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58" r:id="rId10"/>
    <p:sldId id="257" r:id="rId11"/>
    <p:sldId id="266" r:id="rId12"/>
    <p:sldId id="274" r:id="rId13"/>
    <p:sldId id="275" r:id="rId14"/>
    <p:sldId id="268" r:id="rId15"/>
    <p:sldId id="270" r:id="rId16"/>
    <p:sldId id="272" r:id="rId17"/>
    <p:sldId id="271" r:id="rId18"/>
    <p:sldId id="269" r:id="rId19"/>
    <p:sldId id="276" r:id="rId20"/>
    <p:sldId id="278" r:id="rId21"/>
    <p:sldId id="279" r:id="rId22"/>
    <p:sldId id="277" r:id="rId23"/>
    <p:sldId id="284" r:id="rId24"/>
    <p:sldId id="280" r:id="rId25"/>
    <p:sldId id="281" r:id="rId26"/>
    <p:sldId id="282" r:id="rId27"/>
    <p:sldId id="283" r:id="rId28"/>
    <p:sldId id="273" r:id="rId29"/>
  </p:sldIdLst>
  <p:sldSz cx="9144000" cy="6858000" type="screen4x3"/>
  <p:notesSz cx="6858000" cy="9144000"/>
  <p:custShowLst>
    <p:custShow name="自定义放映 1" id="0">
      <p:sldLst>
        <p:sld r:id="rId2"/>
      </p:sldLst>
    </p:custShow>
    <p:custShow name="自定义放映 2" id="1">
      <p:sldLst>
        <p:sld r:id="rId11"/>
      </p:sldLst>
    </p:custShow>
  </p:custShow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9FB54C-72F8-4A50-AFB4-43828FA4C813}" type="datetimeFigureOut">
              <a:rPr lang="zh-CN" altLang="en-US" smtClean="0"/>
              <a:t>2019/1/25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91A288-5B97-4652-A418-22C1CFF29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3874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301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做好这道题，首先要看明白流程图的含义，这个流程图要从上往下看．最上面是条件“患者来院”．根据箭头显示，最终的结果都是“在收费窗口充值挂号或在分诊台挂号”．关键是中间的过程，首先分有无卡．如果有卡很简单，直接持卡进行挂号即可．如果没有卡，又分为两种情况，不带身份证的比带了身份证的多出一个“导诊台填写办卡申请单”环节．学生看清楚了这些，在具体叙述的时候，可先易后难，比如先介绍有卡者，再介绍无卡者．无卡者先介绍带了身份证的，再介绍未带身份证的．总之要条理清楚，言简意赅．另外要注意字数限制</a:t>
            </a:r>
            <a:endParaRPr lang="en-US" altLang="zh-CN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答案：患者到院后，有卡患者直接到分诊台或在收费窗口充值挂号．无卡患者，如果带着身份证，先到收费窗口办卡，并充值挂号；如果未带身份证，则先到导诊台填写办卡申请单，然后去收费窗口办卡，最后去收费窗口充值挂号．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59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z="1200" b="0" dirty="0">
                <a:latin typeface="宋体" panose="02010600030101010101" pitchFamily="2" charset="-122"/>
                <a:ea typeface="宋体" panose="02010600030101010101" pitchFamily="2" charset="-122"/>
              </a:rPr>
              <a:t>两种观点的根本区别是：皇帝对地方政府有没有直接管辖关系。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888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登高而招、借力打力、它山之石可攻玉、借力</a:t>
            </a:r>
            <a:endParaRPr lang="en-US" altLang="zh-CN" sz="1200" b="0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0" dirty="0"/>
              <a:t>锲而不舍、</a:t>
            </a:r>
            <a:r>
              <a:rPr lang="zh-CN" altLang="en-US" sz="1200" b="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定点打铁、 咬定青山不放松、坚持</a:t>
            </a:r>
            <a:endParaRPr lang="en-US" altLang="zh-CN" sz="1200" b="0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逆水行舟、 绝不气馁、不到长城非好汉、进取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1647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、答案：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画面中一个人微笑着跌坐在地上，旁边放着行李，漫画标题为“跌一跤，且坐坐”，可见此处的“跌坐”寓意是生活中遇到挫折，“且坐坐”告诉人们遇到困难挫折不妨从容淡定处之。</a:t>
            </a:r>
            <a:endParaRPr lang="en-US" altLang="zh-CN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回答问题关注两点：一是漫画的具体内容，一是漫画的题目。从漫画的内容看，跌倒的这个人面对微笑，说明他跌倒后没有悲伤；从题目看，“跌一跤，且坐坐”能够体现出其乐观、淡定的情怀。最后，由漫画推而广之，就是说人生中我们遭遇困境等，要学会淡定等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655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答案：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表现了孩子渴望把月亮拿在手中把玩的心情，透着孩子的童真童趣，简洁传神，“！”点明孩子愿望的强烈。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0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答案：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、画中人独自倚靠树干而立，一只狗蹲坐于地昂首望着他，这只狗是陪伴他的伴侣。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、画中人穿着严实，双臂合抱于胸前兀自站立。与狗相伴相随，是最忠实的伴侣。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673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答案和解析</a:t>
            </a:r>
            <a:r>
              <a:rPr lang="en-US" altLang="zh-CN" dirty="0"/>
              <a:t>】</a:t>
            </a:r>
            <a:r>
              <a:rPr lang="zh-CN" altLang="en-US" dirty="0"/>
              <a:t>答案：（示例）一段铁丝网，一堆防御沙袋，一顶滚落在地的军帽，这是一处荒凉死寂的战场；一株小草在沙袋上欠伸，向苍穹伸展着手臂，在风中轻摆着腰肢，这又是一个生机萌动的世界：战争与春天，杀戮与和平，死亡与新生</a:t>
            </a:r>
            <a:r>
              <a:rPr lang="en-US" altLang="zh-CN" dirty="0"/>
              <a:t>……</a:t>
            </a:r>
            <a:r>
              <a:rPr lang="zh-CN" altLang="en-US" dirty="0"/>
              <a:t>天地之大美反衬着人间的荒诞。既然黑夜无法阻止黎明的到来，难道严冬能挡住春天的脚步吗？（共６分）</a:t>
            </a:r>
          </a:p>
          <a:p>
            <a:r>
              <a:rPr lang="zh-CN" altLang="en-US" dirty="0"/>
              <a:t>解析：看清画面，理解内容，运用修辞，体现这幅画面以小见大，强烈对比的特点。</a:t>
            </a:r>
          </a:p>
          <a:p>
            <a:r>
              <a:rPr lang="en-US" altLang="zh-CN" dirty="0"/>
              <a:t>1</a:t>
            </a:r>
            <a:r>
              <a:rPr lang="zh-CN" altLang="en-US" dirty="0"/>
              <a:t>．审题，充分发挥题干中的信息，既看到明示信息，又要看到隐含信息（句式结构基本一致等）。</a:t>
            </a:r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/>
              <a:t>、仔细分析提供的材料，仔细推敲，弄清材料的内涵和出题人的意图，从而准确构思。</a:t>
            </a:r>
            <a:endParaRPr lang="en-US" altLang="zh-CN" dirty="0"/>
          </a:p>
          <a:p>
            <a:r>
              <a:rPr lang="en-US" altLang="zh-CN" dirty="0"/>
              <a:t>3</a:t>
            </a:r>
            <a:r>
              <a:rPr lang="zh-CN" altLang="en-US" dirty="0"/>
              <a:t>、要写出健康、积极的中心，或者是自己的感受，或者是生活的哲理。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0594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）路边坐着一个乞丐，一位手提皮包、大腹便便的富人视而不见，昂首而去，而一位衣衫褴楼、身材细瘦的穷人俯身热情地向乞丐施予；富人投下的影子像乞丐，而穷人投下的影子像国王。    </a:t>
            </a:r>
            <a:r>
              <a:rPr lang="en-US" altLang="zh-CN" dirty="0"/>
              <a:t>(2). </a:t>
            </a:r>
            <a:r>
              <a:rPr lang="zh-CN" altLang="en-US" dirty="0"/>
              <a:t>判断一个人高贵与否，不在于他的财富多少，而在于他的品德高下。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873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9213E-B362-4071-8D70-C8CD7B1667AD}" type="datetimeFigureOut">
              <a:rPr lang="zh-CN" altLang="en-US" smtClean="0"/>
              <a:pPr/>
              <a:t>2019/1/25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 </a:t>
            </a:r>
            <a:r>
              <a:rPr lang="zh-CN" altLang="en-US" sz="2400" b="1" dirty="0">
                <a:solidFill>
                  <a:srgbClr val="FF0000"/>
                </a:solidFill>
              </a:rPr>
              <a:t> </a:t>
            </a:r>
            <a:r>
              <a:rPr lang="en-US" altLang="zh-CN" sz="2400" b="1" dirty="0">
                <a:solidFill>
                  <a:srgbClr val="FF0000"/>
                </a:solidFill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</a:rPr>
              <a:t>下面是某校为教师编写个人专业发展规划而提供的流程图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请把这个图转写成一段文字介绍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要求内容完整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表述准确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语言连贯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不超过</a:t>
            </a:r>
            <a:r>
              <a:rPr lang="en-US" altLang="zh-CN" sz="2400" b="1" dirty="0">
                <a:solidFill>
                  <a:srgbClr val="FF0000"/>
                </a:solidFill>
              </a:rPr>
              <a:t>90</a:t>
            </a:r>
            <a:r>
              <a:rPr lang="zh-CN" altLang="en-US" sz="2400" b="1" dirty="0">
                <a:solidFill>
                  <a:srgbClr val="FF0000"/>
                </a:solidFill>
              </a:rPr>
              <a:t>个字。</a:t>
            </a:r>
          </a:p>
        </p:txBody>
      </p:sp>
      <p:pic>
        <p:nvPicPr>
          <p:cNvPr id="1026" name="Picture 2" descr="http://s7.sinaimg.cn/mw690/001Tzf6xzy7l4Nh6bGKc6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84784"/>
            <a:ext cx="2736304" cy="345638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67544" y="1844824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1——2018——21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5.sinaimg.cn/large/001mfItBzy7l5SHHruY44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480720" cy="316835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3284984"/>
            <a:ext cx="9144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7. 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下列对材料二相关内容的理解和分析，不正确的一项是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(3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)</a:t>
            </a:r>
          </a:p>
          <a:p>
            <a:endParaRPr lang="en-US" altLang="zh-CN" sz="20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A. 2011 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到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2013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年，科研单位遭遇侵权的比例由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25.3% 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降到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13.4%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，降幅较为明显，但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2014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年有微小回升，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2015 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年则回落至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8.49%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</a:p>
          <a:p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B. 2015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年企业和高校遭遇侵权的比例较之以往四年有所提高，总体侵权比例也略有反弹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而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2016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年各项侵权比例均呈下降态势，总体遭遇侵权比例为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10.7%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</a:p>
          <a:p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C. 2012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至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2016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年间，比例一直下降的仅有个人遭遇侵权这一项，企业、高校、利研单位以及总体这四项数据，均有回升的现象发生。</a:t>
            </a:r>
          </a:p>
          <a:p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D. 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专利侵权总体比例的下降，一定程度上体现了我国知识产权保护工作所取得的成效，当然，我国专利数量的快速增长也可能在一定程度上拉低专利侵权的比例。</a:t>
            </a:r>
          </a:p>
          <a:p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300192" y="40466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2——2018——07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04664"/>
            <a:ext cx="87484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仿照下面的示例，利用所给材料续写三句话，要求内容贴切，句式与所给示例相同。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(6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)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2——2018——21</a:t>
            </a: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诸子争鸣，造纸印刷、筑长城开运河，中国人民具有伟大的创造精神。</a:t>
            </a:r>
            <a:endParaRPr lang="en-US" altLang="zh-CN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材料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:</a:t>
            </a: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奋斗  团结  梦想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建强国谋复兴  御外侮卫家国  脱贫困奔小康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垦田拓海  开天辟地  守望相助  抗灾治水  逐日奔月  同舟共济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coputer\Desktop\微信图片_201812171505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5472608" cy="3356992"/>
          </a:xfrm>
          <a:prstGeom prst="rect">
            <a:avLst/>
          </a:prstGeom>
          <a:noFill/>
        </p:spPr>
      </p:pic>
      <p:pic>
        <p:nvPicPr>
          <p:cNvPr id="18435" name="Picture 3" descr="C:\Users\coputer\Desktop\微信图片_201812171505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5436096" cy="364502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724128" y="40466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3——2018——07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2"/>
            <a:ext cx="8964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某同学拟了一个被拒绝后常见的四种反应及应对方式的构思框架，请把这个构思框架写成一段话，要求内容完整，表述准确，语言连贯，不超过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个字。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(6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)3—2018—21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19458" name="Picture 2" descr="http://s8.sinaimg.cn/mw690/001HmEKVzy7l8caaw7Rb7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4667250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s9.sinaimg.cn/bmiddle/001Hu0Gbzy7bGn0Jb5u38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88224" cy="314096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3789040"/>
            <a:ext cx="85689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注：群众构成反映的是收拾人群的构成，回答了“谁在看频道”的问题，集中度是目标群众收视率与总体群众收视率的比值，表示的是目标群众相对于总体群众的收拾集中程度，能够回答“谁更喜欢收看这个频道”的问题；集中度的比值大于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100%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，表示该类目标群众的收拾倾向高于平均水平。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548680"/>
            <a:ext cx="896448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．下面文段有三处推断存在问题，请参照①的方式。说明另外两处问题。（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高考之后，我们将面临大学专业的选择问题，如果有机会，我们要选择工科方面的专业，因为只有学了工科才能激发强烈的好奇心，培养探索未知事物的兴趣，而有了浓厚的兴趣，必将取得好成绩，毕业后也就一定能很好地适应社会需要。</a:t>
            </a:r>
            <a:endParaRPr lang="en-US" altLang="zh-CN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①不是只有学了工科才能激发好奇心。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②                           。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③                           。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 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6.sinaimg.cn/mw690/001HmEKVzy7bGJKFq3H45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5544616" cy="27813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188640"/>
            <a:ext cx="565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2—2017——07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4149080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（摘编自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垃圾变资源！这不是魔法，而是垃圾分类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2017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4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月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日新华网）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5616" y="1700808"/>
            <a:ext cx="71287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教师编写个人专业发展规划要在进行环境和自我分析的基础上，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找准自己的定位并制定发展目标，</a:t>
            </a:r>
            <a:r>
              <a:rPr lang="zh-CN" altLang="en-US" sz="32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然后按照自己的定位和目标制定具体操作策略，最后展开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评估与信息反馈</a:t>
            </a:r>
            <a:r>
              <a:rPr lang="zh-CN" altLang="en-US" sz="32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，以便再据此作进一步修订。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764704"/>
            <a:ext cx="896448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考点解读</a:t>
            </a:r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】</a:t>
            </a:r>
          </a:p>
          <a:p>
            <a:endParaRPr lang="en-US" altLang="zh-CN" sz="28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图文转换包括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图、表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转换，看似只是两种表达形式的相互转换，其实涉及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准确、生动、简明、连贯、得体、修辞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等诸多考点，综合考查考生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描述、压缩、概括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等各方面的能力，更涉及考生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观察社会、分析问题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的能力和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语言综合表达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的能力。</a:t>
            </a:r>
          </a:p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4221088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近几年来，课标全国卷对图文转换题的考查包括流程图、徽标、漫画、图片和图表，选材非常生活化，内容涉及社会实践活动、奥运、节约水资源、网络语言等生活中的热点和焦点。由此可见，该题型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走向生活化，体现实用性、人文性、情趣性的趋势较为明显。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04664"/>
            <a:ext cx="882047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一、流程图及解题技巧</a:t>
            </a:r>
          </a:p>
          <a:p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流程图用结构式图表，将事物或某些概念连接起来，要求答题者根据这种结构关系，特别是箭头方向所表达的意思，用语言将所示内容表述出来。</a:t>
            </a:r>
            <a:endParaRPr lang="en-US" altLang="zh-CN" sz="20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0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【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典例引路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】</a:t>
            </a:r>
          </a:p>
          <a:p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为提高学生社团活动开展能力，某中学学生会计划举办一次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G20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峰会模拟会议活动，活动安排如下图，请用一段话介绍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G20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峰会模拟会议活动安排的流程，要求内容完整，表述准确，语言连贯，不超过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90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个字（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  <a:p>
            <a:endParaRPr lang="zh-CN" altLang="en-US" dirty="0"/>
          </a:p>
        </p:txBody>
      </p:sp>
      <p:pic>
        <p:nvPicPr>
          <p:cNvPr id="23554" name="Picture 2" descr="http://s10.sinaimg.cn/mw690/001mfItBzy7eqO7Pie5c9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140968"/>
            <a:ext cx="7344816" cy="2252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488831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 </a:t>
            </a:r>
            <a:r>
              <a:rPr lang="zh-CN" altLang="en-US" sz="2400" b="1" dirty="0">
                <a:solidFill>
                  <a:srgbClr val="FF0000"/>
                </a:solidFill>
              </a:rPr>
              <a:t> </a:t>
            </a:r>
            <a:r>
              <a:rPr lang="en-US" altLang="zh-CN" sz="2400" b="1" dirty="0">
                <a:solidFill>
                  <a:srgbClr val="FF0000"/>
                </a:solidFill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</a:rPr>
              <a:t>下面是某校为教师编写个人专业发展规划而提供的流程图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请把这个图转写成一段文字介绍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要求内容完整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表述准确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语言连贯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不超过</a:t>
            </a:r>
            <a:r>
              <a:rPr lang="en-US" altLang="zh-CN" sz="2400" b="1" dirty="0">
                <a:solidFill>
                  <a:srgbClr val="FF0000"/>
                </a:solidFill>
              </a:rPr>
              <a:t>90</a:t>
            </a:r>
            <a:r>
              <a:rPr lang="zh-CN" altLang="en-US" sz="2400" b="1" dirty="0">
                <a:solidFill>
                  <a:srgbClr val="FF0000"/>
                </a:solidFill>
              </a:rPr>
              <a:t>个字。</a:t>
            </a:r>
          </a:p>
        </p:txBody>
      </p:sp>
      <p:pic>
        <p:nvPicPr>
          <p:cNvPr id="1026" name="Picture 2" descr="http://s7.sinaimg.cn/mw690/001Tzf6xzy7l4Nh6bGKc6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84784"/>
            <a:ext cx="2736304" cy="345638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67544" y="1844824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1——2018——21</a:t>
            </a:r>
            <a:endParaRPr lang="zh-CN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48478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下面是某有机农产品评定机构的评审流程图，请把这个流程写成一段话，要求内容完整，表述准确，语言连贯，不超过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90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个字。（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</p:txBody>
      </p:sp>
      <p:pic>
        <p:nvPicPr>
          <p:cNvPr id="24578" name="Picture 2" descr="http://s10.sinaimg.cn/bmiddle/001mfItBzy7eqQ256Rjf9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212976"/>
            <a:ext cx="6480720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作为科学家，波特尔与罗勒尔曾提出一种激励模式（如下图），请你用简洁的语言概括表述这种激励模式。（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字左右）（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  <a:b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</a:br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916832"/>
            <a:ext cx="6984776" cy="2378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4B660917-C097-48D3-BF7E-8D9CD74DCC0A}"/>
              </a:ext>
            </a:extLst>
          </p:cNvPr>
          <p:cNvSpPr txBox="1"/>
          <p:nvPr/>
        </p:nvSpPr>
        <p:spPr>
          <a:xfrm>
            <a:off x="755576" y="4449340"/>
            <a:ext cx="79208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答案：用激励激发努力，如果又有正确的方向和必备的技能，势必产生绩效，而公平地评价绩效又能使人感到满足，让人更加努力。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8496944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756084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3528" y="332656"/>
            <a:ext cx="5724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二、框架示意图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20689"/>
            <a:ext cx="8064896" cy="50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2"/>
            <a:ext cx="91440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21. 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仿照下面的示例，利用所给材料续写三句话，要求内容贴切，句式与所给示例相同。（</a:t>
            </a:r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  <a:endParaRPr lang="en-US" altLang="zh-CN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重整旗鼓，从头再来，哪里跌倒哪爬起，这是正确做事不服输的精神。</a:t>
            </a:r>
            <a:endParaRPr lang="en-US" altLang="zh-CN" sz="28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材料          坚持    进取    借力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不到长城非好汉      它山之石可攻玉      咬定青山不放松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登高而招  锲而不舍  逆水行舟   借力打力  绝不气馁   定点打铁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76672"/>
            <a:ext cx="842493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仿照下面的示例，利用所给材料写三句话。要求内容贴切，句式与所给示例相同。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分）</a:t>
            </a: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示例：</a:t>
            </a: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对名利趋之若鹜，斤斤计较，表现的是境界的缺失。</a:t>
            </a:r>
            <a:endParaRPr lang="en-US" altLang="zh-CN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材料：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责任  信仰  斗志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无所作为 挑肥拣瘦 不思进取 退避三舍 推三阻四 怨天尤人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事业  任务  困难</a:t>
            </a: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） </a:t>
            </a:r>
            <a:r>
              <a:rPr lang="zh-CN" altLang="en-US" sz="2400" b="1" u="sng" dirty="0">
                <a:latin typeface="仿宋" pitchFamily="49" charset="-122"/>
                <a:ea typeface="仿宋" pitchFamily="49" charset="-122"/>
              </a:rPr>
              <a:t>                                                           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） </a:t>
            </a:r>
            <a:r>
              <a:rPr lang="zh-CN" altLang="en-US" sz="2400" b="1" u="sng" dirty="0">
                <a:latin typeface="仿宋" pitchFamily="49" charset="-122"/>
                <a:ea typeface="仿宋" pitchFamily="49" charset="-122"/>
              </a:rPr>
              <a:t>                                                           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） </a:t>
            </a:r>
            <a:r>
              <a:rPr lang="zh-CN" altLang="en-US" sz="2400" b="1" u="sng" dirty="0">
                <a:latin typeface="仿宋" pitchFamily="49" charset="-122"/>
                <a:ea typeface="仿宋" pitchFamily="49" charset="-122"/>
              </a:rPr>
              <a:t>                                                           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7849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请仿照例句，以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“庄子”“陆游”“杜甫”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等人为对象，写两段文字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5 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分） </a:t>
            </a:r>
            <a:endParaRPr lang="en-US" altLang="zh-CN" sz="2400" b="1" dirty="0"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在一个现实掩盖浪漫的年代里，李白是一缕逍遥的风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是一缕逍遥地在世间激荡情怀山河的风。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87129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．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下面是某中学“学生会微博”发出的一份倡议。请根据其内容，以学校办公室的名义拟写一份告示，张贴在收发室的门口。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分）</a:t>
            </a:r>
            <a:endParaRPr lang="en-US" altLang="zh-CN" sz="2400" b="1" dirty="0"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亲，你的快递又寄到学校来了？君不见，学校收发室现在成了仓库，大包小包堆如山，阿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Sir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、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Miss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的信件、文件统统被“埋”没了。听说校长发脾气了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晕！收发室的陈叔怒发冲冠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酷毙！亲，是不是很过分！从“元旦”开始，把网购的私货寄回家吧，学校是学习的地方，不是免费中转站噢！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48680"/>
            <a:ext cx="7416823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60648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阅读丰子恺漫画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跌一跤，且坐坐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，回答问题。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(4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)</a:t>
            </a:r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3528" y="1124744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）简要说明漫画的主要内容。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(2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)</a:t>
            </a:r>
            <a:b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</a:br>
            <a:b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</a:b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）这幅漫画蕴含了什么样的道理？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(2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)</a:t>
            </a:r>
            <a:b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</a:b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 </a:t>
            </a:r>
          </a:p>
        </p:txBody>
      </p:sp>
      <p:pic>
        <p:nvPicPr>
          <p:cNvPr id="1026" name="Picture 2" descr="http://pic2.mofangge.com/upload/papers/20140822/2014082221173275165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420888"/>
            <a:ext cx="3024336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332656"/>
            <a:ext cx="8424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欣赏丰子恺的漫画（见图），品析题目“要！”有哪些妙处。</a:t>
            </a:r>
          </a:p>
        </p:txBody>
      </p:sp>
      <p:pic>
        <p:nvPicPr>
          <p:cNvPr id="37890" name="Picture 2" descr="http://pic1.mofangge.com/upload/papers/c01/20120618/201206181023097842399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268760"/>
            <a:ext cx="3312368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332656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欣赏丰子恺的这幅漫画，结合画题简要说说你对这幅画的理解。</a:t>
            </a:r>
          </a:p>
        </p:txBody>
      </p:sp>
      <p:pic>
        <p:nvPicPr>
          <p:cNvPr id="38914" name="Picture 2" descr="http://thumb.1010pic.com/pic3/quiz/images/201610/206/fd54f5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196752"/>
            <a:ext cx="3168352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8820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欣赏下面的漫画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战场之春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，在下面的句子后续写一段阐释扩展性的文字。要求：①描述和议论（抒情）相结合；②至少运用两种修辞手法；③不少于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这幅画小中见大，对比强烈，发人深思。</a:t>
            </a: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8084" y="2276872"/>
            <a:ext cx="403244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21.</a:t>
            </a:r>
            <a:r>
              <a:rPr lang="zh-CN" altLang="en-US" dirty="0"/>
              <a:t>用简洁的语言描述下面的漫画内容</a:t>
            </a:r>
            <a:r>
              <a:rPr lang="en-US" altLang="zh-CN" dirty="0"/>
              <a:t>,</a:t>
            </a:r>
            <a:r>
              <a:rPr lang="zh-CN" altLang="en-US" dirty="0"/>
              <a:t>并说明漫画寓意。</a:t>
            </a:r>
            <a:r>
              <a:rPr lang="en-US" altLang="zh-CN" dirty="0"/>
              <a:t>(6</a:t>
            </a:r>
            <a:r>
              <a:rPr lang="zh-CN" altLang="en-US" dirty="0"/>
              <a:t>分</a:t>
            </a:r>
            <a:r>
              <a:rPr lang="en-US" altLang="zh-CN" dirty="0"/>
              <a:t>)</a:t>
            </a:r>
            <a:endParaRPr lang="zh-CN" altLang="en-US" dirty="0"/>
          </a:p>
        </p:txBody>
      </p:sp>
      <p:sp>
        <p:nvSpPr>
          <p:cNvPr id="1026" name="AutoShape 2" descr="http://s12.sinaimg.cn/mw690/001mfItBzy7qkcxm2Qb8b&amp;6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28" name="Picture 4" descr="http://s12.sinaimg.cn/mw690/001mfItBzy7qkcxm2Qb8b&amp;6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908720"/>
            <a:ext cx="5025400" cy="367240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3528" y="5011702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(1)</a:t>
            </a:r>
            <a:r>
              <a:rPr lang="zh-CN" altLang="en-US" dirty="0"/>
              <a:t>内容</a:t>
            </a:r>
            <a:r>
              <a:rPr lang="en-US" altLang="zh-CN" dirty="0"/>
              <a:t>(80</a:t>
            </a:r>
            <a:r>
              <a:rPr lang="zh-CN" altLang="en-US" dirty="0"/>
              <a:t>字左右</a:t>
            </a:r>
            <a:r>
              <a:rPr lang="en-US" altLang="zh-CN" dirty="0"/>
              <a:t>): </a:t>
            </a:r>
            <a:r>
              <a:rPr lang="zh-CN" altLang="en-US" u="sng" dirty="0"/>
              <a:t>                                                           </a:t>
            </a:r>
            <a:r>
              <a:rPr lang="zh-CN" altLang="en-US" dirty="0"/>
              <a:t>。       </a:t>
            </a:r>
          </a:p>
          <a:p>
            <a:r>
              <a:rPr lang="en-US" altLang="zh-CN" dirty="0"/>
              <a:t>(2)</a:t>
            </a:r>
            <a:r>
              <a:rPr lang="zh-CN" altLang="en-US" dirty="0"/>
              <a:t>寓意</a:t>
            </a:r>
            <a:r>
              <a:rPr lang="en-US" altLang="zh-CN" dirty="0"/>
              <a:t>(30</a:t>
            </a:r>
            <a:r>
              <a:rPr lang="zh-CN" altLang="en-US" dirty="0"/>
              <a:t>字左右</a:t>
            </a:r>
            <a:r>
              <a:rPr lang="en-US" altLang="zh-CN" dirty="0"/>
              <a:t>): </a:t>
            </a:r>
            <a:r>
              <a:rPr lang="zh-CN" altLang="en-US" u="sng" dirty="0"/>
              <a:t>                                                           </a:t>
            </a:r>
            <a:r>
              <a:rPr lang="zh-CN" altLang="en-US" dirty="0"/>
              <a:t>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1992</Words>
  <Application>Microsoft Office PowerPoint</Application>
  <PresentationFormat>全屏显示(4:3)</PresentationFormat>
  <Paragraphs>105</Paragraphs>
  <Slides>28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  <vt:variant>
        <vt:lpstr>自定义放映</vt:lpstr>
      </vt:variant>
      <vt:variant>
        <vt:i4>2</vt:i4>
      </vt:variant>
    </vt:vector>
  </HeadingPairs>
  <TitlesOfParts>
    <vt:vector size="37" baseType="lpstr">
      <vt:lpstr>等线</vt:lpstr>
      <vt:lpstr>仿宋</vt:lpstr>
      <vt:lpstr>华文仿宋</vt:lpstr>
      <vt:lpstr>宋体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  <vt:lpstr>自定义放映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梁浩蕾</cp:lastModifiedBy>
  <cp:revision>27</cp:revision>
  <dcterms:created xsi:type="dcterms:W3CDTF">2018-12-17T06:40:18Z</dcterms:created>
  <dcterms:modified xsi:type="dcterms:W3CDTF">2019-01-25T07:22:56Z</dcterms:modified>
</cp:coreProperties>
</file>