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713" r:id="rId2"/>
    <p:sldId id="715" r:id="rId3"/>
    <p:sldId id="716" r:id="rId4"/>
    <p:sldId id="751" r:id="rId5"/>
    <p:sldId id="752" r:id="rId6"/>
    <p:sldId id="753" r:id="rId7"/>
    <p:sldId id="754" r:id="rId8"/>
    <p:sldId id="720" r:id="rId9"/>
    <p:sldId id="721" r:id="rId10"/>
    <p:sldId id="755" r:id="rId11"/>
    <p:sldId id="756" r:id="rId12"/>
    <p:sldId id="757" r:id="rId13"/>
    <p:sldId id="758" r:id="rId14"/>
    <p:sldId id="759" r:id="rId15"/>
    <p:sldId id="760" r:id="rId16"/>
    <p:sldId id="761" r:id="rId17"/>
    <p:sldId id="762" r:id="rId18"/>
    <p:sldId id="763" r:id="rId19"/>
    <p:sldId id="764" r:id="rId20"/>
    <p:sldId id="765" r:id="rId21"/>
    <p:sldId id="766" r:id="rId22"/>
    <p:sldId id="767" r:id="rId23"/>
    <p:sldId id="768" r:id="rId24"/>
    <p:sldId id="769" r:id="rId25"/>
    <p:sldId id="770" r:id="rId26"/>
    <p:sldId id="742" r:id="rId27"/>
    <p:sldId id="771" r:id="rId28"/>
    <p:sldId id="744" r:id="rId29"/>
    <p:sldId id="772" r:id="rId30"/>
    <p:sldId id="773" r:id="rId31"/>
    <p:sldId id="774" r:id="rId32"/>
    <p:sldId id="775" r:id="rId33"/>
    <p:sldId id="776" r:id="rId34"/>
    <p:sldId id="750" r:id="rId3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99"/>
    <a:srgbClr val="CCECFF"/>
    <a:srgbClr val="FFFFCC"/>
    <a:srgbClr val="FFCCCC"/>
    <a:srgbClr val="FF9900"/>
    <a:srgbClr val="FF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2018/8/15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639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77508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620713"/>
            <a:ext cx="8240713" cy="55070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20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412875"/>
            <a:ext cx="4038600" cy="47148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412875"/>
            <a:ext cx="4038600" cy="22812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846513"/>
            <a:ext cx="4038600" cy="22812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页脚占位符 6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/>
            <a:fld id="{9A0DB2DC-4C9A-4742-B13C-FB6460FD3503}" type="slidenum">
              <a:rPr lang="zh-CN" altLang="en-US" dirty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322"/>
            <a:ext cx="9144000" cy="6873322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Unit6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1" fontAlgn="base" hangingPunct="1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240" y="639445"/>
            <a:ext cx="8365490" cy="829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6 	</a:t>
            </a:r>
            <a:r>
              <a:rPr lang="en-US" altLang="zh-CN" sz="4800" b="1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Travelling around Asia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5307330" y="1742440"/>
            <a:ext cx="3150235" cy="829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Grammar</a:t>
            </a:r>
          </a:p>
        </p:txBody>
      </p:sp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60" y="2665731"/>
            <a:ext cx="5501325" cy="32835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7181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4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20050517184551686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67397" y="3326765"/>
            <a:ext cx="3276600" cy="2622550"/>
          </a:xfrm>
        </p:spPr>
      </p:pic>
      <p:sp>
        <p:nvSpPr>
          <p:cNvPr id="9219" name="Text Box 4"/>
          <p:cNvSpPr txBox="1"/>
          <p:nvPr/>
        </p:nvSpPr>
        <p:spPr>
          <a:xfrm>
            <a:off x="4388222" y="2687003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809997" y="659765"/>
            <a:ext cx="6002655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be free </a:t>
            </a:r>
            <a:r>
              <a:rPr kumimoji="0" 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tomorrow, play basketball</a:t>
            </a:r>
          </a:p>
        </p:txBody>
      </p:sp>
      <p:sp>
        <p:nvSpPr>
          <p:cNvPr id="4102" name="Text Box 6"/>
          <p:cNvSpPr txBox="1"/>
          <p:nvPr/>
        </p:nvSpPr>
        <p:spPr>
          <a:xfrm>
            <a:off x="733797" y="1421765"/>
            <a:ext cx="815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If I am free tomorrow, I'll play basketball.</a:t>
            </a:r>
          </a:p>
        </p:txBody>
      </p:sp>
      <p:sp>
        <p:nvSpPr>
          <p:cNvPr id="4103" name="Text Box 7"/>
          <p:cNvSpPr txBox="1"/>
          <p:nvPr/>
        </p:nvSpPr>
        <p:spPr>
          <a:xfrm>
            <a:off x="733797" y="2183765"/>
            <a:ext cx="7924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play basketball if I am free tomorrow.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838200" y="583565"/>
            <a:ext cx="644017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en-US" sz="3200" b="1" kern="1200" cap="none" spc="0" normalizeH="0" baseline="0" noProof="0" dirty="0" err="1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oesn't</a:t>
            </a:r>
            <a:r>
              <a:rPr kumimoji="0" 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rain tomorrow, play football</a:t>
            </a:r>
          </a:p>
        </p:txBody>
      </p:sp>
      <p:pic>
        <p:nvPicPr>
          <p:cNvPr id="10243" name="Picture 3" descr="QQ截图20120823084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3250565"/>
            <a:ext cx="4343400" cy="2720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Text Box 4"/>
          <p:cNvSpPr txBox="1"/>
          <p:nvPr/>
        </p:nvSpPr>
        <p:spPr>
          <a:xfrm>
            <a:off x="533400" y="1345565"/>
            <a:ext cx="861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If it doesn't rain tomorrow, I'll play football.</a:t>
            </a:r>
          </a:p>
        </p:txBody>
      </p:sp>
      <p:sp>
        <p:nvSpPr>
          <p:cNvPr id="5125" name="Text Box 5"/>
          <p:cNvSpPr txBox="1"/>
          <p:nvPr/>
        </p:nvSpPr>
        <p:spPr>
          <a:xfrm>
            <a:off x="609600" y="2183765"/>
            <a:ext cx="8239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play football if it doesn't rain tomorrow.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5-6(整理by-SW-David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125" y="3140968"/>
            <a:ext cx="5280025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3"/>
          <p:cNvSpPr txBox="1"/>
          <p:nvPr/>
        </p:nvSpPr>
        <p:spPr>
          <a:xfrm>
            <a:off x="1889125" y="-428625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69925" y="685800"/>
            <a:ext cx="845820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finish one's homework, go swimming</a:t>
            </a:r>
          </a:p>
        </p:txBody>
      </p:sp>
      <p:sp>
        <p:nvSpPr>
          <p:cNvPr id="6149" name="Text Box 5"/>
          <p:cNvSpPr txBox="1"/>
          <p:nvPr/>
        </p:nvSpPr>
        <p:spPr>
          <a:xfrm>
            <a:off x="517525" y="1524000"/>
            <a:ext cx="8001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If I finish my homework, I'll go swimming.</a:t>
            </a:r>
          </a:p>
        </p:txBody>
      </p:sp>
      <p:sp>
        <p:nvSpPr>
          <p:cNvPr id="6150" name="Text Box 6"/>
          <p:cNvSpPr txBox="1"/>
          <p:nvPr/>
        </p:nvSpPr>
        <p:spPr>
          <a:xfrm>
            <a:off x="669925" y="2362200"/>
            <a:ext cx="80803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I'll go swimming if I finish my homework.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1981200" y="345976"/>
            <a:ext cx="5105400" cy="7937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6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if引导的条件状语从句</a:t>
            </a:r>
          </a:p>
        </p:txBody>
      </p:sp>
      <p:sp>
        <p:nvSpPr>
          <p:cNvPr id="12291" name="Rectangle 5"/>
          <p:cNvSpPr/>
          <p:nvPr/>
        </p:nvSpPr>
        <p:spPr>
          <a:xfrm>
            <a:off x="152400" y="1412776"/>
            <a:ext cx="8839200" cy="447596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000" dirty="0">
                <a:latin typeface="Times New Roman" panose="02020603050405020304" pitchFamily="18" charset="0"/>
              </a:rPr>
              <a:t>观察下列例句，总结</a:t>
            </a: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</a:t>
            </a:r>
            <a:r>
              <a:rPr lang="zh-CN" altLang="en-US" sz="3000" dirty="0">
                <a:latin typeface="Times New Roman" panose="02020603050405020304" pitchFamily="18" charset="0"/>
              </a:rPr>
              <a:t>引导的条件状语从句的用法</a:t>
            </a:r>
            <a:r>
              <a:rPr lang="en-US" altLang="x-none" sz="3000" dirty="0">
                <a:latin typeface="Times New Roman" panose="02020603050405020304" pitchFamily="18" charset="0"/>
              </a:rPr>
              <a:t>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000" dirty="0">
                <a:latin typeface="Times New Roman" panose="02020603050405020304" pitchFamily="18" charset="0"/>
              </a:rPr>
              <a:t>【例句】</a:t>
            </a:r>
          </a:p>
          <a:p>
            <a:pPr>
              <a:lnSpc>
                <a:spcPct val="120000"/>
              </a:lnSpc>
            </a:pPr>
            <a:r>
              <a:rPr lang="zh-CN" altLang="en-US" sz="3000" dirty="0">
                <a:latin typeface="Times New Roman" panose="02020603050405020304" pitchFamily="18" charset="0"/>
              </a:rPr>
              <a:t>  1. If you stand in the rain, you get wet.</a:t>
            </a:r>
          </a:p>
          <a:p>
            <a:pPr>
              <a:lnSpc>
                <a:spcPct val="120000"/>
              </a:lnSpc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000" dirty="0">
                <a:latin typeface="Times New Roman" panose="02020603050405020304" pitchFamily="18" charset="0"/>
              </a:rPr>
              <a:t>2. You get wet if you stand in the rain.  </a:t>
            </a:r>
          </a:p>
          <a:p>
            <a:pPr>
              <a:lnSpc>
                <a:spcPct val="120000"/>
              </a:lnSpc>
            </a:pPr>
            <a:r>
              <a:rPr lang="zh-CN" altLang="en-US" sz="3000" dirty="0">
                <a:latin typeface="Times New Roman" panose="02020603050405020304" pitchFamily="18" charset="0"/>
              </a:rPr>
              <a:t>  3. If it doesn</a:t>
            </a:r>
            <a:r>
              <a:rPr lang="en-US" altLang="zh-CN" sz="3000" dirty="0">
                <a:latin typeface="Times New Roman" panose="02020603050405020304" pitchFamily="18" charset="0"/>
              </a:rPr>
              <a:t>'</a:t>
            </a:r>
            <a:r>
              <a:rPr lang="zh-CN" altLang="en-US" sz="3000" dirty="0">
                <a:latin typeface="Times New Roman" panose="02020603050405020304" pitchFamily="18" charset="0"/>
              </a:rPr>
              <a:t>t rain tomorrow, I will plant some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000" dirty="0">
                <a:latin typeface="Times New Roman" panose="02020603050405020304" pitchFamily="18" charset="0"/>
              </a:rPr>
              <a:t>      </a:t>
            </a:r>
            <a:r>
              <a:rPr lang="zh-CN" altLang="en-US" sz="3000" dirty="0">
                <a:latin typeface="Times New Roman" panose="02020603050405020304" pitchFamily="18" charset="0"/>
              </a:rPr>
              <a:t>flowers in my garden.</a:t>
            </a:r>
          </a:p>
          <a:p>
            <a:pPr>
              <a:lnSpc>
                <a:spcPct val="120000"/>
              </a:lnSpc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3000" dirty="0">
                <a:latin typeface="Times New Roman" panose="02020603050405020304" pitchFamily="18" charset="0"/>
              </a:rPr>
              <a:t>4. I will plant some flowers in my garden if it  </a:t>
            </a:r>
          </a:p>
          <a:p>
            <a:pPr>
              <a:lnSpc>
                <a:spcPct val="120000"/>
              </a:lnSpc>
            </a:pPr>
            <a:r>
              <a:rPr lang="zh-CN" altLang="en-US" sz="3000" dirty="0">
                <a:latin typeface="Times New Roman" panose="02020603050405020304" pitchFamily="18" charset="0"/>
              </a:rPr>
              <a:t>      doesn</a:t>
            </a:r>
            <a:r>
              <a:rPr lang="en-US" altLang="zh-CN" sz="3000" dirty="0">
                <a:latin typeface="Times New Roman" panose="02020603050405020304" pitchFamily="18" charset="0"/>
              </a:rPr>
              <a:t>'</a:t>
            </a:r>
            <a:r>
              <a:rPr lang="zh-CN" altLang="en-US" sz="3000" dirty="0">
                <a:latin typeface="Times New Roman" panose="02020603050405020304" pitchFamily="18" charset="0"/>
              </a:rPr>
              <a:t>t rain tomorrow.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42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4" descr="看书_副本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860" y="3137535"/>
            <a:ext cx="2836551" cy="2739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Box 12"/>
          <p:cNvSpPr txBox="1"/>
          <p:nvPr/>
        </p:nvSpPr>
        <p:spPr>
          <a:xfrm>
            <a:off x="734060" y="1294130"/>
            <a:ext cx="598678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</a:p>
          <a:p>
            <a:pPr algn="ctr"/>
            <a:r>
              <a:rPr lang="en-US" altLang="zh-CN" sz="5400" dirty="0">
                <a:solidFill>
                  <a:srgbClr val="0070C0"/>
                </a:solidFill>
                <a:latin typeface="Comic Sans MS" panose="030F0702030302020204" pitchFamily="66" charset="0"/>
                <a:sym typeface="+mn-ea"/>
              </a:rPr>
              <a:t> conditional sentences</a:t>
            </a:r>
            <a:endParaRPr lang="en-US" altLang="zh-CN" sz="5400" dirty="0">
              <a:solidFill>
                <a:srgbClr val="0070C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905000"/>
          </a:xfrm>
        </p:spPr>
        <p:txBody>
          <a:bodyPr vert="horz" wrap="square" lIns="0" rIns="0" bIns="0" anchor="b"/>
          <a:lstStyle/>
          <a:p>
            <a:r>
              <a:rPr lang="en-US" altLang="zh-CN" sz="2800" b="1" dirty="0">
                <a:solidFill>
                  <a:srgbClr val="0000FF"/>
                </a:solidFill>
              </a:rPr>
              <a:t>Conditional sentences (1)</a:t>
            </a:r>
            <a:br>
              <a:rPr lang="en-US" altLang="zh-CN" sz="2800" b="1" dirty="0">
                <a:solidFill>
                  <a:srgbClr val="0000FF"/>
                </a:solidFill>
              </a:rPr>
            </a:br>
            <a:r>
              <a:rPr lang="en-US" altLang="zh-CN" sz="2800" dirty="0">
                <a:solidFill>
                  <a:srgbClr val="0000FF"/>
                </a:solidFill>
              </a:rPr>
              <a:t>We use </a:t>
            </a:r>
            <a:r>
              <a:rPr lang="en-US" altLang="zh-CN" sz="2800" b="1" dirty="0">
                <a:solidFill>
                  <a:srgbClr val="0000FF"/>
                </a:solidFill>
              </a:rPr>
              <a:t>conditional sentences </a:t>
            </a:r>
            <a:r>
              <a:rPr lang="en-US" altLang="zh-CN" sz="2800" dirty="0">
                <a:solidFill>
                  <a:srgbClr val="0000FF"/>
                </a:solidFill>
              </a:rPr>
              <a:t>to talk about possible actions and the results of these actions.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pic>
        <p:nvPicPr>
          <p:cNvPr id="17411" name="Picture 4" descr="QQ截图201508061558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675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Picture 5" descr="QQ截图201508061600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89375"/>
            <a:ext cx="9144000" cy="3044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QQ截图20150806160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2976"/>
            <a:ext cx="9144000" cy="2466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5" name="Picture 7" descr="QQ截图201508061601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5839"/>
            <a:ext cx="9144000" cy="17827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20" name="Oval 8"/>
          <p:cNvSpPr/>
          <p:nvPr/>
        </p:nvSpPr>
        <p:spPr>
          <a:xfrm>
            <a:off x="4495800" y="3898776"/>
            <a:ext cx="3200400" cy="60960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8921" name="Oval 9"/>
          <p:cNvSpPr/>
          <p:nvPr/>
        </p:nvSpPr>
        <p:spPr>
          <a:xfrm>
            <a:off x="685800" y="5041776"/>
            <a:ext cx="2743200" cy="609600"/>
          </a:xfrm>
          <a:prstGeom prst="ellipse">
            <a:avLst/>
          </a:prstGeom>
          <a:noFill/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 bldLvl="0" animBg="1"/>
      <p:bldP spid="3892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ard0478[1]"/>
          <p:cNvPicPr>
            <a:picLocks noGrp="1" noChangeAspect="1"/>
          </p:cNvPicPr>
          <p:nvPr>
            <p:ph type="subTitle"/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697788" y="5594350"/>
            <a:ext cx="1446212" cy="1263650"/>
          </a:xfrm>
        </p:spPr>
      </p:pic>
      <p:sp>
        <p:nvSpPr>
          <p:cNvPr id="8196" name="Rectangle 5"/>
          <p:cNvSpPr>
            <a:spLocks noChangeArrowheads="1"/>
          </p:cNvSpPr>
          <p:nvPr/>
        </p:nvSpPr>
        <p:spPr bwMode="auto">
          <a:xfrm>
            <a:off x="457200" y="1447800"/>
            <a:ext cx="8579296" cy="424731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1. if 意为 “____”， 引导____状语从句。当表示条件成立就必然有某种结果（常用于客观真理）时，主句和从句都用________时（例1、2）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For example: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1) If you stand in the rain, you get wet.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</a:rPr>
              <a:t>  2) You get wet if you stand in the rain.  </a:t>
            </a:r>
          </a:p>
        </p:txBody>
      </p:sp>
      <p:sp>
        <p:nvSpPr>
          <p:cNvPr id="8197" name="Rectangle 6"/>
          <p:cNvSpPr/>
          <p:nvPr/>
        </p:nvSpPr>
        <p:spPr>
          <a:xfrm>
            <a:off x="2514600" y="1905000"/>
            <a:ext cx="95410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如果</a:t>
            </a:r>
          </a:p>
        </p:txBody>
      </p:sp>
      <p:sp>
        <p:nvSpPr>
          <p:cNvPr id="8198" name="Rectangle 7"/>
          <p:cNvSpPr/>
          <p:nvPr/>
        </p:nvSpPr>
        <p:spPr>
          <a:xfrm>
            <a:off x="5004048" y="1916073"/>
            <a:ext cx="95410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条件</a:t>
            </a:r>
          </a:p>
        </p:txBody>
      </p:sp>
      <p:sp>
        <p:nvSpPr>
          <p:cNvPr id="8199" name="Rectangle 8"/>
          <p:cNvSpPr/>
          <p:nvPr/>
        </p:nvSpPr>
        <p:spPr>
          <a:xfrm>
            <a:off x="3131840" y="2852936"/>
            <a:ext cx="1723549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一般现在</a:t>
            </a:r>
          </a:p>
        </p:txBody>
      </p:sp>
      <p:sp>
        <p:nvSpPr>
          <p:cNvPr id="2" name="Rectangle 2"/>
          <p:cNvSpPr>
            <a:spLocks noGrp="1"/>
          </p:cNvSpPr>
          <p:nvPr/>
        </p:nvSpPr>
        <p:spPr>
          <a:xfrm>
            <a:off x="1583055" y="598170"/>
            <a:ext cx="5978525" cy="103314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45720" rIns="0" bIns="0" anchor="b"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Summary</a:t>
            </a:r>
            <a:br>
              <a:rPr lang="en-US" sz="3600" b="1" noProof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br>
            <a:r>
              <a:rPr lang="en-US" altLang="zh-CN" sz="2800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conditional sentences</a:t>
            </a:r>
            <a:endParaRPr lang="zh-CN" altLang="en-US" sz="2800" b="1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/>
      <p:bldP spid="8198" grpId="0" bldLvl="0"/>
      <p:bldP spid="8199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idx="1"/>
          </p:nvPr>
        </p:nvSpPr>
        <p:spPr>
          <a:xfrm>
            <a:off x="395536" y="764704"/>
            <a:ext cx="8534400" cy="5257800"/>
          </a:xfrm>
        </p:spPr>
        <p:txBody>
          <a:bodyPr vert="horz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当表示条件成立就可能有某种结果时，如果主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句用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时，则从句用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_________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时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，简称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主将从现”（例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3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、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4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）。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For example: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3) If it doesn't rain tomorrow, I will plant  some 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flowers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my garden.</a:t>
            </a: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4) I will plant some flowers in my garden if it </a:t>
            </a: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1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doesn't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rain tomorrow.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Rectangle 9"/>
          <p:cNvSpPr/>
          <p:nvPr/>
        </p:nvSpPr>
        <p:spPr>
          <a:xfrm>
            <a:off x="1309936" y="1298104"/>
            <a:ext cx="170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</a:rPr>
              <a:t>一般将来</a:t>
            </a:r>
          </a:p>
        </p:txBody>
      </p:sp>
      <p:sp>
        <p:nvSpPr>
          <p:cNvPr id="9220" name="Rectangle 10"/>
          <p:cNvSpPr/>
          <p:nvPr/>
        </p:nvSpPr>
        <p:spPr>
          <a:xfrm>
            <a:off x="5348536" y="1298104"/>
            <a:ext cx="170815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</a:rPr>
              <a:t>一般现在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ldLvl="0"/>
      <p:bldP spid="9220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159668" y="764704"/>
            <a:ext cx="8964488" cy="5334000"/>
          </a:xfrm>
        </p:spPr>
        <p:txBody>
          <a:bodyPr vert="horz">
            <a:normAutofit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当 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if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引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导的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从句在主句之前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时，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____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（用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/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不 用）逗号隔开两个句子（例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、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）；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当主句在从句之前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，则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____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（用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/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不用）加逗号（例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、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）。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【</a:t>
            </a:r>
            <a:r>
              <a:rPr kumimoji="0" lang="zh-CN" alt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例句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】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1) If you stand in the rain, you get wet.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2) You get wet if you stand in the rain.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3) If it doesn't rain tomorrow, I will plant 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some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flowers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 my garden.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4) I will plant some flowers in my garden if it  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5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Tx/>
              <a:buNone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doesn't rain tomorrow.</a:t>
            </a:r>
            <a:endParaRPr kumimoji="0" lang="zh-CN" alt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43" name="Rectangle 5"/>
          <p:cNvSpPr/>
          <p:nvPr/>
        </p:nvSpPr>
        <p:spPr>
          <a:xfrm>
            <a:off x="6076156" y="688504"/>
            <a:ext cx="56938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用</a:t>
            </a:r>
          </a:p>
        </p:txBody>
      </p:sp>
      <p:sp>
        <p:nvSpPr>
          <p:cNvPr id="10244" name="Rectangle 6"/>
          <p:cNvSpPr/>
          <p:nvPr/>
        </p:nvSpPr>
        <p:spPr>
          <a:xfrm>
            <a:off x="899592" y="1627476"/>
            <a:ext cx="95410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不用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/>
      <p:bldP spid="10244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76" name="Group 4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3956268475"/>
              </p:ext>
            </p:extLst>
          </p:nvPr>
        </p:nvGraphicFramePr>
        <p:xfrm>
          <a:off x="539552" y="1196752"/>
          <a:ext cx="8077200" cy="4392488"/>
        </p:xfrm>
        <a:graphic>
          <a:graphicData uri="http://schemas.openxmlformats.org/drawingml/2006/table">
            <a:tbl>
              <a:tblPr/>
              <a:tblGrid>
                <a:gridCol w="1616075"/>
                <a:gridCol w="1616075"/>
                <a:gridCol w="1612900"/>
                <a:gridCol w="1616075"/>
                <a:gridCol w="1616075"/>
              </a:tblGrid>
              <a:tr h="129163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条件句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条件状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语从句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2416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表达含义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可能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发生的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可能的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结果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669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谓语动词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的时态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一般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现在时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一般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将来时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2" name="Rectangle 36"/>
          <p:cNvSpPr/>
          <p:nvPr/>
        </p:nvSpPr>
        <p:spPr>
          <a:xfrm>
            <a:off x="6248400" y="0"/>
            <a:ext cx="4572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3144" y="476672"/>
            <a:ext cx="8458200" cy="1466850"/>
          </a:xfr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A  William's mum is giving him advice about his problems. Match the half-sentences from the boxes to complete her advice for him. </a:t>
            </a:r>
          </a:p>
        </p:txBody>
      </p:sp>
      <p:sp>
        <p:nvSpPr>
          <p:cNvPr id="19459" name="Rectangle 3"/>
          <p:cNvSpPr>
            <a:spLocks noGrp="1"/>
          </p:cNvSpPr>
          <p:nvPr>
            <p:ph idx="4294967295"/>
          </p:nvPr>
        </p:nvSpPr>
        <p:spPr>
          <a:xfrm>
            <a:off x="0" y="1944216"/>
            <a:ext cx="8305800" cy="1015663"/>
          </a:xfrm>
        </p:spPr>
        <p:txBody>
          <a:bodyPr vert="horz" wrap="square" anchor="t"/>
          <a:lstStyle/>
          <a:p>
            <a:pPr marL="609600" indent="-609600" algn="ctr">
              <a:lnSpc>
                <a:spcPct val="90000"/>
              </a:lnSpc>
              <a:buNone/>
            </a:pPr>
            <a:r>
              <a:rPr lang="en-US" altLang="zh-CN" sz="3000" b="1" dirty="0">
                <a:latin typeface="Times New Roman" panose="02020603050405020304" pitchFamily="18" charset="0"/>
              </a:rPr>
              <a:t>William</a:t>
            </a:r>
            <a:r>
              <a:rPr lang="en-US" altLang="zh-CN" sz="3000" b="1" dirty="0">
                <a:latin typeface="Times New Roman" panose="02020603050405020304" pitchFamily="18" charset="0"/>
                <a:sym typeface="Arial" panose="020B0604020202020204" pitchFamily="34" charset="0"/>
              </a:rPr>
              <a:t>'</a:t>
            </a:r>
            <a:r>
              <a:rPr lang="en-US" altLang="zh-CN" sz="3000" b="1" dirty="0">
                <a:latin typeface="Times New Roman" panose="02020603050405020304" pitchFamily="18" charset="0"/>
              </a:rPr>
              <a:t>s problems</a:t>
            </a:r>
          </a:p>
          <a:p>
            <a:pPr marL="609600" indent="-609600">
              <a:lnSpc>
                <a:spcPct val="90000"/>
              </a:lnSpc>
              <a:buClrTx/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I sometimes bring the wrong books to school.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Text Box 4"/>
          <p:cNvSpPr txBox="1"/>
          <p:nvPr/>
        </p:nvSpPr>
        <p:spPr>
          <a:xfrm>
            <a:off x="457200" y="5085184"/>
            <a:ext cx="8443913" cy="1015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check your timetable every night</a:t>
            </a: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0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you will know which books to bring.</a:t>
            </a:r>
          </a:p>
        </p:txBody>
      </p:sp>
      <p:pic>
        <p:nvPicPr>
          <p:cNvPr id="19461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1" y="3011016"/>
            <a:ext cx="4086200" cy="199846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idx="4294967295"/>
          </p:nvPr>
        </p:nvSpPr>
        <p:spPr>
          <a:xfrm>
            <a:off x="1219200" y="990600"/>
            <a:ext cx="7924800" cy="1015663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I was away from school today</a:t>
            </a:r>
            <a:r>
              <a:rPr lang="zh-CN" altLang="en-US" sz="3000" dirty="0">
                <a:latin typeface="Times New Roman" panose="02020603050405020304" pitchFamily="18" charset="0"/>
              </a:rPr>
              <a:t>.</a:t>
            </a:r>
            <a:r>
              <a:rPr lang="en-US" altLang="zh-CN" sz="3000" dirty="0">
                <a:latin typeface="Times New Roman" panose="02020603050405020304" pitchFamily="18" charset="0"/>
              </a:rPr>
              <a:t> I do not know what homework to do.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pic>
        <p:nvPicPr>
          <p:cNvPr id="20483" name="Picture 3" descr="图片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1981200"/>
            <a:ext cx="5143500" cy="2525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Rectangle 4"/>
          <p:cNvSpPr/>
          <p:nvPr/>
        </p:nvSpPr>
        <p:spPr>
          <a:xfrm>
            <a:off x="685800" y="4876800"/>
            <a:ext cx="7696200" cy="1015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call your friends, they will tell you what homework to 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idx="4294967295"/>
          </p:nvPr>
        </p:nvSpPr>
        <p:spPr>
          <a:xfrm>
            <a:off x="0" y="1143000"/>
            <a:ext cx="8229600" cy="1015663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I hate getting up</a:t>
            </a:r>
            <a:r>
              <a:rPr lang="zh-CN" altLang="en-US" sz="3000" dirty="0">
                <a:latin typeface="Times New Roman" panose="02020603050405020304" pitchFamily="18" charset="0"/>
              </a:rPr>
              <a:t>.</a:t>
            </a:r>
            <a:r>
              <a:rPr lang="en-US" altLang="zh-CN" sz="3000" dirty="0">
                <a:latin typeface="Times New Roman" panose="02020603050405020304" pitchFamily="18" charset="0"/>
              </a:rPr>
              <a:t> I always feel tired in the mornings.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pic>
        <p:nvPicPr>
          <p:cNvPr id="21507" name="Picture 3" descr="图片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828800"/>
            <a:ext cx="4838700" cy="2276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Rectangle 4"/>
          <p:cNvSpPr/>
          <p:nvPr/>
        </p:nvSpPr>
        <p:spPr>
          <a:xfrm>
            <a:off x="838200" y="4419600"/>
            <a:ext cx="7620000" cy="11115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go to bed early, you will not feel tired in the mornings.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idx="4294967295"/>
          </p:nvPr>
        </p:nvSpPr>
        <p:spPr>
          <a:xfrm>
            <a:off x="914400" y="1219200"/>
            <a:ext cx="8229600" cy="553998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I do not know what this word means.</a:t>
            </a:r>
          </a:p>
        </p:txBody>
      </p:sp>
      <p:pic>
        <p:nvPicPr>
          <p:cNvPr id="2253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057400"/>
            <a:ext cx="4460875" cy="2220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Rectangle 4"/>
          <p:cNvSpPr/>
          <p:nvPr/>
        </p:nvSpPr>
        <p:spPr>
          <a:xfrm>
            <a:off x="609600" y="4495800"/>
            <a:ext cx="8077200" cy="11115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look it up in the dictionary, you will find out its meaning.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510902" y="556240"/>
            <a:ext cx="8305800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1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B  Carol is giving advice to Henry. What is she saying? Use the pictures and the words in brackets to help you.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044302" y="4747240"/>
            <a:ext cx="7696200" cy="119237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__________________ the wheels round, they_______________ easily. (make/turn)</a:t>
            </a:r>
          </a:p>
        </p:txBody>
      </p:sp>
      <p:sp>
        <p:nvSpPr>
          <p:cNvPr id="19460" name="Text Box 4"/>
          <p:cNvSpPr txBox="1"/>
          <p:nvPr/>
        </p:nvSpPr>
        <p:spPr>
          <a:xfrm>
            <a:off x="1653902" y="4838680"/>
            <a:ext cx="3354388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make</a:t>
            </a:r>
          </a:p>
        </p:txBody>
      </p:sp>
      <p:sp>
        <p:nvSpPr>
          <p:cNvPr id="19461" name="Text Box 5"/>
          <p:cNvSpPr txBox="1"/>
          <p:nvPr/>
        </p:nvSpPr>
        <p:spPr>
          <a:xfrm>
            <a:off x="2339702" y="5433040"/>
            <a:ext cx="23749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turn</a:t>
            </a:r>
          </a:p>
        </p:txBody>
      </p:sp>
      <p:pic>
        <p:nvPicPr>
          <p:cNvPr id="23558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102" y="1546840"/>
            <a:ext cx="4876800" cy="2994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ldLvl="0"/>
      <p:bldP spid="19461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609600" y="4724400"/>
            <a:ext cx="8382000" cy="128471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2.The seeds ______________________</a:t>
            </a:r>
          </a:p>
          <a:p>
            <a:pPr marR="0" defTabSz="914400">
              <a:lnSpc>
                <a:spcPct val="125000"/>
              </a:lnSpc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000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 the soil. (grow/plant)</a:t>
            </a:r>
          </a:p>
        </p:txBody>
      </p:sp>
      <p:sp>
        <p:nvSpPr>
          <p:cNvPr id="20483" name="Text Box 3"/>
          <p:cNvSpPr txBox="1"/>
          <p:nvPr/>
        </p:nvSpPr>
        <p:spPr>
          <a:xfrm>
            <a:off x="2819400" y="4724400"/>
            <a:ext cx="5637213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grow if you plant them</a:t>
            </a:r>
          </a:p>
        </p:txBody>
      </p:sp>
      <p:pic>
        <p:nvPicPr>
          <p:cNvPr id="2458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990600"/>
            <a:ext cx="5410200" cy="3397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idx="4294967295"/>
          </p:nvPr>
        </p:nvSpPr>
        <p:spPr>
          <a:xfrm>
            <a:off x="1143000" y="4876800"/>
            <a:ext cx="8001000" cy="1246495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3. ____________ another wing, it ____</a:t>
            </a:r>
            <a:r>
              <a:rPr lang="en-US" altLang="zh-CN" sz="3000" dirty="0">
                <a:latin typeface="Times New Roman" panose="02020603050405020304" pitchFamily="18" charset="0"/>
              </a:rPr>
              <a:t>________. (put on/ fly)</a:t>
            </a:r>
          </a:p>
        </p:txBody>
      </p:sp>
      <p:sp>
        <p:nvSpPr>
          <p:cNvPr id="21507" name="Text Box 3"/>
          <p:cNvSpPr txBox="1"/>
          <p:nvPr/>
        </p:nvSpPr>
        <p:spPr>
          <a:xfrm>
            <a:off x="1676400" y="4876800"/>
            <a:ext cx="3124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put on</a:t>
            </a:r>
          </a:p>
        </p:txBody>
      </p:sp>
      <p:sp>
        <p:nvSpPr>
          <p:cNvPr id="21508" name="Text Box 4"/>
          <p:cNvSpPr txBox="1"/>
          <p:nvPr/>
        </p:nvSpPr>
        <p:spPr>
          <a:xfrm>
            <a:off x="6478270" y="4958080"/>
            <a:ext cx="1633538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fly</a:t>
            </a:r>
          </a:p>
        </p:txBody>
      </p:sp>
      <p:pic>
        <p:nvPicPr>
          <p:cNvPr id="2560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066800"/>
            <a:ext cx="6324600" cy="3519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idx="4294967295"/>
          </p:nvPr>
        </p:nvSpPr>
        <p:spPr>
          <a:xfrm>
            <a:off x="1331640" y="4648200"/>
            <a:ext cx="7812360" cy="1254125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4. ________________ your coat, you   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    __________ so cold. (put on/not feel)</a:t>
            </a:r>
          </a:p>
        </p:txBody>
      </p:sp>
      <p:sp>
        <p:nvSpPr>
          <p:cNvPr id="22531" name="Text Box 3"/>
          <p:cNvSpPr txBox="1"/>
          <p:nvPr/>
        </p:nvSpPr>
        <p:spPr>
          <a:xfrm>
            <a:off x="1835696" y="4648200"/>
            <a:ext cx="45454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put on</a:t>
            </a:r>
          </a:p>
        </p:txBody>
      </p:sp>
      <p:sp>
        <p:nvSpPr>
          <p:cNvPr id="22532" name="Text Box 4"/>
          <p:cNvSpPr txBox="1"/>
          <p:nvPr/>
        </p:nvSpPr>
        <p:spPr>
          <a:xfrm>
            <a:off x="1548036" y="5334000"/>
            <a:ext cx="3417908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not feel</a:t>
            </a:r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838200"/>
            <a:ext cx="5943600" cy="3524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idx="4294967295"/>
          </p:nvPr>
        </p:nvSpPr>
        <p:spPr>
          <a:xfrm>
            <a:off x="914400" y="4419600"/>
            <a:ext cx="8229600" cy="1284711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The meat _______________________ 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in the fridge. (not go bad/put)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23555" name="Text Box 3"/>
          <p:cNvSpPr txBox="1"/>
          <p:nvPr/>
        </p:nvSpPr>
        <p:spPr>
          <a:xfrm>
            <a:off x="2843808" y="4481830"/>
            <a:ext cx="553402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not go bad if you put it </a:t>
            </a:r>
          </a:p>
        </p:txBody>
      </p:sp>
      <p:pic>
        <p:nvPicPr>
          <p:cNvPr id="27652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914400"/>
            <a:ext cx="5486400" cy="320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idx="4294967295"/>
          </p:nvPr>
        </p:nvSpPr>
        <p:spPr>
          <a:xfrm>
            <a:off x="1115616" y="4724400"/>
            <a:ext cx="8028384" cy="1338828"/>
          </a:xfrm>
        </p:spPr>
        <p:txBody>
          <a:bodyPr vert="horz" wrap="square" anchor="t">
            <a:spAutoFit/>
          </a:bodyPr>
          <a:lstStyle/>
          <a:p>
            <a:pPr marL="0" indent="0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6. You __________________________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your classes. (see clearly/wear)</a:t>
            </a:r>
          </a:p>
        </p:txBody>
      </p:sp>
      <p:sp>
        <p:nvSpPr>
          <p:cNvPr id="24579" name="Text Box 3"/>
          <p:cNvSpPr txBox="1"/>
          <p:nvPr/>
        </p:nvSpPr>
        <p:spPr>
          <a:xfrm>
            <a:off x="2209800" y="4724400"/>
            <a:ext cx="5791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see clearly if you wear</a:t>
            </a:r>
          </a:p>
        </p:txBody>
      </p:sp>
      <p:pic>
        <p:nvPicPr>
          <p:cNvPr id="2867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066800"/>
            <a:ext cx="5410200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0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38200" y="1957933"/>
            <a:ext cx="8305800" cy="3124200"/>
          </a:xfrm>
          <a:solidFill>
            <a:schemeClr val="bg1">
              <a:lumMod val="85000"/>
            </a:schemeClr>
          </a:solidFill>
        </p:spPr>
        <p:txBody>
          <a:bodyPr vert="horz"/>
          <a:lstStyle/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       “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if</a:t>
            </a:r>
            <a:r>
              <a:rPr lang="zh-CN" altLang="en-US" sz="3200" b="1" dirty="0">
                <a:latin typeface="Times New Roman" panose="02020603050405020304" pitchFamily="18" charset="0"/>
              </a:rPr>
              <a:t>条件句不一般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</a:rPr>
              <a:t>几个要点记心间；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条件句，</a:t>
            </a:r>
            <a:r>
              <a:rPr lang="zh-CN" altLang="en-US" sz="3200" b="1" dirty="0">
                <a:latin typeface="Times New Roman" panose="02020603050405020304" pitchFamily="18" charset="0"/>
              </a:rPr>
              <a:t>放在前</a:t>
            </a:r>
            <a:r>
              <a:rPr lang="en-US" altLang="zh-CN" sz="3200" b="1">
                <a:latin typeface="Times New Roman" panose="02020603050405020304" pitchFamily="18" charset="0"/>
              </a:rPr>
              <a:t>, 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逗号要放句中间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；条件句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表可能，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主句多用将来时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；条件句表事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b="1" dirty="0">
                <a:latin typeface="Times New Roman" panose="02020603050405020304" pitchFamily="18" charset="0"/>
              </a:rPr>
              <a:t>实，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主句常用现在时。</a:t>
            </a:r>
            <a:r>
              <a:rPr lang="en-US" altLang="x-none" sz="3200" b="1">
                <a:latin typeface="Times New Roman" panose="02020603050405020304" pitchFamily="18" charset="0"/>
              </a:rPr>
              <a:t>”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29699" name="Picture 3" descr="200804091621316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8172450" y="5085184"/>
            <a:ext cx="971550" cy="1076325"/>
          </a:xfrm>
        </p:spPr>
      </p:pic>
      <p:sp>
        <p:nvSpPr>
          <p:cNvPr id="5" name="TextBox 4"/>
          <p:cNvSpPr txBox="1"/>
          <p:nvPr/>
        </p:nvSpPr>
        <p:spPr>
          <a:xfrm>
            <a:off x="457308" y="662593"/>
            <a:ext cx="5486256" cy="5835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1" charset="-122"/>
                <a:cs typeface="+mn-cs"/>
              </a:rPr>
              <a:t>记住这个顺口溜吧！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818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idx="1"/>
          </p:nvPr>
        </p:nvSpPr>
        <p:spPr>
          <a:xfrm>
            <a:off x="609600" y="1066800"/>
            <a:ext cx="8001000" cy="3829638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一. 用括号内所给单词的正确形式填空。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If he ______(be) free tomorrow evening,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he will come to your birthday party.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I will tell her the answer if she ______(ask) me.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If we talk loudly in class, our teacher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______(be) unhappy with us.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44036" name="Rectangle 4"/>
          <p:cNvSpPr/>
          <p:nvPr/>
        </p:nvSpPr>
        <p:spPr>
          <a:xfrm>
            <a:off x="926639" y="4323219"/>
            <a:ext cx="14478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will be</a:t>
            </a:r>
          </a:p>
        </p:txBody>
      </p:sp>
      <p:sp>
        <p:nvSpPr>
          <p:cNvPr id="44037" name="Rectangle 5"/>
          <p:cNvSpPr/>
          <p:nvPr/>
        </p:nvSpPr>
        <p:spPr>
          <a:xfrm>
            <a:off x="2096135" y="1746250"/>
            <a:ext cx="990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is</a:t>
            </a:r>
          </a:p>
        </p:txBody>
      </p:sp>
      <p:sp>
        <p:nvSpPr>
          <p:cNvPr id="44038" name="Rectangle 6"/>
          <p:cNvSpPr/>
          <p:nvPr/>
        </p:nvSpPr>
        <p:spPr>
          <a:xfrm>
            <a:off x="5724128" y="3068960"/>
            <a:ext cx="1371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asks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4339650"/>
          </a:xfrm>
        </p:spPr>
        <p:txBody>
          <a:bodyPr vert="horz" wrap="square" anchor="t"/>
          <a:lstStyle/>
          <a:p>
            <a:pPr>
              <a:buNone/>
            </a:pPr>
            <a:r>
              <a:rPr lang="en-US" altLang="zh-CN" sz="30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二. 合并句子。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1. It is going to rain tomorrow.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	 We will not go out.</a:t>
            </a:r>
          </a:p>
          <a:p>
            <a:pPr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	If it rains tomorrow, we will not go out.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2. She is going to post the letter now.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	Her grandparents will receive it in three days.</a:t>
            </a:r>
          </a:p>
          <a:p>
            <a:pPr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	If she posts the letter now, her grandparents will receive it in three days.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685800" y="1143000"/>
            <a:ext cx="7848600" cy="4943405"/>
          </a:xfrm>
        </p:spPr>
        <p:txBody>
          <a:bodyPr vert="horz" wrap="square" anchor="t"/>
          <a:lstStyle/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They are going to do more exercises.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They will be in better health.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If they do more exercises, they will be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in better health.</a:t>
            </a:r>
            <a:endParaRPr lang="zh-CN" altLang="en-US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You are going to play with a knife.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You will hurt yourself.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</a:t>
            </a: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If you play with a knife, you will hurt </a:t>
            </a:r>
          </a:p>
          <a:p>
            <a:pPr marL="609600" indent="-609600">
              <a:lnSpc>
                <a:spcPct val="11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yourself.</a:t>
            </a:r>
            <a:endParaRPr lang="zh-CN" altLang="en-US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idx="1"/>
          </p:nvPr>
        </p:nvSpPr>
        <p:spPr>
          <a:xfrm>
            <a:off x="395536" y="692696"/>
            <a:ext cx="8458200" cy="5632311"/>
          </a:xfrm>
        </p:spPr>
        <p:txBody>
          <a:bodyPr vert="horz" wrap="square" anchor="t"/>
          <a:lstStyle/>
          <a:p>
            <a:pPr algn="l">
              <a:lnSpc>
                <a:spcPct val="100000"/>
              </a:lnSpc>
              <a:buNone/>
            </a:pPr>
            <a:r>
              <a:rPr lang="en-US" altLang="zh-CN" sz="3000" b="1" kern="1200" dirty="0">
                <a:ln>
                  <a:noFill/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j-ea"/>
                <a:cs typeface="+mj-cs"/>
              </a:rPr>
              <a:t>三. 选择最佳答案填空。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)1. If it stops raining, we ____ out.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A. are go 		B. can go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C. goes 		D. to go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)2. If you don't water the flowers, they ____.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A. died 		B. die	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C. dying 		D. to die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)3. We will go climbing ____ the weather is 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fine.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A. while 		B. where</a:t>
            </a:r>
          </a:p>
          <a:p>
            <a:pPr>
              <a:lnSpc>
                <a:spcPct val="90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	C. so 		          D. if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47108" name="Rectangle 4"/>
          <p:cNvSpPr/>
          <p:nvPr/>
        </p:nvSpPr>
        <p:spPr>
          <a:xfrm>
            <a:off x="605086" y="3969931"/>
            <a:ext cx="46198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7109" name="Rectangle 5"/>
          <p:cNvSpPr/>
          <p:nvPr/>
        </p:nvSpPr>
        <p:spPr>
          <a:xfrm>
            <a:off x="624136" y="1149896"/>
            <a:ext cx="441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47110" name="Rectangle 6"/>
          <p:cNvSpPr/>
          <p:nvPr/>
        </p:nvSpPr>
        <p:spPr>
          <a:xfrm>
            <a:off x="541586" y="2550071"/>
            <a:ext cx="44114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  <p:bldP spid="471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6555641"/>
          </a:xfrm>
        </p:spPr>
        <p:txBody>
          <a:bodyPr vert="horz" wrap="square" anchor="t"/>
          <a:lstStyle/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)4. My family and I will plant some trees in the  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garden if it ____ tomorrow.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    A. didn't rain 		B. isn't going to rain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    C. won't rain 		D. doesn't rain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)5. If you don't work hard, you ____ the exam.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    A. can't pass 		B. can pass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    C. will pass 		          D. pass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(    )6. If my father ____ back next Saturday, we will 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go on a picnic together.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    A. will come 		B. comes</a:t>
            </a:r>
          </a:p>
          <a:p>
            <a:pPr marL="457200" indent="-457200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     C. is coming 		D. should come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48132" name="Rectangle 4"/>
          <p:cNvSpPr/>
          <p:nvPr/>
        </p:nvSpPr>
        <p:spPr>
          <a:xfrm>
            <a:off x="153259" y="4293096"/>
            <a:ext cx="53732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B </a:t>
            </a:r>
          </a:p>
        </p:txBody>
      </p:sp>
      <p:sp>
        <p:nvSpPr>
          <p:cNvPr id="48133" name="Rectangle 5"/>
          <p:cNvSpPr/>
          <p:nvPr/>
        </p:nvSpPr>
        <p:spPr>
          <a:xfrm>
            <a:off x="153259" y="711696"/>
            <a:ext cx="46198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48134" name="Rectangle 6"/>
          <p:cNvSpPr/>
          <p:nvPr/>
        </p:nvSpPr>
        <p:spPr>
          <a:xfrm>
            <a:off x="153259" y="2769096"/>
            <a:ext cx="43815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  <p:bldP spid="481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15</TotalTime>
  <Words>981</Words>
  <Application>Microsoft Office PowerPoint</Application>
  <PresentationFormat>全屏显示(4:3)</PresentationFormat>
  <Paragraphs>183</Paragraphs>
  <Slides>34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Grammar模板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Conditional sentences (1) We use conditional sentences to talk about possible actions and the results of these actions.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 William's mum is giving him advice about his problems. Match the half-sentences from the boxes to complete her advice for him.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User</cp:lastModifiedBy>
  <cp:revision>23</cp:revision>
  <dcterms:created xsi:type="dcterms:W3CDTF">2017-06-07T02:43:00Z</dcterms:created>
  <dcterms:modified xsi:type="dcterms:W3CDTF">2018-08-15T08:35:27Z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