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0" r:id="rId3"/>
    <p:sldMasterId id="2147483652" r:id="rId4"/>
    <p:sldMasterId id="2147483654" r:id="rId5"/>
  </p:sldMasterIdLst>
  <p:notesMasterIdLst>
    <p:notesMasterId r:id="rId8"/>
  </p:notesMasterIdLst>
  <p:handoutMasterIdLst>
    <p:handoutMasterId r:id="rId66"/>
  </p:handoutMasterIdLst>
  <p:sldIdLst>
    <p:sldId id="1756" r:id="rId6"/>
    <p:sldId id="1757" r:id="rId7"/>
    <p:sldId id="1758" r:id="rId9"/>
    <p:sldId id="1673" r:id="rId10"/>
    <p:sldId id="902" r:id="rId11"/>
    <p:sldId id="1627" r:id="rId12"/>
    <p:sldId id="1629" r:id="rId13"/>
    <p:sldId id="1899" r:id="rId14"/>
    <p:sldId id="1902" r:id="rId15"/>
    <p:sldId id="1625" r:id="rId16"/>
    <p:sldId id="1900" r:id="rId17"/>
    <p:sldId id="1950" r:id="rId18"/>
    <p:sldId id="1951" r:id="rId19"/>
    <p:sldId id="1952" r:id="rId20"/>
    <p:sldId id="1901" r:id="rId21"/>
    <p:sldId id="1789" r:id="rId22"/>
    <p:sldId id="1790" r:id="rId23"/>
    <p:sldId id="1345" r:id="rId24"/>
    <p:sldId id="1660" r:id="rId25"/>
    <p:sldId id="1851" r:id="rId26"/>
    <p:sldId id="1846" r:id="rId27"/>
    <p:sldId id="1847" r:id="rId28"/>
    <p:sldId id="1849" r:id="rId29"/>
    <p:sldId id="1850" r:id="rId30"/>
    <p:sldId id="1767" r:id="rId31"/>
    <p:sldId id="1905" r:id="rId32"/>
    <p:sldId id="1907" r:id="rId33"/>
    <p:sldId id="1911" r:id="rId34"/>
    <p:sldId id="1912" r:id="rId35"/>
    <p:sldId id="1791" r:id="rId36"/>
    <p:sldId id="1602" r:id="rId37"/>
    <p:sldId id="1792" r:id="rId38"/>
    <p:sldId id="1761" r:id="rId39"/>
    <p:sldId id="1903" r:id="rId40"/>
    <p:sldId id="1762" r:id="rId41"/>
    <p:sldId id="1700" r:id="rId42"/>
    <p:sldId id="1695" r:id="rId43"/>
    <p:sldId id="1696" r:id="rId44"/>
    <p:sldId id="1774" r:id="rId45"/>
    <p:sldId id="1797" r:id="rId46"/>
    <p:sldId id="1727" r:id="rId47"/>
    <p:sldId id="1726" r:id="rId48"/>
    <p:sldId id="1798" r:id="rId49"/>
    <p:sldId id="1775" r:id="rId50"/>
    <p:sldId id="1777" r:id="rId51"/>
    <p:sldId id="1799" r:id="rId52"/>
    <p:sldId id="1800" r:id="rId53"/>
    <p:sldId id="1801" r:id="rId54"/>
    <p:sldId id="1778" r:id="rId55"/>
    <p:sldId id="1779" r:id="rId56"/>
    <p:sldId id="1780" r:id="rId57"/>
    <p:sldId id="1781" r:id="rId58"/>
    <p:sldId id="1782" r:id="rId59"/>
    <p:sldId id="1783" r:id="rId60"/>
    <p:sldId id="1785" r:id="rId61"/>
    <p:sldId id="1784" r:id="rId62"/>
    <p:sldId id="1786" r:id="rId63"/>
    <p:sldId id="1632" r:id="rId64"/>
    <p:sldId id="334" r:id="rId65"/>
  </p:sldIdLst>
  <p:sldSz cx="9144000" cy="5143500" type="screen16x9"/>
  <p:notesSz cx="6858000" cy="9144000"/>
  <p:custDataLst>
    <p:tags r:id="rId70"/>
  </p:custDataLst>
  <p:defaultTextStyle>
    <a:defPPr>
      <a:defRPr lang="zh-CN"/>
    </a:defPPr>
    <a:lvl1pPr algn="l" rtl="0" fontAlgn="base">
      <a:lnSpc>
        <a:spcPct val="130000"/>
      </a:lnSpc>
      <a:spcBef>
        <a:spcPct val="0"/>
      </a:spcBef>
      <a:spcAft>
        <a:spcPct val="0"/>
      </a:spcAft>
      <a:defRPr sz="1900" b="1" kern="1200">
        <a:solidFill>
          <a:schemeClr val="tx1"/>
        </a:solidFill>
        <a:latin typeface="宋体" panose="02010600030101010101" pitchFamily="2" charset="-122"/>
        <a:ea typeface="宋体" panose="02010600030101010101" pitchFamily="2" charset="-122"/>
        <a:cs typeface="+mn-cs"/>
      </a:defRPr>
    </a:lvl1pPr>
    <a:lvl2pPr marL="439420" algn="l" rtl="0" fontAlgn="base">
      <a:lnSpc>
        <a:spcPct val="130000"/>
      </a:lnSpc>
      <a:spcBef>
        <a:spcPct val="0"/>
      </a:spcBef>
      <a:spcAft>
        <a:spcPct val="0"/>
      </a:spcAft>
      <a:defRPr sz="1900" b="1" kern="1200">
        <a:solidFill>
          <a:schemeClr val="tx1"/>
        </a:solidFill>
        <a:latin typeface="宋体" panose="02010600030101010101" pitchFamily="2" charset="-122"/>
        <a:ea typeface="宋体" panose="02010600030101010101" pitchFamily="2" charset="-122"/>
        <a:cs typeface="+mn-cs"/>
      </a:defRPr>
    </a:lvl2pPr>
    <a:lvl3pPr marL="879475" algn="l" rtl="0" fontAlgn="base">
      <a:lnSpc>
        <a:spcPct val="130000"/>
      </a:lnSpc>
      <a:spcBef>
        <a:spcPct val="0"/>
      </a:spcBef>
      <a:spcAft>
        <a:spcPct val="0"/>
      </a:spcAft>
      <a:defRPr sz="1900" b="1" kern="1200">
        <a:solidFill>
          <a:schemeClr val="tx1"/>
        </a:solidFill>
        <a:latin typeface="宋体" panose="02010600030101010101" pitchFamily="2" charset="-122"/>
        <a:ea typeface="宋体" panose="02010600030101010101" pitchFamily="2" charset="-122"/>
        <a:cs typeface="+mn-cs"/>
      </a:defRPr>
    </a:lvl3pPr>
    <a:lvl4pPr marL="1318895" algn="l" rtl="0" fontAlgn="base">
      <a:lnSpc>
        <a:spcPct val="130000"/>
      </a:lnSpc>
      <a:spcBef>
        <a:spcPct val="0"/>
      </a:spcBef>
      <a:spcAft>
        <a:spcPct val="0"/>
      </a:spcAft>
      <a:defRPr sz="1900" b="1" kern="1200">
        <a:solidFill>
          <a:schemeClr val="tx1"/>
        </a:solidFill>
        <a:latin typeface="宋体" panose="02010600030101010101" pitchFamily="2" charset="-122"/>
        <a:ea typeface="宋体" panose="02010600030101010101" pitchFamily="2" charset="-122"/>
        <a:cs typeface="+mn-cs"/>
      </a:defRPr>
    </a:lvl4pPr>
    <a:lvl5pPr marL="1758315" algn="l" rtl="0" fontAlgn="base">
      <a:lnSpc>
        <a:spcPct val="130000"/>
      </a:lnSpc>
      <a:spcBef>
        <a:spcPct val="0"/>
      </a:spcBef>
      <a:spcAft>
        <a:spcPct val="0"/>
      </a:spcAft>
      <a:defRPr sz="1900" b="1" kern="1200">
        <a:solidFill>
          <a:schemeClr val="tx1"/>
        </a:solidFill>
        <a:latin typeface="宋体" panose="02010600030101010101" pitchFamily="2" charset="-122"/>
        <a:ea typeface="宋体" panose="02010600030101010101" pitchFamily="2" charset="-122"/>
        <a:cs typeface="+mn-cs"/>
      </a:defRPr>
    </a:lvl5pPr>
    <a:lvl6pPr marL="2197735" algn="l" defTabSz="879475" rtl="0" eaLnBrk="1" latinLnBrk="0" hangingPunct="1">
      <a:defRPr sz="1900" b="1" kern="1200">
        <a:solidFill>
          <a:schemeClr val="tx1"/>
        </a:solidFill>
        <a:latin typeface="宋体" panose="02010600030101010101" pitchFamily="2" charset="-122"/>
        <a:ea typeface="宋体" panose="02010600030101010101" pitchFamily="2" charset="-122"/>
        <a:cs typeface="+mn-cs"/>
      </a:defRPr>
    </a:lvl6pPr>
    <a:lvl7pPr marL="2637790" algn="l" defTabSz="879475" rtl="0" eaLnBrk="1" latinLnBrk="0" hangingPunct="1">
      <a:defRPr sz="1900" b="1" kern="1200">
        <a:solidFill>
          <a:schemeClr val="tx1"/>
        </a:solidFill>
        <a:latin typeface="宋体" panose="02010600030101010101" pitchFamily="2" charset="-122"/>
        <a:ea typeface="宋体" panose="02010600030101010101" pitchFamily="2" charset="-122"/>
        <a:cs typeface="+mn-cs"/>
      </a:defRPr>
    </a:lvl7pPr>
    <a:lvl8pPr marL="3077210" algn="l" defTabSz="879475" rtl="0" eaLnBrk="1" latinLnBrk="0" hangingPunct="1">
      <a:defRPr sz="1900" b="1" kern="1200">
        <a:solidFill>
          <a:schemeClr val="tx1"/>
        </a:solidFill>
        <a:latin typeface="宋体" panose="02010600030101010101" pitchFamily="2" charset="-122"/>
        <a:ea typeface="宋体" panose="02010600030101010101" pitchFamily="2" charset="-122"/>
        <a:cs typeface="+mn-cs"/>
      </a:defRPr>
    </a:lvl8pPr>
    <a:lvl9pPr marL="3516630" algn="l" defTabSz="879475" rtl="0" eaLnBrk="1" latinLnBrk="0" hangingPunct="1">
      <a:defRPr sz="1900" b="1" kern="1200">
        <a:solidFill>
          <a:schemeClr val="tx1"/>
        </a:solidFill>
        <a:latin typeface="宋体" panose="02010600030101010101" pitchFamily="2" charset="-122"/>
        <a:ea typeface="宋体" panose="02010600030101010101" pitchFamily="2" charset="-122"/>
        <a:cs typeface="+mn-cs"/>
      </a:defRPr>
    </a:lvl9pPr>
  </p:defaultTextStyle>
  <p:extLst>
    <p:ext uri="{EFAFB233-063F-42B5-8137-9DF3F51BA10A}">
      <p15:sldGuideLst xmlns:p15="http://schemas.microsoft.com/office/powerpoint/2012/main">
        <p15:guide id="1" orient="horz" pos="1595"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3300"/>
    <a:srgbClr val="66CCFF"/>
    <a:srgbClr val="F9C5A5"/>
    <a:srgbClr val="FFFA9F"/>
    <a:srgbClr val="0099FF"/>
    <a:srgbClr val="00FF00"/>
    <a:srgbClr val="DDEFED"/>
    <a:srgbClr val="008000"/>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horzBarState="maximized">
    <p:restoredLeft sz="15009" autoAdjust="0"/>
    <p:restoredTop sz="98707" autoAdjust="0"/>
  </p:normalViewPr>
  <p:slideViewPr>
    <p:cSldViewPr showGuides="1">
      <p:cViewPr>
        <p:scale>
          <a:sx n="125" d="100"/>
          <a:sy n="125" d="100"/>
        </p:scale>
        <p:origin x="-1140" y="-450"/>
      </p:cViewPr>
      <p:guideLst>
        <p:guide orient="horz" pos="1595"/>
        <p:guide pos="2880"/>
      </p:guideLst>
    </p:cSldViewPr>
  </p:slideViewPr>
  <p:notesTextViewPr>
    <p:cViewPr>
      <p:scale>
        <a:sx n="100" d="100"/>
        <a:sy n="100" d="100"/>
      </p:scale>
      <p:origin x="0" y="0"/>
    </p:cViewPr>
  </p:notesTextViewPr>
  <p:sorterViewPr>
    <p:cViewPr>
      <p:scale>
        <a:sx n="25" d="100"/>
        <a:sy n="25" d="100"/>
      </p:scale>
      <p:origin x="0" y="0"/>
    </p:cViewPr>
  </p:sorterViewPr>
  <p:notesViewPr>
    <p:cSldViewPr>
      <p:cViewPr varScale="1">
        <p:scale>
          <a:sx n="83" d="100"/>
          <a:sy n="83" d="100"/>
        </p:scale>
        <p:origin x="-3960" y="-102"/>
      </p:cViewPr>
      <p:guideLst>
        <p:guide orient="horz" pos="2836"/>
        <p:guide pos="2160"/>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3.xml"/><Relationship Id="rId8" Type="http://schemas.openxmlformats.org/officeDocument/2006/relationships/notesMaster" Target="notesMasters/notesMaster1.xml"/><Relationship Id="rId70" Type="http://schemas.openxmlformats.org/officeDocument/2006/relationships/tags" Target="tags/tag21.xml"/><Relationship Id="rId7" Type="http://schemas.openxmlformats.org/officeDocument/2006/relationships/slide" Target="slides/slide2.xml"/><Relationship Id="rId69" Type="http://schemas.openxmlformats.org/officeDocument/2006/relationships/tableStyles" Target="tableStyles.xml"/><Relationship Id="rId68" Type="http://schemas.openxmlformats.org/officeDocument/2006/relationships/viewProps" Target="viewProps.xml"/><Relationship Id="rId67" Type="http://schemas.openxmlformats.org/officeDocument/2006/relationships/presProps" Target="presProps.xml"/><Relationship Id="rId66" Type="http://schemas.openxmlformats.org/officeDocument/2006/relationships/handoutMaster" Target="handoutMasters/handoutMaster1.xml"/><Relationship Id="rId65" Type="http://schemas.openxmlformats.org/officeDocument/2006/relationships/slide" Target="slides/slide59.xml"/><Relationship Id="rId64" Type="http://schemas.openxmlformats.org/officeDocument/2006/relationships/slide" Target="slides/slide58.xml"/><Relationship Id="rId63" Type="http://schemas.openxmlformats.org/officeDocument/2006/relationships/slide" Target="slides/slide57.xml"/><Relationship Id="rId62" Type="http://schemas.openxmlformats.org/officeDocument/2006/relationships/slide" Target="slides/slide56.xml"/><Relationship Id="rId61" Type="http://schemas.openxmlformats.org/officeDocument/2006/relationships/slide" Target="slides/slide55.xml"/><Relationship Id="rId60" Type="http://schemas.openxmlformats.org/officeDocument/2006/relationships/slide" Target="slides/slide54.xml"/><Relationship Id="rId6" Type="http://schemas.openxmlformats.org/officeDocument/2006/relationships/slide" Target="slides/slide1.xml"/><Relationship Id="rId59" Type="http://schemas.openxmlformats.org/officeDocument/2006/relationships/slide" Target="slides/slide53.xml"/><Relationship Id="rId58" Type="http://schemas.openxmlformats.org/officeDocument/2006/relationships/slide" Target="slides/slide52.xml"/><Relationship Id="rId57" Type="http://schemas.openxmlformats.org/officeDocument/2006/relationships/slide" Target="slides/slide51.xml"/><Relationship Id="rId56" Type="http://schemas.openxmlformats.org/officeDocument/2006/relationships/slide" Target="slides/slide50.xml"/><Relationship Id="rId55" Type="http://schemas.openxmlformats.org/officeDocument/2006/relationships/slide" Target="slides/slide49.xml"/><Relationship Id="rId54" Type="http://schemas.openxmlformats.org/officeDocument/2006/relationships/slide" Target="slides/slide48.xml"/><Relationship Id="rId53" Type="http://schemas.openxmlformats.org/officeDocument/2006/relationships/slide" Target="slides/slide47.xml"/><Relationship Id="rId52" Type="http://schemas.openxmlformats.org/officeDocument/2006/relationships/slide" Target="slides/slide46.xml"/><Relationship Id="rId51" Type="http://schemas.openxmlformats.org/officeDocument/2006/relationships/slide" Target="slides/slide45.xml"/><Relationship Id="rId50" Type="http://schemas.openxmlformats.org/officeDocument/2006/relationships/slide" Target="slides/slide44.xml"/><Relationship Id="rId5" Type="http://schemas.openxmlformats.org/officeDocument/2006/relationships/slideMaster" Target="slideMasters/slideMaster4.xml"/><Relationship Id="rId49" Type="http://schemas.openxmlformats.org/officeDocument/2006/relationships/slide" Target="slides/slide43.xml"/><Relationship Id="rId48" Type="http://schemas.openxmlformats.org/officeDocument/2006/relationships/slide" Target="slides/slide42.xml"/><Relationship Id="rId47" Type="http://schemas.openxmlformats.org/officeDocument/2006/relationships/slide" Target="slides/slide41.xml"/><Relationship Id="rId46" Type="http://schemas.openxmlformats.org/officeDocument/2006/relationships/slide" Target="slides/slide40.xml"/><Relationship Id="rId45" Type="http://schemas.openxmlformats.org/officeDocument/2006/relationships/slide" Target="slides/slide39.xml"/><Relationship Id="rId44" Type="http://schemas.openxmlformats.org/officeDocument/2006/relationships/slide" Target="slides/slide38.xml"/><Relationship Id="rId43" Type="http://schemas.openxmlformats.org/officeDocument/2006/relationships/slide" Target="slides/slide37.xml"/><Relationship Id="rId42" Type="http://schemas.openxmlformats.org/officeDocument/2006/relationships/slide" Target="slides/slide36.xml"/><Relationship Id="rId41" Type="http://schemas.openxmlformats.org/officeDocument/2006/relationships/slide" Target="slides/slide35.xml"/><Relationship Id="rId40" Type="http://schemas.openxmlformats.org/officeDocument/2006/relationships/slide" Target="slides/slide34.xml"/><Relationship Id="rId4" Type="http://schemas.openxmlformats.org/officeDocument/2006/relationships/slideMaster" Target="slideMasters/slideMaster3.xml"/><Relationship Id="rId39" Type="http://schemas.openxmlformats.org/officeDocument/2006/relationships/slide" Target="slides/slide33.xml"/><Relationship Id="rId38" Type="http://schemas.openxmlformats.org/officeDocument/2006/relationships/slide" Target="slides/slide32.xml"/><Relationship Id="rId37" Type="http://schemas.openxmlformats.org/officeDocument/2006/relationships/slide" Target="slides/slide31.xml"/><Relationship Id="rId36" Type="http://schemas.openxmlformats.org/officeDocument/2006/relationships/slide" Target="slides/slide30.xml"/><Relationship Id="rId35" Type="http://schemas.openxmlformats.org/officeDocument/2006/relationships/slide" Target="slides/slide29.xml"/><Relationship Id="rId34" Type="http://schemas.openxmlformats.org/officeDocument/2006/relationships/slide" Target="slides/slide28.xml"/><Relationship Id="rId33" Type="http://schemas.openxmlformats.org/officeDocument/2006/relationships/slide" Target="slides/slide27.xml"/><Relationship Id="rId32" Type="http://schemas.openxmlformats.org/officeDocument/2006/relationships/slide" Target="slides/slide26.xml"/><Relationship Id="rId31" Type="http://schemas.openxmlformats.org/officeDocument/2006/relationships/slide" Target="slides/slide25.xml"/><Relationship Id="rId30" Type="http://schemas.openxmlformats.org/officeDocument/2006/relationships/slide" Target="slides/slide24.xml"/><Relationship Id="rId3" Type="http://schemas.openxmlformats.org/officeDocument/2006/relationships/slideMaster" Target="slideMasters/slideMaster2.xml"/><Relationship Id="rId29" Type="http://schemas.openxmlformats.org/officeDocument/2006/relationships/slide" Target="slides/slide23.xml"/><Relationship Id="rId28" Type="http://schemas.openxmlformats.org/officeDocument/2006/relationships/slide" Target="slides/slide22.xml"/><Relationship Id="rId27" Type="http://schemas.openxmlformats.org/officeDocument/2006/relationships/slide" Target="slides/slide21.xml"/><Relationship Id="rId26" Type="http://schemas.openxmlformats.org/officeDocument/2006/relationships/slide" Target="slides/slide20.xml"/><Relationship Id="rId25" Type="http://schemas.openxmlformats.org/officeDocument/2006/relationships/slide" Target="slides/slide19.xml"/><Relationship Id="rId24" Type="http://schemas.openxmlformats.org/officeDocument/2006/relationships/slide" Target="slides/slide18.xml"/><Relationship Id="rId23" Type="http://schemas.openxmlformats.org/officeDocument/2006/relationships/slide" Target="slides/slide17.xml"/><Relationship Id="rId22" Type="http://schemas.openxmlformats.org/officeDocument/2006/relationships/slide" Target="slides/slide16.xml"/><Relationship Id="rId21" Type="http://schemas.openxmlformats.org/officeDocument/2006/relationships/slide" Target="slides/slide15.xml"/><Relationship Id="rId20" Type="http://schemas.openxmlformats.org/officeDocument/2006/relationships/slide" Target="slides/slide14.xml"/><Relationship Id="rId2" Type="http://schemas.openxmlformats.org/officeDocument/2006/relationships/theme" Target="theme/theme1.xml"/><Relationship Id="rId19" Type="http://schemas.openxmlformats.org/officeDocument/2006/relationships/slide" Target="slides/slide13.xml"/><Relationship Id="rId18" Type="http://schemas.openxmlformats.org/officeDocument/2006/relationships/slide" Target="slides/slide12.xml"/><Relationship Id="rId17" Type="http://schemas.openxmlformats.org/officeDocument/2006/relationships/slide" Target="slides/slide11.xml"/><Relationship Id="rId16" Type="http://schemas.openxmlformats.org/officeDocument/2006/relationships/slide" Target="slides/slide10.xml"/><Relationship Id="rId15" Type="http://schemas.openxmlformats.org/officeDocument/2006/relationships/slide" Target="slides/slide9.xml"/><Relationship Id="rId14" Type="http://schemas.openxmlformats.org/officeDocument/2006/relationships/slide" Target="slides/slide8.xml"/><Relationship Id="rId13" Type="http://schemas.openxmlformats.org/officeDocument/2006/relationships/slide" Target="slides/slide7.xml"/><Relationship Id="rId12" Type="http://schemas.openxmlformats.org/officeDocument/2006/relationships/slide" Target="slides/slide6.xml"/><Relationship Id="rId11" Type="http://schemas.openxmlformats.org/officeDocument/2006/relationships/slide" Target="slides/slide5.xml"/><Relationship Id="rId10" Type="http://schemas.openxmlformats.org/officeDocument/2006/relationships/slide" Target="slides/slide4.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p:spPr>
        <p:txBody>
          <a:bodyPr vert="horz" wrap="square" lIns="91440" tIns="45720" rIns="91440" bIns="45720" numCol="1" anchor="t" anchorCtr="0" compatLnSpc="1"/>
          <a:lstStyle>
            <a:lvl1pPr>
              <a:lnSpc>
                <a:spcPct val="100000"/>
              </a:lnSpc>
              <a:defRPr sz="1200" b="0">
                <a:latin typeface="Arial" panose="020B0604020202020204" pitchFamily="34" charset="0"/>
              </a:defRPr>
            </a:lvl1pPr>
          </a:lstStyle>
          <a:p>
            <a:pPr>
              <a:defRPr/>
            </a:pPr>
            <a:endParaRPr lang="en-US" altLang="zh-CN"/>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p:spPr>
        <p:txBody>
          <a:bodyPr vert="horz" wrap="square" lIns="91440" tIns="45720" rIns="91440" bIns="45720" numCol="1" anchor="t" anchorCtr="0" compatLnSpc="1"/>
          <a:lstStyle>
            <a:lvl1pPr algn="r">
              <a:lnSpc>
                <a:spcPct val="100000"/>
              </a:lnSpc>
              <a:defRPr sz="1200" b="0">
                <a:latin typeface="Arial" panose="020B0604020202020204" pitchFamily="34" charset="0"/>
              </a:defRPr>
            </a:lvl1pPr>
          </a:lstStyle>
          <a:p>
            <a:pPr>
              <a:defRPr/>
            </a:pPr>
            <a:endParaRPr lang="en-US" altLang="zh-CN"/>
          </a:p>
        </p:txBody>
      </p:sp>
      <p:sp>
        <p:nvSpPr>
          <p:cNvPr id="52228"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ln>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p:spPr>
        <p:txBody>
          <a:bodyPr vert="horz" wrap="square" lIns="91440" tIns="45720" rIns="91440" bIns="45720" numCol="1" anchor="t" anchorCtr="0" compatLnSpc="1"/>
          <a:lstStyle/>
          <a:p>
            <a:pPr lvl="0"/>
            <a:r>
              <a:rPr lang="zh-CN" altLang="en-US" noProof="0" smtClean="0"/>
              <a:t>单击此处编辑母版文本样式</a:t>
            </a:r>
            <a:endParaRPr lang="zh-CN" altLang="en-US" noProof="0" smtClean="0"/>
          </a:p>
          <a:p>
            <a:pPr lvl="1"/>
            <a:r>
              <a:rPr lang="zh-CN" altLang="en-US" noProof="0" smtClean="0"/>
              <a:t>第二级</a:t>
            </a:r>
            <a:endParaRPr lang="zh-CN" altLang="en-US" noProof="0" smtClean="0"/>
          </a:p>
          <a:p>
            <a:pPr lvl="2"/>
            <a:r>
              <a:rPr lang="zh-CN" altLang="en-US" noProof="0" smtClean="0"/>
              <a:t>第三级</a:t>
            </a:r>
            <a:endParaRPr lang="zh-CN" altLang="en-US" noProof="0" smtClean="0"/>
          </a:p>
          <a:p>
            <a:pPr lvl="3"/>
            <a:r>
              <a:rPr lang="zh-CN" altLang="en-US" noProof="0" smtClean="0"/>
              <a:t>第四级</a:t>
            </a:r>
            <a:endParaRPr lang="zh-CN" altLang="en-US" noProof="0" smtClean="0"/>
          </a:p>
          <a:p>
            <a:pPr lvl="4"/>
            <a:r>
              <a:rPr lang="zh-CN" altLang="en-US" noProof="0" smtClean="0"/>
              <a:t>第五级</a:t>
            </a:r>
            <a:endParaRPr lang="zh-CN" altLang="en-US" noProof="0" smtClean="0"/>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p:spPr>
        <p:txBody>
          <a:bodyPr vert="horz" wrap="square" lIns="91440" tIns="45720" rIns="91440" bIns="45720" numCol="1" anchor="b" anchorCtr="0" compatLnSpc="1"/>
          <a:lstStyle>
            <a:lvl1pPr>
              <a:lnSpc>
                <a:spcPct val="100000"/>
              </a:lnSpc>
              <a:defRPr sz="1200" b="0">
                <a:latin typeface="Arial" panose="020B0604020202020204" pitchFamily="34" charset="0"/>
              </a:defRPr>
            </a:lvl1pPr>
          </a:lstStyle>
          <a:p>
            <a:pPr>
              <a:defRPr/>
            </a:pPr>
            <a:endParaRPr lang="en-US" altLang="zh-CN"/>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p:spPr>
        <p:txBody>
          <a:bodyPr vert="horz" wrap="square" lIns="91440" tIns="45720" rIns="91440" bIns="45720" numCol="1" anchor="b" anchorCtr="0" compatLnSpc="1"/>
          <a:lstStyle>
            <a:lvl1pPr algn="r">
              <a:lnSpc>
                <a:spcPct val="100000"/>
              </a:lnSpc>
              <a:defRPr sz="1200" b="0">
                <a:latin typeface="Arial" panose="020B0604020202020204" pitchFamily="34" charset="0"/>
              </a:defRPr>
            </a:lvl1pPr>
          </a:lstStyle>
          <a:p>
            <a:pPr>
              <a:defRPr/>
            </a:pPr>
            <a:fld id="{34670FB2-006C-4847-BB90-20723631ED0B}" type="slidenum">
              <a:rPr lang="en-US" altLang="zh-CN"/>
            </a:fld>
            <a:endParaRPr lang="en-US" altLang="zh-C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1pPr>
    <a:lvl2pPr marL="43942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2pPr>
    <a:lvl3pPr marL="879475"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3pPr>
    <a:lvl4pPr marL="1318895"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4pPr>
    <a:lvl5pPr marL="1758315"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5pPr>
    <a:lvl6pPr marL="2197735" algn="l" defTabSz="879475" rtl="0" eaLnBrk="1" latinLnBrk="0" hangingPunct="1">
      <a:defRPr sz="1200" kern="1200">
        <a:solidFill>
          <a:schemeClr val="tx1"/>
        </a:solidFill>
        <a:latin typeface="+mn-lt"/>
        <a:ea typeface="+mn-ea"/>
        <a:cs typeface="+mn-cs"/>
      </a:defRPr>
    </a:lvl6pPr>
    <a:lvl7pPr marL="2637790" algn="l" defTabSz="879475" rtl="0" eaLnBrk="1" latinLnBrk="0" hangingPunct="1">
      <a:defRPr sz="1200" kern="1200">
        <a:solidFill>
          <a:schemeClr val="tx1"/>
        </a:solidFill>
        <a:latin typeface="+mn-lt"/>
        <a:ea typeface="+mn-ea"/>
        <a:cs typeface="+mn-cs"/>
      </a:defRPr>
    </a:lvl7pPr>
    <a:lvl8pPr marL="3077210" algn="l" defTabSz="879475" rtl="0" eaLnBrk="1" latinLnBrk="0" hangingPunct="1">
      <a:defRPr sz="1200" kern="1200">
        <a:solidFill>
          <a:schemeClr val="tx1"/>
        </a:solidFill>
        <a:latin typeface="+mn-lt"/>
        <a:ea typeface="+mn-ea"/>
        <a:cs typeface="+mn-cs"/>
      </a:defRPr>
    </a:lvl8pPr>
    <a:lvl9pPr marL="3516630" algn="l" defTabSz="879475"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 “台”是御史台， “谏”是谏官</a:t>
            </a: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en-US" altLang="zh-CN" dirty="0" smtClean="0">
                <a:latin typeface="微软雅黑" panose="020B0503020204020204" charset="-122"/>
                <a:ea typeface="微软雅黑" panose="020B0503020204020204" charset="-122"/>
                <a:cs typeface="微软雅黑" panose="020B0503020204020204" charset="-122"/>
                <a:sym typeface="+mn-ea"/>
              </a:rPr>
              <a:t>       </a:t>
            </a:r>
            <a:r>
              <a:rPr lang="zh-CN" altLang="en-US" dirty="0" smtClean="0">
                <a:latin typeface="微软雅黑" panose="020B0503020204020204" charset="-122"/>
                <a:ea typeface="微软雅黑" panose="020B0503020204020204" charset="-122"/>
                <a:cs typeface="微软雅黑" panose="020B0503020204020204" charset="-122"/>
                <a:sym typeface="+mn-ea"/>
              </a:rPr>
              <a:t>鉴于唐朝后期以来</a:t>
            </a:r>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军阀割据、政局动荡</a:t>
            </a:r>
            <a:r>
              <a:rPr lang="zh-CN" altLang="en-US" dirty="0" smtClean="0">
                <a:latin typeface="微软雅黑" panose="020B0503020204020204" charset="-122"/>
                <a:ea typeface="微软雅黑" panose="020B0503020204020204" charset="-122"/>
                <a:cs typeface="微软雅黑" panose="020B0503020204020204" charset="-122"/>
                <a:sym typeface="+mn-ea"/>
              </a:rPr>
              <a:t>的历史教训，以及北宋通过发动</a:t>
            </a:r>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兵变</a:t>
            </a:r>
            <a:r>
              <a:rPr lang="zh-CN" altLang="en-US" dirty="0" smtClean="0">
                <a:latin typeface="微软雅黑" panose="020B0503020204020204" charset="-122"/>
                <a:ea typeface="微软雅黑" panose="020B0503020204020204" charset="-122"/>
                <a:cs typeface="微软雅黑" panose="020B0503020204020204" charset="-122"/>
                <a:sym typeface="+mn-ea"/>
              </a:rPr>
              <a:t>建立的现实，统治者有针对性地采取了一系列强化中央集权的措施。</a:t>
            </a:r>
            <a:endParaRPr lang="zh-CN" altLang="en-US" dirty="0" smtClean="0">
              <a:latin typeface="微软雅黑" panose="020B0503020204020204" charset="-122"/>
              <a:ea typeface="微软雅黑" panose="020B0503020204020204" charset="-122"/>
              <a:cs typeface="微软雅黑" panose="020B0503020204020204" charset="-122"/>
              <a:sym typeface="+mn-ea"/>
            </a:endParaRPr>
          </a:p>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dirty="0" smtClean="0">
                <a:solidFill>
                  <a:srgbClr val="FF0000"/>
                </a:solidFill>
                <a:sym typeface="+mn-ea"/>
              </a:rPr>
              <a:t>青苗法</a:t>
            </a:r>
            <a:endParaRPr lang="zh-CN" altLang="en-US" dirty="0" smtClean="0">
              <a:solidFill>
                <a:srgbClr val="FF0000"/>
              </a:solidFill>
            </a:endParaRPr>
          </a:p>
          <a:p>
            <a:r>
              <a:rPr lang="zh-CN" altLang="en-US" dirty="0" smtClean="0">
                <a:solidFill>
                  <a:srgbClr val="FF0000"/>
                </a:solidFill>
                <a:sym typeface="+mn-ea"/>
              </a:rPr>
              <a:t>市易法</a:t>
            </a:r>
            <a:endParaRPr lang="zh-CN" altLang="en-US" dirty="0" smtClean="0">
              <a:solidFill>
                <a:srgbClr val="FF0000"/>
              </a:solidFill>
            </a:endParaRPr>
          </a:p>
          <a:p>
            <a:r>
              <a:rPr lang="zh-CN" altLang="en-US" dirty="0" smtClean="0">
                <a:solidFill>
                  <a:srgbClr val="FF0000"/>
                </a:solidFill>
                <a:sym typeface="+mn-ea"/>
              </a:rPr>
              <a:t>保甲法</a:t>
            </a:r>
            <a:endParaRPr lang="zh-CN" altLang="en-US" dirty="0" smtClean="0">
              <a:solidFill>
                <a:srgbClr val="FF0000"/>
              </a:solidFill>
            </a:endParaRPr>
          </a:p>
          <a:p>
            <a:endParaRPr lang="zh-CN" altLang="zh-CN" dirty="0">
              <a:sym typeface="+mn-ea"/>
            </a:endParaRPr>
          </a:p>
          <a:p>
            <a:r>
              <a:rPr lang="zh-CN" altLang="zh-CN" dirty="0">
                <a:sym typeface="+mn-ea"/>
              </a:rPr>
              <a:t>宋神宗熙宁</a:t>
            </a:r>
            <a:r>
              <a:rPr lang="zh-CN" altLang="zh-CN" dirty="0" smtClean="0">
                <a:sym typeface="+mn-ea"/>
              </a:rPr>
              <a:t>元年</a:t>
            </a:r>
            <a:r>
              <a:rPr lang="zh-CN" altLang="en-US" dirty="0" smtClean="0">
                <a:sym typeface="+mn-ea"/>
              </a:rPr>
              <a:t>（</a:t>
            </a:r>
            <a:r>
              <a:rPr lang="en-US" altLang="zh-CN" dirty="0" smtClean="0">
                <a:sym typeface="+mn-ea"/>
              </a:rPr>
              <a:t>1068</a:t>
            </a:r>
            <a:r>
              <a:rPr lang="zh-CN" altLang="en-US" dirty="0" smtClean="0">
                <a:sym typeface="+mn-ea"/>
              </a:rPr>
              <a:t>年）</a:t>
            </a:r>
            <a:r>
              <a:rPr lang="zh-CN" altLang="zh-CN" dirty="0" smtClean="0">
                <a:sym typeface="+mn-ea"/>
              </a:rPr>
              <a:t>，</a:t>
            </a:r>
            <a:r>
              <a:rPr lang="zh-CN" altLang="zh-CN" dirty="0">
                <a:sym typeface="+mn-ea"/>
              </a:rPr>
              <a:t>司马光与</a:t>
            </a:r>
            <a:r>
              <a:rPr lang="zh-CN" altLang="zh-CN" dirty="0" smtClean="0">
                <a:sym typeface="+mn-ea"/>
              </a:rPr>
              <a:t>王安石</a:t>
            </a:r>
            <a:r>
              <a:rPr lang="zh-CN" altLang="en-US" dirty="0" smtClean="0">
                <a:sym typeface="+mn-ea"/>
              </a:rPr>
              <a:t>因变法展开争论</a:t>
            </a:r>
            <a:endParaRPr lang="zh-CN" altLang="en-US" dirty="0"/>
          </a:p>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algn="just"/>
            <a:r>
              <a:rPr lang="en-US" altLang="zh-CN" dirty="0" smtClean="0">
                <a:sym typeface="+mn-ea"/>
              </a:rPr>
              <a:t>1</a:t>
            </a:r>
            <a:r>
              <a:rPr lang="zh-CN" altLang="en-US" dirty="0" smtClean="0">
                <a:sym typeface="+mn-ea"/>
              </a:rPr>
              <a:t>、持否定态度</a:t>
            </a:r>
            <a:r>
              <a:rPr lang="en-US" dirty="0" smtClean="0">
                <a:sym typeface="+mn-ea"/>
              </a:rPr>
              <a:t>，</a:t>
            </a:r>
            <a:r>
              <a:rPr lang="zh-CN" altLang="en-US" dirty="0" smtClean="0">
                <a:sym typeface="+mn-ea"/>
              </a:rPr>
              <a:t>认为王安石是千古罪人</a:t>
            </a:r>
            <a:r>
              <a:rPr lang="en-US" dirty="0" smtClean="0">
                <a:sym typeface="+mn-ea"/>
              </a:rPr>
              <a:t>，</a:t>
            </a:r>
            <a:r>
              <a:rPr lang="zh-CN" altLang="en-US" dirty="0" smtClean="0">
                <a:sym typeface="+mn-ea"/>
              </a:rPr>
              <a:t>其变法导致北宋亡国。王安石变法触动了大商人的利益</a:t>
            </a:r>
            <a:r>
              <a:rPr lang="en-US" dirty="0" smtClean="0">
                <a:sym typeface="+mn-ea"/>
              </a:rPr>
              <a:t>,</a:t>
            </a:r>
            <a:r>
              <a:rPr lang="zh-CN" altLang="en-US" dirty="0" smtClean="0">
                <a:sym typeface="+mn-ea"/>
              </a:rPr>
              <a:t>加重了百姓负担</a:t>
            </a:r>
            <a:r>
              <a:rPr lang="en-US" dirty="0" smtClean="0">
                <a:sym typeface="+mn-ea"/>
              </a:rPr>
              <a:t>，</a:t>
            </a:r>
            <a:r>
              <a:rPr lang="zh-CN" altLang="en-US" dirty="0" smtClean="0">
                <a:sym typeface="+mn-ea"/>
              </a:rPr>
              <a:t>“与民争利”造成经济萧条</a:t>
            </a:r>
            <a:r>
              <a:rPr lang="en-US" dirty="0" smtClean="0">
                <a:sym typeface="+mn-ea"/>
              </a:rPr>
              <a:t>;</a:t>
            </a:r>
            <a:r>
              <a:rPr lang="zh-CN" altLang="en-US" dirty="0" smtClean="0">
                <a:sym typeface="+mn-ea"/>
              </a:rPr>
              <a:t>存在用人不当等缺陷</a:t>
            </a:r>
            <a:r>
              <a:rPr lang="en-US" dirty="0" smtClean="0">
                <a:sym typeface="+mn-ea"/>
              </a:rPr>
              <a:t>;</a:t>
            </a:r>
            <a:r>
              <a:rPr lang="zh-CN" altLang="en-US" dirty="0" smtClean="0">
                <a:sym typeface="+mn-ea"/>
              </a:rPr>
              <a:t>与守旧派冲突激烈</a:t>
            </a:r>
            <a:r>
              <a:rPr lang="en-US" dirty="0" smtClean="0">
                <a:sym typeface="+mn-ea"/>
              </a:rPr>
              <a:t>，</a:t>
            </a:r>
            <a:r>
              <a:rPr lang="zh-CN" altLang="en-US" dirty="0" smtClean="0">
                <a:sym typeface="+mn-ea"/>
              </a:rPr>
              <a:t>造成统治集团内部的分裂</a:t>
            </a:r>
            <a:r>
              <a:rPr lang="en-US" dirty="0" smtClean="0">
                <a:sym typeface="+mn-ea"/>
              </a:rPr>
              <a:t>，</a:t>
            </a:r>
            <a:r>
              <a:rPr lang="zh-CN" altLang="en-US" dirty="0" smtClean="0">
                <a:sym typeface="+mn-ea"/>
              </a:rPr>
              <a:t>导致政局动荡。</a:t>
            </a:r>
            <a:endParaRPr lang="zh-CN" altLang="en-US" dirty="0" smtClean="0"/>
          </a:p>
          <a:p>
            <a:pPr algn="just"/>
            <a:r>
              <a:rPr lang="en-US" dirty="0" smtClean="0">
                <a:sym typeface="+mn-ea"/>
              </a:rPr>
              <a:t>2</a:t>
            </a:r>
            <a:r>
              <a:rPr lang="zh-CN" altLang="en-US" dirty="0" smtClean="0">
                <a:sym typeface="+mn-ea"/>
              </a:rPr>
              <a:t>、钱穆将王安石变法放在当时特定环境下</a:t>
            </a:r>
            <a:r>
              <a:rPr lang="en-US" dirty="0" smtClean="0">
                <a:sym typeface="+mn-ea"/>
              </a:rPr>
              <a:t>，</a:t>
            </a:r>
            <a:r>
              <a:rPr lang="zh-CN" altLang="en-US" dirty="0" smtClean="0">
                <a:sym typeface="+mn-ea"/>
              </a:rPr>
              <a:t>认为变法失败原因是多方面的。如用人不当、急功近利、边疆用武、聚敛财富等</a:t>
            </a:r>
            <a:r>
              <a:rPr lang="en-US" dirty="0" smtClean="0">
                <a:sym typeface="+mn-ea"/>
              </a:rPr>
              <a:t>，</a:t>
            </a:r>
            <a:r>
              <a:rPr lang="zh-CN" altLang="en-US" dirty="0" smtClean="0">
                <a:sym typeface="+mn-ea"/>
              </a:rPr>
              <a:t>失败有其必然性</a:t>
            </a:r>
            <a:r>
              <a:rPr lang="en-US" dirty="0" smtClean="0">
                <a:sym typeface="+mn-ea"/>
              </a:rPr>
              <a:t>，</a:t>
            </a:r>
            <a:r>
              <a:rPr lang="zh-CN" altLang="en-US" dirty="0" smtClean="0">
                <a:sym typeface="+mn-ea"/>
              </a:rPr>
              <a:t>看法较全面。</a:t>
            </a:r>
            <a:endParaRPr lang="zh-CN" altLang="en-US" dirty="0" smtClean="0"/>
          </a:p>
          <a:p>
            <a:pPr algn="just"/>
            <a:r>
              <a:rPr lang="zh-CN" altLang="en-US" dirty="0" smtClean="0">
                <a:sym typeface="+mn-ea"/>
              </a:rPr>
              <a:t>示例三</a:t>
            </a:r>
            <a:r>
              <a:rPr lang="en-US" dirty="0" smtClean="0">
                <a:sym typeface="+mn-ea"/>
              </a:rPr>
              <a:t>:</a:t>
            </a:r>
            <a:r>
              <a:rPr lang="zh-CN" altLang="en-US" dirty="0" smtClean="0">
                <a:sym typeface="+mn-ea"/>
              </a:rPr>
              <a:t>梁启超认为王安石变法是富国强兵之策</a:t>
            </a:r>
            <a:r>
              <a:rPr lang="en-US" dirty="0" smtClean="0">
                <a:sym typeface="+mn-ea"/>
              </a:rPr>
              <a:t>，</a:t>
            </a:r>
            <a:r>
              <a:rPr lang="zh-CN" altLang="en-US" dirty="0" smtClean="0">
                <a:sym typeface="+mn-ea"/>
              </a:rPr>
              <a:t>极力推崇王安石变法。王安石变法达到了富国的目的</a:t>
            </a:r>
            <a:r>
              <a:rPr lang="en-US" dirty="0" smtClean="0">
                <a:sym typeface="+mn-ea"/>
              </a:rPr>
              <a:t>，</a:t>
            </a:r>
            <a:r>
              <a:rPr lang="zh-CN" altLang="en-US" dirty="0" smtClean="0">
                <a:sym typeface="+mn-ea"/>
              </a:rPr>
              <a:t>增加了财政收入</a:t>
            </a:r>
            <a:r>
              <a:rPr lang="en-US" dirty="0" smtClean="0">
                <a:sym typeface="+mn-ea"/>
              </a:rPr>
              <a:t>;19</a:t>
            </a:r>
            <a:r>
              <a:rPr lang="zh-CN" altLang="en-US" dirty="0" smtClean="0">
                <a:sym typeface="+mn-ea"/>
              </a:rPr>
              <a:t>世纪末</a:t>
            </a:r>
            <a:r>
              <a:rPr lang="en-US" dirty="0" smtClean="0">
                <a:sym typeface="+mn-ea"/>
              </a:rPr>
              <a:t>20</a:t>
            </a:r>
            <a:r>
              <a:rPr lang="zh-CN" altLang="en-US" dirty="0" smtClean="0">
                <a:sym typeface="+mn-ea"/>
              </a:rPr>
              <a:t>世纪初</a:t>
            </a:r>
            <a:r>
              <a:rPr lang="en-US" dirty="0" smtClean="0">
                <a:sym typeface="+mn-ea"/>
              </a:rPr>
              <a:t>，</a:t>
            </a:r>
            <a:r>
              <a:rPr lang="zh-CN" altLang="en-US" dirty="0" smtClean="0">
                <a:sym typeface="+mn-ea"/>
              </a:rPr>
              <a:t>中国民族危机不断加深</a:t>
            </a:r>
            <a:r>
              <a:rPr lang="en-US" dirty="0" smtClean="0">
                <a:sym typeface="+mn-ea"/>
              </a:rPr>
              <a:t>，</a:t>
            </a:r>
            <a:r>
              <a:rPr lang="zh-CN" altLang="en-US" dirty="0" smtClean="0">
                <a:sym typeface="+mn-ea"/>
              </a:rPr>
              <a:t>梁启超要求改变现状</a:t>
            </a:r>
            <a:r>
              <a:rPr lang="en-US" dirty="0" smtClean="0">
                <a:sym typeface="+mn-ea"/>
              </a:rPr>
              <a:t>;</a:t>
            </a:r>
            <a:r>
              <a:rPr lang="zh-CN" altLang="en-US" dirty="0" smtClean="0">
                <a:sym typeface="+mn-ea"/>
              </a:rPr>
              <a:t>为维新变法寻找历史根据。</a:t>
            </a:r>
            <a:endParaRPr lang="zh-CN" altLang="en-US" dirty="0"/>
          </a:p>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algn="just"/>
            <a:r>
              <a:rPr lang="en-US" altLang="zh-CN" dirty="0" smtClean="0">
                <a:sym typeface="+mn-ea"/>
              </a:rPr>
              <a:t>1</a:t>
            </a:r>
            <a:r>
              <a:rPr lang="zh-CN" altLang="en-US" dirty="0" smtClean="0">
                <a:sym typeface="+mn-ea"/>
              </a:rPr>
              <a:t>、持否定态度</a:t>
            </a:r>
            <a:r>
              <a:rPr lang="en-US" dirty="0" smtClean="0">
                <a:sym typeface="+mn-ea"/>
              </a:rPr>
              <a:t>，</a:t>
            </a:r>
            <a:r>
              <a:rPr lang="zh-CN" altLang="en-US" dirty="0" smtClean="0">
                <a:sym typeface="+mn-ea"/>
              </a:rPr>
              <a:t>认为王安石是千古罪人</a:t>
            </a:r>
            <a:r>
              <a:rPr lang="en-US" dirty="0" smtClean="0">
                <a:sym typeface="+mn-ea"/>
              </a:rPr>
              <a:t>，</a:t>
            </a:r>
            <a:r>
              <a:rPr lang="zh-CN" altLang="en-US" dirty="0" smtClean="0">
                <a:sym typeface="+mn-ea"/>
              </a:rPr>
              <a:t>其变法导致北宋亡国。王安石变法触动了大商人的利益</a:t>
            </a:r>
            <a:r>
              <a:rPr lang="en-US" dirty="0" smtClean="0">
                <a:sym typeface="+mn-ea"/>
              </a:rPr>
              <a:t>,</a:t>
            </a:r>
            <a:r>
              <a:rPr lang="zh-CN" altLang="en-US" dirty="0" smtClean="0">
                <a:sym typeface="+mn-ea"/>
              </a:rPr>
              <a:t>加重了百姓负担</a:t>
            </a:r>
            <a:r>
              <a:rPr lang="en-US" dirty="0" smtClean="0">
                <a:sym typeface="+mn-ea"/>
              </a:rPr>
              <a:t>，</a:t>
            </a:r>
            <a:r>
              <a:rPr lang="zh-CN" altLang="en-US" dirty="0" smtClean="0">
                <a:sym typeface="+mn-ea"/>
              </a:rPr>
              <a:t>“与民争利”造成经济萧条</a:t>
            </a:r>
            <a:r>
              <a:rPr lang="en-US" dirty="0" smtClean="0">
                <a:sym typeface="+mn-ea"/>
              </a:rPr>
              <a:t>;</a:t>
            </a:r>
            <a:r>
              <a:rPr lang="zh-CN" altLang="en-US" dirty="0" smtClean="0">
                <a:sym typeface="+mn-ea"/>
              </a:rPr>
              <a:t>存在用人不当等缺陷</a:t>
            </a:r>
            <a:r>
              <a:rPr lang="en-US" dirty="0" smtClean="0">
                <a:sym typeface="+mn-ea"/>
              </a:rPr>
              <a:t>;</a:t>
            </a:r>
            <a:r>
              <a:rPr lang="zh-CN" altLang="en-US" dirty="0" smtClean="0">
                <a:sym typeface="+mn-ea"/>
              </a:rPr>
              <a:t>与守旧派冲突激烈</a:t>
            </a:r>
            <a:r>
              <a:rPr lang="en-US" dirty="0" smtClean="0">
                <a:sym typeface="+mn-ea"/>
              </a:rPr>
              <a:t>，</a:t>
            </a:r>
            <a:r>
              <a:rPr lang="zh-CN" altLang="en-US" dirty="0" smtClean="0">
                <a:sym typeface="+mn-ea"/>
              </a:rPr>
              <a:t>造成统治集团内部的分裂</a:t>
            </a:r>
            <a:r>
              <a:rPr lang="en-US" dirty="0" smtClean="0">
                <a:sym typeface="+mn-ea"/>
              </a:rPr>
              <a:t>，</a:t>
            </a:r>
            <a:r>
              <a:rPr lang="zh-CN" altLang="en-US" dirty="0" smtClean="0">
                <a:sym typeface="+mn-ea"/>
              </a:rPr>
              <a:t>导致政局动荡。</a:t>
            </a:r>
            <a:endParaRPr lang="zh-CN" altLang="en-US" dirty="0" smtClean="0"/>
          </a:p>
          <a:p>
            <a:pPr algn="just"/>
            <a:r>
              <a:rPr lang="en-US" dirty="0" smtClean="0">
                <a:sym typeface="+mn-ea"/>
              </a:rPr>
              <a:t>2</a:t>
            </a:r>
            <a:r>
              <a:rPr lang="zh-CN" altLang="en-US" dirty="0" smtClean="0">
                <a:sym typeface="+mn-ea"/>
              </a:rPr>
              <a:t>、钱穆将王安石变法放在当时特定环境下</a:t>
            </a:r>
            <a:r>
              <a:rPr lang="en-US" dirty="0" smtClean="0">
                <a:sym typeface="+mn-ea"/>
              </a:rPr>
              <a:t>，</a:t>
            </a:r>
            <a:r>
              <a:rPr lang="zh-CN" altLang="en-US" dirty="0" smtClean="0">
                <a:sym typeface="+mn-ea"/>
              </a:rPr>
              <a:t>认为变法失败原因是多方面的。如用人不当、急功近利、边疆用武、聚敛财富等</a:t>
            </a:r>
            <a:r>
              <a:rPr lang="en-US" dirty="0" smtClean="0">
                <a:sym typeface="+mn-ea"/>
              </a:rPr>
              <a:t>，</a:t>
            </a:r>
            <a:r>
              <a:rPr lang="zh-CN" altLang="en-US" dirty="0" smtClean="0">
                <a:sym typeface="+mn-ea"/>
              </a:rPr>
              <a:t>失败有其必然性</a:t>
            </a:r>
            <a:r>
              <a:rPr lang="en-US" dirty="0" smtClean="0">
                <a:sym typeface="+mn-ea"/>
              </a:rPr>
              <a:t>，</a:t>
            </a:r>
            <a:r>
              <a:rPr lang="zh-CN" altLang="en-US" dirty="0" smtClean="0">
                <a:sym typeface="+mn-ea"/>
              </a:rPr>
              <a:t>看法较全面。</a:t>
            </a:r>
            <a:endParaRPr lang="zh-CN" altLang="en-US" dirty="0" smtClean="0"/>
          </a:p>
          <a:p>
            <a:pPr algn="just"/>
            <a:r>
              <a:rPr lang="zh-CN" altLang="en-US" dirty="0" smtClean="0">
                <a:sym typeface="+mn-ea"/>
              </a:rPr>
              <a:t>示例三</a:t>
            </a:r>
            <a:r>
              <a:rPr lang="en-US" dirty="0" smtClean="0">
                <a:sym typeface="+mn-ea"/>
              </a:rPr>
              <a:t>:</a:t>
            </a:r>
            <a:r>
              <a:rPr lang="zh-CN" altLang="en-US" dirty="0" smtClean="0">
                <a:sym typeface="+mn-ea"/>
              </a:rPr>
              <a:t>梁启超认为王安石变法是富国强兵之策</a:t>
            </a:r>
            <a:r>
              <a:rPr lang="en-US" dirty="0" smtClean="0">
                <a:sym typeface="+mn-ea"/>
              </a:rPr>
              <a:t>，</a:t>
            </a:r>
            <a:r>
              <a:rPr lang="zh-CN" altLang="en-US" dirty="0" smtClean="0">
                <a:sym typeface="+mn-ea"/>
              </a:rPr>
              <a:t>极力推崇王安石变法。王安石变法达到了富国的目的</a:t>
            </a:r>
            <a:r>
              <a:rPr lang="en-US" dirty="0" smtClean="0">
                <a:sym typeface="+mn-ea"/>
              </a:rPr>
              <a:t>，</a:t>
            </a:r>
            <a:r>
              <a:rPr lang="zh-CN" altLang="en-US" dirty="0" smtClean="0">
                <a:sym typeface="+mn-ea"/>
              </a:rPr>
              <a:t>增加了财政收入</a:t>
            </a:r>
            <a:r>
              <a:rPr lang="en-US" dirty="0" smtClean="0">
                <a:sym typeface="+mn-ea"/>
              </a:rPr>
              <a:t>;19</a:t>
            </a:r>
            <a:r>
              <a:rPr lang="zh-CN" altLang="en-US" dirty="0" smtClean="0">
                <a:sym typeface="+mn-ea"/>
              </a:rPr>
              <a:t>世纪末</a:t>
            </a:r>
            <a:r>
              <a:rPr lang="en-US" dirty="0" smtClean="0">
                <a:sym typeface="+mn-ea"/>
              </a:rPr>
              <a:t>20</a:t>
            </a:r>
            <a:r>
              <a:rPr lang="zh-CN" altLang="en-US" dirty="0" smtClean="0">
                <a:sym typeface="+mn-ea"/>
              </a:rPr>
              <a:t>世纪初</a:t>
            </a:r>
            <a:r>
              <a:rPr lang="en-US" dirty="0" smtClean="0">
                <a:sym typeface="+mn-ea"/>
              </a:rPr>
              <a:t>，</a:t>
            </a:r>
            <a:r>
              <a:rPr lang="zh-CN" altLang="en-US" dirty="0" smtClean="0">
                <a:sym typeface="+mn-ea"/>
              </a:rPr>
              <a:t>中国民族危机不断加深</a:t>
            </a:r>
            <a:r>
              <a:rPr lang="en-US" dirty="0" smtClean="0">
                <a:sym typeface="+mn-ea"/>
              </a:rPr>
              <a:t>，</a:t>
            </a:r>
            <a:r>
              <a:rPr lang="zh-CN" altLang="en-US" dirty="0" smtClean="0">
                <a:sym typeface="+mn-ea"/>
              </a:rPr>
              <a:t>梁启超要求改变现状</a:t>
            </a:r>
            <a:r>
              <a:rPr lang="en-US" dirty="0" smtClean="0">
                <a:sym typeface="+mn-ea"/>
              </a:rPr>
              <a:t>;</a:t>
            </a:r>
            <a:r>
              <a:rPr lang="zh-CN" altLang="en-US" dirty="0" smtClean="0">
                <a:sym typeface="+mn-ea"/>
              </a:rPr>
              <a:t>为维新变法寻找历史根据。</a:t>
            </a:r>
            <a:endParaRPr lang="zh-CN" altLang="en-US" dirty="0"/>
          </a:p>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algn="just"/>
            <a:r>
              <a:rPr lang="en-US" altLang="zh-CN" dirty="0" smtClean="0">
                <a:sym typeface="+mn-ea"/>
              </a:rPr>
              <a:t>1</a:t>
            </a:r>
            <a:r>
              <a:rPr lang="zh-CN" altLang="en-US" dirty="0" smtClean="0">
                <a:sym typeface="+mn-ea"/>
              </a:rPr>
              <a:t>、持否定态度</a:t>
            </a:r>
            <a:r>
              <a:rPr lang="en-US" dirty="0" smtClean="0">
                <a:sym typeface="+mn-ea"/>
              </a:rPr>
              <a:t>，</a:t>
            </a:r>
            <a:r>
              <a:rPr lang="zh-CN" altLang="en-US" dirty="0" smtClean="0">
                <a:sym typeface="+mn-ea"/>
              </a:rPr>
              <a:t>认为王安石是千古罪人</a:t>
            </a:r>
            <a:r>
              <a:rPr lang="en-US" dirty="0" smtClean="0">
                <a:sym typeface="+mn-ea"/>
              </a:rPr>
              <a:t>，</a:t>
            </a:r>
            <a:r>
              <a:rPr lang="zh-CN" altLang="en-US" dirty="0" smtClean="0">
                <a:sym typeface="+mn-ea"/>
              </a:rPr>
              <a:t>其变法导致北宋亡国。王安石变法触动了大商人的利益</a:t>
            </a:r>
            <a:r>
              <a:rPr lang="en-US" dirty="0" smtClean="0">
                <a:sym typeface="+mn-ea"/>
              </a:rPr>
              <a:t>,</a:t>
            </a:r>
            <a:r>
              <a:rPr lang="zh-CN" altLang="en-US" dirty="0" smtClean="0">
                <a:sym typeface="+mn-ea"/>
              </a:rPr>
              <a:t>加重了百姓负担</a:t>
            </a:r>
            <a:r>
              <a:rPr lang="en-US" dirty="0" smtClean="0">
                <a:sym typeface="+mn-ea"/>
              </a:rPr>
              <a:t>，</a:t>
            </a:r>
            <a:r>
              <a:rPr lang="zh-CN" altLang="en-US" dirty="0" smtClean="0">
                <a:sym typeface="+mn-ea"/>
              </a:rPr>
              <a:t>“与民争利”造成经济萧条</a:t>
            </a:r>
            <a:r>
              <a:rPr lang="en-US" dirty="0" smtClean="0">
                <a:sym typeface="+mn-ea"/>
              </a:rPr>
              <a:t>;</a:t>
            </a:r>
            <a:r>
              <a:rPr lang="zh-CN" altLang="en-US" dirty="0" smtClean="0">
                <a:sym typeface="+mn-ea"/>
              </a:rPr>
              <a:t>存在用人不当等缺陷</a:t>
            </a:r>
            <a:r>
              <a:rPr lang="en-US" dirty="0" smtClean="0">
                <a:sym typeface="+mn-ea"/>
              </a:rPr>
              <a:t>;</a:t>
            </a:r>
            <a:r>
              <a:rPr lang="zh-CN" altLang="en-US" dirty="0" smtClean="0">
                <a:sym typeface="+mn-ea"/>
              </a:rPr>
              <a:t>与守旧派冲突激烈</a:t>
            </a:r>
            <a:r>
              <a:rPr lang="en-US" dirty="0" smtClean="0">
                <a:sym typeface="+mn-ea"/>
              </a:rPr>
              <a:t>，</a:t>
            </a:r>
            <a:r>
              <a:rPr lang="zh-CN" altLang="en-US" dirty="0" smtClean="0">
                <a:sym typeface="+mn-ea"/>
              </a:rPr>
              <a:t>造成统治集团内部的分裂</a:t>
            </a:r>
            <a:r>
              <a:rPr lang="en-US" dirty="0" smtClean="0">
                <a:sym typeface="+mn-ea"/>
              </a:rPr>
              <a:t>，</a:t>
            </a:r>
            <a:r>
              <a:rPr lang="zh-CN" altLang="en-US" dirty="0" smtClean="0">
                <a:sym typeface="+mn-ea"/>
              </a:rPr>
              <a:t>导致政局动荡。</a:t>
            </a:r>
            <a:endParaRPr lang="zh-CN" altLang="en-US" dirty="0" smtClean="0"/>
          </a:p>
          <a:p>
            <a:pPr algn="just"/>
            <a:r>
              <a:rPr lang="en-US" dirty="0" smtClean="0">
                <a:sym typeface="+mn-ea"/>
              </a:rPr>
              <a:t>2</a:t>
            </a:r>
            <a:r>
              <a:rPr lang="zh-CN" altLang="en-US" dirty="0" smtClean="0">
                <a:sym typeface="+mn-ea"/>
              </a:rPr>
              <a:t>、钱穆将王安石变法放在当时特定环境下</a:t>
            </a:r>
            <a:r>
              <a:rPr lang="en-US" dirty="0" smtClean="0">
                <a:sym typeface="+mn-ea"/>
              </a:rPr>
              <a:t>，</a:t>
            </a:r>
            <a:r>
              <a:rPr lang="zh-CN" altLang="en-US" dirty="0" smtClean="0">
                <a:sym typeface="+mn-ea"/>
              </a:rPr>
              <a:t>认为变法失败原因是多方面的。如用人不当、急功近利、边疆用武、聚敛财富等</a:t>
            </a:r>
            <a:r>
              <a:rPr lang="en-US" dirty="0" smtClean="0">
                <a:sym typeface="+mn-ea"/>
              </a:rPr>
              <a:t>，</a:t>
            </a:r>
            <a:r>
              <a:rPr lang="zh-CN" altLang="en-US" dirty="0" smtClean="0">
                <a:sym typeface="+mn-ea"/>
              </a:rPr>
              <a:t>失败有其必然性</a:t>
            </a:r>
            <a:r>
              <a:rPr lang="en-US" dirty="0" smtClean="0">
                <a:sym typeface="+mn-ea"/>
              </a:rPr>
              <a:t>，</a:t>
            </a:r>
            <a:r>
              <a:rPr lang="zh-CN" altLang="en-US" dirty="0" smtClean="0">
                <a:sym typeface="+mn-ea"/>
              </a:rPr>
              <a:t>看法较全面。</a:t>
            </a:r>
            <a:endParaRPr lang="zh-CN" altLang="en-US" dirty="0" smtClean="0"/>
          </a:p>
          <a:p>
            <a:pPr algn="just"/>
            <a:r>
              <a:rPr lang="zh-CN" altLang="en-US" dirty="0" smtClean="0">
                <a:sym typeface="+mn-ea"/>
              </a:rPr>
              <a:t>示例三</a:t>
            </a:r>
            <a:r>
              <a:rPr lang="en-US" dirty="0" smtClean="0">
                <a:sym typeface="+mn-ea"/>
              </a:rPr>
              <a:t>:</a:t>
            </a:r>
            <a:r>
              <a:rPr lang="zh-CN" altLang="en-US" dirty="0" smtClean="0">
                <a:sym typeface="+mn-ea"/>
              </a:rPr>
              <a:t>梁启超认为王安石变法是富国强兵之策</a:t>
            </a:r>
            <a:r>
              <a:rPr lang="en-US" dirty="0" smtClean="0">
                <a:sym typeface="+mn-ea"/>
              </a:rPr>
              <a:t>，</a:t>
            </a:r>
            <a:r>
              <a:rPr lang="zh-CN" altLang="en-US" dirty="0" smtClean="0">
                <a:sym typeface="+mn-ea"/>
              </a:rPr>
              <a:t>极力推崇王安石变法。王安石变法达到了富国的目的</a:t>
            </a:r>
            <a:r>
              <a:rPr lang="en-US" dirty="0" smtClean="0">
                <a:sym typeface="+mn-ea"/>
              </a:rPr>
              <a:t>，</a:t>
            </a:r>
            <a:r>
              <a:rPr lang="zh-CN" altLang="en-US" dirty="0" smtClean="0">
                <a:sym typeface="+mn-ea"/>
              </a:rPr>
              <a:t>增加了财政收入</a:t>
            </a:r>
            <a:r>
              <a:rPr lang="en-US" dirty="0" smtClean="0">
                <a:sym typeface="+mn-ea"/>
              </a:rPr>
              <a:t>;19</a:t>
            </a:r>
            <a:r>
              <a:rPr lang="zh-CN" altLang="en-US" dirty="0" smtClean="0">
                <a:sym typeface="+mn-ea"/>
              </a:rPr>
              <a:t>世纪末</a:t>
            </a:r>
            <a:r>
              <a:rPr lang="en-US" dirty="0" smtClean="0">
                <a:sym typeface="+mn-ea"/>
              </a:rPr>
              <a:t>20</a:t>
            </a:r>
            <a:r>
              <a:rPr lang="zh-CN" altLang="en-US" dirty="0" smtClean="0">
                <a:sym typeface="+mn-ea"/>
              </a:rPr>
              <a:t>世纪初</a:t>
            </a:r>
            <a:r>
              <a:rPr lang="en-US" dirty="0" smtClean="0">
                <a:sym typeface="+mn-ea"/>
              </a:rPr>
              <a:t>，</a:t>
            </a:r>
            <a:r>
              <a:rPr lang="zh-CN" altLang="en-US" dirty="0" smtClean="0">
                <a:sym typeface="+mn-ea"/>
              </a:rPr>
              <a:t>中国民族危机不断加深</a:t>
            </a:r>
            <a:r>
              <a:rPr lang="en-US" dirty="0" smtClean="0">
                <a:sym typeface="+mn-ea"/>
              </a:rPr>
              <a:t>，</a:t>
            </a:r>
            <a:r>
              <a:rPr lang="zh-CN" altLang="en-US" dirty="0" smtClean="0">
                <a:sym typeface="+mn-ea"/>
              </a:rPr>
              <a:t>梁启超要求改变现状</a:t>
            </a:r>
            <a:r>
              <a:rPr lang="en-US" dirty="0" smtClean="0">
                <a:sym typeface="+mn-ea"/>
              </a:rPr>
              <a:t>;</a:t>
            </a:r>
            <a:r>
              <a:rPr lang="zh-CN" altLang="en-US" dirty="0" smtClean="0">
                <a:sym typeface="+mn-ea"/>
              </a:rPr>
              <a:t>为维新变法寻找历史根据。</a:t>
            </a:r>
            <a:endParaRPr lang="zh-CN" altLang="en-US" dirty="0"/>
          </a:p>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algn="just"/>
            <a:r>
              <a:rPr lang="en-US" altLang="zh-CN" dirty="0" smtClean="0">
                <a:sym typeface="+mn-ea"/>
              </a:rPr>
              <a:t>1</a:t>
            </a:r>
            <a:r>
              <a:rPr lang="zh-CN" altLang="en-US" dirty="0" smtClean="0">
                <a:sym typeface="+mn-ea"/>
              </a:rPr>
              <a:t>、持否定态度</a:t>
            </a:r>
            <a:r>
              <a:rPr lang="en-US" dirty="0" smtClean="0">
                <a:sym typeface="+mn-ea"/>
              </a:rPr>
              <a:t>，</a:t>
            </a:r>
            <a:r>
              <a:rPr lang="zh-CN" altLang="en-US" dirty="0" smtClean="0">
                <a:sym typeface="+mn-ea"/>
              </a:rPr>
              <a:t>认为王安石是千古罪人</a:t>
            </a:r>
            <a:r>
              <a:rPr lang="en-US" dirty="0" smtClean="0">
                <a:sym typeface="+mn-ea"/>
              </a:rPr>
              <a:t>，</a:t>
            </a:r>
            <a:r>
              <a:rPr lang="zh-CN" altLang="en-US" dirty="0" smtClean="0">
                <a:sym typeface="+mn-ea"/>
              </a:rPr>
              <a:t>其变法导致北宋亡国。王安石变法触动了大商人的利益</a:t>
            </a:r>
            <a:r>
              <a:rPr lang="en-US" dirty="0" smtClean="0">
                <a:sym typeface="+mn-ea"/>
              </a:rPr>
              <a:t>,</a:t>
            </a:r>
            <a:r>
              <a:rPr lang="zh-CN" altLang="en-US" dirty="0" smtClean="0">
                <a:sym typeface="+mn-ea"/>
              </a:rPr>
              <a:t>加重了百姓负担</a:t>
            </a:r>
            <a:r>
              <a:rPr lang="en-US" dirty="0" smtClean="0">
                <a:sym typeface="+mn-ea"/>
              </a:rPr>
              <a:t>，</a:t>
            </a:r>
            <a:r>
              <a:rPr lang="zh-CN" altLang="en-US" dirty="0" smtClean="0">
                <a:sym typeface="+mn-ea"/>
              </a:rPr>
              <a:t>“与民争利”造成经济萧条</a:t>
            </a:r>
            <a:r>
              <a:rPr lang="en-US" dirty="0" smtClean="0">
                <a:sym typeface="+mn-ea"/>
              </a:rPr>
              <a:t>;</a:t>
            </a:r>
            <a:r>
              <a:rPr lang="zh-CN" altLang="en-US" dirty="0" smtClean="0">
                <a:sym typeface="+mn-ea"/>
              </a:rPr>
              <a:t>存在用人不当等缺陷</a:t>
            </a:r>
            <a:r>
              <a:rPr lang="en-US" dirty="0" smtClean="0">
                <a:sym typeface="+mn-ea"/>
              </a:rPr>
              <a:t>;</a:t>
            </a:r>
            <a:r>
              <a:rPr lang="zh-CN" altLang="en-US" dirty="0" smtClean="0">
                <a:sym typeface="+mn-ea"/>
              </a:rPr>
              <a:t>与守旧派冲突激烈</a:t>
            </a:r>
            <a:r>
              <a:rPr lang="en-US" dirty="0" smtClean="0">
                <a:sym typeface="+mn-ea"/>
              </a:rPr>
              <a:t>，</a:t>
            </a:r>
            <a:r>
              <a:rPr lang="zh-CN" altLang="en-US" dirty="0" smtClean="0">
                <a:sym typeface="+mn-ea"/>
              </a:rPr>
              <a:t>造成统治集团内部的分裂</a:t>
            </a:r>
            <a:r>
              <a:rPr lang="en-US" dirty="0" smtClean="0">
                <a:sym typeface="+mn-ea"/>
              </a:rPr>
              <a:t>，</a:t>
            </a:r>
            <a:r>
              <a:rPr lang="zh-CN" altLang="en-US" dirty="0" smtClean="0">
                <a:sym typeface="+mn-ea"/>
              </a:rPr>
              <a:t>导致政局动荡。</a:t>
            </a:r>
            <a:endParaRPr lang="zh-CN" altLang="en-US" dirty="0" smtClean="0"/>
          </a:p>
          <a:p>
            <a:pPr algn="just"/>
            <a:r>
              <a:rPr lang="en-US" dirty="0" smtClean="0">
                <a:sym typeface="+mn-ea"/>
              </a:rPr>
              <a:t>2</a:t>
            </a:r>
            <a:r>
              <a:rPr lang="zh-CN" altLang="en-US" dirty="0" smtClean="0">
                <a:sym typeface="+mn-ea"/>
              </a:rPr>
              <a:t>、钱穆将王安石变法放在当时特定环境下</a:t>
            </a:r>
            <a:r>
              <a:rPr lang="en-US" dirty="0" smtClean="0">
                <a:sym typeface="+mn-ea"/>
              </a:rPr>
              <a:t>，</a:t>
            </a:r>
            <a:r>
              <a:rPr lang="zh-CN" altLang="en-US" dirty="0" smtClean="0">
                <a:sym typeface="+mn-ea"/>
              </a:rPr>
              <a:t>认为变法失败原因是多方面的。如用人不当、急功近利、边疆用武、聚敛财富等</a:t>
            </a:r>
            <a:r>
              <a:rPr lang="en-US" dirty="0" smtClean="0">
                <a:sym typeface="+mn-ea"/>
              </a:rPr>
              <a:t>，</a:t>
            </a:r>
            <a:r>
              <a:rPr lang="zh-CN" altLang="en-US" dirty="0" smtClean="0">
                <a:sym typeface="+mn-ea"/>
              </a:rPr>
              <a:t>失败有其必然性</a:t>
            </a:r>
            <a:r>
              <a:rPr lang="en-US" dirty="0" smtClean="0">
                <a:sym typeface="+mn-ea"/>
              </a:rPr>
              <a:t>，</a:t>
            </a:r>
            <a:r>
              <a:rPr lang="zh-CN" altLang="en-US" dirty="0" smtClean="0">
                <a:sym typeface="+mn-ea"/>
              </a:rPr>
              <a:t>看法较全面。</a:t>
            </a:r>
            <a:endParaRPr lang="zh-CN" altLang="en-US" dirty="0" smtClean="0"/>
          </a:p>
          <a:p>
            <a:pPr algn="just"/>
            <a:r>
              <a:rPr lang="zh-CN" altLang="en-US" dirty="0" smtClean="0">
                <a:sym typeface="+mn-ea"/>
              </a:rPr>
              <a:t>示例三</a:t>
            </a:r>
            <a:r>
              <a:rPr lang="en-US" dirty="0" smtClean="0">
                <a:sym typeface="+mn-ea"/>
              </a:rPr>
              <a:t>:</a:t>
            </a:r>
            <a:r>
              <a:rPr lang="zh-CN" altLang="en-US" dirty="0" smtClean="0">
                <a:sym typeface="+mn-ea"/>
              </a:rPr>
              <a:t>梁启超认为王安石变法是富国强兵之策</a:t>
            </a:r>
            <a:r>
              <a:rPr lang="en-US" dirty="0" smtClean="0">
                <a:sym typeface="+mn-ea"/>
              </a:rPr>
              <a:t>，</a:t>
            </a:r>
            <a:r>
              <a:rPr lang="zh-CN" altLang="en-US" dirty="0" smtClean="0">
                <a:sym typeface="+mn-ea"/>
              </a:rPr>
              <a:t>极力推崇王安石变法。王安石变法达到了富国的目的</a:t>
            </a:r>
            <a:r>
              <a:rPr lang="en-US" dirty="0" smtClean="0">
                <a:sym typeface="+mn-ea"/>
              </a:rPr>
              <a:t>，</a:t>
            </a:r>
            <a:r>
              <a:rPr lang="zh-CN" altLang="en-US" dirty="0" smtClean="0">
                <a:sym typeface="+mn-ea"/>
              </a:rPr>
              <a:t>增加了财政收入</a:t>
            </a:r>
            <a:r>
              <a:rPr lang="en-US" dirty="0" smtClean="0">
                <a:sym typeface="+mn-ea"/>
              </a:rPr>
              <a:t>;19</a:t>
            </a:r>
            <a:r>
              <a:rPr lang="zh-CN" altLang="en-US" dirty="0" smtClean="0">
                <a:sym typeface="+mn-ea"/>
              </a:rPr>
              <a:t>世纪末</a:t>
            </a:r>
            <a:r>
              <a:rPr lang="en-US" dirty="0" smtClean="0">
                <a:sym typeface="+mn-ea"/>
              </a:rPr>
              <a:t>20</a:t>
            </a:r>
            <a:r>
              <a:rPr lang="zh-CN" altLang="en-US" dirty="0" smtClean="0">
                <a:sym typeface="+mn-ea"/>
              </a:rPr>
              <a:t>世纪初</a:t>
            </a:r>
            <a:r>
              <a:rPr lang="en-US" dirty="0" smtClean="0">
                <a:sym typeface="+mn-ea"/>
              </a:rPr>
              <a:t>，</a:t>
            </a:r>
            <a:r>
              <a:rPr lang="zh-CN" altLang="en-US" dirty="0" smtClean="0">
                <a:sym typeface="+mn-ea"/>
              </a:rPr>
              <a:t>中国民族危机不断加深</a:t>
            </a:r>
            <a:r>
              <a:rPr lang="en-US" dirty="0" smtClean="0">
                <a:sym typeface="+mn-ea"/>
              </a:rPr>
              <a:t>，</a:t>
            </a:r>
            <a:r>
              <a:rPr lang="zh-CN" altLang="en-US" dirty="0" smtClean="0">
                <a:sym typeface="+mn-ea"/>
              </a:rPr>
              <a:t>梁启超要求改变现状</a:t>
            </a:r>
            <a:r>
              <a:rPr lang="en-US" dirty="0" smtClean="0">
                <a:sym typeface="+mn-ea"/>
              </a:rPr>
              <a:t>;</a:t>
            </a:r>
            <a:r>
              <a:rPr lang="zh-CN" altLang="en-US" dirty="0" smtClean="0">
                <a:sym typeface="+mn-ea"/>
              </a:rPr>
              <a:t>为维新变法寻找历史根据。</a:t>
            </a:r>
            <a:endParaRPr lang="zh-CN" altLang="en-US" dirty="0"/>
          </a:p>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（1）变化：宋以道德教化为主，明清增加了宣讲“圣谕”的内容；（1分）乡约组织从民间自发建立到由地方官吏推动设立。（1分）</a:t>
            </a:r>
            <a:endParaRPr lang="zh-CN" altLang="en-US"/>
          </a:p>
          <a:p>
            <a:r>
              <a:rPr lang="zh-CN" altLang="en-US"/>
              <a:t>作用：有利于维护社会秩序，加强基层社会治理；（2分）有利于发展生产；（2分）促进了儒家文化和传统道德的传播。（2分）</a:t>
            </a:r>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入赘婚的普遍出现</a:t>
            </a:r>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官僚士大夫之家与富商大贾之家结为婚姻：</a:t>
            </a:r>
            <a:r>
              <a:rPr lang="zh-CN" altLang="en-US" dirty="0" smtClean="0">
                <a:sym typeface="+mn-ea"/>
              </a:rPr>
              <a:t>财产在婚姻中的作用明显。</a:t>
            </a:r>
            <a:endParaRPr lang="zh-CN" altLang="en-US" dirty="0" smtClean="0">
              <a:sym typeface="+mn-ea"/>
            </a:endParaRPr>
          </a:p>
          <a:p>
            <a:endParaRPr lang="zh-CN" altLang="en-US"/>
          </a:p>
          <a:p>
            <a:pPr algn="just">
              <a:lnSpc>
                <a:spcPct val="140000"/>
              </a:lnSpc>
            </a:pPr>
            <a:r>
              <a:rPr lang="zh-CN" altLang="en-US" dirty="0" smtClean="0">
                <a:latin typeface="微软雅黑" panose="020B0503020204020204" charset="-122"/>
                <a:ea typeface="微软雅黑" panose="020B0503020204020204" charset="-122"/>
                <a:cs typeface="微软雅黑" panose="020B0503020204020204" charset="-122"/>
                <a:sym typeface="+mn-ea"/>
              </a:rPr>
              <a:t>经济</a:t>
            </a:r>
            <a:r>
              <a:rPr lang="zh-CN" dirty="0" smtClean="0">
                <a:latin typeface="微软雅黑" panose="020B0503020204020204" charset="-122"/>
                <a:ea typeface="微软雅黑" panose="020B0503020204020204" charset="-122"/>
                <a:cs typeface="微软雅黑" panose="020B0503020204020204" charset="-122"/>
                <a:sym typeface="+mn-ea"/>
              </a:rPr>
              <a:t>：</a:t>
            </a:r>
            <a:r>
              <a:rPr lang="zh-CN" altLang="en-US" dirty="0" smtClean="0">
                <a:latin typeface="微软雅黑" panose="020B0503020204020204" charset="-122"/>
                <a:ea typeface="微软雅黑" panose="020B0503020204020204" charset="-122"/>
                <a:cs typeface="微软雅黑" panose="020B0503020204020204" charset="-122"/>
                <a:sym typeface="+mn-ea"/>
              </a:rPr>
              <a:t>宋代商品经济发展，人们重视私有财产的多少</a:t>
            </a:r>
            <a:r>
              <a:rPr lang="en-US" dirty="0" smtClean="0">
                <a:latin typeface="微软雅黑" panose="020B0503020204020204" charset="-122"/>
                <a:ea typeface="微软雅黑" panose="020B0503020204020204" charset="-122"/>
                <a:cs typeface="微软雅黑" panose="020B0503020204020204" charset="-122"/>
                <a:sym typeface="+mn-ea"/>
              </a:rPr>
              <a:t>;</a:t>
            </a:r>
            <a:endParaRPr lang="en-US" dirty="0" smtClean="0">
              <a:latin typeface="微软雅黑" panose="020B0503020204020204" charset="-122"/>
              <a:ea typeface="微软雅黑" panose="020B0503020204020204" charset="-122"/>
              <a:cs typeface="微软雅黑" panose="020B0503020204020204" charset="-122"/>
            </a:endParaRPr>
          </a:p>
          <a:p>
            <a:pPr algn="just">
              <a:lnSpc>
                <a:spcPct val="140000"/>
              </a:lnSpc>
            </a:pPr>
            <a:r>
              <a:rPr lang="zh-CN" altLang="en-US" dirty="0" smtClean="0">
                <a:latin typeface="微软雅黑" panose="020B0503020204020204" charset="-122"/>
                <a:ea typeface="微软雅黑" panose="020B0503020204020204" charset="-122"/>
                <a:cs typeface="微软雅黑" panose="020B0503020204020204" charset="-122"/>
                <a:sym typeface="+mn-ea"/>
              </a:rPr>
              <a:t>政治</a:t>
            </a:r>
            <a:r>
              <a:rPr lang="zh-CN" dirty="0" smtClean="0">
                <a:latin typeface="微软雅黑" panose="020B0503020204020204" charset="-122"/>
                <a:ea typeface="微软雅黑" panose="020B0503020204020204" charset="-122"/>
                <a:cs typeface="微软雅黑" panose="020B0503020204020204" charset="-122"/>
                <a:sym typeface="+mn-ea"/>
              </a:rPr>
              <a:t>：</a:t>
            </a:r>
            <a:r>
              <a:rPr lang="zh-CN" altLang="en-US" dirty="0" smtClean="0">
                <a:latin typeface="微软雅黑" panose="020B0503020204020204" charset="-122"/>
                <a:ea typeface="微软雅黑" panose="020B0503020204020204" charset="-122"/>
                <a:cs typeface="微软雅黑" panose="020B0503020204020204" charset="-122"/>
                <a:sym typeface="+mn-ea"/>
              </a:rPr>
              <a:t>统治者崇文抑武，科举制度发展，大批寒门士子跻身官僚队伍，社会流动性增强；</a:t>
            </a:r>
            <a:endParaRPr lang="en-US" dirty="0" smtClean="0">
              <a:latin typeface="微软雅黑" panose="020B0503020204020204" charset="-122"/>
              <a:ea typeface="微软雅黑" panose="020B0503020204020204" charset="-122"/>
              <a:cs typeface="微软雅黑" panose="020B0503020204020204" charset="-122"/>
            </a:endParaRPr>
          </a:p>
          <a:p>
            <a:pPr algn="just">
              <a:lnSpc>
                <a:spcPct val="140000"/>
              </a:lnSpc>
            </a:pPr>
            <a:r>
              <a:rPr lang="zh-CN" altLang="en-US" dirty="0" smtClean="0">
                <a:latin typeface="微软雅黑" panose="020B0503020204020204" charset="-122"/>
                <a:ea typeface="微软雅黑" panose="020B0503020204020204" charset="-122"/>
                <a:cs typeface="微软雅黑" panose="020B0503020204020204" charset="-122"/>
                <a:sym typeface="+mn-ea"/>
              </a:rPr>
              <a:t>思想文化</a:t>
            </a:r>
            <a:r>
              <a:rPr lang="zh-CN" dirty="0" smtClean="0">
                <a:latin typeface="微软雅黑" panose="020B0503020204020204" charset="-122"/>
                <a:ea typeface="微软雅黑" panose="020B0503020204020204" charset="-122"/>
                <a:cs typeface="微软雅黑" panose="020B0503020204020204" charset="-122"/>
                <a:sym typeface="+mn-ea"/>
              </a:rPr>
              <a:t>：</a:t>
            </a:r>
            <a:r>
              <a:rPr lang="zh-CN" altLang="en-US" dirty="0" smtClean="0">
                <a:latin typeface="微软雅黑" panose="020B0503020204020204" charset="-122"/>
                <a:ea typeface="微软雅黑" panose="020B0503020204020204" charset="-122"/>
                <a:cs typeface="微软雅黑" panose="020B0503020204020204" charset="-122"/>
                <a:sym typeface="+mn-ea"/>
              </a:rPr>
              <a:t>宋代功利思想盛行，门第观念淡化，国家对社会的控制相对松弛，婚姻观以当下政治、经济地位为重。</a:t>
            </a:r>
            <a:endParaRPr lang="zh-CN" altLang="en-US" dirty="0" smtClean="0">
              <a:latin typeface="微软雅黑" panose="020B0503020204020204" charset="-122"/>
              <a:ea typeface="微软雅黑" panose="020B0503020204020204" charset="-122"/>
              <a:cs typeface="微软雅黑" panose="020B0503020204020204" charset="-122"/>
            </a:endParaRPr>
          </a:p>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dirty="0" smtClean="0">
                <a:sym typeface="+mn-ea"/>
              </a:rPr>
              <a:t>商品经济发展促使社会观念发生变化</a:t>
            </a:r>
            <a:r>
              <a:rPr lang="en-US" dirty="0" smtClean="0">
                <a:sym typeface="+mn-ea"/>
              </a:rPr>
              <a:t>;</a:t>
            </a:r>
            <a:r>
              <a:rPr lang="zh-CN" altLang="en-US" dirty="0" smtClean="0">
                <a:sym typeface="+mn-ea"/>
              </a:rPr>
              <a:t>社会观念的变化又促进了商品经济发展。</a:t>
            </a:r>
            <a:endParaRPr lang="zh-CN" altLang="en-US" dirty="0"/>
          </a:p>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dirty="0" smtClean="0">
                <a:sym typeface="+mn-ea"/>
              </a:rPr>
              <a:t>材料一【背景】：城市坊市界限被打破</a:t>
            </a:r>
            <a:r>
              <a:rPr lang="en-US" dirty="0" smtClean="0">
                <a:sym typeface="+mn-ea"/>
              </a:rPr>
              <a:t>,</a:t>
            </a:r>
            <a:r>
              <a:rPr lang="zh-CN" altLang="en-US" dirty="0" smtClean="0">
                <a:sym typeface="+mn-ea"/>
              </a:rPr>
              <a:t>瓦子等娱乐场所出现，商品经济发展到新水平</a:t>
            </a:r>
            <a:r>
              <a:rPr lang="zh-CN" dirty="0" smtClean="0">
                <a:sym typeface="+mn-ea"/>
              </a:rPr>
              <a:t>；</a:t>
            </a:r>
            <a:endParaRPr lang="zh-CN" dirty="0" smtClean="0">
              <a:sym typeface="+mn-ea"/>
            </a:endParaRPr>
          </a:p>
          <a:p>
            <a:r>
              <a:rPr lang="zh-CN" altLang="en-US" dirty="0" smtClean="0">
                <a:sym typeface="+mn-ea"/>
              </a:rPr>
              <a:t>材料二【背景】：社会上出现了追求奢靡享乐、僭越礼制的现象。</a:t>
            </a:r>
            <a:endParaRPr lang="zh-CN" altLang="en-US" dirty="0" smtClean="0">
              <a:sym typeface="+mn-ea"/>
            </a:endParaRPr>
          </a:p>
          <a:p>
            <a:r>
              <a:rPr lang="zh-CN" altLang="en-US"/>
              <a:t>材料三：理学的内容</a:t>
            </a:r>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algn="just"/>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例：需要补充与佛教、道教发展相关的材料。</a:t>
            </a:r>
            <a:endParaRPr lang="zh-CN" altLang="en-US" dirty="0" smtClean="0">
              <a:solidFill>
                <a:srgbClr val="FF0000"/>
              </a:solidFill>
              <a:latin typeface="微软雅黑" panose="020B0503020204020204" charset="-122"/>
              <a:ea typeface="微软雅黑" panose="020B0503020204020204" charset="-122"/>
              <a:cs typeface="微软雅黑" panose="020B0503020204020204" charset="-122"/>
            </a:endParaRPr>
          </a:p>
          <a:p>
            <a:pPr algn="just"/>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理由</a:t>
            </a:r>
            <a:r>
              <a:rPr 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佛教和道教的发展使传统儒学面临挑战；为应对挑战，儒学吸收了佛教和道教的部分思想，获得了新发展。</a:t>
            </a:r>
            <a:r>
              <a:rPr 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若有其他答案，言之有理也可</a:t>
            </a:r>
            <a:r>
              <a:rPr 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a:t>
            </a:r>
            <a:endParaRPr lang="en-US"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endParaRPr>
          </a:p>
          <a:p>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algn="just"/>
            <a:r>
              <a:rPr lang="en-US" dirty="0" smtClean="0">
                <a:solidFill>
                  <a:srgbClr val="FF0000"/>
                </a:solidFill>
                <a:latin typeface="黑体" panose="02010609060101010101" pitchFamily="49" charset="-122"/>
                <a:ea typeface="黑体" panose="02010609060101010101" pitchFamily="49" charset="-122"/>
                <a:sym typeface="+mn-ea"/>
              </a:rPr>
              <a:t>[</a:t>
            </a:r>
            <a:r>
              <a:rPr lang="zh-CN" altLang="en-US" dirty="0" smtClean="0">
                <a:solidFill>
                  <a:srgbClr val="FF0000"/>
                </a:solidFill>
                <a:latin typeface="黑体" panose="02010609060101010101" pitchFamily="49" charset="-122"/>
                <a:ea typeface="黑体" panose="02010609060101010101" pitchFamily="49" charset="-122"/>
                <a:sym typeface="+mn-ea"/>
              </a:rPr>
              <a:t>结论</a:t>
            </a:r>
            <a:r>
              <a:rPr lang="en-US" dirty="0" smtClean="0">
                <a:solidFill>
                  <a:srgbClr val="FF0000"/>
                </a:solidFill>
                <a:latin typeface="黑体" panose="02010609060101010101" pitchFamily="49" charset="-122"/>
                <a:ea typeface="黑体" panose="02010609060101010101" pitchFamily="49" charset="-122"/>
                <a:sym typeface="+mn-ea"/>
              </a:rPr>
              <a:t>] </a:t>
            </a:r>
            <a:r>
              <a:rPr lang="en-US" dirty="0" smtClean="0">
                <a:sym typeface="+mn-ea"/>
              </a:rPr>
              <a:t>(2)</a:t>
            </a:r>
            <a:r>
              <a:rPr lang="zh-CN" altLang="en-US" dirty="0" smtClean="0">
                <a:sym typeface="+mn-ea"/>
              </a:rPr>
              <a:t>特点</a:t>
            </a:r>
            <a:r>
              <a:rPr lang="en-US" dirty="0" smtClean="0">
                <a:sym typeface="+mn-ea"/>
              </a:rPr>
              <a:t>:</a:t>
            </a:r>
            <a:r>
              <a:rPr lang="zh-CN" altLang="en-US" dirty="0" smtClean="0">
                <a:sym typeface="+mn-ea"/>
              </a:rPr>
              <a:t>将宇宙观与人生观相结合。“理”是自然界和社会的根本原则</a:t>
            </a:r>
            <a:r>
              <a:rPr lang="en-US" dirty="0" smtClean="0">
                <a:sym typeface="+mn-ea"/>
              </a:rPr>
              <a:t>,</a:t>
            </a:r>
            <a:r>
              <a:rPr lang="zh-CN" altLang="en-US" dirty="0" smtClean="0">
                <a:sym typeface="+mn-ea"/>
              </a:rPr>
              <a:t>把天理与伦理道德直接联系起来</a:t>
            </a:r>
            <a:r>
              <a:rPr lang="en-US" dirty="0" smtClean="0">
                <a:sym typeface="+mn-ea"/>
              </a:rPr>
              <a:t>,</a:t>
            </a:r>
            <a:r>
              <a:rPr lang="zh-CN" altLang="en-US" dirty="0" smtClean="0">
                <a:sym typeface="+mn-ea"/>
              </a:rPr>
              <a:t>主张人应以伦理道德作为行为规范。【哲理化与思辨化】</a:t>
            </a:r>
            <a:endParaRPr lang="zh-CN" altLang="en-US" dirty="0" smtClean="0"/>
          </a:p>
          <a:p>
            <a:pPr algn="just"/>
            <a:r>
              <a:rPr lang="zh-CN" altLang="en-US" dirty="0" smtClean="0">
                <a:sym typeface="+mn-ea"/>
              </a:rPr>
              <a:t>原因</a:t>
            </a:r>
            <a:r>
              <a:rPr lang="en-US" dirty="0" smtClean="0">
                <a:sym typeface="+mn-ea"/>
              </a:rPr>
              <a:t>:</a:t>
            </a:r>
            <a:r>
              <a:rPr lang="zh-CN" altLang="en-US" dirty="0" smtClean="0">
                <a:sym typeface="+mn-ea"/>
              </a:rPr>
              <a:t>将儒家纲常伦理提高到本体地位</a:t>
            </a:r>
            <a:r>
              <a:rPr lang="en-US" dirty="0" smtClean="0">
                <a:sym typeface="+mn-ea"/>
              </a:rPr>
              <a:t>,</a:t>
            </a:r>
            <a:r>
              <a:rPr lang="zh-CN" altLang="en-US" dirty="0" smtClean="0">
                <a:sym typeface="+mn-ea"/>
              </a:rPr>
              <a:t>为专制统治提供哲学依据。</a:t>
            </a:r>
            <a:endParaRPr lang="zh-CN" altLang="en-US" dirty="0" smtClean="0"/>
          </a:p>
          <a:p>
            <a:pPr algn="just"/>
            <a:r>
              <a:rPr lang="zh-CN" altLang="en-US" dirty="0" smtClean="0">
                <a:sym typeface="+mn-ea"/>
              </a:rPr>
              <a:t>意义</a:t>
            </a:r>
            <a:r>
              <a:rPr lang="en-US" dirty="0" smtClean="0">
                <a:sym typeface="+mn-ea"/>
              </a:rPr>
              <a:t>:</a:t>
            </a:r>
            <a:r>
              <a:rPr lang="zh-CN" altLang="en-US" dirty="0" smtClean="0">
                <a:sym typeface="+mn-ea"/>
              </a:rPr>
              <a:t>重建社会核心价值观。</a:t>
            </a:r>
            <a:endParaRPr lang="zh-CN" altLang="en-US" dirty="0"/>
          </a:p>
          <a:p>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dirty="0" smtClean="0">
                <a:latin typeface="微软雅黑" panose="020B0503020204020204" charset="-122"/>
                <a:ea typeface="微软雅黑" panose="020B0503020204020204" charset="-122"/>
                <a:cs typeface="微软雅黑" panose="020B0503020204020204" charset="-122"/>
                <a:sym typeface="+mn-ea"/>
              </a:rPr>
              <a:t>材料选自</a:t>
            </a:r>
            <a:r>
              <a:rPr lang="en-US" altLang="zh-CN" dirty="0" smtClean="0">
                <a:latin typeface="微软雅黑" panose="020B0503020204020204" charset="-122"/>
                <a:ea typeface="微软雅黑" panose="020B0503020204020204" charset="-122"/>
                <a:cs typeface="微软雅黑" panose="020B0503020204020204" charset="-122"/>
                <a:sym typeface="+mn-ea"/>
              </a:rPr>
              <a:t>《</a:t>
            </a:r>
            <a:r>
              <a:rPr lang="zh-CN" altLang="en-US" dirty="0" smtClean="0">
                <a:latin typeface="微软雅黑" panose="020B0503020204020204" charset="-122"/>
                <a:ea typeface="微软雅黑" panose="020B0503020204020204" charset="-122"/>
                <a:cs typeface="微软雅黑" panose="020B0503020204020204" charset="-122"/>
                <a:sym typeface="+mn-ea"/>
              </a:rPr>
              <a:t>东京梦华录</a:t>
            </a:r>
            <a:r>
              <a:rPr lang="en-US" altLang="zh-CN" dirty="0" smtClean="0">
                <a:latin typeface="微软雅黑" panose="020B0503020204020204" charset="-122"/>
                <a:ea typeface="微软雅黑" panose="020B0503020204020204" charset="-122"/>
                <a:cs typeface="微软雅黑" panose="020B0503020204020204" charset="-122"/>
                <a:sym typeface="+mn-ea"/>
              </a:rPr>
              <a:t>》</a:t>
            </a:r>
            <a:r>
              <a:rPr lang="en-US" dirty="0" smtClean="0">
                <a:latin typeface="微软雅黑" panose="020B0503020204020204" charset="-122"/>
                <a:ea typeface="微软雅黑" panose="020B0503020204020204" charset="-122"/>
                <a:cs typeface="微软雅黑" panose="020B0503020204020204" charset="-122"/>
                <a:sym typeface="+mn-ea"/>
              </a:rPr>
              <a:t>,</a:t>
            </a:r>
            <a:r>
              <a:rPr lang="zh-CN" altLang="en-US" dirty="0" smtClean="0">
                <a:latin typeface="微软雅黑" panose="020B0503020204020204" charset="-122"/>
                <a:ea typeface="微软雅黑" panose="020B0503020204020204" charset="-122"/>
                <a:cs typeface="微软雅黑" panose="020B0503020204020204" charset="-122"/>
                <a:sym typeface="+mn-ea"/>
              </a:rPr>
              <a:t>这本书对于汴京的社会和文化生活有详尽的叙述，属于</a:t>
            </a:r>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文献史料</a:t>
            </a:r>
            <a:r>
              <a:rPr lang="zh-CN" altLang="en-US" dirty="0" smtClean="0">
                <a:latin typeface="微软雅黑" panose="020B0503020204020204" charset="-122"/>
                <a:ea typeface="微软雅黑" panose="020B0503020204020204" charset="-122"/>
                <a:cs typeface="微软雅黑" panose="020B0503020204020204" charset="-122"/>
                <a:sym typeface="+mn-ea"/>
              </a:rPr>
              <a:t>；反映出在宋代商业发展中出现夜市、广告等，对于研究宋代商业革命有重要的史料价值。</a:t>
            </a:r>
            <a:endParaRPr lang="zh-CN" altLang="en-US" dirty="0" smtClean="0">
              <a:latin typeface="微软雅黑" panose="020B0503020204020204" charset="-122"/>
              <a:ea typeface="微软雅黑" panose="020B0503020204020204" charset="-122"/>
              <a:cs typeface="微软雅黑" panose="020B0503020204020204" charset="-122"/>
              <a:sym typeface="+mn-ea"/>
            </a:endParaRPr>
          </a:p>
          <a:p>
            <a:r>
              <a:rPr lang="zh-CN" altLang="en-US" dirty="0">
                <a:latin typeface="微软雅黑" panose="020B0503020204020204" charset="-122"/>
                <a:ea typeface="微软雅黑" panose="020B0503020204020204" charset="-122"/>
                <a:cs typeface="微软雅黑" panose="020B0503020204020204" charset="-122"/>
              </a:rPr>
              <a:t>《东京梦华录》是宋代孟元老的笔记体散记文</a:t>
            </a:r>
            <a:endParaRPr lang="zh-CN" altLang="en-US" dirty="0">
              <a:latin typeface="微软雅黑" panose="020B0503020204020204" charset="-122"/>
              <a:ea typeface="微软雅黑" panose="020B0503020204020204" charset="-122"/>
              <a:cs typeface="微软雅黑" panose="020B0503020204020204" charset="-122"/>
            </a:endParaRPr>
          </a:p>
          <a:p>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dirty="0" smtClean="0">
                <a:sym typeface="+mn-ea"/>
              </a:rPr>
              <a:t>港口众多</a:t>
            </a:r>
            <a:r>
              <a:rPr lang="en-US" dirty="0" smtClean="0">
                <a:sym typeface="+mn-ea"/>
              </a:rPr>
              <a:t>；</a:t>
            </a:r>
            <a:r>
              <a:rPr lang="zh-CN" altLang="en-US" dirty="0" smtClean="0">
                <a:sym typeface="+mn-ea"/>
              </a:rPr>
              <a:t>普遍设置外贸管理机构</a:t>
            </a:r>
            <a:r>
              <a:rPr lang="en-US" dirty="0" smtClean="0">
                <a:sym typeface="+mn-ea"/>
              </a:rPr>
              <a:t>；</a:t>
            </a:r>
            <a:r>
              <a:rPr lang="zh-CN" altLang="en-US" dirty="0" smtClean="0">
                <a:sym typeface="+mn-ea"/>
              </a:rPr>
              <a:t>贸易范围广</a:t>
            </a:r>
            <a:r>
              <a:rPr lang="en-US" dirty="0" smtClean="0">
                <a:sym typeface="+mn-ea"/>
              </a:rPr>
              <a:t>；</a:t>
            </a:r>
            <a:r>
              <a:rPr lang="zh-CN" altLang="en-US" dirty="0" smtClean="0">
                <a:sym typeface="+mn-ea"/>
              </a:rPr>
              <a:t>商品种类多</a:t>
            </a:r>
            <a:r>
              <a:rPr lang="en-US" dirty="0" smtClean="0">
                <a:sym typeface="+mn-ea"/>
              </a:rPr>
              <a:t>；</a:t>
            </a:r>
            <a:r>
              <a:rPr lang="zh-CN" altLang="en-US" dirty="0" smtClean="0">
                <a:sym typeface="+mn-ea"/>
              </a:rPr>
              <a:t>外贸税收成为国家财政收入的重要来源</a:t>
            </a:r>
            <a:r>
              <a:rPr lang="en-US" dirty="0" smtClean="0">
                <a:sym typeface="+mn-ea"/>
              </a:rPr>
              <a:t>；</a:t>
            </a:r>
            <a:r>
              <a:rPr lang="zh-CN" altLang="en-US" dirty="0" smtClean="0">
                <a:sym typeface="+mn-ea"/>
              </a:rPr>
              <a:t>进口以原料和初级制品为主</a:t>
            </a:r>
            <a:r>
              <a:rPr lang="en-US" dirty="0" smtClean="0">
                <a:sym typeface="+mn-ea"/>
              </a:rPr>
              <a:t>,</a:t>
            </a:r>
            <a:r>
              <a:rPr lang="zh-CN" altLang="en-US" dirty="0" smtClean="0">
                <a:sym typeface="+mn-ea"/>
              </a:rPr>
              <a:t>出口以制成品为主</a:t>
            </a:r>
            <a:r>
              <a:rPr lang="en-US" dirty="0" smtClean="0">
                <a:sym typeface="+mn-ea"/>
              </a:rPr>
              <a:t>；</a:t>
            </a:r>
            <a:r>
              <a:rPr lang="zh-CN" altLang="en-US" dirty="0" smtClean="0">
                <a:sym typeface="+mn-ea"/>
              </a:rPr>
              <a:t>开创中国主导国际贸易的时代。</a:t>
            </a:r>
            <a:endParaRPr lang="zh-CN" altLang="en-US" dirty="0"/>
          </a:p>
          <a:p>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dirty="0" smtClean="0">
                <a:solidFill>
                  <a:srgbClr val="FF0000"/>
                </a:solidFill>
                <a:latin typeface="微软雅黑" panose="020B0503020204020204" charset="-122"/>
                <a:ea typeface="微软雅黑" panose="020B0503020204020204" charset="-122"/>
                <a:sym typeface="+mn-ea"/>
              </a:rPr>
              <a:t>【港口数量众多】</a:t>
            </a:r>
            <a:r>
              <a:rPr lang="zh-CN" altLang="en-US" dirty="0" smtClean="0">
                <a:solidFill>
                  <a:srgbClr val="FF0000"/>
                </a:solidFill>
                <a:latin typeface="楷体" panose="02010609060101010101" pitchFamily="49" charset="-122"/>
                <a:ea typeface="楷体" panose="02010609060101010101" pitchFamily="49" charset="-122"/>
                <a:sym typeface="+mn-ea"/>
              </a:rPr>
              <a:t>【</a:t>
            </a:r>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普遍设置外贸管理机构</a:t>
            </a:r>
            <a:r>
              <a:rPr lang="zh-CN" altLang="en-US" dirty="0" smtClean="0">
                <a:solidFill>
                  <a:srgbClr val="FF0000"/>
                </a:solidFill>
                <a:latin typeface="楷体" panose="02010609060101010101" pitchFamily="49" charset="-122"/>
                <a:ea typeface="楷体" panose="02010609060101010101" pitchFamily="49" charset="-122"/>
                <a:sym typeface="+mn-ea"/>
              </a:rPr>
              <a:t>】</a:t>
            </a:r>
            <a:r>
              <a:rPr lang="zh-CN" altLang="en-US" dirty="0" smtClean="0">
                <a:solidFill>
                  <a:srgbClr val="FF0000"/>
                </a:solidFill>
                <a:latin typeface="微软雅黑" panose="020B0503020204020204" charset="-122"/>
                <a:ea typeface="微软雅黑" panose="020B0503020204020204" charset="-122"/>
                <a:sym typeface="+mn-ea"/>
              </a:rPr>
              <a:t>【</a:t>
            </a:r>
            <a:r>
              <a:rPr lang="zh-CN" altLang="en-US" dirty="0" smtClean="0">
                <a:solidFill>
                  <a:srgbClr val="FF0000"/>
                </a:solidFill>
                <a:latin typeface="微软雅黑" panose="020B0503020204020204" charset="-122"/>
                <a:ea typeface="微软雅黑" panose="020B0503020204020204" charset="-122"/>
                <a:sym typeface="+mn-ea"/>
              </a:rPr>
              <a:t>贸易范围广</a:t>
            </a:r>
            <a:r>
              <a:rPr lang="zh-CN" altLang="en-US" dirty="0" smtClean="0">
                <a:solidFill>
                  <a:srgbClr val="FF0000"/>
                </a:solidFill>
                <a:latin typeface="微软雅黑" panose="020B0503020204020204" charset="-122"/>
                <a:ea typeface="微软雅黑" panose="020B0503020204020204" charset="-122"/>
                <a:sym typeface="+mn-ea"/>
              </a:rPr>
              <a:t>】</a:t>
            </a:r>
            <a:endParaRPr lang="zh-CN" altLang="en-US" dirty="0" smtClean="0">
              <a:solidFill>
                <a:srgbClr val="FF0000"/>
              </a:solidFill>
              <a:latin typeface="微软雅黑" panose="020B0503020204020204" charset="-122"/>
              <a:ea typeface="微软雅黑" panose="020B0503020204020204" charset="-122"/>
              <a:sym typeface="+mn-ea"/>
            </a:endParaRPr>
          </a:p>
          <a:p>
            <a:r>
              <a:rPr lang="zh-CN" altLang="en-US" dirty="0" smtClean="0">
                <a:solidFill>
                  <a:srgbClr val="FF0000"/>
                </a:solidFill>
                <a:latin typeface="微软雅黑" panose="020B0503020204020204" charset="-122"/>
                <a:ea typeface="微软雅黑" panose="020B0503020204020204" charset="-122"/>
                <a:sym typeface="+mn-ea"/>
              </a:rPr>
              <a:t>【</a:t>
            </a:r>
            <a:r>
              <a:rPr lang="zh-CN" altLang="en-US" dirty="0" smtClean="0">
                <a:solidFill>
                  <a:srgbClr val="FF0000"/>
                </a:solidFill>
                <a:latin typeface="微软雅黑" panose="020B0503020204020204" charset="-122"/>
                <a:ea typeface="微软雅黑" panose="020B0503020204020204" charset="-122"/>
                <a:sym typeface="+mn-ea"/>
              </a:rPr>
              <a:t>商品种类多</a:t>
            </a:r>
            <a:r>
              <a:rPr lang="zh-CN" altLang="en-US" dirty="0" smtClean="0">
                <a:solidFill>
                  <a:srgbClr val="FF0000"/>
                </a:solidFill>
                <a:latin typeface="微软雅黑" panose="020B0503020204020204" charset="-122"/>
                <a:ea typeface="微软雅黑" panose="020B0503020204020204" charset="-122"/>
                <a:sym typeface="+mn-ea"/>
              </a:rPr>
              <a:t>】</a:t>
            </a:r>
            <a:r>
              <a:rPr lang="zh-CN" altLang="en-US" dirty="0" smtClean="0">
                <a:solidFill>
                  <a:srgbClr val="FF0000"/>
                </a:solidFill>
                <a:latin typeface="楷体" panose="02010609060101010101" pitchFamily="49" charset="-122"/>
                <a:ea typeface="楷体" panose="02010609060101010101" pitchFamily="49" charset="-122"/>
                <a:sym typeface="+mn-ea"/>
              </a:rPr>
              <a:t>【</a:t>
            </a:r>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进口以原料和初级制品为主</a:t>
            </a:r>
            <a:r>
              <a:rPr lang="zh-CN" altLang="en-US" dirty="0" smtClean="0">
                <a:solidFill>
                  <a:srgbClr val="FF0000"/>
                </a:solidFill>
                <a:latin typeface="楷体" panose="02010609060101010101" pitchFamily="49" charset="-122"/>
                <a:ea typeface="楷体" panose="02010609060101010101" pitchFamily="49" charset="-122"/>
                <a:sym typeface="+mn-ea"/>
              </a:rPr>
              <a:t>】【</a:t>
            </a:r>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出口以制成品为主</a:t>
            </a:r>
            <a:r>
              <a:rPr lang="zh-CN" altLang="en-US" dirty="0" smtClean="0">
                <a:solidFill>
                  <a:srgbClr val="FF0000"/>
                </a:solidFill>
                <a:latin typeface="楷体" panose="02010609060101010101" pitchFamily="49" charset="-122"/>
                <a:ea typeface="楷体" panose="02010609060101010101" pitchFamily="49" charset="-122"/>
                <a:sym typeface="+mn-ea"/>
              </a:rPr>
              <a:t>】</a:t>
            </a:r>
            <a:endParaRPr lang="zh-CN" altLang="en-US" dirty="0" smtClean="0">
              <a:solidFill>
                <a:srgbClr val="FF0000"/>
              </a:solidFill>
              <a:latin typeface="楷体" panose="02010609060101010101" pitchFamily="49" charset="-122"/>
              <a:ea typeface="楷体" panose="02010609060101010101" pitchFamily="49" charset="-122"/>
              <a:sym typeface="+mn-ea"/>
            </a:endParaRPr>
          </a:p>
          <a:p>
            <a:r>
              <a:rPr lang="zh-CN" altLang="en-US" dirty="0" smtClean="0">
                <a:solidFill>
                  <a:srgbClr val="FF0000"/>
                </a:solidFill>
                <a:latin typeface="楷体" panose="02010609060101010101" pitchFamily="49" charset="-122"/>
                <a:ea typeface="楷体" panose="02010609060101010101" pitchFamily="49" charset="-122"/>
                <a:sym typeface="+mn-ea"/>
              </a:rPr>
              <a:t>【</a:t>
            </a:r>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外贸税收成为国家财政收入的重要来源</a:t>
            </a:r>
            <a:r>
              <a:rPr lang="zh-CN" altLang="en-US" dirty="0" smtClean="0">
                <a:solidFill>
                  <a:srgbClr val="FF0000"/>
                </a:solidFill>
                <a:latin typeface="楷体" panose="02010609060101010101" pitchFamily="49" charset="-122"/>
                <a:ea typeface="楷体" panose="02010609060101010101" pitchFamily="49" charset="-122"/>
                <a:sym typeface="+mn-ea"/>
              </a:rPr>
              <a:t>】</a:t>
            </a:r>
            <a:r>
              <a:rPr lang="zh-CN" altLang="en-US" dirty="0" smtClean="0">
                <a:latin typeface="楷体" panose="02010609060101010101" pitchFamily="49" charset="-122"/>
                <a:ea typeface="楷体" panose="02010609060101010101" pitchFamily="49" charset="-122"/>
                <a:sym typeface="+mn-ea"/>
              </a:rPr>
              <a:t>。</a:t>
            </a:r>
            <a:r>
              <a:rPr lang="zh-CN" altLang="en-US" dirty="0" smtClean="0">
                <a:solidFill>
                  <a:srgbClr val="FF0000"/>
                </a:solidFill>
                <a:latin typeface="楷体" panose="02010609060101010101" pitchFamily="49" charset="-122"/>
                <a:ea typeface="楷体" panose="02010609060101010101" pitchFamily="49" charset="-122"/>
                <a:sym typeface="+mn-ea"/>
              </a:rPr>
              <a:t>【</a:t>
            </a:r>
            <a:r>
              <a:rPr lang="zh-CN" altLang="en-US" dirty="0" smtClean="0">
                <a:solidFill>
                  <a:srgbClr val="FF0000"/>
                </a:solidFill>
                <a:latin typeface="楷体" panose="02010609060101010101" pitchFamily="49" charset="-122"/>
                <a:ea typeface="楷体" panose="02010609060101010101" pitchFamily="49" charset="-122"/>
                <a:sym typeface="+mn-ea"/>
              </a:rPr>
              <a:t>开创出一个中国主导国际贸易的时代】</a:t>
            </a:r>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en-US" dirty="0" smtClean="0">
                <a:solidFill>
                  <a:srgbClr val="FF0000"/>
                </a:solidFill>
                <a:latin typeface="黑体" panose="02010609060101010101" pitchFamily="49" charset="-122"/>
                <a:ea typeface="黑体" panose="02010609060101010101" pitchFamily="49" charset="-122"/>
                <a:sym typeface="+mn-ea"/>
              </a:rPr>
              <a:t>[</a:t>
            </a:r>
            <a:r>
              <a:rPr lang="zh-CN" altLang="en-US" dirty="0" smtClean="0">
                <a:solidFill>
                  <a:srgbClr val="FF0000"/>
                </a:solidFill>
                <a:latin typeface="黑体" panose="02010609060101010101" pitchFamily="49" charset="-122"/>
                <a:ea typeface="黑体" panose="02010609060101010101" pitchFamily="49" charset="-122"/>
                <a:sym typeface="+mn-ea"/>
              </a:rPr>
              <a:t>结论</a:t>
            </a:r>
            <a:r>
              <a:rPr lang="en-US" dirty="0" smtClean="0">
                <a:solidFill>
                  <a:srgbClr val="FF0000"/>
                </a:solidFill>
                <a:latin typeface="黑体" panose="02010609060101010101" pitchFamily="49" charset="-122"/>
                <a:ea typeface="黑体" panose="02010609060101010101" pitchFamily="49" charset="-122"/>
                <a:sym typeface="+mn-ea"/>
              </a:rPr>
              <a:t>] </a:t>
            </a:r>
            <a:r>
              <a:rPr lang="en-US" dirty="0" smtClean="0">
                <a:sym typeface="+mn-ea"/>
              </a:rPr>
              <a:t>(3)</a:t>
            </a:r>
            <a:r>
              <a:rPr lang="zh-CN" altLang="en-US" dirty="0" smtClean="0">
                <a:sym typeface="+mn-ea"/>
              </a:rPr>
              <a:t>从史料内容的角度：</a:t>
            </a:r>
            <a:r>
              <a:rPr lang="zh-CN" altLang="en-US" dirty="0" smtClean="0">
                <a:sym typeface="+mn-ea"/>
              </a:rPr>
              <a:t>纸币的出现、政府政策、城市布局、城市功能、其他历史时期经济发展的材料、国外同时期经济发展的材料等。</a:t>
            </a:r>
            <a:endParaRPr lang="zh-CN" altLang="en-US" dirty="0" smtClean="0"/>
          </a:p>
          <a:p>
            <a:r>
              <a:rPr lang="zh-CN" altLang="en-US" dirty="0" smtClean="0">
                <a:sym typeface="+mn-ea"/>
              </a:rPr>
              <a:t>从史料载体的角度：</a:t>
            </a:r>
            <a:r>
              <a:rPr lang="zh-CN" altLang="en-US" dirty="0" smtClean="0">
                <a:sym typeface="+mn-ea"/>
              </a:rPr>
              <a:t>实物史料。</a:t>
            </a:r>
            <a:endParaRPr lang="zh-CN" altLang="en-US" dirty="0"/>
          </a:p>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垂直排列标题与文本">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image" Target="../media/image1.jpeg"/><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5" Type="http://schemas.openxmlformats.org/officeDocument/2006/relationships/theme" Target="../theme/theme2.xml"/><Relationship Id="rId4" Type="http://schemas.openxmlformats.org/officeDocument/2006/relationships/image" Target="../media/image4.pn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 name="Picture 2" descr="https://img.pptjia.com/image/20190424/67814c43894d3385b07e0d3b4d367a6e.JPG"/>
          <p:cNvPicPr>
            <a:picLocks noChangeAspect="1" noChangeArrowheads="1"/>
          </p:cNvPicPr>
          <p:nvPr/>
        </p:nvPicPr>
        <p:blipFill>
          <a:blip r:embed="rId2"/>
          <a:srcRect/>
          <a:stretch>
            <a:fillRect/>
          </a:stretch>
        </p:blipFill>
        <p:spPr bwMode="auto">
          <a:xfrm>
            <a:off x="0" y="0"/>
            <a:ext cx="9147362" cy="5143500"/>
          </a:xfrm>
          <a:prstGeom prst="rect">
            <a:avLst/>
          </a:prstGeom>
          <a:noFill/>
        </p:spPr>
      </p:pic>
    </p:spTree>
  </p:cSld>
  <p:clrMap bg1="lt1" tx1="dk1" bg2="lt2" tx2="dk2" accent1="accent1" accent2="accent2" accent3="accent3" accent4="accent4" accent5="accent5" accent6="accent6" hlink="hlink" folHlink="folHlink"/>
  <p:sldLayoutIdLst>
    <p:sldLayoutId id="2147483649" r:id="rId1"/>
  </p:sldLayoutIdLst>
  <p:timing>
    <p:tnLst>
      <p:par>
        <p:cTn id="1" dur="indefinite" restart="never" nodeType="tmRoot"/>
      </p:par>
    </p:tnLst>
  </p:timing>
  <p:txStyles>
    <p:titleStyle>
      <a:lvl1pPr algn="ctr" defTabSz="659130" rtl="0" eaLnBrk="0" fontAlgn="base" hangingPunct="0">
        <a:spcBef>
          <a:spcPct val="0"/>
        </a:spcBef>
        <a:spcAft>
          <a:spcPct val="0"/>
        </a:spcAft>
        <a:defRPr sz="3200">
          <a:solidFill>
            <a:schemeClr val="tx2"/>
          </a:solidFill>
          <a:latin typeface="+mj-lt"/>
          <a:ea typeface="+mj-ea"/>
          <a:cs typeface="+mj-cs"/>
        </a:defRPr>
      </a:lvl1pPr>
      <a:lvl2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2pPr>
      <a:lvl3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3pPr>
      <a:lvl4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4pPr>
      <a:lvl5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5pPr>
      <a:lvl6pPr marL="439420"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6pPr>
      <a:lvl7pPr marL="87947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7pPr>
      <a:lvl8pPr marL="131889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8pPr>
      <a:lvl9pPr marL="175831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9pPr>
    </p:titleStyle>
    <p:bodyStyle>
      <a:lvl1pPr marL="247015" indent="-247015" algn="l" defTabSz="659130" rtl="0" eaLnBrk="0" fontAlgn="base" hangingPunct="0">
        <a:spcBef>
          <a:spcPct val="20000"/>
        </a:spcBef>
        <a:spcAft>
          <a:spcPct val="0"/>
        </a:spcAft>
        <a:buChar char="•"/>
        <a:defRPr sz="2300">
          <a:solidFill>
            <a:schemeClr val="tx1"/>
          </a:solidFill>
          <a:latin typeface="+mn-lt"/>
          <a:ea typeface="+mn-ea"/>
          <a:cs typeface="+mn-cs"/>
        </a:defRPr>
      </a:lvl1pPr>
      <a:lvl2pPr marL="535940" indent="-206375" algn="l" defTabSz="659130" rtl="0" eaLnBrk="0" fontAlgn="base" hangingPunct="0">
        <a:spcBef>
          <a:spcPct val="20000"/>
        </a:spcBef>
        <a:spcAft>
          <a:spcPct val="0"/>
        </a:spcAft>
        <a:buChar char="–"/>
        <a:defRPr sz="2000">
          <a:solidFill>
            <a:schemeClr val="tx1"/>
          </a:solidFill>
          <a:latin typeface="+mn-lt"/>
          <a:ea typeface="+mn-ea"/>
        </a:defRPr>
      </a:lvl2pPr>
      <a:lvl3pPr marL="824230" indent="-165100" algn="l" defTabSz="659130" rtl="0" eaLnBrk="0" fontAlgn="base" hangingPunct="0">
        <a:spcBef>
          <a:spcPct val="20000"/>
        </a:spcBef>
        <a:spcAft>
          <a:spcPct val="0"/>
        </a:spcAft>
        <a:buChar char="•"/>
        <a:defRPr sz="2300">
          <a:solidFill>
            <a:schemeClr val="tx1"/>
          </a:solidFill>
          <a:latin typeface="+mn-lt"/>
          <a:ea typeface="+mn-ea"/>
        </a:defRPr>
      </a:lvl3pPr>
      <a:lvl4pPr marL="1153795" indent="-165100" algn="l" defTabSz="659130" rtl="0" eaLnBrk="0" fontAlgn="base" hangingPunct="0">
        <a:spcBef>
          <a:spcPct val="20000"/>
        </a:spcBef>
        <a:spcAft>
          <a:spcPct val="0"/>
        </a:spcAft>
        <a:buChar char="–"/>
        <a:defRPr sz="1400">
          <a:solidFill>
            <a:schemeClr val="tx1"/>
          </a:solidFill>
          <a:latin typeface="+mn-lt"/>
          <a:ea typeface="+mn-ea"/>
        </a:defRPr>
      </a:lvl4pPr>
      <a:lvl5pPr marL="1483360" indent="-165100" algn="l" defTabSz="659130" rtl="0" eaLnBrk="0" fontAlgn="base" hangingPunct="0">
        <a:spcBef>
          <a:spcPct val="20000"/>
        </a:spcBef>
        <a:spcAft>
          <a:spcPct val="0"/>
        </a:spcAft>
        <a:buChar char="»"/>
        <a:defRPr sz="1400">
          <a:solidFill>
            <a:schemeClr val="tx1"/>
          </a:solidFill>
          <a:latin typeface="+mn-lt"/>
          <a:ea typeface="+mn-ea"/>
        </a:defRPr>
      </a:lvl5pPr>
      <a:lvl6pPr marL="1923415" indent="-165100" algn="l" defTabSz="659130" rtl="0" fontAlgn="base">
        <a:spcBef>
          <a:spcPct val="20000"/>
        </a:spcBef>
        <a:spcAft>
          <a:spcPct val="0"/>
        </a:spcAft>
        <a:buChar char="»"/>
        <a:defRPr sz="1400">
          <a:solidFill>
            <a:schemeClr val="tx1"/>
          </a:solidFill>
          <a:latin typeface="+mn-lt"/>
          <a:ea typeface="+mn-ea"/>
        </a:defRPr>
      </a:lvl6pPr>
      <a:lvl7pPr marL="2362835" indent="-165100" algn="l" defTabSz="659130" rtl="0" fontAlgn="base">
        <a:spcBef>
          <a:spcPct val="20000"/>
        </a:spcBef>
        <a:spcAft>
          <a:spcPct val="0"/>
        </a:spcAft>
        <a:buChar char="»"/>
        <a:defRPr sz="1400">
          <a:solidFill>
            <a:schemeClr val="tx1"/>
          </a:solidFill>
          <a:latin typeface="+mn-lt"/>
          <a:ea typeface="+mn-ea"/>
        </a:defRPr>
      </a:lvl7pPr>
      <a:lvl8pPr marL="2802255" indent="-165100" algn="l" defTabSz="659130" rtl="0" fontAlgn="base">
        <a:spcBef>
          <a:spcPct val="20000"/>
        </a:spcBef>
        <a:spcAft>
          <a:spcPct val="0"/>
        </a:spcAft>
        <a:buChar char="»"/>
        <a:defRPr sz="1400">
          <a:solidFill>
            <a:schemeClr val="tx1"/>
          </a:solidFill>
          <a:latin typeface="+mn-lt"/>
          <a:ea typeface="+mn-ea"/>
        </a:defRPr>
      </a:lvl8pPr>
      <a:lvl9pPr marL="3242310" indent="-165100" algn="l" defTabSz="659130" rtl="0" fontAlgn="base">
        <a:spcBef>
          <a:spcPct val="20000"/>
        </a:spcBef>
        <a:spcAft>
          <a:spcPct val="0"/>
        </a:spcAft>
        <a:buChar char="»"/>
        <a:defRPr sz="1400">
          <a:solidFill>
            <a:schemeClr val="tx1"/>
          </a:solidFill>
          <a:latin typeface="+mn-lt"/>
          <a:ea typeface="+mn-ea"/>
        </a:defRPr>
      </a:lvl9pPr>
    </p:bodyStyle>
    <p:otherStyle>
      <a:defPPr>
        <a:defRPr lang="zh-CN"/>
      </a:defPPr>
      <a:lvl1pPr marL="0" algn="l" defTabSz="879475" rtl="0" eaLnBrk="1" latinLnBrk="0" hangingPunct="1">
        <a:defRPr sz="1700" kern="1200">
          <a:solidFill>
            <a:schemeClr val="tx1"/>
          </a:solidFill>
          <a:latin typeface="+mn-lt"/>
          <a:ea typeface="+mn-ea"/>
          <a:cs typeface="+mn-cs"/>
        </a:defRPr>
      </a:lvl1pPr>
      <a:lvl2pPr marL="439420" algn="l" defTabSz="879475" rtl="0" eaLnBrk="1" latinLnBrk="0" hangingPunct="1">
        <a:defRPr sz="1700" kern="1200">
          <a:solidFill>
            <a:schemeClr val="tx1"/>
          </a:solidFill>
          <a:latin typeface="+mn-lt"/>
          <a:ea typeface="+mn-ea"/>
          <a:cs typeface="+mn-cs"/>
        </a:defRPr>
      </a:lvl2pPr>
      <a:lvl3pPr marL="879475" algn="l" defTabSz="879475" rtl="0" eaLnBrk="1" latinLnBrk="0" hangingPunct="1">
        <a:defRPr sz="1700" kern="1200">
          <a:solidFill>
            <a:schemeClr val="tx1"/>
          </a:solidFill>
          <a:latin typeface="+mn-lt"/>
          <a:ea typeface="+mn-ea"/>
          <a:cs typeface="+mn-cs"/>
        </a:defRPr>
      </a:lvl3pPr>
      <a:lvl4pPr marL="1318895" algn="l" defTabSz="879475" rtl="0" eaLnBrk="1" latinLnBrk="0" hangingPunct="1">
        <a:defRPr sz="1700" kern="1200">
          <a:solidFill>
            <a:schemeClr val="tx1"/>
          </a:solidFill>
          <a:latin typeface="+mn-lt"/>
          <a:ea typeface="+mn-ea"/>
          <a:cs typeface="+mn-cs"/>
        </a:defRPr>
      </a:lvl4pPr>
      <a:lvl5pPr marL="1758315" algn="l" defTabSz="879475" rtl="0" eaLnBrk="1" latinLnBrk="0" hangingPunct="1">
        <a:defRPr sz="1700" kern="1200">
          <a:solidFill>
            <a:schemeClr val="tx1"/>
          </a:solidFill>
          <a:latin typeface="+mn-lt"/>
          <a:ea typeface="+mn-ea"/>
          <a:cs typeface="+mn-cs"/>
        </a:defRPr>
      </a:lvl5pPr>
      <a:lvl6pPr marL="2197735" algn="l" defTabSz="879475" rtl="0" eaLnBrk="1" latinLnBrk="0" hangingPunct="1">
        <a:defRPr sz="1700" kern="1200">
          <a:solidFill>
            <a:schemeClr val="tx1"/>
          </a:solidFill>
          <a:latin typeface="+mn-lt"/>
          <a:ea typeface="+mn-ea"/>
          <a:cs typeface="+mn-cs"/>
        </a:defRPr>
      </a:lvl6pPr>
      <a:lvl7pPr marL="2637790" algn="l" defTabSz="879475" rtl="0" eaLnBrk="1" latinLnBrk="0" hangingPunct="1">
        <a:defRPr sz="1700" kern="1200">
          <a:solidFill>
            <a:schemeClr val="tx1"/>
          </a:solidFill>
          <a:latin typeface="+mn-lt"/>
          <a:ea typeface="+mn-ea"/>
          <a:cs typeface="+mn-cs"/>
        </a:defRPr>
      </a:lvl7pPr>
      <a:lvl8pPr marL="3077210" algn="l" defTabSz="879475" rtl="0" eaLnBrk="1" latinLnBrk="0" hangingPunct="1">
        <a:defRPr sz="1700" kern="1200">
          <a:solidFill>
            <a:schemeClr val="tx1"/>
          </a:solidFill>
          <a:latin typeface="+mn-lt"/>
          <a:ea typeface="+mn-ea"/>
          <a:cs typeface="+mn-cs"/>
        </a:defRPr>
      </a:lvl8pPr>
      <a:lvl9pPr marL="3516630" algn="l" defTabSz="879475" rtl="0" eaLnBrk="1" latinLnBrk="0" hangingPunct="1">
        <a:defRPr sz="17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484" name="Picture 4" descr="C:\Users\Administrator\Desktop\图片1.png"/>
          <p:cNvPicPr>
            <a:picLocks noChangeAspect="1" noChangeArrowheads="1"/>
          </p:cNvPicPr>
          <p:nvPr/>
        </p:nvPicPr>
        <p:blipFill>
          <a:blip r:embed="rId2"/>
          <a:srcRect l="6944"/>
          <a:stretch>
            <a:fillRect/>
          </a:stretch>
        </p:blipFill>
        <p:spPr bwMode="auto">
          <a:xfrm>
            <a:off x="1095596" y="3214692"/>
            <a:ext cx="8077000" cy="1928826"/>
          </a:xfrm>
          <a:prstGeom prst="rect">
            <a:avLst/>
          </a:prstGeom>
          <a:noFill/>
        </p:spPr>
      </p:pic>
      <p:sp>
        <p:nvSpPr>
          <p:cNvPr id="6" name="矩形 5"/>
          <p:cNvSpPr/>
          <p:nvPr/>
        </p:nvSpPr>
        <p:spPr bwMode="auto">
          <a:xfrm>
            <a:off x="428596" y="3447889"/>
            <a:ext cx="8715404" cy="1692771"/>
          </a:xfrm>
          <a:prstGeom prst="rect">
            <a:avLst/>
          </a:prstGeom>
          <a:solidFill>
            <a:schemeClr val="bg1">
              <a:alpha val="80000"/>
            </a:schemeClr>
          </a:solidFill>
          <a:ln w="9525" cap="flat" cmpd="sng" algn="ctr">
            <a:noFill/>
            <a:prstDash val="solid"/>
            <a:round/>
            <a:headEnd type="none" w="med" len="med"/>
            <a:tailEnd type="none" w="med" len="med"/>
          </a:ln>
          <a:effectLst>
            <a:outerShdw blurRad="50800" dist="50800" dir="5400000" algn="ctr" rotWithShape="0">
              <a:srgbClr val="000000">
                <a:alpha val="0"/>
              </a:srgbClr>
            </a:outerShdw>
          </a:effectLst>
        </p:spPr>
        <p:txBody>
          <a:bodyPr vert="horz" wrap="square" lIns="91440" tIns="45720" rIns="91440" bIns="45720" numCol="1" rtlCol="0" anchor="t" anchorCtr="0" compatLnSpc="1">
            <a:spAutoFit/>
          </a:bodyPr>
          <a:lstStyle/>
          <a:p>
            <a:pPr marL="0" marR="0" indent="0" algn="l" defTabSz="685800" rtl="0" eaLnBrk="1" fontAlgn="base" latinLnBrk="0" hangingPunct="1">
              <a:lnSpc>
                <a:spcPct val="130000"/>
              </a:lnSpc>
              <a:spcBef>
                <a:spcPct val="0"/>
              </a:spcBef>
              <a:spcAft>
                <a:spcPct val="0"/>
              </a:spcAft>
              <a:buClrTx/>
              <a:buSzTx/>
              <a:buFontTx/>
              <a:buNone/>
            </a:pPr>
            <a:endParaRPr kumimoji="0" lang="en-US" altLang="zh-CN" sz="20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p>
            <a:pPr marL="0" marR="0" indent="0" algn="l" defTabSz="685800" rtl="0" eaLnBrk="1" fontAlgn="base" latinLnBrk="0" hangingPunct="1">
              <a:lnSpc>
                <a:spcPct val="130000"/>
              </a:lnSpc>
              <a:spcBef>
                <a:spcPct val="0"/>
              </a:spcBef>
              <a:spcAft>
                <a:spcPct val="0"/>
              </a:spcAft>
              <a:buClrTx/>
              <a:buSzTx/>
              <a:buFontTx/>
              <a:buNone/>
            </a:pPr>
            <a:endParaRPr kumimoji="0" lang="en-US" altLang="zh-CN" sz="20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p>
            <a:pPr marL="0" marR="0" indent="0" algn="l" defTabSz="685800" rtl="0" eaLnBrk="1" fontAlgn="base" latinLnBrk="0" hangingPunct="1">
              <a:lnSpc>
                <a:spcPct val="130000"/>
              </a:lnSpc>
              <a:spcBef>
                <a:spcPct val="0"/>
              </a:spcBef>
              <a:spcAft>
                <a:spcPct val="0"/>
              </a:spcAft>
              <a:buClrTx/>
              <a:buSzTx/>
              <a:buFontTx/>
              <a:buNone/>
            </a:pPr>
            <a:endParaRPr kumimoji="0" lang="en-US" altLang="zh-CN" sz="20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p>
            <a:pPr marL="0" marR="0" indent="0" algn="l" defTabSz="685800" rtl="0" eaLnBrk="1" fontAlgn="base" latinLnBrk="0" hangingPunct="1">
              <a:lnSpc>
                <a:spcPct val="130000"/>
              </a:lnSpc>
              <a:spcBef>
                <a:spcPct val="0"/>
              </a:spcBef>
              <a:spcAft>
                <a:spcPct val="0"/>
              </a:spcAft>
              <a:buClrTx/>
              <a:buSzTx/>
              <a:buFontTx/>
              <a:buNone/>
            </a:pPr>
            <a:endParaRPr kumimoji="0" lang="zh-CN" altLang="en-US" sz="20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p:txBody>
      </p:sp>
      <p:grpSp>
        <p:nvGrpSpPr>
          <p:cNvPr id="21" name="组合 20"/>
          <p:cNvGrpSpPr/>
          <p:nvPr/>
        </p:nvGrpSpPr>
        <p:grpSpPr>
          <a:xfrm>
            <a:off x="564329" y="0"/>
            <a:ext cx="8579671" cy="168085"/>
            <a:chOff x="564329" y="0"/>
            <a:chExt cx="8508265" cy="166686"/>
          </a:xfrm>
        </p:grpSpPr>
        <p:pic>
          <p:nvPicPr>
            <p:cNvPr id="55301" name="Picture 5" descr="C:\Users\Administrator\Desktop\320.png"/>
            <p:cNvPicPr>
              <a:picLocks noChangeAspect="1" noChangeArrowheads="1"/>
            </p:cNvPicPr>
            <p:nvPr userDrawn="1"/>
          </p:nvPicPr>
          <p:blipFill>
            <a:blip r:embed="rId3"/>
            <a:srcRect/>
            <a:stretch>
              <a:fillRect/>
            </a:stretch>
          </p:blipFill>
          <p:spPr bwMode="auto">
            <a:xfrm>
              <a:off x="564329" y="0"/>
              <a:ext cx="927885" cy="166686"/>
            </a:xfrm>
            <a:prstGeom prst="rect">
              <a:avLst/>
            </a:prstGeom>
            <a:noFill/>
          </p:spPr>
        </p:pic>
        <p:pic>
          <p:nvPicPr>
            <p:cNvPr id="12" name="Picture 5" descr="C:\Users\Administrator\Desktop\320.png"/>
            <p:cNvPicPr>
              <a:picLocks noChangeAspect="1" noChangeArrowheads="1"/>
            </p:cNvPicPr>
            <p:nvPr userDrawn="1"/>
          </p:nvPicPr>
          <p:blipFill>
            <a:blip r:embed="rId3"/>
            <a:srcRect/>
            <a:stretch>
              <a:fillRect/>
            </a:stretch>
          </p:blipFill>
          <p:spPr bwMode="auto">
            <a:xfrm>
              <a:off x="1485057" y="0"/>
              <a:ext cx="927885" cy="166686"/>
            </a:xfrm>
            <a:prstGeom prst="rect">
              <a:avLst/>
            </a:prstGeom>
            <a:noFill/>
          </p:spPr>
        </p:pic>
        <p:pic>
          <p:nvPicPr>
            <p:cNvPr id="13" name="Picture 5" descr="C:\Users\Administrator\Desktop\320.png"/>
            <p:cNvPicPr>
              <a:picLocks noChangeAspect="1" noChangeArrowheads="1"/>
            </p:cNvPicPr>
            <p:nvPr userDrawn="1"/>
          </p:nvPicPr>
          <p:blipFill>
            <a:blip r:embed="rId3"/>
            <a:srcRect/>
            <a:stretch>
              <a:fillRect/>
            </a:stretch>
          </p:blipFill>
          <p:spPr bwMode="auto">
            <a:xfrm>
              <a:off x="2404167" y="0"/>
              <a:ext cx="927885" cy="166686"/>
            </a:xfrm>
            <a:prstGeom prst="rect">
              <a:avLst/>
            </a:prstGeom>
            <a:noFill/>
          </p:spPr>
        </p:pic>
        <p:pic>
          <p:nvPicPr>
            <p:cNvPr id="14" name="Picture 5" descr="C:\Users\Administrator\Desktop\320.png"/>
            <p:cNvPicPr>
              <a:picLocks noChangeAspect="1" noChangeArrowheads="1"/>
            </p:cNvPicPr>
            <p:nvPr userDrawn="1"/>
          </p:nvPicPr>
          <p:blipFill>
            <a:blip r:embed="rId3"/>
            <a:srcRect/>
            <a:stretch>
              <a:fillRect/>
            </a:stretch>
          </p:blipFill>
          <p:spPr bwMode="auto">
            <a:xfrm>
              <a:off x="3320263" y="0"/>
              <a:ext cx="927885" cy="166686"/>
            </a:xfrm>
            <a:prstGeom prst="rect">
              <a:avLst/>
            </a:prstGeom>
            <a:noFill/>
          </p:spPr>
        </p:pic>
        <p:pic>
          <p:nvPicPr>
            <p:cNvPr id="15" name="Picture 5" descr="C:\Users\Administrator\Desktop\320.png"/>
            <p:cNvPicPr>
              <a:picLocks noChangeAspect="1" noChangeArrowheads="1"/>
            </p:cNvPicPr>
            <p:nvPr userDrawn="1"/>
          </p:nvPicPr>
          <p:blipFill>
            <a:blip r:embed="rId3"/>
            <a:srcRect/>
            <a:stretch>
              <a:fillRect/>
            </a:stretch>
          </p:blipFill>
          <p:spPr bwMode="auto">
            <a:xfrm>
              <a:off x="4239432" y="0"/>
              <a:ext cx="927885" cy="166686"/>
            </a:xfrm>
            <a:prstGeom prst="rect">
              <a:avLst/>
            </a:prstGeom>
            <a:noFill/>
          </p:spPr>
        </p:pic>
        <p:pic>
          <p:nvPicPr>
            <p:cNvPr id="16" name="Picture 5" descr="C:\Users\Administrator\Desktop\320.png"/>
            <p:cNvPicPr>
              <a:picLocks noChangeAspect="1" noChangeArrowheads="1"/>
            </p:cNvPicPr>
            <p:nvPr userDrawn="1"/>
          </p:nvPicPr>
          <p:blipFill>
            <a:blip r:embed="rId3"/>
            <a:srcRect/>
            <a:stretch>
              <a:fillRect/>
            </a:stretch>
          </p:blipFill>
          <p:spPr bwMode="auto">
            <a:xfrm>
              <a:off x="5158601" y="0"/>
              <a:ext cx="927885" cy="166686"/>
            </a:xfrm>
            <a:prstGeom prst="rect">
              <a:avLst/>
            </a:prstGeom>
            <a:noFill/>
          </p:spPr>
        </p:pic>
        <p:pic>
          <p:nvPicPr>
            <p:cNvPr id="17" name="Picture 5" descr="C:\Users\Administrator\Desktop\320.png"/>
            <p:cNvPicPr>
              <a:picLocks noChangeAspect="1" noChangeArrowheads="1"/>
            </p:cNvPicPr>
            <p:nvPr userDrawn="1"/>
          </p:nvPicPr>
          <p:blipFill>
            <a:blip r:embed="rId3"/>
            <a:srcRect/>
            <a:stretch>
              <a:fillRect/>
            </a:stretch>
          </p:blipFill>
          <p:spPr bwMode="auto">
            <a:xfrm>
              <a:off x="6072198" y="0"/>
              <a:ext cx="927885" cy="166686"/>
            </a:xfrm>
            <a:prstGeom prst="rect">
              <a:avLst/>
            </a:prstGeom>
            <a:noFill/>
          </p:spPr>
        </p:pic>
        <p:pic>
          <p:nvPicPr>
            <p:cNvPr id="18" name="Picture 5" descr="C:\Users\Administrator\Desktop\320.png"/>
            <p:cNvPicPr>
              <a:picLocks noChangeAspect="1" noChangeArrowheads="1"/>
            </p:cNvPicPr>
            <p:nvPr userDrawn="1"/>
          </p:nvPicPr>
          <p:blipFill>
            <a:blip r:embed="rId3"/>
            <a:srcRect/>
            <a:stretch>
              <a:fillRect/>
            </a:stretch>
          </p:blipFill>
          <p:spPr bwMode="auto">
            <a:xfrm>
              <a:off x="6991368" y="0"/>
              <a:ext cx="927885" cy="166686"/>
            </a:xfrm>
            <a:prstGeom prst="rect">
              <a:avLst/>
            </a:prstGeom>
            <a:noFill/>
          </p:spPr>
        </p:pic>
        <p:pic>
          <p:nvPicPr>
            <p:cNvPr id="19" name="Picture 5" descr="C:\Users\Administrator\Desktop\320.png"/>
            <p:cNvPicPr>
              <a:picLocks noChangeAspect="1" noChangeArrowheads="1"/>
            </p:cNvPicPr>
            <p:nvPr userDrawn="1"/>
          </p:nvPicPr>
          <p:blipFill>
            <a:blip r:embed="rId3"/>
            <a:srcRect/>
            <a:stretch>
              <a:fillRect/>
            </a:stretch>
          </p:blipFill>
          <p:spPr bwMode="auto">
            <a:xfrm>
              <a:off x="7910538" y="0"/>
              <a:ext cx="927885" cy="166686"/>
            </a:xfrm>
            <a:prstGeom prst="rect">
              <a:avLst/>
            </a:prstGeom>
            <a:noFill/>
          </p:spPr>
        </p:pic>
        <p:pic>
          <p:nvPicPr>
            <p:cNvPr id="20" name="Picture 5" descr="C:\Users\Administrator\Desktop\320.png"/>
            <p:cNvPicPr>
              <a:picLocks noChangeAspect="1" noChangeArrowheads="1"/>
            </p:cNvPicPr>
            <p:nvPr userDrawn="1"/>
          </p:nvPicPr>
          <p:blipFill>
            <a:blip r:embed="rId3"/>
            <a:srcRect r="73911"/>
            <a:stretch>
              <a:fillRect/>
            </a:stretch>
          </p:blipFill>
          <p:spPr bwMode="auto">
            <a:xfrm>
              <a:off x="8830517" y="0"/>
              <a:ext cx="242077" cy="166686"/>
            </a:xfrm>
            <a:prstGeom prst="rect">
              <a:avLst/>
            </a:prstGeom>
            <a:noFill/>
          </p:spPr>
        </p:pic>
      </p:grpSp>
      <p:pic>
        <p:nvPicPr>
          <p:cNvPr id="55299" name="Picture 3" descr="C:\Users\Administrator\Desktop\780.png"/>
          <p:cNvPicPr>
            <a:picLocks noChangeAspect="1" noChangeArrowheads="1"/>
          </p:cNvPicPr>
          <p:nvPr/>
        </p:nvPicPr>
        <p:blipFill>
          <a:blip r:embed="rId4" cstate="print"/>
          <a:srcRect/>
          <a:stretch>
            <a:fillRect/>
          </a:stretch>
        </p:blipFill>
        <p:spPr bwMode="auto">
          <a:xfrm>
            <a:off x="-7620" y="-30480"/>
            <a:ext cx="579092" cy="887718"/>
          </a:xfrm>
          <a:prstGeom prst="rect">
            <a:avLst/>
          </a:prstGeom>
          <a:noFill/>
        </p:spPr>
      </p:pic>
      <p:sp>
        <p:nvSpPr>
          <p:cNvPr id="8" name="TextBox 7"/>
          <p:cNvSpPr txBox="1"/>
          <p:nvPr/>
        </p:nvSpPr>
        <p:spPr>
          <a:xfrm>
            <a:off x="-11040" y="86660"/>
            <a:ext cx="646331" cy="785818"/>
          </a:xfrm>
          <a:prstGeom prst="rect">
            <a:avLst/>
          </a:prstGeom>
          <a:noFill/>
        </p:spPr>
        <p:txBody>
          <a:bodyPr vert="eaVert" wrap="square" rtlCol="0">
            <a:spAutoFit/>
          </a:bodyPr>
          <a:lstStyle/>
          <a:p>
            <a:pPr>
              <a:lnSpc>
                <a:spcPct val="150000"/>
              </a:lnSpc>
            </a:pPr>
            <a:r>
              <a:rPr lang="zh-CN" altLang="en-US" sz="2000" dirty="0" smtClean="0">
                <a:solidFill>
                  <a:schemeClr val="bg1"/>
                </a:solidFill>
                <a:latin typeface="楷体" panose="02010609060101010101" pitchFamily="49" charset="-122"/>
                <a:ea typeface="楷体" panose="02010609060101010101" pitchFamily="49" charset="-122"/>
              </a:rPr>
              <a:t>历史</a:t>
            </a:r>
            <a:endParaRPr lang="zh-CN" altLang="en-US" sz="2000" dirty="0" smtClean="0">
              <a:solidFill>
                <a:schemeClr val="bg1"/>
              </a:solidFill>
              <a:latin typeface="楷体" panose="02010609060101010101" pitchFamily="49" charset="-122"/>
              <a:ea typeface="楷体" panose="02010609060101010101" pitchFamily="49" charset="-122"/>
            </a:endParaRPr>
          </a:p>
        </p:txBody>
      </p:sp>
    </p:spTree>
  </p:cSld>
  <p:clrMap bg1="lt1" tx1="dk1" bg2="lt2" tx2="dk2" accent1="accent1" accent2="accent2" accent3="accent3" accent4="accent4" accent5="accent5" accent6="accent6" hlink="hlink" folHlink="folHlink"/>
  <p:sldLayoutIdLst>
    <p:sldLayoutId id="2147483651" r:id="rId1"/>
  </p:sldLayoutIdLst>
  <p:timing>
    <p:tnLst>
      <p:par>
        <p:cTn id="1" dur="indefinite" restart="never" nodeType="tmRoot"/>
      </p:par>
    </p:tnLst>
  </p:timing>
  <p:txStyles>
    <p:titleStyle>
      <a:lvl1pPr algn="ctr" defTabSz="659130" rtl="0" eaLnBrk="0" fontAlgn="base" hangingPunct="0">
        <a:spcBef>
          <a:spcPct val="0"/>
        </a:spcBef>
        <a:spcAft>
          <a:spcPct val="0"/>
        </a:spcAft>
        <a:defRPr sz="3200">
          <a:solidFill>
            <a:schemeClr val="tx2"/>
          </a:solidFill>
          <a:latin typeface="+mj-lt"/>
          <a:ea typeface="+mj-ea"/>
          <a:cs typeface="+mj-cs"/>
        </a:defRPr>
      </a:lvl1pPr>
      <a:lvl2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2pPr>
      <a:lvl3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3pPr>
      <a:lvl4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4pPr>
      <a:lvl5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5pPr>
      <a:lvl6pPr marL="439420"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6pPr>
      <a:lvl7pPr marL="87947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7pPr>
      <a:lvl8pPr marL="131889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8pPr>
      <a:lvl9pPr marL="175831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9pPr>
    </p:titleStyle>
    <p:bodyStyle>
      <a:lvl1pPr marL="247015" indent="-247015" algn="l" defTabSz="659130" rtl="0" eaLnBrk="0" fontAlgn="base" hangingPunct="0">
        <a:spcBef>
          <a:spcPct val="20000"/>
        </a:spcBef>
        <a:spcAft>
          <a:spcPct val="0"/>
        </a:spcAft>
        <a:buChar char="•"/>
        <a:defRPr sz="2300">
          <a:solidFill>
            <a:schemeClr val="tx1"/>
          </a:solidFill>
          <a:latin typeface="+mn-lt"/>
          <a:ea typeface="+mn-ea"/>
          <a:cs typeface="+mn-cs"/>
        </a:defRPr>
      </a:lvl1pPr>
      <a:lvl2pPr marL="535940" indent="-206375" algn="l" defTabSz="659130" rtl="0" eaLnBrk="0" fontAlgn="base" hangingPunct="0">
        <a:spcBef>
          <a:spcPct val="20000"/>
        </a:spcBef>
        <a:spcAft>
          <a:spcPct val="0"/>
        </a:spcAft>
        <a:buChar char="–"/>
        <a:defRPr sz="2000">
          <a:solidFill>
            <a:schemeClr val="tx1"/>
          </a:solidFill>
          <a:latin typeface="+mn-lt"/>
          <a:ea typeface="+mn-ea"/>
        </a:defRPr>
      </a:lvl2pPr>
      <a:lvl3pPr marL="824230" indent="-165100" algn="l" defTabSz="659130" rtl="0" eaLnBrk="0" fontAlgn="base" hangingPunct="0">
        <a:spcBef>
          <a:spcPct val="20000"/>
        </a:spcBef>
        <a:spcAft>
          <a:spcPct val="0"/>
        </a:spcAft>
        <a:buChar char="•"/>
        <a:defRPr sz="2300">
          <a:solidFill>
            <a:schemeClr val="tx1"/>
          </a:solidFill>
          <a:latin typeface="+mn-lt"/>
          <a:ea typeface="+mn-ea"/>
        </a:defRPr>
      </a:lvl3pPr>
      <a:lvl4pPr marL="1153795" indent="-165100" algn="l" defTabSz="659130" rtl="0" eaLnBrk="0" fontAlgn="base" hangingPunct="0">
        <a:spcBef>
          <a:spcPct val="20000"/>
        </a:spcBef>
        <a:spcAft>
          <a:spcPct val="0"/>
        </a:spcAft>
        <a:buChar char="–"/>
        <a:defRPr sz="1400">
          <a:solidFill>
            <a:schemeClr val="tx1"/>
          </a:solidFill>
          <a:latin typeface="+mn-lt"/>
          <a:ea typeface="+mn-ea"/>
        </a:defRPr>
      </a:lvl4pPr>
      <a:lvl5pPr marL="1483360" indent="-165100" algn="l" defTabSz="659130" rtl="0" eaLnBrk="0" fontAlgn="base" hangingPunct="0">
        <a:spcBef>
          <a:spcPct val="20000"/>
        </a:spcBef>
        <a:spcAft>
          <a:spcPct val="0"/>
        </a:spcAft>
        <a:buChar char="»"/>
        <a:defRPr sz="1400">
          <a:solidFill>
            <a:schemeClr val="tx1"/>
          </a:solidFill>
          <a:latin typeface="+mn-lt"/>
          <a:ea typeface="+mn-ea"/>
        </a:defRPr>
      </a:lvl5pPr>
      <a:lvl6pPr marL="1923415" indent="-165100" algn="l" defTabSz="659130" rtl="0" fontAlgn="base">
        <a:spcBef>
          <a:spcPct val="20000"/>
        </a:spcBef>
        <a:spcAft>
          <a:spcPct val="0"/>
        </a:spcAft>
        <a:buChar char="»"/>
        <a:defRPr sz="1400">
          <a:solidFill>
            <a:schemeClr val="tx1"/>
          </a:solidFill>
          <a:latin typeface="+mn-lt"/>
          <a:ea typeface="+mn-ea"/>
        </a:defRPr>
      </a:lvl6pPr>
      <a:lvl7pPr marL="2362835" indent="-165100" algn="l" defTabSz="659130" rtl="0" fontAlgn="base">
        <a:spcBef>
          <a:spcPct val="20000"/>
        </a:spcBef>
        <a:spcAft>
          <a:spcPct val="0"/>
        </a:spcAft>
        <a:buChar char="»"/>
        <a:defRPr sz="1400">
          <a:solidFill>
            <a:schemeClr val="tx1"/>
          </a:solidFill>
          <a:latin typeface="+mn-lt"/>
          <a:ea typeface="+mn-ea"/>
        </a:defRPr>
      </a:lvl7pPr>
      <a:lvl8pPr marL="2802255" indent="-165100" algn="l" defTabSz="659130" rtl="0" fontAlgn="base">
        <a:spcBef>
          <a:spcPct val="20000"/>
        </a:spcBef>
        <a:spcAft>
          <a:spcPct val="0"/>
        </a:spcAft>
        <a:buChar char="»"/>
        <a:defRPr sz="1400">
          <a:solidFill>
            <a:schemeClr val="tx1"/>
          </a:solidFill>
          <a:latin typeface="+mn-lt"/>
          <a:ea typeface="+mn-ea"/>
        </a:defRPr>
      </a:lvl8pPr>
      <a:lvl9pPr marL="3242310" indent="-165100" algn="l" defTabSz="659130" rtl="0" fontAlgn="base">
        <a:spcBef>
          <a:spcPct val="20000"/>
        </a:spcBef>
        <a:spcAft>
          <a:spcPct val="0"/>
        </a:spcAft>
        <a:buChar char="»"/>
        <a:defRPr sz="1400">
          <a:solidFill>
            <a:schemeClr val="tx1"/>
          </a:solidFill>
          <a:latin typeface="+mn-lt"/>
          <a:ea typeface="+mn-ea"/>
        </a:defRPr>
      </a:lvl9pPr>
    </p:bodyStyle>
    <p:otherStyle>
      <a:defPPr>
        <a:defRPr lang="zh-CN"/>
      </a:defPPr>
      <a:lvl1pPr marL="0" algn="l" defTabSz="879475" rtl="0" eaLnBrk="1" latinLnBrk="0" hangingPunct="1">
        <a:defRPr sz="1700" kern="1200">
          <a:solidFill>
            <a:schemeClr val="tx1"/>
          </a:solidFill>
          <a:latin typeface="+mn-lt"/>
          <a:ea typeface="+mn-ea"/>
          <a:cs typeface="+mn-cs"/>
        </a:defRPr>
      </a:lvl1pPr>
      <a:lvl2pPr marL="439420" algn="l" defTabSz="879475" rtl="0" eaLnBrk="1" latinLnBrk="0" hangingPunct="1">
        <a:defRPr sz="1700" kern="1200">
          <a:solidFill>
            <a:schemeClr val="tx1"/>
          </a:solidFill>
          <a:latin typeface="+mn-lt"/>
          <a:ea typeface="+mn-ea"/>
          <a:cs typeface="+mn-cs"/>
        </a:defRPr>
      </a:lvl2pPr>
      <a:lvl3pPr marL="879475" algn="l" defTabSz="879475" rtl="0" eaLnBrk="1" latinLnBrk="0" hangingPunct="1">
        <a:defRPr sz="1700" kern="1200">
          <a:solidFill>
            <a:schemeClr val="tx1"/>
          </a:solidFill>
          <a:latin typeface="+mn-lt"/>
          <a:ea typeface="+mn-ea"/>
          <a:cs typeface="+mn-cs"/>
        </a:defRPr>
      </a:lvl3pPr>
      <a:lvl4pPr marL="1318895" algn="l" defTabSz="879475" rtl="0" eaLnBrk="1" latinLnBrk="0" hangingPunct="1">
        <a:defRPr sz="1700" kern="1200">
          <a:solidFill>
            <a:schemeClr val="tx1"/>
          </a:solidFill>
          <a:latin typeface="+mn-lt"/>
          <a:ea typeface="+mn-ea"/>
          <a:cs typeface="+mn-cs"/>
        </a:defRPr>
      </a:lvl4pPr>
      <a:lvl5pPr marL="1758315" algn="l" defTabSz="879475" rtl="0" eaLnBrk="1" latinLnBrk="0" hangingPunct="1">
        <a:defRPr sz="1700" kern="1200">
          <a:solidFill>
            <a:schemeClr val="tx1"/>
          </a:solidFill>
          <a:latin typeface="+mn-lt"/>
          <a:ea typeface="+mn-ea"/>
          <a:cs typeface="+mn-cs"/>
        </a:defRPr>
      </a:lvl5pPr>
      <a:lvl6pPr marL="2197735" algn="l" defTabSz="879475" rtl="0" eaLnBrk="1" latinLnBrk="0" hangingPunct="1">
        <a:defRPr sz="1700" kern="1200">
          <a:solidFill>
            <a:schemeClr val="tx1"/>
          </a:solidFill>
          <a:latin typeface="+mn-lt"/>
          <a:ea typeface="+mn-ea"/>
          <a:cs typeface="+mn-cs"/>
        </a:defRPr>
      </a:lvl6pPr>
      <a:lvl7pPr marL="2637790" algn="l" defTabSz="879475" rtl="0" eaLnBrk="1" latinLnBrk="0" hangingPunct="1">
        <a:defRPr sz="1700" kern="1200">
          <a:solidFill>
            <a:schemeClr val="tx1"/>
          </a:solidFill>
          <a:latin typeface="+mn-lt"/>
          <a:ea typeface="+mn-ea"/>
          <a:cs typeface="+mn-cs"/>
        </a:defRPr>
      </a:lvl7pPr>
      <a:lvl8pPr marL="3077210" algn="l" defTabSz="879475" rtl="0" eaLnBrk="1" latinLnBrk="0" hangingPunct="1">
        <a:defRPr sz="1700" kern="1200">
          <a:solidFill>
            <a:schemeClr val="tx1"/>
          </a:solidFill>
          <a:latin typeface="+mn-lt"/>
          <a:ea typeface="+mn-ea"/>
          <a:cs typeface="+mn-cs"/>
        </a:defRPr>
      </a:lvl8pPr>
      <a:lvl9pPr marL="3516630" algn="l" defTabSz="879475" rtl="0" eaLnBrk="1" latinLnBrk="0" hangingPunct="1">
        <a:defRPr sz="17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3" r:id="rId1"/>
  </p:sldLayoutIdLst>
  <p:timing>
    <p:tnLst>
      <p:par>
        <p:cTn id="1" dur="indefinite" restart="never" nodeType="tmRoot"/>
      </p:par>
    </p:tnLst>
  </p:timing>
  <p:txStyles>
    <p:titleStyle>
      <a:lvl1pPr algn="ctr" defTabSz="659130" rtl="0" eaLnBrk="0" fontAlgn="base" hangingPunct="0">
        <a:spcBef>
          <a:spcPct val="0"/>
        </a:spcBef>
        <a:spcAft>
          <a:spcPct val="0"/>
        </a:spcAft>
        <a:defRPr sz="3200">
          <a:solidFill>
            <a:schemeClr val="tx2"/>
          </a:solidFill>
          <a:latin typeface="+mj-lt"/>
          <a:ea typeface="+mj-ea"/>
          <a:cs typeface="+mj-cs"/>
        </a:defRPr>
      </a:lvl1pPr>
      <a:lvl2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2pPr>
      <a:lvl3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3pPr>
      <a:lvl4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4pPr>
      <a:lvl5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5pPr>
      <a:lvl6pPr marL="439420"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6pPr>
      <a:lvl7pPr marL="87947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7pPr>
      <a:lvl8pPr marL="131889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8pPr>
      <a:lvl9pPr marL="175831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9pPr>
    </p:titleStyle>
    <p:bodyStyle>
      <a:lvl1pPr marL="247015" indent="-247015" algn="l" defTabSz="659130" rtl="0" eaLnBrk="0" fontAlgn="base" hangingPunct="0">
        <a:spcBef>
          <a:spcPct val="20000"/>
        </a:spcBef>
        <a:spcAft>
          <a:spcPct val="0"/>
        </a:spcAft>
        <a:buChar char="•"/>
        <a:defRPr sz="2300">
          <a:solidFill>
            <a:schemeClr val="tx1"/>
          </a:solidFill>
          <a:latin typeface="+mn-lt"/>
          <a:ea typeface="+mn-ea"/>
          <a:cs typeface="+mn-cs"/>
        </a:defRPr>
      </a:lvl1pPr>
      <a:lvl2pPr marL="535940" indent="-206375" algn="l" defTabSz="659130" rtl="0" eaLnBrk="0" fontAlgn="base" hangingPunct="0">
        <a:spcBef>
          <a:spcPct val="20000"/>
        </a:spcBef>
        <a:spcAft>
          <a:spcPct val="0"/>
        </a:spcAft>
        <a:buChar char="–"/>
        <a:defRPr sz="2000">
          <a:solidFill>
            <a:schemeClr val="tx1"/>
          </a:solidFill>
          <a:latin typeface="+mn-lt"/>
          <a:ea typeface="+mn-ea"/>
        </a:defRPr>
      </a:lvl2pPr>
      <a:lvl3pPr marL="824230" indent="-165100" algn="l" defTabSz="659130" rtl="0" eaLnBrk="0" fontAlgn="base" hangingPunct="0">
        <a:spcBef>
          <a:spcPct val="20000"/>
        </a:spcBef>
        <a:spcAft>
          <a:spcPct val="0"/>
        </a:spcAft>
        <a:buChar char="•"/>
        <a:defRPr sz="2300">
          <a:solidFill>
            <a:schemeClr val="tx1"/>
          </a:solidFill>
          <a:latin typeface="+mn-lt"/>
          <a:ea typeface="+mn-ea"/>
        </a:defRPr>
      </a:lvl3pPr>
      <a:lvl4pPr marL="1153795" indent="-165100" algn="l" defTabSz="659130" rtl="0" eaLnBrk="0" fontAlgn="base" hangingPunct="0">
        <a:spcBef>
          <a:spcPct val="20000"/>
        </a:spcBef>
        <a:spcAft>
          <a:spcPct val="0"/>
        </a:spcAft>
        <a:buChar char="–"/>
        <a:defRPr sz="1400">
          <a:solidFill>
            <a:schemeClr val="tx1"/>
          </a:solidFill>
          <a:latin typeface="+mn-lt"/>
          <a:ea typeface="+mn-ea"/>
        </a:defRPr>
      </a:lvl4pPr>
      <a:lvl5pPr marL="1483360" indent="-165100" algn="l" defTabSz="659130" rtl="0" eaLnBrk="0" fontAlgn="base" hangingPunct="0">
        <a:spcBef>
          <a:spcPct val="20000"/>
        </a:spcBef>
        <a:spcAft>
          <a:spcPct val="0"/>
        </a:spcAft>
        <a:buChar char="»"/>
        <a:defRPr sz="1400">
          <a:solidFill>
            <a:schemeClr val="tx1"/>
          </a:solidFill>
          <a:latin typeface="+mn-lt"/>
          <a:ea typeface="+mn-ea"/>
        </a:defRPr>
      </a:lvl5pPr>
      <a:lvl6pPr marL="1923415" indent="-165100" algn="l" defTabSz="659130" rtl="0" fontAlgn="base">
        <a:spcBef>
          <a:spcPct val="20000"/>
        </a:spcBef>
        <a:spcAft>
          <a:spcPct val="0"/>
        </a:spcAft>
        <a:buChar char="»"/>
        <a:defRPr sz="1400">
          <a:solidFill>
            <a:schemeClr val="tx1"/>
          </a:solidFill>
          <a:latin typeface="+mn-lt"/>
          <a:ea typeface="+mn-ea"/>
        </a:defRPr>
      </a:lvl6pPr>
      <a:lvl7pPr marL="2362835" indent="-165100" algn="l" defTabSz="659130" rtl="0" fontAlgn="base">
        <a:spcBef>
          <a:spcPct val="20000"/>
        </a:spcBef>
        <a:spcAft>
          <a:spcPct val="0"/>
        </a:spcAft>
        <a:buChar char="»"/>
        <a:defRPr sz="1400">
          <a:solidFill>
            <a:schemeClr val="tx1"/>
          </a:solidFill>
          <a:latin typeface="+mn-lt"/>
          <a:ea typeface="+mn-ea"/>
        </a:defRPr>
      </a:lvl7pPr>
      <a:lvl8pPr marL="2802255" indent="-165100" algn="l" defTabSz="659130" rtl="0" fontAlgn="base">
        <a:spcBef>
          <a:spcPct val="20000"/>
        </a:spcBef>
        <a:spcAft>
          <a:spcPct val="0"/>
        </a:spcAft>
        <a:buChar char="»"/>
        <a:defRPr sz="1400">
          <a:solidFill>
            <a:schemeClr val="tx1"/>
          </a:solidFill>
          <a:latin typeface="+mn-lt"/>
          <a:ea typeface="+mn-ea"/>
        </a:defRPr>
      </a:lvl8pPr>
      <a:lvl9pPr marL="3242310" indent="-165100" algn="l" defTabSz="659130" rtl="0" fontAlgn="base">
        <a:spcBef>
          <a:spcPct val="20000"/>
        </a:spcBef>
        <a:spcAft>
          <a:spcPct val="0"/>
        </a:spcAft>
        <a:buChar char="»"/>
        <a:defRPr sz="1400">
          <a:solidFill>
            <a:schemeClr val="tx1"/>
          </a:solidFill>
          <a:latin typeface="+mn-lt"/>
          <a:ea typeface="+mn-ea"/>
        </a:defRPr>
      </a:lvl9pPr>
    </p:bodyStyle>
    <p:otherStyle>
      <a:defPPr>
        <a:defRPr lang="zh-CN"/>
      </a:defPPr>
      <a:lvl1pPr marL="0" algn="l" defTabSz="879475" rtl="0" eaLnBrk="1" latinLnBrk="0" hangingPunct="1">
        <a:defRPr sz="1700" kern="1200">
          <a:solidFill>
            <a:schemeClr val="tx1"/>
          </a:solidFill>
          <a:latin typeface="+mn-lt"/>
          <a:ea typeface="+mn-ea"/>
          <a:cs typeface="+mn-cs"/>
        </a:defRPr>
      </a:lvl1pPr>
      <a:lvl2pPr marL="439420" algn="l" defTabSz="879475" rtl="0" eaLnBrk="1" latinLnBrk="0" hangingPunct="1">
        <a:defRPr sz="1700" kern="1200">
          <a:solidFill>
            <a:schemeClr val="tx1"/>
          </a:solidFill>
          <a:latin typeface="+mn-lt"/>
          <a:ea typeface="+mn-ea"/>
          <a:cs typeface="+mn-cs"/>
        </a:defRPr>
      </a:lvl2pPr>
      <a:lvl3pPr marL="879475" algn="l" defTabSz="879475" rtl="0" eaLnBrk="1" latinLnBrk="0" hangingPunct="1">
        <a:defRPr sz="1700" kern="1200">
          <a:solidFill>
            <a:schemeClr val="tx1"/>
          </a:solidFill>
          <a:latin typeface="+mn-lt"/>
          <a:ea typeface="+mn-ea"/>
          <a:cs typeface="+mn-cs"/>
        </a:defRPr>
      </a:lvl3pPr>
      <a:lvl4pPr marL="1318895" algn="l" defTabSz="879475" rtl="0" eaLnBrk="1" latinLnBrk="0" hangingPunct="1">
        <a:defRPr sz="1700" kern="1200">
          <a:solidFill>
            <a:schemeClr val="tx1"/>
          </a:solidFill>
          <a:latin typeface="+mn-lt"/>
          <a:ea typeface="+mn-ea"/>
          <a:cs typeface="+mn-cs"/>
        </a:defRPr>
      </a:lvl4pPr>
      <a:lvl5pPr marL="1758315" algn="l" defTabSz="879475" rtl="0" eaLnBrk="1" latinLnBrk="0" hangingPunct="1">
        <a:defRPr sz="1700" kern="1200">
          <a:solidFill>
            <a:schemeClr val="tx1"/>
          </a:solidFill>
          <a:latin typeface="+mn-lt"/>
          <a:ea typeface="+mn-ea"/>
          <a:cs typeface="+mn-cs"/>
        </a:defRPr>
      </a:lvl5pPr>
      <a:lvl6pPr marL="2197735" algn="l" defTabSz="879475" rtl="0" eaLnBrk="1" latinLnBrk="0" hangingPunct="1">
        <a:defRPr sz="1700" kern="1200">
          <a:solidFill>
            <a:schemeClr val="tx1"/>
          </a:solidFill>
          <a:latin typeface="+mn-lt"/>
          <a:ea typeface="+mn-ea"/>
          <a:cs typeface="+mn-cs"/>
        </a:defRPr>
      </a:lvl6pPr>
      <a:lvl7pPr marL="2637790" algn="l" defTabSz="879475" rtl="0" eaLnBrk="1" latinLnBrk="0" hangingPunct="1">
        <a:defRPr sz="1700" kern="1200">
          <a:solidFill>
            <a:schemeClr val="tx1"/>
          </a:solidFill>
          <a:latin typeface="+mn-lt"/>
          <a:ea typeface="+mn-ea"/>
          <a:cs typeface="+mn-cs"/>
        </a:defRPr>
      </a:lvl7pPr>
      <a:lvl8pPr marL="3077210" algn="l" defTabSz="879475" rtl="0" eaLnBrk="1" latinLnBrk="0" hangingPunct="1">
        <a:defRPr sz="1700" kern="1200">
          <a:solidFill>
            <a:schemeClr val="tx1"/>
          </a:solidFill>
          <a:latin typeface="+mn-lt"/>
          <a:ea typeface="+mn-ea"/>
          <a:cs typeface="+mn-cs"/>
        </a:defRPr>
      </a:lvl8pPr>
      <a:lvl9pPr marL="3516630" algn="l" defTabSz="879475" rtl="0" eaLnBrk="1" latinLnBrk="0" hangingPunct="1">
        <a:defRPr sz="17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7" name="组合 6"/>
          <p:cNvGrpSpPr/>
          <p:nvPr/>
        </p:nvGrpSpPr>
        <p:grpSpPr>
          <a:xfrm>
            <a:off x="0" y="1571618"/>
            <a:ext cx="9144000" cy="1785950"/>
            <a:chOff x="0" y="1571618"/>
            <a:chExt cx="9144000" cy="1785950"/>
          </a:xfrm>
        </p:grpSpPr>
        <p:sp>
          <p:nvSpPr>
            <p:cNvPr id="8" name="矩形 7"/>
            <p:cNvSpPr/>
            <p:nvPr/>
          </p:nvSpPr>
          <p:spPr bwMode="auto">
            <a:xfrm>
              <a:off x="0" y="1571618"/>
              <a:ext cx="9144000" cy="1785950"/>
            </a:xfrm>
            <a:prstGeom prst="rect">
              <a:avLst/>
            </a:prstGeom>
            <a:solidFill>
              <a:srgbClr val="003399">
                <a:alpha val="76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spAutoFit/>
            </a:bodyPr>
            <a:lstStyle/>
            <a:p>
              <a:pPr marL="0" marR="0" indent="0" algn="l" defTabSz="685800" rtl="0" eaLnBrk="1" fontAlgn="base" latinLnBrk="0" hangingPunct="1">
                <a:lnSpc>
                  <a:spcPct val="130000"/>
                </a:lnSpc>
                <a:spcBef>
                  <a:spcPct val="0"/>
                </a:spcBef>
                <a:spcAft>
                  <a:spcPct val="0"/>
                </a:spcAft>
                <a:buClrTx/>
                <a:buSzTx/>
                <a:buFontTx/>
                <a:buNone/>
              </a:pPr>
              <a:endParaRPr kumimoji="0" lang="zh-CN" altLang="en-US"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p:txBody>
        </p:sp>
        <p:sp>
          <p:nvSpPr>
            <p:cNvPr id="9" name="TextBox 8"/>
            <p:cNvSpPr txBox="1"/>
            <p:nvPr/>
          </p:nvSpPr>
          <p:spPr>
            <a:xfrm>
              <a:off x="341918" y="1643056"/>
              <a:ext cx="8501122" cy="1377749"/>
            </a:xfrm>
            <a:prstGeom prst="rect">
              <a:avLst/>
            </a:prstGeom>
            <a:noFill/>
          </p:spPr>
          <p:txBody>
            <a:bodyPr wrap="square" rtlCol="0">
              <a:spAutoFit/>
            </a:bodyPr>
            <a:lstStyle/>
            <a:p>
              <a:pPr algn="ctr">
                <a:lnSpc>
                  <a:spcPct val="150000"/>
                </a:lnSpc>
              </a:pPr>
              <a:r>
                <a:rPr lang="zh-CN" altLang="en-US" sz="6600" dirty="0" smtClean="0">
                  <a:solidFill>
                    <a:schemeClr val="bg1"/>
                  </a:solidFill>
                  <a:latin typeface="黑体" panose="02010609060101010101" pitchFamily="49" charset="-122"/>
                  <a:ea typeface="黑体" panose="02010609060101010101" pitchFamily="49" charset="-122"/>
                </a:rPr>
                <a:t>谢谢观赏</a:t>
              </a:r>
              <a:endParaRPr lang="zh-CN" altLang="en-US" sz="6600" dirty="0">
                <a:solidFill>
                  <a:schemeClr val="bg1"/>
                </a:solidFill>
                <a:latin typeface="黑体" panose="02010609060101010101" pitchFamily="49" charset="-122"/>
                <a:ea typeface="黑体" panose="02010609060101010101" pitchFamily="49" charset="-122"/>
              </a:endParaRPr>
            </a:p>
          </p:txBody>
        </p:sp>
      </p:grpSp>
    </p:spTree>
  </p:cSld>
  <p:clrMap bg1="lt1" tx1="dk1" bg2="lt2" tx2="dk2" accent1="accent1" accent2="accent2" accent3="accent3" accent4="accent4" accent5="accent5" accent6="accent6" hlink="hlink" folHlink="folHlink"/>
  <p:sldLayoutIdLst>
    <p:sldLayoutId id="2147483655"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3.xml"/><Relationship Id="rId2" Type="http://schemas.openxmlformats.org/officeDocument/2006/relationships/image" Target="../media/image5.jpeg"/><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6.png"/><Relationship Id="rId1" Type="http://schemas.openxmlformats.org/officeDocument/2006/relationships/tags" Target="../tags/tag3.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7.png"/><Relationship Id="rId1" Type="http://schemas.openxmlformats.org/officeDocument/2006/relationships/tags" Target="../tags/tag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3.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tags" Target="../tags/tag5.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xml"/><Relationship Id="rId1" Type="http://schemas.openxmlformats.org/officeDocument/2006/relationships/tags" Target="../tags/tag8.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xml"/><Relationship Id="rId1" Type="http://schemas.openxmlformats.org/officeDocument/2006/relationships/tags" Target="../tags/tag9.xml"/></Relationships>
</file>

<file path=ppt/slides/_rels/slide13.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3.xml"/><Relationship Id="rId2" Type="http://schemas.openxmlformats.org/officeDocument/2006/relationships/tags" Target="../tags/tag11.xml"/><Relationship Id="rId1" Type="http://schemas.openxmlformats.org/officeDocument/2006/relationships/tags" Target="../tags/tag10.xml"/></Relationships>
</file>

<file path=ppt/slides/_rels/slide14.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3.xml"/><Relationship Id="rId2" Type="http://schemas.openxmlformats.org/officeDocument/2006/relationships/tags" Target="../tags/tag13.xml"/><Relationship Id="rId1" Type="http://schemas.openxmlformats.org/officeDocument/2006/relationships/tags" Target="../tags/tag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tags" Target="../tags/tag14.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xml"/><Relationship Id="rId1" Type="http://schemas.openxmlformats.org/officeDocument/2006/relationships/tags" Target="../tags/tag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tags" Target="../tags/tag1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xml"/><Relationship Id="rId1" Type="http://schemas.openxmlformats.org/officeDocument/2006/relationships/tags" Target="../tags/tag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image" Target="../media/image8.jpe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3.xml"/><Relationship Id="rId1" Type="http://schemas.openxmlformats.org/officeDocument/2006/relationships/image" Target="../media/image8.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20.xml"/><Relationship Id="rId1" Type="http://schemas.openxmlformats.org/officeDocument/2006/relationships/tags" Target="../tags/tag1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9.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0.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1.jpe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13.jpeg"/><Relationship Id="rId1" Type="http://schemas.openxmlformats.org/officeDocument/2006/relationships/image" Target="../media/image12.jpe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hyperlink" Target="../../../&#27169;&#25311;&#24378;&#21270;&#32451;/&#31532;&#19968;&#37096;&#20998;&#12288;&#20013;&#22269;&#21490;/&#31532;&#22235;&#21333;&#20803;&#12288;&#36797;&#23435;&#22799;&#37329;&#22810;&#27665;&#26063;&#25919;&#26435;&#30340;&#24182;&#31435;&#19982;&#20803;&#26397;&#30340;&#32479;&#19968;/&#31532;7&#35838;&#26102;&#12288;&#23435;&#26397;&#8212;&#31038;&#20250;&#27835;&#29702;&#12289;&#32463;&#27982;&#29983;&#27963;&#19982;&#24605;&#24819;&#25991;&#21270;&#30340;&#26032;&#21464;&#21270;.docx" TargetMode="Externa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85720" y="1714494"/>
            <a:ext cx="8572560" cy="1430584"/>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3600" dirty="0" smtClean="0">
                <a:ln w="11430"/>
                <a:solidFill>
                  <a:srgbClr val="0000FF"/>
                </a:solidFill>
                <a:latin typeface="黑体" panose="02010609060101010101" pitchFamily="49" charset="-122"/>
                <a:ea typeface="黑体" panose="02010609060101010101" pitchFamily="49" charset="-122"/>
              </a:rPr>
              <a:t>第四单元　辽宋夏金多民族政权的并立与元朝的统一</a:t>
            </a:r>
            <a:endParaRPr lang="zh-CN" altLang="en-US" sz="3600" dirty="0" smtClean="0">
              <a:ln w="11430"/>
              <a:solidFill>
                <a:srgbClr val="0000FF"/>
              </a:solidFill>
              <a:latin typeface="黑体" panose="02010609060101010101" pitchFamily="49" charset="-122"/>
              <a:ea typeface="黑体" panose="02010609060101010101" pitchFamily="49" charset="-122"/>
            </a:endParaRPr>
          </a:p>
        </p:txBody>
      </p:sp>
    </p:spTree>
  </p:cSld>
  <p:clrMapOvr>
    <a:masterClrMapping/>
  </p:clrMapOvr>
  <p:transition>
    <p:push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Y23ZFX1LTSALS19.eps"/>
          <p:cNvPicPr/>
          <p:nvPr>
            <p:custDataLst>
              <p:tags r:id="rId1"/>
            </p:custDataLst>
          </p:nvPr>
        </p:nvPicPr>
        <p:blipFill>
          <a:blip r:embed="rId2"/>
          <a:stretch>
            <a:fillRect/>
          </a:stretch>
        </p:blipFill>
        <p:spPr>
          <a:xfrm>
            <a:off x="571472" y="357172"/>
            <a:ext cx="7929618" cy="4284330"/>
          </a:xfrm>
          <a:prstGeom prst="rect">
            <a:avLst/>
          </a:prstGeom>
        </p:spPr>
      </p:pic>
    </p:spTree>
  </p:cSld>
  <p:clrMapOvr>
    <a:masterClrMapping/>
  </p:clrMapOvr>
  <p:transition>
    <p:pull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2844" y="71420"/>
            <a:ext cx="8858312" cy="435697"/>
          </a:xfrm>
          <a:prstGeom prst="rect">
            <a:avLst/>
          </a:prstGeom>
          <a:noFill/>
        </p:spPr>
        <p:txBody>
          <a:bodyPr wrap="square" rtlCol="0">
            <a:spAutoFit/>
          </a:bodyPr>
          <a:lstStyle/>
          <a:p>
            <a:r>
              <a:rPr lang="en-US" altLang="zh-CN" sz="2000" dirty="0" smtClean="0">
                <a:solidFill>
                  <a:srgbClr val="0000FF"/>
                </a:solidFill>
                <a:latin typeface="黑体" panose="02010609060101010101" pitchFamily="49" charset="-122"/>
                <a:ea typeface="黑体" panose="02010609060101010101" pitchFamily="49" charset="-122"/>
              </a:rPr>
              <a:t>[</a:t>
            </a:r>
            <a:r>
              <a:rPr lang="zh-CN" altLang="en-US" sz="2000" dirty="0" smtClean="0">
                <a:solidFill>
                  <a:srgbClr val="0000FF"/>
                </a:solidFill>
                <a:latin typeface="黑体" panose="02010609060101010101" pitchFamily="49" charset="-122"/>
                <a:ea typeface="黑体" panose="02010609060101010101" pitchFamily="49" charset="-122"/>
              </a:rPr>
              <a:t>阶段特征</a:t>
            </a:r>
            <a:r>
              <a:rPr lang="en-US" altLang="zh-CN" sz="2000" dirty="0" smtClean="0">
                <a:solidFill>
                  <a:srgbClr val="0000FF"/>
                </a:solidFill>
                <a:latin typeface="黑体" panose="02010609060101010101" pitchFamily="49" charset="-122"/>
                <a:ea typeface="黑体" panose="02010609060101010101" pitchFamily="49" charset="-122"/>
              </a:rPr>
              <a:t>] </a:t>
            </a:r>
            <a:endParaRPr lang="en-US" altLang="zh-CN" sz="2000" dirty="0" smtClean="0">
              <a:solidFill>
                <a:srgbClr val="0000FF"/>
              </a:solidFill>
              <a:latin typeface="黑体" panose="02010609060101010101" pitchFamily="49" charset="-122"/>
              <a:ea typeface="黑体" panose="02010609060101010101" pitchFamily="49" charset="-122"/>
            </a:endParaRPr>
          </a:p>
        </p:txBody>
      </p:sp>
      <p:graphicFrame>
        <p:nvGraphicFramePr>
          <p:cNvPr id="5" name="表格 4"/>
          <p:cNvGraphicFramePr>
            <a:graphicFrameLocks noGrp="1"/>
          </p:cNvGraphicFramePr>
          <p:nvPr>
            <p:custDataLst>
              <p:tags r:id="rId1"/>
            </p:custDataLst>
          </p:nvPr>
        </p:nvGraphicFramePr>
        <p:xfrm>
          <a:off x="142844" y="571486"/>
          <a:ext cx="8858312" cy="4214632"/>
        </p:xfrm>
        <a:graphic>
          <a:graphicData uri="http://schemas.openxmlformats.org/drawingml/2006/table">
            <a:tbl>
              <a:tblPr/>
              <a:tblGrid>
                <a:gridCol w="434022"/>
                <a:gridCol w="8424290"/>
              </a:tblGrid>
              <a:tr h="1204241">
                <a:tc>
                  <a:txBody>
                    <a:bodyPr/>
                    <a:lstStyle/>
                    <a:p>
                      <a:pPr algn="ct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总体</a:t>
                      </a:r>
                      <a:endParaRPr lang="zh-CN" sz="1800" dirty="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特征</a:t>
                      </a:r>
                      <a:endParaRPr lang="zh-CN" sz="18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辽宋夏金元时期</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包括</a:t>
                      </a:r>
                      <a:r>
                        <a:rPr lang="zh-CN" sz="1800" b="1" dirty="0">
                          <a:solidFill>
                            <a:srgbClr val="FF0000"/>
                          </a:solidFill>
                          <a:latin typeface="宋体" panose="02010600030101010101" pitchFamily="2" charset="-122"/>
                          <a:ea typeface="宋体" panose="02010600030101010101" pitchFamily="2" charset="-122"/>
                          <a:cs typeface="Times New Roman" panose="02020603050405020304"/>
                        </a:rPr>
                        <a:t>北宋与辽、西夏</a:t>
                      </a:r>
                      <a:r>
                        <a:rPr lang="zh-CN" sz="1800" b="1" dirty="0">
                          <a:latin typeface="宋体" panose="02010600030101010101" pitchFamily="2" charset="-122"/>
                          <a:ea typeface="宋体" panose="02010600030101010101" pitchFamily="2" charset="-122"/>
                          <a:cs typeface="Times New Roman" panose="02020603050405020304"/>
                        </a:rPr>
                        <a:t>的对峙</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solidFill>
                            <a:srgbClr val="FF0000"/>
                          </a:solidFill>
                          <a:latin typeface="宋体" panose="02010600030101010101" pitchFamily="2" charset="-122"/>
                          <a:ea typeface="宋体" panose="02010600030101010101" pitchFamily="2" charset="-122"/>
                          <a:cs typeface="Times New Roman" panose="02020603050405020304"/>
                        </a:rPr>
                        <a:t>南宋与金、西夏</a:t>
                      </a:r>
                      <a:r>
                        <a:rPr lang="zh-CN" sz="1800" b="1" dirty="0">
                          <a:latin typeface="宋体" panose="02010600030101010101" pitchFamily="2" charset="-122"/>
                          <a:ea typeface="宋体" panose="02010600030101010101" pitchFamily="2" charset="-122"/>
                          <a:cs typeface="Times New Roman" panose="02020603050405020304"/>
                        </a:rPr>
                        <a:t>的对峙</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元朝统一三个阶段</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这是中国由</a:t>
                      </a:r>
                      <a:r>
                        <a:rPr lang="zh-CN" sz="1800" b="1" dirty="0">
                          <a:solidFill>
                            <a:srgbClr val="FF0000"/>
                          </a:solidFill>
                          <a:latin typeface="宋体" panose="02010600030101010101" pitchFamily="2" charset="-122"/>
                          <a:ea typeface="宋体" panose="02010600030101010101" pitchFamily="2" charset="-122"/>
                          <a:cs typeface="Times New Roman" panose="02020603050405020304"/>
                        </a:rPr>
                        <a:t>民族政权并立到国家统一、封建经济进一步发展和古代中华文化的成熟和辉煌</a:t>
                      </a:r>
                      <a:r>
                        <a:rPr lang="zh-CN" sz="1800" b="1" dirty="0">
                          <a:latin typeface="宋体" panose="02010600030101010101" pitchFamily="2" charset="-122"/>
                          <a:ea typeface="宋体" panose="02010600030101010101" pitchFamily="2" charset="-122"/>
                          <a:cs typeface="Times New Roman" panose="02020603050405020304"/>
                        </a:rPr>
                        <a:t>时期。</a:t>
                      </a:r>
                      <a:endParaRPr lang="zh-CN" sz="18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04241">
                <a:tc>
                  <a:txBody>
                    <a:bodyPr/>
                    <a:lstStyle/>
                    <a:p>
                      <a:pPr algn="ct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政治</a:t>
                      </a:r>
                      <a:endParaRPr lang="zh-CN" sz="18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dist">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由多民族政权并立到元朝统一</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宋朝强化中央集权</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内部统治较稳定</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但军力不振</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与北方少数民族交战处于劣势</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各民族间呈现互相交融的趋势</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少数民族的制度建设体现了</a:t>
                      </a:r>
                      <a:r>
                        <a:rPr lang="zh-CN" sz="1800" b="1" dirty="0">
                          <a:solidFill>
                            <a:srgbClr val="FF0000"/>
                          </a:solidFill>
                          <a:latin typeface="宋体" panose="02010600030101010101" pitchFamily="2" charset="-122"/>
                          <a:ea typeface="宋体" panose="02010600030101010101" pitchFamily="2" charset="-122"/>
                          <a:cs typeface="Times New Roman" panose="02020603050405020304"/>
                        </a:rPr>
                        <a:t>因俗而治</a:t>
                      </a:r>
                      <a:r>
                        <a:rPr lang="en-US" sz="1800" b="1" dirty="0">
                          <a:solidFill>
                            <a:schemeClr val="tx1"/>
                          </a:solidFill>
                          <a:latin typeface="宋体" panose="02010600030101010101" pitchFamily="2" charset="-122"/>
                          <a:ea typeface="宋体" panose="02010600030101010101" pitchFamily="2" charset="-122"/>
                          <a:cs typeface="Times New Roman" panose="02020603050405020304"/>
                        </a:rPr>
                        <a:t>,</a:t>
                      </a:r>
                      <a:r>
                        <a:rPr lang="zh-CN" sz="1800" b="1" dirty="0">
                          <a:solidFill>
                            <a:schemeClr val="tx1"/>
                          </a:solidFill>
                          <a:latin typeface="宋体" panose="02010600030101010101" pitchFamily="2" charset="-122"/>
                          <a:ea typeface="宋体" panose="02010600030101010101" pitchFamily="2" charset="-122"/>
                          <a:cs typeface="Times New Roman" panose="02020603050405020304"/>
                        </a:rPr>
                        <a:t>兼顾</a:t>
                      </a:r>
                      <a:r>
                        <a:rPr lang="zh-CN" sz="1800" b="1" dirty="0">
                          <a:latin typeface="宋体" panose="02010600030101010101" pitchFamily="2" charset="-122"/>
                          <a:ea typeface="宋体" panose="02010600030101010101" pitchFamily="2" charset="-122"/>
                          <a:cs typeface="Times New Roman" panose="02020603050405020304"/>
                        </a:rPr>
                        <a:t>不同民族的统治特征</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元朝实现国家统一</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地方实行</a:t>
                      </a:r>
                      <a:r>
                        <a:rPr lang="zh-CN" sz="1800" b="1" dirty="0" smtClean="0">
                          <a:solidFill>
                            <a:srgbClr val="FF0000"/>
                          </a:solidFill>
                          <a:latin typeface="宋体" panose="02010600030101010101" pitchFamily="2" charset="-122"/>
                          <a:ea typeface="宋体" panose="02010600030101010101" pitchFamily="2" charset="-122"/>
                          <a:cs typeface="Times New Roman" panose="02020603050405020304"/>
                        </a:rPr>
                        <a:t>行省</a:t>
                      </a:r>
                      <a:endParaRPr lang="en-US" altLang="zh-CN" sz="1800" b="1" dirty="0" smtClean="0">
                        <a:solidFill>
                          <a:srgbClr val="FF0000"/>
                        </a:solidFill>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zh-CN" sz="1800" b="1" dirty="0" smtClean="0">
                          <a:solidFill>
                            <a:srgbClr val="FF0000"/>
                          </a:solidFill>
                          <a:latin typeface="宋体" panose="02010600030101010101" pitchFamily="2" charset="-122"/>
                          <a:ea typeface="宋体" panose="02010600030101010101" pitchFamily="2" charset="-122"/>
                          <a:cs typeface="Times New Roman" panose="02020603050405020304"/>
                        </a:rPr>
                        <a:t>制</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巩固多民族国家统一。</a:t>
                      </a:r>
                      <a:endParaRPr lang="zh-CN" sz="18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02970">
                <a:tc>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经济</a:t>
                      </a:r>
                      <a:endParaRPr lang="zh-CN" sz="18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封建经济继续发展</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农业、手工业、商业的发展超过了前代</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商品经济</a:t>
                      </a:r>
                      <a:r>
                        <a:rPr lang="zh-CN" sz="1800" b="1" dirty="0">
                          <a:solidFill>
                            <a:srgbClr val="FF0000"/>
                          </a:solidFill>
                          <a:latin typeface="宋体" panose="02010600030101010101" pitchFamily="2" charset="-122"/>
                          <a:ea typeface="宋体" panose="02010600030101010101" pitchFamily="2" charset="-122"/>
                          <a:cs typeface="Times New Roman" panose="02020603050405020304"/>
                        </a:rPr>
                        <a:t>高度繁荣</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solidFill>
                            <a:srgbClr val="FF0000"/>
                          </a:solidFill>
                          <a:latin typeface="宋体" panose="02010600030101010101" pitchFamily="2" charset="-122"/>
                          <a:ea typeface="宋体" panose="02010600030101010101" pitchFamily="2" charset="-122"/>
                          <a:cs typeface="Times New Roman" panose="02020603050405020304"/>
                        </a:rPr>
                        <a:t>经济重心南移</a:t>
                      </a:r>
                      <a:r>
                        <a:rPr lang="zh-CN" sz="1800" b="1" dirty="0">
                          <a:latin typeface="宋体" panose="02010600030101010101" pitchFamily="2" charset="-122"/>
                          <a:ea typeface="宋体" panose="02010600030101010101" pitchFamily="2" charset="-122"/>
                          <a:cs typeface="Times New Roman" panose="02020603050405020304"/>
                        </a:rPr>
                        <a:t>在南宋时完成</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封建生产方式向边疆地区进一步扩展</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边疆地区得到开发</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商业</a:t>
                      </a:r>
                      <a:r>
                        <a:rPr lang="zh-CN" sz="1800" b="1" dirty="0">
                          <a:solidFill>
                            <a:srgbClr val="FF0000"/>
                          </a:solidFill>
                          <a:latin typeface="宋体" panose="02010600030101010101" pitchFamily="2" charset="-122"/>
                          <a:ea typeface="宋体" panose="02010600030101010101" pitchFamily="2" charset="-122"/>
                          <a:cs typeface="Times New Roman" panose="02020603050405020304"/>
                        </a:rPr>
                        <a:t>突破“市”“坊”界限</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北宋时</a:t>
                      </a:r>
                      <a:r>
                        <a:rPr lang="zh-CN" sz="1800" b="1" dirty="0">
                          <a:solidFill>
                            <a:srgbClr val="FF0000"/>
                          </a:solidFill>
                          <a:latin typeface="宋体" panose="02010600030101010101" pitchFamily="2" charset="-122"/>
                          <a:ea typeface="宋体" panose="02010600030101010101" pitchFamily="2" charset="-122"/>
                          <a:cs typeface="Times New Roman" panose="02020603050405020304"/>
                        </a:rPr>
                        <a:t>开始</a:t>
                      </a:r>
                      <a:r>
                        <a:rPr lang="zh-CN" sz="1800" b="1" dirty="0">
                          <a:latin typeface="宋体" panose="02010600030101010101" pitchFamily="2" charset="-122"/>
                          <a:ea typeface="宋体" panose="02010600030101010101" pitchFamily="2" charset="-122"/>
                          <a:cs typeface="Times New Roman" panose="02020603050405020304"/>
                        </a:rPr>
                        <a:t>使用</a:t>
                      </a:r>
                      <a:r>
                        <a:rPr lang="zh-CN" sz="1800" b="1" dirty="0">
                          <a:solidFill>
                            <a:srgbClr val="FF0000"/>
                          </a:solidFill>
                          <a:latin typeface="宋体" panose="02010600030101010101" pitchFamily="2" charset="-122"/>
                          <a:ea typeface="宋体" panose="02010600030101010101" pitchFamily="2" charset="-122"/>
                          <a:cs typeface="Times New Roman" panose="02020603050405020304"/>
                        </a:rPr>
                        <a:t>纸币</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海外贸易有了重大发展。</a:t>
                      </a:r>
                      <a:endParaRPr lang="zh-CN" sz="18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03180">
                <a:tc>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思想</a:t>
                      </a:r>
                      <a:endParaRPr lang="zh-CN" sz="18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宋代儒学复兴</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solidFill>
                            <a:srgbClr val="FF0000"/>
                          </a:solidFill>
                          <a:latin typeface="宋体" panose="02010600030101010101" pitchFamily="2" charset="-122"/>
                          <a:ea typeface="宋体" panose="02010600030101010101" pitchFamily="2" charset="-122"/>
                          <a:cs typeface="Times New Roman" panose="02020603050405020304"/>
                        </a:rPr>
                        <a:t>理学形成</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科技成就突出</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突出代表有印刷术、指南针和火药等</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随着商品经济的发展</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solidFill>
                            <a:srgbClr val="FF0000"/>
                          </a:solidFill>
                          <a:latin typeface="宋体" panose="02010600030101010101" pitchFamily="2" charset="-122"/>
                          <a:ea typeface="宋体" panose="02010600030101010101" pitchFamily="2" charset="-122"/>
                          <a:cs typeface="Times New Roman" panose="02020603050405020304"/>
                        </a:rPr>
                        <a:t>市民阶层壮大</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文学艺术的</a:t>
                      </a:r>
                      <a:r>
                        <a:rPr lang="zh-CN" sz="1800" b="1" dirty="0">
                          <a:solidFill>
                            <a:srgbClr val="FF0000"/>
                          </a:solidFill>
                          <a:latin typeface="宋体" panose="02010600030101010101" pitchFamily="2" charset="-122"/>
                          <a:ea typeface="宋体" panose="02010600030101010101" pitchFamily="2" charset="-122"/>
                          <a:cs typeface="Times New Roman" panose="02020603050405020304"/>
                        </a:rPr>
                        <a:t>世俗性</a:t>
                      </a:r>
                      <a:r>
                        <a:rPr lang="zh-CN" sz="1800" b="1" dirty="0">
                          <a:latin typeface="宋体" panose="02010600030101010101" pitchFamily="2" charset="-122"/>
                          <a:ea typeface="宋体" panose="02010600030101010101" pitchFamily="2" charset="-122"/>
                          <a:cs typeface="Times New Roman" panose="02020603050405020304"/>
                        </a:rPr>
                        <a:t>增强</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突出代表有宋词、风俗画</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辽、西夏、金、元各政权都创制了本民族文字。</a:t>
                      </a:r>
                      <a:endParaRPr lang="zh-CN" sz="18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27604" y="1616344"/>
            <a:ext cx="8929750" cy="1430584"/>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3600" dirty="0" smtClean="0">
                <a:ln w="11430"/>
                <a:solidFill>
                  <a:srgbClr val="0000FF"/>
                </a:solidFill>
                <a:latin typeface="黑体" panose="02010609060101010101" pitchFamily="49" charset="-122"/>
                <a:ea typeface="黑体" panose="02010609060101010101" pitchFamily="49" charset="-122"/>
              </a:rPr>
              <a:t>第</a:t>
            </a:r>
            <a:r>
              <a:rPr lang="en-US" altLang="zh-CN" sz="3600" dirty="0" smtClean="0">
                <a:ln w="11430"/>
                <a:solidFill>
                  <a:srgbClr val="0000FF"/>
                </a:solidFill>
                <a:latin typeface="黑体" panose="02010609060101010101" pitchFamily="49" charset="-122"/>
                <a:ea typeface="黑体" panose="02010609060101010101" pitchFamily="49" charset="-122"/>
              </a:rPr>
              <a:t>7</a:t>
            </a:r>
            <a:r>
              <a:rPr lang="zh-CN" altLang="en-US" sz="3600" dirty="0" smtClean="0">
                <a:ln w="11430"/>
                <a:solidFill>
                  <a:srgbClr val="0000FF"/>
                </a:solidFill>
                <a:latin typeface="黑体" panose="02010609060101010101" pitchFamily="49" charset="-122"/>
                <a:ea typeface="黑体" panose="02010609060101010101" pitchFamily="49" charset="-122"/>
              </a:rPr>
              <a:t>课时　宋朝</a:t>
            </a:r>
            <a:r>
              <a:rPr lang="en-US" altLang="zh-CN" sz="3600" dirty="0" smtClean="0">
                <a:ln w="11430"/>
                <a:solidFill>
                  <a:srgbClr val="0000FF"/>
                </a:solidFill>
                <a:latin typeface="黑体" panose="02010609060101010101" pitchFamily="49" charset="-122"/>
                <a:ea typeface="黑体" panose="02010609060101010101" pitchFamily="49" charset="-122"/>
              </a:rPr>
              <a:t>——</a:t>
            </a:r>
            <a:r>
              <a:rPr lang="zh-CN" altLang="en-US" sz="3600" dirty="0" smtClean="0">
                <a:ln w="11430"/>
                <a:solidFill>
                  <a:srgbClr val="0000FF"/>
                </a:solidFill>
                <a:latin typeface="黑体" panose="02010609060101010101" pitchFamily="49" charset="-122"/>
                <a:ea typeface="黑体" panose="02010609060101010101" pitchFamily="49" charset="-122"/>
              </a:rPr>
              <a:t>社会治理、经济生活与思想文化的新变化</a:t>
            </a:r>
            <a:endParaRPr lang="zh-CN" altLang="en-US" sz="3600" dirty="0" smtClean="0">
              <a:ln w="11430"/>
              <a:solidFill>
                <a:srgbClr val="0000FF"/>
              </a:solidFill>
              <a:latin typeface="黑体" panose="02010609060101010101" pitchFamily="49" charset="-122"/>
              <a:ea typeface="黑体" panose="02010609060101010101" pitchFamily="49" charset="-122"/>
            </a:endParaRPr>
          </a:p>
        </p:txBody>
      </p:sp>
    </p:spTree>
  </p:cSld>
  <p:clrMapOvr>
    <a:masterClrMapping/>
  </p:clrMapOvr>
  <p:transition>
    <p:check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000100" y="1714494"/>
            <a:ext cx="7072330" cy="779059"/>
          </a:xfrm>
          <a:prstGeom prst="rect">
            <a:avLst/>
          </a:prstGeom>
          <a:solidFill>
            <a:schemeClr val="bg1"/>
          </a:solidFill>
        </p:spPr>
        <p:txBody>
          <a:bodyPr wrap="square">
            <a:spAutoFit/>
          </a:bodyPr>
          <a:lstStyle/>
          <a:p>
            <a:pPr algn="ctr"/>
            <a:r>
              <a:rPr lang="zh-CN" altLang="en-US" sz="4000" dirty="0" smtClean="0">
                <a:solidFill>
                  <a:srgbClr val="0000FF"/>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必备知识</a:t>
            </a:r>
            <a:endParaRPr lang="zh-CN" altLang="en-US" sz="4000" dirty="0" smtClean="0">
              <a:solidFill>
                <a:srgbClr val="0000FF"/>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Tree>
  </p:cSld>
  <p:clrMapOvr>
    <a:masterClrMapping/>
  </p:clrMapOvr>
  <p:transition>
    <p:pull dir="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06" y="142858"/>
            <a:ext cx="8858312" cy="1235916"/>
          </a:xfrm>
          <a:prstGeom prst="rect">
            <a:avLst/>
          </a:prstGeom>
          <a:noFill/>
        </p:spPr>
        <p:txBody>
          <a:bodyPr wrap="square" rtlCol="0">
            <a:spAutoFit/>
          </a:bodyPr>
          <a:lstStyle/>
          <a:p>
            <a:r>
              <a:rPr lang="zh-CN" altLang="en-US" sz="2000" dirty="0" smtClean="0">
                <a:solidFill>
                  <a:srgbClr val="0000FF"/>
                </a:solidFill>
                <a:latin typeface="黑体" panose="02010609060101010101" pitchFamily="49" charset="-122"/>
                <a:ea typeface="黑体" panose="02010609060101010101" pitchFamily="49" charset="-122"/>
              </a:rPr>
              <a:t>一、政权更迭</a:t>
            </a:r>
            <a:endParaRPr lang="zh-CN" altLang="en-US" sz="2000" dirty="0" smtClean="0">
              <a:solidFill>
                <a:srgbClr val="0000FF"/>
              </a:solidFill>
              <a:latin typeface="黑体" panose="02010609060101010101" pitchFamily="49" charset="-122"/>
              <a:ea typeface="黑体" panose="02010609060101010101" pitchFamily="49" charset="-122"/>
            </a:endParaRPr>
          </a:p>
          <a:p>
            <a:r>
              <a:rPr lang="en-US" sz="2000" dirty="0" smtClean="0">
                <a:latin typeface="黑体" panose="02010609060101010101" pitchFamily="49" charset="-122"/>
                <a:ea typeface="黑体" panose="02010609060101010101" pitchFamily="49" charset="-122"/>
              </a:rPr>
              <a:t>1.</a:t>
            </a:r>
            <a:r>
              <a:rPr lang="zh-CN" altLang="en-US" sz="2000" dirty="0" smtClean="0">
                <a:latin typeface="黑体" panose="02010609060101010101" pitchFamily="49" charset="-122"/>
                <a:ea typeface="黑体" panose="02010609060101010101" pitchFamily="49" charset="-122"/>
              </a:rPr>
              <a:t>北宋</a:t>
            </a:r>
            <a:r>
              <a:rPr lang="en-US" sz="2000" dirty="0" smtClean="0">
                <a:latin typeface="黑体" panose="02010609060101010101" pitchFamily="49" charset="-122"/>
                <a:ea typeface="黑体" panose="02010609060101010101" pitchFamily="49" charset="-122"/>
              </a:rPr>
              <a:t>:</a:t>
            </a:r>
            <a:r>
              <a:rPr lang="en-US" sz="2000" dirty="0" smtClean="0"/>
              <a:t>960</a:t>
            </a:r>
            <a:r>
              <a:rPr lang="en-US" altLang="zh-CN" sz="2000" dirty="0" smtClean="0"/>
              <a:t>—</a:t>
            </a:r>
            <a:r>
              <a:rPr lang="en-US" sz="2000" dirty="0" smtClean="0"/>
              <a:t>1127</a:t>
            </a:r>
            <a:r>
              <a:rPr lang="zh-CN" altLang="en-US" sz="2000" dirty="0" smtClean="0"/>
              <a:t>年</a:t>
            </a:r>
            <a:r>
              <a:rPr lang="en-US" sz="2000" dirty="0" smtClean="0"/>
              <a:t>,</a:t>
            </a:r>
            <a:r>
              <a:rPr lang="zh-CN" altLang="en-US" sz="2000" dirty="0" smtClean="0"/>
              <a:t>靖康之变</a:t>
            </a:r>
            <a:r>
              <a:rPr lang="en-US" sz="2000" dirty="0" smtClean="0"/>
              <a:t>,</a:t>
            </a:r>
            <a:r>
              <a:rPr lang="zh-CN" altLang="en-US" sz="2000" dirty="0" smtClean="0"/>
              <a:t>都城</a:t>
            </a:r>
            <a:r>
              <a:rPr lang="zh-CN" altLang="en-US" sz="2000" dirty="0" smtClean="0">
                <a:solidFill>
                  <a:srgbClr val="FF0000"/>
                </a:solidFill>
              </a:rPr>
              <a:t>东京</a:t>
            </a:r>
            <a:r>
              <a:rPr lang="en-US" sz="2000" dirty="0" smtClean="0">
                <a:solidFill>
                  <a:srgbClr val="FF0000"/>
                </a:solidFill>
              </a:rPr>
              <a:t>(</a:t>
            </a:r>
            <a:r>
              <a:rPr lang="zh-CN" altLang="en-US" sz="2000" dirty="0" smtClean="0">
                <a:solidFill>
                  <a:srgbClr val="FF0000"/>
                </a:solidFill>
              </a:rPr>
              <a:t>开封</a:t>
            </a:r>
            <a:r>
              <a:rPr lang="en-US" sz="2000" dirty="0" smtClean="0">
                <a:solidFill>
                  <a:srgbClr val="FF0000"/>
                </a:solidFill>
              </a:rPr>
              <a:t>)</a:t>
            </a:r>
            <a:r>
              <a:rPr lang="en-US" sz="2000" dirty="0" smtClean="0"/>
              <a:t>,</a:t>
            </a:r>
            <a:r>
              <a:rPr lang="zh-CN" altLang="en-US" sz="2000" dirty="0" smtClean="0"/>
              <a:t>被金所灭。</a:t>
            </a:r>
            <a:endParaRPr lang="zh-CN" altLang="en-US" sz="2000" dirty="0" smtClean="0"/>
          </a:p>
          <a:p>
            <a:r>
              <a:rPr lang="en-US" sz="2000" dirty="0" smtClean="0">
                <a:latin typeface="黑体" panose="02010609060101010101" pitchFamily="49" charset="-122"/>
                <a:ea typeface="黑体" panose="02010609060101010101" pitchFamily="49" charset="-122"/>
              </a:rPr>
              <a:t>2.</a:t>
            </a:r>
            <a:r>
              <a:rPr lang="zh-CN" altLang="en-US" sz="2000" dirty="0" smtClean="0">
                <a:latin typeface="黑体" panose="02010609060101010101" pitchFamily="49" charset="-122"/>
                <a:ea typeface="黑体" panose="02010609060101010101" pitchFamily="49" charset="-122"/>
              </a:rPr>
              <a:t>南宋</a:t>
            </a:r>
            <a:r>
              <a:rPr lang="en-US" sz="2000" dirty="0" smtClean="0">
                <a:latin typeface="黑体" panose="02010609060101010101" pitchFamily="49" charset="-122"/>
                <a:ea typeface="黑体" panose="02010609060101010101" pitchFamily="49" charset="-122"/>
              </a:rPr>
              <a:t>:</a:t>
            </a:r>
            <a:r>
              <a:rPr lang="en-US" sz="2000" dirty="0" smtClean="0"/>
              <a:t>1127</a:t>
            </a:r>
            <a:r>
              <a:rPr lang="en-US" altLang="zh-CN" sz="2000" dirty="0" smtClean="0"/>
              <a:t>—</a:t>
            </a:r>
            <a:r>
              <a:rPr lang="en-US" sz="2000" dirty="0" smtClean="0"/>
              <a:t>1276</a:t>
            </a:r>
            <a:r>
              <a:rPr lang="zh-CN" altLang="en-US" sz="2000" dirty="0" smtClean="0"/>
              <a:t>年</a:t>
            </a:r>
            <a:r>
              <a:rPr lang="en-US" sz="2000" dirty="0" smtClean="0"/>
              <a:t>,</a:t>
            </a:r>
            <a:r>
              <a:rPr lang="zh-CN" altLang="en-US" sz="2000" dirty="0" smtClean="0"/>
              <a:t>赵构建立南宋</a:t>
            </a:r>
            <a:r>
              <a:rPr lang="en-US" sz="2000" dirty="0" smtClean="0"/>
              <a:t>,</a:t>
            </a:r>
            <a:r>
              <a:rPr lang="zh-CN" altLang="en-US" sz="2000" dirty="0" smtClean="0"/>
              <a:t>都城</a:t>
            </a:r>
            <a:r>
              <a:rPr lang="zh-CN" altLang="en-US" sz="2000" dirty="0" smtClean="0">
                <a:solidFill>
                  <a:srgbClr val="FF0000"/>
                </a:solidFill>
              </a:rPr>
              <a:t>临安</a:t>
            </a:r>
            <a:r>
              <a:rPr lang="en-US" sz="2000" dirty="0" smtClean="0"/>
              <a:t>,</a:t>
            </a:r>
            <a:r>
              <a:rPr lang="zh-CN" altLang="en-US" sz="2000" dirty="0" smtClean="0"/>
              <a:t>被元所灭。</a:t>
            </a:r>
            <a:endParaRPr lang="zh-CN" altLang="en-US" sz="2000" dirty="0"/>
          </a:p>
        </p:txBody>
      </p:sp>
      <p:pic>
        <p:nvPicPr>
          <p:cNvPr id="3" name="图片 2"/>
          <p:cNvPicPr>
            <a:picLocks noChangeAspect="1"/>
          </p:cNvPicPr>
          <p:nvPr>
            <p:custDataLst>
              <p:tags r:id="rId1"/>
            </p:custDataLst>
          </p:nvPr>
        </p:nvPicPr>
        <p:blipFill>
          <a:blip r:embed="rId2" cstate="print">
            <a:extLst>
              <a:ext uri="{28A0092B-C50C-407E-A947-70E740481C1C}">
                <a14:useLocalDpi xmlns:a14="http://schemas.microsoft.com/office/drawing/2010/main" val="0"/>
              </a:ext>
            </a:extLst>
          </a:blip>
          <a:stretch>
            <a:fillRect/>
          </a:stretch>
        </p:blipFill>
        <p:spPr>
          <a:xfrm>
            <a:off x="2100580" y="1347470"/>
            <a:ext cx="4943475" cy="3724910"/>
          </a:xfrm>
          <a:prstGeom prst="rect">
            <a:avLst/>
          </a:prstGeom>
        </p:spPr>
      </p:pic>
    </p:spTree>
  </p:cSld>
  <p:clrMapOvr>
    <a:masterClrMapping/>
  </p:clrMapOvr>
  <p:transition>
    <p:pull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wipe(down)">
                                      <p:cBhvr>
                                        <p:cTn id="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1406" y="71420"/>
            <a:ext cx="8858312" cy="491490"/>
          </a:xfrm>
          <a:prstGeom prst="rect">
            <a:avLst/>
          </a:prstGeom>
          <a:noFill/>
        </p:spPr>
        <p:txBody>
          <a:bodyPr wrap="square" rtlCol="0">
            <a:spAutoFit/>
          </a:bodyPr>
          <a:lstStyle/>
          <a:p>
            <a:r>
              <a:rPr lang="zh-CN" altLang="en-US" sz="2000" dirty="0" smtClean="0">
                <a:solidFill>
                  <a:srgbClr val="0000FF"/>
                </a:solidFill>
                <a:latin typeface="黑体" panose="02010609060101010101" pitchFamily="49" charset="-122"/>
                <a:ea typeface="黑体" panose="02010609060101010101" pitchFamily="49" charset="-122"/>
              </a:rPr>
              <a:t>二、两宋时期的政治</a:t>
            </a:r>
            <a:endParaRPr lang="en-US" altLang="zh-CN" sz="2000" dirty="0" smtClean="0">
              <a:solidFill>
                <a:srgbClr val="0000FF"/>
              </a:solidFill>
              <a:latin typeface="黑体" panose="02010609060101010101" pitchFamily="49" charset="-122"/>
              <a:ea typeface="黑体" panose="02010609060101010101" pitchFamily="49" charset="-122"/>
            </a:endParaRPr>
          </a:p>
        </p:txBody>
      </p:sp>
      <p:sp>
        <p:nvSpPr>
          <p:cNvPr id="9" name="TextBox 8"/>
          <p:cNvSpPr txBox="1"/>
          <p:nvPr/>
        </p:nvSpPr>
        <p:spPr>
          <a:xfrm>
            <a:off x="1278232" y="500048"/>
            <a:ext cx="1071570" cy="435697"/>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枢密院</a:t>
            </a:r>
            <a:endParaRPr lang="zh-CN" altLang="en-US" sz="2000" dirty="0" smtClean="0">
              <a:solidFill>
                <a:srgbClr val="FF0000"/>
              </a:solidFill>
            </a:endParaRPr>
          </a:p>
        </p:txBody>
      </p:sp>
      <p:graphicFrame>
        <p:nvGraphicFramePr>
          <p:cNvPr id="8" name="表格 7"/>
          <p:cNvGraphicFramePr>
            <a:graphicFrameLocks noGrp="1"/>
          </p:cNvGraphicFramePr>
          <p:nvPr>
            <p:custDataLst>
              <p:tags r:id="rId1"/>
            </p:custDataLst>
          </p:nvPr>
        </p:nvGraphicFramePr>
        <p:xfrm>
          <a:off x="214282" y="590566"/>
          <a:ext cx="8858312" cy="4410076"/>
        </p:xfrm>
        <a:graphic>
          <a:graphicData uri="http://schemas.openxmlformats.org/drawingml/2006/table">
            <a:tbl>
              <a:tblPr/>
              <a:tblGrid>
                <a:gridCol w="853363"/>
                <a:gridCol w="3432917"/>
                <a:gridCol w="2000264"/>
                <a:gridCol w="2571768"/>
              </a:tblGrid>
              <a:tr h="1017710">
                <a:tc>
                  <a:txBody>
                    <a:bodyPr/>
                    <a:lstStyle/>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中央</a:t>
                      </a:r>
                      <a:endParaRPr lang="zh-CN" sz="2000" dirty="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分割</a:t>
                      </a:r>
                      <a:endParaRPr lang="zh-CN" sz="2000" dirty="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相权</a:t>
                      </a:r>
                      <a:r>
                        <a:rPr lang="en-US" sz="2000" b="1" dirty="0">
                          <a:latin typeface="宋体" panose="02010600030101010101" pitchFamily="2" charset="-122"/>
                          <a:ea typeface="宋体" panose="02010600030101010101" pitchFamily="2" charset="-122"/>
                          <a:cs typeface="Times New Roman" panose="02020603050405020304"/>
                        </a:rPr>
                        <a:t>)</a:t>
                      </a:r>
                      <a:endParaRPr lang="zh-CN" sz="2000" dirty="0">
                        <a:latin typeface="宋体" panose="02010600030101010101" pitchFamily="2" charset="-122"/>
                        <a:ea typeface="宋体" panose="02010600030101010101" pitchFamily="2" charset="-122"/>
                        <a:cs typeface="Times New Roman" panose="02020603050405020304"/>
                      </a:endParaRPr>
                    </a:p>
                  </a:txBody>
                  <a:tcPr marL="52754" marR="527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smtClean="0">
                          <a:latin typeface="宋体" panose="02010600030101010101" pitchFamily="2" charset="-122"/>
                          <a:ea typeface="宋体" panose="02010600030101010101" pitchFamily="2" charset="-122"/>
                          <a:cs typeface="Times New Roman" panose="02020603050405020304"/>
                        </a:rPr>
                        <a:t>由</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zh-CN" sz="2000" b="1" dirty="0" smtClean="0">
                          <a:latin typeface="宋体" panose="02010600030101010101" pitchFamily="2" charset="-122"/>
                          <a:ea typeface="宋体" panose="02010600030101010101" pitchFamily="2" charset="-122"/>
                          <a:cs typeface="Times New Roman" panose="02020603050405020304"/>
                        </a:rPr>
                        <a:t>专</a:t>
                      </a:r>
                      <a:r>
                        <a:rPr lang="zh-CN" sz="2000" b="1" dirty="0">
                          <a:latin typeface="宋体" panose="02010600030101010101" pitchFamily="2" charset="-122"/>
                          <a:ea typeface="宋体" panose="02010600030101010101" pitchFamily="2" charset="-122"/>
                          <a:cs typeface="Times New Roman" panose="02020603050405020304"/>
                        </a:rPr>
                        <a:t>掌军政</a:t>
                      </a:r>
                      <a:r>
                        <a:rPr lang="en-US" sz="2000" b="1" dirty="0" smtClean="0">
                          <a:latin typeface="宋体" panose="02010600030101010101" pitchFamily="2" charset="-122"/>
                          <a:ea typeface="宋体" panose="02010600030101010101" pitchFamily="2" charset="-122"/>
                          <a:cs typeface="Times New Roman" panose="02020603050405020304"/>
                        </a:rPr>
                        <a:t>,</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zh-CN" sz="2000" b="1" dirty="0" smtClean="0">
                          <a:latin typeface="宋体" panose="02010600030101010101" pitchFamily="2" charset="-122"/>
                          <a:ea typeface="宋体" panose="02010600030101010101" pitchFamily="2" charset="-122"/>
                          <a:cs typeface="Times New Roman" panose="02020603050405020304"/>
                        </a:rPr>
                        <a:t>专</a:t>
                      </a:r>
                      <a:r>
                        <a:rPr lang="zh-CN" sz="2000" b="1" dirty="0">
                          <a:latin typeface="宋体" panose="02010600030101010101" pitchFamily="2" charset="-122"/>
                          <a:ea typeface="宋体" panose="02010600030101010101" pitchFamily="2" charset="-122"/>
                          <a:cs typeface="Times New Roman" panose="02020603050405020304"/>
                        </a:rPr>
                        <a:t>掌财政</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并</a:t>
                      </a:r>
                      <a:r>
                        <a:rPr lang="zh-CN" sz="2000" b="1" dirty="0" smtClean="0">
                          <a:latin typeface="宋体" panose="02010600030101010101" pitchFamily="2" charset="-122"/>
                          <a:ea typeface="宋体" panose="02010600030101010101" pitchFamily="2" charset="-122"/>
                          <a:cs typeface="Times New Roman" panose="02020603050405020304"/>
                        </a:rPr>
                        <a:t>增设</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zh-CN" sz="2000" b="1" dirty="0" smtClean="0">
                          <a:latin typeface="宋体" panose="02010600030101010101" pitchFamily="2" charset="-122"/>
                          <a:ea typeface="宋体" panose="02010600030101010101" pitchFamily="2" charset="-122"/>
                          <a:cs typeface="Times New Roman" panose="02020603050405020304"/>
                        </a:rPr>
                        <a:t>为</a:t>
                      </a:r>
                      <a:r>
                        <a:rPr lang="zh-CN" sz="2000" b="1" dirty="0">
                          <a:latin typeface="宋体" panose="02010600030101010101" pitchFamily="2" charset="-122"/>
                          <a:ea typeface="宋体" panose="02010600030101010101" pitchFamily="2" charset="-122"/>
                          <a:cs typeface="Times New Roman" panose="02020603050405020304"/>
                        </a:rPr>
                        <a:t>副相</a:t>
                      </a:r>
                      <a:endParaRPr lang="zh-CN" sz="2000" dirty="0">
                        <a:latin typeface="宋体" panose="02010600030101010101" pitchFamily="2" charset="-122"/>
                        <a:ea typeface="宋体" panose="02010600030101010101" pitchFamily="2" charset="-122"/>
                        <a:cs typeface="Times New Roman" panose="02020603050405020304"/>
                      </a:endParaRPr>
                    </a:p>
                  </a:txBody>
                  <a:tcPr marL="52754" marR="527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just">
                        <a:lnSpc>
                          <a:spcPct val="100000"/>
                        </a:lnSpc>
                        <a:spcAft>
                          <a:spcPts val="0"/>
                        </a:spcAft>
                      </a:pP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en-US" sz="2000" b="1" dirty="0" smtClean="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罢免宿将兵权</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用文官担任枢密院长官</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大力提倡文治</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扩大科举规模</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抬高文官和士人的地位</a:t>
                      </a:r>
                      <a:endParaRPr lang="zh-CN" sz="2000" dirty="0">
                        <a:latin typeface="宋体" panose="02010600030101010101" pitchFamily="2" charset="-122"/>
                        <a:ea typeface="宋体" panose="02010600030101010101" pitchFamily="2" charset="-122"/>
                        <a:cs typeface="Times New Roman" panose="02020603050405020304"/>
                      </a:endParaRPr>
                    </a:p>
                  </a:txBody>
                  <a:tcPr marL="52754" marR="527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dist">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积极影响</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有效地预防了内部动乱</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巩固</a:t>
                      </a:r>
                      <a:r>
                        <a:rPr lang="zh-CN" sz="2000" b="1" dirty="0" smtClean="0">
                          <a:latin typeface="宋体" panose="02010600030101010101" pitchFamily="2" charset="-122"/>
                          <a:ea typeface="宋体" panose="02010600030101010101" pitchFamily="2" charset="-122"/>
                          <a:cs typeface="Times New Roman" panose="02020603050405020304"/>
                        </a:rPr>
                        <a:t>了</a:t>
                      </a:r>
                      <a:endParaRPr lang="en-US" altLang="zh-CN" sz="2000" b="1" dirty="0" smtClean="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en-US" sz="2000" b="1" dirty="0" smtClean="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强化了中央集权</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消极影响</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制度过于僵化</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权力分割过细</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也影响</a:t>
                      </a:r>
                      <a:r>
                        <a:rPr lang="zh-CN" sz="2000" b="1" dirty="0" smtClean="0">
                          <a:latin typeface="宋体" panose="02010600030101010101" pitchFamily="2" charset="-122"/>
                          <a:ea typeface="宋体" panose="02010600030101010101" pitchFamily="2" charset="-122"/>
                          <a:cs typeface="Times New Roman" panose="02020603050405020304"/>
                        </a:rPr>
                        <a:t>了</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en-US" sz="2000" b="1" dirty="0" smtClean="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助长</a:t>
                      </a:r>
                      <a:r>
                        <a:rPr lang="zh-CN" sz="2000" b="1" dirty="0" smtClean="0">
                          <a:latin typeface="宋体" panose="02010600030101010101" pitchFamily="2" charset="-122"/>
                          <a:ea typeface="宋体" panose="02010600030101010101" pitchFamily="2" charset="-122"/>
                          <a:cs typeface="Times New Roman" panose="02020603050405020304"/>
                        </a:rPr>
                        <a:t>了</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zh-CN" sz="2000" b="1" dirty="0" smtClean="0">
                          <a:latin typeface="宋体" panose="02010600030101010101" pitchFamily="2" charset="-122"/>
                          <a:ea typeface="宋体" panose="02010600030101010101" pitchFamily="2" charset="-122"/>
                          <a:cs typeface="Times New Roman" panose="02020603050405020304"/>
                        </a:rPr>
                        <a:t>的</a:t>
                      </a:r>
                      <a:r>
                        <a:rPr lang="zh-CN" sz="2000" b="1" dirty="0">
                          <a:latin typeface="宋体" panose="02010600030101010101" pitchFamily="2" charset="-122"/>
                          <a:ea typeface="宋体" panose="02010600030101010101" pitchFamily="2" charset="-122"/>
                          <a:cs typeface="Times New Roman" panose="02020603050405020304"/>
                        </a:rPr>
                        <a:t>政治风气</a:t>
                      </a:r>
                      <a:endParaRPr lang="zh-CN" sz="2000" dirty="0">
                        <a:latin typeface="宋体" panose="02010600030101010101" pitchFamily="2" charset="-122"/>
                        <a:ea typeface="宋体" panose="02010600030101010101" pitchFamily="2" charset="-122"/>
                        <a:cs typeface="Times New Roman" panose="02020603050405020304"/>
                      </a:endParaRPr>
                    </a:p>
                  </a:txBody>
                  <a:tcPr marL="52754" marR="527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92366">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地方</a:t>
                      </a:r>
                      <a:endParaRPr lang="zh-CN" sz="200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en-US" sz="2000" b="1">
                          <a:latin typeface="宋体" panose="02010600030101010101" pitchFamily="2" charset="-122"/>
                          <a:ea typeface="宋体" panose="02010600030101010101" pitchFamily="2" charset="-122"/>
                          <a:cs typeface="Times New Roman" panose="02020603050405020304"/>
                        </a:rPr>
                        <a:t>(</a:t>
                      </a:r>
                      <a:r>
                        <a:rPr lang="zh-CN" sz="2000" b="1">
                          <a:latin typeface="宋体" panose="02010600030101010101" pitchFamily="2" charset="-122"/>
                          <a:ea typeface="宋体" panose="02010600030101010101" pitchFamily="2" charset="-122"/>
                          <a:cs typeface="Times New Roman" panose="02020603050405020304"/>
                        </a:rPr>
                        <a:t>强化</a:t>
                      </a:r>
                      <a:endParaRPr lang="zh-CN" sz="200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中央</a:t>
                      </a:r>
                      <a:endParaRPr lang="zh-CN" sz="200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集权</a:t>
                      </a:r>
                      <a:r>
                        <a:rPr lang="en-US" sz="2000" b="1">
                          <a:latin typeface="宋体" panose="02010600030101010101" pitchFamily="2" charset="-122"/>
                          <a:ea typeface="宋体" panose="02010600030101010101" pitchFamily="2" charset="-122"/>
                          <a:cs typeface="Times New Roman" panose="02020603050405020304"/>
                        </a:rPr>
                        <a:t>)</a:t>
                      </a:r>
                      <a:endParaRPr lang="zh-CN" sz="2000">
                        <a:latin typeface="宋体" panose="02010600030101010101" pitchFamily="2" charset="-122"/>
                        <a:ea typeface="宋体" panose="02010600030101010101" pitchFamily="2" charset="-122"/>
                        <a:cs typeface="Times New Roman" panose="02020603050405020304"/>
                      </a:endParaRPr>
                    </a:p>
                  </a:txBody>
                  <a:tcPr marL="52754" marR="527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(1)</a:t>
                      </a:r>
                      <a:r>
                        <a:rPr lang="zh-CN" sz="2000" b="1" dirty="0">
                          <a:latin typeface="宋体" panose="02010600030101010101" pitchFamily="2" charset="-122"/>
                          <a:ea typeface="宋体" panose="02010600030101010101" pitchFamily="2" charset="-122"/>
                          <a:cs typeface="Times New Roman" panose="02020603050405020304"/>
                        </a:rPr>
                        <a:t>行政</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中央</a:t>
                      </a:r>
                      <a:r>
                        <a:rPr lang="zh-CN" sz="2000" b="1" dirty="0" smtClean="0">
                          <a:latin typeface="宋体" panose="02010600030101010101" pitchFamily="2" charset="-122"/>
                          <a:ea typeface="宋体" panose="02010600030101010101" pitchFamily="2" charset="-122"/>
                          <a:cs typeface="Times New Roman" panose="02020603050405020304"/>
                        </a:rPr>
                        <a:t>派</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zh-CN" sz="2000" b="1" dirty="0" smtClean="0">
                          <a:latin typeface="宋体" panose="02010600030101010101" pitchFamily="2" charset="-122"/>
                          <a:ea typeface="宋体" panose="02010600030101010101" pitchFamily="2" charset="-122"/>
                          <a:cs typeface="Times New Roman" panose="02020603050405020304"/>
                        </a:rPr>
                        <a:t>任</a:t>
                      </a:r>
                      <a:r>
                        <a:rPr lang="zh-CN" sz="2000" b="1" dirty="0">
                          <a:latin typeface="宋体" panose="02010600030101010101" pitchFamily="2" charset="-122"/>
                          <a:ea typeface="宋体" panose="02010600030101010101" pitchFamily="2" charset="-122"/>
                          <a:cs typeface="Times New Roman" panose="02020603050405020304"/>
                        </a:rPr>
                        <a:t>地方知州</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smtClean="0">
                          <a:latin typeface="宋体" panose="02010600030101010101" pitchFamily="2" charset="-122"/>
                          <a:ea typeface="宋体" panose="02010600030101010101" pitchFamily="2" charset="-122"/>
                          <a:cs typeface="Times New Roman" panose="02020603050405020304"/>
                        </a:rPr>
                        <a:t>设</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zh-CN" sz="2000" b="1" dirty="0" smtClean="0">
                          <a:latin typeface="宋体" panose="02010600030101010101" pitchFamily="2" charset="-122"/>
                          <a:ea typeface="宋体" panose="02010600030101010101" pitchFamily="2" charset="-122"/>
                          <a:cs typeface="Times New Roman" panose="02020603050405020304"/>
                        </a:rPr>
                        <a:t>与</a:t>
                      </a:r>
                      <a:r>
                        <a:rPr lang="zh-CN" sz="2000" b="1" dirty="0">
                          <a:latin typeface="宋体" panose="02010600030101010101" pitchFamily="2" charset="-122"/>
                          <a:ea typeface="宋体" panose="02010600030101010101" pitchFamily="2" charset="-122"/>
                          <a:cs typeface="Times New Roman" panose="02020603050405020304"/>
                        </a:rPr>
                        <a:t>知州彼此制约</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(2)</a:t>
                      </a:r>
                      <a:r>
                        <a:rPr lang="zh-CN" sz="2000" b="1" dirty="0">
                          <a:latin typeface="宋体" panose="02010600030101010101" pitchFamily="2" charset="-122"/>
                          <a:ea typeface="宋体" panose="02010600030101010101" pitchFamily="2" charset="-122"/>
                          <a:cs typeface="Times New Roman" panose="02020603050405020304"/>
                        </a:rPr>
                        <a:t>财政</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设诸</a:t>
                      </a:r>
                      <a:r>
                        <a:rPr lang="zh-CN" sz="2000" b="1" dirty="0" smtClean="0">
                          <a:latin typeface="宋体" panose="02010600030101010101" pitchFamily="2" charset="-122"/>
                          <a:ea typeface="宋体" panose="02010600030101010101" pitchFamily="2" charset="-122"/>
                          <a:cs typeface="Times New Roman" panose="02020603050405020304"/>
                        </a:rPr>
                        <a:t>路</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zh-CN" sz="2000" b="1" dirty="0" smtClean="0">
                          <a:latin typeface="宋体" panose="02010600030101010101" pitchFamily="2" charset="-122"/>
                          <a:ea typeface="宋体" panose="02010600030101010101" pitchFamily="2" charset="-122"/>
                          <a:cs typeface="Times New Roman" panose="02020603050405020304"/>
                        </a:rPr>
                        <a:t>统管</a:t>
                      </a:r>
                      <a:r>
                        <a:rPr lang="zh-CN" sz="2000" b="1" dirty="0">
                          <a:latin typeface="宋体" panose="02010600030101010101" pitchFamily="2" charset="-122"/>
                          <a:ea typeface="宋体" panose="02010600030101010101" pitchFamily="2" charset="-122"/>
                          <a:cs typeface="Times New Roman" panose="02020603050405020304"/>
                        </a:rPr>
                        <a:t>地方财政</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(3)</a:t>
                      </a:r>
                      <a:r>
                        <a:rPr lang="zh-CN" sz="2000" b="1" dirty="0">
                          <a:latin typeface="宋体" panose="02010600030101010101" pitchFamily="2" charset="-122"/>
                          <a:ea typeface="宋体" panose="02010600030101010101" pitchFamily="2" charset="-122"/>
                          <a:cs typeface="Times New Roman" panose="02020603050405020304"/>
                        </a:rPr>
                        <a:t>军事</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将地方精锐部队编入禁军</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(4)</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监察</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设平行的四个</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路</a:t>
                      </a:r>
                      <a:r>
                        <a:rPr lang="zh-CN" sz="2000" b="1" dirty="0">
                          <a:latin typeface="宋体" panose="02010600030101010101" pitchFamily="2" charset="-122"/>
                          <a:ea typeface="宋体" panose="02010600030101010101" pitchFamily="2" charset="-122"/>
                          <a:cs typeface="Times New Roman" panose="02020603050405020304"/>
                        </a:rPr>
                        <a:t>级机构监察各州</a:t>
                      </a:r>
                      <a:endParaRPr lang="zh-CN" sz="2000" dirty="0">
                        <a:latin typeface="宋体" panose="02010600030101010101" pitchFamily="2" charset="-122"/>
                        <a:ea typeface="宋体" panose="02010600030101010101" pitchFamily="2" charset="-122"/>
                        <a:cs typeface="Times New Roman" panose="02020603050405020304"/>
                      </a:endParaRPr>
                    </a:p>
                    <a:p>
                      <a:pPr algn="dist">
                        <a:lnSpc>
                          <a:spcPct val="10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(5)</a:t>
                      </a:r>
                      <a:r>
                        <a:rPr lang="zh-CN" sz="2000" b="1" dirty="0">
                          <a:latin typeface="宋体" panose="02010600030101010101" pitchFamily="2" charset="-122"/>
                          <a:ea typeface="宋体" panose="02010600030101010101" pitchFamily="2" charset="-122"/>
                          <a:cs typeface="Times New Roman" panose="02020603050405020304"/>
                        </a:rPr>
                        <a:t>层级</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由州、县到路、</a:t>
                      </a:r>
                      <a:r>
                        <a:rPr lang="zh-CN" sz="2000" b="1" dirty="0" smtClean="0">
                          <a:latin typeface="宋体" panose="02010600030101010101" pitchFamily="2" charset="-122"/>
                          <a:ea typeface="宋体" panose="02010600030101010101" pitchFamily="2" charset="-122"/>
                          <a:cs typeface="Times New Roman" panose="02020603050405020304"/>
                        </a:rPr>
                        <a:t>州</a:t>
                      </a:r>
                      <a:endParaRPr lang="en-US" altLang="zh-CN" sz="2000" b="1" dirty="0" smtClean="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en-US" sz="2000" b="1" dirty="0" smtClean="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府</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、县</a:t>
                      </a:r>
                      <a:endParaRPr lang="zh-CN" sz="2000" dirty="0">
                        <a:latin typeface="宋体" panose="02010600030101010101" pitchFamily="2" charset="-122"/>
                        <a:ea typeface="宋体" panose="02010600030101010101" pitchFamily="2" charset="-122"/>
                        <a:cs typeface="Times New Roman" panose="02020603050405020304"/>
                      </a:endParaRPr>
                    </a:p>
                  </a:txBody>
                  <a:tcPr marL="52754" marR="527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c vMerge="1">
                  <a:tcPr/>
                </a:tc>
              </a:tr>
            </a:tbl>
          </a:graphicData>
        </a:graphic>
      </p:graphicFrame>
      <p:sp>
        <p:nvSpPr>
          <p:cNvPr id="10" name="TextBox 9"/>
          <p:cNvSpPr txBox="1"/>
          <p:nvPr/>
        </p:nvSpPr>
        <p:spPr>
          <a:xfrm>
            <a:off x="3357554" y="500048"/>
            <a:ext cx="785818" cy="492443"/>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三司</a:t>
            </a:r>
            <a:endParaRPr lang="zh-CN" altLang="en-US" sz="2000" dirty="0" smtClean="0">
              <a:solidFill>
                <a:srgbClr val="FF0000"/>
              </a:solidFill>
            </a:endParaRPr>
          </a:p>
        </p:txBody>
      </p:sp>
      <p:sp>
        <p:nvSpPr>
          <p:cNvPr id="11" name="TextBox 10"/>
          <p:cNvSpPr txBox="1"/>
          <p:nvPr/>
        </p:nvSpPr>
        <p:spPr>
          <a:xfrm>
            <a:off x="2834628" y="834378"/>
            <a:ext cx="1428760" cy="492443"/>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参知政事</a:t>
            </a:r>
            <a:endParaRPr lang="zh-CN" altLang="en-US" sz="2000" dirty="0" smtClean="0">
              <a:solidFill>
                <a:srgbClr val="FF0000"/>
              </a:solidFill>
            </a:endParaRPr>
          </a:p>
        </p:txBody>
      </p:sp>
      <p:sp>
        <p:nvSpPr>
          <p:cNvPr id="16" name="TextBox 15"/>
          <p:cNvSpPr txBox="1"/>
          <p:nvPr/>
        </p:nvSpPr>
        <p:spPr>
          <a:xfrm>
            <a:off x="2857488" y="1643056"/>
            <a:ext cx="928694" cy="492443"/>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文官</a:t>
            </a:r>
            <a:endParaRPr lang="zh-CN" altLang="en-US" sz="2000" dirty="0" smtClean="0">
              <a:solidFill>
                <a:srgbClr val="FF0000"/>
              </a:solidFill>
            </a:endParaRPr>
          </a:p>
        </p:txBody>
      </p:sp>
      <p:sp>
        <p:nvSpPr>
          <p:cNvPr id="17" name="TextBox 16"/>
          <p:cNvSpPr txBox="1"/>
          <p:nvPr/>
        </p:nvSpPr>
        <p:spPr>
          <a:xfrm>
            <a:off x="1977372" y="1970317"/>
            <a:ext cx="928694" cy="435697"/>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通判</a:t>
            </a:r>
            <a:endParaRPr lang="zh-CN" altLang="en-US" sz="2000" dirty="0" smtClean="0">
              <a:solidFill>
                <a:srgbClr val="FF0000"/>
              </a:solidFill>
            </a:endParaRPr>
          </a:p>
        </p:txBody>
      </p:sp>
      <p:sp>
        <p:nvSpPr>
          <p:cNvPr id="18" name="TextBox 17"/>
          <p:cNvSpPr txBox="1"/>
          <p:nvPr/>
        </p:nvSpPr>
        <p:spPr>
          <a:xfrm>
            <a:off x="2928926" y="2285998"/>
            <a:ext cx="1214446" cy="492443"/>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转运司</a:t>
            </a:r>
            <a:endParaRPr lang="zh-CN" altLang="en-US" sz="2000" dirty="0" smtClean="0">
              <a:solidFill>
                <a:srgbClr val="FF0000"/>
              </a:solidFill>
            </a:endParaRPr>
          </a:p>
        </p:txBody>
      </p:sp>
      <p:sp>
        <p:nvSpPr>
          <p:cNvPr id="19" name="TextBox 18"/>
          <p:cNvSpPr txBox="1"/>
          <p:nvPr/>
        </p:nvSpPr>
        <p:spPr>
          <a:xfrm>
            <a:off x="4572000" y="1571618"/>
            <a:ext cx="1357322" cy="492443"/>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崇文抑武</a:t>
            </a:r>
            <a:endParaRPr lang="zh-CN" altLang="en-US" sz="2000" dirty="0" smtClean="0">
              <a:solidFill>
                <a:srgbClr val="FF0000"/>
              </a:solidFill>
            </a:endParaRPr>
          </a:p>
        </p:txBody>
      </p:sp>
      <p:sp>
        <p:nvSpPr>
          <p:cNvPr id="20" name="TextBox 19"/>
          <p:cNvSpPr txBox="1"/>
          <p:nvPr/>
        </p:nvSpPr>
        <p:spPr>
          <a:xfrm>
            <a:off x="6572264" y="1928808"/>
            <a:ext cx="2357422" cy="492443"/>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国家的统一和安定</a:t>
            </a:r>
            <a:endParaRPr lang="zh-CN" altLang="en-US" sz="2000" dirty="0" smtClean="0">
              <a:solidFill>
                <a:srgbClr val="FF0000"/>
              </a:solidFill>
            </a:endParaRPr>
          </a:p>
        </p:txBody>
      </p:sp>
      <p:sp>
        <p:nvSpPr>
          <p:cNvPr id="21" name="TextBox 20"/>
          <p:cNvSpPr txBox="1"/>
          <p:nvPr/>
        </p:nvSpPr>
        <p:spPr>
          <a:xfrm>
            <a:off x="7215206" y="3143254"/>
            <a:ext cx="1285884" cy="492443"/>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行政效率</a:t>
            </a:r>
            <a:endParaRPr lang="zh-CN" altLang="en-US" sz="2000" dirty="0" smtClean="0">
              <a:solidFill>
                <a:srgbClr val="FF0000"/>
              </a:solidFill>
            </a:endParaRPr>
          </a:p>
        </p:txBody>
      </p:sp>
      <p:sp>
        <p:nvSpPr>
          <p:cNvPr id="22" name="TextBox 21"/>
          <p:cNvSpPr txBox="1"/>
          <p:nvPr/>
        </p:nvSpPr>
        <p:spPr>
          <a:xfrm>
            <a:off x="6786578" y="3429006"/>
            <a:ext cx="1285884" cy="435697"/>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因循保守</a:t>
            </a:r>
            <a:endParaRPr lang="zh-CN" altLang="en-US" sz="2000" dirty="0" smtClean="0">
              <a:solidFill>
                <a:srgbClr val="FF0000"/>
              </a:solidFill>
            </a:endParaRPr>
          </a:p>
        </p:txBody>
      </p:sp>
      <p:pic>
        <p:nvPicPr>
          <p:cNvPr id="5" name="图片 4"/>
          <p:cNvPicPr>
            <a:picLocks noChangeAspect="1"/>
          </p:cNvPicPr>
          <p:nvPr/>
        </p:nvPicPr>
        <p:blipFill rotWithShape="1">
          <a:blip r:embed="rId2"/>
          <a:srcRect l="2022" t="5613" b="15133"/>
          <a:stretch>
            <a:fillRect/>
          </a:stretch>
        </p:blipFill>
        <p:spPr>
          <a:xfrm>
            <a:off x="4263390" y="915035"/>
            <a:ext cx="4737100" cy="3719195"/>
          </a:xfrm>
          <a:prstGeom prst="rect">
            <a:avLst/>
          </a:prstGeom>
        </p:spPr>
      </p:pic>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Scale>
                                      <p:cBhvr>
                                        <p:cTn id="7" dur="5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9"/>
                                        </p:tgtEl>
                                        <p:attrNameLst>
                                          <p:attrName>ppt_x</p:attrName>
                                          <p:attrName>ppt_y</p:attrName>
                                        </p:attrNameLst>
                                      </p:cBhvr>
                                    </p:animMotion>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Scale>
                                      <p:cBhvr>
                                        <p:cTn id="14"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500" decel="50000" fill="hold">
                                          <p:stCondLst>
                                            <p:cond delay="0"/>
                                          </p:stCondLst>
                                        </p:cTn>
                                        <p:tgtEl>
                                          <p:spTgt spid="10"/>
                                        </p:tgtEl>
                                        <p:attrNameLst>
                                          <p:attrName>ppt_x</p:attrName>
                                          <p:attrName>ppt_y</p:attrName>
                                        </p:attrNameLst>
                                      </p:cBhvr>
                                    </p:animMotion>
                                    <p:animEffect transition="in" filter="fade">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Scale>
                                      <p:cBhvr>
                                        <p:cTn id="21" dur="5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500" decel="50000" fill="hold">
                                          <p:stCondLst>
                                            <p:cond delay="0"/>
                                          </p:stCondLst>
                                        </p:cTn>
                                        <p:tgtEl>
                                          <p:spTgt spid="11"/>
                                        </p:tgtEl>
                                        <p:attrNameLst>
                                          <p:attrName>ppt_x</p:attrName>
                                          <p:attrName>ppt_y</p:attrName>
                                        </p:attrNameLst>
                                      </p:cBhvr>
                                    </p:animMotion>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Scale>
                                      <p:cBhvr>
                                        <p:cTn id="28" dur="5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500" decel="50000" fill="hold">
                                          <p:stCondLst>
                                            <p:cond delay="0"/>
                                          </p:stCondLst>
                                        </p:cTn>
                                        <p:tgtEl>
                                          <p:spTgt spid="16"/>
                                        </p:tgtEl>
                                        <p:attrNameLst>
                                          <p:attrName>ppt_x</p:attrName>
                                          <p:attrName>ppt_y</p:attrName>
                                        </p:attrNameLst>
                                      </p:cBhvr>
                                    </p:animMotion>
                                    <p:animEffect transition="in" filter="fade">
                                      <p:cBhvr>
                                        <p:cTn id="30" dur="500"/>
                                        <p:tgtEl>
                                          <p:spTgt spid="16"/>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animScale>
                                      <p:cBhvr>
                                        <p:cTn id="35" dur="5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500" decel="50000" fill="hold">
                                          <p:stCondLst>
                                            <p:cond delay="0"/>
                                          </p:stCondLst>
                                        </p:cTn>
                                        <p:tgtEl>
                                          <p:spTgt spid="17"/>
                                        </p:tgtEl>
                                        <p:attrNameLst>
                                          <p:attrName>ppt_x</p:attrName>
                                          <p:attrName>ppt_y</p:attrName>
                                        </p:attrNameLst>
                                      </p:cBhvr>
                                    </p:animMotion>
                                    <p:animEffect transition="in" filter="fade">
                                      <p:cBhvr>
                                        <p:cTn id="37" dur="500"/>
                                        <p:tgtEl>
                                          <p:spTgt spid="17"/>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Scale>
                                      <p:cBhvr>
                                        <p:cTn id="42" dur="5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500" decel="50000" fill="hold">
                                          <p:stCondLst>
                                            <p:cond delay="0"/>
                                          </p:stCondLst>
                                        </p:cTn>
                                        <p:tgtEl>
                                          <p:spTgt spid="18"/>
                                        </p:tgtEl>
                                        <p:attrNameLst>
                                          <p:attrName>ppt_x</p:attrName>
                                          <p:attrName>ppt_y</p:attrName>
                                        </p:attrNameLst>
                                      </p:cBhvr>
                                    </p:animMotion>
                                    <p:animEffect transition="in" filter="fade">
                                      <p:cBhvr>
                                        <p:cTn id="44" dur="500"/>
                                        <p:tgtEl>
                                          <p:spTgt spid="18"/>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500" fill="hold"/>
                                        <p:tgtEl>
                                          <p:spTgt spid="5"/>
                                        </p:tgtEl>
                                        <p:attrNameLst>
                                          <p:attrName>ppt_x</p:attrName>
                                        </p:attrNameLst>
                                      </p:cBhvr>
                                      <p:tavLst>
                                        <p:tav tm="0">
                                          <p:val>
                                            <p:strVal val="#ppt_x"/>
                                          </p:val>
                                        </p:tav>
                                        <p:tav tm="100000">
                                          <p:val>
                                            <p:strVal val="#ppt_x"/>
                                          </p:val>
                                        </p:tav>
                                      </p:tavLst>
                                    </p:anim>
                                    <p:anim calcmode="lin" valueType="num">
                                      <p:cBhvr additive="base">
                                        <p:cTn id="5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xit" presetSubtype="4" fill="hold" nodeType="clickEffect">
                                  <p:stCondLst>
                                    <p:cond delay="0"/>
                                  </p:stCondLst>
                                  <p:childTnLst>
                                    <p:anim calcmode="lin" valueType="num">
                                      <p:cBhvr additive="base">
                                        <p:cTn id="54" dur="500"/>
                                        <p:tgtEl>
                                          <p:spTgt spid="5"/>
                                        </p:tgtEl>
                                        <p:attrNameLst>
                                          <p:attrName>ppt_x</p:attrName>
                                        </p:attrNameLst>
                                      </p:cBhvr>
                                      <p:tavLst>
                                        <p:tav tm="0">
                                          <p:val>
                                            <p:strVal val="ppt_x"/>
                                          </p:val>
                                        </p:tav>
                                        <p:tav tm="100000">
                                          <p:val>
                                            <p:strVal val="ppt_x"/>
                                          </p:val>
                                        </p:tav>
                                      </p:tavLst>
                                    </p:anim>
                                    <p:anim calcmode="lin" valueType="num">
                                      <p:cBhvr additive="base">
                                        <p:cTn id="55" dur="500"/>
                                        <p:tgtEl>
                                          <p:spTgt spid="5"/>
                                        </p:tgtEl>
                                        <p:attrNameLst>
                                          <p:attrName>ppt_y</p:attrName>
                                        </p:attrNameLst>
                                      </p:cBhvr>
                                      <p:tavLst>
                                        <p:tav tm="0">
                                          <p:val>
                                            <p:strVal val="ppt_y"/>
                                          </p:val>
                                        </p:tav>
                                        <p:tav tm="100000">
                                          <p:val>
                                            <p:strVal val="1+ppt_h/2"/>
                                          </p:val>
                                        </p:tav>
                                      </p:tavLst>
                                    </p:anim>
                                    <p:set>
                                      <p:cBhvr>
                                        <p:cTn id="56" dur="1" fill="hold">
                                          <p:stCondLst>
                                            <p:cond delay="499"/>
                                          </p:stCondLst>
                                        </p:cTn>
                                        <p:tgtEl>
                                          <p:spTgt spid="5"/>
                                        </p:tgtEl>
                                        <p:attrNameLst>
                                          <p:attrName>style.visibility</p:attrName>
                                        </p:attrNameLst>
                                      </p:cBhvr>
                                      <p:to>
                                        <p:strVal val="hidden"/>
                                      </p:to>
                                    </p:set>
                                  </p:childTnLst>
                                </p:cTn>
                              </p:par>
                            </p:childTnLst>
                          </p:cTn>
                        </p:par>
                      </p:childTnLst>
                    </p:cTn>
                  </p:par>
                  <p:par>
                    <p:cTn id="57" fill="hold">
                      <p:stCondLst>
                        <p:cond delay="indefinite"/>
                      </p:stCondLst>
                      <p:childTnLst>
                        <p:par>
                          <p:cTn id="58" fill="hold">
                            <p:stCondLst>
                              <p:cond delay="0"/>
                            </p:stCondLst>
                            <p:childTnLst>
                              <p:par>
                                <p:cTn id="59" presetID="52" presetClass="entr" presetSubtype="0" fill="hold" grpId="0" nodeType="clickEffect">
                                  <p:stCondLst>
                                    <p:cond delay="0"/>
                                  </p:stCondLst>
                                  <p:childTnLst>
                                    <p:set>
                                      <p:cBhvr>
                                        <p:cTn id="60" dur="1" fill="hold">
                                          <p:stCondLst>
                                            <p:cond delay="0"/>
                                          </p:stCondLst>
                                        </p:cTn>
                                        <p:tgtEl>
                                          <p:spTgt spid="19"/>
                                        </p:tgtEl>
                                        <p:attrNameLst>
                                          <p:attrName>style.visibility</p:attrName>
                                        </p:attrNameLst>
                                      </p:cBhvr>
                                      <p:to>
                                        <p:strVal val="visible"/>
                                      </p:to>
                                    </p:set>
                                    <p:animScale>
                                      <p:cBhvr>
                                        <p:cTn id="61" dur="5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2" dur="500" decel="50000" fill="hold">
                                          <p:stCondLst>
                                            <p:cond delay="0"/>
                                          </p:stCondLst>
                                        </p:cTn>
                                        <p:tgtEl>
                                          <p:spTgt spid="19"/>
                                        </p:tgtEl>
                                        <p:attrNameLst>
                                          <p:attrName>ppt_x</p:attrName>
                                          <p:attrName>ppt_y</p:attrName>
                                        </p:attrNameLst>
                                      </p:cBhvr>
                                    </p:animMotion>
                                    <p:animEffect transition="in" filter="fade">
                                      <p:cBhvr>
                                        <p:cTn id="63" dur="500"/>
                                        <p:tgtEl>
                                          <p:spTgt spid="19"/>
                                        </p:tgtEl>
                                      </p:cBhvr>
                                    </p:animEffect>
                                  </p:childTnLst>
                                </p:cTn>
                              </p:par>
                            </p:childTnLst>
                          </p:cTn>
                        </p:par>
                      </p:childTnLst>
                    </p:cTn>
                  </p:par>
                  <p:par>
                    <p:cTn id="64" fill="hold">
                      <p:stCondLst>
                        <p:cond delay="indefinite"/>
                      </p:stCondLst>
                      <p:childTnLst>
                        <p:par>
                          <p:cTn id="65" fill="hold">
                            <p:stCondLst>
                              <p:cond delay="0"/>
                            </p:stCondLst>
                            <p:childTnLst>
                              <p:par>
                                <p:cTn id="66" presetID="52" presetClass="entr" presetSubtype="0" fill="hold" grpId="0" nodeType="clickEffect">
                                  <p:stCondLst>
                                    <p:cond delay="0"/>
                                  </p:stCondLst>
                                  <p:childTnLst>
                                    <p:set>
                                      <p:cBhvr>
                                        <p:cTn id="67" dur="1" fill="hold">
                                          <p:stCondLst>
                                            <p:cond delay="0"/>
                                          </p:stCondLst>
                                        </p:cTn>
                                        <p:tgtEl>
                                          <p:spTgt spid="20"/>
                                        </p:tgtEl>
                                        <p:attrNameLst>
                                          <p:attrName>style.visibility</p:attrName>
                                        </p:attrNameLst>
                                      </p:cBhvr>
                                      <p:to>
                                        <p:strVal val="visible"/>
                                      </p:to>
                                    </p:set>
                                    <p:animScale>
                                      <p:cBhvr>
                                        <p:cTn id="68" dur="5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9" dur="500" decel="50000" fill="hold">
                                          <p:stCondLst>
                                            <p:cond delay="0"/>
                                          </p:stCondLst>
                                        </p:cTn>
                                        <p:tgtEl>
                                          <p:spTgt spid="20"/>
                                        </p:tgtEl>
                                        <p:attrNameLst>
                                          <p:attrName>ppt_x</p:attrName>
                                          <p:attrName>ppt_y</p:attrName>
                                        </p:attrNameLst>
                                      </p:cBhvr>
                                    </p:animMotion>
                                    <p:animEffect transition="in" filter="fade">
                                      <p:cBhvr>
                                        <p:cTn id="70" dur="500"/>
                                        <p:tgtEl>
                                          <p:spTgt spid="20"/>
                                        </p:tgtEl>
                                      </p:cBhvr>
                                    </p:animEffect>
                                  </p:childTnLst>
                                </p:cTn>
                              </p:par>
                            </p:childTnLst>
                          </p:cTn>
                        </p:par>
                      </p:childTnLst>
                    </p:cTn>
                  </p:par>
                  <p:par>
                    <p:cTn id="71" fill="hold">
                      <p:stCondLst>
                        <p:cond delay="indefinite"/>
                      </p:stCondLst>
                      <p:childTnLst>
                        <p:par>
                          <p:cTn id="72" fill="hold">
                            <p:stCondLst>
                              <p:cond delay="0"/>
                            </p:stCondLst>
                            <p:childTnLst>
                              <p:par>
                                <p:cTn id="73" presetID="52" presetClass="entr" presetSubtype="0" fill="hold" grpId="0" nodeType="clickEffect">
                                  <p:stCondLst>
                                    <p:cond delay="0"/>
                                  </p:stCondLst>
                                  <p:childTnLst>
                                    <p:set>
                                      <p:cBhvr>
                                        <p:cTn id="74" dur="1" fill="hold">
                                          <p:stCondLst>
                                            <p:cond delay="0"/>
                                          </p:stCondLst>
                                        </p:cTn>
                                        <p:tgtEl>
                                          <p:spTgt spid="21"/>
                                        </p:tgtEl>
                                        <p:attrNameLst>
                                          <p:attrName>style.visibility</p:attrName>
                                        </p:attrNameLst>
                                      </p:cBhvr>
                                      <p:to>
                                        <p:strVal val="visible"/>
                                      </p:to>
                                    </p:set>
                                    <p:animScale>
                                      <p:cBhvr>
                                        <p:cTn id="75" dur="5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6" dur="500" decel="50000" fill="hold">
                                          <p:stCondLst>
                                            <p:cond delay="0"/>
                                          </p:stCondLst>
                                        </p:cTn>
                                        <p:tgtEl>
                                          <p:spTgt spid="21"/>
                                        </p:tgtEl>
                                        <p:attrNameLst>
                                          <p:attrName>ppt_x</p:attrName>
                                          <p:attrName>ppt_y</p:attrName>
                                        </p:attrNameLst>
                                      </p:cBhvr>
                                    </p:animMotion>
                                    <p:animEffect transition="in" filter="fade">
                                      <p:cBhvr>
                                        <p:cTn id="77" dur="500"/>
                                        <p:tgtEl>
                                          <p:spTgt spid="21"/>
                                        </p:tgtEl>
                                      </p:cBhvr>
                                    </p:animEffect>
                                  </p:childTnLst>
                                </p:cTn>
                              </p:par>
                              <p:par>
                                <p:cTn id="78" presetID="52" presetClass="entr" presetSubtype="0" fill="hold" grpId="0" nodeType="withEffect">
                                  <p:stCondLst>
                                    <p:cond delay="0"/>
                                  </p:stCondLst>
                                  <p:childTnLst>
                                    <p:set>
                                      <p:cBhvr>
                                        <p:cTn id="79" dur="1" fill="hold">
                                          <p:stCondLst>
                                            <p:cond delay="0"/>
                                          </p:stCondLst>
                                        </p:cTn>
                                        <p:tgtEl>
                                          <p:spTgt spid="22"/>
                                        </p:tgtEl>
                                        <p:attrNameLst>
                                          <p:attrName>style.visibility</p:attrName>
                                        </p:attrNameLst>
                                      </p:cBhvr>
                                      <p:to>
                                        <p:strVal val="visible"/>
                                      </p:to>
                                    </p:set>
                                    <p:animScale>
                                      <p:cBhvr>
                                        <p:cTn id="80" dur="5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1" dur="500" decel="50000" fill="hold">
                                          <p:stCondLst>
                                            <p:cond delay="0"/>
                                          </p:stCondLst>
                                        </p:cTn>
                                        <p:tgtEl>
                                          <p:spTgt spid="22"/>
                                        </p:tgtEl>
                                        <p:attrNameLst>
                                          <p:attrName>ppt_x</p:attrName>
                                          <p:attrName>ppt_y</p:attrName>
                                        </p:attrNameLst>
                                      </p:cBhvr>
                                    </p:animMotion>
                                    <p:animEffect transition="in" filter="fade">
                                      <p:cBhvr>
                                        <p:cTn id="8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6" grpId="0"/>
      <p:bldP spid="17" grpId="0"/>
      <p:bldP spid="18" grpId="0"/>
      <p:bldP spid="19" grpId="0"/>
      <p:bldP spid="20" grpId="0"/>
      <p:bldP spid="21"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895" y="411480"/>
            <a:ext cx="7146290" cy="570865"/>
          </a:xfrm>
          <a:prstGeom prst="rect">
            <a:avLst/>
          </a:prstGeom>
          <a:noFill/>
        </p:spPr>
        <p:txBody>
          <a:bodyPr wrap="square" rtlCol="0" anchor="t">
            <a:spAutoFit/>
          </a:bodyPr>
          <a:p>
            <a:r>
              <a:rPr lang="zh-CN" altLang="en-US" sz="2400" dirty="0" smtClean="0">
                <a:solidFill>
                  <a:srgbClr val="0000FF"/>
                </a:solidFill>
                <a:latin typeface="黑体" panose="02010609060101010101" pitchFamily="49" charset="-122"/>
                <a:ea typeface="黑体" panose="02010609060101010101" pitchFamily="49" charset="-122"/>
                <a:sym typeface="+mn-ea"/>
              </a:rPr>
              <a:t>为什么两宋时期的政治</a:t>
            </a:r>
            <a:r>
              <a:rPr lang="zh-CN" altLang="en-US" sz="2400" dirty="0" smtClean="0">
                <a:solidFill>
                  <a:srgbClr val="0000FF"/>
                </a:solidFill>
                <a:latin typeface="黑体" panose="02010609060101010101" pitchFamily="49" charset="-122"/>
                <a:ea typeface="黑体" panose="02010609060101010101" pitchFamily="49" charset="-122"/>
              </a:rPr>
              <a:t>强调中央集权</a:t>
            </a:r>
            <a:r>
              <a:rPr lang="zh-CN" altLang="en-US" sz="2400" dirty="0" smtClean="0">
                <a:solidFill>
                  <a:srgbClr val="0000FF"/>
                </a:solidFill>
                <a:sym typeface="+mn-ea"/>
              </a:rPr>
              <a:t>？</a:t>
            </a:r>
            <a:endParaRPr lang="zh-CN" altLang="en-US" sz="2400" dirty="0" smtClean="0">
              <a:solidFill>
                <a:srgbClr val="0000FF"/>
              </a:solidFill>
              <a:sym typeface="+mn-ea"/>
            </a:endParaRPr>
          </a:p>
        </p:txBody>
      </p:sp>
      <p:sp>
        <p:nvSpPr>
          <p:cNvPr id="3" name="文本框 2"/>
          <p:cNvSpPr txBox="1"/>
          <p:nvPr/>
        </p:nvSpPr>
        <p:spPr>
          <a:xfrm>
            <a:off x="683895" y="987425"/>
            <a:ext cx="7146290" cy="1753235"/>
          </a:xfrm>
          <a:prstGeom prst="rect">
            <a:avLst/>
          </a:prstGeom>
          <a:noFill/>
        </p:spPr>
        <p:txBody>
          <a:bodyPr wrap="square" rtlCol="0" anchor="t">
            <a:spAutoFit/>
          </a:bodyPr>
          <a:p>
            <a:pPr>
              <a:lnSpc>
                <a:spcPct val="150000"/>
              </a:lnSpc>
            </a:pPr>
            <a:r>
              <a:rPr lang="en-US" altLang="zh-CN" sz="2400" dirty="0" smtClean="0">
                <a:latin typeface="微软雅黑" panose="020B0503020204020204" charset="-122"/>
                <a:ea typeface="微软雅黑" panose="020B0503020204020204" charset="-122"/>
                <a:cs typeface="微软雅黑" panose="020B0503020204020204" charset="-122"/>
                <a:sym typeface="+mn-ea"/>
              </a:rPr>
              <a:t>       </a:t>
            </a:r>
            <a:r>
              <a:rPr lang="zh-CN" altLang="en-US" sz="2400" dirty="0" smtClean="0">
                <a:latin typeface="微软雅黑" panose="020B0503020204020204" charset="-122"/>
                <a:ea typeface="微软雅黑" panose="020B0503020204020204" charset="-122"/>
                <a:cs typeface="微软雅黑" panose="020B0503020204020204" charset="-122"/>
                <a:sym typeface="+mn-ea"/>
              </a:rPr>
              <a:t>鉴于唐朝后期以来</a:t>
            </a:r>
            <a:r>
              <a:rPr lang="zh-CN" altLang="en-US" sz="2400" dirty="0" smtClean="0">
                <a:solidFill>
                  <a:srgbClr val="FF0000"/>
                </a:solidFill>
                <a:latin typeface="微软雅黑" panose="020B0503020204020204" charset="-122"/>
                <a:ea typeface="微软雅黑" panose="020B0503020204020204" charset="-122"/>
                <a:cs typeface="微软雅黑" panose="020B0503020204020204" charset="-122"/>
                <a:sym typeface="+mn-ea"/>
              </a:rPr>
              <a:t>军阀割据、政局动荡</a:t>
            </a:r>
            <a:r>
              <a:rPr lang="zh-CN" altLang="en-US" sz="2400" dirty="0" smtClean="0">
                <a:latin typeface="微软雅黑" panose="020B0503020204020204" charset="-122"/>
                <a:ea typeface="微软雅黑" panose="020B0503020204020204" charset="-122"/>
                <a:cs typeface="微软雅黑" panose="020B0503020204020204" charset="-122"/>
                <a:sym typeface="+mn-ea"/>
              </a:rPr>
              <a:t>的历史教训，以及北宋通过发动</a:t>
            </a:r>
            <a:r>
              <a:rPr lang="zh-CN" altLang="en-US" sz="2400" dirty="0" smtClean="0">
                <a:solidFill>
                  <a:srgbClr val="FF0000"/>
                </a:solidFill>
                <a:latin typeface="微软雅黑" panose="020B0503020204020204" charset="-122"/>
                <a:ea typeface="微软雅黑" panose="020B0503020204020204" charset="-122"/>
                <a:cs typeface="微软雅黑" panose="020B0503020204020204" charset="-122"/>
                <a:sym typeface="+mn-ea"/>
              </a:rPr>
              <a:t>兵变</a:t>
            </a:r>
            <a:r>
              <a:rPr lang="zh-CN" altLang="en-US" sz="2400" dirty="0" smtClean="0">
                <a:latin typeface="微软雅黑" panose="020B0503020204020204" charset="-122"/>
                <a:ea typeface="微软雅黑" panose="020B0503020204020204" charset="-122"/>
                <a:cs typeface="微软雅黑" panose="020B0503020204020204" charset="-122"/>
                <a:sym typeface="+mn-ea"/>
              </a:rPr>
              <a:t>建立的现实，统治者有针对性地采取了一系列强化中央集权的措施。</a:t>
            </a:r>
            <a:endParaRPr lang="zh-CN" altLang="en-US" sz="2400" dirty="0" smtClean="0">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38" y="142858"/>
            <a:ext cx="9001156" cy="4436792"/>
          </a:xfrm>
          <a:prstGeom prst="rect">
            <a:avLst/>
          </a:prstGeom>
          <a:noFill/>
        </p:spPr>
        <p:txBody>
          <a:bodyPr wrap="square" rtlCol="0">
            <a:spAutoFit/>
          </a:bodyPr>
          <a:lstStyle/>
          <a:p>
            <a:pPr algn="just"/>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深化拓展</a:t>
            </a:r>
            <a:r>
              <a:rPr lang="en-US" sz="2000" dirty="0" smtClean="0">
                <a:latin typeface="黑体" panose="02010609060101010101" pitchFamily="49" charset="-122"/>
                <a:ea typeface="黑体" panose="02010609060101010101" pitchFamily="49" charset="-122"/>
              </a:rPr>
              <a:t>]  </a:t>
            </a:r>
            <a:r>
              <a:rPr lang="zh-CN" altLang="en-US" sz="2000" dirty="0" smtClean="0">
                <a:latin typeface="黑体" panose="02010609060101010101" pitchFamily="49" charset="-122"/>
                <a:ea typeface="黑体" panose="02010609060101010101" pitchFamily="49" charset="-122"/>
              </a:rPr>
              <a:t>对北宋加强中央集权的认识</a:t>
            </a:r>
            <a:endParaRPr lang="zh-CN" altLang="en-US" sz="2000" dirty="0" smtClean="0">
              <a:latin typeface="黑体" panose="02010609060101010101" pitchFamily="49" charset="-122"/>
              <a:ea typeface="黑体" panose="02010609060101010101" pitchFamily="49" charset="-122"/>
            </a:endParaRPr>
          </a:p>
          <a:p>
            <a:pPr algn="just"/>
            <a:r>
              <a:rPr lang="en-US" sz="2000" dirty="0" smtClean="0">
                <a:latin typeface="黑体" panose="02010609060101010101" pitchFamily="49" charset="-122"/>
                <a:ea typeface="黑体" panose="02010609060101010101" pitchFamily="49" charset="-122"/>
              </a:rPr>
              <a:t>1.</a:t>
            </a:r>
            <a:r>
              <a:rPr lang="zh-CN" altLang="en-US" sz="2000" dirty="0" smtClean="0">
                <a:latin typeface="黑体" panose="02010609060101010101" pitchFamily="49" charset="-122"/>
                <a:ea typeface="黑体" panose="02010609060101010101" pitchFamily="49" charset="-122"/>
              </a:rPr>
              <a:t>积极方面</a:t>
            </a:r>
            <a:r>
              <a:rPr lang="en-US" sz="2000" dirty="0" smtClean="0">
                <a:latin typeface="黑体" panose="02010609060101010101" pitchFamily="49" charset="-122"/>
                <a:ea typeface="黑体" panose="02010609060101010101" pitchFamily="49" charset="-122"/>
              </a:rPr>
              <a:t>:</a:t>
            </a:r>
            <a:r>
              <a:rPr lang="zh-CN" altLang="en-US" sz="2000" dirty="0" smtClean="0"/>
              <a:t>北宋加强中央集权的措施对</a:t>
            </a:r>
            <a:r>
              <a:rPr lang="zh-CN" altLang="en-US" sz="2000" dirty="0" smtClean="0">
                <a:solidFill>
                  <a:srgbClr val="FF0000"/>
                </a:solidFill>
              </a:rPr>
              <a:t>解决藩镇割据、维护国家统一</a:t>
            </a:r>
            <a:r>
              <a:rPr lang="zh-CN" altLang="en-US" sz="2000" dirty="0" smtClean="0"/>
              <a:t>起到了重要作用。宋代虽然忧患不断</a:t>
            </a:r>
            <a:r>
              <a:rPr lang="en-US" sz="2000" dirty="0" smtClean="0"/>
              <a:t>,</a:t>
            </a:r>
            <a:r>
              <a:rPr lang="zh-CN" altLang="en-US" sz="2000" dirty="0" smtClean="0"/>
              <a:t>但其内部始终是统一的</a:t>
            </a:r>
            <a:r>
              <a:rPr lang="en-US" sz="2000" dirty="0" smtClean="0"/>
              <a:t>,</a:t>
            </a:r>
            <a:r>
              <a:rPr lang="zh-CN" altLang="en-US" sz="2000" dirty="0" smtClean="0"/>
              <a:t>极少出现诸如汉代七国之乱、唐代安史之乱与藩镇割据那样的内患</a:t>
            </a:r>
            <a:r>
              <a:rPr lang="en-US" sz="2000" dirty="0" smtClean="0"/>
              <a:t>,</a:t>
            </a:r>
            <a:r>
              <a:rPr lang="zh-CN" altLang="en-US" sz="2000" dirty="0" smtClean="0"/>
              <a:t>唐末五代时期那种君弱臣强的局面在宋代是不存在的。</a:t>
            </a:r>
            <a:endParaRPr lang="zh-CN" altLang="en-US" sz="2000" dirty="0" smtClean="0"/>
          </a:p>
          <a:p>
            <a:pPr algn="dist"/>
            <a:r>
              <a:rPr lang="en-US" sz="2000" dirty="0" smtClean="0">
                <a:latin typeface="黑体" panose="02010609060101010101" pitchFamily="49" charset="-122"/>
                <a:ea typeface="黑体" panose="02010609060101010101" pitchFamily="49" charset="-122"/>
              </a:rPr>
              <a:t>2.</a:t>
            </a:r>
            <a:r>
              <a:rPr lang="zh-CN" altLang="en-US" sz="2000" dirty="0" smtClean="0">
                <a:latin typeface="黑体" panose="02010609060101010101" pitchFamily="49" charset="-122"/>
                <a:ea typeface="黑体" panose="02010609060101010101" pitchFamily="49" charset="-122"/>
              </a:rPr>
              <a:t>消极方面</a:t>
            </a:r>
            <a:r>
              <a:rPr lang="en-US" sz="2000" dirty="0" smtClean="0">
                <a:latin typeface="黑体" panose="02010609060101010101" pitchFamily="49" charset="-122"/>
                <a:ea typeface="黑体" panose="02010609060101010101" pitchFamily="49" charset="-122"/>
              </a:rPr>
              <a:t>:</a:t>
            </a:r>
            <a:r>
              <a:rPr lang="zh-CN" altLang="en-US" sz="2000" dirty="0" smtClean="0"/>
              <a:t>在解决了中央与地方矛盾的同时</a:t>
            </a:r>
            <a:r>
              <a:rPr lang="en-US" sz="2000" dirty="0" smtClean="0"/>
              <a:t>,</a:t>
            </a:r>
            <a:r>
              <a:rPr lang="zh-CN" altLang="en-US" sz="2000" dirty="0" smtClean="0"/>
              <a:t>也为北宋</a:t>
            </a:r>
            <a:r>
              <a:rPr lang="zh-CN" altLang="en-US" sz="2000" dirty="0" smtClean="0">
                <a:solidFill>
                  <a:srgbClr val="FF0000"/>
                </a:solidFill>
              </a:rPr>
              <a:t>种下了积贫积弱的祸</a:t>
            </a:r>
            <a:endParaRPr lang="en-US" altLang="zh-CN" sz="2000" dirty="0" smtClean="0">
              <a:solidFill>
                <a:srgbClr val="FF0000"/>
              </a:solidFill>
            </a:endParaRPr>
          </a:p>
          <a:p>
            <a:pPr algn="just"/>
            <a:r>
              <a:rPr lang="zh-CN" altLang="en-US" sz="2000" dirty="0" smtClean="0">
                <a:solidFill>
                  <a:srgbClr val="FF0000"/>
                </a:solidFill>
              </a:rPr>
              <a:t>根</a:t>
            </a:r>
            <a:r>
              <a:rPr lang="en-US" sz="2000" dirty="0" smtClean="0"/>
              <a:t>,</a:t>
            </a:r>
            <a:r>
              <a:rPr lang="zh-CN" altLang="en-US" sz="2000" dirty="0" smtClean="0"/>
              <a:t>如实行兵将分离政策</a:t>
            </a:r>
            <a:r>
              <a:rPr lang="en-US" sz="2000" dirty="0" smtClean="0"/>
              <a:t>,</a:t>
            </a:r>
            <a:r>
              <a:rPr lang="zh-CN" altLang="en-US" sz="2000" dirty="0" smtClean="0"/>
              <a:t>使将帅无权</a:t>
            </a:r>
            <a:r>
              <a:rPr lang="en-US" sz="2000" dirty="0" smtClean="0"/>
              <a:t>,</a:t>
            </a:r>
            <a:r>
              <a:rPr lang="zh-CN" altLang="en-US" sz="2000" dirty="0" smtClean="0"/>
              <a:t>指挥不灵</a:t>
            </a:r>
            <a:r>
              <a:rPr lang="en-US" sz="2000" dirty="0" smtClean="0"/>
              <a:t>,</a:t>
            </a:r>
            <a:r>
              <a:rPr lang="zh-CN" altLang="en-US" sz="2000" dirty="0" smtClean="0"/>
              <a:t>以致</a:t>
            </a:r>
            <a:r>
              <a:rPr lang="zh-CN" altLang="en-US" sz="2000" dirty="0" smtClean="0">
                <a:solidFill>
                  <a:srgbClr val="FF0000"/>
                </a:solidFill>
              </a:rPr>
              <a:t>严重削弱了军队的战斗力</a:t>
            </a:r>
            <a:r>
              <a:rPr lang="zh-CN" altLang="en-US" sz="2000" dirty="0" smtClean="0"/>
              <a:t>。由于各级政府权力分散</a:t>
            </a:r>
            <a:r>
              <a:rPr lang="en-US" sz="2000" dirty="0" smtClean="0"/>
              <a:t>,</a:t>
            </a:r>
            <a:r>
              <a:rPr lang="zh-CN" altLang="en-US" sz="2000" dirty="0" smtClean="0"/>
              <a:t>形成了</a:t>
            </a:r>
            <a:r>
              <a:rPr lang="zh-CN" altLang="en-US" sz="2000" dirty="0" smtClean="0">
                <a:solidFill>
                  <a:srgbClr val="FF0000"/>
                </a:solidFill>
              </a:rPr>
              <a:t>庞大的官僚机构</a:t>
            </a:r>
            <a:r>
              <a:rPr lang="en-US" sz="2000" dirty="0" smtClean="0"/>
              <a:t>,</a:t>
            </a:r>
            <a:r>
              <a:rPr lang="zh-CN" altLang="en-US" sz="2000" dirty="0" smtClean="0"/>
              <a:t>官吏众多</a:t>
            </a:r>
            <a:r>
              <a:rPr lang="en-US" sz="2000" dirty="0" smtClean="0"/>
              <a:t>,</a:t>
            </a:r>
            <a:r>
              <a:rPr lang="zh-CN" altLang="en-US" sz="2000" dirty="0" smtClean="0"/>
              <a:t>不仅办事相互推诿</a:t>
            </a:r>
            <a:r>
              <a:rPr lang="en-US" sz="2000" dirty="0" smtClean="0"/>
              <a:t>,</a:t>
            </a:r>
            <a:r>
              <a:rPr lang="zh-CN" altLang="en-US" sz="2000" dirty="0" smtClean="0">
                <a:solidFill>
                  <a:srgbClr val="FF0000"/>
                </a:solidFill>
              </a:rPr>
              <a:t>行政效率低下</a:t>
            </a:r>
            <a:r>
              <a:rPr lang="en-US" sz="2000" dirty="0" smtClean="0">
                <a:solidFill>
                  <a:srgbClr val="FF0000"/>
                </a:solidFill>
              </a:rPr>
              <a:t>,</a:t>
            </a:r>
            <a:r>
              <a:rPr lang="zh-CN" altLang="en-US" sz="2000" dirty="0" smtClean="0">
                <a:solidFill>
                  <a:srgbClr val="FF0000"/>
                </a:solidFill>
              </a:rPr>
              <a:t>而且大大加重了国家的财政负担</a:t>
            </a:r>
            <a:r>
              <a:rPr lang="en-US" sz="2000" dirty="0" smtClean="0">
                <a:solidFill>
                  <a:srgbClr val="FF0000"/>
                </a:solidFill>
              </a:rPr>
              <a:t>,</a:t>
            </a:r>
            <a:r>
              <a:rPr lang="zh-CN" altLang="en-US" sz="2000" dirty="0" smtClean="0"/>
              <a:t>地方财政尤其困难</a:t>
            </a:r>
            <a:r>
              <a:rPr lang="en-US" sz="2000" dirty="0" smtClean="0"/>
              <a:t>,</a:t>
            </a:r>
            <a:r>
              <a:rPr lang="zh-CN" altLang="en-US" sz="2000" dirty="0" smtClean="0"/>
              <a:t>尽管北宋时期社会经济发展很快</a:t>
            </a:r>
            <a:r>
              <a:rPr lang="en-US" sz="2000" dirty="0" smtClean="0"/>
              <a:t>,</a:t>
            </a:r>
            <a:r>
              <a:rPr lang="zh-CN" altLang="en-US" sz="2000" dirty="0" smtClean="0"/>
              <a:t>但仍难以应付日益庞大的财政开支</a:t>
            </a:r>
            <a:r>
              <a:rPr lang="en-US" sz="2000" dirty="0" smtClean="0"/>
              <a:t>,</a:t>
            </a:r>
            <a:r>
              <a:rPr lang="zh-CN" altLang="en-US" sz="2000" dirty="0" smtClean="0"/>
              <a:t>这成为北宋中期社会危机出现的重要原因。</a:t>
            </a:r>
            <a:endParaRPr lang="zh-CN" altLang="en-US" sz="2000" dirty="0"/>
          </a:p>
        </p:txBody>
      </p:sp>
    </p:spTree>
  </p:cSld>
  <p:clrMapOvr>
    <a:masterClrMapping/>
  </p:clrMapOvr>
  <p:transition>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alpha val="17000"/>
          </a:schemeClr>
        </a:solidFill>
        <a:effectLst/>
      </p:bgPr>
    </p:bg>
    <p:spTree>
      <p:nvGrpSpPr>
        <p:cNvPr id="1" name=""/>
        <p:cNvGrpSpPr/>
        <p:nvPr/>
      </p:nvGrpSpPr>
      <p:grpSpPr>
        <a:xfrm>
          <a:off x="0" y="0"/>
          <a:ext cx="0" cy="0"/>
          <a:chOff x="0" y="0"/>
          <a:chExt cx="0" cy="0"/>
        </a:xfrm>
      </p:grpSpPr>
      <p:sp>
        <p:nvSpPr>
          <p:cNvPr id="4" name="TextBox 3"/>
          <p:cNvSpPr txBox="1"/>
          <p:nvPr/>
        </p:nvSpPr>
        <p:spPr>
          <a:xfrm>
            <a:off x="2000232" y="571486"/>
            <a:ext cx="1357322" cy="492443"/>
          </a:xfrm>
          <a:prstGeom prst="rect">
            <a:avLst/>
          </a:prstGeom>
          <a:noFill/>
        </p:spPr>
        <p:txBody>
          <a:bodyPr wrap="square" rtlCol="0">
            <a:spAutoFit/>
          </a:bodyPr>
          <a:lstStyle/>
          <a:p>
            <a:r>
              <a:rPr lang="zh-CN" altLang="en-US" sz="2000" dirty="0" smtClean="0">
                <a:solidFill>
                  <a:srgbClr val="FF0000"/>
                </a:solidFill>
              </a:rPr>
              <a:t>富国强兵</a:t>
            </a:r>
            <a:endParaRPr lang="zh-CN" altLang="en-US" sz="2000" dirty="0" smtClean="0">
              <a:solidFill>
                <a:srgbClr val="FF0000"/>
              </a:solidFill>
            </a:endParaRPr>
          </a:p>
        </p:txBody>
      </p:sp>
      <p:graphicFrame>
        <p:nvGraphicFramePr>
          <p:cNvPr id="8" name="表格 7"/>
          <p:cNvGraphicFramePr>
            <a:graphicFrameLocks noGrp="1"/>
          </p:cNvGraphicFramePr>
          <p:nvPr/>
        </p:nvGraphicFramePr>
        <p:xfrm>
          <a:off x="170810" y="214296"/>
          <a:ext cx="8830346" cy="4786346"/>
        </p:xfrm>
        <a:graphic>
          <a:graphicData uri="http://schemas.openxmlformats.org/drawingml/2006/table">
            <a:tbl>
              <a:tblPr/>
              <a:tblGrid>
                <a:gridCol w="567372"/>
                <a:gridCol w="8262974"/>
              </a:tblGrid>
              <a:tr h="4786346">
                <a:tc>
                  <a:txBody>
                    <a:bodyPr/>
                    <a:lstStyle/>
                    <a:p>
                      <a:pPr algn="ctr">
                        <a:lnSpc>
                          <a:spcPct val="13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王安</a:t>
                      </a:r>
                      <a:endParaRPr lang="zh-CN" sz="2000" dirty="0">
                        <a:latin typeface="宋体" panose="02010600030101010101" pitchFamily="2" charset="-122"/>
                        <a:ea typeface="宋体" panose="02010600030101010101" pitchFamily="2" charset="-122"/>
                        <a:cs typeface="Times New Roman" panose="02020603050405020304"/>
                      </a:endParaRPr>
                    </a:p>
                    <a:p>
                      <a:pPr algn="ctr">
                        <a:lnSpc>
                          <a:spcPct val="13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石</a:t>
                      </a:r>
                      <a:r>
                        <a:rPr lang="zh-CN" sz="2000" b="1" dirty="0" smtClean="0">
                          <a:latin typeface="宋体" panose="02010600030101010101" pitchFamily="2" charset="-122"/>
                          <a:ea typeface="宋体" panose="02010600030101010101" pitchFamily="2" charset="-122"/>
                          <a:cs typeface="Times New Roman" panose="02020603050405020304"/>
                        </a:rPr>
                        <a:t>变法</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3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(1)</a:t>
                      </a:r>
                      <a:r>
                        <a:rPr lang="zh-CN" sz="2000" b="1" dirty="0">
                          <a:latin typeface="宋体" panose="02010600030101010101" pitchFamily="2" charset="-122"/>
                          <a:ea typeface="宋体" panose="02010600030101010101" pitchFamily="2" charset="-122"/>
                          <a:cs typeface="Times New Roman" panose="02020603050405020304"/>
                        </a:rPr>
                        <a:t>背景</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政治因循守旧、边防压力与财政危机</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庆历新政失败</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3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(2)</a:t>
                      </a:r>
                      <a:r>
                        <a:rPr lang="zh-CN" sz="2000" b="1" dirty="0">
                          <a:latin typeface="宋体" panose="02010600030101010101" pitchFamily="2" charset="-122"/>
                          <a:ea typeface="宋体" panose="02010600030101010101" pitchFamily="2" charset="-122"/>
                          <a:cs typeface="Times New Roman" panose="02020603050405020304"/>
                        </a:rPr>
                        <a:t>目的</a:t>
                      </a:r>
                      <a:r>
                        <a:rPr lang="en-US" sz="2000" b="1" dirty="0" smtClean="0">
                          <a:latin typeface="宋体" panose="02010600030101010101" pitchFamily="2" charset="-122"/>
                          <a:ea typeface="宋体" panose="02010600030101010101" pitchFamily="2" charset="-122"/>
                          <a:cs typeface="Times New Roman" panose="02020603050405020304"/>
                        </a:rPr>
                        <a:t>:</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en-US" altLang="zh-CN" sz="2000" b="1" u="sng" dirty="0" smtClean="0">
                          <a:solidFill>
                            <a:schemeClr val="bg1"/>
                          </a:solidFill>
                          <a:latin typeface="宋体" panose="02010600030101010101" pitchFamily="2" charset="-122"/>
                          <a:ea typeface="宋体" panose="02010600030101010101" pitchFamily="2" charset="-122"/>
                          <a:cs typeface="Times New Roman" panose="02020603050405020304"/>
                        </a:rPr>
                        <a:t>.</a:t>
                      </a:r>
                      <a:endParaRPr lang="zh-CN" sz="2000" dirty="0">
                        <a:solidFill>
                          <a:schemeClr val="bg1"/>
                        </a:solidFill>
                        <a:latin typeface="宋体" panose="02010600030101010101" pitchFamily="2" charset="-122"/>
                        <a:ea typeface="宋体" panose="02010600030101010101" pitchFamily="2" charset="-122"/>
                        <a:cs typeface="Times New Roman" panose="02020603050405020304"/>
                      </a:endParaRPr>
                    </a:p>
                    <a:p>
                      <a:pPr>
                        <a:lnSpc>
                          <a:spcPct val="13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(3)</a:t>
                      </a:r>
                      <a:r>
                        <a:rPr lang="zh-CN" sz="2000" b="1" dirty="0">
                          <a:latin typeface="宋体" panose="02010600030101010101" pitchFamily="2" charset="-122"/>
                          <a:ea typeface="宋体" panose="02010600030101010101" pitchFamily="2" charset="-122"/>
                          <a:cs typeface="Times New Roman" panose="02020603050405020304"/>
                        </a:rPr>
                        <a:t>内容</a:t>
                      </a:r>
                      <a:endParaRPr lang="zh-CN" sz="2000" dirty="0">
                        <a:latin typeface="宋体" panose="02010600030101010101" pitchFamily="2" charset="-122"/>
                        <a:ea typeface="宋体" panose="02010600030101010101" pitchFamily="2" charset="-122"/>
                        <a:cs typeface="Times New Roman" panose="02020603050405020304"/>
                      </a:endParaRPr>
                    </a:p>
                    <a:p>
                      <a:pPr algn="dist">
                        <a:lnSpc>
                          <a:spcPct val="13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①富国方面</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官府通过</a:t>
                      </a:r>
                      <a:r>
                        <a:rPr lang="zh-CN" sz="2000" b="1" u="sng" dirty="0">
                          <a:latin typeface="宋体" panose="02010600030101010101" pitchFamily="2" charset="-122"/>
                          <a:ea typeface="宋体" panose="02010600030101010101" pitchFamily="2" charset="-122"/>
                          <a:cs typeface="Times New Roman" panose="02020603050405020304"/>
                        </a:rPr>
                        <a:t>向农民提供农业贷款</a:t>
                      </a:r>
                      <a:r>
                        <a:rPr lang="zh-CN" sz="2000" b="1" dirty="0">
                          <a:latin typeface="宋体" panose="02010600030101010101" pitchFamily="2" charset="-122"/>
                          <a:ea typeface="宋体" panose="02010600030101010101" pitchFamily="2" charset="-122"/>
                          <a:cs typeface="Times New Roman" panose="02020603050405020304"/>
                        </a:rPr>
                        <a:t>、</a:t>
                      </a:r>
                      <a:r>
                        <a:rPr lang="zh-CN" sz="2000" b="1" u="sng" dirty="0">
                          <a:latin typeface="宋体" panose="02010600030101010101" pitchFamily="2" charset="-122"/>
                          <a:ea typeface="宋体" panose="02010600030101010101" pitchFamily="2" charset="-122"/>
                          <a:cs typeface="Times New Roman" panose="02020603050405020304"/>
                        </a:rPr>
                        <a:t>拨巨资从事商业经营</a:t>
                      </a:r>
                      <a:r>
                        <a:rPr lang="zh-CN" sz="2000" b="1" dirty="0">
                          <a:latin typeface="宋体" panose="02010600030101010101" pitchFamily="2" charset="-122"/>
                          <a:ea typeface="宋体" panose="02010600030101010101" pitchFamily="2" charset="-122"/>
                          <a:cs typeface="Times New Roman" panose="02020603050405020304"/>
                        </a:rPr>
                        <a:t>等</a:t>
                      </a:r>
                      <a:r>
                        <a:rPr lang="zh-CN" sz="2000" b="1" dirty="0" smtClean="0">
                          <a:latin typeface="宋体" panose="02010600030101010101" pitchFamily="2" charset="-122"/>
                          <a:ea typeface="宋体" panose="02010600030101010101" pitchFamily="2" charset="-122"/>
                          <a:cs typeface="Times New Roman" panose="02020603050405020304"/>
                        </a:rPr>
                        <a:t>手</a:t>
                      </a:r>
                      <a:endParaRPr lang="en-US" altLang="zh-CN" sz="2000" b="1" dirty="0" smtClean="0">
                        <a:latin typeface="宋体" panose="02010600030101010101" pitchFamily="2" charset="-122"/>
                        <a:ea typeface="宋体" panose="02010600030101010101" pitchFamily="2" charset="-122"/>
                        <a:cs typeface="Times New Roman" panose="02020603050405020304"/>
                      </a:endParaRPr>
                    </a:p>
                    <a:p>
                      <a:pPr>
                        <a:lnSpc>
                          <a:spcPct val="130000"/>
                        </a:lnSpc>
                        <a:spcAft>
                          <a:spcPts val="0"/>
                        </a:spcAft>
                      </a:pPr>
                      <a:r>
                        <a:rPr lang="zh-CN" sz="2000" b="1" dirty="0" smtClean="0">
                          <a:latin typeface="宋体" panose="02010600030101010101" pitchFamily="2" charset="-122"/>
                          <a:ea typeface="宋体" panose="02010600030101010101" pitchFamily="2" charset="-122"/>
                          <a:cs typeface="Times New Roman" panose="02020603050405020304"/>
                        </a:rPr>
                        <a:t>段</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力图在</a:t>
                      </a:r>
                      <a:r>
                        <a:rPr lang="zh-CN" sz="2000" b="1" u="sng" dirty="0">
                          <a:latin typeface="宋体" panose="02010600030101010101" pitchFamily="2" charset="-122"/>
                          <a:ea typeface="宋体" panose="02010600030101010101" pitchFamily="2" charset="-122"/>
                          <a:cs typeface="Times New Roman" panose="02020603050405020304"/>
                        </a:rPr>
                        <a:t>调控经济的同时开辟财源</a:t>
                      </a:r>
                      <a:r>
                        <a:rPr lang="zh-CN" sz="2000" b="1" dirty="0">
                          <a:latin typeface="宋体" panose="02010600030101010101" pitchFamily="2" charset="-122"/>
                          <a:ea typeface="宋体" panose="02010600030101010101" pitchFamily="2" charset="-122"/>
                          <a:cs typeface="Times New Roman" panose="02020603050405020304"/>
                        </a:rPr>
                        <a:t> </a:t>
                      </a:r>
                      <a:endParaRPr lang="zh-CN" sz="2000" dirty="0">
                        <a:latin typeface="宋体" panose="02010600030101010101" pitchFamily="2" charset="-122"/>
                        <a:ea typeface="宋体" panose="02010600030101010101" pitchFamily="2" charset="-122"/>
                        <a:cs typeface="Times New Roman" panose="02020603050405020304"/>
                      </a:endParaRPr>
                    </a:p>
                    <a:p>
                      <a:pPr algn="dist">
                        <a:lnSpc>
                          <a:spcPct val="13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②强兵方面</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对农民进行编制管理和军事训练</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希望借以逐渐</a:t>
                      </a:r>
                      <a:r>
                        <a:rPr lang="zh-CN" sz="2000" b="1" dirty="0" smtClean="0">
                          <a:latin typeface="宋体" panose="02010600030101010101" pitchFamily="2" charset="-122"/>
                          <a:ea typeface="宋体" panose="02010600030101010101" pitchFamily="2" charset="-122"/>
                          <a:cs typeface="Times New Roman" panose="02020603050405020304"/>
                        </a:rPr>
                        <a:t>恢复</a:t>
                      </a:r>
                      <a:endParaRPr lang="en-US" altLang="zh-CN" sz="2000" b="1" dirty="0" smtClean="0">
                        <a:latin typeface="宋体" panose="02010600030101010101" pitchFamily="2" charset="-122"/>
                        <a:ea typeface="宋体" panose="02010600030101010101" pitchFamily="2" charset="-122"/>
                        <a:cs typeface="Times New Roman" panose="02020603050405020304"/>
                      </a:endParaRPr>
                    </a:p>
                    <a:p>
                      <a:pPr>
                        <a:lnSpc>
                          <a:spcPct val="130000"/>
                        </a:lnSpc>
                        <a:spcAft>
                          <a:spcPts val="0"/>
                        </a:spcAft>
                      </a:pPr>
                      <a:r>
                        <a:rPr lang="zh-CN" sz="2000" b="1" dirty="0" smtClean="0">
                          <a:latin typeface="宋体" panose="02010600030101010101" pitchFamily="2" charset="-122"/>
                          <a:ea typeface="宋体" panose="02010600030101010101" pitchFamily="2" charset="-122"/>
                          <a:cs typeface="Times New Roman" panose="02020603050405020304"/>
                        </a:rPr>
                        <a:t>“</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zh-CN" sz="2000" b="1" dirty="0" smtClean="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的征兵制</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取代募兵制</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3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(4)</a:t>
                      </a:r>
                      <a:r>
                        <a:rPr lang="zh-CN" sz="2000" b="1" dirty="0">
                          <a:latin typeface="宋体" panose="02010600030101010101" pitchFamily="2" charset="-122"/>
                          <a:ea typeface="宋体" panose="02010600030101010101" pitchFamily="2" charset="-122"/>
                          <a:cs typeface="Times New Roman" panose="02020603050405020304"/>
                        </a:rPr>
                        <a:t>影响</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3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①达到</a:t>
                      </a:r>
                      <a:r>
                        <a:rPr lang="zh-CN" sz="2000" b="1" dirty="0" smtClean="0">
                          <a:latin typeface="宋体" panose="02010600030101010101" pitchFamily="2" charset="-122"/>
                          <a:ea typeface="宋体" panose="02010600030101010101" pitchFamily="2" charset="-122"/>
                          <a:cs typeface="Times New Roman" panose="02020603050405020304"/>
                        </a:rPr>
                        <a:t>了</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zh-CN" sz="2000" b="1" dirty="0" smtClean="0">
                          <a:latin typeface="宋体" panose="02010600030101010101" pitchFamily="2" charset="-122"/>
                          <a:ea typeface="宋体" panose="02010600030101010101" pitchFamily="2" charset="-122"/>
                          <a:cs typeface="Times New Roman" panose="02020603050405020304"/>
                        </a:rPr>
                        <a:t>目的</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增加了大笔收入</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3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②强兵的效果并不明显</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北宋与西夏开战</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又以失败告终</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3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③一些措施在执行过程中</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加重了人民的负担</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也引起激烈争议</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3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④统治集团</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内部的分裂日益严重</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北宋逐渐走向衰亡</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1" name="TextBox 10"/>
          <p:cNvSpPr txBox="1"/>
          <p:nvPr/>
        </p:nvSpPr>
        <p:spPr>
          <a:xfrm>
            <a:off x="1285852" y="2534201"/>
            <a:ext cx="1357322" cy="435697"/>
          </a:xfrm>
          <a:prstGeom prst="rect">
            <a:avLst/>
          </a:prstGeom>
          <a:noFill/>
        </p:spPr>
        <p:txBody>
          <a:bodyPr wrap="square" rtlCol="0">
            <a:spAutoFit/>
          </a:bodyPr>
          <a:lstStyle/>
          <a:p>
            <a:r>
              <a:rPr lang="zh-CN" altLang="en-US" sz="2000" dirty="0" smtClean="0">
                <a:solidFill>
                  <a:srgbClr val="FF0000"/>
                </a:solidFill>
              </a:rPr>
              <a:t>兵农合一</a:t>
            </a:r>
            <a:endParaRPr lang="zh-CN" altLang="en-US" sz="2000" dirty="0" smtClean="0">
              <a:solidFill>
                <a:srgbClr val="FF0000"/>
              </a:solidFill>
            </a:endParaRPr>
          </a:p>
        </p:txBody>
      </p:sp>
      <p:sp>
        <p:nvSpPr>
          <p:cNvPr id="12" name="TextBox 11"/>
          <p:cNvSpPr txBox="1"/>
          <p:nvPr/>
        </p:nvSpPr>
        <p:spPr>
          <a:xfrm>
            <a:off x="2000232" y="3293753"/>
            <a:ext cx="785818" cy="492443"/>
          </a:xfrm>
          <a:prstGeom prst="rect">
            <a:avLst/>
          </a:prstGeom>
          <a:noFill/>
        </p:spPr>
        <p:txBody>
          <a:bodyPr wrap="square" rtlCol="0">
            <a:spAutoFit/>
          </a:bodyPr>
          <a:lstStyle/>
          <a:p>
            <a:r>
              <a:rPr lang="zh-CN" altLang="en-US" sz="2000" dirty="0" smtClean="0">
                <a:solidFill>
                  <a:srgbClr val="FF0000"/>
                </a:solidFill>
              </a:rPr>
              <a:t>富国</a:t>
            </a:r>
            <a:endParaRPr lang="zh-CN" altLang="en-US" sz="2000" dirty="0" smtClean="0">
              <a:solidFill>
                <a:srgbClr val="FF0000"/>
              </a:solidFill>
            </a:endParaRPr>
          </a:p>
        </p:txBody>
      </p:sp>
      <p:sp>
        <p:nvSpPr>
          <p:cNvPr id="2" name="TextBox 10"/>
          <p:cNvSpPr txBox="1"/>
          <p:nvPr>
            <p:custDataLst>
              <p:tags r:id="rId1"/>
            </p:custDataLst>
          </p:nvPr>
        </p:nvSpPr>
        <p:spPr>
          <a:xfrm>
            <a:off x="4211932" y="1063541"/>
            <a:ext cx="1357322" cy="491490"/>
          </a:xfrm>
          <a:prstGeom prst="rect">
            <a:avLst/>
          </a:prstGeom>
          <a:noFill/>
        </p:spPr>
        <p:txBody>
          <a:bodyPr wrap="square" rtlCol="0">
            <a:spAutoFit/>
          </a:bodyPr>
          <a:p>
            <a:r>
              <a:rPr lang="zh-CN" altLang="en-US" sz="2000" dirty="0" smtClean="0">
                <a:solidFill>
                  <a:srgbClr val="FF0000"/>
                </a:solidFill>
              </a:rPr>
              <a:t>青苗法</a:t>
            </a:r>
            <a:endParaRPr lang="zh-CN" altLang="en-US" sz="2000" dirty="0" smtClean="0">
              <a:solidFill>
                <a:srgbClr val="FF0000"/>
              </a:solidFill>
            </a:endParaRPr>
          </a:p>
        </p:txBody>
      </p:sp>
      <p:sp>
        <p:nvSpPr>
          <p:cNvPr id="3" name="TextBox 10"/>
          <p:cNvSpPr txBox="1"/>
          <p:nvPr>
            <p:custDataLst>
              <p:tags r:id="rId2"/>
            </p:custDataLst>
          </p:nvPr>
        </p:nvSpPr>
        <p:spPr>
          <a:xfrm>
            <a:off x="6875757" y="1059096"/>
            <a:ext cx="1357322" cy="491490"/>
          </a:xfrm>
          <a:prstGeom prst="rect">
            <a:avLst/>
          </a:prstGeom>
          <a:noFill/>
        </p:spPr>
        <p:txBody>
          <a:bodyPr wrap="square" rtlCol="0">
            <a:spAutoFit/>
          </a:bodyPr>
          <a:p>
            <a:r>
              <a:rPr lang="zh-CN" altLang="en-US" sz="2000" dirty="0" smtClean="0">
                <a:solidFill>
                  <a:srgbClr val="FF0000"/>
                </a:solidFill>
              </a:rPr>
              <a:t>市易法</a:t>
            </a:r>
            <a:endParaRPr lang="zh-CN" altLang="en-US" sz="2000" dirty="0" smtClean="0">
              <a:solidFill>
                <a:srgbClr val="FF0000"/>
              </a:solidFill>
            </a:endParaRPr>
          </a:p>
        </p:txBody>
      </p:sp>
      <p:sp>
        <p:nvSpPr>
          <p:cNvPr id="5" name="TextBox 10"/>
          <p:cNvSpPr txBox="1"/>
          <p:nvPr>
            <p:custDataLst>
              <p:tags r:id="rId3"/>
            </p:custDataLst>
          </p:nvPr>
        </p:nvSpPr>
        <p:spPr>
          <a:xfrm>
            <a:off x="5723867" y="2534201"/>
            <a:ext cx="1357322" cy="491490"/>
          </a:xfrm>
          <a:prstGeom prst="rect">
            <a:avLst/>
          </a:prstGeom>
          <a:noFill/>
        </p:spPr>
        <p:txBody>
          <a:bodyPr wrap="square" rtlCol="0">
            <a:spAutoFit/>
          </a:bodyPr>
          <a:p>
            <a:r>
              <a:rPr lang="zh-CN" altLang="en-US" sz="2000" dirty="0" smtClean="0">
                <a:solidFill>
                  <a:srgbClr val="FF0000"/>
                </a:solidFill>
              </a:rPr>
              <a:t>保甲法</a:t>
            </a:r>
            <a:endParaRPr lang="zh-CN" altLang="en-US" sz="2000" dirty="0" smtClean="0">
              <a:solidFill>
                <a:srgbClr val="FF0000"/>
              </a:solidFill>
            </a:endParaRPr>
          </a:p>
        </p:txBody>
      </p:sp>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Horizont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6"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6"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Horizont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6"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p:bldP spid="12" grpId="0"/>
      <p:bldP spid="2" grpId="0"/>
      <p:bldP spid="3"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06998" y="-164165"/>
            <a:ext cx="8929718" cy="645160"/>
          </a:xfrm>
          <a:prstGeom prst="rect">
            <a:avLst/>
          </a:prstGeom>
          <a:noFill/>
        </p:spPr>
        <p:txBody>
          <a:bodyPr wrap="square" rtlCol="0">
            <a:spAutoFit/>
          </a:bodyPr>
          <a:lstStyle/>
          <a:p>
            <a:pPr algn="ctr">
              <a:lnSpc>
                <a:spcPct val="150000"/>
              </a:lnSpc>
            </a:pPr>
            <a:r>
              <a:rPr lang="zh-CN" altLang="en-US" sz="2400" dirty="0" smtClean="0">
                <a:solidFill>
                  <a:srgbClr val="0000FF"/>
                </a:solidFill>
                <a:latin typeface="黑体" panose="02010609060101010101" pitchFamily="49" charset="-122"/>
                <a:ea typeface="黑体" panose="02010609060101010101" pitchFamily="49" charset="-122"/>
              </a:rPr>
              <a:t>主题　宋代社会的新变化</a:t>
            </a:r>
            <a:endParaRPr lang="zh-CN" altLang="en-US" sz="2400" dirty="0" smtClean="0">
              <a:solidFill>
                <a:srgbClr val="0000FF"/>
              </a:solidFill>
              <a:latin typeface="黑体" panose="02010609060101010101" pitchFamily="49" charset="-122"/>
              <a:ea typeface="黑体" panose="02010609060101010101" pitchFamily="49" charset="-122"/>
            </a:endParaRPr>
          </a:p>
        </p:txBody>
      </p:sp>
      <p:sp>
        <p:nvSpPr>
          <p:cNvPr id="8" name="TextBox 7"/>
          <p:cNvSpPr txBox="1"/>
          <p:nvPr/>
        </p:nvSpPr>
        <p:spPr>
          <a:xfrm>
            <a:off x="107601" y="267640"/>
            <a:ext cx="8929750" cy="810260"/>
          </a:xfrm>
          <a:prstGeom prst="rect">
            <a:avLst/>
          </a:prstGeom>
          <a:noFill/>
        </p:spPr>
        <p:txBody>
          <a:bodyPr wrap="square" rtlCol="0">
            <a:spAutoFit/>
          </a:bodyPr>
          <a:lstStyle/>
          <a:p>
            <a:r>
              <a:rPr lang="zh-CN" altLang="en-US" sz="1800" dirty="0" smtClean="0">
                <a:solidFill>
                  <a:srgbClr val="0000FF"/>
                </a:solidFill>
                <a:latin typeface="黑体" panose="02010609060101010101" pitchFamily="49" charset="-122"/>
                <a:ea typeface="黑体" panose="02010609060101010101" pitchFamily="49" charset="-122"/>
              </a:rPr>
              <a:t>探究一　制度之变与王安石变法</a:t>
            </a:r>
            <a:endParaRPr lang="zh-CN" altLang="en-US" sz="1800" dirty="0" smtClean="0">
              <a:solidFill>
                <a:srgbClr val="0000FF"/>
              </a:solidFill>
              <a:latin typeface="黑体" panose="02010609060101010101" pitchFamily="49" charset="-122"/>
              <a:ea typeface="黑体" panose="02010609060101010101" pitchFamily="49" charset="-122"/>
            </a:endParaRPr>
          </a:p>
          <a:p>
            <a:endParaRPr lang="zh-CN" altLang="en-US" sz="1800" dirty="0" smtClean="0">
              <a:solidFill>
                <a:srgbClr val="0000FF"/>
              </a:solidFill>
              <a:latin typeface="黑体" panose="02010609060101010101" pitchFamily="49" charset="-122"/>
              <a:ea typeface="黑体" panose="02010609060101010101" pitchFamily="49" charset="-122"/>
            </a:endParaRPr>
          </a:p>
        </p:txBody>
      </p:sp>
      <p:sp>
        <p:nvSpPr>
          <p:cNvPr id="2" name="TextBox 3"/>
          <p:cNvSpPr txBox="1"/>
          <p:nvPr>
            <p:custDataLst>
              <p:tags r:id="rId1"/>
            </p:custDataLst>
          </p:nvPr>
        </p:nvSpPr>
        <p:spPr>
          <a:xfrm>
            <a:off x="71438" y="645143"/>
            <a:ext cx="9001156" cy="4081117"/>
          </a:xfrm>
          <a:prstGeom prst="rect">
            <a:avLst/>
          </a:prstGeom>
          <a:noFill/>
        </p:spPr>
        <p:txBody>
          <a:bodyPr wrap="square" rtlCol="0">
            <a:spAutoFit/>
          </a:bodyPr>
          <a:p>
            <a:pPr>
              <a:lnSpc>
                <a:spcPct val="120000"/>
              </a:lnSpc>
            </a:pPr>
            <a:r>
              <a:rPr lang="zh-CN" altLang="en-US" sz="1800" dirty="0" smtClean="0">
                <a:latin typeface="黑体" panose="02010609060101010101" pitchFamily="49" charset="-122"/>
                <a:ea typeface="黑体" panose="02010609060101010101" pitchFamily="49" charset="-122"/>
              </a:rPr>
              <a:t>视角</a:t>
            </a:r>
            <a:r>
              <a:rPr lang="en-US" sz="1800" dirty="0" smtClean="0">
                <a:latin typeface="黑体" panose="02010609060101010101" pitchFamily="49" charset="-122"/>
                <a:ea typeface="黑体" panose="02010609060101010101" pitchFamily="49" charset="-122"/>
              </a:rPr>
              <a:t>2</a:t>
            </a:r>
            <a:r>
              <a:rPr lang="zh-CN" altLang="en-US" sz="1800" dirty="0" smtClean="0">
                <a:latin typeface="黑体" panose="02010609060101010101" pitchFamily="49" charset="-122"/>
                <a:ea typeface="黑体" panose="02010609060101010101" pitchFamily="49" charset="-122"/>
              </a:rPr>
              <a:t>　困局</a:t>
            </a:r>
            <a:r>
              <a:rPr lang="en-US" altLang="zh-CN" sz="1800" dirty="0" smtClean="0">
                <a:latin typeface="黑体" panose="02010609060101010101" pitchFamily="49" charset="-122"/>
                <a:ea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rPr>
              <a:t>王安石变法</a:t>
            </a:r>
            <a:endParaRPr lang="zh-CN" altLang="en-US" sz="1800" dirty="0" smtClean="0">
              <a:latin typeface="黑体" panose="02010609060101010101" pitchFamily="49" charset="-122"/>
              <a:ea typeface="黑体" panose="02010609060101010101" pitchFamily="49" charset="-122"/>
            </a:endParaRPr>
          </a:p>
          <a:p>
            <a:pPr>
              <a:lnSpc>
                <a:spcPct val="120000"/>
              </a:lnSpc>
            </a:pPr>
            <a:r>
              <a:rPr lang="zh-CN" altLang="en-US" sz="1800" dirty="0" smtClean="0">
                <a:latin typeface="黑体" panose="02010609060101010101" pitchFamily="49" charset="-122"/>
                <a:ea typeface="黑体" panose="02010609060101010101" pitchFamily="49" charset="-122"/>
              </a:rPr>
              <a:t>材料</a:t>
            </a:r>
            <a:r>
              <a:rPr lang="zh-CN" altLang="en-US" sz="1800" dirty="0" smtClean="0">
                <a:latin typeface="黑体" panose="02010609060101010101" pitchFamily="49" charset="-122"/>
                <a:ea typeface="黑体" panose="02010609060101010101" pitchFamily="49" charset="-122"/>
              </a:rPr>
              <a:t>二</a:t>
            </a:r>
            <a:r>
              <a:rPr lang="zh-CN" altLang="en-US" sz="1800" dirty="0" smtClean="0"/>
              <a:t>　</a:t>
            </a:r>
            <a:r>
              <a:rPr lang="zh-CN" altLang="en-US" sz="1800" dirty="0" smtClean="0">
                <a:latin typeface="楷体" panose="02010609060101010101" pitchFamily="49" charset="-122"/>
                <a:ea typeface="楷体" panose="02010609060101010101" pitchFamily="49" charset="-122"/>
              </a:rPr>
              <a:t>国家一统之业</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其合而遂裂者</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王安石之罪也。</a:t>
            </a:r>
            <a:endParaRPr lang="zh-CN" altLang="en-US" sz="1800" dirty="0" smtClean="0">
              <a:latin typeface="楷体" panose="02010609060101010101" pitchFamily="49" charset="-122"/>
              <a:ea typeface="楷体" panose="02010609060101010101" pitchFamily="49" charset="-122"/>
            </a:endParaRPr>
          </a:p>
          <a:p>
            <a:pPr algn="r">
              <a:lnSpc>
                <a:spcPct val="120000"/>
              </a:lnSpc>
            </a:pPr>
            <a:r>
              <a:rPr lang="en-US" altLang="zh-CN" sz="1800" dirty="0" smtClean="0"/>
              <a:t>——</a:t>
            </a:r>
            <a:r>
              <a:rPr lang="en-US" sz="1800" dirty="0" smtClean="0"/>
              <a:t>[</a:t>
            </a:r>
            <a:r>
              <a:rPr lang="zh-CN" altLang="en-US" sz="1800" dirty="0" smtClean="0"/>
              <a:t>南宋</a:t>
            </a:r>
            <a:r>
              <a:rPr lang="en-US" sz="1800" dirty="0" smtClean="0"/>
              <a:t>]</a:t>
            </a:r>
            <a:r>
              <a:rPr lang="zh-CN" altLang="en-US" sz="1800" dirty="0" smtClean="0"/>
              <a:t>罗大经</a:t>
            </a:r>
            <a:r>
              <a:rPr lang="en-US" altLang="zh-CN" sz="1800" dirty="0" smtClean="0"/>
              <a:t>《</a:t>
            </a:r>
            <a:r>
              <a:rPr lang="zh-CN" altLang="en-US" sz="1800" dirty="0" smtClean="0"/>
              <a:t>鹤林玉露</a:t>
            </a:r>
            <a:r>
              <a:rPr lang="en-US" altLang="zh-CN" sz="1800" dirty="0" smtClean="0"/>
              <a:t>》</a:t>
            </a:r>
            <a:endParaRPr lang="en-US" altLang="zh-CN" sz="1800" dirty="0" smtClean="0"/>
          </a:p>
          <a:p>
            <a:pPr>
              <a:lnSpc>
                <a:spcPct val="120000"/>
              </a:lnSpc>
            </a:pPr>
            <a:r>
              <a:rPr lang="zh-CN" altLang="en-US" sz="1800" dirty="0" smtClean="0">
                <a:latin typeface="楷体" panose="02010609060101010101" pitchFamily="49" charset="-122"/>
                <a:ea typeface="楷体" panose="02010609060101010101" pitchFamily="49" charset="-122"/>
              </a:rPr>
              <a:t>依照当时情况</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非先澄清吏治</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不足以宽养民力。非宽养民力</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不足以厚培国本。非厚培国本</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不足以遽希武功。王安石的新政</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一面既忽略了基本的人的问题</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一面又抱有急功速效的心理。在国内新政措施全无头绪的当日</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却同时引起边衅</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对外便觊开疆用武。因此更是加意聚敛</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而忽略了为国家的百年长计。</a:t>
            </a:r>
            <a:endParaRPr lang="zh-CN" altLang="en-US" sz="1800" dirty="0" smtClean="0">
              <a:latin typeface="楷体" panose="02010609060101010101" pitchFamily="49" charset="-122"/>
              <a:ea typeface="楷体" panose="02010609060101010101" pitchFamily="49" charset="-122"/>
            </a:endParaRPr>
          </a:p>
          <a:p>
            <a:pPr algn="r">
              <a:lnSpc>
                <a:spcPct val="120000"/>
              </a:lnSpc>
            </a:pPr>
            <a:r>
              <a:rPr lang="en-US" altLang="zh-CN" sz="1800" dirty="0" smtClean="0"/>
              <a:t>——</a:t>
            </a:r>
            <a:r>
              <a:rPr lang="zh-CN" altLang="en-US" sz="1800" dirty="0" smtClean="0"/>
              <a:t>钱穆</a:t>
            </a:r>
            <a:r>
              <a:rPr lang="en-US" altLang="zh-CN" sz="1800" dirty="0" smtClean="0"/>
              <a:t>《</a:t>
            </a:r>
            <a:r>
              <a:rPr lang="zh-CN" altLang="en-US" sz="1800" dirty="0" smtClean="0"/>
              <a:t>国史大纲</a:t>
            </a:r>
            <a:r>
              <a:rPr lang="en-US" altLang="zh-CN" sz="1800" dirty="0" smtClean="0"/>
              <a:t>》</a:t>
            </a:r>
            <a:endParaRPr lang="en-US" altLang="zh-CN" sz="1800" dirty="0" smtClean="0"/>
          </a:p>
          <a:p>
            <a:pPr>
              <a:lnSpc>
                <a:spcPct val="120000"/>
              </a:lnSpc>
            </a:pPr>
            <a:r>
              <a:rPr lang="zh-CN" altLang="en-US" sz="1800" dirty="0" smtClean="0">
                <a:latin typeface="楷体" panose="02010609060101010101" pitchFamily="49" charset="-122"/>
                <a:ea typeface="楷体" panose="02010609060101010101" pitchFamily="49" charset="-122"/>
              </a:rPr>
              <a:t>若乃于三代下求完人</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惟公庶足以当之矣。</a:t>
            </a:r>
            <a:r>
              <a:rPr lang="en-US" altLang="zh-CN"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以不世出之杰</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而蒙天下之诟</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易世而未之湔者</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在泰西则有克林威尔</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而在吾国则荆公。</a:t>
            </a:r>
            <a:endParaRPr lang="zh-CN" altLang="en-US" sz="1800" dirty="0" smtClean="0">
              <a:latin typeface="楷体" panose="02010609060101010101" pitchFamily="49" charset="-122"/>
              <a:ea typeface="楷体" panose="02010609060101010101" pitchFamily="49" charset="-122"/>
            </a:endParaRPr>
          </a:p>
          <a:p>
            <a:pPr algn="r">
              <a:lnSpc>
                <a:spcPct val="120000"/>
              </a:lnSpc>
            </a:pPr>
            <a:r>
              <a:rPr lang="en-US" altLang="zh-CN" sz="1800" dirty="0" smtClean="0"/>
              <a:t>——</a:t>
            </a:r>
            <a:r>
              <a:rPr lang="zh-CN" altLang="en-US" sz="1800" dirty="0" smtClean="0"/>
              <a:t>梁启超</a:t>
            </a:r>
            <a:r>
              <a:rPr lang="en-US" altLang="zh-CN" sz="1800" dirty="0" smtClean="0"/>
              <a:t>《</a:t>
            </a:r>
            <a:r>
              <a:rPr lang="zh-CN" altLang="en-US" sz="1800" dirty="0" smtClean="0"/>
              <a:t>王荆公</a:t>
            </a:r>
            <a:r>
              <a:rPr lang="en-US" altLang="zh-CN" sz="1800" dirty="0" smtClean="0"/>
              <a:t>》</a:t>
            </a:r>
            <a:endParaRPr lang="en-US" altLang="zh-CN" sz="1800" dirty="0" smtClean="0"/>
          </a:p>
          <a:p>
            <a:pPr>
              <a:lnSpc>
                <a:spcPct val="120000"/>
              </a:lnSpc>
            </a:pPr>
            <a:r>
              <a:rPr lang="en-US" sz="1800" dirty="0" smtClean="0">
                <a:latin typeface="黑体" panose="02010609060101010101" pitchFamily="49" charset="-122"/>
                <a:ea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rPr>
              <a:t>问题</a:t>
            </a:r>
            <a:r>
              <a:rPr lang="en-US" sz="1800" dirty="0" smtClean="0">
                <a:latin typeface="黑体" panose="02010609060101010101" pitchFamily="49" charset="-122"/>
                <a:ea typeface="黑体" panose="02010609060101010101" pitchFamily="49" charset="-122"/>
              </a:rPr>
              <a:t>] </a:t>
            </a:r>
            <a:r>
              <a:rPr lang="en-US" sz="1800" dirty="0" smtClean="0"/>
              <a:t>(2)</a:t>
            </a:r>
            <a:r>
              <a:rPr lang="zh-CN" altLang="en-US" sz="1800" dirty="0" smtClean="0"/>
              <a:t>根据材料</a:t>
            </a:r>
            <a:r>
              <a:rPr lang="en-US" sz="1800" dirty="0" smtClean="0"/>
              <a:t>,</a:t>
            </a:r>
            <a:r>
              <a:rPr lang="zh-CN" altLang="en-US" sz="1800" dirty="0" smtClean="0"/>
              <a:t>任选一例关于王安石变法的评判</a:t>
            </a:r>
            <a:r>
              <a:rPr lang="en-US" sz="1800" dirty="0" smtClean="0"/>
              <a:t>,</a:t>
            </a:r>
            <a:r>
              <a:rPr lang="zh-CN" altLang="en-US" sz="1800" dirty="0" smtClean="0"/>
              <a:t>并结合所学知识予以阐释</a:t>
            </a:r>
            <a:r>
              <a:rPr lang="zh-CN" altLang="en-US" sz="1800" dirty="0" smtClean="0"/>
              <a:t>。</a:t>
            </a:r>
            <a:endParaRPr lang="zh-CN" altLang="en-US" sz="1800" dirty="0" smtClean="0"/>
          </a:p>
        </p:txBody>
      </p:sp>
    </p:spTree>
  </p:cSld>
  <p:clrMapOvr>
    <a:masterClrMapping/>
  </p:clrMapOvr>
  <p:transition>
    <p:split orient="vert" dir="in"/>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06998" y="-164165"/>
            <a:ext cx="8929718" cy="645160"/>
          </a:xfrm>
          <a:prstGeom prst="rect">
            <a:avLst/>
          </a:prstGeom>
          <a:noFill/>
        </p:spPr>
        <p:txBody>
          <a:bodyPr wrap="square" rtlCol="0">
            <a:spAutoFit/>
          </a:bodyPr>
          <a:lstStyle/>
          <a:p>
            <a:pPr algn="ctr">
              <a:lnSpc>
                <a:spcPct val="150000"/>
              </a:lnSpc>
            </a:pPr>
            <a:r>
              <a:rPr lang="zh-CN" altLang="en-US" sz="2400" dirty="0" smtClean="0">
                <a:solidFill>
                  <a:srgbClr val="0000FF"/>
                </a:solidFill>
                <a:latin typeface="黑体" panose="02010609060101010101" pitchFamily="49" charset="-122"/>
                <a:ea typeface="黑体" panose="02010609060101010101" pitchFamily="49" charset="-122"/>
              </a:rPr>
              <a:t>主题　宋代社会的新变化</a:t>
            </a:r>
            <a:endParaRPr lang="zh-CN" altLang="en-US" sz="2400" dirty="0" smtClean="0">
              <a:solidFill>
                <a:srgbClr val="0000FF"/>
              </a:solidFill>
              <a:latin typeface="黑体" panose="02010609060101010101" pitchFamily="49" charset="-122"/>
              <a:ea typeface="黑体" panose="02010609060101010101" pitchFamily="49" charset="-122"/>
            </a:endParaRPr>
          </a:p>
        </p:txBody>
      </p:sp>
      <p:sp>
        <p:nvSpPr>
          <p:cNvPr id="8" name="TextBox 7"/>
          <p:cNvSpPr txBox="1"/>
          <p:nvPr/>
        </p:nvSpPr>
        <p:spPr>
          <a:xfrm>
            <a:off x="107601" y="267640"/>
            <a:ext cx="8929750" cy="810260"/>
          </a:xfrm>
          <a:prstGeom prst="rect">
            <a:avLst/>
          </a:prstGeom>
          <a:noFill/>
        </p:spPr>
        <p:txBody>
          <a:bodyPr wrap="square" rtlCol="0">
            <a:spAutoFit/>
          </a:bodyPr>
          <a:lstStyle/>
          <a:p>
            <a:r>
              <a:rPr lang="zh-CN" altLang="en-US" sz="1800" dirty="0" smtClean="0">
                <a:solidFill>
                  <a:srgbClr val="0000FF"/>
                </a:solidFill>
                <a:latin typeface="黑体" panose="02010609060101010101" pitchFamily="49" charset="-122"/>
                <a:ea typeface="黑体" panose="02010609060101010101" pitchFamily="49" charset="-122"/>
              </a:rPr>
              <a:t>探究一　制度之变与王安石变法</a:t>
            </a:r>
            <a:endParaRPr lang="zh-CN" altLang="en-US" sz="1800" dirty="0" smtClean="0">
              <a:solidFill>
                <a:srgbClr val="0000FF"/>
              </a:solidFill>
              <a:latin typeface="黑体" panose="02010609060101010101" pitchFamily="49" charset="-122"/>
              <a:ea typeface="黑体" panose="02010609060101010101" pitchFamily="49" charset="-122"/>
            </a:endParaRPr>
          </a:p>
          <a:p>
            <a:endParaRPr lang="zh-CN" altLang="en-US" sz="1800" dirty="0" smtClean="0">
              <a:solidFill>
                <a:srgbClr val="0000FF"/>
              </a:solidFill>
              <a:latin typeface="黑体" panose="02010609060101010101" pitchFamily="49" charset="-122"/>
              <a:ea typeface="黑体" panose="02010609060101010101" pitchFamily="49" charset="-122"/>
            </a:endParaRPr>
          </a:p>
        </p:txBody>
      </p:sp>
      <p:sp>
        <p:nvSpPr>
          <p:cNvPr id="2" name="TextBox 3"/>
          <p:cNvSpPr txBox="1"/>
          <p:nvPr>
            <p:custDataLst>
              <p:tags r:id="rId1"/>
            </p:custDataLst>
          </p:nvPr>
        </p:nvSpPr>
        <p:spPr>
          <a:xfrm>
            <a:off x="71438" y="645143"/>
            <a:ext cx="9001156" cy="1568450"/>
          </a:xfrm>
          <a:prstGeom prst="rect">
            <a:avLst/>
          </a:prstGeom>
          <a:noFill/>
        </p:spPr>
        <p:txBody>
          <a:bodyPr wrap="square" rtlCol="0">
            <a:spAutoFit/>
          </a:bodyPr>
          <a:p>
            <a:pPr>
              <a:lnSpc>
                <a:spcPct val="120000"/>
              </a:lnSpc>
            </a:pPr>
            <a:r>
              <a:rPr lang="zh-CN" altLang="en-US" sz="2000" dirty="0" smtClean="0">
                <a:latin typeface="黑体" panose="02010609060101010101" pitchFamily="49" charset="-122"/>
                <a:ea typeface="黑体" panose="02010609060101010101" pitchFamily="49" charset="-122"/>
              </a:rPr>
              <a:t>视角</a:t>
            </a:r>
            <a:r>
              <a:rPr lang="en-US" sz="2000" dirty="0" smtClean="0">
                <a:latin typeface="黑体" panose="02010609060101010101" pitchFamily="49" charset="-122"/>
                <a:ea typeface="黑体" panose="02010609060101010101" pitchFamily="49" charset="-122"/>
              </a:rPr>
              <a:t>2</a:t>
            </a:r>
            <a:r>
              <a:rPr lang="zh-CN" altLang="en-US" sz="2000" dirty="0" smtClean="0">
                <a:latin typeface="黑体" panose="02010609060101010101" pitchFamily="49" charset="-122"/>
                <a:ea typeface="黑体" panose="02010609060101010101" pitchFamily="49" charset="-122"/>
              </a:rPr>
              <a:t>　困局</a:t>
            </a:r>
            <a:r>
              <a:rPr lang="en-US" altLang="zh-CN"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王安石变法</a:t>
            </a:r>
            <a:endParaRPr lang="zh-CN" altLang="en-US" sz="2000" dirty="0" smtClean="0">
              <a:latin typeface="黑体" panose="02010609060101010101" pitchFamily="49" charset="-122"/>
              <a:ea typeface="黑体" panose="02010609060101010101" pitchFamily="49" charset="-122"/>
            </a:endParaRPr>
          </a:p>
          <a:p>
            <a:pPr>
              <a:lnSpc>
                <a:spcPct val="120000"/>
              </a:lnSpc>
            </a:pPr>
            <a:r>
              <a:rPr lang="zh-CN" altLang="en-US" sz="2000" dirty="0" smtClean="0">
                <a:latin typeface="黑体" panose="02010609060101010101" pitchFamily="49" charset="-122"/>
                <a:ea typeface="黑体" panose="02010609060101010101" pitchFamily="49" charset="-122"/>
              </a:rPr>
              <a:t>材料二</a:t>
            </a:r>
            <a:r>
              <a:rPr lang="zh-CN" altLang="en-US" sz="2000" dirty="0" smtClean="0"/>
              <a:t>　</a:t>
            </a:r>
            <a:r>
              <a:rPr lang="zh-CN" altLang="en-US" sz="2000" dirty="0" smtClean="0">
                <a:latin typeface="楷体" panose="02010609060101010101" pitchFamily="49" charset="-122"/>
                <a:ea typeface="楷体" panose="02010609060101010101" pitchFamily="49" charset="-122"/>
              </a:rPr>
              <a:t>国家一统之业</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其合而遂裂者</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王安石之罪也。</a:t>
            </a:r>
            <a:endParaRPr lang="zh-CN" altLang="en-US" sz="2000" dirty="0" smtClean="0">
              <a:latin typeface="楷体" panose="02010609060101010101" pitchFamily="49" charset="-122"/>
              <a:ea typeface="楷体" panose="02010609060101010101" pitchFamily="49" charset="-122"/>
            </a:endParaRPr>
          </a:p>
          <a:p>
            <a:pPr algn="r">
              <a:lnSpc>
                <a:spcPct val="120000"/>
              </a:lnSpc>
            </a:pPr>
            <a:r>
              <a:rPr lang="en-US" altLang="zh-CN" sz="2000" dirty="0" smtClean="0"/>
              <a:t>——</a:t>
            </a:r>
            <a:r>
              <a:rPr lang="en-US" sz="2000" dirty="0" smtClean="0"/>
              <a:t>[</a:t>
            </a:r>
            <a:r>
              <a:rPr lang="zh-CN" altLang="en-US" sz="2000" dirty="0" smtClean="0"/>
              <a:t>南宋</a:t>
            </a:r>
            <a:r>
              <a:rPr lang="en-US" sz="2000" dirty="0" smtClean="0"/>
              <a:t>]</a:t>
            </a:r>
            <a:r>
              <a:rPr lang="zh-CN" altLang="en-US" sz="2000" dirty="0" smtClean="0"/>
              <a:t>罗大经</a:t>
            </a:r>
            <a:r>
              <a:rPr lang="en-US" altLang="zh-CN" sz="2000" dirty="0" smtClean="0"/>
              <a:t>《</a:t>
            </a:r>
            <a:r>
              <a:rPr lang="zh-CN" altLang="en-US" sz="2000" dirty="0" smtClean="0"/>
              <a:t>鹤林玉露</a:t>
            </a:r>
            <a:r>
              <a:rPr lang="en-US" altLang="zh-CN" sz="2000" dirty="0" smtClean="0"/>
              <a:t>》</a:t>
            </a:r>
            <a:endParaRPr lang="en-US" altLang="zh-CN" sz="2000" dirty="0" smtClean="0"/>
          </a:p>
          <a:p>
            <a:pPr>
              <a:lnSpc>
                <a:spcPct val="120000"/>
              </a:lnSpc>
            </a:pPr>
            <a:endParaRPr lang="en-US" altLang="zh-CN" sz="2000" dirty="0" smtClean="0"/>
          </a:p>
        </p:txBody>
      </p:sp>
      <p:sp>
        <p:nvSpPr>
          <p:cNvPr id="3" name="文本框 2"/>
          <p:cNvSpPr txBox="1"/>
          <p:nvPr/>
        </p:nvSpPr>
        <p:spPr>
          <a:xfrm>
            <a:off x="298450" y="2566035"/>
            <a:ext cx="8161655" cy="1691640"/>
          </a:xfrm>
          <a:prstGeom prst="rect">
            <a:avLst/>
          </a:prstGeom>
          <a:noFill/>
        </p:spPr>
        <p:txBody>
          <a:bodyPr wrap="square" rtlCol="0">
            <a:spAutoFit/>
          </a:bodyPr>
          <a:p>
            <a:r>
              <a:rPr lang="zh-CN" altLang="en-US" sz="2000" dirty="0" smtClean="0">
                <a:latin typeface="微软雅黑" panose="020B0503020204020204" charset="-122"/>
                <a:ea typeface="微软雅黑" panose="020B0503020204020204" charset="-122"/>
                <a:cs typeface="微软雅黑" panose="020B0503020204020204" charset="-122"/>
                <a:sym typeface="+mn-ea"/>
              </a:rPr>
              <a:t>罗大经对王安石变法持否定态度</a:t>
            </a:r>
            <a:r>
              <a:rPr lang="en-US" sz="2000" dirty="0" smtClean="0">
                <a:latin typeface="微软雅黑" panose="020B0503020204020204" charset="-122"/>
                <a:ea typeface="微软雅黑" panose="020B0503020204020204" charset="-122"/>
                <a:cs typeface="微软雅黑" panose="020B0503020204020204" charset="-122"/>
                <a:sym typeface="+mn-ea"/>
              </a:rPr>
              <a:t>，</a:t>
            </a:r>
            <a:r>
              <a:rPr lang="zh-CN" altLang="en-US" sz="2000" dirty="0" smtClean="0">
                <a:latin typeface="微软雅黑" panose="020B0503020204020204" charset="-122"/>
                <a:ea typeface="微软雅黑" panose="020B0503020204020204" charset="-122"/>
                <a:cs typeface="微软雅黑" panose="020B0503020204020204" charset="-122"/>
                <a:sym typeface="+mn-ea"/>
              </a:rPr>
              <a:t>认为王安石是千古罪人</a:t>
            </a:r>
            <a:r>
              <a:rPr lang="en-US" sz="2000" dirty="0" smtClean="0">
                <a:latin typeface="微软雅黑" panose="020B0503020204020204" charset="-122"/>
                <a:ea typeface="微软雅黑" panose="020B0503020204020204" charset="-122"/>
                <a:cs typeface="微软雅黑" panose="020B0503020204020204" charset="-122"/>
                <a:sym typeface="+mn-ea"/>
              </a:rPr>
              <a:t>，</a:t>
            </a:r>
            <a:r>
              <a:rPr lang="zh-CN" altLang="en-US" sz="2000" dirty="0" smtClean="0">
                <a:latin typeface="微软雅黑" panose="020B0503020204020204" charset="-122"/>
                <a:ea typeface="微软雅黑" panose="020B0503020204020204" charset="-122"/>
                <a:cs typeface="微软雅黑" panose="020B0503020204020204" charset="-122"/>
                <a:sym typeface="+mn-ea"/>
              </a:rPr>
              <a:t>其变法导致北宋亡国。王安石变法触动了大商人的利益，</a:t>
            </a:r>
            <a:r>
              <a:rPr lang="zh-CN" altLang="en-US" sz="2000" dirty="0" smtClean="0">
                <a:latin typeface="微软雅黑" panose="020B0503020204020204" charset="-122"/>
                <a:ea typeface="微软雅黑" panose="020B0503020204020204" charset="-122"/>
                <a:cs typeface="微软雅黑" panose="020B0503020204020204" charset="-122"/>
                <a:sym typeface="+mn-ea"/>
              </a:rPr>
              <a:t>加重了百姓负担</a:t>
            </a:r>
            <a:r>
              <a:rPr lang="en-US" sz="2000" dirty="0" smtClean="0">
                <a:latin typeface="微软雅黑" panose="020B0503020204020204" charset="-122"/>
                <a:ea typeface="微软雅黑" panose="020B0503020204020204" charset="-122"/>
                <a:cs typeface="微软雅黑" panose="020B0503020204020204" charset="-122"/>
                <a:sym typeface="+mn-ea"/>
              </a:rPr>
              <a:t>，</a:t>
            </a:r>
            <a:r>
              <a:rPr lang="zh-CN" altLang="en-US" sz="2000" dirty="0" smtClean="0">
                <a:latin typeface="微软雅黑" panose="020B0503020204020204" charset="-122"/>
                <a:ea typeface="微软雅黑" panose="020B0503020204020204" charset="-122"/>
                <a:cs typeface="微软雅黑" panose="020B0503020204020204" charset="-122"/>
                <a:sym typeface="+mn-ea"/>
              </a:rPr>
              <a:t>“与民争利”造成经济萧条；</a:t>
            </a:r>
            <a:r>
              <a:rPr lang="zh-CN" altLang="en-US" sz="2000" dirty="0" smtClean="0">
                <a:latin typeface="微软雅黑" panose="020B0503020204020204" charset="-122"/>
                <a:ea typeface="微软雅黑" panose="020B0503020204020204" charset="-122"/>
                <a:cs typeface="微软雅黑" panose="020B0503020204020204" charset="-122"/>
                <a:sym typeface="+mn-ea"/>
              </a:rPr>
              <a:t>存在用人不当等缺陷；</a:t>
            </a:r>
            <a:r>
              <a:rPr lang="zh-CN" altLang="en-US" sz="2000" dirty="0" smtClean="0">
                <a:latin typeface="微软雅黑" panose="020B0503020204020204" charset="-122"/>
                <a:ea typeface="微软雅黑" panose="020B0503020204020204" charset="-122"/>
                <a:cs typeface="微软雅黑" panose="020B0503020204020204" charset="-122"/>
                <a:sym typeface="+mn-ea"/>
              </a:rPr>
              <a:t>与守旧派冲突激烈</a:t>
            </a:r>
            <a:r>
              <a:rPr lang="en-US" sz="2000" dirty="0" smtClean="0">
                <a:latin typeface="微软雅黑" panose="020B0503020204020204" charset="-122"/>
                <a:ea typeface="微软雅黑" panose="020B0503020204020204" charset="-122"/>
                <a:cs typeface="微软雅黑" panose="020B0503020204020204" charset="-122"/>
                <a:sym typeface="+mn-ea"/>
              </a:rPr>
              <a:t>，</a:t>
            </a:r>
            <a:r>
              <a:rPr lang="zh-CN" altLang="en-US" sz="2000" dirty="0" smtClean="0">
                <a:latin typeface="微软雅黑" panose="020B0503020204020204" charset="-122"/>
                <a:ea typeface="微软雅黑" panose="020B0503020204020204" charset="-122"/>
                <a:cs typeface="微软雅黑" panose="020B0503020204020204" charset="-122"/>
                <a:sym typeface="+mn-ea"/>
              </a:rPr>
              <a:t>造成统治集团内部的分裂</a:t>
            </a:r>
            <a:r>
              <a:rPr lang="en-US" sz="2000" dirty="0" smtClean="0">
                <a:latin typeface="微软雅黑" panose="020B0503020204020204" charset="-122"/>
                <a:ea typeface="微软雅黑" panose="020B0503020204020204" charset="-122"/>
                <a:cs typeface="微软雅黑" panose="020B0503020204020204" charset="-122"/>
                <a:sym typeface="+mn-ea"/>
              </a:rPr>
              <a:t>，</a:t>
            </a:r>
            <a:r>
              <a:rPr lang="zh-CN" altLang="en-US" sz="2000" dirty="0" smtClean="0">
                <a:latin typeface="微软雅黑" panose="020B0503020204020204" charset="-122"/>
                <a:ea typeface="微软雅黑" panose="020B0503020204020204" charset="-122"/>
                <a:cs typeface="微软雅黑" panose="020B0503020204020204" charset="-122"/>
                <a:sym typeface="+mn-ea"/>
              </a:rPr>
              <a:t>导致政局动荡。</a:t>
            </a:r>
            <a:endParaRPr lang="zh-CN" altLang="en-US" sz="2000" dirty="0" smtClean="0">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06998" y="-164165"/>
            <a:ext cx="8929718" cy="645160"/>
          </a:xfrm>
          <a:prstGeom prst="rect">
            <a:avLst/>
          </a:prstGeom>
          <a:noFill/>
        </p:spPr>
        <p:txBody>
          <a:bodyPr wrap="square" rtlCol="0">
            <a:spAutoFit/>
          </a:bodyPr>
          <a:lstStyle/>
          <a:p>
            <a:pPr algn="ctr">
              <a:lnSpc>
                <a:spcPct val="150000"/>
              </a:lnSpc>
            </a:pPr>
            <a:r>
              <a:rPr lang="zh-CN" altLang="en-US" sz="2400" dirty="0" smtClean="0">
                <a:solidFill>
                  <a:srgbClr val="0000FF"/>
                </a:solidFill>
                <a:latin typeface="黑体" panose="02010609060101010101" pitchFamily="49" charset="-122"/>
                <a:ea typeface="黑体" panose="02010609060101010101" pitchFamily="49" charset="-122"/>
              </a:rPr>
              <a:t>主题　宋代社会的新变化</a:t>
            </a:r>
            <a:endParaRPr lang="zh-CN" altLang="en-US" sz="2400" dirty="0" smtClean="0">
              <a:solidFill>
                <a:srgbClr val="0000FF"/>
              </a:solidFill>
              <a:latin typeface="黑体" panose="02010609060101010101" pitchFamily="49" charset="-122"/>
              <a:ea typeface="黑体" panose="02010609060101010101" pitchFamily="49" charset="-122"/>
            </a:endParaRPr>
          </a:p>
        </p:txBody>
      </p:sp>
      <p:sp>
        <p:nvSpPr>
          <p:cNvPr id="8" name="TextBox 7"/>
          <p:cNvSpPr txBox="1"/>
          <p:nvPr/>
        </p:nvSpPr>
        <p:spPr>
          <a:xfrm>
            <a:off x="107601" y="267640"/>
            <a:ext cx="8929750" cy="810260"/>
          </a:xfrm>
          <a:prstGeom prst="rect">
            <a:avLst/>
          </a:prstGeom>
          <a:noFill/>
        </p:spPr>
        <p:txBody>
          <a:bodyPr wrap="square" rtlCol="0">
            <a:spAutoFit/>
          </a:bodyPr>
          <a:lstStyle/>
          <a:p>
            <a:r>
              <a:rPr lang="zh-CN" altLang="en-US" sz="1800" dirty="0" smtClean="0">
                <a:solidFill>
                  <a:srgbClr val="0000FF"/>
                </a:solidFill>
                <a:latin typeface="黑体" panose="02010609060101010101" pitchFamily="49" charset="-122"/>
                <a:ea typeface="黑体" panose="02010609060101010101" pitchFamily="49" charset="-122"/>
              </a:rPr>
              <a:t>探究一　制度之变与王安石变法</a:t>
            </a:r>
            <a:endParaRPr lang="zh-CN" altLang="en-US" sz="1800" dirty="0" smtClean="0">
              <a:solidFill>
                <a:srgbClr val="0000FF"/>
              </a:solidFill>
              <a:latin typeface="黑体" panose="02010609060101010101" pitchFamily="49" charset="-122"/>
              <a:ea typeface="黑体" panose="02010609060101010101" pitchFamily="49" charset="-122"/>
            </a:endParaRPr>
          </a:p>
          <a:p>
            <a:endParaRPr lang="zh-CN" altLang="en-US" sz="1800" dirty="0" smtClean="0">
              <a:solidFill>
                <a:srgbClr val="0000FF"/>
              </a:solidFill>
              <a:latin typeface="黑体" panose="02010609060101010101" pitchFamily="49" charset="-122"/>
              <a:ea typeface="黑体" panose="02010609060101010101" pitchFamily="49" charset="-122"/>
            </a:endParaRPr>
          </a:p>
        </p:txBody>
      </p:sp>
      <p:sp>
        <p:nvSpPr>
          <p:cNvPr id="2" name="TextBox 3"/>
          <p:cNvSpPr txBox="1"/>
          <p:nvPr>
            <p:custDataLst>
              <p:tags r:id="rId1"/>
            </p:custDataLst>
          </p:nvPr>
        </p:nvSpPr>
        <p:spPr>
          <a:xfrm>
            <a:off x="-317" y="915018"/>
            <a:ext cx="9001156" cy="2306955"/>
          </a:xfrm>
          <a:prstGeom prst="rect">
            <a:avLst/>
          </a:prstGeom>
          <a:noFill/>
        </p:spPr>
        <p:txBody>
          <a:bodyPr wrap="square" rtlCol="0">
            <a:spAutoFit/>
          </a:bodyPr>
          <a:p>
            <a:pPr>
              <a:lnSpc>
                <a:spcPct val="120000"/>
              </a:lnSpc>
            </a:pPr>
            <a:r>
              <a:rPr lang="zh-CN" altLang="en-US" sz="2000" dirty="0" smtClean="0">
                <a:latin typeface="楷体" panose="02010609060101010101" pitchFamily="49" charset="-122"/>
                <a:ea typeface="楷体" panose="02010609060101010101" pitchFamily="49" charset="-122"/>
              </a:rPr>
              <a:t>依照当时情况</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非先澄清吏治</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不足以宽养民力。非宽养民力</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不足以厚培国本。非厚培国本</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不足以遽希武功。王安石的新政</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一面既忽略了基本的人的问题</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一面又抱有急功速效的心理。在国内新政措施全无头绪的当日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却同时引起边衅</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对外便觊开疆用武。因此更是加意聚敛</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而忽略了为国家的百年长计。</a:t>
            </a:r>
            <a:endParaRPr lang="zh-CN" altLang="en-US" sz="2000" dirty="0" smtClean="0">
              <a:latin typeface="楷体" panose="02010609060101010101" pitchFamily="49" charset="-122"/>
              <a:ea typeface="楷体" panose="02010609060101010101" pitchFamily="49" charset="-122"/>
            </a:endParaRPr>
          </a:p>
          <a:p>
            <a:pPr algn="r">
              <a:lnSpc>
                <a:spcPct val="120000"/>
              </a:lnSpc>
            </a:pPr>
            <a:r>
              <a:rPr lang="en-US" altLang="zh-CN" sz="2000" dirty="0" smtClean="0"/>
              <a:t>——</a:t>
            </a:r>
            <a:r>
              <a:rPr lang="zh-CN" altLang="en-US" sz="2000" dirty="0" smtClean="0"/>
              <a:t>钱穆</a:t>
            </a:r>
            <a:r>
              <a:rPr lang="en-US" altLang="zh-CN" sz="2000" dirty="0" smtClean="0"/>
              <a:t>《</a:t>
            </a:r>
            <a:r>
              <a:rPr lang="zh-CN" altLang="en-US" sz="2000" dirty="0" smtClean="0"/>
              <a:t>国史大纲</a:t>
            </a:r>
            <a:r>
              <a:rPr lang="en-US" altLang="zh-CN" sz="2000" dirty="0" smtClean="0"/>
              <a:t>》</a:t>
            </a:r>
            <a:endParaRPr lang="en-US" altLang="zh-CN" sz="2000" dirty="0" smtClean="0"/>
          </a:p>
          <a:p>
            <a:pPr>
              <a:lnSpc>
                <a:spcPct val="120000"/>
              </a:lnSpc>
            </a:pPr>
            <a:endParaRPr lang="en-US" altLang="zh-CN" sz="2000" dirty="0" smtClean="0"/>
          </a:p>
        </p:txBody>
      </p:sp>
      <p:sp>
        <p:nvSpPr>
          <p:cNvPr id="3" name="文本框 2"/>
          <p:cNvSpPr txBox="1"/>
          <p:nvPr>
            <p:custDataLst>
              <p:tags r:id="rId2"/>
            </p:custDataLst>
          </p:nvPr>
        </p:nvSpPr>
        <p:spPr>
          <a:xfrm>
            <a:off x="298450" y="2787650"/>
            <a:ext cx="8161655" cy="1291590"/>
          </a:xfrm>
          <a:prstGeom prst="rect">
            <a:avLst/>
          </a:prstGeom>
          <a:noFill/>
        </p:spPr>
        <p:txBody>
          <a:bodyPr wrap="square" rtlCol="0">
            <a:spAutoFit/>
          </a:bodyPr>
          <a:p>
            <a:r>
              <a:rPr sz="2000" dirty="0" smtClean="0">
                <a:latin typeface="微软雅黑" panose="020B0503020204020204" charset="-122"/>
                <a:ea typeface="微软雅黑" panose="020B0503020204020204" charset="-122"/>
                <a:cs typeface="微软雅黑" panose="020B0503020204020204" charset="-122"/>
                <a:sym typeface="+mn-ea"/>
              </a:rPr>
              <a:t>钱穆将王安石变法放在当时特定环境下，认为</a:t>
            </a:r>
            <a:r>
              <a:rPr sz="2000" dirty="0" smtClean="0">
                <a:solidFill>
                  <a:srgbClr val="FF0000"/>
                </a:solidFill>
                <a:latin typeface="微软雅黑" panose="020B0503020204020204" charset="-122"/>
                <a:ea typeface="微软雅黑" panose="020B0503020204020204" charset="-122"/>
                <a:cs typeface="微软雅黑" panose="020B0503020204020204" charset="-122"/>
                <a:sym typeface="+mn-ea"/>
              </a:rPr>
              <a:t>变法失败原因是多方面的。</a:t>
            </a:r>
            <a:r>
              <a:rPr sz="2000" dirty="0" smtClean="0">
                <a:latin typeface="微软雅黑" panose="020B0503020204020204" charset="-122"/>
                <a:ea typeface="微软雅黑" panose="020B0503020204020204" charset="-122"/>
                <a:cs typeface="微软雅黑" panose="020B0503020204020204" charset="-122"/>
                <a:sym typeface="+mn-ea"/>
              </a:rPr>
              <a:t>如用人不当、急功近利、边疆用武、聚敛财富等，失败有其必然性，看法较全面。</a:t>
            </a:r>
            <a:endParaRPr sz="2000" dirty="0" smtClean="0">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06998" y="-164165"/>
            <a:ext cx="8929718" cy="645160"/>
          </a:xfrm>
          <a:prstGeom prst="rect">
            <a:avLst/>
          </a:prstGeom>
          <a:noFill/>
        </p:spPr>
        <p:txBody>
          <a:bodyPr wrap="square" rtlCol="0">
            <a:spAutoFit/>
          </a:bodyPr>
          <a:lstStyle/>
          <a:p>
            <a:pPr algn="ctr">
              <a:lnSpc>
                <a:spcPct val="150000"/>
              </a:lnSpc>
            </a:pPr>
            <a:r>
              <a:rPr lang="zh-CN" altLang="en-US" sz="2400" dirty="0" smtClean="0">
                <a:solidFill>
                  <a:srgbClr val="0000FF"/>
                </a:solidFill>
                <a:latin typeface="黑体" panose="02010609060101010101" pitchFamily="49" charset="-122"/>
                <a:ea typeface="黑体" panose="02010609060101010101" pitchFamily="49" charset="-122"/>
              </a:rPr>
              <a:t>主题　宋代社会的新变化</a:t>
            </a:r>
            <a:endParaRPr lang="zh-CN" altLang="en-US" sz="2400" dirty="0" smtClean="0">
              <a:solidFill>
                <a:srgbClr val="0000FF"/>
              </a:solidFill>
              <a:latin typeface="黑体" panose="02010609060101010101" pitchFamily="49" charset="-122"/>
              <a:ea typeface="黑体" panose="02010609060101010101" pitchFamily="49" charset="-122"/>
            </a:endParaRPr>
          </a:p>
        </p:txBody>
      </p:sp>
      <p:sp>
        <p:nvSpPr>
          <p:cNvPr id="8" name="TextBox 7"/>
          <p:cNvSpPr txBox="1"/>
          <p:nvPr/>
        </p:nvSpPr>
        <p:spPr>
          <a:xfrm>
            <a:off x="107601" y="267640"/>
            <a:ext cx="8929750" cy="810260"/>
          </a:xfrm>
          <a:prstGeom prst="rect">
            <a:avLst/>
          </a:prstGeom>
          <a:noFill/>
        </p:spPr>
        <p:txBody>
          <a:bodyPr wrap="square" rtlCol="0">
            <a:spAutoFit/>
          </a:bodyPr>
          <a:lstStyle/>
          <a:p>
            <a:r>
              <a:rPr lang="zh-CN" altLang="en-US" sz="1800" dirty="0" smtClean="0">
                <a:solidFill>
                  <a:srgbClr val="0000FF"/>
                </a:solidFill>
                <a:latin typeface="黑体" panose="02010609060101010101" pitchFamily="49" charset="-122"/>
                <a:ea typeface="黑体" panose="02010609060101010101" pitchFamily="49" charset="-122"/>
              </a:rPr>
              <a:t>探究一　制度之变与王安石变法</a:t>
            </a:r>
            <a:endParaRPr lang="zh-CN" altLang="en-US" sz="1800" dirty="0" smtClean="0">
              <a:solidFill>
                <a:srgbClr val="0000FF"/>
              </a:solidFill>
              <a:latin typeface="黑体" panose="02010609060101010101" pitchFamily="49" charset="-122"/>
              <a:ea typeface="黑体" panose="02010609060101010101" pitchFamily="49" charset="-122"/>
            </a:endParaRPr>
          </a:p>
          <a:p>
            <a:endParaRPr lang="zh-CN" altLang="en-US" sz="1800" dirty="0" smtClean="0">
              <a:solidFill>
                <a:srgbClr val="0000FF"/>
              </a:solidFill>
              <a:latin typeface="黑体" panose="02010609060101010101" pitchFamily="49" charset="-122"/>
              <a:ea typeface="黑体" panose="02010609060101010101" pitchFamily="49" charset="-122"/>
            </a:endParaRPr>
          </a:p>
        </p:txBody>
      </p:sp>
      <p:sp>
        <p:nvSpPr>
          <p:cNvPr id="2" name="TextBox 3"/>
          <p:cNvSpPr txBox="1"/>
          <p:nvPr>
            <p:custDataLst>
              <p:tags r:id="rId1"/>
            </p:custDataLst>
          </p:nvPr>
        </p:nvSpPr>
        <p:spPr>
          <a:xfrm>
            <a:off x="71438" y="771508"/>
            <a:ext cx="9001156" cy="1568450"/>
          </a:xfrm>
          <a:prstGeom prst="rect">
            <a:avLst/>
          </a:prstGeom>
          <a:noFill/>
        </p:spPr>
        <p:txBody>
          <a:bodyPr wrap="square" rtlCol="0">
            <a:spAutoFit/>
          </a:bodyPr>
          <a:p>
            <a:pPr>
              <a:lnSpc>
                <a:spcPct val="120000"/>
              </a:lnSpc>
            </a:pPr>
            <a:r>
              <a:rPr lang="zh-CN" altLang="en-US" sz="2000" dirty="0" smtClean="0">
                <a:latin typeface="楷体" panose="02010609060101010101" pitchFamily="49" charset="-122"/>
                <a:ea typeface="楷体" panose="02010609060101010101" pitchFamily="49" charset="-122"/>
              </a:rPr>
              <a:t>若乃于三代下求完人</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惟公庶足以当之矣。</a:t>
            </a:r>
            <a:r>
              <a:rPr lang="en-US" altLang="zh-CN"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以不世出之杰</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而蒙天下之诟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易世而未之湔者</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在泰西则有克林威尔</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而在吾国则荆公。</a:t>
            </a:r>
            <a:endParaRPr lang="zh-CN" altLang="en-US" sz="2000" dirty="0" smtClean="0">
              <a:latin typeface="楷体" panose="02010609060101010101" pitchFamily="49" charset="-122"/>
              <a:ea typeface="楷体" panose="02010609060101010101" pitchFamily="49" charset="-122"/>
            </a:endParaRPr>
          </a:p>
          <a:p>
            <a:pPr algn="r">
              <a:lnSpc>
                <a:spcPct val="120000"/>
              </a:lnSpc>
            </a:pPr>
            <a:r>
              <a:rPr lang="en-US" altLang="zh-CN" sz="2000" dirty="0" smtClean="0"/>
              <a:t>——</a:t>
            </a:r>
            <a:r>
              <a:rPr lang="zh-CN" altLang="en-US" sz="2000" dirty="0" smtClean="0"/>
              <a:t>梁启超</a:t>
            </a:r>
            <a:r>
              <a:rPr lang="en-US" altLang="zh-CN" sz="2000" dirty="0" smtClean="0"/>
              <a:t>《</a:t>
            </a:r>
            <a:r>
              <a:rPr lang="zh-CN" altLang="en-US" sz="2000" dirty="0" smtClean="0"/>
              <a:t>王荆公</a:t>
            </a:r>
            <a:r>
              <a:rPr lang="en-US" altLang="zh-CN" sz="2000" dirty="0" smtClean="0"/>
              <a:t>》</a:t>
            </a:r>
            <a:endParaRPr lang="en-US" altLang="zh-CN" sz="2000" dirty="0" smtClean="0"/>
          </a:p>
          <a:p>
            <a:pPr>
              <a:lnSpc>
                <a:spcPct val="120000"/>
              </a:lnSpc>
            </a:pPr>
            <a:endParaRPr lang="zh-CN" altLang="en-US" sz="2000" dirty="0" smtClean="0"/>
          </a:p>
        </p:txBody>
      </p:sp>
      <p:sp>
        <p:nvSpPr>
          <p:cNvPr id="3" name="文本框 2"/>
          <p:cNvSpPr txBox="1"/>
          <p:nvPr>
            <p:custDataLst>
              <p:tags r:id="rId2"/>
            </p:custDataLst>
          </p:nvPr>
        </p:nvSpPr>
        <p:spPr>
          <a:xfrm>
            <a:off x="298450" y="2787650"/>
            <a:ext cx="8161655" cy="1291590"/>
          </a:xfrm>
          <a:prstGeom prst="rect">
            <a:avLst/>
          </a:prstGeom>
          <a:noFill/>
        </p:spPr>
        <p:txBody>
          <a:bodyPr wrap="square" rtlCol="0">
            <a:spAutoFit/>
          </a:bodyPr>
          <a:p>
            <a:r>
              <a:rPr sz="2000" dirty="0" smtClean="0">
                <a:latin typeface="微软雅黑" panose="020B0503020204020204" charset="-122"/>
                <a:ea typeface="微软雅黑" panose="020B0503020204020204" charset="-122"/>
                <a:cs typeface="微软雅黑" panose="020B0503020204020204" charset="-122"/>
                <a:sym typeface="+mn-ea"/>
              </a:rPr>
              <a:t>梁启超认为王安石变法是富国强兵之策，</a:t>
            </a:r>
            <a:r>
              <a:rPr sz="2000" dirty="0" smtClean="0">
                <a:solidFill>
                  <a:srgbClr val="FF0000"/>
                </a:solidFill>
                <a:latin typeface="微软雅黑" panose="020B0503020204020204" charset="-122"/>
                <a:ea typeface="微软雅黑" panose="020B0503020204020204" charset="-122"/>
                <a:cs typeface="微软雅黑" panose="020B0503020204020204" charset="-122"/>
                <a:sym typeface="+mn-ea"/>
              </a:rPr>
              <a:t>极力推崇</a:t>
            </a:r>
            <a:r>
              <a:rPr sz="2000" dirty="0" smtClean="0">
                <a:latin typeface="微软雅黑" panose="020B0503020204020204" charset="-122"/>
                <a:ea typeface="微软雅黑" panose="020B0503020204020204" charset="-122"/>
                <a:cs typeface="微软雅黑" panose="020B0503020204020204" charset="-122"/>
                <a:sym typeface="+mn-ea"/>
              </a:rPr>
              <a:t>王安石变法。王安石变法达到了富国的目的，增加了财政收入</a:t>
            </a:r>
            <a:r>
              <a:rPr lang="zh-CN" sz="2000" dirty="0" smtClean="0">
                <a:latin typeface="微软雅黑" panose="020B0503020204020204" charset="-122"/>
                <a:ea typeface="微软雅黑" panose="020B0503020204020204" charset="-122"/>
                <a:cs typeface="微软雅黑" panose="020B0503020204020204" charset="-122"/>
                <a:sym typeface="+mn-ea"/>
              </a:rPr>
              <a:t>；</a:t>
            </a:r>
            <a:r>
              <a:rPr sz="2000" dirty="0" smtClean="0">
                <a:latin typeface="微软雅黑" panose="020B0503020204020204" charset="-122"/>
                <a:ea typeface="微软雅黑" panose="020B0503020204020204" charset="-122"/>
                <a:cs typeface="微软雅黑" panose="020B0503020204020204" charset="-122"/>
                <a:sym typeface="+mn-ea"/>
              </a:rPr>
              <a:t>19世纪末20世纪初，中国</a:t>
            </a:r>
            <a:r>
              <a:rPr sz="2000" dirty="0" smtClean="0">
                <a:solidFill>
                  <a:srgbClr val="FF0000"/>
                </a:solidFill>
                <a:latin typeface="微软雅黑" panose="020B0503020204020204" charset="-122"/>
                <a:ea typeface="微软雅黑" panose="020B0503020204020204" charset="-122"/>
                <a:cs typeface="微软雅黑" panose="020B0503020204020204" charset="-122"/>
                <a:sym typeface="+mn-ea"/>
              </a:rPr>
              <a:t>民族危机</a:t>
            </a:r>
            <a:r>
              <a:rPr sz="2000" dirty="0" smtClean="0">
                <a:latin typeface="微软雅黑" panose="020B0503020204020204" charset="-122"/>
                <a:ea typeface="微软雅黑" panose="020B0503020204020204" charset="-122"/>
                <a:cs typeface="微软雅黑" panose="020B0503020204020204" charset="-122"/>
                <a:sym typeface="+mn-ea"/>
              </a:rPr>
              <a:t>不断加深，梁启超要求改变现状</a:t>
            </a:r>
            <a:r>
              <a:rPr lang="zh-CN" sz="2000" dirty="0" smtClean="0">
                <a:latin typeface="微软雅黑" panose="020B0503020204020204" charset="-122"/>
                <a:ea typeface="微软雅黑" panose="020B0503020204020204" charset="-122"/>
                <a:cs typeface="微软雅黑" panose="020B0503020204020204" charset="-122"/>
                <a:sym typeface="+mn-ea"/>
              </a:rPr>
              <a:t>；</a:t>
            </a:r>
            <a:r>
              <a:rPr sz="2000" dirty="0" smtClean="0">
                <a:latin typeface="微软雅黑" panose="020B0503020204020204" charset="-122"/>
                <a:ea typeface="微软雅黑" panose="020B0503020204020204" charset="-122"/>
                <a:cs typeface="微软雅黑" panose="020B0503020204020204" charset="-122"/>
                <a:sym typeface="+mn-ea"/>
              </a:rPr>
              <a:t>为</a:t>
            </a:r>
            <a:r>
              <a:rPr sz="2000" dirty="0" smtClean="0">
                <a:solidFill>
                  <a:srgbClr val="FF0000"/>
                </a:solidFill>
                <a:latin typeface="微软雅黑" panose="020B0503020204020204" charset="-122"/>
                <a:ea typeface="微软雅黑" panose="020B0503020204020204" charset="-122"/>
                <a:cs typeface="微软雅黑" panose="020B0503020204020204" charset="-122"/>
                <a:sym typeface="+mn-ea"/>
              </a:rPr>
              <a:t>维新变法</a:t>
            </a:r>
            <a:r>
              <a:rPr sz="2000" dirty="0" smtClean="0">
                <a:latin typeface="微软雅黑" panose="020B0503020204020204" charset="-122"/>
                <a:ea typeface="微软雅黑" panose="020B0503020204020204" charset="-122"/>
                <a:cs typeface="微软雅黑" panose="020B0503020204020204" charset="-122"/>
                <a:sym typeface="+mn-ea"/>
              </a:rPr>
              <a:t>寻找历史根据。</a:t>
            </a:r>
            <a:endParaRPr sz="2000" dirty="0" smtClean="0">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214282" y="357172"/>
            <a:ext cx="8715436" cy="4286280"/>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sp>
        <p:nvSpPr>
          <p:cNvPr id="7" name="TextBox 6"/>
          <p:cNvSpPr txBox="1"/>
          <p:nvPr/>
        </p:nvSpPr>
        <p:spPr>
          <a:xfrm>
            <a:off x="285720" y="450094"/>
            <a:ext cx="8572560" cy="4492625"/>
          </a:xfrm>
          <a:prstGeom prst="rect">
            <a:avLst/>
          </a:prstGeom>
          <a:noFill/>
        </p:spPr>
        <p:txBody>
          <a:bodyPr wrap="square" rtlCol="0">
            <a:spAutoFit/>
          </a:bodyPr>
          <a:lstStyle/>
          <a:p>
            <a:pPr algn="just"/>
            <a:r>
              <a:rPr lang="zh-CN" altLang="en-US" sz="2000" dirty="0" smtClean="0">
                <a:sym typeface="+mn-ea"/>
              </a:rPr>
              <a:t>示例一</a:t>
            </a:r>
            <a:r>
              <a:rPr lang="en-US" sz="2000" dirty="0" smtClean="0">
                <a:sym typeface="+mn-ea"/>
              </a:rPr>
              <a:t>:</a:t>
            </a:r>
            <a:r>
              <a:rPr lang="zh-CN" altLang="en-US" sz="2000" dirty="0" smtClean="0">
                <a:sym typeface="+mn-ea"/>
              </a:rPr>
              <a:t>罗大经对王安石变法持否定态度</a:t>
            </a:r>
            <a:r>
              <a:rPr lang="en-US" sz="2000" dirty="0" smtClean="0">
                <a:sym typeface="+mn-ea"/>
              </a:rPr>
              <a:t>，</a:t>
            </a:r>
            <a:r>
              <a:rPr lang="zh-CN" altLang="en-US" sz="2000" dirty="0" smtClean="0">
                <a:sym typeface="+mn-ea"/>
              </a:rPr>
              <a:t>认为王安石是千古罪人</a:t>
            </a:r>
            <a:r>
              <a:rPr lang="en-US" sz="2000" dirty="0" smtClean="0">
                <a:sym typeface="+mn-ea"/>
              </a:rPr>
              <a:t>，</a:t>
            </a:r>
            <a:r>
              <a:rPr lang="zh-CN" altLang="en-US" sz="2000" dirty="0" smtClean="0">
                <a:sym typeface="+mn-ea"/>
              </a:rPr>
              <a:t>其变法导致北宋亡国。王安石变法触动了大商人的利益</a:t>
            </a:r>
            <a:r>
              <a:rPr lang="en-US" sz="2000" dirty="0" smtClean="0">
                <a:sym typeface="+mn-ea"/>
              </a:rPr>
              <a:t>,</a:t>
            </a:r>
            <a:r>
              <a:rPr lang="zh-CN" altLang="en-US" sz="2000" dirty="0" smtClean="0">
                <a:sym typeface="+mn-ea"/>
              </a:rPr>
              <a:t>加重了百姓负担</a:t>
            </a:r>
            <a:r>
              <a:rPr lang="en-US" sz="2000" dirty="0" smtClean="0">
                <a:sym typeface="+mn-ea"/>
              </a:rPr>
              <a:t>，</a:t>
            </a:r>
            <a:r>
              <a:rPr lang="zh-CN" altLang="en-US" sz="2000" dirty="0" smtClean="0">
                <a:sym typeface="+mn-ea"/>
              </a:rPr>
              <a:t>“与民争利”造成经济萧条</a:t>
            </a:r>
            <a:r>
              <a:rPr lang="en-US" sz="2000" dirty="0" smtClean="0">
                <a:sym typeface="+mn-ea"/>
              </a:rPr>
              <a:t>;</a:t>
            </a:r>
            <a:r>
              <a:rPr lang="zh-CN" altLang="en-US" sz="2000" dirty="0" smtClean="0">
                <a:sym typeface="+mn-ea"/>
              </a:rPr>
              <a:t>存在用人不当等缺陷</a:t>
            </a:r>
            <a:r>
              <a:rPr lang="en-US" sz="2000" dirty="0" smtClean="0">
                <a:sym typeface="+mn-ea"/>
              </a:rPr>
              <a:t>;</a:t>
            </a:r>
            <a:r>
              <a:rPr lang="zh-CN" altLang="en-US" sz="2000" dirty="0" smtClean="0">
                <a:sym typeface="+mn-ea"/>
              </a:rPr>
              <a:t>与守旧派冲突激烈</a:t>
            </a:r>
            <a:r>
              <a:rPr lang="en-US" sz="2000" dirty="0" smtClean="0">
                <a:sym typeface="+mn-ea"/>
              </a:rPr>
              <a:t>，</a:t>
            </a:r>
            <a:r>
              <a:rPr lang="zh-CN" altLang="en-US" sz="2000" dirty="0" smtClean="0">
                <a:sym typeface="+mn-ea"/>
              </a:rPr>
              <a:t>造成统治集团内部的分裂</a:t>
            </a:r>
            <a:r>
              <a:rPr lang="en-US" sz="2000" dirty="0" smtClean="0">
                <a:sym typeface="+mn-ea"/>
              </a:rPr>
              <a:t>，</a:t>
            </a:r>
            <a:r>
              <a:rPr lang="zh-CN" altLang="en-US" sz="2000" dirty="0" smtClean="0">
                <a:sym typeface="+mn-ea"/>
              </a:rPr>
              <a:t>导致政局动荡。</a:t>
            </a:r>
            <a:endParaRPr lang="zh-CN" altLang="en-US" sz="2000" dirty="0" smtClean="0"/>
          </a:p>
          <a:p>
            <a:pPr algn="just"/>
            <a:r>
              <a:rPr lang="zh-CN" altLang="en-US" sz="2000" dirty="0" smtClean="0">
                <a:sym typeface="+mn-ea"/>
              </a:rPr>
              <a:t>示例二</a:t>
            </a:r>
            <a:r>
              <a:rPr lang="en-US" sz="2000" dirty="0" smtClean="0">
                <a:sym typeface="+mn-ea"/>
              </a:rPr>
              <a:t>:</a:t>
            </a:r>
            <a:r>
              <a:rPr lang="zh-CN" altLang="en-US" sz="2000" dirty="0" smtClean="0">
                <a:sym typeface="+mn-ea"/>
              </a:rPr>
              <a:t>钱穆将王安石变法放在当时特定环境下</a:t>
            </a:r>
            <a:r>
              <a:rPr lang="en-US" sz="2000" dirty="0" smtClean="0">
                <a:sym typeface="+mn-ea"/>
              </a:rPr>
              <a:t>，</a:t>
            </a:r>
            <a:r>
              <a:rPr lang="zh-CN" altLang="en-US" sz="2000" dirty="0" smtClean="0">
                <a:sym typeface="+mn-ea"/>
              </a:rPr>
              <a:t>认为变法失败原因是多方面的。如用人不当、急功近利、边疆用武、聚敛财富等</a:t>
            </a:r>
            <a:r>
              <a:rPr lang="en-US" sz="2000" dirty="0" smtClean="0">
                <a:sym typeface="+mn-ea"/>
              </a:rPr>
              <a:t>，</a:t>
            </a:r>
            <a:r>
              <a:rPr lang="zh-CN" altLang="en-US" sz="2000" dirty="0" smtClean="0">
                <a:sym typeface="+mn-ea"/>
              </a:rPr>
              <a:t>失败有其必然性</a:t>
            </a:r>
            <a:r>
              <a:rPr lang="en-US" sz="2000" dirty="0" smtClean="0">
                <a:sym typeface="+mn-ea"/>
              </a:rPr>
              <a:t>，</a:t>
            </a:r>
            <a:r>
              <a:rPr lang="zh-CN" altLang="en-US" sz="2000" dirty="0" smtClean="0">
                <a:sym typeface="+mn-ea"/>
              </a:rPr>
              <a:t>看法较全面。</a:t>
            </a:r>
            <a:endParaRPr lang="zh-CN" altLang="en-US" sz="2000" dirty="0" smtClean="0"/>
          </a:p>
          <a:p>
            <a:pPr algn="just"/>
            <a:r>
              <a:rPr lang="zh-CN" altLang="en-US" sz="2000" dirty="0" smtClean="0">
                <a:sym typeface="+mn-ea"/>
              </a:rPr>
              <a:t>示例三</a:t>
            </a:r>
            <a:r>
              <a:rPr lang="en-US" sz="2000" dirty="0" smtClean="0">
                <a:sym typeface="+mn-ea"/>
              </a:rPr>
              <a:t>:</a:t>
            </a:r>
            <a:r>
              <a:rPr lang="zh-CN" altLang="en-US" sz="2000" dirty="0" smtClean="0">
                <a:sym typeface="+mn-ea"/>
              </a:rPr>
              <a:t>梁启超认为王安石变法是富国强兵之策</a:t>
            </a:r>
            <a:r>
              <a:rPr lang="en-US" sz="2000" dirty="0" smtClean="0">
                <a:sym typeface="+mn-ea"/>
              </a:rPr>
              <a:t>，</a:t>
            </a:r>
            <a:r>
              <a:rPr lang="zh-CN" altLang="en-US" sz="2000" dirty="0" smtClean="0">
                <a:sym typeface="+mn-ea"/>
              </a:rPr>
              <a:t>极力推崇王安石变法。王安石变法达到了富国的目的</a:t>
            </a:r>
            <a:r>
              <a:rPr lang="en-US" sz="2000" dirty="0" smtClean="0">
                <a:sym typeface="+mn-ea"/>
              </a:rPr>
              <a:t>，</a:t>
            </a:r>
            <a:r>
              <a:rPr lang="zh-CN" altLang="en-US" sz="2000" dirty="0" smtClean="0">
                <a:sym typeface="+mn-ea"/>
              </a:rPr>
              <a:t>增加了财政收入</a:t>
            </a:r>
            <a:r>
              <a:rPr lang="en-US" sz="2000" dirty="0" smtClean="0">
                <a:sym typeface="+mn-ea"/>
              </a:rPr>
              <a:t>;19</a:t>
            </a:r>
            <a:r>
              <a:rPr lang="zh-CN" altLang="en-US" sz="2000" dirty="0" smtClean="0">
                <a:sym typeface="+mn-ea"/>
              </a:rPr>
              <a:t>世纪末</a:t>
            </a:r>
            <a:r>
              <a:rPr lang="en-US" sz="2000" dirty="0" smtClean="0">
                <a:sym typeface="+mn-ea"/>
              </a:rPr>
              <a:t>20</a:t>
            </a:r>
            <a:r>
              <a:rPr lang="zh-CN" altLang="en-US" sz="2000" dirty="0" smtClean="0">
                <a:sym typeface="+mn-ea"/>
              </a:rPr>
              <a:t>世纪初</a:t>
            </a:r>
            <a:r>
              <a:rPr lang="en-US" sz="2000" dirty="0" smtClean="0">
                <a:sym typeface="+mn-ea"/>
              </a:rPr>
              <a:t>，</a:t>
            </a:r>
            <a:r>
              <a:rPr lang="zh-CN" altLang="en-US" sz="2000" dirty="0" smtClean="0">
                <a:sym typeface="+mn-ea"/>
              </a:rPr>
              <a:t>中国民族危机不断加深</a:t>
            </a:r>
            <a:r>
              <a:rPr lang="en-US" sz="2000" dirty="0" smtClean="0">
                <a:sym typeface="+mn-ea"/>
              </a:rPr>
              <a:t>，</a:t>
            </a:r>
            <a:r>
              <a:rPr lang="zh-CN" altLang="en-US" sz="2000" dirty="0" smtClean="0">
                <a:sym typeface="+mn-ea"/>
              </a:rPr>
              <a:t>梁启超要求改变现状</a:t>
            </a:r>
            <a:r>
              <a:rPr lang="en-US" sz="2000" dirty="0" smtClean="0">
                <a:sym typeface="+mn-ea"/>
              </a:rPr>
              <a:t>;</a:t>
            </a:r>
            <a:r>
              <a:rPr lang="zh-CN" altLang="en-US" sz="2000" dirty="0" smtClean="0">
                <a:sym typeface="+mn-ea"/>
              </a:rPr>
              <a:t>为维新变法寻找历史根据。</a:t>
            </a:r>
            <a:endParaRPr lang="zh-CN" altLang="en-US" sz="2000" dirty="0"/>
          </a:p>
          <a:p>
            <a:pPr algn="just"/>
            <a:endParaRPr lang="zh-CN" altLang="en-US" sz="2000" dirty="0"/>
          </a:p>
        </p:txBody>
      </p:sp>
    </p:spTree>
  </p:cSld>
  <p:clrMapOvr>
    <a:masterClrMapping/>
  </p:clrMapOvr>
  <p:transition>
    <p:cover dir="l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alpha val="17000"/>
          </a:schemeClr>
        </a:solidFill>
        <a:effectLst/>
      </p:bgPr>
    </p:bg>
    <p:spTree>
      <p:nvGrpSpPr>
        <p:cNvPr id="1" name=""/>
        <p:cNvGrpSpPr/>
        <p:nvPr/>
      </p:nvGrpSpPr>
      <p:grpSpPr>
        <a:xfrm>
          <a:off x="0" y="0"/>
          <a:ext cx="0" cy="0"/>
          <a:chOff x="0" y="0"/>
          <a:chExt cx="0" cy="0"/>
        </a:xfrm>
      </p:grpSpPr>
      <p:graphicFrame>
        <p:nvGraphicFramePr>
          <p:cNvPr id="6" name="表格 5"/>
          <p:cNvGraphicFramePr>
            <a:graphicFrameLocks noGrp="1"/>
          </p:cNvGraphicFramePr>
          <p:nvPr>
            <p:custDataLst>
              <p:tags r:id="rId1"/>
            </p:custDataLst>
          </p:nvPr>
        </p:nvGraphicFramePr>
        <p:xfrm>
          <a:off x="214282" y="142858"/>
          <a:ext cx="8786874" cy="4857784"/>
        </p:xfrm>
        <a:graphic>
          <a:graphicData uri="http://schemas.openxmlformats.org/drawingml/2006/table">
            <a:tbl>
              <a:tblPr/>
              <a:tblGrid>
                <a:gridCol w="785818"/>
                <a:gridCol w="8001056"/>
              </a:tblGrid>
              <a:tr h="592593">
                <a:tc>
                  <a:txBody>
                    <a:bodyPr/>
                    <a:lstStyle/>
                    <a:p>
                      <a:pPr algn="ct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选官</a:t>
                      </a:r>
                      <a:endParaRPr lang="zh-CN" sz="1800" dirty="0">
                        <a:latin typeface="宋体" panose="02010600030101010101" pitchFamily="2" charset="-122"/>
                        <a:ea typeface="宋体" panose="02010600030101010101" pitchFamily="2" charset="-122"/>
                        <a:cs typeface="Times New Roman" panose="02020603050405020304"/>
                      </a:endParaRPr>
                    </a:p>
                  </a:txBody>
                  <a:tcPr marL="65314" marR="653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科举制发展完善</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成为选拔官员的主要途径</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制定严格的标准考核官员</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中央设御史台</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地方划分路为监察区</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台谏合一</a:t>
                      </a:r>
                      <a:endParaRPr lang="zh-CN" sz="1800" dirty="0">
                        <a:latin typeface="宋体" panose="02010600030101010101" pitchFamily="2" charset="-122"/>
                        <a:ea typeface="宋体" panose="02010600030101010101" pitchFamily="2" charset="-122"/>
                        <a:cs typeface="Times New Roman" panose="02020603050405020304"/>
                      </a:endParaRPr>
                    </a:p>
                  </a:txBody>
                  <a:tcPr marL="65314" marR="653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5063">
                <a:tc>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法律</a:t>
                      </a:r>
                      <a:endParaRPr lang="zh-CN" sz="1800">
                        <a:latin typeface="宋体" panose="02010600030101010101" pitchFamily="2" charset="-122"/>
                        <a:ea typeface="宋体" panose="02010600030101010101" pitchFamily="2" charset="-122"/>
                        <a:cs typeface="Times New Roman" panose="02020603050405020304"/>
                      </a:endParaRPr>
                    </a:p>
                  </a:txBody>
                  <a:tcPr marL="65314" marR="653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沿用唐朝法律体系</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制定法律多以唐律为蓝本</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如《宋刑统》《天圣令》</a:t>
                      </a:r>
                      <a:endParaRPr lang="zh-CN" sz="1800" dirty="0">
                        <a:latin typeface="宋体" panose="02010600030101010101" pitchFamily="2" charset="-122"/>
                        <a:ea typeface="宋体" panose="02010600030101010101" pitchFamily="2" charset="-122"/>
                        <a:cs typeface="Times New Roman" panose="02020603050405020304"/>
                      </a:endParaRPr>
                    </a:p>
                  </a:txBody>
                  <a:tcPr marL="65314" marR="653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90124">
                <a:tc>
                  <a:txBody>
                    <a:bodyPr/>
                    <a:lstStyle/>
                    <a:p>
                      <a:pPr algn="ct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教化</a:t>
                      </a:r>
                      <a:endParaRPr lang="zh-CN" sz="1800" dirty="0">
                        <a:latin typeface="宋体" panose="02010600030101010101" pitchFamily="2" charset="-122"/>
                        <a:ea typeface="宋体" panose="02010600030101010101" pitchFamily="2" charset="-122"/>
                        <a:cs typeface="Times New Roman" panose="02020603050405020304"/>
                      </a:endParaRPr>
                    </a:p>
                  </a:txBody>
                  <a:tcPr marL="65314" marR="653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①宋朝儒学开始</a:t>
                      </a:r>
                      <a:r>
                        <a:rPr lang="zh-CN" sz="1800" b="1" dirty="0" smtClean="0">
                          <a:latin typeface="宋体" panose="02010600030101010101" pitchFamily="2" charset="-122"/>
                          <a:ea typeface="宋体" panose="02010600030101010101" pitchFamily="2" charset="-122"/>
                          <a:cs typeface="Times New Roman" panose="02020603050405020304"/>
                        </a:rPr>
                        <a:t>向</a:t>
                      </a: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zh-CN" sz="1800" b="1" dirty="0" smtClean="0">
                          <a:latin typeface="宋体" panose="02010600030101010101" pitchFamily="2" charset="-122"/>
                          <a:ea typeface="宋体" panose="02010600030101010101" pitchFamily="2" charset="-122"/>
                          <a:cs typeface="Times New Roman" panose="02020603050405020304"/>
                        </a:rPr>
                        <a:t>渗透</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甚至深入族规、家训之中</a:t>
                      </a:r>
                      <a:endParaRPr lang="zh-CN" sz="1800" dirty="0">
                        <a:latin typeface="宋体" panose="02010600030101010101" pitchFamily="2" charset="-122"/>
                        <a:ea typeface="宋体" panose="02010600030101010101" pitchFamily="2" charset="-122"/>
                        <a:cs typeface="Times New Roman" panose="02020603050405020304"/>
                      </a:endParaRPr>
                    </a:p>
                    <a:p>
                      <a:pPr algn="l">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②宋朝以后</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儒学士人投身基层教化</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smtClean="0">
                          <a:latin typeface="宋体" panose="02010600030101010101" pitchFamily="2" charset="-122"/>
                          <a:ea typeface="宋体" panose="02010600030101010101" pitchFamily="2" charset="-122"/>
                          <a:cs typeface="Times New Roman" panose="02020603050405020304"/>
                        </a:rPr>
                        <a:t>以</a:t>
                      </a: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zh-CN" sz="1800" b="1" dirty="0" smtClean="0">
                          <a:latin typeface="宋体" panose="02010600030101010101" pitchFamily="2" charset="-122"/>
                          <a:ea typeface="宋体" panose="02010600030101010101" pitchFamily="2" charset="-122"/>
                          <a:cs typeface="Times New Roman" panose="02020603050405020304"/>
                        </a:rPr>
                        <a:t>教化</a:t>
                      </a:r>
                      <a:r>
                        <a:rPr lang="zh-CN" sz="1800" b="1" dirty="0">
                          <a:latin typeface="宋体" panose="02010600030101010101" pitchFamily="2" charset="-122"/>
                          <a:ea typeface="宋体" panose="02010600030101010101" pitchFamily="2" charset="-122"/>
                          <a:cs typeface="Times New Roman" panose="02020603050405020304"/>
                        </a:rPr>
                        <a:t>乡里</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如吕大钧的《吕氏乡约》</a:t>
                      </a:r>
                      <a:endParaRPr lang="zh-CN" sz="1800" dirty="0">
                        <a:latin typeface="宋体" panose="02010600030101010101" pitchFamily="2" charset="-122"/>
                        <a:ea typeface="宋体" panose="02010600030101010101" pitchFamily="2" charset="-122"/>
                        <a:cs typeface="Times New Roman" panose="02020603050405020304"/>
                      </a:endParaRPr>
                    </a:p>
                  </a:txBody>
                  <a:tcPr marL="65314" marR="653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80004">
                <a:tc>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民族</a:t>
                      </a:r>
                      <a:endParaRPr lang="zh-CN" sz="180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关系</a:t>
                      </a:r>
                      <a:endParaRPr lang="zh-CN" sz="1800">
                        <a:latin typeface="宋体" panose="02010600030101010101" pitchFamily="2" charset="-122"/>
                        <a:ea typeface="宋体" panose="02010600030101010101" pitchFamily="2" charset="-122"/>
                        <a:cs typeface="Times New Roman" panose="02020603050405020304"/>
                      </a:endParaRPr>
                    </a:p>
                  </a:txBody>
                  <a:tcPr marL="65314" marR="653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北宋</a:t>
                      </a:r>
                      <a:endParaRPr lang="zh-CN" sz="1800" dirty="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en-US" sz="1800" b="1" dirty="0">
                          <a:latin typeface="宋体" panose="02010600030101010101" pitchFamily="2" charset="-122"/>
                          <a:ea typeface="宋体" panose="02010600030101010101" pitchFamily="2" charset="-122"/>
                          <a:cs typeface="Times New Roman" panose="02020603050405020304"/>
                        </a:rPr>
                        <a:t>(1)</a:t>
                      </a:r>
                      <a:r>
                        <a:rPr lang="zh-CN" sz="1800" b="1" dirty="0">
                          <a:latin typeface="宋体" panose="02010600030101010101" pitchFamily="2" charset="-122"/>
                          <a:ea typeface="宋体" panose="02010600030101010101" pitchFamily="2" charset="-122"/>
                          <a:cs typeface="Times New Roman" panose="02020603050405020304"/>
                        </a:rPr>
                        <a:t>宋辽关系</a:t>
                      </a:r>
                      <a:endParaRPr lang="zh-CN" sz="1800" dirty="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①前期战争</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为从辽手中夺回燕云十六州的两次北伐均告惨败</a:t>
                      </a:r>
                      <a:endParaRPr lang="zh-CN" sz="1800" dirty="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②和议</a:t>
                      </a:r>
                      <a:endParaRPr lang="zh-CN" sz="1800" dirty="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en-US" sz="1800" b="1" dirty="0">
                          <a:latin typeface="宋体" panose="02010600030101010101" pitchFamily="2" charset="-122"/>
                          <a:ea typeface="宋体" panose="02010600030101010101" pitchFamily="2" charset="-122"/>
                          <a:cs typeface="Times New Roman" panose="02020603050405020304"/>
                        </a:rPr>
                        <a:t>a.</a:t>
                      </a:r>
                      <a:r>
                        <a:rPr lang="zh-CN" sz="1800" b="1" dirty="0">
                          <a:latin typeface="宋体" panose="02010600030101010101" pitchFamily="2" charset="-122"/>
                          <a:ea typeface="宋体" panose="02010600030101010101" pitchFamily="2" charset="-122"/>
                          <a:cs typeface="Times New Roman" panose="02020603050405020304"/>
                        </a:rPr>
                        <a:t>内容</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宋辽约为兄弟之国</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北宋每年送给辽“岁币”</a:t>
                      </a:r>
                      <a:endParaRPr lang="zh-CN" sz="1800" dirty="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en-US" sz="1800" b="1" dirty="0">
                          <a:latin typeface="宋体" panose="02010600030101010101" pitchFamily="2" charset="-122"/>
                          <a:ea typeface="宋体" panose="02010600030101010101" pitchFamily="2" charset="-122"/>
                          <a:cs typeface="Times New Roman" panose="02020603050405020304"/>
                        </a:rPr>
                        <a:t>b.</a:t>
                      </a:r>
                      <a:r>
                        <a:rPr lang="zh-CN" sz="1800" b="1" dirty="0">
                          <a:latin typeface="宋体" panose="02010600030101010101" pitchFamily="2" charset="-122"/>
                          <a:ea typeface="宋体" panose="02010600030101010101" pitchFamily="2" charset="-122"/>
                          <a:cs typeface="Times New Roman" panose="02020603050405020304"/>
                        </a:rPr>
                        <a:t>结果</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通过协议</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勉强获得了北部边防安定</a:t>
                      </a:r>
                      <a:endParaRPr lang="zh-CN" sz="1800" dirty="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en-US" sz="1800" b="1" dirty="0">
                          <a:latin typeface="宋体" panose="02010600030101010101" pitchFamily="2" charset="-122"/>
                          <a:ea typeface="宋体" panose="02010600030101010101" pitchFamily="2" charset="-122"/>
                          <a:cs typeface="Times New Roman" panose="02020603050405020304"/>
                        </a:rPr>
                        <a:t>(2)</a:t>
                      </a:r>
                      <a:r>
                        <a:rPr lang="zh-CN" sz="1800" b="1" dirty="0">
                          <a:latin typeface="宋体" panose="02010600030101010101" pitchFamily="2" charset="-122"/>
                          <a:ea typeface="宋体" panose="02010600030101010101" pitchFamily="2" charset="-122"/>
                          <a:cs typeface="Times New Roman" panose="02020603050405020304"/>
                        </a:rPr>
                        <a:t>宋夏关系</a:t>
                      </a:r>
                      <a:endParaRPr lang="zh-CN" sz="1800" dirty="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①战争</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北宋屡战屡败</a:t>
                      </a:r>
                      <a:endParaRPr lang="zh-CN" sz="1800" dirty="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②和议</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西夏向北宋称臣</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北宋每年给西夏“岁赐”</a:t>
                      </a:r>
                      <a:endParaRPr lang="zh-CN" sz="1800" dirty="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南宋</a:t>
                      </a:r>
                      <a:endParaRPr lang="zh-CN" sz="1800" dirty="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岳飞抗金</a:t>
                      </a:r>
                      <a:r>
                        <a:rPr lang="en-US" sz="1800" b="1" dirty="0">
                          <a:latin typeface="宋体" panose="02010600030101010101" pitchFamily="2" charset="-122"/>
                          <a:ea typeface="宋体" panose="02010600030101010101" pitchFamily="2" charset="-122"/>
                          <a:cs typeface="Times New Roman" panose="02020603050405020304"/>
                        </a:rPr>
                        <a:t>;1141</a:t>
                      </a:r>
                      <a:r>
                        <a:rPr lang="zh-CN" sz="1800" b="1" dirty="0">
                          <a:latin typeface="宋体" panose="02010600030101010101" pitchFamily="2" charset="-122"/>
                          <a:ea typeface="宋体" panose="02010600030101010101" pitchFamily="2" charset="-122"/>
                          <a:cs typeface="Times New Roman" panose="02020603050405020304"/>
                        </a:rPr>
                        <a:t>年</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南宋与金订立绍兴和议</a:t>
                      </a:r>
                      <a:endParaRPr lang="zh-CN" sz="1800" dirty="0">
                        <a:latin typeface="宋体" panose="02010600030101010101" pitchFamily="2" charset="-122"/>
                        <a:ea typeface="宋体" panose="02010600030101010101" pitchFamily="2" charset="-122"/>
                        <a:cs typeface="Times New Roman" panose="02020603050405020304"/>
                      </a:endParaRPr>
                    </a:p>
                  </a:txBody>
                  <a:tcPr marL="65314" marR="653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extBox 3"/>
          <p:cNvSpPr txBox="1"/>
          <p:nvPr/>
        </p:nvSpPr>
        <p:spPr>
          <a:xfrm>
            <a:off x="3000364" y="1119186"/>
            <a:ext cx="857256" cy="452432"/>
          </a:xfrm>
          <a:prstGeom prst="rect">
            <a:avLst/>
          </a:prstGeom>
          <a:noFill/>
        </p:spPr>
        <p:txBody>
          <a:bodyPr wrap="square" rtlCol="0">
            <a:spAutoFit/>
          </a:bodyPr>
          <a:lstStyle/>
          <a:p>
            <a:r>
              <a:rPr lang="zh-CN" altLang="en-US" sz="1800" dirty="0" smtClean="0">
                <a:solidFill>
                  <a:srgbClr val="FF0000"/>
                </a:solidFill>
              </a:rPr>
              <a:t>基层</a:t>
            </a:r>
            <a:endParaRPr lang="zh-CN" altLang="en-US" sz="1800" dirty="0" smtClean="0">
              <a:solidFill>
                <a:srgbClr val="FF0000"/>
              </a:solidFill>
            </a:endParaRPr>
          </a:p>
        </p:txBody>
      </p:sp>
      <p:sp>
        <p:nvSpPr>
          <p:cNvPr id="7" name="TextBox 6"/>
          <p:cNvSpPr txBox="1"/>
          <p:nvPr/>
        </p:nvSpPr>
        <p:spPr>
          <a:xfrm>
            <a:off x="4857752" y="1428742"/>
            <a:ext cx="857256" cy="401328"/>
          </a:xfrm>
          <a:prstGeom prst="rect">
            <a:avLst/>
          </a:prstGeom>
          <a:noFill/>
        </p:spPr>
        <p:txBody>
          <a:bodyPr wrap="square" rtlCol="0">
            <a:spAutoFit/>
          </a:bodyPr>
          <a:lstStyle/>
          <a:p>
            <a:r>
              <a:rPr lang="zh-CN" altLang="en-US" sz="1800" dirty="0" smtClean="0">
                <a:solidFill>
                  <a:srgbClr val="FF0000"/>
                </a:solidFill>
              </a:rPr>
              <a:t>乡约</a:t>
            </a:r>
            <a:endParaRPr lang="zh-CN" altLang="en-US" sz="1800" dirty="0" smtClean="0">
              <a:solidFill>
                <a:srgbClr val="FF0000"/>
              </a:solidFill>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alpha val="17000"/>
          </a:schemeClr>
        </a:solidFill>
        <a:effectLst/>
      </p:bgPr>
    </p:bg>
    <p:spTree>
      <p:nvGrpSpPr>
        <p:cNvPr id="1" name=""/>
        <p:cNvGrpSpPr/>
        <p:nvPr/>
      </p:nvGrpSpPr>
      <p:grpSpPr>
        <a:xfrm>
          <a:off x="0" y="0"/>
          <a:ext cx="0" cy="0"/>
          <a:chOff x="0" y="0"/>
          <a:chExt cx="0" cy="0"/>
        </a:xfrm>
      </p:grpSpPr>
      <p:graphicFrame>
        <p:nvGraphicFramePr>
          <p:cNvPr id="5" name="表格 4"/>
          <p:cNvGraphicFramePr>
            <a:graphicFrameLocks noGrp="1"/>
          </p:cNvGraphicFramePr>
          <p:nvPr>
            <p:custDataLst>
              <p:tags r:id="rId1"/>
            </p:custDataLst>
          </p:nvPr>
        </p:nvGraphicFramePr>
        <p:xfrm>
          <a:off x="161284" y="214296"/>
          <a:ext cx="8768434" cy="4572031"/>
        </p:xfrm>
        <a:graphic>
          <a:graphicData uri="http://schemas.openxmlformats.org/drawingml/2006/table">
            <a:tbl>
              <a:tblPr/>
              <a:tblGrid>
                <a:gridCol w="838816"/>
                <a:gridCol w="7929618"/>
              </a:tblGrid>
              <a:tr h="762005">
                <a:tc>
                  <a:txBody>
                    <a:bodyPr/>
                    <a:lstStyle/>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对外</a:t>
                      </a:r>
                      <a:endParaRPr lang="zh-CN" sz="2000" dirty="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交往</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北方陆路交通阻隔</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海路发达</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011">
                <a:tc>
                  <a:txBody>
                    <a:bodyPr/>
                    <a:lstStyle/>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赋税</a:t>
                      </a:r>
                      <a:endParaRPr lang="zh-CN" sz="2000" dirty="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制度</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dist">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宋承唐制</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征收两税</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但附加税繁杂多变</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往往超过正税数倍。宋朝除了征收类似唐朝的庸一样的代役金外</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还经常再派发各种徭役。因为徭役扰民严重</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北宋中期王安石推行</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募役法</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百姓缴纳免役钱、助</a:t>
                      </a:r>
                      <a:r>
                        <a:rPr lang="zh-CN" sz="2000" b="1" dirty="0" smtClean="0">
                          <a:latin typeface="宋体" panose="02010600030101010101" pitchFamily="2" charset="-122"/>
                          <a:ea typeface="宋体" panose="02010600030101010101" pitchFamily="2" charset="-122"/>
                          <a:cs typeface="Times New Roman" panose="02020603050405020304"/>
                        </a:rPr>
                        <a:t>役</a:t>
                      </a:r>
                      <a:endParaRPr lang="en-US" altLang="zh-CN" sz="2000" b="1" dirty="0" smtClean="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zh-CN" sz="2000" b="1" dirty="0" smtClean="0">
                          <a:latin typeface="宋体" panose="02010600030101010101" pitchFamily="2" charset="-122"/>
                          <a:ea typeface="宋体" panose="02010600030101010101" pitchFamily="2" charset="-122"/>
                          <a:cs typeface="Times New Roman" panose="02020603050405020304"/>
                        </a:rPr>
                        <a:t>钱</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官府募人代役</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2005">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户籍</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分主户与客户。主户指</a:t>
                      </a:r>
                      <a:r>
                        <a:rPr lang="zh-CN" sz="2000" b="1" dirty="0" smtClean="0">
                          <a:latin typeface="宋体" panose="02010600030101010101" pitchFamily="2" charset="-122"/>
                          <a:ea typeface="宋体" panose="02010600030101010101" pitchFamily="2" charset="-122"/>
                          <a:cs typeface="Times New Roman" panose="02020603050405020304"/>
                        </a:rPr>
                        <a:t>拥有</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zh-CN" sz="2000" b="1" dirty="0" smtClean="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缴纳赋税的税户</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客户指没有土地的佃户</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2005">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基层</a:t>
                      </a:r>
                      <a:endParaRPr lang="zh-CN" sz="200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治理</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保甲制</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2005">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社会</a:t>
                      </a:r>
                      <a:endParaRPr lang="zh-CN" sz="200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救济</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zh-CN" sz="2000" b="1" dirty="0" smtClean="0">
                          <a:latin typeface="宋体" panose="02010600030101010101" pitchFamily="2" charset="-122"/>
                          <a:ea typeface="宋体" panose="02010600030101010101" pitchFamily="2" charset="-122"/>
                          <a:cs typeface="Times New Roman" panose="02020603050405020304"/>
                        </a:rPr>
                        <a:t>内部</a:t>
                      </a:r>
                      <a:r>
                        <a:rPr lang="zh-CN" sz="2000" b="1" dirty="0">
                          <a:latin typeface="宋体" panose="02010600030101010101" pitchFamily="2" charset="-122"/>
                          <a:ea typeface="宋体" panose="02010600030101010101" pitchFamily="2" charset="-122"/>
                          <a:cs typeface="Times New Roman" panose="02020603050405020304"/>
                        </a:rPr>
                        <a:t>救助活动兴起</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extBox 3"/>
          <p:cNvSpPr txBox="1"/>
          <p:nvPr/>
        </p:nvSpPr>
        <p:spPr>
          <a:xfrm>
            <a:off x="4214810" y="2428874"/>
            <a:ext cx="857256" cy="435697"/>
          </a:xfrm>
          <a:prstGeom prst="rect">
            <a:avLst/>
          </a:prstGeom>
          <a:noFill/>
        </p:spPr>
        <p:txBody>
          <a:bodyPr wrap="square" rtlCol="0">
            <a:spAutoFit/>
          </a:bodyPr>
          <a:lstStyle/>
          <a:p>
            <a:r>
              <a:rPr lang="zh-CN" altLang="en-US" sz="2000" dirty="0" smtClean="0">
                <a:solidFill>
                  <a:srgbClr val="FF0000"/>
                </a:solidFill>
              </a:rPr>
              <a:t>土地</a:t>
            </a:r>
            <a:endParaRPr lang="zh-CN" altLang="en-US" sz="2000" dirty="0" smtClean="0">
              <a:solidFill>
                <a:srgbClr val="FF0000"/>
              </a:solidFill>
            </a:endParaRPr>
          </a:p>
        </p:txBody>
      </p:sp>
      <p:sp>
        <p:nvSpPr>
          <p:cNvPr id="8" name="TextBox 7"/>
          <p:cNvSpPr txBox="1"/>
          <p:nvPr/>
        </p:nvSpPr>
        <p:spPr>
          <a:xfrm>
            <a:off x="1214414" y="4136317"/>
            <a:ext cx="857256" cy="435697"/>
          </a:xfrm>
          <a:prstGeom prst="rect">
            <a:avLst/>
          </a:prstGeom>
          <a:noFill/>
        </p:spPr>
        <p:txBody>
          <a:bodyPr wrap="square" rtlCol="0">
            <a:spAutoFit/>
          </a:bodyPr>
          <a:lstStyle/>
          <a:p>
            <a:r>
              <a:rPr lang="zh-CN" altLang="en-US" sz="2000" dirty="0" smtClean="0">
                <a:solidFill>
                  <a:srgbClr val="FF0000"/>
                </a:solidFill>
              </a:rPr>
              <a:t>宗族</a:t>
            </a:r>
            <a:endParaRPr lang="zh-CN" altLang="en-US" sz="2000" dirty="0" smtClean="0">
              <a:solidFill>
                <a:srgbClr val="FF0000"/>
              </a:solidFill>
            </a:endParaRPr>
          </a:p>
        </p:txBody>
      </p:sp>
    </p:spTree>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71406" y="71420"/>
            <a:ext cx="8929750" cy="835806"/>
          </a:xfrm>
          <a:prstGeom prst="rect">
            <a:avLst/>
          </a:prstGeom>
          <a:noFill/>
        </p:spPr>
        <p:txBody>
          <a:bodyPr wrap="square" rtlCol="0">
            <a:spAutoFit/>
          </a:bodyPr>
          <a:lstStyle/>
          <a:p>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点拨</a:t>
            </a:r>
            <a:r>
              <a:rPr lang="en-US" sz="2000" dirty="0" smtClean="0">
                <a:latin typeface="黑体" panose="02010609060101010101" pitchFamily="49" charset="-122"/>
                <a:ea typeface="黑体" panose="02010609060101010101" pitchFamily="49" charset="-122"/>
              </a:rPr>
              <a:t>] </a:t>
            </a:r>
            <a:r>
              <a:rPr lang="zh-CN" altLang="en-US" sz="2000" dirty="0" smtClean="0">
                <a:latin typeface="楷体" panose="02010609060101010101" pitchFamily="49" charset="-122"/>
                <a:ea typeface="楷体" panose="02010609060101010101" pitchFamily="49" charset="-122"/>
              </a:rPr>
              <a:t>北宋加强专制集权的特点</a:t>
            </a:r>
            <a:endParaRPr lang="zh-CN" altLang="en-US" sz="2000" dirty="0" smtClean="0">
              <a:latin typeface="楷体" panose="02010609060101010101" pitchFamily="49" charset="-122"/>
              <a:ea typeface="楷体" panose="02010609060101010101" pitchFamily="49" charset="-122"/>
            </a:endParaRPr>
          </a:p>
          <a:p>
            <a:r>
              <a:rPr lang="zh-CN" altLang="en-US" sz="2000" dirty="0" smtClean="0">
                <a:latin typeface="楷体" panose="02010609060101010101" pitchFamily="49" charset="-122"/>
                <a:ea typeface="楷体" panose="02010609060101010101" pitchFamily="49" charset="-122"/>
              </a:rPr>
              <a:t>崇文抑武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文人治国</a:t>
            </a:r>
            <a:r>
              <a:rPr lang="en-US" sz="2000" dirty="0" smtClean="0">
                <a:latin typeface="楷体" panose="02010609060101010101" pitchFamily="49" charset="-122"/>
                <a:ea typeface="楷体" panose="02010609060101010101" pitchFamily="49" charset="-122"/>
              </a:rPr>
              <a:t>;</a:t>
            </a:r>
            <a:r>
              <a:rPr lang="zh-CN" altLang="en-US" sz="2000" dirty="0" smtClean="0">
                <a:solidFill>
                  <a:srgbClr val="FF0000"/>
                </a:solidFill>
                <a:latin typeface="楷体" panose="02010609060101010101" pitchFamily="49" charset="-122"/>
                <a:ea typeface="楷体" panose="02010609060101010101" pitchFamily="49" charset="-122"/>
              </a:rPr>
              <a:t>分化事权</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加强皇权</a:t>
            </a:r>
            <a:r>
              <a:rPr lang="en-US" sz="2000" dirty="0" smtClean="0">
                <a:latin typeface="楷体" panose="02010609060101010101" pitchFamily="49" charset="-122"/>
                <a:ea typeface="楷体" panose="02010609060101010101" pitchFamily="49" charset="-122"/>
              </a:rPr>
              <a:t>;</a:t>
            </a:r>
            <a:r>
              <a:rPr lang="zh-CN" altLang="en-US" sz="2000" dirty="0" smtClean="0">
                <a:solidFill>
                  <a:srgbClr val="FF0000"/>
                </a:solidFill>
                <a:latin typeface="楷体" panose="02010609060101010101" pitchFamily="49" charset="-122"/>
                <a:ea typeface="楷体" panose="02010609060101010101" pitchFamily="49" charset="-122"/>
              </a:rPr>
              <a:t>强干弱枝</a:t>
            </a:r>
            <a:r>
              <a:rPr lang="en-US" sz="2000" dirty="0" smtClean="0">
                <a:solidFill>
                  <a:srgbClr val="FF0000"/>
                </a:solidFill>
                <a:latin typeface="楷体" panose="02010609060101010101" pitchFamily="49" charset="-122"/>
                <a:ea typeface="楷体" panose="02010609060101010101" pitchFamily="49" charset="-122"/>
              </a:rPr>
              <a:t>,</a:t>
            </a:r>
            <a:r>
              <a:rPr lang="zh-CN" altLang="en-US" sz="2000" dirty="0" smtClean="0">
                <a:solidFill>
                  <a:srgbClr val="FF0000"/>
                </a:solidFill>
                <a:latin typeface="楷体" panose="02010609060101010101" pitchFamily="49" charset="-122"/>
                <a:ea typeface="楷体" panose="02010609060101010101" pitchFamily="49" charset="-122"/>
              </a:rPr>
              <a:t>守内虚外</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加强中央集权。</a:t>
            </a:r>
            <a:endParaRPr lang="zh-CN" altLang="en-US" sz="2000" dirty="0">
              <a:latin typeface="楷体" panose="02010609060101010101" pitchFamily="49" charset="-122"/>
              <a:ea typeface="楷体" panose="02010609060101010101" pitchFamily="49" charset="-122"/>
            </a:endParaRPr>
          </a:p>
        </p:txBody>
      </p:sp>
      <p:sp>
        <p:nvSpPr>
          <p:cNvPr id="2" name="文本框 1"/>
          <p:cNvSpPr txBox="1"/>
          <p:nvPr/>
        </p:nvSpPr>
        <p:spPr>
          <a:xfrm>
            <a:off x="4356100" y="987425"/>
            <a:ext cx="4572000" cy="491490"/>
          </a:xfrm>
          <a:prstGeom prst="rect">
            <a:avLst/>
          </a:prstGeom>
          <a:noFill/>
        </p:spPr>
        <p:txBody>
          <a:bodyPr wrap="square" rtlCol="0" anchor="t">
            <a:spAutoFit/>
          </a:bodyPr>
          <a:p>
            <a:r>
              <a:rPr lang="zh-CN" altLang="en-US" sz="2000" dirty="0" smtClean="0">
                <a:solidFill>
                  <a:srgbClr val="FF0000"/>
                </a:solidFill>
              </a:rPr>
              <a:t>比喻削减地方势力，加强中央权力</a:t>
            </a:r>
            <a:endParaRPr lang="zh-CN" altLang="en-US" sz="2000" dirty="0" smtClean="0">
              <a:solidFill>
                <a:srgbClr val="FF0000"/>
              </a:solidFill>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2844" y="71420"/>
            <a:ext cx="8858312" cy="298351"/>
          </a:xfrm>
          <a:prstGeom prst="rect">
            <a:avLst/>
          </a:prstGeom>
          <a:noFill/>
        </p:spPr>
        <p:txBody>
          <a:bodyPr wrap="square" rtlCol="0">
            <a:spAutoFit/>
          </a:bodyPr>
          <a:lstStyle/>
          <a:p>
            <a:r>
              <a:rPr lang="zh-CN" altLang="en-US" sz="1200" dirty="0" smtClean="0">
                <a:solidFill>
                  <a:srgbClr val="0000FF"/>
                </a:solidFill>
                <a:latin typeface="黑体" panose="02010609060101010101" pitchFamily="49" charset="-122"/>
                <a:ea typeface="黑体" panose="02010609060101010101" pitchFamily="49" charset="-122"/>
              </a:rPr>
              <a:t>三、两宋时期的经济与社会生活</a:t>
            </a:r>
            <a:endParaRPr lang="zh-CN" altLang="en-US" sz="1200" dirty="0">
              <a:solidFill>
                <a:srgbClr val="0000FF"/>
              </a:solidFill>
              <a:latin typeface="黑体" panose="02010609060101010101" pitchFamily="49" charset="-122"/>
              <a:ea typeface="黑体" panose="02010609060101010101" pitchFamily="49" charset="-122"/>
            </a:endParaRPr>
          </a:p>
        </p:txBody>
      </p:sp>
      <p:graphicFrame>
        <p:nvGraphicFramePr>
          <p:cNvPr id="3" name="表格 2"/>
          <p:cNvGraphicFramePr>
            <a:graphicFrameLocks noGrp="1"/>
          </p:cNvGraphicFramePr>
          <p:nvPr>
            <p:custDataLst>
              <p:tags r:id="rId1"/>
            </p:custDataLst>
          </p:nvPr>
        </p:nvGraphicFramePr>
        <p:xfrm>
          <a:off x="165304" y="428610"/>
          <a:ext cx="8835852" cy="4670126"/>
        </p:xfrm>
        <a:graphic>
          <a:graphicData uri="http://schemas.openxmlformats.org/drawingml/2006/table">
            <a:tbl>
              <a:tblPr/>
              <a:tblGrid>
                <a:gridCol w="357190"/>
                <a:gridCol w="714380"/>
                <a:gridCol w="7764282"/>
              </a:tblGrid>
              <a:tr h="653143">
                <a:tc rowSpan="6">
                  <a:txBody>
                    <a:bodyPr/>
                    <a:lstStyle/>
                    <a:p>
                      <a:pPr algn="ctr">
                        <a:lnSpc>
                          <a:spcPts val="1575"/>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经</a:t>
                      </a:r>
                      <a:endParaRPr lang="zh-CN" sz="1200" dirty="0">
                        <a:latin typeface="宋体" panose="02010600030101010101" pitchFamily="2" charset="-122"/>
                        <a:ea typeface="宋体" panose="02010600030101010101" pitchFamily="2" charset="-122"/>
                        <a:cs typeface="Times New Roman" panose="02020603050405020304"/>
                      </a:endParaRPr>
                    </a:p>
                    <a:p>
                      <a:pPr algn="ctr">
                        <a:lnSpc>
                          <a:spcPts val="1575"/>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济</a:t>
                      </a:r>
                      <a:endParaRPr lang="zh-CN" sz="1200" dirty="0">
                        <a:latin typeface="宋体" panose="02010600030101010101" pitchFamily="2" charset="-122"/>
                        <a:ea typeface="宋体" panose="02010600030101010101" pitchFamily="2" charset="-122"/>
                        <a:cs typeface="Times New Roman" panose="02020603050405020304"/>
                      </a:endParaRPr>
                    </a:p>
                  </a:txBody>
                  <a:tcPr marL="24493" marR="244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575"/>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农业</a:t>
                      </a:r>
                      <a:endParaRPr lang="zh-CN" sz="1200" dirty="0">
                        <a:latin typeface="宋体" panose="02010600030101010101" pitchFamily="2" charset="-122"/>
                        <a:ea typeface="宋体" panose="02010600030101010101" pitchFamily="2" charset="-122"/>
                        <a:cs typeface="Times New Roman" panose="02020603050405020304"/>
                      </a:endParaRPr>
                    </a:p>
                  </a:txBody>
                  <a:tcPr marL="24493" marR="244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575"/>
                        </a:lnSpc>
                        <a:spcAft>
                          <a:spcPts val="0"/>
                        </a:spcAft>
                      </a:pPr>
                      <a:r>
                        <a:rPr lang="en-US" sz="1200" b="1" dirty="0">
                          <a:latin typeface="宋体" panose="02010600030101010101" pitchFamily="2" charset="-122"/>
                          <a:ea typeface="宋体" panose="02010600030101010101" pitchFamily="2" charset="-122"/>
                          <a:cs typeface="Times New Roman" panose="02020603050405020304"/>
                        </a:rPr>
                        <a:t>(1)</a:t>
                      </a:r>
                      <a:r>
                        <a:rPr lang="zh-CN" sz="1200" b="1" dirty="0">
                          <a:latin typeface="宋体" panose="02010600030101010101" pitchFamily="2" charset="-122"/>
                          <a:ea typeface="宋体" panose="02010600030101010101" pitchFamily="2" charset="-122"/>
                          <a:cs typeface="Times New Roman" panose="02020603050405020304"/>
                        </a:rPr>
                        <a:t>耕作制度</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宋朝时一年两熟</a:t>
                      </a:r>
                      <a:r>
                        <a:rPr lang="zh-CN" sz="1200" b="1" dirty="0" smtClean="0">
                          <a:latin typeface="宋体" panose="02010600030101010101" pitchFamily="2" charset="-122"/>
                          <a:ea typeface="宋体" panose="02010600030101010101" pitchFamily="2" charset="-122"/>
                          <a:cs typeface="Times New Roman" panose="02020603050405020304"/>
                        </a:rPr>
                        <a:t>的</a:t>
                      </a:r>
                      <a:r>
                        <a:rPr lang="en-US" altLang="zh-CN" sz="1200" b="1" u="sng" dirty="0" smtClean="0">
                          <a:latin typeface="宋体" panose="02010600030101010101" pitchFamily="2" charset="-122"/>
                          <a:ea typeface="宋体" panose="02010600030101010101" pitchFamily="2" charset="-122"/>
                          <a:cs typeface="Times New Roman" panose="02020603050405020304"/>
                        </a:rPr>
                        <a:t>           </a:t>
                      </a:r>
                      <a:r>
                        <a:rPr lang="zh-CN" sz="1200" b="1" dirty="0" smtClean="0">
                          <a:latin typeface="宋体" panose="02010600030101010101" pitchFamily="2" charset="-122"/>
                          <a:ea typeface="宋体" panose="02010600030101010101" pitchFamily="2" charset="-122"/>
                          <a:cs typeface="Times New Roman" panose="02020603050405020304"/>
                        </a:rPr>
                        <a:t>制</a:t>
                      </a:r>
                      <a:r>
                        <a:rPr lang="zh-CN" sz="1200" b="1" dirty="0">
                          <a:latin typeface="宋体" panose="02010600030101010101" pitchFamily="2" charset="-122"/>
                          <a:ea typeface="宋体" panose="02010600030101010101" pitchFamily="2" charset="-122"/>
                          <a:cs typeface="Times New Roman" panose="02020603050405020304"/>
                        </a:rPr>
                        <a:t>在南方已经相当普及</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有些地方还可以一年三熟</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提高了粮食产量</a:t>
                      </a:r>
                      <a:endParaRPr lang="zh-CN" sz="1200" dirty="0">
                        <a:latin typeface="宋体" panose="02010600030101010101" pitchFamily="2" charset="-122"/>
                        <a:ea typeface="宋体" panose="02010600030101010101" pitchFamily="2" charset="-122"/>
                        <a:cs typeface="Times New Roman" panose="02020603050405020304"/>
                      </a:endParaRPr>
                    </a:p>
                    <a:p>
                      <a:pPr>
                        <a:lnSpc>
                          <a:spcPts val="1575"/>
                        </a:lnSpc>
                        <a:spcAft>
                          <a:spcPts val="0"/>
                        </a:spcAft>
                      </a:pPr>
                      <a:r>
                        <a:rPr lang="en-US" sz="1200" b="1" dirty="0">
                          <a:latin typeface="宋体" panose="02010600030101010101" pitchFamily="2" charset="-122"/>
                          <a:ea typeface="宋体" panose="02010600030101010101" pitchFamily="2" charset="-122"/>
                          <a:cs typeface="Times New Roman" panose="02020603050405020304"/>
                        </a:rPr>
                        <a:t>(2)</a:t>
                      </a:r>
                      <a:r>
                        <a:rPr lang="zh-CN" sz="1200" b="1" dirty="0">
                          <a:latin typeface="宋体" panose="02010600030101010101" pitchFamily="2" charset="-122"/>
                          <a:ea typeface="宋体" panose="02010600030101010101" pitchFamily="2" charset="-122"/>
                          <a:cs typeface="Times New Roman" panose="02020603050405020304"/>
                        </a:rPr>
                        <a:t>经济结构</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一些地区出现了固定种植</a:t>
                      </a:r>
                      <a:r>
                        <a:rPr lang="zh-CN" sz="1200" b="1" dirty="0" smtClean="0">
                          <a:latin typeface="宋体" panose="02010600030101010101" pitchFamily="2" charset="-122"/>
                          <a:ea typeface="宋体" panose="02010600030101010101" pitchFamily="2" charset="-122"/>
                          <a:cs typeface="Times New Roman" panose="02020603050405020304"/>
                        </a:rPr>
                        <a:t>某种</a:t>
                      </a:r>
                      <a:r>
                        <a:rPr lang="en-US" altLang="zh-CN" sz="1200" b="1" u="sng" dirty="0" smtClean="0">
                          <a:latin typeface="宋体" panose="02010600030101010101" pitchFamily="2" charset="-122"/>
                          <a:ea typeface="宋体" panose="02010600030101010101" pitchFamily="2" charset="-122"/>
                          <a:cs typeface="Times New Roman" panose="02020603050405020304"/>
                        </a:rPr>
                        <a:t>             </a:t>
                      </a:r>
                      <a:r>
                        <a:rPr lang="zh-CN" sz="1200" b="1" dirty="0" smtClean="0">
                          <a:latin typeface="宋体" panose="02010600030101010101" pitchFamily="2" charset="-122"/>
                          <a:ea typeface="宋体" panose="02010600030101010101" pitchFamily="2" charset="-122"/>
                          <a:cs typeface="Times New Roman" panose="02020603050405020304"/>
                        </a:rPr>
                        <a:t>的</a:t>
                      </a:r>
                      <a:r>
                        <a:rPr lang="zh-CN" sz="1200" b="1" dirty="0">
                          <a:latin typeface="宋体" panose="02010600030101010101" pitchFamily="2" charset="-122"/>
                          <a:ea typeface="宋体" panose="02010600030101010101" pitchFamily="2" charset="-122"/>
                          <a:cs typeface="Times New Roman" panose="02020603050405020304"/>
                        </a:rPr>
                        <a:t>农户</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对</a:t>
                      </a:r>
                      <a:r>
                        <a:rPr lang="zh-CN" sz="1200" b="1" dirty="0" smtClean="0">
                          <a:latin typeface="宋体" panose="02010600030101010101" pitchFamily="2" charset="-122"/>
                          <a:ea typeface="宋体" panose="02010600030101010101" pitchFamily="2" charset="-122"/>
                          <a:cs typeface="Times New Roman" panose="02020603050405020304"/>
                        </a:rPr>
                        <a:t>传统</a:t>
                      </a:r>
                      <a:r>
                        <a:rPr lang="en-US" altLang="zh-CN" sz="1200" b="1" u="sng" dirty="0" smtClean="0">
                          <a:latin typeface="宋体" panose="02010600030101010101" pitchFamily="2" charset="-122"/>
                          <a:ea typeface="宋体" panose="02010600030101010101" pitchFamily="2" charset="-122"/>
                          <a:cs typeface="Times New Roman" panose="02020603050405020304"/>
                        </a:rPr>
                        <a:t>             </a:t>
                      </a:r>
                      <a:r>
                        <a:rPr lang="zh-CN" sz="1200" b="1" dirty="0" smtClean="0">
                          <a:latin typeface="宋体" panose="02010600030101010101" pitchFamily="2" charset="-122"/>
                          <a:ea typeface="宋体" panose="02010600030101010101" pitchFamily="2" charset="-122"/>
                          <a:cs typeface="Times New Roman" panose="02020603050405020304"/>
                        </a:rPr>
                        <a:t>有</a:t>
                      </a:r>
                      <a:r>
                        <a:rPr lang="zh-CN" sz="1200" b="1" dirty="0">
                          <a:latin typeface="宋体" panose="02010600030101010101" pitchFamily="2" charset="-122"/>
                          <a:ea typeface="宋体" panose="02010600030101010101" pitchFamily="2" charset="-122"/>
                          <a:cs typeface="Times New Roman" panose="02020603050405020304"/>
                        </a:rPr>
                        <a:t>一定突破</a:t>
                      </a:r>
                      <a:endParaRPr lang="zh-CN" sz="1200" dirty="0">
                        <a:latin typeface="宋体" panose="02010600030101010101" pitchFamily="2" charset="-122"/>
                        <a:ea typeface="宋体" panose="02010600030101010101" pitchFamily="2" charset="-122"/>
                        <a:cs typeface="Times New Roman" panose="02020603050405020304"/>
                      </a:endParaRPr>
                    </a:p>
                    <a:p>
                      <a:pPr>
                        <a:lnSpc>
                          <a:spcPts val="1575"/>
                        </a:lnSpc>
                        <a:spcAft>
                          <a:spcPts val="0"/>
                        </a:spcAft>
                      </a:pPr>
                      <a:r>
                        <a:rPr lang="en-US" sz="1200" b="1" dirty="0">
                          <a:latin typeface="宋体" panose="02010600030101010101" pitchFamily="2" charset="-122"/>
                          <a:ea typeface="宋体" panose="02010600030101010101" pitchFamily="2" charset="-122"/>
                          <a:cs typeface="Times New Roman" panose="02020603050405020304"/>
                        </a:rPr>
                        <a:t>(3)</a:t>
                      </a:r>
                      <a:r>
                        <a:rPr lang="zh-CN" sz="1200" b="1" dirty="0">
                          <a:latin typeface="宋体" panose="02010600030101010101" pitchFamily="2" charset="-122"/>
                          <a:ea typeface="宋体" panose="02010600030101010101" pitchFamily="2" charset="-122"/>
                          <a:cs typeface="Times New Roman" panose="02020603050405020304"/>
                        </a:rPr>
                        <a:t>作物种植</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棉花在内地的种植始</a:t>
                      </a:r>
                      <a:r>
                        <a:rPr lang="zh-CN" sz="1200" b="1" dirty="0" smtClean="0">
                          <a:latin typeface="宋体" panose="02010600030101010101" pitchFamily="2" charset="-122"/>
                          <a:ea typeface="宋体" panose="02010600030101010101" pitchFamily="2" charset="-122"/>
                          <a:cs typeface="Times New Roman" panose="02020603050405020304"/>
                        </a:rPr>
                        <a:t>于</a:t>
                      </a:r>
                      <a:r>
                        <a:rPr lang="en-US" altLang="zh-CN" sz="1200" b="1" u="sng" dirty="0" smtClean="0">
                          <a:latin typeface="宋体" panose="02010600030101010101" pitchFamily="2" charset="-122"/>
                          <a:ea typeface="宋体" panose="02010600030101010101" pitchFamily="2" charset="-122"/>
                          <a:cs typeface="Times New Roman" panose="02020603050405020304"/>
                        </a:rPr>
                        <a:t>        </a:t>
                      </a:r>
                      <a:r>
                        <a:rPr lang="en-US" altLang="zh-CN" sz="1200" b="1" u="sng" dirty="0" smtClean="0">
                          <a:solidFill>
                            <a:schemeClr val="bg1"/>
                          </a:solidFill>
                          <a:latin typeface="宋体" panose="02010600030101010101" pitchFamily="2" charset="-122"/>
                          <a:ea typeface="宋体" panose="02010600030101010101" pitchFamily="2" charset="-122"/>
                          <a:cs typeface="Times New Roman" panose="02020603050405020304"/>
                        </a:rPr>
                        <a:t>.</a:t>
                      </a:r>
                      <a:endParaRPr lang="zh-CN" sz="1200" dirty="0">
                        <a:solidFill>
                          <a:schemeClr val="bg1"/>
                        </a:solidFill>
                        <a:latin typeface="宋体" panose="02010600030101010101" pitchFamily="2" charset="-122"/>
                        <a:ea typeface="宋体" panose="02010600030101010101" pitchFamily="2" charset="-122"/>
                        <a:cs typeface="Times New Roman" panose="02020603050405020304"/>
                      </a:endParaRPr>
                    </a:p>
                  </a:txBody>
                  <a:tcPr marL="24493" marR="244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5714">
                <a:tc vMerge="1">
                  <a:tcPr/>
                </a:tc>
                <a:tc>
                  <a:txBody>
                    <a:bodyPr/>
                    <a:lstStyle/>
                    <a:p>
                      <a:pPr algn="ctr">
                        <a:lnSpc>
                          <a:spcPts val="1575"/>
                        </a:lnSpc>
                        <a:spcAft>
                          <a:spcPts val="0"/>
                        </a:spcAft>
                      </a:pPr>
                      <a:r>
                        <a:rPr lang="zh-CN" sz="1200" b="1">
                          <a:latin typeface="宋体" panose="02010600030101010101" pitchFamily="2" charset="-122"/>
                          <a:ea typeface="宋体" panose="02010600030101010101" pitchFamily="2" charset="-122"/>
                          <a:cs typeface="Times New Roman" panose="02020603050405020304"/>
                        </a:rPr>
                        <a:t>手工业</a:t>
                      </a:r>
                      <a:endParaRPr lang="zh-CN" sz="1200">
                        <a:latin typeface="宋体" panose="02010600030101010101" pitchFamily="2" charset="-122"/>
                        <a:ea typeface="宋体" panose="02010600030101010101" pitchFamily="2" charset="-122"/>
                        <a:cs typeface="Times New Roman" panose="02020603050405020304"/>
                      </a:endParaRPr>
                    </a:p>
                  </a:txBody>
                  <a:tcPr marL="24493" marR="244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575"/>
                        </a:lnSpc>
                        <a:spcAft>
                          <a:spcPts val="0"/>
                        </a:spcAft>
                      </a:pPr>
                      <a:r>
                        <a:rPr lang="en-US" sz="1200" b="1" dirty="0">
                          <a:latin typeface="宋体" panose="02010600030101010101" pitchFamily="2" charset="-122"/>
                          <a:ea typeface="宋体" panose="02010600030101010101" pitchFamily="2" charset="-122"/>
                          <a:cs typeface="Times New Roman" panose="02020603050405020304"/>
                        </a:rPr>
                        <a:t>(1)</a:t>
                      </a:r>
                      <a:r>
                        <a:rPr lang="zh-CN" sz="1200" b="1" dirty="0">
                          <a:latin typeface="宋体" panose="02010600030101010101" pitchFamily="2" charset="-122"/>
                          <a:ea typeface="宋体" panose="02010600030101010101" pitchFamily="2" charset="-122"/>
                          <a:cs typeface="Times New Roman" panose="02020603050405020304"/>
                        </a:rPr>
                        <a:t>制瓷业</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出现了以五大名窑为代表、风格各异的众多特色瓷器</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瓷器大量出口海外</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成为丝绸之后中华文明新的物质象征</a:t>
                      </a:r>
                      <a:endParaRPr lang="zh-CN" sz="1200" dirty="0">
                        <a:latin typeface="宋体" panose="02010600030101010101" pitchFamily="2" charset="-122"/>
                        <a:ea typeface="宋体" panose="02010600030101010101" pitchFamily="2" charset="-122"/>
                        <a:cs typeface="Times New Roman" panose="02020603050405020304"/>
                      </a:endParaRPr>
                    </a:p>
                    <a:p>
                      <a:pPr>
                        <a:lnSpc>
                          <a:spcPts val="1575"/>
                        </a:lnSpc>
                        <a:spcAft>
                          <a:spcPts val="0"/>
                        </a:spcAft>
                      </a:pPr>
                      <a:r>
                        <a:rPr lang="en-US" sz="1200" b="1" dirty="0">
                          <a:latin typeface="宋体" panose="02010600030101010101" pitchFamily="2" charset="-122"/>
                          <a:ea typeface="宋体" panose="02010600030101010101" pitchFamily="2" charset="-122"/>
                          <a:cs typeface="Times New Roman" panose="02020603050405020304"/>
                        </a:rPr>
                        <a:t>(2)</a:t>
                      </a:r>
                      <a:r>
                        <a:rPr lang="zh-CN" sz="1200" b="1" dirty="0">
                          <a:latin typeface="宋体" panose="02010600030101010101" pitchFamily="2" charset="-122"/>
                          <a:ea typeface="宋体" panose="02010600030101010101" pitchFamily="2" charset="-122"/>
                          <a:cs typeface="Times New Roman" panose="02020603050405020304"/>
                        </a:rPr>
                        <a:t>矿冶业</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东京居民普遍</a:t>
                      </a:r>
                      <a:r>
                        <a:rPr lang="zh-CN" sz="1200" b="1" dirty="0" smtClean="0">
                          <a:latin typeface="宋体" panose="02010600030101010101" pitchFamily="2" charset="-122"/>
                          <a:ea typeface="宋体" panose="02010600030101010101" pitchFamily="2" charset="-122"/>
                          <a:cs typeface="Times New Roman" panose="02020603050405020304"/>
                        </a:rPr>
                        <a:t>使用</a:t>
                      </a:r>
                      <a:r>
                        <a:rPr lang="en-US" altLang="zh-CN" sz="1200" b="1" u="sng" dirty="0" smtClean="0">
                          <a:latin typeface="宋体" panose="02010600030101010101" pitchFamily="2" charset="-122"/>
                          <a:ea typeface="宋体" panose="02010600030101010101" pitchFamily="2" charset="-122"/>
                          <a:cs typeface="Times New Roman" panose="02020603050405020304"/>
                        </a:rPr>
                        <a:t>    </a:t>
                      </a:r>
                      <a:r>
                        <a:rPr lang="zh-CN" sz="1200" b="1" dirty="0" smtClean="0">
                          <a:latin typeface="宋体" panose="02010600030101010101" pitchFamily="2" charset="-122"/>
                          <a:ea typeface="宋体" panose="02010600030101010101" pitchFamily="2" charset="-122"/>
                          <a:cs typeface="Times New Roman" panose="02020603050405020304"/>
                        </a:rPr>
                        <a:t>作</a:t>
                      </a:r>
                      <a:r>
                        <a:rPr lang="zh-CN" sz="1200" b="1" dirty="0">
                          <a:latin typeface="宋体" panose="02010600030101010101" pitchFamily="2" charset="-122"/>
                          <a:ea typeface="宋体" panose="02010600030101010101" pitchFamily="2" charset="-122"/>
                          <a:cs typeface="Times New Roman" panose="02020603050405020304"/>
                        </a:rPr>
                        <a:t>燃料</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燃料的改进大大提高了金属冶炼的产量和质量</a:t>
                      </a:r>
                      <a:endParaRPr lang="zh-CN" sz="1200" dirty="0">
                        <a:latin typeface="宋体" panose="02010600030101010101" pitchFamily="2" charset="-122"/>
                        <a:ea typeface="宋体" panose="02010600030101010101" pitchFamily="2" charset="-122"/>
                        <a:cs typeface="Times New Roman" panose="02020603050405020304"/>
                      </a:endParaRPr>
                    </a:p>
                    <a:p>
                      <a:pPr>
                        <a:lnSpc>
                          <a:spcPts val="1575"/>
                        </a:lnSpc>
                        <a:spcAft>
                          <a:spcPts val="0"/>
                        </a:spcAft>
                      </a:pPr>
                      <a:r>
                        <a:rPr lang="en-US" sz="1200" b="1" dirty="0">
                          <a:latin typeface="宋体" panose="02010600030101010101" pitchFamily="2" charset="-122"/>
                          <a:ea typeface="宋体" panose="02010600030101010101" pitchFamily="2" charset="-122"/>
                          <a:cs typeface="Times New Roman" panose="02020603050405020304"/>
                        </a:rPr>
                        <a:t>(3)</a:t>
                      </a:r>
                      <a:r>
                        <a:rPr lang="zh-CN" sz="1200" b="1" dirty="0">
                          <a:latin typeface="宋体" panose="02010600030101010101" pitchFamily="2" charset="-122"/>
                          <a:ea typeface="宋体" panose="02010600030101010101" pitchFamily="2" charset="-122"/>
                          <a:cs typeface="Times New Roman" panose="02020603050405020304"/>
                        </a:rPr>
                        <a:t>印刷业</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推动</a:t>
                      </a:r>
                      <a:r>
                        <a:rPr lang="zh-CN" sz="1200" b="1" dirty="0" smtClean="0">
                          <a:latin typeface="宋体" panose="02010600030101010101" pitchFamily="2" charset="-122"/>
                          <a:ea typeface="宋体" panose="02010600030101010101" pitchFamily="2" charset="-122"/>
                          <a:cs typeface="Times New Roman" panose="02020603050405020304"/>
                        </a:rPr>
                        <a:t>了</a:t>
                      </a:r>
                      <a:r>
                        <a:rPr lang="en-US" altLang="zh-CN" sz="1200" b="1" u="sng" dirty="0" smtClean="0">
                          <a:latin typeface="宋体" panose="02010600030101010101" pitchFamily="2" charset="-122"/>
                          <a:ea typeface="宋体" panose="02010600030101010101" pitchFamily="2" charset="-122"/>
                          <a:cs typeface="Times New Roman" panose="02020603050405020304"/>
                        </a:rPr>
                        <a:t>         </a:t>
                      </a:r>
                      <a:r>
                        <a:rPr lang="zh-CN" sz="1200" b="1" dirty="0" smtClean="0">
                          <a:latin typeface="宋体" panose="02010600030101010101" pitchFamily="2" charset="-122"/>
                          <a:ea typeface="宋体" panose="02010600030101010101" pitchFamily="2" charset="-122"/>
                          <a:cs typeface="Times New Roman" panose="02020603050405020304"/>
                        </a:rPr>
                        <a:t>的</a:t>
                      </a:r>
                      <a:r>
                        <a:rPr lang="zh-CN" sz="1200" b="1" dirty="0">
                          <a:latin typeface="宋体" panose="02010600030101010101" pitchFamily="2" charset="-122"/>
                          <a:ea typeface="宋体" panose="02010600030101010101" pitchFamily="2" charset="-122"/>
                          <a:cs typeface="Times New Roman" panose="02020603050405020304"/>
                        </a:rPr>
                        <a:t>普及</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进一步带动了造纸业的发展</a:t>
                      </a:r>
                      <a:endParaRPr lang="zh-CN" sz="1200" dirty="0">
                        <a:latin typeface="宋体" panose="02010600030101010101" pitchFamily="2" charset="-122"/>
                        <a:ea typeface="宋体" panose="02010600030101010101" pitchFamily="2" charset="-122"/>
                        <a:cs typeface="Times New Roman" panose="02020603050405020304"/>
                      </a:endParaRPr>
                    </a:p>
                    <a:p>
                      <a:pPr>
                        <a:lnSpc>
                          <a:spcPts val="1575"/>
                        </a:lnSpc>
                        <a:spcAft>
                          <a:spcPts val="0"/>
                        </a:spcAft>
                      </a:pPr>
                      <a:r>
                        <a:rPr lang="en-US" sz="1200" b="1" dirty="0">
                          <a:latin typeface="宋体" panose="02010600030101010101" pitchFamily="2" charset="-122"/>
                          <a:ea typeface="宋体" panose="02010600030101010101" pitchFamily="2" charset="-122"/>
                          <a:cs typeface="Times New Roman" panose="02020603050405020304"/>
                        </a:rPr>
                        <a:t>(4)</a:t>
                      </a:r>
                      <a:r>
                        <a:rPr lang="zh-CN" sz="1200" b="1" dirty="0">
                          <a:latin typeface="宋体" panose="02010600030101010101" pitchFamily="2" charset="-122"/>
                          <a:ea typeface="宋体" panose="02010600030101010101" pitchFamily="2" charset="-122"/>
                          <a:cs typeface="Times New Roman" panose="02020603050405020304"/>
                        </a:rPr>
                        <a:t>纺织业</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棉纺织业发展</a:t>
                      </a:r>
                      <a:endParaRPr lang="zh-CN" sz="1200" dirty="0">
                        <a:latin typeface="宋体" panose="02010600030101010101" pitchFamily="2" charset="-122"/>
                        <a:ea typeface="宋体" panose="02010600030101010101" pitchFamily="2" charset="-122"/>
                        <a:cs typeface="Times New Roman" panose="02020603050405020304"/>
                      </a:endParaRPr>
                    </a:p>
                  </a:txBody>
                  <a:tcPr marL="24493" marR="244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70583">
                <a:tc vMerge="1">
                  <a:tcPr/>
                </a:tc>
                <a:tc>
                  <a:txBody>
                    <a:bodyPr/>
                    <a:lstStyle/>
                    <a:p>
                      <a:pPr algn="ctr">
                        <a:lnSpc>
                          <a:spcPts val="1575"/>
                        </a:lnSpc>
                        <a:spcAft>
                          <a:spcPts val="0"/>
                        </a:spcAft>
                      </a:pPr>
                      <a:r>
                        <a:rPr lang="zh-CN" sz="1200" b="1">
                          <a:latin typeface="宋体" panose="02010600030101010101" pitchFamily="2" charset="-122"/>
                          <a:ea typeface="宋体" panose="02010600030101010101" pitchFamily="2" charset="-122"/>
                          <a:cs typeface="Times New Roman" panose="02020603050405020304"/>
                        </a:rPr>
                        <a:t>商业</a:t>
                      </a:r>
                      <a:endParaRPr lang="zh-CN" sz="1200">
                        <a:latin typeface="宋体" panose="02010600030101010101" pitchFamily="2" charset="-122"/>
                        <a:ea typeface="宋体" panose="02010600030101010101" pitchFamily="2" charset="-122"/>
                        <a:cs typeface="Times New Roman" panose="02020603050405020304"/>
                      </a:endParaRPr>
                    </a:p>
                  </a:txBody>
                  <a:tcPr marL="24493" marR="244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575"/>
                        </a:lnSpc>
                        <a:spcAft>
                          <a:spcPts val="0"/>
                        </a:spcAft>
                      </a:pPr>
                      <a:r>
                        <a:rPr lang="en-US" sz="1200" b="1" dirty="0">
                          <a:latin typeface="宋体" panose="02010600030101010101" pitchFamily="2" charset="-122"/>
                          <a:ea typeface="宋体" panose="02010600030101010101" pitchFamily="2" charset="-122"/>
                          <a:cs typeface="Times New Roman" panose="02020603050405020304"/>
                        </a:rPr>
                        <a:t>(1)</a:t>
                      </a:r>
                      <a:r>
                        <a:rPr lang="zh-CN" sz="1200" b="1" dirty="0">
                          <a:latin typeface="宋体" panose="02010600030101010101" pitchFamily="2" charset="-122"/>
                          <a:ea typeface="宋体" panose="02010600030101010101" pitchFamily="2" charset="-122"/>
                          <a:cs typeface="Times New Roman" panose="02020603050405020304"/>
                        </a:rPr>
                        <a:t>商品市场</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面向大众</a:t>
                      </a:r>
                      <a:r>
                        <a:rPr lang="zh-CN" sz="1200" b="1" dirty="0" smtClean="0">
                          <a:latin typeface="宋体" panose="02010600030101010101" pitchFamily="2" charset="-122"/>
                          <a:ea typeface="宋体" panose="02010600030101010101" pitchFamily="2" charset="-122"/>
                          <a:cs typeface="Times New Roman" panose="02020603050405020304"/>
                        </a:rPr>
                        <a:t>的</a:t>
                      </a:r>
                      <a:r>
                        <a:rPr lang="en-US" altLang="zh-CN" sz="1200" b="1" u="sng" dirty="0" smtClean="0">
                          <a:latin typeface="宋体" panose="02010600030101010101" pitchFamily="2" charset="-122"/>
                          <a:ea typeface="宋体" panose="02010600030101010101" pitchFamily="2" charset="-122"/>
                          <a:cs typeface="Times New Roman" panose="02020603050405020304"/>
                        </a:rPr>
                        <a:t>           </a:t>
                      </a:r>
                      <a:r>
                        <a:rPr lang="zh-CN" sz="1200" b="1" dirty="0" smtClean="0">
                          <a:latin typeface="宋体" panose="02010600030101010101" pitchFamily="2" charset="-122"/>
                          <a:ea typeface="宋体" panose="02010600030101010101" pitchFamily="2" charset="-122"/>
                          <a:cs typeface="Times New Roman" panose="02020603050405020304"/>
                        </a:rPr>
                        <a:t>蓬勃</a:t>
                      </a:r>
                      <a:r>
                        <a:rPr lang="zh-CN" sz="1200" b="1" dirty="0">
                          <a:latin typeface="宋体" panose="02010600030101010101" pitchFamily="2" charset="-122"/>
                          <a:ea typeface="宋体" panose="02010600030101010101" pitchFamily="2" charset="-122"/>
                          <a:cs typeface="Times New Roman" panose="02020603050405020304"/>
                        </a:rPr>
                        <a:t>涌现</a:t>
                      </a:r>
                      <a:endParaRPr lang="zh-CN" sz="1200" dirty="0">
                        <a:latin typeface="宋体" panose="02010600030101010101" pitchFamily="2" charset="-122"/>
                        <a:ea typeface="宋体" panose="02010600030101010101" pitchFamily="2" charset="-122"/>
                        <a:cs typeface="Times New Roman" panose="02020603050405020304"/>
                      </a:endParaRPr>
                    </a:p>
                    <a:p>
                      <a:pPr>
                        <a:lnSpc>
                          <a:spcPts val="1575"/>
                        </a:lnSpc>
                        <a:spcAft>
                          <a:spcPts val="0"/>
                        </a:spcAft>
                      </a:pPr>
                      <a:r>
                        <a:rPr lang="en-US" sz="1200" b="1" dirty="0">
                          <a:latin typeface="宋体" panose="02010600030101010101" pitchFamily="2" charset="-122"/>
                          <a:ea typeface="宋体" panose="02010600030101010101" pitchFamily="2" charset="-122"/>
                          <a:cs typeface="Times New Roman" panose="02020603050405020304"/>
                        </a:rPr>
                        <a:t>(2)</a:t>
                      </a:r>
                      <a:r>
                        <a:rPr lang="zh-CN" sz="1200" b="1" dirty="0">
                          <a:latin typeface="宋体" panose="02010600030101010101" pitchFamily="2" charset="-122"/>
                          <a:ea typeface="宋体" panose="02010600030101010101" pitchFamily="2" charset="-122"/>
                          <a:cs typeface="Times New Roman" panose="02020603050405020304"/>
                        </a:rPr>
                        <a:t>边境贸易</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宋与辽夏金各政权之间的经济往来十分密切</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官方</a:t>
                      </a:r>
                      <a:r>
                        <a:rPr lang="zh-CN" sz="1200" b="1" dirty="0" smtClean="0">
                          <a:latin typeface="宋体" panose="02010600030101010101" pitchFamily="2" charset="-122"/>
                          <a:ea typeface="宋体" panose="02010600030101010101" pitchFamily="2" charset="-122"/>
                          <a:cs typeface="Times New Roman" panose="02020603050405020304"/>
                        </a:rPr>
                        <a:t>设置</a:t>
                      </a:r>
                      <a:r>
                        <a:rPr lang="en-US" altLang="zh-CN" sz="1200" b="1" u="sng" dirty="0" smtClean="0">
                          <a:latin typeface="宋体" panose="02010600030101010101" pitchFamily="2" charset="-122"/>
                          <a:ea typeface="宋体" panose="02010600030101010101" pitchFamily="2" charset="-122"/>
                          <a:cs typeface="Times New Roman" panose="02020603050405020304"/>
                        </a:rPr>
                        <a:t>       </a:t>
                      </a:r>
                      <a:r>
                        <a:rPr lang="zh-CN" sz="1200" b="1" dirty="0" smtClean="0">
                          <a:latin typeface="宋体" panose="02010600030101010101" pitchFamily="2" charset="-122"/>
                          <a:ea typeface="宋体" panose="02010600030101010101" pitchFamily="2" charset="-122"/>
                          <a:cs typeface="Times New Roman" panose="02020603050405020304"/>
                        </a:rPr>
                        <a:t>进行</a:t>
                      </a:r>
                      <a:r>
                        <a:rPr lang="zh-CN" sz="1200" b="1" dirty="0">
                          <a:latin typeface="宋体" panose="02010600030101010101" pitchFamily="2" charset="-122"/>
                          <a:ea typeface="宋体" panose="02010600030101010101" pitchFamily="2" charset="-122"/>
                          <a:cs typeface="Times New Roman" panose="02020603050405020304"/>
                        </a:rPr>
                        <a:t>互市交易</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民间贸易也相当活跃</a:t>
                      </a:r>
                      <a:endParaRPr lang="zh-CN" sz="1200" dirty="0">
                        <a:latin typeface="宋体" panose="02010600030101010101" pitchFamily="2" charset="-122"/>
                        <a:ea typeface="宋体" panose="02010600030101010101" pitchFamily="2" charset="-122"/>
                        <a:cs typeface="Times New Roman" panose="02020603050405020304"/>
                      </a:endParaRPr>
                    </a:p>
                    <a:p>
                      <a:pPr>
                        <a:lnSpc>
                          <a:spcPts val="1575"/>
                        </a:lnSpc>
                        <a:spcAft>
                          <a:spcPts val="0"/>
                        </a:spcAft>
                      </a:pPr>
                      <a:r>
                        <a:rPr lang="en-US" sz="1200" b="1" dirty="0">
                          <a:latin typeface="宋体" panose="02010600030101010101" pitchFamily="2" charset="-122"/>
                          <a:ea typeface="宋体" panose="02010600030101010101" pitchFamily="2" charset="-122"/>
                          <a:cs typeface="Times New Roman" panose="02020603050405020304"/>
                        </a:rPr>
                        <a:t>(3)</a:t>
                      </a:r>
                      <a:r>
                        <a:rPr lang="zh-CN" sz="1200" b="1" dirty="0">
                          <a:latin typeface="宋体" panose="02010600030101010101" pitchFamily="2" charset="-122"/>
                          <a:ea typeface="宋体" panose="02010600030101010101" pitchFamily="2" charset="-122"/>
                          <a:cs typeface="Times New Roman" panose="02020603050405020304"/>
                        </a:rPr>
                        <a:t>货币</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钱币量多</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出现纸币</a:t>
                      </a:r>
                      <a:r>
                        <a:rPr lang="en-US" sz="1200" b="1" dirty="0" smtClean="0">
                          <a:latin typeface="宋体" panose="02010600030101010101" pitchFamily="2" charset="-122"/>
                          <a:ea typeface="宋体" panose="02010600030101010101" pitchFamily="2" charset="-122"/>
                          <a:cs typeface="Times New Roman" panose="02020603050405020304"/>
                        </a:rPr>
                        <a:t>,</a:t>
                      </a:r>
                      <a:r>
                        <a:rPr lang="en-US" altLang="zh-CN" sz="1200" b="1" u="sng" dirty="0" smtClean="0">
                          <a:latin typeface="宋体" panose="02010600030101010101" pitchFamily="2" charset="-122"/>
                          <a:ea typeface="宋体" panose="02010600030101010101" pitchFamily="2" charset="-122"/>
                          <a:cs typeface="Times New Roman" panose="02020603050405020304"/>
                        </a:rPr>
                        <a:t>        </a:t>
                      </a:r>
                      <a:r>
                        <a:rPr lang="zh-CN" sz="1200" b="1" dirty="0" smtClean="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会子开始使用</a:t>
                      </a:r>
                      <a:endParaRPr lang="zh-CN" sz="1200" dirty="0">
                        <a:latin typeface="宋体" panose="02010600030101010101" pitchFamily="2" charset="-122"/>
                        <a:ea typeface="宋体" panose="02010600030101010101" pitchFamily="2" charset="-122"/>
                        <a:cs typeface="Times New Roman" panose="02020603050405020304"/>
                      </a:endParaRPr>
                    </a:p>
                    <a:p>
                      <a:pPr>
                        <a:lnSpc>
                          <a:spcPts val="1575"/>
                        </a:lnSpc>
                        <a:spcAft>
                          <a:spcPts val="0"/>
                        </a:spcAft>
                      </a:pPr>
                      <a:r>
                        <a:rPr lang="en-US" sz="1200" b="1" dirty="0">
                          <a:latin typeface="宋体" panose="02010600030101010101" pitchFamily="2" charset="-122"/>
                          <a:ea typeface="宋体" panose="02010600030101010101" pitchFamily="2" charset="-122"/>
                          <a:cs typeface="Times New Roman" panose="02020603050405020304"/>
                        </a:rPr>
                        <a:t>(4)</a:t>
                      </a:r>
                      <a:r>
                        <a:rPr lang="zh-CN" sz="1200" b="1" dirty="0">
                          <a:latin typeface="宋体" panose="02010600030101010101" pitchFamily="2" charset="-122"/>
                          <a:ea typeface="宋体" panose="02010600030101010101" pitchFamily="2" charset="-122"/>
                          <a:cs typeface="Times New Roman" panose="02020603050405020304"/>
                        </a:rPr>
                        <a:t>商业契约</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使用广泛</a:t>
                      </a:r>
                      <a:endParaRPr lang="zh-CN" sz="1200" dirty="0">
                        <a:latin typeface="宋体" panose="02010600030101010101" pitchFamily="2" charset="-122"/>
                        <a:ea typeface="宋体" panose="02010600030101010101" pitchFamily="2" charset="-122"/>
                        <a:cs typeface="Times New Roman" panose="02020603050405020304"/>
                      </a:endParaRPr>
                    </a:p>
                    <a:p>
                      <a:pPr>
                        <a:lnSpc>
                          <a:spcPts val="1575"/>
                        </a:lnSpc>
                        <a:spcAft>
                          <a:spcPts val="0"/>
                        </a:spcAft>
                      </a:pPr>
                      <a:r>
                        <a:rPr lang="en-US" sz="1200" b="1" dirty="0">
                          <a:latin typeface="宋体" panose="02010600030101010101" pitchFamily="2" charset="-122"/>
                          <a:ea typeface="宋体" panose="02010600030101010101" pitchFamily="2" charset="-122"/>
                          <a:cs typeface="Times New Roman" panose="02020603050405020304"/>
                        </a:rPr>
                        <a:t>(5)</a:t>
                      </a:r>
                      <a:r>
                        <a:rPr lang="zh-CN" sz="1200" b="1" dirty="0">
                          <a:latin typeface="宋体" panose="02010600030101010101" pitchFamily="2" charset="-122"/>
                          <a:ea typeface="宋体" panose="02010600030101010101" pitchFamily="2" charset="-122"/>
                          <a:cs typeface="Times New Roman" panose="02020603050405020304"/>
                        </a:rPr>
                        <a:t>海外贸易</a:t>
                      </a:r>
                      <a:r>
                        <a:rPr lang="en-US" sz="1200" b="1" dirty="0" smtClean="0">
                          <a:latin typeface="宋体" panose="02010600030101010101" pitchFamily="2" charset="-122"/>
                          <a:ea typeface="宋体" panose="02010600030101010101" pitchFamily="2" charset="-122"/>
                          <a:cs typeface="Times New Roman" panose="02020603050405020304"/>
                        </a:rPr>
                        <a:t>:</a:t>
                      </a:r>
                      <a:r>
                        <a:rPr lang="en-US" altLang="zh-CN" sz="1200" b="1" u="sng" dirty="0" smtClean="0">
                          <a:latin typeface="宋体" panose="02010600030101010101" pitchFamily="2" charset="-122"/>
                          <a:ea typeface="宋体" panose="02010600030101010101" pitchFamily="2" charset="-122"/>
                          <a:cs typeface="Times New Roman" panose="02020603050405020304"/>
                        </a:rPr>
                        <a:t>           </a:t>
                      </a:r>
                      <a:r>
                        <a:rPr lang="zh-CN" sz="1200" b="1" dirty="0" smtClean="0">
                          <a:latin typeface="宋体" panose="02010600030101010101" pitchFamily="2" charset="-122"/>
                          <a:ea typeface="宋体" panose="02010600030101010101" pitchFamily="2" charset="-122"/>
                          <a:cs typeface="Times New Roman" panose="02020603050405020304"/>
                        </a:rPr>
                        <a:t>成为</a:t>
                      </a:r>
                      <a:r>
                        <a:rPr lang="zh-CN" sz="1200" b="1" dirty="0">
                          <a:latin typeface="宋体" panose="02010600030101010101" pitchFamily="2" charset="-122"/>
                          <a:ea typeface="宋体" panose="02010600030101010101" pitchFamily="2" charset="-122"/>
                          <a:cs typeface="Times New Roman" panose="02020603050405020304"/>
                        </a:rPr>
                        <a:t>宋元国库的重要财源</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主要外贸港口有</a:t>
                      </a:r>
                      <a:r>
                        <a:rPr lang="zh-CN" sz="1200" b="1" dirty="0">
                          <a:solidFill>
                            <a:srgbClr val="FF0000"/>
                          </a:solidFill>
                          <a:latin typeface="宋体" panose="02010600030101010101" pitchFamily="2" charset="-122"/>
                          <a:ea typeface="宋体" panose="02010600030101010101" pitchFamily="2" charset="-122"/>
                          <a:cs typeface="Times New Roman" panose="02020603050405020304"/>
                        </a:rPr>
                        <a:t>广州、泉州、明州</a:t>
                      </a:r>
                      <a:r>
                        <a:rPr lang="zh-CN" sz="1200" b="1" dirty="0">
                          <a:latin typeface="宋体" panose="02010600030101010101" pitchFamily="2" charset="-122"/>
                          <a:ea typeface="宋体" panose="02010600030101010101" pitchFamily="2" charset="-122"/>
                          <a:cs typeface="Times New Roman" panose="02020603050405020304"/>
                        </a:rPr>
                        <a:t>等</a:t>
                      </a:r>
                      <a:endParaRPr lang="zh-CN" sz="1200" dirty="0">
                        <a:latin typeface="宋体" panose="02010600030101010101" pitchFamily="2" charset="-122"/>
                        <a:ea typeface="宋体" panose="02010600030101010101" pitchFamily="2" charset="-122"/>
                        <a:cs typeface="Times New Roman" panose="02020603050405020304"/>
                      </a:endParaRPr>
                    </a:p>
                  </a:txBody>
                  <a:tcPr marL="24493" marR="244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7805">
                <a:tc vMerge="1">
                  <a:tcPr/>
                </a:tc>
                <a:tc>
                  <a:txBody>
                    <a:bodyPr/>
                    <a:lstStyle/>
                    <a:p>
                      <a:pPr algn="ctr">
                        <a:lnSpc>
                          <a:spcPts val="1575"/>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集镇</a:t>
                      </a:r>
                      <a:endParaRPr lang="zh-CN" sz="1200" dirty="0">
                        <a:latin typeface="宋体" panose="02010600030101010101" pitchFamily="2" charset="-122"/>
                        <a:ea typeface="宋体" panose="02010600030101010101" pitchFamily="2" charset="-122"/>
                        <a:cs typeface="Times New Roman" panose="02020603050405020304"/>
                      </a:endParaRPr>
                    </a:p>
                  </a:txBody>
                  <a:tcPr marL="24493" marR="244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575"/>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工商业集镇发展</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促进市场繁荣</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地理位置重要、人口众多的集镇</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成为一级行政机构所在地</a:t>
                      </a:r>
                      <a:endParaRPr lang="zh-CN" sz="1200" dirty="0">
                        <a:latin typeface="宋体" panose="02010600030101010101" pitchFamily="2" charset="-122"/>
                        <a:ea typeface="宋体" panose="02010600030101010101" pitchFamily="2" charset="-122"/>
                        <a:cs typeface="Times New Roman" panose="02020603050405020304"/>
                      </a:endParaRPr>
                    </a:p>
                  </a:txBody>
                  <a:tcPr marL="24493" marR="244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0286">
                <a:tc vMerge="1">
                  <a:tcPr/>
                </a:tc>
                <a:tc>
                  <a:txBody>
                    <a:bodyPr/>
                    <a:lstStyle/>
                    <a:p>
                      <a:pPr algn="ctr">
                        <a:lnSpc>
                          <a:spcPts val="1575"/>
                        </a:lnSpc>
                        <a:spcAft>
                          <a:spcPts val="0"/>
                        </a:spcAft>
                      </a:pPr>
                      <a:r>
                        <a:rPr lang="zh-CN" sz="1200" b="1">
                          <a:latin typeface="宋体" panose="02010600030101010101" pitchFamily="2" charset="-122"/>
                          <a:ea typeface="宋体" panose="02010600030101010101" pitchFamily="2" charset="-122"/>
                          <a:cs typeface="Times New Roman" panose="02020603050405020304"/>
                        </a:rPr>
                        <a:t>城市</a:t>
                      </a:r>
                      <a:endParaRPr lang="zh-CN" sz="1200">
                        <a:latin typeface="宋体" panose="02010600030101010101" pitchFamily="2" charset="-122"/>
                        <a:ea typeface="宋体" panose="02010600030101010101" pitchFamily="2" charset="-122"/>
                        <a:cs typeface="Times New Roman" panose="02020603050405020304"/>
                      </a:endParaRPr>
                    </a:p>
                  </a:txBody>
                  <a:tcPr marL="24493" marR="244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575"/>
                        </a:lnSpc>
                        <a:spcAft>
                          <a:spcPts val="0"/>
                        </a:spcAft>
                      </a:pPr>
                      <a:r>
                        <a:rPr lang="zh-CN" sz="1200" b="1" dirty="0">
                          <a:solidFill>
                            <a:srgbClr val="FF0000"/>
                          </a:solidFill>
                          <a:latin typeface="宋体" panose="02010600030101010101" pitchFamily="2" charset="-122"/>
                          <a:ea typeface="宋体" panose="02010600030101010101" pitchFamily="2" charset="-122"/>
                          <a:cs typeface="Times New Roman" panose="02020603050405020304"/>
                        </a:rPr>
                        <a:t>坊市分区制度瓦解</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北宋东京和南宋临安人口多时均超过百万</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市场活跃</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交易频繁</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娱乐活动丰富多彩</a:t>
                      </a:r>
                      <a:endParaRPr lang="zh-CN" sz="1200" dirty="0">
                        <a:latin typeface="宋体" panose="02010600030101010101" pitchFamily="2" charset="-122"/>
                        <a:ea typeface="宋体" panose="02010600030101010101" pitchFamily="2" charset="-122"/>
                        <a:cs typeface="Times New Roman" panose="02020603050405020304"/>
                      </a:endParaRPr>
                    </a:p>
                  </a:txBody>
                  <a:tcPr marL="24493" marR="244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20826">
                <a:tc vMerge="1">
                  <a:tcPr/>
                </a:tc>
                <a:tc>
                  <a:txBody>
                    <a:bodyPr/>
                    <a:lstStyle/>
                    <a:p>
                      <a:pPr algn="ctr">
                        <a:lnSpc>
                          <a:spcPts val="1575"/>
                        </a:lnSpc>
                        <a:spcAft>
                          <a:spcPts val="0"/>
                        </a:spcAft>
                      </a:pPr>
                      <a:r>
                        <a:rPr lang="zh-CN" sz="1200" b="1">
                          <a:latin typeface="宋体" panose="02010600030101010101" pitchFamily="2" charset="-122"/>
                          <a:ea typeface="宋体" panose="02010600030101010101" pitchFamily="2" charset="-122"/>
                          <a:cs typeface="Times New Roman" panose="02020603050405020304"/>
                        </a:rPr>
                        <a:t>经济</a:t>
                      </a:r>
                      <a:endParaRPr lang="zh-CN" sz="1200">
                        <a:latin typeface="宋体" panose="02010600030101010101" pitchFamily="2" charset="-122"/>
                        <a:ea typeface="宋体" panose="02010600030101010101" pitchFamily="2" charset="-122"/>
                        <a:cs typeface="Times New Roman" panose="02020603050405020304"/>
                      </a:endParaRPr>
                    </a:p>
                    <a:p>
                      <a:pPr algn="ctr">
                        <a:lnSpc>
                          <a:spcPts val="1575"/>
                        </a:lnSpc>
                        <a:spcAft>
                          <a:spcPts val="0"/>
                        </a:spcAft>
                      </a:pPr>
                      <a:r>
                        <a:rPr lang="zh-CN" sz="1200" b="1">
                          <a:latin typeface="宋体" panose="02010600030101010101" pitchFamily="2" charset="-122"/>
                          <a:ea typeface="宋体" panose="02010600030101010101" pitchFamily="2" charset="-122"/>
                          <a:cs typeface="Times New Roman" panose="02020603050405020304"/>
                        </a:rPr>
                        <a:t>重心</a:t>
                      </a:r>
                      <a:endParaRPr lang="zh-CN" sz="1200">
                        <a:latin typeface="宋体" panose="02010600030101010101" pitchFamily="2" charset="-122"/>
                        <a:ea typeface="宋体" panose="02010600030101010101" pitchFamily="2" charset="-122"/>
                        <a:cs typeface="Times New Roman" panose="02020603050405020304"/>
                      </a:endParaRPr>
                    </a:p>
                    <a:p>
                      <a:pPr algn="ctr">
                        <a:lnSpc>
                          <a:spcPts val="1575"/>
                        </a:lnSpc>
                        <a:spcAft>
                          <a:spcPts val="0"/>
                        </a:spcAft>
                      </a:pPr>
                      <a:r>
                        <a:rPr lang="zh-CN" sz="1200" b="1">
                          <a:latin typeface="宋体" panose="02010600030101010101" pitchFamily="2" charset="-122"/>
                          <a:ea typeface="宋体" panose="02010600030101010101" pitchFamily="2" charset="-122"/>
                          <a:cs typeface="Times New Roman" panose="02020603050405020304"/>
                        </a:rPr>
                        <a:t>南移</a:t>
                      </a:r>
                      <a:endParaRPr lang="zh-CN" sz="1200">
                        <a:latin typeface="宋体" panose="02010600030101010101" pitchFamily="2" charset="-122"/>
                        <a:ea typeface="宋体" panose="02010600030101010101" pitchFamily="2" charset="-122"/>
                        <a:cs typeface="Times New Roman" panose="02020603050405020304"/>
                      </a:endParaRPr>
                    </a:p>
                  </a:txBody>
                  <a:tcPr marL="24493" marR="244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575"/>
                        </a:lnSpc>
                        <a:spcAft>
                          <a:spcPts val="0"/>
                        </a:spcAft>
                      </a:pPr>
                      <a:r>
                        <a:rPr lang="en-US" sz="1200" b="1" dirty="0">
                          <a:latin typeface="宋体" panose="02010600030101010101" pitchFamily="2" charset="-122"/>
                          <a:ea typeface="宋体" panose="02010600030101010101" pitchFamily="2" charset="-122"/>
                          <a:cs typeface="Times New Roman" panose="02020603050405020304"/>
                        </a:rPr>
                        <a:t>(1)</a:t>
                      </a:r>
                      <a:r>
                        <a:rPr lang="zh-CN" sz="1200" b="1" dirty="0">
                          <a:latin typeface="宋体" panose="02010600030101010101" pitchFamily="2" charset="-122"/>
                          <a:ea typeface="宋体" panose="02010600030101010101" pitchFamily="2" charset="-122"/>
                          <a:cs typeface="Times New Roman" panose="02020603050405020304"/>
                        </a:rPr>
                        <a:t>过程</a:t>
                      </a:r>
                      <a:endParaRPr lang="zh-CN" sz="1200" dirty="0">
                        <a:latin typeface="宋体" panose="02010600030101010101" pitchFamily="2" charset="-122"/>
                        <a:ea typeface="宋体" panose="02010600030101010101" pitchFamily="2" charset="-122"/>
                        <a:cs typeface="Times New Roman" panose="02020603050405020304"/>
                      </a:endParaRPr>
                    </a:p>
                    <a:p>
                      <a:pPr>
                        <a:lnSpc>
                          <a:spcPts val="1575"/>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①魏晋南北朝</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江南初步开发</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为经济重心南移奠基</a:t>
                      </a:r>
                      <a:endParaRPr lang="zh-CN" sz="1200" dirty="0">
                        <a:latin typeface="宋体" panose="02010600030101010101" pitchFamily="2" charset="-122"/>
                        <a:ea typeface="宋体" panose="02010600030101010101" pitchFamily="2" charset="-122"/>
                        <a:cs typeface="Times New Roman" panose="02020603050405020304"/>
                      </a:endParaRPr>
                    </a:p>
                    <a:p>
                      <a:pPr>
                        <a:lnSpc>
                          <a:spcPts val="1575"/>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②唐中叶以来</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南方的经济实力渐渐超过北方</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经济重心开始南移</a:t>
                      </a:r>
                      <a:endParaRPr lang="zh-CN" sz="1200" dirty="0">
                        <a:latin typeface="宋体" panose="02010600030101010101" pitchFamily="2" charset="-122"/>
                        <a:ea typeface="宋体" panose="02010600030101010101" pitchFamily="2" charset="-122"/>
                        <a:cs typeface="Times New Roman" panose="02020603050405020304"/>
                      </a:endParaRPr>
                    </a:p>
                    <a:p>
                      <a:pPr>
                        <a:lnSpc>
                          <a:spcPts val="1575"/>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③北宋</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在经济上对南方依赖明显</a:t>
                      </a:r>
                      <a:r>
                        <a:rPr lang="en-US" sz="1200" b="1" dirty="0" smtClean="0">
                          <a:latin typeface="宋体" panose="02010600030101010101" pitchFamily="2" charset="-122"/>
                          <a:ea typeface="宋体" panose="02010600030101010101" pitchFamily="2" charset="-122"/>
                          <a:cs typeface="Times New Roman" panose="02020603050405020304"/>
                        </a:rPr>
                        <a:t>,</a:t>
                      </a:r>
                      <a:r>
                        <a:rPr lang="en-US" altLang="zh-CN" sz="1200" b="1" u="sng" dirty="0" smtClean="0">
                          <a:latin typeface="宋体" panose="02010600030101010101" pitchFamily="2" charset="-122"/>
                          <a:ea typeface="宋体" panose="02010600030101010101" pitchFamily="2" charset="-122"/>
                          <a:cs typeface="Times New Roman" panose="02020603050405020304"/>
                        </a:rPr>
                        <a:t>           </a:t>
                      </a:r>
                      <a:r>
                        <a:rPr lang="zh-CN" sz="1200" b="1" dirty="0" smtClean="0">
                          <a:latin typeface="宋体" panose="02010600030101010101" pitchFamily="2" charset="-122"/>
                          <a:ea typeface="宋体" panose="02010600030101010101" pitchFamily="2" charset="-122"/>
                          <a:cs typeface="Times New Roman" panose="02020603050405020304"/>
                        </a:rPr>
                        <a:t>南</a:t>
                      </a:r>
                      <a:r>
                        <a:rPr lang="zh-CN" sz="1200" b="1" dirty="0">
                          <a:latin typeface="宋体" panose="02010600030101010101" pitchFamily="2" charset="-122"/>
                          <a:ea typeface="宋体" panose="02010600030101010101" pitchFamily="2" charset="-122"/>
                          <a:cs typeface="Times New Roman" panose="02020603050405020304"/>
                        </a:rPr>
                        <a:t>多北少的格局定型</a:t>
                      </a:r>
                      <a:endParaRPr lang="zh-CN" sz="1200" dirty="0">
                        <a:latin typeface="宋体" panose="02010600030101010101" pitchFamily="2" charset="-122"/>
                        <a:ea typeface="宋体" panose="02010600030101010101" pitchFamily="2" charset="-122"/>
                        <a:cs typeface="Times New Roman" panose="02020603050405020304"/>
                      </a:endParaRPr>
                    </a:p>
                    <a:p>
                      <a:pPr>
                        <a:lnSpc>
                          <a:spcPts val="1575"/>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④南宋</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大批中原人口南渡</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进一步奠定了南方</a:t>
                      </a:r>
                      <a:r>
                        <a:rPr lang="zh-CN" sz="1200" b="1" dirty="0" smtClean="0">
                          <a:latin typeface="宋体" panose="02010600030101010101" pitchFamily="2" charset="-122"/>
                          <a:ea typeface="宋体" panose="02010600030101010101" pitchFamily="2" charset="-122"/>
                          <a:cs typeface="Times New Roman" panose="02020603050405020304"/>
                        </a:rPr>
                        <a:t>的</a:t>
                      </a:r>
                      <a:r>
                        <a:rPr lang="en-US" altLang="zh-CN" sz="1200" b="1" u="sng" dirty="0" smtClean="0">
                          <a:latin typeface="宋体" panose="02010600030101010101" pitchFamily="2" charset="-122"/>
                          <a:ea typeface="宋体" panose="02010600030101010101" pitchFamily="2" charset="-122"/>
                          <a:cs typeface="Times New Roman" panose="02020603050405020304"/>
                        </a:rPr>
                        <a:t>         </a:t>
                      </a:r>
                      <a:r>
                        <a:rPr lang="zh-CN" sz="1200" b="1" dirty="0" smtClean="0">
                          <a:latin typeface="宋体" panose="02010600030101010101" pitchFamily="2" charset="-122"/>
                          <a:ea typeface="宋体" panose="02010600030101010101" pitchFamily="2" charset="-122"/>
                          <a:cs typeface="Times New Roman" panose="02020603050405020304"/>
                        </a:rPr>
                        <a:t>地位</a:t>
                      </a:r>
                      <a:r>
                        <a:rPr lang="zh-CN" sz="1200" b="1" dirty="0">
                          <a:latin typeface="宋体" panose="02010600030101010101" pitchFamily="2" charset="-122"/>
                          <a:ea typeface="宋体" panose="02010600030101010101" pitchFamily="2" charset="-122"/>
                          <a:cs typeface="Times New Roman" panose="02020603050405020304"/>
                        </a:rPr>
                        <a:t>。长江下游和太湖流域一带</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成为全国最重要的粮仓</a:t>
                      </a:r>
                      <a:endParaRPr lang="zh-CN" sz="1200" dirty="0">
                        <a:latin typeface="宋体" panose="02010600030101010101" pitchFamily="2" charset="-122"/>
                        <a:ea typeface="宋体" panose="02010600030101010101" pitchFamily="2" charset="-122"/>
                        <a:cs typeface="Times New Roman" panose="02020603050405020304"/>
                      </a:endParaRPr>
                    </a:p>
                    <a:p>
                      <a:pPr>
                        <a:lnSpc>
                          <a:spcPts val="1575"/>
                        </a:lnSpc>
                        <a:spcAft>
                          <a:spcPts val="0"/>
                        </a:spcAft>
                      </a:pPr>
                      <a:r>
                        <a:rPr lang="en-US" sz="1200" b="1" dirty="0">
                          <a:latin typeface="宋体" panose="02010600030101010101" pitchFamily="2" charset="-122"/>
                          <a:ea typeface="宋体" panose="02010600030101010101" pitchFamily="2" charset="-122"/>
                          <a:cs typeface="Times New Roman" panose="02020603050405020304"/>
                        </a:rPr>
                        <a:t>(2)</a:t>
                      </a:r>
                      <a:r>
                        <a:rPr lang="zh-CN" sz="1200" b="1" dirty="0">
                          <a:latin typeface="宋体" panose="02010600030101010101" pitchFamily="2" charset="-122"/>
                          <a:ea typeface="宋体" panose="02010600030101010101" pitchFamily="2" charset="-122"/>
                          <a:cs typeface="Times New Roman" panose="02020603050405020304"/>
                        </a:rPr>
                        <a:t>影响</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南方经济发展带动</a:t>
                      </a:r>
                      <a:r>
                        <a:rPr lang="zh-CN" sz="1200" b="1" dirty="0" smtClean="0">
                          <a:latin typeface="宋体" panose="02010600030101010101" pitchFamily="2" charset="-122"/>
                          <a:ea typeface="宋体" panose="02010600030101010101" pitchFamily="2" charset="-122"/>
                          <a:cs typeface="Times New Roman" panose="02020603050405020304"/>
                        </a:rPr>
                        <a:t>了</a:t>
                      </a:r>
                      <a:r>
                        <a:rPr lang="en-US" altLang="zh-CN" sz="1200" b="1" u="sng" dirty="0" smtClean="0">
                          <a:latin typeface="宋体" panose="02010600030101010101" pitchFamily="2" charset="-122"/>
                          <a:ea typeface="宋体" panose="02010600030101010101" pitchFamily="2" charset="-122"/>
                          <a:cs typeface="Times New Roman" panose="02020603050405020304"/>
                        </a:rPr>
                        <a:t>       </a:t>
                      </a:r>
                      <a:r>
                        <a:rPr lang="zh-CN" sz="1200" b="1" dirty="0" smtClean="0">
                          <a:latin typeface="宋体" panose="02010600030101010101" pitchFamily="2" charset="-122"/>
                          <a:ea typeface="宋体" panose="02010600030101010101" pitchFamily="2" charset="-122"/>
                          <a:cs typeface="Times New Roman" panose="02020603050405020304"/>
                        </a:rPr>
                        <a:t>的</a:t>
                      </a:r>
                      <a:r>
                        <a:rPr lang="zh-CN" sz="1200" b="1" dirty="0">
                          <a:latin typeface="宋体" panose="02010600030101010101" pitchFamily="2" charset="-122"/>
                          <a:ea typeface="宋体" panose="02010600030101010101" pitchFamily="2" charset="-122"/>
                          <a:cs typeface="Times New Roman" panose="02020603050405020304"/>
                        </a:rPr>
                        <a:t>进步。北宋时</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朝廷被迫对北方考生单独分配录取名额</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自南宋起</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江浙一带尤其成为人才集中的地区。</a:t>
                      </a:r>
                      <a:endParaRPr lang="zh-CN" sz="1200" dirty="0">
                        <a:latin typeface="宋体" panose="02010600030101010101" pitchFamily="2" charset="-122"/>
                        <a:ea typeface="宋体" panose="02010600030101010101" pitchFamily="2" charset="-122"/>
                        <a:cs typeface="Times New Roman" panose="02020603050405020304"/>
                      </a:endParaRPr>
                    </a:p>
                  </a:txBody>
                  <a:tcPr marL="24493" marR="244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extBox 3"/>
          <p:cNvSpPr txBox="1"/>
          <p:nvPr/>
        </p:nvSpPr>
        <p:spPr>
          <a:xfrm>
            <a:off x="3428992" y="357172"/>
            <a:ext cx="1357322" cy="298351"/>
          </a:xfrm>
          <a:prstGeom prst="rect">
            <a:avLst/>
          </a:prstGeom>
          <a:noFill/>
        </p:spPr>
        <p:txBody>
          <a:bodyPr wrap="square" rtlCol="0">
            <a:spAutoFit/>
          </a:bodyPr>
          <a:lstStyle/>
          <a:p>
            <a:r>
              <a:rPr lang="zh-CN" altLang="en-US" sz="1200" dirty="0" smtClean="0">
                <a:solidFill>
                  <a:srgbClr val="FF0000"/>
                </a:solidFill>
                <a:cs typeface="Times New Roman" panose="02020603050405020304"/>
              </a:rPr>
              <a:t>稻麦复种</a:t>
            </a:r>
            <a:endParaRPr lang="zh-CN" altLang="en-US" sz="1200" dirty="0" smtClean="0">
              <a:solidFill>
                <a:srgbClr val="FF0000"/>
              </a:solidFill>
            </a:endParaRPr>
          </a:p>
        </p:txBody>
      </p:sp>
      <p:sp>
        <p:nvSpPr>
          <p:cNvPr id="6" name="TextBox 5"/>
          <p:cNvSpPr txBox="1"/>
          <p:nvPr/>
        </p:nvSpPr>
        <p:spPr>
          <a:xfrm>
            <a:off x="4286248" y="571486"/>
            <a:ext cx="1357322" cy="298351"/>
          </a:xfrm>
          <a:prstGeom prst="rect">
            <a:avLst/>
          </a:prstGeom>
          <a:noFill/>
        </p:spPr>
        <p:txBody>
          <a:bodyPr wrap="square" rtlCol="0">
            <a:spAutoFit/>
          </a:bodyPr>
          <a:lstStyle/>
          <a:p>
            <a:r>
              <a:rPr lang="zh-CN" altLang="en-US" sz="1200" dirty="0" smtClean="0">
                <a:solidFill>
                  <a:srgbClr val="FF0000"/>
                </a:solidFill>
                <a:cs typeface="Times New Roman" panose="02020603050405020304"/>
              </a:rPr>
              <a:t>经济作物</a:t>
            </a:r>
            <a:endParaRPr lang="zh-CN" altLang="en-US" sz="1200" dirty="0" smtClean="0">
              <a:solidFill>
                <a:srgbClr val="FF0000"/>
              </a:solidFill>
            </a:endParaRPr>
          </a:p>
        </p:txBody>
      </p:sp>
      <p:sp>
        <p:nvSpPr>
          <p:cNvPr id="7" name="TextBox 6"/>
          <p:cNvSpPr txBox="1"/>
          <p:nvPr/>
        </p:nvSpPr>
        <p:spPr>
          <a:xfrm>
            <a:off x="6143319" y="571486"/>
            <a:ext cx="1357322" cy="330835"/>
          </a:xfrm>
          <a:prstGeom prst="rect">
            <a:avLst/>
          </a:prstGeom>
          <a:noFill/>
        </p:spPr>
        <p:txBody>
          <a:bodyPr wrap="square" rtlCol="0">
            <a:spAutoFit/>
          </a:bodyPr>
          <a:lstStyle/>
          <a:p>
            <a:r>
              <a:rPr lang="zh-CN" altLang="en-US" sz="1200" dirty="0" smtClean="0">
                <a:solidFill>
                  <a:srgbClr val="FF0000"/>
                </a:solidFill>
                <a:cs typeface="Times New Roman" panose="02020603050405020304"/>
              </a:rPr>
              <a:t>自然经济结构</a:t>
            </a:r>
            <a:endParaRPr lang="zh-CN" altLang="en-US" sz="1200" dirty="0" smtClean="0">
              <a:solidFill>
                <a:srgbClr val="FF0000"/>
              </a:solidFill>
            </a:endParaRPr>
          </a:p>
        </p:txBody>
      </p:sp>
      <p:sp>
        <p:nvSpPr>
          <p:cNvPr id="8" name="TextBox 7"/>
          <p:cNvSpPr txBox="1"/>
          <p:nvPr/>
        </p:nvSpPr>
        <p:spPr>
          <a:xfrm>
            <a:off x="3732842" y="762940"/>
            <a:ext cx="571504" cy="332399"/>
          </a:xfrm>
          <a:prstGeom prst="rect">
            <a:avLst/>
          </a:prstGeom>
          <a:noFill/>
        </p:spPr>
        <p:txBody>
          <a:bodyPr wrap="square" rtlCol="0">
            <a:spAutoFit/>
          </a:bodyPr>
          <a:lstStyle/>
          <a:p>
            <a:r>
              <a:rPr lang="zh-CN" altLang="en-US" sz="1200" dirty="0" smtClean="0">
                <a:solidFill>
                  <a:srgbClr val="FF0000"/>
                </a:solidFill>
                <a:cs typeface="Times New Roman" panose="02020603050405020304"/>
              </a:rPr>
              <a:t>宋朝</a:t>
            </a:r>
            <a:endParaRPr lang="zh-CN" altLang="en-US" sz="1200" dirty="0" smtClean="0">
              <a:solidFill>
                <a:srgbClr val="FF0000"/>
              </a:solidFill>
            </a:endParaRPr>
          </a:p>
        </p:txBody>
      </p:sp>
      <p:sp>
        <p:nvSpPr>
          <p:cNvPr id="9" name="TextBox 8"/>
          <p:cNvSpPr txBox="1"/>
          <p:nvPr/>
        </p:nvSpPr>
        <p:spPr>
          <a:xfrm>
            <a:off x="2571736" y="1602098"/>
            <a:ext cx="571504" cy="298351"/>
          </a:xfrm>
          <a:prstGeom prst="rect">
            <a:avLst/>
          </a:prstGeom>
          <a:noFill/>
        </p:spPr>
        <p:txBody>
          <a:bodyPr wrap="square" rtlCol="0">
            <a:spAutoFit/>
          </a:bodyPr>
          <a:lstStyle/>
          <a:p>
            <a:r>
              <a:rPr lang="zh-CN" altLang="en-US" sz="1200" dirty="0" smtClean="0">
                <a:solidFill>
                  <a:srgbClr val="FF0000"/>
                </a:solidFill>
                <a:cs typeface="Times New Roman" panose="02020603050405020304"/>
              </a:rPr>
              <a:t>文化</a:t>
            </a:r>
            <a:endParaRPr lang="zh-CN" altLang="en-US" sz="1200" dirty="0" smtClean="0">
              <a:solidFill>
                <a:srgbClr val="FF0000"/>
              </a:solidFill>
            </a:endParaRPr>
          </a:p>
        </p:txBody>
      </p:sp>
      <p:sp>
        <p:nvSpPr>
          <p:cNvPr id="10" name="TextBox 9"/>
          <p:cNvSpPr txBox="1"/>
          <p:nvPr/>
        </p:nvSpPr>
        <p:spPr>
          <a:xfrm>
            <a:off x="2969884" y="2025037"/>
            <a:ext cx="928694" cy="332399"/>
          </a:xfrm>
          <a:prstGeom prst="rect">
            <a:avLst/>
          </a:prstGeom>
          <a:noFill/>
        </p:spPr>
        <p:txBody>
          <a:bodyPr wrap="square" rtlCol="0">
            <a:spAutoFit/>
          </a:bodyPr>
          <a:lstStyle/>
          <a:p>
            <a:r>
              <a:rPr lang="zh-CN" altLang="en-US" sz="1200" dirty="0" smtClean="0">
                <a:solidFill>
                  <a:srgbClr val="FF0000"/>
                </a:solidFill>
                <a:cs typeface="Times New Roman" panose="02020603050405020304"/>
              </a:rPr>
              <a:t>基层市场</a:t>
            </a:r>
            <a:endParaRPr lang="zh-CN" altLang="en-US" sz="1200" dirty="0" smtClean="0">
              <a:solidFill>
                <a:srgbClr val="FF0000"/>
              </a:solidFill>
            </a:endParaRPr>
          </a:p>
        </p:txBody>
      </p:sp>
      <p:sp>
        <p:nvSpPr>
          <p:cNvPr id="11" name="TextBox 10"/>
          <p:cNvSpPr txBox="1"/>
          <p:nvPr/>
        </p:nvSpPr>
        <p:spPr>
          <a:xfrm>
            <a:off x="5786446" y="2214560"/>
            <a:ext cx="642942" cy="332399"/>
          </a:xfrm>
          <a:prstGeom prst="rect">
            <a:avLst/>
          </a:prstGeom>
          <a:noFill/>
        </p:spPr>
        <p:txBody>
          <a:bodyPr wrap="square" rtlCol="0">
            <a:spAutoFit/>
          </a:bodyPr>
          <a:lstStyle/>
          <a:p>
            <a:r>
              <a:rPr lang="zh-CN" altLang="en-US" sz="1200" dirty="0" smtClean="0">
                <a:solidFill>
                  <a:srgbClr val="FF0000"/>
                </a:solidFill>
                <a:cs typeface="Times New Roman" panose="02020603050405020304"/>
              </a:rPr>
              <a:t>榷场</a:t>
            </a:r>
            <a:endParaRPr lang="zh-CN" altLang="en-US" sz="1200" dirty="0" smtClean="0">
              <a:solidFill>
                <a:srgbClr val="FF0000"/>
              </a:solidFill>
            </a:endParaRPr>
          </a:p>
        </p:txBody>
      </p:sp>
      <p:sp>
        <p:nvSpPr>
          <p:cNvPr id="12" name="TextBox 11"/>
          <p:cNvSpPr txBox="1"/>
          <p:nvPr/>
        </p:nvSpPr>
        <p:spPr>
          <a:xfrm>
            <a:off x="3286116" y="2416275"/>
            <a:ext cx="642942" cy="298351"/>
          </a:xfrm>
          <a:prstGeom prst="rect">
            <a:avLst/>
          </a:prstGeom>
          <a:noFill/>
        </p:spPr>
        <p:txBody>
          <a:bodyPr wrap="square" rtlCol="0">
            <a:spAutoFit/>
          </a:bodyPr>
          <a:lstStyle/>
          <a:p>
            <a:r>
              <a:rPr lang="zh-CN" altLang="en-US" sz="1200" dirty="0" smtClean="0">
                <a:solidFill>
                  <a:srgbClr val="FF0000"/>
                </a:solidFill>
                <a:cs typeface="Times New Roman" panose="02020603050405020304"/>
              </a:rPr>
              <a:t>交子</a:t>
            </a:r>
            <a:endParaRPr lang="zh-CN" altLang="en-US" sz="1200" dirty="0" smtClean="0">
              <a:solidFill>
                <a:srgbClr val="FF0000"/>
              </a:solidFill>
            </a:endParaRPr>
          </a:p>
        </p:txBody>
      </p:sp>
      <p:sp>
        <p:nvSpPr>
          <p:cNvPr id="13" name="TextBox 12"/>
          <p:cNvSpPr txBox="1"/>
          <p:nvPr/>
        </p:nvSpPr>
        <p:spPr>
          <a:xfrm>
            <a:off x="2206926" y="2842262"/>
            <a:ext cx="857256" cy="332399"/>
          </a:xfrm>
          <a:prstGeom prst="rect">
            <a:avLst/>
          </a:prstGeom>
          <a:noFill/>
        </p:spPr>
        <p:txBody>
          <a:bodyPr wrap="square" rtlCol="0">
            <a:spAutoFit/>
          </a:bodyPr>
          <a:lstStyle/>
          <a:p>
            <a:r>
              <a:rPr lang="zh-CN" altLang="en-US" sz="1200" dirty="0" smtClean="0">
                <a:solidFill>
                  <a:srgbClr val="FF0000"/>
                </a:solidFill>
                <a:cs typeface="Times New Roman" panose="02020603050405020304"/>
              </a:rPr>
              <a:t>外贸税收</a:t>
            </a:r>
            <a:endParaRPr lang="zh-CN" altLang="en-US" sz="1200" dirty="0" smtClean="0">
              <a:solidFill>
                <a:srgbClr val="FF0000"/>
              </a:solidFill>
            </a:endParaRPr>
          </a:p>
        </p:txBody>
      </p:sp>
      <p:sp>
        <p:nvSpPr>
          <p:cNvPr id="14" name="TextBox 13"/>
          <p:cNvSpPr txBox="1"/>
          <p:nvPr/>
        </p:nvSpPr>
        <p:spPr>
          <a:xfrm>
            <a:off x="3571868" y="4179365"/>
            <a:ext cx="857256" cy="298351"/>
          </a:xfrm>
          <a:prstGeom prst="rect">
            <a:avLst/>
          </a:prstGeom>
          <a:noFill/>
        </p:spPr>
        <p:txBody>
          <a:bodyPr wrap="square" rtlCol="0">
            <a:spAutoFit/>
          </a:bodyPr>
          <a:lstStyle/>
          <a:p>
            <a:r>
              <a:rPr lang="zh-CN" altLang="en-US" sz="1200" dirty="0" smtClean="0">
                <a:solidFill>
                  <a:srgbClr val="FF0000"/>
                </a:solidFill>
                <a:cs typeface="Times New Roman" panose="02020603050405020304"/>
              </a:rPr>
              <a:t>户口分布</a:t>
            </a:r>
            <a:endParaRPr lang="zh-CN" altLang="en-US" sz="1200" dirty="0" smtClean="0">
              <a:solidFill>
                <a:srgbClr val="FF0000"/>
              </a:solidFill>
            </a:endParaRPr>
          </a:p>
        </p:txBody>
      </p:sp>
      <p:sp>
        <p:nvSpPr>
          <p:cNvPr id="15" name="TextBox 14"/>
          <p:cNvSpPr txBox="1"/>
          <p:nvPr/>
        </p:nvSpPr>
        <p:spPr>
          <a:xfrm>
            <a:off x="4413884" y="4395800"/>
            <a:ext cx="857256" cy="298351"/>
          </a:xfrm>
          <a:prstGeom prst="rect">
            <a:avLst/>
          </a:prstGeom>
          <a:noFill/>
        </p:spPr>
        <p:txBody>
          <a:bodyPr wrap="square" rtlCol="0">
            <a:spAutoFit/>
          </a:bodyPr>
          <a:lstStyle/>
          <a:p>
            <a:r>
              <a:rPr lang="zh-CN" altLang="en-US" sz="1200" dirty="0" smtClean="0">
                <a:solidFill>
                  <a:srgbClr val="FF0000"/>
                </a:solidFill>
                <a:cs typeface="Times New Roman" panose="02020603050405020304"/>
              </a:rPr>
              <a:t>经济重心</a:t>
            </a:r>
            <a:endParaRPr lang="zh-CN" altLang="en-US" sz="1200" dirty="0" smtClean="0">
              <a:solidFill>
                <a:srgbClr val="FF0000"/>
              </a:solidFill>
            </a:endParaRPr>
          </a:p>
        </p:txBody>
      </p:sp>
      <p:sp>
        <p:nvSpPr>
          <p:cNvPr id="16" name="TextBox 15"/>
          <p:cNvSpPr txBox="1"/>
          <p:nvPr/>
        </p:nvSpPr>
        <p:spPr>
          <a:xfrm>
            <a:off x="3286116" y="4572014"/>
            <a:ext cx="857256" cy="298351"/>
          </a:xfrm>
          <a:prstGeom prst="rect">
            <a:avLst/>
          </a:prstGeom>
          <a:noFill/>
        </p:spPr>
        <p:txBody>
          <a:bodyPr wrap="square" rtlCol="0">
            <a:spAutoFit/>
          </a:bodyPr>
          <a:lstStyle/>
          <a:p>
            <a:r>
              <a:rPr lang="zh-CN" altLang="en-US" sz="1200" dirty="0" smtClean="0">
                <a:solidFill>
                  <a:srgbClr val="FF0000"/>
                </a:solidFill>
                <a:cs typeface="Times New Roman" panose="02020603050405020304"/>
              </a:rPr>
              <a:t>文化</a:t>
            </a:r>
            <a:endParaRPr lang="zh-CN" altLang="en-US" sz="1200" dirty="0" smtClean="0">
              <a:solidFill>
                <a:srgbClr val="FF0000"/>
              </a:solidFill>
            </a:endParaRPr>
          </a:p>
        </p:txBody>
      </p:sp>
      <p:sp>
        <p:nvSpPr>
          <p:cNvPr id="17" name="TextBox 16"/>
          <p:cNvSpPr txBox="1"/>
          <p:nvPr/>
        </p:nvSpPr>
        <p:spPr>
          <a:xfrm>
            <a:off x="3214678" y="1385663"/>
            <a:ext cx="571504" cy="298351"/>
          </a:xfrm>
          <a:prstGeom prst="rect">
            <a:avLst/>
          </a:prstGeom>
          <a:noFill/>
        </p:spPr>
        <p:txBody>
          <a:bodyPr wrap="square" rtlCol="0">
            <a:spAutoFit/>
          </a:bodyPr>
          <a:lstStyle/>
          <a:p>
            <a:r>
              <a:rPr lang="zh-CN" altLang="en-US" sz="1200" dirty="0" smtClean="0">
                <a:solidFill>
                  <a:srgbClr val="FF0000"/>
                </a:solidFill>
                <a:cs typeface="Times New Roman" panose="02020603050405020304"/>
              </a:rPr>
              <a:t>煤</a:t>
            </a:r>
            <a:endParaRPr lang="zh-CN" altLang="en-US" sz="1200" dirty="0" smtClean="0">
              <a:solidFill>
                <a:srgbClr val="FF0000"/>
              </a:solidFill>
            </a:endParaRPr>
          </a:p>
        </p:txBody>
      </p:sp>
    </p:spTree>
  </p:cSld>
  <p:clrMapOvr>
    <a:masterClrMapping/>
  </p:clrMapOvr>
  <p:transition>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heckerboard(across)">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heckerboard(across)">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heckerboard(across)">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checkerboard(across)">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checkerboard(across)">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checkerboard(across)">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checkerboard(across)">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5" presetClass="entr" presetSubtype="1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checkerboard(across)">
                                      <p:cBhvr>
                                        <p:cTn id="47" dur="500"/>
                                        <p:tgtEl>
                                          <p:spTgt spid="15"/>
                                        </p:tgtEl>
                                      </p:cBhvr>
                                    </p:animEffect>
                                  </p:childTnLst>
                                </p:cTn>
                              </p:par>
                            </p:childTnLst>
                          </p:cTn>
                        </p:par>
                      </p:childTnLst>
                    </p:cTn>
                  </p:par>
                  <p:par>
                    <p:cTn id="48" fill="hold">
                      <p:stCondLst>
                        <p:cond delay="indefinite"/>
                      </p:stCondLst>
                      <p:childTnLst>
                        <p:par>
                          <p:cTn id="49" fill="hold">
                            <p:stCondLst>
                              <p:cond delay="0"/>
                            </p:stCondLst>
                            <p:childTnLst>
                              <p:par>
                                <p:cTn id="50" presetID="5" presetClass="entr" presetSubtype="10" fill="hold" grpId="0" nodeType="click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checkerboard(across)">
                                      <p:cBhvr>
                                        <p:cTn id="5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P spid="15" grpId="0"/>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62280" y="142875"/>
            <a:ext cx="8610600" cy="2491740"/>
          </a:xfrm>
          <a:prstGeom prst="rect">
            <a:avLst/>
          </a:prstGeom>
          <a:noFill/>
        </p:spPr>
        <p:txBody>
          <a:bodyPr wrap="square" rtlCol="0">
            <a:spAutoFit/>
          </a:bodyPr>
          <a:lstStyle/>
          <a:p>
            <a:pPr>
              <a:lnSpc>
                <a:spcPct val="130000"/>
              </a:lnSpc>
            </a:pPr>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拓展</a:t>
            </a:r>
            <a:r>
              <a:rPr lang="en-US" sz="2000" dirty="0" smtClean="0">
                <a:latin typeface="黑体" panose="02010609060101010101" pitchFamily="49" charset="-122"/>
                <a:ea typeface="黑体" panose="02010609060101010101" pitchFamily="49" charset="-122"/>
              </a:rPr>
              <a:t>]</a:t>
            </a:r>
            <a:endParaRPr lang="zh-CN" altLang="en-US" sz="2000" dirty="0" smtClean="0">
              <a:latin typeface="黑体" panose="02010609060101010101" pitchFamily="49" charset="-122"/>
              <a:ea typeface="黑体" panose="02010609060101010101" pitchFamily="49" charset="-122"/>
            </a:endParaRPr>
          </a:p>
          <a:p>
            <a:pPr>
              <a:lnSpc>
                <a:spcPct val="130000"/>
              </a:lnSpc>
            </a:pPr>
            <a:r>
              <a:rPr lang="en-US" sz="2000" dirty="0" smtClean="0">
                <a:latin typeface="楷体" panose="02010609060101010101" pitchFamily="49" charset="-122"/>
                <a:ea typeface="楷体" panose="02010609060101010101" pitchFamily="49" charset="-122"/>
              </a:rPr>
              <a:t>1.</a:t>
            </a:r>
            <a:r>
              <a:rPr lang="zh-CN" altLang="en-US" sz="2000" dirty="0" smtClean="0">
                <a:latin typeface="楷体" panose="02010609060101010101" pitchFamily="49" charset="-122"/>
                <a:ea typeface="楷体" panose="02010609060101010101" pitchFamily="49" charset="-122"/>
              </a:rPr>
              <a:t>宋代不抑兼并的原因和影响</a:t>
            </a:r>
            <a:endParaRPr lang="zh-CN" altLang="en-US" sz="2000" dirty="0" smtClean="0">
              <a:latin typeface="楷体" panose="02010609060101010101" pitchFamily="49" charset="-122"/>
              <a:ea typeface="楷体" panose="02010609060101010101" pitchFamily="49" charset="-122"/>
            </a:endParaRPr>
          </a:p>
          <a:p>
            <a:pPr>
              <a:lnSpc>
                <a:spcPct val="130000"/>
              </a:lnSpc>
            </a:pPr>
            <a:r>
              <a:rPr lang="en-US" sz="2000" dirty="0" smtClean="0">
                <a:latin typeface="楷体" panose="02010609060101010101" pitchFamily="49" charset="-122"/>
                <a:ea typeface="楷体" panose="02010609060101010101" pitchFamily="49" charset="-122"/>
              </a:rPr>
              <a:t>(1)</a:t>
            </a:r>
            <a:r>
              <a:rPr lang="zh-CN" altLang="en-US" sz="2000" dirty="0" smtClean="0">
                <a:latin typeface="楷体" panose="02010609060101010101" pitchFamily="49" charset="-122"/>
                <a:ea typeface="楷体" panose="02010609060101010101" pitchFamily="49" charset="-122"/>
              </a:rPr>
              <a:t>原因</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两税法的实行</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征税标准转向以</a:t>
            </a:r>
            <a:r>
              <a:rPr lang="zh-CN" altLang="en-US" sz="2000" dirty="0" smtClean="0">
                <a:solidFill>
                  <a:srgbClr val="FF0000"/>
                </a:solidFill>
                <a:latin typeface="楷体" panose="02010609060101010101" pitchFamily="49" charset="-122"/>
                <a:ea typeface="楷体" panose="02010609060101010101" pitchFamily="49" charset="-122"/>
              </a:rPr>
              <a:t>资产、田亩</a:t>
            </a:r>
            <a:r>
              <a:rPr lang="zh-CN" altLang="en-US" sz="2000" dirty="0" smtClean="0">
                <a:latin typeface="楷体" panose="02010609060101010101" pitchFamily="49" charset="-122"/>
                <a:ea typeface="楷体" panose="02010609060101010101" pitchFamily="49" charset="-122"/>
              </a:rPr>
              <a:t>为主。</a:t>
            </a:r>
            <a:endParaRPr lang="zh-CN" altLang="en-US" sz="2000" dirty="0" smtClean="0">
              <a:latin typeface="楷体" panose="02010609060101010101" pitchFamily="49" charset="-122"/>
              <a:ea typeface="楷体" panose="02010609060101010101" pitchFamily="49" charset="-122"/>
            </a:endParaRPr>
          </a:p>
          <a:p>
            <a:pPr>
              <a:lnSpc>
                <a:spcPct val="130000"/>
              </a:lnSpc>
            </a:pPr>
            <a:r>
              <a:rPr lang="en-US" sz="2000" dirty="0" smtClean="0">
                <a:latin typeface="楷体" panose="02010609060101010101" pitchFamily="49" charset="-122"/>
                <a:ea typeface="楷体" panose="02010609060101010101" pitchFamily="49" charset="-122"/>
              </a:rPr>
              <a:t>(2)</a:t>
            </a:r>
            <a:r>
              <a:rPr lang="zh-CN" altLang="en-US" sz="2000" dirty="0" smtClean="0">
                <a:latin typeface="楷体" panose="02010609060101010101" pitchFamily="49" charset="-122"/>
                <a:ea typeface="楷体" panose="02010609060101010101" pitchFamily="49" charset="-122"/>
              </a:rPr>
              <a:t>影响</a:t>
            </a:r>
            <a:endParaRPr lang="zh-CN" altLang="en-US" sz="2000" dirty="0" smtClean="0">
              <a:latin typeface="楷体" panose="02010609060101010101" pitchFamily="49" charset="-122"/>
              <a:ea typeface="楷体" panose="02010609060101010101" pitchFamily="49" charset="-122"/>
            </a:endParaRPr>
          </a:p>
          <a:p>
            <a:pPr>
              <a:lnSpc>
                <a:spcPct val="130000"/>
              </a:lnSpc>
            </a:pPr>
            <a:r>
              <a:rPr lang="zh-CN" altLang="en-US" sz="2000" dirty="0" smtClean="0">
                <a:latin typeface="楷体" panose="02010609060101010101" pitchFamily="49" charset="-122"/>
                <a:ea typeface="楷体" panose="02010609060101010101" pitchFamily="49" charset="-122"/>
              </a:rPr>
              <a:t>①宋代土地兼并激烈</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土地私有制进一步发展。</a:t>
            </a:r>
            <a:endParaRPr lang="zh-CN" altLang="en-US" sz="2000" dirty="0" smtClean="0">
              <a:latin typeface="楷体" panose="02010609060101010101" pitchFamily="49" charset="-122"/>
              <a:ea typeface="楷体" panose="02010609060101010101" pitchFamily="49" charset="-122"/>
            </a:endParaRPr>
          </a:p>
          <a:p>
            <a:pPr>
              <a:lnSpc>
                <a:spcPct val="130000"/>
              </a:lnSpc>
            </a:pPr>
            <a:r>
              <a:rPr lang="zh-CN" altLang="en-US" sz="2000" dirty="0" smtClean="0">
                <a:latin typeface="楷体" panose="02010609060101010101" pitchFamily="49" charset="-122"/>
                <a:ea typeface="楷体" panose="02010609060101010101" pitchFamily="49" charset="-122"/>
              </a:rPr>
              <a:t>②</a:t>
            </a:r>
            <a:r>
              <a:rPr lang="zh-CN" altLang="en-US" sz="2000" dirty="0" smtClean="0">
                <a:solidFill>
                  <a:srgbClr val="FF0000"/>
                </a:solidFill>
                <a:latin typeface="楷体" panose="02010609060101010101" pitchFamily="49" charset="-122"/>
                <a:ea typeface="楷体" panose="02010609060101010101" pitchFamily="49" charset="-122"/>
              </a:rPr>
              <a:t>自耕农数量减少</a:t>
            </a:r>
            <a:r>
              <a:rPr lang="en-US" sz="2000" dirty="0" smtClean="0">
                <a:solidFill>
                  <a:srgbClr val="FF0000"/>
                </a:solidFill>
                <a:latin typeface="楷体" panose="02010609060101010101" pitchFamily="49" charset="-122"/>
                <a:ea typeface="楷体" panose="02010609060101010101" pitchFamily="49" charset="-122"/>
              </a:rPr>
              <a:t>,</a:t>
            </a:r>
            <a:r>
              <a:rPr lang="zh-CN" altLang="en-US" sz="2000" dirty="0" smtClean="0">
                <a:solidFill>
                  <a:srgbClr val="FF0000"/>
                </a:solidFill>
                <a:latin typeface="楷体" panose="02010609060101010101" pitchFamily="49" charset="-122"/>
                <a:ea typeface="楷体" panose="02010609060101010101" pitchFamily="49" charset="-122"/>
              </a:rPr>
              <a:t>租佃经济发展</a:t>
            </a:r>
            <a:r>
              <a:rPr lang="en-US" sz="2000" dirty="0" smtClean="0">
                <a:solidFill>
                  <a:srgbClr val="FF0000"/>
                </a:solidFill>
                <a:latin typeface="楷体" panose="02010609060101010101" pitchFamily="49" charset="-122"/>
                <a:ea typeface="楷体" panose="02010609060101010101" pitchFamily="49" charset="-122"/>
              </a:rPr>
              <a:t>,</a:t>
            </a:r>
            <a:r>
              <a:rPr lang="zh-CN" altLang="en-US" sz="2000" dirty="0" smtClean="0">
                <a:solidFill>
                  <a:srgbClr val="FF0000"/>
                </a:solidFill>
                <a:latin typeface="楷体" panose="02010609060101010101" pitchFamily="49" charset="-122"/>
                <a:ea typeface="楷体" panose="02010609060101010101" pitchFamily="49" charset="-122"/>
              </a:rPr>
              <a:t>人身依附关系减弱</a:t>
            </a:r>
            <a:r>
              <a:rPr lang="zh-CN" altLang="en-US" sz="2000" dirty="0" smtClean="0">
                <a:latin typeface="楷体" panose="02010609060101010101" pitchFamily="49" charset="-122"/>
                <a:ea typeface="楷体" panose="02010609060101010101" pitchFamily="49" charset="-122"/>
              </a:rPr>
              <a:t>。</a:t>
            </a:r>
            <a:endParaRPr lang="zh-CN" altLang="en-US" sz="2000" dirty="0" smtClean="0">
              <a:latin typeface="楷体" panose="02010609060101010101" pitchFamily="49" charset="-122"/>
              <a:ea typeface="楷体" panose="02010609060101010101" pitchFamily="49" charset="-122"/>
            </a:endParaRPr>
          </a:p>
        </p:txBody>
      </p:sp>
      <p:sp>
        <p:nvSpPr>
          <p:cNvPr id="4" name="TextBox 3"/>
          <p:cNvSpPr txBox="1"/>
          <p:nvPr/>
        </p:nvSpPr>
        <p:spPr>
          <a:xfrm>
            <a:off x="107601" y="2932095"/>
            <a:ext cx="8929750" cy="1692771"/>
          </a:xfrm>
          <a:prstGeom prst="rect">
            <a:avLst/>
          </a:prstGeom>
          <a:noFill/>
        </p:spPr>
        <p:txBody>
          <a:bodyPr wrap="square" rtlCol="0">
            <a:spAutoFit/>
          </a:bodyPr>
          <a:p>
            <a:r>
              <a:rPr lang="en-US" sz="2000" dirty="0" smtClean="0"/>
              <a:t>6.</a:t>
            </a:r>
            <a:r>
              <a:rPr lang="en-US" sz="2000" dirty="0" smtClean="0">
                <a:latin typeface="楷体" panose="02010609060101010101" pitchFamily="49" charset="-122"/>
                <a:ea typeface="楷体" panose="02010609060101010101" pitchFamily="49" charset="-122"/>
              </a:rPr>
              <a:t>(2016·</a:t>
            </a:r>
            <a:r>
              <a:rPr lang="zh-CN" altLang="en-US" sz="2000" dirty="0" smtClean="0">
                <a:latin typeface="楷体" panose="02010609060101010101" pitchFamily="49" charset="-122"/>
                <a:ea typeface="楷体" panose="02010609060101010101" pitchFamily="49" charset="-122"/>
              </a:rPr>
              <a:t>全国</a:t>
            </a:r>
            <a:r>
              <a:rPr lang="en-US" altLang="zh-CN" sz="2000" dirty="0" smtClean="0">
                <a:latin typeface="楷体" panose="02010609060101010101" pitchFamily="49" charset="-122"/>
                <a:ea typeface="楷体" panose="02010609060101010101" pitchFamily="49" charset="-122"/>
              </a:rPr>
              <a:t>Ⅱ</a:t>
            </a:r>
            <a:r>
              <a:rPr lang="zh-CN" altLang="en-US" sz="2000" dirty="0" smtClean="0">
                <a:latin typeface="楷体" panose="02010609060101010101" pitchFamily="49" charset="-122"/>
                <a:ea typeface="楷体" panose="02010609060101010101" pitchFamily="49" charset="-122"/>
              </a:rPr>
              <a:t>卷</a:t>
            </a:r>
            <a:r>
              <a:rPr lang="en-US" sz="2000" dirty="0" smtClean="0">
                <a:latin typeface="楷体" panose="02010609060101010101" pitchFamily="49" charset="-122"/>
                <a:ea typeface="楷体" panose="02010609060101010101" pitchFamily="49" charset="-122"/>
              </a:rPr>
              <a:t>,26)</a:t>
            </a:r>
            <a:r>
              <a:rPr lang="zh-CN" altLang="en-US" sz="2000" dirty="0" smtClean="0"/>
              <a:t>宋代</a:t>
            </a:r>
            <a:r>
              <a:rPr lang="en-US" sz="2000" dirty="0" smtClean="0"/>
              <a:t>,</a:t>
            </a:r>
            <a:r>
              <a:rPr lang="zh-CN" altLang="en-US" sz="2000" dirty="0" smtClean="0"/>
              <a:t>有田产的“主户”只占民户总数</a:t>
            </a:r>
            <a:r>
              <a:rPr lang="en-US" sz="2000" dirty="0" smtClean="0"/>
              <a:t>20%</a:t>
            </a:r>
            <a:r>
              <a:rPr lang="zh-CN" altLang="en-US" sz="2000" dirty="0" smtClean="0"/>
              <a:t>左右</a:t>
            </a:r>
            <a:r>
              <a:rPr lang="en-US" sz="2000" dirty="0" smtClean="0"/>
              <a:t>,</a:t>
            </a:r>
            <a:r>
              <a:rPr lang="zh-CN" altLang="en-US" sz="2000" dirty="0" smtClean="0"/>
              <a:t>其余大都是四处租种土地的“客户”。导致这种状况的重要因素是</a:t>
            </a:r>
            <a:r>
              <a:rPr lang="en-US" sz="2000" dirty="0" smtClean="0"/>
              <a:t>(</a:t>
            </a:r>
            <a:r>
              <a:rPr lang="zh-CN" altLang="en-US" sz="2000" dirty="0" smtClean="0"/>
              <a:t>　　</a:t>
            </a:r>
            <a:r>
              <a:rPr lang="en-US" sz="2000" dirty="0" smtClean="0"/>
              <a:t>)</a:t>
            </a:r>
            <a:endParaRPr lang="zh-CN" altLang="en-US" sz="2000" dirty="0" smtClean="0"/>
          </a:p>
          <a:p>
            <a:r>
              <a:rPr lang="en-US" sz="2000" dirty="0" smtClean="0"/>
              <a:t>A.</a:t>
            </a:r>
            <a:r>
              <a:rPr lang="zh-CN" altLang="en-US" sz="2000" dirty="0" smtClean="0"/>
              <a:t>经济严重衰退</a:t>
            </a:r>
            <a:r>
              <a:rPr lang="en-US" sz="2000" dirty="0" smtClean="0"/>
              <a:t>	       B.</a:t>
            </a:r>
            <a:r>
              <a:rPr lang="zh-CN" altLang="en-US" sz="2000" dirty="0" smtClean="0"/>
              <a:t>土地政策调整</a:t>
            </a:r>
            <a:endParaRPr lang="zh-CN" altLang="en-US" sz="2000" dirty="0" smtClean="0"/>
          </a:p>
          <a:p>
            <a:r>
              <a:rPr lang="en-US" sz="2000" dirty="0" smtClean="0"/>
              <a:t>C.</a:t>
            </a:r>
            <a:r>
              <a:rPr lang="zh-CN" altLang="en-US" sz="2000" dirty="0" smtClean="0"/>
              <a:t>坊市制度崩溃   </a:t>
            </a:r>
            <a:r>
              <a:rPr lang="en-US" sz="2000" dirty="0" smtClean="0"/>
              <a:t>	D.</a:t>
            </a:r>
            <a:r>
              <a:rPr lang="zh-CN" altLang="en-US" sz="2000" dirty="0" smtClean="0"/>
              <a:t>政府管理失控</a:t>
            </a:r>
            <a:endParaRPr lang="zh-CN" altLang="en-US" sz="2000" dirty="0"/>
          </a:p>
        </p:txBody>
      </p:sp>
      <p:sp>
        <p:nvSpPr>
          <p:cNvPr id="2" name="文本框 1"/>
          <p:cNvSpPr txBox="1"/>
          <p:nvPr/>
        </p:nvSpPr>
        <p:spPr>
          <a:xfrm>
            <a:off x="2771775" y="3579495"/>
            <a:ext cx="3048000" cy="730885"/>
          </a:xfrm>
          <a:prstGeom prst="rect">
            <a:avLst/>
          </a:prstGeom>
          <a:noFill/>
        </p:spPr>
        <p:txBody>
          <a:bodyPr wrap="square" rtlCol="0">
            <a:spAutoFit/>
          </a:bodyPr>
          <a:p>
            <a:r>
              <a:rPr lang="en-US" altLang="zh-CN" sz="3200" dirty="0" smtClean="0">
                <a:solidFill>
                  <a:srgbClr val="FF0000"/>
                </a:solidFill>
              </a:rPr>
              <a:t>√</a:t>
            </a:r>
            <a:endParaRPr lang="en-US" altLang="zh-CN" sz="3200" dirty="0" smtClean="0">
              <a:solidFill>
                <a:srgbClr val="FF0000"/>
              </a:solidFill>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custDataLst>
              <p:tags r:id="rId1"/>
            </p:custDataLst>
          </p:nvPr>
        </p:nvGraphicFramePr>
        <p:xfrm>
          <a:off x="142844" y="285734"/>
          <a:ext cx="8858312" cy="4214841"/>
        </p:xfrm>
        <a:graphic>
          <a:graphicData uri="http://schemas.openxmlformats.org/drawingml/2006/table">
            <a:tbl>
              <a:tblPr/>
              <a:tblGrid>
                <a:gridCol w="300672"/>
                <a:gridCol w="1342402"/>
                <a:gridCol w="7215238"/>
              </a:tblGrid>
              <a:tr h="1264079">
                <a:tc rowSpan="3">
                  <a:txBody>
                    <a:bodyPr/>
                    <a:lstStyle/>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社</a:t>
                      </a:r>
                      <a:endParaRPr lang="zh-CN" sz="2000" dirty="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会</a:t>
                      </a:r>
                      <a:endParaRPr lang="zh-CN" sz="2000" dirty="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生</a:t>
                      </a:r>
                      <a:endParaRPr lang="zh-CN" sz="2000" dirty="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活</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highlight>
                            <a:srgbClr val="FFFF00"/>
                          </a:highlight>
                          <a:latin typeface="宋体" panose="02010600030101010101" pitchFamily="2" charset="-122"/>
                          <a:ea typeface="宋体" panose="02010600030101010101" pitchFamily="2" charset="-122"/>
                          <a:cs typeface="Times New Roman" panose="02020603050405020304"/>
                        </a:rPr>
                        <a:t>门第观</a:t>
                      </a:r>
                      <a:endParaRPr lang="zh-CN" sz="2000">
                        <a:highlight>
                          <a:srgbClr val="FFFF00"/>
                        </a:highlight>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2000" b="1">
                          <a:highlight>
                            <a:srgbClr val="FFFF00"/>
                          </a:highlight>
                          <a:latin typeface="宋体" panose="02010600030101010101" pitchFamily="2" charset="-122"/>
                          <a:ea typeface="宋体" panose="02010600030101010101" pitchFamily="2" charset="-122"/>
                          <a:cs typeface="Times New Roman" panose="02020603050405020304"/>
                        </a:rPr>
                        <a:t>念淡化</a:t>
                      </a:r>
                      <a:endParaRPr lang="zh-CN" sz="2000" b="1">
                        <a:highlight>
                          <a:srgbClr val="FFFF00"/>
                        </a:highlight>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(1)</a:t>
                      </a:r>
                      <a:r>
                        <a:rPr lang="zh-CN" sz="2000" b="1" dirty="0">
                          <a:latin typeface="宋体" panose="02010600030101010101" pitchFamily="2" charset="-122"/>
                          <a:ea typeface="宋体" panose="02010600030101010101" pitchFamily="2" charset="-122"/>
                          <a:cs typeface="Times New Roman" panose="02020603050405020304"/>
                        </a:rPr>
                        <a:t>隋唐</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重视家族背景</a:t>
                      </a:r>
                      <a:r>
                        <a:rPr lang="zh-CN" sz="2000" b="1" dirty="0" smtClean="0">
                          <a:latin typeface="宋体" panose="02010600030101010101" pitchFamily="2" charset="-122"/>
                          <a:ea typeface="宋体" panose="02010600030101010101" pitchFamily="2" charset="-122"/>
                          <a:cs typeface="Times New Roman" panose="02020603050405020304"/>
                        </a:rPr>
                        <a:t>的</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zh-CN" sz="2000" b="1" dirty="0" smtClean="0">
                          <a:latin typeface="宋体" panose="02010600030101010101" pitchFamily="2" charset="-122"/>
                          <a:ea typeface="宋体" panose="02010600030101010101" pitchFamily="2" charset="-122"/>
                          <a:cs typeface="Times New Roman" panose="02020603050405020304"/>
                        </a:rPr>
                        <a:t>仍</a:t>
                      </a:r>
                      <a:r>
                        <a:rPr lang="zh-CN" sz="2000" b="1" dirty="0">
                          <a:latin typeface="宋体" panose="02010600030101010101" pitchFamily="2" charset="-122"/>
                          <a:ea typeface="宋体" panose="02010600030101010101" pitchFamily="2" charset="-122"/>
                          <a:cs typeface="Times New Roman" panose="02020603050405020304"/>
                        </a:rPr>
                        <a:t>十分流行</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(2)</a:t>
                      </a:r>
                      <a:r>
                        <a:rPr lang="zh-CN" sz="2000" b="1" dirty="0">
                          <a:latin typeface="宋体" panose="02010600030101010101" pitchFamily="2" charset="-122"/>
                          <a:ea typeface="宋体" panose="02010600030101010101" pitchFamily="2" charset="-122"/>
                          <a:cs typeface="Times New Roman" panose="02020603050405020304"/>
                        </a:rPr>
                        <a:t>宋朝</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solidFill>
                            <a:srgbClr val="FF0000"/>
                          </a:solidFill>
                          <a:latin typeface="微软雅黑" panose="020B0503020204020204" charset="-122"/>
                          <a:ea typeface="微软雅黑" panose="020B0503020204020204" charset="-122"/>
                          <a:cs typeface="Times New Roman" panose="02020603050405020304"/>
                        </a:rPr>
                        <a:t>科举制</a:t>
                      </a:r>
                      <a:r>
                        <a:rPr lang="zh-CN" sz="2000" b="1" dirty="0">
                          <a:latin typeface="宋体" panose="02010600030101010101" pitchFamily="2" charset="-122"/>
                          <a:ea typeface="宋体" panose="02010600030101010101" pitchFamily="2" charset="-122"/>
                          <a:cs typeface="Times New Roman" panose="02020603050405020304"/>
                        </a:rPr>
                        <a:t>度更加</a:t>
                      </a:r>
                      <a:r>
                        <a:rPr lang="zh-CN" sz="2000" b="1" dirty="0" smtClean="0">
                          <a:latin typeface="宋体" panose="02010600030101010101" pitchFamily="2" charset="-122"/>
                          <a:ea typeface="宋体" panose="02010600030101010101" pitchFamily="2" charset="-122"/>
                          <a:cs typeface="Times New Roman" panose="02020603050405020304"/>
                        </a:rPr>
                        <a:t>强调</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en-US" sz="2000" b="1" dirty="0" smtClean="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人们</a:t>
                      </a:r>
                      <a:r>
                        <a:rPr lang="zh-CN" sz="2000" b="1" dirty="0" smtClean="0">
                          <a:latin typeface="宋体" panose="02010600030101010101" pitchFamily="2" charset="-122"/>
                          <a:ea typeface="宋体" panose="02010600030101010101" pitchFamily="2" charset="-122"/>
                          <a:cs typeface="Times New Roman" panose="02020603050405020304"/>
                        </a:rPr>
                        <a:t>的</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en-US" sz="2000" b="1" dirty="0" smtClean="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也以当下</a:t>
                      </a:r>
                      <a:r>
                        <a:rPr lang="zh-CN" sz="2000" b="1" dirty="0">
                          <a:solidFill>
                            <a:srgbClr val="0000FF"/>
                          </a:solidFill>
                          <a:latin typeface="黑体" panose="02010609060101010101" pitchFamily="49" charset="-122"/>
                          <a:ea typeface="黑体" panose="02010609060101010101" pitchFamily="49" charset="-122"/>
                          <a:cs typeface="Times New Roman" panose="02020603050405020304"/>
                        </a:rPr>
                        <a:t>政治、经济地位</a:t>
                      </a:r>
                      <a:r>
                        <a:rPr lang="zh-CN" sz="2000" b="1" dirty="0">
                          <a:latin typeface="宋体" panose="02010600030101010101" pitchFamily="2" charset="-122"/>
                          <a:ea typeface="宋体" panose="02010600030101010101" pitchFamily="2" charset="-122"/>
                          <a:cs typeface="Times New Roman" panose="02020603050405020304"/>
                        </a:rPr>
                        <a:t>为重。</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75381">
                <a:tc vMerge="1">
                  <a:tcPr/>
                </a:tc>
                <a:tc>
                  <a:txBody>
                    <a:bodyPr/>
                    <a:lstStyle/>
                    <a:p>
                      <a:pPr algn="ctr">
                        <a:lnSpc>
                          <a:spcPct val="100000"/>
                        </a:lnSpc>
                        <a:spcAft>
                          <a:spcPts val="0"/>
                        </a:spcAft>
                      </a:pPr>
                      <a:r>
                        <a:rPr lang="zh-CN" sz="2000" b="1">
                          <a:highlight>
                            <a:srgbClr val="FFFF00"/>
                          </a:highlight>
                          <a:latin typeface="宋体" panose="02010600030101010101" pitchFamily="2" charset="-122"/>
                          <a:ea typeface="宋体" panose="02010600030101010101" pitchFamily="2" charset="-122"/>
                          <a:cs typeface="Times New Roman" panose="02020603050405020304"/>
                        </a:rPr>
                        <a:t>人身依</a:t>
                      </a:r>
                      <a:endParaRPr lang="zh-CN" sz="2000">
                        <a:highlight>
                          <a:srgbClr val="FFFF00"/>
                        </a:highlight>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2000" b="1">
                          <a:highlight>
                            <a:srgbClr val="FFFF00"/>
                          </a:highlight>
                          <a:latin typeface="宋体" panose="02010600030101010101" pitchFamily="2" charset="-122"/>
                          <a:ea typeface="宋体" panose="02010600030101010101" pitchFamily="2" charset="-122"/>
                          <a:cs typeface="Times New Roman" panose="02020603050405020304"/>
                        </a:rPr>
                        <a:t>附关系</a:t>
                      </a:r>
                      <a:endParaRPr lang="zh-CN" sz="2000">
                        <a:highlight>
                          <a:srgbClr val="FFFF00"/>
                        </a:highlight>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2000" b="1">
                          <a:highlight>
                            <a:srgbClr val="FFFF00"/>
                          </a:highlight>
                          <a:latin typeface="宋体" panose="02010600030101010101" pitchFamily="2" charset="-122"/>
                          <a:ea typeface="宋体" panose="02010600030101010101" pitchFamily="2" charset="-122"/>
                          <a:cs typeface="Times New Roman" panose="02020603050405020304"/>
                        </a:rPr>
                        <a:t>减弱</a:t>
                      </a:r>
                      <a:endParaRPr lang="zh-CN" sz="2000" b="1">
                        <a:highlight>
                          <a:srgbClr val="FFFF00"/>
                        </a:highlight>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(1)</a:t>
                      </a:r>
                      <a:r>
                        <a:rPr lang="zh-CN" sz="2000" b="1" dirty="0">
                          <a:latin typeface="宋体" panose="02010600030101010101" pitchFamily="2" charset="-122"/>
                          <a:ea typeface="宋体" panose="02010600030101010101" pitchFamily="2" charset="-122"/>
                          <a:cs typeface="Times New Roman" panose="02020603050405020304"/>
                        </a:rPr>
                        <a:t>宋以前</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社会上长期存在人身不完全自由并且受到歧视的贱民阶层</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(2)</a:t>
                      </a:r>
                      <a:r>
                        <a:rPr lang="zh-CN" sz="2000" b="1" dirty="0">
                          <a:latin typeface="宋体" panose="02010600030101010101" pitchFamily="2" charset="-122"/>
                          <a:ea typeface="宋体" panose="02010600030101010101" pitchFamily="2" charset="-122"/>
                          <a:cs typeface="Times New Roman" panose="02020603050405020304"/>
                        </a:rPr>
                        <a:t>宋朝</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贱民阶层数量显著减少</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家内服役更多地</a:t>
                      </a:r>
                      <a:r>
                        <a:rPr lang="zh-CN" sz="2000" b="1" dirty="0" smtClean="0">
                          <a:latin typeface="宋体" panose="02010600030101010101" pitchFamily="2" charset="-122"/>
                          <a:ea typeface="宋体" panose="02010600030101010101" pitchFamily="2" charset="-122"/>
                          <a:cs typeface="Times New Roman" panose="02020603050405020304"/>
                        </a:rPr>
                        <a:t>来自</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en-US" sz="2000" b="1" dirty="0" smtClean="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宋朝无地农民也较少</a:t>
                      </a:r>
                      <a:r>
                        <a:rPr lang="zh-CN" sz="2000" b="1" dirty="0" smtClean="0">
                          <a:latin typeface="宋体" panose="02010600030101010101" pitchFamily="2" charset="-122"/>
                          <a:ea typeface="宋体" panose="02010600030101010101" pitchFamily="2" charset="-122"/>
                          <a:cs typeface="Times New Roman" panose="02020603050405020304"/>
                        </a:rPr>
                        <a:t>受到</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zh-CN" sz="2000" b="1" dirty="0" smtClean="0">
                          <a:latin typeface="宋体" panose="02010600030101010101" pitchFamily="2" charset="-122"/>
                          <a:ea typeface="宋体" panose="02010600030101010101" pitchFamily="2" charset="-122"/>
                          <a:cs typeface="Times New Roman" panose="02020603050405020304"/>
                        </a:rPr>
                        <a:t>以外</a:t>
                      </a:r>
                      <a:r>
                        <a:rPr lang="zh-CN" sz="2000" b="1" dirty="0">
                          <a:latin typeface="宋体" panose="02010600030101010101" pitchFamily="2" charset="-122"/>
                          <a:ea typeface="宋体" panose="02010600030101010101" pitchFamily="2" charset="-122"/>
                          <a:cs typeface="Times New Roman" panose="02020603050405020304"/>
                        </a:rPr>
                        <a:t>的人身束缚</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75381">
                <a:tc vMerge="1">
                  <a:tcPr/>
                </a:tc>
                <a:tc>
                  <a:txBody>
                    <a:bodyPr/>
                    <a:lstStyle/>
                    <a:p>
                      <a:pPr algn="ctr">
                        <a:lnSpc>
                          <a:spcPct val="100000"/>
                        </a:lnSpc>
                        <a:spcAft>
                          <a:spcPts val="0"/>
                        </a:spcAft>
                      </a:pPr>
                      <a:r>
                        <a:rPr lang="zh-CN" sz="2000" b="1" dirty="0">
                          <a:highlight>
                            <a:srgbClr val="FFFF00"/>
                          </a:highlight>
                          <a:latin typeface="宋体" panose="02010600030101010101" pitchFamily="2" charset="-122"/>
                          <a:ea typeface="宋体" panose="02010600030101010101" pitchFamily="2" charset="-122"/>
                          <a:cs typeface="Times New Roman" panose="02020603050405020304"/>
                        </a:rPr>
                        <a:t>政府放</a:t>
                      </a:r>
                      <a:endParaRPr lang="zh-CN" sz="2000" dirty="0">
                        <a:highlight>
                          <a:srgbClr val="FFFF00"/>
                        </a:highlight>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2000" b="1" dirty="0">
                          <a:highlight>
                            <a:srgbClr val="FFFF00"/>
                          </a:highlight>
                          <a:latin typeface="宋体" panose="02010600030101010101" pitchFamily="2" charset="-122"/>
                          <a:ea typeface="宋体" panose="02010600030101010101" pitchFamily="2" charset="-122"/>
                          <a:cs typeface="Times New Roman" panose="02020603050405020304"/>
                        </a:rPr>
                        <a:t>松对社</a:t>
                      </a:r>
                      <a:endParaRPr lang="zh-CN" sz="2000" dirty="0">
                        <a:highlight>
                          <a:srgbClr val="FFFF00"/>
                        </a:highlight>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2000" b="1" dirty="0">
                          <a:highlight>
                            <a:srgbClr val="FFFF00"/>
                          </a:highlight>
                          <a:latin typeface="宋体" panose="02010600030101010101" pitchFamily="2" charset="-122"/>
                          <a:ea typeface="宋体" panose="02010600030101010101" pitchFamily="2" charset="-122"/>
                          <a:cs typeface="Times New Roman" panose="02020603050405020304"/>
                        </a:rPr>
                        <a:t>会的</a:t>
                      </a:r>
                      <a:r>
                        <a:rPr lang="zh-CN" sz="2000" b="1" dirty="0" smtClean="0">
                          <a:highlight>
                            <a:srgbClr val="FFFF00"/>
                          </a:highlight>
                          <a:latin typeface="宋体" panose="02010600030101010101" pitchFamily="2" charset="-122"/>
                          <a:ea typeface="宋体" panose="02010600030101010101" pitchFamily="2" charset="-122"/>
                          <a:cs typeface="Times New Roman" panose="02020603050405020304"/>
                        </a:rPr>
                        <a:t>控制</a:t>
                      </a:r>
                      <a:endParaRPr lang="zh-CN" sz="2000" b="1" dirty="0" smtClean="0">
                        <a:highlight>
                          <a:srgbClr val="FFFF00"/>
                        </a:highlight>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(1)</a:t>
                      </a:r>
                      <a:r>
                        <a:rPr lang="zh-CN" sz="2000" b="1" dirty="0">
                          <a:latin typeface="宋体" panose="02010600030101010101" pitchFamily="2" charset="-122"/>
                          <a:ea typeface="宋体" panose="02010600030101010101" pitchFamily="2" charset="-122"/>
                          <a:cs typeface="Times New Roman" panose="02020603050405020304"/>
                        </a:rPr>
                        <a:t>土地买卖、典当基本不</a:t>
                      </a:r>
                      <a:r>
                        <a:rPr lang="zh-CN" sz="2000" b="1" dirty="0" smtClean="0">
                          <a:latin typeface="宋体" panose="02010600030101010101" pitchFamily="2" charset="-122"/>
                          <a:ea typeface="宋体" panose="02010600030101010101" pitchFamily="2" charset="-122"/>
                          <a:cs typeface="Times New Roman" panose="02020603050405020304"/>
                        </a:rPr>
                        <a:t>受</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en-US" sz="2000" b="1" dirty="0" smtClean="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仅办理法律手续</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缴纳交易税即可</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(2)</a:t>
                      </a:r>
                      <a:r>
                        <a:rPr lang="zh-CN" sz="2000" b="1" dirty="0">
                          <a:latin typeface="宋体" panose="02010600030101010101" pitchFamily="2" charset="-122"/>
                          <a:ea typeface="宋体" panose="02010600030101010101" pitchFamily="2" charset="-122"/>
                          <a:cs typeface="Times New Roman" panose="02020603050405020304"/>
                        </a:rPr>
                        <a:t>对于百姓迁移住所、更换职业</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以及日常生活标准</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官府的限制也比前代更为松弛</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extBox 3"/>
          <p:cNvSpPr txBox="1"/>
          <p:nvPr/>
        </p:nvSpPr>
        <p:spPr>
          <a:xfrm>
            <a:off x="4857752" y="285734"/>
            <a:ext cx="1500198" cy="435697"/>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门第观念</a:t>
            </a:r>
            <a:endParaRPr lang="zh-CN" altLang="en-US" sz="2000" dirty="0" smtClean="0">
              <a:solidFill>
                <a:srgbClr val="FF0000"/>
              </a:solidFill>
            </a:endParaRPr>
          </a:p>
        </p:txBody>
      </p:sp>
      <p:sp>
        <p:nvSpPr>
          <p:cNvPr id="6" name="TextBox 5"/>
          <p:cNvSpPr txBox="1"/>
          <p:nvPr/>
        </p:nvSpPr>
        <p:spPr>
          <a:xfrm>
            <a:off x="4929190" y="642924"/>
            <a:ext cx="1500198" cy="435697"/>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公平竞争</a:t>
            </a:r>
            <a:endParaRPr lang="zh-CN" altLang="en-US" sz="2000" dirty="0" smtClean="0">
              <a:solidFill>
                <a:srgbClr val="FF0000"/>
              </a:solidFill>
            </a:endParaRPr>
          </a:p>
        </p:txBody>
      </p:sp>
      <p:sp>
        <p:nvSpPr>
          <p:cNvPr id="7" name="TextBox 6"/>
          <p:cNvSpPr txBox="1"/>
          <p:nvPr/>
        </p:nvSpPr>
        <p:spPr>
          <a:xfrm>
            <a:off x="7215206" y="642924"/>
            <a:ext cx="1428760" cy="492443"/>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婚姻择偶</a:t>
            </a:r>
            <a:endParaRPr lang="zh-CN" altLang="en-US" sz="2000" dirty="0" smtClean="0">
              <a:solidFill>
                <a:srgbClr val="FF0000"/>
              </a:solidFill>
            </a:endParaRPr>
          </a:p>
        </p:txBody>
      </p:sp>
      <p:sp>
        <p:nvSpPr>
          <p:cNvPr id="8" name="TextBox 7"/>
          <p:cNvSpPr txBox="1"/>
          <p:nvPr/>
        </p:nvSpPr>
        <p:spPr>
          <a:xfrm>
            <a:off x="7858148" y="2150745"/>
            <a:ext cx="785818" cy="492443"/>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雇佣</a:t>
            </a:r>
            <a:endParaRPr lang="zh-CN" altLang="en-US" sz="2000" dirty="0" smtClean="0">
              <a:solidFill>
                <a:srgbClr val="FF0000"/>
              </a:solidFill>
            </a:endParaRPr>
          </a:p>
        </p:txBody>
      </p:sp>
      <p:sp>
        <p:nvSpPr>
          <p:cNvPr id="9" name="TextBox 8"/>
          <p:cNvSpPr txBox="1"/>
          <p:nvPr/>
        </p:nvSpPr>
        <p:spPr>
          <a:xfrm>
            <a:off x="4643438" y="2466977"/>
            <a:ext cx="1428760" cy="492443"/>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契约关系</a:t>
            </a:r>
            <a:endParaRPr lang="zh-CN" altLang="en-US" sz="2000" dirty="0" smtClean="0">
              <a:solidFill>
                <a:srgbClr val="FF0000"/>
              </a:solidFill>
            </a:endParaRPr>
          </a:p>
        </p:txBody>
      </p:sp>
      <p:sp>
        <p:nvSpPr>
          <p:cNvPr id="10" name="TextBox 9"/>
          <p:cNvSpPr txBox="1"/>
          <p:nvPr/>
        </p:nvSpPr>
        <p:spPr>
          <a:xfrm>
            <a:off x="5143504" y="3000378"/>
            <a:ext cx="1428760" cy="435697"/>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官府干预</a:t>
            </a:r>
            <a:endParaRPr lang="zh-CN" altLang="en-US" sz="2000" dirty="0" smtClean="0">
              <a:solidFill>
                <a:srgbClr val="FF0000"/>
              </a:solidFill>
            </a:endParaRPr>
          </a:p>
        </p:txBody>
      </p:sp>
    </p:spTree>
  </p:cSld>
  <p:clrMapOvr>
    <a:masterClrMapping/>
  </p:clrMapOvr>
  <p:transition>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i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i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ox(in)">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ox(in)">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ox(in)">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406" y="164314"/>
            <a:ext cx="9001156" cy="3291840"/>
          </a:xfrm>
          <a:prstGeom prst="rect">
            <a:avLst/>
          </a:prstGeom>
          <a:noFill/>
        </p:spPr>
        <p:txBody>
          <a:bodyPr wrap="square" rtlCol="0">
            <a:spAutoFit/>
          </a:bodyPr>
          <a:lstStyle/>
          <a:p>
            <a:pPr>
              <a:lnSpc>
                <a:spcPct val="130000"/>
              </a:lnSpc>
            </a:pPr>
            <a:r>
              <a:rPr lang="zh-CN" altLang="en-US" sz="2000" dirty="0" smtClean="0">
                <a:latin typeface="黑体" panose="02010609060101010101" pitchFamily="49" charset="-122"/>
                <a:ea typeface="黑体" panose="02010609060101010101" pitchFamily="49" charset="-122"/>
              </a:rPr>
              <a:t>【主题探究】</a:t>
            </a:r>
            <a:r>
              <a:rPr lang="en-US" altLang="zh-CN" sz="2000" dirty="0" smtClean="0">
                <a:latin typeface="黑体" panose="02010609060101010101" pitchFamily="49" charset="-122"/>
                <a:ea typeface="黑体" panose="02010609060101010101" pitchFamily="49" charset="-122"/>
              </a:rPr>
              <a:t> </a:t>
            </a:r>
            <a:r>
              <a:rPr lang="zh-CN" altLang="en-US" sz="2000" dirty="0" smtClean="0">
                <a:latin typeface="黑体" panose="02010609060101010101" pitchFamily="49" charset="-122"/>
                <a:ea typeface="黑体" panose="02010609060101010101" pitchFamily="49" charset="-122"/>
              </a:rPr>
              <a:t>视角</a:t>
            </a:r>
            <a:r>
              <a:rPr lang="en-US" sz="2000" dirty="0" smtClean="0">
                <a:latin typeface="黑体" panose="02010609060101010101" pitchFamily="49" charset="-122"/>
                <a:ea typeface="黑体" panose="02010609060101010101" pitchFamily="49" charset="-122"/>
              </a:rPr>
              <a:t>2</a:t>
            </a:r>
            <a:r>
              <a:rPr lang="zh-CN" altLang="en-US" sz="2000" dirty="0" smtClean="0">
                <a:latin typeface="黑体" panose="02010609060101010101" pitchFamily="49" charset="-122"/>
                <a:ea typeface="黑体" panose="02010609060101010101" pitchFamily="49" charset="-122"/>
              </a:rPr>
              <a:t>　社会之变</a:t>
            </a:r>
            <a:endParaRPr lang="zh-CN" altLang="en-US" sz="2000" dirty="0" smtClean="0">
              <a:latin typeface="黑体" panose="02010609060101010101" pitchFamily="49" charset="-122"/>
              <a:ea typeface="黑体" panose="02010609060101010101" pitchFamily="49" charset="-122"/>
            </a:endParaRPr>
          </a:p>
          <a:p>
            <a:pPr>
              <a:lnSpc>
                <a:spcPct val="130000"/>
              </a:lnSpc>
            </a:pPr>
            <a:r>
              <a:rPr lang="zh-CN" altLang="en-US" sz="2000" dirty="0" smtClean="0">
                <a:latin typeface="黑体" panose="02010609060101010101" pitchFamily="49" charset="-122"/>
                <a:ea typeface="黑体" panose="02010609060101010101" pitchFamily="49" charset="-122"/>
              </a:rPr>
              <a:t>材料三　</a:t>
            </a:r>
            <a:r>
              <a:rPr lang="zh-CN" altLang="en-US" sz="2000" dirty="0" smtClean="0">
                <a:latin typeface="楷体" panose="02010609060101010101" pitchFamily="49" charset="-122"/>
                <a:ea typeface="楷体" panose="02010609060101010101" pitchFamily="49" charset="-122"/>
              </a:rPr>
              <a:t>宋代</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“本朝贵人家选婿于科场年</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择过省士人</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不问阴阳吉凶及其家世</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谓之‘榜下捉婿’</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亦有缗钱</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谓之‘系捉钱’</a:t>
            </a:r>
            <a:r>
              <a:rPr lang="zh-CN" altLang="en-US" sz="2000" dirty="0" smtClean="0">
                <a:solidFill>
                  <a:srgbClr val="0000FF"/>
                </a:solidFill>
                <a:latin typeface="楷体" panose="02010609060101010101" pitchFamily="49" charset="-122"/>
                <a:ea typeface="楷体" panose="02010609060101010101" pitchFamily="49" charset="-122"/>
              </a:rPr>
              <a:t>（结交、攀附的礼金）</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盖与婿为京索之费”。北宋蔡襄指出</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“观今之俗</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娶其妻不顾门户</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直求资财。”南宋学者叶绍翁也指出自己所处的时代为</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“男女婚嫁必择富民</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以利其奁聘</a:t>
            </a:r>
            <a:r>
              <a:rPr lang="zh-CN" altLang="en-US" sz="2000" dirty="0" smtClean="0">
                <a:solidFill>
                  <a:srgbClr val="0000FF"/>
                </a:solidFill>
                <a:latin typeface="楷体" panose="02010609060101010101" pitchFamily="49" charset="-122"/>
                <a:ea typeface="楷体" panose="02010609060101010101" pitchFamily="49" charset="-122"/>
              </a:rPr>
              <a:t>（嫁妆）</a:t>
            </a:r>
            <a:r>
              <a:rPr lang="zh-CN" altLang="en-US" sz="2000" dirty="0" smtClean="0">
                <a:latin typeface="楷体" panose="02010609060101010101" pitchFamily="49" charset="-122"/>
                <a:ea typeface="楷体" panose="02010609060101010101" pitchFamily="49" charset="-122"/>
              </a:rPr>
              <a:t>之多。”</a:t>
            </a:r>
            <a:endParaRPr lang="zh-CN" altLang="en-US" sz="2000" dirty="0" smtClean="0">
              <a:latin typeface="楷体" panose="02010609060101010101" pitchFamily="49" charset="-122"/>
              <a:ea typeface="楷体" panose="02010609060101010101" pitchFamily="49" charset="-122"/>
            </a:endParaRPr>
          </a:p>
          <a:p>
            <a:pPr algn="r">
              <a:lnSpc>
                <a:spcPct val="130000"/>
              </a:lnSpc>
            </a:pPr>
            <a:r>
              <a:rPr lang="en-US" altLang="zh-CN" sz="2000" dirty="0" smtClean="0"/>
              <a:t>——</a:t>
            </a:r>
            <a:r>
              <a:rPr lang="zh-CN" altLang="en-US" sz="2000" dirty="0" smtClean="0"/>
              <a:t>摘编自张本顺</a:t>
            </a:r>
            <a:r>
              <a:rPr lang="en-US" altLang="zh-CN" sz="2000" dirty="0" smtClean="0"/>
              <a:t>《</a:t>
            </a:r>
            <a:r>
              <a:rPr lang="zh-CN" altLang="en-US" sz="2000" dirty="0" smtClean="0"/>
              <a:t>从宋代婚姻法中财婚制看宋代的近世化转型</a:t>
            </a:r>
            <a:r>
              <a:rPr lang="en-US" altLang="zh-CN" sz="2000" dirty="0" smtClean="0"/>
              <a:t>》</a:t>
            </a:r>
            <a:endParaRPr lang="en-US" altLang="zh-CN" sz="2000" dirty="0" smtClean="0"/>
          </a:p>
          <a:p>
            <a:pPr>
              <a:lnSpc>
                <a:spcPct val="130000"/>
              </a:lnSpc>
            </a:pPr>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问题</a:t>
            </a:r>
            <a:r>
              <a:rPr lang="en-US" sz="2000" dirty="0" smtClean="0">
                <a:latin typeface="黑体" panose="02010609060101010101" pitchFamily="49" charset="-122"/>
                <a:ea typeface="黑体" panose="02010609060101010101" pitchFamily="49" charset="-122"/>
              </a:rPr>
              <a:t>] </a:t>
            </a:r>
            <a:r>
              <a:rPr lang="en-US" sz="2000" dirty="0" smtClean="0"/>
              <a:t>(4)</a:t>
            </a:r>
            <a:r>
              <a:rPr lang="zh-CN" altLang="en-US" sz="2000" dirty="0" smtClean="0"/>
              <a:t>结合材料三及所学知识</a:t>
            </a:r>
            <a:r>
              <a:rPr lang="en-US" sz="2000" dirty="0" smtClean="0"/>
              <a:t>,</a:t>
            </a:r>
            <a:r>
              <a:rPr lang="zh-CN" altLang="en-US" sz="2000" dirty="0" smtClean="0"/>
              <a:t>对“宋代婚姻观的变化”作出合理解释。</a:t>
            </a:r>
            <a:endParaRPr lang="zh-CN" altLang="en-US" sz="2000" dirty="0"/>
          </a:p>
        </p:txBody>
      </p:sp>
      <p:sp>
        <p:nvSpPr>
          <p:cNvPr id="9" name="TextBox 8"/>
          <p:cNvSpPr txBox="1"/>
          <p:nvPr/>
        </p:nvSpPr>
        <p:spPr>
          <a:xfrm>
            <a:off x="107315" y="3435350"/>
            <a:ext cx="8912225" cy="1640205"/>
          </a:xfrm>
          <a:prstGeom prst="rect">
            <a:avLst/>
          </a:prstGeom>
          <a:noFill/>
        </p:spPr>
        <p:txBody>
          <a:bodyPr wrap="square" rtlCol="0">
            <a:spAutoFit/>
          </a:bodyPr>
          <a:p>
            <a:pPr algn="just">
              <a:lnSpc>
                <a:spcPct val="140000"/>
              </a:lnSpc>
            </a:pPr>
            <a:r>
              <a:rPr lang="zh-CN" altLang="en-US" sz="1800" dirty="0" smtClean="0">
                <a:latin typeface="微软雅黑" panose="020B0503020204020204" charset="-122"/>
                <a:ea typeface="微软雅黑" panose="020B0503020204020204" charset="-122"/>
                <a:cs typeface="微软雅黑" panose="020B0503020204020204" charset="-122"/>
              </a:rPr>
              <a:t>经济</a:t>
            </a:r>
            <a:r>
              <a:rPr lang="zh-CN" sz="1800" dirty="0" smtClean="0">
                <a:latin typeface="微软雅黑" panose="020B0503020204020204" charset="-122"/>
                <a:ea typeface="微软雅黑" panose="020B0503020204020204" charset="-122"/>
                <a:cs typeface="微软雅黑" panose="020B0503020204020204" charset="-122"/>
              </a:rPr>
              <a:t>：</a:t>
            </a:r>
            <a:r>
              <a:rPr lang="zh-CN" altLang="en-US" sz="1800" dirty="0" smtClean="0">
                <a:latin typeface="微软雅黑" panose="020B0503020204020204" charset="-122"/>
                <a:ea typeface="微软雅黑" panose="020B0503020204020204" charset="-122"/>
                <a:cs typeface="微软雅黑" panose="020B0503020204020204" charset="-122"/>
              </a:rPr>
              <a:t>宋代商品经济发展，</a:t>
            </a:r>
            <a:r>
              <a:rPr lang="zh-CN" altLang="en-US" sz="1800" dirty="0" smtClean="0">
                <a:latin typeface="微软雅黑" panose="020B0503020204020204" charset="-122"/>
                <a:ea typeface="微软雅黑" panose="020B0503020204020204" charset="-122"/>
                <a:cs typeface="微软雅黑" panose="020B0503020204020204" charset="-122"/>
              </a:rPr>
              <a:t>人们重视私有财产的多少</a:t>
            </a:r>
            <a:r>
              <a:rPr lang="en-US" sz="1800" dirty="0" smtClean="0">
                <a:latin typeface="微软雅黑" panose="020B0503020204020204" charset="-122"/>
                <a:ea typeface="微软雅黑" panose="020B0503020204020204" charset="-122"/>
                <a:cs typeface="微软雅黑" panose="020B0503020204020204" charset="-122"/>
              </a:rPr>
              <a:t>;</a:t>
            </a:r>
            <a:endParaRPr lang="en-US" sz="1800" dirty="0" smtClean="0">
              <a:latin typeface="微软雅黑" panose="020B0503020204020204" charset="-122"/>
              <a:ea typeface="微软雅黑" panose="020B0503020204020204" charset="-122"/>
              <a:cs typeface="微软雅黑" panose="020B0503020204020204" charset="-122"/>
            </a:endParaRPr>
          </a:p>
          <a:p>
            <a:pPr algn="just">
              <a:lnSpc>
                <a:spcPct val="140000"/>
              </a:lnSpc>
            </a:pPr>
            <a:r>
              <a:rPr lang="zh-CN" altLang="en-US" sz="1800" dirty="0" smtClean="0">
                <a:latin typeface="微软雅黑" panose="020B0503020204020204" charset="-122"/>
                <a:ea typeface="微软雅黑" panose="020B0503020204020204" charset="-122"/>
                <a:cs typeface="微软雅黑" panose="020B0503020204020204" charset="-122"/>
              </a:rPr>
              <a:t>政治</a:t>
            </a:r>
            <a:r>
              <a:rPr lang="zh-CN" sz="1800" dirty="0" smtClean="0">
                <a:latin typeface="微软雅黑" panose="020B0503020204020204" charset="-122"/>
                <a:ea typeface="微软雅黑" panose="020B0503020204020204" charset="-122"/>
                <a:cs typeface="微软雅黑" panose="020B0503020204020204" charset="-122"/>
              </a:rPr>
              <a:t>：</a:t>
            </a:r>
            <a:r>
              <a:rPr lang="zh-CN" altLang="en-US" sz="1800" dirty="0" smtClean="0">
                <a:latin typeface="微软雅黑" panose="020B0503020204020204" charset="-122"/>
                <a:ea typeface="微软雅黑" panose="020B0503020204020204" charset="-122"/>
                <a:cs typeface="微软雅黑" panose="020B0503020204020204" charset="-122"/>
              </a:rPr>
              <a:t>统治者崇文抑武，科举制度发展，</a:t>
            </a:r>
            <a:r>
              <a:rPr lang="zh-CN" altLang="en-US" sz="1800" dirty="0" smtClean="0">
                <a:latin typeface="微软雅黑" panose="020B0503020204020204" charset="-122"/>
                <a:ea typeface="微软雅黑" panose="020B0503020204020204" charset="-122"/>
                <a:cs typeface="微软雅黑" panose="020B0503020204020204" charset="-122"/>
              </a:rPr>
              <a:t>大批寒门士子跻身官僚队伍，</a:t>
            </a:r>
            <a:r>
              <a:rPr lang="zh-CN" altLang="en-US" sz="1800" dirty="0" smtClean="0">
                <a:latin typeface="微软雅黑" panose="020B0503020204020204" charset="-122"/>
                <a:ea typeface="微软雅黑" panose="020B0503020204020204" charset="-122"/>
                <a:cs typeface="微软雅黑" panose="020B0503020204020204" charset="-122"/>
              </a:rPr>
              <a:t>社会流动性增强；</a:t>
            </a:r>
            <a:endParaRPr lang="en-US" sz="1800" dirty="0" smtClean="0">
              <a:latin typeface="微软雅黑" panose="020B0503020204020204" charset="-122"/>
              <a:ea typeface="微软雅黑" panose="020B0503020204020204" charset="-122"/>
              <a:cs typeface="微软雅黑" panose="020B0503020204020204" charset="-122"/>
            </a:endParaRPr>
          </a:p>
          <a:p>
            <a:pPr algn="just">
              <a:lnSpc>
                <a:spcPct val="140000"/>
              </a:lnSpc>
            </a:pPr>
            <a:r>
              <a:rPr lang="zh-CN" altLang="en-US" sz="1800" dirty="0" smtClean="0">
                <a:latin typeface="微软雅黑" panose="020B0503020204020204" charset="-122"/>
                <a:ea typeface="微软雅黑" panose="020B0503020204020204" charset="-122"/>
                <a:cs typeface="微软雅黑" panose="020B0503020204020204" charset="-122"/>
              </a:rPr>
              <a:t>思想文化</a:t>
            </a:r>
            <a:r>
              <a:rPr lang="zh-CN" sz="1800" dirty="0" smtClean="0">
                <a:latin typeface="微软雅黑" panose="020B0503020204020204" charset="-122"/>
                <a:ea typeface="微软雅黑" panose="020B0503020204020204" charset="-122"/>
                <a:cs typeface="微软雅黑" panose="020B0503020204020204" charset="-122"/>
              </a:rPr>
              <a:t>：</a:t>
            </a:r>
            <a:r>
              <a:rPr lang="zh-CN" altLang="en-US" sz="1800" dirty="0" smtClean="0">
                <a:latin typeface="微软雅黑" panose="020B0503020204020204" charset="-122"/>
                <a:ea typeface="微软雅黑" panose="020B0503020204020204" charset="-122"/>
                <a:cs typeface="微软雅黑" panose="020B0503020204020204" charset="-122"/>
              </a:rPr>
              <a:t>宋代功利思想盛行，门第观念淡化，国家对社会的控制相对松弛，</a:t>
            </a:r>
            <a:r>
              <a:rPr lang="zh-CN" altLang="en-US" sz="1800" dirty="0" smtClean="0">
                <a:latin typeface="微软雅黑" panose="020B0503020204020204" charset="-122"/>
                <a:ea typeface="微软雅黑" panose="020B0503020204020204" charset="-122"/>
                <a:cs typeface="微软雅黑" panose="020B0503020204020204" charset="-122"/>
              </a:rPr>
              <a:t>婚姻观以当下政治、经济地位为重。</a:t>
            </a:r>
            <a:endParaRPr lang="zh-CN" altLang="en-US" sz="1800" dirty="0" smtClean="0">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406" y="164314"/>
            <a:ext cx="9001156" cy="3293209"/>
          </a:xfrm>
          <a:prstGeom prst="rect">
            <a:avLst/>
          </a:prstGeom>
          <a:noFill/>
        </p:spPr>
        <p:txBody>
          <a:bodyPr wrap="square" rtlCol="0">
            <a:spAutoFit/>
          </a:bodyPr>
          <a:lstStyle/>
          <a:p>
            <a:r>
              <a:rPr lang="zh-CN" altLang="en-US" sz="2000" dirty="0" smtClean="0">
                <a:latin typeface="黑体" panose="02010609060101010101" pitchFamily="49" charset="-122"/>
                <a:ea typeface="黑体" panose="02010609060101010101" pitchFamily="49" charset="-122"/>
              </a:rPr>
              <a:t>视角</a:t>
            </a:r>
            <a:r>
              <a:rPr lang="en-US" sz="2000" dirty="0" smtClean="0">
                <a:latin typeface="黑体" panose="02010609060101010101" pitchFamily="49" charset="-122"/>
                <a:ea typeface="黑体" panose="02010609060101010101" pitchFamily="49" charset="-122"/>
              </a:rPr>
              <a:t>2</a:t>
            </a:r>
            <a:r>
              <a:rPr lang="zh-CN" altLang="en-US" sz="2000" dirty="0" smtClean="0">
                <a:latin typeface="黑体" panose="02010609060101010101" pitchFamily="49" charset="-122"/>
                <a:ea typeface="黑体" panose="02010609060101010101" pitchFamily="49" charset="-122"/>
              </a:rPr>
              <a:t>　社会之变</a:t>
            </a:r>
            <a:endParaRPr lang="zh-CN" altLang="en-US" sz="2000" dirty="0" smtClean="0">
              <a:latin typeface="黑体" panose="02010609060101010101" pitchFamily="49" charset="-122"/>
              <a:ea typeface="黑体" panose="02010609060101010101" pitchFamily="49" charset="-122"/>
            </a:endParaRPr>
          </a:p>
          <a:p>
            <a:r>
              <a:rPr lang="zh-CN" altLang="en-US" sz="2000" dirty="0" smtClean="0">
                <a:latin typeface="黑体" panose="02010609060101010101" pitchFamily="49" charset="-122"/>
                <a:ea typeface="黑体" panose="02010609060101010101" pitchFamily="49" charset="-122"/>
              </a:rPr>
              <a:t>材料三　</a:t>
            </a:r>
            <a:r>
              <a:rPr lang="zh-CN" altLang="en-US" sz="2000" dirty="0" smtClean="0">
                <a:latin typeface="楷体" panose="02010609060101010101" pitchFamily="49" charset="-122"/>
                <a:ea typeface="楷体" panose="02010609060101010101" pitchFamily="49" charset="-122"/>
              </a:rPr>
              <a:t>宋代</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“本朝贵人家选婿于科场年</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择过省士人</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不问阴阳吉凶及其家世</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谓之‘榜下捉婿’</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亦有缗钱</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谓之‘系捉钱’</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盖与婿为京索之费”。北宋蔡襄指出</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“观今之俗</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娶其妻不顾门户</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直求资财。”南宋学者叶绍翁也指出自己所处的时代为</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“男女婚嫁必择富民</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以利其奁聘之多。”</a:t>
            </a:r>
            <a:endParaRPr lang="zh-CN" altLang="en-US" sz="2000" dirty="0" smtClean="0">
              <a:latin typeface="楷体" panose="02010609060101010101" pitchFamily="49" charset="-122"/>
              <a:ea typeface="楷体" panose="02010609060101010101" pitchFamily="49" charset="-122"/>
            </a:endParaRPr>
          </a:p>
          <a:p>
            <a:pPr algn="r"/>
            <a:r>
              <a:rPr lang="en-US" altLang="zh-CN" sz="2000" dirty="0" smtClean="0"/>
              <a:t>——</a:t>
            </a:r>
            <a:r>
              <a:rPr lang="zh-CN" altLang="en-US" sz="2000" dirty="0" smtClean="0"/>
              <a:t>摘编自张本顺</a:t>
            </a:r>
            <a:r>
              <a:rPr lang="en-US" altLang="zh-CN" sz="2000" dirty="0" smtClean="0"/>
              <a:t>《</a:t>
            </a:r>
            <a:r>
              <a:rPr lang="zh-CN" altLang="en-US" sz="2000" dirty="0" smtClean="0"/>
              <a:t>从宋代婚姻法中</a:t>
            </a:r>
            <a:endParaRPr lang="zh-CN" altLang="en-US" sz="2000" dirty="0" smtClean="0"/>
          </a:p>
          <a:p>
            <a:pPr algn="r"/>
            <a:r>
              <a:rPr lang="zh-CN" altLang="en-US" sz="2000" dirty="0" smtClean="0"/>
              <a:t>财婚制看宋代的近世化转型</a:t>
            </a:r>
            <a:r>
              <a:rPr lang="en-US" altLang="zh-CN" sz="2000" dirty="0" smtClean="0"/>
              <a:t>》</a:t>
            </a:r>
            <a:endParaRPr lang="en-US" altLang="zh-CN" sz="2000" dirty="0" smtClean="0"/>
          </a:p>
          <a:p>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问题</a:t>
            </a:r>
            <a:r>
              <a:rPr lang="en-US" sz="2000" dirty="0" smtClean="0">
                <a:latin typeface="黑体" panose="02010609060101010101" pitchFamily="49" charset="-122"/>
                <a:ea typeface="黑体" panose="02010609060101010101" pitchFamily="49" charset="-122"/>
              </a:rPr>
              <a:t>] </a:t>
            </a:r>
            <a:r>
              <a:rPr lang="en-US" sz="2000" dirty="0" smtClean="0"/>
              <a:t>(5)</a:t>
            </a:r>
            <a:r>
              <a:rPr lang="zh-CN" altLang="en-US" sz="2000" dirty="0" smtClean="0"/>
              <a:t>综合上述材料</a:t>
            </a:r>
            <a:r>
              <a:rPr lang="en-US" sz="2000" dirty="0" smtClean="0"/>
              <a:t>,</a:t>
            </a:r>
            <a:r>
              <a:rPr lang="zh-CN" altLang="en-US" sz="2000" dirty="0" smtClean="0"/>
              <a:t>谈谈你对宋代经济与社会变化关系的理解。</a:t>
            </a:r>
            <a:endParaRPr lang="zh-CN" altLang="en-US" sz="2000" dirty="0"/>
          </a:p>
        </p:txBody>
      </p:sp>
      <p:sp>
        <p:nvSpPr>
          <p:cNvPr id="9" name="TextBox 8"/>
          <p:cNvSpPr txBox="1"/>
          <p:nvPr>
            <p:custDataLst>
              <p:tags r:id="rId1"/>
            </p:custDataLst>
          </p:nvPr>
        </p:nvSpPr>
        <p:spPr>
          <a:xfrm>
            <a:off x="266065" y="3435350"/>
            <a:ext cx="8753475" cy="865505"/>
          </a:xfrm>
          <a:prstGeom prst="rect">
            <a:avLst/>
          </a:prstGeom>
          <a:noFill/>
        </p:spPr>
        <p:txBody>
          <a:bodyPr wrap="square" rtlCol="0">
            <a:spAutoFit/>
          </a:bodyPr>
          <a:p>
            <a:pPr algn="just">
              <a:lnSpc>
                <a:spcPct val="140000"/>
              </a:lnSpc>
            </a:pPr>
            <a:r>
              <a:rPr sz="1800" dirty="0" smtClean="0">
                <a:solidFill>
                  <a:srgbClr val="FF0000"/>
                </a:solidFill>
                <a:latin typeface="微软雅黑" panose="020B0503020204020204" charset="-122"/>
                <a:ea typeface="微软雅黑" panose="020B0503020204020204" charset="-122"/>
                <a:cs typeface="微软雅黑" panose="020B0503020204020204" charset="-122"/>
              </a:rPr>
              <a:t>商品经济发展促使社会观念发生变化</a:t>
            </a:r>
            <a:r>
              <a:rPr lang="zh-CN" sz="1800" dirty="0" smtClean="0">
                <a:solidFill>
                  <a:srgbClr val="FF0000"/>
                </a:solidFill>
                <a:latin typeface="微软雅黑" panose="020B0503020204020204" charset="-122"/>
                <a:ea typeface="微软雅黑" panose="020B0503020204020204" charset="-122"/>
                <a:cs typeface="微软雅黑" panose="020B0503020204020204" charset="-122"/>
              </a:rPr>
              <a:t>；</a:t>
            </a:r>
            <a:r>
              <a:rPr sz="1800" dirty="0" smtClean="0">
                <a:solidFill>
                  <a:srgbClr val="FF0000"/>
                </a:solidFill>
                <a:latin typeface="微软雅黑" panose="020B0503020204020204" charset="-122"/>
                <a:ea typeface="微软雅黑" panose="020B0503020204020204" charset="-122"/>
                <a:cs typeface="微软雅黑" panose="020B0503020204020204" charset="-122"/>
              </a:rPr>
              <a:t>社会观念的变化又促进了商品经济发展。</a:t>
            </a:r>
            <a:endParaRPr sz="1800" dirty="0" smtClean="0">
              <a:solidFill>
                <a:srgbClr val="FF0000"/>
              </a:solidFill>
              <a:latin typeface="微软雅黑" panose="020B0503020204020204" charset="-122"/>
              <a:ea typeface="微软雅黑" panose="020B0503020204020204" charset="-122"/>
              <a:cs typeface="微软雅黑" panose="020B0503020204020204" charset="-122"/>
            </a:endParaRPr>
          </a:p>
          <a:p>
            <a:pPr algn="just">
              <a:lnSpc>
                <a:spcPct val="140000"/>
              </a:lnSpc>
            </a:pPr>
            <a:endParaRPr sz="1800" dirty="0" smtClean="0">
              <a:solidFill>
                <a:srgbClr val="FF0000"/>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406" y="214296"/>
            <a:ext cx="8858312" cy="4036682"/>
          </a:xfrm>
          <a:prstGeom prst="rect">
            <a:avLst/>
          </a:prstGeom>
          <a:noFill/>
        </p:spPr>
        <p:txBody>
          <a:bodyPr wrap="square" rtlCol="0">
            <a:spAutoFit/>
          </a:bodyPr>
          <a:lstStyle/>
          <a:p>
            <a:pPr algn="just"/>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深化拓展</a:t>
            </a:r>
            <a:r>
              <a:rPr lang="en-US" sz="2000" dirty="0" smtClean="0">
                <a:latin typeface="黑体" panose="02010609060101010101" pitchFamily="49" charset="-122"/>
                <a:ea typeface="黑体" panose="02010609060101010101" pitchFamily="49" charset="-122"/>
              </a:rPr>
              <a:t>] </a:t>
            </a:r>
            <a:r>
              <a:rPr lang="zh-CN" altLang="en-US" sz="2000" dirty="0" smtClean="0">
                <a:latin typeface="黑体" panose="02010609060101010101" pitchFamily="49" charset="-122"/>
                <a:ea typeface="黑体" panose="02010609060101010101" pitchFamily="49" charset="-122"/>
              </a:rPr>
              <a:t>分析宋朝社会发生变化的原因</a:t>
            </a:r>
            <a:endParaRPr lang="zh-CN" altLang="en-US" sz="2000" dirty="0" smtClean="0">
              <a:latin typeface="黑体" panose="02010609060101010101" pitchFamily="49" charset="-122"/>
              <a:ea typeface="黑体" panose="02010609060101010101" pitchFamily="49" charset="-122"/>
            </a:endParaRPr>
          </a:p>
          <a:p>
            <a:pPr algn="just"/>
            <a:r>
              <a:rPr lang="en-US" sz="2000" dirty="0" smtClean="0">
                <a:latin typeface="黑体" panose="02010609060101010101" pitchFamily="49" charset="-122"/>
                <a:ea typeface="黑体" panose="02010609060101010101" pitchFamily="49" charset="-122"/>
              </a:rPr>
              <a:t>1.</a:t>
            </a:r>
            <a:r>
              <a:rPr lang="zh-CN" altLang="en-US" sz="2000" dirty="0" smtClean="0">
                <a:latin typeface="黑体" panose="02010609060101010101" pitchFamily="49" charset="-122"/>
                <a:ea typeface="黑体" panose="02010609060101010101" pitchFamily="49" charset="-122"/>
              </a:rPr>
              <a:t>经济</a:t>
            </a:r>
            <a:r>
              <a:rPr lang="en-US" sz="2000" dirty="0" smtClean="0">
                <a:latin typeface="黑体" panose="02010609060101010101" pitchFamily="49" charset="-122"/>
                <a:ea typeface="黑体" panose="02010609060101010101" pitchFamily="49" charset="-122"/>
              </a:rPr>
              <a:t>:</a:t>
            </a:r>
            <a:r>
              <a:rPr lang="zh-CN" altLang="en-US" sz="2000" dirty="0" smtClean="0"/>
              <a:t>宋朝经济继续发展</a:t>
            </a:r>
            <a:r>
              <a:rPr lang="en-US" sz="2000" dirty="0" smtClean="0"/>
              <a:t>,</a:t>
            </a:r>
            <a:r>
              <a:rPr lang="zh-CN" altLang="en-US" sz="2000" dirty="0" smtClean="0"/>
              <a:t>农业、手工业、商业、城市、对外贸易都有较大的发展。</a:t>
            </a:r>
            <a:endParaRPr lang="zh-CN" altLang="en-US" sz="2000" dirty="0" smtClean="0"/>
          </a:p>
          <a:p>
            <a:pPr algn="just"/>
            <a:r>
              <a:rPr lang="en-US" sz="2000" dirty="0" smtClean="0">
                <a:latin typeface="黑体" panose="02010609060101010101" pitchFamily="49" charset="-122"/>
                <a:ea typeface="黑体" panose="02010609060101010101" pitchFamily="49" charset="-122"/>
              </a:rPr>
              <a:t>2.</a:t>
            </a:r>
            <a:r>
              <a:rPr lang="zh-CN" altLang="en-US" sz="2000" dirty="0" smtClean="0">
                <a:latin typeface="黑体" panose="02010609060101010101" pitchFamily="49" charset="-122"/>
                <a:ea typeface="黑体" panose="02010609060101010101" pitchFamily="49" charset="-122"/>
              </a:rPr>
              <a:t>政策</a:t>
            </a:r>
            <a:r>
              <a:rPr lang="en-US" sz="2000" dirty="0" smtClean="0">
                <a:latin typeface="黑体" panose="02010609060101010101" pitchFamily="49" charset="-122"/>
                <a:ea typeface="黑体" panose="02010609060101010101" pitchFamily="49" charset="-122"/>
              </a:rPr>
              <a:t>:</a:t>
            </a:r>
            <a:r>
              <a:rPr lang="zh-CN" altLang="en-US" sz="2000" dirty="0" smtClean="0"/>
              <a:t>政府对土地买卖基本不加干涉</a:t>
            </a:r>
            <a:r>
              <a:rPr lang="en-US" sz="2000" dirty="0" smtClean="0"/>
              <a:t>,</a:t>
            </a:r>
            <a:r>
              <a:rPr lang="zh-CN" altLang="en-US" sz="2000" dirty="0" smtClean="0"/>
              <a:t>促进土地私有制迅速发展</a:t>
            </a:r>
            <a:r>
              <a:rPr lang="en-US" sz="2000" dirty="0" smtClean="0"/>
              <a:t>;</a:t>
            </a:r>
            <a:r>
              <a:rPr lang="zh-CN" altLang="en-US" sz="2000" dirty="0" smtClean="0"/>
              <a:t>土地流动性增强</a:t>
            </a:r>
            <a:r>
              <a:rPr lang="en-US" sz="2000" dirty="0" smtClean="0"/>
              <a:t>,</a:t>
            </a:r>
            <a:r>
              <a:rPr lang="zh-CN" altLang="en-US" sz="2000" dirty="0" smtClean="0"/>
              <a:t>贱民阶层、奴婢的流动也随之加快</a:t>
            </a:r>
            <a:r>
              <a:rPr lang="en-US" sz="2000" dirty="0" smtClean="0"/>
              <a:t>,</a:t>
            </a:r>
            <a:r>
              <a:rPr lang="zh-CN" altLang="en-US" sz="2000" dirty="0" smtClean="0"/>
              <a:t>促使贱民阶层数量减少和奴婢地位的提高。</a:t>
            </a:r>
            <a:endParaRPr lang="zh-CN" altLang="en-US" sz="2000" dirty="0" smtClean="0"/>
          </a:p>
          <a:p>
            <a:pPr algn="just"/>
            <a:r>
              <a:rPr lang="en-US" sz="2000" dirty="0" smtClean="0">
                <a:latin typeface="黑体" panose="02010609060101010101" pitchFamily="49" charset="-122"/>
                <a:ea typeface="黑体" panose="02010609060101010101" pitchFamily="49" charset="-122"/>
              </a:rPr>
              <a:t>3.</a:t>
            </a:r>
            <a:r>
              <a:rPr lang="zh-CN" altLang="en-US" sz="2000" dirty="0" smtClean="0">
                <a:latin typeface="黑体" panose="02010609060101010101" pitchFamily="49" charset="-122"/>
                <a:ea typeface="黑体" panose="02010609060101010101" pitchFamily="49" charset="-122"/>
              </a:rPr>
              <a:t>政治</a:t>
            </a:r>
            <a:r>
              <a:rPr lang="en-US" sz="2000" dirty="0" smtClean="0">
                <a:latin typeface="黑体" panose="02010609060101010101" pitchFamily="49" charset="-122"/>
                <a:ea typeface="黑体" panose="02010609060101010101" pitchFamily="49" charset="-122"/>
              </a:rPr>
              <a:t>:</a:t>
            </a:r>
            <a:r>
              <a:rPr lang="zh-CN" altLang="en-US" sz="2000" dirty="0" smtClean="0"/>
              <a:t>唐末五代以来</a:t>
            </a:r>
            <a:r>
              <a:rPr lang="en-US" sz="2000" dirty="0" smtClean="0"/>
              <a:t>,</a:t>
            </a:r>
            <a:r>
              <a:rPr lang="zh-CN" altLang="en-US" sz="2000" dirty="0" smtClean="0"/>
              <a:t>门阀士族制度逐渐走向衰亡</a:t>
            </a:r>
            <a:r>
              <a:rPr lang="en-US" sz="2000" dirty="0" smtClean="0"/>
              <a:t>;</a:t>
            </a:r>
            <a:r>
              <a:rPr lang="zh-CN" altLang="en-US" sz="2000" dirty="0" smtClean="0"/>
              <a:t>宋代政治环境相对宽松。</a:t>
            </a:r>
            <a:endParaRPr lang="zh-CN" altLang="en-US" sz="2000" dirty="0" smtClean="0"/>
          </a:p>
          <a:p>
            <a:pPr algn="just"/>
            <a:r>
              <a:rPr lang="en-US" sz="2000" dirty="0" smtClean="0">
                <a:latin typeface="黑体" panose="02010609060101010101" pitchFamily="49" charset="-122"/>
                <a:ea typeface="黑体" panose="02010609060101010101" pitchFamily="49" charset="-122"/>
              </a:rPr>
              <a:t>4.</a:t>
            </a:r>
            <a:r>
              <a:rPr lang="zh-CN" altLang="en-US" sz="2000" dirty="0" smtClean="0">
                <a:latin typeface="黑体" panose="02010609060101010101" pitchFamily="49" charset="-122"/>
                <a:ea typeface="黑体" panose="02010609060101010101" pitchFamily="49" charset="-122"/>
              </a:rPr>
              <a:t>科举制度</a:t>
            </a:r>
            <a:r>
              <a:rPr lang="en-US" sz="2000" dirty="0" smtClean="0">
                <a:latin typeface="黑体" panose="02010609060101010101" pitchFamily="49" charset="-122"/>
                <a:ea typeface="黑体" panose="02010609060101010101" pitchFamily="49" charset="-122"/>
              </a:rPr>
              <a:t>:</a:t>
            </a:r>
            <a:r>
              <a:rPr lang="zh-CN" altLang="en-US" sz="2000" dirty="0" smtClean="0"/>
              <a:t>科举制度的完善使大批出身于平民家庭的士人进入政坛</a:t>
            </a:r>
            <a:r>
              <a:rPr lang="en-US" sz="2000" dirty="0" smtClean="0"/>
              <a:t>,</a:t>
            </a:r>
            <a:r>
              <a:rPr lang="zh-CN" altLang="en-US" sz="2000" dirty="0" smtClean="0"/>
              <a:t>给政治增添了活力</a:t>
            </a:r>
            <a:r>
              <a:rPr lang="en-US" sz="2000" dirty="0" smtClean="0"/>
              <a:t>,</a:t>
            </a:r>
            <a:r>
              <a:rPr lang="zh-CN" altLang="en-US" sz="2000" dirty="0" smtClean="0"/>
              <a:t>削弱了士族制度的政治基础。</a:t>
            </a:r>
            <a:endParaRPr lang="zh-CN" altLang="en-US" sz="2000" dirty="0" smtClean="0"/>
          </a:p>
          <a:p>
            <a:pPr algn="just"/>
            <a:r>
              <a:rPr lang="en-US" sz="2000" dirty="0" smtClean="0">
                <a:latin typeface="黑体" panose="02010609060101010101" pitchFamily="49" charset="-122"/>
                <a:ea typeface="黑体" panose="02010609060101010101" pitchFamily="49" charset="-122"/>
              </a:rPr>
              <a:t>5.</a:t>
            </a:r>
            <a:r>
              <a:rPr lang="zh-CN" altLang="en-US" sz="2000" dirty="0" smtClean="0">
                <a:latin typeface="黑体" panose="02010609060101010101" pitchFamily="49" charset="-122"/>
                <a:ea typeface="黑体" panose="02010609060101010101" pitchFamily="49" charset="-122"/>
              </a:rPr>
              <a:t>教育与科技</a:t>
            </a:r>
            <a:r>
              <a:rPr lang="en-US" sz="2000" dirty="0" smtClean="0">
                <a:latin typeface="黑体" panose="02010609060101010101" pitchFamily="49" charset="-122"/>
                <a:ea typeface="黑体" panose="02010609060101010101" pitchFamily="49" charset="-122"/>
              </a:rPr>
              <a:t>:</a:t>
            </a:r>
            <a:r>
              <a:rPr lang="zh-CN" altLang="en-US" sz="2000" dirty="0" smtClean="0"/>
              <a:t>政府提倡文治</a:t>
            </a:r>
            <a:r>
              <a:rPr lang="en-US" sz="2000" dirty="0" smtClean="0"/>
              <a:t>,</a:t>
            </a:r>
            <a:r>
              <a:rPr lang="zh-CN" altLang="en-US" sz="2000" dirty="0" smtClean="0"/>
              <a:t>重视教育</a:t>
            </a:r>
            <a:r>
              <a:rPr lang="en-US" sz="2000" dirty="0" smtClean="0"/>
              <a:t>;</a:t>
            </a:r>
            <a:r>
              <a:rPr lang="zh-CN" altLang="en-US" sz="2000" dirty="0" smtClean="0"/>
              <a:t>印刷业发展迅速</a:t>
            </a:r>
            <a:r>
              <a:rPr lang="en-US" sz="2000" dirty="0" smtClean="0"/>
              <a:t>,</a:t>
            </a:r>
            <a:r>
              <a:rPr lang="zh-CN" altLang="en-US" sz="2000" dirty="0" smtClean="0"/>
              <a:t>推动文化的普及。</a:t>
            </a:r>
            <a:endParaRPr lang="zh-CN" altLang="en-US" sz="2000" dirty="0" smtClean="0"/>
          </a:p>
        </p:txBody>
      </p:sp>
    </p:spTree>
  </p:cSld>
  <p:clrMapOvr>
    <a:masterClrMapping/>
  </p:clrMapOvr>
  <p:transition>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42844" y="142858"/>
            <a:ext cx="8858312" cy="435697"/>
          </a:xfrm>
          <a:prstGeom prst="rect">
            <a:avLst/>
          </a:prstGeom>
          <a:noFill/>
        </p:spPr>
        <p:txBody>
          <a:bodyPr wrap="square" rtlCol="0">
            <a:spAutoFit/>
          </a:bodyPr>
          <a:lstStyle/>
          <a:p>
            <a:r>
              <a:rPr lang="zh-CN" altLang="en-US" sz="2000" dirty="0" smtClean="0">
                <a:solidFill>
                  <a:srgbClr val="0000FF"/>
                </a:solidFill>
                <a:latin typeface="黑体" panose="02010609060101010101" pitchFamily="49" charset="-122"/>
                <a:ea typeface="黑体" panose="02010609060101010101" pitchFamily="49" charset="-122"/>
              </a:rPr>
              <a:t>四、宋朝的文化</a:t>
            </a:r>
            <a:endParaRPr lang="zh-CN" altLang="en-US" sz="2000" dirty="0">
              <a:solidFill>
                <a:srgbClr val="0000FF"/>
              </a:solidFill>
              <a:latin typeface="黑体" panose="02010609060101010101" pitchFamily="49" charset="-122"/>
              <a:ea typeface="黑体" panose="02010609060101010101" pitchFamily="49" charset="-122"/>
            </a:endParaRPr>
          </a:p>
        </p:txBody>
      </p:sp>
      <p:graphicFrame>
        <p:nvGraphicFramePr>
          <p:cNvPr id="3" name="表格 2"/>
          <p:cNvGraphicFramePr>
            <a:graphicFrameLocks noGrp="1"/>
          </p:cNvGraphicFramePr>
          <p:nvPr/>
        </p:nvGraphicFramePr>
        <p:xfrm>
          <a:off x="142844" y="714362"/>
          <a:ext cx="8786874" cy="4143404"/>
        </p:xfrm>
        <a:graphic>
          <a:graphicData uri="http://schemas.openxmlformats.org/drawingml/2006/table">
            <a:tbl>
              <a:tblPr/>
              <a:tblGrid>
                <a:gridCol w="428628"/>
                <a:gridCol w="8358246"/>
              </a:tblGrid>
              <a:tr h="4143404">
                <a:tc>
                  <a:txBody>
                    <a:bodyPr/>
                    <a:lstStyle/>
                    <a:p>
                      <a:pPr algn="ctr">
                        <a:lnSpc>
                          <a:spcPct val="15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儒</a:t>
                      </a:r>
                      <a:endParaRPr lang="zh-CN" sz="2000" dirty="0">
                        <a:latin typeface="宋体" panose="02010600030101010101" pitchFamily="2" charset="-122"/>
                        <a:ea typeface="宋体" panose="02010600030101010101" pitchFamily="2" charset="-122"/>
                        <a:cs typeface="Times New Roman" panose="02020603050405020304"/>
                      </a:endParaRPr>
                    </a:p>
                    <a:p>
                      <a:pPr algn="ctr">
                        <a:lnSpc>
                          <a:spcPct val="15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学</a:t>
                      </a:r>
                      <a:endParaRPr lang="zh-CN" sz="2000" dirty="0">
                        <a:latin typeface="宋体" panose="02010600030101010101" pitchFamily="2" charset="-122"/>
                        <a:ea typeface="宋体" panose="02010600030101010101" pitchFamily="2" charset="-122"/>
                        <a:cs typeface="Times New Roman" panose="02020603050405020304"/>
                      </a:endParaRPr>
                    </a:p>
                    <a:p>
                      <a:pPr algn="ctr">
                        <a:lnSpc>
                          <a:spcPct val="15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的</a:t>
                      </a:r>
                      <a:endParaRPr lang="zh-CN" sz="2000" dirty="0">
                        <a:latin typeface="宋体" panose="02010600030101010101" pitchFamily="2" charset="-122"/>
                        <a:ea typeface="宋体" panose="02010600030101010101" pitchFamily="2" charset="-122"/>
                        <a:cs typeface="Times New Roman" panose="02020603050405020304"/>
                      </a:endParaRPr>
                    </a:p>
                    <a:p>
                      <a:pPr algn="ctr">
                        <a:lnSpc>
                          <a:spcPct val="15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复</a:t>
                      </a:r>
                      <a:endParaRPr lang="zh-CN" sz="2000" dirty="0">
                        <a:latin typeface="宋体" panose="02010600030101010101" pitchFamily="2" charset="-122"/>
                        <a:ea typeface="宋体" panose="02010600030101010101" pitchFamily="2" charset="-122"/>
                        <a:cs typeface="Times New Roman" panose="02020603050405020304"/>
                      </a:endParaRPr>
                    </a:p>
                    <a:p>
                      <a:pPr algn="ctr">
                        <a:lnSpc>
                          <a:spcPct val="15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兴</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(1)</a:t>
                      </a:r>
                      <a:r>
                        <a:rPr lang="zh-CN" sz="2000" b="1" dirty="0">
                          <a:latin typeface="宋体" panose="02010600030101010101" pitchFamily="2" charset="-122"/>
                          <a:ea typeface="宋体" panose="02010600030101010101" pitchFamily="2" charset="-122"/>
                          <a:cs typeface="Times New Roman" panose="02020603050405020304"/>
                        </a:rPr>
                        <a:t>背景</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儒家学说日益僵化</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佛教和道教冲击</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一批学者掀起儒学复兴运动</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5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(2)</a:t>
                      </a:r>
                      <a:r>
                        <a:rPr lang="zh-CN" sz="2000" b="1" dirty="0">
                          <a:latin typeface="宋体" panose="02010600030101010101" pitchFamily="2" charset="-122"/>
                          <a:ea typeface="宋体" panose="02010600030101010101" pitchFamily="2" charset="-122"/>
                          <a:cs typeface="Times New Roman" panose="02020603050405020304"/>
                        </a:rPr>
                        <a:t>目的</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力图挖掘儒家经书的思想内涵</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强调学术</a:t>
                      </a:r>
                      <a:r>
                        <a:rPr lang="zh-CN" sz="2000" b="1" dirty="0" smtClean="0">
                          <a:latin typeface="宋体" panose="02010600030101010101" pitchFamily="2" charset="-122"/>
                          <a:ea typeface="宋体" panose="02010600030101010101" pitchFamily="2" charset="-122"/>
                          <a:cs typeface="Times New Roman" panose="02020603050405020304"/>
                        </a:rPr>
                        <a:t>为</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en-US" sz="2000" b="1" dirty="0" smtClean="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充分发挥儒学在强化</a:t>
                      </a:r>
                      <a:r>
                        <a:rPr lang="zh-CN" sz="2000" b="1" dirty="0" smtClean="0">
                          <a:latin typeface="宋体" panose="02010600030101010101" pitchFamily="2" charset="-122"/>
                          <a:ea typeface="宋体" panose="02010600030101010101" pitchFamily="2" charset="-122"/>
                          <a:cs typeface="Times New Roman" panose="02020603050405020304"/>
                        </a:rPr>
                        <a:t>社会</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zh-CN" sz="2000" b="1" dirty="0" smtClean="0">
                          <a:latin typeface="宋体" panose="02010600030101010101" pitchFamily="2" charset="-122"/>
                          <a:ea typeface="宋体" panose="02010600030101010101" pitchFamily="2" charset="-122"/>
                          <a:cs typeface="Times New Roman" panose="02020603050405020304"/>
                        </a:rPr>
                        <a:t>秩序</a:t>
                      </a:r>
                      <a:r>
                        <a:rPr lang="zh-CN" sz="2000" b="1" dirty="0">
                          <a:latin typeface="宋体" panose="02010600030101010101" pitchFamily="2" charset="-122"/>
                          <a:ea typeface="宋体" panose="02010600030101010101" pitchFamily="2" charset="-122"/>
                          <a:cs typeface="Times New Roman" panose="02020603050405020304"/>
                        </a:rPr>
                        <a:t>、树立基本价值观方面的作用</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5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(3)</a:t>
                      </a:r>
                      <a:r>
                        <a:rPr lang="zh-CN" sz="2000" b="1" dirty="0">
                          <a:latin typeface="宋体" panose="02010600030101010101" pitchFamily="2" charset="-122"/>
                          <a:ea typeface="宋体" panose="02010600030101010101" pitchFamily="2" charset="-122"/>
                          <a:cs typeface="Times New Roman" panose="02020603050405020304"/>
                        </a:rPr>
                        <a:t>代表人物</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北宋程颢、程颐和</a:t>
                      </a:r>
                      <a:r>
                        <a:rPr lang="zh-CN" sz="2000" b="1" dirty="0" smtClean="0">
                          <a:latin typeface="宋体" panose="02010600030101010101" pitchFamily="2" charset="-122"/>
                          <a:ea typeface="宋体" panose="02010600030101010101" pitchFamily="2" charset="-122"/>
                          <a:cs typeface="Times New Roman" panose="02020603050405020304"/>
                        </a:rPr>
                        <a:t>南宋</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en-US" altLang="zh-CN" sz="2000" b="1" u="sng" dirty="0" smtClean="0">
                          <a:solidFill>
                            <a:schemeClr val="bg1"/>
                          </a:solidFill>
                          <a:latin typeface="宋体" panose="02010600030101010101" pitchFamily="2" charset="-122"/>
                          <a:ea typeface="宋体" panose="02010600030101010101" pitchFamily="2" charset="-122"/>
                          <a:cs typeface="Times New Roman" panose="02020603050405020304"/>
                        </a:rPr>
                        <a:t>.</a:t>
                      </a:r>
                      <a:endParaRPr lang="zh-CN" sz="2000" dirty="0">
                        <a:solidFill>
                          <a:schemeClr val="bg1"/>
                        </a:solidFill>
                        <a:latin typeface="宋体" panose="02010600030101010101" pitchFamily="2" charset="-122"/>
                        <a:ea typeface="宋体" panose="02010600030101010101" pitchFamily="2" charset="-122"/>
                        <a:cs typeface="Times New Roman" panose="02020603050405020304"/>
                      </a:endParaRPr>
                    </a:p>
                    <a:p>
                      <a:pPr>
                        <a:lnSpc>
                          <a:spcPct val="15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(4)</a:t>
                      </a:r>
                      <a:r>
                        <a:rPr lang="zh-CN" sz="2000" b="1" dirty="0">
                          <a:latin typeface="宋体" panose="02010600030101010101" pitchFamily="2" charset="-122"/>
                          <a:ea typeface="宋体" panose="02010600030101010101" pitchFamily="2" charset="-122"/>
                          <a:cs typeface="Times New Roman" panose="02020603050405020304"/>
                        </a:rPr>
                        <a:t>内容</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“理”是自然界和社会的根本原则</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也称“天理”</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“存天理</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灭人欲”</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“格物致知”</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5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(5)</a:t>
                      </a:r>
                      <a:r>
                        <a:rPr lang="zh-CN" sz="2000" b="1" dirty="0">
                          <a:latin typeface="宋体" panose="02010600030101010101" pitchFamily="2" charset="-122"/>
                          <a:ea typeface="宋体" panose="02010600030101010101" pitchFamily="2" charset="-122"/>
                          <a:cs typeface="Times New Roman" panose="02020603050405020304"/>
                        </a:rPr>
                        <a:t>影响</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朱熹将《大学》《中庸》《论语》《孟子》合编为“四书”</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并且加以注释</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作为先于“五经”的儒学基础读物。从南宋后期起</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程朱理学</a:t>
                      </a:r>
                      <a:r>
                        <a:rPr lang="zh-CN" sz="2000" b="1" dirty="0" smtClean="0">
                          <a:latin typeface="宋体" panose="02010600030101010101" pitchFamily="2" charset="-122"/>
                          <a:ea typeface="宋体" panose="02010600030101010101" pitchFamily="2" charset="-122"/>
                          <a:cs typeface="Times New Roman" panose="02020603050405020304"/>
                        </a:rPr>
                        <a:t>受到</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en-US" sz="2000" b="1" dirty="0" smtClean="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在历史上产生了深远影响</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extBox 3"/>
          <p:cNvSpPr txBox="1"/>
          <p:nvPr/>
        </p:nvSpPr>
        <p:spPr>
          <a:xfrm>
            <a:off x="6357950" y="1150613"/>
            <a:ext cx="1643074" cy="492443"/>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现实服务</a:t>
            </a:r>
            <a:endParaRPr lang="zh-CN" altLang="en-US" sz="2000" dirty="0" smtClean="0">
              <a:solidFill>
                <a:srgbClr val="FF0000"/>
              </a:solidFill>
            </a:endParaRPr>
          </a:p>
        </p:txBody>
      </p:sp>
      <p:sp>
        <p:nvSpPr>
          <p:cNvPr id="5" name="TextBox 4"/>
          <p:cNvSpPr txBox="1"/>
          <p:nvPr/>
        </p:nvSpPr>
        <p:spPr>
          <a:xfrm>
            <a:off x="2643174" y="1604956"/>
            <a:ext cx="1643074" cy="435697"/>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伦理道德</a:t>
            </a:r>
            <a:endParaRPr lang="zh-CN" altLang="en-US" sz="2000" dirty="0" smtClean="0">
              <a:solidFill>
                <a:srgbClr val="FF0000"/>
              </a:solidFill>
            </a:endParaRPr>
          </a:p>
        </p:txBody>
      </p:sp>
      <p:sp>
        <p:nvSpPr>
          <p:cNvPr id="6" name="TextBox 5"/>
          <p:cNvSpPr txBox="1"/>
          <p:nvPr/>
        </p:nvSpPr>
        <p:spPr>
          <a:xfrm>
            <a:off x="4929190" y="2071684"/>
            <a:ext cx="785818" cy="492443"/>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朱熹</a:t>
            </a:r>
            <a:endParaRPr lang="zh-CN" altLang="en-US" sz="2000" dirty="0" smtClean="0">
              <a:solidFill>
                <a:srgbClr val="FF0000"/>
              </a:solidFill>
            </a:endParaRPr>
          </a:p>
        </p:txBody>
      </p:sp>
      <p:sp>
        <p:nvSpPr>
          <p:cNvPr id="7" name="TextBox 6"/>
          <p:cNvSpPr txBox="1"/>
          <p:nvPr/>
        </p:nvSpPr>
        <p:spPr>
          <a:xfrm>
            <a:off x="1428728" y="4357700"/>
            <a:ext cx="1714512" cy="492443"/>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官方尊崇</a:t>
            </a:r>
            <a:endParaRPr lang="zh-CN" altLang="en-US" sz="2000" dirty="0" smtClean="0">
              <a:solidFill>
                <a:srgbClr val="FF0000"/>
              </a:solidFill>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05"/>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 calcmode="lin" valueType="num">
                                      <p:cBhvr>
                                        <p:cTn id="9" dur="500" fill="hold"/>
                                        <p:tgtEl>
                                          <p:spTgt spid="4"/>
                                        </p:tgtEl>
                                        <p:attrNameLst>
                                          <p:attrName>ppt_x</p:attrName>
                                        </p:attrNameLst>
                                      </p:cBhvr>
                                      <p:tavLst>
                                        <p:tav tm="0">
                                          <p:val>
                                            <p:strVal val="#ppt_x-.2"/>
                                          </p:val>
                                        </p:tav>
                                        <p:tav tm="100000">
                                          <p:val>
                                            <p:strVal val="#ppt_x"/>
                                          </p:val>
                                        </p:tav>
                                      </p:tavLst>
                                    </p:anim>
                                    <p:anim calcmode="lin" valueType="num">
                                      <p:cBhvr>
                                        <p:cTn id="10" dur="500" fill="hold"/>
                                        <p:tgtEl>
                                          <p:spTgt spid="4"/>
                                        </p:tgtEl>
                                        <p:attrNameLst>
                                          <p:attrName>ppt_y</p:attrName>
                                        </p:attrNameLst>
                                      </p:cBhvr>
                                      <p:tavLst>
                                        <p:tav tm="0">
                                          <p:val>
                                            <p:strVal val="#ppt_y"/>
                                          </p:val>
                                        </p:tav>
                                        <p:tav tm="100000">
                                          <p:val>
                                            <p:strVal val="#ppt_y"/>
                                          </p:val>
                                        </p:tav>
                                      </p:tavLst>
                                    </p:anim>
                                    <p:animEffect transition="in" filter="fad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54" presetClass="entr" presetSubtype="0" accel="10000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ppt_w</p:attrName>
                                        </p:attrNameLst>
                                      </p:cBhvr>
                                      <p:tavLst>
                                        <p:tav tm="0">
                                          <p:val>
                                            <p:strVal val="#ppt_w*0.05"/>
                                          </p:val>
                                        </p:tav>
                                        <p:tav tm="100000">
                                          <p:val>
                                            <p:strVal val="#ppt_w"/>
                                          </p:val>
                                        </p:tav>
                                      </p:tavLst>
                                    </p:anim>
                                    <p:anim calcmode="lin" valueType="num">
                                      <p:cBhvr>
                                        <p:cTn id="17" dur="500" fill="hold"/>
                                        <p:tgtEl>
                                          <p:spTgt spid="5"/>
                                        </p:tgtEl>
                                        <p:attrNameLst>
                                          <p:attrName>ppt_h</p:attrName>
                                        </p:attrNameLst>
                                      </p:cBhvr>
                                      <p:tavLst>
                                        <p:tav tm="0">
                                          <p:val>
                                            <p:strVal val="#ppt_h"/>
                                          </p:val>
                                        </p:tav>
                                        <p:tav tm="100000">
                                          <p:val>
                                            <p:strVal val="#ppt_h"/>
                                          </p:val>
                                        </p:tav>
                                      </p:tavLst>
                                    </p:anim>
                                    <p:anim calcmode="lin" valueType="num">
                                      <p:cBhvr>
                                        <p:cTn id="18" dur="500" fill="hold"/>
                                        <p:tgtEl>
                                          <p:spTgt spid="5"/>
                                        </p:tgtEl>
                                        <p:attrNameLst>
                                          <p:attrName>ppt_x</p:attrName>
                                        </p:attrNameLst>
                                      </p:cBhvr>
                                      <p:tavLst>
                                        <p:tav tm="0">
                                          <p:val>
                                            <p:strVal val="#ppt_x-.2"/>
                                          </p:val>
                                        </p:tav>
                                        <p:tav tm="100000">
                                          <p:val>
                                            <p:strVal val="#ppt_x"/>
                                          </p:val>
                                        </p:tav>
                                      </p:tavLst>
                                    </p:anim>
                                    <p:anim calcmode="lin" valueType="num">
                                      <p:cBhvr>
                                        <p:cTn id="19" dur="500" fill="hold"/>
                                        <p:tgtEl>
                                          <p:spTgt spid="5"/>
                                        </p:tgtEl>
                                        <p:attrNameLst>
                                          <p:attrName>ppt_y</p:attrName>
                                        </p:attrNameLst>
                                      </p:cBhvr>
                                      <p:tavLst>
                                        <p:tav tm="0">
                                          <p:val>
                                            <p:strVal val="#ppt_y"/>
                                          </p:val>
                                        </p:tav>
                                        <p:tav tm="100000">
                                          <p:val>
                                            <p:strVal val="#ppt_y"/>
                                          </p:val>
                                        </p:tav>
                                      </p:tavLst>
                                    </p:anim>
                                    <p:animEffect transition="in" filter="fad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54" presetClass="entr" presetSubtype="0" accel="10000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strVal val="#ppt_w*0.05"/>
                                          </p:val>
                                        </p:tav>
                                        <p:tav tm="100000">
                                          <p:val>
                                            <p:strVal val="#ppt_w"/>
                                          </p:val>
                                        </p:tav>
                                      </p:tavLst>
                                    </p:anim>
                                    <p:anim calcmode="lin" valueType="num">
                                      <p:cBhvr>
                                        <p:cTn id="26" dur="500" fill="hold"/>
                                        <p:tgtEl>
                                          <p:spTgt spid="6"/>
                                        </p:tgtEl>
                                        <p:attrNameLst>
                                          <p:attrName>ppt_h</p:attrName>
                                        </p:attrNameLst>
                                      </p:cBhvr>
                                      <p:tavLst>
                                        <p:tav tm="0">
                                          <p:val>
                                            <p:strVal val="#ppt_h"/>
                                          </p:val>
                                        </p:tav>
                                        <p:tav tm="100000">
                                          <p:val>
                                            <p:strVal val="#ppt_h"/>
                                          </p:val>
                                        </p:tav>
                                      </p:tavLst>
                                    </p:anim>
                                    <p:anim calcmode="lin" valueType="num">
                                      <p:cBhvr>
                                        <p:cTn id="27" dur="500" fill="hold"/>
                                        <p:tgtEl>
                                          <p:spTgt spid="6"/>
                                        </p:tgtEl>
                                        <p:attrNameLst>
                                          <p:attrName>ppt_x</p:attrName>
                                        </p:attrNameLst>
                                      </p:cBhvr>
                                      <p:tavLst>
                                        <p:tav tm="0">
                                          <p:val>
                                            <p:strVal val="#ppt_x-.2"/>
                                          </p:val>
                                        </p:tav>
                                        <p:tav tm="100000">
                                          <p:val>
                                            <p:strVal val="#ppt_x"/>
                                          </p:val>
                                        </p:tav>
                                      </p:tavLst>
                                    </p:anim>
                                    <p:anim calcmode="lin" valueType="num">
                                      <p:cBhvr>
                                        <p:cTn id="28" dur="500" fill="hold"/>
                                        <p:tgtEl>
                                          <p:spTgt spid="6"/>
                                        </p:tgtEl>
                                        <p:attrNameLst>
                                          <p:attrName>ppt_y</p:attrName>
                                        </p:attrNameLst>
                                      </p:cBhvr>
                                      <p:tavLst>
                                        <p:tav tm="0">
                                          <p:val>
                                            <p:strVal val="#ppt_y"/>
                                          </p:val>
                                        </p:tav>
                                        <p:tav tm="100000">
                                          <p:val>
                                            <p:strVal val="#ppt_y"/>
                                          </p:val>
                                        </p:tav>
                                      </p:tavLst>
                                    </p:anim>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54" presetClass="entr" presetSubtype="0" accel="100000"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 fill="hold"/>
                                        <p:tgtEl>
                                          <p:spTgt spid="7"/>
                                        </p:tgtEl>
                                        <p:attrNameLst>
                                          <p:attrName>ppt_w</p:attrName>
                                        </p:attrNameLst>
                                      </p:cBhvr>
                                      <p:tavLst>
                                        <p:tav tm="0">
                                          <p:val>
                                            <p:strVal val="#ppt_w*0.05"/>
                                          </p:val>
                                        </p:tav>
                                        <p:tav tm="100000">
                                          <p:val>
                                            <p:strVal val="#ppt_w"/>
                                          </p:val>
                                        </p:tav>
                                      </p:tavLst>
                                    </p:anim>
                                    <p:anim calcmode="lin" valueType="num">
                                      <p:cBhvr>
                                        <p:cTn id="35" dur="500" fill="hold"/>
                                        <p:tgtEl>
                                          <p:spTgt spid="7"/>
                                        </p:tgtEl>
                                        <p:attrNameLst>
                                          <p:attrName>ppt_h</p:attrName>
                                        </p:attrNameLst>
                                      </p:cBhvr>
                                      <p:tavLst>
                                        <p:tav tm="0">
                                          <p:val>
                                            <p:strVal val="#ppt_h"/>
                                          </p:val>
                                        </p:tav>
                                        <p:tav tm="100000">
                                          <p:val>
                                            <p:strVal val="#ppt_h"/>
                                          </p:val>
                                        </p:tav>
                                      </p:tavLst>
                                    </p:anim>
                                    <p:anim calcmode="lin" valueType="num">
                                      <p:cBhvr>
                                        <p:cTn id="36" dur="500" fill="hold"/>
                                        <p:tgtEl>
                                          <p:spTgt spid="7"/>
                                        </p:tgtEl>
                                        <p:attrNameLst>
                                          <p:attrName>ppt_x</p:attrName>
                                        </p:attrNameLst>
                                      </p:cBhvr>
                                      <p:tavLst>
                                        <p:tav tm="0">
                                          <p:val>
                                            <p:strVal val="#ppt_x-.2"/>
                                          </p:val>
                                        </p:tav>
                                        <p:tav tm="100000">
                                          <p:val>
                                            <p:strVal val="#ppt_x"/>
                                          </p:val>
                                        </p:tav>
                                      </p:tavLst>
                                    </p:anim>
                                    <p:anim calcmode="lin" valueType="num">
                                      <p:cBhvr>
                                        <p:cTn id="37" dur="500" fill="hold"/>
                                        <p:tgtEl>
                                          <p:spTgt spid="7"/>
                                        </p:tgtEl>
                                        <p:attrNameLst>
                                          <p:attrName>ppt_y</p:attrName>
                                        </p:attrNameLst>
                                      </p:cBhvr>
                                      <p:tavLst>
                                        <p:tav tm="0">
                                          <p:val>
                                            <p:strVal val="#ppt_y"/>
                                          </p:val>
                                        </p:tav>
                                        <p:tav tm="100000">
                                          <p:val>
                                            <p:strVal val="#ppt_y"/>
                                          </p:val>
                                        </p:tav>
                                      </p:tavLst>
                                    </p:anim>
                                    <p:animEffect transition="in" filter="fade">
                                      <p:cBhvr>
                                        <p:cTn id="3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1438" y="142858"/>
            <a:ext cx="9001156" cy="810260"/>
          </a:xfrm>
          <a:prstGeom prst="rect">
            <a:avLst/>
          </a:prstGeom>
          <a:noFill/>
          <a:ln>
            <a:noFill/>
          </a:ln>
        </p:spPr>
        <p:txBody>
          <a:bodyPr wrap="square" rtlCol="0">
            <a:spAutoFit/>
          </a:bodyPr>
          <a:lstStyle/>
          <a:p>
            <a:r>
              <a:rPr lang="zh-CN" altLang="en-US" sz="1800" dirty="0" smtClean="0">
                <a:solidFill>
                  <a:srgbClr val="0000FF"/>
                </a:solidFill>
                <a:latin typeface="黑体" panose="02010609060101010101" pitchFamily="49" charset="-122"/>
                <a:ea typeface="黑体" panose="02010609060101010101" pitchFamily="49" charset="-122"/>
              </a:rPr>
              <a:t>主题探究</a:t>
            </a:r>
            <a:r>
              <a:rPr lang="en-US" altLang="zh-CN" sz="1800" dirty="0" smtClean="0">
                <a:solidFill>
                  <a:srgbClr val="0000FF"/>
                </a:solidFill>
                <a:latin typeface="黑体" panose="02010609060101010101" pitchFamily="49" charset="-122"/>
                <a:ea typeface="黑体" panose="02010609060101010101" pitchFamily="49" charset="-122"/>
              </a:rPr>
              <a:t>  </a:t>
            </a:r>
            <a:r>
              <a:rPr lang="zh-CN" altLang="en-US" sz="1800" dirty="0" smtClean="0">
                <a:solidFill>
                  <a:srgbClr val="0000FF"/>
                </a:solidFill>
                <a:latin typeface="黑体" panose="02010609060101010101" pitchFamily="49" charset="-122"/>
                <a:ea typeface="黑体" panose="02010609060101010101" pitchFamily="49" charset="-122"/>
              </a:rPr>
              <a:t>探究三　宋代思想文化之变</a:t>
            </a:r>
            <a:endParaRPr lang="zh-CN" altLang="en-US" sz="1800" dirty="0" smtClean="0">
              <a:solidFill>
                <a:srgbClr val="0000FF"/>
              </a:solidFill>
              <a:latin typeface="黑体" panose="02010609060101010101" pitchFamily="49" charset="-122"/>
              <a:ea typeface="黑体" panose="02010609060101010101" pitchFamily="49" charset="-122"/>
            </a:endParaRPr>
          </a:p>
          <a:p>
            <a:r>
              <a:rPr lang="zh-CN" altLang="en-US" sz="1800" dirty="0" smtClean="0">
                <a:latin typeface="黑体" panose="02010609060101010101" pitchFamily="49" charset="-122"/>
                <a:ea typeface="黑体" panose="02010609060101010101" pitchFamily="49" charset="-122"/>
              </a:rPr>
              <a:t>材料一　</a:t>
            </a:r>
            <a:r>
              <a:rPr lang="zh-CN" altLang="en-US" sz="1800" dirty="0" smtClean="0">
                <a:latin typeface="楷体" panose="02010609060101010101" pitchFamily="49" charset="-122"/>
                <a:ea typeface="楷体" panose="02010609060101010101" pitchFamily="49" charset="-122"/>
              </a:rPr>
              <a:t>城市与生活</a:t>
            </a:r>
            <a:endParaRPr lang="zh-CN" altLang="en-US" sz="1800" dirty="0" smtClean="0">
              <a:latin typeface="楷体" panose="02010609060101010101" pitchFamily="49" charset="-122"/>
              <a:ea typeface="楷体" panose="02010609060101010101" pitchFamily="49" charset="-122"/>
            </a:endParaRPr>
          </a:p>
        </p:txBody>
      </p:sp>
      <p:pic>
        <p:nvPicPr>
          <p:cNvPr id="4" name="Y23ZFX1LTSALS20.eps"/>
          <p:cNvPicPr/>
          <p:nvPr/>
        </p:nvPicPr>
        <p:blipFill>
          <a:blip r:embed="rId1" cstate="print"/>
          <a:stretch>
            <a:fillRect/>
          </a:stretch>
        </p:blipFill>
        <p:spPr>
          <a:xfrm>
            <a:off x="5429256" y="37135"/>
            <a:ext cx="2071702" cy="1605921"/>
          </a:xfrm>
          <a:prstGeom prst="rect">
            <a:avLst/>
          </a:prstGeom>
        </p:spPr>
      </p:pic>
      <p:sp>
        <p:nvSpPr>
          <p:cNvPr id="5" name="TextBox 4"/>
          <p:cNvSpPr txBox="1"/>
          <p:nvPr/>
        </p:nvSpPr>
        <p:spPr>
          <a:xfrm>
            <a:off x="71438" y="1643056"/>
            <a:ext cx="9001156" cy="3328670"/>
          </a:xfrm>
          <a:prstGeom prst="rect">
            <a:avLst/>
          </a:prstGeom>
          <a:noFill/>
          <a:ln>
            <a:noFill/>
          </a:ln>
        </p:spPr>
        <p:txBody>
          <a:bodyPr wrap="square" rtlCol="0">
            <a:spAutoFit/>
          </a:bodyPr>
          <a:lstStyle/>
          <a:p>
            <a:r>
              <a:rPr lang="zh-CN" altLang="en-US" sz="1800" dirty="0" smtClean="0">
                <a:latin typeface="黑体" panose="02010609060101010101" pitchFamily="49" charset="-122"/>
                <a:ea typeface="黑体" panose="02010609060101010101" pitchFamily="49" charset="-122"/>
              </a:rPr>
              <a:t>材料二</a:t>
            </a:r>
            <a:r>
              <a:rPr lang="zh-CN" altLang="en-US" sz="1800" dirty="0" smtClean="0"/>
              <a:t>　</a:t>
            </a:r>
            <a:r>
              <a:rPr lang="zh-CN" altLang="en-US" sz="1800" dirty="0" smtClean="0">
                <a:latin typeface="楷体" panose="02010609060101010101" pitchFamily="49" charset="-122"/>
                <a:ea typeface="楷体" panose="02010609060101010101" pitchFamily="49" charset="-122"/>
              </a:rPr>
              <a:t>近岁士庶之家侈靡相尚</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居第服玩</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僭拟公侯</a:t>
            </a:r>
            <a:r>
              <a:rPr lang="en-US" altLang="zh-CN" sz="1800" dirty="0" smtClean="0">
                <a:latin typeface="楷体" panose="02010609060101010101" pitchFamily="49" charset="-122"/>
                <a:ea typeface="楷体" panose="02010609060101010101" pitchFamily="49" charset="-122"/>
              </a:rPr>
              <a:t>……</a:t>
            </a:r>
            <a:endParaRPr lang="en-US" altLang="zh-CN" sz="1800" dirty="0" smtClean="0">
              <a:latin typeface="楷体" panose="02010609060101010101" pitchFamily="49" charset="-122"/>
              <a:ea typeface="楷体" panose="02010609060101010101" pitchFamily="49" charset="-122"/>
            </a:endParaRPr>
          </a:p>
          <a:p>
            <a:pPr algn="r"/>
            <a:r>
              <a:rPr lang="en-US" altLang="zh-CN" sz="1800" dirty="0" smtClean="0"/>
              <a:t>——《</a:t>
            </a:r>
            <a:r>
              <a:rPr lang="zh-CN" altLang="en-US" sz="1800" dirty="0" smtClean="0"/>
              <a:t>宋会要辑稿</a:t>
            </a:r>
            <a:r>
              <a:rPr lang="en-US" altLang="zh-CN" sz="1800" dirty="0" smtClean="0"/>
              <a:t>》</a:t>
            </a:r>
            <a:endParaRPr lang="en-US" altLang="zh-CN" sz="1800" dirty="0" smtClean="0"/>
          </a:p>
          <a:p>
            <a:pPr algn="l"/>
            <a:r>
              <a:rPr lang="zh-CN" altLang="en-US" sz="1800" dirty="0" smtClean="0">
                <a:latin typeface="楷体" panose="02010609060101010101" pitchFamily="49" charset="-122"/>
                <a:ea typeface="楷体" panose="02010609060101010101" pitchFamily="49" charset="-122"/>
              </a:rPr>
              <a:t>自淳祐</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南宋理宗年号</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年来</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衣冠更易</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有一等晚年后生</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不体旧规</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裹奇巾异服</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三五为群</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斗美夸丽</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殊令人厌见</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非复旧时淳朴矣。</a:t>
            </a:r>
            <a:endParaRPr lang="zh-CN" altLang="en-US" sz="1800" dirty="0" smtClean="0">
              <a:latin typeface="楷体" panose="02010609060101010101" pitchFamily="49" charset="-122"/>
              <a:ea typeface="楷体" panose="02010609060101010101" pitchFamily="49" charset="-122"/>
            </a:endParaRPr>
          </a:p>
          <a:p>
            <a:pPr algn="r"/>
            <a:r>
              <a:rPr lang="en-US" altLang="zh-CN" sz="1800" dirty="0" smtClean="0"/>
              <a:t>——《</a:t>
            </a:r>
            <a:r>
              <a:rPr lang="zh-CN" altLang="en-US" sz="1800" dirty="0" smtClean="0"/>
              <a:t>梦粱录</a:t>
            </a:r>
            <a:r>
              <a:rPr lang="en-US" altLang="zh-CN" sz="1800" dirty="0" smtClean="0"/>
              <a:t>》</a:t>
            </a:r>
            <a:r>
              <a:rPr lang="zh-CN" altLang="en-US" sz="1800" dirty="0" smtClean="0"/>
              <a:t>卷十八</a:t>
            </a:r>
            <a:endParaRPr lang="zh-CN" altLang="en-US" sz="1800" dirty="0" smtClean="0"/>
          </a:p>
          <a:p>
            <a:r>
              <a:rPr lang="zh-CN" altLang="en-US" sz="1800" dirty="0" smtClean="0">
                <a:latin typeface="黑体" panose="02010609060101010101" pitchFamily="49" charset="-122"/>
                <a:ea typeface="黑体" panose="02010609060101010101" pitchFamily="49" charset="-122"/>
              </a:rPr>
              <a:t>材料三　</a:t>
            </a:r>
            <a:r>
              <a:rPr lang="zh-CN" altLang="en-US" sz="1800" dirty="0" smtClean="0">
                <a:latin typeface="楷体" panose="02010609060101010101" pitchFamily="49" charset="-122"/>
                <a:ea typeface="楷体" panose="02010609060101010101" pitchFamily="49" charset="-122"/>
              </a:rPr>
              <a:t>宇宙之间</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一理而已。天得之而为天</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地得之而为地</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而凡生于天地之间者</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又各得之以为性。其张之为三纲</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其纪之为五常</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盖皆此理之流行</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无所适而不在</a:t>
            </a:r>
            <a:r>
              <a:rPr lang="en-US" sz="1800" dirty="0" smtClean="0">
                <a:latin typeface="楷体" panose="02010609060101010101" pitchFamily="49" charset="-122"/>
                <a:ea typeface="楷体" panose="02010609060101010101" pitchFamily="49" charset="-122"/>
              </a:rPr>
              <a:t>!</a:t>
            </a:r>
            <a:endParaRPr lang="zh-CN" altLang="en-US" sz="1800" dirty="0" smtClean="0">
              <a:latin typeface="楷体" panose="02010609060101010101" pitchFamily="49" charset="-122"/>
              <a:ea typeface="楷体" panose="02010609060101010101" pitchFamily="49" charset="-122"/>
            </a:endParaRPr>
          </a:p>
          <a:p>
            <a:pPr algn="r"/>
            <a:r>
              <a:rPr lang="en-US" altLang="zh-CN" sz="1800" dirty="0" smtClean="0"/>
              <a:t>——</a:t>
            </a:r>
            <a:r>
              <a:rPr lang="en-US" sz="1800" dirty="0" smtClean="0"/>
              <a:t>[</a:t>
            </a:r>
            <a:r>
              <a:rPr lang="zh-CN" altLang="en-US" sz="1800" dirty="0" smtClean="0"/>
              <a:t>南宋</a:t>
            </a:r>
            <a:r>
              <a:rPr lang="en-US" sz="1800" dirty="0" smtClean="0"/>
              <a:t>]</a:t>
            </a:r>
            <a:r>
              <a:rPr lang="en-US" altLang="zh-CN" sz="1800" dirty="0" smtClean="0"/>
              <a:t>《</a:t>
            </a:r>
            <a:r>
              <a:rPr lang="zh-CN" altLang="en-US" sz="1800" dirty="0" smtClean="0"/>
              <a:t>晦庵先生朱文公文集</a:t>
            </a:r>
            <a:r>
              <a:rPr lang="en-US" altLang="zh-CN" sz="1800" dirty="0" smtClean="0"/>
              <a:t>》</a:t>
            </a:r>
            <a:r>
              <a:rPr lang="zh-CN" altLang="en-US" sz="1800" dirty="0" smtClean="0"/>
              <a:t>卷</a:t>
            </a:r>
            <a:r>
              <a:rPr lang="en-US" sz="1800" dirty="0" smtClean="0"/>
              <a:t>70</a:t>
            </a:r>
            <a:r>
              <a:rPr lang="en-US" altLang="zh-CN" sz="1800" dirty="0" smtClean="0"/>
              <a:t>《</a:t>
            </a:r>
            <a:r>
              <a:rPr lang="zh-CN" altLang="en-US" sz="1800" dirty="0" smtClean="0"/>
              <a:t>读大纪</a:t>
            </a:r>
            <a:r>
              <a:rPr lang="en-US" altLang="zh-CN" sz="1800" dirty="0" smtClean="0"/>
              <a:t>》</a:t>
            </a:r>
            <a:endParaRPr lang="en-US" altLang="zh-CN" sz="1800" dirty="0" smtClean="0"/>
          </a:p>
          <a:p>
            <a:r>
              <a:rPr lang="en-US" sz="1800" dirty="0" smtClean="0">
                <a:latin typeface="黑体" panose="02010609060101010101" pitchFamily="49" charset="-122"/>
                <a:ea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rPr>
              <a:t>问题</a:t>
            </a:r>
            <a:r>
              <a:rPr lang="en-US" sz="1800" dirty="0" smtClean="0">
                <a:latin typeface="黑体" panose="02010609060101010101" pitchFamily="49" charset="-122"/>
                <a:ea typeface="黑体" panose="02010609060101010101" pitchFamily="49" charset="-122"/>
              </a:rPr>
              <a:t>] </a:t>
            </a:r>
            <a:r>
              <a:rPr lang="en-US" sz="1800" dirty="0" smtClean="0"/>
              <a:t>(1)</a:t>
            </a:r>
            <a:r>
              <a:rPr lang="zh-CN" altLang="en-US" sz="1800" dirty="0" smtClean="0"/>
              <a:t>分析说明上述史料所反映的历史现象与宋代理学兴起之间的联系。</a:t>
            </a:r>
            <a:endParaRPr lang="zh-CN" altLang="en-US" sz="1800" dirty="0" smtClean="0"/>
          </a:p>
        </p:txBody>
      </p:sp>
      <p:sp>
        <p:nvSpPr>
          <p:cNvPr id="2" name="文本框 1"/>
          <p:cNvSpPr txBox="1"/>
          <p:nvPr/>
        </p:nvSpPr>
        <p:spPr>
          <a:xfrm>
            <a:off x="179070" y="915670"/>
            <a:ext cx="4900295" cy="706755"/>
          </a:xfrm>
          <a:prstGeom prst="rect">
            <a:avLst/>
          </a:prstGeom>
          <a:noFill/>
        </p:spPr>
        <p:txBody>
          <a:bodyPr wrap="square" rtlCol="0" anchor="t">
            <a:spAutoFit/>
          </a:bodyPr>
          <a:p>
            <a:pPr>
              <a:lnSpc>
                <a:spcPct val="100000"/>
              </a:lnSpc>
            </a:pPr>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sym typeface="+mn-ea"/>
              </a:rPr>
              <a:t>城市坊市界限被打破，瓦子等娱乐场所出现，</a:t>
            </a:r>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sym typeface="+mn-ea"/>
              </a:rPr>
              <a:t>商品经济发展。</a:t>
            </a:r>
            <a:endPar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sym typeface="+mn-ea"/>
            </a:endParaRPr>
          </a:p>
        </p:txBody>
      </p:sp>
      <p:sp>
        <p:nvSpPr>
          <p:cNvPr id="3" name="文本框 2"/>
          <p:cNvSpPr txBox="1"/>
          <p:nvPr/>
        </p:nvSpPr>
        <p:spPr>
          <a:xfrm>
            <a:off x="251460" y="1995805"/>
            <a:ext cx="8733155" cy="398780"/>
          </a:xfrm>
          <a:prstGeom prst="rect">
            <a:avLst/>
          </a:prstGeom>
          <a:solidFill>
            <a:schemeClr val="bg1"/>
          </a:solidFill>
        </p:spPr>
        <p:txBody>
          <a:bodyPr wrap="square" rtlCol="0" anchor="t">
            <a:spAutoFit/>
          </a:bodyPr>
          <a:p>
            <a:pPr lvl="0" algn="l">
              <a:lnSpc>
                <a:spcPct val="100000"/>
              </a:lnSpc>
              <a:buClrTx/>
              <a:buSzTx/>
              <a:buFontTx/>
            </a:pPr>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sym typeface="+mn-ea"/>
              </a:rPr>
              <a:t>社会上出现了追求奢靡享乐、僭越礼制的现象</a:t>
            </a:r>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sym typeface="+mn-ea"/>
              </a:rPr>
              <a:t>冲击传统儒家伦理秩序。</a:t>
            </a:r>
            <a:endPar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sym typeface="+mn-ea"/>
            </a:endParaRPr>
          </a:p>
        </p:txBody>
      </p:sp>
      <p:sp>
        <p:nvSpPr>
          <p:cNvPr id="6" name="文本框 5"/>
          <p:cNvSpPr txBox="1"/>
          <p:nvPr/>
        </p:nvSpPr>
        <p:spPr>
          <a:xfrm>
            <a:off x="71755" y="3291840"/>
            <a:ext cx="8916670" cy="891540"/>
          </a:xfrm>
          <a:prstGeom prst="rect">
            <a:avLst/>
          </a:prstGeom>
          <a:solidFill>
            <a:schemeClr val="bg1"/>
          </a:solidFill>
        </p:spPr>
        <p:txBody>
          <a:bodyPr wrap="square" rtlCol="0" anchor="t">
            <a:spAutoFit/>
          </a:bodyPr>
          <a:p>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sym typeface="+mn-ea"/>
              </a:rPr>
              <a:t>儒学家把封建伦理道德上升到“理”的高度，提出了“存天理，</a:t>
            </a:r>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sym typeface="+mn-ea"/>
              </a:rPr>
              <a:t>灭人欲”等思想，</a:t>
            </a:r>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sym typeface="+mn-ea"/>
              </a:rPr>
              <a:t>以“理”来约束人们的行为，</a:t>
            </a:r>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sym typeface="+mn-ea"/>
              </a:rPr>
              <a:t>进而规范社会秩序。</a:t>
            </a:r>
            <a:endPar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nimBg="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1438" y="142858"/>
            <a:ext cx="9001156" cy="810260"/>
          </a:xfrm>
          <a:prstGeom prst="rect">
            <a:avLst/>
          </a:prstGeom>
          <a:noFill/>
          <a:ln>
            <a:noFill/>
          </a:ln>
        </p:spPr>
        <p:txBody>
          <a:bodyPr wrap="square" rtlCol="0">
            <a:spAutoFit/>
          </a:bodyPr>
          <a:lstStyle/>
          <a:p>
            <a:r>
              <a:rPr lang="zh-CN" altLang="en-US" sz="1800" dirty="0" smtClean="0">
                <a:solidFill>
                  <a:srgbClr val="0000FF"/>
                </a:solidFill>
                <a:latin typeface="黑体" panose="02010609060101010101" pitchFamily="49" charset="-122"/>
                <a:ea typeface="黑体" panose="02010609060101010101" pitchFamily="49" charset="-122"/>
              </a:rPr>
              <a:t>主题探究</a:t>
            </a:r>
            <a:r>
              <a:rPr lang="en-US" altLang="zh-CN" sz="1800" dirty="0" smtClean="0">
                <a:solidFill>
                  <a:srgbClr val="0000FF"/>
                </a:solidFill>
                <a:latin typeface="黑体" panose="02010609060101010101" pitchFamily="49" charset="-122"/>
                <a:ea typeface="黑体" panose="02010609060101010101" pitchFamily="49" charset="-122"/>
              </a:rPr>
              <a:t>  </a:t>
            </a:r>
            <a:r>
              <a:rPr lang="zh-CN" altLang="en-US" sz="1800" dirty="0" smtClean="0">
                <a:solidFill>
                  <a:srgbClr val="0000FF"/>
                </a:solidFill>
                <a:latin typeface="黑体" panose="02010609060101010101" pitchFamily="49" charset="-122"/>
                <a:ea typeface="黑体" panose="02010609060101010101" pitchFamily="49" charset="-122"/>
              </a:rPr>
              <a:t>探究三　宋代思想文化之变</a:t>
            </a:r>
            <a:endParaRPr lang="zh-CN" altLang="en-US" sz="1800" dirty="0" smtClean="0">
              <a:solidFill>
                <a:srgbClr val="0000FF"/>
              </a:solidFill>
              <a:latin typeface="黑体" panose="02010609060101010101" pitchFamily="49" charset="-122"/>
              <a:ea typeface="黑体" panose="02010609060101010101" pitchFamily="49" charset="-122"/>
            </a:endParaRPr>
          </a:p>
          <a:p>
            <a:r>
              <a:rPr lang="zh-CN" altLang="en-US" sz="1800" dirty="0" smtClean="0">
                <a:latin typeface="黑体" panose="02010609060101010101" pitchFamily="49" charset="-122"/>
                <a:ea typeface="黑体" panose="02010609060101010101" pitchFamily="49" charset="-122"/>
              </a:rPr>
              <a:t>材料一　</a:t>
            </a:r>
            <a:r>
              <a:rPr lang="zh-CN" altLang="en-US" sz="1800" dirty="0" smtClean="0">
                <a:latin typeface="楷体" panose="02010609060101010101" pitchFamily="49" charset="-122"/>
                <a:ea typeface="楷体" panose="02010609060101010101" pitchFamily="49" charset="-122"/>
              </a:rPr>
              <a:t>城市与生活</a:t>
            </a:r>
            <a:endParaRPr lang="zh-CN" altLang="en-US" sz="1800" dirty="0" smtClean="0">
              <a:latin typeface="楷体" panose="02010609060101010101" pitchFamily="49" charset="-122"/>
              <a:ea typeface="楷体" panose="02010609060101010101" pitchFamily="49" charset="-122"/>
            </a:endParaRPr>
          </a:p>
        </p:txBody>
      </p:sp>
      <p:pic>
        <p:nvPicPr>
          <p:cNvPr id="4" name="Y23ZFX1LTSALS20.eps"/>
          <p:cNvPicPr/>
          <p:nvPr/>
        </p:nvPicPr>
        <p:blipFill>
          <a:blip r:embed="rId1" cstate="print"/>
          <a:stretch>
            <a:fillRect/>
          </a:stretch>
        </p:blipFill>
        <p:spPr>
          <a:xfrm>
            <a:off x="5429256" y="37135"/>
            <a:ext cx="2071702" cy="1605921"/>
          </a:xfrm>
          <a:prstGeom prst="rect">
            <a:avLst/>
          </a:prstGeom>
        </p:spPr>
      </p:pic>
      <p:sp>
        <p:nvSpPr>
          <p:cNvPr id="5" name="TextBox 4"/>
          <p:cNvSpPr txBox="1"/>
          <p:nvPr/>
        </p:nvSpPr>
        <p:spPr>
          <a:xfrm>
            <a:off x="71438" y="1643056"/>
            <a:ext cx="9001156" cy="2745740"/>
          </a:xfrm>
          <a:prstGeom prst="rect">
            <a:avLst/>
          </a:prstGeom>
          <a:noFill/>
          <a:ln>
            <a:noFill/>
          </a:ln>
        </p:spPr>
        <p:txBody>
          <a:bodyPr wrap="square" rtlCol="0">
            <a:spAutoFit/>
          </a:bodyPr>
          <a:lstStyle/>
          <a:p>
            <a:pPr algn="l">
              <a:lnSpc>
                <a:spcPct val="120000"/>
              </a:lnSpc>
            </a:pPr>
            <a:r>
              <a:rPr lang="zh-CN" altLang="en-US" sz="1600" dirty="0" smtClean="0">
                <a:latin typeface="黑体" panose="02010609060101010101" pitchFamily="49" charset="-122"/>
                <a:ea typeface="黑体" panose="02010609060101010101" pitchFamily="49" charset="-122"/>
              </a:rPr>
              <a:t>材料二</a:t>
            </a:r>
            <a:r>
              <a:rPr lang="zh-CN" altLang="en-US" sz="1600" dirty="0" smtClean="0"/>
              <a:t>　</a:t>
            </a:r>
            <a:r>
              <a:rPr lang="zh-CN" altLang="en-US" sz="1600" dirty="0" smtClean="0">
                <a:latin typeface="楷体" panose="02010609060101010101" pitchFamily="49" charset="-122"/>
                <a:ea typeface="楷体" panose="02010609060101010101" pitchFamily="49" charset="-122"/>
              </a:rPr>
              <a:t>近岁士庶之家侈靡相尚</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居第服玩</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僭拟公侯</a:t>
            </a:r>
            <a:r>
              <a:rPr lang="en-US" altLang="zh-CN" sz="1600" dirty="0" smtClean="0">
                <a:latin typeface="楷体" panose="02010609060101010101" pitchFamily="49" charset="-122"/>
                <a:ea typeface="楷体" panose="02010609060101010101" pitchFamily="49" charset="-122"/>
              </a:rPr>
              <a:t>……</a:t>
            </a:r>
            <a:endParaRPr lang="en-US" altLang="zh-CN" sz="1600" dirty="0" smtClean="0">
              <a:latin typeface="楷体" panose="02010609060101010101" pitchFamily="49" charset="-122"/>
              <a:ea typeface="楷体" panose="02010609060101010101" pitchFamily="49" charset="-122"/>
            </a:endParaRPr>
          </a:p>
          <a:p>
            <a:pPr algn="r">
              <a:lnSpc>
                <a:spcPct val="120000"/>
              </a:lnSpc>
            </a:pPr>
            <a:r>
              <a:rPr lang="en-US" altLang="zh-CN" sz="1600" dirty="0" smtClean="0"/>
              <a:t>——《</a:t>
            </a:r>
            <a:r>
              <a:rPr lang="zh-CN" altLang="en-US" sz="1600" dirty="0" smtClean="0"/>
              <a:t>宋会要辑稿</a:t>
            </a:r>
            <a:r>
              <a:rPr lang="en-US" altLang="zh-CN" sz="1600" dirty="0" smtClean="0"/>
              <a:t>》</a:t>
            </a:r>
            <a:endParaRPr lang="en-US" altLang="zh-CN" sz="1600" dirty="0" smtClean="0"/>
          </a:p>
          <a:p>
            <a:pPr algn="l">
              <a:lnSpc>
                <a:spcPct val="120000"/>
              </a:lnSpc>
            </a:pPr>
            <a:r>
              <a:rPr lang="zh-CN" altLang="en-US" sz="1600" dirty="0" smtClean="0">
                <a:latin typeface="楷体" panose="02010609060101010101" pitchFamily="49" charset="-122"/>
                <a:ea typeface="楷体" panose="02010609060101010101" pitchFamily="49" charset="-122"/>
              </a:rPr>
              <a:t>自淳祐</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南宋理宗年号</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年来</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衣冠更易</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有一等晚年后生</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不体旧规</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裹奇巾异服</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三五为群</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斗美夸丽</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殊令人厌见</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非复旧时淳朴矣。</a:t>
            </a:r>
            <a:endParaRPr lang="zh-CN" altLang="en-US" sz="1600" dirty="0" smtClean="0">
              <a:latin typeface="楷体" panose="02010609060101010101" pitchFamily="49" charset="-122"/>
              <a:ea typeface="楷体" panose="02010609060101010101" pitchFamily="49" charset="-122"/>
            </a:endParaRPr>
          </a:p>
          <a:p>
            <a:pPr algn="r">
              <a:lnSpc>
                <a:spcPct val="120000"/>
              </a:lnSpc>
            </a:pPr>
            <a:r>
              <a:rPr lang="en-US" altLang="zh-CN" sz="1600" dirty="0" smtClean="0"/>
              <a:t>——《</a:t>
            </a:r>
            <a:r>
              <a:rPr lang="zh-CN" altLang="en-US" sz="1600" dirty="0" smtClean="0"/>
              <a:t>梦粱录</a:t>
            </a:r>
            <a:r>
              <a:rPr lang="en-US" altLang="zh-CN" sz="1600" dirty="0" smtClean="0"/>
              <a:t>》</a:t>
            </a:r>
            <a:r>
              <a:rPr lang="zh-CN" altLang="en-US" sz="1600" dirty="0" smtClean="0"/>
              <a:t>卷十八</a:t>
            </a:r>
            <a:endParaRPr lang="zh-CN" altLang="en-US" sz="1600" dirty="0" smtClean="0"/>
          </a:p>
          <a:p>
            <a:pPr>
              <a:lnSpc>
                <a:spcPct val="120000"/>
              </a:lnSpc>
            </a:pPr>
            <a:r>
              <a:rPr lang="zh-CN" altLang="en-US" sz="1600" dirty="0" smtClean="0">
                <a:latin typeface="黑体" panose="02010609060101010101" pitchFamily="49" charset="-122"/>
                <a:ea typeface="黑体" panose="02010609060101010101" pitchFamily="49" charset="-122"/>
              </a:rPr>
              <a:t>材料三　</a:t>
            </a:r>
            <a:r>
              <a:rPr lang="zh-CN" altLang="en-US" sz="1600" dirty="0" smtClean="0">
                <a:latin typeface="楷体" panose="02010609060101010101" pitchFamily="49" charset="-122"/>
                <a:ea typeface="楷体" panose="02010609060101010101" pitchFamily="49" charset="-122"/>
              </a:rPr>
              <a:t>宇宙之间</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一理而已。天得之而为天</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地得之而为地</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而凡生于天地之间者</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又各得之以为性。其张之为三纲</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其纪之为五常</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盖皆此理之流行</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无所适而不在</a:t>
            </a:r>
            <a:r>
              <a:rPr lang="en-US" sz="1600" dirty="0" smtClean="0">
                <a:latin typeface="楷体" panose="02010609060101010101" pitchFamily="49" charset="-122"/>
                <a:ea typeface="楷体" panose="02010609060101010101" pitchFamily="49" charset="-122"/>
              </a:rPr>
              <a:t>!</a:t>
            </a:r>
            <a:endParaRPr lang="zh-CN" altLang="en-US" sz="1600" dirty="0" smtClean="0">
              <a:latin typeface="楷体" panose="02010609060101010101" pitchFamily="49" charset="-122"/>
              <a:ea typeface="楷体" panose="02010609060101010101" pitchFamily="49" charset="-122"/>
            </a:endParaRPr>
          </a:p>
          <a:p>
            <a:pPr algn="r">
              <a:lnSpc>
                <a:spcPct val="120000"/>
              </a:lnSpc>
            </a:pPr>
            <a:r>
              <a:rPr lang="en-US" altLang="zh-CN" sz="1600" dirty="0" smtClean="0"/>
              <a:t>——</a:t>
            </a:r>
            <a:r>
              <a:rPr lang="en-US" sz="1600" dirty="0" smtClean="0"/>
              <a:t>[</a:t>
            </a:r>
            <a:r>
              <a:rPr lang="zh-CN" altLang="en-US" sz="1600" dirty="0" smtClean="0"/>
              <a:t>南宋</a:t>
            </a:r>
            <a:r>
              <a:rPr lang="en-US" sz="1600" dirty="0" smtClean="0"/>
              <a:t>]</a:t>
            </a:r>
            <a:r>
              <a:rPr lang="en-US" altLang="zh-CN" sz="1600" dirty="0" smtClean="0"/>
              <a:t>《</a:t>
            </a:r>
            <a:r>
              <a:rPr lang="zh-CN" altLang="en-US" sz="1600" dirty="0" smtClean="0"/>
              <a:t>晦庵先生朱文公文集</a:t>
            </a:r>
            <a:r>
              <a:rPr lang="en-US" altLang="zh-CN" sz="1600" dirty="0" smtClean="0"/>
              <a:t>》</a:t>
            </a:r>
            <a:r>
              <a:rPr lang="zh-CN" altLang="en-US" sz="1600" dirty="0" smtClean="0"/>
              <a:t>卷</a:t>
            </a:r>
            <a:r>
              <a:rPr lang="en-US" sz="1600" dirty="0" smtClean="0"/>
              <a:t>70</a:t>
            </a:r>
            <a:r>
              <a:rPr lang="en-US" altLang="zh-CN" sz="1600" dirty="0" smtClean="0"/>
              <a:t>《</a:t>
            </a:r>
            <a:r>
              <a:rPr lang="zh-CN" altLang="en-US" sz="1600" dirty="0" smtClean="0"/>
              <a:t>读大纪</a:t>
            </a:r>
            <a:r>
              <a:rPr lang="en-US" altLang="zh-CN" sz="1600" dirty="0" smtClean="0"/>
              <a:t>》</a:t>
            </a:r>
            <a:endParaRPr lang="en-US" altLang="zh-CN" sz="1600" dirty="0" smtClean="0"/>
          </a:p>
          <a:p>
            <a:pPr>
              <a:lnSpc>
                <a:spcPct val="120000"/>
              </a:lnSpc>
            </a:pPr>
            <a:r>
              <a:rPr lang="en-US" sz="1600" dirty="0" smtClean="0">
                <a:latin typeface="黑体" panose="02010609060101010101" pitchFamily="49" charset="-122"/>
                <a:ea typeface="黑体" panose="02010609060101010101" pitchFamily="49" charset="-122"/>
              </a:rPr>
              <a:t>[</a:t>
            </a:r>
            <a:r>
              <a:rPr lang="zh-CN" altLang="en-US" sz="1600" dirty="0" smtClean="0">
                <a:latin typeface="黑体" panose="02010609060101010101" pitchFamily="49" charset="-122"/>
                <a:ea typeface="黑体" panose="02010609060101010101" pitchFamily="49" charset="-122"/>
              </a:rPr>
              <a:t>问题</a:t>
            </a:r>
            <a:r>
              <a:rPr lang="en-US" sz="1600" dirty="0" smtClean="0">
                <a:latin typeface="黑体" panose="02010609060101010101" pitchFamily="49" charset="-122"/>
                <a:ea typeface="黑体" panose="02010609060101010101" pitchFamily="49" charset="-122"/>
              </a:rPr>
              <a:t>] </a:t>
            </a:r>
            <a:r>
              <a:rPr lang="en-US" sz="1600" dirty="0" smtClean="0"/>
              <a:t>(1)</a:t>
            </a:r>
            <a:r>
              <a:rPr lang="zh-CN" altLang="en-US" sz="1600" dirty="0" smtClean="0"/>
              <a:t>若进一步探究</a:t>
            </a:r>
            <a:r>
              <a:rPr lang="zh-CN" altLang="en-US" sz="1600" dirty="0" smtClean="0">
                <a:solidFill>
                  <a:srgbClr val="FF0000"/>
                </a:solidFill>
              </a:rPr>
              <a:t>宋代理学兴起和发展的原因</a:t>
            </a:r>
            <a:r>
              <a:rPr lang="en-US" sz="1600" dirty="0" smtClean="0"/>
              <a:t>,</a:t>
            </a:r>
            <a:r>
              <a:rPr lang="zh-CN" altLang="en-US" sz="1600" dirty="0" smtClean="0"/>
              <a:t>你认为还需要补充什么材料</a:t>
            </a:r>
            <a:r>
              <a:rPr lang="en-US" sz="1600" dirty="0" smtClean="0"/>
              <a:t>?</a:t>
            </a:r>
            <a:r>
              <a:rPr lang="zh-CN" altLang="en-US" sz="1600" dirty="0" smtClean="0"/>
              <a:t>举一例说明。</a:t>
            </a:r>
            <a:endParaRPr lang="zh-CN" altLang="en-US" sz="1600" dirty="0" smtClean="0"/>
          </a:p>
        </p:txBody>
      </p:sp>
      <p:sp>
        <p:nvSpPr>
          <p:cNvPr id="3" name="文本框 2"/>
          <p:cNvSpPr txBox="1"/>
          <p:nvPr/>
        </p:nvSpPr>
        <p:spPr>
          <a:xfrm>
            <a:off x="429895" y="2571750"/>
            <a:ext cx="8392795" cy="1291590"/>
          </a:xfrm>
          <a:prstGeom prst="rect">
            <a:avLst/>
          </a:prstGeom>
          <a:solidFill>
            <a:schemeClr val="bg1"/>
          </a:solidFill>
        </p:spPr>
        <p:txBody>
          <a:bodyPr wrap="square" rtlCol="0">
            <a:spAutoFit/>
          </a:bodyPr>
          <a:p>
            <a:pPr algn="just"/>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sym typeface="+mn-ea"/>
              </a:rPr>
              <a:t>例：</a:t>
            </a:r>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sym typeface="+mn-ea"/>
              </a:rPr>
              <a:t>需要补充与佛教、道教发展相关的材料。</a:t>
            </a:r>
            <a:endPar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endParaRPr>
          </a:p>
          <a:p>
            <a:pPr algn="just"/>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sym typeface="+mn-ea"/>
              </a:rPr>
              <a:t>理由：</a:t>
            </a:r>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sym typeface="+mn-ea"/>
              </a:rPr>
              <a:t>佛教和道教的发展使传统儒学面临挑战；为应对挑战，儒学吸收了佛教和道教的部分思想，获得了新发展。</a:t>
            </a:r>
            <a:r>
              <a:rPr lang="en-US" sz="2000" dirty="0" smtClean="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sym typeface="+mn-ea"/>
              </a:rPr>
              <a:t>若有其他答案，</a:t>
            </a:r>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sym typeface="+mn-ea"/>
              </a:rPr>
              <a:t>言之有理也可</a:t>
            </a:r>
            <a:r>
              <a:rPr lang="en-US" sz="2000" dirty="0" smtClean="0">
                <a:solidFill>
                  <a:srgbClr val="FF0000"/>
                </a:solidFill>
                <a:latin typeface="微软雅黑" panose="020B0503020204020204" charset="-122"/>
                <a:ea typeface="微软雅黑" panose="020B0503020204020204" charset="-122"/>
                <a:cs typeface="微软雅黑" panose="020B0503020204020204" charset="-122"/>
                <a:sym typeface="+mn-ea"/>
              </a:rPr>
              <a:t>)</a:t>
            </a:r>
            <a:endParaRPr lang="en-US" altLang="en-US" sz="2000" dirty="0" smtClean="0">
              <a:solidFill>
                <a:srgbClr val="FF0000"/>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38" y="142858"/>
            <a:ext cx="8929718" cy="1692771"/>
          </a:xfrm>
          <a:prstGeom prst="rect">
            <a:avLst/>
          </a:prstGeom>
          <a:noFill/>
        </p:spPr>
        <p:txBody>
          <a:bodyPr wrap="square" rtlCol="0">
            <a:spAutoFit/>
          </a:bodyPr>
          <a:lstStyle/>
          <a:p>
            <a:r>
              <a:rPr lang="zh-CN" altLang="en-US" sz="2000" dirty="0" smtClean="0">
                <a:latin typeface="黑体" panose="02010609060101010101" pitchFamily="49" charset="-122"/>
                <a:ea typeface="黑体" panose="02010609060101010101" pitchFamily="49" charset="-122"/>
              </a:rPr>
              <a:t>材料三</a:t>
            </a:r>
            <a:r>
              <a:rPr lang="zh-CN" altLang="en-US" sz="2000" dirty="0" smtClean="0"/>
              <a:t>　</a:t>
            </a:r>
            <a:r>
              <a:rPr lang="zh-CN" altLang="en-US" sz="2000" dirty="0" smtClean="0">
                <a:latin typeface="楷体" panose="02010609060101010101" pitchFamily="49" charset="-122"/>
                <a:ea typeface="楷体" panose="02010609060101010101" pitchFamily="49" charset="-122"/>
              </a:rPr>
              <a:t>宇宙之间</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一理而已。天得之而为天</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地得之而为地</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而凡生于天地之间者</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又各得之以为性。其张之为三纲</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其纪之为五常</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盖皆此理之流行</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无所适而不在</a:t>
            </a:r>
            <a:r>
              <a:rPr lang="en-US" sz="2000" dirty="0" smtClean="0">
                <a:latin typeface="楷体" panose="02010609060101010101" pitchFamily="49" charset="-122"/>
                <a:ea typeface="楷体" panose="02010609060101010101" pitchFamily="49" charset="-122"/>
              </a:rPr>
              <a:t>!</a:t>
            </a:r>
            <a:endParaRPr lang="zh-CN" altLang="en-US" sz="2000" dirty="0" smtClean="0">
              <a:latin typeface="楷体" panose="02010609060101010101" pitchFamily="49" charset="-122"/>
              <a:ea typeface="楷体" panose="02010609060101010101" pitchFamily="49" charset="-122"/>
            </a:endParaRPr>
          </a:p>
          <a:p>
            <a:pPr algn="r"/>
            <a:r>
              <a:rPr lang="en-US" altLang="zh-CN" sz="2000" dirty="0" smtClean="0"/>
              <a:t>——</a:t>
            </a:r>
            <a:r>
              <a:rPr lang="en-US" sz="2000" dirty="0" smtClean="0"/>
              <a:t>[</a:t>
            </a:r>
            <a:r>
              <a:rPr lang="zh-CN" altLang="en-US" sz="2000" dirty="0" smtClean="0"/>
              <a:t>南宋</a:t>
            </a:r>
            <a:r>
              <a:rPr lang="en-US" sz="2000" dirty="0" smtClean="0"/>
              <a:t>]</a:t>
            </a:r>
            <a:r>
              <a:rPr lang="en-US" altLang="zh-CN" sz="2000" dirty="0" smtClean="0"/>
              <a:t>《</a:t>
            </a:r>
            <a:r>
              <a:rPr lang="zh-CN" altLang="en-US" sz="2000" dirty="0" smtClean="0"/>
              <a:t>晦庵先生朱文公文集</a:t>
            </a:r>
            <a:r>
              <a:rPr lang="en-US" altLang="zh-CN" sz="2000" dirty="0" smtClean="0"/>
              <a:t>》</a:t>
            </a:r>
            <a:r>
              <a:rPr lang="zh-CN" altLang="en-US" sz="2000" dirty="0" smtClean="0"/>
              <a:t>卷</a:t>
            </a:r>
            <a:r>
              <a:rPr lang="en-US" sz="2000" dirty="0" smtClean="0"/>
              <a:t>70</a:t>
            </a:r>
            <a:r>
              <a:rPr lang="en-US" altLang="zh-CN" sz="2000" dirty="0" smtClean="0"/>
              <a:t>《</a:t>
            </a:r>
            <a:r>
              <a:rPr lang="zh-CN" altLang="en-US" sz="2000" dirty="0" smtClean="0"/>
              <a:t>读大纪</a:t>
            </a:r>
            <a:r>
              <a:rPr lang="en-US" altLang="zh-CN" sz="2000" dirty="0" smtClean="0"/>
              <a:t>》</a:t>
            </a:r>
            <a:endParaRPr lang="en-US" altLang="zh-CN" sz="2000" dirty="0" smtClean="0"/>
          </a:p>
        </p:txBody>
      </p:sp>
      <p:sp>
        <p:nvSpPr>
          <p:cNvPr id="5" name="TextBox 4"/>
          <p:cNvSpPr txBox="1"/>
          <p:nvPr/>
        </p:nvSpPr>
        <p:spPr>
          <a:xfrm>
            <a:off x="71438" y="1857370"/>
            <a:ext cx="8929718" cy="892552"/>
          </a:xfrm>
          <a:prstGeom prst="rect">
            <a:avLst/>
          </a:prstGeom>
          <a:noFill/>
        </p:spPr>
        <p:txBody>
          <a:bodyPr wrap="square" rtlCol="0">
            <a:spAutoFit/>
          </a:bodyPr>
          <a:lstStyle/>
          <a:p>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问题</a:t>
            </a:r>
            <a:r>
              <a:rPr lang="en-US" sz="2000" dirty="0" smtClean="0">
                <a:latin typeface="黑体" panose="02010609060101010101" pitchFamily="49" charset="-122"/>
                <a:ea typeface="黑体" panose="02010609060101010101" pitchFamily="49" charset="-122"/>
              </a:rPr>
              <a:t>] </a:t>
            </a:r>
            <a:r>
              <a:rPr lang="en-US" sz="2000" dirty="0" smtClean="0"/>
              <a:t>(2)</a:t>
            </a:r>
            <a:r>
              <a:rPr lang="zh-CN" altLang="en-US" sz="2000" dirty="0" smtClean="0"/>
              <a:t>根据材料三概括程朱理学的特点</a:t>
            </a:r>
            <a:r>
              <a:rPr lang="en-US" sz="2000" dirty="0" smtClean="0"/>
              <a:t>,</a:t>
            </a:r>
            <a:r>
              <a:rPr lang="zh-CN" altLang="en-US" sz="2000" dirty="0" smtClean="0"/>
              <a:t>分析它在当时受到</a:t>
            </a:r>
            <a:r>
              <a:rPr lang="zh-CN" altLang="en-US" sz="2000" dirty="0" smtClean="0">
                <a:solidFill>
                  <a:srgbClr val="FF0000"/>
                </a:solidFill>
              </a:rPr>
              <a:t>官方</a:t>
            </a:r>
            <a:r>
              <a:rPr lang="zh-CN" altLang="en-US" sz="2000" dirty="0" smtClean="0"/>
              <a:t>尊崇的原因及意义。</a:t>
            </a:r>
            <a:endParaRPr lang="zh-CN" altLang="en-US" sz="2000" dirty="0"/>
          </a:p>
        </p:txBody>
      </p:sp>
      <p:sp>
        <p:nvSpPr>
          <p:cNvPr id="7" name="Rectangle 2"/>
          <p:cNvSpPr>
            <a:spLocks noChangeArrowheads="1"/>
          </p:cNvSpPr>
          <p:nvPr/>
        </p:nvSpPr>
        <p:spPr bwMode="auto">
          <a:xfrm>
            <a:off x="214282" y="2786064"/>
            <a:ext cx="8715436" cy="1857388"/>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sp>
        <p:nvSpPr>
          <p:cNvPr id="9" name="TextBox 8"/>
          <p:cNvSpPr txBox="1"/>
          <p:nvPr/>
        </p:nvSpPr>
        <p:spPr>
          <a:xfrm>
            <a:off x="285720" y="2878985"/>
            <a:ext cx="8572560" cy="1691640"/>
          </a:xfrm>
          <a:prstGeom prst="rect">
            <a:avLst/>
          </a:prstGeom>
          <a:noFill/>
        </p:spPr>
        <p:txBody>
          <a:bodyPr wrap="square" rtlCol="0">
            <a:spAutoFit/>
          </a:bodyPr>
          <a:lstStyle/>
          <a:p>
            <a:pPr algn="just"/>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rPr>
              <a:t>特点：将宇宙观与人生观相结合。</a:t>
            </a:r>
            <a:r>
              <a:rPr lang="zh-CN" altLang="en-US" sz="2000" b="0" dirty="0" smtClean="0">
                <a:solidFill>
                  <a:srgbClr val="FF0000"/>
                </a:solidFill>
                <a:latin typeface="微软雅黑" panose="020B0503020204020204" charset="-122"/>
                <a:ea typeface="微软雅黑" panose="020B0503020204020204" charset="-122"/>
                <a:cs typeface="微软雅黑" panose="020B0503020204020204" charset="-122"/>
              </a:rPr>
              <a:t>“理”是自然界和社会的根本原则，把天理与伦理道德直接联系起来，</a:t>
            </a:r>
            <a:r>
              <a:rPr lang="zh-CN" altLang="en-US" sz="2000" b="0" dirty="0" smtClean="0">
                <a:solidFill>
                  <a:srgbClr val="FF0000"/>
                </a:solidFill>
                <a:latin typeface="微软雅黑" panose="020B0503020204020204" charset="-122"/>
                <a:ea typeface="微软雅黑" panose="020B0503020204020204" charset="-122"/>
                <a:cs typeface="微软雅黑" panose="020B0503020204020204" charset="-122"/>
              </a:rPr>
              <a:t>主张人应以伦理道德作为行为规范。</a:t>
            </a:r>
            <a:endParaRPr lang="zh-CN" altLang="en-US" sz="2000" b="0" dirty="0" smtClean="0">
              <a:solidFill>
                <a:srgbClr val="FF0000"/>
              </a:solidFill>
              <a:latin typeface="微软雅黑" panose="020B0503020204020204" charset="-122"/>
              <a:ea typeface="微软雅黑" panose="020B0503020204020204" charset="-122"/>
              <a:cs typeface="微软雅黑" panose="020B0503020204020204" charset="-122"/>
            </a:endParaRPr>
          </a:p>
          <a:p>
            <a:pPr algn="just"/>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rPr>
              <a:t>原因：为专制统治提供哲学依据。</a:t>
            </a:r>
            <a:endPar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endParaRPr>
          </a:p>
          <a:p>
            <a:pPr algn="just"/>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rPr>
              <a:t>意义：</a:t>
            </a:r>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rPr>
              <a:t>看后面的</a:t>
            </a:r>
            <a:r>
              <a:rPr lang="en-US" altLang="zh-CN" sz="2000" dirty="0" smtClean="0">
                <a:solidFill>
                  <a:srgbClr val="FF0000"/>
                </a:solidFill>
                <a:latin typeface="微软雅黑" panose="020B0503020204020204" charset="-122"/>
                <a:ea typeface="微软雅黑" panose="020B0503020204020204" charset="-122"/>
                <a:cs typeface="微软雅黑" panose="020B0503020204020204" charset="-122"/>
              </a:rPr>
              <a:t>“</a:t>
            </a:r>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rPr>
              <a:t>深化拓展</a:t>
            </a:r>
            <a:r>
              <a:rPr lang="en-US" altLang="zh-CN" sz="2000" dirty="0" smtClean="0">
                <a:solidFill>
                  <a:srgbClr val="FF0000"/>
                </a:solidFill>
                <a:latin typeface="微软雅黑" panose="020B0503020204020204" charset="-122"/>
                <a:ea typeface="微软雅黑" panose="020B0503020204020204" charset="-122"/>
                <a:cs typeface="微软雅黑" panose="020B0503020204020204" charset="-122"/>
              </a:rPr>
              <a:t>”</a:t>
            </a:r>
            <a:endParaRPr lang="en-US" altLang="zh-CN" sz="2000" dirty="0" smtClean="0">
              <a:solidFill>
                <a:srgbClr val="FF0000"/>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cover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1438" y="142858"/>
            <a:ext cx="9001156" cy="3291840"/>
          </a:xfrm>
          <a:prstGeom prst="rect">
            <a:avLst/>
          </a:prstGeom>
          <a:noFill/>
          <a:ln>
            <a:noFill/>
          </a:ln>
        </p:spPr>
        <p:txBody>
          <a:bodyPr wrap="square" rtlCol="0">
            <a:spAutoFit/>
          </a:bodyPr>
          <a:lstStyle/>
          <a:p>
            <a:pPr algn="just"/>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深化拓展</a:t>
            </a:r>
            <a:r>
              <a:rPr lang="en-US" sz="2000" dirty="0" smtClean="0">
                <a:latin typeface="黑体" panose="02010609060101010101" pitchFamily="49" charset="-122"/>
                <a:ea typeface="黑体" panose="02010609060101010101" pitchFamily="49" charset="-122"/>
              </a:rPr>
              <a:t>]</a:t>
            </a:r>
            <a:endParaRPr lang="zh-CN" altLang="en-US" sz="2000" dirty="0" smtClean="0">
              <a:latin typeface="黑体" panose="02010609060101010101" pitchFamily="49" charset="-122"/>
              <a:ea typeface="黑体" panose="02010609060101010101" pitchFamily="49" charset="-122"/>
            </a:endParaRPr>
          </a:p>
          <a:p>
            <a:pPr algn="just"/>
            <a:r>
              <a:rPr lang="zh-CN" altLang="en-US" sz="2000" dirty="0" smtClean="0">
                <a:solidFill>
                  <a:srgbClr val="0000FF"/>
                </a:solidFill>
                <a:latin typeface="黑体" panose="02010609060101010101" pitchFamily="49" charset="-122"/>
                <a:ea typeface="黑体" panose="02010609060101010101" pitchFamily="49" charset="-122"/>
              </a:rPr>
              <a:t>一、程朱理学的价值观引领</a:t>
            </a:r>
            <a:endParaRPr lang="zh-CN" altLang="en-US" sz="2000" dirty="0" smtClean="0">
              <a:solidFill>
                <a:srgbClr val="0000FF"/>
              </a:solidFill>
              <a:latin typeface="黑体" panose="02010609060101010101" pitchFamily="49" charset="-122"/>
              <a:ea typeface="黑体" panose="02010609060101010101" pitchFamily="49" charset="-122"/>
            </a:endParaRPr>
          </a:p>
          <a:p>
            <a:pPr algn="just"/>
            <a:r>
              <a:rPr lang="en-US" sz="2000" dirty="0" smtClean="0"/>
              <a:t>1.</a:t>
            </a:r>
            <a:r>
              <a:rPr lang="zh-CN" altLang="en-US" sz="2000" dirty="0" smtClean="0">
                <a:solidFill>
                  <a:srgbClr val="FF0000"/>
                </a:solidFill>
              </a:rPr>
              <a:t>重视个人修养</a:t>
            </a:r>
            <a:r>
              <a:rPr lang="en-US" sz="2000" dirty="0" smtClean="0"/>
              <a:t>:</a:t>
            </a:r>
            <a:r>
              <a:rPr lang="zh-CN" altLang="en-US" sz="2000" dirty="0" smtClean="0"/>
              <a:t>崇尚道德</a:t>
            </a:r>
            <a:r>
              <a:rPr lang="en-US" sz="2000" dirty="0" smtClean="0"/>
              <a:t>,</a:t>
            </a:r>
            <a:r>
              <a:rPr lang="zh-CN" altLang="en-US" sz="2000" dirty="0" smtClean="0"/>
              <a:t>重义轻利</a:t>
            </a:r>
            <a:r>
              <a:rPr lang="en-US" sz="2000" dirty="0" smtClean="0"/>
              <a:t>,</a:t>
            </a:r>
            <a:r>
              <a:rPr lang="zh-CN" altLang="en-US" sz="2000" dirty="0" smtClean="0"/>
              <a:t>强调自我约束</a:t>
            </a:r>
            <a:r>
              <a:rPr lang="en-US" sz="2000" dirty="0" smtClean="0"/>
              <a:t>,</a:t>
            </a:r>
            <a:r>
              <a:rPr lang="zh-CN" altLang="en-US" sz="2000" dirty="0" smtClean="0">
                <a:solidFill>
                  <a:srgbClr val="FF0000"/>
                </a:solidFill>
              </a:rPr>
              <a:t>对塑造中华民族的性格有着积极影响。</a:t>
            </a:r>
            <a:endParaRPr lang="zh-CN" altLang="en-US" sz="2000" dirty="0" smtClean="0">
              <a:solidFill>
                <a:srgbClr val="FF0000"/>
              </a:solidFill>
            </a:endParaRPr>
          </a:p>
          <a:p>
            <a:pPr algn="just"/>
            <a:r>
              <a:rPr lang="en-US" sz="2000" dirty="0" smtClean="0"/>
              <a:t>2.</a:t>
            </a:r>
            <a:r>
              <a:rPr lang="zh-CN" altLang="en-US" sz="2000" dirty="0" smtClean="0"/>
              <a:t>具有和谐意识</a:t>
            </a:r>
            <a:r>
              <a:rPr lang="en-US" sz="2000" dirty="0" smtClean="0"/>
              <a:t>:</a:t>
            </a:r>
            <a:r>
              <a:rPr lang="zh-CN" altLang="en-US" sz="2000" dirty="0" smtClean="0"/>
              <a:t>强调人与自然、家庭、国家的和谐意识。</a:t>
            </a:r>
            <a:endParaRPr lang="zh-CN" altLang="en-US" sz="2000" dirty="0" smtClean="0"/>
          </a:p>
          <a:p>
            <a:pPr algn="just"/>
            <a:r>
              <a:rPr lang="en-US" sz="2000" dirty="0" smtClean="0"/>
              <a:t>3.</a:t>
            </a:r>
            <a:r>
              <a:rPr lang="zh-CN" altLang="en-US" sz="2000" dirty="0" smtClean="0"/>
              <a:t>具有忧患意识</a:t>
            </a:r>
            <a:r>
              <a:rPr lang="en-US" sz="2000" dirty="0" smtClean="0"/>
              <a:t>:</a:t>
            </a:r>
            <a:r>
              <a:rPr lang="zh-CN" altLang="en-US" sz="2000" dirty="0" smtClean="0"/>
              <a:t>对历代仁人志士胸怀天下、奋发进取产生了十分积极的影响</a:t>
            </a:r>
            <a:r>
              <a:rPr lang="en-US" sz="2000" dirty="0" smtClean="0"/>
              <a:t>,</a:t>
            </a:r>
            <a:r>
              <a:rPr lang="zh-CN" altLang="en-US" sz="2000" dirty="0" smtClean="0"/>
              <a:t>今天人们依然能从中得到启示。</a:t>
            </a:r>
            <a:endParaRPr lang="zh-CN" altLang="en-US" sz="2000" dirty="0" smtClean="0"/>
          </a:p>
          <a:p>
            <a:pPr algn="just"/>
            <a:r>
              <a:rPr lang="en-US" sz="2000" dirty="0" smtClean="0"/>
              <a:t>4.</a:t>
            </a:r>
            <a:r>
              <a:rPr lang="zh-CN" altLang="en-US" sz="2000" dirty="0" smtClean="0"/>
              <a:t>强调身体力行</a:t>
            </a:r>
            <a:r>
              <a:rPr lang="en-US" sz="2000" dirty="0" smtClean="0"/>
              <a:t>,</a:t>
            </a:r>
            <a:r>
              <a:rPr lang="zh-CN" altLang="en-US" sz="2000" dirty="0" smtClean="0"/>
              <a:t>强调自立精神</a:t>
            </a:r>
            <a:r>
              <a:rPr lang="en-US" sz="2000" dirty="0" smtClean="0"/>
              <a:t>,</a:t>
            </a:r>
            <a:r>
              <a:rPr lang="zh-CN" altLang="en-US" sz="2000" dirty="0" smtClean="0"/>
              <a:t>对中国文化起了推动和促进作用。</a:t>
            </a:r>
            <a:endParaRPr lang="zh-CN" altLang="en-US" sz="2000" dirty="0" smtClean="0"/>
          </a:p>
        </p:txBody>
      </p:sp>
    </p:spTree>
  </p:cSld>
  <p:clrMapOvr>
    <a:masterClrMapping/>
  </p:clrMapOvr>
  <p:transition>
    <p:cover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7">
                                            <p:txEl>
                                              <p:pRg st="3" end="3"/>
                                            </p:txEl>
                                          </p:spTgt>
                                        </p:tgtEl>
                                        <p:attrNameLst>
                                          <p:attrName>style.visibility</p:attrName>
                                        </p:attrNameLst>
                                      </p:cBhvr>
                                      <p:to>
                                        <p:strVal val="visible"/>
                                      </p:to>
                                    </p:set>
                                    <p:animEffect transition="in" filter="box(in)">
                                      <p:cBhvr>
                                        <p:cTn id="7" dur="500"/>
                                        <p:tgtEl>
                                          <p:spTgt spid="7">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7">
                                            <p:txEl>
                                              <p:pRg st="4" end="4"/>
                                            </p:txEl>
                                          </p:spTgt>
                                        </p:tgtEl>
                                        <p:attrNameLst>
                                          <p:attrName>style.visibility</p:attrName>
                                        </p:attrNameLst>
                                      </p:cBhvr>
                                      <p:to>
                                        <p:strVal val="visible"/>
                                      </p:to>
                                    </p:set>
                                    <p:animEffect transition="in" filter="box(in)">
                                      <p:cBhvr>
                                        <p:cTn id="12" dur="500"/>
                                        <p:tgtEl>
                                          <p:spTgt spid="7">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7">
                                            <p:txEl>
                                              <p:pRg st="5" end="5"/>
                                            </p:txEl>
                                          </p:spTgt>
                                        </p:tgtEl>
                                        <p:attrNameLst>
                                          <p:attrName>style.visibility</p:attrName>
                                        </p:attrNameLst>
                                      </p:cBhvr>
                                      <p:to>
                                        <p:strVal val="visible"/>
                                      </p:to>
                                    </p:set>
                                    <p:animEffect transition="in" filter="box(in)">
                                      <p:cBhvr>
                                        <p:cTn id="17"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表格 7"/>
          <p:cNvGraphicFramePr>
            <a:graphicFrameLocks noGrp="1"/>
          </p:cNvGraphicFramePr>
          <p:nvPr>
            <p:custDataLst>
              <p:tags r:id="rId1"/>
            </p:custDataLst>
          </p:nvPr>
        </p:nvGraphicFramePr>
        <p:xfrm>
          <a:off x="214282" y="285734"/>
          <a:ext cx="8786874" cy="4572032"/>
        </p:xfrm>
        <a:graphic>
          <a:graphicData uri="http://schemas.openxmlformats.org/drawingml/2006/table">
            <a:tbl>
              <a:tblPr/>
              <a:tblGrid>
                <a:gridCol w="428628"/>
                <a:gridCol w="8358246"/>
              </a:tblGrid>
              <a:tr h="3048021">
                <a:tc>
                  <a:txBody>
                    <a:bodyPr/>
                    <a:lstStyle/>
                    <a:p>
                      <a:pPr algn="ctr">
                        <a:lnSpc>
                          <a:spcPct val="15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文</a:t>
                      </a:r>
                      <a:endParaRPr lang="zh-CN" sz="2000" dirty="0">
                        <a:latin typeface="宋体" panose="02010600030101010101" pitchFamily="2" charset="-122"/>
                        <a:ea typeface="宋体" panose="02010600030101010101" pitchFamily="2" charset="-122"/>
                        <a:cs typeface="Times New Roman" panose="02020603050405020304"/>
                      </a:endParaRPr>
                    </a:p>
                    <a:p>
                      <a:pPr algn="ctr">
                        <a:lnSpc>
                          <a:spcPct val="15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学</a:t>
                      </a:r>
                      <a:endParaRPr lang="zh-CN" sz="2000" dirty="0">
                        <a:latin typeface="宋体" panose="02010600030101010101" pitchFamily="2" charset="-122"/>
                        <a:ea typeface="宋体" panose="02010600030101010101" pitchFamily="2" charset="-122"/>
                        <a:cs typeface="Times New Roman" panose="02020603050405020304"/>
                      </a:endParaRPr>
                    </a:p>
                    <a:p>
                      <a:pPr algn="ctr">
                        <a:lnSpc>
                          <a:spcPct val="15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艺</a:t>
                      </a:r>
                      <a:endParaRPr lang="zh-CN" sz="2000" dirty="0">
                        <a:latin typeface="宋体" panose="02010600030101010101" pitchFamily="2" charset="-122"/>
                        <a:ea typeface="宋体" panose="02010600030101010101" pitchFamily="2" charset="-122"/>
                        <a:cs typeface="Times New Roman" panose="02020603050405020304"/>
                      </a:endParaRPr>
                    </a:p>
                    <a:p>
                      <a:pPr algn="ctr">
                        <a:lnSpc>
                          <a:spcPct val="15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术</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(1)</a:t>
                      </a:r>
                      <a:r>
                        <a:rPr lang="zh-CN" sz="2000" b="1" dirty="0">
                          <a:latin typeface="宋体" panose="02010600030101010101" pitchFamily="2" charset="-122"/>
                          <a:ea typeface="宋体" panose="02010600030101010101" pitchFamily="2" charset="-122"/>
                          <a:cs typeface="Times New Roman" panose="02020603050405020304"/>
                        </a:rPr>
                        <a:t>宋词</a:t>
                      </a:r>
                      <a:r>
                        <a:rPr lang="en-US" sz="2000" b="1" dirty="0" smtClean="0">
                          <a:latin typeface="宋体" panose="02010600030101010101" pitchFamily="2" charset="-122"/>
                          <a:ea typeface="宋体" panose="02010600030101010101" pitchFamily="2" charset="-122"/>
                          <a:cs typeface="Times New Roman" panose="02020603050405020304"/>
                        </a:rPr>
                        <a:t>:</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zh-CN" sz="2000" b="1" dirty="0" smtClean="0">
                          <a:latin typeface="宋体" panose="02010600030101010101" pitchFamily="2" charset="-122"/>
                          <a:ea typeface="宋体" panose="02010600030101010101" pitchFamily="2" charset="-122"/>
                          <a:cs typeface="Times New Roman" panose="02020603050405020304"/>
                        </a:rPr>
                        <a:t>丰富多彩</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娱乐场所</a:t>
                      </a:r>
                      <a:r>
                        <a:rPr lang="zh-CN" sz="2000" b="1" dirty="0">
                          <a:latin typeface="宋体" panose="02010600030101010101" pitchFamily="2" charset="-122"/>
                          <a:ea typeface="宋体" panose="02010600030101010101" pitchFamily="2" charset="-122"/>
                          <a:cs typeface="Times New Roman" panose="02020603050405020304"/>
                        </a:rPr>
                        <a:t>需要大量的歌词。以苏轼、辛弃疾等为代表</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5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(2)</a:t>
                      </a:r>
                      <a:r>
                        <a:rPr lang="zh-CN" sz="2000" b="1" dirty="0">
                          <a:latin typeface="宋体" panose="02010600030101010101" pitchFamily="2" charset="-122"/>
                          <a:ea typeface="宋体" panose="02010600030101010101" pitchFamily="2" charset="-122"/>
                          <a:cs typeface="Times New Roman" panose="02020603050405020304"/>
                        </a:rPr>
                        <a:t>话本</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城市中说书演出非常盛行。说书底本称为话本</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早期白话小说</a:t>
                      </a:r>
                      <a:r>
                        <a:rPr lang="en-US" sz="2000" b="1" dirty="0">
                          <a:latin typeface="宋体" panose="02010600030101010101" pitchFamily="2" charset="-122"/>
                          <a:ea typeface="宋体" panose="02010600030101010101" pitchFamily="2" charset="-122"/>
                          <a:cs typeface="Times New Roman" panose="02020603050405020304"/>
                        </a:rPr>
                        <a:t>)</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5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(3)</a:t>
                      </a:r>
                      <a:r>
                        <a:rPr lang="zh-CN" sz="2000" b="1" dirty="0">
                          <a:latin typeface="宋体" panose="02010600030101010101" pitchFamily="2" charset="-122"/>
                          <a:ea typeface="宋体" panose="02010600030101010101" pitchFamily="2" charset="-122"/>
                          <a:cs typeface="Times New Roman" panose="02020603050405020304"/>
                        </a:rPr>
                        <a:t>书法</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更加</a:t>
                      </a:r>
                      <a:r>
                        <a:rPr lang="zh-CN" sz="2000" b="1" dirty="0" smtClean="0">
                          <a:latin typeface="宋体" panose="02010600030101010101" pitchFamily="2" charset="-122"/>
                          <a:ea typeface="宋体" panose="02010600030101010101" pitchFamily="2" charset="-122"/>
                          <a:cs typeface="Times New Roman" panose="02020603050405020304"/>
                        </a:rPr>
                        <a:t>追求</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en-US" sz="2000" b="1" dirty="0" smtClean="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不拘法度</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5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(4)</a:t>
                      </a:r>
                      <a:r>
                        <a:rPr lang="zh-CN" sz="2000" b="1" dirty="0">
                          <a:latin typeface="宋体" panose="02010600030101010101" pitchFamily="2" charset="-122"/>
                          <a:ea typeface="宋体" panose="02010600030101010101" pitchFamily="2" charset="-122"/>
                          <a:cs typeface="Times New Roman" panose="02020603050405020304"/>
                        </a:rPr>
                        <a:t>绘画</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以山水画最为突出</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注重意境和笔墨情趣</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花鸟画、人物画水平也很高</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011">
                <a:tc>
                  <a:txBody>
                    <a:bodyPr/>
                    <a:lstStyle/>
                    <a:p>
                      <a:pPr algn="ctr">
                        <a:lnSpc>
                          <a:spcPct val="150000"/>
                        </a:lnSpc>
                        <a:spcAft>
                          <a:spcPts val="0"/>
                        </a:spcAft>
                      </a:pPr>
                      <a:r>
                        <a:rPr lang="zh-CN" sz="2000" b="1">
                          <a:latin typeface="宋体" panose="02010600030101010101" pitchFamily="2" charset="-122"/>
                          <a:ea typeface="宋体" panose="02010600030101010101" pitchFamily="2" charset="-122"/>
                          <a:cs typeface="Times New Roman" panose="02020603050405020304"/>
                        </a:rPr>
                        <a:t>科</a:t>
                      </a:r>
                      <a:endParaRPr lang="zh-CN" sz="2000">
                        <a:latin typeface="宋体" panose="02010600030101010101" pitchFamily="2" charset="-122"/>
                        <a:ea typeface="宋体" panose="02010600030101010101" pitchFamily="2" charset="-122"/>
                        <a:cs typeface="Times New Roman" panose="02020603050405020304"/>
                      </a:endParaRPr>
                    </a:p>
                    <a:p>
                      <a:pPr algn="ctr">
                        <a:lnSpc>
                          <a:spcPct val="150000"/>
                        </a:lnSpc>
                        <a:spcAft>
                          <a:spcPts val="0"/>
                        </a:spcAft>
                      </a:pPr>
                      <a:r>
                        <a:rPr lang="zh-CN" sz="2000" b="1">
                          <a:latin typeface="宋体" panose="02010600030101010101" pitchFamily="2" charset="-122"/>
                          <a:ea typeface="宋体" panose="02010600030101010101" pitchFamily="2" charset="-122"/>
                          <a:cs typeface="Times New Roman" panose="02020603050405020304"/>
                        </a:rPr>
                        <a:t>技</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(1)</a:t>
                      </a:r>
                      <a:r>
                        <a:rPr lang="zh-CN" sz="2000" b="1" dirty="0">
                          <a:latin typeface="宋体" panose="02010600030101010101" pitchFamily="2" charset="-122"/>
                          <a:ea typeface="宋体" panose="02010600030101010101" pitchFamily="2" charset="-122"/>
                          <a:cs typeface="Times New Roman" panose="02020603050405020304"/>
                        </a:rPr>
                        <a:t>三大发明</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印刷术</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北宋毕昇发明</a:t>
                      </a:r>
                      <a:r>
                        <a:rPr lang="zh-CN" sz="2000" b="1" dirty="0" smtClean="0">
                          <a:latin typeface="宋体" panose="02010600030101010101" pitchFamily="2" charset="-122"/>
                          <a:ea typeface="宋体" panose="02010600030101010101" pitchFamily="2" charset="-122"/>
                          <a:cs typeface="Times New Roman" panose="02020603050405020304"/>
                        </a:rPr>
                        <a:t>了</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zh-CN" sz="2000" b="1" dirty="0" smtClean="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火药</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宋朝被大量制造并用于军事。指南针</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宋朝广泛应用于航海</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5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(2)</a:t>
                      </a:r>
                      <a:r>
                        <a:rPr lang="zh-CN" sz="2000" b="1" dirty="0">
                          <a:latin typeface="宋体" panose="02010600030101010101" pitchFamily="2" charset="-122"/>
                          <a:ea typeface="宋体" panose="02010600030101010101" pitchFamily="2" charset="-122"/>
                          <a:cs typeface="Times New Roman" panose="02020603050405020304"/>
                        </a:rPr>
                        <a:t>沈括所著《梦溪笔谈》记载和总结了当时的许多科技成果</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0" name="TextBox 9"/>
          <p:cNvSpPr txBox="1"/>
          <p:nvPr/>
        </p:nvSpPr>
        <p:spPr>
          <a:xfrm>
            <a:off x="1785918" y="428610"/>
            <a:ext cx="1785950" cy="435697"/>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城市生活</a:t>
            </a:r>
            <a:endParaRPr lang="zh-CN" altLang="en-US" sz="2000" dirty="0" smtClean="0">
              <a:solidFill>
                <a:srgbClr val="FF0000"/>
              </a:solidFill>
            </a:endParaRPr>
          </a:p>
        </p:txBody>
      </p:sp>
      <p:sp>
        <p:nvSpPr>
          <p:cNvPr id="11" name="TextBox 10"/>
          <p:cNvSpPr txBox="1"/>
          <p:nvPr/>
        </p:nvSpPr>
        <p:spPr>
          <a:xfrm>
            <a:off x="2786050" y="1785932"/>
            <a:ext cx="928694" cy="492443"/>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个性</a:t>
            </a:r>
            <a:endParaRPr lang="zh-CN" altLang="en-US" sz="2000" dirty="0" smtClean="0">
              <a:solidFill>
                <a:srgbClr val="FF0000"/>
              </a:solidFill>
            </a:endParaRPr>
          </a:p>
        </p:txBody>
      </p:sp>
      <p:sp>
        <p:nvSpPr>
          <p:cNvPr id="12" name="TextBox 11"/>
          <p:cNvSpPr txBox="1"/>
          <p:nvPr/>
        </p:nvSpPr>
        <p:spPr>
          <a:xfrm>
            <a:off x="5143504" y="3365191"/>
            <a:ext cx="2000264" cy="492443"/>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活字印刷术</a:t>
            </a:r>
            <a:endParaRPr lang="zh-CN" altLang="en-US" sz="2000" dirty="0" smtClean="0">
              <a:solidFill>
                <a:srgbClr val="FF0000"/>
              </a:solidFill>
            </a:endParaRPr>
          </a:p>
        </p:txBody>
      </p:sp>
      <p:sp>
        <p:nvSpPr>
          <p:cNvPr id="2" name="TextBox 9"/>
          <p:cNvSpPr txBox="1"/>
          <p:nvPr>
            <p:custDataLst>
              <p:tags r:id="rId2"/>
            </p:custDataLst>
          </p:nvPr>
        </p:nvSpPr>
        <p:spPr>
          <a:xfrm>
            <a:off x="2627630" y="915035"/>
            <a:ext cx="6732270" cy="491490"/>
          </a:xfrm>
          <a:prstGeom prst="rect">
            <a:avLst/>
          </a:prstGeom>
          <a:noFill/>
        </p:spPr>
        <p:txBody>
          <a:bodyPr wrap="square" rtlCol="0">
            <a:spAutoFit/>
          </a:bodyPr>
          <a:p>
            <a:r>
              <a:rPr lang="zh-CN" altLang="en-US" sz="2000" dirty="0" smtClean="0">
                <a:solidFill>
                  <a:srgbClr val="FF0000"/>
                </a:solidFill>
                <a:cs typeface="Times New Roman" panose="02020603050405020304"/>
              </a:rPr>
              <a:t>满足市民阶层的娱乐文化需求</a:t>
            </a:r>
            <a:endParaRPr lang="zh-CN" altLang="en-US" sz="2000" dirty="0" smtClean="0">
              <a:solidFill>
                <a:srgbClr val="FF0000"/>
              </a:solidFill>
            </a:endParaRPr>
          </a:p>
        </p:txBody>
      </p:sp>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strips(downLef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Left)">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strips(downLeft)">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strips(downLeft)">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142976" y="1714494"/>
            <a:ext cx="7072330" cy="779059"/>
          </a:xfrm>
          <a:prstGeom prst="rect">
            <a:avLst/>
          </a:prstGeom>
          <a:solidFill>
            <a:schemeClr val="bg1"/>
          </a:solidFill>
        </p:spPr>
        <p:txBody>
          <a:bodyPr wrap="square">
            <a:spAutoFit/>
          </a:bodyPr>
          <a:lstStyle/>
          <a:p>
            <a:pPr algn="ctr"/>
            <a:r>
              <a:rPr lang="zh-CN" altLang="en-US" sz="4000" dirty="0" smtClean="0">
                <a:solidFill>
                  <a:srgbClr val="0000FF"/>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主题探究</a:t>
            </a:r>
            <a:endParaRPr lang="zh-CN" altLang="en-US" sz="4000" dirty="0" smtClean="0">
              <a:solidFill>
                <a:srgbClr val="0000FF"/>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Tree>
  </p:cSld>
  <p:clrMapOvr>
    <a:masterClrMapping/>
  </p:clrMapOvr>
  <p:transition>
    <p:newsflash/>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38" y="51418"/>
            <a:ext cx="9001156" cy="3476625"/>
          </a:xfrm>
          <a:prstGeom prst="rect">
            <a:avLst/>
          </a:prstGeom>
          <a:noFill/>
        </p:spPr>
        <p:txBody>
          <a:bodyPr wrap="square" rtlCol="0">
            <a:spAutoFit/>
          </a:bodyPr>
          <a:lstStyle/>
          <a:p>
            <a:pPr algn="just">
              <a:lnSpc>
                <a:spcPct val="110000"/>
              </a:lnSpc>
            </a:pPr>
            <a:r>
              <a:rPr lang="zh-CN" altLang="en-US" sz="2000" dirty="0" smtClean="0">
                <a:solidFill>
                  <a:srgbClr val="0000FF"/>
                </a:solidFill>
                <a:latin typeface="黑体" panose="02010609060101010101" pitchFamily="49" charset="-122"/>
                <a:ea typeface="黑体" panose="02010609060101010101" pitchFamily="49" charset="-122"/>
              </a:rPr>
              <a:t>探究二　经济与社会之变</a:t>
            </a:r>
            <a:endParaRPr lang="zh-CN" altLang="en-US" sz="2000" dirty="0" smtClean="0">
              <a:solidFill>
                <a:srgbClr val="0000FF"/>
              </a:solidFill>
              <a:latin typeface="黑体" panose="02010609060101010101" pitchFamily="49" charset="-122"/>
              <a:ea typeface="黑体" panose="02010609060101010101" pitchFamily="49" charset="-122"/>
            </a:endParaRPr>
          </a:p>
          <a:p>
            <a:pPr algn="just">
              <a:lnSpc>
                <a:spcPct val="110000"/>
              </a:lnSpc>
            </a:pPr>
            <a:r>
              <a:rPr lang="zh-CN" altLang="en-US" sz="2000" dirty="0" smtClean="0">
                <a:latin typeface="黑体" panose="02010609060101010101" pitchFamily="49" charset="-122"/>
                <a:ea typeface="黑体" panose="02010609060101010101" pitchFamily="49" charset="-122"/>
              </a:rPr>
              <a:t>视角</a:t>
            </a:r>
            <a:r>
              <a:rPr lang="en-US" sz="2000" dirty="0" smtClean="0">
                <a:latin typeface="黑体" panose="02010609060101010101" pitchFamily="49" charset="-122"/>
                <a:ea typeface="黑体" panose="02010609060101010101" pitchFamily="49" charset="-122"/>
              </a:rPr>
              <a:t>1</a:t>
            </a:r>
            <a:r>
              <a:rPr lang="zh-CN" altLang="en-US" sz="2000" dirty="0" smtClean="0">
                <a:latin typeface="黑体" panose="02010609060101010101" pitchFamily="49" charset="-122"/>
                <a:ea typeface="黑体" panose="02010609060101010101" pitchFamily="49" charset="-122"/>
              </a:rPr>
              <a:t>　经济之变</a:t>
            </a:r>
            <a:endParaRPr lang="zh-CN" altLang="en-US" sz="2000" dirty="0" smtClean="0">
              <a:latin typeface="黑体" panose="02010609060101010101" pitchFamily="49" charset="-122"/>
              <a:ea typeface="黑体" panose="02010609060101010101" pitchFamily="49" charset="-122"/>
            </a:endParaRPr>
          </a:p>
          <a:p>
            <a:pPr algn="just">
              <a:lnSpc>
                <a:spcPct val="110000"/>
              </a:lnSpc>
            </a:pPr>
            <a:r>
              <a:rPr lang="zh-CN" altLang="en-US" sz="2000" dirty="0" smtClean="0">
                <a:latin typeface="楷体" panose="02010609060101010101" pitchFamily="49" charset="-122"/>
                <a:ea typeface="楷体" panose="02010609060101010101" pitchFamily="49" charset="-122"/>
              </a:rPr>
              <a:t>某历史小组为探讨“宋代商业革命”这一主题</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搜集了以下材料。</a:t>
            </a:r>
            <a:endParaRPr lang="zh-CN" altLang="en-US" sz="2000" dirty="0" smtClean="0">
              <a:latin typeface="楷体" panose="02010609060101010101" pitchFamily="49" charset="-122"/>
              <a:ea typeface="楷体" panose="02010609060101010101" pitchFamily="49" charset="-122"/>
            </a:endParaRPr>
          </a:p>
          <a:p>
            <a:pPr algn="dist">
              <a:lnSpc>
                <a:spcPct val="110000"/>
              </a:lnSpc>
            </a:pPr>
            <a:r>
              <a:rPr lang="zh-CN" altLang="en-US" sz="2000" dirty="0" smtClean="0">
                <a:latin typeface="黑体" panose="02010609060101010101" pitchFamily="49" charset="-122"/>
                <a:ea typeface="黑体" panose="02010609060101010101" pitchFamily="49" charset="-122"/>
              </a:rPr>
              <a:t>材料一</a:t>
            </a:r>
            <a:r>
              <a:rPr lang="zh-CN" altLang="en-US" sz="2000" dirty="0" smtClean="0">
                <a:latin typeface="楷体" panose="02010609060101010101" pitchFamily="49" charset="-122"/>
                <a:ea typeface="楷体" panose="02010609060101010101" pitchFamily="49" charset="-122"/>
              </a:rPr>
              <a:t>　酒店多点灯烛沽卖</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每分不过二十文</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并粥饭点心。亦间或有卖洗面</a:t>
            </a:r>
            <a:endParaRPr lang="en-US" altLang="zh-CN" sz="2000" dirty="0" smtClean="0">
              <a:latin typeface="楷体" panose="02010609060101010101" pitchFamily="49" charset="-122"/>
              <a:ea typeface="楷体" panose="02010609060101010101" pitchFamily="49" charset="-122"/>
            </a:endParaRPr>
          </a:p>
          <a:p>
            <a:pPr algn="just">
              <a:lnSpc>
                <a:spcPct val="110000"/>
              </a:lnSpc>
            </a:pPr>
            <a:r>
              <a:rPr lang="zh-CN" altLang="en-US" sz="2000" dirty="0" smtClean="0">
                <a:latin typeface="楷体" panose="02010609060101010101" pitchFamily="49" charset="-122"/>
                <a:ea typeface="楷体" panose="02010609060101010101" pitchFamily="49" charset="-122"/>
              </a:rPr>
              <a:t>水</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煎点汤药者</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直至天明。</a:t>
            </a:r>
            <a:r>
              <a:rPr lang="en-US" altLang="zh-CN"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又有外来托卖灸鸡、燠鸭、羊脚子、点羊头、脆筋巴子、姜虾、酒蟹、獐巴、鹿脯、从食蒸作、海鲜时果、旋切莴苣生菜、西京笋。</a:t>
            </a:r>
            <a:r>
              <a:rPr lang="en-US" altLang="zh-CN"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唯焦以竹架子出青伞上</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装缀梅红缕金小灯笼子</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架子前后</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亦设灯笼</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敲鼓应拍</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团团转走</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谓之“打旋罗”</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街巷处处有之。</a:t>
            </a:r>
            <a:endParaRPr lang="zh-CN" altLang="en-US" sz="2000" dirty="0" smtClean="0">
              <a:latin typeface="楷体" panose="02010609060101010101" pitchFamily="49" charset="-122"/>
              <a:ea typeface="楷体" panose="02010609060101010101" pitchFamily="49" charset="-122"/>
            </a:endParaRPr>
          </a:p>
          <a:p>
            <a:pPr algn="r">
              <a:lnSpc>
                <a:spcPct val="110000"/>
              </a:lnSpc>
            </a:pPr>
            <a:r>
              <a:rPr lang="en-US" altLang="zh-CN" sz="2000" dirty="0" smtClean="0"/>
              <a:t>——</a:t>
            </a:r>
            <a:r>
              <a:rPr lang="zh-CN" altLang="en-US" sz="2000" dirty="0" smtClean="0"/>
              <a:t>孟元老</a:t>
            </a:r>
            <a:r>
              <a:rPr lang="en-US" altLang="zh-CN" sz="2000" dirty="0" smtClean="0"/>
              <a:t>《</a:t>
            </a:r>
            <a:r>
              <a:rPr lang="zh-CN" altLang="en-US" sz="2000" dirty="0" smtClean="0"/>
              <a:t>东京梦华录</a:t>
            </a:r>
            <a:r>
              <a:rPr lang="en-US" altLang="zh-CN" sz="2000" dirty="0" smtClean="0"/>
              <a:t>》</a:t>
            </a:r>
            <a:endParaRPr lang="en-US" altLang="zh-CN" sz="2000" dirty="0" smtClean="0"/>
          </a:p>
          <a:p>
            <a:pPr algn="just">
              <a:lnSpc>
                <a:spcPct val="110000"/>
              </a:lnSpc>
            </a:pPr>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问题</a:t>
            </a:r>
            <a:r>
              <a:rPr lang="en-US" sz="2000" dirty="0" smtClean="0">
                <a:latin typeface="黑体" panose="02010609060101010101" pitchFamily="49" charset="-122"/>
                <a:ea typeface="黑体" panose="02010609060101010101" pitchFamily="49" charset="-122"/>
              </a:rPr>
              <a:t>] </a:t>
            </a:r>
            <a:r>
              <a:rPr lang="en-US" sz="2000" dirty="0" smtClean="0"/>
              <a:t>(1)</a:t>
            </a:r>
            <a:r>
              <a:rPr lang="zh-CN" altLang="en-US" sz="2000" dirty="0" smtClean="0"/>
              <a:t>材料一对探讨这一主题有何价值</a:t>
            </a:r>
            <a:r>
              <a:rPr lang="en-US" sz="2000" dirty="0" smtClean="0"/>
              <a:t>?</a:t>
            </a:r>
            <a:endParaRPr lang="zh-CN" altLang="en-US" sz="2000" dirty="0"/>
          </a:p>
        </p:txBody>
      </p:sp>
      <p:sp>
        <p:nvSpPr>
          <p:cNvPr id="7" name="TextBox 6"/>
          <p:cNvSpPr txBox="1"/>
          <p:nvPr/>
        </p:nvSpPr>
        <p:spPr>
          <a:xfrm>
            <a:off x="251385" y="3528260"/>
            <a:ext cx="8572560" cy="1291590"/>
          </a:xfrm>
          <a:prstGeom prst="rect">
            <a:avLst/>
          </a:prstGeom>
          <a:noFill/>
        </p:spPr>
        <p:txBody>
          <a:bodyPr wrap="square" rtlCol="0">
            <a:spAutoFit/>
          </a:bodyPr>
          <a:p>
            <a:pPr algn="just"/>
            <a:r>
              <a:rPr lang="zh-CN" altLang="en-US" sz="2000" dirty="0" smtClean="0">
                <a:latin typeface="微软雅黑" panose="020B0503020204020204" charset="-122"/>
                <a:ea typeface="微软雅黑" panose="020B0503020204020204" charset="-122"/>
                <a:cs typeface="微软雅黑" panose="020B0503020204020204" charset="-122"/>
              </a:rPr>
              <a:t>材料选自</a:t>
            </a:r>
            <a:r>
              <a:rPr lang="en-US" altLang="zh-CN" sz="2000" dirty="0" smtClean="0">
                <a:latin typeface="微软雅黑" panose="020B0503020204020204" charset="-122"/>
                <a:ea typeface="微软雅黑" panose="020B0503020204020204" charset="-122"/>
                <a:cs typeface="微软雅黑" panose="020B0503020204020204" charset="-122"/>
              </a:rPr>
              <a:t>《</a:t>
            </a:r>
            <a:r>
              <a:rPr lang="zh-CN" altLang="en-US" sz="2000" dirty="0" smtClean="0">
                <a:latin typeface="微软雅黑" panose="020B0503020204020204" charset="-122"/>
                <a:ea typeface="微软雅黑" panose="020B0503020204020204" charset="-122"/>
                <a:cs typeface="微软雅黑" panose="020B0503020204020204" charset="-122"/>
              </a:rPr>
              <a:t>东京梦华录</a:t>
            </a:r>
            <a:r>
              <a:rPr lang="en-US" altLang="zh-CN" sz="2000" dirty="0" smtClean="0">
                <a:latin typeface="微软雅黑" panose="020B0503020204020204" charset="-122"/>
                <a:ea typeface="微软雅黑" panose="020B0503020204020204" charset="-122"/>
                <a:cs typeface="微软雅黑" panose="020B0503020204020204" charset="-122"/>
              </a:rPr>
              <a:t>》</a:t>
            </a:r>
            <a:r>
              <a:rPr lang="zh-CN" altLang="en-US" sz="2000" dirty="0" smtClean="0">
                <a:latin typeface="微软雅黑" panose="020B0503020204020204" charset="-122"/>
                <a:ea typeface="微软雅黑" panose="020B0503020204020204" charset="-122"/>
                <a:cs typeface="微软雅黑" panose="020B0503020204020204" charset="-122"/>
              </a:rPr>
              <a:t>，这本书对于汴京的社会和文化生活有详尽的叙述，属于</a:t>
            </a:r>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rPr>
              <a:t>文献史料</a:t>
            </a:r>
            <a:r>
              <a:rPr lang="zh-CN" altLang="en-US" sz="2000" dirty="0" smtClean="0">
                <a:latin typeface="微软雅黑" panose="020B0503020204020204" charset="-122"/>
                <a:ea typeface="微软雅黑" panose="020B0503020204020204" charset="-122"/>
                <a:cs typeface="微软雅黑" panose="020B0503020204020204" charset="-122"/>
              </a:rPr>
              <a:t>；反映出在宋代商业发展中出现</a:t>
            </a:r>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rPr>
              <a:t>夜市、广告</a:t>
            </a:r>
            <a:r>
              <a:rPr lang="zh-CN" altLang="en-US" sz="2000" dirty="0" smtClean="0">
                <a:latin typeface="微软雅黑" panose="020B0503020204020204" charset="-122"/>
                <a:ea typeface="微软雅黑" panose="020B0503020204020204" charset="-122"/>
                <a:cs typeface="微软雅黑" panose="020B0503020204020204" charset="-122"/>
              </a:rPr>
              <a:t>等，对于研究</a:t>
            </a:r>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rPr>
              <a:t>宋代商业革命</a:t>
            </a:r>
            <a:r>
              <a:rPr lang="zh-CN" altLang="en-US" sz="2000" dirty="0" smtClean="0">
                <a:latin typeface="微软雅黑" panose="020B0503020204020204" charset="-122"/>
                <a:ea typeface="微软雅黑" panose="020B0503020204020204" charset="-122"/>
                <a:cs typeface="微软雅黑" panose="020B0503020204020204" charset="-122"/>
              </a:rPr>
              <a:t>有重要的史料价值。</a:t>
            </a:r>
            <a:endParaRPr lang="zh-CN" altLang="en-US" sz="2000" dirty="0">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438" y="142858"/>
            <a:ext cx="9001156" cy="4490085"/>
          </a:xfrm>
          <a:prstGeom prst="rect">
            <a:avLst/>
          </a:prstGeom>
          <a:noFill/>
        </p:spPr>
        <p:txBody>
          <a:bodyPr wrap="square" rtlCol="0">
            <a:spAutoFit/>
          </a:bodyPr>
          <a:lstStyle/>
          <a:p>
            <a:pPr algn="just"/>
            <a:r>
              <a:rPr lang="zh-CN" altLang="en-US" sz="2200" dirty="0" smtClean="0">
                <a:latin typeface="黑体" panose="02010609060101010101" pitchFamily="49" charset="-122"/>
                <a:ea typeface="黑体" panose="02010609060101010101" pitchFamily="49" charset="-122"/>
              </a:rPr>
              <a:t>材料二</a:t>
            </a:r>
            <a:r>
              <a:rPr lang="zh-CN" altLang="en-US" sz="2200" dirty="0" smtClean="0"/>
              <a:t>　</a:t>
            </a:r>
            <a:r>
              <a:rPr lang="zh-CN" altLang="en-US" sz="2200" dirty="0" smtClean="0">
                <a:latin typeface="楷体" panose="02010609060101010101" pitchFamily="49" charset="-122"/>
                <a:ea typeface="楷体" panose="02010609060101010101" pitchFamily="49" charset="-122"/>
              </a:rPr>
              <a:t>两宋时期通航的海港至少有</a:t>
            </a:r>
            <a:r>
              <a:rPr lang="en-US" sz="2200" dirty="0" smtClean="0">
                <a:latin typeface="楷体" panose="02010609060101010101" pitchFamily="49" charset="-122"/>
                <a:ea typeface="楷体" panose="02010609060101010101" pitchFamily="49" charset="-122"/>
              </a:rPr>
              <a:t>20</a:t>
            </a:r>
            <a:r>
              <a:rPr lang="zh-CN" altLang="en-US" sz="2200" dirty="0" smtClean="0">
                <a:latin typeface="楷体" panose="02010609060101010101" pitchFamily="49" charset="-122"/>
                <a:ea typeface="楷体" panose="02010609060101010101" pitchFamily="49" charset="-122"/>
              </a:rPr>
              <a:t>多个</a:t>
            </a:r>
            <a:r>
              <a:rPr lang="en-US" sz="2200" dirty="0" smtClean="0">
                <a:latin typeface="楷体" panose="02010609060101010101" pitchFamily="49" charset="-122"/>
                <a:ea typeface="楷体" panose="02010609060101010101" pitchFamily="49" charset="-122"/>
              </a:rPr>
              <a:t>,</a:t>
            </a:r>
            <a:r>
              <a:rPr lang="zh-CN" altLang="en-US" sz="2200" dirty="0" smtClean="0">
                <a:latin typeface="楷体" panose="02010609060101010101" pitchFamily="49" charset="-122"/>
                <a:ea typeface="楷体" panose="02010609060101010101" pitchFamily="49" charset="-122"/>
              </a:rPr>
              <a:t>设有市舶机构的港口就有十多个。宋代与中国有贸易往来的国家和地区至少在</a:t>
            </a:r>
            <a:r>
              <a:rPr lang="en-US" sz="2200" dirty="0" smtClean="0">
                <a:latin typeface="楷体" panose="02010609060101010101" pitchFamily="49" charset="-122"/>
                <a:ea typeface="楷体" panose="02010609060101010101" pitchFamily="49" charset="-122"/>
              </a:rPr>
              <a:t>60</a:t>
            </a:r>
            <a:r>
              <a:rPr lang="zh-CN" altLang="en-US" sz="2200" dirty="0" smtClean="0">
                <a:latin typeface="楷体" panose="02010609060101010101" pitchFamily="49" charset="-122"/>
                <a:ea typeface="楷体" panose="02010609060101010101" pitchFamily="49" charset="-122"/>
              </a:rPr>
              <a:t>个以上</a:t>
            </a:r>
            <a:r>
              <a:rPr lang="en-US" sz="2200" dirty="0" smtClean="0">
                <a:latin typeface="楷体" panose="02010609060101010101" pitchFamily="49" charset="-122"/>
                <a:ea typeface="楷体" panose="02010609060101010101" pitchFamily="49" charset="-122"/>
              </a:rPr>
              <a:t>,</a:t>
            </a:r>
            <a:r>
              <a:rPr lang="zh-CN" altLang="en-US" sz="2200" dirty="0" smtClean="0">
                <a:latin typeface="楷体" panose="02010609060101010101" pitchFamily="49" charset="-122"/>
                <a:ea typeface="楷体" panose="02010609060101010101" pitchFamily="49" charset="-122"/>
              </a:rPr>
              <a:t>主要分布在东亚、东南亚、印度及孟加拉湾沿岸地区、红海周围及东非沿海地区。进口商品在北宋前期不超过</a:t>
            </a:r>
            <a:r>
              <a:rPr lang="en-US" sz="2200" dirty="0" smtClean="0">
                <a:latin typeface="楷体" panose="02010609060101010101" pitchFamily="49" charset="-122"/>
                <a:ea typeface="楷体" panose="02010609060101010101" pitchFamily="49" charset="-122"/>
              </a:rPr>
              <a:t>50</a:t>
            </a:r>
            <a:r>
              <a:rPr lang="zh-CN" altLang="en-US" sz="2200" dirty="0" smtClean="0">
                <a:latin typeface="楷体" panose="02010609060101010101" pitchFamily="49" charset="-122"/>
                <a:ea typeface="楷体" panose="02010609060101010101" pitchFamily="49" charset="-122"/>
              </a:rPr>
              <a:t>种</a:t>
            </a:r>
            <a:r>
              <a:rPr lang="en-US" sz="2200" dirty="0" smtClean="0">
                <a:latin typeface="楷体" panose="02010609060101010101" pitchFamily="49" charset="-122"/>
                <a:ea typeface="楷体" panose="02010609060101010101" pitchFamily="49" charset="-122"/>
              </a:rPr>
              <a:t>,</a:t>
            </a:r>
            <a:r>
              <a:rPr lang="zh-CN" altLang="en-US" sz="2200" dirty="0" smtClean="0">
                <a:latin typeface="楷体" panose="02010609060101010101" pitchFamily="49" charset="-122"/>
                <a:ea typeface="楷体" panose="02010609060101010101" pitchFamily="49" charset="-122"/>
              </a:rPr>
              <a:t>至南宋增至</a:t>
            </a:r>
            <a:r>
              <a:rPr lang="en-US" sz="2200" dirty="0" smtClean="0">
                <a:latin typeface="楷体" panose="02010609060101010101" pitchFamily="49" charset="-122"/>
                <a:ea typeface="楷体" panose="02010609060101010101" pitchFamily="49" charset="-122"/>
              </a:rPr>
              <a:t>300</a:t>
            </a:r>
            <a:r>
              <a:rPr lang="zh-CN" altLang="en-US" sz="2200" dirty="0" smtClean="0">
                <a:latin typeface="楷体" panose="02010609060101010101" pitchFamily="49" charset="-122"/>
                <a:ea typeface="楷体" panose="02010609060101010101" pitchFamily="49" charset="-122"/>
              </a:rPr>
              <a:t>余种</a:t>
            </a:r>
            <a:r>
              <a:rPr lang="en-US" sz="2200" dirty="0" smtClean="0">
                <a:latin typeface="楷体" panose="02010609060101010101" pitchFamily="49" charset="-122"/>
                <a:ea typeface="楷体" panose="02010609060101010101" pitchFamily="49" charset="-122"/>
              </a:rPr>
              <a:t>,</a:t>
            </a:r>
            <a:r>
              <a:rPr lang="zh-CN" altLang="en-US" sz="2200" dirty="0" smtClean="0">
                <a:latin typeface="楷体" panose="02010609060101010101" pitchFamily="49" charset="-122"/>
                <a:ea typeface="楷体" panose="02010609060101010101" pitchFamily="49" charset="-122"/>
              </a:rPr>
              <a:t>大致可分香料、宝货、药材、矿产、燃料、纺织品和动植物初级制品等几大类</a:t>
            </a:r>
            <a:r>
              <a:rPr lang="en-US" sz="2200" dirty="0" smtClean="0">
                <a:latin typeface="楷体" panose="02010609060101010101" pitchFamily="49" charset="-122"/>
                <a:ea typeface="楷体" panose="02010609060101010101" pitchFamily="49" charset="-122"/>
              </a:rPr>
              <a:t>;</a:t>
            </a:r>
            <a:r>
              <a:rPr lang="zh-CN" altLang="en-US" sz="2200" dirty="0" smtClean="0">
                <a:latin typeface="楷体" panose="02010609060101010101" pitchFamily="49" charset="-122"/>
                <a:ea typeface="楷体" panose="02010609060101010101" pitchFamily="49" charset="-122"/>
              </a:rPr>
              <a:t>输出商品以手工产品为主。太平兴国二年</a:t>
            </a:r>
            <a:r>
              <a:rPr lang="en-US" sz="2200" dirty="0" smtClean="0">
                <a:latin typeface="楷体" panose="02010609060101010101" pitchFamily="49" charset="-122"/>
                <a:ea typeface="楷体" panose="02010609060101010101" pitchFamily="49" charset="-122"/>
              </a:rPr>
              <a:t>(977</a:t>
            </a:r>
            <a:r>
              <a:rPr lang="zh-CN" altLang="en-US" sz="2200" dirty="0" smtClean="0">
                <a:latin typeface="楷体" panose="02010609060101010101" pitchFamily="49" charset="-122"/>
                <a:ea typeface="楷体" panose="02010609060101010101" pitchFamily="49" charset="-122"/>
              </a:rPr>
              <a:t>年</a:t>
            </a:r>
            <a:r>
              <a:rPr lang="en-US" sz="2200" dirty="0" smtClean="0">
                <a:latin typeface="楷体" panose="02010609060101010101" pitchFamily="49" charset="-122"/>
                <a:ea typeface="楷体" panose="02010609060101010101" pitchFamily="49" charset="-122"/>
              </a:rPr>
              <a:t>)</a:t>
            </a:r>
            <a:r>
              <a:rPr lang="zh-CN" altLang="en-US" sz="2200" dirty="0" smtClean="0">
                <a:latin typeface="楷体" panose="02010609060101010101" pitchFamily="49" charset="-122"/>
                <a:ea typeface="楷体" panose="02010609060101010101" pitchFamily="49" charset="-122"/>
              </a:rPr>
              <a:t>市舶收入</a:t>
            </a:r>
            <a:r>
              <a:rPr lang="en-US" sz="2200" dirty="0" smtClean="0">
                <a:latin typeface="楷体" panose="02010609060101010101" pitchFamily="49" charset="-122"/>
                <a:ea typeface="楷体" panose="02010609060101010101" pitchFamily="49" charset="-122"/>
              </a:rPr>
              <a:t>(</a:t>
            </a:r>
            <a:r>
              <a:rPr lang="zh-CN" altLang="en-US" sz="2200" dirty="0" smtClean="0">
                <a:latin typeface="楷体" panose="02010609060101010101" pitchFamily="49" charset="-122"/>
                <a:ea typeface="楷体" panose="02010609060101010101" pitchFamily="49" charset="-122"/>
              </a:rPr>
              <a:t>官府的进口税</a:t>
            </a:r>
            <a:r>
              <a:rPr lang="en-US" sz="2200" dirty="0" smtClean="0">
                <a:latin typeface="楷体" panose="02010609060101010101" pitchFamily="49" charset="-122"/>
                <a:ea typeface="楷体" panose="02010609060101010101" pitchFamily="49" charset="-122"/>
              </a:rPr>
              <a:t>)</a:t>
            </a:r>
            <a:r>
              <a:rPr lang="zh-CN" altLang="en-US" sz="2200" dirty="0" smtClean="0">
                <a:latin typeface="楷体" panose="02010609060101010101" pitchFamily="49" charset="-122"/>
                <a:ea typeface="楷体" panose="02010609060101010101" pitchFamily="49" charset="-122"/>
              </a:rPr>
              <a:t>为三十万缗</a:t>
            </a:r>
            <a:r>
              <a:rPr lang="en-US" sz="2200" dirty="0" smtClean="0">
                <a:latin typeface="楷体" panose="02010609060101010101" pitchFamily="49" charset="-122"/>
                <a:ea typeface="楷体" panose="02010609060101010101" pitchFamily="49" charset="-122"/>
              </a:rPr>
              <a:t>,</a:t>
            </a:r>
            <a:r>
              <a:rPr lang="zh-CN" altLang="en-US" sz="2200" dirty="0" smtClean="0">
                <a:latin typeface="楷体" panose="02010609060101010101" pitchFamily="49" charset="-122"/>
                <a:ea typeface="楷体" panose="02010609060101010101" pitchFamily="49" charset="-122"/>
              </a:rPr>
              <a:t>绍兴二十九年</a:t>
            </a:r>
            <a:r>
              <a:rPr lang="en-US" sz="2200" dirty="0" smtClean="0">
                <a:latin typeface="楷体" panose="02010609060101010101" pitchFamily="49" charset="-122"/>
                <a:ea typeface="楷体" panose="02010609060101010101" pitchFamily="49" charset="-122"/>
              </a:rPr>
              <a:t>(1159</a:t>
            </a:r>
            <a:r>
              <a:rPr lang="zh-CN" altLang="en-US" sz="2200" dirty="0" smtClean="0">
                <a:latin typeface="楷体" panose="02010609060101010101" pitchFamily="49" charset="-122"/>
                <a:ea typeface="楷体" panose="02010609060101010101" pitchFamily="49" charset="-122"/>
              </a:rPr>
              <a:t>年</a:t>
            </a:r>
            <a:r>
              <a:rPr lang="en-US" sz="2200" dirty="0" smtClean="0">
                <a:latin typeface="楷体" panose="02010609060101010101" pitchFamily="49" charset="-122"/>
                <a:ea typeface="楷体" panose="02010609060101010101" pitchFamily="49" charset="-122"/>
              </a:rPr>
              <a:t>)</a:t>
            </a:r>
            <a:r>
              <a:rPr lang="zh-CN" altLang="en-US" sz="2200" dirty="0" smtClean="0">
                <a:latin typeface="楷体" panose="02010609060101010101" pitchFamily="49" charset="-122"/>
                <a:ea typeface="楷体" panose="02010609060101010101" pitchFamily="49" charset="-122"/>
              </a:rPr>
              <a:t>为二百万缗。开创出一个中国主导国际贸易的时代</a:t>
            </a:r>
            <a:r>
              <a:rPr lang="en-US" sz="2200" dirty="0" smtClean="0">
                <a:latin typeface="楷体" panose="02010609060101010101" pitchFamily="49" charset="-122"/>
                <a:ea typeface="楷体" panose="02010609060101010101" pitchFamily="49" charset="-122"/>
              </a:rPr>
              <a:t>,</a:t>
            </a:r>
            <a:r>
              <a:rPr lang="zh-CN" altLang="en-US" sz="2200" dirty="0" smtClean="0">
                <a:latin typeface="楷体" panose="02010609060101010101" pitchFamily="49" charset="-122"/>
                <a:ea typeface="楷体" panose="02010609060101010101" pitchFamily="49" charset="-122"/>
              </a:rPr>
              <a:t>并基本上垄断了中国到印度的航运。</a:t>
            </a:r>
            <a:endParaRPr lang="zh-CN" altLang="en-US" sz="2200" dirty="0" smtClean="0">
              <a:latin typeface="楷体" panose="02010609060101010101" pitchFamily="49" charset="-122"/>
              <a:ea typeface="楷体" panose="02010609060101010101" pitchFamily="49" charset="-122"/>
            </a:endParaRPr>
          </a:p>
          <a:p>
            <a:pPr algn="r"/>
            <a:r>
              <a:rPr lang="en-US" altLang="zh-CN" sz="2200" dirty="0" smtClean="0"/>
              <a:t>——</a:t>
            </a:r>
            <a:r>
              <a:rPr lang="zh-CN" altLang="en-US" sz="2200" dirty="0" smtClean="0"/>
              <a:t>摘编自金开诚</a:t>
            </a:r>
            <a:r>
              <a:rPr lang="en-US" altLang="zh-CN" sz="2200" dirty="0" smtClean="0"/>
              <a:t>《</a:t>
            </a:r>
            <a:r>
              <a:rPr lang="zh-CN" altLang="en-US" sz="2200" dirty="0" smtClean="0"/>
              <a:t>海上丝绸之路</a:t>
            </a:r>
            <a:r>
              <a:rPr lang="en-US" altLang="zh-CN" sz="2200" dirty="0" smtClean="0"/>
              <a:t>》</a:t>
            </a:r>
            <a:r>
              <a:rPr lang="zh-CN" altLang="en-US" sz="2200" dirty="0" smtClean="0"/>
              <a:t>等</a:t>
            </a:r>
            <a:endParaRPr lang="zh-CN" altLang="en-US" sz="2200" dirty="0" smtClean="0"/>
          </a:p>
          <a:p>
            <a:pPr algn="just"/>
            <a:r>
              <a:rPr lang="en-US" sz="2200" dirty="0" smtClean="0">
                <a:latin typeface="黑体" panose="02010609060101010101" pitchFamily="49" charset="-122"/>
                <a:ea typeface="黑体" panose="02010609060101010101" pitchFamily="49" charset="-122"/>
              </a:rPr>
              <a:t>[</a:t>
            </a:r>
            <a:r>
              <a:rPr lang="zh-CN" altLang="en-US" sz="2200" dirty="0" smtClean="0">
                <a:latin typeface="黑体" panose="02010609060101010101" pitchFamily="49" charset="-122"/>
                <a:ea typeface="黑体" panose="02010609060101010101" pitchFamily="49" charset="-122"/>
              </a:rPr>
              <a:t>问题</a:t>
            </a:r>
            <a:r>
              <a:rPr lang="en-US" sz="2200" dirty="0" smtClean="0">
                <a:latin typeface="黑体" panose="02010609060101010101" pitchFamily="49" charset="-122"/>
                <a:ea typeface="黑体" panose="02010609060101010101" pitchFamily="49" charset="-122"/>
              </a:rPr>
              <a:t>] </a:t>
            </a:r>
            <a:r>
              <a:rPr lang="en-US" sz="2200" dirty="0" smtClean="0"/>
              <a:t>(2)</a:t>
            </a:r>
            <a:r>
              <a:rPr lang="zh-CN" altLang="en-US" sz="2200" dirty="0" smtClean="0"/>
              <a:t>材料二从哪些方面深化了对该主题的认识</a:t>
            </a:r>
            <a:r>
              <a:rPr lang="en-US" sz="2200" dirty="0" smtClean="0"/>
              <a:t>?</a:t>
            </a:r>
            <a:endParaRPr lang="en-US" altLang="en-US" sz="2200" dirty="0" smtClean="0"/>
          </a:p>
        </p:txBody>
      </p:sp>
    </p:spTree>
  </p:cSld>
  <p:clrMapOvr>
    <a:masterClrMapping/>
  </p:clrMapOvr>
  <p:transition>
    <p:cove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438" y="142858"/>
            <a:ext cx="9001156" cy="4892675"/>
          </a:xfrm>
          <a:prstGeom prst="rect">
            <a:avLst/>
          </a:prstGeom>
          <a:noFill/>
        </p:spPr>
        <p:txBody>
          <a:bodyPr wrap="square" rtlCol="0">
            <a:spAutoFit/>
          </a:bodyPr>
          <a:lstStyle/>
          <a:p>
            <a:pPr algn="just"/>
            <a:r>
              <a:rPr lang="zh-CN" altLang="en-US" sz="2000" dirty="0" smtClean="0">
                <a:latin typeface="黑体" panose="02010609060101010101" pitchFamily="49" charset="-122"/>
                <a:ea typeface="黑体" panose="02010609060101010101" pitchFamily="49" charset="-122"/>
              </a:rPr>
              <a:t>材料二</a:t>
            </a:r>
            <a:r>
              <a:rPr lang="zh-CN" altLang="en-US" sz="2000" dirty="0" smtClean="0"/>
              <a:t>　</a:t>
            </a:r>
            <a:r>
              <a:rPr lang="zh-CN" altLang="en-US" sz="2000" dirty="0" smtClean="0">
                <a:latin typeface="楷体" panose="02010609060101010101" pitchFamily="49" charset="-122"/>
                <a:ea typeface="楷体" panose="02010609060101010101" pitchFamily="49" charset="-122"/>
              </a:rPr>
              <a:t>两宋时期通航的海港至少有</a:t>
            </a:r>
            <a:r>
              <a:rPr lang="en-US" sz="2000" dirty="0" smtClean="0">
                <a:latin typeface="楷体" panose="02010609060101010101" pitchFamily="49" charset="-122"/>
                <a:ea typeface="楷体" panose="02010609060101010101" pitchFamily="49" charset="-122"/>
              </a:rPr>
              <a:t>20</a:t>
            </a:r>
            <a:r>
              <a:rPr lang="zh-CN" altLang="en-US" sz="2000" dirty="0" smtClean="0">
                <a:latin typeface="楷体" panose="02010609060101010101" pitchFamily="49" charset="-122"/>
                <a:ea typeface="楷体" panose="02010609060101010101" pitchFamily="49" charset="-122"/>
              </a:rPr>
              <a:t>多个</a:t>
            </a:r>
            <a:r>
              <a:rPr lang="zh-CN" altLang="en-US" sz="2000" dirty="0" smtClean="0">
                <a:solidFill>
                  <a:srgbClr val="FF0000"/>
                </a:solidFill>
                <a:latin typeface="微软雅黑" panose="020B0503020204020204" charset="-122"/>
                <a:ea typeface="微软雅黑" panose="020B0503020204020204" charset="-122"/>
                <a:sym typeface="+mn-ea"/>
              </a:rPr>
              <a:t>【</a:t>
            </a:r>
            <a:r>
              <a:rPr lang="zh-CN" altLang="en-US" sz="2000" dirty="0" smtClean="0">
                <a:solidFill>
                  <a:srgbClr val="FF0000"/>
                </a:solidFill>
                <a:latin typeface="微软雅黑" panose="020B0503020204020204" charset="-122"/>
                <a:ea typeface="微软雅黑" panose="020B0503020204020204" charset="-122"/>
                <a:sym typeface="+mn-ea"/>
              </a:rPr>
              <a:t>港口数量众多</a:t>
            </a:r>
            <a:r>
              <a:rPr lang="zh-CN" altLang="en-US" sz="2000" dirty="0" smtClean="0">
                <a:solidFill>
                  <a:srgbClr val="FF0000"/>
                </a:solidFill>
                <a:latin typeface="微软雅黑" panose="020B0503020204020204" charset="-122"/>
                <a:ea typeface="微软雅黑" panose="020B0503020204020204" charset="-122"/>
                <a:sym typeface="+mn-ea"/>
              </a:rPr>
              <a:t>】</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设有市舶机构的港口就有十多个</a:t>
            </a:r>
            <a:r>
              <a:rPr lang="zh-CN" altLang="en-US" sz="2000" dirty="0" smtClean="0">
                <a:solidFill>
                  <a:srgbClr val="FF0000"/>
                </a:solidFill>
                <a:latin typeface="楷体" panose="02010609060101010101" pitchFamily="49" charset="-122"/>
                <a:ea typeface="楷体" panose="02010609060101010101" pitchFamily="49" charset="-122"/>
              </a:rPr>
              <a:t>【</a:t>
            </a:r>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sym typeface="+mn-ea"/>
              </a:rPr>
              <a:t>普遍设置外贸管理机构</a:t>
            </a:r>
            <a:r>
              <a:rPr lang="zh-CN" altLang="en-US" sz="2000" dirty="0" smtClean="0">
                <a:solidFill>
                  <a:srgbClr val="FF0000"/>
                </a:solidFill>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。宋代与中国有贸易往来的国家和地区至少在</a:t>
            </a:r>
            <a:r>
              <a:rPr lang="en-US" sz="2000" dirty="0" smtClean="0">
                <a:latin typeface="楷体" panose="02010609060101010101" pitchFamily="49" charset="-122"/>
                <a:ea typeface="楷体" panose="02010609060101010101" pitchFamily="49" charset="-122"/>
              </a:rPr>
              <a:t>60</a:t>
            </a:r>
            <a:r>
              <a:rPr lang="zh-CN" altLang="en-US" sz="2000" dirty="0" smtClean="0">
                <a:latin typeface="楷体" panose="02010609060101010101" pitchFamily="49" charset="-122"/>
                <a:ea typeface="楷体" panose="02010609060101010101" pitchFamily="49" charset="-122"/>
              </a:rPr>
              <a:t>个以上</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主要分布在东亚、东南亚、印度及孟加拉湾沿岸地区、红海周围及东非沿海地区。</a:t>
            </a:r>
            <a:r>
              <a:rPr lang="zh-CN" altLang="en-US" sz="2000" dirty="0" smtClean="0">
                <a:solidFill>
                  <a:srgbClr val="FF0000"/>
                </a:solidFill>
                <a:latin typeface="微软雅黑" panose="020B0503020204020204" charset="-122"/>
                <a:ea typeface="微软雅黑" panose="020B0503020204020204" charset="-122"/>
              </a:rPr>
              <a:t>【</a:t>
            </a:r>
            <a:r>
              <a:rPr lang="zh-CN" altLang="en-US" sz="2000" dirty="0" smtClean="0">
                <a:solidFill>
                  <a:srgbClr val="FF0000"/>
                </a:solidFill>
                <a:latin typeface="微软雅黑" panose="020B0503020204020204" charset="-122"/>
                <a:ea typeface="微软雅黑" panose="020B0503020204020204" charset="-122"/>
                <a:sym typeface="+mn-ea"/>
              </a:rPr>
              <a:t>贸易范围广</a:t>
            </a:r>
            <a:r>
              <a:rPr lang="zh-CN" altLang="en-US" sz="2000" dirty="0" smtClean="0">
                <a:solidFill>
                  <a:srgbClr val="FF0000"/>
                </a:solidFill>
                <a:latin typeface="微软雅黑" panose="020B0503020204020204" charset="-122"/>
                <a:ea typeface="微软雅黑" panose="020B0503020204020204" charset="-122"/>
              </a:rPr>
              <a:t>】</a:t>
            </a:r>
            <a:r>
              <a:rPr lang="zh-CN" altLang="en-US" sz="2000" dirty="0" smtClean="0">
                <a:latin typeface="楷体" panose="02010609060101010101" pitchFamily="49" charset="-122"/>
                <a:ea typeface="楷体" panose="02010609060101010101" pitchFamily="49" charset="-122"/>
              </a:rPr>
              <a:t>进口商品在北宋前期不超过</a:t>
            </a:r>
            <a:r>
              <a:rPr lang="en-US" sz="2000" dirty="0" smtClean="0">
                <a:latin typeface="楷体" panose="02010609060101010101" pitchFamily="49" charset="-122"/>
                <a:ea typeface="楷体" panose="02010609060101010101" pitchFamily="49" charset="-122"/>
              </a:rPr>
              <a:t>50</a:t>
            </a:r>
            <a:r>
              <a:rPr lang="zh-CN" altLang="en-US" sz="2000" dirty="0" smtClean="0">
                <a:latin typeface="楷体" panose="02010609060101010101" pitchFamily="49" charset="-122"/>
                <a:ea typeface="楷体" panose="02010609060101010101" pitchFamily="49" charset="-122"/>
              </a:rPr>
              <a:t>种</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至南宋增至</a:t>
            </a:r>
            <a:r>
              <a:rPr lang="en-US" sz="2000" dirty="0" smtClean="0">
                <a:latin typeface="楷体" panose="02010609060101010101" pitchFamily="49" charset="-122"/>
                <a:ea typeface="楷体" panose="02010609060101010101" pitchFamily="49" charset="-122"/>
              </a:rPr>
              <a:t>300</a:t>
            </a:r>
            <a:r>
              <a:rPr lang="zh-CN" altLang="en-US" sz="2000" dirty="0" smtClean="0">
                <a:latin typeface="楷体" panose="02010609060101010101" pitchFamily="49" charset="-122"/>
                <a:ea typeface="楷体" panose="02010609060101010101" pitchFamily="49" charset="-122"/>
              </a:rPr>
              <a:t>余种</a:t>
            </a:r>
            <a:r>
              <a:rPr lang="zh-CN" altLang="en-US" sz="2000" dirty="0" smtClean="0">
                <a:solidFill>
                  <a:srgbClr val="FF0000"/>
                </a:solidFill>
                <a:latin typeface="微软雅黑" panose="020B0503020204020204" charset="-122"/>
                <a:ea typeface="微软雅黑" panose="020B0503020204020204" charset="-122"/>
              </a:rPr>
              <a:t>【</a:t>
            </a:r>
            <a:r>
              <a:rPr lang="zh-CN" altLang="en-US" sz="2000" dirty="0" smtClean="0">
                <a:solidFill>
                  <a:srgbClr val="FF0000"/>
                </a:solidFill>
                <a:latin typeface="微软雅黑" panose="020B0503020204020204" charset="-122"/>
                <a:ea typeface="微软雅黑" panose="020B0503020204020204" charset="-122"/>
                <a:sym typeface="+mn-ea"/>
              </a:rPr>
              <a:t>商品种类多</a:t>
            </a:r>
            <a:r>
              <a:rPr lang="zh-CN" altLang="en-US" sz="2000" dirty="0" smtClean="0">
                <a:solidFill>
                  <a:srgbClr val="FF0000"/>
                </a:solidFill>
                <a:latin typeface="微软雅黑" panose="020B0503020204020204" charset="-122"/>
                <a:ea typeface="微软雅黑" panose="020B0503020204020204" charset="-122"/>
              </a:rPr>
              <a:t>】</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大致可分香料、宝货、药材、矿产、燃料、纺织品和动植物初级制品等几大类</a:t>
            </a:r>
            <a:r>
              <a:rPr lang="zh-CN" altLang="en-US" sz="2000" dirty="0" smtClean="0">
                <a:solidFill>
                  <a:srgbClr val="FF0000"/>
                </a:solidFill>
                <a:latin typeface="楷体" panose="02010609060101010101" pitchFamily="49" charset="-122"/>
                <a:ea typeface="楷体" panose="02010609060101010101" pitchFamily="49" charset="-122"/>
              </a:rPr>
              <a:t>【</a:t>
            </a:r>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sym typeface="+mn-ea"/>
              </a:rPr>
              <a:t>进口以原料和初级制品为主</a:t>
            </a:r>
            <a:r>
              <a:rPr lang="zh-CN" altLang="en-US" sz="2000" dirty="0" smtClean="0">
                <a:solidFill>
                  <a:srgbClr val="FF0000"/>
                </a:solidFill>
                <a:latin typeface="楷体" panose="02010609060101010101" pitchFamily="49" charset="-122"/>
                <a:ea typeface="楷体" panose="02010609060101010101" pitchFamily="49" charset="-122"/>
              </a:rPr>
              <a:t>】</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输出商品以手工产品为主</a:t>
            </a:r>
            <a:r>
              <a:rPr lang="zh-CN" altLang="en-US" sz="2000" dirty="0" smtClean="0">
                <a:solidFill>
                  <a:srgbClr val="FF0000"/>
                </a:solidFill>
                <a:latin typeface="楷体" panose="02010609060101010101" pitchFamily="49" charset="-122"/>
                <a:ea typeface="楷体" panose="02010609060101010101" pitchFamily="49" charset="-122"/>
              </a:rPr>
              <a:t>【</a:t>
            </a:r>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sym typeface="+mn-ea"/>
              </a:rPr>
              <a:t>出口以制成品为主</a:t>
            </a:r>
            <a:r>
              <a:rPr lang="zh-CN" altLang="en-US" sz="2000" dirty="0" smtClean="0">
                <a:solidFill>
                  <a:srgbClr val="FF0000"/>
                </a:solidFill>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。太平兴国二年</a:t>
            </a:r>
            <a:r>
              <a:rPr lang="en-US" sz="2000" dirty="0" smtClean="0">
                <a:latin typeface="楷体" panose="02010609060101010101" pitchFamily="49" charset="-122"/>
                <a:ea typeface="楷体" panose="02010609060101010101" pitchFamily="49" charset="-122"/>
              </a:rPr>
              <a:t>(977</a:t>
            </a:r>
            <a:r>
              <a:rPr lang="zh-CN" altLang="en-US" sz="2000" dirty="0" smtClean="0">
                <a:latin typeface="楷体" panose="02010609060101010101" pitchFamily="49" charset="-122"/>
                <a:ea typeface="楷体" panose="02010609060101010101" pitchFamily="49" charset="-122"/>
              </a:rPr>
              <a:t>年</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市舶收入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官府的进口税</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为三十万缗</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绍兴二十九年</a:t>
            </a:r>
            <a:r>
              <a:rPr lang="en-US" sz="2000" dirty="0" smtClean="0">
                <a:latin typeface="楷体" panose="02010609060101010101" pitchFamily="49" charset="-122"/>
                <a:ea typeface="楷体" panose="02010609060101010101" pitchFamily="49" charset="-122"/>
              </a:rPr>
              <a:t>(1159</a:t>
            </a:r>
            <a:r>
              <a:rPr lang="zh-CN" altLang="en-US" sz="2000" dirty="0" smtClean="0">
                <a:latin typeface="楷体" panose="02010609060101010101" pitchFamily="49" charset="-122"/>
                <a:ea typeface="楷体" panose="02010609060101010101" pitchFamily="49" charset="-122"/>
              </a:rPr>
              <a:t>年</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为二百万缗</a:t>
            </a:r>
            <a:r>
              <a:rPr lang="zh-CN" altLang="en-US" sz="2000" dirty="0" smtClean="0">
                <a:solidFill>
                  <a:srgbClr val="FF0000"/>
                </a:solidFill>
                <a:latin typeface="楷体" panose="02010609060101010101" pitchFamily="49" charset="-122"/>
                <a:ea typeface="楷体" panose="02010609060101010101" pitchFamily="49" charset="-122"/>
                <a:sym typeface="+mn-ea"/>
              </a:rPr>
              <a:t>【</a:t>
            </a:r>
            <a:r>
              <a:rPr lang="zh-CN" altLang="en-US" sz="2000" dirty="0" smtClean="0">
                <a:solidFill>
                  <a:srgbClr val="FF0000"/>
                </a:solidFill>
                <a:latin typeface="微软雅黑" panose="020B0503020204020204" charset="-122"/>
                <a:ea typeface="微软雅黑" panose="020B0503020204020204" charset="-122"/>
                <a:cs typeface="微软雅黑" panose="020B0503020204020204" charset="-122"/>
                <a:sym typeface="+mn-ea"/>
              </a:rPr>
              <a:t>外贸税收成为国家财政收入的重要来源</a:t>
            </a:r>
            <a:r>
              <a:rPr lang="zh-CN" altLang="en-US" sz="2000" dirty="0" smtClean="0">
                <a:solidFill>
                  <a:srgbClr val="FF0000"/>
                </a:solidFill>
                <a:latin typeface="楷体" panose="02010609060101010101" pitchFamily="49" charset="-122"/>
                <a:ea typeface="楷体" panose="02010609060101010101" pitchFamily="49" charset="-122"/>
                <a:sym typeface="+mn-ea"/>
              </a:rPr>
              <a:t>】</a:t>
            </a:r>
            <a:r>
              <a:rPr lang="zh-CN" altLang="en-US" sz="2000" dirty="0" smtClean="0">
                <a:latin typeface="楷体" panose="02010609060101010101" pitchFamily="49" charset="-122"/>
                <a:ea typeface="楷体" panose="02010609060101010101" pitchFamily="49" charset="-122"/>
              </a:rPr>
              <a:t>。</a:t>
            </a:r>
            <a:r>
              <a:rPr lang="zh-CN" altLang="en-US" sz="2000" dirty="0" smtClean="0">
                <a:solidFill>
                  <a:srgbClr val="FF0000"/>
                </a:solidFill>
                <a:latin typeface="楷体" panose="02010609060101010101" pitchFamily="49" charset="-122"/>
                <a:ea typeface="楷体" panose="02010609060101010101" pitchFamily="49" charset="-122"/>
                <a:sym typeface="+mn-ea"/>
              </a:rPr>
              <a:t>【</a:t>
            </a:r>
            <a:r>
              <a:rPr lang="zh-CN" altLang="en-US" sz="2000" dirty="0" smtClean="0">
                <a:solidFill>
                  <a:srgbClr val="FF0000"/>
                </a:solidFill>
                <a:latin typeface="楷体" panose="02010609060101010101" pitchFamily="49" charset="-122"/>
                <a:ea typeface="楷体" panose="02010609060101010101" pitchFamily="49" charset="-122"/>
              </a:rPr>
              <a:t>开创出一个中国主导国际贸易的时代】</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并基本上垄断了中国到印度的航运。</a:t>
            </a:r>
            <a:endParaRPr lang="zh-CN" altLang="en-US" sz="2000" dirty="0" smtClean="0">
              <a:latin typeface="楷体" panose="02010609060101010101" pitchFamily="49" charset="-122"/>
              <a:ea typeface="楷体" panose="02010609060101010101" pitchFamily="49" charset="-122"/>
            </a:endParaRPr>
          </a:p>
          <a:p>
            <a:pPr algn="r"/>
            <a:r>
              <a:rPr lang="en-US" altLang="zh-CN" sz="2000" dirty="0" smtClean="0"/>
              <a:t>——</a:t>
            </a:r>
            <a:r>
              <a:rPr lang="zh-CN" altLang="en-US" sz="2000" dirty="0" smtClean="0"/>
              <a:t>摘编自金开诚</a:t>
            </a:r>
            <a:r>
              <a:rPr lang="en-US" altLang="zh-CN" sz="2000" dirty="0" smtClean="0"/>
              <a:t>《</a:t>
            </a:r>
            <a:r>
              <a:rPr lang="zh-CN" altLang="en-US" sz="2000" dirty="0" smtClean="0"/>
              <a:t>海上丝绸之路</a:t>
            </a:r>
            <a:r>
              <a:rPr lang="en-US" altLang="zh-CN" sz="2000" dirty="0" smtClean="0"/>
              <a:t>》</a:t>
            </a:r>
            <a:r>
              <a:rPr lang="zh-CN" altLang="en-US" sz="2000" dirty="0" smtClean="0"/>
              <a:t>等</a:t>
            </a:r>
            <a:endParaRPr lang="zh-CN" altLang="en-US" sz="2000" dirty="0" smtClean="0"/>
          </a:p>
          <a:p>
            <a:pPr algn="just"/>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问题</a:t>
            </a:r>
            <a:r>
              <a:rPr lang="en-US" sz="2000" dirty="0" smtClean="0">
                <a:latin typeface="黑体" panose="02010609060101010101" pitchFamily="49" charset="-122"/>
                <a:ea typeface="黑体" panose="02010609060101010101" pitchFamily="49" charset="-122"/>
              </a:rPr>
              <a:t>] </a:t>
            </a:r>
            <a:r>
              <a:rPr lang="en-US" sz="2000" dirty="0" smtClean="0"/>
              <a:t>(2)</a:t>
            </a:r>
            <a:r>
              <a:rPr lang="zh-CN" altLang="en-US" sz="2000" dirty="0" smtClean="0"/>
              <a:t>材料二从哪些方面深化了对该主题的认识</a:t>
            </a:r>
            <a:r>
              <a:rPr lang="en-US" sz="2000" dirty="0" smtClean="0"/>
              <a:t>?</a:t>
            </a:r>
            <a:endParaRPr lang="en-US" altLang="en-US" sz="2000" dirty="0" smtClean="0"/>
          </a:p>
        </p:txBody>
      </p:sp>
    </p:spTree>
  </p:cSld>
  <p:clrMapOvr>
    <a:masterClrMapping/>
  </p:clrMapOvr>
  <p:transition>
    <p:cove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38" y="142858"/>
            <a:ext cx="9001156" cy="3333220"/>
          </a:xfrm>
          <a:prstGeom prst="rect">
            <a:avLst/>
          </a:prstGeom>
          <a:noFill/>
        </p:spPr>
        <p:txBody>
          <a:bodyPr wrap="square" rtlCol="0">
            <a:spAutoFit/>
          </a:bodyPr>
          <a:lstStyle/>
          <a:p>
            <a:pPr algn="just"/>
            <a:r>
              <a:rPr lang="zh-CN" altLang="en-US" sz="1800" dirty="0" smtClean="0">
                <a:latin typeface="黑体" panose="02010609060101010101" pitchFamily="49" charset="-122"/>
                <a:ea typeface="黑体" panose="02010609060101010101" pitchFamily="49" charset="-122"/>
              </a:rPr>
              <a:t>材料二</a:t>
            </a:r>
            <a:r>
              <a:rPr lang="zh-CN" altLang="en-US" sz="1800" dirty="0" smtClean="0"/>
              <a:t>　</a:t>
            </a:r>
            <a:r>
              <a:rPr lang="zh-CN" altLang="en-US" sz="1800" dirty="0" smtClean="0">
                <a:latin typeface="楷体" panose="02010609060101010101" pitchFamily="49" charset="-122"/>
                <a:ea typeface="楷体" panose="02010609060101010101" pitchFamily="49" charset="-122"/>
              </a:rPr>
              <a:t>两宋时期通航的海港至少有</a:t>
            </a:r>
            <a:r>
              <a:rPr lang="en-US" sz="1800" dirty="0" smtClean="0">
                <a:latin typeface="楷体" panose="02010609060101010101" pitchFamily="49" charset="-122"/>
                <a:ea typeface="楷体" panose="02010609060101010101" pitchFamily="49" charset="-122"/>
              </a:rPr>
              <a:t>20</a:t>
            </a:r>
            <a:r>
              <a:rPr lang="zh-CN" altLang="en-US" sz="1800" dirty="0" smtClean="0">
                <a:latin typeface="楷体" panose="02010609060101010101" pitchFamily="49" charset="-122"/>
                <a:ea typeface="楷体" panose="02010609060101010101" pitchFamily="49" charset="-122"/>
              </a:rPr>
              <a:t>多个</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设有市舶机构的港口就有十多个。宋代与中国有贸易往来的国家和地区至少在</a:t>
            </a:r>
            <a:r>
              <a:rPr lang="en-US" sz="1800" dirty="0" smtClean="0">
                <a:latin typeface="楷体" panose="02010609060101010101" pitchFamily="49" charset="-122"/>
                <a:ea typeface="楷体" panose="02010609060101010101" pitchFamily="49" charset="-122"/>
              </a:rPr>
              <a:t>60</a:t>
            </a:r>
            <a:r>
              <a:rPr lang="zh-CN" altLang="en-US" sz="1800" dirty="0" smtClean="0">
                <a:latin typeface="楷体" panose="02010609060101010101" pitchFamily="49" charset="-122"/>
                <a:ea typeface="楷体" panose="02010609060101010101" pitchFamily="49" charset="-122"/>
              </a:rPr>
              <a:t>个以上</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主要分布在东亚、东南亚、印度及孟加拉湾沿岸地区、红海周围及东非沿海地区。进口商品在北宋前期不超过</a:t>
            </a:r>
            <a:r>
              <a:rPr lang="en-US" sz="1800" dirty="0" smtClean="0">
                <a:latin typeface="楷体" panose="02010609060101010101" pitchFamily="49" charset="-122"/>
                <a:ea typeface="楷体" panose="02010609060101010101" pitchFamily="49" charset="-122"/>
              </a:rPr>
              <a:t>50</a:t>
            </a:r>
            <a:r>
              <a:rPr lang="zh-CN" altLang="en-US" sz="1800" dirty="0" smtClean="0">
                <a:latin typeface="楷体" panose="02010609060101010101" pitchFamily="49" charset="-122"/>
                <a:ea typeface="楷体" panose="02010609060101010101" pitchFamily="49" charset="-122"/>
              </a:rPr>
              <a:t>种</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至南宋增至</a:t>
            </a:r>
            <a:r>
              <a:rPr lang="en-US" sz="1800" dirty="0" smtClean="0">
                <a:latin typeface="楷体" panose="02010609060101010101" pitchFamily="49" charset="-122"/>
                <a:ea typeface="楷体" panose="02010609060101010101" pitchFamily="49" charset="-122"/>
              </a:rPr>
              <a:t>300</a:t>
            </a:r>
            <a:r>
              <a:rPr lang="zh-CN" altLang="en-US" sz="1800" dirty="0" smtClean="0">
                <a:latin typeface="楷体" panose="02010609060101010101" pitchFamily="49" charset="-122"/>
                <a:ea typeface="楷体" panose="02010609060101010101" pitchFamily="49" charset="-122"/>
              </a:rPr>
              <a:t>余种</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大致可分香料、宝货、药材、矿产、燃料、纺织品和动植物初级制品等几大类</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输出商品以手工产品为主。太平兴国二年</a:t>
            </a:r>
            <a:r>
              <a:rPr lang="en-US" sz="1800" dirty="0" smtClean="0">
                <a:latin typeface="楷体" panose="02010609060101010101" pitchFamily="49" charset="-122"/>
                <a:ea typeface="楷体" panose="02010609060101010101" pitchFamily="49" charset="-122"/>
              </a:rPr>
              <a:t>(977</a:t>
            </a:r>
            <a:r>
              <a:rPr lang="zh-CN" altLang="en-US" sz="1800" dirty="0" smtClean="0">
                <a:latin typeface="楷体" panose="02010609060101010101" pitchFamily="49" charset="-122"/>
                <a:ea typeface="楷体" panose="02010609060101010101" pitchFamily="49" charset="-122"/>
              </a:rPr>
              <a:t>年</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市舶收入</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官府的进口税</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为三十万缗</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绍兴二十九年</a:t>
            </a:r>
            <a:r>
              <a:rPr lang="en-US" sz="1800" dirty="0" smtClean="0">
                <a:latin typeface="楷体" panose="02010609060101010101" pitchFamily="49" charset="-122"/>
                <a:ea typeface="楷体" panose="02010609060101010101" pitchFamily="49" charset="-122"/>
              </a:rPr>
              <a:t>(1159</a:t>
            </a:r>
            <a:r>
              <a:rPr lang="zh-CN" altLang="en-US" sz="1800" dirty="0" smtClean="0">
                <a:latin typeface="楷体" panose="02010609060101010101" pitchFamily="49" charset="-122"/>
                <a:ea typeface="楷体" panose="02010609060101010101" pitchFamily="49" charset="-122"/>
              </a:rPr>
              <a:t>年</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为二百万缗。开创出一个中国主导国际贸易的时代</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并基本上垄断了中国到印度的航运。</a:t>
            </a:r>
            <a:endParaRPr lang="zh-CN" altLang="en-US" sz="1800" dirty="0" smtClean="0">
              <a:latin typeface="楷体" panose="02010609060101010101" pitchFamily="49" charset="-122"/>
              <a:ea typeface="楷体" panose="02010609060101010101" pitchFamily="49" charset="-122"/>
            </a:endParaRPr>
          </a:p>
          <a:p>
            <a:pPr algn="r"/>
            <a:r>
              <a:rPr lang="en-US" altLang="zh-CN" sz="1800" dirty="0" smtClean="0"/>
              <a:t>——</a:t>
            </a:r>
            <a:r>
              <a:rPr lang="zh-CN" altLang="en-US" sz="1800" dirty="0" smtClean="0"/>
              <a:t>摘编自金开诚</a:t>
            </a:r>
            <a:r>
              <a:rPr lang="en-US" altLang="zh-CN" sz="1800" dirty="0" smtClean="0"/>
              <a:t>《</a:t>
            </a:r>
            <a:r>
              <a:rPr lang="zh-CN" altLang="en-US" sz="1800" dirty="0" smtClean="0"/>
              <a:t>海上丝绸之路</a:t>
            </a:r>
            <a:r>
              <a:rPr lang="en-US" altLang="zh-CN" sz="1800" dirty="0" smtClean="0"/>
              <a:t>》</a:t>
            </a:r>
            <a:r>
              <a:rPr lang="zh-CN" altLang="en-US" sz="1800" dirty="0" smtClean="0"/>
              <a:t>等</a:t>
            </a:r>
            <a:endParaRPr lang="zh-CN" altLang="en-US" sz="1800" dirty="0" smtClean="0"/>
          </a:p>
          <a:p>
            <a:r>
              <a:rPr lang="en-US" sz="1800" dirty="0" smtClean="0">
                <a:latin typeface="黑体" panose="02010609060101010101" pitchFamily="49" charset="-122"/>
                <a:ea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rPr>
              <a:t>问题</a:t>
            </a:r>
            <a:r>
              <a:rPr lang="en-US" sz="1800" dirty="0" smtClean="0">
                <a:latin typeface="黑体" panose="02010609060101010101" pitchFamily="49" charset="-122"/>
                <a:ea typeface="黑体" panose="02010609060101010101" pitchFamily="49" charset="-122"/>
              </a:rPr>
              <a:t>] </a:t>
            </a:r>
            <a:r>
              <a:rPr lang="en-US" sz="1800" dirty="0" smtClean="0"/>
              <a:t>(3)</a:t>
            </a:r>
            <a:r>
              <a:rPr lang="zh-CN" altLang="en-US" sz="1800" dirty="0" smtClean="0"/>
              <a:t>对这一主题研究还需要从哪些角度补充材料</a:t>
            </a:r>
            <a:r>
              <a:rPr lang="en-US" sz="1800" dirty="0" smtClean="0"/>
              <a:t>?</a:t>
            </a:r>
            <a:endParaRPr lang="zh-CN" altLang="en-US" sz="1800" dirty="0"/>
          </a:p>
        </p:txBody>
      </p:sp>
      <p:sp>
        <p:nvSpPr>
          <p:cNvPr id="5" name="Rectangle 2"/>
          <p:cNvSpPr>
            <a:spLocks noChangeArrowheads="1"/>
          </p:cNvSpPr>
          <p:nvPr/>
        </p:nvSpPr>
        <p:spPr bwMode="auto">
          <a:xfrm>
            <a:off x="208160" y="3500444"/>
            <a:ext cx="8715436" cy="1285884"/>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sp>
        <p:nvSpPr>
          <p:cNvPr id="8" name="TextBox 7"/>
          <p:cNvSpPr txBox="1"/>
          <p:nvPr/>
        </p:nvSpPr>
        <p:spPr>
          <a:xfrm>
            <a:off x="279598" y="3571882"/>
            <a:ext cx="8572560" cy="1170305"/>
          </a:xfrm>
          <a:prstGeom prst="rect">
            <a:avLst/>
          </a:prstGeom>
          <a:noFill/>
        </p:spPr>
        <p:txBody>
          <a:bodyPr wrap="square" rtlCol="0">
            <a:spAutoFit/>
          </a:bodyPr>
          <a:lstStyle/>
          <a:p>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从史料内容的角度：</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纸币的出现、政府政策、城市布局、城市功能、其他历史时期经济发展的材料、国外同时期经济发展的材料等。</a:t>
            </a:r>
            <a:endPar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endParaRPr>
          </a:p>
          <a:p>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从史料载体的角度：</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实物史料。</a:t>
            </a:r>
            <a:endPar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142976" y="1792691"/>
            <a:ext cx="7072330" cy="779059"/>
          </a:xfrm>
          <a:prstGeom prst="rect">
            <a:avLst/>
          </a:prstGeom>
          <a:solidFill>
            <a:schemeClr val="bg1"/>
          </a:solidFill>
        </p:spPr>
        <p:txBody>
          <a:bodyPr wrap="square">
            <a:spAutoFit/>
          </a:bodyPr>
          <a:lstStyle/>
          <a:p>
            <a:pPr algn="ctr"/>
            <a:r>
              <a:rPr lang="zh-CN" altLang="en-US" sz="4000" dirty="0" smtClean="0">
                <a:solidFill>
                  <a:srgbClr val="0000FF"/>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高考深化练</a:t>
            </a:r>
            <a:endParaRPr lang="zh-CN" altLang="en-US" sz="4000" dirty="0" smtClean="0">
              <a:solidFill>
                <a:srgbClr val="0000FF"/>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Tree>
  </p:cSld>
  <p:clrMapOvr>
    <a:masterClrMapping/>
  </p:clrMapOvr>
  <p:transition>
    <p:push dir="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71406" y="593227"/>
            <a:ext cx="8929750" cy="2492990"/>
          </a:xfrm>
          <a:prstGeom prst="rect">
            <a:avLst/>
          </a:prstGeom>
          <a:noFill/>
        </p:spPr>
        <p:txBody>
          <a:bodyPr wrap="square" rtlCol="0">
            <a:spAutoFit/>
          </a:bodyPr>
          <a:lstStyle/>
          <a:p>
            <a:r>
              <a:rPr lang="en-US" sz="2000" dirty="0" smtClean="0"/>
              <a:t>1.</a:t>
            </a:r>
            <a:r>
              <a:rPr lang="en-US" sz="2000" dirty="0" smtClean="0">
                <a:latin typeface="楷体" panose="02010609060101010101" pitchFamily="49" charset="-122"/>
                <a:ea typeface="楷体" panose="02010609060101010101" pitchFamily="49" charset="-122"/>
              </a:rPr>
              <a:t>(2022·</a:t>
            </a:r>
            <a:r>
              <a:rPr lang="zh-CN" altLang="en-US" sz="2000" dirty="0" smtClean="0">
                <a:latin typeface="楷体" panose="02010609060101010101" pitchFamily="49" charset="-122"/>
                <a:ea typeface="楷体" panose="02010609060101010101" pitchFamily="49" charset="-122"/>
              </a:rPr>
              <a:t>全国乙卷</a:t>
            </a:r>
            <a:r>
              <a:rPr lang="en-US" sz="2000" dirty="0" smtClean="0">
                <a:latin typeface="楷体" panose="02010609060101010101" pitchFamily="49" charset="-122"/>
                <a:ea typeface="楷体" panose="02010609060101010101" pitchFamily="49" charset="-122"/>
              </a:rPr>
              <a:t>,26)</a:t>
            </a:r>
            <a:r>
              <a:rPr lang="zh-CN" altLang="en-US" sz="2000" dirty="0" smtClean="0"/>
              <a:t>宋朝在州府设通判</a:t>
            </a:r>
            <a:r>
              <a:rPr lang="en-US" sz="2000" dirty="0" smtClean="0"/>
              <a:t>,</a:t>
            </a:r>
            <a:r>
              <a:rPr lang="zh-CN" altLang="en-US" sz="2000" dirty="0" smtClean="0"/>
              <a:t>重要州府设两名</a:t>
            </a:r>
            <a:r>
              <a:rPr lang="en-US" sz="2000" dirty="0" smtClean="0"/>
              <a:t>,</a:t>
            </a:r>
            <a:r>
              <a:rPr lang="zh-CN" altLang="en-US" sz="2000" dirty="0" smtClean="0"/>
              <a:t>民户少的州可以不置</a:t>
            </a:r>
            <a:r>
              <a:rPr lang="en-US" sz="2000" dirty="0" smtClean="0"/>
              <a:t>,</a:t>
            </a:r>
            <a:r>
              <a:rPr lang="zh-CN" altLang="en-US" sz="2000" dirty="0" smtClean="0"/>
              <a:t>但若武官任知州</a:t>
            </a:r>
            <a:r>
              <a:rPr lang="en-US" sz="2000" dirty="0" smtClean="0"/>
              <a:t>,</a:t>
            </a:r>
            <a:r>
              <a:rPr lang="zh-CN" altLang="en-US" sz="2000" dirty="0" smtClean="0"/>
              <a:t>则必置。通判有自己专属的衙门通判厅</a:t>
            </a:r>
            <a:r>
              <a:rPr lang="en-US" sz="2000" dirty="0" smtClean="0"/>
              <a:t>,</a:t>
            </a:r>
            <a:r>
              <a:rPr lang="zh-CN" altLang="en-US" sz="2000" dirty="0" smtClean="0"/>
              <a:t>与知州</a:t>
            </a:r>
            <a:r>
              <a:rPr lang="en-US" sz="2000" dirty="0" smtClean="0"/>
              <a:t>(</a:t>
            </a:r>
            <a:r>
              <a:rPr lang="zh-CN" altLang="en-US" sz="2000" dirty="0" smtClean="0"/>
              <a:t>府</a:t>
            </a:r>
            <a:r>
              <a:rPr lang="en-US" sz="2000" dirty="0" smtClean="0"/>
              <a:t>)</a:t>
            </a:r>
            <a:r>
              <a:rPr lang="zh-CN" altLang="en-US" sz="2000" dirty="0" smtClean="0"/>
              <a:t>共议政务、同署文书</a:t>
            </a:r>
            <a:r>
              <a:rPr lang="en-US" sz="2000" dirty="0" smtClean="0"/>
              <a:t>,</a:t>
            </a:r>
            <a:r>
              <a:rPr lang="zh-CN" altLang="en-US" sz="2000" dirty="0" smtClean="0"/>
              <a:t>“有军旅之事</a:t>
            </a:r>
            <a:r>
              <a:rPr lang="en-US" sz="2000" dirty="0" smtClean="0"/>
              <a:t>,</a:t>
            </a:r>
            <a:r>
              <a:rPr lang="zh-CN" altLang="en-US" sz="2000" dirty="0" smtClean="0"/>
              <a:t>则专任钱粮之责”。据此可知</a:t>
            </a:r>
            <a:r>
              <a:rPr lang="en-US" sz="2000" dirty="0" smtClean="0"/>
              <a:t>,</a:t>
            </a:r>
            <a:r>
              <a:rPr lang="zh-CN" altLang="en-US" sz="2000" dirty="0" smtClean="0"/>
              <a:t>设置通判的主要目的是</a:t>
            </a:r>
            <a:r>
              <a:rPr lang="en-US" sz="2000" dirty="0" smtClean="0"/>
              <a:t>(</a:t>
            </a:r>
            <a:r>
              <a:rPr lang="zh-CN" altLang="en-US" sz="2000" dirty="0" smtClean="0"/>
              <a:t>　　</a:t>
            </a:r>
            <a:r>
              <a:rPr lang="en-US" sz="2000" dirty="0" smtClean="0"/>
              <a:t>)</a:t>
            </a:r>
            <a:endParaRPr lang="zh-CN" altLang="en-US" sz="2000" dirty="0" smtClean="0"/>
          </a:p>
          <a:p>
            <a:r>
              <a:rPr lang="en-US" sz="2000" dirty="0" smtClean="0"/>
              <a:t>A.</a:t>
            </a:r>
            <a:r>
              <a:rPr lang="zh-CN" altLang="en-US" sz="2000" dirty="0" smtClean="0"/>
              <a:t>规范地方行政    </a:t>
            </a:r>
            <a:r>
              <a:rPr lang="en-US" sz="2000" dirty="0" smtClean="0"/>
              <a:t>	B.</a:t>
            </a:r>
            <a:r>
              <a:rPr lang="zh-CN" altLang="en-US" sz="2000" dirty="0" smtClean="0"/>
              <a:t>防止武人干政</a:t>
            </a:r>
            <a:endParaRPr lang="zh-CN" altLang="en-US" sz="2000" dirty="0" smtClean="0"/>
          </a:p>
          <a:p>
            <a:r>
              <a:rPr lang="en-US" sz="2000" dirty="0" smtClean="0"/>
              <a:t>C.</a:t>
            </a:r>
            <a:r>
              <a:rPr lang="zh-CN" altLang="en-US" sz="2000" dirty="0" smtClean="0"/>
              <a:t>提升军事能力    </a:t>
            </a:r>
            <a:r>
              <a:rPr lang="en-US" sz="2000" dirty="0" smtClean="0"/>
              <a:t>	D.</a:t>
            </a:r>
            <a:r>
              <a:rPr lang="zh-CN" altLang="en-US" sz="2000" dirty="0" smtClean="0"/>
              <a:t>削弱州府权力</a:t>
            </a:r>
            <a:endParaRPr lang="zh-CN" altLang="en-US" sz="2000" dirty="0"/>
          </a:p>
        </p:txBody>
      </p:sp>
      <p:sp>
        <p:nvSpPr>
          <p:cNvPr id="6" name="Rectangle 2"/>
          <p:cNvSpPr>
            <a:spLocks noChangeArrowheads="1"/>
          </p:cNvSpPr>
          <p:nvPr/>
        </p:nvSpPr>
        <p:spPr bwMode="auto">
          <a:xfrm>
            <a:off x="142844" y="3000378"/>
            <a:ext cx="8858312" cy="2071702"/>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7" name="TextBox 6"/>
          <p:cNvSpPr txBox="1"/>
          <p:nvPr/>
        </p:nvSpPr>
        <p:spPr>
          <a:xfrm>
            <a:off x="214282" y="2935989"/>
            <a:ext cx="8643998" cy="2036135"/>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:A</a:t>
            </a:r>
            <a:r>
              <a:rPr lang="zh-CN" altLang="en-US" sz="2000" dirty="0" smtClean="0">
                <a:latin typeface="楷体" panose="02010609060101010101" pitchFamily="49" charset="-122"/>
                <a:ea typeface="楷体" panose="02010609060101010101" pitchFamily="49" charset="-122"/>
              </a:rPr>
              <a:t>　由材料可知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通判的设置起到了协理政事、审核把关、权力监督及制衡等作用</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有助于规范地方行政</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项正确</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知州一般是文官</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武官担任较少</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通判一般是文官</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且与知州相互制约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不能体现提升军事能力</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通判与知州一起行使州府权力</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州府总体权力未变</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削弱的不是州府权力</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而是知州权力</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a:t>
            </a:r>
            <a:endParaRPr lang="zh-CN" altLang="en-US" sz="2000" dirty="0">
              <a:latin typeface="楷体" panose="02010609060101010101" pitchFamily="49" charset="-122"/>
              <a:ea typeface="楷体" panose="02010609060101010101" pitchFamily="49" charset="-122"/>
            </a:endParaRPr>
          </a:p>
        </p:txBody>
      </p:sp>
      <p:pic>
        <p:nvPicPr>
          <p:cNvPr id="5" name="考点一.jpg"/>
          <p:cNvPicPr>
            <a:picLocks noChangeAspect="1"/>
          </p:cNvPicPr>
          <p:nvPr/>
        </p:nvPicPr>
        <p:blipFill>
          <a:blip r:embed="rId1"/>
          <a:stretch>
            <a:fillRect/>
          </a:stretch>
        </p:blipFill>
        <p:spPr>
          <a:xfrm>
            <a:off x="214282" y="142858"/>
            <a:ext cx="1131185" cy="360000"/>
          </a:xfrm>
          <a:prstGeom prst="rect">
            <a:avLst/>
          </a:prstGeom>
        </p:spPr>
      </p:pic>
      <p:sp>
        <p:nvSpPr>
          <p:cNvPr id="8" name="TextBox 7"/>
          <p:cNvSpPr txBox="1"/>
          <p:nvPr/>
        </p:nvSpPr>
        <p:spPr>
          <a:xfrm>
            <a:off x="1500166" y="71420"/>
            <a:ext cx="5357850" cy="435697"/>
          </a:xfrm>
          <a:prstGeom prst="rect">
            <a:avLst/>
          </a:prstGeom>
          <a:noFill/>
        </p:spPr>
        <p:txBody>
          <a:bodyPr wrap="square" rtlCol="0">
            <a:spAutoFit/>
          </a:bodyPr>
          <a:lstStyle/>
          <a:p>
            <a:r>
              <a:rPr lang="zh-CN" altLang="en-US" sz="2000" dirty="0" smtClean="0">
                <a:latin typeface="黑体" panose="02010609060101010101" pitchFamily="49" charset="-122"/>
                <a:ea typeface="黑体" panose="02010609060101010101" pitchFamily="49" charset="-122"/>
              </a:rPr>
              <a:t>宋朝制度建设与社会治理</a:t>
            </a:r>
            <a:endParaRPr lang="zh-CN" altLang="en-US" sz="2000" dirty="0" smtClean="0">
              <a:latin typeface="黑体" panose="02010609060101010101" pitchFamily="49" charset="-122"/>
              <a:ea typeface="黑体" panose="02010609060101010101" pitchFamily="49" charset="-122"/>
            </a:endParaRP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2844" y="64359"/>
            <a:ext cx="8929750" cy="3293209"/>
          </a:xfrm>
          <a:prstGeom prst="rect">
            <a:avLst/>
          </a:prstGeom>
          <a:noFill/>
        </p:spPr>
        <p:txBody>
          <a:bodyPr wrap="square" rtlCol="0">
            <a:spAutoFit/>
          </a:bodyPr>
          <a:lstStyle/>
          <a:p>
            <a:pPr algn="just"/>
            <a:r>
              <a:rPr lang="en-US" sz="2000" dirty="0" smtClean="0"/>
              <a:t>2.</a:t>
            </a:r>
            <a:r>
              <a:rPr lang="en-US" sz="2000" dirty="0" smtClean="0">
                <a:latin typeface="楷体" panose="02010609060101010101" pitchFamily="49" charset="-122"/>
                <a:ea typeface="楷体" panose="02010609060101010101" pitchFamily="49" charset="-122"/>
              </a:rPr>
              <a:t>(2022·</a:t>
            </a:r>
            <a:r>
              <a:rPr lang="zh-CN" altLang="en-US" sz="2000" dirty="0" smtClean="0">
                <a:latin typeface="楷体" panose="02010609060101010101" pitchFamily="49" charset="-122"/>
                <a:ea typeface="楷体" panose="02010609060101010101" pitchFamily="49" charset="-122"/>
              </a:rPr>
              <a:t>北京卷</a:t>
            </a:r>
            <a:r>
              <a:rPr lang="en-US" sz="2000" dirty="0" smtClean="0">
                <a:latin typeface="楷体" panose="02010609060101010101" pitchFamily="49" charset="-122"/>
                <a:ea typeface="楷体" panose="02010609060101010101" pitchFamily="49" charset="-122"/>
              </a:rPr>
              <a:t>,3)</a:t>
            </a:r>
            <a:r>
              <a:rPr lang="zh-CN" altLang="en-US" sz="2000" dirty="0" smtClean="0"/>
              <a:t>北宋中期</a:t>
            </a:r>
            <a:r>
              <a:rPr lang="en-US" sz="2000" dirty="0" smtClean="0"/>
              <a:t>,</a:t>
            </a:r>
            <a:r>
              <a:rPr lang="zh-CN" altLang="en-US" sz="2000" dirty="0" smtClean="0"/>
              <a:t>各地知州积极修建亭台馆榭以供民众游玩</a:t>
            </a:r>
            <a:r>
              <a:rPr lang="en-US" sz="2000" dirty="0" smtClean="0"/>
              <a:t>,</a:t>
            </a:r>
            <a:r>
              <a:rPr lang="zh-CN" altLang="en-US" sz="2000" dirty="0" smtClean="0"/>
              <a:t>甚至将其作为一项重要政务。欧阳修</a:t>
            </a:r>
            <a:r>
              <a:rPr lang="en-US" altLang="zh-CN" sz="2000" dirty="0" smtClean="0"/>
              <a:t>《</a:t>
            </a:r>
            <a:r>
              <a:rPr lang="zh-CN" altLang="en-US" sz="2000" dirty="0" smtClean="0"/>
              <a:t>丰乐亭记</a:t>
            </a:r>
            <a:r>
              <a:rPr lang="en-US" altLang="zh-CN" sz="2000" dirty="0" smtClean="0"/>
              <a:t>》</a:t>
            </a:r>
            <a:r>
              <a:rPr lang="zh-CN" altLang="en-US" sz="2000" dirty="0" smtClean="0"/>
              <a:t>载</a:t>
            </a:r>
            <a:r>
              <a:rPr lang="en-US" sz="2000" dirty="0" smtClean="0"/>
              <a:t>:</a:t>
            </a:r>
            <a:r>
              <a:rPr lang="zh-CN" altLang="en-US" sz="2000" dirty="0" smtClean="0"/>
              <a:t>“夫宣上恩德</a:t>
            </a:r>
            <a:r>
              <a:rPr lang="en-US" sz="2000" dirty="0" smtClean="0"/>
              <a:t>,</a:t>
            </a:r>
            <a:r>
              <a:rPr lang="zh-CN" altLang="en-US" sz="2000" dirty="0" smtClean="0"/>
              <a:t>以与民共乐</a:t>
            </a:r>
            <a:r>
              <a:rPr lang="en-US" sz="2000" dirty="0" smtClean="0"/>
              <a:t>,</a:t>
            </a:r>
            <a:r>
              <a:rPr lang="zh-CN" altLang="en-US" sz="2000" dirty="0" smtClean="0"/>
              <a:t>刺史之事也。”范仲淹曾在名胜“严子陵钓台”边修建先贤祠堂以“咏其风”</a:t>
            </a:r>
            <a:r>
              <a:rPr lang="en-US" sz="2000" dirty="0" smtClean="0"/>
              <a:t>,</a:t>
            </a:r>
            <a:r>
              <a:rPr lang="zh-CN" altLang="en-US" sz="2000" dirty="0" smtClean="0"/>
              <a:t>认为这样“有大功于名教”。上述材料佐证了北宋</a:t>
            </a:r>
            <a:r>
              <a:rPr lang="en-US" sz="2000" dirty="0" smtClean="0"/>
              <a:t>(</a:t>
            </a:r>
            <a:r>
              <a:rPr lang="zh-CN" altLang="en-US" sz="2000" dirty="0" smtClean="0"/>
              <a:t>　　</a:t>
            </a:r>
            <a:r>
              <a:rPr lang="en-US" sz="2000" dirty="0" smtClean="0"/>
              <a:t>)</a:t>
            </a:r>
            <a:endParaRPr lang="zh-CN" altLang="en-US" sz="2000" dirty="0" smtClean="0"/>
          </a:p>
          <a:p>
            <a:pPr algn="just"/>
            <a:r>
              <a:rPr lang="en-US" sz="2000" dirty="0" smtClean="0"/>
              <a:t>A.</a:t>
            </a:r>
            <a:r>
              <a:rPr lang="zh-CN" altLang="en-US" sz="2000" dirty="0" smtClean="0"/>
              <a:t>注重推行社会教化</a:t>
            </a:r>
            <a:endParaRPr lang="zh-CN" altLang="en-US" sz="2000" dirty="0" smtClean="0"/>
          </a:p>
          <a:p>
            <a:pPr algn="just"/>
            <a:r>
              <a:rPr lang="en-US" sz="2000" dirty="0" smtClean="0"/>
              <a:t>B.</a:t>
            </a:r>
            <a:r>
              <a:rPr lang="zh-CN" altLang="en-US" sz="2000" dirty="0" smtClean="0"/>
              <a:t>放松了对经济的控制</a:t>
            </a:r>
            <a:endParaRPr lang="zh-CN" altLang="en-US" sz="2000" dirty="0" smtClean="0"/>
          </a:p>
          <a:p>
            <a:pPr algn="just"/>
            <a:r>
              <a:rPr lang="en-US" sz="2000" dirty="0" smtClean="0"/>
              <a:t>C.</a:t>
            </a:r>
            <a:r>
              <a:rPr lang="zh-CN" altLang="en-US" sz="2000" dirty="0" smtClean="0"/>
              <a:t>鼓励文学艺术创作</a:t>
            </a:r>
            <a:endParaRPr lang="zh-CN" altLang="en-US" sz="2000" dirty="0" smtClean="0"/>
          </a:p>
          <a:p>
            <a:pPr algn="just"/>
            <a:r>
              <a:rPr lang="en-US" sz="2000" dirty="0" smtClean="0"/>
              <a:t>D.</a:t>
            </a:r>
            <a:r>
              <a:rPr lang="zh-CN" altLang="en-US" sz="2000" dirty="0" smtClean="0"/>
              <a:t>实行崇文抑武的方针</a:t>
            </a:r>
            <a:endParaRPr lang="zh-CN" altLang="en-US" sz="2000" dirty="0"/>
          </a:p>
        </p:txBody>
      </p:sp>
      <p:sp>
        <p:nvSpPr>
          <p:cNvPr id="3" name="Rectangle 2"/>
          <p:cNvSpPr>
            <a:spLocks noChangeArrowheads="1"/>
          </p:cNvSpPr>
          <p:nvPr/>
        </p:nvSpPr>
        <p:spPr bwMode="auto">
          <a:xfrm>
            <a:off x="180944" y="3286130"/>
            <a:ext cx="8820212" cy="1714512"/>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sp>
        <p:nvSpPr>
          <p:cNvPr id="4" name="TextBox 3"/>
          <p:cNvSpPr txBox="1"/>
          <p:nvPr/>
        </p:nvSpPr>
        <p:spPr>
          <a:xfrm>
            <a:off x="285720" y="3286131"/>
            <a:ext cx="8643998" cy="1636025"/>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:A</a:t>
            </a:r>
            <a:r>
              <a:rPr lang="zh-CN" altLang="en-US" sz="2000" dirty="0" smtClean="0">
                <a:latin typeface="楷体" panose="02010609060101010101" pitchFamily="49" charset="-122"/>
                <a:ea typeface="楷体" panose="02010609060101010101" pitchFamily="49" charset="-122"/>
              </a:rPr>
              <a:t>　据材料“夫宣上恩德</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以与民共乐”“有大功于名教”可知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北宋士大夫积极倡行修建亭台馆榭以供民众游玩</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将礼义教化之风融入民众日常生活</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最终起到儒家移风化俗的作用</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即注重推行社会教化</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故选</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三项均与材料无关。</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1438" y="206693"/>
            <a:ext cx="8929718" cy="892552"/>
          </a:xfrm>
          <a:prstGeom prst="rect">
            <a:avLst/>
          </a:prstGeom>
          <a:noFill/>
        </p:spPr>
        <p:txBody>
          <a:bodyPr wrap="square" rtlCol="0">
            <a:spAutoFit/>
          </a:bodyPr>
          <a:lstStyle/>
          <a:p>
            <a:r>
              <a:rPr lang="en-US" sz="2000" dirty="0" smtClean="0"/>
              <a:t>3.</a:t>
            </a:r>
            <a:r>
              <a:rPr lang="en-US" sz="2000" dirty="0" smtClean="0">
                <a:latin typeface="楷体" panose="02010609060101010101" pitchFamily="49" charset="-122"/>
                <a:ea typeface="楷体" panose="02010609060101010101" pitchFamily="49" charset="-122"/>
              </a:rPr>
              <a:t>(2018·</a:t>
            </a:r>
            <a:r>
              <a:rPr lang="zh-CN" altLang="en-US" sz="2000" dirty="0" smtClean="0">
                <a:latin typeface="楷体" panose="02010609060101010101" pitchFamily="49" charset="-122"/>
                <a:ea typeface="楷体" panose="02010609060101010101" pitchFamily="49" charset="-122"/>
              </a:rPr>
              <a:t>全国</a:t>
            </a:r>
            <a:r>
              <a:rPr lang="en-US" altLang="zh-CN" sz="2000" dirty="0" smtClean="0">
                <a:latin typeface="楷体" panose="02010609060101010101" pitchFamily="49" charset="-122"/>
                <a:ea typeface="楷体" panose="02010609060101010101" pitchFamily="49" charset="-122"/>
              </a:rPr>
              <a:t>Ⅲ</a:t>
            </a:r>
            <a:r>
              <a:rPr lang="zh-CN" altLang="en-US" sz="2000" dirty="0" smtClean="0">
                <a:latin typeface="楷体" panose="02010609060101010101" pitchFamily="49" charset="-122"/>
                <a:ea typeface="楷体" panose="02010609060101010101" pitchFamily="49" charset="-122"/>
              </a:rPr>
              <a:t>卷</a:t>
            </a:r>
            <a:r>
              <a:rPr lang="en-US" sz="2000" dirty="0" smtClean="0">
                <a:latin typeface="楷体" panose="02010609060101010101" pitchFamily="49" charset="-122"/>
                <a:ea typeface="楷体" panose="02010609060101010101" pitchFamily="49" charset="-122"/>
              </a:rPr>
              <a:t>,25)</a:t>
            </a:r>
            <a:endParaRPr lang="zh-CN" altLang="en-US" sz="2000" dirty="0" smtClean="0">
              <a:latin typeface="楷体" panose="02010609060101010101" pitchFamily="49" charset="-122"/>
              <a:ea typeface="楷体" panose="02010609060101010101" pitchFamily="49" charset="-122"/>
            </a:endParaRPr>
          </a:p>
          <a:p>
            <a:pPr algn="ctr"/>
            <a:r>
              <a:rPr lang="zh-CN" altLang="en-US" sz="2000" dirty="0" smtClean="0"/>
              <a:t>宋代宰相祖辈任官情况表</a:t>
            </a:r>
            <a:endParaRPr lang="zh-CN" altLang="en-US" sz="2000" dirty="0"/>
          </a:p>
        </p:txBody>
      </p:sp>
      <p:graphicFrame>
        <p:nvGraphicFramePr>
          <p:cNvPr id="3" name="表格 2"/>
          <p:cNvGraphicFramePr>
            <a:graphicFrameLocks noGrp="1"/>
          </p:cNvGraphicFramePr>
          <p:nvPr/>
        </p:nvGraphicFramePr>
        <p:xfrm>
          <a:off x="214282" y="1100140"/>
          <a:ext cx="8715435" cy="2257428"/>
        </p:xfrm>
        <a:graphic>
          <a:graphicData uri="http://schemas.openxmlformats.org/drawingml/2006/table">
            <a:tbl>
              <a:tblPr/>
              <a:tblGrid>
                <a:gridCol w="2905145"/>
                <a:gridCol w="2905145"/>
                <a:gridCol w="2905145"/>
              </a:tblGrid>
              <a:tr h="376238">
                <a:tc rowSpan="2">
                  <a:txBody>
                    <a:bodyPr/>
                    <a:lstStyle/>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曾祖、祖父或</a:t>
                      </a:r>
                      <a:endParaRPr lang="zh-CN" sz="2000" dirty="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父亲任官情况</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宰相人数</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r>
              <a:tr h="376238">
                <a:tc vMerge="1">
                  <a:tcPr/>
                </a:tc>
                <a:tc>
                  <a:txBody>
                    <a:bodyPr/>
                    <a:lstStyle/>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北宋</a:t>
                      </a:r>
                      <a:r>
                        <a:rPr lang="en-US" sz="2000" b="1" dirty="0">
                          <a:latin typeface="宋体" panose="02010600030101010101" pitchFamily="2" charset="-122"/>
                          <a:ea typeface="宋体" panose="02010600030101010101" pitchFamily="2" charset="-122"/>
                          <a:cs typeface="Times New Roman" panose="02020603050405020304"/>
                        </a:rPr>
                        <a:t>(71)</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南宋</a:t>
                      </a:r>
                      <a:r>
                        <a:rPr lang="en-US" sz="2000" b="1">
                          <a:latin typeface="宋体" panose="02010600030101010101" pitchFamily="2" charset="-122"/>
                          <a:ea typeface="宋体" panose="02010600030101010101" pitchFamily="2" charset="-122"/>
                          <a:cs typeface="Times New Roman" panose="02020603050405020304"/>
                        </a:rPr>
                        <a:t>(62)</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6238">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高级官员</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b="1">
                          <a:latin typeface="宋体" panose="02010600030101010101" pitchFamily="2" charset="-122"/>
                          <a:ea typeface="宋体" panose="02010600030101010101" pitchFamily="2" charset="-122"/>
                          <a:cs typeface="Times New Roman" panose="02020603050405020304"/>
                        </a:rPr>
                        <a:t>20</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8</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6238">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中级官员</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b="1">
                          <a:latin typeface="宋体" panose="02010600030101010101" pitchFamily="2" charset="-122"/>
                          <a:ea typeface="宋体" panose="02010600030101010101" pitchFamily="2" charset="-122"/>
                          <a:cs typeface="Times New Roman" panose="02020603050405020304"/>
                        </a:rPr>
                        <a:t>15</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b="1">
                          <a:latin typeface="宋体" panose="02010600030101010101" pitchFamily="2" charset="-122"/>
                          <a:ea typeface="宋体" panose="02010600030101010101" pitchFamily="2" charset="-122"/>
                          <a:cs typeface="Times New Roman" panose="02020603050405020304"/>
                        </a:rPr>
                        <a:t>10</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6238">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低级官员</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b="1">
                          <a:latin typeface="宋体" panose="02010600030101010101" pitchFamily="2" charset="-122"/>
                          <a:ea typeface="宋体" panose="02010600030101010101" pitchFamily="2" charset="-122"/>
                          <a:cs typeface="Times New Roman" panose="02020603050405020304"/>
                        </a:rPr>
                        <a:t>12</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b="1">
                          <a:latin typeface="宋体" panose="02010600030101010101" pitchFamily="2" charset="-122"/>
                          <a:ea typeface="宋体" panose="02010600030101010101" pitchFamily="2" charset="-122"/>
                          <a:cs typeface="Times New Roman" panose="02020603050405020304"/>
                        </a:rPr>
                        <a:t>8</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6238">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无官职记录</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b="1">
                          <a:latin typeface="宋体" panose="02010600030101010101" pitchFamily="2" charset="-122"/>
                          <a:ea typeface="宋体" panose="02010600030101010101" pitchFamily="2" charset="-122"/>
                          <a:cs typeface="Times New Roman" panose="02020603050405020304"/>
                        </a:rPr>
                        <a:t>24</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36</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extBox 3"/>
          <p:cNvSpPr txBox="1"/>
          <p:nvPr/>
        </p:nvSpPr>
        <p:spPr>
          <a:xfrm>
            <a:off x="71406" y="3429006"/>
            <a:ext cx="8929718" cy="1235916"/>
          </a:xfrm>
          <a:prstGeom prst="rect">
            <a:avLst/>
          </a:prstGeom>
          <a:noFill/>
        </p:spPr>
        <p:txBody>
          <a:bodyPr wrap="square" rtlCol="0">
            <a:spAutoFit/>
          </a:bodyPr>
          <a:lstStyle/>
          <a:p>
            <a:r>
              <a:rPr lang="zh-CN" altLang="en-US" sz="2000" dirty="0" smtClean="0"/>
              <a:t>上表据学者研究整理而成</a:t>
            </a:r>
            <a:r>
              <a:rPr lang="en-US" sz="2000" dirty="0" smtClean="0"/>
              <a:t>,</a:t>
            </a:r>
            <a:r>
              <a:rPr lang="zh-CN" altLang="en-US" sz="2000" dirty="0" smtClean="0"/>
              <a:t>反映出两宋时期</a:t>
            </a:r>
            <a:r>
              <a:rPr lang="en-US" sz="2000" dirty="0" smtClean="0"/>
              <a:t>(</a:t>
            </a:r>
            <a:r>
              <a:rPr lang="zh-CN" altLang="en-US" sz="2000" dirty="0" smtClean="0"/>
              <a:t>　　</a:t>
            </a:r>
            <a:r>
              <a:rPr lang="en-US" sz="2000" dirty="0" smtClean="0"/>
              <a:t>)</a:t>
            </a:r>
            <a:endParaRPr lang="zh-CN" altLang="en-US" sz="2000" dirty="0" smtClean="0"/>
          </a:p>
          <a:p>
            <a:r>
              <a:rPr lang="en-US" sz="2000" dirty="0" smtClean="0"/>
              <a:t>A.</a:t>
            </a:r>
            <a:r>
              <a:rPr lang="zh-CN" altLang="en-US" sz="2000" dirty="0" smtClean="0"/>
              <a:t>世家大族影响巨大</a:t>
            </a:r>
            <a:r>
              <a:rPr lang="en-US" sz="2000" dirty="0" smtClean="0"/>
              <a:t>	B.</a:t>
            </a:r>
            <a:r>
              <a:rPr lang="zh-CN" altLang="en-US" sz="2000" dirty="0" smtClean="0"/>
              <a:t>社会阶层流动加强</a:t>
            </a:r>
            <a:endParaRPr lang="zh-CN" altLang="en-US" sz="2000" dirty="0" smtClean="0"/>
          </a:p>
          <a:p>
            <a:r>
              <a:rPr lang="en-US" sz="2000" dirty="0" smtClean="0"/>
              <a:t>C.</a:t>
            </a:r>
            <a:r>
              <a:rPr lang="zh-CN" altLang="en-US" sz="2000" dirty="0" smtClean="0"/>
              <a:t>宰相权力日益下降</a:t>
            </a:r>
            <a:r>
              <a:rPr lang="en-US" sz="2000" dirty="0" smtClean="0"/>
              <a:t>	D.</a:t>
            </a:r>
            <a:r>
              <a:rPr lang="zh-CN" altLang="en-US" sz="2000" dirty="0" smtClean="0"/>
              <a:t>科举制度功能弱化</a:t>
            </a:r>
            <a:endParaRPr lang="zh-CN" altLang="en-US" sz="2000" dirty="0"/>
          </a:p>
        </p:txBody>
      </p:sp>
    </p:spTree>
  </p:cSld>
  <p:clrMapOvr>
    <a:masterClrMapping/>
  </p:clrMapOvr>
  <p:transition>
    <p:zoom dir="in"/>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80944" y="869995"/>
            <a:ext cx="8820212" cy="2344697"/>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sp>
        <p:nvSpPr>
          <p:cNvPr id="7" name="TextBox 6"/>
          <p:cNvSpPr txBox="1"/>
          <p:nvPr/>
        </p:nvSpPr>
        <p:spPr>
          <a:xfrm>
            <a:off x="285720" y="928677"/>
            <a:ext cx="8643998" cy="2036135"/>
          </a:xfrm>
          <a:prstGeom prst="rect">
            <a:avLst/>
          </a:prstGeom>
          <a:noFill/>
        </p:spPr>
        <p:txBody>
          <a:bodyPr wrap="square" rtlCol="0">
            <a:spAutoFit/>
          </a:bodyPr>
          <a:lstStyle/>
          <a:p>
            <a:pPr algn="di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:B</a:t>
            </a:r>
            <a:r>
              <a:rPr lang="zh-CN" altLang="en-US" sz="2000" dirty="0" smtClean="0">
                <a:latin typeface="楷体" panose="02010609060101010101" pitchFamily="49" charset="-122"/>
                <a:ea typeface="楷体" panose="02010609060101010101" pitchFamily="49" charset="-122"/>
              </a:rPr>
              <a:t>　据题干材料“高级官员”“中级官员”“低级官员”比例越来越</a:t>
            </a:r>
            <a:endParaRPr lang="en-US" altLang="zh-CN" sz="2000" dirty="0" smtClean="0">
              <a:latin typeface="楷体" panose="02010609060101010101" pitchFamily="49" charset="-122"/>
              <a:ea typeface="楷体" panose="02010609060101010101" pitchFamily="49" charset="-122"/>
            </a:endParaRPr>
          </a:p>
          <a:p>
            <a:pPr algn="just"/>
            <a:r>
              <a:rPr lang="zh-CN" altLang="en-US" sz="2000" dirty="0" smtClean="0">
                <a:latin typeface="楷体" panose="02010609060101010101" pitchFamily="49" charset="-122"/>
                <a:ea typeface="楷体" panose="02010609060101010101" pitchFamily="49" charset="-122"/>
              </a:rPr>
              <a:t>低</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“无官职记录”的比例越来越高</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南宋达半数以上</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可知“世家大族影响巨大”说法错误</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项不正确</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宋代社会流动性加强</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宋代“朝廷无世臣”</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士庶界限趋于瓦解</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官民之间身份可以转化</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这与科举制关系较大</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项正确</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项错误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材料没有提及宰相职责、权限变化</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pull dir="lu"/>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2844" y="142858"/>
            <a:ext cx="8929750" cy="2893100"/>
          </a:xfrm>
          <a:prstGeom prst="rect">
            <a:avLst/>
          </a:prstGeom>
          <a:noFill/>
        </p:spPr>
        <p:txBody>
          <a:bodyPr wrap="square" rtlCol="0">
            <a:spAutoFit/>
          </a:bodyPr>
          <a:lstStyle/>
          <a:p>
            <a:pPr algn="dist"/>
            <a:r>
              <a:rPr lang="en-US" sz="2000" dirty="0" smtClean="0"/>
              <a:t>4.</a:t>
            </a:r>
            <a:r>
              <a:rPr lang="en-US" sz="2000" dirty="0" smtClean="0">
                <a:latin typeface="楷体" panose="02010609060101010101" pitchFamily="49" charset="-122"/>
                <a:ea typeface="楷体" panose="02010609060101010101" pitchFamily="49" charset="-122"/>
              </a:rPr>
              <a:t>(2020·</a:t>
            </a:r>
            <a:r>
              <a:rPr lang="zh-CN" altLang="en-US" sz="2000" dirty="0" smtClean="0">
                <a:latin typeface="楷体" panose="02010609060101010101" pitchFamily="49" charset="-122"/>
                <a:ea typeface="楷体" panose="02010609060101010101" pitchFamily="49" charset="-122"/>
              </a:rPr>
              <a:t>山东卷</a:t>
            </a:r>
            <a:r>
              <a:rPr lang="en-US" sz="2000" dirty="0" smtClean="0">
                <a:latin typeface="楷体" panose="02010609060101010101" pitchFamily="49" charset="-122"/>
                <a:ea typeface="楷体" panose="02010609060101010101" pitchFamily="49" charset="-122"/>
              </a:rPr>
              <a:t>,4)</a:t>
            </a:r>
            <a:r>
              <a:rPr lang="zh-CN" altLang="en-US" sz="2000" dirty="0" smtClean="0"/>
              <a:t>王安石在变法中“募饥民修水利”</a:t>
            </a:r>
            <a:r>
              <a:rPr lang="en-US" sz="2000" dirty="0" smtClean="0"/>
              <a:t>,</a:t>
            </a:r>
            <a:r>
              <a:rPr lang="zh-CN" altLang="en-US" sz="2000" dirty="0" smtClean="0"/>
              <a:t>以“赈救食力之农”</a:t>
            </a:r>
            <a:endParaRPr lang="en-US" altLang="zh-CN" sz="2000" dirty="0" smtClean="0"/>
          </a:p>
          <a:p>
            <a:pPr algn="just"/>
            <a:r>
              <a:rPr lang="zh-CN" altLang="en-US" sz="2000" dirty="0" smtClean="0"/>
              <a:t>“兴陂塘沟港之废”。与“煮粥赈灾”“开仓放粮”等赈灾方式相比</a:t>
            </a:r>
            <a:r>
              <a:rPr lang="en-US" sz="2000" dirty="0" smtClean="0"/>
              <a:t>,</a:t>
            </a:r>
            <a:r>
              <a:rPr lang="zh-CN" altLang="en-US" sz="2000" dirty="0" smtClean="0"/>
              <a:t>王安石此举力图</a:t>
            </a:r>
            <a:r>
              <a:rPr lang="en-US" sz="2000" dirty="0" smtClean="0"/>
              <a:t>(</a:t>
            </a:r>
            <a:r>
              <a:rPr lang="zh-CN" altLang="en-US" sz="2000" dirty="0" smtClean="0"/>
              <a:t>　　</a:t>
            </a:r>
            <a:r>
              <a:rPr lang="en-US" sz="2000" dirty="0" smtClean="0"/>
              <a:t>)</a:t>
            </a:r>
            <a:endParaRPr lang="zh-CN" altLang="en-US" sz="2000" dirty="0" smtClean="0"/>
          </a:p>
          <a:p>
            <a:pPr algn="just"/>
            <a:r>
              <a:rPr lang="en-US" sz="2000" dirty="0" smtClean="0"/>
              <a:t>A.</a:t>
            </a:r>
            <a:r>
              <a:rPr lang="zh-CN" altLang="en-US" sz="2000" dirty="0" smtClean="0"/>
              <a:t>尽量减轻政府的救灾负担</a:t>
            </a:r>
            <a:endParaRPr lang="zh-CN" altLang="en-US" sz="2000" dirty="0" smtClean="0"/>
          </a:p>
          <a:p>
            <a:pPr algn="just"/>
            <a:r>
              <a:rPr lang="en-US" sz="2000" dirty="0" smtClean="0"/>
              <a:t>B.</a:t>
            </a:r>
            <a:r>
              <a:rPr lang="zh-CN" altLang="en-US" sz="2000" dirty="0" smtClean="0"/>
              <a:t>稳定灾区的社会秩序</a:t>
            </a:r>
            <a:endParaRPr lang="zh-CN" altLang="en-US" sz="2000" dirty="0" smtClean="0"/>
          </a:p>
          <a:p>
            <a:pPr algn="just"/>
            <a:r>
              <a:rPr lang="en-US" sz="2000" dirty="0" smtClean="0"/>
              <a:t>C.</a:t>
            </a:r>
            <a:r>
              <a:rPr lang="zh-CN" altLang="en-US" sz="2000" dirty="0" smtClean="0"/>
              <a:t>从长远上解决灾民生计问题</a:t>
            </a:r>
            <a:endParaRPr lang="zh-CN" altLang="en-US" sz="2000" dirty="0" smtClean="0"/>
          </a:p>
          <a:p>
            <a:pPr algn="just"/>
            <a:r>
              <a:rPr lang="en-US" sz="2000" dirty="0" smtClean="0"/>
              <a:t>D.</a:t>
            </a:r>
            <a:r>
              <a:rPr lang="zh-CN" altLang="en-US" sz="2000" dirty="0" smtClean="0"/>
              <a:t>建立政府抗灾救荒体系</a:t>
            </a:r>
            <a:endParaRPr lang="zh-CN" altLang="en-US" sz="2000" dirty="0"/>
          </a:p>
        </p:txBody>
      </p:sp>
      <p:sp>
        <p:nvSpPr>
          <p:cNvPr id="7" name="Rectangle 2"/>
          <p:cNvSpPr>
            <a:spLocks noChangeArrowheads="1"/>
          </p:cNvSpPr>
          <p:nvPr/>
        </p:nvSpPr>
        <p:spPr bwMode="auto">
          <a:xfrm>
            <a:off x="180944" y="3000379"/>
            <a:ext cx="8820212" cy="1785950"/>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sp>
        <p:nvSpPr>
          <p:cNvPr id="8" name="TextBox 7"/>
          <p:cNvSpPr txBox="1"/>
          <p:nvPr/>
        </p:nvSpPr>
        <p:spPr>
          <a:xfrm>
            <a:off x="214282" y="3059060"/>
            <a:ext cx="8643998" cy="1636025"/>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:C</a:t>
            </a:r>
            <a:r>
              <a:rPr lang="zh-CN" altLang="en-US" sz="2000" dirty="0" smtClean="0">
                <a:latin typeface="楷体" panose="02010609060101010101" pitchFamily="49" charset="-122"/>
                <a:ea typeface="楷体" panose="02010609060101010101" pitchFamily="49" charset="-122"/>
              </a:rPr>
              <a:t>　从题干材料“募饥民修水利”“赈救食力之农”“兴陂塘沟港之废”等可知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王安石在赈灾上</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采用了以工代赈的方式。这种赈灾方式具有多方面的好处</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既可以通过招募灾民做工以达到赈灾的目的</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同时</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还修建了农田水利设施</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这有利于社会经济的长远发展</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项正确。</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06" y="593227"/>
            <a:ext cx="8929750" cy="2893100"/>
          </a:xfrm>
          <a:prstGeom prst="rect">
            <a:avLst/>
          </a:prstGeom>
          <a:noFill/>
        </p:spPr>
        <p:txBody>
          <a:bodyPr wrap="square" rtlCol="0">
            <a:spAutoFit/>
          </a:bodyPr>
          <a:lstStyle/>
          <a:p>
            <a:pPr algn="just"/>
            <a:r>
              <a:rPr lang="en-US" sz="2000" dirty="0" smtClean="0"/>
              <a:t>5.</a:t>
            </a:r>
            <a:r>
              <a:rPr lang="en-US" sz="2000" dirty="0" smtClean="0">
                <a:latin typeface="楷体" panose="02010609060101010101" pitchFamily="49" charset="-122"/>
                <a:ea typeface="楷体" panose="02010609060101010101" pitchFamily="49" charset="-122"/>
              </a:rPr>
              <a:t>(2020·</a:t>
            </a:r>
            <a:r>
              <a:rPr lang="zh-CN" altLang="en-US" sz="2000" dirty="0" smtClean="0">
                <a:latin typeface="楷体" panose="02010609060101010101" pitchFamily="49" charset="-122"/>
                <a:ea typeface="楷体" panose="02010609060101010101" pitchFamily="49" charset="-122"/>
              </a:rPr>
              <a:t>全国</a:t>
            </a:r>
            <a:r>
              <a:rPr lang="en-US" altLang="zh-CN" sz="2000" dirty="0" smtClean="0">
                <a:latin typeface="楷体" panose="02010609060101010101" pitchFamily="49" charset="-122"/>
                <a:ea typeface="楷体" panose="02010609060101010101" pitchFamily="49" charset="-122"/>
              </a:rPr>
              <a:t>Ⅰ</a:t>
            </a:r>
            <a:r>
              <a:rPr lang="zh-CN" altLang="en-US" sz="2000" dirty="0" smtClean="0">
                <a:latin typeface="楷体" panose="02010609060101010101" pitchFamily="49" charset="-122"/>
                <a:ea typeface="楷体" panose="02010609060101010101" pitchFamily="49" charset="-122"/>
              </a:rPr>
              <a:t>卷</a:t>
            </a:r>
            <a:r>
              <a:rPr lang="en-US" sz="2000" dirty="0" smtClean="0">
                <a:latin typeface="楷体" panose="02010609060101010101" pitchFamily="49" charset="-122"/>
                <a:ea typeface="楷体" panose="02010609060101010101" pitchFamily="49" charset="-122"/>
              </a:rPr>
              <a:t>,26)</a:t>
            </a:r>
            <a:r>
              <a:rPr lang="zh-CN" altLang="en-US" sz="2000" dirty="0" smtClean="0"/>
              <a:t>北宋时</a:t>
            </a:r>
            <a:r>
              <a:rPr lang="en-US" sz="2000" dirty="0" smtClean="0"/>
              <a:t>,</a:t>
            </a:r>
            <a:r>
              <a:rPr lang="zh-CN" altLang="en-US" sz="2000" dirty="0" smtClean="0"/>
              <a:t>宋真宗派人到福建取得占城稻三万斛</a:t>
            </a:r>
            <a:r>
              <a:rPr lang="en-US" sz="2000" dirty="0" smtClean="0"/>
              <a:t>,</a:t>
            </a:r>
            <a:r>
              <a:rPr lang="zh-CN" altLang="en-US" sz="2000" dirty="0" smtClean="0"/>
              <a:t>令江淮两浙诸路种植</a:t>
            </a:r>
            <a:r>
              <a:rPr lang="en-US" sz="2000" dirty="0" smtClean="0"/>
              <a:t>,</a:t>
            </a:r>
            <a:r>
              <a:rPr lang="zh-CN" altLang="en-US" sz="2000" dirty="0" smtClean="0"/>
              <a:t>后扩大到北方诸路</a:t>
            </a:r>
            <a:r>
              <a:rPr lang="en-US" sz="2000" dirty="0" smtClean="0"/>
              <a:t>;</a:t>
            </a:r>
            <a:r>
              <a:rPr lang="zh-CN" altLang="en-US" sz="2000" dirty="0" smtClean="0"/>
              <a:t>宋仁宗时</a:t>
            </a:r>
            <a:r>
              <a:rPr lang="en-US" sz="2000" dirty="0" smtClean="0"/>
              <a:t>,</a:t>
            </a:r>
            <a:r>
              <a:rPr lang="zh-CN" altLang="en-US" sz="2000" dirty="0" smtClean="0"/>
              <a:t>大、小麦被推广到广南东路惠州等地。南宋时</a:t>
            </a:r>
            <a:r>
              <a:rPr lang="en-US" sz="2000" dirty="0" smtClean="0"/>
              <a:t>,</a:t>
            </a:r>
            <a:r>
              <a:rPr lang="zh-CN" altLang="en-US" sz="2000" dirty="0" smtClean="0"/>
              <a:t>“四川田土</a:t>
            </a:r>
            <a:r>
              <a:rPr lang="en-US" sz="2000" dirty="0" smtClean="0"/>
              <a:t>,</a:t>
            </a:r>
            <a:r>
              <a:rPr lang="zh-CN" altLang="en-US" sz="2000" dirty="0" smtClean="0"/>
              <a:t>无不种麦”。这说明宋代</a:t>
            </a:r>
            <a:r>
              <a:rPr lang="en-US" sz="2000" dirty="0" smtClean="0"/>
              <a:t>(</a:t>
            </a:r>
            <a:r>
              <a:rPr lang="zh-CN" altLang="en-US" sz="2000" dirty="0" smtClean="0"/>
              <a:t>　　</a:t>
            </a:r>
            <a:r>
              <a:rPr lang="en-US" sz="2000" dirty="0" smtClean="0"/>
              <a:t>)</a:t>
            </a:r>
            <a:endParaRPr lang="zh-CN" altLang="en-US" sz="2000" dirty="0" smtClean="0"/>
          </a:p>
          <a:p>
            <a:pPr algn="just"/>
            <a:r>
              <a:rPr lang="en-US" sz="2000" dirty="0" smtClean="0"/>
              <a:t>A.</a:t>
            </a:r>
            <a:r>
              <a:rPr lang="zh-CN" altLang="en-US" sz="2000" dirty="0" smtClean="0"/>
              <a:t>土地利用效率提高</a:t>
            </a:r>
            <a:endParaRPr lang="zh-CN" altLang="en-US" sz="2000" dirty="0" smtClean="0"/>
          </a:p>
          <a:p>
            <a:pPr algn="just"/>
            <a:r>
              <a:rPr lang="en-US" sz="2000" dirty="0" smtClean="0"/>
              <a:t>B.</a:t>
            </a:r>
            <a:r>
              <a:rPr lang="zh-CN" altLang="en-US" sz="2000" dirty="0" smtClean="0"/>
              <a:t>发明翻车提高了生产力</a:t>
            </a:r>
            <a:endParaRPr lang="zh-CN" altLang="en-US" sz="2000" dirty="0" smtClean="0"/>
          </a:p>
          <a:p>
            <a:pPr algn="just"/>
            <a:r>
              <a:rPr lang="en-US" sz="2000" dirty="0" smtClean="0"/>
              <a:t>C.</a:t>
            </a:r>
            <a:r>
              <a:rPr lang="zh-CN" altLang="en-US" sz="2000" dirty="0" smtClean="0"/>
              <a:t>区域经济发展均衡</a:t>
            </a:r>
            <a:endParaRPr lang="zh-CN" altLang="en-US" sz="2000" dirty="0" smtClean="0"/>
          </a:p>
          <a:p>
            <a:pPr algn="just"/>
            <a:r>
              <a:rPr lang="en-US" sz="2000" dirty="0" smtClean="0"/>
              <a:t>D.</a:t>
            </a:r>
            <a:r>
              <a:rPr lang="zh-CN" altLang="en-US" sz="2000" dirty="0" smtClean="0"/>
              <a:t>民众饮食结构根本改变</a:t>
            </a:r>
            <a:endParaRPr lang="zh-CN" altLang="en-US" sz="2000" dirty="0"/>
          </a:p>
        </p:txBody>
      </p:sp>
      <p:sp>
        <p:nvSpPr>
          <p:cNvPr id="10" name="TextBox 9"/>
          <p:cNvSpPr txBox="1"/>
          <p:nvPr/>
        </p:nvSpPr>
        <p:spPr>
          <a:xfrm>
            <a:off x="1500166" y="71420"/>
            <a:ext cx="5357850" cy="435697"/>
          </a:xfrm>
          <a:prstGeom prst="rect">
            <a:avLst/>
          </a:prstGeom>
          <a:noFill/>
        </p:spPr>
        <p:txBody>
          <a:bodyPr wrap="square" rtlCol="0">
            <a:spAutoFit/>
          </a:bodyPr>
          <a:lstStyle/>
          <a:p>
            <a:r>
              <a:rPr lang="zh-CN" altLang="en-US" sz="2000" dirty="0" smtClean="0">
                <a:latin typeface="黑体" panose="02010609060101010101" pitchFamily="49" charset="-122"/>
                <a:ea typeface="黑体" panose="02010609060101010101" pitchFamily="49" charset="-122"/>
              </a:rPr>
              <a:t>宋朝经济发展与社会生活</a:t>
            </a:r>
            <a:endParaRPr lang="zh-CN" altLang="en-US" sz="2000" dirty="0" smtClean="0">
              <a:latin typeface="黑体" panose="02010609060101010101" pitchFamily="49" charset="-122"/>
              <a:ea typeface="黑体" panose="02010609060101010101" pitchFamily="49" charset="-122"/>
            </a:endParaRPr>
          </a:p>
        </p:txBody>
      </p:sp>
      <p:pic>
        <p:nvPicPr>
          <p:cNvPr id="16" name="考点二.jpg"/>
          <p:cNvPicPr>
            <a:picLocks noChangeAspect="1"/>
          </p:cNvPicPr>
          <p:nvPr/>
        </p:nvPicPr>
        <p:blipFill>
          <a:blip r:embed="rId1"/>
          <a:stretch>
            <a:fillRect/>
          </a:stretch>
        </p:blipFill>
        <p:spPr>
          <a:xfrm>
            <a:off x="214282" y="142858"/>
            <a:ext cx="1131185" cy="360000"/>
          </a:xfrm>
          <a:prstGeom prst="rect">
            <a:avLst/>
          </a:prstGeom>
        </p:spPr>
      </p:pic>
    </p:spTree>
  </p:cSld>
  <p:clrMapOvr>
    <a:masterClrMapping/>
  </p:clrMapOvr>
  <p:transition>
    <p:newsflash/>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142844" y="428610"/>
            <a:ext cx="8858312" cy="3143272"/>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6" name="TextBox 5"/>
          <p:cNvSpPr txBox="1"/>
          <p:nvPr/>
        </p:nvSpPr>
        <p:spPr>
          <a:xfrm>
            <a:off x="214282" y="507097"/>
            <a:ext cx="8643998" cy="2836354"/>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:A</a:t>
            </a:r>
            <a:r>
              <a:rPr lang="zh-CN" altLang="en-US" sz="2000" dirty="0" smtClean="0">
                <a:solidFill>
                  <a:srgbClr val="FF0000"/>
                </a:solidFill>
                <a:latin typeface="黑体" panose="02010609060101010101" pitchFamily="49" charset="-122"/>
                <a:ea typeface="黑体" panose="02010609060101010101" pitchFamily="49" charset="-122"/>
              </a:rPr>
              <a:t>　</a:t>
            </a:r>
            <a:r>
              <a:rPr lang="zh-CN" altLang="en-US" sz="2000" dirty="0" smtClean="0">
                <a:latin typeface="楷体" panose="02010609060101010101" pitchFamily="49" charset="-122"/>
                <a:ea typeface="楷体" panose="02010609060101010101" pitchFamily="49" charset="-122"/>
              </a:rPr>
              <a:t>根据材料“到福建取得占城稻</a:t>
            </a:r>
            <a:r>
              <a:rPr lang="en-US" altLang="zh-CN"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江淮两浙诸路种植</a:t>
            </a:r>
            <a:r>
              <a:rPr lang="en-US" altLang="zh-CN"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扩大到北方诸路”“大、小麦被推广到广南东路惠州等地”等可知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水稻种植北扩</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大、小麦种植在南方推广</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这样可以使水稻与小麦等作物轮种</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从而提高土地的利用效率</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项正确</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根据所学可知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曹魏时</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经改制的翻车用于灌溉</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项错误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仅凭材料中水稻与大、小麦的种植情况</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无法得出区域经济发展均衡</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项错误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水稻与大、小麦的种植推广能改善民众饮食结构</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但不可能根本改变民众的饮食结构</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项说法绝对。</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cove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06" y="71420"/>
            <a:ext cx="8929750" cy="1692771"/>
          </a:xfrm>
          <a:prstGeom prst="rect">
            <a:avLst/>
          </a:prstGeom>
          <a:noFill/>
        </p:spPr>
        <p:txBody>
          <a:bodyPr wrap="square" rtlCol="0">
            <a:spAutoFit/>
          </a:bodyPr>
          <a:lstStyle/>
          <a:p>
            <a:r>
              <a:rPr lang="en-US" sz="2000" dirty="0" smtClean="0"/>
              <a:t>6.</a:t>
            </a:r>
            <a:r>
              <a:rPr lang="en-US" sz="2000" dirty="0" smtClean="0">
                <a:latin typeface="楷体" panose="02010609060101010101" pitchFamily="49" charset="-122"/>
                <a:ea typeface="楷体" panose="02010609060101010101" pitchFamily="49" charset="-122"/>
              </a:rPr>
              <a:t>(2016·</a:t>
            </a:r>
            <a:r>
              <a:rPr lang="zh-CN" altLang="en-US" sz="2000" dirty="0" smtClean="0">
                <a:latin typeface="楷体" panose="02010609060101010101" pitchFamily="49" charset="-122"/>
                <a:ea typeface="楷体" panose="02010609060101010101" pitchFamily="49" charset="-122"/>
              </a:rPr>
              <a:t>全国</a:t>
            </a:r>
            <a:r>
              <a:rPr lang="en-US" altLang="zh-CN" sz="2000" dirty="0" smtClean="0">
                <a:latin typeface="楷体" panose="02010609060101010101" pitchFamily="49" charset="-122"/>
                <a:ea typeface="楷体" panose="02010609060101010101" pitchFamily="49" charset="-122"/>
              </a:rPr>
              <a:t>Ⅱ</a:t>
            </a:r>
            <a:r>
              <a:rPr lang="zh-CN" altLang="en-US" sz="2000" dirty="0" smtClean="0">
                <a:latin typeface="楷体" panose="02010609060101010101" pitchFamily="49" charset="-122"/>
                <a:ea typeface="楷体" panose="02010609060101010101" pitchFamily="49" charset="-122"/>
              </a:rPr>
              <a:t>卷</a:t>
            </a:r>
            <a:r>
              <a:rPr lang="en-US" sz="2000" dirty="0" smtClean="0">
                <a:latin typeface="楷体" panose="02010609060101010101" pitchFamily="49" charset="-122"/>
                <a:ea typeface="楷体" panose="02010609060101010101" pitchFamily="49" charset="-122"/>
              </a:rPr>
              <a:t>,26)</a:t>
            </a:r>
            <a:r>
              <a:rPr lang="zh-CN" altLang="en-US" sz="2000" dirty="0" smtClean="0"/>
              <a:t>宋代</a:t>
            </a:r>
            <a:r>
              <a:rPr lang="en-US" sz="2000" dirty="0" smtClean="0"/>
              <a:t>,</a:t>
            </a:r>
            <a:r>
              <a:rPr lang="zh-CN" altLang="en-US" sz="2000" dirty="0" smtClean="0"/>
              <a:t>有田产的“主户”只占民户总数</a:t>
            </a:r>
            <a:r>
              <a:rPr lang="en-US" sz="2000" dirty="0" smtClean="0"/>
              <a:t>20%</a:t>
            </a:r>
            <a:r>
              <a:rPr lang="zh-CN" altLang="en-US" sz="2000" dirty="0" smtClean="0"/>
              <a:t>左右</a:t>
            </a:r>
            <a:r>
              <a:rPr lang="en-US" sz="2000" dirty="0" smtClean="0"/>
              <a:t>,</a:t>
            </a:r>
            <a:r>
              <a:rPr lang="zh-CN" altLang="en-US" sz="2000" dirty="0" smtClean="0"/>
              <a:t>其余大都是四处租种土地的“客户”。导致这种状况的重要因素是</a:t>
            </a:r>
            <a:r>
              <a:rPr lang="en-US" sz="2000" dirty="0" smtClean="0"/>
              <a:t>(</a:t>
            </a:r>
            <a:r>
              <a:rPr lang="zh-CN" altLang="en-US" sz="2000" dirty="0" smtClean="0"/>
              <a:t>　　</a:t>
            </a:r>
            <a:r>
              <a:rPr lang="en-US" sz="2000" dirty="0" smtClean="0"/>
              <a:t>)</a:t>
            </a:r>
            <a:endParaRPr lang="zh-CN" altLang="en-US" sz="2000" dirty="0" smtClean="0"/>
          </a:p>
          <a:p>
            <a:r>
              <a:rPr lang="en-US" sz="2000" dirty="0" smtClean="0"/>
              <a:t>A.</a:t>
            </a:r>
            <a:r>
              <a:rPr lang="zh-CN" altLang="en-US" sz="2000" dirty="0" smtClean="0"/>
              <a:t>经济严重衰退</a:t>
            </a:r>
            <a:r>
              <a:rPr lang="en-US" sz="2000" dirty="0" smtClean="0"/>
              <a:t>	       B.</a:t>
            </a:r>
            <a:r>
              <a:rPr lang="zh-CN" altLang="en-US" sz="2000" dirty="0" smtClean="0"/>
              <a:t>土地政策调整</a:t>
            </a:r>
            <a:endParaRPr lang="zh-CN" altLang="en-US" sz="2000" dirty="0" smtClean="0"/>
          </a:p>
          <a:p>
            <a:r>
              <a:rPr lang="en-US" sz="2000" dirty="0" smtClean="0"/>
              <a:t>C.</a:t>
            </a:r>
            <a:r>
              <a:rPr lang="zh-CN" altLang="en-US" sz="2000" dirty="0" smtClean="0"/>
              <a:t>坊市制度崩溃   </a:t>
            </a:r>
            <a:r>
              <a:rPr lang="en-US" sz="2000" dirty="0" smtClean="0"/>
              <a:t>	D.</a:t>
            </a:r>
            <a:r>
              <a:rPr lang="zh-CN" altLang="en-US" sz="2000" dirty="0" smtClean="0"/>
              <a:t>政府管理失控</a:t>
            </a:r>
            <a:endParaRPr lang="zh-CN" altLang="en-US" sz="2000" dirty="0"/>
          </a:p>
        </p:txBody>
      </p:sp>
      <p:sp>
        <p:nvSpPr>
          <p:cNvPr id="3" name="Rectangle 2"/>
          <p:cNvSpPr>
            <a:spLocks noChangeArrowheads="1"/>
          </p:cNvSpPr>
          <p:nvPr/>
        </p:nvSpPr>
        <p:spPr bwMode="auto">
          <a:xfrm>
            <a:off x="142844" y="1785932"/>
            <a:ext cx="8858312" cy="3000396"/>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5" name="TextBox 4"/>
          <p:cNvSpPr txBox="1"/>
          <p:nvPr/>
        </p:nvSpPr>
        <p:spPr>
          <a:xfrm>
            <a:off x="214282" y="1864419"/>
            <a:ext cx="8643998" cy="2836354"/>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:B</a:t>
            </a:r>
            <a:r>
              <a:rPr lang="zh-CN" altLang="en-US" sz="2000" dirty="0" smtClean="0">
                <a:latin typeface="楷体" panose="02010609060101010101" pitchFamily="49" charset="-122"/>
                <a:ea typeface="楷体" panose="02010609060101010101" pitchFamily="49" charset="-122"/>
              </a:rPr>
              <a:t>　宋代经济较唐代有进一步发展</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没有出现严重衰退</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项错误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宋代实行“不抑兼并”的土地政策</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导致土地高度集中</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租佃制进一步发展</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进而出现“有田产的‘主户’只占民户总数</a:t>
            </a:r>
            <a:r>
              <a:rPr lang="en-US" sz="2000" dirty="0" smtClean="0">
                <a:latin typeface="楷体" panose="02010609060101010101" pitchFamily="49" charset="-122"/>
                <a:ea typeface="楷体" panose="02010609060101010101" pitchFamily="49" charset="-122"/>
              </a:rPr>
              <a:t>20%</a:t>
            </a:r>
            <a:r>
              <a:rPr lang="zh-CN" altLang="en-US" sz="2000" dirty="0" smtClean="0">
                <a:latin typeface="楷体" panose="02010609060101010101" pitchFamily="49" charset="-122"/>
                <a:ea typeface="楷体" panose="02010609060101010101" pitchFamily="49" charset="-122"/>
              </a:rPr>
              <a:t>左右</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其余大都是四处租种土地的‘客户’”的现象</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项正确</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坊市制度崩溃主要与商品经济关系密切</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但与农民租种土地并无直接关系</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项错误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材料中谈到的宋代土地高度集中的问题与宋代实行的“不抑兼并”的土地政策有关</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不能表明政府管理失控</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而是政府对土地政策的调整</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项错误。</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06" y="71420"/>
            <a:ext cx="8929750" cy="2893100"/>
          </a:xfrm>
          <a:prstGeom prst="rect">
            <a:avLst/>
          </a:prstGeom>
          <a:noFill/>
        </p:spPr>
        <p:txBody>
          <a:bodyPr wrap="square" rtlCol="0">
            <a:spAutoFit/>
          </a:bodyPr>
          <a:lstStyle/>
          <a:p>
            <a:r>
              <a:rPr lang="en-US" sz="2000" dirty="0" smtClean="0"/>
              <a:t>7.</a:t>
            </a:r>
            <a:r>
              <a:rPr lang="en-US" sz="2000" dirty="0" smtClean="0">
                <a:latin typeface="楷体" panose="02010609060101010101" pitchFamily="49" charset="-122"/>
                <a:ea typeface="楷体" panose="02010609060101010101" pitchFamily="49" charset="-122"/>
              </a:rPr>
              <a:t>(2022·</a:t>
            </a:r>
            <a:r>
              <a:rPr lang="zh-CN" altLang="en-US" sz="2000" dirty="0" smtClean="0">
                <a:latin typeface="楷体" panose="02010609060101010101" pitchFamily="49" charset="-122"/>
                <a:ea typeface="楷体" panose="02010609060101010101" pitchFamily="49" charset="-122"/>
              </a:rPr>
              <a:t>全国甲卷</a:t>
            </a:r>
            <a:r>
              <a:rPr lang="en-US" sz="2000" dirty="0" smtClean="0">
                <a:latin typeface="楷体" panose="02010609060101010101" pitchFamily="49" charset="-122"/>
                <a:ea typeface="楷体" panose="02010609060101010101" pitchFamily="49" charset="-122"/>
              </a:rPr>
              <a:t>,26)</a:t>
            </a:r>
            <a:r>
              <a:rPr lang="zh-CN" altLang="en-US" sz="2000" dirty="0" smtClean="0"/>
              <a:t>宋朝海外贸易中</a:t>
            </a:r>
            <a:r>
              <a:rPr lang="en-US" sz="2000" dirty="0" smtClean="0"/>
              <a:t>,</a:t>
            </a:r>
            <a:r>
              <a:rPr lang="zh-CN" altLang="en-US" sz="2000" dirty="0" smtClean="0"/>
              <a:t>输出的商品主要是丝织品、瓷器、漆器、铁器等</a:t>
            </a:r>
            <a:r>
              <a:rPr lang="en-US" sz="2000" dirty="0" smtClean="0"/>
              <a:t>,</a:t>
            </a:r>
            <a:r>
              <a:rPr lang="zh-CN" altLang="en-US" sz="2000" dirty="0" smtClean="0"/>
              <a:t>输入的商品以香料、犀角、象牙、珊瑚、珍珠等为大宗。政府每年从海上进口贸易中获利颇丰。这表明</a:t>
            </a:r>
            <a:r>
              <a:rPr lang="en-US" sz="2000" dirty="0" smtClean="0"/>
              <a:t>,</a:t>
            </a:r>
            <a:r>
              <a:rPr lang="zh-CN" altLang="en-US" sz="2000" dirty="0" smtClean="0"/>
              <a:t>在宋朝</a:t>
            </a:r>
            <a:r>
              <a:rPr lang="en-US" sz="2000" dirty="0" smtClean="0"/>
              <a:t>(</a:t>
            </a:r>
            <a:r>
              <a:rPr lang="zh-CN" altLang="en-US" sz="2000" dirty="0" smtClean="0"/>
              <a:t>　　</a:t>
            </a:r>
            <a:r>
              <a:rPr lang="en-US" sz="2000" dirty="0" smtClean="0"/>
              <a:t>)</a:t>
            </a:r>
            <a:endParaRPr lang="zh-CN" altLang="en-US" sz="2000" dirty="0" smtClean="0"/>
          </a:p>
          <a:p>
            <a:r>
              <a:rPr lang="en-US" sz="2000" dirty="0" smtClean="0"/>
              <a:t>A.</a:t>
            </a:r>
            <a:r>
              <a:rPr lang="zh-CN" altLang="en-US" sz="2000" dirty="0" smtClean="0"/>
              <a:t>进口商品成为基本生产资料</a:t>
            </a:r>
            <a:endParaRPr lang="zh-CN" altLang="en-US" sz="2000" dirty="0" smtClean="0"/>
          </a:p>
          <a:p>
            <a:r>
              <a:rPr lang="en-US" sz="2000" dirty="0" smtClean="0"/>
              <a:t>B.</a:t>
            </a:r>
            <a:r>
              <a:rPr lang="zh-CN" altLang="en-US" sz="2000" dirty="0" smtClean="0"/>
              <a:t>开辟了海上丝绸之路</a:t>
            </a:r>
            <a:endParaRPr lang="zh-CN" altLang="en-US" sz="2000" dirty="0" smtClean="0"/>
          </a:p>
          <a:p>
            <a:r>
              <a:rPr lang="en-US" sz="2000" dirty="0" smtClean="0"/>
              <a:t>C.</a:t>
            </a:r>
            <a:r>
              <a:rPr lang="zh-CN" altLang="en-US" sz="2000" dirty="0" smtClean="0"/>
              <a:t>外贸成为国家税收主要来源</a:t>
            </a:r>
            <a:endParaRPr lang="zh-CN" altLang="en-US" sz="2000" dirty="0" smtClean="0"/>
          </a:p>
          <a:p>
            <a:r>
              <a:rPr lang="en-US" sz="2000" dirty="0" smtClean="0"/>
              <a:t>D.</a:t>
            </a:r>
            <a:r>
              <a:rPr lang="zh-CN" altLang="en-US" sz="2000" dirty="0" smtClean="0"/>
              <a:t>手工业生产较为发达</a:t>
            </a:r>
            <a:endParaRPr lang="zh-CN" altLang="en-US" sz="2000" dirty="0"/>
          </a:p>
        </p:txBody>
      </p:sp>
      <p:sp>
        <p:nvSpPr>
          <p:cNvPr id="3" name="Rectangle 2"/>
          <p:cNvSpPr>
            <a:spLocks noChangeArrowheads="1"/>
          </p:cNvSpPr>
          <p:nvPr/>
        </p:nvSpPr>
        <p:spPr bwMode="auto">
          <a:xfrm>
            <a:off x="142844" y="2928940"/>
            <a:ext cx="8858312" cy="2071702"/>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5" name="TextBox 4"/>
          <p:cNvSpPr txBox="1"/>
          <p:nvPr/>
        </p:nvSpPr>
        <p:spPr>
          <a:xfrm>
            <a:off x="214282" y="2928940"/>
            <a:ext cx="8643998" cy="2036135"/>
          </a:xfrm>
          <a:prstGeom prst="rect">
            <a:avLst/>
          </a:prstGeom>
          <a:noFill/>
        </p:spPr>
        <p:txBody>
          <a:bodyPr wrap="square" rtlCol="0">
            <a:spAutoFit/>
          </a:bodyPr>
          <a:lstStyle/>
          <a:p>
            <a:pPr algn="di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:D</a:t>
            </a:r>
            <a:r>
              <a:rPr lang="zh-CN" altLang="en-US" sz="2000" dirty="0" smtClean="0">
                <a:latin typeface="楷体" panose="02010609060101010101" pitchFamily="49" charset="-122"/>
                <a:ea typeface="楷体" panose="02010609060101010101" pitchFamily="49" charset="-122"/>
              </a:rPr>
              <a:t>　宋朝海外贸易中</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输出商品多为手工业产品</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而输入商品多为奢侈</a:t>
            </a:r>
            <a:endParaRPr lang="en-US" altLang="zh-CN" sz="2000" dirty="0" smtClean="0">
              <a:latin typeface="楷体" panose="02010609060101010101" pitchFamily="49" charset="-122"/>
              <a:ea typeface="楷体" panose="02010609060101010101" pitchFamily="49" charset="-122"/>
            </a:endParaRPr>
          </a:p>
          <a:p>
            <a:pPr algn="just"/>
            <a:r>
              <a:rPr lang="zh-CN" altLang="en-US" sz="2000" dirty="0" smtClean="0">
                <a:latin typeface="楷体" panose="02010609060101010101" pitchFamily="49" charset="-122"/>
                <a:ea typeface="楷体" panose="02010609060101010101" pitchFamily="49" charset="-122"/>
              </a:rPr>
              <a:t>品</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政府每年从海上进口贸易中获利颇丰</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意味着当时贸易出口量较大</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说明手工业生产较为发达</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项正确</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进口商品是奢侈品</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不是基本生产资料</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汉朝开辟了海上丝绸之路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通过材料无法看出外贸在国家财政中所占比重</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06" y="71420"/>
            <a:ext cx="8929750" cy="2893100"/>
          </a:xfrm>
          <a:prstGeom prst="rect">
            <a:avLst/>
          </a:prstGeom>
          <a:noFill/>
        </p:spPr>
        <p:txBody>
          <a:bodyPr wrap="square" rtlCol="0">
            <a:spAutoFit/>
          </a:bodyPr>
          <a:lstStyle/>
          <a:p>
            <a:pPr algn="just"/>
            <a:r>
              <a:rPr lang="en-US" sz="2000" dirty="0" smtClean="0"/>
              <a:t>8.</a:t>
            </a:r>
            <a:r>
              <a:rPr lang="en-US" sz="2000" dirty="0" smtClean="0">
                <a:latin typeface="楷体" panose="02010609060101010101" pitchFamily="49" charset="-122"/>
                <a:ea typeface="楷体" panose="02010609060101010101" pitchFamily="49" charset="-122"/>
              </a:rPr>
              <a:t>(2021·</a:t>
            </a:r>
            <a:r>
              <a:rPr lang="zh-CN" altLang="en-US" sz="2000" dirty="0" smtClean="0">
                <a:latin typeface="楷体" panose="02010609060101010101" pitchFamily="49" charset="-122"/>
                <a:ea typeface="楷体" panose="02010609060101010101" pitchFamily="49" charset="-122"/>
              </a:rPr>
              <a:t>福建卷</a:t>
            </a:r>
            <a:r>
              <a:rPr lang="en-US" sz="2000" dirty="0" smtClean="0">
                <a:latin typeface="楷体" panose="02010609060101010101" pitchFamily="49" charset="-122"/>
                <a:ea typeface="楷体" panose="02010609060101010101" pitchFamily="49" charset="-122"/>
              </a:rPr>
              <a:t>,4)</a:t>
            </a:r>
            <a:r>
              <a:rPr lang="zh-CN" altLang="en-US" sz="2000" dirty="0" smtClean="0"/>
              <a:t>北宋中期以后乡村出现了受雇于富豪之家的代役人</a:t>
            </a:r>
            <a:r>
              <a:rPr lang="en-US" sz="2000" dirty="0" smtClean="0"/>
              <a:t>,</a:t>
            </a:r>
            <a:r>
              <a:rPr lang="zh-CN" altLang="en-US" sz="2000" dirty="0" smtClean="0"/>
              <a:t>顶替雇主到地方官府当差。募役法实行后</a:t>
            </a:r>
            <a:r>
              <a:rPr lang="en-US" sz="2000" dirty="0" smtClean="0"/>
              <a:t>,</a:t>
            </a:r>
            <a:r>
              <a:rPr lang="zh-CN" altLang="en-US" sz="2000" dirty="0" smtClean="0"/>
              <a:t>这一类代役人大部分被国家认可</a:t>
            </a:r>
            <a:r>
              <a:rPr lang="en-US" sz="2000" dirty="0" smtClean="0"/>
              <a:t>,</a:t>
            </a:r>
            <a:r>
              <a:rPr lang="zh-CN" altLang="en-US" sz="2000" dirty="0" smtClean="0"/>
              <a:t>南宋时渐成常态。代役人现象的普及</a:t>
            </a:r>
            <a:r>
              <a:rPr lang="en-US" sz="2000" dirty="0" smtClean="0"/>
              <a:t>(</a:t>
            </a:r>
            <a:r>
              <a:rPr lang="zh-CN" altLang="en-US" sz="2000" dirty="0" smtClean="0"/>
              <a:t>　　</a:t>
            </a:r>
            <a:r>
              <a:rPr lang="en-US" sz="2000" dirty="0" smtClean="0"/>
              <a:t>)</a:t>
            </a:r>
            <a:endParaRPr lang="zh-CN" altLang="en-US" sz="2000" dirty="0" smtClean="0"/>
          </a:p>
          <a:p>
            <a:pPr algn="just"/>
            <a:r>
              <a:rPr lang="en-US" sz="2000" dirty="0" smtClean="0"/>
              <a:t>A.</a:t>
            </a:r>
            <a:r>
              <a:rPr lang="zh-CN" altLang="en-US" sz="2000" dirty="0" smtClean="0"/>
              <a:t>反映了商品经济发展</a:t>
            </a:r>
            <a:endParaRPr lang="zh-CN" altLang="en-US" sz="2000" dirty="0" smtClean="0"/>
          </a:p>
          <a:p>
            <a:pPr algn="just"/>
            <a:r>
              <a:rPr lang="en-US" sz="2000" dirty="0" smtClean="0"/>
              <a:t>B.</a:t>
            </a:r>
            <a:r>
              <a:rPr lang="zh-CN" altLang="en-US" sz="2000" dirty="0" smtClean="0"/>
              <a:t>加剧了乡村阶层对立</a:t>
            </a:r>
            <a:endParaRPr lang="zh-CN" altLang="en-US" sz="2000" dirty="0" smtClean="0"/>
          </a:p>
          <a:p>
            <a:pPr algn="just"/>
            <a:r>
              <a:rPr lang="en-US" sz="2000" dirty="0" smtClean="0"/>
              <a:t>C.</a:t>
            </a:r>
            <a:r>
              <a:rPr lang="zh-CN" altLang="en-US" sz="2000" dirty="0" smtClean="0"/>
              <a:t>削弱了基层治理能力</a:t>
            </a:r>
            <a:endParaRPr lang="zh-CN" altLang="en-US" sz="2000" dirty="0" smtClean="0"/>
          </a:p>
          <a:p>
            <a:pPr algn="just"/>
            <a:r>
              <a:rPr lang="en-US" sz="2000" dirty="0" smtClean="0"/>
              <a:t>D.</a:t>
            </a:r>
            <a:r>
              <a:rPr lang="zh-CN" altLang="en-US" sz="2000" dirty="0" smtClean="0"/>
              <a:t>加速了农村人口流动</a:t>
            </a:r>
            <a:endParaRPr lang="zh-CN" altLang="en-US" sz="2000" dirty="0"/>
          </a:p>
        </p:txBody>
      </p:sp>
      <p:sp>
        <p:nvSpPr>
          <p:cNvPr id="3" name="Rectangle 2"/>
          <p:cNvSpPr>
            <a:spLocks noChangeArrowheads="1"/>
          </p:cNvSpPr>
          <p:nvPr/>
        </p:nvSpPr>
        <p:spPr bwMode="auto">
          <a:xfrm>
            <a:off x="142844" y="2928940"/>
            <a:ext cx="8858312" cy="1857388"/>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5" name="TextBox 4"/>
          <p:cNvSpPr txBox="1"/>
          <p:nvPr/>
        </p:nvSpPr>
        <p:spPr>
          <a:xfrm>
            <a:off x="214282" y="3007427"/>
            <a:ext cx="8643998" cy="1636025"/>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:A</a:t>
            </a:r>
            <a:r>
              <a:rPr lang="zh-CN" altLang="en-US" sz="2000" dirty="0" smtClean="0">
                <a:latin typeface="楷体" panose="02010609060101010101" pitchFamily="49" charset="-122"/>
                <a:ea typeface="楷体" panose="02010609060101010101" pitchFamily="49" charset="-122"/>
              </a:rPr>
              <a:t>　结合所学知识可知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雇人代役现象的出现是商品经济发展在赋税制度上的表现</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对于保障农民生产时间</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增加政府收入发挥较大作用</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项正确</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材料与加剧乡村阶层对立的说法无关</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材料与削弱基层治理能力的说法无关</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在小农经济的模式下</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广大农民被束缚在土地上</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3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06" y="71420"/>
            <a:ext cx="8929750" cy="3693319"/>
          </a:xfrm>
          <a:prstGeom prst="rect">
            <a:avLst/>
          </a:prstGeom>
          <a:noFill/>
        </p:spPr>
        <p:txBody>
          <a:bodyPr wrap="square" rtlCol="0">
            <a:spAutoFit/>
          </a:bodyPr>
          <a:lstStyle/>
          <a:p>
            <a:pPr algn="just"/>
            <a:r>
              <a:rPr lang="en-US" sz="2000" dirty="0" smtClean="0"/>
              <a:t>9.</a:t>
            </a:r>
            <a:r>
              <a:rPr lang="en-US" sz="2000" dirty="0" smtClean="0">
                <a:latin typeface="楷体" panose="02010609060101010101" pitchFamily="49" charset="-122"/>
                <a:ea typeface="楷体" panose="02010609060101010101" pitchFamily="49" charset="-122"/>
              </a:rPr>
              <a:t>(2022·</a:t>
            </a:r>
            <a:r>
              <a:rPr lang="zh-CN" altLang="en-US" sz="2000" dirty="0" smtClean="0">
                <a:latin typeface="楷体" panose="02010609060101010101" pitchFamily="49" charset="-122"/>
                <a:ea typeface="楷体" panose="02010609060101010101" pitchFamily="49" charset="-122"/>
              </a:rPr>
              <a:t>山东卷</a:t>
            </a:r>
            <a:r>
              <a:rPr lang="en-US" sz="2000" dirty="0" smtClean="0">
                <a:latin typeface="楷体" panose="02010609060101010101" pitchFamily="49" charset="-122"/>
                <a:ea typeface="楷体" panose="02010609060101010101" pitchFamily="49" charset="-122"/>
              </a:rPr>
              <a:t>,3)</a:t>
            </a:r>
            <a:r>
              <a:rPr lang="zh-CN" altLang="en-US" sz="2000" dirty="0" smtClean="0"/>
              <a:t>目前考古发现的宋代纺织品</a:t>
            </a:r>
            <a:r>
              <a:rPr lang="en-US" sz="2000" dirty="0" smtClean="0"/>
              <a:t>,</a:t>
            </a:r>
            <a:r>
              <a:rPr lang="zh-CN" altLang="en-US" sz="2000" dirty="0" smtClean="0"/>
              <a:t>主要有福建福州黄昇墓的纺织品和衣物</a:t>
            </a:r>
            <a:r>
              <a:rPr lang="en-US" sz="2000" dirty="0" smtClean="0"/>
              <a:t>300</a:t>
            </a:r>
            <a:r>
              <a:rPr lang="zh-CN" altLang="en-US" sz="2000" dirty="0" smtClean="0"/>
              <a:t>余件</a:t>
            </a:r>
            <a:r>
              <a:rPr lang="en-US" sz="2000" dirty="0" smtClean="0"/>
              <a:t>,</a:t>
            </a:r>
            <a:r>
              <a:rPr lang="zh-CN" altLang="en-US" sz="2000" dirty="0" smtClean="0"/>
              <a:t>江苏金坛周瑀墓的衣物</a:t>
            </a:r>
            <a:r>
              <a:rPr lang="en-US" sz="2000" dirty="0" smtClean="0"/>
              <a:t>50</a:t>
            </a:r>
            <a:r>
              <a:rPr lang="zh-CN" altLang="en-US" sz="2000" dirty="0" smtClean="0"/>
              <a:t>余件</a:t>
            </a:r>
            <a:r>
              <a:rPr lang="en-US" sz="2000" dirty="0" smtClean="0"/>
              <a:t>,</a:t>
            </a:r>
            <a:r>
              <a:rPr lang="zh-CN" altLang="en-US" sz="2000" dirty="0" smtClean="0"/>
              <a:t>江苏武进宋墓衣物残片</a:t>
            </a:r>
            <a:r>
              <a:rPr lang="en-US" sz="2000" dirty="0" smtClean="0"/>
              <a:t>,</a:t>
            </a:r>
            <a:r>
              <a:rPr lang="zh-CN" altLang="en-US" sz="2000" dirty="0" smtClean="0"/>
              <a:t>湖南衡阳宋墓和宁夏西夏陵区</a:t>
            </a:r>
            <a:r>
              <a:rPr lang="en-US" sz="2000" dirty="0" smtClean="0"/>
              <a:t>108</a:t>
            </a:r>
            <a:r>
              <a:rPr lang="zh-CN" altLang="en-US" sz="2000" dirty="0" smtClean="0"/>
              <a:t>号墓丝麻织品</a:t>
            </a:r>
            <a:r>
              <a:rPr lang="en-US" sz="2000" dirty="0" smtClean="0"/>
              <a:t>,</a:t>
            </a:r>
            <a:r>
              <a:rPr lang="zh-CN" altLang="en-US" sz="2000" dirty="0" smtClean="0"/>
              <a:t>浙江兰溪南宋墓棉毯</a:t>
            </a:r>
            <a:r>
              <a:rPr lang="en-US" sz="2000" dirty="0" smtClean="0"/>
              <a:t>,</a:t>
            </a:r>
            <a:r>
              <a:rPr lang="zh-CN" altLang="en-US" sz="2000" dirty="0" smtClean="0"/>
              <a:t>江西德安南宋周氏墓丝织衣裙</a:t>
            </a:r>
            <a:r>
              <a:rPr lang="en-US" sz="2000" dirty="0" smtClean="0"/>
              <a:t>,</a:t>
            </a:r>
            <a:r>
              <a:rPr lang="zh-CN" altLang="en-US" sz="2000" dirty="0" smtClean="0"/>
              <a:t>浙江台州南宋赵伯澐墓纺织品</a:t>
            </a:r>
            <a:r>
              <a:rPr lang="en-US" sz="2000" dirty="0" smtClean="0"/>
              <a:t>60</a:t>
            </a:r>
            <a:r>
              <a:rPr lang="zh-CN" altLang="en-US" sz="2000" dirty="0" smtClean="0"/>
              <a:t>余件等。据此我们可以推断</a:t>
            </a:r>
            <a:r>
              <a:rPr lang="en-US" sz="2000" dirty="0" smtClean="0"/>
              <a:t>,</a:t>
            </a:r>
            <a:r>
              <a:rPr lang="zh-CN" altLang="en-US" sz="2000" dirty="0" smtClean="0"/>
              <a:t>宋代</a:t>
            </a:r>
            <a:r>
              <a:rPr lang="en-US" sz="2000" dirty="0" smtClean="0"/>
              <a:t>(</a:t>
            </a:r>
            <a:r>
              <a:rPr lang="zh-CN" altLang="en-US" sz="2000" dirty="0" smtClean="0"/>
              <a:t>　　</a:t>
            </a:r>
            <a:r>
              <a:rPr lang="en-US" sz="2000" dirty="0" smtClean="0"/>
              <a:t>)</a:t>
            </a:r>
            <a:endParaRPr lang="zh-CN" altLang="en-US" sz="2000" dirty="0" smtClean="0"/>
          </a:p>
          <a:p>
            <a:pPr algn="just"/>
            <a:r>
              <a:rPr lang="en-US" sz="2000" dirty="0" smtClean="0"/>
              <a:t>A.</a:t>
            </a:r>
            <a:r>
              <a:rPr lang="zh-CN" altLang="en-US" sz="2000" dirty="0" smtClean="0"/>
              <a:t>海上丝绸贸易兴盛</a:t>
            </a:r>
            <a:endParaRPr lang="zh-CN" altLang="en-US" sz="2000" dirty="0" smtClean="0"/>
          </a:p>
          <a:p>
            <a:pPr algn="just"/>
            <a:r>
              <a:rPr lang="en-US" sz="2000" dirty="0" smtClean="0"/>
              <a:t>B.</a:t>
            </a:r>
            <a:r>
              <a:rPr lang="zh-CN" altLang="en-US" sz="2000" dirty="0" smtClean="0"/>
              <a:t>纺织业中心位于南方</a:t>
            </a:r>
            <a:endParaRPr lang="zh-CN" altLang="en-US" sz="2000" dirty="0" smtClean="0"/>
          </a:p>
          <a:p>
            <a:pPr algn="just"/>
            <a:r>
              <a:rPr lang="en-US" sz="2000" dirty="0" smtClean="0"/>
              <a:t>C.</a:t>
            </a:r>
            <a:r>
              <a:rPr lang="zh-CN" altLang="en-US" sz="2000" dirty="0" smtClean="0"/>
              <a:t>衣料材质发生明显变化</a:t>
            </a:r>
            <a:endParaRPr lang="zh-CN" altLang="en-US" sz="2000" dirty="0" smtClean="0"/>
          </a:p>
          <a:p>
            <a:pPr algn="just"/>
            <a:r>
              <a:rPr lang="en-US" sz="2000" dirty="0" smtClean="0"/>
              <a:t>D.</a:t>
            </a:r>
            <a:r>
              <a:rPr lang="zh-CN" altLang="en-US" sz="2000" dirty="0" smtClean="0"/>
              <a:t>南方纺织技艺已超过北方</a:t>
            </a:r>
            <a:endParaRPr lang="zh-CN" altLang="en-US" sz="2000" dirty="0"/>
          </a:p>
        </p:txBody>
      </p:sp>
    </p:spTree>
  </p:cSld>
  <p:clrMapOvr>
    <a:masterClrMapping/>
  </p:clrMapOvr>
  <p:transition>
    <p:randomBar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142844" y="642924"/>
            <a:ext cx="8858312" cy="2286016"/>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5" name="TextBox 4"/>
          <p:cNvSpPr txBox="1"/>
          <p:nvPr/>
        </p:nvSpPr>
        <p:spPr>
          <a:xfrm>
            <a:off x="214282" y="721411"/>
            <a:ext cx="8643998" cy="2036135"/>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:B</a:t>
            </a:r>
            <a:r>
              <a:rPr lang="zh-CN" altLang="en-US" sz="2000" dirty="0" smtClean="0">
                <a:latin typeface="楷体" panose="02010609060101010101" pitchFamily="49" charset="-122"/>
                <a:ea typeface="楷体" panose="02010609060101010101" pitchFamily="49" charset="-122"/>
              </a:rPr>
              <a:t>　根据材料可知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目前考古发现的宋代纺织品主要是在福建、江苏、湖南、宁夏、江西、浙江等地区</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这些地区主要是在南方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由此推断宋代纺织业中心位于南方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故选</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古代东西方的海上交通线称为海上丝绸之路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材料信息无法体现</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项内容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材料没有体现宋朝的衣料材质发生明显变化</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材料没有对南北方纺织技艺进行对比</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无法得出</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项内容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comb/>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1406" y="593227"/>
            <a:ext cx="8929750" cy="2893100"/>
          </a:xfrm>
          <a:prstGeom prst="rect">
            <a:avLst/>
          </a:prstGeom>
          <a:noFill/>
        </p:spPr>
        <p:txBody>
          <a:bodyPr wrap="square" rtlCol="0">
            <a:spAutoFit/>
          </a:bodyPr>
          <a:lstStyle/>
          <a:p>
            <a:pPr algn="just"/>
            <a:r>
              <a:rPr lang="en-US" sz="2000" dirty="0" smtClean="0"/>
              <a:t>10.</a:t>
            </a:r>
            <a:r>
              <a:rPr lang="en-US" sz="2000" dirty="0" smtClean="0">
                <a:latin typeface="楷体" panose="02010609060101010101" pitchFamily="49" charset="-122"/>
                <a:ea typeface="楷体" panose="02010609060101010101" pitchFamily="49" charset="-122"/>
              </a:rPr>
              <a:t>(2022·</a:t>
            </a:r>
            <a:r>
              <a:rPr lang="zh-CN" altLang="en-US" sz="2000" dirty="0" smtClean="0">
                <a:latin typeface="楷体" panose="02010609060101010101" pitchFamily="49" charset="-122"/>
                <a:ea typeface="楷体" panose="02010609060101010101" pitchFamily="49" charset="-122"/>
              </a:rPr>
              <a:t>广东卷</a:t>
            </a:r>
            <a:r>
              <a:rPr lang="en-US" sz="2000" dirty="0" smtClean="0">
                <a:latin typeface="楷体" panose="02010609060101010101" pitchFamily="49" charset="-122"/>
                <a:ea typeface="楷体" panose="02010609060101010101" pitchFamily="49" charset="-122"/>
              </a:rPr>
              <a:t>,4)</a:t>
            </a:r>
            <a:r>
              <a:rPr lang="zh-CN" altLang="en-US" sz="2000" dirty="0" smtClean="0"/>
              <a:t>魏晋以来佛教、道教广泛传播</a:t>
            </a:r>
            <a:r>
              <a:rPr lang="en-US" sz="2000" dirty="0" smtClean="0"/>
              <a:t>,</a:t>
            </a:r>
            <a:r>
              <a:rPr lang="zh-CN" altLang="en-US" sz="2000" dirty="0" smtClean="0"/>
              <a:t>宋人李觏认为原因在于“儒失其守</a:t>
            </a:r>
            <a:r>
              <a:rPr lang="en-US" sz="2000" dirty="0" smtClean="0"/>
              <a:t>,</a:t>
            </a:r>
            <a:r>
              <a:rPr lang="zh-CN" altLang="en-US" sz="2000" dirty="0" smtClean="0"/>
              <a:t>教化坠于地”</a:t>
            </a:r>
            <a:r>
              <a:rPr lang="en-US" sz="2000" dirty="0" smtClean="0"/>
              <a:t>;</a:t>
            </a:r>
            <a:r>
              <a:rPr lang="zh-CN" altLang="en-US" sz="2000" dirty="0" smtClean="0"/>
              <a:t>张载认为佛道追求的彼岸是虚幻的</a:t>
            </a:r>
            <a:r>
              <a:rPr lang="en-US" sz="2000" dirty="0" smtClean="0"/>
              <a:t>,</a:t>
            </a:r>
            <a:r>
              <a:rPr lang="zh-CN" altLang="en-US" sz="2000" dirty="0" smtClean="0"/>
              <a:t>与“吾儒”水火不容。由此可知</a:t>
            </a:r>
            <a:r>
              <a:rPr lang="en-US" sz="2000" dirty="0" smtClean="0"/>
              <a:t>,</a:t>
            </a:r>
            <a:r>
              <a:rPr lang="zh-CN" altLang="en-US" sz="2000" dirty="0" smtClean="0"/>
              <a:t>李觏、张载主张</a:t>
            </a:r>
            <a:r>
              <a:rPr lang="en-US" sz="2000" dirty="0" smtClean="0"/>
              <a:t>(</a:t>
            </a:r>
            <a:r>
              <a:rPr lang="zh-CN" altLang="en-US" sz="2000" dirty="0" smtClean="0"/>
              <a:t>　　</a:t>
            </a:r>
            <a:r>
              <a:rPr lang="en-US" sz="2000" dirty="0" smtClean="0"/>
              <a:t>)</a:t>
            </a:r>
            <a:endParaRPr lang="zh-CN" altLang="en-US" sz="2000" dirty="0" smtClean="0"/>
          </a:p>
          <a:p>
            <a:pPr algn="just"/>
            <a:r>
              <a:rPr lang="en-US" sz="2000" dirty="0" smtClean="0"/>
              <a:t>A.</a:t>
            </a:r>
            <a:r>
              <a:rPr lang="zh-CN" altLang="en-US" sz="2000" dirty="0" smtClean="0"/>
              <a:t>儒法并用以维护君权</a:t>
            </a:r>
            <a:endParaRPr lang="zh-CN" altLang="en-US" sz="2000" dirty="0" smtClean="0"/>
          </a:p>
          <a:p>
            <a:pPr algn="just"/>
            <a:r>
              <a:rPr lang="en-US" sz="2000" dirty="0" smtClean="0"/>
              <a:t>B.</a:t>
            </a:r>
            <a:r>
              <a:rPr lang="zh-CN" altLang="en-US" sz="2000" dirty="0" smtClean="0"/>
              <a:t>立足考据以重建学风</a:t>
            </a:r>
            <a:endParaRPr lang="zh-CN" altLang="en-US" sz="2000" dirty="0" smtClean="0"/>
          </a:p>
          <a:p>
            <a:pPr algn="just"/>
            <a:r>
              <a:rPr lang="en-US" sz="2000" dirty="0" smtClean="0"/>
              <a:t>C.</a:t>
            </a:r>
            <a:r>
              <a:rPr lang="zh-CN" altLang="en-US" sz="2000" dirty="0" smtClean="0"/>
              <a:t>复兴儒学以回应挑战</a:t>
            </a:r>
            <a:endParaRPr lang="zh-CN" altLang="en-US" sz="2000" dirty="0" smtClean="0"/>
          </a:p>
          <a:p>
            <a:r>
              <a:rPr lang="en-US" sz="2000" dirty="0" smtClean="0"/>
              <a:t>D.</a:t>
            </a:r>
            <a:r>
              <a:rPr lang="zh-CN" altLang="en-US" sz="2000" dirty="0" smtClean="0"/>
              <a:t>杂糅佛道以构建理学</a:t>
            </a:r>
            <a:endParaRPr lang="zh-CN" altLang="en-US" sz="2000" dirty="0"/>
          </a:p>
        </p:txBody>
      </p:sp>
      <p:sp>
        <p:nvSpPr>
          <p:cNvPr id="9" name="TextBox 8"/>
          <p:cNvSpPr txBox="1"/>
          <p:nvPr/>
        </p:nvSpPr>
        <p:spPr>
          <a:xfrm>
            <a:off x="1428728" y="71420"/>
            <a:ext cx="5357850" cy="435697"/>
          </a:xfrm>
          <a:prstGeom prst="rect">
            <a:avLst/>
          </a:prstGeom>
          <a:noFill/>
        </p:spPr>
        <p:txBody>
          <a:bodyPr wrap="square" rtlCol="0">
            <a:spAutoFit/>
          </a:bodyPr>
          <a:lstStyle/>
          <a:p>
            <a:r>
              <a:rPr lang="zh-CN" altLang="en-US" sz="2000" dirty="0" smtClean="0">
                <a:latin typeface="黑体" panose="02010609060101010101" pitchFamily="49" charset="-122"/>
                <a:ea typeface="黑体" panose="02010609060101010101" pitchFamily="49" charset="-122"/>
              </a:rPr>
              <a:t>宋朝文化成就与文化交流</a:t>
            </a:r>
            <a:endParaRPr lang="zh-CN" altLang="en-US" sz="2000" dirty="0" smtClean="0">
              <a:latin typeface="黑体" panose="02010609060101010101" pitchFamily="49" charset="-122"/>
              <a:ea typeface="黑体" panose="02010609060101010101" pitchFamily="49" charset="-122"/>
            </a:endParaRPr>
          </a:p>
        </p:txBody>
      </p:sp>
      <p:pic>
        <p:nvPicPr>
          <p:cNvPr id="11" name="考点三_1.jpg"/>
          <p:cNvPicPr>
            <a:picLocks noChangeAspect="1"/>
          </p:cNvPicPr>
          <p:nvPr/>
        </p:nvPicPr>
        <p:blipFill>
          <a:blip r:embed="rId1"/>
          <a:stretch>
            <a:fillRect/>
          </a:stretch>
        </p:blipFill>
        <p:spPr>
          <a:xfrm>
            <a:off x="164616" y="142858"/>
            <a:ext cx="1131185" cy="360000"/>
          </a:xfrm>
          <a:prstGeom prst="rect">
            <a:avLst/>
          </a:prstGeom>
        </p:spPr>
      </p:pic>
    </p:spTree>
  </p:cSld>
  <p:clrMapOvr>
    <a:masterClrMapping/>
  </p:clrMapOvr>
  <p:transition>
    <p:randomBar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ChangeArrowheads="1"/>
          </p:cNvSpPr>
          <p:nvPr/>
        </p:nvSpPr>
        <p:spPr bwMode="auto">
          <a:xfrm>
            <a:off x="142844" y="142858"/>
            <a:ext cx="8858312" cy="2786082"/>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8" name="TextBox 7"/>
          <p:cNvSpPr txBox="1"/>
          <p:nvPr/>
        </p:nvSpPr>
        <p:spPr>
          <a:xfrm>
            <a:off x="214282" y="221345"/>
            <a:ext cx="8643998" cy="2436244"/>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:C</a:t>
            </a:r>
            <a:r>
              <a:rPr lang="zh-CN" altLang="en-US" sz="2000" dirty="0" smtClean="0">
                <a:latin typeface="楷体" panose="02010609060101010101" pitchFamily="49" charset="-122"/>
                <a:ea typeface="楷体" panose="02010609060101010101" pitchFamily="49" charset="-122"/>
              </a:rPr>
              <a:t>　由材料中“儒失其守</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教化坠于地”“与‘吾儒’水火不容”可得出李觏、张载对儒学的社会地位沦落、佛教和道教的盛行感到不满</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站在维护儒学统治地位的立场上抨击佛教、道教</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结合所学可知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北宋时期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儒学家通过改造儒学来复兴儒学、抨击佛道</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项正确</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材料没有涉及“儒法并用”</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清代的学者主张立足考据以重建学风</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张载认为佛道与“吾儒”水火不容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因此不是主张“杂糅佛道”</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checker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2844" y="214296"/>
            <a:ext cx="8858312" cy="2092881"/>
          </a:xfrm>
          <a:prstGeom prst="rect">
            <a:avLst/>
          </a:prstGeom>
          <a:noFill/>
        </p:spPr>
        <p:txBody>
          <a:bodyPr wrap="square" rtlCol="0">
            <a:spAutoFit/>
          </a:bodyPr>
          <a:lstStyle/>
          <a:p>
            <a:r>
              <a:rPr lang="en-US" sz="2000" dirty="0" smtClean="0"/>
              <a:t>11.</a:t>
            </a:r>
            <a:r>
              <a:rPr lang="en-US" sz="2000" dirty="0" smtClean="0">
                <a:latin typeface="楷体" panose="02010609060101010101" pitchFamily="49" charset="-122"/>
                <a:ea typeface="楷体" panose="02010609060101010101" pitchFamily="49" charset="-122"/>
              </a:rPr>
              <a:t>(2020·</a:t>
            </a:r>
            <a:r>
              <a:rPr lang="zh-CN" altLang="en-US" sz="2000" dirty="0" smtClean="0">
                <a:latin typeface="楷体" panose="02010609060101010101" pitchFamily="49" charset="-122"/>
                <a:ea typeface="楷体" panose="02010609060101010101" pitchFamily="49" charset="-122"/>
              </a:rPr>
              <a:t>江苏卷</a:t>
            </a:r>
            <a:r>
              <a:rPr lang="en-US" sz="2000" dirty="0" smtClean="0">
                <a:latin typeface="楷体" panose="02010609060101010101" pitchFamily="49" charset="-122"/>
                <a:ea typeface="楷体" panose="02010609060101010101" pitchFamily="49" charset="-122"/>
              </a:rPr>
              <a:t>,4)</a:t>
            </a:r>
            <a:r>
              <a:rPr lang="zh-CN" altLang="en-US" sz="2000" dirty="0" smtClean="0"/>
              <a:t>孟子讲“觉”</a:t>
            </a:r>
            <a:r>
              <a:rPr lang="en-US" sz="2000" dirty="0" smtClean="0"/>
              <a:t>,</a:t>
            </a:r>
            <a:r>
              <a:rPr lang="zh-CN" altLang="en-US" sz="2000" dirty="0" smtClean="0"/>
              <a:t>佛教讲“悟”</a:t>
            </a:r>
            <a:r>
              <a:rPr lang="en-US" sz="2000" dirty="0" smtClean="0"/>
              <a:t>,</a:t>
            </a:r>
            <a:r>
              <a:rPr lang="zh-CN" altLang="en-US" sz="2000" dirty="0" smtClean="0"/>
              <a:t>程颢、程颐兄弟则将二者圆通。北宋僧人契嵩认为儒和佛“心则一”</a:t>
            </a:r>
            <a:r>
              <a:rPr lang="en-US" sz="2000" dirty="0" smtClean="0"/>
              <a:t>,</a:t>
            </a:r>
            <a:r>
              <a:rPr lang="zh-CN" altLang="en-US" sz="2000" dirty="0" smtClean="0"/>
              <a:t>佛教“亦有意于天下国家矣</a:t>
            </a:r>
            <a:r>
              <a:rPr lang="en-US" sz="2000" dirty="0" smtClean="0"/>
              <a:t>,</a:t>
            </a:r>
            <a:r>
              <a:rPr lang="zh-CN" altLang="en-US" sz="2000" dirty="0" smtClean="0"/>
              <a:t>何尝不存其君臣父子”。这反映出北宋</a:t>
            </a:r>
            <a:r>
              <a:rPr lang="en-US" sz="2000" dirty="0" smtClean="0"/>
              <a:t>(</a:t>
            </a:r>
            <a:r>
              <a:rPr lang="zh-CN" altLang="en-US" sz="2000" dirty="0" smtClean="0"/>
              <a:t>　　</a:t>
            </a:r>
            <a:r>
              <a:rPr lang="en-US" sz="2000" dirty="0" smtClean="0"/>
              <a:t>)</a:t>
            </a:r>
            <a:endParaRPr lang="zh-CN" altLang="en-US" sz="2000" dirty="0" smtClean="0"/>
          </a:p>
          <a:p>
            <a:r>
              <a:rPr lang="en-US" sz="2000" dirty="0" smtClean="0"/>
              <a:t>A.</a:t>
            </a:r>
            <a:r>
              <a:rPr lang="zh-CN" altLang="en-US" sz="2000" dirty="0" smtClean="0"/>
              <a:t>儒学统治地位动摇</a:t>
            </a:r>
            <a:r>
              <a:rPr lang="en-US" sz="2000" dirty="0" smtClean="0"/>
              <a:t>	  B.</a:t>
            </a:r>
            <a:r>
              <a:rPr lang="zh-CN" altLang="en-US" sz="2000" dirty="0" smtClean="0"/>
              <a:t>儒学与佛教的融合</a:t>
            </a:r>
            <a:endParaRPr lang="zh-CN" altLang="en-US" sz="2000" dirty="0" smtClean="0"/>
          </a:p>
          <a:p>
            <a:r>
              <a:rPr lang="en-US" sz="2000" dirty="0" smtClean="0"/>
              <a:t>C.</a:t>
            </a:r>
            <a:r>
              <a:rPr lang="zh-CN" altLang="en-US" sz="2000" dirty="0" smtClean="0"/>
              <a:t>理学成为官方哲学</a:t>
            </a:r>
            <a:r>
              <a:rPr lang="en-US" sz="2000" dirty="0" smtClean="0"/>
              <a:t>	  D.</a:t>
            </a:r>
            <a:r>
              <a:rPr lang="zh-CN" altLang="en-US" sz="2000" dirty="0" smtClean="0"/>
              <a:t>阳明心学影响深远</a:t>
            </a:r>
            <a:endParaRPr lang="zh-CN" altLang="en-US" sz="2000" dirty="0"/>
          </a:p>
        </p:txBody>
      </p:sp>
      <p:sp>
        <p:nvSpPr>
          <p:cNvPr id="7" name="Rectangle 2"/>
          <p:cNvSpPr>
            <a:spLocks noChangeArrowheads="1"/>
          </p:cNvSpPr>
          <p:nvPr/>
        </p:nvSpPr>
        <p:spPr bwMode="auto">
          <a:xfrm>
            <a:off x="142844" y="2285998"/>
            <a:ext cx="8858312" cy="2500330"/>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8" name="TextBox 7"/>
          <p:cNvSpPr txBox="1"/>
          <p:nvPr/>
        </p:nvSpPr>
        <p:spPr>
          <a:xfrm>
            <a:off x="214282" y="2364485"/>
            <a:ext cx="8643998" cy="2436244"/>
          </a:xfrm>
          <a:prstGeom prst="rect">
            <a:avLst/>
          </a:prstGeom>
          <a:noFill/>
        </p:spPr>
        <p:txBody>
          <a:bodyPr wrap="square" rtlCol="0">
            <a:spAutoFit/>
          </a:bodyPr>
          <a:lstStyle/>
          <a:p>
            <a:pPr algn="di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:B</a:t>
            </a:r>
            <a:r>
              <a:rPr lang="zh-CN" altLang="en-US" sz="2000" dirty="0" smtClean="0">
                <a:latin typeface="楷体" panose="02010609060101010101" pitchFamily="49" charset="-122"/>
                <a:ea typeface="楷体" panose="02010609060101010101" pitchFamily="49" charset="-122"/>
              </a:rPr>
              <a:t>　程颢、程颐兄弟将儒家思想和佛教思想圆通</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僧人契嵩则认为儒家思想和佛教思想在本质上是统一的</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佛教思想中也有家国天下和君臣父子等与儒家思想相似的内容。由此可知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北宋时期出现了儒学和佛教的融合</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项正确。北宋兴起儒学复兴运动</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儒学的统治地位加强</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北宋时期理学尚未成为官方哲学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阳明心学出现于明代</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与材料时间不符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endParaRPr lang="en-US" altLang="zh-CN" sz="2000" dirty="0" smtClean="0">
              <a:latin typeface="楷体" panose="02010609060101010101" pitchFamily="49" charset="-122"/>
              <a:ea typeface="楷体" panose="02010609060101010101" pitchFamily="49" charset="-122"/>
            </a:endParaRPr>
          </a:p>
          <a:p>
            <a:pPr algn="just"/>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ChangeArrowheads="1"/>
          </p:cNvSpPr>
          <p:nvPr/>
        </p:nvSpPr>
        <p:spPr bwMode="auto">
          <a:xfrm>
            <a:off x="142844" y="1928808"/>
            <a:ext cx="8858312" cy="2714644"/>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8" name="TextBox 7"/>
          <p:cNvSpPr txBox="1"/>
          <p:nvPr/>
        </p:nvSpPr>
        <p:spPr>
          <a:xfrm>
            <a:off x="214282" y="2007295"/>
            <a:ext cx="8643998" cy="2436244"/>
          </a:xfrm>
          <a:prstGeom prst="rect">
            <a:avLst/>
          </a:prstGeom>
          <a:noFill/>
        </p:spPr>
        <p:txBody>
          <a:bodyPr wrap="square" rtlCol="0">
            <a:spAutoFit/>
          </a:bodyPr>
          <a:lstStyle/>
          <a:p>
            <a:pPr algn="di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:D</a:t>
            </a:r>
            <a:r>
              <a:rPr lang="zh-CN" altLang="en-US" sz="2000" dirty="0" smtClean="0">
                <a:latin typeface="楷体" panose="02010609060101010101" pitchFamily="49" charset="-122"/>
                <a:ea typeface="楷体" panose="02010609060101010101" pitchFamily="49" charset="-122"/>
              </a:rPr>
              <a:t>　画家李唐生活在南宋</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结合所学知识可知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随着南宋商品经济的发</a:t>
            </a:r>
            <a:endParaRPr lang="en-US" altLang="zh-CN" sz="2000" dirty="0" smtClean="0">
              <a:latin typeface="楷体" panose="02010609060101010101" pitchFamily="49" charset="-122"/>
              <a:ea typeface="楷体" panose="02010609060101010101" pitchFamily="49" charset="-122"/>
            </a:endParaRPr>
          </a:p>
          <a:p>
            <a:pPr algn="just"/>
            <a:r>
              <a:rPr lang="zh-CN" altLang="en-US" sz="2000" dirty="0" smtClean="0">
                <a:latin typeface="楷体" panose="02010609060101010101" pitchFamily="49" charset="-122"/>
                <a:ea typeface="楷体" panose="02010609060101010101" pitchFamily="49" charset="-122"/>
              </a:rPr>
              <a:t>展</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世俗文化兴盛</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画家感叹寄情山水的山水画不如色彩浓重的牡丹受时人欢迎</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故选</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题干中两种画作风格不同</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艺术水准没有高低之分</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宋代民间绘画、宫廷绘画、士大夫绘画等各自形成体系</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彼此又互相影响、吸收、渗透</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构成宋代绘画丰富多彩的面貌</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宋代统治者大多对书画十分热爱</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加上宋代重文轻武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画家社会地位相对较高</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a:t>
            </a:r>
            <a:endParaRPr lang="zh-CN" altLang="en-US" sz="2000" dirty="0">
              <a:latin typeface="楷体" panose="02010609060101010101" pitchFamily="49" charset="-122"/>
              <a:ea typeface="楷体" panose="02010609060101010101" pitchFamily="49" charset="-122"/>
            </a:endParaRPr>
          </a:p>
        </p:txBody>
      </p:sp>
      <p:sp>
        <p:nvSpPr>
          <p:cNvPr id="4" name="TextBox 3"/>
          <p:cNvSpPr txBox="1"/>
          <p:nvPr/>
        </p:nvSpPr>
        <p:spPr>
          <a:xfrm>
            <a:off x="71438" y="149907"/>
            <a:ext cx="8858280" cy="1692771"/>
          </a:xfrm>
          <a:prstGeom prst="rect">
            <a:avLst/>
          </a:prstGeom>
          <a:noFill/>
        </p:spPr>
        <p:txBody>
          <a:bodyPr wrap="square" rtlCol="0">
            <a:spAutoFit/>
          </a:bodyPr>
          <a:lstStyle/>
          <a:p>
            <a:r>
              <a:rPr lang="en-US" sz="2000" dirty="0" smtClean="0"/>
              <a:t>12.</a:t>
            </a:r>
            <a:r>
              <a:rPr lang="en-US" sz="2000" dirty="0" smtClean="0">
                <a:latin typeface="楷体" panose="02010609060101010101" pitchFamily="49" charset="-122"/>
                <a:ea typeface="楷体" panose="02010609060101010101" pitchFamily="49" charset="-122"/>
              </a:rPr>
              <a:t>(2022·</a:t>
            </a:r>
            <a:r>
              <a:rPr lang="zh-CN" altLang="en-US" sz="2000" dirty="0" smtClean="0">
                <a:latin typeface="楷体" panose="02010609060101010101" pitchFamily="49" charset="-122"/>
                <a:ea typeface="楷体" panose="02010609060101010101" pitchFamily="49" charset="-122"/>
              </a:rPr>
              <a:t>湖南卷</a:t>
            </a:r>
            <a:r>
              <a:rPr lang="en-US" sz="2000" dirty="0" smtClean="0">
                <a:latin typeface="楷体" panose="02010609060101010101" pitchFamily="49" charset="-122"/>
                <a:ea typeface="楷体" panose="02010609060101010101" pitchFamily="49" charset="-122"/>
              </a:rPr>
              <a:t>,4)</a:t>
            </a:r>
            <a:r>
              <a:rPr lang="zh-CN" altLang="en-US" sz="2000" dirty="0" smtClean="0"/>
              <a:t>南宋画家李唐感叹</a:t>
            </a:r>
            <a:r>
              <a:rPr lang="en-US" sz="2000" dirty="0" smtClean="0"/>
              <a:t>:</a:t>
            </a:r>
            <a:r>
              <a:rPr lang="zh-CN" altLang="en-US" sz="2000" dirty="0" smtClean="0"/>
              <a:t>“云里烟村雨里滩</a:t>
            </a:r>
            <a:r>
              <a:rPr lang="en-US" sz="2000" dirty="0" smtClean="0"/>
              <a:t>,</a:t>
            </a:r>
            <a:r>
              <a:rPr lang="zh-CN" altLang="en-US" sz="2000" dirty="0" smtClean="0"/>
              <a:t>看之容易作之难。早知不入时人眼</a:t>
            </a:r>
            <a:r>
              <a:rPr lang="en-US" sz="2000" dirty="0" smtClean="0"/>
              <a:t>,</a:t>
            </a:r>
            <a:r>
              <a:rPr lang="zh-CN" altLang="en-US" sz="2000" dirty="0" smtClean="0"/>
              <a:t>多买胭脂画牡丹。”这反映当时</a:t>
            </a:r>
            <a:r>
              <a:rPr lang="en-US" sz="2000" dirty="0" smtClean="0"/>
              <a:t>(</a:t>
            </a:r>
            <a:r>
              <a:rPr lang="zh-CN" altLang="en-US" sz="2000" dirty="0" smtClean="0"/>
              <a:t>　　</a:t>
            </a:r>
            <a:r>
              <a:rPr lang="en-US" sz="2000" dirty="0" smtClean="0"/>
              <a:t>)</a:t>
            </a:r>
            <a:endParaRPr lang="zh-CN" altLang="en-US" sz="2000" dirty="0" smtClean="0"/>
          </a:p>
          <a:p>
            <a:r>
              <a:rPr lang="en-US" sz="2000" dirty="0" smtClean="0"/>
              <a:t>A.</a:t>
            </a:r>
            <a:r>
              <a:rPr lang="zh-CN" altLang="en-US" sz="2000" dirty="0" smtClean="0"/>
              <a:t>艺术水准下降   </a:t>
            </a:r>
            <a:r>
              <a:rPr lang="en-US" sz="2000" dirty="0" smtClean="0"/>
              <a:t>	B.</a:t>
            </a:r>
            <a:r>
              <a:rPr lang="zh-CN" altLang="en-US" sz="2000" dirty="0" smtClean="0"/>
              <a:t>绘画题材集中</a:t>
            </a:r>
            <a:endParaRPr lang="zh-CN" altLang="en-US" sz="2000" dirty="0" smtClean="0"/>
          </a:p>
          <a:p>
            <a:r>
              <a:rPr lang="en-US" sz="2000" dirty="0" smtClean="0"/>
              <a:t>C.</a:t>
            </a:r>
            <a:r>
              <a:rPr lang="zh-CN" altLang="en-US" sz="2000" dirty="0" smtClean="0"/>
              <a:t>画家地位不高   </a:t>
            </a:r>
            <a:r>
              <a:rPr lang="en-US" sz="2000" dirty="0" smtClean="0"/>
              <a:t>	D.</a:t>
            </a:r>
            <a:r>
              <a:rPr lang="zh-CN" altLang="en-US" sz="2000" dirty="0" smtClean="0"/>
              <a:t>世俗文化兴盛</a:t>
            </a:r>
            <a:endParaRPr lang="zh-CN" altLang="en-US" sz="2000" dirty="0" smtClean="0"/>
          </a:p>
        </p:txBody>
      </p:sp>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amond(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1438" y="71420"/>
            <a:ext cx="9001156" cy="4773614"/>
          </a:xfrm>
          <a:prstGeom prst="rect">
            <a:avLst/>
          </a:prstGeom>
          <a:noFill/>
        </p:spPr>
        <p:txBody>
          <a:bodyPr wrap="square" rtlCol="0">
            <a:spAutoFit/>
          </a:bodyPr>
          <a:lstStyle/>
          <a:p>
            <a:r>
              <a:rPr lang="en-US" sz="1800" dirty="0" smtClean="0"/>
              <a:t>13.</a:t>
            </a:r>
            <a:r>
              <a:rPr lang="en-US" sz="1800" dirty="0" smtClean="0">
                <a:latin typeface="楷体" panose="02010609060101010101" pitchFamily="49" charset="-122"/>
                <a:ea typeface="楷体" panose="02010609060101010101" pitchFamily="49" charset="-122"/>
              </a:rPr>
              <a:t>(2021·</a:t>
            </a:r>
            <a:r>
              <a:rPr lang="zh-CN" altLang="en-US" sz="1800" dirty="0" smtClean="0">
                <a:latin typeface="楷体" panose="02010609060101010101" pitchFamily="49" charset="-122"/>
                <a:ea typeface="楷体" panose="02010609060101010101" pitchFamily="49" charset="-122"/>
              </a:rPr>
              <a:t>山东卷</a:t>
            </a:r>
            <a:r>
              <a:rPr lang="en-US" sz="1800" dirty="0" smtClean="0">
                <a:latin typeface="楷体" panose="02010609060101010101" pitchFamily="49" charset="-122"/>
                <a:ea typeface="楷体" panose="02010609060101010101" pitchFamily="49" charset="-122"/>
              </a:rPr>
              <a:t>,16)</a:t>
            </a:r>
            <a:r>
              <a:rPr lang="zh-CN" altLang="en-US" sz="1800" dirty="0" smtClean="0"/>
              <a:t>阅读下列材料</a:t>
            </a:r>
            <a:r>
              <a:rPr lang="en-US" sz="1800" dirty="0" smtClean="0"/>
              <a:t>,</a:t>
            </a:r>
            <a:r>
              <a:rPr lang="zh-CN" altLang="en-US" sz="1800" dirty="0" smtClean="0"/>
              <a:t>回答问题。</a:t>
            </a:r>
            <a:endParaRPr lang="zh-CN" altLang="en-US" sz="1800" dirty="0" smtClean="0"/>
          </a:p>
          <a:p>
            <a:r>
              <a:rPr lang="zh-CN" altLang="en-US" sz="1800" dirty="0" smtClean="0">
                <a:latin typeface="楷体" panose="02010609060101010101" pitchFamily="49" charset="-122"/>
                <a:ea typeface="楷体" panose="02010609060101010101" pitchFamily="49" charset="-122"/>
              </a:rPr>
              <a:t>开封</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仅据天下之冲</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还是奠万世之基</a:t>
            </a:r>
            <a:r>
              <a:rPr lang="en-US" sz="1800" dirty="0" smtClean="0">
                <a:latin typeface="楷体" panose="02010609060101010101" pitchFamily="49" charset="-122"/>
                <a:ea typeface="楷体" panose="02010609060101010101" pitchFamily="49" charset="-122"/>
              </a:rPr>
              <a:t>?</a:t>
            </a:r>
            <a:endParaRPr lang="zh-CN" altLang="en-US" sz="1800" dirty="0" smtClean="0">
              <a:latin typeface="楷体" panose="02010609060101010101" pitchFamily="49" charset="-122"/>
              <a:ea typeface="楷体" panose="02010609060101010101" pitchFamily="49" charset="-122"/>
            </a:endParaRPr>
          </a:p>
          <a:p>
            <a:r>
              <a:rPr lang="zh-CN" altLang="en-US" sz="1800" dirty="0" smtClean="0">
                <a:latin typeface="黑体" panose="02010609060101010101" pitchFamily="49" charset="-122"/>
                <a:ea typeface="黑体" panose="02010609060101010101" pitchFamily="49" charset="-122"/>
              </a:rPr>
              <a:t>材料一</a:t>
            </a:r>
            <a:r>
              <a:rPr lang="zh-CN" altLang="en-US" sz="1800" dirty="0" smtClean="0"/>
              <a:t>　</a:t>
            </a:r>
            <a:r>
              <a:rPr lang="en-US" sz="1800" dirty="0" smtClean="0">
                <a:latin typeface="楷体" panose="02010609060101010101" pitchFamily="49" charset="-122"/>
                <a:ea typeface="楷体" panose="02010609060101010101" pitchFamily="49" charset="-122"/>
              </a:rPr>
              <a:t>(976</a:t>
            </a:r>
            <a:r>
              <a:rPr lang="zh-CN" altLang="en-US" sz="1800" dirty="0" smtClean="0">
                <a:latin typeface="楷体" panose="02010609060101010101" pitchFamily="49" charset="-122"/>
                <a:ea typeface="楷体" panose="02010609060101010101" pitchFamily="49" charset="-122"/>
              </a:rPr>
              <a:t>年</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宋太祖西巡洛阳</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有意迁都于此</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甚或迁都长安</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并就此与大臣展开了一场讨论。</a:t>
            </a:r>
            <a:r>
              <a:rPr lang="en-US" sz="1800" dirty="0" smtClean="0">
                <a:latin typeface="楷体" panose="02010609060101010101" pitchFamily="49" charset="-122"/>
                <a:ea typeface="楷体" panose="02010609060101010101" pitchFamily="49" charset="-122"/>
              </a:rPr>
              <a:t>)</a:t>
            </a:r>
            <a:endParaRPr lang="zh-CN" altLang="en-US" sz="1800" dirty="0" smtClean="0">
              <a:latin typeface="楷体" panose="02010609060101010101" pitchFamily="49" charset="-122"/>
              <a:ea typeface="楷体" panose="02010609060101010101" pitchFamily="49" charset="-122"/>
            </a:endParaRPr>
          </a:p>
          <a:p>
            <a:r>
              <a:rPr lang="zh-CN" altLang="en-US" sz="1800" dirty="0" smtClean="0">
                <a:latin typeface="楷体" panose="02010609060101010101" pitchFamily="49" charset="-122"/>
                <a:ea typeface="楷体" panose="02010609060101010101" pitchFamily="49" charset="-122"/>
              </a:rPr>
              <a:t>李怀忠曰</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“东京有汴渠之漕</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岁致江、淮米数百万斛</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都下兵数十万人</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咸仰给焉。陛下居此</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洛阳</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将安取之</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且府库重兵</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皆在大梁</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开封</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根本安固已久</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不可动摇。若遽迁都</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臣实未见其便。”</a:t>
            </a:r>
            <a:endParaRPr lang="zh-CN" altLang="en-US" sz="1800" dirty="0" smtClean="0">
              <a:latin typeface="楷体" panose="02010609060101010101" pitchFamily="49" charset="-122"/>
              <a:ea typeface="楷体" panose="02010609060101010101" pitchFamily="49" charset="-122"/>
            </a:endParaRPr>
          </a:p>
          <a:p>
            <a:r>
              <a:rPr lang="zh-CN" altLang="en-US" sz="1800" dirty="0" smtClean="0">
                <a:latin typeface="楷体" panose="02010609060101010101" pitchFamily="49" charset="-122"/>
                <a:ea typeface="楷体" panose="02010609060101010101" pitchFamily="49" charset="-122"/>
              </a:rPr>
              <a:t>晋王亦曰</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“迁都未便。”</a:t>
            </a:r>
            <a:endParaRPr lang="zh-CN" altLang="en-US" sz="1800" dirty="0" smtClean="0">
              <a:latin typeface="楷体" panose="02010609060101010101" pitchFamily="49" charset="-122"/>
              <a:ea typeface="楷体" panose="02010609060101010101" pitchFamily="49" charset="-122"/>
            </a:endParaRPr>
          </a:p>
          <a:p>
            <a:r>
              <a:rPr lang="zh-CN" altLang="en-US" sz="1800" dirty="0" smtClean="0">
                <a:latin typeface="楷体" panose="02010609060101010101" pitchFamily="49" charset="-122"/>
                <a:ea typeface="楷体" panose="02010609060101010101" pitchFamily="49" charset="-122"/>
              </a:rPr>
              <a:t>宋太祖曰</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“迁河南未已</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久当迁长安。</a:t>
            </a:r>
            <a:r>
              <a:rPr lang="en-US" altLang="zh-CN"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吾将西迁者无它</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欲据山河之胜而去冗兵</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循周、汉故事</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以安天下也。”</a:t>
            </a:r>
            <a:endParaRPr lang="zh-CN" altLang="en-US" sz="1800" dirty="0" smtClean="0">
              <a:latin typeface="楷体" panose="02010609060101010101" pitchFamily="49" charset="-122"/>
              <a:ea typeface="楷体" panose="02010609060101010101" pitchFamily="49" charset="-122"/>
            </a:endParaRPr>
          </a:p>
          <a:p>
            <a:r>
              <a:rPr lang="zh-CN" altLang="en-US" sz="1800" dirty="0" smtClean="0">
                <a:latin typeface="楷体" panose="02010609060101010101" pitchFamily="49" charset="-122"/>
                <a:ea typeface="楷体" panose="02010609060101010101" pitchFamily="49" charset="-122"/>
              </a:rPr>
              <a:t>晋王又曰</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“在德不在险。”</a:t>
            </a:r>
            <a:endParaRPr lang="zh-CN" altLang="en-US" sz="1800" dirty="0" smtClean="0">
              <a:latin typeface="楷体" panose="02010609060101010101" pitchFamily="49" charset="-122"/>
              <a:ea typeface="楷体" panose="02010609060101010101" pitchFamily="49" charset="-122"/>
            </a:endParaRPr>
          </a:p>
          <a:p>
            <a:r>
              <a:rPr lang="zh-CN" altLang="en-US" sz="1800" dirty="0" smtClean="0">
                <a:latin typeface="楷体" panose="02010609060101010101" pitchFamily="49" charset="-122"/>
                <a:ea typeface="楷体" panose="02010609060101010101" pitchFamily="49" charset="-122"/>
              </a:rPr>
              <a:t>宋太祖曰</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“晋王之言固善</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今姑从之。不出百年</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天下民力殚矣。”</a:t>
            </a:r>
            <a:endParaRPr lang="zh-CN" altLang="en-US" sz="1800" dirty="0" smtClean="0">
              <a:latin typeface="楷体" panose="02010609060101010101" pitchFamily="49" charset="-122"/>
              <a:ea typeface="楷体" panose="02010609060101010101" pitchFamily="49" charset="-122"/>
            </a:endParaRPr>
          </a:p>
          <a:p>
            <a:pPr algn="r"/>
            <a:r>
              <a:rPr lang="en-US" altLang="zh-CN" sz="1800" dirty="0" smtClean="0"/>
              <a:t>——</a:t>
            </a:r>
            <a:r>
              <a:rPr lang="zh-CN" altLang="en-US" sz="1800" dirty="0" smtClean="0"/>
              <a:t>摘编自</a:t>
            </a:r>
            <a:r>
              <a:rPr lang="en-US" altLang="zh-CN" sz="1800" dirty="0" smtClean="0"/>
              <a:t>《</a:t>
            </a:r>
            <a:r>
              <a:rPr lang="zh-CN" altLang="en-US" sz="1800" dirty="0" smtClean="0"/>
              <a:t>续资治通鉴长编</a:t>
            </a:r>
            <a:r>
              <a:rPr lang="en-US" altLang="zh-CN" sz="1800" dirty="0" smtClean="0"/>
              <a:t>》</a:t>
            </a:r>
            <a:r>
              <a:rPr lang="zh-CN" altLang="en-US" sz="1800" dirty="0" smtClean="0"/>
              <a:t>卷十七</a:t>
            </a:r>
            <a:endParaRPr lang="zh-CN" altLang="en-US" sz="1800" dirty="0"/>
          </a:p>
        </p:txBody>
      </p:sp>
    </p:spTree>
  </p:cSld>
  <p:clrMapOvr>
    <a:masterClrMapping/>
  </p:clrMapOvr>
  <p:transition>
    <p:cover dir="ru"/>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1438" y="142858"/>
            <a:ext cx="9001156" cy="435697"/>
          </a:xfrm>
          <a:prstGeom prst="rect">
            <a:avLst/>
          </a:prstGeom>
          <a:noFill/>
        </p:spPr>
        <p:txBody>
          <a:bodyPr wrap="square" rtlCol="0">
            <a:spAutoFit/>
          </a:bodyPr>
          <a:lstStyle/>
          <a:p>
            <a:r>
              <a:rPr lang="zh-CN" altLang="en-US" sz="2000" dirty="0" smtClean="0">
                <a:latin typeface="黑体" panose="02010609060101010101" pitchFamily="49" charset="-122"/>
                <a:ea typeface="黑体" panose="02010609060101010101" pitchFamily="49" charset="-122"/>
              </a:rPr>
              <a:t>材料二</a:t>
            </a:r>
            <a:endParaRPr lang="zh-CN" altLang="en-US" sz="2000" dirty="0">
              <a:latin typeface="黑体" panose="02010609060101010101" pitchFamily="49" charset="-122"/>
              <a:ea typeface="黑体" panose="02010609060101010101" pitchFamily="49" charset="-122"/>
            </a:endParaRPr>
          </a:p>
        </p:txBody>
      </p:sp>
      <p:pic>
        <p:nvPicPr>
          <p:cNvPr id="5" name="Y23ZFX1LTSALS64.eps"/>
          <p:cNvPicPr/>
          <p:nvPr/>
        </p:nvPicPr>
        <p:blipFill>
          <a:blip r:embed="rId1"/>
          <a:stretch>
            <a:fillRect/>
          </a:stretch>
        </p:blipFill>
        <p:spPr>
          <a:xfrm>
            <a:off x="428596" y="796116"/>
            <a:ext cx="3857652" cy="2156844"/>
          </a:xfrm>
          <a:prstGeom prst="rect">
            <a:avLst/>
          </a:prstGeom>
        </p:spPr>
      </p:pic>
      <p:pic>
        <p:nvPicPr>
          <p:cNvPr id="7" name="图27-101宋朝黄泛区示意图.eps"/>
          <p:cNvPicPr/>
          <p:nvPr/>
        </p:nvPicPr>
        <p:blipFill>
          <a:blip r:embed="rId2"/>
          <a:stretch>
            <a:fillRect/>
          </a:stretch>
        </p:blipFill>
        <p:spPr>
          <a:xfrm>
            <a:off x="5286380" y="714361"/>
            <a:ext cx="2643206" cy="2049971"/>
          </a:xfrm>
          <a:prstGeom prst="rect">
            <a:avLst/>
          </a:prstGeom>
        </p:spPr>
      </p:pic>
      <p:sp>
        <p:nvSpPr>
          <p:cNvPr id="8" name="TextBox 7"/>
          <p:cNvSpPr txBox="1"/>
          <p:nvPr/>
        </p:nvSpPr>
        <p:spPr>
          <a:xfrm>
            <a:off x="5072066" y="2857502"/>
            <a:ext cx="3357586" cy="435697"/>
          </a:xfrm>
          <a:prstGeom prst="rect">
            <a:avLst/>
          </a:prstGeom>
          <a:noFill/>
        </p:spPr>
        <p:txBody>
          <a:bodyPr wrap="square" rtlCol="0">
            <a:spAutoFit/>
          </a:bodyPr>
          <a:lstStyle/>
          <a:p>
            <a:pPr algn="ctr"/>
            <a:r>
              <a:rPr lang="zh-CN" altLang="en-US" sz="2000" dirty="0" smtClean="0"/>
              <a:t>图二 黄泛区示意图</a:t>
            </a:r>
            <a:endParaRPr lang="zh-CN" altLang="en-US" sz="2000" dirty="0" smtClean="0"/>
          </a:p>
        </p:txBody>
      </p:sp>
      <p:sp>
        <p:nvSpPr>
          <p:cNvPr id="11" name="TextBox 10"/>
          <p:cNvSpPr txBox="1"/>
          <p:nvPr/>
        </p:nvSpPr>
        <p:spPr>
          <a:xfrm>
            <a:off x="71438" y="3357568"/>
            <a:ext cx="9001156" cy="435697"/>
          </a:xfrm>
          <a:prstGeom prst="rect">
            <a:avLst/>
          </a:prstGeom>
          <a:noFill/>
        </p:spPr>
        <p:txBody>
          <a:bodyPr wrap="square" rtlCol="0">
            <a:spAutoFit/>
          </a:bodyPr>
          <a:lstStyle/>
          <a:p>
            <a:pPr algn="r"/>
            <a:r>
              <a:rPr lang="en-US" altLang="zh-CN" sz="2000" dirty="0" smtClean="0"/>
              <a:t>——</a:t>
            </a:r>
            <a:r>
              <a:rPr lang="zh-CN" altLang="en-US" sz="2000" dirty="0" smtClean="0"/>
              <a:t>据邓小南等</a:t>
            </a:r>
            <a:r>
              <a:rPr lang="en-US" altLang="zh-CN" sz="2000" dirty="0" smtClean="0"/>
              <a:t>《</a:t>
            </a:r>
            <a:r>
              <a:rPr lang="zh-CN" altLang="en-US" sz="2000" dirty="0" smtClean="0"/>
              <a:t>宋</a:t>
            </a:r>
            <a:r>
              <a:rPr lang="en-US" sz="2000" dirty="0" smtClean="0"/>
              <a:t>:</a:t>
            </a:r>
            <a:r>
              <a:rPr lang="zh-CN" altLang="en-US" sz="2000" dirty="0" smtClean="0"/>
              <a:t>风雅美学的十个侧面</a:t>
            </a:r>
            <a:r>
              <a:rPr lang="en-US" altLang="zh-CN" sz="2000" dirty="0" smtClean="0"/>
              <a:t>》</a:t>
            </a:r>
            <a:endParaRPr lang="zh-CN" altLang="en-US" sz="2000" dirty="0"/>
          </a:p>
        </p:txBody>
      </p:sp>
      <p:sp>
        <p:nvSpPr>
          <p:cNvPr id="12" name="TextBox 11"/>
          <p:cNvSpPr txBox="1"/>
          <p:nvPr/>
        </p:nvSpPr>
        <p:spPr>
          <a:xfrm>
            <a:off x="71438" y="3922003"/>
            <a:ext cx="9001156" cy="435697"/>
          </a:xfrm>
          <a:prstGeom prst="rect">
            <a:avLst/>
          </a:prstGeom>
          <a:noFill/>
        </p:spPr>
        <p:txBody>
          <a:bodyPr wrap="square" rtlCol="0">
            <a:spAutoFit/>
          </a:bodyPr>
          <a:lstStyle/>
          <a:p>
            <a:r>
              <a:rPr lang="zh-CN" altLang="en-US" sz="2000" dirty="0" smtClean="0"/>
              <a:t>分析说明北宋继续以开封为都城的利弊。</a:t>
            </a:r>
            <a:endParaRPr lang="zh-CN" altLang="en-US" sz="2000" dirty="0"/>
          </a:p>
        </p:txBody>
      </p:sp>
    </p:spTree>
  </p:cSld>
  <p:clrMapOvr>
    <a:masterClrMapping/>
  </p:clrMapOvr>
  <p:transition>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
          <p:cNvSpPr>
            <a:spLocks noChangeArrowheads="1"/>
          </p:cNvSpPr>
          <p:nvPr/>
        </p:nvSpPr>
        <p:spPr bwMode="auto">
          <a:xfrm>
            <a:off x="142844" y="71420"/>
            <a:ext cx="8858312" cy="4857784"/>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10" name="TextBox 9"/>
          <p:cNvSpPr txBox="1"/>
          <p:nvPr/>
        </p:nvSpPr>
        <p:spPr>
          <a:xfrm>
            <a:off x="214282" y="149907"/>
            <a:ext cx="8643998" cy="4773614"/>
          </a:xfrm>
          <a:prstGeom prst="rect">
            <a:avLst/>
          </a:prstGeom>
          <a:noFill/>
        </p:spPr>
        <p:txBody>
          <a:bodyPr wrap="square" rtlCol="0">
            <a:spAutoFit/>
          </a:bodyPr>
          <a:lstStyle/>
          <a:p>
            <a:r>
              <a:rPr lang="zh-CN" altLang="en-US" sz="1800" dirty="0" smtClean="0">
                <a:solidFill>
                  <a:srgbClr val="FF0000"/>
                </a:solidFill>
                <a:latin typeface="黑体" panose="02010609060101010101" pitchFamily="49" charset="-122"/>
                <a:ea typeface="黑体" panose="02010609060101010101" pitchFamily="49" charset="-122"/>
              </a:rPr>
              <a:t>答案</a:t>
            </a:r>
            <a:r>
              <a:rPr lang="en-US" sz="1800" dirty="0" smtClean="0">
                <a:solidFill>
                  <a:srgbClr val="FF0000"/>
                </a:solidFill>
                <a:latin typeface="黑体" panose="02010609060101010101" pitchFamily="49" charset="-122"/>
                <a:ea typeface="黑体" panose="02010609060101010101" pitchFamily="49" charset="-122"/>
              </a:rPr>
              <a:t>:</a:t>
            </a:r>
            <a:r>
              <a:rPr lang="zh-CN" altLang="en-US" sz="1800" dirty="0" smtClean="0"/>
              <a:t>利</a:t>
            </a:r>
            <a:r>
              <a:rPr lang="en-US" sz="1800" dirty="0" smtClean="0"/>
              <a:t>:</a:t>
            </a:r>
            <a:endParaRPr lang="zh-CN" altLang="en-US" sz="1800" dirty="0" smtClean="0"/>
          </a:p>
          <a:p>
            <a:pPr algn="just"/>
            <a:r>
              <a:rPr lang="en-US" sz="1800" dirty="0" smtClean="0"/>
              <a:t>(1)</a:t>
            </a:r>
            <a:r>
              <a:rPr lang="zh-CN" altLang="en-US" sz="1800" dirty="0" smtClean="0"/>
              <a:t>从以开封为都城具有一定历史基础角度作答</a:t>
            </a:r>
            <a:r>
              <a:rPr lang="en-US" sz="1800" dirty="0" smtClean="0"/>
              <a:t>;</a:t>
            </a:r>
            <a:r>
              <a:rPr lang="zh-CN" altLang="en-US" sz="1800" dirty="0" smtClean="0"/>
              <a:t>如</a:t>
            </a:r>
            <a:r>
              <a:rPr lang="en-US" sz="1800" dirty="0" smtClean="0"/>
              <a:t>:</a:t>
            </a:r>
            <a:r>
              <a:rPr lang="zh-CN" altLang="en-US" sz="1800" dirty="0" smtClean="0"/>
              <a:t>历史上多个政权以开封为都城</a:t>
            </a:r>
            <a:r>
              <a:rPr lang="en-US" sz="1800" dirty="0" smtClean="0"/>
              <a:t>,</a:t>
            </a:r>
            <a:r>
              <a:rPr lang="zh-CN" altLang="en-US" sz="1800" dirty="0" smtClean="0"/>
              <a:t>北宋已定都开封多年。</a:t>
            </a:r>
            <a:endParaRPr lang="zh-CN" altLang="en-US" sz="1800" dirty="0" smtClean="0"/>
          </a:p>
          <a:p>
            <a:pPr algn="just"/>
            <a:r>
              <a:rPr lang="en-US" sz="1800" dirty="0" smtClean="0"/>
              <a:t>(2)</a:t>
            </a:r>
            <a:r>
              <a:rPr lang="zh-CN" altLang="en-US" sz="1800" dirty="0" smtClean="0"/>
              <a:t>从以开封为都城具有相对有利的现实条件角度作答</a:t>
            </a:r>
            <a:r>
              <a:rPr lang="en-US" sz="1800" dirty="0" smtClean="0"/>
              <a:t>:</a:t>
            </a:r>
            <a:r>
              <a:rPr lang="zh-CN" altLang="en-US" sz="1800" dirty="0" smtClean="0"/>
              <a:t>①从与长安、洛阳地区之间经济发展对比角度作答</a:t>
            </a:r>
            <a:r>
              <a:rPr lang="en-US" sz="1800" dirty="0" smtClean="0"/>
              <a:t>;</a:t>
            </a:r>
            <a:r>
              <a:rPr lang="zh-CN" altLang="en-US" sz="1800" dirty="0" smtClean="0"/>
              <a:t>如</a:t>
            </a:r>
            <a:r>
              <a:rPr lang="en-US" sz="1800" dirty="0" smtClean="0"/>
              <a:t>:</a:t>
            </a:r>
            <a:r>
              <a:rPr lang="zh-CN" altLang="en-US" sz="1800" dirty="0" smtClean="0"/>
              <a:t>长安、洛阳地区相对衰退</a:t>
            </a:r>
            <a:r>
              <a:rPr lang="en-US" sz="1800" dirty="0" smtClean="0"/>
              <a:t>,</a:t>
            </a:r>
            <a:r>
              <a:rPr lang="zh-CN" altLang="en-US" sz="1800" dirty="0" smtClean="0"/>
              <a:t>开封地区相对发展。②从开封位置优越和交通便利角度作答</a:t>
            </a:r>
            <a:r>
              <a:rPr lang="en-US" sz="1800" dirty="0" smtClean="0"/>
              <a:t>;</a:t>
            </a:r>
            <a:r>
              <a:rPr lang="zh-CN" altLang="en-US" sz="1800" dirty="0" smtClean="0"/>
              <a:t>如</a:t>
            </a:r>
            <a:r>
              <a:rPr lang="en-US" sz="1800" dirty="0" smtClean="0"/>
              <a:t>:</a:t>
            </a:r>
            <a:r>
              <a:rPr lang="zh-CN" altLang="en-US" sz="1800" dirty="0" smtClean="0"/>
              <a:t>地处中原</a:t>
            </a:r>
            <a:r>
              <a:rPr lang="en-US" sz="1800" dirty="0" smtClean="0"/>
              <a:t>,</a:t>
            </a:r>
            <a:r>
              <a:rPr lang="zh-CN" altLang="en-US" sz="1800" dirty="0" smtClean="0"/>
              <a:t>交通便利</a:t>
            </a:r>
            <a:r>
              <a:rPr lang="en-US" sz="1800" dirty="0" smtClean="0"/>
              <a:t>,</a:t>
            </a:r>
            <a:r>
              <a:rPr lang="zh-CN" altLang="en-US" sz="1800" dirty="0" smtClean="0"/>
              <a:t>利于南粮北运、巩固统治。</a:t>
            </a:r>
            <a:endParaRPr lang="en-US" altLang="zh-CN" sz="1800" dirty="0" smtClean="0"/>
          </a:p>
          <a:p>
            <a:r>
              <a:rPr lang="zh-CN" altLang="en-US" sz="1800" dirty="0" smtClean="0"/>
              <a:t>弊</a:t>
            </a:r>
            <a:r>
              <a:rPr lang="en-US" sz="1800" dirty="0" smtClean="0"/>
              <a:t>:</a:t>
            </a:r>
            <a:endParaRPr lang="zh-CN" altLang="en-US" sz="1800" dirty="0" smtClean="0"/>
          </a:p>
          <a:p>
            <a:r>
              <a:rPr lang="en-US" sz="1800" dirty="0" smtClean="0"/>
              <a:t>(1)</a:t>
            </a:r>
            <a:r>
              <a:rPr lang="zh-CN" altLang="en-US" sz="1800" dirty="0" smtClean="0"/>
              <a:t>从气候条件及其影响的角度作答</a:t>
            </a:r>
            <a:r>
              <a:rPr lang="en-US" sz="1800" dirty="0" smtClean="0"/>
              <a:t>;</a:t>
            </a:r>
            <a:r>
              <a:rPr lang="zh-CN" altLang="en-US" sz="1800" dirty="0" smtClean="0"/>
              <a:t>如</a:t>
            </a:r>
            <a:r>
              <a:rPr lang="en-US" sz="1800" dirty="0" smtClean="0"/>
              <a:t>:</a:t>
            </a:r>
            <a:r>
              <a:rPr lang="zh-CN" altLang="en-US" sz="1800" dirty="0" smtClean="0"/>
              <a:t>北宋时期气候寒冷</a:t>
            </a:r>
            <a:r>
              <a:rPr lang="en-US" sz="1800" dirty="0" smtClean="0"/>
              <a:t>,</a:t>
            </a:r>
            <a:r>
              <a:rPr lang="zh-CN" altLang="en-US" sz="1800" dirty="0" smtClean="0"/>
              <a:t>北方游牧民族南下</a:t>
            </a:r>
            <a:r>
              <a:rPr lang="en-US" sz="1800" dirty="0" smtClean="0"/>
              <a:t>,</a:t>
            </a:r>
            <a:r>
              <a:rPr lang="zh-CN" altLang="en-US" sz="1800" dirty="0" smtClean="0"/>
              <a:t>容易对开封造成威胁。</a:t>
            </a:r>
            <a:endParaRPr lang="zh-CN" altLang="en-US" sz="1800" dirty="0" smtClean="0"/>
          </a:p>
          <a:p>
            <a:r>
              <a:rPr lang="en-US" sz="1800" dirty="0" smtClean="0"/>
              <a:t>(2)</a:t>
            </a:r>
            <a:r>
              <a:rPr lang="zh-CN" altLang="en-US" sz="1800" dirty="0" smtClean="0"/>
              <a:t>从地形条件及其影响的角度作答</a:t>
            </a:r>
            <a:r>
              <a:rPr lang="en-US" sz="1800" dirty="0" smtClean="0"/>
              <a:t>;</a:t>
            </a:r>
            <a:r>
              <a:rPr lang="zh-CN" altLang="en-US" sz="1800" dirty="0" smtClean="0"/>
              <a:t>如</a:t>
            </a:r>
            <a:r>
              <a:rPr lang="en-US" sz="1800" dirty="0" smtClean="0"/>
              <a:t>:</a:t>
            </a:r>
            <a:r>
              <a:rPr lang="zh-CN" altLang="en-US" sz="1800" dirty="0" smtClean="0"/>
              <a:t>开封地处平原</a:t>
            </a:r>
            <a:r>
              <a:rPr lang="en-US" sz="1800" dirty="0" smtClean="0"/>
              <a:t>,</a:t>
            </a:r>
            <a:r>
              <a:rPr lang="zh-CN" altLang="en-US" sz="1800" dirty="0" smtClean="0"/>
              <a:t>需重兵拱卫</a:t>
            </a:r>
            <a:r>
              <a:rPr lang="en-US" sz="1800" dirty="0" smtClean="0"/>
              <a:t>,</a:t>
            </a:r>
            <a:r>
              <a:rPr lang="zh-CN" altLang="en-US" sz="1800" dirty="0" smtClean="0"/>
              <a:t>导致冗兵。</a:t>
            </a:r>
            <a:endParaRPr lang="zh-CN" altLang="en-US" sz="1800" dirty="0" smtClean="0"/>
          </a:p>
          <a:p>
            <a:pPr algn="dist"/>
            <a:r>
              <a:rPr lang="en-US" sz="1800" dirty="0" smtClean="0"/>
              <a:t>(3)</a:t>
            </a:r>
            <a:r>
              <a:rPr lang="zh-CN" altLang="en-US" sz="1800" dirty="0" smtClean="0"/>
              <a:t>从黄河水患严重及其影响的角度作答</a:t>
            </a:r>
            <a:r>
              <a:rPr lang="en-US" sz="1800" dirty="0" smtClean="0"/>
              <a:t>;</a:t>
            </a:r>
            <a:r>
              <a:rPr lang="zh-CN" altLang="en-US" sz="1800" dirty="0" smtClean="0"/>
              <a:t>如</a:t>
            </a:r>
            <a:r>
              <a:rPr lang="en-US" sz="1800" dirty="0" smtClean="0"/>
              <a:t>:</a:t>
            </a:r>
            <a:r>
              <a:rPr lang="zh-CN" altLang="en-US" sz="1800" dirty="0" smtClean="0"/>
              <a:t>黄河泛滥会给开封及周边地区带来灾</a:t>
            </a:r>
            <a:endParaRPr lang="en-US" altLang="zh-CN" sz="1800" dirty="0" smtClean="0"/>
          </a:p>
          <a:p>
            <a:r>
              <a:rPr lang="zh-CN" altLang="en-US" sz="1800" dirty="0" smtClean="0"/>
              <a:t>患</a:t>
            </a:r>
            <a:r>
              <a:rPr lang="en-US" sz="1800" dirty="0" smtClean="0"/>
              <a:t>,</a:t>
            </a:r>
            <a:r>
              <a:rPr lang="zh-CN" altLang="en-US" sz="1800" dirty="0" smtClean="0"/>
              <a:t>破坏生产。</a:t>
            </a:r>
            <a:endParaRPr lang="zh-CN" altLang="en-US" sz="1800" dirty="0" smtClean="0"/>
          </a:p>
          <a:p>
            <a:r>
              <a:rPr lang="en-US" sz="1800" dirty="0" smtClean="0"/>
              <a:t>(</a:t>
            </a:r>
            <a:r>
              <a:rPr lang="zh-CN" altLang="en-US" sz="1800" dirty="0" smtClean="0"/>
              <a:t>若从其他角度作答</a:t>
            </a:r>
            <a:r>
              <a:rPr lang="en-US" sz="1800" dirty="0" smtClean="0"/>
              <a:t>,</a:t>
            </a:r>
            <a:r>
              <a:rPr lang="zh-CN" altLang="en-US" sz="1800" dirty="0" smtClean="0"/>
              <a:t>言之有理亦可</a:t>
            </a:r>
            <a:r>
              <a:rPr lang="en-US" sz="1800" dirty="0" smtClean="0"/>
              <a:t>)</a:t>
            </a:r>
            <a:endParaRPr lang="zh-CN" altLang="en-US" sz="1800" dirty="0" smtClean="0"/>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 calcmode="lin" valueType="num">
                                      <p:cBhvr>
                                        <p:cTn id="7" dur="500" fill="hold"/>
                                        <p:tgtEl>
                                          <p:spTgt spid="10">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10">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10">
                                            <p:txEl>
                                              <p:pRg st="3" end="3"/>
                                            </p:txEl>
                                          </p:spTgt>
                                        </p:tgtEl>
                                        <p:attrNameLst>
                                          <p:attrName>style.visibility</p:attrName>
                                        </p:attrNameLst>
                                      </p:cBhvr>
                                      <p:to>
                                        <p:strVal val="visible"/>
                                      </p:to>
                                    </p:set>
                                    <p:anim calcmode="lin" valueType="num">
                                      <p:cBhvr>
                                        <p:cTn id="13" dur="500" fill="hold"/>
                                        <p:tgtEl>
                                          <p:spTgt spid="10">
                                            <p:txEl>
                                              <p:pRg st="3" end="3"/>
                                            </p:txEl>
                                          </p:spTgt>
                                        </p:tgtEl>
                                        <p:attrNameLst>
                                          <p:attrName>ppt_w</p:attrName>
                                        </p:attrNameLst>
                                      </p:cBhvr>
                                      <p:tavLst>
                                        <p:tav tm="0">
                                          <p:val>
                                            <p:fltVal val="0"/>
                                          </p:val>
                                        </p:tav>
                                        <p:tav tm="100000">
                                          <p:val>
                                            <p:strVal val="#ppt_w"/>
                                          </p:val>
                                        </p:tav>
                                      </p:tavLst>
                                    </p:anim>
                                    <p:anim calcmode="lin" valueType="num">
                                      <p:cBhvr>
                                        <p:cTn id="14" dur="500" fill="hold"/>
                                        <p:tgtEl>
                                          <p:spTgt spid="10">
                                            <p:txEl>
                                              <p:pRg st="3" end="3"/>
                                            </p:txEl>
                                          </p:spTgt>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10">
                                            <p:txEl>
                                              <p:pRg st="4" end="4"/>
                                            </p:txEl>
                                          </p:spTgt>
                                        </p:tgtEl>
                                        <p:attrNameLst>
                                          <p:attrName>style.visibility</p:attrName>
                                        </p:attrNameLst>
                                      </p:cBhvr>
                                      <p:to>
                                        <p:strVal val="visible"/>
                                      </p:to>
                                    </p:set>
                                    <p:anim calcmode="lin" valueType="num">
                                      <p:cBhvr>
                                        <p:cTn id="17" dur="500" fill="hold"/>
                                        <p:tgtEl>
                                          <p:spTgt spid="10">
                                            <p:txEl>
                                              <p:pRg st="4" end="4"/>
                                            </p:txEl>
                                          </p:spTgt>
                                        </p:tgtEl>
                                        <p:attrNameLst>
                                          <p:attrName>ppt_w</p:attrName>
                                        </p:attrNameLst>
                                      </p:cBhvr>
                                      <p:tavLst>
                                        <p:tav tm="0">
                                          <p:val>
                                            <p:fltVal val="0"/>
                                          </p:val>
                                        </p:tav>
                                        <p:tav tm="100000">
                                          <p:val>
                                            <p:strVal val="#ppt_w"/>
                                          </p:val>
                                        </p:tav>
                                      </p:tavLst>
                                    </p:anim>
                                    <p:anim calcmode="lin" valueType="num">
                                      <p:cBhvr>
                                        <p:cTn id="18" dur="500" fill="hold"/>
                                        <p:tgtEl>
                                          <p:spTgt spid="10">
                                            <p:txEl>
                                              <p:pRg st="4" end="4"/>
                                            </p:txEl>
                                          </p:spTgt>
                                        </p:tgtEl>
                                        <p:attrNameLst>
                                          <p:attrName>ppt_h</p:attrName>
                                        </p:attrNameLst>
                                      </p:cBhvr>
                                      <p:tavLst>
                                        <p:tav tm="0">
                                          <p:val>
                                            <p:fltVal val="0"/>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3" presetClass="entr" presetSubtype="16" fill="hold" nodeType="clickEffect">
                                  <p:stCondLst>
                                    <p:cond delay="0"/>
                                  </p:stCondLst>
                                  <p:childTnLst>
                                    <p:set>
                                      <p:cBhvr>
                                        <p:cTn id="22" dur="1" fill="hold">
                                          <p:stCondLst>
                                            <p:cond delay="0"/>
                                          </p:stCondLst>
                                        </p:cTn>
                                        <p:tgtEl>
                                          <p:spTgt spid="10">
                                            <p:txEl>
                                              <p:pRg st="5" end="5"/>
                                            </p:txEl>
                                          </p:spTgt>
                                        </p:tgtEl>
                                        <p:attrNameLst>
                                          <p:attrName>style.visibility</p:attrName>
                                        </p:attrNameLst>
                                      </p:cBhvr>
                                      <p:to>
                                        <p:strVal val="visible"/>
                                      </p:to>
                                    </p:set>
                                    <p:anim calcmode="lin" valueType="num">
                                      <p:cBhvr>
                                        <p:cTn id="23" dur="500" fill="hold"/>
                                        <p:tgtEl>
                                          <p:spTgt spid="10">
                                            <p:txEl>
                                              <p:pRg st="5" end="5"/>
                                            </p:txEl>
                                          </p:spTgt>
                                        </p:tgtEl>
                                        <p:attrNameLst>
                                          <p:attrName>ppt_w</p:attrName>
                                        </p:attrNameLst>
                                      </p:cBhvr>
                                      <p:tavLst>
                                        <p:tav tm="0">
                                          <p:val>
                                            <p:fltVal val="0"/>
                                          </p:val>
                                        </p:tav>
                                        <p:tav tm="100000">
                                          <p:val>
                                            <p:strVal val="#ppt_w"/>
                                          </p:val>
                                        </p:tav>
                                      </p:tavLst>
                                    </p:anim>
                                    <p:anim calcmode="lin" valueType="num">
                                      <p:cBhvr>
                                        <p:cTn id="24" dur="500" fill="hold"/>
                                        <p:tgtEl>
                                          <p:spTgt spid="10">
                                            <p:txEl>
                                              <p:pRg st="5" end="5"/>
                                            </p:txEl>
                                          </p:spTgt>
                                        </p:tgtEl>
                                        <p:attrNameLst>
                                          <p:attrName>ppt_h</p:attrName>
                                        </p:attrNameLst>
                                      </p:cBhvr>
                                      <p:tavLst>
                                        <p:tav tm="0">
                                          <p:val>
                                            <p:fltVal val="0"/>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23" presetClass="entr" presetSubtype="16" fill="hold" nodeType="clickEffect">
                                  <p:stCondLst>
                                    <p:cond delay="0"/>
                                  </p:stCondLst>
                                  <p:childTnLst>
                                    <p:set>
                                      <p:cBhvr>
                                        <p:cTn id="28" dur="1" fill="hold">
                                          <p:stCondLst>
                                            <p:cond delay="0"/>
                                          </p:stCondLst>
                                        </p:cTn>
                                        <p:tgtEl>
                                          <p:spTgt spid="10">
                                            <p:txEl>
                                              <p:pRg st="6" end="6"/>
                                            </p:txEl>
                                          </p:spTgt>
                                        </p:tgtEl>
                                        <p:attrNameLst>
                                          <p:attrName>style.visibility</p:attrName>
                                        </p:attrNameLst>
                                      </p:cBhvr>
                                      <p:to>
                                        <p:strVal val="visible"/>
                                      </p:to>
                                    </p:set>
                                    <p:anim calcmode="lin" valueType="num">
                                      <p:cBhvr>
                                        <p:cTn id="29" dur="500" fill="hold"/>
                                        <p:tgtEl>
                                          <p:spTgt spid="10">
                                            <p:txEl>
                                              <p:pRg st="6" end="6"/>
                                            </p:txEl>
                                          </p:spTgt>
                                        </p:tgtEl>
                                        <p:attrNameLst>
                                          <p:attrName>ppt_w</p:attrName>
                                        </p:attrNameLst>
                                      </p:cBhvr>
                                      <p:tavLst>
                                        <p:tav tm="0">
                                          <p:val>
                                            <p:fltVal val="0"/>
                                          </p:val>
                                        </p:tav>
                                        <p:tav tm="100000">
                                          <p:val>
                                            <p:strVal val="#ppt_w"/>
                                          </p:val>
                                        </p:tav>
                                      </p:tavLst>
                                    </p:anim>
                                    <p:anim calcmode="lin" valueType="num">
                                      <p:cBhvr>
                                        <p:cTn id="30" dur="500" fill="hold"/>
                                        <p:tgtEl>
                                          <p:spTgt spid="10">
                                            <p:txEl>
                                              <p:pRg st="6" end="6"/>
                                            </p:txEl>
                                          </p:spTgt>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10">
                                            <p:txEl>
                                              <p:pRg st="7" end="7"/>
                                            </p:txEl>
                                          </p:spTgt>
                                        </p:tgtEl>
                                        <p:attrNameLst>
                                          <p:attrName>style.visibility</p:attrName>
                                        </p:attrNameLst>
                                      </p:cBhvr>
                                      <p:to>
                                        <p:strVal val="visible"/>
                                      </p:to>
                                    </p:set>
                                    <p:anim calcmode="lin" valueType="num">
                                      <p:cBhvr>
                                        <p:cTn id="33" dur="500" fill="hold"/>
                                        <p:tgtEl>
                                          <p:spTgt spid="10">
                                            <p:txEl>
                                              <p:pRg st="7" end="7"/>
                                            </p:txEl>
                                          </p:spTgt>
                                        </p:tgtEl>
                                        <p:attrNameLst>
                                          <p:attrName>ppt_w</p:attrName>
                                        </p:attrNameLst>
                                      </p:cBhvr>
                                      <p:tavLst>
                                        <p:tav tm="0">
                                          <p:val>
                                            <p:fltVal val="0"/>
                                          </p:val>
                                        </p:tav>
                                        <p:tav tm="100000">
                                          <p:val>
                                            <p:strVal val="#ppt_w"/>
                                          </p:val>
                                        </p:tav>
                                      </p:tavLst>
                                    </p:anim>
                                    <p:anim calcmode="lin" valueType="num">
                                      <p:cBhvr>
                                        <p:cTn id="34" dur="500" fill="hold"/>
                                        <p:tgtEl>
                                          <p:spTgt spid="10">
                                            <p:txEl>
                                              <p:pRg st="7" end="7"/>
                                            </p:txEl>
                                          </p:spTgt>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10">
                                            <p:txEl>
                                              <p:pRg st="8" end="8"/>
                                            </p:txEl>
                                          </p:spTgt>
                                        </p:tgtEl>
                                        <p:attrNameLst>
                                          <p:attrName>style.visibility</p:attrName>
                                        </p:attrNameLst>
                                      </p:cBhvr>
                                      <p:to>
                                        <p:strVal val="visible"/>
                                      </p:to>
                                    </p:set>
                                    <p:anim calcmode="lin" valueType="num">
                                      <p:cBhvr>
                                        <p:cTn id="37" dur="500" fill="hold"/>
                                        <p:tgtEl>
                                          <p:spTgt spid="10">
                                            <p:txEl>
                                              <p:pRg st="8" end="8"/>
                                            </p:txEl>
                                          </p:spTgt>
                                        </p:tgtEl>
                                        <p:attrNameLst>
                                          <p:attrName>ppt_w</p:attrName>
                                        </p:attrNameLst>
                                      </p:cBhvr>
                                      <p:tavLst>
                                        <p:tav tm="0">
                                          <p:val>
                                            <p:fltVal val="0"/>
                                          </p:val>
                                        </p:tav>
                                        <p:tav tm="100000">
                                          <p:val>
                                            <p:strVal val="#ppt_w"/>
                                          </p:val>
                                        </p:tav>
                                      </p:tavLst>
                                    </p:anim>
                                    <p:anim calcmode="lin" valueType="num">
                                      <p:cBhvr>
                                        <p:cTn id="38" dur="500" fill="hold"/>
                                        <p:tgtEl>
                                          <p:spTgt spid="10">
                                            <p:txEl>
                                              <p:pRg st="8" end="8"/>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1438" y="142858"/>
            <a:ext cx="9001156" cy="4893647"/>
          </a:xfrm>
          <a:prstGeom prst="rect">
            <a:avLst/>
          </a:prstGeom>
          <a:noFill/>
        </p:spPr>
        <p:txBody>
          <a:bodyPr wrap="square" rtlCol="0">
            <a:spAutoFit/>
          </a:bodyPr>
          <a:lstStyle/>
          <a:p>
            <a:pPr algn="just"/>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深化认知</a:t>
            </a:r>
            <a:r>
              <a:rPr lang="en-US" sz="2000" dirty="0" smtClean="0">
                <a:latin typeface="黑体" panose="02010609060101010101" pitchFamily="49" charset="-122"/>
                <a:ea typeface="黑体" panose="02010609060101010101" pitchFamily="49" charset="-122"/>
              </a:rPr>
              <a:t>] </a:t>
            </a:r>
            <a:r>
              <a:rPr lang="zh-CN" altLang="en-US" sz="2000" dirty="0" smtClean="0">
                <a:latin typeface="楷体" panose="02010609060101010101" pitchFamily="49" charset="-122"/>
                <a:ea typeface="楷体" panose="02010609060101010101" pitchFamily="49" charset="-122"/>
              </a:rPr>
              <a:t>中国古代政治中心的选择问题</a:t>
            </a:r>
            <a:endParaRPr lang="zh-CN" altLang="en-US" sz="2000" dirty="0" smtClean="0">
              <a:latin typeface="楷体" panose="02010609060101010101" pitchFamily="49" charset="-122"/>
              <a:ea typeface="楷体" panose="02010609060101010101" pitchFamily="49" charset="-122"/>
            </a:endParaRPr>
          </a:p>
          <a:p>
            <a:pPr algn="dist"/>
            <a:r>
              <a:rPr lang="en-US" sz="2000" dirty="0" smtClean="0">
                <a:latin typeface="楷体" panose="02010609060101010101" pitchFamily="49" charset="-122"/>
                <a:ea typeface="楷体" panose="02010609060101010101" pitchFamily="49" charset="-122"/>
              </a:rPr>
              <a:t>(1)</a:t>
            </a:r>
            <a:r>
              <a:rPr lang="zh-CN" altLang="en-US" sz="2000" dirty="0" smtClean="0">
                <a:latin typeface="楷体" panose="02010609060101010101" pitchFamily="49" charset="-122"/>
                <a:ea typeface="楷体" panose="02010609060101010101" pitchFamily="49" charset="-122"/>
              </a:rPr>
              <a:t>从中国历史气候总体上来看</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宋代以前相对于宋代以后更加温暖湿润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西汉和唐代时</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西北地区的自然环境相对更好</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长安成为政治中心。但宋以后中国北方黄河流域地区</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特别是西北地区气候变干冷</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对农业生产造成较大的负面影</a:t>
            </a:r>
            <a:endParaRPr lang="en-US" altLang="zh-CN" sz="2000" dirty="0" smtClean="0">
              <a:latin typeface="楷体" panose="02010609060101010101" pitchFamily="49" charset="-122"/>
              <a:ea typeface="楷体" panose="02010609060101010101" pitchFamily="49" charset="-122"/>
            </a:endParaRPr>
          </a:p>
          <a:p>
            <a:pPr algn="just"/>
            <a:r>
              <a:rPr lang="zh-CN" altLang="en-US" sz="2000" dirty="0" smtClean="0">
                <a:latin typeface="楷体" panose="02010609060101010101" pitchFamily="49" charset="-122"/>
                <a:ea typeface="楷体" panose="02010609060101010101" pitchFamily="49" charset="-122"/>
              </a:rPr>
              <a:t>响</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农业经济衰退</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民生困难</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社会矛盾突出。</a:t>
            </a:r>
            <a:endParaRPr lang="zh-CN" altLang="en-US" sz="2000" dirty="0" smtClean="0">
              <a:latin typeface="楷体" panose="02010609060101010101" pitchFamily="49" charset="-122"/>
              <a:ea typeface="楷体" panose="02010609060101010101" pitchFamily="49" charset="-122"/>
            </a:endParaRPr>
          </a:p>
          <a:p>
            <a:pPr algn="just"/>
            <a:r>
              <a:rPr lang="en-US" sz="2000" dirty="0" smtClean="0">
                <a:latin typeface="楷体" panose="02010609060101010101" pitchFamily="49" charset="-122"/>
                <a:ea typeface="楷体" panose="02010609060101010101" pitchFamily="49" charset="-122"/>
              </a:rPr>
              <a:t>(2)</a:t>
            </a:r>
            <a:r>
              <a:rPr lang="zh-CN" altLang="en-US" sz="2000" dirty="0" smtClean="0">
                <a:latin typeface="楷体" panose="02010609060101010101" pitchFamily="49" charset="-122"/>
                <a:ea typeface="楷体" panose="02010609060101010101" pitchFamily="49" charset="-122"/>
              </a:rPr>
              <a:t>都城作为政治中心在一般意义上必然要与经济重心重合</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这在生产力低下而交通运输不发达的古代体现得更为明显。宋代以前中国都城的核心区在黄河中下游地区</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基本是与当时的经济重心区重合。唐末五代以来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都城中心从长安开始向洛阳、开封东移</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宋代随着中国经济重心的东移南迁</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中国古代都城也随之东移南迁</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开封、临安成为都城。元明清以来的都城虽然因民族问题而北移</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但由于有大运河的维系</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将华北政治核心区与江南经济区联系起来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都城才能稳定下来。</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Effect transition="in" filter="strips(downLeft)">
                                      <p:cBhvr>
                                        <p:cTn id="7"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38" y="142858"/>
            <a:ext cx="9001156" cy="2836354"/>
          </a:xfrm>
          <a:prstGeom prst="rect">
            <a:avLst/>
          </a:prstGeom>
          <a:noFill/>
        </p:spPr>
        <p:txBody>
          <a:bodyPr wrap="square" rtlCol="0">
            <a:spAutoFit/>
          </a:bodyPr>
          <a:lstStyle/>
          <a:p>
            <a:pPr algn="just"/>
            <a:r>
              <a:rPr lang="en-US" sz="2000" dirty="0" smtClean="0">
                <a:latin typeface="楷体" panose="02010609060101010101" pitchFamily="49" charset="-122"/>
                <a:ea typeface="楷体" panose="02010609060101010101" pitchFamily="49" charset="-122"/>
              </a:rPr>
              <a:t>(3)</a:t>
            </a:r>
            <a:r>
              <a:rPr lang="zh-CN" altLang="en-US" sz="2000" dirty="0" smtClean="0">
                <a:latin typeface="楷体" panose="02010609060101010101" pitchFamily="49" charset="-122"/>
                <a:ea typeface="楷体" panose="02010609060101010101" pitchFamily="49" charset="-122"/>
              </a:rPr>
              <a:t>由于特殊的地理环境</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传统中国主要是一个大陆性国家</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大漠内外北方游牧民族对中原王朝威胁最大。北方游牧民族在元代以前对西北的影响大转变为元代以后对华北的影响大</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这对都城选择产生了两方面影响</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一方面</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北方游牧民族在元明清以后多入主中原建立统一王朝</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为了以发源地为根基控御南方各族</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建都往往都靠北</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坐北朝南</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如元代和清代建都于今北京。另一方面</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如果是汉族建立的统一王朝和国家</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为了应对华北北部的游牧民族的威胁</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也要将都城建得靠北一些</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如明代。</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wedg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hlinkClick r:id="rId1" action="ppaction://hlinkfile"/>
          </p:cNvPr>
          <p:cNvSpPr>
            <a:spLocks noChangeArrowheads="1"/>
          </p:cNvSpPr>
          <p:nvPr/>
        </p:nvSpPr>
        <p:spPr bwMode="auto">
          <a:xfrm>
            <a:off x="2143108" y="1643056"/>
            <a:ext cx="5143536" cy="1428760"/>
          </a:xfrm>
          <a:prstGeom prst="rect">
            <a:avLst/>
          </a:prstGeom>
          <a:solidFill>
            <a:schemeClr val="accent1">
              <a:alpha val="0"/>
            </a:schemeClr>
          </a:solidFill>
          <a:ln w="25400" algn="ctr">
            <a:noFill/>
            <a:miter lim="800000"/>
          </a:ln>
        </p:spPr>
        <p:txBody>
          <a:bodyPr lIns="91422" tIns="45712" rIns="91422" bIns="45712" anchor="ctr"/>
          <a:lstStyle/>
          <a:p>
            <a:pPr algn="ctr">
              <a:lnSpc>
                <a:spcPct val="100000"/>
              </a:lnSpc>
            </a:pPr>
            <a:r>
              <a:rPr lang="zh-CN" altLang="en-US" sz="3600" dirty="0">
                <a:solidFill>
                  <a:srgbClr val="0000FF"/>
                </a:solidFill>
                <a:latin typeface="黑体" panose="02010609060101010101" pitchFamily="49" charset="-122"/>
                <a:ea typeface="黑体" panose="02010609060101010101" pitchFamily="49" charset="-122"/>
              </a:rPr>
              <a:t>点击</a:t>
            </a:r>
            <a:r>
              <a:rPr lang="zh-CN" altLang="en-US" sz="3600" dirty="0" smtClean="0">
                <a:solidFill>
                  <a:srgbClr val="0000FF"/>
                </a:solidFill>
                <a:latin typeface="黑体" panose="02010609060101010101" pitchFamily="49" charset="-122"/>
                <a:ea typeface="黑体" panose="02010609060101010101" pitchFamily="49" charset="-122"/>
              </a:rPr>
              <a:t>进入   模拟强化练</a:t>
            </a:r>
            <a:endParaRPr lang="en-US" altLang="zh-CN" sz="3600" dirty="0">
              <a:solidFill>
                <a:srgbClr val="0000FF"/>
              </a:solidFill>
              <a:latin typeface="黑体" panose="02010609060101010101" pitchFamily="49" charset="-122"/>
              <a:ea typeface="黑体" panose="02010609060101010101" pitchFamily="49" charset="-122"/>
            </a:endParaRPr>
          </a:p>
        </p:txBody>
      </p:sp>
    </p:spTree>
  </p:cSld>
  <p:clrMapOvr>
    <a:masterClrMapping/>
  </p:clrMapOvr>
  <p:transition>
    <p:cover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4"/>
                                        </p:tgtEl>
                                        <p:attrNameLst>
                                          <p:attrName>style.visibility</p:attrName>
                                        </p:attrNameLst>
                                      </p:cBhvr>
                                      <p:to>
                                        <p:strVal val="visible"/>
                                      </p:to>
                                    </p:set>
                                    <p:anim calcmode="discrete" valueType="clr">
                                      <p:cBhvr override="childStyle">
                                        <p:cTn id="7"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
                                        </p:tgtEl>
                                        <p:attrNameLst>
                                          <p:attrName>fillcolor</p:attrName>
                                        </p:attrNameLst>
                                      </p:cBhvr>
                                      <p:tavLst>
                                        <p:tav tm="0">
                                          <p:val>
                                            <p:clrVal>
                                              <a:schemeClr val="accent2"/>
                                            </p:clrVal>
                                          </p:val>
                                        </p:tav>
                                        <p:tav tm="50000">
                                          <p:val>
                                            <p:clrVal>
                                              <a:schemeClr val="hlink"/>
                                            </p:clrVal>
                                          </p:val>
                                        </p:tav>
                                      </p:tavLst>
                                    </p:anim>
                                    <p:set>
                                      <p:cBhvr>
                                        <p:cTn id="9" dur="80"/>
                                        <p:tgtEl>
                                          <p:spTgt spid="4"/>
                                        </p:tgtEl>
                                        <p:attrNameLst>
                                          <p:attrName>fill.type</p:attrName>
                                        </p:attrNameLst>
                                      </p:cBhvr>
                                      <p:to>
                                        <p:strVal val="solid"/>
                                      </p:to>
                                    </p:set>
                                  </p:childTnLst>
                                </p:cTn>
                              </p:par>
                            </p:childTnLst>
                          </p:cTn>
                        </p:par>
                        <p:par>
                          <p:cTn id="10" fill="hold">
                            <p:stCondLst>
                              <p:cond delay="519"/>
                            </p:stCondLst>
                            <p:childTnLst>
                              <p:par>
                                <p:cTn id="11" presetID="21" presetClass="emph" presetSubtype="0" fill="hold" grpId="1" nodeType="afterEffect">
                                  <p:stCondLst>
                                    <p:cond delay="0"/>
                                  </p:stCondLst>
                                  <p:iterate type="lt">
                                    <p:tmPct val="0"/>
                                  </p:iterate>
                                  <p:childTnLst>
                                    <p:animClr clrSpc="hsl" dir="cw">
                                      <p:cBhvr override="childStyle">
                                        <p:cTn id="12" dur="500" fill="hold"/>
                                        <p:tgtEl>
                                          <p:spTgt spid="4"/>
                                        </p:tgtEl>
                                        <p:attrNameLst>
                                          <p:attrName>style.color</p:attrName>
                                        </p:attrNameLst>
                                      </p:cBhvr>
                                      <p:by>
                                        <p:hsl h="7200000" s="0" l="0"/>
                                      </p:by>
                                    </p:animClr>
                                    <p:animClr clrSpc="hsl" dir="cw">
                                      <p:cBhvr>
                                        <p:cTn id="13" dur="500" fill="hold"/>
                                        <p:tgtEl>
                                          <p:spTgt spid="4"/>
                                        </p:tgtEl>
                                        <p:attrNameLst>
                                          <p:attrName>fillcolor</p:attrName>
                                        </p:attrNameLst>
                                      </p:cBhvr>
                                      <p:by>
                                        <p:hsl h="7200000" s="0" l="0"/>
                                      </p:by>
                                    </p:animClr>
                                    <p:animClr clrSpc="hsl" dir="cw">
                                      <p:cBhvr>
                                        <p:cTn id="14" dur="500" fill="hold"/>
                                        <p:tgtEl>
                                          <p:spTgt spid="4"/>
                                        </p:tgtEl>
                                        <p:attrNameLst>
                                          <p:attrName>stroke.color</p:attrName>
                                        </p:attrNameLst>
                                      </p:cBhvr>
                                      <p:by>
                                        <p:hsl h="7200000" s="0" l="0"/>
                                      </p:by>
                                    </p:animClr>
                                    <p:set>
                                      <p:cBhvr>
                                        <p:cTn id="15"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p:cover dir="d"/>
  </p:transition>
  <p:timing>
    <p:tnLst>
      <p:par>
        <p:cTn id="1" dur="indefinite" restart="never" nodeType="tmRoot"/>
      </p:par>
    </p:tnLst>
  </p:timing>
</p:sld>
</file>

<file path=ppt/tags/tag1.xml><?xml version="1.0" encoding="utf-8"?>
<p:tagLst xmlns:p="http://schemas.openxmlformats.org/presentationml/2006/main">
  <p:tag name="KSO_WM_UNIT_PLACING_PICTURE_USER_VIEWPORT" val="{&quot;height&quot;:6746.976377952756,&quot;width&quot;:12487.587401574803}"/>
</p:tagLst>
</file>

<file path=ppt/tags/tag2.xml><?xml version="1.0" encoding="utf-8"?>
<p:tagLst xmlns:p="http://schemas.openxmlformats.org/presentationml/2006/main">
  <p:tag name="KSO_WM_UNIT_TABLE_BEAUTIFY" val="smartTable{bb62385b-f147-459d-b494-66dcd4bd9e16}"/>
</p:tagLst>
</file>

<file path=ppt/tags/tag3.xml><?xml version="1.0" encoding="utf-8"?>
<p:tagLst xmlns:p="http://schemas.openxmlformats.org/presentationml/2006/main">
  <p:tag name="KSO_WM_BEAUTIFY_FLAG" val=""/>
</p:tagLst>
</file>

<file path=ppt/tags/tag4.xml><?xml version="1.0" encoding="utf-8"?>
<p:tagLst xmlns:p="http://schemas.openxmlformats.org/presentationml/2006/main">
  <p:tag name="KSO_WM_UNIT_TABLE_BEAUTIFY" val="smartTable{5a9e2e0e-d3c7-4110-bfc0-1d1bc8effc50}"/>
</p:tagLst>
</file>

<file path=ppt/tags/tag5.xml><?xml version="1.0" encoding="utf-8"?>
<p:tagLst xmlns:p="http://schemas.openxmlformats.org/presentationml/2006/main">
  <p:tag name="KSO_WM_BEAUTIFY_FLAG" val=""/>
</p:tagLst>
</file>

<file path=ppt/tags/tag6.xml><?xml version="1.0" encoding="utf-8"?>
<p:tagLst xmlns:p="http://schemas.openxmlformats.org/presentationml/2006/main">
  <p:tag name="KSO_WM_BEAUTIFY_FLAG" val=""/>
</p:tagLst>
</file>

<file path=ppt/tags/tag7.xml><?xml version="1.0" encoding="utf-8"?>
<p:tagLst xmlns:p="http://schemas.openxmlformats.org/presentationml/2006/main">
  <p:tag name="KSO_WM_BEAUTIFY_FLAG" val=""/>
</p:tagLst>
</file>

<file path=ppt/tags/tag8.xml><?xml version="1.0" encoding="utf-8"?>
<p:tagLst xmlns:p="http://schemas.openxmlformats.org/presentationml/2006/main">
  <p:tag name="KSO_WM_BEAUTIFY_FLAG" val=""/>
</p:tagLst>
</file>

<file path=ppt/tags/tag9.xml><?xml version="1.0" encoding="utf-8"?>
<p:tagLst xmlns:p="http://schemas.openxmlformats.org/presentationml/2006/main">
  <p:tag name="KSO_WM_BEAUTIFY_FLAG" val=""/>
</p:tagLst>
</file>

<file path=ppt/tags/tag10.xml><?xml version="1.0" encoding="utf-8"?>
<p:tagLst xmlns:p="http://schemas.openxmlformats.org/presentationml/2006/main">
  <p:tag name="KSO_WM_BEAUTIFY_FLAG" val=""/>
</p:tagLst>
</file>

<file path=ppt/tags/tag11.xml><?xml version="1.0" encoding="utf-8"?>
<p:tagLst xmlns:p="http://schemas.openxmlformats.org/presentationml/2006/main">
  <p:tag name="KSO_WM_BEAUTIFY_FLAG" val=""/>
</p:tagLst>
</file>

<file path=ppt/tags/tag12.xml><?xml version="1.0" encoding="utf-8"?>
<p:tagLst xmlns:p="http://schemas.openxmlformats.org/presentationml/2006/main">
  <p:tag name="KSO_WM_BEAUTIFY_FLAG" val=""/>
</p:tagLst>
</file>

<file path=ppt/tags/tag13.xml><?xml version="1.0" encoding="utf-8"?>
<p:tagLst xmlns:p="http://schemas.openxmlformats.org/presentationml/2006/main">
  <p:tag name="KSO_WM_BEAUTIFY_FLAG" val=""/>
</p:tagLst>
</file>

<file path=ppt/tags/tag14.xml><?xml version="1.0" encoding="utf-8"?>
<p:tagLst xmlns:p="http://schemas.openxmlformats.org/presentationml/2006/main">
  <p:tag name="KSO_WM_UNIT_TABLE_BEAUTIFY" val="smartTable{9e4ab22a-e62c-4e4c-952b-fe6c0d3ad1de}"/>
</p:tagLst>
</file>

<file path=ppt/tags/tag15.xml><?xml version="1.0" encoding="utf-8"?>
<p:tagLst xmlns:p="http://schemas.openxmlformats.org/presentationml/2006/main">
  <p:tag name="KSO_WM_UNIT_TABLE_BEAUTIFY" val="smartTable{c4a8d442-fb0c-4c79-a46d-db42ed4be23c}"/>
</p:tagLst>
</file>

<file path=ppt/tags/tag16.xml><?xml version="1.0" encoding="utf-8"?>
<p:tagLst xmlns:p="http://schemas.openxmlformats.org/presentationml/2006/main">
  <p:tag name="KSO_WM_UNIT_TABLE_BEAUTIFY" val="smartTable{7200aa8b-0d0f-48a0-9f5c-647656085005}"/>
</p:tagLst>
</file>

<file path=ppt/tags/tag17.xml><?xml version="1.0" encoding="utf-8"?>
<p:tagLst xmlns:p="http://schemas.openxmlformats.org/presentationml/2006/main">
  <p:tag name="KSO_WM_UNIT_TABLE_BEAUTIFY" val="smartTable{56195f84-c9be-4a26-9cef-08cbabe2a981}"/>
</p:tagLst>
</file>

<file path=ppt/tags/tag18.xml><?xml version="1.0" encoding="utf-8"?>
<p:tagLst xmlns:p="http://schemas.openxmlformats.org/presentationml/2006/main">
  <p:tag name="KSO_WM_BEAUTIFY_FLAG" val=""/>
</p:tagLst>
</file>

<file path=ppt/tags/tag19.xml><?xml version="1.0" encoding="utf-8"?>
<p:tagLst xmlns:p="http://schemas.openxmlformats.org/presentationml/2006/main">
  <p:tag name="KSO_WM_UNIT_TABLE_BEAUTIFY" val="smartTable{17467c7a-bff2-4f4c-848c-9d0a2008407f}"/>
</p:tagLst>
</file>

<file path=ppt/tags/tag20.xml><?xml version="1.0" encoding="utf-8"?>
<p:tagLst xmlns:p="http://schemas.openxmlformats.org/presentationml/2006/main">
  <p:tag name="KSO_WM_BEAUTIFY_FLAG" val=""/>
</p:tagLst>
</file>

<file path=ppt/tags/tag21.xml><?xml version="1.0" encoding="utf-8"?>
<p:tagLst xmlns:p="http://schemas.openxmlformats.org/presentationml/2006/main">
  <p:tag name="KSO_WPP_MARK_KEY" val="0af03b3c-4728-4cee-9171-aa25d48f71d8"/>
  <p:tag name="COMMONDATA" val="eyJoZGlkIjoiYmQ3NjQxYmZmN2ZkODIxYWNiNTEzMzQyMTZmNzQ1MmMifQ=="/>
</p:tagLst>
</file>

<file path=ppt/theme/theme1.xml><?xml version="1.0" encoding="utf-8"?>
<a:theme xmlns:a="http://schemas.openxmlformats.org/drawingml/2006/main" name="5_自定义设计方案">
  <a:themeElements>
    <a:clrScheme name="5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5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lnDef>
    <a:txDef>
      <a:spPr>
        <a:noFill/>
      </a:spPr>
      <a:bodyPr wrap="square" rtlCol="0">
        <a:spAutoFit/>
      </a:bodyPr>
      <a:lstStyle>
        <a:defPPr>
          <a:defRPr dirty="0" smtClean="0"/>
        </a:defPPr>
      </a:lstStyle>
    </a:txDef>
  </a:objectDefaults>
  <a:extraClrSchemeLst>
    <a:extraClrScheme>
      <a:clrScheme name="5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5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5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5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5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5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5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5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5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5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5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5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7_自定义设计方案">
  <a:themeElements>
    <a:clrScheme name="7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7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lnDef>
    <a:txDef>
      <a:spPr>
        <a:noFill/>
      </a:spPr>
      <a:bodyPr wrap="square" rtlCol="0">
        <a:spAutoFit/>
      </a:bodyPr>
      <a:lstStyle>
        <a:defPPr>
          <a:lnSpc>
            <a:spcPct val="150000"/>
          </a:lnSpc>
          <a:defRPr sz="2000" dirty="0" smtClean="0">
            <a:solidFill>
              <a:srgbClr val="0000FF"/>
            </a:solidFill>
            <a:latin typeface="黑体" panose="02010609060101010101" pitchFamily="49" charset="-122"/>
            <a:ea typeface="黑体" panose="02010609060101010101" pitchFamily="49" charset="-122"/>
          </a:defRPr>
        </a:defPPr>
      </a:lstStyle>
    </a:txDef>
  </a:objectDefaults>
  <a:extraClrSchemeLst>
    <a:extraClrScheme>
      <a:clrScheme name="7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7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7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7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7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7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7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7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7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7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7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7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8_自定义设计方案">
  <a:themeElements>
    <a:clrScheme name="7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7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lnDef>
    <a:txDef>
      <a:spPr>
        <a:noFill/>
      </a:spPr>
      <a:bodyPr wrap="square" rtlCol="0">
        <a:spAutoFit/>
      </a:bodyPr>
      <a:lstStyle>
        <a:defPPr>
          <a:defRPr sz="2000" dirty="0" smtClean="0"/>
        </a:defPPr>
      </a:lstStyle>
    </a:txDef>
  </a:objectDefaults>
  <a:extraClrSchemeLst>
    <a:extraClrScheme>
      <a:clrScheme name="7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7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7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7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7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7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7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7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7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7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7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7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14009</Words>
  <Application>WPS 演示</Application>
  <PresentationFormat>全屏显示(16:9)</PresentationFormat>
  <Paragraphs>706</Paragraphs>
  <Slides>59</Slides>
  <Notes>0</Notes>
  <HiddenSlides>0</HiddenSlides>
  <MMClips>0</MMClips>
  <ScaleCrop>false</ScaleCrop>
  <HeadingPairs>
    <vt:vector size="6" baseType="variant">
      <vt:variant>
        <vt:lpstr>已用的字体</vt:lpstr>
      </vt:variant>
      <vt:variant>
        <vt:i4>9</vt:i4>
      </vt:variant>
      <vt:variant>
        <vt:lpstr>主题</vt:lpstr>
      </vt:variant>
      <vt:variant>
        <vt:i4>4</vt:i4>
      </vt:variant>
      <vt:variant>
        <vt:lpstr>幻灯片标题</vt:lpstr>
      </vt:variant>
      <vt:variant>
        <vt:i4>59</vt:i4>
      </vt:variant>
    </vt:vector>
  </HeadingPairs>
  <TitlesOfParts>
    <vt:vector size="72" baseType="lpstr">
      <vt:lpstr>Arial</vt:lpstr>
      <vt:lpstr>宋体</vt:lpstr>
      <vt:lpstr>Wingdings</vt:lpstr>
      <vt:lpstr>黑体</vt:lpstr>
      <vt:lpstr>楷体</vt:lpstr>
      <vt:lpstr>Times New Roman</vt:lpstr>
      <vt:lpstr>微软雅黑</vt:lpstr>
      <vt:lpstr>Arial Unicode MS</vt:lpstr>
      <vt:lpstr>Calibri</vt:lpstr>
      <vt:lpstr>5_自定义设计方案</vt:lpstr>
      <vt:lpstr>7_自定义设计方案</vt:lpstr>
      <vt:lpstr>8_自定义设计方案</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微软用户</dc:creator>
  <cp:lastModifiedBy>嘉泳</cp:lastModifiedBy>
  <cp:revision>4371</cp:revision>
  <dcterms:created xsi:type="dcterms:W3CDTF">2013-07-26T02:41:00Z</dcterms:created>
  <dcterms:modified xsi:type="dcterms:W3CDTF">2023-05-17T23:49:47Z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8836684EBEAC444ABE93B699CAC04968_13</vt:lpwstr>
  </property>
  <property fmtid="{D5CDD505-2E9C-101B-9397-08002B2CF9AE}" pid="3" name="KSOProductBuildVer">
    <vt:lpwstr>2052-11.1.0.14309</vt:lpwstr>
  </property>
</Properties>
</file>