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5" r:id="rId7"/>
    <p:sldId id="266" r:id="rId8"/>
    <p:sldId id="267" r:id="rId9"/>
    <p:sldId id="261" r:id="rId10"/>
    <p:sldId id="269" r:id="rId11"/>
    <p:sldId id="268" r:id="rId12"/>
    <p:sldId id="270" r:id="rId1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505E3EF-67EA-436B-97B2-0124C06EBD24}" styleName="中度样式 4 - 强调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D7AC3CCA-C797-4891-BE02-D94E43425B78}" styleName="中度样式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78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F466432-5EB2-4864-A922-80BAB6BDDB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C746E8F7-03E3-492B-9407-0913F79925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E9702CF-3A56-4261-B218-8EE3E981EF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DA6B7-A793-4A91-86F6-BF4DB647707D}" type="datetimeFigureOut">
              <a:rPr lang="zh-CN" altLang="en-US" smtClean="0"/>
              <a:t>2022/3/17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18C51E1-F44F-4942-A8CD-1835008376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108F993-9FA9-488B-9EBA-917895C791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92CF8-AA81-4150-BEB8-E24C7353BB5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69738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6624218-EF6C-454B-A9C4-A55AA1E250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83C4D7B-3713-4B3B-A0A3-61FAFB5044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1A0711B-2BA2-4642-9206-5630614A4F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DA6B7-A793-4A91-86F6-BF4DB647707D}" type="datetimeFigureOut">
              <a:rPr lang="zh-CN" altLang="en-US" smtClean="0"/>
              <a:t>2022/3/17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8C865DE-DEE3-47FE-8A60-BD5FE05D88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4CDF727-6D0C-4499-8E2B-FBC3AE3541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92CF8-AA81-4150-BEB8-E24C7353BB5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70640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8583EB3-C9BE-47F2-8A53-8939F06CE6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9AD0FA50-F39C-4CC9-8E48-1F6BDD21F3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F7F228A-6B74-4542-B733-C7A5BFE340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DA6B7-A793-4A91-86F6-BF4DB647707D}" type="datetimeFigureOut">
              <a:rPr lang="zh-CN" altLang="en-US" smtClean="0"/>
              <a:t>2022/3/17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FBAA1EC-5756-48B8-9E6D-44D4034BF8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07FB23F-65EE-4B6C-9AD2-D27C1A5DA3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92CF8-AA81-4150-BEB8-E24C7353BB5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73321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D35F0A4-9964-4777-A240-7B7BB9EAFF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16CD50B-FE5A-4D2C-85A6-96A17C3B405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9B8B73B9-CFDD-4303-BFE7-78694788DD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2CB32953-572A-4E4D-A792-9E2ECD9D80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DA6B7-A793-4A91-86F6-BF4DB647707D}" type="datetimeFigureOut">
              <a:rPr lang="zh-CN" altLang="en-US" smtClean="0"/>
              <a:t>2022/3/17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E47B46A9-7C72-480B-9BEA-58F5B64614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48F4186E-51B0-47B4-9F39-A0177537C2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92CF8-AA81-4150-BEB8-E24C7353BB5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57053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539519F-2D9E-4D47-ACFB-F424AD8EC0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586F672A-CEEB-4061-AF97-E7A2D066A8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D3019070-747B-4C3D-A9AE-4695B750C8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446B99A8-393A-40E8-BE13-68DA51CB1F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C227CDA1-BEB4-4B7B-9DBA-5CF3B84B70A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E658273C-BBE4-4CF3-82CB-1B09B95AF7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DA6B7-A793-4A91-86F6-BF4DB647707D}" type="datetimeFigureOut">
              <a:rPr lang="zh-CN" altLang="en-US" smtClean="0"/>
              <a:t>2022/3/17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C6DDD772-EBDA-49B8-A69B-B86746864A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387D203B-4BE6-46EF-83D9-EA264F1691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92CF8-AA81-4150-BEB8-E24C7353BB5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70871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29933E0-BE99-416F-A85F-E638936AED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31174B3B-4C5F-4B76-9DCD-685209111C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DA6B7-A793-4A91-86F6-BF4DB647707D}" type="datetimeFigureOut">
              <a:rPr lang="zh-CN" altLang="en-US" smtClean="0"/>
              <a:t>2022/3/17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8B54E535-27C1-4976-B092-23946E67BA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F79A7DE2-24C1-4FD7-9E67-BFE8AC3F1B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92CF8-AA81-4150-BEB8-E24C7353BB5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87045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3A991C30-FF01-4513-93CD-D160214EF7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DA6B7-A793-4A91-86F6-BF4DB647707D}" type="datetimeFigureOut">
              <a:rPr lang="zh-CN" altLang="en-US" smtClean="0"/>
              <a:t>2022/3/17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B8125367-03FE-4C01-A134-7A0B06F3B6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A808800F-CA91-4D9F-9517-D63A705E3F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92CF8-AA81-4150-BEB8-E24C7353BB5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88429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2AECF98-5357-4019-8295-518EAB73B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DD13FEA-507F-4504-BDB5-D5AFE0ED13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4C8F316D-8798-4261-9440-53B84F6C14E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D2E33626-7E1B-4AFD-910B-60E831CEDF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DA6B7-A793-4A91-86F6-BF4DB647707D}" type="datetimeFigureOut">
              <a:rPr lang="zh-CN" altLang="en-US" smtClean="0"/>
              <a:t>2022/3/17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50917695-3FCF-4E6F-8DB2-918DF4B647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5EF277A3-EDD6-4077-B79F-E7D26607A5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92CF8-AA81-4150-BEB8-E24C7353BB5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45577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306CEBD-A641-41D8-8844-1859BDD2E0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EB076FF4-9BD0-4DE2-8F5F-98CF89E2323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3882FFA9-DA75-404B-BD03-EB2C9AD19E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4B0AE977-68B2-4355-8B15-AD3EB1FA04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DA6B7-A793-4A91-86F6-BF4DB647707D}" type="datetimeFigureOut">
              <a:rPr lang="zh-CN" altLang="en-US" smtClean="0"/>
              <a:t>2022/3/17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03F032D4-7CA0-46C4-AEAC-85BC53F642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1A46B888-7F3F-4388-9476-ED72182382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92CF8-AA81-4150-BEB8-E24C7353BB5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66645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3F6EA19-E3E9-4363-B6E8-8115D4648B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60B0BF24-4CE5-4DF1-9E7A-154EEAACDF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937ADE0-683D-4AB5-92FB-A8427CB704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DA6B7-A793-4A91-86F6-BF4DB647707D}" type="datetimeFigureOut">
              <a:rPr lang="zh-CN" altLang="en-US" smtClean="0"/>
              <a:t>2022/3/17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3FB1BCE-49C3-4B11-A191-0EE2F9365B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81AECE3-2B9A-4A0D-ABD5-5CE23AF235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92CF8-AA81-4150-BEB8-E24C7353BB5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38958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16D8D1B4-274F-4290-9BBB-CD1B79C7BA6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7BE77104-E2EE-40C9-BBE4-2C153C4091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802EB31-4CF4-4F01-9EE2-C5A7B23E91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DA6B7-A793-4A91-86F6-BF4DB647707D}" type="datetimeFigureOut">
              <a:rPr lang="zh-CN" altLang="en-US" smtClean="0"/>
              <a:t>2022/3/17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2B1A282-35A1-4D9B-BF57-0CB5342CD2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F3BD9CE-0C15-4300-A588-750DFFD5D7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92CF8-AA81-4150-BEB8-E24C7353BB5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50368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9C7E5E7B-9E59-4C1E-9B6B-1FE7C9D406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94947A81-4970-4CF0-8E0D-A05C1ADC7E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4057E61-0221-46FB-82D2-5D570CBF89E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6DA6B7-A793-4A91-86F6-BF4DB647707D}" type="datetimeFigureOut">
              <a:rPr lang="zh-CN" altLang="en-US" smtClean="0"/>
              <a:t>2022/3/17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0108189-F28F-4611-A7F9-5435E896AF5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AFA7706-FB7F-40C5-B8D5-9A4583C0385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D92CF8-AA81-4150-BEB8-E24C7353BB5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95636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94AA007F-0F29-483D-993C-EC41FE668784}"/>
              </a:ext>
            </a:extLst>
          </p:cNvPr>
          <p:cNvSpPr txBox="1"/>
          <p:nvPr/>
        </p:nvSpPr>
        <p:spPr>
          <a:xfrm>
            <a:off x="3539067" y="2228671"/>
            <a:ext cx="511386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121212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</a:rPr>
              <a:t>语言文字运用之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121212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121212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</a:rPr>
              <a:t>正确使用标点符号</a:t>
            </a:r>
            <a:endParaRPr kumimoji="0" lang="en-US" altLang="zh-CN" sz="4400" b="1" i="0" u="none" strike="noStrike" kern="1200" cap="none" spc="0" normalizeH="0" baseline="0" noProof="0" dirty="0">
              <a:ln>
                <a:noFill/>
              </a:ln>
              <a:solidFill>
                <a:srgbClr val="121212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787572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85B90DD5-6D0D-49E7-883D-A00D38FD53B9}"/>
              </a:ext>
            </a:extLst>
          </p:cNvPr>
          <p:cNvSpPr txBox="1"/>
          <p:nvPr/>
        </p:nvSpPr>
        <p:spPr>
          <a:xfrm>
            <a:off x="347132" y="530352"/>
            <a:ext cx="11844868" cy="4146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3200" b="1" i="0" dirty="0">
                <a:solidFill>
                  <a:srgbClr val="121212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一、判断标点符号使用正误，如果使用错误，请修改并说明原因。</a:t>
            </a:r>
            <a:endParaRPr lang="en-US" altLang="zh-CN" sz="3200" b="1" i="0" dirty="0">
              <a:solidFill>
                <a:srgbClr val="121212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en-US" altLang="zh-CN" sz="2800" b="0" i="0" dirty="0">
              <a:solidFill>
                <a:srgbClr val="121212"/>
              </a:solidFill>
              <a:effectLst/>
              <a:latin typeface="-apple-system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i="0" dirty="0">
                <a:solidFill>
                  <a:srgbClr val="121212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2800" b="1" i="0" dirty="0">
                <a:solidFill>
                  <a:srgbClr val="121212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我不知道这件事是谁做的？但我猜做这件事的人一定对我们的情况比较熟悉。（    ）</a:t>
            </a:r>
            <a:endParaRPr lang="en-US" altLang="zh-CN" sz="2800" b="1" i="0" dirty="0">
              <a:solidFill>
                <a:srgbClr val="121212"/>
              </a:solidFill>
              <a:effectLst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endParaRPr lang="en-US" altLang="zh-CN" sz="2800" b="1" dirty="0">
              <a:solidFill>
                <a:srgbClr val="121212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endParaRPr lang="en-US" altLang="zh-CN" sz="2800" b="1" dirty="0">
              <a:solidFill>
                <a:srgbClr val="121212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12121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sz="2800" b="1" dirty="0">
                <a:solidFill>
                  <a:srgbClr val="12121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我也不知道你喜欢不喜欢这种颜色？（    ）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C17113F4-5D0A-43AE-815B-3C47FBA3954E}"/>
              </a:ext>
            </a:extLst>
          </p:cNvPr>
          <p:cNvSpPr txBox="1"/>
          <p:nvPr/>
        </p:nvSpPr>
        <p:spPr>
          <a:xfrm>
            <a:off x="2751664" y="2963715"/>
            <a:ext cx="527473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800" b="1" i="0" dirty="0">
                <a:solidFill>
                  <a:srgbClr val="FF0000"/>
                </a:solidFill>
                <a:effectLst/>
                <a:latin typeface="方正姚体" panose="02010601030101010101" pitchFamily="2" charset="-122"/>
                <a:ea typeface="方正姚体" panose="02010601030101010101" pitchFamily="2" charset="-122"/>
              </a:rPr>
              <a:t>（陈述句，问号应改作逗号）</a:t>
            </a:r>
            <a:endParaRPr lang="zh-CN" altLang="en-US" sz="2800" dirty="0">
              <a:solidFill>
                <a:srgbClr val="FF000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900D8A83-3AB0-4B8E-9CA2-BF51847BE024}"/>
              </a:ext>
            </a:extLst>
          </p:cNvPr>
          <p:cNvSpPr txBox="1"/>
          <p:nvPr/>
        </p:nvSpPr>
        <p:spPr>
          <a:xfrm>
            <a:off x="2751664" y="4947140"/>
            <a:ext cx="478790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800" b="1" i="0" dirty="0">
                <a:solidFill>
                  <a:srgbClr val="FF0000"/>
                </a:solidFill>
                <a:effectLst/>
                <a:latin typeface="方正姚体" panose="02010601030101010101" pitchFamily="2" charset="-122"/>
                <a:ea typeface="方正姚体" panose="02010601030101010101" pitchFamily="2" charset="-122"/>
              </a:rPr>
              <a:t>（陈述句，问号应改作句号）</a:t>
            </a:r>
            <a:endParaRPr lang="zh-CN" altLang="en-US" sz="2800" dirty="0">
              <a:solidFill>
                <a:srgbClr val="FF000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CB8FE5B1-8698-4C54-9885-520021E2D725}"/>
              </a:ext>
            </a:extLst>
          </p:cNvPr>
          <p:cNvSpPr txBox="1"/>
          <p:nvPr/>
        </p:nvSpPr>
        <p:spPr>
          <a:xfrm>
            <a:off x="6827179" y="3757395"/>
            <a:ext cx="863601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6600" b="1" dirty="0">
                <a:solidFill>
                  <a:srgbClr val="FF0000"/>
                </a:solidFill>
                <a:latin typeface="-apple-system"/>
              </a:rPr>
              <a:t>×</a:t>
            </a:r>
            <a:endParaRPr lang="zh-CN" altLang="en-US" sz="6600" dirty="0">
              <a:solidFill>
                <a:srgbClr val="FF0000"/>
              </a:solidFill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DC425D91-6131-40BD-9668-9D0112088922}"/>
              </a:ext>
            </a:extLst>
          </p:cNvPr>
          <p:cNvSpPr txBox="1"/>
          <p:nvPr/>
        </p:nvSpPr>
        <p:spPr>
          <a:xfrm>
            <a:off x="1888063" y="1855719"/>
            <a:ext cx="863601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6600" b="1" dirty="0">
                <a:solidFill>
                  <a:srgbClr val="FF0000"/>
                </a:solidFill>
                <a:latin typeface="-apple-system"/>
              </a:rPr>
              <a:t>×</a:t>
            </a:r>
            <a:endParaRPr lang="zh-CN" altLang="en-US" sz="6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9442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3" grpId="0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3B583D8F-311E-4F1F-9718-DA0A1CDB46F3}"/>
              </a:ext>
            </a:extLst>
          </p:cNvPr>
          <p:cNvSpPr txBox="1"/>
          <p:nvPr/>
        </p:nvSpPr>
        <p:spPr>
          <a:xfrm>
            <a:off x="380999" y="184009"/>
            <a:ext cx="11430002" cy="4515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i="0" dirty="0">
                <a:solidFill>
                  <a:srgbClr val="121212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3.</a:t>
            </a:r>
            <a:r>
              <a:rPr lang="zh-CN" altLang="en-US" sz="2800" b="1" i="0" dirty="0">
                <a:solidFill>
                  <a:srgbClr val="121212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这就是你的做法吗？你这个总经理是怎么当的？？你怎么竟敢这样欺骗消费者？？？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 （   ）</a:t>
            </a:r>
            <a:endParaRPr lang="en-US" altLang="zh-CN" sz="2800" b="1" i="0" dirty="0">
              <a:solidFill>
                <a:srgbClr val="121212"/>
              </a:solidFill>
              <a:effectLst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endParaRPr lang="en-US" altLang="zh-CN" sz="2800" b="1" dirty="0">
              <a:solidFill>
                <a:srgbClr val="121212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4.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出现这样的文字错误，说明作者（编者？校者？）很不认真。（    ）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0418B2FA-98E2-40A5-9104-732A05AB3DC4}"/>
              </a:ext>
            </a:extLst>
          </p:cNvPr>
          <p:cNvSpPr txBox="1"/>
          <p:nvPr/>
        </p:nvSpPr>
        <p:spPr>
          <a:xfrm>
            <a:off x="380999" y="1706443"/>
            <a:ext cx="11430002" cy="19303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0070C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【</a:t>
            </a:r>
            <a:r>
              <a:rPr lang="zh-CN" altLang="en-US" sz="2800" b="1" dirty="0">
                <a:solidFill>
                  <a:srgbClr val="0070C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使用规范</a:t>
            </a:r>
            <a:r>
              <a:rPr lang="en-US" altLang="zh-CN" sz="2800" b="1" dirty="0">
                <a:solidFill>
                  <a:srgbClr val="0070C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】</a:t>
            </a: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在多个问句连用或表达疑问语气加重时，可叠用问号。通常应先单用，再用叠用，最多叠用三个问号。在没有异常强烈的情感表达需要时不宜叠用问号。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3461587B-1C97-4789-8BE1-DC860DDE18D7}"/>
              </a:ext>
            </a:extLst>
          </p:cNvPr>
          <p:cNvSpPr txBox="1"/>
          <p:nvPr/>
        </p:nvSpPr>
        <p:spPr>
          <a:xfrm>
            <a:off x="380999" y="4840376"/>
            <a:ext cx="10727268" cy="6376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i="0" dirty="0">
                <a:solidFill>
                  <a:srgbClr val="0070C0"/>
                </a:solidFill>
                <a:effectLst/>
                <a:latin typeface="方正姚体" panose="02010601030101010101" pitchFamily="2" charset="-122"/>
                <a:ea typeface="方正姚体" panose="02010601030101010101" pitchFamily="2" charset="-122"/>
              </a:rPr>
              <a:t>【</a:t>
            </a:r>
            <a:r>
              <a:rPr lang="zh-CN" altLang="en-US" sz="2800" b="1" i="0" dirty="0">
                <a:solidFill>
                  <a:srgbClr val="0070C0"/>
                </a:solidFill>
                <a:effectLst/>
                <a:latin typeface="方正姚体" panose="02010601030101010101" pitchFamily="2" charset="-122"/>
                <a:ea typeface="方正姚体" panose="02010601030101010101" pitchFamily="2" charset="-122"/>
              </a:rPr>
              <a:t>使用规范</a:t>
            </a:r>
            <a:r>
              <a:rPr lang="en-US" altLang="zh-CN" sz="2800" b="1" i="0" dirty="0">
                <a:solidFill>
                  <a:srgbClr val="0070C0"/>
                </a:solidFill>
                <a:effectLst/>
                <a:latin typeface="方正姚体" panose="02010601030101010101" pitchFamily="2" charset="-122"/>
                <a:ea typeface="方正姚体" panose="02010601030101010101" pitchFamily="2" charset="-122"/>
              </a:rPr>
              <a:t>】</a:t>
            </a:r>
            <a:r>
              <a:rPr lang="zh-CN" altLang="en-US" sz="2800" b="1" i="0" dirty="0">
                <a:solidFill>
                  <a:srgbClr val="FF0000"/>
                </a:solidFill>
                <a:effectLst/>
                <a:latin typeface="方正姚体" panose="02010601030101010101" pitchFamily="2" charset="-122"/>
                <a:ea typeface="方正姚体" panose="02010601030101010101" pitchFamily="2" charset="-122"/>
              </a:rPr>
              <a:t>问号也有标号的用法，即用于句内，表示存疑或不详。</a:t>
            </a:r>
            <a:endParaRPr lang="zh-CN" altLang="en-US" sz="2800" b="1" dirty="0">
              <a:solidFill>
                <a:srgbClr val="FF000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181C1D37-4557-4A53-9218-816AE4ABDF13}"/>
              </a:ext>
            </a:extLst>
          </p:cNvPr>
          <p:cNvSpPr txBox="1"/>
          <p:nvPr/>
        </p:nvSpPr>
        <p:spPr>
          <a:xfrm>
            <a:off x="3471334" y="598447"/>
            <a:ext cx="863601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6600" b="1" dirty="0">
                <a:solidFill>
                  <a:srgbClr val="FF0000"/>
                </a:solidFill>
                <a:latin typeface="-apple-system"/>
              </a:rPr>
              <a:t>√</a:t>
            </a:r>
            <a:endParaRPr lang="zh-CN" altLang="en-US" sz="6600" dirty="0">
              <a:solidFill>
                <a:srgbClr val="FF0000"/>
              </a:solidFill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1B896EE1-2EDC-4641-9ED4-AF74D4E87840}"/>
              </a:ext>
            </a:extLst>
          </p:cNvPr>
          <p:cNvSpPr txBox="1"/>
          <p:nvPr/>
        </p:nvSpPr>
        <p:spPr>
          <a:xfrm>
            <a:off x="10947400" y="3898073"/>
            <a:ext cx="863601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6600" b="1" dirty="0">
                <a:solidFill>
                  <a:srgbClr val="FF0000"/>
                </a:solidFill>
                <a:latin typeface="-apple-system"/>
              </a:rPr>
              <a:t>√</a:t>
            </a:r>
            <a:endParaRPr lang="zh-CN" altLang="en-US" sz="6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258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7B0CDA41-EF97-4798-BCE0-0C5658CEB1B3}"/>
              </a:ext>
            </a:extLst>
          </p:cNvPr>
          <p:cNvSpPr txBox="1"/>
          <p:nvPr/>
        </p:nvSpPr>
        <p:spPr>
          <a:xfrm>
            <a:off x="203199" y="488407"/>
            <a:ext cx="8009468" cy="6376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i="0" dirty="0">
                <a:solidFill>
                  <a:srgbClr val="121212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5.</a:t>
            </a:r>
            <a:r>
              <a:rPr lang="zh-CN" altLang="en-US" sz="2800" b="1" i="0" dirty="0">
                <a:solidFill>
                  <a:srgbClr val="121212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那优美的琴声啊！令我如痴如醉。（    ）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6A11010F-5822-4472-97FA-DA3BF1DBD699}"/>
              </a:ext>
            </a:extLst>
          </p:cNvPr>
          <p:cNvSpPr txBox="1"/>
          <p:nvPr/>
        </p:nvSpPr>
        <p:spPr>
          <a:xfrm>
            <a:off x="6383864" y="303073"/>
            <a:ext cx="863601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6600" b="1" dirty="0">
                <a:solidFill>
                  <a:srgbClr val="FF0000"/>
                </a:solidFill>
                <a:latin typeface="-apple-system"/>
              </a:rPr>
              <a:t>×</a:t>
            </a:r>
            <a:endParaRPr lang="zh-CN" altLang="en-US" sz="6600" dirty="0">
              <a:solidFill>
                <a:srgbClr val="FF0000"/>
              </a:solidFill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D85C23CB-9C3D-4E96-8885-C53BB408C90A}"/>
              </a:ext>
            </a:extLst>
          </p:cNvPr>
          <p:cNvSpPr txBox="1"/>
          <p:nvPr/>
        </p:nvSpPr>
        <p:spPr>
          <a:xfrm>
            <a:off x="1765298" y="1417434"/>
            <a:ext cx="351367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800" b="1" i="0" dirty="0">
                <a:solidFill>
                  <a:srgbClr val="FF0000"/>
                </a:solidFill>
                <a:effectLst/>
                <a:latin typeface="方正姚体" panose="02010601030101010101" pitchFamily="2" charset="-122"/>
                <a:ea typeface="方正姚体" panose="02010601030101010101" pitchFamily="2" charset="-122"/>
              </a:rPr>
              <a:t>（叹号应改作逗号）</a:t>
            </a:r>
            <a:endParaRPr lang="zh-CN" altLang="en-US" sz="2800" dirty="0">
              <a:solidFill>
                <a:srgbClr val="FF000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9DFF0E33-6A56-4AB3-9762-55B3B6C1EAB0}"/>
              </a:ext>
            </a:extLst>
          </p:cNvPr>
          <p:cNvSpPr txBox="1"/>
          <p:nvPr/>
        </p:nvSpPr>
        <p:spPr>
          <a:xfrm>
            <a:off x="220129" y="2293266"/>
            <a:ext cx="11751738" cy="19303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i="0" dirty="0">
                <a:solidFill>
                  <a:srgbClr val="121212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6.</a:t>
            </a:r>
            <a:r>
              <a:rPr lang="zh-CN" altLang="en-US" sz="2800" b="1" i="0" dirty="0">
                <a:solidFill>
                  <a:srgbClr val="121212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下面从三个方面讲讲语言的污染问题：</a:t>
            </a:r>
            <a:r>
              <a:rPr lang="zh-CN" altLang="en-US" sz="2800" b="1" dirty="0">
                <a:solidFill>
                  <a:srgbClr val="12121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其一、</a:t>
            </a:r>
            <a:r>
              <a:rPr lang="zh-CN" altLang="en-US" sz="2800" b="1" i="0" dirty="0">
                <a:solidFill>
                  <a:srgbClr val="121212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是特殊语言环境中的语言污染问题；其二、是滥用缩略语引起的语言污染问题；其三、是空话和废话引起的语言污染问题。（    ）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080A5C66-12EC-4073-A620-5F9E26AAF935}"/>
              </a:ext>
            </a:extLst>
          </p:cNvPr>
          <p:cNvSpPr txBox="1"/>
          <p:nvPr/>
        </p:nvSpPr>
        <p:spPr>
          <a:xfrm>
            <a:off x="4571996" y="3397744"/>
            <a:ext cx="863601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6600" b="1" dirty="0">
                <a:solidFill>
                  <a:srgbClr val="FF0000"/>
                </a:solidFill>
                <a:latin typeface="-apple-system"/>
              </a:rPr>
              <a:t>×</a:t>
            </a:r>
            <a:endParaRPr lang="zh-CN" altLang="en-US" sz="6600" dirty="0">
              <a:solidFill>
                <a:srgbClr val="FF0000"/>
              </a:solidFill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F3DCA521-1FE0-4AC8-9319-EEC67DEE6C70}"/>
              </a:ext>
            </a:extLst>
          </p:cNvPr>
          <p:cNvSpPr txBox="1"/>
          <p:nvPr/>
        </p:nvSpPr>
        <p:spPr>
          <a:xfrm>
            <a:off x="440268" y="4366343"/>
            <a:ext cx="11531599" cy="19234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i="0" dirty="0">
                <a:solidFill>
                  <a:srgbClr val="FF0000"/>
                </a:solidFill>
                <a:effectLst/>
                <a:latin typeface="方正姚体" panose="02010601030101010101" pitchFamily="2" charset="-122"/>
                <a:ea typeface="方正姚体" panose="02010601030101010101" pitchFamily="2" charset="-122"/>
              </a:rPr>
              <a:t>（顿号改为逗号）</a:t>
            </a:r>
            <a:endParaRPr lang="en-US" altLang="zh-CN" sz="2800" b="1" i="0" dirty="0">
              <a:solidFill>
                <a:srgbClr val="FF0000"/>
              </a:solidFill>
              <a:effectLst/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0070C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【</a:t>
            </a:r>
            <a:r>
              <a:rPr lang="zh-CN" altLang="en-US" sz="2800" b="1" dirty="0">
                <a:solidFill>
                  <a:srgbClr val="0070C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使用规范</a:t>
            </a:r>
            <a:r>
              <a:rPr lang="en-US" altLang="zh-CN" sz="2800" b="1" dirty="0">
                <a:solidFill>
                  <a:srgbClr val="0070C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】</a:t>
            </a:r>
            <a:r>
              <a:rPr lang="zh-CN" altLang="en-US" sz="2800" b="1" i="0" dirty="0">
                <a:solidFill>
                  <a:srgbClr val="FF0000"/>
                </a:solidFill>
                <a:effectLst/>
                <a:latin typeface="方正姚体" panose="02010601030101010101" pitchFamily="2" charset="-122"/>
                <a:ea typeface="方正姚体" panose="02010601030101010101" pitchFamily="2" charset="-122"/>
              </a:rPr>
              <a:t>某些序次语，如“第”字头、“其”字头及“首先”类序次语后面用逗号。</a:t>
            </a:r>
            <a:endParaRPr lang="zh-CN" altLang="en-US" sz="2800" b="1" dirty="0">
              <a:solidFill>
                <a:srgbClr val="FF000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41702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D2DC50EA-4BA1-4133-8B48-9F76E4D37588}"/>
              </a:ext>
            </a:extLst>
          </p:cNvPr>
          <p:cNvSpPr txBox="1"/>
          <p:nvPr/>
        </p:nvSpPr>
        <p:spPr>
          <a:xfrm>
            <a:off x="558799" y="430195"/>
            <a:ext cx="7811641" cy="6376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i="0" dirty="0">
                <a:solidFill>
                  <a:srgbClr val="121212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7.</a:t>
            </a:r>
            <a:r>
              <a:rPr lang="zh-CN" altLang="en-US" sz="2800" b="1" i="0" dirty="0">
                <a:solidFill>
                  <a:srgbClr val="121212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毫无疑问对这种人我们只能诉诸法律。（    ）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840311EE-8295-4667-87DE-57E4E797B595}"/>
              </a:ext>
            </a:extLst>
          </p:cNvPr>
          <p:cNvSpPr txBox="1"/>
          <p:nvPr/>
        </p:nvSpPr>
        <p:spPr>
          <a:xfrm>
            <a:off x="7439106" y="195034"/>
            <a:ext cx="863601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6600" b="1" dirty="0">
                <a:solidFill>
                  <a:srgbClr val="FF0000"/>
                </a:solidFill>
                <a:latin typeface="-apple-system"/>
              </a:rPr>
              <a:t>×</a:t>
            </a:r>
            <a:endParaRPr lang="zh-CN" altLang="en-US" sz="6600" dirty="0">
              <a:solidFill>
                <a:srgbClr val="FF0000"/>
              </a:solidFill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D419BB39-3F9C-4AD3-9EB1-3526E7ECD0FE}"/>
              </a:ext>
            </a:extLst>
          </p:cNvPr>
          <p:cNvSpPr txBox="1"/>
          <p:nvPr/>
        </p:nvSpPr>
        <p:spPr>
          <a:xfrm>
            <a:off x="741973" y="1070263"/>
            <a:ext cx="7811641" cy="12771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i="0" dirty="0">
                <a:solidFill>
                  <a:srgbClr val="FF0000"/>
                </a:solidFill>
                <a:effectLst/>
                <a:latin typeface="方正姚体" panose="02010601030101010101" pitchFamily="2" charset="-122"/>
                <a:ea typeface="方正姚体" panose="02010601030101010101" pitchFamily="2" charset="-122"/>
              </a:rPr>
              <a:t>（“毫无疑问”后面应加逗号）</a:t>
            </a:r>
            <a:endParaRPr lang="en-US" altLang="zh-CN" sz="2800" b="1" i="0" dirty="0">
              <a:solidFill>
                <a:srgbClr val="FF0000"/>
              </a:solidFill>
              <a:effectLst/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0070C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【</a:t>
            </a:r>
            <a:r>
              <a:rPr lang="zh-CN" altLang="en-US" sz="2800" b="1" dirty="0">
                <a:solidFill>
                  <a:srgbClr val="0070C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使用规范</a:t>
            </a:r>
            <a:r>
              <a:rPr lang="en-US" altLang="zh-CN" sz="2800" b="1" dirty="0">
                <a:solidFill>
                  <a:srgbClr val="0070C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】</a:t>
            </a: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插入语、复指成分后需要加逗号</a:t>
            </a:r>
            <a:endParaRPr lang="zh-CN" altLang="en-US" sz="2800" dirty="0">
              <a:solidFill>
                <a:srgbClr val="FF000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D8F1220B-342D-480D-A702-39F9BE0C9EAD}"/>
              </a:ext>
            </a:extLst>
          </p:cNvPr>
          <p:cNvSpPr txBox="1"/>
          <p:nvPr/>
        </p:nvSpPr>
        <p:spPr>
          <a:xfrm>
            <a:off x="558799" y="2473788"/>
            <a:ext cx="10871200" cy="25766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2800" b="1" i="0" dirty="0">
                <a:solidFill>
                  <a:srgbClr val="121212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8.</a:t>
            </a:r>
            <a:r>
              <a:rPr lang="zh-CN" altLang="en-US" sz="2800" b="1" i="0" dirty="0">
                <a:solidFill>
                  <a:srgbClr val="121212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我准备讲两个问题：一、逻辑学是什么？二、怎样学好逻辑学？（    ）</a:t>
            </a:r>
            <a:endParaRPr lang="en-US" altLang="zh-CN" sz="2800" b="1" i="0" dirty="0">
              <a:solidFill>
                <a:srgbClr val="121212"/>
              </a:solidFill>
              <a:effectLst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2800" b="1" i="0" dirty="0">
                <a:solidFill>
                  <a:srgbClr val="121212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9.</a:t>
            </a:r>
            <a:r>
              <a:rPr lang="zh-CN" altLang="en-US" sz="2800" b="1" i="0" dirty="0">
                <a:solidFill>
                  <a:srgbClr val="121212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风格的具体内容主要有以下四点：甲、题材；乙、用字；丙、表达；丁、色彩。（    ）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5B9303E4-91A5-442D-B4E3-3429D9010060}"/>
              </a:ext>
            </a:extLst>
          </p:cNvPr>
          <p:cNvSpPr txBox="1"/>
          <p:nvPr/>
        </p:nvSpPr>
        <p:spPr>
          <a:xfrm>
            <a:off x="956732" y="2890440"/>
            <a:ext cx="863601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6600" b="1" dirty="0">
                <a:solidFill>
                  <a:srgbClr val="FF0000"/>
                </a:solidFill>
                <a:latin typeface="-apple-system"/>
              </a:rPr>
              <a:t>√</a:t>
            </a:r>
            <a:endParaRPr lang="zh-CN" altLang="en-US" sz="6600" dirty="0">
              <a:solidFill>
                <a:srgbClr val="FF0000"/>
              </a:solidFill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A469F986-78CF-4614-BDDF-B6BA538D8E1A}"/>
              </a:ext>
            </a:extLst>
          </p:cNvPr>
          <p:cNvSpPr txBox="1"/>
          <p:nvPr/>
        </p:nvSpPr>
        <p:spPr>
          <a:xfrm>
            <a:off x="3505200" y="4129290"/>
            <a:ext cx="1337732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6600" b="1" dirty="0">
                <a:solidFill>
                  <a:srgbClr val="FF0000"/>
                </a:solidFill>
                <a:latin typeface="-apple-system"/>
              </a:rPr>
              <a:t>√</a:t>
            </a:r>
            <a:endParaRPr lang="zh-CN" altLang="en-US" sz="6600" dirty="0">
              <a:solidFill>
                <a:srgbClr val="FF0000"/>
              </a:solidFill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D3F07193-4D74-432A-ABE7-B85429FEEFF1}"/>
              </a:ext>
            </a:extLst>
          </p:cNvPr>
          <p:cNvSpPr txBox="1"/>
          <p:nvPr/>
        </p:nvSpPr>
        <p:spPr>
          <a:xfrm>
            <a:off x="741973" y="5050455"/>
            <a:ext cx="10557935" cy="12771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i="0" dirty="0">
                <a:solidFill>
                  <a:srgbClr val="0070C0"/>
                </a:solidFill>
                <a:effectLst/>
                <a:latin typeface="方正姚体" panose="02010601030101010101" pitchFamily="2" charset="-122"/>
                <a:ea typeface="方正姚体" panose="02010601030101010101" pitchFamily="2" charset="-122"/>
              </a:rPr>
              <a:t> </a:t>
            </a:r>
            <a:r>
              <a:rPr lang="en-US" altLang="zh-CN" sz="2800" b="1" i="0" dirty="0">
                <a:solidFill>
                  <a:srgbClr val="0070C0"/>
                </a:solidFill>
                <a:effectLst/>
                <a:latin typeface="方正姚体" panose="02010601030101010101" pitchFamily="2" charset="-122"/>
                <a:ea typeface="方正姚体" panose="02010601030101010101" pitchFamily="2" charset="-122"/>
              </a:rPr>
              <a:t>【</a:t>
            </a:r>
            <a:r>
              <a:rPr lang="zh-CN" altLang="en-US" sz="2800" b="1" i="0" dirty="0">
                <a:solidFill>
                  <a:srgbClr val="0070C0"/>
                </a:solidFill>
                <a:effectLst/>
                <a:latin typeface="方正姚体" panose="02010601030101010101" pitchFamily="2" charset="-122"/>
                <a:ea typeface="方正姚体" panose="02010601030101010101" pitchFamily="2" charset="-122"/>
              </a:rPr>
              <a:t>使用规范</a:t>
            </a:r>
            <a:r>
              <a:rPr lang="en-US" altLang="zh-CN" sz="2800" b="1" i="0" dirty="0">
                <a:solidFill>
                  <a:srgbClr val="0070C0"/>
                </a:solidFill>
                <a:effectLst/>
                <a:latin typeface="方正姚体" panose="02010601030101010101" pitchFamily="2" charset="-122"/>
                <a:ea typeface="方正姚体" panose="02010601030101010101" pitchFamily="2" charset="-122"/>
              </a:rPr>
              <a:t>】</a:t>
            </a:r>
            <a:r>
              <a:rPr lang="zh-CN" altLang="en-US" sz="2800" b="1" i="0" dirty="0">
                <a:solidFill>
                  <a:srgbClr val="FF0000"/>
                </a:solidFill>
                <a:effectLst/>
                <a:latin typeface="方正姚体" panose="02010601030101010101" pitchFamily="2" charset="-122"/>
                <a:ea typeface="方正姚体" panose="02010601030101010101" pitchFamily="2" charset="-122"/>
              </a:rPr>
              <a:t>用于某些序次语（不带括号的汉字数字或“天干地支”类序次语）之后。</a:t>
            </a:r>
            <a:endParaRPr lang="zh-CN" altLang="en-US" sz="2800" dirty="0">
              <a:solidFill>
                <a:srgbClr val="FF000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05619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3B583D8F-311E-4F1F-9718-DA0A1CDB46F3}"/>
              </a:ext>
            </a:extLst>
          </p:cNvPr>
          <p:cNvSpPr txBox="1"/>
          <p:nvPr/>
        </p:nvSpPr>
        <p:spPr>
          <a:xfrm>
            <a:off x="380999" y="184009"/>
            <a:ext cx="11430002" cy="5161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121212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10.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121212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由于商品供求往往随着不同区域、不同季节、甚至不同客流成分的变化而变化，所以采购者应当及时把握需求信息。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（   ）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121212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121212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lvl="0">
              <a:lnSpc>
                <a:spcPct val="150000"/>
              </a:lnSpc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11.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报名者请携带户口簿；身份证；高中毕业证书；体检证明；两张二寸近期免冠照片。（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）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0418B2FA-98E2-40A5-9104-732A05AB3DC4}"/>
              </a:ext>
            </a:extLst>
          </p:cNvPr>
          <p:cNvSpPr txBox="1"/>
          <p:nvPr/>
        </p:nvSpPr>
        <p:spPr>
          <a:xfrm>
            <a:off x="380999" y="1638329"/>
            <a:ext cx="11430002" cy="19234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（“甚至”前的顿号改为逗号）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  <a:p>
            <a:pPr lvl="0">
              <a:lnSpc>
                <a:spcPct val="150000"/>
              </a:lnSpc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使用规范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】</a:t>
            </a: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甚至、尤其、直至、特别是、以及、还有、包括、并且、或者”等连词前面用了顿号。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3461587B-1C97-4789-8BE1-DC860DDE18D7}"/>
              </a:ext>
            </a:extLst>
          </p:cNvPr>
          <p:cNvSpPr txBox="1"/>
          <p:nvPr/>
        </p:nvSpPr>
        <p:spPr>
          <a:xfrm>
            <a:off x="380999" y="5441600"/>
            <a:ext cx="10727268" cy="12771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（分号改为逗号）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  <a:p>
            <a:pPr lvl="0">
              <a:lnSpc>
                <a:spcPct val="150000"/>
              </a:lnSpc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使用规范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】</a:t>
            </a: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单句内并列词语之间不用分号。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B0D5B0B2-BBCD-4D8A-91C7-A450DEA6156A}"/>
              </a:ext>
            </a:extLst>
          </p:cNvPr>
          <p:cNvSpPr txBox="1"/>
          <p:nvPr/>
        </p:nvSpPr>
        <p:spPr>
          <a:xfrm>
            <a:off x="8568264" y="598447"/>
            <a:ext cx="863601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6600" b="1" dirty="0">
                <a:solidFill>
                  <a:srgbClr val="FF0000"/>
                </a:solidFill>
                <a:latin typeface="-apple-system"/>
              </a:rPr>
              <a:t>×</a:t>
            </a:r>
            <a:endParaRPr lang="zh-CN" altLang="en-US" sz="6600" dirty="0">
              <a:solidFill>
                <a:srgbClr val="FF0000"/>
              </a:solidFill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19DFD423-BE86-42AC-B997-6635AE6D1969}"/>
              </a:ext>
            </a:extLst>
          </p:cNvPr>
          <p:cNvSpPr txBox="1"/>
          <p:nvPr/>
        </p:nvSpPr>
        <p:spPr>
          <a:xfrm>
            <a:off x="3657598" y="4493114"/>
            <a:ext cx="863601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6600" b="1" dirty="0">
                <a:solidFill>
                  <a:srgbClr val="FF0000"/>
                </a:solidFill>
                <a:latin typeface="-apple-system"/>
              </a:rPr>
              <a:t>×</a:t>
            </a:r>
            <a:endParaRPr lang="zh-CN" altLang="en-US" sz="6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7705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7B0CDA41-EF97-4798-BCE0-0C5658CEB1B3}"/>
              </a:ext>
            </a:extLst>
          </p:cNvPr>
          <p:cNvSpPr txBox="1"/>
          <p:nvPr/>
        </p:nvSpPr>
        <p:spPr>
          <a:xfrm>
            <a:off x="203199" y="488407"/>
            <a:ext cx="9685868" cy="6376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121212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12.</a:t>
            </a:r>
            <a:r>
              <a:rPr lang="zh-CN" altLang="en-US" sz="2800" b="1" dirty="0">
                <a:solidFill>
                  <a:srgbClr val="12121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他问：“老师，‘七月流火’是什么意思？”（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121212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）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6A11010F-5822-4472-97FA-DA3BF1DBD699}"/>
              </a:ext>
            </a:extLst>
          </p:cNvPr>
          <p:cNvSpPr txBox="1"/>
          <p:nvPr/>
        </p:nvSpPr>
        <p:spPr>
          <a:xfrm>
            <a:off x="8280398" y="309438"/>
            <a:ext cx="863601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en-US" altLang="zh-CN" sz="6600" b="1" dirty="0">
                <a:solidFill>
                  <a:srgbClr val="FF0000"/>
                </a:solidFill>
                <a:latin typeface="-apple-system"/>
              </a:rPr>
              <a:t>√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D85C23CB-9C3D-4E96-8885-C53BB408C90A}"/>
              </a:ext>
            </a:extLst>
          </p:cNvPr>
          <p:cNvSpPr txBox="1"/>
          <p:nvPr/>
        </p:nvSpPr>
        <p:spPr>
          <a:xfrm>
            <a:off x="1765298" y="1417434"/>
            <a:ext cx="497416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（单双引号的正确用法）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9DFF0E33-6A56-4AB3-9762-55B3B6C1EAB0}"/>
              </a:ext>
            </a:extLst>
          </p:cNvPr>
          <p:cNvSpPr txBox="1"/>
          <p:nvPr/>
        </p:nvSpPr>
        <p:spPr>
          <a:xfrm>
            <a:off x="203199" y="2140666"/>
            <a:ext cx="11751738" cy="25766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121212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13.</a:t>
            </a:r>
            <a:r>
              <a:rPr lang="zh-CN" altLang="en-US" sz="2800" b="1" dirty="0">
                <a:solidFill>
                  <a:srgbClr val="12121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他们加强了施工现场每一个环节、每一道工序甚至每一个工点的安全管理。对于施工中出现的安全事故苗头实行“三不放过”：即没查出原因不放过，当事人和施工人员没有深刻认识事故苗头的后果不放过，整改措施没有落实不放过。（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121212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）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080A5C66-12EC-4073-A620-5F9E26AAF935}"/>
              </a:ext>
            </a:extLst>
          </p:cNvPr>
          <p:cNvSpPr txBox="1"/>
          <p:nvPr/>
        </p:nvSpPr>
        <p:spPr>
          <a:xfrm>
            <a:off x="3820581" y="3816027"/>
            <a:ext cx="863601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6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-apple-system"/>
                <a:ea typeface="等线" panose="02010600030101010101" pitchFamily="2" charset="-122"/>
                <a:cs typeface="+mn-cs"/>
              </a:rPr>
              <a:t>×</a:t>
            </a:r>
            <a:endParaRPr kumimoji="0" lang="zh-CN" altLang="en-US" sz="66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F3DCA521-1FE0-4AC8-9319-EEC67DEE6C70}"/>
              </a:ext>
            </a:extLst>
          </p:cNvPr>
          <p:cNvSpPr txBox="1"/>
          <p:nvPr/>
        </p:nvSpPr>
        <p:spPr>
          <a:xfrm>
            <a:off x="169331" y="4790392"/>
            <a:ext cx="11802536" cy="19234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（冒号改为逗号，或删掉“即”字）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  <a:p>
            <a:pPr lvl="0">
              <a:lnSpc>
                <a:spcPct val="150000"/>
              </a:lnSpc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使用规范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】</a:t>
            </a: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冒号不能与“即”“也就是”“如”“像”一类的例举、解说等词语同时使用。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00278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3B583D8F-311E-4F1F-9718-DA0A1CDB46F3}"/>
              </a:ext>
            </a:extLst>
          </p:cNvPr>
          <p:cNvSpPr txBox="1"/>
          <p:nvPr/>
        </p:nvSpPr>
        <p:spPr>
          <a:xfrm>
            <a:off x="380999" y="184009"/>
            <a:ext cx="11430002" cy="4515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121212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14.</a:t>
            </a:r>
            <a:r>
              <a:rPr lang="zh-CN" altLang="en-US" sz="2800" b="1" dirty="0">
                <a:solidFill>
                  <a:srgbClr val="12121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常言说得好“无酒不成宴”，酒的选择非常关键，因为它最能调动人的激情。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（   ）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121212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121212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lvl="0">
              <a:lnSpc>
                <a:spcPct val="150000"/>
              </a:lnSpc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15.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教育部关于提请审议</a:t>
            </a: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&lt;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高等教育自学考试试行办法</a:t>
            </a: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&gt;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的报告</a:t>
            </a: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（    ）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0418B2FA-98E2-40A5-9104-732A05AB3DC4}"/>
              </a:ext>
            </a:extLst>
          </p:cNvPr>
          <p:cNvSpPr txBox="1"/>
          <p:nvPr/>
        </p:nvSpPr>
        <p:spPr>
          <a:xfrm>
            <a:off x="380999" y="1638329"/>
            <a:ext cx="11430002" cy="12771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（常言说得好</a:t>
            </a:r>
            <a:r>
              <a:rPr lang="zh-CN" altLang="en-US" sz="2800" b="1" dirty="0">
                <a:solidFill>
                  <a:srgbClr val="FF0000"/>
                </a:solidFill>
                <a:highlight>
                  <a:srgbClr val="FFFF00"/>
                </a:highlight>
                <a:latin typeface="方正姚体" panose="02010601030101010101" pitchFamily="2" charset="-122"/>
                <a:ea typeface="方正姚体" panose="02010601030101010101" pitchFamily="2" charset="-122"/>
              </a:rPr>
              <a:t>：</a:t>
            </a: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“无酒不成宴</a:t>
            </a:r>
            <a:r>
              <a:rPr lang="zh-CN" altLang="en-US" sz="2800" b="1" dirty="0">
                <a:solidFill>
                  <a:srgbClr val="FF0000"/>
                </a:solidFill>
                <a:highlight>
                  <a:srgbClr val="FFFF00"/>
                </a:highlight>
                <a:latin typeface="方正姚体" panose="02010601030101010101" pitchFamily="2" charset="-122"/>
                <a:ea typeface="方正姚体" panose="02010601030101010101" pitchFamily="2" charset="-122"/>
              </a:rPr>
              <a:t>。</a:t>
            </a: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”</a:t>
            </a:r>
            <a:r>
              <a:rPr lang="en-US" altLang="zh-CN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/</a:t>
            </a: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常言说得好“无酒不成宴”</a:t>
            </a:r>
            <a:r>
              <a:rPr lang="zh-CN" altLang="en-US" sz="2800" b="1" dirty="0">
                <a:solidFill>
                  <a:srgbClr val="FF0000"/>
                </a:solidFill>
                <a:highlight>
                  <a:srgbClr val="FFFF00"/>
                </a:highlight>
                <a:latin typeface="方正姚体" panose="02010601030101010101" pitchFamily="2" charset="-122"/>
                <a:ea typeface="方正姚体" panose="02010601030101010101" pitchFamily="2" charset="-122"/>
              </a:rPr>
              <a:t>。</a:t>
            </a: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）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使用规范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】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注意冒号管到句子的何处。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3461587B-1C97-4789-8BE1-DC860DDE18D7}"/>
              </a:ext>
            </a:extLst>
          </p:cNvPr>
          <p:cNvSpPr txBox="1"/>
          <p:nvPr/>
        </p:nvSpPr>
        <p:spPr>
          <a:xfrm>
            <a:off x="380999" y="4753931"/>
            <a:ext cx="11224091" cy="12771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使用规范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】</a:t>
            </a: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当书名号中还需要用书名号时，里面一层用单书名号，外面一层用双书名号。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B0D5B0B2-BBCD-4D8A-91C7-A450DEA6156A}"/>
              </a:ext>
            </a:extLst>
          </p:cNvPr>
          <p:cNvSpPr txBox="1"/>
          <p:nvPr/>
        </p:nvSpPr>
        <p:spPr>
          <a:xfrm>
            <a:off x="2496648" y="530333"/>
            <a:ext cx="863601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6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-apple-system"/>
                <a:ea typeface="等线" panose="02010600030101010101" pitchFamily="2" charset="-122"/>
                <a:cs typeface="+mn-cs"/>
              </a:rPr>
              <a:t>×</a:t>
            </a:r>
            <a:endParaRPr kumimoji="0" lang="zh-CN" altLang="en-US" sz="66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19DFD423-BE86-42AC-B997-6635AE6D1969}"/>
              </a:ext>
            </a:extLst>
          </p:cNvPr>
          <p:cNvSpPr txBox="1"/>
          <p:nvPr/>
        </p:nvSpPr>
        <p:spPr>
          <a:xfrm>
            <a:off x="914398" y="3919276"/>
            <a:ext cx="863601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en-US" altLang="zh-CN" sz="6600" b="1" dirty="0">
                <a:solidFill>
                  <a:srgbClr val="FF0000"/>
                </a:solidFill>
                <a:latin typeface="-apple-system"/>
              </a:rPr>
              <a:t>√</a:t>
            </a:r>
          </a:p>
        </p:txBody>
      </p:sp>
    </p:spTree>
    <p:extLst>
      <p:ext uri="{BB962C8B-B14F-4D97-AF65-F5344CB8AC3E}">
        <p14:creationId xmlns:p14="http://schemas.microsoft.com/office/powerpoint/2010/main" val="3891897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526AC62A-BD79-4BEA-BB99-701D5A0A9769}"/>
              </a:ext>
            </a:extLst>
          </p:cNvPr>
          <p:cNvSpPr txBox="1"/>
          <p:nvPr/>
        </p:nvSpPr>
        <p:spPr>
          <a:xfrm>
            <a:off x="759290" y="619327"/>
            <a:ext cx="955514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121212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二、标点符号在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写作中标准的占格要求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121212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121212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9" name="表格 9">
            <a:extLst>
              <a:ext uri="{FF2B5EF4-FFF2-40B4-BE49-F238E27FC236}">
                <a16:creationId xmlns:a16="http://schemas.microsoft.com/office/drawing/2014/main" id="{EAADA57A-92BC-41B8-B361-639FFE42095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029330"/>
              </p:ext>
            </p:extLst>
          </p:nvPr>
        </p:nvGraphicFramePr>
        <p:xfrm>
          <a:off x="298709" y="1948688"/>
          <a:ext cx="11594582" cy="2563945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772972">
                  <a:extLst>
                    <a:ext uri="{9D8B030D-6E8A-4147-A177-3AD203B41FA5}">
                      <a16:colId xmlns:a16="http://schemas.microsoft.com/office/drawing/2014/main" val="2509191962"/>
                    </a:ext>
                  </a:extLst>
                </a:gridCol>
                <a:gridCol w="772972">
                  <a:extLst>
                    <a:ext uri="{9D8B030D-6E8A-4147-A177-3AD203B41FA5}">
                      <a16:colId xmlns:a16="http://schemas.microsoft.com/office/drawing/2014/main" val="2847002364"/>
                    </a:ext>
                  </a:extLst>
                </a:gridCol>
                <a:gridCol w="772972">
                  <a:extLst>
                    <a:ext uri="{9D8B030D-6E8A-4147-A177-3AD203B41FA5}">
                      <a16:colId xmlns:a16="http://schemas.microsoft.com/office/drawing/2014/main" val="1287264558"/>
                    </a:ext>
                  </a:extLst>
                </a:gridCol>
                <a:gridCol w="772972">
                  <a:extLst>
                    <a:ext uri="{9D8B030D-6E8A-4147-A177-3AD203B41FA5}">
                      <a16:colId xmlns:a16="http://schemas.microsoft.com/office/drawing/2014/main" val="2347970249"/>
                    </a:ext>
                  </a:extLst>
                </a:gridCol>
                <a:gridCol w="772972">
                  <a:extLst>
                    <a:ext uri="{9D8B030D-6E8A-4147-A177-3AD203B41FA5}">
                      <a16:colId xmlns:a16="http://schemas.microsoft.com/office/drawing/2014/main" val="3796495261"/>
                    </a:ext>
                  </a:extLst>
                </a:gridCol>
                <a:gridCol w="772972">
                  <a:extLst>
                    <a:ext uri="{9D8B030D-6E8A-4147-A177-3AD203B41FA5}">
                      <a16:colId xmlns:a16="http://schemas.microsoft.com/office/drawing/2014/main" val="45810869"/>
                    </a:ext>
                  </a:extLst>
                </a:gridCol>
                <a:gridCol w="772972">
                  <a:extLst>
                    <a:ext uri="{9D8B030D-6E8A-4147-A177-3AD203B41FA5}">
                      <a16:colId xmlns:a16="http://schemas.microsoft.com/office/drawing/2014/main" val="2406738591"/>
                    </a:ext>
                  </a:extLst>
                </a:gridCol>
                <a:gridCol w="772972">
                  <a:extLst>
                    <a:ext uri="{9D8B030D-6E8A-4147-A177-3AD203B41FA5}">
                      <a16:colId xmlns:a16="http://schemas.microsoft.com/office/drawing/2014/main" val="3064911781"/>
                    </a:ext>
                  </a:extLst>
                </a:gridCol>
                <a:gridCol w="772972">
                  <a:extLst>
                    <a:ext uri="{9D8B030D-6E8A-4147-A177-3AD203B41FA5}">
                      <a16:colId xmlns:a16="http://schemas.microsoft.com/office/drawing/2014/main" val="1028398287"/>
                    </a:ext>
                  </a:extLst>
                </a:gridCol>
                <a:gridCol w="560493">
                  <a:extLst>
                    <a:ext uri="{9D8B030D-6E8A-4147-A177-3AD203B41FA5}">
                      <a16:colId xmlns:a16="http://schemas.microsoft.com/office/drawing/2014/main" val="1884460896"/>
                    </a:ext>
                  </a:extLst>
                </a:gridCol>
                <a:gridCol w="1206135">
                  <a:extLst>
                    <a:ext uri="{9D8B030D-6E8A-4147-A177-3AD203B41FA5}">
                      <a16:colId xmlns:a16="http://schemas.microsoft.com/office/drawing/2014/main" val="55265487"/>
                    </a:ext>
                  </a:extLst>
                </a:gridCol>
                <a:gridCol w="822960">
                  <a:extLst>
                    <a:ext uri="{9D8B030D-6E8A-4147-A177-3AD203B41FA5}">
                      <a16:colId xmlns:a16="http://schemas.microsoft.com/office/drawing/2014/main" val="2258286300"/>
                    </a:ext>
                  </a:extLst>
                </a:gridCol>
                <a:gridCol w="713232">
                  <a:extLst>
                    <a:ext uri="{9D8B030D-6E8A-4147-A177-3AD203B41FA5}">
                      <a16:colId xmlns:a16="http://schemas.microsoft.com/office/drawing/2014/main" val="1708036483"/>
                    </a:ext>
                  </a:extLst>
                </a:gridCol>
                <a:gridCol w="713232">
                  <a:extLst>
                    <a:ext uri="{9D8B030D-6E8A-4147-A177-3AD203B41FA5}">
                      <a16:colId xmlns:a16="http://schemas.microsoft.com/office/drawing/2014/main" val="2708778044"/>
                    </a:ext>
                  </a:extLst>
                </a:gridCol>
                <a:gridCol w="621782">
                  <a:extLst>
                    <a:ext uri="{9D8B030D-6E8A-4147-A177-3AD203B41FA5}">
                      <a16:colId xmlns:a16="http://schemas.microsoft.com/office/drawing/2014/main" val="3119909027"/>
                    </a:ext>
                  </a:extLst>
                </a:gridCol>
              </a:tblGrid>
              <a:tr h="1080793">
                <a:tc>
                  <a:txBody>
                    <a:bodyPr/>
                    <a:lstStyle/>
                    <a:p>
                      <a:pPr algn="ctr"/>
                      <a:endParaRPr lang="zh-CN" altLang="en-US" sz="3600" b="1" dirty="0"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3600" b="1" dirty="0"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母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亲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语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重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心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长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说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：“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孩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子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，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记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8163846"/>
                  </a:ext>
                </a:extLst>
              </a:tr>
              <a:tr h="838021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住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，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要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想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别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人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尊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重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自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己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，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首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先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要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尊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72334004"/>
                  </a:ext>
                </a:extLst>
              </a:tr>
              <a:tr h="645131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重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别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人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。”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3600" b="1"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3600" b="1"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3600" b="1"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3600" b="1"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3600" b="1" dirty="0"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3600" b="1" dirty="0"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3600" b="1" dirty="0"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3600" b="1" dirty="0"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3600" b="1" dirty="0"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3600" b="1" dirty="0"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3600" b="1" dirty="0"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13875668"/>
                  </a:ext>
                </a:extLst>
              </a:tr>
            </a:tbl>
          </a:graphicData>
        </a:graphic>
      </p:graphicFrame>
      <p:sp>
        <p:nvSpPr>
          <p:cNvPr id="10" name="文本框 9">
            <a:extLst>
              <a:ext uri="{FF2B5EF4-FFF2-40B4-BE49-F238E27FC236}">
                <a16:creationId xmlns:a16="http://schemas.microsoft.com/office/drawing/2014/main" id="{8AE3CF12-9548-4029-812C-A5E469B61B0A}"/>
              </a:ext>
            </a:extLst>
          </p:cNvPr>
          <p:cNvSpPr txBox="1"/>
          <p:nvPr/>
        </p:nvSpPr>
        <p:spPr>
          <a:xfrm>
            <a:off x="1691979" y="5257219"/>
            <a:ext cx="920767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3200" b="1" dirty="0">
                <a:solidFill>
                  <a:srgbClr val="0070C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【</a:t>
            </a:r>
            <a:r>
              <a:rPr lang="zh-CN" altLang="en-US" sz="3200" b="1" dirty="0">
                <a:solidFill>
                  <a:srgbClr val="0070C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使用规范</a:t>
            </a:r>
            <a:r>
              <a:rPr lang="en-US" altLang="zh-CN" sz="3200" b="1" dirty="0">
                <a:solidFill>
                  <a:srgbClr val="0070C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】</a:t>
            </a:r>
            <a:r>
              <a:rPr lang="en-US" altLang="zh-CN" sz="32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1. </a:t>
            </a:r>
            <a:r>
              <a:rPr lang="zh-CN" altLang="en-US" sz="32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点号占一个格子，标号占两个格子。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11" name="矩形: 圆角 10">
            <a:extLst>
              <a:ext uri="{FF2B5EF4-FFF2-40B4-BE49-F238E27FC236}">
                <a16:creationId xmlns:a16="http://schemas.microsoft.com/office/drawing/2014/main" id="{48ABA0F9-CBBE-4106-9D0B-2840266DD1F3}"/>
              </a:ext>
            </a:extLst>
          </p:cNvPr>
          <p:cNvSpPr/>
          <p:nvPr/>
        </p:nvSpPr>
        <p:spPr>
          <a:xfrm>
            <a:off x="7808976" y="1802384"/>
            <a:ext cx="1243584" cy="1196848"/>
          </a:xfrm>
          <a:prstGeom prst="roundRect">
            <a:avLst/>
          </a:prstGeom>
          <a:noFill/>
          <a:ln w="412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: 圆角 11">
            <a:extLst>
              <a:ext uri="{FF2B5EF4-FFF2-40B4-BE49-F238E27FC236}">
                <a16:creationId xmlns:a16="http://schemas.microsoft.com/office/drawing/2014/main" id="{352695B7-2733-4C11-A91F-440DAE692357}"/>
              </a:ext>
            </a:extLst>
          </p:cNvPr>
          <p:cNvSpPr/>
          <p:nvPr/>
        </p:nvSpPr>
        <p:spPr>
          <a:xfrm>
            <a:off x="2621280" y="3927859"/>
            <a:ext cx="908304" cy="584774"/>
          </a:xfrm>
          <a:prstGeom prst="roundRect">
            <a:avLst/>
          </a:prstGeom>
          <a:noFill/>
          <a:ln w="412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8388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 animBg="1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表格 9">
            <a:extLst>
              <a:ext uri="{FF2B5EF4-FFF2-40B4-BE49-F238E27FC236}">
                <a16:creationId xmlns:a16="http://schemas.microsoft.com/office/drawing/2014/main" id="{C8164736-20A8-415A-8C59-5BBF90630E99}"/>
              </a:ext>
            </a:extLst>
          </p:cNvPr>
          <p:cNvGraphicFramePr>
            <a:graphicFrameLocks noGrp="1"/>
          </p:cNvGraphicFramePr>
          <p:nvPr/>
        </p:nvGraphicFramePr>
        <p:xfrm>
          <a:off x="402337" y="1107440"/>
          <a:ext cx="11387326" cy="2563945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857939">
                  <a:extLst>
                    <a:ext uri="{9D8B030D-6E8A-4147-A177-3AD203B41FA5}">
                      <a16:colId xmlns:a16="http://schemas.microsoft.com/office/drawing/2014/main" val="2509191962"/>
                    </a:ext>
                  </a:extLst>
                </a:gridCol>
                <a:gridCol w="857939">
                  <a:extLst>
                    <a:ext uri="{9D8B030D-6E8A-4147-A177-3AD203B41FA5}">
                      <a16:colId xmlns:a16="http://schemas.microsoft.com/office/drawing/2014/main" val="2847002364"/>
                    </a:ext>
                  </a:extLst>
                </a:gridCol>
                <a:gridCol w="857939">
                  <a:extLst>
                    <a:ext uri="{9D8B030D-6E8A-4147-A177-3AD203B41FA5}">
                      <a16:colId xmlns:a16="http://schemas.microsoft.com/office/drawing/2014/main" val="1287264558"/>
                    </a:ext>
                  </a:extLst>
                </a:gridCol>
                <a:gridCol w="857939">
                  <a:extLst>
                    <a:ext uri="{9D8B030D-6E8A-4147-A177-3AD203B41FA5}">
                      <a16:colId xmlns:a16="http://schemas.microsoft.com/office/drawing/2014/main" val="2347970249"/>
                    </a:ext>
                  </a:extLst>
                </a:gridCol>
                <a:gridCol w="857939">
                  <a:extLst>
                    <a:ext uri="{9D8B030D-6E8A-4147-A177-3AD203B41FA5}">
                      <a16:colId xmlns:a16="http://schemas.microsoft.com/office/drawing/2014/main" val="3796495261"/>
                    </a:ext>
                  </a:extLst>
                </a:gridCol>
                <a:gridCol w="857939">
                  <a:extLst>
                    <a:ext uri="{9D8B030D-6E8A-4147-A177-3AD203B41FA5}">
                      <a16:colId xmlns:a16="http://schemas.microsoft.com/office/drawing/2014/main" val="45810869"/>
                    </a:ext>
                  </a:extLst>
                </a:gridCol>
                <a:gridCol w="857939">
                  <a:extLst>
                    <a:ext uri="{9D8B030D-6E8A-4147-A177-3AD203B41FA5}">
                      <a16:colId xmlns:a16="http://schemas.microsoft.com/office/drawing/2014/main" val="2406738591"/>
                    </a:ext>
                  </a:extLst>
                </a:gridCol>
                <a:gridCol w="857939">
                  <a:extLst>
                    <a:ext uri="{9D8B030D-6E8A-4147-A177-3AD203B41FA5}">
                      <a16:colId xmlns:a16="http://schemas.microsoft.com/office/drawing/2014/main" val="3064911781"/>
                    </a:ext>
                  </a:extLst>
                </a:gridCol>
                <a:gridCol w="857939">
                  <a:extLst>
                    <a:ext uri="{9D8B030D-6E8A-4147-A177-3AD203B41FA5}">
                      <a16:colId xmlns:a16="http://schemas.microsoft.com/office/drawing/2014/main" val="1028398287"/>
                    </a:ext>
                  </a:extLst>
                </a:gridCol>
                <a:gridCol w="622104">
                  <a:extLst>
                    <a:ext uri="{9D8B030D-6E8A-4147-A177-3AD203B41FA5}">
                      <a16:colId xmlns:a16="http://schemas.microsoft.com/office/drawing/2014/main" val="1884460896"/>
                    </a:ext>
                  </a:extLst>
                </a:gridCol>
                <a:gridCol w="1338716">
                  <a:extLst>
                    <a:ext uri="{9D8B030D-6E8A-4147-A177-3AD203B41FA5}">
                      <a16:colId xmlns:a16="http://schemas.microsoft.com/office/drawing/2014/main" val="55265487"/>
                    </a:ext>
                  </a:extLst>
                </a:gridCol>
                <a:gridCol w="913422">
                  <a:extLst>
                    <a:ext uri="{9D8B030D-6E8A-4147-A177-3AD203B41FA5}">
                      <a16:colId xmlns:a16="http://schemas.microsoft.com/office/drawing/2014/main" val="2258286300"/>
                    </a:ext>
                  </a:extLst>
                </a:gridCol>
                <a:gridCol w="791633">
                  <a:extLst>
                    <a:ext uri="{9D8B030D-6E8A-4147-A177-3AD203B41FA5}">
                      <a16:colId xmlns:a16="http://schemas.microsoft.com/office/drawing/2014/main" val="1708036483"/>
                    </a:ext>
                  </a:extLst>
                </a:gridCol>
              </a:tblGrid>
              <a:tr h="1080793">
                <a:tc>
                  <a:txBody>
                    <a:bodyPr/>
                    <a:lstStyle/>
                    <a:p>
                      <a:pPr algn="ctr"/>
                      <a:endParaRPr lang="zh-CN" altLang="en-US" sz="3600" b="1" dirty="0"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3600" b="1" dirty="0"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母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亲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语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重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心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长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说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：“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孩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子，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8163846"/>
                  </a:ext>
                </a:extLst>
              </a:tr>
              <a:tr h="838021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住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，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要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想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别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人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尊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重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自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己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，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首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72334004"/>
                  </a:ext>
                </a:extLst>
              </a:tr>
              <a:tr h="645131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先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要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尊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重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别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人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。”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3600" b="1"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3600" b="1" dirty="0"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3600" b="1" dirty="0"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3600" b="1" dirty="0"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3600" b="1" dirty="0"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3600" b="1" dirty="0"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13875668"/>
                  </a:ext>
                </a:extLst>
              </a:tr>
            </a:tbl>
          </a:graphicData>
        </a:graphic>
      </p:graphicFrame>
      <p:sp>
        <p:nvSpPr>
          <p:cNvPr id="7" name="矩形: 圆角 6">
            <a:extLst>
              <a:ext uri="{FF2B5EF4-FFF2-40B4-BE49-F238E27FC236}">
                <a16:creationId xmlns:a16="http://schemas.microsoft.com/office/drawing/2014/main" id="{122E3F19-21E5-40D9-9F17-7FA59C98B802}"/>
              </a:ext>
            </a:extLst>
          </p:cNvPr>
          <p:cNvSpPr/>
          <p:nvPr/>
        </p:nvSpPr>
        <p:spPr>
          <a:xfrm>
            <a:off x="10966701" y="1280160"/>
            <a:ext cx="822962" cy="749808"/>
          </a:xfrm>
          <a:prstGeom prst="roundRect">
            <a:avLst/>
          </a:prstGeom>
          <a:noFill/>
          <a:ln w="412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76CAECB2-E1B0-4F42-BEDC-52456F1E6197}"/>
              </a:ext>
            </a:extLst>
          </p:cNvPr>
          <p:cNvSpPr txBox="1"/>
          <p:nvPr/>
        </p:nvSpPr>
        <p:spPr>
          <a:xfrm>
            <a:off x="402337" y="4105075"/>
            <a:ext cx="11387326" cy="14463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【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使用规范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】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2. 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点号没有格子时，跟最后一个字挤在最后一个格子。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69498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表格 9">
            <a:extLst>
              <a:ext uri="{FF2B5EF4-FFF2-40B4-BE49-F238E27FC236}">
                <a16:creationId xmlns:a16="http://schemas.microsoft.com/office/drawing/2014/main" id="{C8164736-20A8-415A-8C59-5BBF90630E9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9932248"/>
              </p:ext>
            </p:extLst>
          </p:nvPr>
        </p:nvGraphicFramePr>
        <p:xfrm>
          <a:off x="627888" y="1280160"/>
          <a:ext cx="10930130" cy="2824915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1206334">
                  <a:extLst>
                    <a:ext uri="{9D8B030D-6E8A-4147-A177-3AD203B41FA5}">
                      <a16:colId xmlns:a16="http://schemas.microsoft.com/office/drawing/2014/main" val="2509191962"/>
                    </a:ext>
                  </a:extLst>
                </a:gridCol>
                <a:gridCol w="908978">
                  <a:extLst>
                    <a:ext uri="{9D8B030D-6E8A-4147-A177-3AD203B41FA5}">
                      <a16:colId xmlns:a16="http://schemas.microsoft.com/office/drawing/2014/main" val="2847002364"/>
                    </a:ext>
                  </a:extLst>
                </a:gridCol>
                <a:gridCol w="932688">
                  <a:extLst>
                    <a:ext uri="{9D8B030D-6E8A-4147-A177-3AD203B41FA5}">
                      <a16:colId xmlns:a16="http://schemas.microsoft.com/office/drawing/2014/main" val="1287264558"/>
                    </a:ext>
                  </a:extLst>
                </a:gridCol>
                <a:gridCol w="1024128">
                  <a:extLst>
                    <a:ext uri="{9D8B030D-6E8A-4147-A177-3AD203B41FA5}">
                      <a16:colId xmlns:a16="http://schemas.microsoft.com/office/drawing/2014/main" val="2347970249"/>
                    </a:ext>
                  </a:extLst>
                </a:gridCol>
                <a:gridCol w="987552">
                  <a:extLst>
                    <a:ext uri="{9D8B030D-6E8A-4147-A177-3AD203B41FA5}">
                      <a16:colId xmlns:a16="http://schemas.microsoft.com/office/drawing/2014/main" val="3796495261"/>
                    </a:ext>
                  </a:extLst>
                </a:gridCol>
                <a:gridCol w="1024128">
                  <a:extLst>
                    <a:ext uri="{9D8B030D-6E8A-4147-A177-3AD203B41FA5}">
                      <a16:colId xmlns:a16="http://schemas.microsoft.com/office/drawing/2014/main" val="45810869"/>
                    </a:ext>
                  </a:extLst>
                </a:gridCol>
                <a:gridCol w="950976">
                  <a:extLst>
                    <a:ext uri="{9D8B030D-6E8A-4147-A177-3AD203B41FA5}">
                      <a16:colId xmlns:a16="http://schemas.microsoft.com/office/drawing/2014/main" val="2406738591"/>
                    </a:ext>
                  </a:extLst>
                </a:gridCol>
                <a:gridCol w="1060704">
                  <a:extLst>
                    <a:ext uri="{9D8B030D-6E8A-4147-A177-3AD203B41FA5}">
                      <a16:colId xmlns:a16="http://schemas.microsoft.com/office/drawing/2014/main" val="3064911781"/>
                    </a:ext>
                  </a:extLst>
                </a:gridCol>
                <a:gridCol w="987552">
                  <a:extLst>
                    <a:ext uri="{9D8B030D-6E8A-4147-A177-3AD203B41FA5}">
                      <a16:colId xmlns:a16="http://schemas.microsoft.com/office/drawing/2014/main" val="1028398287"/>
                    </a:ext>
                  </a:extLst>
                </a:gridCol>
                <a:gridCol w="969264">
                  <a:extLst>
                    <a:ext uri="{9D8B030D-6E8A-4147-A177-3AD203B41FA5}">
                      <a16:colId xmlns:a16="http://schemas.microsoft.com/office/drawing/2014/main" val="1884460896"/>
                    </a:ext>
                  </a:extLst>
                </a:gridCol>
                <a:gridCol w="877826">
                  <a:extLst>
                    <a:ext uri="{9D8B030D-6E8A-4147-A177-3AD203B41FA5}">
                      <a16:colId xmlns:a16="http://schemas.microsoft.com/office/drawing/2014/main" val="55265487"/>
                    </a:ext>
                  </a:extLst>
                </a:gridCol>
              </a:tblGrid>
              <a:tr h="1190801">
                <a:tc>
                  <a:txBody>
                    <a:bodyPr/>
                    <a:lstStyle/>
                    <a:p>
                      <a:pPr algn="ctr"/>
                      <a:endParaRPr lang="zh-CN" altLang="en-US" sz="3600" b="1" dirty="0"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3600" b="1" dirty="0"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母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亲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语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重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心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长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说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：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8163846"/>
                  </a:ext>
                </a:extLst>
              </a:tr>
              <a:tr h="923319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“孩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子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，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住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，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要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想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别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人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尊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72334004"/>
                  </a:ext>
                </a:extLst>
              </a:tr>
              <a:tr h="710795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重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自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己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，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首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先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要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尊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重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别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人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13875668"/>
                  </a:ext>
                </a:extLst>
              </a:tr>
            </a:tbl>
          </a:graphicData>
        </a:graphic>
      </p:graphicFrame>
      <p:sp>
        <p:nvSpPr>
          <p:cNvPr id="7" name="矩形: 圆角 6">
            <a:extLst>
              <a:ext uri="{FF2B5EF4-FFF2-40B4-BE49-F238E27FC236}">
                <a16:creationId xmlns:a16="http://schemas.microsoft.com/office/drawing/2014/main" id="{122E3F19-21E5-40D9-9F17-7FA59C98B802}"/>
              </a:ext>
            </a:extLst>
          </p:cNvPr>
          <p:cNvSpPr/>
          <p:nvPr/>
        </p:nvSpPr>
        <p:spPr>
          <a:xfrm>
            <a:off x="10735056" y="1607156"/>
            <a:ext cx="822962" cy="749808"/>
          </a:xfrm>
          <a:prstGeom prst="roundRect">
            <a:avLst/>
          </a:prstGeom>
          <a:noFill/>
          <a:ln w="412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76CAECB2-E1B0-4F42-BEDC-52456F1E6197}"/>
              </a:ext>
            </a:extLst>
          </p:cNvPr>
          <p:cNvSpPr txBox="1"/>
          <p:nvPr/>
        </p:nvSpPr>
        <p:spPr>
          <a:xfrm>
            <a:off x="198121" y="4558089"/>
            <a:ext cx="11789663" cy="14463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3200" b="1" dirty="0">
                <a:solidFill>
                  <a:srgbClr val="0070C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【</a:t>
            </a:r>
            <a:r>
              <a:rPr lang="zh-CN" altLang="en-US" sz="3200" b="1" dirty="0">
                <a:solidFill>
                  <a:srgbClr val="0070C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使用规范</a:t>
            </a:r>
            <a:r>
              <a:rPr lang="en-US" altLang="zh-CN" sz="3200" b="1" dirty="0">
                <a:solidFill>
                  <a:srgbClr val="0070C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】</a:t>
            </a:r>
            <a:r>
              <a:rPr lang="en-US" altLang="zh-CN" sz="32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3. </a:t>
            </a:r>
            <a:r>
              <a:rPr lang="zh-CN" altLang="en-US" sz="32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引号、书名号遇到换行时，永远跟着后面的字走，并且与第一个字合用一个格子。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9" name="矩形: 圆角 8">
            <a:extLst>
              <a:ext uri="{FF2B5EF4-FFF2-40B4-BE49-F238E27FC236}">
                <a16:creationId xmlns:a16="http://schemas.microsoft.com/office/drawing/2014/main" id="{5E766726-6157-4C09-BB7F-013B4B7EF77E}"/>
              </a:ext>
            </a:extLst>
          </p:cNvPr>
          <p:cNvSpPr/>
          <p:nvPr/>
        </p:nvSpPr>
        <p:spPr>
          <a:xfrm>
            <a:off x="883920" y="2527652"/>
            <a:ext cx="822962" cy="749808"/>
          </a:xfrm>
          <a:prstGeom prst="roundRect">
            <a:avLst/>
          </a:prstGeom>
          <a:noFill/>
          <a:ln w="412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3717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C1E57DC2-7D6B-4083-869C-EEAFD130F18D}"/>
              </a:ext>
            </a:extLst>
          </p:cNvPr>
          <p:cNvSpPr txBox="1"/>
          <p:nvPr/>
        </p:nvSpPr>
        <p:spPr>
          <a:xfrm>
            <a:off x="402337" y="863913"/>
            <a:ext cx="10972800" cy="21850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3200" b="1" dirty="0">
                <a:solidFill>
                  <a:srgbClr val="0070C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【</a:t>
            </a:r>
            <a:r>
              <a:rPr lang="zh-CN" altLang="en-US" sz="3200" b="1" dirty="0">
                <a:solidFill>
                  <a:srgbClr val="0070C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使用规范</a:t>
            </a:r>
            <a:r>
              <a:rPr lang="en-US" altLang="zh-CN" sz="3200" b="1" dirty="0">
                <a:solidFill>
                  <a:srgbClr val="0070C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】</a:t>
            </a:r>
          </a:p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32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    4. </a:t>
            </a:r>
            <a:r>
              <a:rPr lang="zh-CN" altLang="en-US" sz="32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破折号、省略号还剩一个格子时，另一半写出格子外；</a:t>
            </a:r>
            <a:endParaRPr lang="en-US" altLang="zh-CN" sz="3200" b="1" dirty="0">
              <a:solidFill>
                <a:srgbClr val="FF000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        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如果最后一个格子也没有了，就另起一行。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83255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988</Words>
  <Application>Microsoft Office PowerPoint</Application>
  <PresentationFormat>宽屏</PresentationFormat>
  <Paragraphs>168</Paragraphs>
  <Slides>12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21" baseType="lpstr">
      <vt:lpstr>-apple-system</vt:lpstr>
      <vt:lpstr>等线</vt:lpstr>
      <vt:lpstr>等线 Light</vt:lpstr>
      <vt:lpstr>方正姚体</vt:lpstr>
      <vt:lpstr>黑体</vt:lpstr>
      <vt:lpstr>楷体</vt:lpstr>
      <vt:lpstr>隶书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赵 凡</dc:creator>
  <cp:lastModifiedBy>赵 凡</cp:lastModifiedBy>
  <cp:revision>26</cp:revision>
  <dcterms:created xsi:type="dcterms:W3CDTF">2022-03-17T01:46:05Z</dcterms:created>
  <dcterms:modified xsi:type="dcterms:W3CDTF">2022-03-17T03:33:49Z</dcterms:modified>
</cp:coreProperties>
</file>