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60" r:id="rId3"/>
    <p:sldId id="261" r:id="rId4"/>
    <p:sldId id="283" r:id="rId5"/>
    <p:sldId id="284" r:id="rId6"/>
    <p:sldId id="263" r:id="rId7"/>
    <p:sldId id="265" r:id="rId8"/>
    <p:sldId id="266" r:id="rId9"/>
    <p:sldId id="268" r:id="rId10"/>
    <p:sldId id="270" r:id="rId11"/>
    <p:sldId id="271" r:id="rId12"/>
    <p:sldId id="272" r:id="rId13"/>
    <p:sldId id="274" r:id="rId14"/>
    <p:sldId id="275" r:id="rId15"/>
    <p:sldId id="277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ahoma" panose="020B060403050404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732" units="cm"/>
          <inkml:channel name="Y" type="integer" max="768" units="cm"/>
        </inkml:traceFormat>
        <inkml:channelProperties>
          <inkml:channelProperty channel="X" name="resolution" value="79.4186" units="1/cm"/>
          <inkml:channelProperty channel="Y" name="resolution" value="39.58763" units="1/cm"/>
        </inkml:channelProperties>
      </inkml:inkSource>
      <inkml:timestamp xml:id="ts0" timeString="2016-10-17T03:27:21.705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157 9328,'39'0,"0"0,39 0,-38 0,-1 0,0 0,39 0,-38 0,-1 0,0 0,-39-39,39 39,0 0,1 0,-1 0,0 0,0 0,0 0,1 0,-1 0,0 0,0 0,0 0,40 0,-40 0,0 0,0 0,1 0,-1 0,0 0,0 0,0 0,1 0,38 0,-39 0,0 0,1 39,38-39,-39 0,0 0,1 0,-1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latin typeface="Arial" panose="020B060402020202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latin typeface="Arial" panose="020B060402020202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200" b="0">
                <a:latin typeface="Arial" panose="020B0604020202020204" pitchFamily="34" charset="0"/>
              </a:defRPr>
            </a:lvl1pPr>
          </a:lstStyle>
          <a:p>
            <a:endParaRPr lang="en-US" altLang="zh-CN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200" b="0">
                <a:latin typeface="Arial" panose="020B0604020202020204" pitchFamily="34" charset="0"/>
              </a:defRPr>
            </a:lvl1pPr>
          </a:lstStyle>
          <a:p>
            <a:fld id="{32BAA551-8434-43D3-9A7C-496348D7EE5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60054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78EE60-737F-4D23-ACDD-CE9AF0C2473B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53201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42904E-6A5E-4911-88E1-60001615C40D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37437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C5C99-E068-4538-B4B8-F1378861F7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71658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7C655-9839-468A-A676-5530BB990C5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516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3A3F21-A9B3-4080-8C80-B87FEFD8F83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833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F81FA-9B1F-4EFD-82EF-BE016E05D5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123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898A3-5F6F-4034-9336-141EE78EA90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9924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19B75-37CE-4366-A4F6-D69A24FECB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9674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3EF0D-AD0C-4A35-A10C-8C6CDE4DA91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689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391F2-B495-4430-B347-638D6319E78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0286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9A4D7-4903-45BB-BF63-2EA18B6262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595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1C0A42-C8BA-4330-AC8C-390FB287F9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836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27CBB-3730-410B-91E6-57DD0BB66C8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2204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b="0">
                <a:latin typeface="+mn-lt"/>
              </a:defRPr>
            </a:lvl1pPr>
          </a:lstStyle>
          <a:p>
            <a:fld id="{636D5064-D13B-497B-9618-C17E67D81A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40&#39029;&#23454;&#39564;3-1%20&#24378;&#30005;&#35299;&#36136;&#21644;&#24369;&#30005;&#35299;&#36136;.mp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../../../../../&#19987;&#39064;3&#28342;&#28082;&#20013;&#30340;&#31163;&#23376;&#21453;&#24212;/&#31532;&#19968;&#33410;&#24369;&#30005;&#35299;&#36136;&#30340;&#30005;&#31163;/h.htm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冰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342900"/>
            <a:ext cx="914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第三章  </a:t>
            </a:r>
          </a:p>
          <a:p>
            <a:pPr algn="ctr">
              <a:spcBef>
                <a:spcPct val="0"/>
              </a:spcBef>
            </a:pPr>
            <a:r>
              <a:rPr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水溶液中的离子平衡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792162" y="4653136"/>
            <a:ext cx="7559675" cy="8191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kern="10" dirty="0">
                <a:ln w="9525">
                  <a:solidFill>
                    <a:srgbClr val="6600FF"/>
                  </a:solidFill>
                  <a:miter lim="800000"/>
                  <a:headEnd/>
                  <a:tailEnd/>
                </a:ln>
                <a:solidFill>
                  <a:srgbClr val="FFFF00"/>
                </a:solidFill>
                <a:latin typeface="宋体" panose="02010600030101010101" pitchFamily="2" charset="-122"/>
              </a:rPr>
              <a:t>第一单元</a:t>
            </a:r>
          </a:p>
          <a:p>
            <a:pPr algn="ctr"/>
            <a:r>
              <a:rPr lang="zh-CN" altLang="en-US" kern="10" dirty="0">
                <a:ln w="9525">
                  <a:solidFill>
                    <a:srgbClr val="6600FF"/>
                  </a:solidFill>
                  <a:miter lim="800000"/>
                  <a:headEnd/>
                  <a:tailEnd/>
                </a:ln>
                <a:solidFill>
                  <a:srgbClr val="FFFF00"/>
                </a:solidFill>
                <a:latin typeface="宋体" panose="02010600030101010101" pitchFamily="2" charset="-122"/>
              </a:rPr>
              <a:t>弱电解质的电离平衡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557212"/>
            <a:ext cx="8172400" cy="1800225"/>
          </a:xfrm>
        </p:spPr>
        <p:txBody>
          <a:bodyPr/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为什么用潮湿的手触摸正在工作的电器，可能会发生触电事故？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325"/>
            <a:ext cx="4527550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643438" y="2205038"/>
            <a:ext cx="4500562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latin typeface="Arial" panose="020B0604020202020204" pitchFamily="34" charset="0"/>
              </a:rPr>
              <a:t>潮湿的手表面上有一层水溶解了氯化钠等电解质，易导电，所以当触摸正在工作的电器时，可能会发生触电事故</a:t>
            </a:r>
            <a:r>
              <a:rPr lang="zh-CN" altLang="en-US" sz="3600" b="0">
                <a:latin typeface="Arial" panose="020B0604020202020204" pitchFamily="34" charset="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  <p:bldP spid="61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zh-CN" sz="2800" b="1"/>
              <a:t>2</a:t>
            </a:r>
            <a:r>
              <a:rPr lang="zh-CN" altLang="en-US" sz="2800" b="1"/>
              <a:t>电解水制取氢气和氧气，需要向水中加入少量氢氧化钠溶液或者稀硫酸？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56100" y="1628775"/>
            <a:ext cx="4330700" cy="44973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/>
              <a:t>纯水中电离出的氢离子和氢氧根离子浓度小，溶液的导电性差；加入的少量氢氧化钠溶液或稀硫酸溶液提供了氢离子或氢氧根离子，使纯水中的</a:t>
            </a:r>
            <a:r>
              <a:rPr lang="en-US" altLang="zh-CN"/>
              <a:t>H</a:t>
            </a:r>
            <a:r>
              <a:rPr lang="en-US" altLang="zh-CN" baseline="30000"/>
              <a:t>+</a:t>
            </a:r>
            <a:r>
              <a:rPr lang="zh-CN" altLang="en-US"/>
              <a:t>或</a:t>
            </a:r>
            <a:r>
              <a:rPr lang="en-US" altLang="zh-CN"/>
              <a:t>OH</a:t>
            </a:r>
            <a:r>
              <a:rPr lang="en-US" altLang="zh-CN" baseline="30000"/>
              <a:t>-</a:t>
            </a:r>
            <a:r>
              <a:rPr lang="zh-CN" altLang="en-US"/>
              <a:t>浓度增大，增强了溶液的导电性，有利于电解。</a:t>
            </a:r>
          </a:p>
          <a:p>
            <a:pPr>
              <a:lnSpc>
                <a:spcPct val="90000"/>
              </a:lnSpc>
            </a:pPr>
            <a:endParaRPr lang="en-US" altLang="zh-CN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" y="1601788"/>
            <a:ext cx="4067175" cy="525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0273493"/>
              </p:ext>
            </p:extLst>
          </p:nvPr>
        </p:nvGraphicFramePr>
        <p:xfrm>
          <a:off x="467544" y="0"/>
          <a:ext cx="8229600" cy="667512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720080"/>
                <a:gridCol w="1584176"/>
                <a:gridCol w="1152128"/>
                <a:gridCol w="936104"/>
                <a:gridCol w="1224136"/>
                <a:gridCol w="261297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18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序号</a:t>
                      </a:r>
                      <a:endParaRPr lang="zh-CN" altLang="en-US" sz="18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物质</a:t>
                      </a:r>
                      <a:endParaRPr lang="zh-CN" altLang="en-US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能否导电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电解质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非电解质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不是电解质</a:t>
                      </a:r>
                      <a:r>
                        <a:rPr lang="en-US" altLang="zh-CN" dirty="0" smtClean="0"/>
                        <a:t>/</a:t>
                      </a:r>
                      <a:r>
                        <a:rPr lang="zh-CN" altLang="en-US" dirty="0" smtClean="0"/>
                        <a:t>非电解质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银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石墨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酒精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葡萄糖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5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HCl</a:t>
                      </a:r>
                      <a:r>
                        <a:rPr lang="zh-CN" altLang="en-US" dirty="0" smtClean="0"/>
                        <a:t>（</a:t>
                      </a:r>
                      <a:r>
                        <a:rPr lang="en-US" altLang="zh-CN" dirty="0" smtClean="0"/>
                        <a:t>l)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6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稀盐酸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7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NaOH</a:t>
                      </a:r>
                      <a:r>
                        <a:rPr lang="en-US" altLang="zh-CN" dirty="0" smtClean="0"/>
                        <a:t>(s)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氢氧化钠溶液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9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NaCl</a:t>
                      </a:r>
                      <a:r>
                        <a:rPr lang="zh-CN" altLang="en-US" dirty="0" smtClean="0"/>
                        <a:t>（</a:t>
                      </a:r>
                      <a:r>
                        <a:rPr lang="en-US" altLang="zh-CN" dirty="0" smtClean="0"/>
                        <a:t>s)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10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aseline="0" dirty="0" err="1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NaCl</a:t>
                      </a:r>
                      <a:r>
                        <a:rPr lang="en-US" altLang="zh-CN" baseline="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(l)</a:t>
                      </a:r>
                      <a:endParaRPr lang="zh-CN" altLang="en-US" baseline="-250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11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饱和食盐水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12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CaO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baseline="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13</a:t>
                      </a:r>
                      <a:endParaRPr lang="zh-CN" altLang="en-US" sz="1800" baseline="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CO</a:t>
                      </a:r>
                      <a:r>
                        <a:rPr lang="en-US" altLang="zh-CN" baseline="-25000" dirty="0" smtClean="0"/>
                        <a:t>2</a:t>
                      </a:r>
                      <a:endParaRPr lang="zh-CN" altLang="en-US" baseline="-250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baseline="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14</a:t>
                      </a:r>
                      <a:endParaRPr lang="zh-CN" altLang="en-US" sz="1800" baseline="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NH</a:t>
                      </a:r>
                      <a:r>
                        <a:rPr lang="en-US" altLang="zh-CN" baseline="-25000" dirty="0" smtClean="0"/>
                        <a:t>3</a:t>
                      </a:r>
                      <a:endParaRPr lang="zh-CN" altLang="en-US" baseline="-250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15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NH</a:t>
                      </a:r>
                      <a:r>
                        <a:rPr lang="en-US" altLang="zh-CN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r>
                        <a:rPr lang="en-US" altLang="zh-CN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·H</a:t>
                      </a:r>
                      <a:r>
                        <a:rPr lang="en-US" altLang="zh-CN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r>
                        <a:rPr lang="en-US" altLang="zh-CN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O(</a:t>
                      </a:r>
                      <a:r>
                        <a:rPr lang="en-US" altLang="zh-CN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aq</a:t>
                      </a:r>
                      <a:r>
                        <a:rPr lang="en-US" altLang="zh-CN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16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CuSO</a:t>
                      </a:r>
                      <a:r>
                        <a:rPr lang="en-US" altLang="zh-CN" baseline="-25000" dirty="0" smtClean="0"/>
                        <a:t>4</a:t>
                      </a:r>
                      <a:r>
                        <a:rPr lang="en-US" altLang="zh-CN" dirty="0" smtClean="0"/>
                        <a:t>·5H</a:t>
                      </a:r>
                      <a:r>
                        <a:rPr lang="en-US" altLang="zh-CN" baseline="-25000" dirty="0" smtClean="0"/>
                        <a:t>2</a:t>
                      </a:r>
                      <a:r>
                        <a:rPr lang="en-US" altLang="zh-CN" dirty="0" smtClean="0"/>
                        <a:t>O</a:t>
                      </a:r>
                      <a:endParaRPr lang="zh-CN" altLang="en-US" dirty="0" smtClean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17</a:t>
                      </a:r>
                      <a:endParaRPr lang="zh-CN" altLang="en-US" sz="18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H</a:t>
                      </a:r>
                      <a:r>
                        <a:rPr lang="en-US" altLang="zh-CN" baseline="-250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r>
                        <a:rPr lang="en-US" altLang="zh-CN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O</a:t>
                      </a:r>
                      <a:endParaRPr lang="zh-CN" altLang="en-US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7236296" y="344393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39952" y="33265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272626" y="1108863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36296" y="690263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213289" y="73953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158698" y="332656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272626" y="33571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204190" y="109557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139952" y="112020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95091" y="145162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36296" y="109557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272626" y="74823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139952" y="72624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139952" y="149035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236296" y="147819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272626" y="1437928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157181" y="189051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5268899" y="184752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236296" y="189051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108106" y="225984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73446" y="222901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150515" y="259834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5251524" y="265077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181962" y="259834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108106" y="296768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268899" y="294681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157181" y="334798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287356" y="334798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181962" y="328870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254555" y="379555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4149873" y="400602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7151309" y="369710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3157181" y="444828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5287356" y="446695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7209782" y="4506435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157181" y="487576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150515" y="514907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7230251" y="4817620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222269" y="482976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222269" y="511401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225701" y="521397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4176776" y="564663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250007" y="557598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108092" y="595655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245460" y="5903871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239327" y="594502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150515" y="6336858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5287356" y="627320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7209782" y="6283526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4176776" y="1904424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3147304" y="224478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4143807" y="2599540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241669" y="227302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3119382" y="296768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216202" y="3379552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7199337" y="2953538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119382" y="3705872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4184356" y="3734974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119382" y="4115098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7221742" y="410464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4184356" y="451068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5316067" y="4866164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321440" y="5206657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3147304" y="5589265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7199337" y="5589265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4172229" y="5956551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4140597" y="6325883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墨迹 2"/>
              <p14:cNvContentPartPr/>
              <p14:nvPr/>
            </p14:nvContentPartPr>
            <p14:xfrm>
              <a:off x="56520" y="3344040"/>
              <a:ext cx="663480" cy="14400"/>
            </p14:xfrm>
          </p:contentPart>
        </mc:Choice>
        <mc:Fallback xmlns="">
          <p:pic>
            <p:nvPicPr>
              <p:cNvPr id="3" name="墨迹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160" y="3334680"/>
                <a:ext cx="682200" cy="3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59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电解质 导电环境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1224397"/>
              </p:ext>
            </p:extLst>
          </p:nvPr>
        </p:nvGraphicFramePr>
        <p:xfrm>
          <a:off x="323528" y="1417638"/>
          <a:ext cx="8229600" cy="506774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物质类别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Verdana" panose="020B0604030504040204" pitchFamily="34" charset="0"/>
                          <a:cs typeface="Verdana" panose="020B0604030504040204" pitchFamily="34" charset="0"/>
                        </a:rPr>
                        <a:t>具体物质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liquid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/>
                        <a:t>aq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HCl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6882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CH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COOH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495746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碱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NaOH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NH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·H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Fe(OH)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endParaRPr lang="zh-CN" altLang="en-US" sz="2400" baseline="-250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盐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NaCl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BaSO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  <a:endParaRPr lang="zh-CN" altLang="en-US" sz="2400" baseline="-250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</a:t>
                      </a:r>
                      <a:r>
                        <a:rPr lang="en-US" altLang="zh-CN" sz="2400" baseline="-25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r>
                        <a:rPr lang="en-US" altLang="zh-CN" sz="24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金属氧化物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CaO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err="1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CuO</a:t>
                      </a:r>
                      <a:endParaRPr lang="zh-CN" altLang="en-US" sz="2400" dirty="0">
                        <a:latin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639480" y="1873967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6516216" y="1873967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6668312" y="4665157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16016" y="4244709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39480" y="5637905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711413" y="605971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26601" y="6052515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716016" y="471891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12659" y="4206748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530150" y="380146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530150" y="3261412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39480" y="2333499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39480" y="2812193"/>
            <a:ext cx="41549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408647" y="380305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分解</a:t>
            </a:r>
            <a:r>
              <a:rPr lang="zh-CN" altLang="en-US" sz="1800" b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516216" y="2333499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645568" y="325425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✘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530150" y="2812193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737899" y="5581018"/>
            <a:ext cx="41549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S Mincho" panose="02020609040205080304" pitchFamily="49" charset="-128"/>
                <a:ea typeface="MS Mincho" panose="02020609040205080304" pitchFamily="49" charset="-128"/>
              </a:rPr>
              <a:t>✔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2634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669131" y="-82265"/>
            <a:ext cx="5343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600" dirty="0">
                <a:solidFill>
                  <a:srgbClr val="800000"/>
                </a:solidFill>
                <a:ea typeface="楷体_GB2312" pitchFamily="49" charset="-122"/>
              </a:rPr>
              <a:t>一、电解质与非电解质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229" y="627917"/>
            <a:ext cx="1895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/>
              <a:t>电解质：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1773238"/>
            <a:ext cx="1981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/>
              <a:t>非电解质：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78769" y="644017"/>
            <a:ext cx="7272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/>
              <a:t>在水溶液中</a:t>
            </a:r>
            <a:r>
              <a:rPr lang="zh-CN" altLang="en-US" sz="2800" dirty="0">
                <a:solidFill>
                  <a:srgbClr val="CC0000"/>
                </a:solidFill>
              </a:rPr>
              <a:t>或</a:t>
            </a:r>
            <a:r>
              <a:rPr lang="zh-CN" altLang="en-US" sz="2800" dirty="0"/>
              <a:t>熔化状态下，能导电的</a:t>
            </a:r>
            <a:r>
              <a:rPr lang="zh-CN" altLang="en-US" sz="2800" dirty="0">
                <a:solidFill>
                  <a:srgbClr val="CC0000"/>
                </a:solidFill>
              </a:rPr>
              <a:t>化合物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763713" y="1773238"/>
            <a:ext cx="6902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/>
              <a:t>在水溶液</a:t>
            </a:r>
            <a:r>
              <a:rPr lang="zh-CN" altLang="en-US" sz="2800" dirty="0">
                <a:solidFill>
                  <a:srgbClr val="CC0000"/>
                </a:solidFill>
              </a:rPr>
              <a:t>和</a:t>
            </a:r>
            <a:r>
              <a:rPr lang="zh-CN" altLang="en-US" sz="2800" dirty="0"/>
              <a:t>熔化状态下都不导电的</a:t>
            </a:r>
            <a:r>
              <a:rPr lang="zh-CN" altLang="en-US" sz="2800" dirty="0">
                <a:solidFill>
                  <a:srgbClr val="CC0000"/>
                </a:solidFill>
              </a:rPr>
              <a:t>化合物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2700338" y="908050"/>
            <a:ext cx="59769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0" lang="zh-CN" altLang="zh-CN" sz="2800">
              <a:latin typeface="Arial" panose="020B0604020202020204" pitchFamily="34" charset="0"/>
              <a:ea typeface="华文楷体" panose="02010600040101010101" pitchFamily="2" charset="-122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928975" y="1176256"/>
            <a:ext cx="5761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酸、碱、盐、水、金属氧化物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2411413" y="2205038"/>
            <a:ext cx="65166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非金属氧化物、大部分有机物、氨气等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48458" y="2299920"/>
            <a:ext cx="91440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判断依据：</a:t>
            </a:r>
          </a:p>
          <a:p>
            <a:r>
              <a:rPr lang="zh-CN" altLang="en-US" sz="2800" dirty="0"/>
              <a:t>一定条件下，</a:t>
            </a:r>
            <a:r>
              <a:rPr lang="zh-CN" altLang="en-US" sz="2800" dirty="0">
                <a:solidFill>
                  <a:srgbClr val="FF0000"/>
                </a:solidFill>
              </a:rPr>
              <a:t>能否自身电离产生自由移动的离子。</a:t>
            </a:r>
          </a:p>
        </p:txBody>
      </p:sp>
      <p:grpSp>
        <p:nvGrpSpPr>
          <p:cNvPr id="17" name="Group 4"/>
          <p:cNvGrpSpPr>
            <a:grpSpLocks/>
          </p:cNvGrpSpPr>
          <p:nvPr/>
        </p:nvGrpSpPr>
        <p:grpSpPr bwMode="auto">
          <a:xfrm>
            <a:off x="669131" y="3573016"/>
            <a:ext cx="7315200" cy="939800"/>
            <a:chOff x="1536" y="272"/>
            <a:chExt cx="3888" cy="592"/>
          </a:xfrm>
        </p:grpSpPr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1536" y="272"/>
              <a:ext cx="671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2400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1)</a:t>
              </a:r>
              <a:r>
                <a:rPr lang="zh-CN" altLang="en-US" sz="2400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单质</a:t>
              </a:r>
            </a:p>
            <a:p>
              <a:pPr>
                <a:spcBef>
                  <a:spcPct val="0"/>
                </a:spcBef>
              </a:pPr>
              <a:r>
                <a:rPr lang="zh-CN" altLang="en-US" sz="2400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 混合物</a:t>
              </a:r>
            </a:p>
          </p:txBody>
        </p:sp>
        <p:sp>
          <p:nvSpPr>
            <p:cNvPr id="19" name="AutoShape 6"/>
            <p:cNvSpPr>
              <a:spLocks/>
            </p:cNvSpPr>
            <p:nvPr/>
          </p:nvSpPr>
          <p:spPr bwMode="auto">
            <a:xfrm>
              <a:off x="2400" y="384"/>
              <a:ext cx="144" cy="480"/>
            </a:xfrm>
            <a:prstGeom prst="rightBrace">
              <a:avLst>
                <a:gd name="adj1" fmla="val 2777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/>
            </a:p>
          </p:txBody>
        </p:sp>
        <p:sp>
          <p:nvSpPr>
            <p:cNvPr id="20" name="Text Box 7"/>
            <p:cNvSpPr txBox="1">
              <a:spLocks noChangeArrowheads="1"/>
            </p:cNvSpPr>
            <p:nvPr/>
          </p:nvSpPr>
          <p:spPr bwMode="auto">
            <a:xfrm>
              <a:off x="2510" y="480"/>
              <a:ext cx="29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2400" b="0" dirty="0">
                  <a:latin typeface="黑体" panose="02010609060101010101" pitchFamily="49" charset="-122"/>
                  <a:ea typeface="黑体" panose="02010609060101010101" pitchFamily="49" charset="-122"/>
                </a:rPr>
                <a:t>既不是电解质也不是非电解质</a:t>
              </a:r>
              <a:endParaRPr lang="zh-CN" altLang="en-US" sz="2400" b="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69131" y="4590604"/>
            <a:ext cx="83883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400" b="0">
                <a:latin typeface="Times New Roman" panose="02020603050405020304" pitchFamily="18" charset="0"/>
              </a:rPr>
              <a:t>) 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CO</a:t>
            </a:r>
            <a:r>
              <a:rPr lang="en-US" altLang="zh-CN" sz="2400" baseline="-25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NH</a:t>
            </a:r>
            <a:r>
              <a:rPr lang="en-US" altLang="zh-CN" sz="2400" baseline="-2500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0">
                <a:latin typeface="黑体" panose="02010609060101010101" pitchFamily="49" charset="-122"/>
                <a:ea typeface="黑体" panose="02010609060101010101" pitchFamily="49" charset="-122"/>
              </a:rPr>
              <a:t>等溶于水得到的水溶液能导电，但它们不是电解质，因为</a:t>
            </a:r>
            <a:r>
              <a:rPr lang="zh-CN" altLang="en-US" sz="2400">
                <a:latin typeface="Times New Roman" panose="02020603050405020304" pitchFamily="18" charset="0"/>
              </a:rPr>
              <a:t>导电的物质不是其本身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751681" y="5733604"/>
            <a:ext cx="79121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sz="2400" b="0">
                <a:latin typeface="Times New Roman" panose="02020603050405020304" pitchFamily="18" charset="0"/>
              </a:rPr>
              <a:t>)</a:t>
            </a:r>
            <a:r>
              <a:rPr lang="zh-CN" altLang="en-US" sz="2400" b="0">
                <a:latin typeface="Times New Roman" panose="02020603050405020304" pitchFamily="18" charset="0"/>
                <a:ea typeface="黑体" panose="02010609060101010101" pitchFamily="49" charset="-122"/>
              </a:rPr>
              <a:t>难溶的盐</a:t>
            </a:r>
            <a:r>
              <a:rPr lang="en-US" altLang="zh-CN" sz="2400" b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BaSO</a:t>
            </a:r>
            <a:r>
              <a:rPr lang="en-US" altLang="zh-CN" sz="2400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400" b="0">
                <a:latin typeface="Times New Roman" panose="02020603050405020304" pitchFamily="18" charset="0"/>
                <a:ea typeface="黑体" panose="02010609060101010101" pitchFamily="49" charset="-122"/>
              </a:rPr>
              <a:t>等</a:t>
            </a:r>
            <a:r>
              <a:rPr lang="en-US" altLang="zh-CN" sz="2400" b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400" b="0">
                <a:latin typeface="Times New Roman" panose="02020603050405020304" pitchFamily="18" charset="0"/>
                <a:ea typeface="黑体" panose="02010609060101010101" pitchFamily="49" charset="-122"/>
              </a:rPr>
              <a:t>虽然水溶液不能导电</a:t>
            </a:r>
          </a:p>
          <a:p>
            <a:pPr>
              <a:spcBef>
                <a:spcPct val="0"/>
              </a:spcBef>
            </a:pPr>
            <a:r>
              <a:rPr lang="zh-CN" altLang="en-US" sz="2400" b="0">
                <a:latin typeface="Times New Roman" panose="02020603050405020304" pitchFamily="18" charset="0"/>
                <a:ea typeface="黑体" panose="02010609060101010101" pitchFamily="49" charset="-122"/>
              </a:rPr>
              <a:t>    但是在融化时能导电，也是电解质。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48458" y="4760466"/>
            <a:ext cx="553998" cy="698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/>
              <a:t>注意</a:t>
            </a:r>
          </a:p>
        </p:txBody>
      </p:sp>
      <p:sp>
        <p:nvSpPr>
          <p:cNvPr id="24" name="AutoShape 11"/>
          <p:cNvSpPr>
            <a:spLocks/>
          </p:cNvSpPr>
          <p:nvPr/>
        </p:nvSpPr>
        <p:spPr bwMode="auto">
          <a:xfrm>
            <a:off x="524669" y="3909566"/>
            <a:ext cx="71437" cy="2808288"/>
          </a:xfrm>
          <a:prstGeom prst="leftBrace">
            <a:avLst>
              <a:gd name="adj1" fmla="val 327595"/>
              <a:gd name="adj2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endParaRPr kumimoji="0" lang="zh-CN" altLang="zh-CN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5" grpId="0"/>
      <p:bldP spid="11276" grpId="0"/>
      <p:bldP spid="11277" grpId="0"/>
      <p:bldP spid="21" grpId="0"/>
      <p:bldP spid="22" grpId="0"/>
      <p:bldP spid="23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79388" y="1628775"/>
            <a:ext cx="8785225" cy="521652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" panose="05000000000000000000" pitchFamily="2" charset="2"/>
              <a:buChar char="v"/>
            </a:pPr>
            <a:r>
              <a:rPr lang="zh-CN" altLang="en-US" sz="2800">
                <a:latin typeface="Times New Roman" panose="02020603050405020304" pitchFamily="18" charset="0"/>
              </a:rPr>
              <a:t>判断下列说法是否正确</a:t>
            </a:r>
            <a:r>
              <a:rPr lang="en-US" altLang="zh-CN" sz="2800">
                <a:latin typeface="Times New Roman" panose="02020603050405020304" pitchFamily="18" charset="0"/>
              </a:rPr>
              <a:t>:</a:t>
            </a:r>
          </a:p>
          <a:p>
            <a:pPr>
              <a:buFontTx/>
              <a:buAutoNum type="arabicPeriod"/>
            </a:pPr>
            <a:r>
              <a:rPr lang="zh-CN" altLang="en-US" sz="2800">
                <a:latin typeface="Times New Roman" panose="02020603050405020304" pitchFamily="18" charset="0"/>
              </a:rPr>
              <a:t>熔化状态下，能导电的物质一定是电解质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>
              <a:buFontTx/>
              <a:buAutoNum type="arabicPeriod"/>
            </a:pP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            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latin typeface="Times New Roman" panose="02020603050405020304" pitchFamily="18" charset="0"/>
              </a:rPr>
              <a:t>、熔化状态下，不能导电的化合物一定不是电解质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r>
              <a:rPr lang="en-US" altLang="zh-CN" sz="2800">
                <a:latin typeface="Times New Roman" panose="02020603050405020304" pitchFamily="18" charset="0"/>
              </a:rPr>
              <a:t>            </a:t>
            </a: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3</a:t>
            </a:r>
            <a:r>
              <a:rPr lang="zh-CN" altLang="en-US" sz="2800">
                <a:latin typeface="Times New Roman" panose="02020603050405020304" pitchFamily="18" charset="0"/>
              </a:rPr>
              <a:t>、溶于水能导电的物质一定是电解质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4</a:t>
            </a:r>
            <a:r>
              <a:rPr lang="zh-CN" altLang="en-US" sz="2800">
                <a:latin typeface="Times New Roman" panose="02020603050405020304" pitchFamily="18" charset="0"/>
              </a:rPr>
              <a:t>、某化合物溶于水能导电一定是电解质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</a:rPr>
              <a:t>         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0"/>
            <a:ext cx="2808288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979613" y="2708275"/>
            <a:ext cx="56467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</a:rPr>
              <a:t>错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</a:rPr>
              <a:t>.    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Fe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等金属，必须</a:t>
            </a:r>
            <a:r>
              <a:rPr lang="zh-CN" altLang="en-US" sz="2800">
                <a:latin typeface="Times New Roman" panose="02020603050405020304" pitchFamily="18" charset="0"/>
              </a:rPr>
              <a:t>是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化合物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468438" y="4003675"/>
            <a:ext cx="731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</a:rPr>
              <a:t>错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</a:rPr>
              <a:t>.   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如：液态的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HCl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等共价化合物      </a:t>
            </a:r>
            <a:r>
              <a:rPr lang="zh-CN" altLang="en-US" sz="2800">
                <a:solidFill>
                  <a:srgbClr val="800000"/>
                </a:solidFill>
                <a:latin typeface="Times New Roman" panose="02020603050405020304" pitchFamily="18" charset="0"/>
              </a:rPr>
              <a:t>或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87450" y="5227638"/>
            <a:ext cx="7467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</a:rPr>
              <a:t>错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>
                <a:solidFill>
                  <a:srgbClr val="0000FF"/>
                </a:solidFill>
                <a:latin typeface="Times New Roman" panose="02020603050405020304" pitchFamily="18" charset="0"/>
              </a:rPr>
              <a:t>如：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NH</a:t>
            </a:r>
            <a:r>
              <a:rPr lang="en-US" altLang="zh-CN" sz="2800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   SO</a:t>
            </a:r>
            <a:r>
              <a:rPr lang="en-US" altLang="zh-CN" sz="2800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    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Cl</a:t>
            </a:r>
            <a:r>
              <a:rPr lang="en-US" altLang="zh-CN" sz="2800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aseline="-25000">
                <a:latin typeface="Times New Roman" panose="02020603050405020304" pitchFamily="18" charset="0"/>
              </a:rPr>
              <a:t>  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本身导电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7019925" y="6164263"/>
            <a:ext cx="10747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</a:rPr>
              <a:t>错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800">
                <a:latin typeface="Times New Roman" panose="02020603050405020304" pitchFamily="18" charset="0"/>
              </a:rPr>
              <a:t>     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3419475" y="109599"/>
            <a:ext cx="2305050" cy="720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我怎么知道？</a:t>
            </a:r>
          </a:p>
        </p:txBody>
      </p:sp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0"/>
            <a:ext cx="2808288" cy="211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0" grpId="0" autoUpdateAnimBg="0"/>
      <p:bldP spid="14341" grpId="0" autoUpdateAnimBg="0"/>
      <p:bldP spid="14342" grpId="0" autoUpdateAnimBg="0"/>
      <p:bldP spid="143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2"/>
          <p:cNvSpPr>
            <a:spLocks noChangeShapeType="1"/>
          </p:cNvSpPr>
          <p:nvPr/>
        </p:nvSpPr>
        <p:spPr bwMode="auto">
          <a:xfrm>
            <a:off x="4284663" y="2349500"/>
            <a:ext cx="13303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 flipV="1">
            <a:off x="1908176" y="2364972"/>
            <a:ext cx="1295400" cy="992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0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ea typeface="黑体" panose="02010609060101010101" pitchFamily="49" charset="-122"/>
              </a:rPr>
              <a:t>说明：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187450" y="0"/>
            <a:ext cx="7777163" cy="20415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/>
              <a:t>⑴</a:t>
            </a:r>
            <a:r>
              <a:rPr lang="zh-CN" altLang="en-US"/>
              <a:t>溶液导电与否是由内外因共同作用的结果，内因为必须有电解质，外因在水的作用下；两因素缺一不可，可用下列图示表示：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437558" y="1959377"/>
            <a:ext cx="2160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0" dirty="0">
                <a:solidFill>
                  <a:srgbClr val="FF0000"/>
                </a:solidFill>
                <a:ea typeface="黑体" panose="02010609060101010101" pitchFamily="49" charset="-122"/>
              </a:rPr>
              <a:t>电解质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203575" y="1989138"/>
            <a:ext cx="2041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0">
                <a:solidFill>
                  <a:srgbClr val="FF0000"/>
                </a:solidFill>
                <a:ea typeface="黑体" panose="02010609060101010101" pitchFamily="49" charset="-122"/>
              </a:rPr>
              <a:t>电离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5508625" y="2060575"/>
            <a:ext cx="2282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0">
                <a:solidFill>
                  <a:srgbClr val="FF0000"/>
                </a:solidFill>
                <a:ea typeface="黑体" panose="02010609060101010101" pitchFamily="49" charset="-122"/>
              </a:rPr>
              <a:t>导电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0" y="2924175"/>
            <a:ext cx="9144000" cy="1320800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/>
              <a:t>⑵</a:t>
            </a:r>
            <a:r>
              <a:rPr lang="zh-CN" altLang="en-US"/>
              <a:t>溶液导电性强弱是由溶液中自由移动离子浓度</a:t>
            </a:r>
          </a:p>
          <a:p>
            <a:r>
              <a:rPr lang="zh-CN" altLang="en-US"/>
              <a:t>                                  </a:t>
            </a:r>
            <a:r>
              <a:rPr lang="en-US" altLang="zh-CN"/>
              <a:t>&amp;</a:t>
            </a:r>
            <a:r>
              <a:rPr lang="zh-CN" altLang="en-US"/>
              <a:t>离子所带的电荷数决定</a:t>
            </a:r>
            <a:r>
              <a:rPr lang="zh-CN" altLang="en-US" b="0"/>
              <a:t>。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07504" y="6153518"/>
            <a:ext cx="9144000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/>
              <a:t>⑶</a:t>
            </a:r>
            <a:r>
              <a:rPr lang="zh-CN" altLang="en-US" dirty="0"/>
              <a:t>电解质必须是化合物；电解质自身不一定导电。</a:t>
            </a:r>
          </a:p>
        </p:txBody>
      </p:sp>
      <p:sp>
        <p:nvSpPr>
          <p:cNvPr id="2" name="矩形 1"/>
          <p:cNvSpPr/>
          <p:nvPr/>
        </p:nvSpPr>
        <p:spPr>
          <a:xfrm>
            <a:off x="236518" y="4467225"/>
            <a:ext cx="9132628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3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葡萄糖溶液、稀盐酸导电性强弱？</a:t>
            </a:r>
            <a:endParaRPr lang="en-US" altLang="zh-CN" sz="3600" b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3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1mol/L </a:t>
            </a:r>
            <a:r>
              <a:rPr lang="zh-CN" altLang="en-US" sz="3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稀盐酸与</a:t>
            </a:r>
            <a:r>
              <a:rPr lang="en-US" altLang="zh-CN" sz="3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1mol/L</a:t>
            </a:r>
            <a:r>
              <a:rPr lang="zh-CN" altLang="en-US" sz="36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稀硫酸导电性强弱？</a:t>
            </a:r>
            <a:endParaRPr lang="en-US" altLang="zh-CN" sz="3600" b="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5" grpId="0" animBg="1"/>
      <p:bldP spid="15366" grpId="0"/>
      <p:bldP spid="15367" grpId="0"/>
      <p:bldP spid="15368" grpId="0"/>
      <p:bldP spid="15369" grpId="0" animBg="1"/>
      <p:bldP spid="15370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-32887" y="448469"/>
            <a:ext cx="8915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体积相同，浓度相同的盐酸和醋酸与等量镁条反应，并测量溶液的</a:t>
            </a:r>
            <a:r>
              <a:rPr lang="en-US" altLang="zh-CN" dirty="0">
                <a:latin typeface="华文新魏" panose="02010800040101010101" pitchFamily="2" charset="-122"/>
                <a:ea typeface="华文新魏" panose="02010800040101010101" pitchFamily="2" charset="-122"/>
              </a:rPr>
              <a:t>pH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值 </a:t>
            </a: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29819" y="1490278"/>
            <a:ext cx="9144000" cy="1838325"/>
            <a:chOff x="-3" y="-3"/>
            <a:chExt cx="2592" cy="1158"/>
          </a:xfrm>
        </p:grpSpPr>
        <p:grpSp>
          <p:nvGrpSpPr>
            <p:cNvPr id="17412" name="Group 4"/>
            <p:cNvGrpSpPr>
              <a:grpSpLocks/>
            </p:cNvGrpSpPr>
            <p:nvPr/>
          </p:nvGrpSpPr>
          <p:grpSpPr bwMode="auto">
            <a:xfrm>
              <a:off x="0" y="0"/>
              <a:ext cx="2586" cy="1152"/>
              <a:chOff x="0" y="0"/>
              <a:chExt cx="2586" cy="1152"/>
            </a:xfrm>
          </p:grpSpPr>
          <p:grpSp>
            <p:nvGrpSpPr>
              <p:cNvPr id="17413" name="Group 5"/>
              <p:cNvGrpSpPr>
                <a:grpSpLocks/>
              </p:cNvGrpSpPr>
              <p:nvPr/>
            </p:nvGrpSpPr>
            <p:grpSpPr bwMode="auto">
              <a:xfrm>
                <a:off x="0" y="0"/>
                <a:ext cx="891" cy="384"/>
                <a:chOff x="0" y="0"/>
                <a:chExt cx="891" cy="384"/>
              </a:xfrm>
            </p:grpSpPr>
            <p:sp>
              <p:nvSpPr>
                <p:cNvPr id="17414" name="Rectangle 6"/>
                <p:cNvSpPr>
                  <a:spLocks noChangeArrowheads="1"/>
                </p:cNvSpPr>
                <p:nvPr/>
              </p:nvSpPr>
              <p:spPr bwMode="auto">
                <a:xfrm>
                  <a:off x="43" y="0"/>
                  <a:ext cx="805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>
                      <a:solidFill>
                        <a:srgbClr val="009900"/>
                      </a:solidFill>
                      <a:latin typeface="Courier New" panose="02070309020205020404" pitchFamily="49" charset="0"/>
                      <a:ea typeface="黑体" panose="02010609060101010101" pitchFamily="49" charset="-122"/>
                    </a:rPr>
                    <a:t> </a:t>
                  </a: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15" name="Rectangle 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891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16" name="Group 8"/>
              <p:cNvGrpSpPr>
                <a:grpSpLocks/>
              </p:cNvGrpSpPr>
              <p:nvPr/>
            </p:nvGrpSpPr>
            <p:grpSpPr bwMode="auto">
              <a:xfrm>
                <a:off x="891" y="0"/>
                <a:ext cx="739" cy="384"/>
                <a:chOff x="891" y="0"/>
                <a:chExt cx="739" cy="384"/>
              </a:xfrm>
            </p:grpSpPr>
            <p:sp>
              <p:nvSpPr>
                <p:cNvPr id="17417" name="Rectangle 9"/>
                <p:cNvSpPr>
                  <a:spLocks noChangeArrowheads="1"/>
                </p:cNvSpPr>
                <p:nvPr/>
              </p:nvSpPr>
              <p:spPr bwMode="auto">
                <a:xfrm>
                  <a:off x="934" y="0"/>
                  <a:ext cx="653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1mol/</a:t>
                  </a:r>
                  <a:r>
                    <a:rPr lang="en-US" altLang="zh-CN" sz="2800" dirty="0" err="1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LHCl</a:t>
                  </a:r>
                  <a:endParaRPr lang="en-US" altLang="zh-CN" sz="2800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18" name="Rectangle 10"/>
                <p:cNvSpPr>
                  <a:spLocks noChangeArrowheads="1"/>
                </p:cNvSpPr>
                <p:nvPr/>
              </p:nvSpPr>
              <p:spPr bwMode="auto">
                <a:xfrm>
                  <a:off x="891" y="0"/>
                  <a:ext cx="739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19" name="Group 11"/>
              <p:cNvGrpSpPr>
                <a:grpSpLocks/>
              </p:cNvGrpSpPr>
              <p:nvPr/>
            </p:nvGrpSpPr>
            <p:grpSpPr bwMode="auto">
              <a:xfrm>
                <a:off x="1630" y="0"/>
                <a:ext cx="956" cy="384"/>
                <a:chOff x="1630" y="0"/>
                <a:chExt cx="956" cy="384"/>
              </a:xfrm>
            </p:grpSpPr>
            <p:sp>
              <p:nvSpPr>
                <p:cNvPr id="17420" name="Rectangle 12"/>
                <p:cNvSpPr>
                  <a:spLocks noChangeArrowheads="1"/>
                </p:cNvSpPr>
                <p:nvPr/>
              </p:nvSpPr>
              <p:spPr bwMode="auto">
                <a:xfrm>
                  <a:off x="1673" y="0"/>
                  <a:ext cx="870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1mol/LCH</a:t>
                  </a:r>
                  <a:r>
                    <a:rPr lang="en-US" altLang="zh-CN" sz="2800" baseline="-30000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3</a:t>
                  </a:r>
                  <a:r>
                    <a:rPr lang="en-US" altLang="zh-CN" sz="2800" dirty="0" smtClean="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COOH</a:t>
                  </a:r>
                  <a:endParaRPr lang="en-US" altLang="zh-CN" sz="2800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 dirty="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21" name="Rectangle 13"/>
                <p:cNvSpPr>
                  <a:spLocks noChangeArrowheads="1"/>
                </p:cNvSpPr>
                <p:nvPr/>
              </p:nvSpPr>
              <p:spPr bwMode="auto">
                <a:xfrm>
                  <a:off x="1630" y="0"/>
                  <a:ext cx="956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22" name="Group 14"/>
              <p:cNvGrpSpPr>
                <a:grpSpLocks/>
              </p:cNvGrpSpPr>
              <p:nvPr/>
            </p:nvGrpSpPr>
            <p:grpSpPr bwMode="auto">
              <a:xfrm>
                <a:off x="0" y="384"/>
                <a:ext cx="891" cy="384"/>
                <a:chOff x="0" y="384"/>
                <a:chExt cx="891" cy="384"/>
              </a:xfrm>
            </p:grpSpPr>
            <p:sp>
              <p:nvSpPr>
                <p:cNvPr id="17423" name="Rectangle 15"/>
                <p:cNvSpPr>
                  <a:spLocks noChangeArrowheads="1"/>
                </p:cNvSpPr>
                <p:nvPr/>
              </p:nvSpPr>
              <p:spPr bwMode="auto">
                <a:xfrm>
                  <a:off x="43" y="384"/>
                  <a:ext cx="805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zh-CN" altLang="en-US" sz="28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与镁条反应现象</a:t>
                  </a: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24" name="Rectangle 16"/>
                <p:cNvSpPr>
                  <a:spLocks noChangeArrowheads="1"/>
                </p:cNvSpPr>
                <p:nvPr/>
              </p:nvSpPr>
              <p:spPr bwMode="auto">
                <a:xfrm>
                  <a:off x="0" y="384"/>
                  <a:ext cx="891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25" name="Group 17"/>
              <p:cNvGrpSpPr>
                <a:grpSpLocks/>
              </p:cNvGrpSpPr>
              <p:nvPr/>
            </p:nvGrpSpPr>
            <p:grpSpPr bwMode="auto">
              <a:xfrm>
                <a:off x="891" y="384"/>
                <a:ext cx="739" cy="384"/>
                <a:chOff x="891" y="384"/>
                <a:chExt cx="739" cy="384"/>
              </a:xfrm>
            </p:grpSpPr>
            <p:sp>
              <p:nvSpPr>
                <p:cNvPr id="17426" name="Rectangle 18"/>
                <p:cNvSpPr>
                  <a:spLocks noChangeArrowheads="1"/>
                </p:cNvSpPr>
                <p:nvPr/>
              </p:nvSpPr>
              <p:spPr bwMode="auto">
                <a:xfrm>
                  <a:off x="934" y="384"/>
                  <a:ext cx="653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>
                      <a:solidFill>
                        <a:srgbClr val="009900"/>
                      </a:solidFill>
                      <a:latin typeface="Courier New" panose="02070309020205020404" pitchFamily="49" charset="0"/>
                      <a:ea typeface="黑体" panose="02010609060101010101" pitchFamily="49" charset="-122"/>
                    </a:rPr>
                    <a:t> </a:t>
                  </a: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27" name="Rectangle 19"/>
                <p:cNvSpPr>
                  <a:spLocks noChangeArrowheads="1"/>
                </p:cNvSpPr>
                <p:nvPr/>
              </p:nvSpPr>
              <p:spPr bwMode="auto">
                <a:xfrm>
                  <a:off x="891" y="384"/>
                  <a:ext cx="739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28" name="Group 20"/>
              <p:cNvGrpSpPr>
                <a:grpSpLocks/>
              </p:cNvGrpSpPr>
              <p:nvPr/>
            </p:nvGrpSpPr>
            <p:grpSpPr bwMode="auto">
              <a:xfrm>
                <a:off x="1630" y="384"/>
                <a:ext cx="956" cy="384"/>
                <a:chOff x="1630" y="384"/>
                <a:chExt cx="956" cy="384"/>
              </a:xfrm>
            </p:grpSpPr>
            <p:sp>
              <p:nvSpPr>
                <p:cNvPr id="17429" name="Rectangle 21"/>
                <p:cNvSpPr>
                  <a:spLocks noChangeArrowheads="1"/>
                </p:cNvSpPr>
                <p:nvPr/>
              </p:nvSpPr>
              <p:spPr bwMode="auto">
                <a:xfrm>
                  <a:off x="1673" y="384"/>
                  <a:ext cx="870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>
                      <a:solidFill>
                        <a:srgbClr val="009900"/>
                      </a:solidFill>
                      <a:latin typeface="Courier New" panose="02070309020205020404" pitchFamily="49" charset="0"/>
                      <a:ea typeface="黑体" panose="02010609060101010101" pitchFamily="49" charset="-122"/>
                    </a:rPr>
                    <a:t> </a:t>
                  </a: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30" name="Rectangle 22"/>
                <p:cNvSpPr>
                  <a:spLocks noChangeArrowheads="1"/>
                </p:cNvSpPr>
                <p:nvPr/>
              </p:nvSpPr>
              <p:spPr bwMode="auto">
                <a:xfrm>
                  <a:off x="1630" y="384"/>
                  <a:ext cx="956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31" name="Group 23"/>
              <p:cNvGrpSpPr>
                <a:grpSpLocks/>
              </p:cNvGrpSpPr>
              <p:nvPr/>
            </p:nvGrpSpPr>
            <p:grpSpPr bwMode="auto">
              <a:xfrm>
                <a:off x="0" y="768"/>
                <a:ext cx="891" cy="384"/>
                <a:chOff x="0" y="768"/>
                <a:chExt cx="891" cy="384"/>
              </a:xfrm>
            </p:grpSpPr>
            <p:sp>
              <p:nvSpPr>
                <p:cNvPr id="17432" name="Rectangle 24"/>
                <p:cNvSpPr>
                  <a:spLocks noChangeArrowheads="1"/>
                </p:cNvSpPr>
                <p:nvPr/>
              </p:nvSpPr>
              <p:spPr bwMode="auto">
                <a:xfrm>
                  <a:off x="43" y="768"/>
                  <a:ext cx="805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zh-CN" altLang="en-US" sz="28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溶液的</a:t>
                  </a:r>
                  <a:r>
                    <a:rPr lang="en-US" altLang="zh-CN" sz="28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pH</a:t>
                  </a:r>
                  <a:r>
                    <a:rPr lang="zh-CN" altLang="en-US" sz="2800">
                      <a:latin typeface="黑体" panose="02010609060101010101" pitchFamily="49" charset="-122"/>
                      <a:ea typeface="黑体" panose="02010609060101010101" pitchFamily="49" charset="-122"/>
                    </a:rPr>
                    <a:t>值</a:t>
                  </a: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33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768"/>
                  <a:ext cx="891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34" name="Group 26"/>
              <p:cNvGrpSpPr>
                <a:grpSpLocks/>
              </p:cNvGrpSpPr>
              <p:nvPr/>
            </p:nvGrpSpPr>
            <p:grpSpPr bwMode="auto">
              <a:xfrm>
                <a:off x="891" y="768"/>
                <a:ext cx="739" cy="384"/>
                <a:chOff x="891" y="768"/>
                <a:chExt cx="739" cy="384"/>
              </a:xfrm>
            </p:grpSpPr>
            <p:sp>
              <p:nvSpPr>
                <p:cNvPr id="17435" name="Rectangle 27"/>
                <p:cNvSpPr>
                  <a:spLocks noChangeArrowheads="1"/>
                </p:cNvSpPr>
                <p:nvPr/>
              </p:nvSpPr>
              <p:spPr bwMode="auto">
                <a:xfrm>
                  <a:off x="934" y="768"/>
                  <a:ext cx="653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>
                      <a:solidFill>
                        <a:srgbClr val="009900"/>
                      </a:solidFill>
                      <a:latin typeface="Courier New" panose="02070309020205020404" pitchFamily="49" charset="0"/>
                      <a:ea typeface="黑体" panose="02010609060101010101" pitchFamily="49" charset="-122"/>
                    </a:rPr>
                    <a:t> </a:t>
                  </a: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36" name="Rectangle 28"/>
                <p:cNvSpPr>
                  <a:spLocks noChangeArrowheads="1"/>
                </p:cNvSpPr>
                <p:nvPr/>
              </p:nvSpPr>
              <p:spPr bwMode="auto">
                <a:xfrm>
                  <a:off x="891" y="768"/>
                  <a:ext cx="739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7437" name="Group 29"/>
              <p:cNvGrpSpPr>
                <a:grpSpLocks/>
              </p:cNvGrpSpPr>
              <p:nvPr/>
            </p:nvGrpSpPr>
            <p:grpSpPr bwMode="auto">
              <a:xfrm>
                <a:off x="1630" y="768"/>
                <a:ext cx="956" cy="384"/>
                <a:chOff x="1630" y="768"/>
                <a:chExt cx="956" cy="384"/>
              </a:xfrm>
            </p:grpSpPr>
            <p:sp>
              <p:nvSpPr>
                <p:cNvPr id="17438" name="Rectangle 30"/>
                <p:cNvSpPr>
                  <a:spLocks noChangeArrowheads="1"/>
                </p:cNvSpPr>
                <p:nvPr/>
              </p:nvSpPr>
              <p:spPr bwMode="auto">
                <a:xfrm>
                  <a:off x="1673" y="768"/>
                  <a:ext cx="870" cy="384"/>
                </a:xfrm>
                <a:prstGeom prst="rect">
                  <a:avLst/>
                </a:prstGeom>
                <a:noFill/>
                <a:ln w="9525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pPr algn="just">
                    <a:spcBef>
                      <a:spcPct val="0"/>
                    </a:spcBef>
                  </a:pPr>
                  <a:r>
                    <a:rPr lang="en-US" altLang="zh-CN" sz="2800">
                      <a:solidFill>
                        <a:srgbClr val="009900"/>
                      </a:solidFill>
                      <a:latin typeface="Courier New" panose="02070309020205020404" pitchFamily="49" charset="0"/>
                      <a:ea typeface="黑体" panose="02010609060101010101" pitchFamily="49" charset="-122"/>
                    </a:rPr>
                    <a:t> </a:t>
                  </a: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  <a:p>
                  <a:pPr algn="just" eaLnBrk="0" hangingPunct="0">
                    <a:spcBef>
                      <a:spcPct val="0"/>
                    </a:spcBef>
                  </a:pPr>
                  <a:endParaRPr lang="en-US" altLang="zh-CN" sz="2800">
                    <a:solidFill>
                      <a:srgbClr val="0099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7439" name="Rectangle 31"/>
                <p:cNvSpPr>
                  <a:spLocks noChangeArrowheads="1"/>
                </p:cNvSpPr>
                <p:nvPr/>
              </p:nvSpPr>
              <p:spPr bwMode="auto">
                <a:xfrm>
                  <a:off x="1630" y="768"/>
                  <a:ext cx="956" cy="384"/>
                </a:xfrm>
                <a:prstGeom prst="rect">
                  <a:avLst/>
                </a:prstGeom>
                <a:noFill/>
                <a:ln w="7">
                  <a:solidFill>
                    <a:schemeClr val="folHlink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7440" name="Rectangle 32"/>
            <p:cNvSpPr>
              <a:spLocks noChangeArrowheads="1"/>
            </p:cNvSpPr>
            <p:nvPr/>
          </p:nvSpPr>
          <p:spPr bwMode="auto">
            <a:xfrm>
              <a:off x="-3" y="-3"/>
              <a:ext cx="2592" cy="1158"/>
            </a:xfrm>
            <a:prstGeom prst="rect">
              <a:avLst/>
            </a:prstGeom>
            <a:noFill/>
            <a:ln w="17526">
              <a:solidFill>
                <a:schemeClr val="fol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0" y="6921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>
                <a:solidFill>
                  <a:schemeClr val="folHlin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4355976" y="2066796"/>
            <a:ext cx="592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solidFill>
                  <a:srgbClr val="CC3300"/>
                </a:solidFill>
              </a:rPr>
              <a:t>快</a:t>
            </a:r>
          </a:p>
        </p:txBody>
      </p:sp>
      <p:sp>
        <p:nvSpPr>
          <p:cNvPr id="17443" name="Text Box 35"/>
          <p:cNvSpPr txBox="1">
            <a:spLocks noChangeArrowheads="1"/>
          </p:cNvSpPr>
          <p:nvPr/>
        </p:nvSpPr>
        <p:spPr bwMode="auto">
          <a:xfrm>
            <a:off x="7037263" y="2069971"/>
            <a:ext cx="592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solidFill>
                  <a:srgbClr val="CC3300"/>
                </a:solidFill>
              </a:rPr>
              <a:t>慢</a:t>
            </a:r>
          </a:p>
        </p:txBody>
      </p:sp>
      <p:sp>
        <p:nvSpPr>
          <p:cNvPr id="17444" name="Text Box 36"/>
          <p:cNvSpPr txBox="1">
            <a:spLocks noChangeArrowheads="1"/>
          </p:cNvSpPr>
          <p:nvPr/>
        </p:nvSpPr>
        <p:spPr bwMode="auto">
          <a:xfrm>
            <a:off x="4433763" y="2662109"/>
            <a:ext cx="4459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 smtClean="0">
                <a:solidFill>
                  <a:srgbClr val="CC3300"/>
                </a:solidFill>
              </a:rPr>
              <a:t>0</a:t>
            </a:r>
            <a:endParaRPr lang="en-US" altLang="zh-CN" dirty="0">
              <a:solidFill>
                <a:srgbClr val="CC3300"/>
              </a:solidFill>
            </a:endParaRPr>
          </a:p>
        </p:txBody>
      </p:sp>
      <p:sp>
        <p:nvSpPr>
          <p:cNvPr id="17445" name="Text Box 37"/>
          <p:cNvSpPr txBox="1">
            <a:spLocks noChangeArrowheads="1"/>
          </p:cNvSpPr>
          <p:nvPr/>
        </p:nvSpPr>
        <p:spPr bwMode="auto">
          <a:xfrm>
            <a:off x="6964238" y="2646234"/>
            <a:ext cx="8354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dirty="0" smtClean="0">
                <a:solidFill>
                  <a:srgbClr val="CC3300"/>
                </a:solidFill>
              </a:rPr>
              <a:t>2.7</a:t>
            </a:r>
            <a:endParaRPr lang="en-US" altLang="zh-CN" dirty="0">
              <a:solidFill>
                <a:srgbClr val="CC3300"/>
              </a:solidFill>
            </a:endParaRPr>
          </a:p>
        </p:txBody>
      </p:sp>
      <p:sp>
        <p:nvSpPr>
          <p:cNvPr id="17446" name="Text Box 38"/>
          <p:cNvSpPr txBox="1">
            <a:spLocks noChangeArrowheads="1"/>
          </p:cNvSpPr>
          <p:nvPr/>
        </p:nvSpPr>
        <p:spPr bwMode="auto">
          <a:xfrm>
            <a:off x="1036835" y="3304405"/>
            <a:ext cx="602440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 dirty="0"/>
              <a:t>备注</a:t>
            </a:r>
            <a:r>
              <a:rPr lang="en-US" altLang="zh-CN" sz="2400" dirty="0"/>
              <a:t>:①Mg</a:t>
            </a:r>
            <a:r>
              <a:rPr lang="zh-CN" altLang="en-US" sz="2400" dirty="0"/>
              <a:t>条使用前要除去表面的氧化膜</a:t>
            </a:r>
            <a:r>
              <a:rPr lang="zh-CN" altLang="en-US" sz="2400" dirty="0" smtClean="0"/>
              <a:t>；</a:t>
            </a:r>
            <a:endParaRPr lang="en-US" altLang="zh-CN" sz="2400" dirty="0" smtClean="0"/>
          </a:p>
          <a:p>
            <a:pPr>
              <a:spcBef>
                <a:spcPct val="0"/>
              </a:spcBef>
            </a:pPr>
            <a:r>
              <a:rPr lang="zh-CN" altLang="en-US" sz="2400" dirty="0" smtClean="0"/>
              <a:t>         ②用</a:t>
            </a:r>
            <a:r>
              <a:rPr lang="en-US" altLang="zh-CN" sz="2400" dirty="0" smtClean="0"/>
              <a:t>pH</a:t>
            </a:r>
            <a:r>
              <a:rPr lang="zh-CN" altLang="en-US" sz="2400" dirty="0" smtClean="0"/>
              <a:t>计测定溶液的</a:t>
            </a:r>
            <a:r>
              <a:rPr lang="en-US" altLang="zh-CN" sz="2400" dirty="0" smtClean="0"/>
              <a:t>pH</a:t>
            </a:r>
            <a:r>
              <a:rPr lang="zh-CN" altLang="en-US" sz="2400" dirty="0" smtClean="0"/>
              <a:t>更准确</a:t>
            </a:r>
            <a:endParaRPr lang="en-US" altLang="zh-CN" sz="2400" dirty="0"/>
          </a:p>
        </p:txBody>
      </p:sp>
      <p:sp>
        <p:nvSpPr>
          <p:cNvPr id="2" name="矩形 1"/>
          <p:cNvSpPr/>
          <p:nvPr/>
        </p:nvSpPr>
        <p:spPr>
          <a:xfrm>
            <a:off x="3697159" y="-25400"/>
            <a:ext cx="16033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实验</a:t>
            </a:r>
            <a:r>
              <a:rPr lang="en-US" altLang="zh-CN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3-1</a:t>
            </a:r>
            <a:endParaRPr lang="zh-CN" alt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Rectangle 4"/>
          <p:cNvSpPr>
            <a:spLocks noChangeArrowheads="1"/>
          </p:cNvSpPr>
          <p:nvPr/>
        </p:nvSpPr>
        <p:spPr bwMode="auto">
          <a:xfrm>
            <a:off x="0" y="4166068"/>
            <a:ext cx="82804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(1).</a:t>
            </a:r>
            <a:r>
              <a:rPr kumimoji="0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上述反应的实质是什么？</a:t>
            </a:r>
          </a:p>
          <a:p>
            <a:pPr>
              <a:spcBef>
                <a:spcPct val="0"/>
              </a:spcBef>
            </a:pPr>
            <a:endParaRPr kumimoji="0" lang="en-US" altLang="zh-CN" sz="2800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0"/>
              </a:spcBef>
            </a:pPr>
            <a:endParaRPr kumimoji="0"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kumimoji="0" lang="zh-CN" altLang="en-US" sz="28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影响</a:t>
            </a:r>
            <a:r>
              <a:rPr kumimoji="0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反应速率的因素是什么？</a:t>
            </a:r>
          </a:p>
        </p:txBody>
      </p:sp>
      <p:sp>
        <p:nvSpPr>
          <p:cNvPr id="44" name="Text Box 5"/>
          <p:cNvSpPr txBox="1">
            <a:spLocks noChangeArrowheads="1"/>
          </p:cNvSpPr>
          <p:nvPr/>
        </p:nvSpPr>
        <p:spPr bwMode="auto">
          <a:xfrm>
            <a:off x="4572000" y="4051045"/>
            <a:ext cx="465556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镁条与盐酸、醋酸电离出的</a:t>
            </a:r>
            <a:r>
              <a:rPr kumimoji="0"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kumimoji="0" lang="en-US" altLang="zh-CN" sz="2800" baseline="30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0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发生反应</a:t>
            </a:r>
            <a:r>
              <a:rPr kumimoji="0"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4527029" y="5380428"/>
            <a:ext cx="463620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kumimoji="0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影响反应速率的因素</a:t>
            </a:r>
            <a:r>
              <a:rPr kumimoji="0"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</a:t>
            </a:r>
            <a:r>
              <a:rPr kumimoji="0" lang="en-US" altLang="zh-CN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c(H</a:t>
            </a:r>
            <a:r>
              <a:rPr kumimoji="0" lang="en-US" altLang="zh-CN" sz="2800" baseline="30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kumimoji="0" lang="en-US" altLang="zh-CN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</a:p>
          <a:p>
            <a:pPr>
              <a:spcBef>
                <a:spcPct val="0"/>
              </a:spcBef>
            </a:pPr>
            <a:r>
              <a:rPr kumimoji="0" lang="zh-CN" altLang="en-US" sz="2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kumimoji="0"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大小</a:t>
            </a:r>
            <a:r>
              <a:rPr kumimoji="0"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42" grpId="0" autoUpdateAnimBg="0"/>
      <p:bldP spid="17443" grpId="0" autoUpdateAnimBg="0"/>
      <p:bldP spid="17444" grpId="0" autoUpdateAnimBg="0"/>
      <p:bldP spid="17445" grpId="0" autoUpdateAnimBg="0"/>
      <p:bldP spid="17446" grpId="0" autoUpdateAnimBg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119313" y="27289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pic>
        <p:nvPicPr>
          <p:cNvPr id="20483" name="Picture 3" descr="醋酸的电离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3168352" cy="4827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Cl的电离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374" y="1556792"/>
            <a:ext cx="3180775" cy="46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971600" y="455402"/>
            <a:ext cx="76327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kumimoji="0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(2).</a:t>
            </a:r>
            <a:r>
              <a:rPr kumimoji="0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当盐酸和醋酸溶液的物质的量浓度相等时，</a:t>
            </a:r>
            <a:r>
              <a:rPr kumimoji="0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pH </a:t>
            </a:r>
            <a:r>
              <a:rPr kumimoji="0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值是否相等？</a:t>
            </a:r>
            <a:endParaRPr lang="zh-CN" altLang="en-US" sz="2800" b="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" y="968376"/>
            <a:ext cx="9036496" cy="3539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0"/>
              </a:spcBef>
            </a:pP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开始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1mol/L </a:t>
            </a:r>
            <a:r>
              <a:rPr lang="en-US" altLang="zh-CN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HCl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与镁条反应剧烈，说明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1mol/L </a:t>
            </a:r>
            <a:r>
              <a:rPr lang="en-US" altLang="zh-CN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HCl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中氢离子浓度大，即氢离子浓度为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1mol/L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说明</a:t>
            </a:r>
            <a:r>
              <a:rPr lang="en-US" altLang="zh-CN" dirty="0" err="1">
                <a:latin typeface="黑体" panose="02010609060101010101" pitchFamily="49" charset="-122"/>
                <a:ea typeface="黑体" panose="02010609060101010101" pitchFamily="49" charset="-122"/>
              </a:rPr>
              <a:t>HCl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完全电离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0"/>
              </a:spcBef>
            </a:pP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开始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1mol/L CH</a:t>
            </a:r>
            <a:r>
              <a:rPr lang="en-US" altLang="zh-CN" baseline="-30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COOH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与镁条反应较慢，说明其氢离子浓度较盐酸小，即小于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1mol/L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说明醋酸在水中部分电离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spcBef>
                <a:spcPct val="0"/>
              </a:spcBef>
            </a:pPr>
            <a:r>
              <a:rPr lang="en-US" altLang="zh-CN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HCl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是强电解质，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CH</a:t>
            </a:r>
            <a:r>
              <a:rPr lang="en-US" altLang="zh-CN" baseline="-30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en-US" altLang="zh-CN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COOH</a:t>
            </a:r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是弱电解质。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68313" y="260350"/>
            <a:ext cx="22240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探究结果：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119313" y="27289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250825" y="5229225"/>
            <a:ext cx="779303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4000">
                <a:solidFill>
                  <a:srgbClr val="FF0000"/>
                </a:solidFill>
                <a:ea typeface="黑体" panose="02010609060101010101" pitchFamily="49" charset="-122"/>
              </a:rPr>
              <a:t>二、强电解质和弱电解质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042988" y="4724400"/>
            <a:ext cx="6588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latin typeface="华文新魏" panose="02010800040101010101" pitchFamily="2" charset="-122"/>
                <a:ea typeface="华文新魏" panose="02010800040101010101" pitchFamily="2" charset="-122"/>
              </a:rPr>
              <a:t>电离程度</a:t>
            </a:r>
            <a:r>
              <a:rPr lang="zh-CN" altLang="en-US" sz="3600" b="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HCl  &gt;   CH</a:t>
            </a:r>
            <a:r>
              <a:rPr lang="en-US" altLang="zh-CN" sz="3600" baseline="-25000">
                <a:latin typeface="Times New Roman" panose="02020603050405020304" pitchFamily="18" charset="0"/>
                <a:ea typeface="华文新魏" panose="02010800040101010101" pitchFamily="2" charset="-122"/>
              </a:rPr>
              <a:t>3</a:t>
            </a:r>
            <a:r>
              <a:rPr lang="en-US" altLang="zh-CN" sz="3600">
                <a:latin typeface="Times New Roman" panose="02020603050405020304" pitchFamily="18" charset="0"/>
                <a:ea typeface="华文新魏" panose="02010800040101010101" pitchFamily="2" charset="-122"/>
              </a:rPr>
              <a:t>COOH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/>
      <p:bldP spid="22533" grpId="0"/>
      <p:bldP spid="2253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28600" y="360363"/>
            <a:ext cx="8915400" cy="2289175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               </a:t>
            </a:r>
            <a:r>
              <a:rPr lang="zh-CN" altLang="en-US" sz="3600">
                <a:latin typeface="Times New Roman" panose="02020603050405020304" pitchFamily="18" charset="0"/>
                <a:ea typeface="隶书" panose="02010509060101010101" pitchFamily="49" charset="-122"/>
              </a:rPr>
              <a:t>在水溶液里或熔融状态下全部电离成离子的电解质</a:t>
            </a:r>
            <a:r>
              <a:rPr lang="en-US" altLang="zh-CN" sz="3600"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zh-CN" altLang="en-US" sz="3600">
                <a:latin typeface="Times New Roman" panose="02020603050405020304" pitchFamily="18" charset="0"/>
                <a:ea typeface="隶书" panose="02010509060101010101" pitchFamily="49" charset="-122"/>
              </a:rPr>
              <a:t>其离子无 分子化倾向</a:t>
            </a:r>
            <a:r>
              <a:rPr lang="en-US" altLang="zh-CN" sz="3600">
                <a:latin typeface="Times New Roman" panose="02020603050405020304" pitchFamily="18" charset="0"/>
                <a:ea typeface="隶书" panose="02010509060101010101" pitchFamily="49" charset="-122"/>
              </a:rPr>
              <a:t>)</a:t>
            </a:r>
            <a:r>
              <a:rPr lang="zh-CN" altLang="en-US" sz="3600">
                <a:latin typeface="Times New Roman" panose="02020603050405020304" pitchFamily="18" charset="0"/>
                <a:ea typeface="隶书" panose="02010509060101010101" pitchFamily="49" charset="-122"/>
              </a:rPr>
              <a:t>。包括</a:t>
            </a:r>
            <a:r>
              <a:rPr lang="zh-CN" altLang="en-US" sz="3600" i="1" u="sng">
                <a:latin typeface="Times New Roman" panose="02020603050405020304" pitchFamily="18" charset="0"/>
                <a:ea typeface="隶书" panose="02010509060101010101" pitchFamily="49" charset="-122"/>
              </a:rPr>
              <a:t>大多数盐类、强酸、强碱、部分金属氧化物</a:t>
            </a:r>
            <a:r>
              <a:rPr lang="zh-CN" altLang="en-US" sz="360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28600" y="2730228"/>
            <a:ext cx="8915400" cy="2289175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3600" dirty="0">
                <a:solidFill>
                  <a:srgbClr val="0000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              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在水溶液里部分电离成离子的电解质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其离子有分子化倾向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)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包括弱酸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如</a:t>
            </a:r>
            <a:r>
              <a:rPr lang="en-US" altLang="zh-CN" sz="3600" dirty="0" err="1">
                <a:latin typeface="Times New Roman" panose="02020603050405020304" pitchFamily="18" charset="0"/>
                <a:ea typeface="隶书" panose="02010509060101010101" pitchFamily="49" charset="-122"/>
              </a:rPr>
              <a:t>HAc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、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H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S)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、弱碱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(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如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NH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3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H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O)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、水、极少数盐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[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如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HgCl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、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(CH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3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COO)</a:t>
            </a:r>
            <a:r>
              <a:rPr lang="en-US" altLang="zh-CN" sz="3600" baseline="-25000" dirty="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Pb]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323850" y="360363"/>
            <a:ext cx="2519958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强电解质：</a:t>
            </a:r>
          </a:p>
          <a:p>
            <a:pPr>
              <a:spcBef>
                <a:spcPct val="0"/>
              </a:spcBef>
            </a:pPr>
            <a:endParaRPr lang="zh-CN" altLang="en-US" sz="4000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</a:t>
            </a:r>
          </a:p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 </a:t>
            </a:r>
          </a:p>
          <a:p>
            <a:pPr>
              <a:spcBef>
                <a:spcPct val="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弱电解质：</a:t>
            </a:r>
          </a:p>
        </p:txBody>
      </p:sp>
      <p:sp>
        <p:nvSpPr>
          <p:cNvPr id="24582" name="WordArt 6"/>
          <p:cNvSpPr>
            <a:spLocks noChangeArrowheads="1" noChangeShapeType="1" noTextEdit="1"/>
          </p:cNvSpPr>
          <p:nvPr/>
        </p:nvSpPr>
        <p:spPr bwMode="auto">
          <a:xfrm rot="180471">
            <a:off x="1979613" y="4924425"/>
            <a:ext cx="6480175" cy="19335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19949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 panose="02010600030101010101" pitchFamily="2" charset="-122"/>
              </a:rPr>
              <a:t>电解质强弱的区分标准：</a:t>
            </a:r>
          </a:p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 panose="02010600030101010101" pitchFamily="2" charset="-122"/>
              </a:rPr>
              <a:t>电解质在水溶液中的电离程度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 autoUpdateAnimBg="0"/>
      <p:bldP spid="24580" grpId="0" animBg="1" autoUpdateAnimBg="0"/>
      <p:bldP spid="24578" grpId="0" autoUpdateAnimBg="0"/>
      <p:bldP spid="2458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07948" y="576709"/>
            <a:ext cx="9036051" cy="383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    CaCO</a:t>
            </a:r>
            <a:r>
              <a:rPr lang="en-US" altLang="zh-CN" baseline="-250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Fe(OH)</a:t>
            </a:r>
            <a:r>
              <a:rPr lang="en-US" altLang="zh-CN" baseline="-250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的溶解度都很小，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CaCO</a:t>
            </a:r>
            <a:r>
              <a:rPr lang="en-US" altLang="zh-CN" baseline="-250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属于强电解质，而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Fe(OH)</a:t>
            </a:r>
            <a:r>
              <a:rPr lang="en-US" altLang="zh-CN" baseline="-250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属于弱电解质</a:t>
            </a: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en-US" altLang="zh-CN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baseline="-250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dirty="0" smtClean="0">
                <a:latin typeface="隶书" panose="02010509060101010101" pitchFamily="49" charset="-122"/>
                <a:ea typeface="隶书" panose="02010509060101010101" pitchFamily="49" charset="-122"/>
              </a:rPr>
              <a:t>COOH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dirty="0" err="1">
                <a:latin typeface="隶书" panose="02010509060101010101" pitchFamily="49" charset="-122"/>
                <a:ea typeface="隶书" panose="02010509060101010101" pitchFamily="49" charset="-122"/>
              </a:rPr>
              <a:t>HCl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的溶解度都很大，</a:t>
            </a:r>
            <a:r>
              <a:rPr lang="en-US" altLang="zh-CN" dirty="0" err="1">
                <a:latin typeface="隶书" panose="02010509060101010101" pitchFamily="49" charset="-122"/>
                <a:ea typeface="隶书" panose="02010509060101010101" pitchFamily="49" charset="-122"/>
              </a:rPr>
              <a:t>HCl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属于强电解质，而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CH</a:t>
            </a:r>
            <a:r>
              <a:rPr lang="en-US" altLang="zh-CN" baseline="-250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COOH 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属于弱电解质</a:t>
            </a: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 smtClean="0">
                <a:latin typeface="隶书" panose="02010509060101010101" pitchFamily="49" charset="-122"/>
                <a:ea typeface="隶书" panose="02010509060101010101" pitchFamily="49" charset="-122"/>
              </a:rPr>
              <a:t>电解质</a:t>
            </a:r>
            <a:r>
              <a:rPr lang="zh-CN" altLang="en-US" dirty="0">
                <a:latin typeface="隶书" panose="02010509060101010101" pitchFamily="49" charset="-122"/>
                <a:ea typeface="隶书" panose="02010509060101010101" pitchFamily="49" charset="-122"/>
              </a:rPr>
              <a:t>的强弱与其溶解性有何关系？怎样区分强弱电解质？</a:t>
            </a:r>
            <a:endParaRPr lang="zh-CN" altLang="en-US" sz="2800" b="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503236" y="4246940"/>
            <a:ext cx="8066088" cy="14954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强弱电解质的区分依据不是看该物质</a:t>
            </a:r>
            <a:r>
              <a:rPr lang="zh-CN" altLang="en-US" sz="2800" i="1" u="sng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溶解度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的大小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也不是看其水溶液</a:t>
            </a:r>
            <a:r>
              <a:rPr lang="zh-CN" altLang="en-US" sz="2800" i="1" u="sng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导电能力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的强弱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而是看溶于水的部分是否完全</a:t>
            </a:r>
            <a:r>
              <a:rPr lang="zh-CN" altLang="en-US" sz="3600" u="sng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电离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title"/>
          </p:nvPr>
        </p:nvSpPr>
        <p:spPr>
          <a:xfrm>
            <a:off x="1530349" y="51125"/>
            <a:ext cx="6011863" cy="666750"/>
          </a:xfrm>
          <a:noFill/>
          <a:ln/>
        </p:spPr>
        <p:txBody>
          <a:bodyPr anchor="b"/>
          <a:lstStyle/>
          <a:p>
            <a:r>
              <a:rPr lang="zh-CN" altLang="en-US" sz="4000" b="1" i="1" u="sng" dirty="0">
                <a:solidFill>
                  <a:srgbClr val="990000"/>
                </a:solidFill>
              </a:rPr>
              <a:t>问题探讨</a:t>
            </a:r>
          </a:p>
        </p:txBody>
      </p:sp>
      <p:pic>
        <p:nvPicPr>
          <p:cNvPr id="26629" name="Picture 5" descr="BD00028_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646113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051720" y="5742365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80</a:t>
            </a:r>
            <a:r>
              <a:rPr lang="zh-CN" altLang="en-US" sz="54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页第</a:t>
            </a:r>
            <a:r>
              <a:rPr lang="en-US" altLang="zh-CN" sz="54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5400" b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animBg="1" autoUpdateAnimBg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-8967" y="1002877"/>
            <a:ext cx="8675688" cy="7921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27113" indent="-455613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0013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2913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0" lang="zh-CN" altLang="en-US" sz="4000" dirty="0">
                <a:solidFill>
                  <a:srgbClr val="800000"/>
                </a:solidFill>
                <a:latin typeface="Times New Roman" panose="02020603050405020304" pitchFamily="18" charset="0"/>
              </a:rPr>
              <a:t>溶液导电性强弱 与 电解质强弱的关系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97396" y="1979610"/>
            <a:ext cx="8569325" cy="3178175"/>
          </a:xfrm>
          <a:prstGeom prst="rect">
            <a:avLst/>
          </a:prstGeom>
          <a:solidFill>
            <a:schemeClr val="bg1"/>
          </a:solidFill>
          <a:ln w="38100" cap="rnd">
            <a:solidFill>
              <a:srgbClr val="008000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</a:pPr>
            <a:r>
              <a:rPr kumimoji="0" lang="en-US" altLang="zh-CN" sz="4000">
                <a:solidFill>
                  <a:srgbClr val="003300"/>
                </a:solidFill>
                <a:latin typeface="宋体" panose="02010600030101010101" pitchFamily="2" charset="-122"/>
              </a:rPr>
              <a:t>    </a:t>
            </a:r>
            <a:r>
              <a:rPr kumimoji="0" lang="zh-CN" altLang="en-US" sz="4000">
                <a:solidFill>
                  <a:srgbClr val="003300"/>
                </a:solidFill>
                <a:latin typeface="宋体" panose="02010600030101010101" pitchFamily="2" charset="-122"/>
              </a:rPr>
              <a:t>电解质溶液的导电能力的强弱与电解质本身的强弱并无关系，它取决于电解质溶液中自由移动离子的浓度及离子所带电荷。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0" y="116632"/>
            <a:ext cx="2628900" cy="701675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4000" dirty="0">
                <a:solidFill>
                  <a:srgbClr val="FFFF00"/>
                </a:solidFill>
                <a:latin typeface="Times New Roman" panose="02020603050405020304" pitchFamily="18" charset="0"/>
              </a:rPr>
              <a:t>问题探讨</a:t>
            </a:r>
          </a:p>
        </p:txBody>
      </p:sp>
      <p:sp>
        <p:nvSpPr>
          <p:cNvPr id="2" name="矩形 1"/>
          <p:cNvSpPr/>
          <p:nvPr/>
        </p:nvSpPr>
        <p:spPr>
          <a:xfrm>
            <a:off x="1991018" y="54452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80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页第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 autoUpdateAnimBg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46600" y="7921"/>
            <a:ext cx="8697399" cy="136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ct val="0"/>
              </a:spcBef>
            </a:pPr>
            <a:r>
              <a:rPr kumimoji="0" lang="zh-CN" altLang="en-US" sz="3600" dirty="0">
                <a:latin typeface="Times New Roman" panose="02020603050405020304" pitchFamily="18" charset="0"/>
              </a:rPr>
              <a:t>电解质电离的</a:t>
            </a:r>
            <a:r>
              <a:rPr kumimoji="0" lang="zh-CN" altLang="en-US" sz="3600" dirty="0" smtClean="0">
                <a:latin typeface="Times New Roman" panose="02020603050405020304" pitchFamily="18" charset="0"/>
              </a:rPr>
              <a:t>表示：阅读</a:t>
            </a:r>
            <a:r>
              <a:rPr kumimoji="0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五三</a:t>
            </a:r>
            <a:r>
              <a:rPr kumimoji="0" lang="en-US" altLang="zh-CN" sz="36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78</a:t>
            </a:r>
            <a:r>
              <a:rPr kumimoji="0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页 右</a:t>
            </a:r>
            <a:r>
              <a:rPr kumimoji="0" lang="en-US" altLang="zh-CN" sz="36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kumimoji="0"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</a:pPr>
            <a:r>
              <a:rPr kumimoji="0" lang="zh-CN" altLang="en-US" sz="3600" dirty="0">
                <a:latin typeface="Times New Roman" panose="02020603050405020304" pitchFamily="18" charset="0"/>
              </a:rPr>
              <a:t>              电离方程式的正确</a:t>
            </a:r>
            <a:r>
              <a:rPr kumimoji="0" lang="zh-CN" altLang="en-US" sz="3600" dirty="0" smtClean="0">
                <a:latin typeface="Times New Roman" panose="02020603050405020304" pitchFamily="18" charset="0"/>
              </a:rPr>
              <a:t>书写，得出规律</a:t>
            </a:r>
            <a:endParaRPr kumimoji="0" lang="zh-CN" altLang="en-US" sz="3600" dirty="0">
              <a:latin typeface="Times New Roman" panose="02020603050405020304" pitchFamily="18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15552" y="1642935"/>
            <a:ext cx="8424862" cy="1502360"/>
          </a:xfrm>
          <a:prstGeom prst="rect">
            <a:avLst/>
          </a:prstGeom>
          <a:noFill/>
          <a:ln w="9525">
            <a:solidFill>
              <a:srgbClr val="94100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kumimoji="0" lang="en-US" altLang="zh-CN" sz="400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kumimoji="0" lang="zh-CN" altLang="en-US" sz="4000" u="sng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总结</a:t>
            </a:r>
            <a:r>
              <a:rPr kumimoji="0" lang="en-US" altLang="zh-CN" sz="4000" u="sng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kumimoji="0" lang="en-US" altLang="zh-CN" sz="400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0" lang="zh-CN" altLang="en-US" sz="400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强等号、弱可逆、多元弱酸分步写，多元弱碱一步写。</a:t>
            </a:r>
          </a:p>
        </p:txBody>
      </p:sp>
      <p:sp>
        <p:nvSpPr>
          <p:cNvPr id="29700" name="Line 4"/>
          <p:cNvSpPr>
            <a:spLocks noChangeShapeType="1"/>
          </p:cNvSpPr>
          <p:nvPr/>
        </p:nvSpPr>
        <p:spPr bwMode="auto">
          <a:xfrm flipV="1">
            <a:off x="2244060" y="1276755"/>
            <a:ext cx="2183923" cy="795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051720" y="3717032"/>
            <a:ext cx="4191000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4000" dirty="0" err="1">
                <a:latin typeface="Times New Roman" panose="02020603050405020304" pitchFamily="18" charset="0"/>
                <a:ea typeface="隶书" panose="02010509060101010101" pitchFamily="49" charset="-122"/>
              </a:rPr>
              <a:t>NaCl</a:t>
            </a:r>
            <a:r>
              <a:rPr lang="en-US" altLang="zh-CN" sz="4000" dirty="0">
                <a:latin typeface="Times New Roman" panose="02020603050405020304" pitchFamily="18" charset="0"/>
                <a:ea typeface="隶书" panose="02010509060101010101" pitchFamily="49" charset="-122"/>
              </a:rPr>
              <a:t> = Na</a:t>
            </a:r>
            <a:r>
              <a:rPr lang="en-US" altLang="zh-CN" sz="4000" baseline="30000" dirty="0">
                <a:latin typeface="Times New Roman" panose="02020603050405020304" pitchFamily="18" charset="0"/>
                <a:ea typeface="隶书" panose="02010509060101010101" pitchFamily="49" charset="-122"/>
              </a:rPr>
              <a:t>+</a:t>
            </a:r>
            <a:r>
              <a:rPr lang="en-US" altLang="zh-CN" sz="4000" dirty="0">
                <a:latin typeface="Times New Roman" panose="02020603050405020304" pitchFamily="18" charset="0"/>
                <a:ea typeface="隶书" panose="02010509060101010101" pitchFamily="49" charset="-122"/>
              </a:rPr>
              <a:t>+Cl</a:t>
            </a:r>
            <a:r>
              <a:rPr lang="en-US" altLang="zh-CN" sz="5400" baseline="30000" dirty="0"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2051720" y="4509194"/>
            <a:ext cx="4424363" cy="711200"/>
            <a:chOff x="1519" y="2704"/>
            <a:chExt cx="2832" cy="498"/>
          </a:xfrm>
        </p:grpSpPr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1519" y="2704"/>
              <a:ext cx="2832" cy="49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zh-CN" sz="4000">
                  <a:solidFill>
                    <a:schemeClr val="folHlink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HAc       H</a:t>
              </a:r>
              <a:r>
                <a:rPr lang="en-US" altLang="zh-CN" sz="4000" baseline="30000">
                  <a:solidFill>
                    <a:schemeClr val="folHlink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+</a:t>
              </a:r>
              <a:r>
                <a:rPr lang="en-US" altLang="zh-CN" sz="4000">
                  <a:solidFill>
                    <a:schemeClr val="folHlink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+Ac</a:t>
              </a:r>
              <a:r>
                <a:rPr lang="en-US" altLang="zh-CN" sz="4800" baseline="30000">
                  <a:solidFill>
                    <a:schemeClr val="folHlink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-</a:t>
              </a:r>
              <a:r>
                <a:rPr lang="en-US" altLang="zh-CN" sz="4000">
                  <a:solidFill>
                    <a:srgbClr val="008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      </a:t>
              </a:r>
            </a:p>
          </p:txBody>
        </p:sp>
        <p:grpSp>
          <p:nvGrpSpPr>
            <p:cNvPr id="11" name="Group 6"/>
            <p:cNvGrpSpPr>
              <a:grpSpLocks/>
            </p:cNvGrpSpPr>
            <p:nvPr/>
          </p:nvGrpSpPr>
          <p:grpSpPr bwMode="auto">
            <a:xfrm>
              <a:off x="2282" y="2844"/>
              <a:ext cx="376" cy="156"/>
              <a:chOff x="3504" y="3792"/>
              <a:chExt cx="288" cy="156"/>
            </a:xfrm>
          </p:grpSpPr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3504" y="3840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008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" name="Line 8"/>
              <p:cNvSpPr>
                <a:spLocks noChangeShapeType="1"/>
              </p:cNvSpPr>
              <p:nvPr/>
            </p:nvSpPr>
            <p:spPr bwMode="auto">
              <a:xfrm flipH="1" flipV="1">
                <a:off x="3744" y="3792"/>
                <a:ext cx="48" cy="48"/>
              </a:xfrm>
              <a:prstGeom prst="line">
                <a:avLst/>
              </a:prstGeom>
              <a:noFill/>
              <a:ln w="28575">
                <a:solidFill>
                  <a:srgbClr val="008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4" name="Line 9"/>
              <p:cNvSpPr>
                <a:spLocks noChangeShapeType="1"/>
              </p:cNvSpPr>
              <p:nvPr/>
            </p:nvSpPr>
            <p:spPr bwMode="auto">
              <a:xfrm>
                <a:off x="3504" y="3888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008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5" name="Line 10"/>
              <p:cNvSpPr>
                <a:spLocks noChangeShapeType="1"/>
              </p:cNvSpPr>
              <p:nvPr/>
            </p:nvSpPr>
            <p:spPr bwMode="auto">
              <a:xfrm>
                <a:off x="3516" y="3900"/>
                <a:ext cx="48" cy="48"/>
              </a:xfrm>
              <a:prstGeom prst="line">
                <a:avLst/>
              </a:prstGeom>
              <a:noFill/>
              <a:ln w="28575">
                <a:solidFill>
                  <a:srgbClr val="008000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1619920" y="5229919"/>
            <a:ext cx="7999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0">
                <a:latin typeface="黑体" panose="02010609060101010101" pitchFamily="49" charset="-122"/>
                <a:ea typeface="黑体" panose="02010609060101010101" pitchFamily="49" charset="-122"/>
              </a:rPr>
              <a:t>）水溶液中的电离有水参加。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1619920" y="5950644"/>
            <a:ext cx="6477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b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0">
                <a:latin typeface="黑体" panose="02010609060101010101" pitchFamily="49" charset="-122"/>
                <a:ea typeface="黑体" panose="02010609060101010101" pitchFamily="49" charset="-122"/>
              </a:rPr>
              <a:t>）电离是一个吸热的过程。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 autoUpdateAnimBg="0"/>
      <p:bldP spid="16" grpId="0" autoUpdateAnimBg="0"/>
      <p:bldP spid="1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467544" y="1340768"/>
            <a:ext cx="8353425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kumimoji="0" lang="zh-CN" altLang="en-US" sz="4000" dirty="0">
                <a:solidFill>
                  <a:srgbClr val="FF0000"/>
                </a:solidFill>
                <a:latin typeface="宋体" panose="02010600030101010101" pitchFamily="2" charset="-122"/>
              </a:rPr>
              <a:t>写出下列物质在水中的电离方程式：</a:t>
            </a:r>
          </a:p>
          <a:p>
            <a:pPr>
              <a:lnSpc>
                <a:spcPct val="115000"/>
              </a:lnSpc>
            </a:pPr>
            <a:r>
              <a:rPr kumimoji="0" lang="en-US" altLang="zh-CN" sz="4000" dirty="0" err="1">
                <a:solidFill>
                  <a:srgbClr val="003300"/>
                </a:solidFill>
                <a:latin typeface="宋体" panose="02010600030101010101" pitchFamily="2" charset="-122"/>
              </a:rPr>
              <a:t>NaHS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 NaHCO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3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NaHSO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4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 H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2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CO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3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</a:t>
            </a:r>
            <a:r>
              <a:rPr kumimoji="0" lang="en-US" altLang="zh-CN" sz="4000" dirty="0" err="1">
                <a:solidFill>
                  <a:srgbClr val="003300"/>
                </a:solidFill>
                <a:latin typeface="宋体" panose="02010600030101010101" pitchFamily="2" charset="-122"/>
              </a:rPr>
              <a:t>HClO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Al(OH)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3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BaSO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4</a:t>
            </a: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  HCOOH</a:t>
            </a:r>
          </a:p>
          <a:p>
            <a:pPr>
              <a:lnSpc>
                <a:spcPct val="115000"/>
              </a:lnSpc>
            </a:pPr>
            <a:r>
              <a:rPr kumimoji="0" lang="en-US" altLang="zh-CN" sz="4000" dirty="0">
                <a:solidFill>
                  <a:srgbClr val="003300"/>
                </a:solidFill>
                <a:latin typeface="宋体" panose="02010600030101010101" pitchFamily="2" charset="-122"/>
              </a:rPr>
              <a:t>HF  Ca(OH)</a:t>
            </a:r>
            <a:r>
              <a:rPr kumimoji="0" lang="en-US" altLang="zh-CN" sz="4000" baseline="-25000" dirty="0">
                <a:solidFill>
                  <a:srgbClr val="003300"/>
                </a:solidFill>
                <a:latin typeface="宋体" panose="02010600030101010101" pitchFamily="2" charset="-122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76200" y="3105150"/>
            <a:ext cx="4889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化</a:t>
            </a:r>
          </a:p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合</a:t>
            </a:r>
          </a:p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物</a:t>
            </a:r>
          </a:p>
        </p:txBody>
      </p:sp>
      <p:sp>
        <p:nvSpPr>
          <p:cNvPr id="31747" name="AutoShape 3"/>
          <p:cNvSpPr>
            <a:spLocks/>
          </p:cNvSpPr>
          <p:nvPr/>
        </p:nvSpPr>
        <p:spPr bwMode="auto">
          <a:xfrm>
            <a:off x="488950" y="2324100"/>
            <a:ext cx="152400" cy="2914650"/>
          </a:xfrm>
          <a:prstGeom prst="leftBrace">
            <a:avLst>
              <a:gd name="adj1" fmla="val 159375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09600" y="2098675"/>
            <a:ext cx="94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电解质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41350" y="4994275"/>
            <a:ext cx="1200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非电解质</a:t>
            </a:r>
          </a:p>
        </p:txBody>
      </p:sp>
      <p:sp>
        <p:nvSpPr>
          <p:cNvPr id="31750" name="AutoShape 6"/>
          <p:cNvSpPr>
            <a:spLocks/>
          </p:cNvSpPr>
          <p:nvPr/>
        </p:nvSpPr>
        <p:spPr bwMode="auto">
          <a:xfrm>
            <a:off x="1560513" y="1447800"/>
            <a:ext cx="300037" cy="1809750"/>
          </a:xfrm>
          <a:prstGeom prst="leftBrace">
            <a:avLst>
              <a:gd name="adj1" fmla="val 50265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860550" y="1276350"/>
            <a:ext cx="1200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强电解质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822450" y="3043238"/>
            <a:ext cx="1200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弱电解质</a:t>
            </a:r>
          </a:p>
        </p:txBody>
      </p:sp>
      <p:sp>
        <p:nvSpPr>
          <p:cNvPr id="31753" name="AutoShape 9"/>
          <p:cNvSpPr>
            <a:spLocks/>
          </p:cNvSpPr>
          <p:nvPr/>
        </p:nvSpPr>
        <p:spPr bwMode="auto">
          <a:xfrm>
            <a:off x="3079750" y="333375"/>
            <a:ext cx="339725" cy="1857375"/>
          </a:xfrm>
          <a:prstGeom prst="leftBrace">
            <a:avLst>
              <a:gd name="adj1" fmla="val 45561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3492500" y="-49213"/>
            <a:ext cx="4195763" cy="822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强酸：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HCl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SO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4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HNO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</a:p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             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HClO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4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HBr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HI</a:t>
            </a:r>
            <a:endParaRPr lang="en-US" altLang="zh-CN" sz="2400" baseline="-250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康简标题宋" pitchFamily="49" charset="-122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3419475" y="796925"/>
            <a:ext cx="41116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强碱：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NaOH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Ca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（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OH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）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</a:p>
          <a:p>
            <a:pPr>
              <a:spcBef>
                <a:spcPct val="0"/>
              </a:spcBef>
            </a:pP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           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Ba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（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OH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）</a:t>
            </a:r>
            <a:r>
              <a:rPr lang="en-US" altLang="zh-CN" sz="24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zh-CN" altLang="en-US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KOH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3419475" y="1557338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大部分盐：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3403600" y="1982788"/>
            <a:ext cx="4408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活泼金属的氧化物：</a:t>
            </a:r>
            <a:endParaRPr lang="zh-CN" altLang="en-US" sz="1600" baseline="-250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康简标题宋" pitchFamily="49" charset="-122"/>
            </a:endParaRPr>
          </a:p>
        </p:txBody>
      </p:sp>
      <p:sp>
        <p:nvSpPr>
          <p:cNvPr id="31758" name="AutoShape 14"/>
          <p:cNvSpPr>
            <a:spLocks/>
          </p:cNvSpPr>
          <p:nvPr/>
        </p:nvSpPr>
        <p:spPr bwMode="auto">
          <a:xfrm>
            <a:off x="3003550" y="2724150"/>
            <a:ext cx="304800" cy="1219200"/>
          </a:xfrm>
          <a:prstGeom prst="leftBrace">
            <a:avLst>
              <a:gd name="adj1" fmla="val 33333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3384550" y="2581275"/>
            <a:ext cx="5516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弱酸：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HF</a:t>
            </a:r>
            <a:r>
              <a:rPr lang="zh-CN" alt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HClO</a:t>
            </a:r>
            <a:r>
              <a:rPr lang="zh-CN" alt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CO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zh-CN" alt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SO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zh-CN" alt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H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PO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4</a:t>
            </a:r>
            <a:r>
              <a:rPr lang="zh-CN" altLang="en-US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CH</a:t>
            </a:r>
            <a:r>
              <a:rPr lang="en-US" altLang="zh-CN" sz="1600" baseline="-2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en-US" altLang="zh-CN" sz="1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COOH</a:t>
            </a:r>
            <a:endParaRPr lang="en-US" altLang="zh-CN" sz="1600" baseline="-25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康简标题宋" pitchFamily="49" charset="-122"/>
            </a:endParaRPr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3406775" y="3114675"/>
            <a:ext cx="4791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弱碱：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NH</a:t>
            </a:r>
            <a:r>
              <a:rPr lang="en-US" altLang="zh-CN" sz="1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·H</a:t>
            </a:r>
            <a:r>
              <a:rPr lang="en-US" altLang="zh-CN" sz="1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O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Fe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（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OH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）</a:t>
            </a:r>
            <a:r>
              <a:rPr lang="en-US" altLang="zh-CN" sz="1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Fe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（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OH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）</a:t>
            </a:r>
            <a:r>
              <a:rPr lang="en-US" altLang="zh-CN" sz="1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zh-CN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……</a:t>
            </a:r>
          </a:p>
          <a:p>
            <a:pPr>
              <a:spcBef>
                <a:spcPct val="0"/>
              </a:spcBef>
            </a:pPr>
            <a:r>
              <a:rPr lang="en-US" altLang="zh-CN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 </a:t>
            </a: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少部分盐：</a:t>
            </a:r>
            <a:r>
              <a:rPr lang="en-US" altLang="zh-CN" sz="1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Pb</a:t>
            </a:r>
            <a:r>
              <a:rPr lang="en-US" altLang="zh-CN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(AC) </a:t>
            </a:r>
            <a:r>
              <a:rPr lang="en-US" altLang="zh-CN" sz="1600" baseline="-25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3384550" y="3714750"/>
            <a:ext cx="43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水</a:t>
            </a:r>
          </a:p>
        </p:txBody>
      </p:sp>
      <p:sp>
        <p:nvSpPr>
          <p:cNvPr id="31762" name="AutoShape 18"/>
          <p:cNvSpPr>
            <a:spLocks/>
          </p:cNvSpPr>
          <p:nvPr/>
        </p:nvSpPr>
        <p:spPr bwMode="auto">
          <a:xfrm>
            <a:off x="1874838" y="4514850"/>
            <a:ext cx="228600" cy="1371600"/>
          </a:xfrm>
          <a:prstGeom prst="leftBrace">
            <a:avLst>
              <a:gd name="adj1" fmla="val 50000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</a:pPr>
            <a:endParaRPr lang="zh-CN" altLang="zh-CN" sz="240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2089150" y="4324350"/>
            <a:ext cx="4502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大部分有机物：除有机酸、碱、盐之外</a:t>
            </a:r>
          </a:p>
        </p:txBody>
      </p:sp>
      <p:sp>
        <p:nvSpPr>
          <p:cNvPr id="31764" name="Text Box 20"/>
          <p:cNvSpPr txBox="1">
            <a:spLocks noChangeArrowheads="1"/>
          </p:cNvSpPr>
          <p:nvPr/>
        </p:nvSpPr>
        <p:spPr bwMode="auto">
          <a:xfrm>
            <a:off x="2089150" y="5699125"/>
            <a:ext cx="65246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非金属的氧化物：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CO</a:t>
            </a: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CO</a:t>
            </a:r>
            <a:r>
              <a:rPr lang="en-US" altLang="zh-CN" sz="20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SO</a:t>
            </a:r>
            <a:r>
              <a:rPr lang="en-US" altLang="zh-CN" sz="20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SO</a:t>
            </a:r>
            <a:r>
              <a:rPr lang="en-US" altLang="zh-CN" sz="20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3</a:t>
            </a: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NO</a:t>
            </a:r>
            <a:r>
              <a:rPr lang="zh-CN" altLang="en-US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、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NO</a:t>
            </a:r>
            <a:r>
              <a:rPr lang="en-US" altLang="zh-CN" sz="2000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2</a:t>
            </a:r>
            <a:r>
              <a:rPr lang="en-US" altLang="zh-CN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……</a:t>
            </a:r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593725" y="266700"/>
            <a:ext cx="155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康简标题宋" pitchFamily="49" charset="-122"/>
              </a:rPr>
              <a:t>小结：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  <p:bldP spid="31747" grpId="0" animBg="1"/>
      <p:bldP spid="31748" grpId="0" autoUpdateAnimBg="0"/>
      <p:bldP spid="31749" grpId="0" autoUpdateAnimBg="0"/>
      <p:bldP spid="31750" grpId="0" animBg="1"/>
      <p:bldP spid="31751" grpId="0" autoUpdateAnimBg="0"/>
      <p:bldP spid="31752" grpId="0" autoUpdateAnimBg="0"/>
      <p:bldP spid="31753" grpId="0" animBg="1"/>
      <p:bldP spid="31754" grpId="0" autoUpdateAnimBg="0"/>
      <p:bldP spid="31755" grpId="0" autoUpdateAnimBg="0"/>
      <p:bldP spid="31756" grpId="0" autoUpdateAnimBg="0"/>
      <p:bldP spid="31757" grpId="0" autoUpdateAnimBg="0"/>
      <p:bldP spid="31758" grpId="0" animBg="1"/>
      <p:bldP spid="31759" grpId="0" autoUpdateAnimBg="0"/>
      <p:bldP spid="31760" grpId="0" autoUpdateAnimBg="0"/>
      <p:bldP spid="31761" grpId="0" autoUpdateAnimBg="0"/>
      <p:bldP spid="31762" grpId="0" animBg="1" autoUpdateAnimBg="0"/>
      <p:bldP spid="31763" grpId="0" autoUpdateAnimBg="0"/>
      <p:bldP spid="31764" grpId="0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CC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99CC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1277</Words>
  <Application>Microsoft Office PowerPoint</Application>
  <PresentationFormat>全屏显示(4:3)</PresentationFormat>
  <Paragraphs>279</Paragraphs>
  <Slides>17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MS Mincho</vt:lpstr>
      <vt:lpstr>黑体</vt:lpstr>
      <vt:lpstr>华康简标题宋</vt:lpstr>
      <vt:lpstr>华文楷体</vt:lpstr>
      <vt:lpstr>华文新魏</vt:lpstr>
      <vt:lpstr>楷体_GB2312</vt:lpstr>
      <vt:lpstr>隶书</vt:lpstr>
      <vt:lpstr>宋体</vt:lpstr>
      <vt:lpstr>Arial</vt:lpstr>
      <vt:lpstr>Courier New</vt:lpstr>
      <vt:lpstr>Tahoma</vt:lpstr>
      <vt:lpstr>Times New Roman</vt:lpstr>
      <vt:lpstr>Verdana</vt:lpstr>
      <vt:lpstr>Wingdings</vt:lpstr>
      <vt:lpstr>默认设计模板</vt:lpstr>
      <vt:lpstr>PowerPoint 演示文稿</vt:lpstr>
      <vt:lpstr>PowerPoint 演示文稿</vt:lpstr>
      <vt:lpstr>2电解水制取氢气和氧气，需要向水中加入少量氢氧化钠溶液或者稀硫酸？</vt:lpstr>
      <vt:lpstr>PowerPoint 演示文稿</vt:lpstr>
      <vt:lpstr>电解质 导电环境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问题探讨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微软中国</dc:creator>
  <cp:lastModifiedBy>oscarfox</cp:lastModifiedBy>
  <cp:revision>31</cp:revision>
  <dcterms:created xsi:type="dcterms:W3CDTF">2010-11-08T11:26:45Z</dcterms:created>
  <dcterms:modified xsi:type="dcterms:W3CDTF">2016-10-18T00:52:52Z</dcterms:modified>
</cp:coreProperties>
</file>