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3432"/>
    <a:srgbClr val="C26600"/>
    <a:srgbClr val="8F336A"/>
    <a:srgbClr val="FF7C80"/>
    <a:srgbClr val="FFFFFF"/>
    <a:srgbClr val="DDE8C6"/>
    <a:srgbClr val="29123A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10" autoAdjust="0"/>
    <p:restoredTop sz="94660"/>
  </p:normalViewPr>
  <p:slideViewPr>
    <p:cSldViewPr>
      <p:cViewPr varScale="1">
        <p:scale>
          <a:sx n="69" d="100"/>
          <a:sy n="69" d="100"/>
        </p:scale>
        <p:origin x="-1192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031" name="Picture 7" descr="C:\Documents and Settings\zd\桌面\图片\182.jpg"/>
          <p:cNvPicPr>
            <a:picLocks noChangeAspect="1" noChangeArrowheads="1"/>
          </p:cNvPicPr>
          <p:nvPr userDrawn="1"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0495" t="23944" r="10494" b="84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" Target="slide7.xml"/><Relationship Id="rId7" Type="http://schemas.openxmlformats.org/officeDocument/2006/relationships/image" Target="../media/image4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4.xml"/><Relationship Id="rId5" Type="http://schemas.openxmlformats.org/officeDocument/2006/relationships/slide" Target="slide5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slide" Target="slide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zd\桌面\图片8\4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6738" y="2571744"/>
            <a:ext cx="4934154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857356" y="642918"/>
            <a:ext cx="53578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方正舒体" pitchFamily="2" charset="-122"/>
                <a:ea typeface="方正舒体" pitchFamily="2" charset="-122"/>
              </a:rPr>
              <a:t>赤狐之美</a:t>
            </a:r>
            <a:endParaRPr lang="zh-CN" altLang="en-US" sz="96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方正舒体" pitchFamily="2" charset="-122"/>
              <a:ea typeface="方正舒体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0" y="285728"/>
            <a:ext cx="9144000" cy="95250"/>
            <a:chOff x="0" y="285728"/>
            <a:chExt cx="9144000" cy="95250"/>
          </a:xfrm>
        </p:grpSpPr>
        <p:pic>
          <p:nvPicPr>
            <p:cNvPr id="1031" name="Picture 7" descr="C:\Program Files\Microsoft Office\MEDIA\OFFICE12\Lines\BD14769_.gif"/>
            <p:cNvPicPr>
              <a:picLocks noChangeAspect="1" noChangeArrowheads="1"/>
            </p:cNvPicPr>
            <p:nvPr/>
          </p:nvPicPr>
          <p:blipFill>
            <a:blip r:embed="rId3"/>
            <a:srcRect l="13750"/>
            <a:stretch>
              <a:fillRect/>
            </a:stretch>
          </p:blipFill>
          <p:spPr bwMode="auto">
            <a:xfrm>
              <a:off x="0" y="285728"/>
              <a:ext cx="4929190" cy="95250"/>
            </a:xfrm>
            <a:prstGeom prst="rect">
              <a:avLst/>
            </a:prstGeom>
            <a:noFill/>
          </p:spPr>
        </p:pic>
        <p:pic>
          <p:nvPicPr>
            <p:cNvPr id="12" name="Picture 7" descr="C:\Program Files\Microsoft Office\MEDIA\OFFICE12\Lines\BD14769_.gif"/>
            <p:cNvPicPr>
              <a:picLocks noChangeAspect="1" noChangeArrowheads="1"/>
            </p:cNvPicPr>
            <p:nvPr/>
          </p:nvPicPr>
          <p:blipFill>
            <a:blip r:embed="rId3"/>
            <a:srcRect r="26250" b="24999"/>
            <a:stretch>
              <a:fillRect/>
            </a:stretch>
          </p:blipFill>
          <p:spPr bwMode="auto">
            <a:xfrm>
              <a:off x="4929190" y="285728"/>
              <a:ext cx="4214810" cy="71438"/>
            </a:xfrm>
            <a:prstGeom prst="rect">
              <a:avLst/>
            </a:prstGeom>
            <a:noFill/>
          </p:spPr>
        </p:pic>
      </p:grpSp>
      <p:grpSp>
        <p:nvGrpSpPr>
          <p:cNvPr id="16" name="组合 15"/>
          <p:cNvGrpSpPr/>
          <p:nvPr/>
        </p:nvGrpSpPr>
        <p:grpSpPr>
          <a:xfrm>
            <a:off x="0" y="6500834"/>
            <a:ext cx="9144000" cy="95250"/>
            <a:chOff x="0" y="6500834"/>
            <a:chExt cx="9144000" cy="95250"/>
          </a:xfrm>
        </p:grpSpPr>
        <p:pic>
          <p:nvPicPr>
            <p:cNvPr id="13" name="Picture 7" descr="C:\Program Files\Microsoft Office\MEDIA\OFFICE12\Lines\BD14769_.gi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6500834"/>
              <a:ext cx="5715000" cy="95250"/>
            </a:xfrm>
            <a:prstGeom prst="rect">
              <a:avLst/>
            </a:prstGeom>
            <a:noFill/>
          </p:spPr>
        </p:pic>
        <p:pic>
          <p:nvPicPr>
            <p:cNvPr id="14" name="Picture 7" descr="C:\Program Files\Microsoft Office\MEDIA\OFFICE12\Lines\BD14769_.gif"/>
            <p:cNvPicPr>
              <a:picLocks noChangeAspect="1" noChangeArrowheads="1"/>
            </p:cNvPicPr>
            <p:nvPr/>
          </p:nvPicPr>
          <p:blipFill>
            <a:blip r:embed="rId3"/>
            <a:srcRect r="40000" b="24999"/>
            <a:stretch>
              <a:fillRect/>
            </a:stretch>
          </p:blipFill>
          <p:spPr bwMode="auto">
            <a:xfrm>
              <a:off x="5715008" y="6500834"/>
              <a:ext cx="3428992" cy="7143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五边形 9">
            <a:hlinkClick r:id="rId2" action="ppaction://hlinksldjump"/>
          </p:cNvPr>
          <p:cNvSpPr/>
          <p:nvPr/>
        </p:nvSpPr>
        <p:spPr>
          <a:xfrm>
            <a:off x="357158" y="5072074"/>
            <a:ext cx="3071834" cy="78581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五边形 6">
            <a:hlinkClick r:id="rId3" action="ppaction://hlinksldjump"/>
          </p:cNvPr>
          <p:cNvSpPr/>
          <p:nvPr/>
        </p:nvSpPr>
        <p:spPr>
          <a:xfrm>
            <a:off x="357158" y="4071942"/>
            <a:ext cx="3071834" cy="785818"/>
          </a:xfrm>
          <a:prstGeom prst="homePlat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五边形 7">
            <a:hlinkClick r:id="rId4" action="ppaction://hlinksldjump"/>
          </p:cNvPr>
          <p:cNvSpPr/>
          <p:nvPr/>
        </p:nvSpPr>
        <p:spPr>
          <a:xfrm>
            <a:off x="357158" y="3071810"/>
            <a:ext cx="3071834" cy="785818"/>
          </a:xfrm>
          <a:prstGeom prst="homePlat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五边形 8">
            <a:hlinkClick r:id="rId5" action="ppaction://hlinksldjump"/>
          </p:cNvPr>
          <p:cNvSpPr/>
          <p:nvPr/>
        </p:nvSpPr>
        <p:spPr>
          <a:xfrm>
            <a:off x="357158" y="2143116"/>
            <a:ext cx="3071834" cy="785818"/>
          </a:xfrm>
          <a:prstGeom prst="homePlat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五边形 5">
            <a:hlinkClick r:id="rId6" action="ppaction://hlinksldjump"/>
          </p:cNvPr>
          <p:cNvSpPr/>
          <p:nvPr/>
        </p:nvSpPr>
        <p:spPr>
          <a:xfrm>
            <a:off x="357158" y="1142984"/>
            <a:ext cx="3071834" cy="785818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85720" y="142852"/>
            <a:ext cx="2143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accent4">
                    <a:lumMod val="75000"/>
                  </a:schemeClr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</a:effectLst>
                <a:latin typeface="华文行楷" pitchFamily="2" charset="-122"/>
                <a:ea typeface="华文行楷" pitchFamily="2" charset="-122"/>
              </a:rPr>
              <a:t>目录</a:t>
            </a:r>
            <a:endParaRPr lang="zh-CN" altLang="en-US" sz="6000" dirty="0">
              <a:solidFill>
                <a:schemeClr val="accent4">
                  <a:lumMod val="75000"/>
                </a:schemeClr>
              </a:solidFill>
              <a:effectLst>
                <a:glow rad="63500">
                  <a:schemeClr val="accent4">
                    <a:satMod val="175000"/>
                    <a:alpha val="40000"/>
                  </a:schemeClr>
                </a:glo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71472" y="1262139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3200" spc="300" dirty="0" smtClean="0">
                <a:solidFill>
                  <a:srgbClr val="FF0000"/>
                </a:solidFill>
                <a:latin typeface="方正粗倩简体" pitchFamily="65" charset="-122"/>
                <a:ea typeface="方正粗倩简体" pitchFamily="65" charset="-122"/>
              </a:rPr>
              <a:t>1.</a:t>
            </a:r>
            <a:r>
              <a:rPr lang="zh-CN" altLang="en-US" sz="3200" spc="300" dirty="0" smtClean="0">
                <a:solidFill>
                  <a:srgbClr val="FF0000"/>
                </a:solidFill>
                <a:latin typeface="方正粗倩简体" pitchFamily="65" charset="-122"/>
                <a:ea typeface="方正粗倩简体" pitchFamily="65" charset="-122"/>
              </a:rPr>
              <a:t>形态特征</a:t>
            </a:r>
            <a:endParaRPr lang="en-US" altLang="zh-CN" sz="3200" spc="300" dirty="0" smtClean="0">
              <a:solidFill>
                <a:srgbClr val="FF0000"/>
              </a:solidFill>
              <a:latin typeface="方正粗倩简体" pitchFamily="65" charset="-122"/>
              <a:ea typeface="方正粗倩简体" pitchFamily="65" charset="-122"/>
            </a:endParaRPr>
          </a:p>
          <a:p>
            <a:endParaRPr lang="en-US" altLang="zh-CN" sz="3200" spc="300" dirty="0" smtClean="0">
              <a:latin typeface="方正粗倩简体" pitchFamily="65" charset="-122"/>
              <a:ea typeface="方正粗倩简体" pitchFamily="65" charset="-122"/>
            </a:endParaRPr>
          </a:p>
          <a:p>
            <a:r>
              <a:rPr lang="en-US" altLang="zh-CN" sz="3200" spc="300" dirty="0" smtClean="0">
                <a:solidFill>
                  <a:schemeClr val="accent6">
                    <a:lumMod val="75000"/>
                  </a:schemeClr>
                </a:solidFill>
                <a:latin typeface="方正粗倩简体" pitchFamily="65" charset="-122"/>
                <a:ea typeface="方正粗倩简体" pitchFamily="65" charset="-122"/>
              </a:rPr>
              <a:t>2.</a:t>
            </a:r>
            <a:r>
              <a:rPr lang="zh-CN" altLang="en-US" sz="3200" spc="300" dirty="0" smtClean="0">
                <a:solidFill>
                  <a:schemeClr val="accent6">
                    <a:lumMod val="75000"/>
                  </a:schemeClr>
                </a:solidFill>
                <a:latin typeface="方正粗倩简体" pitchFamily="65" charset="-122"/>
                <a:ea typeface="方正粗倩简体" pitchFamily="65" charset="-122"/>
              </a:rPr>
              <a:t>栖息环境</a:t>
            </a:r>
            <a:endParaRPr lang="en-US" altLang="zh-CN" sz="3200" spc="300" dirty="0" smtClean="0">
              <a:solidFill>
                <a:schemeClr val="accent6">
                  <a:lumMod val="75000"/>
                </a:schemeClr>
              </a:solidFill>
              <a:latin typeface="方正粗倩简体" pitchFamily="65" charset="-122"/>
              <a:ea typeface="方正粗倩简体" pitchFamily="65" charset="-122"/>
            </a:endParaRPr>
          </a:p>
          <a:p>
            <a:endParaRPr lang="en-US" altLang="zh-CN" sz="3200" spc="300" dirty="0" smtClean="0">
              <a:latin typeface="方正粗倩简体" pitchFamily="65" charset="-122"/>
              <a:ea typeface="方正粗倩简体" pitchFamily="65" charset="-122"/>
            </a:endParaRPr>
          </a:p>
          <a:p>
            <a:r>
              <a:rPr lang="en-US" altLang="zh-CN" sz="3200" spc="300" dirty="0" smtClean="0">
                <a:solidFill>
                  <a:srgbClr val="00B050"/>
                </a:solidFill>
                <a:latin typeface="方正粗倩简体" pitchFamily="65" charset="-122"/>
                <a:ea typeface="方正粗倩简体" pitchFamily="65" charset="-122"/>
              </a:rPr>
              <a:t>3.</a:t>
            </a:r>
            <a:r>
              <a:rPr lang="zh-CN" altLang="en-US" sz="3200" spc="300" dirty="0" smtClean="0">
                <a:solidFill>
                  <a:srgbClr val="00B050"/>
                </a:solidFill>
                <a:latin typeface="方正粗倩简体" pitchFamily="65" charset="-122"/>
                <a:ea typeface="方正粗倩简体" pitchFamily="65" charset="-122"/>
              </a:rPr>
              <a:t>生活习性</a:t>
            </a:r>
            <a:endParaRPr lang="en-US" altLang="zh-CN" sz="3200" spc="300" dirty="0" smtClean="0">
              <a:solidFill>
                <a:srgbClr val="00B050"/>
              </a:solidFill>
              <a:latin typeface="方正粗倩简体" pitchFamily="65" charset="-122"/>
              <a:ea typeface="方正粗倩简体" pitchFamily="65" charset="-122"/>
            </a:endParaRPr>
          </a:p>
          <a:p>
            <a:endParaRPr lang="en-US" altLang="zh-CN" sz="3200" spc="300" dirty="0" smtClean="0">
              <a:latin typeface="方正粗倩简体" pitchFamily="65" charset="-122"/>
              <a:ea typeface="方正粗倩简体" pitchFamily="65" charset="-122"/>
            </a:endParaRPr>
          </a:p>
          <a:p>
            <a:r>
              <a:rPr lang="en-US" altLang="zh-CN" sz="3200" spc="300" dirty="0" smtClean="0">
                <a:solidFill>
                  <a:srgbClr val="0070C0"/>
                </a:solidFill>
                <a:latin typeface="方正粗倩简体" pitchFamily="65" charset="-122"/>
                <a:ea typeface="方正粗倩简体" pitchFamily="65" charset="-122"/>
              </a:rPr>
              <a:t>4.</a:t>
            </a:r>
            <a:r>
              <a:rPr lang="zh-CN" altLang="en-US" sz="3200" spc="300" dirty="0" smtClean="0">
                <a:solidFill>
                  <a:srgbClr val="0070C0"/>
                </a:solidFill>
                <a:latin typeface="方正粗倩简体" pitchFamily="65" charset="-122"/>
                <a:ea typeface="方正粗倩简体" pitchFamily="65" charset="-122"/>
              </a:rPr>
              <a:t>繁殖方式</a:t>
            </a:r>
            <a:endParaRPr lang="en-US" altLang="zh-CN" sz="3200" spc="300" dirty="0" smtClean="0">
              <a:solidFill>
                <a:srgbClr val="7030A0"/>
              </a:solidFill>
              <a:latin typeface="方正粗倩简体" pitchFamily="65" charset="-122"/>
              <a:ea typeface="方正粗倩简体" pitchFamily="65" charset="-122"/>
            </a:endParaRPr>
          </a:p>
          <a:p>
            <a:endParaRPr lang="en-US" altLang="zh-CN" sz="3200" spc="300" dirty="0" smtClean="0">
              <a:solidFill>
                <a:srgbClr val="7030A0"/>
              </a:solidFill>
              <a:latin typeface="方正粗倩简体" pitchFamily="65" charset="-122"/>
              <a:ea typeface="方正粗倩简体" pitchFamily="65" charset="-122"/>
            </a:endParaRPr>
          </a:p>
          <a:p>
            <a:r>
              <a:rPr lang="en-US" altLang="zh-CN" sz="3200" spc="300" dirty="0" smtClean="0">
                <a:solidFill>
                  <a:srgbClr val="7030A0"/>
                </a:solidFill>
                <a:latin typeface="方正粗倩简体" pitchFamily="65" charset="-122"/>
                <a:ea typeface="方正粗倩简体" pitchFamily="65" charset="-122"/>
              </a:rPr>
              <a:t>5.</a:t>
            </a:r>
            <a:r>
              <a:rPr lang="zh-CN" altLang="en-US" sz="3200" spc="300" dirty="0" smtClean="0">
                <a:solidFill>
                  <a:srgbClr val="7030A0"/>
                </a:solidFill>
                <a:latin typeface="方正粗倩简体" pitchFamily="65" charset="-122"/>
                <a:ea typeface="方正粗倩简体" pitchFamily="65" charset="-122"/>
              </a:rPr>
              <a:t>相关文化</a:t>
            </a:r>
            <a:endParaRPr lang="zh-CN" altLang="en-US" sz="3200" spc="300" dirty="0">
              <a:solidFill>
                <a:srgbClr val="7030A0"/>
              </a:solidFill>
              <a:latin typeface="方正粗倩简体" pitchFamily="65" charset="-122"/>
              <a:ea typeface="方正粗倩简体" pitchFamily="65" charset="-122"/>
            </a:endParaRPr>
          </a:p>
        </p:txBody>
      </p:sp>
      <p:pic>
        <p:nvPicPr>
          <p:cNvPr id="3075" name="Picture 3" descr="C:\Documents and Settings\zd\桌面\图片8\4-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28" y="1643050"/>
            <a:ext cx="4762500" cy="3571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82" name="Picture 10" descr="C:\Documents and Settings\zd\桌面\图片\61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28794" y="214290"/>
            <a:ext cx="1927940" cy="7858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00034" y="1285860"/>
            <a:ext cx="8358246" cy="4714908"/>
            <a:chOff x="357158" y="571480"/>
            <a:chExt cx="8572560" cy="4714908"/>
          </a:xfrm>
        </p:grpSpPr>
        <p:sp>
          <p:nvSpPr>
            <p:cNvPr id="4097" name="Rectangle 1"/>
            <p:cNvSpPr>
              <a:spLocks noChangeArrowheads="1"/>
            </p:cNvSpPr>
            <p:nvPr/>
          </p:nvSpPr>
          <p:spPr bwMode="auto">
            <a:xfrm>
              <a:off x="428596" y="642918"/>
              <a:ext cx="8501090" cy="4512197"/>
            </a:xfrm>
            <a:prstGeom prst="rect">
              <a:avLst/>
            </a:prstGeom>
            <a:noFill/>
            <a:ln w="9525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0" fontAlgn="base" latinLnBrk="0" hangingPunct="0">
                <a:lnSpc>
                  <a:spcPts val="2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赤狐：共有</a:t>
              </a:r>
              <a:r>
                <a:rPr kumimoji="0" lang="en-US" altLang="zh-CN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47</a:t>
              </a: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个亚种。成兽体长</a:t>
              </a:r>
              <a:r>
                <a:rPr kumimoji="0" lang="en-US" altLang="zh-CN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62 - 72</a:t>
              </a: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厘米，肩高</a:t>
              </a:r>
              <a:r>
                <a:rPr kumimoji="0" lang="en-US" altLang="zh-CN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40</a:t>
              </a: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厘米，尾长</a:t>
              </a:r>
              <a:r>
                <a:rPr kumimoji="0" lang="en-US" altLang="zh-CN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20-40</a:t>
              </a: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厘 ，体重</a:t>
              </a:r>
              <a:r>
                <a:rPr kumimoji="0" lang="en-US" altLang="zh-CN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5-7</a:t>
              </a: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千克。毛色因季节和地区不同而有较大变异，一般背面棕灰或棕红色，腹部白色或黄白色，尾尖白色，耳背面黑色或黑褐色，四肢外侧黑色条纹延伸至足面。雄性略大。</a:t>
              </a:r>
              <a:endParaRPr kumimoji="0" lang="zh-CN" altLang="en-US" b="0" i="0" u="none" strike="noStrike" cap="none" spc="3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  <a:p>
              <a:pPr marL="0" marR="0" lvl="0" indent="266700" algn="l" defTabSz="914400" rtl="0" eaLnBrk="0" fontAlgn="base" latinLnBrk="0" hangingPunct="0">
                <a:lnSpc>
                  <a:spcPts val="2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赤狐听觉、嗅觉发达，性狡猾，行动敏捷。喜欢单独活动。在夜晚捕食。通常夜里出来活动，白天隐蔽在洞中睡觉，长长的尾巴有防潮、保暖的作用，但在荒僻的地方，有时白天也会出来寻找食物。它的腿脚虽然较短，爪子却很锐利，跑得也很快，追击猎物时速度可达每小时</a:t>
              </a:r>
              <a:r>
                <a:rPr kumimoji="0" lang="en-US" altLang="zh-CN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50</a:t>
              </a: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多公里，而且善于游泳和爬树。主要以旱獭及鼠类为食，也吃野禽、蛙、鱼、昆虫等，还吃各种野果和农作物。</a:t>
              </a:r>
              <a:endParaRPr kumimoji="0" lang="zh-CN" altLang="en-US" b="0" i="0" u="none" strike="noStrike" cap="none" spc="3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  <a:p>
              <a:pPr marL="0" marR="0" lvl="0" indent="266700" algn="l" defTabSz="914400" rtl="0" eaLnBrk="0" fontAlgn="base" latinLnBrk="0" hangingPunct="0">
                <a:lnSpc>
                  <a:spcPts val="29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b="0" i="0" u="none" strike="noStrike" cap="none" spc="300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分布于整个北半球，包含欧洲、北美洲、亚洲草原以及北非地区。是食肉目中分布最广者。</a:t>
              </a:r>
              <a:endParaRPr kumimoji="0" lang="zh-CN" altLang="en-US" b="0" i="0" u="none" strike="noStrike" cap="none" spc="3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" name="单圆角矩形 2"/>
            <p:cNvSpPr/>
            <p:nvPr/>
          </p:nvSpPr>
          <p:spPr>
            <a:xfrm>
              <a:off x="357158" y="571480"/>
              <a:ext cx="8572560" cy="4714908"/>
            </a:xfrm>
            <a:prstGeom prst="round1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214282" y="142852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卷首语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2844" y="6143644"/>
            <a:ext cx="1643074" cy="642918"/>
            <a:chOff x="71406" y="6143644"/>
            <a:chExt cx="1643074" cy="642918"/>
          </a:xfrm>
        </p:grpSpPr>
        <p:sp>
          <p:nvSpPr>
            <p:cNvPr id="7" name="左箭头 6">
              <a:hlinkClick r:id="rId2" action="ppaction://hlinksldjump"/>
            </p:cNvPr>
            <p:cNvSpPr/>
            <p:nvPr/>
          </p:nvSpPr>
          <p:spPr>
            <a:xfrm>
              <a:off x="71406" y="6143644"/>
              <a:ext cx="785818" cy="642918"/>
            </a:xfrm>
            <a:prstGeom prst="leftArrow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>
              <a:hlinkClick r:id="rId2" action="ppaction://hlinksldjump"/>
            </p:cNvPr>
            <p:cNvSpPr txBox="1"/>
            <p:nvPr/>
          </p:nvSpPr>
          <p:spPr>
            <a:xfrm>
              <a:off x="214282" y="6286520"/>
              <a:ext cx="15001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latin typeface="宋体-方正超大字符集" pitchFamily="65" charset="-122"/>
                  <a:ea typeface="宋体-方正超大字符集" pitchFamily="65" charset="-122"/>
                </a:rPr>
                <a:t>目录</a:t>
              </a:r>
              <a:endParaRPr lang="zh-CN" altLang="en-US" sz="1600" b="1" dirty="0">
                <a:latin typeface="宋体-方正超大字符集" pitchFamily="65" charset="-122"/>
                <a:ea typeface="宋体-方正超大字符集" pitchFamily="65" charset="-122"/>
              </a:endParaRPr>
            </a:p>
          </p:txBody>
        </p:sp>
      </p:grpSp>
      <p:pic>
        <p:nvPicPr>
          <p:cNvPr id="1027" name="Picture 3" descr="C:\Documents and Settings\zd\桌面\图片\47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357166"/>
            <a:ext cx="285752" cy="285752"/>
          </a:xfrm>
          <a:prstGeom prst="rect">
            <a:avLst/>
          </a:prstGeom>
          <a:noFill/>
        </p:spPr>
      </p:pic>
      <p:sp>
        <p:nvSpPr>
          <p:cNvPr id="11" name="太阳形 10"/>
          <p:cNvSpPr/>
          <p:nvPr/>
        </p:nvSpPr>
        <p:spPr>
          <a:xfrm>
            <a:off x="3786182" y="214290"/>
            <a:ext cx="1000132" cy="928670"/>
          </a:xfrm>
          <a:prstGeom prst="sun">
            <a:avLst/>
          </a:prstGeom>
          <a:noFill/>
          <a:ln w="12700">
            <a:solidFill>
              <a:srgbClr val="FFC000"/>
            </a:solidFill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太阳形 11"/>
          <p:cNvSpPr/>
          <p:nvPr/>
        </p:nvSpPr>
        <p:spPr>
          <a:xfrm rot="19664233">
            <a:off x="6050351" y="156852"/>
            <a:ext cx="655123" cy="642942"/>
          </a:xfrm>
          <a:prstGeom prst="sun">
            <a:avLst/>
          </a:prstGeom>
          <a:noFill/>
          <a:ln w="127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太阳形 12"/>
          <p:cNvSpPr/>
          <p:nvPr/>
        </p:nvSpPr>
        <p:spPr>
          <a:xfrm rot="20904136">
            <a:off x="7827059" y="110408"/>
            <a:ext cx="1214446" cy="1142984"/>
          </a:xfrm>
          <a:prstGeom prst="sun">
            <a:avLst/>
          </a:prstGeom>
          <a:noFill/>
          <a:ln w="12700">
            <a:solidFill>
              <a:srgbClr val="FFC000"/>
            </a:solidFill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500562" y="4143380"/>
            <a:ext cx="4286280" cy="2286016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24481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形态特征</a:t>
            </a:r>
            <a:endParaRPr lang="zh-CN" altLang="en-US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85720" y="1000108"/>
            <a:ext cx="3929090" cy="5357850"/>
            <a:chOff x="142844" y="928670"/>
            <a:chExt cx="3929090" cy="5357850"/>
          </a:xfrm>
        </p:grpSpPr>
        <p:sp>
          <p:nvSpPr>
            <p:cNvPr id="6" name="剪去对角的矩形 5"/>
            <p:cNvSpPr/>
            <p:nvPr/>
          </p:nvSpPr>
          <p:spPr>
            <a:xfrm>
              <a:off x="285720" y="1214422"/>
              <a:ext cx="3786214" cy="5072098"/>
            </a:xfrm>
            <a:prstGeom prst="snip2DiagRect">
              <a:avLst/>
            </a:prstGeom>
            <a:noFill/>
            <a:ln>
              <a:solidFill>
                <a:schemeClr val="accent3">
                  <a:lumMod val="75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5" name="Rectangle 1"/>
            <p:cNvSpPr>
              <a:spLocks noChangeArrowheads="1"/>
            </p:cNvSpPr>
            <p:nvPr/>
          </p:nvSpPr>
          <p:spPr bwMode="auto">
            <a:xfrm>
              <a:off x="357158" y="1365484"/>
              <a:ext cx="3643338" cy="4606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5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毛色因季节和地区不同而变异很大，南方地区如广西所产毛被薄而短，北方所产毛长而丰密。一般背面毛色棕黄或趋棕红，或呈棕白色，毛尖灰白，变异甚多，北方干旱地区所产富白色毛尖，故色调浅淡。双耳背面上部及四肢外侧均趋黑色延伸至足面，吻部两侧具黑褐色毛区。喉及前胸以及腹部毛色浅淡，呈乌灰及乌白色。从耳间自头顶至背中央有一栗褐色明显带，背中央且渗有白色毛尖。后肢较呈暗红色。尾部上面红褐色而带黑、黄或灰色细斑，尾梢白色，尾下</a:t>
              </a:r>
              <a:endParaRPr kumimoji="0" lang="en-US" altLang="zh-CN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5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面亦呈棕白</a:t>
              </a:r>
              <a:endParaRPr kumimoji="0" lang="en-US" altLang="zh-CN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5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色。幼年毛</a:t>
              </a:r>
              <a:endParaRPr kumimoji="0" lang="en-US" altLang="zh-CN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5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色呈浅灰褐</a:t>
              </a:r>
              <a:endParaRPr kumimoji="0" lang="en-US" altLang="zh-CN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5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色。 </a:t>
              </a:r>
              <a:endParaRPr kumimoji="0" lang="zh-CN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pic>
          <p:nvPicPr>
            <p:cNvPr id="1026" name="Picture 2" descr="C:\Documents and Settings\zd\桌面\图片\1-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900514" y="4572008"/>
              <a:ext cx="1985388" cy="1552084"/>
            </a:xfrm>
            <a:prstGeom prst="rect">
              <a:avLst/>
            </a:prstGeom>
            <a:noFill/>
          </p:spPr>
        </p:pic>
        <p:sp>
          <p:nvSpPr>
            <p:cNvPr id="11" name="椭圆 10"/>
            <p:cNvSpPr/>
            <p:nvPr/>
          </p:nvSpPr>
          <p:spPr>
            <a:xfrm>
              <a:off x="142844" y="928670"/>
              <a:ext cx="571504" cy="50006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71472" y="928670"/>
              <a:ext cx="571504" cy="500066"/>
            </a:xfrm>
            <a:prstGeom prst="ellips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42844" y="957188"/>
              <a:ext cx="931666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glow" dir="tl">
                  <a:rot lat="0" lon="0" rev="5400000"/>
                </a:lightRig>
              </a:scene3d>
              <a:sp3d contourW="12700">
                <a:bevelT w="25400" h="25400"/>
                <a:contourClr>
                  <a:schemeClr val="accent6">
                    <a:shade val="73000"/>
                  </a:schemeClr>
                </a:contourClr>
              </a:sp3d>
            </a:bodyPr>
            <a:lstStyle/>
            <a:p>
              <a:pPr algn="ctr"/>
              <a:r>
                <a:rPr lang="zh-CN" altLang="en-US" sz="2000" b="1" cap="none" spc="0" dirty="0" smtClean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</a:rPr>
                <a:t>毛    色</a:t>
              </a:r>
              <a:endParaRPr lang="zh-CN" altLang="en-US" sz="20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572000" y="3786190"/>
            <a:ext cx="1148071" cy="571504"/>
            <a:chOff x="-1214478" y="1357298"/>
            <a:chExt cx="1148071" cy="571504"/>
          </a:xfrm>
        </p:grpSpPr>
        <p:sp>
          <p:nvSpPr>
            <p:cNvPr id="19" name="正五边形 18"/>
            <p:cNvSpPr/>
            <p:nvPr/>
          </p:nvSpPr>
          <p:spPr>
            <a:xfrm>
              <a:off x="-1214478" y="1357298"/>
              <a:ext cx="571504" cy="571504"/>
            </a:xfrm>
            <a:prstGeom prst="pentagon">
              <a:avLst/>
            </a:prstGeom>
            <a:gradFill flip="none" rotWithShape="1">
              <a:gsLst>
                <a:gs pos="0">
                  <a:schemeClr val="accent2">
                    <a:lumMod val="75000"/>
                    <a:tint val="66000"/>
                    <a:satMod val="160000"/>
                  </a:schemeClr>
                </a:gs>
                <a:gs pos="50000">
                  <a:schemeClr val="accent2">
                    <a:lumMod val="75000"/>
                    <a:tint val="44500"/>
                    <a:satMod val="160000"/>
                  </a:schemeClr>
                </a:gs>
                <a:gs pos="100000">
                  <a:schemeClr val="accent2">
                    <a:lumMod val="75000"/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正五边形 19"/>
            <p:cNvSpPr/>
            <p:nvPr/>
          </p:nvSpPr>
          <p:spPr>
            <a:xfrm>
              <a:off x="-642974" y="1357298"/>
              <a:ext cx="571504" cy="571504"/>
            </a:xfrm>
            <a:prstGeom prst="pentagon">
              <a:avLst/>
            </a:prstGeom>
            <a:gradFill flip="none" rotWithShape="1">
              <a:gsLst>
                <a:gs pos="0">
                  <a:schemeClr val="accent2">
                    <a:lumMod val="75000"/>
                    <a:tint val="66000"/>
                    <a:satMod val="160000"/>
                  </a:schemeClr>
                </a:gs>
                <a:gs pos="50000">
                  <a:schemeClr val="accent2">
                    <a:lumMod val="75000"/>
                    <a:tint val="44500"/>
                    <a:satMod val="160000"/>
                  </a:schemeClr>
                </a:gs>
                <a:gs pos="100000">
                  <a:schemeClr val="accent2">
                    <a:lumMod val="75000"/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-1214478" y="1428736"/>
              <a:ext cx="1148071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4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变     异</a:t>
              </a:r>
              <a:endParaRPr lang="zh-CN" altLang="en-US" sz="24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214810" y="857232"/>
            <a:ext cx="4572032" cy="2857520"/>
            <a:chOff x="4214810" y="857232"/>
            <a:chExt cx="4572032" cy="2857520"/>
          </a:xfrm>
        </p:grpSpPr>
        <p:grpSp>
          <p:nvGrpSpPr>
            <p:cNvPr id="23" name="组合 22"/>
            <p:cNvGrpSpPr/>
            <p:nvPr/>
          </p:nvGrpSpPr>
          <p:grpSpPr>
            <a:xfrm>
              <a:off x="4500562" y="1214422"/>
              <a:ext cx="4286280" cy="2500330"/>
              <a:chOff x="4643438" y="928670"/>
              <a:chExt cx="4286280" cy="2500330"/>
            </a:xfrm>
          </p:grpSpPr>
          <p:sp>
            <p:nvSpPr>
              <p:cNvPr id="7" name="圆角矩形 6"/>
              <p:cNvSpPr/>
              <p:nvPr/>
            </p:nvSpPr>
            <p:spPr>
              <a:xfrm>
                <a:off x="4643438" y="928670"/>
                <a:ext cx="4286280" cy="2500330"/>
              </a:xfrm>
              <a:prstGeom prst="roundRect">
                <a:avLst/>
              </a:prstGeom>
              <a:noFill/>
              <a:ln w="38100">
                <a:solidFill>
                  <a:schemeClr val="accent5">
                    <a:lumMod val="7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85" name="Rectangle 1"/>
              <p:cNvSpPr>
                <a:spLocks noChangeArrowheads="1"/>
              </p:cNvSpPr>
              <p:nvPr/>
            </p:nvSpPr>
            <p:spPr bwMode="auto">
              <a:xfrm>
                <a:off x="4714876" y="1049238"/>
                <a:ext cx="4143404" cy="23493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赤狐是体型最大、最常见的狐狸，成兽体长约</a:t>
                </a:r>
                <a:r>
                  <a:rPr kumimoji="0" lang="en-US" alt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70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厘米。体形纤长。四肢较短，尾较长，略超过体长之半。尾形粗大，覆毛长而蓬松，躯体覆有长的针毛，冬毛具丰盛的底绒。耳背之上半部黑色，与头部毛色明显不同，尾梢白色。</a:t>
                </a:r>
                <a:endParaRPr kumimoji="0" lang="en-US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足掌长有浓密短毛；具尾</a:t>
                </a:r>
                <a:endParaRPr kumimoji="0" lang="en-US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腺，能施放奇特臭味，</a:t>
                </a:r>
                <a:endParaRPr kumimoji="0" lang="en-US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称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/>
                    <a:ea typeface="宋体" pitchFamily="2" charset="-122"/>
                    <a:cs typeface="Arial" pitchFamily="34" charset="0"/>
                  </a:rPr>
                  <a:t>“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狐臊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/>
                    <a:ea typeface="宋体" pitchFamily="2" charset="-122"/>
                    <a:cs typeface="Arial" pitchFamily="34" charset="0"/>
                  </a:rPr>
                  <a:t>”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；乳头</a:t>
                </a:r>
                <a:r>
                  <a:rPr kumimoji="0" lang="en-US" alt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4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对。</a:t>
                </a:r>
                <a:endPara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endParaRPr>
              </a:p>
            </p:txBody>
          </p:sp>
          <p:pic>
            <p:nvPicPr>
              <p:cNvPr id="1027" name="Picture 3" descr="C:\Documents and Settings\zd\桌面\图片\1-2.jp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7286644" y="2285992"/>
                <a:ext cx="1404949" cy="1053711"/>
              </a:xfrm>
              <a:prstGeom prst="rect">
                <a:avLst/>
              </a:prstGeom>
              <a:noFill/>
            </p:spPr>
          </p:pic>
        </p:grpSp>
        <p:grpSp>
          <p:nvGrpSpPr>
            <p:cNvPr id="28" name="组合 27"/>
            <p:cNvGrpSpPr/>
            <p:nvPr/>
          </p:nvGrpSpPr>
          <p:grpSpPr>
            <a:xfrm>
              <a:off x="4214810" y="857232"/>
              <a:ext cx="1643074" cy="571504"/>
              <a:chOff x="-2714676" y="2143116"/>
              <a:chExt cx="1643074" cy="571504"/>
            </a:xfrm>
          </p:grpSpPr>
          <p:sp>
            <p:nvSpPr>
              <p:cNvPr id="24" name="云形 23"/>
              <p:cNvSpPr/>
              <p:nvPr/>
            </p:nvSpPr>
            <p:spPr>
              <a:xfrm>
                <a:off x="-2714676" y="2143116"/>
                <a:ext cx="857256" cy="571504"/>
              </a:xfrm>
              <a:prstGeom prst="cloud">
                <a:avLst/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云形 24"/>
              <p:cNvSpPr/>
              <p:nvPr/>
            </p:nvSpPr>
            <p:spPr>
              <a:xfrm>
                <a:off x="-1928858" y="2143116"/>
                <a:ext cx="857256" cy="571504"/>
              </a:xfrm>
              <a:prstGeom prst="cloud">
                <a:avLst/>
              </a:prstGeom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-2571800" y="2143116"/>
                <a:ext cx="1311578" cy="52322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2800" b="0" cap="none" spc="0" dirty="0" smtClean="0">
                    <a:ln w="10160">
                      <a:solidFill>
                        <a:schemeClr val="accent1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38100" dist="32000" dir="5400000" algn="tl">
                        <a:srgbClr val="000000">
                          <a:alpha val="30000"/>
                        </a:srgbClr>
                      </a:outerShdw>
                    </a:effectLst>
                  </a:rPr>
                  <a:t>体     型</a:t>
                </a:r>
                <a:endParaRPr lang="zh-CN" altLang="en-US" sz="2800" b="0" cap="none" spc="0" dirty="0">
                  <a:ln w="10160">
                    <a:solidFill>
                      <a:schemeClr val="accent1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32000" dir="5400000" algn="tl">
                      <a:srgbClr val="000000">
                        <a:alpha val="30000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4643438" y="4143380"/>
            <a:ext cx="41434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              </a:t>
            </a:r>
            <a:r>
              <a:rPr kumimoji="0" 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此外，赤狐中还有不少体色的变异类型，如全身毛色为黑色的叫黑狐或黝狐；全身底毛为黑色，但毛尖带有白色，在光照下呈现出银色光辉的，叫银狐或玄狐；全身为赤褐色，肩部有黑色十字形毛的叫十字狐，此外还有倭刀狐等，但不同的色型并不代表不同的亚种，而且不管是什么色型，尾巴的尖端均为白色。</a:t>
            </a:r>
            <a:endParaRPr kumimoji="0" 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71406" y="6143644"/>
            <a:ext cx="1643074" cy="642918"/>
            <a:chOff x="71406" y="6143644"/>
            <a:chExt cx="1643074" cy="642918"/>
          </a:xfrm>
        </p:grpSpPr>
        <p:sp>
          <p:nvSpPr>
            <p:cNvPr id="26" name="左箭头 25">
              <a:hlinkClick r:id="rId4" action="ppaction://hlinksldjump"/>
            </p:cNvPr>
            <p:cNvSpPr/>
            <p:nvPr/>
          </p:nvSpPr>
          <p:spPr>
            <a:xfrm>
              <a:off x="71406" y="6143644"/>
              <a:ext cx="785818" cy="642918"/>
            </a:xfrm>
            <a:prstGeom prst="leftArrow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>
              <a:hlinkClick r:id="rId4" action="ppaction://hlinksldjump"/>
            </p:cNvPr>
            <p:cNvSpPr txBox="1"/>
            <p:nvPr/>
          </p:nvSpPr>
          <p:spPr>
            <a:xfrm>
              <a:off x="214282" y="6286520"/>
              <a:ext cx="15001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50000"/>
                    </a:schemeClr>
                  </a:solidFill>
                  <a:latin typeface="宋体-方正超大字符集" pitchFamily="65" charset="-122"/>
                  <a:ea typeface="宋体-方正超大字符集" pitchFamily="65" charset="-122"/>
                </a:rPr>
                <a:t>目录</a:t>
              </a:r>
              <a:endParaRPr lang="zh-CN" altLang="en-US" sz="1600" b="1" dirty="0">
                <a:solidFill>
                  <a:schemeClr val="accent3">
                    <a:lumMod val="50000"/>
                  </a:schemeClr>
                </a:solidFill>
                <a:latin typeface="宋体-方正超大字符集" pitchFamily="65" charset="-122"/>
                <a:ea typeface="宋体-方正超大字符集" pitchFamily="65" charset="-122"/>
              </a:endParaRPr>
            </a:p>
          </p:txBody>
        </p:sp>
      </p:grpSp>
      <p:pic>
        <p:nvPicPr>
          <p:cNvPr id="2052" name="Picture 4" descr="C:\Documents and Settings\zd\桌面\图片\57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928670"/>
            <a:ext cx="180975" cy="180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tx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tx2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42844" y="0"/>
            <a:ext cx="24481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栖息环境</a:t>
            </a:r>
            <a:endParaRPr lang="zh-CN" altLang="en-US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85720" y="928670"/>
            <a:ext cx="8143932" cy="2571768"/>
            <a:chOff x="285720" y="928670"/>
            <a:chExt cx="8143932" cy="2571768"/>
          </a:xfrm>
        </p:grpSpPr>
        <p:grpSp>
          <p:nvGrpSpPr>
            <p:cNvPr id="8" name="组合 7"/>
            <p:cNvGrpSpPr/>
            <p:nvPr/>
          </p:nvGrpSpPr>
          <p:grpSpPr>
            <a:xfrm>
              <a:off x="500034" y="1285860"/>
              <a:ext cx="7929618" cy="2214578"/>
              <a:chOff x="500034" y="1000108"/>
              <a:chExt cx="7929618" cy="2214578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500034" y="1000108"/>
                <a:ext cx="7929618" cy="2214578"/>
              </a:xfrm>
              <a:prstGeom prst="rect">
                <a:avLst/>
              </a:prstGeom>
              <a:noFill/>
              <a:ln w="38100">
                <a:solidFill>
                  <a:schemeClr val="tx2">
                    <a:lumMod val="60000"/>
                    <a:lumOff val="4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09" name="Rectangle 1"/>
              <p:cNvSpPr>
                <a:spLocks noChangeArrowheads="1"/>
              </p:cNvSpPr>
              <p:nvPr/>
            </p:nvSpPr>
            <p:spPr bwMode="auto">
              <a:xfrm>
                <a:off x="642910" y="1071546"/>
                <a:ext cx="7786742" cy="2067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sz="16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赤狐的栖息环境非常多样，如森林、草原、荒漠、高山、丘陵、平原及村庄附近，甚至于城郊，皆可栖息。一般记载均称赤狐居于土穴、树洞或其动物的弃洞中，在北方地区都利用獾洞，或加以扩大而利用之。有时甚至与獾同栖一洞群。多在山坡活动，经常栖息在大石缝或山沟里，只在繁殖季节才住在窝里，赤狐的窝是一个地洞</a:t>
                </a:r>
                <a:r>
                  <a:rPr kumimoji="0" lang="zh-CN" altLang="en-US" sz="16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。一般在向阳的山坡上，那里土质较松，石头较少，易于打洞。赤狐们或利用獾洞、旧洞或墓洞，或在大岩石底下挖洞。赤狐往往是几只住在一个洞穴，其中包括一雌数雄，并且每个狐群有赤狐一定的领域。一般均日伏夜出，白天蜷伏洞中，抱尾而卧。 </a:t>
                </a:r>
                <a:endPara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9" name="心形 8"/>
            <p:cNvSpPr/>
            <p:nvPr/>
          </p:nvSpPr>
          <p:spPr>
            <a:xfrm flipH="1">
              <a:off x="285720" y="928670"/>
              <a:ext cx="642942" cy="500066"/>
            </a:xfrm>
            <a:prstGeom prst="hear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心形 9"/>
            <p:cNvSpPr/>
            <p:nvPr/>
          </p:nvSpPr>
          <p:spPr>
            <a:xfrm flipH="1">
              <a:off x="928662" y="928670"/>
              <a:ext cx="642942" cy="500066"/>
            </a:xfrm>
            <a:prstGeom prst="hear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心形 10"/>
            <p:cNvSpPr/>
            <p:nvPr/>
          </p:nvSpPr>
          <p:spPr>
            <a:xfrm flipH="1">
              <a:off x="1571604" y="928670"/>
              <a:ext cx="642942" cy="500066"/>
            </a:xfrm>
            <a:prstGeom prst="hear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心形 11"/>
            <p:cNvSpPr/>
            <p:nvPr/>
          </p:nvSpPr>
          <p:spPr>
            <a:xfrm flipH="1">
              <a:off x="2214546" y="928670"/>
              <a:ext cx="642942" cy="500066"/>
            </a:xfrm>
            <a:prstGeom prst="hear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357158" y="967071"/>
              <a:ext cx="2456122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400" b="1" cap="none" spc="0" dirty="0" smtClean="0">
                  <a:ln w="900" cmpd="sng">
                    <a:solidFill>
                      <a:schemeClr val="accent1">
                        <a:satMod val="190000"/>
                        <a:alpha val="55000"/>
                      </a:schemeClr>
                    </a:solidFill>
                    <a:prstDash val="solid"/>
                  </a:ln>
                  <a:solidFill>
                    <a:schemeClr val="accent1">
                      <a:satMod val="200000"/>
                      <a:tint val="3000"/>
                    </a:schemeClr>
                  </a:solidFill>
                  <a:effectLst>
                    <a:innerShdw blurRad="101600" dist="76200" dir="5400000">
                      <a:schemeClr val="accent1">
                        <a:satMod val="190000"/>
                        <a:tint val="100000"/>
                        <a:alpha val="74000"/>
                      </a:schemeClr>
                    </a:innerShdw>
                  </a:effectLst>
                </a:rPr>
                <a:t>多     样     环     境</a:t>
              </a:r>
              <a:endParaRPr lang="zh-CN" altLang="en-US" sz="2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endParaRPr>
            </a:p>
          </p:txBody>
        </p:sp>
      </p:grpSp>
      <p:pic>
        <p:nvPicPr>
          <p:cNvPr id="17410" name="Picture 2" descr="C:\Documents and Settings\zd\桌面\图片\1-3.jpg"/>
          <p:cNvPicPr>
            <a:picLocks noChangeAspect="1" noChangeArrowheads="1"/>
          </p:cNvPicPr>
          <p:nvPr/>
        </p:nvPicPr>
        <p:blipFill>
          <a:blip r:embed="rId2"/>
          <a:srcRect l="24703" b="15218"/>
          <a:stretch>
            <a:fillRect/>
          </a:stretch>
        </p:blipFill>
        <p:spPr bwMode="auto">
          <a:xfrm>
            <a:off x="642910" y="3786190"/>
            <a:ext cx="1524208" cy="114300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pic>
        <p:nvPicPr>
          <p:cNvPr id="17411" name="Picture 3" descr="C:\Documents and Settings\zd\桌面\图片\2-1.jpg"/>
          <p:cNvPicPr>
            <a:picLocks noChangeAspect="1" noChangeArrowheads="1"/>
          </p:cNvPicPr>
          <p:nvPr/>
        </p:nvPicPr>
        <p:blipFill>
          <a:blip r:embed="rId3"/>
          <a:srcRect l="13231" r="7381"/>
          <a:stretch>
            <a:fillRect/>
          </a:stretch>
        </p:blipFill>
        <p:spPr bwMode="auto">
          <a:xfrm>
            <a:off x="4786314" y="3714752"/>
            <a:ext cx="1285884" cy="1218053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</p:pic>
      <p:pic>
        <p:nvPicPr>
          <p:cNvPr id="17412" name="Picture 4" descr="C:\Documents and Settings\zd\桌面\图片\2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3714752"/>
            <a:ext cx="1952194" cy="1304065"/>
          </a:xfrm>
          <a:prstGeom prst="rect">
            <a:avLst/>
          </a:prstGeom>
          <a:noFill/>
          <a:ln w="19050">
            <a:solidFill>
              <a:srgbClr val="00B050"/>
            </a:solidFill>
          </a:ln>
        </p:spPr>
      </p:pic>
      <p:pic>
        <p:nvPicPr>
          <p:cNvPr id="17413" name="Picture 5" descr="C:\Documents and Settings\zd\桌面\图片\2-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3714752"/>
            <a:ext cx="2024060" cy="1267062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</p:pic>
      <p:grpSp>
        <p:nvGrpSpPr>
          <p:cNvPr id="24" name="组合 23"/>
          <p:cNvGrpSpPr/>
          <p:nvPr/>
        </p:nvGrpSpPr>
        <p:grpSpPr>
          <a:xfrm>
            <a:off x="285720" y="5065673"/>
            <a:ext cx="8215370" cy="1435161"/>
            <a:chOff x="71406" y="5000636"/>
            <a:chExt cx="8215370" cy="1435161"/>
          </a:xfrm>
        </p:grpSpPr>
        <p:sp>
          <p:nvSpPr>
            <p:cNvPr id="6" name="矩形 5"/>
            <p:cNvSpPr/>
            <p:nvPr/>
          </p:nvSpPr>
          <p:spPr>
            <a:xfrm>
              <a:off x="500034" y="5143512"/>
              <a:ext cx="7786742" cy="1285884"/>
            </a:xfrm>
            <a:prstGeom prst="rect">
              <a:avLst/>
            </a:prstGeom>
            <a:noFill/>
            <a:ln w="38100" cmpd="dbl">
              <a:solidFill>
                <a:srgbClr val="7030A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14" name="Rectangle 6"/>
            <p:cNvSpPr>
              <a:spLocks noChangeArrowheads="1"/>
            </p:cNvSpPr>
            <p:nvPr/>
          </p:nvSpPr>
          <p:spPr bwMode="auto">
            <a:xfrm>
              <a:off x="642910" y="5214950"/>
              <a:ext cx="7572428" cy="12208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赤狐喜欢居住在土穴、树洞或岩石缝中，有时也占据兔、獾等动物的巢穴，冬季洞口有水气</a:t>
              </a:r>
              <a:r>
                <a:rPr kumimoji="0" lang="en-US" altLang="zh-CN" sz="1400" b="0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  </a:t>
              </a:r>
              <a:r>
                <a:rPr kumimoji="0" 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冒出，并有明显的结霜，以及散乱的足迹，尿迹和粪便等，夏季洞口周围有挖出的新土，上面有明显的足迹，还有非常浓烈的狐臊气味。但赤狐的住处常不固定，而且除了繁殖期和育仔期间外，一般都是独自栖息。 </a:t>
              </a:r>
              <a:endParaRPr kumimoji="0" 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9" name="平行四边形 18"/>
            <p:cNvSpPr/>
            <p:nvPr/>
          </p:nvSpPr>
          <p:spPr>
            <a:xfrm>
              <a:off x="71406" y="5000636"/>
              <a:ext cx="571504" cy="571504"/>
            </a:xfrm>
            <a:prstGeom prst="parallelogram">
              <a:avLst/>
            </a:prstGeom>
            <a:gradFill flip="none" rotWithShape="1">
              <a:gsLst>
                <a:gs pos="0">
                  <a:srgbClr val="7030A0">
                    <a:tint val="66000"/>
                    <a:satMod val="160000"/>
                  </a:srgbClr>
                </a:gs>
                <a:gs pos="50000">
                  <a:srgbClr val="7030A0">
                    <a:tint val="44500"/>
                    <a:satMod val="160000"/>
                  </a:srgbClr>
                </a:gs>
                <a:gs pos="100000">
                  <a:srgbClr val="7030A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平行四边形 20"/>
            <p:cNvSpPr/>
            <p:nvPr/>
          </p:nvSpPr>
          <p:spPr>
            <a:xfrm>
              <a:off x="142844" y="5572140"/>
              <a:ext cx="571504" cy="571504"/>
            </a:xfrm>
            <a:prstGeom prst="parallelogram">
              <a:avLst/>
            </a:prstGeom>
            <a:gradFill flip="none" rotWithShape="1">
              <a:gsLst>
                <a:gs pos="0">
                  <a:srgbClr val="7030A0">
                    <a:tint val="66000"/>
                    <a:satMod val="160000"/>
                  </a:srgbClr>
                </a:gs>
                <a:gs pos="50000">
                  <a:srgbClr val="7030A0">
                    <a:tint val="44500"/>
                    <a:satMod val="160000"/>
                  </a:srgbClr>
                </a:gs>
                <a:gs pos="100000">
                  <a:srgbClr val="7030A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71406" y="5000636"/>
              <a:ext cx="545341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800" b="1" cap="all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住</a:t>
              </a:r>
              <a:endParaRPr lang="zh-CN" alt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42844" y="5572140"/>
              <a:ext cx="545342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8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处</a:t>
              </a:r>
              <a:endParaRPr lang="zh-CN" alt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1406" y="6286520"/>
            <a:ext cx="1143008" cy="500042"/>
            <a:chOff x="71406" y="6143644"/>
            <a:chExt cx="1551792" cy="642918"/>
          </a:xfrm>
        </p:grpSpPr>
        <p:sp>
          <p:nvSpPr>
            <p:cNvPr id="26" name="左箭头 25">
              <a:hlinkClick r:id="rId6" action="ppaction://hlinksldjump"/>
            </p:cNvPr>
            <p:cNvSpPr/>
            <p:nvPr/>
          </p:nvSpPr>
          <p:spPr>
            <a:xfrm>
              <a:off x="71406" y="6143644"/>
              <a:ext cx="785818" cy="642918"/>
            </a:xfrm>
            <a:prstGeom prst="leftArrow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>
              <a:hlinkClick r:id="rId6" action="ppaction://hlinksldjump"/>
            </p:cNvPr>
            <p:cNvSpPr txBox="1"/>
            <p:nvPr/>
          </p:nvSpPr>
          <p:spPr>
            <a:xfrm>
              <a:off x="123000" y="6299026"/>
              <a:ext cx="1500198" cy="3957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rgbClr val="0070C0"/>
                  </a:solidFill>
                  <a:latin typeface="宋体-方正超大字符集" pitchFamily="65" charset="-122"/>
                  <a:ea typeface="宋体-方正超大字符集" pitchFamily="65" charset="-122"/>
                </a:rPr>
                <a:t>目录</a:t>
              </a:r>
              <a:endParaRPr lang="zh-CN" altLang="en-US" sz="1400" b="1" dirty="0">
                <a:solidFill>
                  <a:srgbClr val="0070C0"/>
                </a:solidFill>
                <a:latin typeface="宋体-方正超大字符集" pitchFamily="65" charset="-122"/>
                <a:ea typeface="宋体-方正超大字符集" pitchFamily="65" charset="-122"/>
              </a:endParaRPr>
            </a:p>
          </p:txBody>
        </p:sp>
      </p:grpSp>
      <p:pic>
        <p:nvPicPr>
          <p:cNvPr id="4098" name="Picture 2" descr="C:\Documents and Settings\zd\桌面\图片\696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768" y="428604"/>
            <a:ext cx="1714500" cy="66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95068" y="0"/>
            <a:ext cx="24481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生活习性</a:t>
            </a:r>
            <a:endParaRPr lang="zh-CN" altLang="en-US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1406" y="1071546"/>
            <a:ext cx="3571900" cy="5429288"/>
            <a:chOff x="142844" y="1071546"/>
            <a:chExt cx="3571900" cy="5429288"/>
          </a:xfrm>
        </p:grpSpPr>
        <p:grpSp>
          <p:nvGrpSpPr>
            <p:cNvPr id="35" name="组合 34"/>
            <p:cNvGrpSpPr/>
            <p:nvPr/>
          </p:nvGrpSpPr>
          <p:grpSpPr>
            <a:xfrm>
              <a:off x="142844" y="1071546"/>
              <a:ext cx="3571900" cy="5429288"/>
              <a:chOff x="142844" y="1071546"/>
              <a:chExt cx="3571900" cy="5429288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428596" y="1214422"/>
                <a:ext cx="3286148" cy="5286412"/>
              </a:xfrm>
              <a:prstGeom prst="rect">
                <a:avLst/>
              </a:prstGeom>
              <a:noFill/>
              <a:ln w="38100">
                <a:solidFill>
                  <a:schemeClr val="accent6">
                    <a:lumMod val="75000"/>
                  </a:schemeClr>
                </a:solidFill>
                <a:prstDash val="lgDashDot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>
                <a:off x="142844" y="1071546"/>
                <a:ext cx="714444" cy="1428760"/>
                <a:chOff x="-714444" y="1643050"/>
                <a:chExt cx="714444" cy="1428760"/>
              </a:xfrm>
            </p:grpSpPr>
            <p:sp>
              <p:nvSpPr>
                <p:cNvPr id="22" name="菱形 21"/>
                <p:cNvSpPr/>
                <p:nvPr/>
              </p:nvSpPr>
              <p:spPr>
                <a:xfrm>
                  <a:off x="-714412" y="1643050"/>
                  <a:ext cx="714412" cy="714380"/>
                </a:xfrm>
                <a:prstGeom prst="diamond">
                  <a:avLst/>
                </a:prstGeom>
                <a:gradFill flip="none" rotWithShape="1">
                  <a:gsLst>
                    <a:gs pos="0">
                      <a:schemeClr val="accent6">
                        <a:lumMod val="75000"/>
                        <a:tint val="66000"/>
                        <a:satMod val="160000"/>
                      </a:schemeClr>
                    </a:gs>
                    <a:gs pos="50000">
                      <a:schemeClr val="accent6">
                        <a:lumMod val="75000"/>
                        <a:tint val="44500"/>
                        <a:satMod val="160000"/>
                      </a:schemeClr>
                    </a:gs>
                    <a:gs pos="100000">
                      <a:schemeClr val="accent6">
                        <a:lumMod val="75000"/>
                        <a:tint val="23500"/>
                        <a:satMod val="160000"/>
                      </a:schemeClr>
                    </a:gs>
                  </a:gsLst>
                  <a:lin ang="10800000" scaled="1"/>
                  <a:tileRect/>
                </a:gra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菱形 22"/>
                <p:cNvSpPr/>
                <p:nvPr/>
              </p:nvSpPr>
              <p:spPr>
                <a:xfrm>
                  <a:off x="-714444" y="2357430"/>
                  <a:ext cx="714412" cy="714380"/>
                </a:xfrm>
                <a:prstGeom prst="diamond">
                  <a:avLst/>
                </a:prstGeom>
                <a:gradFill flip="none" rotWithShape="1">
                  <a:gsLst>
                    <a:gs pos="0">
                      <a:schemeClr val="accent6">
                        <a:lumMod val="75000"/>
                        <a:tint val="66000"/>
                        <a:satMod val="160000"/>
                      </a:schemeClr>
                    </a:gs>
                    <a:gs pos="50000">
                      <a:schemeClr val="accent6">
                        <a:lumMod val="75000"/>
                        <a:tint val="44500"/>
                        <a:satMod val="160000"/>
                      </a:schemeClr>
                    </a:gs>
                    <a:gs pos="100000">
                      <a:schemeClr val="accent6">
                        <a:lumMod val="75000"/>
                        <a:tint val="23500"/>
                        <a:satMod val="160000"/>
                      </a:schemeClr>
                    </a:gs>
                  </a:gsLst>
                  <a:lin ang="10800000" scaled="1"/>
                  <a:tileRect/>
                </a:gradFill>
                <a:ln>
                  <a:solidFill>
                    <a:schemeClr val="accent6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-565515" y="1785926"/>
                  <a:ext cx="494045" cy="1200329"/>
                </a:xfrm>
                <a:prstGeom prst="rect">
                  <a:avLst/>
                </a:prstGeom>
                <a:noFill/>
              </p:spPr>
              <p:txBody>
                <a:bodyPr wrap="none" lIns="91440" tIns="45720" rIns="91440" bIns="45720">
                  <a:spAutoFit/>
                  <a:scene3d>
                    <a:camera prst="orthographicFront"/>
                    <a:lightRig rig="glow" dir="tl">
                      <a:rot lat="0" lon="0" rev="5400000"/>
                    </a:lightRig>
                  </a:scene3d>
                  <a:sp3d contourW="12700">
                    <a:bevelT w="25400" h="25400"/>
                    <a:contourClr>
                      <a:schemeClr val="accent6">
                        <a:shade val="73000"/>
                      </a:schemeClr>
                    </a:contourClr>
                  </a:sp3d>
                </a:bodyPr>
                <a:lstStyle/>
                <a:p>
                  <a:pPr algn="ctr"/>
                  <a:r>
                    <a:rPr lang="zh-CN" altLang="en-US" sz="2400" b="1" cap="none" spc="0" dirty="0" smtClean="0">
                      <a:ln w="11430"/>
                      <a:gradFill>
                        <a:gsLst>
                          <a:gs pos="0">
                            <a:schemeClr val="accent6">
                              <a:tint val="90000"/>
                              <a:satMod val="120000"/>
                            </a:schemeClr>
                          </a:gs>
                          <a:gs pos="25000">
                            <a:schemeClr val="accent6">
                              <a:tint val="93000"/>
                              <a:satMod val="120000"/>
                            </a:schemeClr>
                          </a:gs>
                          <a:gs pos="50000">
                            <a:schemeClr val="accent6">
                              <a:shade val="89000"/>
                              <a:satMod val="110000"/>
                            </a:schemeClr>
                          </a:gs>
                          <a:gs pos="75000">
                            <a:schemeClr val="accent6">
                              <a:tint val="93000"/>
                              <a:satMod val="120000"/>
                            </a:schemeClr>
                          </a:gs>
                          <a:gs pos="100000">
                            <a:schemeClr val="accent6">
                              <a:tint val="90000"/>
                              <a:satMod val="120000"/>
                            </a:schemeClr>
                          </a:gs>
                        </a:gsLst>
                        <a:lin ang="5400000"/>
                      </a:gradFill>
                      <a:effectLst>
                        <a:outerShdw blurRad="80000" dist="40000" dir="5040000" algn="tl">
                          <a:srgbClr val="000000">
                            <a:alpha val="30000"/>
                          </a:srgbClr>
                        </a:outerShdw>
                      </a:effectLst>
                    </a:rPr>
                    <a:t>行</a:t>
                  </a:r>
                  <a:endParaRPr lang="en-US" altLang="zh-CN" sz="2400" b="1" cap="none" spc="0" dirty="0" smtClean="0">
                    <a:ln w="11430"/>
                    <a:gradFill>
                      <a:gsLst>
                        <a:gs pos="0">
                          <a:schemeClr val="accent6">
                            <a:tint val="90000"/>
                            <a:satMod val="120000"/>
                          </a:schemeClr>
                        </a:gs>
                        <a:gs pos="25000">
                          <a:schemeClr val="accent6">
                            <a:tint val="93000"/>
                            <a:satMod val="120000"/>
                          </a:schemeClr>
                        </a:gs>
                        <a:gs pos="50000">
                          <a:schemeClr val="accent6">
                            <a:shade val="89000"/>
                            <a:satMod val="110000"/>
                          </a:schemeClr>
                        </a:gs>
                        <a:gs pos="75000">
                          <a:schemeClr val="accent6">
                            <a:tint val="93000"/>
                            <a:satMod val="120000"/>
                          </a:schemeClr>
                        </a:gs>
                        <a:gs pos="100000">
                          <a:schemeClr val="accent6">
                            <a:tint val="90000"/>
                            <a:satMod val="120000"/>
                          </a:schemeClr>
                        </a:gs>
                      </a:gsLst>
                      <a:lin ang="5400000"/>
                    </a:gradFill>
                    <a:effectLst>
                      <a:outerShdw blurRad="80000" dist="40000" dir="5040000" algn="tl">
                        <a:srgbClr val="000000">
                          <a:alpha val="30000"/>
                        </a:srgbClr>
                      </a:outerShdw>
                    </a:effectLst>
                  </a:endParaRPr>
                </a:p>
                <a:p>
                  <a:pPr algn="ctr"/>
                  <a:endParaRPr lang="en-US" altLang="zh-CN" sz="2400" b="1" cap="none" spc="0" dirty="0" smtClean="0">
                    <a:ln w="11430"/>
                    <a:gradFill>
                      <a:gsLst>
                        <a:gs pos="0">
                          <a:schemeClr val="accent6">
                            <a:tint val="90000"/>
                            <a:satMod val="120000"/>
                          </a:schemeClr>
                        </a:gs>
                        <a:gs pos="25000">
                          <a:schemeClr val="accent6">
                            <a:tint val="93000"/>
                            <a:satMod val="120000"/>
                          </a:schemeClr>
                        </a:gs>
                        <a:gs pos="50000">
                          <a:schemeClr val="accent6">
                            <a:shade val="89000"/>
                            <a:satMod val="110000"/>
                          </a:schemeClr>
                        </a:gs>
                        <a:gs pos="75000">
                          <a:schemeClr val="accent6">
                            <a:tint val="93000"/>
                            <a:satMod val="120000"/>
                          </a:schemeClr>
                        </a:gs>
                        <a:gs pos="100000">
                          <a:schemeClr val="accent6">
                            <a:tint val="90000"/>
                            <a:satMod val="120000"/>
                          </a:schemeClr>
                        </a:gs>
                      </a:gsLst>
                      <a:lin ang="5400000"/>
                    </a:gradFill>
                    <a:effectLst>
                      <a:outerShdw blurRad="80000" dist="40000" dir="5040000" algn="tl">
                        <a:srgbClr val="000000">
                          <a:alpha val="30000"/>
                        </a:srgbClr>
                      </a:outerShdw>
                    </a:effectLst>
                  </a:endParaRPr>
                </a:p>
                <a:p>
                  <a:pPr algn="ctr"/>
                  <a:r>
                    <a:rPr lang="zh-CN" altLang="en-US" sz="2400" b="1" dirty="0" smtClean="0">
                      <a:ln w="11430"/>
                      <a:gradFill>
                        <a:gsLst>
                          <a:gs pos="0">
                            <a:schemeClr val="accent6">
                              <a:tint val="90000"/>
                              <a:satMod val="120000"/>
                            </a:schemeClr>
                          </a:gs>
                          <a:gs pos="25000">
                            <a:schemeClr val="accent6">
                              <a:tint val="93000"/>
                              <a:satMod val="120000"/>
                            </a:schemeClr>
                          </a:gs>
                          <a:gs pos="50000">
                            <a:schemeClr val="accent6">
                              <a:shade val="89000"/>
                              <a:satMod val="110000"/>
                            </a:schemeClr>
                          </a:gs>
                          <a:gs pos="75000">
                            <a:schemeClr val="accent6">
                              <a:tint val="93000"/>
                              <a:satMod val="120000"/>
                            </a:schemeClr>
                          </a:gs>
                          <a:gs pos="100000">
                            <a:schemeClr val="accent6">
                              <a:tint val="90000"/>
                              <a:satMod val="120000"/>
                            </a:schemeClr>
                          </a:gs>
                        </a:gsLst>
                        <a:lin ang="5400000"/>
                      </a:gradFill>
                      <a:effectLst>
                        <a:outerShdw blurRad="80000" dist="40000" dir="5040000" algn="tl">
                          <a:srgbClr val="000000">
                            <a:alpha val="30000"/>
                          </a:srgbClr>
                        </a:outerShdw>
                      </a:effectLst>
                    </a:rPr>
                    <a:t>为</a:t>
                  </a:r>
                  <a:endParaRPr lang="zh-CN" altLang="en-US" sz="2400" b="1" cap="none" spc="0" dirty="0">
                    <a:ln w="11430"/>
                    <a:gradFill>
                      <a:gsLst>
                        <a:gs pos="0">
                          <a:schemeClr val="accent6">
                            <a:tint val="90000"/>
                            <a:satMod val="120000"/>
                          </a:schemeClr>
                        </a:gs>
                        <a:gs pos="25000">
                          <a:schemeClr val="accent6">
                            <a:tint val="93000"/>
                            <a:satMod val="120000"/>
                          </a:schemeClr>
                        </a:gs>
                        <a:gs pos="50000">
                          <a:schemeClr val="accent6">
                            <a:shade val="89000"/>
                            <a:satMod val="110000"/>
                          </a:schemeClr>
                        </a:gs>
                        <a:gs pos="75000">
                          <a:schemeClr val="accent6">
                            <a:tint val="93000"/>
                            <a:satMod val="120000"/>
                          </a:schemeClr>
                        </a:gs>
                        <a:gs pos="100000">
                          <a:schemeClr val="accent6">
                            <a:tint val="90000"/>
                            <a:satMod val="120000"/>
                          </a:schemeClr>
                        </a:gs>
                      </a:gsLst>
                      <a:lin ang="5400000"/>
                    </a:gradFill>
                    <a:effectLst>
                      <a:outerShdw blurRad="80000" dist="40000" dir="5040000" algn="tl">
                        <a:srgbClr val="000000">
                          <a:alpha val="30000"/>
                        </a:srgbClr>
                      </a:outerShdw>
                    </a:effectLst>
                  </a:endParaRPr>
                </a:p>
              </p:txBody>
            </p:sp>
          </p:grpSp>
        </p:grpSp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500034" y="1187312"/>
              <a:ext cx="3143272" cy="51706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zh-CN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赤狐听觉、嗅觉发达，性狡猾，行动敏</a:t>
              </a: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 </a:t>
              </a: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zh-CN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捷。喜欢单独活动。在夜晚捕食。通常</a:t>
              </a:r>
              <a:endParaRPr kumimoji="0" lang="en-US" altLang="zh-CN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zh-CN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夜里出来活动，白天隐蔽在洞中睡觉，</a:t>
              </a:r>
              <a:endParaRPr kumimoji="0" lang="en-US" altLang="zh-CN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zh-CN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长长的尾巴有防潮、保暖的作用，但在荒僻的地方，有时白天也会出来寻找食物。赤狐的腿脚虽然较短，爪子却很锐利，跑得也很快，追击猎物时速度可达每小时</a:t>
              </a:r>
              <a:r>
                <a:rPr kumimoji="0" lang="en-US" altLang="zh-CN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50</a:t>
              </a:r>
              <a:r>
                <a:rPr kumimoji="0" lang="zh-CN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多公里，而且善于游泳和爬树。</a:t>
              </a:r>
              <a:endPara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  <a:p>
              <a:pPr marL="0" marR="0" lvl="0" indent="266700" algn="l" defTabSz="914400" rtl="0" eaLnBrk="0" fontAlgn="base" latinLnBrk="0" hangingPunct="0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zh-CN" altLang="en-US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赤狐性情狡猾，记忆力很强，听觉、嗅觉都很发达，行动敏捷且有耐久力。赤狐往往首先在植物茂盛，野鼠、野兔活动频繁的地带，根据气味、叫声和足迹等寻找赤狐们的踪迹，然后机警地、不动声色地接近猎物，甚至将身子完全趴在地上匍匐而行，以免猎物受到惊吓而逃跑，钻入洞穴之中或者岩石、树木之下，然后蹲伏下来，作好伺机而动的准备，然后先轻步向前，紧接着步子加快，最后变成疾跑，突然出击，抓获猎物。</a:t>
              </a:r>
              <a:endPara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429256" y="1214422"/>
            <a:ext cx="3643338" cy="5286412"/>
            <a:chOff x="5357818" y="1214422"/>
            <a:chExt cx="3643338" cy="5286412"/>
          </a:xfrm>
        </p:grpSpPr>
        <p:grpSp>
          <p:nvGrpSpPr>
            <p:cNvPr id="34" name="组合 33"/>
            <p:cNvGrpSpPr/>
            <p:nvPr/>
          </p:nvGrpSpPr>
          <p:grpSpPr>
            <a:xfrm>
              <a:off x="5357818" y="1214422"/>
              <a:ext cx="3643338" cy="5286412"/>
              <a:chOff x="5357818" y="1214422"/>
              <a:chExt cx="3643338" cy="5286412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357818" y="1214422"/>
                <a:ext cx="3286148" cy="5286412"/>
              </a:xfrm>
              <a:prstGeom prst="rect">
                <a:avLst/>
              </a:prstGeom>
              <a:noFill/>
              <a:ln w="57150">
                <a:solidFill>
                  <a:srgbClr val="92D05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8286776" y="1214422"/>
                <a:ext cx="714380" cy="1071570"/>
                <a:chOff x="4286248" y="1571612"/>
                <a:chExt cx="785818" cy="1143008"/>
              </a:xfrm>
            </p:grpSpPr>
            <p:sp>
              <p:nvSpPr>
                <p:cNvPr id="29" name="五边形 28"/>
                <p:cNvSpPr/>
                <p:nvPr/>
              </p:nvSpPr>
              <p:spPr>
                <a:xfrm>
                  <a:off x="4286248" y="1571612"/>
                  <a:ext cx="785818" cy="571504"/>
                </a:xfrm>
                <a:prstGeom prst="homePlate">
                  <a:avLst/>
                </a:prstGeom>
                <a:gradFill flip="none" rotWithShape="1">
                  <a:gsLst>
                    <a:gs pos="0">
                      <a:srgbClr val="00B050">
                        <a:tint val="66000"/>
                        <a:satMod val="160000"/>
                      </a:srgbClr>
                    </a:gs>
                    <a:gs pos="50000">
                      <a:srgbClr val="00B050">
                        <a:tint val="44500"/>
                        <a:satMod val="160000"/>
                      </a:srgbClr>
                    </a:gs>
                    <a:gs pos="100000">
                      <a:srgbClr val="00B050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五边形 29"/>
                <p:cNvSpPr/>
                <p:nvPr/>
              </p:nvSpPr>
              <p:spPr>
                <a:xfrm>
                  <a:off x="4286248" y="2143116"/>
                  <a:ext cx="785818" cy="571504"/>
                </a:xfrm>
                <a:prstGeom prst="homePlate">
                  <a:avLst/>
                </a:prstGeom>
                <a:gradFill flip="none" rotWithShape="1">
                  <a:gsLst>
                    <a:gs pos="0">
                      <a:srgbClr val="00B050">
                        <a:tint val="66000"/>
                        <a:satMod val="160000"/>
                      </a:srgbClr>
                    </a:gs>
                    <a:gs pos="50000">
                      <a:srgbClr val="00B050">
                        <a:tint val="44500"/>
                        <a:satMod val="160000"/>
                      </a:srgbClr>
                    </a:gs>
                    <a:gs pos="100000">
                      <a:srgbClr val="00B050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3" name="TextBox 32"/>
              <p:cNvSpPr txBox="1"/>
              <p:nvPr/>
            </p:nvSpPr>
            <p:spPr>
              <a:xfrm>
                <a:off x="8304282" y="1214422"/>
                <a:ext cx="553998" cy="1571636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rgbClr val="008000"/>
                    </a:solidFill>
                    <a:latin typeface="经典综艺体简" pitchFamily="49" charset="-122"/>
                    <a:ea typeface="经典综艺体简" pitchFamily="49" charset="-122"/>
                    <a:cs typeface="经典综艺体简" pitchFamily="49" charset="-122"/>
                  </a:rPr>
                  <a:t>食  性</a:t>
                </a:r>
                <a:endParaRPr lang="zh-CN" altLang="en-US" sz="2400" b="1" dirty="0">
                  <a:solidFill>
                    <a:srgbClr val="008000"/>
                  </a:solidFill>
                  <a:latin typeface="经典综艺体简" pitchFamily="49" charset="-122"/>
                  <a:ea typeface="经典综艺体简" pitchFamily="49" charset="-122"/>
                  <a:cs typeface="经典综艺体简" pitchFamily="49" charset="-122"/>
                </a:endParaRPr>
              </a:p>
            </p:txBody>
          </p:sp>
        </p:grpSp>
        <p:sp>
          <p:nvSpPr>
            <p:cNvPr id="1025" name="Rectangle 1"/>
            <p:cNvSpPr>
              <a:spLocks noChangeArrowheads="1"/>
            </p:cNvSpPr>
            <p:nvPr/>
          </p:nvSpPr>
          <p:spPr bwMode="auto">
            <a:xfrm>
              <a:off x="5500694" y="1326564"/>
              <a:ext cx="3143272" cy="51390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赤狐不仅是捕食者，也是随机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杂食者，甚至还是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“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杀过者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”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，其中包括田鼠、家鼠、黄鼠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、袋地鼠、金花鼠等在内的各种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野鼠和野兔等是主要食物，也吃蛙、鱼、鸟、鸟蛋、昆虫等，遇到动物尸体、人类遗弃的垃圾中的食品等也不会放过，还吃草莓、橡子、葡萄等野果或浆果。如果食物一时吃不完，就会精心地选择一个隐蔽的地方，小心地埋藏起来，还要经过一番伪装，消除各种痕迹以后才离开，以免被其他动物发现。赤狐在捕食中喜欢戏弄已经无法逃脱的猎物，还常常把能捕到的猎物统统杀死，从不放生，叫做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“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杀过行为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”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，其成因可能是出于本能，也可能是受到某种刺激而引起的，或者是两种原因兼而有之。</a:t>
              </a:r>
              <a:r>
                <a:rPr kumimoji="0" lang="zh-CN" altLang="en-US" sz="1400" b="0" i="0" u="none" strike="noStrike" cap="none" normalizeH="0" baseline="3000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 </a:t>
              </a:r>
              <a:endParaRPr kumimoji="0" lang="zh-CN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</p:grpSp>
      <p:pic>
        <p:nvPicPr>
          <p:cNvPr id="1026" name="Picture 2" descr="C:\Documents and Settings\zd\桌面\图片\3-1.jpg"/>
          <p:cNvPicPr>
            <a:picLocks noChangeAspect="1" noChangeArrowheads="1"/>
          </p:cNvPicPr>
          <p:nvPr/>
        </p:nvPicPr>
        <p:blipFill>
          <a:blip r:embed="rId2"/>
          <a:srcRect t="17857"/>
          <a:stretch>
            <a:fillRect/>
          </a:stretch>
        </p:blipFill>
        <p:spPr bwMode="auto">
          <a:xfrm>
            <a:off x="3881433" y="1357298"/>
            <a:ext cx="1333509" cy="16430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 descr="C:\Documents and Settings\zd\桌面\图片\3-2.jpg"/>
          <p:cNvPicPr>
            <a:picLocks noChangeAspect="1" noChangeArrowheads="1"/>
          </p:cNvPicPr>
          <p:nvPr/>
        </p:nvPicPr>
        <p:blipFill>
          <a:blip r:embed="rId3"/>
          <a:srcRect l="3500"/>
          <a:stretch>
            <a:fillRect/>
          </a:stretch>
        </p:blipFill>
        <p:spPr bwMode="auto">
          <a:xfrm>
            <a:off x="3929058" y="3228755"/>
            <a:ext cx="1285884" cy="9860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8" name="Picture 4" descr="C:\Documents and Settings\zd\桌面\图片\5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75479" y="4572008"/>
            <a:ext cx="1339463" cy="17859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32" name="组合 31"/>
          <p:cNvGrpSpPr/>
          <p:nvPr/>
        </p:nvGrpSpPr>
        <p:grpSpPr>
          <a:xfrm>
            <a:off x="71406" y="6143644"/>
            <a:ext cx="1643074" cy="642918"/>
            <a:chOff x="71406" y="6143644"/>
            <a:chExt cx="1643074" cy="642918"/>
          </a:xfrm>
        </p:grpSpPr>
        <p:sp>
          <p:nvSpPr>
            <p:cNvPr id="36" name="左箭头 35">
              <a:hlinkClick r:id="rId5" action="ppaction://hlinksldjump"/>
            </p:cNvPr>
            <p:cNvSpPr/>
            <p:nvPr/>
          </p:nvSpPr>
          <p:spPr>
            <a:xfrm>
              <a:off x="71406" y="6143644"/>
              <a:ext cx="785818" cy="642918"/>
            </a:xfrm>
            <a:prstGeom prst="leftArrow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>
              <a:hlinkClick r:id="rId5" action="ppaction://hlinksldjump"/>
            </p:cNvPr>
            <p:cNvSpPr txBox="1"/>
            <p:nvPr/>
          </p:nvSpPr>
          <p:spPr>
            <a:xfrm>
              <a:off x="214282" y="6286520"/>
              <a:ext cx="15001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C00000"/>
                  </a:solidFill>
                  <a:latin typeface="宋体-方正超大字符集" pitchFamily="65" charset="-122"/>
                  <a:ea typeface="宋体-方正超大字符集" pitchFamily="65" charset="-122"/>
                </a:rPr>
                <a:t>目录</a:t>
              </a:r>
              <a:endParaRPr lang="zh-CN" altLang="en-US" sz="1600" b="1" dirty="0">
                <a:solidFill>
                  <a:srgbClr val="C00000"/>
                </a:solidFill>
                <a:latin typeface="宋体-方正超大字符集" pitchFamily="65" charset="-122"/>
                <a:ea typeface="宋体-方正超大字符集" pitchFamily="65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42844" y="0"/>
            <a:ext cx="247375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繁殖方式</a:t>
            </a:r>
            <a:endParaRPr lang="zh-CN" altLang="en-US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85720" y="857232"/>
            <a:ext cx="3929090" cy="3786214"/>
            <a:chOff x="357158" y="1000108"/>
            <a:chExt cx="3929090" cy="3786214"/>
          </a:xfrm>
        </p:grpSpPr>
        <p:grpSp>
          <p:nvGrpSpPr>
            <p:cNvPr id="16" name="组合 15"/>
            <p:cNvGrpSpPr/>
            <p:nvPr/>
          </p:nvGrpSpPr>
          <p:grpSpPr>
            <a:xfrm>
              <a:off x="357158" y="1000108"/>
              <a:ext cx="3929090" cy="3786214"/>
              <a:chOff x="285720" y="1000108"/>
              <a:chExt cx="3929090" cy="3786214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285720" y="1000108"/>
                <a:ext cx="3929090" cy="3786214"/>
                <a:chOff x="285720" y="928670"/>
                <a:chExt cx="3929090" cy="3786214"/>
              </a:xfrm>
            </p:grpSpPr>
            <p:sp>
              <p:nvSpPr>
                <p:cNvPr id="4" name="圆角矩形 3"/>
                <p:cNvSpPr/>
                <p:nvPr/>
              </p:nvSpPr>
              <p:spPr>
                <a:xfrm>
                  <a:off x="500034" y="1142984"/>
                  <a:ext cx="3714776" cy="3571900"/>
                </a:xfrm>
                <a:prstGeom prst="roundRect">
                  <a:avLst/>
                </a:prstGeom>
                <a:noFill/>
                <a:ln w="28575">
                  <a:solidFill>
                    <a:srgbClr val="7030A0"/>
                  </a:solidFill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" name="组合 10"/>
                <p:cNvGrpSpPr/>
                <p:nvPr/>
              </p:nvGrpSpPr>
              <p:grpSpPr>
                <a:xfrm>
                  <a:off x="285720" y="928670"/>
                  <a:ext cx="2214578" cy="642942"/>
                  <a:chOff x="1071538" y="2285992"/>
                  <a:chExt cx="2214578" cy="642942"/>
                </a:xfrm>
              </p:grpSpPr>
              <p:grpSp>
                <p:nvGrpSpPr>
                  <p:cNvPr id="7" name="组合 6"/>
                  <p:cNvGrpSpPr/>
                  <p:nvPr/>
                </p:nvGrpSpPr>
                <p:grpSpPr>
                  <a:xfrm>
                    <a:off x="1071538" y="2285992"/>
                    <a:ext cx="1143008" cy="642942"/>
                    <a:chOff x="1071538" y="2285992"/>
                    <a:chExt cx="1143008" cy="642942"/>
                  </a:xfrm>
                </p:grpSpPr>
                <p:sp>
                  <p:nvSpPr>
                    <p:cNvPr id="5" name="椭圆 4"/>
                    <p:cNvSpPr/>
                    <p:nvPr/>
                  </p:nvSpPr>
                  <p:spPr>
                    <a:xfrm>
                      <a:off x="1071538" y="2285992"/>
                      <a:ext cx="642942" cy="642942"/>
                    </a:xfrm>
                    <a:prstGeom prst="ellipse">
                      <a:avLst/>
                    </a:prstGeom>
                    <a:solidFill>
                      <a:schemeClr val="accent4">
                        <a:lumMod val="60000"/>
                        <a:lumOff val="40000"/>
                      </a:schemeClr>
                    </a:solidFill>
                    <a:ln>
                      <a:solidFill>
                        <a:schemeClr val="accent4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p:txBody>
                </p:sp>
                <p:sp>
                  <p:nvSpPr>
                    <p:cNvPr id="6" name="椭圆 5"/>
                    <p:cNvSpPr/>
                    <p:nvPr/>
                  </p:nvSpPr>
                  <p:spPr>
                    <a:xfrm>
                      <a:off x="1571604" y="2285992"/>
                      <a:ext cx="642942" cy="642942"/>
                    </a:xfrm>
                    <a:prstGeom prst="ellipse">
                      <a:avLst/>
                    </a:prstGeom>
                    <a:solidFill>
                      <a:schemeClr val="accent4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p:txBody>
                </p:sp>
              </p:grpSp>
              <p:grpSp>
                <p:nvGrpSpPr>
                  <p:cNvPr id="8" name="组合 7"/>
                  <p:cNvGrpSpPr/>
                  <p:nvPr/>
                </p:nvGrpSpPr>
                <p:grpSpPr>
                  <a:xfrm>
                    <a:off x="2143108" y="2285992"/>
                    <a:ext cx="1143008" cy="642942"/>
                    <a:chOff x="1071538" y="2285992"/>
                    <a:chExt cx="1143008" cy="642942"/>
                  </a:xfrm>
                </p:grpSpPr>
                <p:sp>
                  <p:nvSpPr>
                    <p:cNvPr id="9" name="椭圆 8"/>
                    <p:cNvSpPr/>
                    <p:nvPr/>
                  </p:nvSpPr>
                  <p:spPr>
                    <a:xfrm>
                      <a:off x="1071538" y="2285992"/>
                      <a:ext cx="642942" cy="642942"/>
                    </a:xfrm>
                    <a:prstGeom prst="ellipse">
                      <a:avLst/>
                    </a:prstGeom>
                    <a:solidFill>
                      <a:schemeClr val="accent4">
                        <a:lumMod val="60000"/>
                        <a:lumOff val="40000"/>
                      </a:schemeClr>
                    </a:solidFill>
                    <a:ln>
                      <a:solidFill>
                        <a:schemeClr val="accent4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p:txBody>
                </p:sp>
                <p:sp>
                  <p:nvSpPr>
                    <p:cNvPr id="10" name="椭圆 9"/>
                    <p:cNvSpPr/>
                    <p:nvPr/>
                  </p:nvSpPr>
                  <p:spPr>
                    <a:xfrm>
                      <a:off x="1571604" y="2285992"/>
                      <a:ext cx="642942" cy="642942"/>
                    </a:xfrm>
                    <a:prstGeom prst="ellipse">
                      <a:avLst/>
                    </a:prstGeom>
                    <a:solidFill>
                      <a:schemeClr val="accent4">
                        <a:lumMod val="20000"/>
                        <a:lumOff val="80000"/>
                      </a:schemeClr>
                    </a:solidFill>
                    <a:ln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</a:endParaRPr>
                    </a:p>
                  </p:txBody>
                </p:sp>
              </p:grpSp>
            </p:grpSp>
            <p:sp>
              <p:nvSpPr>
                <p:cNvPr id="13" name="TextBox 12"/>
                <p:cNvSpPr txBox="1"/>
                <p:nvPr/>
              </p:nvSpPr>
              <p:spPr>
                <a:xfrm>
                  <a:off x="357158" y="928670"/>
                  <a:ext cx="235745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 dirty="0" smtClean="0">
                      <a:solidFill>
                        <a:schemeClr val="accent4">
                          <a:lumMod val="75000"/>
                        </a:schemeClr>
                      </a:solidFill>
                      <a:latin typeface="方正舒体" pitchFamily="2" charset="-122"/>
                      <a:ea typeface="方正舒体" pitchFamily="2" charset="-122"/>
                    </a:rPr>
                    <a:t>繁 殖  准  备</a:t>
                  </a:r>
                  <a:endParaRPr lang="zh-CN" altLang="en-US" sz="2800" b="1" dirty="0">
                    <a:solidFill>
                      <a:schemeClr val="accent4">
                        <a:lumMod val="75000"/>
                      </a:schemeClr>
                    </a:solidFill>
                    <a:latin typeface="方正舒体" pitchFamily="2" charset="-122"/>
                    <a:ea typeface="方正舒体" pitchFamily="2" charset="-122"/>
                  </a:endParaRPr>
                </a:p>
              </p:txBody>
            </p:sp>
          </p:grpSp>
          <p:sp>
            <p:nvSpPr>
              <p:cNvPr id="19457" name="Rectangle 1"/>
              <p:cNvSpPr>
                <a:spLocks noChangeArrowheads="1"/>
              </p:cNvSpPr>
              <p:nvPr/>
            </p:nvSpPr>
            <p:spPr bwMode="auto">
              <a:xfrm>
                <a:off x="571472" y="1285860"/>
                <a:ext cx="3571900" cy="3477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zh-CN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                                   </a:t>
                </a:r>
                <a:r>
                  <a:rPr kumimoji="0" lang="zh-CN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赤狐在每年的</a:t>
                </a:r>
                <a:r>
                  <a:rPr kumimoji="0" lang="en-US" altLang="zh-CN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12-2</a:t>
                </a:r>
                <a:r>
                  <a:rPr kumimoji="0" lang="zh-CN" altLang="en-US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月发情、交配，生活在北方地区的要推迟</a:t>
                </a:r>
                <a:r>
                  <a:rPr kumimoji="0" lang="en-US" altLang="zh-CN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1-2</a:t>
                </a:r>
                <a:r>
                  <a:rPr kumimoji="0" lang="zh-CN" altLang="en-US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个月繁殖，此时雄兽之间会发生争偶的激烈争斗。求偶期间，雄兽和雌兽通过尿液中散发出的类似麝香一样的气味互相吸引，受到雌兽引诱的雄兽会发出古怪而又可怕的尖叫声，进行一种复杂的求婚方式。雄兽不仅参与抚育后代，而</a:t>
                </a:r>
                <a:endParaRPr kumimoji="0" lang="en-US" altLang="zh-CN" sz="13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且在雌兽产仔</a:t>
                </a:r>
                <a:endParaRPr kumimoji="0" lang="en-US" altLang="zh-CN" sz="13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之前便开始修</a:t>
                </a:r>
                <a:endParaRPr kumimoji="0" lang="en-US" altLang="zh-CN" sz="13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整洞穴备用，</a:t>
                </a:r>
                <a:endParaRPr kumimoji="0" lang="en-US" altLang="zh-CN" sz="13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外出帮助觅食</a:t>
                </a:r>
                <a:endParaRPr kumimoji="0" lang="en-US" altLang="zh-CN" sz="13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3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等。 </a:t>
                </a:r>
                <a:endParaRPr kumimoji="0" lang="zh-CN" altLang="en-US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endParaRPr>
              </a:p>
            </p:txBody>
          </p:sp>
        </p:grpSp>
        <p:pic>
          <p:nvPicPr>
            <p:cNvPr id="19458" name="Picture 2" descr="C:\Documents and Settings\zd\桌面\图片\6-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71670" y="3364563"/>
              <a:ext cx="1928826" cy="120744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</p:grp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500066" y="4974591"/>
            <a:ext cx="392905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670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雌兽的怀孕期约为</a:t>
            </a:r>
            <a:r>
              <a:rPr kumimoji="0" lang="en-US" alt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2-3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个月，于</a:t>
            </a:r>
            <a:r>
              <a:rPr kumimoji="0" lang="en-US" alt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3-4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月间产仔于土穴或树洞</a:t>
            </a:r>
            <a:endParaRPr kumimoji="0" lang="en-US" altLang="zh-CN" sz="1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宋体" pitchFamily="2" charset="-122"/>
              <a:cs typeface="Arial" pitchFamily="34" charset="0"/>
            </a:endParaRPr>
          </a:p>
          <a:p>
            <a:pPr marL="0" marR="0" lvl="0" indent="26670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里，每胎多为</a:t>
            </a:r>
            <a:r>
              <a:rPr kumimoji="0" lang="en-US" alt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5-6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仔，最多可达</a:t>
            </a:r>
            <a:r>
              <a:rPr kumimoji="0" lang="en-US" alt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13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仔，幼仔出生的时候，</a:t>
            </a:r>
            <a:endParaRPr kumimoji="0" lang="en-US" altLang="zh-CN" sz="1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宋体" pitchFamily="2" charset="-122"/>
              <a:cs typeface="Arial" pitchFamily="34" charset="0"/>
            </a:endParaRPr>
          </a:p>
          <a:p>
            <a:pPr marL="0" marR="0" lvl="0" indent="26670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雄兽总是呆在雌兽的旁边。初生的幼仔皮毛又黑又短，</a:t>
            </a:r>
            <a:endParaRPr kumimoji="0" lang="en-US" altLang="zh-CN" sz="1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宋体" pitchFamily="2" charset="-122"/>
              <a:cs typeface="Arial" pitchFamily="34" charset="0"/>
            </a:endParaRPr>
          </a:p>
          <a:p>
            <a:pPr marL="0" marR="0" lvl="0" indent="26670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软弱无力，体重约为</a:t>
            </a:r>
            <a:r>
              <a:rPr kumimoji="0" lang="en-US" alt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60-90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克，出生后</a:t>
            </a:r>
            <a:r>
              <a:rPr kumimoji="0" lang="en-US" alt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14-18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天才睁开眼睛，在这段时间里，雌兽精心地抚养和照顾赤狐们，从不离  </a:t>
            </a:r>
            <a:endParaRPr kumimoji="0" lang="en-US" altLang="zh-CN" sz="1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宋体" pitchFamily="2" charset="-122"/>
              <a:cs typeface="Arial" pitchFamily="34" charset="0"/>
            </a:endParaRPr>
          </a:p>
          <a:p>
            <a:pPr marL="0" marR="0" lvl="0" indent="26670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1100" dirty="0" smtClean="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Arial" pitchFamily="34" charset="0"/>
              </a:rPr>
              <a:t>    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 开，食物则由雄兽供给，整个哺乳期约为</a:t>
            </a:r>
            <a:r>
              <a:rPr kumimoji="0" lang="en-US" altLang="zh-CN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45</a:t>
            </a:r>
            <a:r>
              <a:rPr kumimoji="0" lang="zh-CN" altLang="en-US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rPr>
              <a:t>天。</a:t>
            </a:r>
            <a:endParaRPr kumimoji="0" lang="en-US" altLang="zh-CN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20" name="剪去单角的矩形 19"/>
          <p:cNvSpPr/>
          <p:nvPr/>
        </p:nvSpPr>
        <p:spPr>
          <a:xfrm>
            <a:off x="500034" y="4929198"/>
            <a:ext cx="4071966" cy="1714512"/>
          </a:xfrm>
          <a:prstGeom prst="snip1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5" name="组合 24"/>
          <p:cNvGrpSpPr/>
          <p:nvPr/>
        </p:nvGrpSpPr>
        <p:grpSpPr>
          <a:xfrm rot="5400000">
            <a:off x="-178626" y="5107793"/>
            <a:ext cx="1428760" cy="500067"/>
            <a:chOff x="3929058" y="4500569"/>
            <a:chExt cx="1428760" cy="500067"/>
          </a:xfrm>
        </p:grpSpPr>
        <p:sp>
          <p:nvSpPr>
            <p:cNvPr id="21" name="等腰三角形 20"/>
            <p:cNvSpPr/>
            <p:nvPr/>
          </p:nvSpPr>
          <p:spPr>
            <a:xfrm>
              <a:off x="3929058" y="4500570"/>
              <a:ext cx="571504" cy="500066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等腰三角形 21"/>
            <p:cNvSpPr/>
            <p:nvPr/>
          </p:nvSpPr>
          <p:spPr>
            <a:xfrm rot="10800000">
              <a:off x="4202576" y="4500569"/>
              <a:ext cx="571504" cy="50006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4500562" y="4500570"/>
              <a:ext cx="571504" cy="500066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rot="10800000">
              <a:off x="4786314" y="4500569"/>
              <a:ext cx="571504" cy="50006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214286" y="4786322"/>
            <a:ext cx="461665" cy="185738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幼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8596" y="500063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仔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282" y="5286388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出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8596" y="557214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latin typeface="楷体" pitchFamily="49" charset="-122"/>
                <a:ea typeface="楷体" pitchFamily="49" charset="-122"/>
              </a:rPr>
              <a:t>生</a:t>
            </a:r>
            <a:endParaRPr lang="zh-CN" altLang="en-US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4857720" y="1071546"/>
            <a:ext cx="4143436" cy="5429288"/>
            <a:chOff x="4857752" y="1071546"/>
            <a:chExt cx="4143436" cy="5429288"/>
          </a:xfrm>
        </p:grpSpPr>
        <p:sp>
          <p:nvSpPr>
            <p:cNvPr id="30" name="剪去单角的矩形 29"/>
            <p:cNvSpPr/>
            <p:nvPr/>
          </p:nvSpPr>
          <p:spPr>
            <a:xfrm rot="5400000">
              <a:off x="3964777" y="1964521"/>
              <a:ext cx="5429288" cy="3643338"/>
            </a:xfrm>
            <a:prstGeom prst="snip1Rect">
              <a:avLst/>
            </a:prstGeom>
            <a:noFill/>
            <a:ln w="28575" cmpd="dbl">
              <a:solidFill>
                <a:srgbClr val="00B050"/>
              </a:solidFill>
              <a:prstDash val="lgDashDot"/>
            </a:ln>
            <a:effectLst>
              <a:outerShdw blurRad="50800" dist="50800" dir="5400000" algn="ctr" rotWithShape="0">
                <a:srgbClr val="000000">
                  <a:alpha val="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460" name="Rectangle 4"/>
            <p:cNvSpPr>
              <a:spLocks noChangeArrowheads="1"/>
            </p:cNvSpPr>
            <p:nvPr/>
          </p:nvSpPr>
          <p:spPr bwMode="auto">
            <a:xfrm>
              <a:off x="5072066" y="1214422"/>
              <a:ext cx="3429024" cy="51706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幼仔喜欢在洞口晒太阳，生长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的速度很快，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1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月龄左右体重就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达到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1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千克，可以出洞活动，雄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兽此时更加忙碌，不仅要给雌兽而且也要给长得很快的幼仔提供食物，如果这时雌兽不幸死亡，雄兽就要独自承担起养育后代的任务。雄狐是一个非常警觉的父亲，赤狐们经常陪幼崽一起玩耍，并独自一人承担寻找食物、养活家人的任务。小狐狸出生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3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个月后，父亲的养育任务结束，年轻小狐狸开始自己寻找食物。然而父亲不会眼睁睁看着赤狐们挨饿，赤狐会把食物藏在小狐狸附近，教赤狐们如何发现食物。半年以后，长大的幼仔便离开雌兽，开始独立生活，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9-10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个月就能达到性成熟，寿命为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12-14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年左右。</a:t>
              </a:r>
              <a:r>
                <a:rPr kumimoji="0" lang="zh-CN" altLang="en-US" sz="1600" b="0" i="0" u="none" strike="noStrike" cap="none" normalizeH="0" baseline="3000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 </a:t>
              </a:r>
              <a:endPara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8143900" y="1071546"/>
              <a:ext cx="857288" cy="2214578"/>
              <a:chOff x="8286744" y="1214422"/>
              <a:chExt cx="857288" cy="221457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8286776" y="2214554"/>
                <a:ext cx="857256" cy="1214446"/>
                <a:chOff x="8286744" y="1214422"/>
                <a:chExt cx="857256" cy="1214446"/>
              </a:xfrm>
            </p:grpSpPr>
            <p:sp>
              <p:nvSpPr>
                <p:cNvPr id="36" name="下箭头 35"/>
                <p:cNvSpPr/>
                <p:nvPr/>
              </p:nvSpPr>
              <p:spPr>
                <a:xfrm>
                  <a:off x="8286744" y="1714488"/>
                  <a:ext cx="857256" cy="714380"/>
                </a:xfrm>
                <a:prstGeom prst="downArrow">
                  <a:avLst/>
                </a:prstGeom>
                <a:solidFill>
                  <a:srgbClr val="DDE8C6"/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下箭头 36"/>
                <p:cNvSpPr/>
                <p:nvPr/>
              </p:nvSpPr>
              <p:spPr>
                <a:xfrm>
                  <a:off x="8286744" y="1214422"/>
                  <a:ext cx="857256" cy="714380"/>
                </a:xfrm>
                <a:prstGeom prst="downArrow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4" name="组合 33"/>
              <p:cNvGrpSpPr/>
              <p:nvPr/>
            </p:nvGrpSpPr>
            <p:grpSpPr>
              <a:xfrm>
                <a:off x="8286744" y="1214422"/>
                <a:ext cx="857256" cy="1214446"/>
                <a:chOff x="8286744" y="1214422"/>
                <a:chExt cx="857256" cy="1214446"/>
              </a:xfrm>
            </p:grpSpPr>
            <p:sp>
              <p:nvSpPr>
                <p:cNvPr id="33" name="下箭头 32"/>
                <p:cNvSpPr/>
                <p:nvPr/>
              </p:nvSpPr>
              <p:spPr>
                <a:xfrm>
                  <a:off x="8286744" y="1714488"/>
                  <a:ext cx="857256" cy="714380"/>
                </a:xfrm>
                <a:prstGeom prst="downArrow">
                  <a:avLst/>
                </a:prstGeom>
                <a:solidFill>
                  <a:srgbClr val="DDE8C6"/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下箭头 31"/>
                <p:cNvSpPr/>
                <p:nvPr/>
              </p:nvSpPr>
              <p:spPr>
                <a:xfrm>
                  <a:off x="8286744" y="1214422"/>
                  <a:ext cx="857256" cy="714380"/>
                </a:xfrm>
                <a:prstGeom prst="downArrow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39" name="TextBox 38"/>
            <p:cNvSpPr txBox="1"/>
            <p:nvPr/>
          </p:nvSpPr>
          <p:spPr>
            <a:xfrm>
              <a:off x="8365869" y="1142984"/>
              <a:ext cx="492443" cy="2214578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准圆简体" pitchFamily="2" charset="-122"/>
                  <a:ea typeface="方正准圆简体" pitchFamily="2" charset="-122"/>
                </a:rPr>
                <a:t> 养  </a:t>
              </a:r>
              <a:r>
                <a:rPr lang="zh-CN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准圆简体" pitchFamily="2" charset="-122"/>
                  <a:ea typeface="方正准圆简体" pitchFamily="2" charset="-122"/>
                </a:rPr>
                <a:t>育  </a:t>
              </a:r>
              <a:r>
                <a:rPr lang="zh-CN" altLang="en-US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准圆简体" pitchFamily="2" charset="-122"/>
                  <a:ea typeface="方正准圆简体" pitchFamily="2" charset="-122"/>
                </a:rPr>
                <a:t>幼</a:t>
              </a:r>
              <a:r>
                <a:rPr lang="zh-CN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准圆简体" pitchFamily="2" charset="-122"/>
                  <a:ea typeface="方正准圆简体" pitchFamily="2" charset="-122"/>
                </a:rPr>
                <a:t>  </a:t>
              </a:r>
              <a:r>
                <a:rPr lang="zh-CN" altLang="en-US" sz="2000" b="1" dirty="0" smtClean="0">
                  <a:solidFill>
                    <a:schemeClr val="accent3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准圆简体" pitchFamily="2" charset="-122"/>
                  <a:ea typeface="方正准圆简体" pitchFamily="2" charset="-122"/>
                </a:rPr>
                <a:t>仔</a:t>
              </a:r>
              <a:endParaRPr lang="en-US" altLang="zh-CN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准圆简体" pitchFamily="2" charset="-122"/>
                <a:ea typeface="方正准圆简体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143868" y="6143644"/>
            <a:ext cx="1571668" cy="642918"/>
            <a:chOff x="142812" y="6143644"/>
            <a:chExt cx="1571668" cy="642918"/>
          </a:xfrm>
        </p:grpSpPr>
        <p:sp>
          <p:nvSpPr>
            <p:cNvPr id="42" name="左箭头 41">
              <a:hlinkClick r:id="rId3" action="ppaction://hlinksldjump"/>
            </p:cNvPr>
            <p:cNvSpPr/>
            <p:nvPr/>
          </p:nvSpPr>
          <p:spPr>
            <a:xfrm>
              <a:off x="142812" y="6143644"/>
              <a:ext cx="785818" cy="642918"/>
            </a:xfrm>
            <a:prstGeom prst="leftArrow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42">
              <a:hlinkClick r:id="rId3" action="ppaction://hlinksldjump"/>
            </p:cNvPr>
            <p:cNvSpPr txBox="1"/>
            <p:nvPr/>
          </p:nvSpPr>
          <p:spPr>
            <a:xfrm>
              <a:off x="214282" y="6286520"/>
              <a:ext cx="15001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chemeClr val="accent6">
                      <a:lumMod val="75000"/>
                    </a:schemeClr>
                  </a:solidFill>
                  <a:latin typeface="宋体-方正超大字符集" pitchFamily="65" charset="-122"/>
                  <a:ea typeface="宋体-方正超大字符集" pitchFamily="65" charset="-122"/>
                </a:rPr>
                <a:t>目录</a:t>
              </a:r>
              <a:endParaRPr lang="zh-CN" altLang="en-US" sz="1600" b="1" dirty="0">
                <a:solidFill>
                  <a:schemeClr val="accent6">
                    <a:lumMod val="75000"/>
                  </a:schemeClr>
                </a:solidFill>
                <a:latin typeface="宋体-方正超大字符集" pitchFamily="65" charset="-122"/>
                <a:ea typeface="宋体-方正超大字符集" pitchFamily="65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572528" y="3500438"/>
            <a:ext cx="285752" cy="1643074"/>
            <a:chOff x="8643966" y="3571876"/>
            <a:chExt cx="285752" cy="1643074"/>
          </a:xfrm>
        </p:grpSpPr>
        <p:cxnSp>
          <p:nvCxnSpPr>
            <p:cNvPr id="45" name="直接连接符 44"/>
            <p:cNvCxnSpPr/>
            <p:nvPr/>
          </p:nvCxnSpPr>
          <p:spPr>
            <a:xfrm rot="5400000">
              <a:off x="8073256" y="4499776"/>
              <a:ext cx="1428760" cy="1588"/>
            </a:xfrm>
            <a:prstGeom prst="line">
              <a:avLst/>
            </a:prstGeom>
            <a:ln w="38100"/>
            <a:effectLst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6" name="五角星 45"/>
            <p:cNvSpPr/>
            <p:nvPr/>
          </p:nvSpPr>
          <p:spPr>
            <a:xfrm>
              <a:off x="8643966" y="3571876"/>
              <a:ext cx="285752" cy="285752"/>
            </a:xfrm>
            <a:prstGeom prst="star5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 rot="10800000">
            <a:off x="4429125" y="1071546"/>
            <a:ext cx="285752" cy="3643338"/>
            <a:chOff x="8643966" y="3571876"/>
            <a:chExt cx="285752" cy="3643338"/>
          </a:xfrm>
        </p:grpSpPr>
        <p:cxnSp>
          <p:nvCxnSpPr>
            <p:cNvPr id="50" name="直接连接符 49"/>
            <p:cNvCxnSpPr/>
            <p:nvPr/>
          </p:nvCxnSpPr>
          <p:spPr>
            <a:xfrm rot="16200000" flipH="1" flipV="1">
              <a:off x="7073124" y="5499908"/>
              <a:ext cx="3429024" cy="1588"/>
            </a:xfrm>
            <a:prstGeom prst="line">
              <a:avLst/>
            </a:prstGeom>
            <a:ln w="38100"/>
            <a:effectLst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1" name="五角星 50"/>
            <p:cNvSpPr/>
            <p:nvPr/>
          </p:nvSpPr>
          <p:spPr>
            <a:xfrm>
              <a:off x="8643966" y="3571876"/>
              <a:ext cx="285752" cy="285752"/>
            </a:xfrm>
            <a:prstGeom prst="star5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786842" y="4286256"/>
            <a:ext cx="285752" cy="1643074"/>
            <a:chOff x="8643966" y="3571876"/>
            <a:chExt cx="285752" cy="1643074"/>
          </a:xfrm>
        </p:grpSpPr>
        <p:cxnSp>
          <p:nvCxnSpPr>
            <p:cNvPr id="54" name="直接连接符 53"/>
            <p:cNvCxnSpPr/>
            <p:nvPr/>
          </p:nvCxnSpPr>
          <p:spPr>
            <a:xfrm rot="5400000">
              <a:off x="8073256" y="4499776"/>
              <a:ext cx="1428760" cy="1588"/>
            </a:xfrm>
            <a:prstGeom prst="line">
              <a:avLst/>
            </a:prstGeom>
            <a:ln w="38100"/>
            <a:effectLst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5" name="五角星 54"/>
            <p:cNvSpPr/>
            <p:nvPr/>
          </p:nvSpPr>
          <p:spPr>
            <a:xfrm>
              <a:off x="8643966" y="3571876"/>
              <a:ext cx="285752" cy="285752"/>
            </a:xfrm>
            <a:prstGeom prst="star5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2192" y="0"/>
            <a:ext cx="24481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相关文化</a:t>
            </a:r>
            <a:endParaRPr lang="zh-CN" altLang="en-US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57158" y="1000108"/>
            <a:ext cx="3286148" cy="3000396"/>
            <a:chOff x="357158" y="857232"/>
            <a:chExt cx="3286148" cy="3000396"/>
          </a:xfrm>
        </p:grpSpPr>
        <p:sp>
          <p:nvSpPr>
            <p:cNvPr id="1025" name="Rectangle 1"/>
            <p:cNvSpPr>
              <a:spLocks noChangeArrowheads="1"/>
            </p:cNvSpPr>
            <p:nvPr/>
          </p:nvSpPr>
          <p:spPr bwMode="auto">
            <a:xfrm>
              <a:off x="642910" y="1357298"/>
              <a:ext cx="3000396" cy="2336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1" fontAlgn="base" latinLnBrk="0" hangingPunct="1">
                <a:lnSpc>
                  <a:spcPts val="25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赤狐的眼睛适于夜间视物，在光线明亮的地方瞳孔会变得和针鼻一样细小，但因为眼球底部生有反光极强的特殊晶点，能把弱光合成一束，集中反射出去，所以在黑夜里常常是发着亮光的。</a:t>
              </a:r>
              <a:endParaRPr kumimoji="0" lang="zh-CN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" name="剪去对角的矩形 7"/>
            <p:cNvSpPr/>
            <p:nvPr/>
          </p:nvSpPr>
          <p:spPr>
            <a:xfrm>
              <a:off x="500034" y="1285860"/>
              <a:ext cx="3071834" cy="2571768"/>
            </a:xfrm>
            <a:prstGeom prst="snip2DiagRect">
              <a:avLst/>
            </a:prstGeom>
            <a:noFill/>
            <a:ln w="38100">
              <a:solidFill>
                <a:srgbClr val="8F336A"/>
              </a:solidFill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正五边形 10"/>
            <p:cNvSpPr/>
            <p:nvPr/>
          </p:nvSpPr>
          <p:spPr>
            <a:xfrm>
              <a:off x="357158" y="857232"/>
              <a:ext cx="642942" cy="571504"/>
            </a:xfrm>
            <a:prstGeom prst="pentagon">
              <a:avLst/>
            </a:prstGeom>
            <a:gradFill flip="none" rotWithShape="1">
              <a:gsLst>
                <a:gs pos="0">
                  <a:srgbClr val="FF7C80">
                    <a:tint val="66000"/>
                    <a:satMod val="160000"/>
                  </a:srgbClr>
                </a:gs>
                <a:gs pos="50000">
                  <a:srgbClr val="FF7C80">
                    <a:tint val="44500"/>
                    <a:satMod val="160000"/>
                  </a:srgbClr>
                </a:gs>
                <a:gs pos="100000">
                  <a:srgbClr val="FF7C8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正五边形 13"/>
            <p:cNvSpPr/>
            <p:nvPr/>
          </p:nvSpPr>
          <p:spPr>
            <a:xfrm>
              <a:off x="928662" y="857232"/>
              <a:ext cx="642942" cy="571504"/>
            </a:xfrm>
            <a:prstGeom prst="pentagon">
              <a:avLst/>
            </a:prstGeom>
            <a:gradFill flip="none" rotWithShape="1">
              <a:gsLst>
                <a:gs pos="0">
                  <a:srgbClr val="FF7C80">
                    <a:tint val="66000"/>
                    <a:satMod val="160000"/>
                  </a:srgbClr>
                </a:gs>
                <a:gs pos="50000">
                  <a:srgbClr val="FF7C80">
                    <a:tint val="44500"/>
                    <a:satMod val="160000"/>
                  </a:srgbClr>
                </a:gs>
                <a:gs pos="100000">
                  <a:srgbClr val="FF7C8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正五边形 14"/>
            <p:cNvSpPr/>
            <p:nvPr/>
          </p:nvSpPr>
          <p:spPr>
            <a:xfrm>
              <a:off x="1500166" y="857232"/>
              <a:ext cx="642942" cy="571504"/>
            </a:xfrm>
            <a:prstGeom prst="pentagon">
              <a:avLst/>
            </a:prstGeom>
            <a:gradFill flip="none" rotWithShape="1">
              <a:gsLst>
                <a:gs pos="0">
                  <a:srgbClr val="FF7C80">
                    <a:tint val="66000"/>
                    <a:satMod val="160000"/>
                  </a:srgbClr>
                </a:gs>
                <a:gs pos="50000">
                  <a:srgbClr val="FF7C80">
                    <a:tint val="44500"/>
                    <a:satMod val="160000"/>
                  </a:srgbClr>
                </a:gs>
                <a:gs pos="100000">
                  <a:srgbClr val="FF7C8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正五边形 15"/>
            <p:cNvSpPr/>
            <p:nvPr/>
          </p:nvSpPr>
          <p:spPr>
            <a:xfrm>
              <a:off x="2071670" y="857232"/>
              <a:ext cx="642942" cy="571504"/>
            </a:xfrm>
            <a:prstGeom prst="pentagon">
              <a:avLst/>
            </a:prstGeom>
            <a:gradFill flip="none" rotWithShape="1">
              <a:gsLst>
                <a:gs pos="0">
                  <a:srgbClr val="FF7C80">
                    <a:tint val="66000"/>
                    <a:satMod val="160000"/>
                  </a:srgbClr>
                </a:gs>
                <a:gs pos="50000">
                  <a:srgbClr val="FF7C80">
                    <a:tint val="44500"/>
                    <a:satMod val="160000"/>
                  </a:srgbClr>
                </a:gs>
                <a:gs pos="100000">
                  <a:srgbClr val="FF7C8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28596" y="967071"/>
              <a:ext cx="292895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夜    间    视    物</a:t>
              </a:r>
              <a:endParaRPr lang="zh-CN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214942" y="857232"/>
            <a:ext cx="3714776" cy="3345651"/>
            <a:chOff x="5357818" y="1000108"/>
            <a:chExt cx="3714776" cy="3345651"/>
          </a:xfrm>
        </p:grpSpPr>
        <p:grpSp>
          <p:nvGrpSpPr>
            <p:cNvPr id="20" name="组合 19"/>
            <p:cNvGrpSpPr/>
            <p:nvPr/>
          </p:nvGrpSpPr>
          <p:grpSpPr>
            <a:xfrm>
              <a:off x="5357818" y="1357298"/>
              <a:ext cx="3214710" cy="2988461"/>
              <a:chOff x="4000496" y="1428736"/>
              <a:chExt cx="3214710" cy="2714644"/>
            </a:xfrm>
          </p:grpSpPr>
          <p:sp>
            <p:nvSpPr>
              <p:cNvPr id="9" name="剪去同侧角的矩形 8"/>
              <p:cNvSpPr/>
              <p:nvPr/>
            </p:nvSpPr>
            <p:spPr>
              <a:xfrm>
                <a:off x="4000496" y="1428736"/>
                <a:ext cx="3214710" cy="2714644"/>
              </a:xfrm>
              <a:prstGeom prst="snip2SameRect">
                <a:avLst/>
              </a:prstGeom>
              <a:noFill/>
              <a:ln w="28575">
                <a:solidFill>
                  <a:srgbClr val="0070C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6" name="Rectangle 2"/>
              <p:cNvSpPr>
                <a:spLocks noChangeArrowheads="1"/>
              </p:cNvSpPr>
              <p:nvPr/>
            </p:nvSpPr>
            <p:spPr bwMode="auto">
              <a:xfrm>
                <a:off x="4071934" y="1442670"/>
                <a:ext cx="3143272" cy="26466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在荒山旷野里的古寺、废</a:t>
                </a:r>
                <a:endParaRPr kumimoji="0" lang="en-US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墟、坟墓、土丘附近，如果夜</a:t>
                </a:r>
                <a:endParaRPr kumimoji="0" lang="en-US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里有几只赤狐来回游荡，远远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望</a:t>
                </a:r>
                <a:endParaRPr kumimoji="0" lang="en-US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去</a:t>
                </a:r>
                <a:r>
                  <a:rPr kumimoji="0" 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就像有很多忽隐忽现，闪烁发</a:t>
                </a:r>
                <a:endParaRPr kumimoji="0" lang="en-US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endParaRPr>
              </a:p>
              <a:p>
                <a:pPr marL="0" marR="0" lvl="0" indent="266700" algn="l" defTabSz="914400" rtl="0" eaLnBrk="1" fontAlgn="base" latinLnBrk="0" hangingPunct="1">
                  <a:lnSpc>
                    <a:spcPts val="22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zh-CN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光的小灯。常常使人迷惑不解，产生恐惧，或者引起精灵鬼怪之类的幻想，再加上赤狐固有的机敏、狡猾的习性，便产生了形形色色的荒诞传说，也给赤狐涂上了一层神秘的色彩，称赤狐为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/>
                    <a:ea typeface="宋体" pitchFamily="2" charset="-122"/>
                    <a:cs typeface="Arial" pitchFamily="34" charset="0"/>
                  </a:rPr>
                  <a:t>“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狐仙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/>
                    <a:ea typeface="宋体" pitchFamily="2" charset="-122"/>
                    <a:cs typeface="Arial" pitchFamily="34" charset="0"/>
                  </a:rPr>
                  <a:t>”</a:t>
                </a:r>
                <a:r>
                  <a:rPr kumimoji="0" lang="zh-CN" altLang="en-US" sz="1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Arial" pitchFamily="34" charset="0"/>
                    <a:ea typeface="宋体" pitchFamily="2" charset="-122"/>
                    <a:cs typeface="Arial" pitchFamily="34" charset="0"/>
                  </a:rPr>
                  <a:t>等。</a:t>
                </a:r>
                <a:endPara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endParaRPr>
              </a:p>
            </p:txBody>
          </p:sp>
        </p:grpSp>
        <p:sp>
          <p:nvSpPr>
            <p:cNvPr id="21" name="六角星 20"/>
            <p:cNvSpPr/>
            <p:nvPr/>
          </p:nvSpPr>
          <p:spPr>
            <a:xfrm>
              <a:off x="7715272" y="1000108"/>
              <a:ext cx="714380" cy="714380"/>
            </a:xfrm>
            <a:prstGeom prst="star6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六角星 21"/>
            <p:cNvSpPr/>
            <p:nvPr/>
          </p:nvSpPr>
          <p:spPr>
            <a:xfrm>
              <a:off x="8072462" y="1357298"/>
              <a:ext cx="714380" cy="714380"/>
            </a:xfrm>
            <a:prstGeom prst="star6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六角星 22"/>
            <p:cNvSpPr/>
            <p:nvPr/>
          </p:nvSpPr>
          <p:spPr>
            <a:xfrm>
              <a:off x="8286776" y="1785926"/>
              <a:ext cx="714380" cy="714380"/>
            </a:xfrm>
            <a:prstGeom prst="star6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六角星 23"/>
            <p:cNvSpPr/>
            <p:nvPr/>
          </p:nvSpPr>
          <p:spPr>
            <a:xfrm>
              <a:off x="8358214" y="2285992"/>
              <a:ext cx="714380" cy="714380"/>
            </a:xfrm>
            <a:prstGeom prst="star6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2700000" scaled="1"/>
              <a:tileRect/>
            </a:gradFill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 rot="774135">
              <a:off x="8215338" y="1542079"/>
              <a:ext cx="4171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秘</a:t>
              </a:r>
              <a:endParaRPr lang="zh-CN" altLang="en-US" dirty="0"/>
            </a:p>
          </p:txBody>
        </p:sp>
        <p:sp>
          <p:nvSpPr>
            <p:cNvPr id="27" name="矩形 26"/>
            <p:cNvSpPr/>
            <p:nvPr/>
          </p:nvSpPr>
          <p:spPr>
            <a:xfrm rot="683670">
              <a:off x="8429652" y="1928802"/>
              <a:ext cx="4171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传</a:t>
              </a:r>
              <a:endParaRPr lang="zh-CN" altLang="en-US" dirty="0"/>
            </a:p>
          </p:txBody>
        </p:sp>
        <p:sp>
          <p:nvSpPr>
            <p:cNvPr id="28" name="矩形 27"/>
            <p:cNvSpPr/>
            <p:nvPr/>
          </p:nvSpPr>
          <p:spPr>
            <a:xfrm>
              <a:off x="8501090" y="2428868"/>
              <a:ext cx="4171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说</a:t>
              </a:r>
              <a:endParaRPr lang="zh-CN" altLang="en-US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858148" y="1142984"/>
              <a:ext cx="41710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b="1" cap="all" dirty="0" smtClean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rPr>
                <a:t>神</a:t>
              </a:r>
              <a:endParaRPr lang="zh-CN" altLang="en-US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643174" y="4071942"/>
            <a:ext cx="3357586" cy="2571768"/>
            <a:chOff x="2643174" y="4071942"/>
            <a:chExt cx="3357586" cy="2571768"/>
          </a:xfrm>
        </p:grpSpPr>
        <p:sp>
          <p:nvSpPr>
            <p:cNvPr id="10" name="单圆角矩形 9"/>
            <p:cNvSpPr/>
            <p:nvPr/>
          </p:nvSpPr>
          <p:spPr>
            <a:xfrm>
              <a:off x="2643174" y="4429132"/>
              <a:ext cx="3286148" cy="2214578"/>
            </a:xfrm>
            <a:prstGeom prst="snipRoundRect">
              <a:avLst/>
            </a:prstGeom>
            <a:noFill/>
            <a:ln w="19050">
              <a:solidFill>
                <a:schemeClr val="accent6">
                  <a:lumMod val="75000"/>
                </a:schemeClr>
              </a:solidFill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2714612" y="4576477"/>
              <a:ext cx="3286148" cy="2067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266700" algn="l" defTabSz="914400" rtl="0" eaLnBrk="1" fontAlgn="base" latinLnBrk="0" hangingPunct="1">
                <a:lnSpc>
                  <a:spcPts val="22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在古希腊的伊索寓言、中国的古典小说</a:t>
              </a:r>
              <a:r>
                <a:rPr kumimoji="0" lang="zh-CN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《</a:t>
              </a:r>
              <a:r>
                <a:rPr kumimoji="0" 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聊斋志异</a:t>
              </a:r>
              <a:r>
                <a:rPr kumimoji="0" lang="zh-CN" alt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》</a:t>
              </a:r>
              <a:r>
                <a:rPr kumimoji="0" lang="zh-CN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和许许多多的童话、寓言、故事和电影里，赤狐往往化成鬼怪或者善良、美丽而聪明的少女，扮演着主要的角色，并以狡猾而著称，所以人们也常用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“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狡猾得象只狐狸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”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来形容狡黠的人。</a:t>
              </a:r>
              <a:endParaRPr kumimoji="0" lang="zh-CN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214678" y="4071942"/>
              <a:ext cx="571504" cy="571504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3714744" y="4071942"/>
              <a:ext cx="571504" cy="571504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4143372" y="4071942"/>
              <a:ext cx="571504" cy="571504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4643438" y="4071942"/>
              <a:ext cx="571504" cy="571504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3214678" y="4120226"/>
              <a:ext cx="2005677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800" b="1" cap="none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accent6">
                      <a:lumMod val="75000"/>
                    </a:schemeClr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主  要 人 设</a:t>
              </a:r>
              <a:endParaRPr lang="zh-CN" altLang="en-US" sz="2800" b="1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endParaRPr>
            </a:p>
          </p:txBody>
        </p:sp>
      </p:grpSp>
      <p:pic>
        <p:nvPicPr>
          <p:cNvPr id="1028" name="Picture 4" descr="C:\Documents and Settings\zd\桌面\图片\6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6943" y="4286256"/>
            <a:ext cx="1769041" cy="1824037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 descr="C:\Documents and Settings\zd\桌面\图片\5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4643446"/>
            <a:ext cx="2488837" cy="165258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C:\Documents and Settings\zd\桌面\图片\5-1.jpg"/>
          <p:cNvPicPr>
            <a:picLocks noChangeAspect="1" noChangeArrowheads="1"/>
          </p:cNvPicPr>
          <p:nvPr/>
        </p:nvPicPr>
        <p:blipFill>
          <a:blip r:embed="rId4"/>
          <a:srcRect l="2222" r="24444"/>
          <a:stretch>
            <a:fillRect/>
          </a:stretch>
        </p:blipFill>
        <p:spPr bwMode="auto">
          <a:xfrm>
            <a:off x="3786182" y="1714488"/>
            <a:ext cx="1214446" cy="178595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8" name="组合 37"/>
          <p:cNvGrpSpPr/>
          <p:nvPr/>
        </p:nvGrpSpPr>
        <p:grpSpPr>
          <a:xfrm>
            <a:off x="71406" y="6143644"/>
            <a:ext cx="1643074" cy="642918"/>
            <a:chOff x="71406" y="6143644"/>
            <a:chExt cx="1643074" cy="642918"/>
          </a:xfrm>
        </p:grpSpPr>
        <p:sp>
          <p:nvSpPr>
            <p:cNvPr id="39" name="左箭头 38">
              <a:hlinkClick r:id="rId5" action="ppaction://hlinksldjump"/>
            </p:cNvPr>
            <p:cNvSpPr/>
            <p:nvPr/>
          </p:nvSpPr>
          <p:spPr>
            <a:xfrm>
              <a:off x="71406" y="6143644"/>
              <a:ext cx="785818" cy="642918"/>
            </a:xfrm>
            <a:prstGeom prst="leftArrow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>
              <a:hlinkClick r:id="rId5" action="ppaction://hlinksldjump"/>
            </p:cNvPr>
            <p:cNvSpPr txBox="1"/>
            <p:nvPr/>
          </p:nvSpPr>
          <p:spPr>
            <a:xfrm>
              <a:off x="214282" y="6286520"/>
              <a:ext cx="15001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7030A0"/>
                  </a:solidFill>
                  <a:latin typeface="宋体-方正超大字符集" pitchFamily="65" charset="-122"/>
                  <a:ea typeface="宋体-方正超大字符集" pitchFamily="65" charset="-122"/>
                </a:rPr>
                <a:t>目录</a:t>
              </a:r>
              <a:endParaRPr lang="zh-CN" altLang="en-US" sz="1600" b="1" dirty="0">
                <a:solidFill>
                  <a:srgbClr val="7030A0"/>
                </a:solidFill>
                <a:latin typeface="宋体-方正超大字符集" pitchFamily="65" charset="-122"/>
                <a:ea typeface="宋体-方正超大字符集" pitchFamily="65" charset="-122"/>
              </a:endParaRPr>
            </a:p>
          </p:txBody>
        </p:sp>
      </p:grpSp>
      <p:pic>
        <p:nvPicPr>
          <p:cNvPr id="7174" name="Picture 6" descr="C:\Documents and Settings\zd\桌面\图片\45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100" y="6286520"/>
            <a:ext cx="785818" cy="444802"/>
          </a:xfrm>
          <a:prstGeom prst="rect">
            <a:avLst/>
          </a:prstGeom>
          <a:noFill/>
        </p:spPr>
      </p:pic>
      <p:pic>
        <p:nvPicPr>
          <p:cNvPr id="7176" name="Picture 8" descr="C:\Documents and Settings\zd\桌面\图片\472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86446" y="4357694"/>
            <a:ext cx="180975" cy="180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zd\桌面\图片\675.jpg"/>
          <p:cNvPicPr>
            <a:picLocks noChangeAspect="1" noChangeArrowheads="1"/>
          </p:cNvPicPr>
          <p:nvPr/>
        </p:nvPicPr>
        <p:blipFill>
          <a:blip r:embed="rId2"/>
          <a:srcRect b="4160"/>
          <a:stretch>
            <a:fillRect/>
          </a:stretch>
        </p:blipFill>
        <p:spPr bwMode="auto">
          <a:xfrm>
            <a:off x="1" y="-11229"/>
            <a:ext cx="9144032" cy="6869229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4929190" y="571480"/>
            <a:ext cx="388439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谢谢观赏</a:t>
            </a:r>
            <a:endParaRPr lang="zh-CN" altLang="en-US" sz="7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pic>
        <p:nvPicPr>
          <p:cNvPr id="4" name="Picture 5" descr="C:\Documents and Settings\zd\桌面\图片\2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15120">
            <a:off x="1128718" y="2906540"/>
            <a:ext cx="4299418" cy="26914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3" descr="C:\Documents and Settings\zd\桌面\图片\1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834814">
            <a:off x="5154981" y="2326888"/>
            <a:ext cx="2990547" cy="22429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图片 5" descr="16-32-40-49-5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36399" y="6000768"/>
            <a:ext cx="1707633" cy="8572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1952</Words>
  <PresentationFormat>全屏显示(4:3)</PresentationFormat>
  <Paragraphs>93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MC SYSTEM</cp:lastModifiedBy>
  <cp:revision>42</cp:revision>
  <dcterms:modified xsi:type="dcterms:W3CDTF">2018-07-11T07:09:02Z</dcterms:modified>
</cp:coreProperties>
</file>