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mf" ContentType="image/x-wmf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1" r:id="rId8"/>
    <p:sldId id="276" r:id="rId9"/>
    <p:sldId id="272" r:id="rId10"/>
    <p:sldId id="274" r:id="rId11"/>
    <p:sldId id="262" r:id="rId12"/>
    <p:sldId id="311" r:id="rId13"/>
    <p:sldId id="263" r:id="rId14"/>
    <p:sldId id="301" r:id="rId15"/>
    <p:sldId id="286" r:id="rId16"/>
    <p:sldId id="287" r:id="rId17"/>
    <p:sldId id="264" r:id="rId18"/>
    <p:sldId id="265" r:id="rId19"/>
    <p:sldId id="266" r:id="rId20"/>
    <p:sldId id="267" r:id="rId21"/>
    <p:sldId id="268" r:id="rId22"/>
    <p:sldId id="269" r:id="rId23"/>
    <p:sldId id="312" r:id="rId24"/>
    <p:sldId id="313" r:id="rId25"/>
    <p:sldId id="314" r:id="rId26"/>
    <p:sldId id="315" r:id="rId27"/>
    <p:sldId id="316" r:id="rId28"/>
    <p:sldId id="317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130901"/>
    <a:srgbClr val="12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4274" name="页眉占位符 542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54275" name="日期占位符 542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54276" name="幻灯片图像占位符 54275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4277" name="文本占位符 5427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4278" name="页脚占位符 542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54279" name="灯片编号占位符 542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幻灯片图像占位符 5529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5299" name="文本占位符 5529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5632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6323" name="文本占位符 56322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4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slide" Target="slide8.xml"/><Relationship Id="rId4" Type="http://schemas.openxmlformats.org/officeDocument/2006/relationships/image" Target="../media/image6.GIF"/><Relationship Id="rId3" Type="http://schemas.openxmlformats.org/officeDocument/2006/relationships/slide" Target="slide7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slide" Target="slide8.xml"/><Relationship Id="rId3" Type="http://schemas.openxmlformats.org/officeDocument/2006/relationships/slide" Target="slide7.xml"/><Relationship Id="rId2" Type="http://schemas.openxmlformats.org/officeDocument/2006/relationships/image" Target="../media/image5.GIF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GIF"/><Relationship Id="rId1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GIF"/><Relationship Id="rId1" Type="http://schemas.openxmlformats.org/officeDocument/2006/relationships/image" Target="../media/image13.GIF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13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GIF"/><Relationship Id="rId1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矩形 3073"/>
          <p:cNvSpPr/>
          <p:nvPr/>
        </p:nvSpPr>
        <p:spPr>
          <a:xfrm>
            <a:off x="755650" y="908050"/>
            <a:ext cx="7056438" cy="34559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169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5.1 相交线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5" name="矩形 3074"/>
          <p:cNvSpPr/>
          <p:nvPr/>
        </p:nvSpPr>
        <p:spPr>
          <a:xfrm>
            <a:off x="3071813" y="4102100"/>
            <a:ext cx="4237037" cy="766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54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(5.1.2 垂线)</a:t>
            </a:r>
            <a:endParaRPr lang="zh-CN" altLang="en-US" sz="54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097"/>
          <p:cNvSpPr/>
          <p:nvPr/>
        </p:nvSpPr>
        <p:spPr>
          <a:xfrm>
            <a:off x="6732588" y="3213100"/>
            <a:ext cx="215900" cy="21590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099" name="组合 4098"/>
          <p:cNvGrpSpPr/>
          <p:nvPr/>
        </p:nvGrpSpPr>
        <p:grpSpPr>
          <a:xfrm>
            <a:off x="4845050" y="3427413"/>
            <a:ext cx="3600450" cy="152400"/>
            <a:chOff x="2009" y="2341"/>
            <a:chExt cx="2268" cy="96"/>
          </a:xfrm>
        </p:grpSpPr>
        <p:sp>
          <p:nvSpPr>
            <p:cNvPr id="4100" name="矩形 4099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1" name="椭圆 4100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02" name="组合 4101"/>
          <p:cNvGrpSpPr/>
          <p:nvPr/>
        </p:nvGrpSpPr>
        <p:grpSpPr>
          <a:xfrm rot="-2099521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03" name="矩形 4102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4" name="椭圆 4103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05" name="组合 4104"/>
          <p:cNvGrpSpPr/>
          <p:nvPr/>
        </p:nvGrpSpPr>
        <p:grpSpPr>
          <a:xfrm rot="-2849373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06" name="矩形 4105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7" name="椭圆 4106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08" name="组合 4107"/>
          <p:cNvGrpSpPr/>
          <p:nvPr/>
        </p:nvGrpSpPr>
        <p:grpSpPr>
          <a:xfrm rot="-3711504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09" name="矩形 4108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0" name="椭圆 4109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11" name="组合 4110"/>
          <p:cNvGrpSpPr/>
          <p:nvPr/>
        </p:nvGrpSpPr>
        <p:grpSpPr>
          <a:xfrm rot="-4472327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12" name="矩形 4111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3" name="椭圆 4112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14" name="组合 4113"/>
          <p:cNvGrpSpPr/>
          <p:nvPr/>
        </p:nvGrpSpPr>
        <p:grpSpPr>
          <a:xfrm rot="5400000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15" name="矩形 4114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6" name="椭圆 4115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17" name="组合 4116"/>
          <p:cNvGrpSpPr/>
          <p:nvPr/>
        </p:nvGrpSpPr>
        <p:grpSpPr>
          <a:xfrm rot="15184350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18" name="矩形 4117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9" name="椭圆 4118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20" name="组合 4119"/>
          <p:cNvGrpSpPr/>
          <p:nvPr/>
        </p:nvGrpSpPr>
        <p:grpSpPr>
          <a:xfrm rot="3551287">
            <a:off x="4864100" y="3424238"/>
            <a:ext cx="3600450" cy="152400"/>
            <a:chOff x="2009" y="2341"/>
            <a:chExt cx="2268" cy="96"/>
          </a:xfrm>
        </p:grpSpPr>
        <p:sp>
          <p:nvSpPr>
            <p:cNvPr id="4121" name="矩形 4120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22" name="椭圆 4121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23" name="组合 4122"/>
          <p:cNvGrpSpPr/>
          <p:nvPr/>
        </p:nvGrpSpPr>
        <p:grpSpPr>
          <a:xfrm rot="2708324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24" name="矩形 4123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25" name="椭圆 4124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26" name="组合 4125"/>
          <p:cNvGrpSpPr/>
          <p:nvPr/>
        </p:nvGrpSpPr>
        <p:grpSpPr>
          <a:xfrm rot="1927850">
            <a:off x="4859338" y="3427413"/>
            <a:ext cx="3600450" cy="152400"/>
            <a:chOff x="2009" y="2341"/>
            <a:chExt cx="2268" cy="96"/>
          </a:xfrm>
        </p:grpSpPr>
        <p:sp>
          <p:nvSpPr>
            <p:cNvPr id="4127" name="矩形 4126" descr="栎木"/>
            <p:cNvSpPr/>
            <p:nvPr/>
          </p:nvSpPr>
          <p:spPr>
            <a:xfrm>
              <a:off x="2009" y="2341"/>
              <a:ext cx="2268" cy="91"/>
            </a:xfrm>
            <a:prstGeom prst="rect">
              <a:avLst/>
            </a:prstGeom>
            <a:blipFill rotWithShape="1">
              <a:blip r:embed="rId1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28" name="椭圆 4127"/>
            <p:cNvSpPr/>
            <p:nvPr/>
          </p:nvSpPr>
          <p:spPr>
            <a:xfrm rot="9000000">
              <a:off x="3107" y="2341"/>
              <a:ext cx="96" cy="96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129" name="文本框 4128"/>
          <p:cNvSpPr txBox="1"/>
          <p:nvPr/>
        </p:nvSpPr>
        <p:spPr>
          <a:xfrm>
            <a:off x="971550" y="1196975"/>
            <a:ext cx="7462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在相交线的模型中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固定木条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a,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转动木条</a:t>
            </a:r>
            <a:r>
              <a:rPr lang="en-US" altLang="zh-CN" sz="32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b,</a:t>
            </a:r>
            <a:endParaRPr lang="en-US" altLang="zh-CN" sz="32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0" name="文本框 4129"/>
          <p:cNvSpPr txBox="1"/>
          <p:nvPr/>
        </p:nvSpPr>
        <p:spPr>
          <a:xfrm>
            <a:off x="539750" y="2849563"/>
            <a:ext cx="46021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zh-CN" sz="32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当α =90°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时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,a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垂直</a:t>
            </a:r>
            <a:r>
              <a:rPr lang="en-US" altLang="zh-CN" sz="32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1" name="文本框 4130"/>
          <p:cNvSpPr txBox="1"/>
          <p:nvPr/>
        </p:nvSpPr>
        <p:spPr>
          <a:xfrm>
            <a:off x="323850" y="1785938"/>
            <a:ext cx="47529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当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的位置变化时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,a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所成的角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α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也会发生变化</a:t>
            </a:r>
            <a:r>
              <a:rPr lang="en-US" altLang="zh-CN" sz="32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2" name="文本框 4131"/>
          <p:cNvSpPr txBox="1"/>
          <p:nvPr/>
        </p:nvSpPr>
        <p:spPr>
          <a:xfrm>
            <a:off x="539750" y="3514725"/>
            <a:ext cx="46799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32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当α ≠90°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时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,a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不垂直，叫斜交</a:t>
            </a:r>
            <a:r>
              <a:rPr lang="en-US" altLang="zh-CN" sz="32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3" name="文本框 4132"/>
          <p:cNvSpPr txBox="1"/>
          <p:nvPr/>
        </p:nvSpPr>
        <p:spPr>
          <a:xfrm>
            <a:off x="539750" y="4868863"/>
            <a:ext cx="2622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两条直线相交</a:t>
            </a:r>
            <a:endParaRPr lang="zh-CN" altLang="en-US" sz="32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4" name="左大括号 4133"/>
          <p:cNvSpPr/>
          <p:nvPr/>
        </p:nvSpPr>
        <p:spPr>
          <a:xfrm>
            <a:off x="3132138" y="4746625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381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35" name="文本框 4134"/>
          <p:cNvSpPr txBox="1"/>
          <p:nvPr/>
        </p:nvSpPr>
        <p:spPr>
          <a:xfrm>
            <a:off x="3276600" y="45085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斜交</a:t>
            </a:r>
            <a:endParaRPr lang="zh-CN" altLang="en-US" sz="32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6" name="文本框 4135"/>
          <p:cNvSpPr txBox="1"/>
          <p:nvPr/>
        </p:nvSpPr>
        <p:spPr>
          <a:xfrm>
            <a:off x="3287713" y="529748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垂直</a:t>
            </a:r>
            <a:endParaRPr lang="zh-CN" altLang="en-US" sz="3200" b="1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7" name="文本框 4136"/>
          <p:cNvSpPr txBox="1"/>
          <p:nvPr/>
        </p:nvSpPr>
        <p:spPr>
          <a:xfrm>
            <a:off x="4427538" y="5300663"/>
            <a:ext cx="4248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垂直是相交的特殊情况</a:t>
            </a:r>
            <a:endParaRPr lang="zh-CN" altLang="en-US" sz="3200" b="1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38" name="直接连接符 4137"/>
          <p:cNvSpPr/>
          <p:nvPr/>
        </p:nvSpPr>
        <p:spPr>
          <a:xfrm>
            <a:off x="4211638" y="5589588"/>
            <a:ext cx="288925" cy="0"/>
          </a:xfrm>
          <a:prstGeom prst="line">
            <a:avLst/>
          </a:prstGeom>
          <a:ln w="5715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39" name="矩形 4138">
            <a:hlinkClick r:id="rId2" action="ppaction://hlinksldjump"/>
          </p:cNvPr>
          <p:cNvSpPr/>
          <p:nvPr/>
        </p:nvSpPr>
        <p:spPr>
          <a:xfrm rot="270840">
            <a:off x="395288" y="522288"/>
            <a:ext cx="2413000" cy="6032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5400" i="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1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观察思考</a:t>
            </a:r>
            <a:endParaRPr lang="zh-CN" altLang="en-US" sz="5400" i="1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1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40" name="文本框 4139"/>
          <p:cNvSpPr txBox="1"/>
          <p:nvPr/>
        </p:nvSpPr>
        <p:spPr>
          <a:xfrm>
            <a:off x="7292975" y="289560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4141" name="文本框 4140"/>
          <p:cNvSpPr txBox="1"/>
          <p:nvPr/>
        </p:nvSpPr>
        <p:spPr>
          <a:xfrm>
            <a:off x="7380288" y="2708275"/>
            <a:ext cx="7699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α </a:t>
            </a:r>
            <a:endParaRPr lang="en-US" altLang="zh-CN" sz="36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42" name="文本框 4141"/>
          <p:cNvSpPr txBox="1"/>
          <p:nvPr/>
        </p:nvSpPr>
        <p:spPr>
          <a:xfrm>
            <a:off x="8101013" y="34290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a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43" name="文本框 4142"/>
          <p:cNvSpPr txBox="1"/>
          <p:nvPr/>
        </p:nvSpPr>
        <p:spPr>
          <a:xfrm>
            <a:off x="7885113" y="1916113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b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44" name="文本框 4143"/>
          <p:cNvSpPr txBox="1"/>
          <p:nvPr/>
        </p:nvSpPr>
        <p:spPr>
          <a:xfrm>
            <a:off x="7494588" y="1654175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b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45" name="文本框 4144"/>
          <p:cNvSpPr txBox="1"/>
          <p:nvPr/>
        </p:nvSpPr>
        <p:spPr>
          <a:xfrm>
            <a:off x="6645275" y="1554163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b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46" name="文本框 4145"/>
          <p:cNvSpPr txBox="1"/>
          <p:nvPr/>
        </p:nvSpPr>
        <p:spPr>
          <a:xfrm>
            <a:off x="5724525" y="16256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b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47" name="文本框 4146"/>
          <p:cNvSpPr txBox="1"/>
          <p:nvPr/>
        </p:nvSpPr>
        <p:spPr>
          <a:xfrm>
            <a:off x="5062538" y="2062163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b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148" name="文本框 4147"/>
          <p:cNvSpPr txBox="1"/>
          <p:nvPr/>
        </p:nvSpPr>
        <p:spPr>
          <a:xfrm rot="-26006781">
            <a:off x="6388100" y="2881313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4149" name="文本框 4148"/>
          <p:cNvSpPr txBox="1"/>
          <p:nvPr/>
        </p:nvSpPr>
        <p:spPr>
          <a:xfrm>
            <a:off x="6538913" y="2787650"/>
            <a:ext cx="7699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α </a:t>
            </a:r>
            <a:endParaRPr lang="en-US" altLang="zh-CN" sz="36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7" dur="80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8" dur="80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80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4" dur="5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1000"/>
                                        <p:tgtEl>
                                          <p:spTgt spid="4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1000"/>
                                        <p:tgtEl>
                                          <p:spTgt spid="4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30" grpId="0"/>
      <p:bldP spid="4131" grpId="0"/>
      <p:bldP spid="4132" grpId="0"/>
      <p:bldP spid="4133" grpId="0"/>
      <p:bldP spid="4135" grpId="0"/>
      <p:bldP spid="4136" grpId="0"/>
      <p:bldP spid="4137" grpId="0"/>
      <p:bldP spid="4140" grpId="0"/>
      <p:bldP spid="4141" grpId="0"/>
      <p:bldP spid="4143" grpId="0"/>
      <p:bldP spid="4144" grpId="0"/>
      <p:bldP spid="4144" grpId="1"/>
      <p:bldP spid="4145" grpId="0"/>
      <p:bldP spid="4145" grpId="1"/>
      <p:bldP spid="4146" grpId="0"/>
      <p:bldP spid="4146" grpId="1"/>
      <p:bldP spid="4147" grpId="0"/>
      <p:bldP spid="4148" grpId="0"/>
      <p:bldP spid="41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框 5121"/>
          <p:cNvSpPr txBox="1"/>
          <p:nvPr/>
        </p:nvSpPr>
        <p:spPr>
          <a:xfrm>
            <a:off x="539750" y="1052513"/>
            <a:ext cx="80645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1.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垂直定义：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当两条直线相交所成的四个角中，有一个角是直角时，这两条直线互相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垂直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，其中一条直线叫另一条直线的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垂线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，它们的交点叫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垂足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。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123" name="文本框 5122"/>
          <p:cNvSpPr txBox="1"/>
          <p:nvPr/>
        </p:nvSpPr>
        <p:spPr>
          <a:xfrm>
            <a:off x="827088" y="3098800"/>
            <a:ext cx="47529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例如、如图，</a:t>
            </a:r>
            <a:r>
              <a:rPr lang="en-US" altLang="zh-CN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、</a:t>
            </a:r>
            <a:r>
              <a:rPr lang="en-US" altLang="zh-CN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互相垂直</a:t>
            </a:r>
            <a:r>
              <a:rPr lang="en-US" altLang="zh-CN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,O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叫垂足</a:t>
            </a:r>
            <a:r>
              <a:rPr lang="en-US" altLang="zh-CN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.a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叫</a:t>
            </a:r>
            <a:r>
              <a:rPr lang="en-US" altLang="zh-CN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的垂线，</a:t>
            </a:r>
            <a:r>
              <a:rPr lang="en-US" altLang="zh-CN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也叫</a:t>
            </a:r>
            <a:r>
              <a:rPr lang="en-US" altLang="zh-CN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的垂线。</a:t>
            </a:r>
            <a:endParaRPr lang="zh-CN" altLang="en-US" sz="3200" b="1" dirty="0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pSp>
        <p:nvGrpSpPr>
          <p:cNvPr id="5124" name="组合 5123"/>
          <p:cNvGrpSpPr/>
          <p:nvPr/>
        </p:nvGrpSpPr>
        <p:grpSpPr>
          <a:xfrm>
            <a:off x="6011863" y="2379663"/>
            <a:ext cx="2260600" cy="2201862"/>
            <a:chOff x="3787" y="1499"/>
            <a:chExt cx="1424" cy="1387"/>
          </a:xfrm>
        </p:grpSpPr>
        <p:sp>
          <p:nvSpPr>
            <p:cNvPr id="5125" name="矩形 5124"/>
            <p:cNvSpPr/>
            <p:nvPr/>
          </p:nvSpPr>
          <p:spPr>
            <a:xfrm>
              <a:off x="4422" y="2206"/>
              <a:ext cx="91" cy="9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6" name="直接连接符 5125"/>
            <p:cNvSpPr/>
            <p:nvPr/>
          </p:nvSpPr>
          <p:spPr>
            <a:xfrm>
              <a:off x="3787" y="2296"/>
              <a:ext cx="1316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27" name="直接连接符 5126"/>
            <p:cNvSpPr/>
            <p:nvPr/>
          </p:nvSpPr>
          <p:spPr>
            <a:xfrm>
              <a:off x="4422" y="1661"/>
              <a:ext cx="0" cy="1225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28" name="文本框 5127"/>
            <p:cNvSpPr txBox="1"/>
            <p:nvPr/>
          </p:nvSpPr>
          <p:spPr>
            <a:xfrm>
              <a:off x="4934" y="1943"/>
              <a:ext cx="27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>
                  <a:latin typeface="华文新魏" panose="02010800040101010101" pitchFamily="2" charset="-122"/>
                  <a:ea typeface="华文新魏" panose="02010800040101010101" pitchFamily="2" charset="-122"/>
                </a:rPr>
                <a:t>b</a:t>
              </a:r>
              <a:endPara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5129" name="文本框 5128"/>
            <p:cNvSpPr txBox="1"/>
            <p:nvPr/>
          </p:nvSpPr>
          <p:spPr>
            <a:xfrm>
              <a:off x="4404" y="1499"/>
              <a:ext cx="25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>
                  <a:latin typeface="华文新魏" panose="02010800040101010101" pitchFamily="2" charset="-122"/>
                  <a:ea typeface="华文新魏" panose="02010800040101010101" pitchFamily="2" charset="-122"/>
                </a:rPr>
                <a:t>a</a:t>
              </a:r>
              <a:endPara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5130" name="文本框 5129"/>
            <p:cNvSpPr txBox="1"/>
            <p:nvPr/>
          </p:nvSpPr>
          <p:spPr>
            <a:xfrm>
              <a:off x="4401" y="2233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latin typeface="宋体" panose="02010600030101010101" pitchFamily="2" charset="-122"/>
                </a:rPr>
                <a:t>O</a:t>
              </a:r>
              <a:endParaRPr lang="en-US" altLang="zh-CN" sz="3600" b="1">
                <a:latin typeface="宋体" panose="02010600030101010101" pitchFamily="2" charset="-122"/>
              </a:endParaRPr>
            </a:p>
          </p:txBody>
        </p:sp>
      </p:grpSp>
      <p:sp>
        <p:nvSpPr>
          <p:cNvPr id="5131" name="文本框 5130"/>
          <p:cNvSpPr txBox="1"/>
          <p:nvPr/>
        </p:nvSpPr>
        <p:spPr>
          <a:xfrm>
            <a:off x="323850" y="484188"/>
            <a:ext cx="3384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一、垂直的定义</a:t>
            </a:r>
            <a:endParaRPr lang="zh-CN" altLang="en-US" sz="3600" b="1" dirty="0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132" name="圆角矩形标注 5131"/>
          <p:cNvSpPr/>
          <p:nvPr/>
        </p:nvSpPr>
        <p:spPr>
          <a:xfrm>
            <a:off x="539750" y="4654550"/>
            <a:ext cx="8066088" cy="2087563"/>
          </a:xfrm>
          <a:prstGeom prst="wedgeRoundRectCallout">
            <a:avLst>
              <a:gd name="adj1" fmla="val -28588"/>
              <a:gd name="adj2" fmla="val -49241"/>
              <a:gd name="adj3" fmla="val 16667"/>
            </a:avLst>
          </a:prstGeom>
          <a:solidFill>
            <a:srgbClr val="FFCC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从垂直的定义可知，</a:t>
            </a:r>
            <a:endParaRPr lang="zh-CN" altLang="en-US" sz="32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判断两条直线互相垂直的关键：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       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只要找到两条直线相交时四个交角中一个角是直角。</a:t>
            </a:r>
            <a:endParaRPr lang="zh-CN" altLang="en-US" sz="3200" b="1" dirty="0">
              <a:solidFill>
                <a:srgbClr val="CC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6145"/>
          <p:cNvSpPr/>
          <p:nvPr/>
        </p:nvSpPr>
        <p:spPr>
          <a:xfrm>
            <a:off x="7019925" y="3141663"/>
            <a:ext cx="144463" cy="144462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47" name="文本框 6146"/>
          <p:cNvSpPr txBox="1"/>
          <p:nvPr/>
        </p:nvSpPr>
        <p:spPr>
          <a:xfrm>
            <a:off x="539750" y="692150"/>
            <a:ext cx="80645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1.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垂直定义：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当两条直线相交所成的四个角中，有一个角是直角时，这两条直线互相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垂直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，其中一条直线叫另一条直线的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垂线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，它们的交点叫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垂足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。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48" name="直接连接符 6147"/>
          <p:cNvSpPr/>
          <p:nvPr/>
        </p:nvSpPr>
        <p:spPr>
          <a:xfrm>
            <a:off x="6011863" y="3284538"/>
            <a:ext cx="2089150" cy="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9" name="直接连接符 6148"/>
          <p:cNvSpPr/>
          <p:nvPr/>
        </p:nvSpPr>
        <p:spPr>
          <a:xfrm>
            <a:off x="7019925" y="2276475"/>
            <a:ext cx="0" cy="165735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0" name="文本框 6149"/>
          <p:cNvSpPr txBox="1"/>
          <p:nvPr/>
        </p:nvSpPr>
        <p:spPr>
          <a:xfrm>
            <a:off x="7832725" y="2724150"/>
            <a:ext cx="4397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rPr>
              <a:t>b</a:t>
            </a:r>
            <a:endParaRPr lang="en-US" altLang="zh-CN" sz="36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51" name="文本框 6150"/>
          <p:cNvSpPr txBox="1"/>
          <p:nvPr/>
        </p:nvSpPr>
        <p:spPr>
          <a:xfrm>
            <a:off x="6991350" y="2019300"/>
            <a:ext cx="4111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rPr>
              <a:t>a</a:t>
            </a:r>
            <a:endParaRPr lang="en-US" altLang="zh-CN" sz="36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612775" y="3284538"/>
            <a:ext cx="56880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用“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⊥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”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和直线字母表示垂直</a:t>
            </a:r>
            <a:endParaRPr lang="zh-CN" altLang="en-US" sz="3200" b="1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3" name="文本框 6152"/>
          <p:cNvSpPr txBox="1"/>
          <p:nvPr/>
        </p:nvSpPr>
        <p:spPr>
          <a:xfrm>
            <a:off x="6986588" y="3184525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CC0066"/>
                </a:solidFill>
                <a:latin typeface="宋体" panose="02010600030101010101" pitchFamily="2" charset="-122"/>
              </a:rPr>
              <a:t>O</a:t>
            </a:r>
            <a:endParaRPr lang="en-US" altLang="zh-CN" sz="3600" b="1">
              <a:solidFill>
                <a:srgbClr val="CC0066"/>
              </a:solidFill>
              <a:latin typeface="宋体" panose="02010600030101010101" pitchFamily="2" charset="-122"/>
            </a:endParaRPr>
          </a:p>
        </p:txBody>
      </p:sp>
      <p:sp>
        <p:nvSpPr>
          <p:cNvPr id="6154" name="文本框 6153"/>
          <p:cNvSpPr txBox="1"/>
          <p:nvPr/>
        </p:nvSpPr>
        <p:spPr>
          <a:xfrm>
            <a:off x="7019925" y="2708275"/>
            <a:ext cx="7032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α 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155" name="文本框 6154"/>
          <p:cNvSpPr txBox="1"/>
          <p:nvPr/>
        </p:nvSpPr>
        <p:spPr>
          <a:xfrm>
            <a:off x="611188" y="2781300"/>
            <a:ext cx="31686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2.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垂直的表示：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6" name="文本框 6155"/>
          <p:cNvSpPr txBox="1"/>
          <p:nvPr/>
        </p:nvSpPr>
        <p:spPr>
          <a:xfrm>
            <a:off x="611188" y="3933825"/>
            <a:ext cx="76327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例如、如图，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、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b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互相垂直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 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垂足为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O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，则记为：</a:t>
            </a:r>
            <a:endParaRPr lang="zh-CN" altLang="en-US" sz="3200" b="1" dirty="0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7" name="文本框 6156"/>
          <p:cNvSpPr txBox="1"/>
          <p:nvPr/>
        </p:nvSpPr>
        <p:spPr>
          <a:xfrm>
            <a:off x="2124075" y="4941888"/>
            <a:ext cx="29527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⊥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b</a:t>
            </a:r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或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b</a:t>
            </a:r>
            <a:r>
              <a:rPr lang="en-US" altLang="en-US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⊥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a, </a:t>
            </a:r>
            <a:endParaRPr lang="en-US" altLang="zh-CN" sz="32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8" name="文本框 6157"/>
          <p:cNvSpPr txBox="1"/>
          <p:nvPr/>
        </p:nvSpPr>
        <p:spPr>
          <a:xfrm>
            <a:off x="612775" y="5661025"/>
            <a:ext cx="77755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若要强调垂足，则记为：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⊥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b, 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垂足为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O.</a:t>
            </a:r>
            <a:endParaRPr lang="en-US" altLang="zh-CN" sz="32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6" grpId="0"/>
      <p:bldP spid="6157" grpId="0"/>
      <p:bldP spid="61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图片 71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6013" y="1773238"/>
            <a:ext cx="7215187" cy="355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文本框 7170"/>
          <p:cNvSpPr txBox="1"/>
          <p:nvPr/>
        </p:nvSpPr>
        <p:spPr>
          <a:xfrm>
            <a:off x="684213" y="784225"/>
            <a:ext cx="79200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     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日常生活中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两条直线互相垂直的情形很常见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说出图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5.1-6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中的一些互相垂直的线条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172" name="文本框 7171"/>
          <p:cNvSpPr txBox="1"/>
          <p:nvPr/>
        </p:nvSpPr>
        <p:spPr>
          <a:xfrm>
            <a:off x="1549400" y="5370513"/>
            <a:ext cx="55435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你能再举出其他例子吗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4" name="图片 225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8175" y="620713"/>
            <a:ext cx="5545138" cy="5514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5" name="文本框 22534"/>
          <p:cNvSpPr txBox="1"/>
          <p:nvPr/>
        </p:nvSpPr>
        <p:spPr>
          <a:xfrm>
            <a:off x="2622550" y="5735638"/>
            <a:ext cx="37623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4" name="组合 18433"/>
          <p:cNvGrpSpPr/>
          <p:nvPr/>
        </p:nvGrpSpPr>
        <p:grpSpPr>
          <a:xfrm>
            <a:off x="2268538" y="1484313"/>
            <a:ext cx="4248150" cy="4818062"/>
            <a:chOff x="2928" y="528"/>
            <a:chExt cx="2352" cy="2653"/>
          </a:xfrm>
        </p:grpSpPr>
        <p:pic>
          <p:nvPicPr>
            <p:cNvPr id="18435" name="图片 1843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28" y="528"/>
              <a:ext cx="2352" cy="22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36" name="文本框 18435"/>
            <p:cNvSpPr txBox="1"/>
            <p:nvPr/>
          </p:nvSpPr>
          <p:spPr>
            <a:xfrm>
              <a:off x="3408" y="2929"/>
              <a:ext cx="1633" cy="2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8437" name="矩形 18436"/>
          <p:cNvSpPr/>
          <p:nvPr/>
        </p:nvSpPr>
        <p:spPr>
          <a:xfrm>
            <a:off x="179388" y="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 dirty="0">
                <a:ea typeface="黑体" panose="02010609060101010101" pitchFamily="2" charset="-122"/>
              </a:rPr>
              <a:t>生活中的垂直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18438" name="图片 18437" descr="AnimSpik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2375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图片 18438" descr="AnimSpik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513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0" name="图片 18439" descr="AnimSpik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238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1" name="图片 18440" descr="AnimSpik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938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2" name="图片 18441" descr="Doorin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3888" y="6381750"/>
            <a:ext cx="431800" cy="419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3" name="图片 18442" descr="AnimSpik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25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图片 20481" descr="红十字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8538" y="1196975"/>
            <a:ext cx="4319587" cy="431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矩形 20482"/>
          <p:cNvSpPr/>
          <p:nvPr/>
        </p:nvSpPr>
        <p:spPr>
          <a:xfrm>
            <a:off x="179388" y="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 dirty="0">
                <a:ea typeface="黑体" panose="02010609060101010101" pitchFamily="2" charset="-122"/>
              </a:rPr>
              <a:t>生活中的垂直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20484" name="图片 20483" descr="AnimSpik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2375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5" name="图片 20484" descr="AnimSpik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513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图片 20485" descr="AnimSpik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238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图片 20486" descr="AnimSpik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938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9" name="图片 20488" descr="AnimSpik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25" y="6381750"/>
            <a:ext cx="476250" cy="476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矩形 8193"/>
          <p:cNvSpPr/>
          <p:nvPr/>
        </p:nvSpPr>
        <p:spPr>
          <a:xfrm rot="-2496237" flipV="1">
            <a:off x="7104063" y="1784350"/>
            <a:ext cx="160337" cy="192088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195" name="直接连接符 8194"/>
          <p:cNvSpPr/>
          <p:nvPr/>
        </p:nvSpPr>
        <p:spPr>
          <a:xfrm flipV="1">
            <a:off x="6227763" y="1212850"/>
            <a:ext cx="1873250" cy="1584325"/>
          </a:xfrm>
          <a:prstGeom prst="line">
            <a:avLst/>
          </a:prstGeom>
          <a:ln w="5715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直接连接符 8195"/>
          <p:cNvSpPr/>
          <p:nvPr/>
        </p:nvSpPr>
        <p:spPr>
          <a:xfrm rot="5400000" flipV="1">
            <a:off x="6299200" y="1284288"/>
            <a:ext cx="1873250" cy="1584325"/>
          </a:xfrm>
          <a:prstGeom prst="line">
            <a:avLst/>
          </a:prstGeom>
          <a:ln w="5715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7" name="文本框 8196"/>
          <p:cNvSpPr txBox="1"/>
          <p:nvPr/>
        </p:nvSpPr>
        <p:spPr>
          <a:xfrm>
            <a:off x="6011863" y="838200"/>
            <a:ext cx="4603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chemeClr val="hlin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3200" b="1">
              <a:solidFill>
                <a:schemeClr val="hlink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198" name="文本框 8197"/>
          <p:cNvSpPr txBox="1"/>
          <p:nvPr/>
        </p:nvSpPr>
        <p:spPr>
          <a:xfrm>
            <a:off x="7956550" y="2725738"/>
            <a:ext cx="485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chemeClr val="hlin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3200" b="1">
              <a:solidFill>
                <a:schemeClr val="hlink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199" name="文本框 8198"/>
          <p:cNvSpPr txBox="1"/>
          <p:nvPr/>
        </p:nvSpPr>
        <p:spPr>
          <a:xfrm>
            <a:off x="6011863" y="2709863"/>
            <a:ext cx="485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chemeClr val="hlin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endParaRPr lang="en-US" altLang="zh-CN" sz="3200" b="1">
              <a:solidFill>
                <a:schemeClr val="hlink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200" name="文本框 8199"/>
          <p:cNvSpPr txBox="1"/>
          <p:nvPr/>
        </p:nvSpPr>
        <p:spPr>
          <a:xfrm>
            <a:off x="8027988" y="765175"/>
            <a:ext cx="5095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chemeClr val="hlin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endParaRPr lang="en-US" altLang="zh-CN" sz="3200" b="1">
              <a:solidFill>
                <a:schemeClr val="hlink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201" name="文本框 8200"/>
          <p:cNvSpPr txBox="1"/>
          <p:nvPr/>
        </p:nvSpPr>
        <p:spPr>
          <a:xfrm>
            <a:off x="6948488" y="1960563"/>
            <a:ext cx="3889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chemeClr val="hlink"/>
                </a:solidFill>
                <a:latin typeface="宋体" panose="02010600030101010101" pitchFamily="2" charset="-122"/>
              </a:rPr>
              <a:t>O</a:t>
            </a:r>
            <a:endParaRPr lang="en-US" altLang="zh-CN" sz="3200" b="1">
              <a:solidFill>
                <a:schemeClr val="hlink"/>
              </a:solidFill>
              <a:latin typeface="宋体" panose="02010600030101010101" pitchFamily="2" charset="-122"/>
            </a:endParaRPr>
          </a:p>
        </p:txBody>
      </p:sp>
      <p:sp>
        <p:nvSpPr>
          <p:cNvPr id="8202" name="矩形 8201"/>
          <p:cNvSpPr/>
          <p:nvPr/>
        </p:nvSpPr>
        <p:spPr>
          <a:xfrm>
            <a:off x="468313" y="2273300"/>
            <a:ext cx="2216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书写形式：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8203" name="矩形 8202"/>
          <p:cNvSpPr/>
          <p:nvPr/>
        </p:nvSpPr>
        <p:spPr>
          <a:xfrm>
            <a:off x="684213" y="866775"/>
            <a:ext cx="5256212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 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如图，当直线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AB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与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CD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相交于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O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点，</a:t>
            </a:r>
            <a:r>
              <a:rPr lang="en-US" altLang="en-US" sz="3200" b="1">
                <a:solidFill>
                  <a:schemeClr val="hlink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3200" b="1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AOD=90</a:t>
            </a:r>
            <a:r>
              <a:rPr lang="zh-CN" altLang="zh-CN" sz="3200" b="1">
                <a:solidFill>
                  <a:schemeClr val="hlink"/>
                </a:solidFill>
                <a:latin typeface="Arial" panose="020B0604020202020204" pitchFamily="34" charset="0"/>
              </a:rPr>
              <a:t>°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时，</a:t>
            </a:r>
            <a:r>
              <a:rPr lang="en-US" altLang="zh-CN" sz="3200" b="1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AB</a:t>
            </a:r>
            <a:r>
              <a:rPr lang="zh-CN" altLang="zh-CN" sz="3200" b="1">
                <a:solidFill>
                  <a:schemeClr val="hlink"/>
                </a:solidFill>
                <a:latin typeface="Arial" panose="020B0604020202020204" pitchFamily="34" charset="0"/>
              </a:rPr>
              <a:t>⊥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CD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，垂足为</a:t>
            </a:r>
            <a:r>
              <a:rPr lang="en-US" altLang="zh-CN" sz="3200" b="1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O</a:t>
            </a:r>
            <a:r>
              <a:rPr lang="zh-CN" altLang="en-US" sz="3200" b="1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。</a:t>
            </a:r>
            <a:endParaRPr lang="zh-CN" altLang="en-US" sz="3200" b="1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8204" name="矩形 8203"/>
          <p:cNvSpPr/>
          <p:nvPr/>
        </p:nvSpPr>
        <p:spPr>
          <a:xfrm>
            <a:off x="827088" y="2722563"/>
            <a:ext cx="525621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∵∠</a:t>
            </a:r>
            <a:r>
              <a:rPr lang="en-US" altLang="zh-CN" sz="32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AOD=90</a:t>
            </a:r>
            <a:r>
              <a:rPr lang="zh-CN" altLang="zh-CN" sz="3200" b="1">
                <a:solidFill>
                  <a:srgbClr val="CC0066"/>
                </a:solidFill>
                <a:latin typeface="Arial" panose="020B0604020202020204" pitchFamily="34" charset="0"/>
              </a:rPr>
              <a:t>°</a:t>
            </a:r>
            <a:r>
              <a:rPr lang="zh-CN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（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已知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）</a:t>
            </a:r>
            <a:endParaRPr lang="zh-CN" altLang="en-US" sz="3200" b="1" dirty="0">
              <a:solidFill>
                <a:srgbClr val="CC0066"/>
              </a:solidFill>
              <a:latin typeface="Arial" panose="020B0604020202020204" pitchFamily="34" charset="0"/>
            </a:endParaRPr>
          </a:p>
          <a:p>
            <a:r>
              <a:rPr lang="en-US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∴</a:t>
            </a:r>
            <a:r>
              <a:rPr lang="en-US" altLang="zh-CN" sz="32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AB</a:t>
            </a:r>
            <a:r>
              <a:rPr lang="zh-CN" altLang="zh-CN" sz="3200" b="1">
                <a:solidFill>
                  <a:srgbClr val="CC0066"/>
                </a:solidFill>
                <a:latin typeface="Arial" panose="020B0604020202020204" pitchFamily="34" charset="0"/>
              </a:rPr>
              <a:t>⊥</a:t>
            </a:r>
            <a:r>
              <a:rPr lang="en-US" altLang="zh-CN" sz="32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CD</a:t>
            </a:r>
            <a:r>
              <a:rPr lang="zh-CN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（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垂直的定义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）</a:t>
            </a:r>
            <a:endParaRPr lang="zh-CN" altLang="en-US" sz="32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8205" name="矩形 8204"/>
          <p:cNvSpPr/>
          <p:nvPr/>
        </p:nvSpPr>
        <p:spPr>
          <a:xfrm>
            <a:off x="468313" y="4652963"/>
            <a:ext cx="2216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书写形式：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8206" name="矩形 8205"/>
          <p:cNvSpPr/>
          <p:nvPr/>
        </p:nvSpPr>
        <p:spPr>
          <a:xfrm>
            <a:off x="684213" y="3716338"/>
            <a:ext cx="76327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 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反之，若直线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AB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与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CD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垂直，垂足为</a:t>
            </a:r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O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，那么，</a:t>
            </a:r>
            <a:r>
              <a:rPr lang="en-US" altLang="en-US" sz="3200" b="1">
                <a:solidFill>
                  <a:schemeClr val="hlink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3200" b="1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AOD=90</a:t>
            </a:r>
            <a:r>
              <a:rPr lang="zh-CN" altLang="zh-CN" sz="3200" b="1">
                <a:solidFill>
                  <a:schemeClr val="hlink"/>
                </a:solidFill>
                <a:latin typeface="Arial" panose="020B0604020202020204" pitchFamily="34" charset="0"/>
              </a:rPr>
              <a:t>°</a:t>
            </a:r>
            <a:r>
              <a:rPr lang="zh-CN" altLang="en-US" sz="3200" b="1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。</a:t>
            </a:r>
            <a:endParaRPr lang="zh-CN" altLang="en-US" sz="3200" b="1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8207" name="矩形 8206"/>
          <p:cNvSpPr/>
          <p:nvPr/>
        </p:nvSpPr>
        <p:spPr>
          <a:xfrm>
            <a:off x="323850" y="463550"/>
            <a:ext cx="37734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3.</a:t>
            </a:r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垂直的书写形式：</a:t>
            </a:r>
            <a:endParaRPr lang="zh-CN" altLang="en-US" sz="32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8208" name="矩形 8207"/>
          <p:cNvSpPr/>
          <p:nvPr/>
        </p:nvSpPr>
        <p:spPr>
          <a:xfrm>
            <a:off x="2339975" y="4652963"/>
            <a:ext cx="63373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∵</a:t>
            </a:r>
            <a:r>
              <a:rPr lang="en-US" altLang="zh-CN" sz="3200" b="1">
                <a:solidFill>
                  <a:srgbClr val="CC0066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AB</a:t>
            </a:r>
            <a:r>
              <a:rPr lang="zh-CN" altLang="zh-CN" sz="3200" b="1">
                <a:solidFill>
                  <a:srgbClr val="CC0066"/>
                </a:solidFill>
                <a:latin typeface="Arial" panose="020B0604020202020204" pitchFamily="34" charset="0"/>
              </a:rPr>
              <a:t>⊥</a:t>
            </a:r>
            <a:r>
              <a:rPr lang="en-US" altLang="zh-CN" sz="32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CD</a:t>
            </a:r>
            <a:r>
              <a:rPr lang="zh-CN" altLang="zh-CN" sz="3200" b="1">
                <a:solidFill>
                  <a:srgbClr val="CC0066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（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已知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）</a:t>
            </a:r>
            <a:endParaRPr lang="zh-CN" altLang="en-US" sz="3200" b="1" dirty="0">
              <a:solidFill>
                <a:srgbClr val="CC0066"/>
              </a:solidFill>
              <a:latin typeface="Arial" panose="020B0604020202020204" pitchFamily="34" charset="0"/>
            </a:endParaRPr>
          </a:p>
          <a:p>
            <a:r>
              <a:rPr lang="en-US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∴ ∠</a:t>
            </a:r>
            <a:r>
              <a:rPr lang="en-US" altLang="zh-CN" sz="32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AOD=90</a:t>
            </a:r>
            <a:r>
              <a:rPr lang="zh-CN" altLang="zh-CN" sz="3200" b="1" dirty="0">
                <a:solidFill>
                  <a:srgbClr val="CC0066"/>
                </a:solidFill>
                <a:latin typeface="Arial" panose="020B0604020202020204" pitchFamily="34" charset="0"/>
              </a:rPr>
              <a:t>° </a:t>
            </a:r>
            <a:r>
              <a:rPr lang="zh-CN" altLang="en-US" sz="3200" b="1">
                <a:solidFill>
                  <a:srgbClr val="CC0066"/>
                </a:solidFill>
                <a:latin typeface="Arial" panose="020B0604020202020204" pitchFamily="34" charset="0"/>
              </a:rPr>
              <a:t>（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垂直的定义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）</a:t>
            </a:r>
            <a:endParaRPr lang="zh-CN" altLang="en-US" sz="32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8209" name="矩形 8208"/>
          <p:cNvSpPr/>
          <p:nvPr/>
        </p:nvSpPr>
        <p:spPr>
          <a:xfrm>
            <a:off x="395288" y="5729288"/>
            <a:ext cx="3600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  <a:t>应用垂直的定义：</a:t>
            </a:r>
            <a:endParaRPr lang="zh-CN" altLang="en-US" sz="32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8210" name="矩形 8209"/>
          <p:cNvSpPr/>
          <p:nvPr/>
        </p:nvSpPr>
        <p:spPr>
          <a:xfrm>
            <a:off x="3635375" y="5789613"/>
            <a:ext cx="53292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2800" b="1">
                <a:latin typeface="Arial" panose="020B0604020202020204" pitchFamily="34" charset="0"/>
              </a:rPr>
              <a:t>∠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AOC=</a:t>
            </a:r>
            <a:r>
              <a:rPr lang="en-US" altLang="en-US" sz="2800" b="1">
                <a:latin typeface="Arial" panose="020B0604020202020204" pitchFamily="34" charset="0"/>
              </a:rPr>
              <a:t>∠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BOC=</a:t>
            </a:r>
            <a:r>
              <a:rPr lang="en-US" altLang="en-US" sz="2800" b="1">
                <a:latin typeface="Arial" panose="020B0604020202020204" pitchFamily="34" charset="0"/>
              </a:rPr>
              <a:t>∠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BOD=90</a:t>
            </a:r>
            <a:r>
              <a:rPr lang="zh-CN" altLang="zh-CN" sz="2800" b="1">
                <a:latin typeface="Arial" panose="020B0604020202020204" pitchFamily="34" charset="0"/>
              </a:rPr>
              <a:t>°</a:t>
            </a:r>
            <a:endParaRPr lang="en-US" altLang="zh-CN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/>
      <p:bldP spid="8204" grpId="0"/>
      <p:bldP spid="8205" grpId="0"/>
      <p:bldP spid="8206" grpId="0"/>
      <p:bldP spid="8208" grpId="0"/>
      <p:bldP spid="8209" grpId="0"/>
      <p:bldP spid="82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27649"/>
          <p:cNvSpPr/>
          <p:nvPr/>
        </p:nvSpPr>
        <p:spPr>
          <a:xfrm>
            <a:off x="3349625" y="760413"/>
            <a:ext cx="31130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垂线的定义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graphicFrame>
        <p:nvGraphicFramePr>
          <p:cNvPr id="27696" name="表格 27695"/>
          <p:cNvGraphicFramePr/>
          <p:nvPr/>
        </p:nvGraphicFramePr>
        <p:xfrm>
          <a:off x="533400" y="1622425"/>
          <a:ext cx="8229600" cy="4549775"/>
        </p:xfrm>
        <a:graphic>
          <a:graphicData uri="http://schemas.openxmlformats.org/drawingml/2006/table">
            <a:tbl>
              <a:tblPr/>
              <a:tblGrid>
                <a:gridCol w="1646238"/>
                <a:gridCol w="1646237"/>
                <a:gridCol w="1644650"/>
                <a:gridCol w="1646238"/>
                <a:gridCol w="1646237"/>
              </a:tblGrid>
              <a:tr h="10525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华文中宋" panose="02010600040101010101" pitchFamily="2" charset="-122"/>
                        </a:rPr>
                        <a:t>定义</a:t>
                      </a:r>
                      <a:endParaRPr lang="zh-CN" altLang="en-US" sz="260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华文中宋" panose="02010600040101010101" pitchFamily="2" charset="-122"/>
                        </a:rPr>
                        <a:t>图示</a:t>
                      </a:r>
                      <a:endParaRPr lang="zh-CN" altLang="en-US" sz="260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华文中宋" panose="02010600040101010101" pitchFamily="2" charset="-122"/>
                        </a:rPr>
                        <a:t>文字语言</a:t>
                      </a:r>
                      <a:endParaRPr lang="zh-CN" altLang="en-US" sz="260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华文中宋" panose="02010600040101010101" pitchFamily="2" charset="-122"/>
                        </a:rPr>
                        <a:t>几何语言</a:t>
                      </a:r>
                      <a:endParaRPr lang="zh-CN" altLang="en-US" sz="260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ea typeface="华文中宋" panose="02010600040101010101" pitchFamily="2" charset="-122"/>
                        </a:rPr>
                        <a:t>两层含义</a:t>
                      </a:r>
                      <a:endParaRPr lang="zh-CN" altLang="en-US" sz="260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72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600" b="1" dirty="0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600" dirty="0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600" b="1" dirty="0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600" b="1" dirty="0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en-US" altLang="zh-CN" sz="2600" b="1" dirty="0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en-US" altLang="zh-CN" sz="2600" b="1" dirty="0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en-US" altLang="zh-CN" sz="2600" b="1" dirty="0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600" b="1">
                        <a:latin typeface="Times New Roman" panose="02020603050405020304" pitchFamily="18" charset="0"/>
                        <a:ea typeface="华文中宋" panose="020106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671" name="文本框 27670"/>
          <p:cNvSpPr txBox="1"/>
          <p:nvPr/>
        </p:nvSpPr>
        <p:spPr>
          <a:xfrm>
            <a:off x="609600" y="2667000"/>
            <a:ext cx="1524000" cy="3378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当两条直线所成的四个角中有一个角是直角时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我们就说这两条直线互相垂直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72" name="文本框 27671"/>
          <p:cNvSpPr txBox="1"/>
          <p:nvPr/>
        </p:nvSpPr>
        <p:spPr>
          <a:xfrm>
            <a:off x="3962400" y="3354388"/>
            <a:ext cx="1447800" cy="1979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直线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AB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垂直于直线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CD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O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为垂足．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buClr>
                <a:schemeClr val="bg1"/>
              </a:buClr>
            </a:pP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73" name="文本框 27672"/>
          <p:cNvSpPr txBox="1"/>
          <p:nvPr/>
        </p:nvSpPr>
        <p:spPr>
          <a:xfrm>
            <a:off x="5562600" y="2852738"/>
            <a:ext cx="1524000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AB⊥CD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，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O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为垂足．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7674" name="文本框 27673"/>
          <p:cNvSpPr txBox="1"/>
          <p:nvPr/>
        </p:nvSpPr>
        <p:spPr>
          <a:xfrm>
            <a:off x="7164388" y="2927350"/>
            <a:ext cx="1800225" cy="1249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含义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：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∵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AB⊥CD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∴∠1=90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75" name="文本框 27674"/>
          <p:cNvSpPr txBox="1"/>
          <p:nvPr/>
        </p:nvSpPr>
        <p:spPr>
          <a:xfrm>
            <a:off x="7164388" y="4343400"/>
            <a:ext cx="1800225" cy="1322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含义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：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∵∠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1=90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°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∴AB⊥CD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77" name="文本框 27676"/>
          <p:cNvSpPr txBox="1"/>
          <p:nvPr/>
        </p:nvSpPr>
        <p:spPr>
          <a:xfrm>
            <a:off x="5580063" y="4176713"/>
            <a:ext cx="1512887" cy="1827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垂直用符号 “</a:t>
            </a:r>
            <a:r>
              <a:rPr lang="en-US" altLang="zh-CN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⊥”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来表示，读作“垂直于”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）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7691" name="组合 27690"/>
          <p:cNvGrpSpPr/>
          <p:nvPr/>
        </p:nvGrpSpPr>
        <p:grpSpPr>
          <a:xfrm>
            <a:off x="3692525" y="-73025"/>
            <a:ext cx="2770188" cy="947738"/>
            <a:chOff x="1519" y="473"/>
            <a:chExt cx="1745" cy="597"/>
          </a:xfrm>
        </p:grpSpPr>
        <p:sp>
          <p:nvSpPr>
            <p:cNvPr id="27692" name="矩形 27691"/>
            <p:cNvSpPr/>
            <p:nvPr/>
          </p:nvSpPr>
          <p:spPr>
            <a:xfrm>
              <a:off x="1519" y="614"/>
              <a:ext cx="908" cy="38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12700" cap="flat" cmpd="sng">
                    <a:solidFill>
                      <a:srgbClr val="3333CC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B2B2B2">
                      <a:alpha val="50000"/>
                    </a:srgbClr>
                  </a:solidFill>
                  <a:effectLst>
                    <a:outerShdw dist="45791" dir="2021404" algn="ctr" rotWithShape="0">
                      <a:srgbClr val="9999FF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归纳</a:t>
              </a:r>
              <a:endPara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27693" name="图片 27692" descr="54321 (7)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693" y="473"/>
              <a:ext cx="571" cy="59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7697" name="组合 27696"/>
          <p:cNvGrpSpPr/>
          <p:nvPr/>
        </p:nvGrpSpPr>
        <p:grpSpPr>
          <a:xfrm>
            <a:off x="2133600" y="2819400"/>
            <a:ext cx="1600200" cy="2590800"/>
            <a:chOff x="1344" y="1776"/>
            <a:chExt cx="1008" cy="1632"/>
          </a:xfrm>
        </p:grpSpPr>
        <p:sp>
          <p:nvSpPr>
            <p:cNvPr id="27690" name="文本框 27689"/>
            <p:cNvSpPr txBox="1"/>
            <p:nvPr/>
          </p:nvSpPr>
          <p:spPr>
            <a:xfrm>
              <a:off x="1956" y="2409"/>
              <a:ext cx="1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000" b="1">
                  <a:latin typeface="Times New Roman" panose="02020603050405020304" pitchFamily="18" charset="0"/>
                </a:rPr>
                <a:t>1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  <p:grpSp>
          <p:nvGrpSpPr>
            <p:cNvPr id="27695" name="组合 27694"/>
            <p:cNvGrpSpPr/>
            <p:nvPr/>
          </p:nvGrpSpPr>
          <p:grpSpPr>
            <a:xfrm>
              <a:off x="1344" y="1776"/>
              <a:ext cx="1008" cy="1632"/>
              <a:chOff x="1344" y="1776"/>
              <a:chExt cx="1008" cy="1632"/>
            </a:xfrm>
          </p:grpSpPr>
          <p:grpSp>
            <p:nvGrpSpPr>
              <p:cNvPr id="27680" name="组合 27679"/>
              <p:cNvGrpSpPr/>
              <p:nvPr/>
            </p:nvGrpSpPr>
            <p:grpSpPr>
              <a:xfrm>
                <a:off x="1344" y="1776"/>
                <a:ext cx="1008" cy="1632"/>
                <a:chOff x="3696" y="1200"/>
                <a:chExt cx="1584" cy="1399"/>
              </a:xfrm>
            </p:grpSpPr>
            <p:sp>
              <p:nvSpPr>
                <p:cNvPr id="27681" name="直接连接符 27680"/>
                <p:cNvSpPr/>
                <p:nvPr/>
              </p:nvSpPr>
              <p:spPr>
                <a:xfrm>
                  <a:off x="3840" y="1968"/>
                  <a:ext cx="1344" cy="0"/>
                </a:xfrm>
                <a:prstGeom prst="line">
                  <a:avLst/>
                </a:prstGeom>
                <a:ln w="25400" cap="flat" cmpd="sng">
                  <a:solidFill>
                    <a:schemeClr val="tx2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82" name="直接连接符 27681"/>
                <p:cNvSpPr/>
                <p:nvPr/>
              </p:nvSpPr>
              <p:spPr>
                <a:xfrm>
                  <a:off x="4416" y="1392"/>
                  <a:ext cx="0" cy="1200"/>
                </a:xfrm>
                <a:prstGeom prst="line">
                  <a:avLst/>
                </a:prstGeom>
                <a:ln w="25400" cap="flat" cmpd="sng">
                  <a:solidFill>
                    <a:schemeClr val="tx2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83" name="文本框 27682"/>
                <p:cNvSpPr txBox="1"/>
                <p:nvPr/>
              </p:nvSpPr>
              <p:spPr>
                <a:xfrm>
                  <a:off x="4417" y="1920"/>
                  <a:ext cx="335" cy="2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O</a:t>
                  </a:r>
                  <a:endParaRPr lang="en-US" altLang="zh-CN" sz="2400" b="1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27684" name="文本框 27683"/>
                <p:cNvSpPr txBox="1"/>
                <p:nvPr/>
              </p:nvSpPr>
              <p:spPr>
                <a:xfrm>
                  <a:off x="4417" y="1200"/>
                  <a:ext cx="240" cy="2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A</a:t>
                  </a:r>
                  <a:endParaRPr lang="en-US" altLang="zh-CN" sz="2400" b="1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27685" name="文本框 27684"/>
                <p:cNvSpPr txBox="1"/>
                <p:nvPr/>
              </p:nvSpPr>
              <p:spPr>
                <a:xfrm>
                  <a:off x="4417" y="2352"/>
                  <a:ext cx="240" cy="2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B</a:t>
                  </a:r>
                  <a:endParaRPr lang="en-US" altLang="zh-CN" sz="2400" b="1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27686" name="文本框 27685"/>
                <p:cNvSpPr txBox="1"/>
                <p:nvPr/>
              </p:nvSpPr>
              <p:spPr>
                <a:xfrm>
                  <a:off x="3696" y="1920"/>
                  <a:ext cx="240" cy="2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C</a:t>
                  </a:r>
                  <a:endParaRPr lang="en-US" altLang="zh-CN" sz="2400" b="1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  <p:sp>
              <p:nvSpPr>
                <p:cNvPr id="27687" name="文本框 27686"/>
                <p:cNvSpPr txBox="1"/>
                <p:nvPr/>
              </p:nvSpPr>
              <p:spPr>
                <a:xfrm>
                  <a:off x="5040" y="1920"/>
                  <a:ext cx="240" cy="24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D</a:t>
                  </a:r>
                  <a:endParaRPr lang="en-US" altLang="zh-CN" sz="2400" b="1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</p:grpSp>
          <p:sp>
            <p:nvSpPr>
              <p:cNvPr id="27694" name="文本框 27693"/>
              <p:cNvSpPr txBox="1"/>
              <p:nvPr/>
            </p:nvSpPr>
            <p:spPr>
              <a:xfrm>
                <a:off x="1743" y="2386"/>
                <a:ext cx="340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>
                    <a:latin typeface="Arial" panose="020B0604020202020204" pitchFamily="34" charset="0"/>
                  </a:rPr>
                  <a:t>┓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71" grpId="0"/>
      <p:bldP spid="27672" grpId="0"/>
      <p:bldP spid="27673" grpId="0"/>
      <p:bldP spid="27674" grpId="0"/>
      <p:bldP spid="27675" grpId="0"/>
      <p:bldP spid="276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9217"/>
          <p:cNvSpPr txBox="1"/>
          <p:nvPr/>
        </p:nvSpPr>
        <p:spPr>
          <a:xfrm>
            <a:off x="684213" y="1363663"/>
            <a:ext cx="1555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练习：</a:t>
            </a:r>
            <a:endParaRPr lang="zh-CN" altLang="en-US" sz="3600" b="1" dirty="0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219" name="矩形 9218"/>
          <p:cNvSpPr/>
          <p:nvPr/>
        </p:nvSpPr>
        <p:spPr>
          <a:xfrm>
            <a:off x="6745288" y="3762375"/>
            <a:ext cx="144462" cy="144463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20" name="文本框 9219"/>
          <p:cNvSpPr txBox="1"/>
          <p:nvPr/>
        </p:nvSpPr>
        <p:spPr>
          <a:xfrm>
            <a:off x="539750" y="1916113"/>
            <a:ext cx="8135938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1. 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如图，直线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AB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CD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相交于点</a:t>
            </a:r>
            <a:r>
              <a:rPr lang="en-US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O，OE⊥AB，∠1=125°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endParaRPr lang="en-US" altLang="zh-CN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求∠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COE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的度数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221" name="直接连接符 9220"/>
          <p:cNvSpPr/>
          <p:nvPr/>
        </p:nvSpPr>
        <p:spPr>
          <a:xfrm>
            <a:off x="5507038" y="3913188"/>
            <a:ext cx="2592387" cy="0"/>
          </a:xfrm>
          <a:prstGeom prst="line">
            <a:avLst/>
          </a:prstGeom>
          <a:ln w="5715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2" name="直接连接符 9221"/>
          <p:cNvSpPr/>
          <p:nvPr/>
        </p:nvSpPr>
        <p:spPr>
          <a:xfrm flipV="1">
            <a:off x="6732588" y="2689225"/>
            <a:ext cx="0" cy="1223963"/>
          </a:xfrm>
          <a:prstGeom prst="line">
            <a:avLst/>
          </a:prstGeom>
          <a:ln w="5715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3" name="直接连接符 9222"/>
          <p:cNvSpPr/>
          <p:nvPr/>
        </p:nvSpPr>
        <p:spPr>
          <a:xfrm>
            <a:off x="6227763" y="2760663"/>
            <a:ext cx="1008062" cy="2305050"/>
          </a:xfrm>
          <a:prstGeom prst="line">
            <a:avLst/>
          </a:prstGeom>
          <a:ln w="5715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4" name="文本框 9223"/>
          <p:cNvSpPr txBox="1"/>
          <p:nvPr/>
        </p:nvSpPr>
        <p:spPr>
          <a:xfrm>
            <a:off x="5364163" y="3789363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A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5880100" y="2452688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C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6732588" y="2420938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E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7812088" y="3787775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B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6804025" y="4656138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D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9229" name="文本框 9228"/>
          <p:cNvSpPr txBox="1"/>
          <p:nvPr/>
        </p:nvSpPr>
        <p:spPr>
          <a:xfrm>
            <a:off x="6802438" y="3794125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O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9230" name="文本框 9229"/>
          <p:cNvSpPr txBox="1"/>
          <p:nvPr/>
        </p:nvSpPr>
        <p:spPr>
          <a:xfrm>
            <a:off x="6329363" y="3952875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宋体" panose="02010600030101010101" pitchFamily="2" charset="-122"/>
              </a:rPr>
              <a:t>1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9231" name="文本框 9230"/>
          <p:cNvSpPr txBox="1"/>
          <p:nvPr/>
        </p:nvSpPr>
        <p:spPr>
          <a:xfrm rot="6811226">
            <a:off x="6299200" y="380841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3399FF"/>
                </a:solidFill>
                <a:latin typeface="宋体" panose="02010600030101010101" pitchFamily="2" charset="-122"/>
              </a:rPr>
              <a:t>）</a:t>
            </a:r>
            <a:endParaRPr lang="zh-CN" altLang="en-US" sz="3200" b="1" dirty="0">
              <a:solidFill>
                <a:srgbClr val="3399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文本框 52225"/>
          <p:cNvSpPr txBox="1"/>
          <p:nvPr/>
        </p:nvSpPr>
        <p:spPr>
          <a:xfrm>
            <a:off x="481013" y="476250"/>
            <a:ext cx="819467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1A10E8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rgbClr val="1A10E8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3600" b="1" dirty="0">
                <a:latin typeface="Times New Roman" panose="02020603050405020304" pitchFamily="18" charset="0"/>
              </a:rPr>
              <a:t>如图</a:t>
            </a:r>
            <a:r>
              <a:rPr lang="en-US" altLang="zh-CN" sz="3600" b="1">
                <a:latin typeface="Times New Roman" panose="02020603050405020304" pitchFamily="18" charset="0"/>
              </a:rPr>
              <a:t>,∠ABC=90</a:t>
            </a:r>
            <a:r>
              <a:rPr lang="en-US" altLang="zh-CN" sz="36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°</a:t>
            </a:r>
            <a:r>
              <a:rPr lang="en-US" altLang="zh-CN" sz="3600" b="1">
                <a:latin typeface="Times New Roman" panose="02020603050405020304" pitchFamily="18" charset="0"/>
              </a:rPr>
              <a:t> ,∠1=60</a:t>
            </a:r>
            <a:r>
              <a:rPr lang="en-US" altLang="zh-CN" sz="3600" b="1">
                <a:solidFill>
                  <a:srgbClr val="CC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°</a:t>
            </a:r>
            <a:r>
              <a:rPr lang="en-US" altLang="zh-CN" sz="3600" b="1" dirty="0">
                <a:latin typeface="Times New Roman" panose="02020603050405020304" pitchFamily="18" charset="0"/>
              </a:rPr>
              <a:t> ,</a:t>
            </a:r>
            <a:r>
              <a:rPr lang="zh-CN" altLang="en-US" sz="3600" b="1" dirty="0">
                <a:latin typeface="Times New Roman" panose="02020603050405020304" pitchFamily="18" charset="0"/>
              </a:rPr>
              <a:t>过</a:t>
            </a:r>
            <a:r>
              <a:rPr lang="en-US" altLang="zh-CN" sz="3600" b="1" dirty="0">
                <a:latin typeface="Times New Roman" panose="02020603050405020304" pitchFamily="18" charset="0"/>
              </a:rPr>
              <a:t>B</a:t>
            </a:r>
            <a:r>
              <a:rPr lang="zh-CN" altLang="en-US" sz="3600" b="1" dirty="0">
                <a:latin typeface="Times New Roman" panose="02020603050405020304" pitchFamily="18" charset="0"/>
              </a:rPr>
              <a:t>作</a:t>
            </a:r>
            <a:r>
              <a:rPr lang="en-US" altLang="zh-CN" sz="3600" b="1" dirty="0">
                <a:latin typeface="Times New Roman" panose="02020603050405020304" pitchFamily="18" charset="0"/>
              </a:rPr>
              <a:t>AC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的垂线</a:t>
            </a:r>
            <a:r>
              <a:rPr lang="en-US" altLang="zh-CN" sz="3600" b="1" dirty="0">
                <a:latin typeface="Times New Roman" panose="02020603050405020304" pitchFamily="18" charset="0"/>
              </a:rPr>
              <a:t>BO,</a:t>
            </a:r>
            <a:r>
              <a:rPr lang="zh-CN" altLang="en-US" sz="3600" b="1" dirty="0">
                <a:latin typeface="Times New Roman" panose="02020603050405020304" pitchFamily="18" charset="0"/>
              </a:rPr>
              <a:t>垂足是</a:t>
            </a:r>
            <a:r>
              <a:rPr lang="en-US" altLang="zh-CN" sz="3600" b="1" dirty="0">
                <a:latin typeface="Times New Roman" panose="02020603050405020304" pitchFamily="18" charset="0"/>
              </a:rPr>
              <a:t>O,</a:t>
            </a:r>
            <a:r>
              <a:rPr lang="zh-CN" altLang="en-US" sz="3600" b="1" dirty="0">
                <a:latin typeface="Times New Roman" panose="02020603050405020304" pitchFamily="18" charset="0"/>
              </a:rPr>
              <a:t>过</a:t>
            </a:r>
            <a:r>
              <a:rPr lang="en-US" altLang="zh-CN" sz="3600" b="1" dirty="0">
                <a:latin typeface="Times New Roman" panose="02020603050405020304" pitchFamily="18" charset="0"/>
              </a:rPr>
              <a:t>O</a:t>
            </a:r>
            <a:r>
              <a:rPr lang="zh-CN" altLang="en-US" sz="3600" b="1" dirty="0">
                <a:latin typeface="Times New Roman" panose="02020603050405020304" pitchFamily="18" charset="0"/>
              </a:rPr>
              <a:t>作</a:t>
            </a:r>
            <a:r>
              <a:rPr lang="en-US" altLang="zh-CN" sz="3600" b="1" dirty="0">
                <a:latin typeface="Times New Roman" panose="02020603050405020304" pitchFamily="18" charset="0"/>
              </a:rPr>
              <a:t>BC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的垂线</a:t>
            </a:r>
            <a:r>
              <a:rPr lang="en-US" altLang="zh-CN" sz="3600" b="1" dirty="0">
                <a:latin typeface="Times New Roman" panose="02020603050405020304" pitchFamily="18" charset="0"/>
              </a:rPr>
              <a:t>,</a:t>
            </a:r>
            <a:r>
              <a:rPr lang="zh-CN" altLang="en-US" sz="3600" b="1" dirty="0">
                <a:latin typeface="Times New Roman" panose="02020603050405020304" pitchFamily="18" charset="0"/>
              </a:rPr>
              <a:t>垂足是</a:t>
            </a:r>
            <a:r>
              <a:rPr lang="en-US" altLang="zh-CN" sz="3600" b="1" dirty="0">
                <a:latin typeface="Times New Roman" panose="02020603050405020304" pitchFamily="18" charset="0"/>
              </a:rPr>
              <a:t>D,</a:t>
            </a:r>
            <a:r>
              <a:rPr lang="zh-CN" altLang="en-US" sz="3600" b="1" dirty="0">
                <a:latin typeface="Times New Roman" panose="02020603050405020304" pitchFamily="18" charset="0"/>
              </a:rPr>
              <a:t>若</a:t>
            </a:r>
            <a:r>
              <a:rPr lang="en-US" altLang="zh-CN" sz="3600" b="1" dirty="0">
                <a:latin typeface="Times New Roman" panose="02020603050405020304" pitchFamily="18" charset="0"/>
              </a:rPr>
              <a:t>∠1= ∠2,</a:t>
            </a:r>
            <a:r>
              <a:rPr lang="zh-CN" altLang="en-US" sz="3600" b="1" dirty="0">
                <a:latin typeface="Times New Roman" panose="02020603050405020304" pitchFamily="18" charset="0"/>
              </a:rPr>
              <a:t>求</a:t>
            </a:r>
            <a:r>
              <a:rPr lang="en-US" altLang="zh-CN" sz="3600" b="1" dirty="0">
                <a:latin typeface="Times New Roman" panose="02020603050405020304" pitchFamily="18" charset="0"/>
              </a:rPr>
              <a:t>∠</a:t>
            </a:r>
            <a:r>
              <a:rPr lang="en-US" altLang="zh-CN" sz="3600" b="1">
                <a:latin typeface="Times New Roman" panose="02020603050405020304" pitchFamily="18" charset="0"/>
              </a:rPr>
              <a:t>ABO, ∠BOD.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52243" name="文本框 52242"/>
          <p:cNvSpPr txBox="1"/>
          <p:nvPr/>
        </p:nvSpPr>
        <p:spPr>
          <a:xfrm>
            <a:off x="395288" y="3786188"/>
            <a:ext cx="48434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∵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BO 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⊥AC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于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O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点</a:t>
            </a:r>
            <a:endParaRPr lang="zh-CN" altLang="en-US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52260" name="组合 52259"/>
          <p:cNvGrpSpPr/>
          <p:nvPr/>
        </p:nvGrpSpPr>
        <p:grpSpPr>
          <a:xfrm>
            <a:off x="5435600" y="2276475"/>
            <a:ext cx="3787775" cy="2898775"/>
            <a:chOff x="3288" y="1933"/>
            <a:chExt cx="2386" cy="1826"/>
          </a:xfrm>
        </p:grpSpPr>
        <p:sp>
          <p:nvSpPr>
            <p:cNvPr id="52227" name="直角三角形 52226"/>
            <p:cNvSpPr/>
            <p:nvPr/>
          </p:nvSpPr>
          <p:spPr>
            <a:xfrm>
              <a:off x="3610" y="2225"/>
              <a:ext cx="1824" cy="1104"/>
            </a:xfrm>
            <a:prstGeom prst="rtTriangle">
              <a:avLst/>
            </a:prstGeom>
            <a:solidFill>
              <a:schemeClr val="bg1"/>
            </a:solidFill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28" name="直接连接符 52227"/>
            <p:cNvSpPr/>
            <p:nvPr/>
          </p:nvSpPr>
          <p:spPr>
            <a:xfrm flipV="1">
              <a:off x="3610" y="2549"/>
              <a:ext cx="480" cy="768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2229" name="直接连接符 52228"/>
            <p:cNvSpPr/>
            <p:nvPr/>
          </p:nvSpPr>
          <p:spPr>
            <a:xfrm>
              <a:off x="4090" y="2549"/>
              <a:ext cx="0" cy="768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52230" name="组合 52229"/>
            <p:cNvGrpSpPr/>
            <p:nvPr/>
          </p:nvGrpSpPr>
          <p:grpSpPr>
            <a:xfrm rot="-21818119">
              <a:off x="4090" y="3125"/>
              <a:ext cx="192" cy="192"/>
              <a:chOff x="768" y="3540"/>
              <a:chExt cx="192" cy="192"/>
            </a:xfrm>
          </p:grpSpPr>
          <p:sp>
            <p:nvSpPr>
              <p:cNvPr id="52231" name="直接连接符 52230"/>
              <p:cNvSpPr/>
              <p:nvPr/>
            </p:nvSpPr>
            <p:spPr>
              <a:xfrm>
                <a:off x="768" y="3552"/>
                <a:ext cx="192" cy="0"/>
              </a:xfrm>
              <a:prstGeom prst="line">
                <a:avLst/>
              </a:prstGeom>
              <a:ln w="762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232" name="直接连接符 52231"/>
              <p:cNvSpPr/>
              <p:nvPr/>
            </p:nvSpPr>
            <p:spPr>
              <a:xfrm>
                <a:off x="948" y="3540"/>
                <a:ext cx="0" cy="192"/>
              </a:xfrm>
              <a:prstGeom prst="line">
                <a:avLst/>
              </a:prstGeom>
              <a:ln w="762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2233" name="文本框 52232"/>
            <p:cNvSpPr txBox="1"/>
            <p:nvPr/>
          </p:nvSpPr>
          <p:spPr>
            <a:xfrm>
              <a:off x="3754" y="2933"/>
              <a:ext cx="38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b="1">
                  <a:latin typeface="Times New Roman" panose="02020603050405020304" pitchFamily="18" charset="0"/>
                </a:rPr>
                <a:t>1</a:t>
              </a:r>
              <a:endParaRPr lang="en-US" altLang="zh-CN" sz="4000" b="1">
                <a:latin typeface="Times New Roman" panose="02020603050405020304" pitchFamily="18" charset="0"/>
              </a:endParaRPr>
            </a:p>
          </p:txBody>
        </p:sp>
        <p:sp>
          <p:nvSpPr>
            <p:cNvPr id="52234" name="文本框 52233"/>
            <p:cNvSpPr txBox="1"/>
            <p:nvPr/>
          </p:nvSpPr>
          <p:spPr>
            <a:xfrm>
              <a:off x="4120" y="2613"/>
              <a:ext cx="38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b="1">
                  <a:latin typeface="Times New Roman" panose="02020603050405020304" pitchFamily="18" charset="0"/>
                </a:rPr>
                <a:t>2</a:t>
              </a:r>
              <a:endParaRPr lang="en-US" altLang="zh-CN" sz="4000" b="1">
                <a:latin typeface="Times New Roman" panose="02020603050405020304" pitchFamily="18" charset="0"/>
              </a:endParaRPr>
            </a:p>
          </p:txBody>
        </p:sp>
        <p:sp>
          <p:nvSpPr>
            <p:cNvPr id="52235" name="文本框 52234"/>
            <p:cNvSpPr txBox="1"/>
            <p:nvPr/>
          </p:nvSpPr>
          <p:spPr>
            <a:xfrm>
              <a:off x="3288" y="1933"/>
              <a:ext cx="38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b="1">
                  <a:latin typeface="Times New Roman" panose="02020603050405020304" pitchFamily="18" charset="0"/>
                </a:rPr>
                <a:t>A</a:t>
              </a:r>
              <a:endParaRPr lang="en-US" altLang="zh-CN" sz="4000" b="1">
                <a:latin typeface="Times New Roman" panose="02020603050405020304" pitchFamily="18" charset="0"/>
              </a:endParaRPr>
            </a:p>
          </p:txBody>
        </p:sp>
        <p:sp>
          <p:nvSpPr>
            <p:cNvPr id="52236" name="文本框 52235"/>
            <p:cNvSpPr txBox="1"/>
            <p:nvPr/>
          </p:nvSpPr>
          <p:spPr>
            <a:xfrm>
              <a:off x="3418" y="3317"/>
              <a:ext cx="38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b="1">
                  <a:latin typeface="Times New Roman" panose="02020603050405020304" pitchFamily="18" charset="0"/>
                </a:rPr>
                <a:t>B</a:t>
              </a:r>
              <a:endParaRPr lang="en-US" altLang="zh-CN" sz="4000" b="1">
                <a:latin typeface="Times New Roman" panose="02020603050405020304" pitchFamily="18" charset="0"/>
              </a:endParaRPr>
            </a:p>
          </p:txBody>
        </p:sp>
        <p:sp>
          <p:nvSpPr>
            <p:cNvPr id="52237" name="文本框 52236"/>
            <p:cNvSpPr txBox="1"/>
            <p:nvPr/>
          </p:nvSpPr>
          <p:spPr>
            <a:xfrm>
              <a:off x="5290" y="3307"/>
              <a:ext cx="38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b="1">
                  <a:latin typeface="Times New Roman" panose="02020603050405020304" pitchFamily="18" charset="0"/>
                </a:rPr>
                <a:t>C</a:t>
              </a:r>
              <a:endParaRPr lang="en-US" altLang="zh-CN" sz="4000" b="1">
                <a:latin typeface="Times New Roman" panose="02020603050405020304" pitchFamily="18" charset="0"/>
              </a:endParaRPr>
            </a:p>
          </p:txBody>
        </p:sp>
        <p:sp>
          <p:nvSpPr>
            <p:cNvPr id="52238" name="文本框 52237"/>
            <p:cNvSpPr txBox="1"/>
            <p:nvPr/>
          </p:nvSpPr>
          <p:spPr>
            <a:xfrm>
              <a:off x="3994" y="3307"/>
              <a:ext cx="38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b="1">
                  <a:latin typeface="Times New Roman" panose="02020603050405020304" pitchFamily="18" charset="0"/>
                </a:rPr>
                <a:t>D</a:t>
              </a:r>
              <a:endParaRPr lang="en-US" altLang="zh-CN" sz="4000" b="1">
                <a:latin typeface="Times New Roman" panose="02020603050405020304" pitchFamily="18" charset="0"/>
              </a:endParaRPr>
            </a:p>
          </p:txBody>
        </p:sp>
        <p:sp>
          <p:nvSpPr>
            <p:cNvPr id="52239" name="文本框 52238"/>
            <p:cNvSpPr txBox="1"/>
            <p:nvPr/>
          </p:nvSpPr>
          <p:spPr>
            <a:xfrm>
              <a:off x="3994" y="2155"/>
              <a:ext cx="38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b="1">
                  <a:latin typeface="Times New Roman" panose="02020603050405020304" pitchFamily="18" charset="0"/>
                </a:rPr>
                <a:t>O</a:t>
              </a:r>
              <a:endParaRPr lang="en-US" altLang="zh-CN" sz="4000" b="1">
                <a:latin typeface="Times New Roman" panose="02020603050405020304" pitchFamily="18" charset="0"/>
              </a:endParaRPr>
            </a:p>
          </p:txBody>
        </p:sp>
        <p:grpSp>
          <p:nvGrpSpPr>
            <p:cNvPr id="52240" name="组合 52239"/>
            <p:cNvGrpSpPr/>
            <p:nvPr/>
          </p:nvGrpSpPr>
          <p:grpSpPr>
            <a:xfrm rot="-9290428">
              <a:off x="3898" y="2453"/>
              <a:ext cx="192" cy="192"/>
              <a:chOff x="768" y="3540"/>
              <a:chExt cx="192" cy="192"/>
            </a:xfrm>
          </p:grpSpPr>
          <p:sp>
            <p:nvSpPr>
              <p:cNvPr id="52241" name="直接连接符 52240"/>
              <p:cNvSpPr/>
              <p:nvPr/>
            </p:nvSpPr>
            <p:spPr>
              <a:xfrm>
                <a:off x="768" y="3552"/>
                <a:ext cx="192" cy="0"/>
              </a:xfrm>
              <a:prstGeom prst="line">
                <a:avLst/>
              </a:prstGeom>
              <a:ln w="762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242" name="直接连接符 52241"/>
              <p:cNvSpPr/>
              <p:nvPr/>
            </p:nvSpPr>
            <p:spPr>
              <a:xfrm>
                <a:off x="948" y="3540"/>
                <a:ext cx="0" cy="192"/>
              </a:xfrm>
              <a:prstGeom prst="line">
                <a:avLst/>
              </a:prstGeom>
              <a:ln w="762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2244" name="文本框 52243"/>
            <p:cNvSpPr txBox="1"/>
            <p:nvPr/>
          </p:nvSpPr>
          <p:spPr>
            <a:xfrm>
              <a:off x="3669" y="3040"/>
              <a:ext cx="3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）</a:t>
              </a:r>
              <a:endParaRPr lang="zh-CN" altLang="en-US" sz="28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52245" name="文本框 52244"/>
            <p:cNvSpPr txBox="1"/>
            <p:nvPr/>
          </p:nvSpPr>
          <p:spPr>
            <a:xfrm rot="4156824">
              <a:off x="4068" y="2585"/>
              <a:ext cx="3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)</a:t>
              </a:r>
              <a:endParaRPr lang="en-US" altLang="zh-CN" sz="28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52246" name="文本框 52245"/>
          <p:cNvSpPr txBox="1"/>
          <p:nvPr/>
        </p:nvSpPr>
        <p:spPr>
          <a:xfrm>
            <a:off x="3348038" y="4872038"/>
            <a:ext cx="23050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（已知）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47" name="文本框 52246"/>
          <p:cNvSpPr txBox="1"/>
          <p:nvPr/>
        </p:nvSpPr>
        <p:spPr>
          <a:xfrm>
            <a:off x="1042988" y="2349500"/>
            <a:ext cx="4968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∵∠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ABC=90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°(         )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48" name="文本框 52247"/>
          <p:cNvSpPr txBox="1"/>
          <p:nvPr/>
        </p:nvSpPr>
        <p:spPr>
          <a:xfrm>
            <a:off x="900113" y="2782888"/>
            <a:ext cx="3743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∠1=60°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        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49" name="文本框 52248"/>
          <p:cNvSpPr txBox="1"/>
          <p:nvPr/>
        </p:nvSpPr>
        <p:spPr>
          <a:xfrm>
            <a:off x="4067175" y="2349500"/>
            <a:ext cx="1282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已知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250" name="文本框 52249"/>
          <p:cNvSpPr txBox="1"/>
          <p:nvPr/>
        </p:nvSpPr>
        <p:spPr>
          <a:xfrm>
            <a:off x="468313" y="3271838"/>
            <a:ext cx="36718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∴∠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ABO=30°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1" name="文本框 52250"/>
          <p:cNvSpPr txBox="1"/>
          <p:nvPr/>
        </p:nvSpPr>
        <p:spPr>
          <a:xfrm>
            <a:off x="374650" y="23495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解：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2" name="文本框 52251"/>
          <p:cNvSpPr txBox="1"/>
          <p:nvPr/>
        </p:nvSpPr>
        <p:spPr>
          <a:xfrm>
            <a:off x="3708400" y="3786188"/>
            <a:ext cx="23034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（已知）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3" name="文本框 52252"/>
          <p:cNvSpPr txBox="1"/>
          <p:nvPr/>
        </p:nvSpPr>
        <p:spPr>
          <a:xfrm>
            <a:off x="468313" y="4294188"/>
            <a:ext cx="36734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∴∠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BOC=90°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4" name="文本框 52253"/>
          <p:cNvSpPr txBox="1"/>
          <p:nvPr/>
        </p:nvSpPr>
        <p:spPr>
          <a:xfrm>
            <a:off x="395288" y="5873750"/>
            <a:ext cx="30972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∴∠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BOD=30°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5" name="文本框 52254"/>
          <p:cNvSpPr txBox="1"/>
          <p:nvPr/>
        </p:nvSpPr>
        <p:spPr>
          <a:xfrm>
            <a:off x="3132138" y="3271838"/>
            <a:ext cx="29527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（互余的定义）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6" name="文本框 52255"/>
          <p:cNvSpPr txBox="1"/>
          <p:nvPr/>
        </p:nvSpPr>
        <p:spPr>
          <a:xfrm>
            <a:off x="3059113" y="5859463"/>
            <a:ext cx="28813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（互余的定义）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7" name="文本框 52256"/>
          <p:cNvSpPr txBox="1"/>
          <p:nvPr/>
        </p:nvSpPr>
        <p:spPr>
          <a:xfrm>
            <a:off x="3059113" y="2782888"/>
            <a:ext cx="1282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已知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8" name="文本框 52257"/>
          <p:cNvSpPr txBox="1"/>
          <p:nvPr/>
        </p:nvSpPr>
        <p:spPr>
          <a:xfrm>
            <a:off x="3276600" y="4292600"/>
            <a:ext cx="33115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（垂直的定义）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59" name="文本框 52258"/>
          <p:cNvSpPr txBox="1"/>
          <p:nvPr/>
        </p:nvSpPr>
        <p:spPr>
          <a:xfrm>
            <a:off x="395288" y="4799013"/>
            <a:ext cx="2808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又</a:t>
            </a:r>
            <a:r>
              <a:rPr lang="zh-CN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∵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∠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2=∠1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61" name="矩形 52260"/>
          <p:cNvSpPr/>
          <p:nvPr/>
        </p:nvSpPr>
        <p:spPr>
          <a:xfrm>
            <a:off x="395288" y="5373688"/>
            <a:ext cx="24463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∴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∠2=60°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62" name="文本框 52261"/>
          <p:cNvSpPr txBox="1"/>
          <p:nvPr/>
        </p:nvSpPr>
        <p:spPr>
          <a:xfrm>
            <a:off x="2771775" y="5370513"/>
            <a:ext cx="23050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（等量代换）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2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2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2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2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1" dur="500"/>
                                        <p:tgtEl>
                                          <p:spTgt spid="52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2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2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2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2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3" grpId="0"/>
      <p:bldP spid="52246" grpId="0"/>
      <p:bldP spid="52247" grpId="0"/>
      <p:bldP spid="52248" grpId="0"/>
      <p:bldP spid="52249" grpId="0"/>
      <p:bldP spid="52250" grpId="0"/>
      <p:bldP spid="52251" grpId="0"/>
      <p:bldP spid="52252" grpId="0"/>
      <p:bldP spid="52253" grpId="0"/>
      <p:bldP spid="52254" grpId="0"/>
      <p:bldP spid="52255" grpId="0"/>
      <p:bldP spid="52256" grpId="0"/>
      <p:bldP spid="52257" grpId="0"/>
      <p:bldP spid="52258" grpId="0"/>
      <p:bldP spid="52259" grpId="0"/>
      <p:bldP spid="52261" grpId="0"/>
      <p:bldP spid="5226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矩形 34817"/>
          <p:cNvSpPr/>
          <p:nvPr/>
        </p:nvSpPr>
        <p:spPr>
          <a:xfrm>
            <a:off x="228600" y="1295400"/>
            <a:ext cx="8534400" cy="521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304800">
              <a:buClr>
                <a:schemeClr val="bg1"/>
              </a:buClr>
            </a:pPr>
            <a:endParaRPr lang="en-US" altLang="zh-CN" sz="28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．下面四种判断两条直线垂直的方法正确的有</a:t>
            </a:r>
            <a:r>
              <a:rPr lang="en-US" altLang="zh-CN" sz="2800" b="1" dirty="0">
                <a:latin typeface="Times New Roman" panose="02020603050405020304" pitchFamily="18" charset="0"/>
              </a:rPr>
              <a:t>___</a:t>
            </a:r>
            <a:r>
              <a:rPr lang="zh-CN" altLang="en-US" sz="2800" b="1" dirty="0">
                <a:latin typeface="Times New Roman" panose="02020603050405020304" pitchFamily="18" charset="0"/>
              </a:rPr>
              <a:t>个</a:t>
            </a:r>
            <a:r>
              <a:rPr lang="en-US" altLang="zh-CN" sz="2800" b="1" dirty="0">
                <a:latin typeface="Times New Roman" panose="02020603050405020304" pitchFamily="18" charset="0"/>
              </a:rPr>
              <a:t>                  </a:t>
            </a:r>
            <a:r>
              <a:rPr lang="en-US" altLang="zh-CN" sz="2800" b="1">
                <a:latin typeface="Times New Roman" panose="02020603050405020304" pitchFamily="18" charset="0"/>
              </a:rPr>
              <a:t>[       ]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(1)</a:t>
            </a:r>
            <a:r>
              <a:rPr lang="zh-CN" altLang="en-US" sz="2800" b="1" dirty="0">
                <a:latin typeface="Times New Roman" panose="02020603050405020304" pitchFamily="18" charset="0"/>
              </a:rPr>
              <a:t>两条直线相交所成的四个角中有一个角是直角，则这两条直线互相垂直．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(2)</a:t>
            </a:r>
            <a:r>
              <a:rPr lang="zh-CN" altLang="en-US" sz="2800" b="1" dirty="0">
                <a:latin typeface="Times New Roman" panose="02020603050405020304" pitchFamily="18" charset="0"/>
              </a:rPr>
              <a:t>两条直线相交，有一组邻补角相等，则这两条直线互相垂直．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(3)</a:t>
            </a:r>
            <a:r>
              <a:rPr lang="zh-CN" altLang="en-US" sz="2800" b="1" dirty="0">
                <a:latin typeface="Times New Roman" panose="02020603050405020304" pitchFamily="18" charset="0"/>
              </a:rPr>
              <a:t>两条直线相交，所成的四个角相等，这两条直线互相垂直．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(4)</a:t>
            </a:r>
            <a:r>
              <a:rPr lang="zh-CN" altLang="en-US" sz="2800" b="1" dirty="0">
                <a:latin typeface="Times New Roman" panose="02020603050405020304" pitchFamily="18" charset="0"/>
              </a:rPr>
              <a:t>两条直线相交，有一组对顶角互补，则这两条直线互相垂直．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r>
              <a:rPr lang="en-US" altLang="zh-CN" sz="2800" b="1" dirty="0">
                <a:latin typeface="Times New Roman" panose="02020603050405020304" pitchFamily="18" charset="0"/>
              </a:rPr>
              <a:t>4          B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r>
              <a:rPr lang="en-US" altLang="zh-CN" sz="2800" b="1" dirty="0">
                <a:latin typeface="Times New Roman" panose="02020603050405020304" pitchFamily="18" charset="0"/>
              </a:rPr>
              <a:t>3             C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r>
              <a:rPr lang="en-US" altLang="zh-CN" sz="2800" b="1" dirty="0">
                <a:latin typeface="Times New Roman" panose="02020603050405020304" pitchFamily="18" charset="0"/>
              </a:rPr>
              <a:t>2             D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4819" name="矩形 34818"/>
          <p:cNvSpPr/>
          <p:nvPr/>
        </p:nvSpPr>
        <p:spPr>
          <a:xfrm>
            <a:off x="457200" y="1095375"/>
            <a:ext cx="14081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选择题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4820" name="文本框 34819"/>
          <p:cNvSpPr txBox="1"/>
          <p:nvPr/>
        </p:nvSpPr>
        <p:spPr>
          <a:xfrm>
            <a:off x="5486400" y="533400"/>
            <a:ext cx="270668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巩固练习 </a:t>
            </a:r>
            <a:endParaRPr lang="zh-CN" altLang="en-US" sz="4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1" name="文本框 34820"/>
          <p:cNvSpPr txBox="1"/>
          <p:nvPr/>
        </p:nvSpPr>
        <p:spPr>
          <a:xfrm>
            <a:off x="2438400" y="2081213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endParaRPr lang="en-US" altLang="zh-CN" sz="3600" b="1">
              <a:solidFill>
                <a:srgbClr val="CC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矩形 35841"/>
          <p:cNvSpPr/>
          <p:nvPr/>
        </p:nvSpPr>
        <p:spPr>
          <a:xfrm>
            <a:off x="228600" y="2133600"/>
            <a:ext cx="8305800" cy="447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304800" eaLnBrk="0" hangingPunct="0"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．两条直线相交所成的四个角中，下列条    件中能判定两条直线垂直的是 </a:t>
            </a:r>
            <a:r>
              <a:rPr lang="en-US" altLang="zh-CN" sz="3200" b="1">
                <a:latin typeface="Times New Roman" panose="02020603050405020304" pitchFamily="18" charset="0"/>
              </a:rPr>
              <a:t>[        ]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 A</a:t>
            </a:r>
            <a:r>
              <a:rPr lang="zh-CN" altLang="en-US" sz="3200" b="1" dirty="0">
                <a:latin typeface="Times New Roman" panose="02020603050405020304" pitchFamily="18" charset="0"/>
              </a:rPr>
              <a:t>．有两个角相等   </a:t>
            </a:r>
            <a:r>
              <a:rPr lang="en-US" altLang="zh-CN" sz="3200" b="1" dirty="0"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</a:rPr>
              <a:t>．有两对角相等  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latin typeface="Times New Roman" panose="02020603050405020304" pitchFamily="18" charset="0"/>
              </a:rPr>
              <a:t>．有三个角相等   </a:t>
            </a:r>
            <a:r>
              <a:rPr lang="en-US" altLang="zh-CN" sz="3200" b="1" dirty="0">
                <a:latin typeface="Times New Roman" panose="02020603050405020304" pitchFamily="18" charset="0"/>
              </a:rPr>
              <a:t>D</a:t>
            </a:r>
            <a:r>
              <a:rPr lang="zh-CN" altLang="en-US" sz="3200" b="1" dirty="0">
                <a:latin typeface="Times New Roman" panose="02020603050405020304" pitchFamily="18" charset="0"/>
              </a:rPr>
              <a:t>．有四对邻补角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endParaRPr lang="zh-CN" altLang="en-US" sz="32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．两个角的平分线相互垂直的有</a:t>
            </a:r>
            <a:r>
              <a:rPr lang="en-US" altLang="zh-CN" sz="3200" b="1" dirty="0">
                <a:latin typeface="Times New Roman" panose="02020603050405020304" pitchFamily="18" charset="0"/>
              </a:rPr>
              <a:t>  </a:t>
            </a:r>
            <a:r>
              <a:rPr lang="en-US" altLang="zh-CN" sz="3200" b="1">
                <a:latin typeface="Times New Roman" panose="02020603050405020304" pitchFamily="18" charset="0"/>
              </a:rPr>
              <a:t>[       ]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  A</a:t>
            </a:r>
            <a:r>
              <a:rPr lang="zh-CN" altLang="en-US" sz="3200" b="1" dirty="0">
                <a:latin typeface="Times New Roman" panose="02020603050405020304" pitchFamily="18" charset="0"/>
              </a:rPr>
              <a:t>．两角互补；  </a:t>
            </a:r>
            <a:r>
              <a:rPr lang="en-US" altLang="zh-CN" sz="3200" b="1" dirty="0"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</a:rPr>
              <a:t>．两角互为对顶角；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latin typeface="Times New Roman" panose="02020603050405020304" pitchFamily="18" charset="0"/>
              </a:rPr>
              <a:t>．两角都是直角；  </a:t>
            </a:r>
            <a:r>
              <a:rPr lang="en-US" altLang="zh-CN" sz="3200" b="1" dirty="0">
                <a:latin typeface="Times New Roman" panose="02020603050405020304" pitchFamily="18" charset="0"/>
              </a:rPr>
              <a:t>D</a:t>
            </a:r>
            <a:r>
              <a:rPr lang="zh-CN" altLang="en-US" sz="3200" b="1" dirty="0">
                <a:latin typeface="Times New Roman" panose="02020603050405020304" pitchFamily="18" charset="0"/>
              </a:rPr>
              <a:t>．两角为邻补角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indent="304800" eaLnBrk="0" hangingPunct="0">
              <a:buClr>
                <a:schemeClr val="bg1"/>
              </a:buClr>
            </a:pP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5843" name="文本框 35842"/>
          <p:cNvSpPr txBox="1"/>
          <p:nvPr/>
        </p:nvSpPr>
        <p:spPr>
          <a:xfrm>
            <a:off x="5486400" y="533400"/>
            <a:ext cx="270668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巩固练习 </a:t>
            </a:r>
            <a:endParaRPr lang="zh-CN" altLang="en-US" sz="4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4" name="矩形 35843"/>
          <p:cNvSpPr/>
          <p:nvPr/>
        </p:nvSpPr>
        <p:spPr>
          <a:xfrm>
            <a:off x="457200" y="1095375"/>
            <a:ext cx="14081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选择题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5943600" y="2590800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CC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 b="1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7010400" y="4495800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CC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3600" b="1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标题 10241"/>
          <p:cNvSpPr>
            <a:spLocks noGrp="1"/>
          </p:cNvSpPr>
          <p:nvPr>
            <p:ph type="title"/>
          </p:nvPr>
        </p:nvSpPr>
        <p:spPr>
          <a:xfrm>
            <a:off x="250825" y="260350"/>
            <a:ext cx="7772400" cy="1143000"/>
          </a:xfrm>
        </p:spPr>
        <p:txBody>
          <a:bodyPr anchor="ctr"/>
          <a:p>
            <a:r>
              <a:rPr lang="zh-CN" altLang="en-US" b="1" dirty="0">
                <a:ea typeface="黑体" panose="02010609060101010101" pitchFamily="2" charset="-122"/>
              </a:rPr>
              <a:t>看谁做得快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323850" y="1844675"/>
            <a:ext cx="6335713" cy="4727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</a:rPr>
              <a:t>1.</a:t>
            </a:r>
            <a:r>
              <a:rPr lang="zh-CN" altLang="en-US" sz="3200" b="1" dirty="0">
                <a:latin typeface="Times New Roman" panose="02020603050405020304" pitchFamily="18" charset="0"/>
              </a:rPr>
              <a:t>若直线</a:t>
            </a:r>
            <a:r>
              <a:rPr lang="en-US" altLang="zh-CN" sz="3200" b="1" i="1">
                <a:latin typeface="Times New Roman" panose="02020603050405020304" pitchFamily="18" charset="0"/>
              </a:rPr>
              <a:t>m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 i="1">
                <a:latin typeface="Times New Roman" panose="02020603050405020304" pitchFamily="18" charset="0"/>
              </a:rPr>
              <a:t>n</a:t>
            </a:r>
            <a:r>
              <a:rPr lang="zh-CN" altLang="en-US" sz="3200" b="1" dirty="0">
                <a:latin typeface="Times New Roman" panose="02020603050405020304" pitchFamily="18" charset="0"/>
              </a:rPr>
              <a:t>相交于点</a:t>
            </a:r>
            <a:r>
              <a:rPr lang="en-US" altLang="zh-CN" sz="3200" b="1" i="1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∠1</a:t>
            </a:r>
            <a:r>
              <a:rPr lang="zh-CN" altLang="en-US" sz="3200" b="1" dirty="0">
                <a:latin typeface="Times New Roman" panose="02020603050405020304" pitchFamily="18" charset="0"/>
              </a:rPr>
              <a:t>＝</a:t>
            </a:r>
            <a:r>
              <a:rPr lang="en-US" altLang="zh-CN" sz="3200" b="1" dirty="0">
                <a:latin typeface="Times New Roman" panose="02020603050405020304" pitchFamily="18" charset="0"/>
              </a:rPr>
              <a:t>90°</a:t>
            </a:r>
            <a:r>
              <a:rPr lang="zh-CN" altLang="en-US" sz="3200" b="1" dirty="0">
                <a:latin typeface="Times New Roman" panose="02020603050405020304" pitchFamily="18" charset="0"/>
              </a:rPr>
              <a:t>，则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__________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2.</a:t>
            </a:r>
            <a:r>
              <a:rPr lang="zh-CN" altLang="en-US" sz="3200" b="1" dirty="0">
                <a:latin typeface="Times New Roman" panose="02020603050405020304" pitchFamily="18" charset="0"/>
              </a:rPr>
              <a:t>若直线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AB</a:t>
            </a:r>
            <a:r>
              <a:rPr lang="zh-CN" altLang="en-US" sz="3200" b="1" i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 i="1">
                <a:latin typeface="Times New Roman" panose="02020603050405020304" pitchFamily="18" charset="0"/>
              </a:rPr>
              <a:t>CD</a:t>
            </a:r>
            <a:r>
              <a:rPr lang="zh-CN" altLang="en-US" sz="3200" b="1" dirty="0">
                <a:latin typeface="Times New Roman" panose="02020603050405020304" pitchFamily="18" charset="0"/>
              </a:rPr>
              <a:t>相交于点</a:t>
            </a:r>
            <a:r>
              <a:rPr lang="en-US" altLang="zh-CN" sz="3200" b="1" i="1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且</a:t>
            </a:r>
            <a:r>
              <a:rPr lang="en-US" altLang="zh-CN" sz="3200" b="1" i="1">
                <a:latin typeface="Times New Roman" panose="02020603050405020304" pitchFamily="18" charset="0"/>
              </a:rPr>
              <a:t>AB</a:t>
            </a:r>
            <a:r>
              <a:rPr lang="en-US" altLang="zh-CN" sz="3200" b="1">
                <a:latin typeface="Times New Roman" panose="02020603050405020304" pitchFamily="18" charset="0"/>
              </a:rPr>
              <a:t>⊥</a:t>
            </a:r>
            <a:r>
              <a:rPr lang="en-US" altLang="zh-CN" sz="3200" b="1" i="1">
                <a:latin typeface="Times New Roman" panose="02020603050405020304" pitchFamily="18" charset="0"/>
              </a:rPr>
              <a:t>CD</a:t>
            </a:r>
            <a:r>
              <a:rPr lang="zh-CN" altLang="en-US" sz="3200" b="1" dirty="0">
                <a:latin typeface="Times New Roman" panose="02020603050405020304" pitchFamily="18" charset="0"/>
              </a:rPr>
              <a:t>，那么</a:t>
            </a:r>
            <a:r>
              <a:rPr lang="en-US" altLang="zh-CN" sz="3200" b="1" dirty="0">
                <a:latin typeface="Times New Roman" panose="02020603050405020304" pitchFamily="18" charset="0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BOD</a:t>
            </a:r>
            <a:r>
              <a:rPr lang="zh-CN" altLang="en-US" sz="3200" b="1" dirty="0">
                <a:latin typeface="Times New Roman" panose="02020603050405020304" pitchFamily="18" charset="0"/>
              </a:rPr>
              <a:t>＝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3.</a:t>
            </a:r>
            <a:r>
              <a:rPr lang="zh-CN" altLang="en-US" sz="3200" b="1" dirty="0">
                <a:latin typeface="Times New Roman" panose="02020603050405020304" pitchFamily="18" charset="0"/>
              </a:rPr>
              <a:t>如图，</a:t>
            </a:r>
            <a:r>
              <a:rPr lang="en-US" altLang="zh-CN" sz="3200" b="1" i="1">
                <a:latin typeface="Times New Roman" panose="02020603050405020304" pitchFamily="18" charset="0"/>
              </a:rPr>
              <a:t>BO</a:t>
            </a:r>
            <a:r>
              <a:rPr lang="en-US" altLang="zh-CN" sz="3200" b="1">
                <a:latin typeface="Times New Roman" panose="02020603050405020304" pitchFamily="18" charset="0"/>
              </a:rPr>
              <a:t>⊥</a:t>
            </a:r>
            <a:r>
              <a:rPr lang="en-US" altLang="zh-CN" sz="3200" b="1" i="1">
                <a:latin typeface="Times New Roman" panose="02020603050405020304" pitchFamily="18" charset="0"/>
              </a:rPr>
              <a:t>AO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 dirty="0">
                <a:latin typeface="Times New Roman" panose="02020603050405020304" pitchFamily="18" charset="0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BOC</a:t>
            </a:r>
            <a:endParaRPr lang="en-US" altLang="zh-CN" sz="3200" b="1" i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Times New Roman" panose="02020603050405020304" pitchFamily="18" charset="0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BOA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的度数之比为</a:t>
            </a:r>
            <a:r>
              <a:rPr lang="en-US" altLang="zh-CN" sz="3200" b="1" dirty="0">
                <a:latin typeface="Times New Roman" panose="02020603050405020304" pitchFamily="18" charset="0"/>
              </a:rPr>
              <a:t>1:5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那么</a:t>
            </a:r>
            <a:r>
              <a:rPr lang="en-US" altLang="zh-CN" sz="3200" b="1" dirty="0">
                <a:latin typeface="Times New Roman" panose="02020603050405020304" pitchFamily="18" charset="0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COA</a:t>
            </a:r>
            <a:r>
              <a:rPr lang="zh-CN" altLang="en-US" sz="3200" b="1" dirty="0">
                <a:latin typeface="Times New Roman" panose="02020603050405020304" pitchFamily="18" charset="0"/>
              </a:rPr>
              <a:t>＝</a:t>
            </a:r>
            <a:r>
              <a:rPr lang="en-US" altLang="zh-CN" sz="3200" b="1">
                <a:latin typeface="Times New Roman" panose="02020603050405020304" pitchFamily="18" charset="0"/>
              </a:rPr>
              <a:t>_____,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Clr>
                <a:schemeClr val="bg1"/>
              </a:buClr>
            </a:pPr>
            <a:r>
              <a:rPr lang="en-US" altLang="zh-CN" sz="3200" b="1">
                <a:latin typeface="Times New Roman" panose="02020603050405020304" pitchFamily="18" charset="0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BOC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的补角为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</a:t>
            </a:r>
            <a:r>
              <a:rPr lang="zh-CN" altLang="en-US" sz="3200" b="1" dirty="0">
                <a:latin typeface="Times New Roman" panose="02020603050405020304" pitchFamily="18" charset="0"/>
              </a:rPr>
              <a:t>度。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pSp>
        <p:nvGrpSpPr>
          <p:cNvPr id="10245" name="组合 10244"/>
          <p:cNvGrpSpPr/>
          <p:nvPr/>
        </p:nvGrpSpPr>
        <p:grpSpPr>
          <a:xfrm>
            <a:off x="6300788" y="1052513"/>
            <a:ext cx="2447925" cy="2160587"/>
            <a:chOff x="4059" y="1162"/>
            <a:chExt cx="1542" cy="1361"/>
          </a:xfrm>
        </p:grpSpPr>
        <p:sp>
          <p:nvSpPr>
            <p:cNvPr id="10246" name="直接连接符 10245"/>
            <p:cNvSpPr/>
            <p:nvPr/>
          </p:nvSpPr>
          <p:spPr>
            <a:xfrm>
              <a:off x="4059" y="1979"/>
              <a:ext cx="131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7" name="直接连接符 10246"/>
            <p:cNvSpPr/>
            <p:nvPr/>
          </p:nvSpPr>
          <p:spPr>
            <a:xfrm>
              <a:off x="4740" y="1434"/>
              <a:ext cx="0" cy="108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8" name="文本框 10247"/>
            <p:cNvSpPr txBox="1"/>
            <p:nvPr/>
          </p:nvSpPr>
          <p:spPr>
            <a:xfrm>
              <a:off x="4513" y="1933"/>
              <a:ext cx="31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800" b="1">
                  <a:latin typeface="Times New Roman" panose="02020603050405020304" pitchFamily="18" charset="0"/>
                </a:rPr>
                <a:t>O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0249" name="文本框 10248"/>
            <p:cNvSpPr txBox="1"/>
            <p:nvPr/>
          </p:nvSpPr>
          <p:spPr>
            <a:xfrm>
              <a:off x="4694" y="1162"/>
              <a:ext cx="408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i="1">
                  <a:latin typeface="Times New Roman" panose="02020603050405020304" pitchFamily="18" charset="0"/>
                </a:rPr>
                <a:t>m</a:t>
              </a:r>
              <a:endParaRPr lang="en-US" altLang="zh-CN" sz="4000" i="1">
                <a:latin typeface="Times New Roman" panose="02020603050405020304" pitchFamily="18" charset="0"/>
              </a:endParaRPr>
            </a:p>
          </p:txBody>
        </p:sp>
        <p:sp>
          <p:nvSpPr>
            <p:cNvPr id="10250" name="文本框 10249"/>
            <p:cNvSpPr txBox="1"/>
            <p:nvPr/>
          </p:nvSpPr>
          <p:spPr>
            <a:xfrm>
              <a:off x="5193" y="1842"/>
              <a:ext cx="408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4000" i="1">
                  <a:latin typeface="Times New Roman" panose="02020603050405020304" pitchFamily="18" charset="0"/>
                </a:rPr>
                <a:t>n</a:t>
              </a:r>
              <a:endParaRPr lang="en-US" altLang="zh-CN" sz="4000" i="1">
                <a:latin typeface="Times New Roman" panose="02020603050405020304" pitchFamily="18" charset="0"/>
              </a:endParaRPr>
            </a:p>
          </p:txBody>
        </p:sp>
        <p:sp>
          <p:nvSpPr>
            <p:cNvPr id="10251" name="任意多边形 10250"/>
            <p:cNvSpPr/>
            <p:nvPr/>
          </p:nvSpPr>
          <p:spPr>
            <a:xfrm rot="13510721">
              <a:off x="4731" y="1866"/>
              <a:ext cx="166" cy="59"/>
            </a:xfrm>
            <a:custGeom>
              <a:avLst/>
              <a:gdLst/>
              <a:ahLst/>
              <a:cxnLst/>
              <a:pathLst>
                <a:path w="317" h="190">
                  <a:moveTo>
                    <a:pt x="0" y="46"/>
                  </a:moveTo>
                  <a:cubicBezTo>
                    <a:pt x="64" y="118"/>
                    <a:pt x="128" y="190"/>
                    <a:pt x="181" y="182"/>
                  </a:cubicBezTo>
                  <a:cubicBezTo>
                    <a:pt x="234" y="174"/>
                    <a:pt x="294" y="30"/>
                    <a:pt x="317" y="0"/>
                  </a:cubicBezTo>
                </a:path>
              </a:pathLst>
            </a:custGeom>
            <a:noFill/>
            <a:ln w="28575" cap="flat" cmpd="sng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2" name="文本框 10251"/>
            <p:cNvSpPr txBox="1"/>
            <p:nvPr/>
          </p:nvSpPr>
          <p:spPr>
            <a:xfrm>
              <a:off x="4876" y="1661"/>
              <a:ext cx="13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1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0253" name="组合 10252"/>
          <p:cNvGrpSpPr/>
          <p:nvPr/>
        </p:nvGrpSpPr>
        <p:grpSpPr>
          <a:xfrm>
            <a:off x="6732588" y="4292600"/>
            <a:ext cx="2305050" cy="2376488"/>
            <a:chOff x="3742" y="2750"/>
            <a:chExt cx="1452" cy="1497"/>
          </a:xfrm>
        </p:grpSpPr>
        <p:grpSp>
          <p:nvGrpSpPr>
            <p:cNvPr id="10254" name="组合 10253"/>
            <p:cNvGrpSpPr/>
            <p:nvPr/>
          </p:nvGrpSpPr>
          <p:grpSpPr>
            <a:xfrm>
              <a:off x="4105" y="2976"/>
              <a:ext cx="771" cy="1180"/>
              <a:chOff x="4105" y="2976"/>
              <a:chExt cx="771" cy="1180"/>
            </a:xfrm>
          </p:grpSpPr>
          <p:sp>
            <p:nvSpPr>
              <p:cNvPr id="10255" name="直接连接符 10254"/>
              <p:cNvSpPr/>
              <p:nvPr/>
            </p:nvSpPr>
            <p:spPr>
              <a:xfrm>
                <a:off x="4105" y="2976"/>
                <a:ext cx="0" cy="118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56" name="直接连接符 10255"/>
              <p:cNvSpPr/>
              <p:nvPr/>
            </p:nvSpPr>
            <p:spPr>
              <a:xfrm>
                <a:off x="4105" y="4156"/>
                <a:ext cx="77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57" name="直接连接符 10256"/>
              <p:cNvSpPr/>
              <p:nvPr/>
            </p:nvSpPr>
            <p:spPr>
              <a:xfrm flipV="1">
                <a:off x="4105" y="3022"/>
                <a:ext cx="408" cy="113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0258" name="文本框 10257"/>
            <p:cNvSpPr txBox="1"/>
            <p:nvPr/>
          </p:nvSpPr>
          <p:spPr>
            <a:xfrm>
              <a:off x="3878" y="2750"/>
              <a:ext cx="45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0259" name="文本框 10258"/>
            <p:cNvSpPr txBox="1"/>
            <p:nvPr/>
          </p:nvSpPr>
          <p:spPr>
            <a:xfrm>
              <a:off x="4377" y="2886"/>
              <a:ext cx="45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0260" name="文本框 10259"/>
            <p:cNvSpPr txBox="1"/>
            <p:nvPr/>
          </p:nvSpPr>
          <p:spPr>
            <a:xfrm>
              <a:off x="4740" y="3838"/>
              <a:ext cx="45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0261" name="文本框 10260"/>
            <p:cNvSpPr txBox="1"/>
            <p:nvPr/>
          </p:nvSpPr>
          <p:spPr>
            <a:xfrm>
              <a:off x="3742" y="3959"/>
              <a:ext cx="45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Times New Roman" panose="02020603050405020304" pitchFamily="18" charset="0"/>
                </a:rPr>
                <a:t>O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0262" name="文本框 10261"/>
          <p:cNvSpPr txBox="1"/>
          <p:nvPr/>
        </p:nvSpPr>
        <p:spPr>
          <a:xfrm>
            <a:off x="3059113" y="2060575"/>
            <a:ext cx="2160587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5000" b="1" i="1" err="1">
                <a:solidFill>
                  <a:srgbClr val="0033CC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5000" b="1" err="1">
                <a:solidFill>
                  <a:srgbClr val="0033CC"/>
                </a:solidFill>
                <a:latin typeface="Times New Roman" panose="02020603050405020304" pitchFamily="18" charset="0"/>
              </a:rPr>
              <a:t>⊥</a:t>
            </a:r>
            <a:r>
              <a:rPr lang="en-US" altLang="zh-CN" sz="5000" b="1" i="1" err="1">
                <a:solidFill>
                  <a:srgbClr val="0033CC"/>
                </a:solidFill>
                <a:latin typeface="Times New Roman" panose="02020603050405020304" pitchFamily="18" charset="0"/>
              </a:rPr>
              <a:t>n</a:t>
            </a:r>
            <a:endParaRPr lang="en-US" altLang="zh-CN" sz="5000" b="1" i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文本框 10262"/>
          <p:cNvSpPr txBox="1"/>
          <p:nvPr/>
        </p:nvSpPr>
        <p:spPr>
          <a:xfrm>
            <a:off x="5219700" y="3500438"/>
            <a:ext cx="1728788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5000" b="1">
                <a:solidFill>
                  <a:srgbClr val="0033CC"/>
                </a:solidFill>
                <a:latin typeface="Times New Roman" panose="02020603050405020304" pitchFamily="18" charset="0"/>
              </a:rPr>
              <a:t>90°</a:t>
            </a:r>
            <a:endParaRPr lang="en-US" altLang="zh-CN" sz="5000" b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4" name="文本框 10263"/>
          <p:cNvSpPr txBox="1"/>
          <p:nvPr/>
        </p:nvSpPr>
        <p:spPr>
          <a:xfrm>
            <a:off x="2987675" y="5373688"/>
            <a:ext cx="1728788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5000" b="1">
                <a:solidFill>
                  <a:srgbClr val="0033CC"/>
                </a:solidFill>
                <a:latin typeface="Times New Roman" panose="02020603050405020304" pitchFamily="18" charset="0"/>
              </a:rPr>
              <a:t>72°</a:t>
            </a:r>
            <a:endParaRPr lang="en-US" altLang="zh-CN" sz="5000" b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5" name="文本框 10264"/>
          <p:cNvSpPr txBox="1"/>
          <p:nvPr/>
        </p:nvSpPr>
        <p:spPr>
          <a:xfrm>
            <a:off x="3395663" y="5876925"/>
            <a:ext cx="1041400" cy="777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>
                <a:schemeClr val="bg1"/>
              </a:buClr>
            </a:pPr>
            <a:r>
              <a:rPr lang="en-US" altLang="zh-CN" sz="4500" b="1">
                <a:solidFill>
                  <a:srgbClr val="0033CC"/>
                </a:solidFill>
                <a:latin typeface="Times New Roman" panose="02020603050405020304" pitchFamily="18" charset="0"/>
              </a:rPr>
              <a:t>162</a:t>
            </a:r>
            <a:endParaRPr lang="en-US" altLang="zh-CN" sz="4500" b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2" grpId="0"/>
      <p:bldP spid="10263" grpId="0"/>
      <p:bldP spid="10264" grpId="0"/>
      <p:bldP spid="102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112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196975"/>
            <a:ext cx="8496300" cy="5184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文本框 11266"/>
          <p:cNvSpPr txBox="1"/>
          <p:nvPr/>
        </p:nvSpPr>
        <p:spPr>
          <a:xfrm>
            <a:off x="323850" y="484188"/>
            <a:ext cx="3384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二、垂线的画法</a:t>
            </a:r>
            <a:endParaRPr lang="zh-CN" altLang="en-US" sz="36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1268" name="圆角矩形标注 11267"/>
          <p:cNvSpPr/>
          <p:nvPr/>
        </p:nvSpPr>
        <p:spPr>
          <a:xfrm>
            <a:off x="4932363" y="908050"/>
            <a:ext cx="3457575" cy="1081088"/>
          </a:xfrm>
          <a:prstGeom prst="wedgeRoundRectCallout">
            <a:avLst>
              <a:gd name="adj1" fmla="val -84250"/>
              <a:gd name="adj2" fmla="val 88912"/>
              <a:gd name="adj3" fmla="val 16667"/>
            </a:avLst>
          </a:prstGeom>
          <a:solidFill>
            <a:srgbClr val="FFCC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问题：</a:t>
            </a:r>
            <a:endParaRPr lang="zh-CN" altLang="en-US" sz="32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/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怎么样画垂线？</a:t>
            </a:r>
            <a:endParaRPr lang="zh-CN" altLang="en-US" sz="32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539750" y="620713"/>
            <a:ext cx="3600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1.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垂线的画法：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611188" y="2492375"/>
            <a:ext cx="2160587" cy="2041525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问题：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这样画</a:t>
            </a:r>
            <a:r>
              <a:rPr lang="en-US" altLang="zh-CN" sz="32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l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的垂线可以画几条？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6659563" y="2420938"/>
            <a:ext cx="2016125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放、</a:t>
            </a:r>
            <a:endParaRPr lang="zh-CN" altLang="en-US" sz="3200" b="1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靠、</a:t>
            </a:r>
            <a:endParaRPr lang="zh-CN" altLang="en-US" sz="3200" b="1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3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画线、</a:t>
            </a:r>
            <a:endParaRPr lang="zh-CN" altLang="en-US" sz="3200" b="1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2293" name="矩形 12292"/>
          <p:cNvSpPr/>
          <p:nvPr/>
        </p:nvSpPr>
        <p:spPr>
          <a:xfrm>
            <a:off x="3879850" y="3846513"/>
            <a:ext cx="144463" cy="144462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294" name="直接连接符 12293"/>
          <p:cNvSpPr/>
          <p:nvPr/>
        </p:nvSpPr>
        <p:spPr>
          <a:xfrm>
            <a:off x="2916238" y="4005263"/>
            <a:ext cx="3024187" cy="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5" name="直接连接符 12294"/>
          <p:cNvSpPr/>
          <p:nvPr/>
        </p:nvSpPr>
        <p:spPr>
          <a:xfrm flipH="1">
            <a:off x="3851275" y="2276475"/>
            <a:ext cx="28575" cy="2160588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6" name="文本框 12295"/>
          <p:cNvSpPr txBox="1"/>
          <p:nvPr/>
        </p:nvSpPr>
        <p:spPr>
          <a:xfrm>
            <a:off x="6011863" y="3644900"/>
            <a:ext cx="3032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rPr>
              <a:t>l</a:t>
            </a:r>
            <a:endParaRPr lang="en-US" altLang="zh-CN" sz="36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3649663" y="3890963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latin typeface="宋体" panose="02010600030101010101" pitchFamily="2" charset="-122"/>
              </a:rPr>
              <a:t>O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12298" name="文本框 12297"/>
          <p:cNvSpPr txBox="1"/>
          <p:nvPr/>
        </p:nvSpPr>
        <p:spPr>
          <a:xfrm>
            <a:off x="828675" y="1628775"/>
            <a:ext cx="60483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如图，已知直线 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</a:t>
            </a: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作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的垂线。</a:t>
            </a:r>
            <a:endParaRPr lang="zh-CN" altLang="en-US" sz="3200" b="1" dirty="0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pic>
        <p:nvPicPr>
          <p:cNvPr id="12299" name="图片 122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5300663"/>
            <a:ext cx="6130925" cy="649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0" name="图片 122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4370388"/>
            <a:ext cx="1149350" cy="1781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1" name="图片 123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988" y="922338"/>
            <a:ext cx="746125" cy="1427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2" name="文本框 12301"/>
          <p:cNvSpPr txBox="1"/>
          <p:nvPr/>
        </p:nvSpPr>
        <p:spPr>
          <a:xfrm>
            <a:off x="755650" y="1196975"/>
            <a:ext cx="50403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工具：直尺、三角板</a:t>
            </a:r>
            <a:endParaRPr lang="zh-CN" altLang="en-US" sz="3200" b="1" dirty="0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2303" name="文本框 12302"/>
          <p:cNvSpPr txBox="1"/>
          <p:nvPr/>
        </p:nvSpPr>
        <p:spPr>
          <a:xfrm>
            <a:off x="3492500" y="213360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latin typeface="宋体" panose="02010600030101010101" pitchFamily="2" charset="-122"/>
              </a:rPr>
              <a:t>A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12304" name="文本框 12303"/>
          <p:cNvSpPr txBox="1"/>
          <p:nvPr/>
        </p:nvSpPr>
        <p:spPr>
          <a:xfrm>
            <a:off x="971550" y="4581525"/>
            <a:ext cx="1728788" cy="579438"/>
          </a:xfrm>
          <a:prstGeom prst="rect">
            <a:avLst/>
          </a:prstGeom>
          <a:solidFill>
            <a:srgbClr val="993366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无数条</a:t>
            </a:r>
            <a:endParaRPr lang="zh-CN" altLang="en-US" sz="3200" b="1" dirty="0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99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51445E-7 L 0.02691 -0.1939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-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69942E-6 L -0.3467 -0.3107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092 L 0.00017 0.25087 " pathEditMode="relative" rAng="0" ptsTypes="AA">
                                      <p:cBhvr>
                                        <p:cTn id="45" dur="3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60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671 -0.31075 L -0.00764 0.0057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00" y="158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51 -0.19399 L 0.0349 -0.0157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12292" grpId="0"/>
      <p:bldP spid="12296" grpId="0"/>
      <p:bldP spid="12297" grpId="0"/>
      <p:bldP spid="12298" grpId="0"/>
      <p:bldP spid="12302" grpId="0"/>
      <p:bldP spid="12303" grpId="0"/>
      <p:bldP spid="1230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3313"/>
          <p:cNvSpPr txBox="1"/>
          <p:nvPr/>
        </p:nvSpPr>
        <p:spPr>
          <a:xfrm>
            <a:off x="539750" y="549275"/>
            <a:ext cx="36004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1.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垂线的画法：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3315" name="矩形 13314"/>
          <p:cNvSpPr/>
          <p:nvPr/>
        </p:nvSpPr>
        <p:spPr>
          <a:xfrm>
            <a:off x="3879850" y="3414713"/>
            <a:ext cx="144463" cy="144462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16" name="直接连接符 13315"/>
          <p:cNvSpPr/>
          <p:nvPr/>
        </p:nvSpPr>
        <p:spPr>
          <a:xfrm>
            <a:off x="2916238" y="3573463"/>
            <a:ext cx="3024187" cy="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7" name="椭圆 13316"/>
          <p:cNvSpPr/>
          <p:nvPr/>
        </p:nvSpPr>
        <p:spPr>
          <a:xfrm>
            <a:off x="3808413" y="3502025"/>
            <a:ext cx="142875" cy="142875"/>
          </a:xfrm>
          <a:prstGeom prst="ellipse">
            <a:avLst/>
          </a:prstGeom>
          <a:solidFill>
            <a:srgbClr val="99CC00"/>
          </a:solidFill>
          <a:ln w="9525" cap="flat" cmpd="sng">
            <a:solidFill>
              <a:srgbClr val="99CC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18" name="直接连接符 13317"/>
          <p:cNvSpPr/>
          <p:nvPr/>
        </p:nvSpPr>
        <p:spPr>
          <a:xfrm flipH="1">
            <a:off x="3851275" y="1411288"/>
            <a:ext cx="57150" cy="259397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9" name="文本框 13318"/>
          <p:cNvSpPr txBox="1"/>
          <p:nvPr/>
        </p:nvSpPr>
        <p:spPr>
          <a:xfrm>
            <a:off x="6011863" y="3213100"/>
            <a:ext cx="3032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rPr>
              <a:t>l</a:t>
            </a:r>
            <a:endParaRPr lang="en-US" altLang="zh-CN" sz="36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3779838" y="3500438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latin typeface="宋体" panose="02010600030101010101" pitchFamily="2" charset="-122"/>
              </a:rPr>
              <a:t>A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13321" name="文本框 13320"/>
          <p:cNvSpPr txBox="1"/>
          <p:nvPr/>
        </p:nvSpPr>
        <p:spPr>
          <a:xfrm>
            <a:off x="684213" y="1125538"/>
            <a:ext cx="79914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如图，已知直线 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和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上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的一点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 ,</a:t>
            </a: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作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pic>
        <p:nvPicPr>
          <p:cNvPr id="13322" name="图片 133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4868863"/>
            <a:ext cx="6130925" cy="649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3" name="图片 133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938588"/>
            <a:ext cx="1149350" cy="1781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4" name="图片 133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988" y="490538"/>
            <a:ext cx="746125" cy="1427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5" name="文本框 13324"/>
          <p:cNvSpPr txBox="1"/>
          <p:nvPr/>
        </p:nvSpPr>
        <p:spPr>
          <a:xfrm>
            <a:off x="3492500" y="170180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latin typeface="宋体" panose="02010600030101010101" pitchFamily="2" charset="-122"/>
              </a:rPr>
              <a:t>B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13326" name="文本框 13325"/>
          <p:cNvSpPr txBox="1"/>
          <p:nvPr/>
        </p:nvSpPr>
        <p:spPr>
          <a:xfrm>
            <a:off x="755650" y="5807075"/>
            <a:ext cx="7632700" cy="519113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4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画线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沿着三角板的另一直角边画出垂线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3327" name="文本框 13326"/>
          <p:cNvSpPr txBox="1"/>
          <p:nvPr/>
        </p:nvSpPr>
        <p:spPr>
          <a:xfrm>
            <a:off x="755650" y="4278313"/>
            <a:ext cx="7632700" cy="519112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放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放直尺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直尺的一边要与已知直线重合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3328" name="文本框 13327"/>
          <p:cNvSpPr txBox="1"/>
          <p:nvPr/>
        </p:nvSpPr>
        <p:spPr>
          <a:xfrm>
            <a:off x="755650" y="5289550"/>
            <a:ext cx="7632700" cy="519113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3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移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移动三角板到已知点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3329" name="文本框 13328"/>
          <p:cNvSpPr txBox="1"/>
          <p:nvPr/>
        </p:nvSpPr>
        <p:spPr>
          <a:xfrm>
            <a:off x="755650" y="4786313"/>
            <a:ext cx="7632700" cy="519112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2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靠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靠三角板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把三角板的一直角边靠在直尺上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3330" name="文本框 13329"/>
          <p:cNvSpPr txBox="1"/>
          <p:nvPr/>
        </p:nvSpPr>
        <p:spPr>
          <a:xfrm>
            <a:off x="4716463" y="1700213"/>
            <a:ext cx="3600450" cy="1554162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       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则所画直线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AB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是过点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的直线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133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51445E-7 L 0.02691 -0.1939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-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416 L -0.25209 -0.3102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521 -0.31029 L -0.34497 -0.31029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092 L 0.00017 0.25087 " pathEditMode="relative" rAng="0" ptsTypes="AA">
                                      <p:cBhvr>
                                        <p:cTn id="75" dur="3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60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3" dur="80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4" dur="80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80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671 -0.31075 L -0.00764 0.00578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00" y="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51 -0.19399 L 0.0349 -0.0157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7" dur="8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8" dur="8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8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/>
      <p:bldP spid="13321" grpId="0"/>
      <p:bldP spid="13325" grpId="0"/>
      <p:bldP spid="13326" grpId="0" animBg="1"/>
      <p:bldP spid="13327" grpId="0" animBg="1"/>
      <p:bldP spid="13328" grpId="0" animBg="1"/>
      <p:bldP spid="13329" grpId="0" animBg="1"/>
      <p:bldP spid="133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539750" y="549275"/>
            <a:ext cx="36004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1.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垂线的画法：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39" name="矩形 14338"/>
          <p:cNvSpPr/>
          <p:nvPr/>
        </p:nvSpPr>
        <p:spPr>
          <a:xfrm>
            <a:off x="3879850" y="3414713"/>
            <a:ext cx="144463" cy="144462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0" name="直接连接符 14339"/>
          <p:cNvSpPr/>
          <p:nvPr/>
        </p:nvSpPr>
        <p:spPr>
          <a:xfrm>
            <a:off x="2916238" y="3573463"/>
            <a:ext cx="3024187" cy="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1" name="椭圆 14340"/>
          <p:cNvSpPr/>
          <p:nvPr/>
        </p:nvSpPr>
        <p:spPr>
          <a:xfrm>
            <a:off x="3808413" y="1989138"/>
            <a:ext cx="142875" cy="142875"/>
          </a:xfrm>
          <a:prstGeom prst="ellipse">
            <a:avLst/>
          </a:prstGeom>
          <a:solidFill>
            <a:srgbClr val="99CC00"/>
          </a:solidFill>
          <a:ln w="9525" cap="flat" cmpd="sng">
            <a:solidFill>
              <a:srgbClr val="99CC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2" name="直接连接符 14341"/>
          <p:cNvSpPr/>
          <p:nvPr/>
        </p:nvSpPr>
        <p:spPr>
          <a:xfrm flipH="1">
            <a:off x="3851275" y="1266825"/>
            <a:ext cx="57150" cy="28829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3" name="文本框 14342"/>
          <p:cNvSpPr txBox="1"/>
          <p:nvPr/>
        </p:nvSpPr>
        <p:spPr>
          <a:xfrm>
            <a:off x="6011863" y="3213100"/>
            <a:ext cx="3032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rPr>
              <a:t>l</a:t>
            </a:r>
            <a:endParaRPr lang="en-US" altLang="zh-CN" sz="36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3463925" y="171450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latin typeface="宋体" panose="02010600030101010101" pitchFamily="2" charset="-122"/>
              </a:rPr>
              <a:t>A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684213" y="1125538"/>
            <a:ext cx="79914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如图，已知直线 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和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外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的一点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 ,</a:t>
            </a: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作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</a:t>
            </a:r>
            <a:r>
              <a:rPr lang="en-US" altLang="zh-CN" sz="3200" b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pic>
        <p:nvPicPr>
          <p:cNvPr id="14346" name="图片 143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4868863"/>
            <a:ext cx="6130925" cy="649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7" name="图片 143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938588"/>
            <a:ext cx="1149350" cy="1781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8" name="图片 143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988" y="490538"/>
            <a:ext cx="746125" cy="1427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9" name="文本框 14348"/>
          <p:cNvSpPr txBox="1"/>
          <p:nvPr/>
        </p:nvSpPr>
        <p:spPr>
          <a:xfrm>
            <a:off x="3779838" y="342900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latin typeface="宋体" panose="02010600030101010101" pitchFamily="2" charset="-122"/>
              </a:rPr>
              <a:t>B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  <p:sp>
        <p:nvSpPr>
          <p:cNvPr id="14350" name="文本框 14349"/>
          <p:cNvSpPr txBox="1"/>
          <p:nvPr/>
        </p:nvSpPr>
        <p:spPr>
          <a:xfrm>
            <a:off x="755650" y="5807075"/>
            <a:ext cx="7632700" cy="519113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4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画线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沿着三角板的另一直角边画出垂线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51" name="文本框 14350"/>
          <p:cNvSpPr txBox="1"/>
          <p:nvPr/>
        </p:nvSpPr>
        <p:spPr>
          <a:xfrm>
            <a:off x="755650" y="4278313"/>
            <a:ext cx="7632700" cy="519112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1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放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放直尺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直尺的一边要与已知直线重合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52" name="文本框 14351"/>
          <p:cNvSpPr txBox="1"/>
          <p:nvPr/>
        </p:nvSpPr>
        <p:spPr>
          <a:xfrm>
            <a:off x="755650" y="5289550"/>
            <a:ext cx="7632700" cy="519113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3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移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移动三角板到已知点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53" name="文本框 14352"/>
          <p:cNvSpPr txBox="1"/>
          <p:nvPr/>
        </p:nvSpPr>
        <p:spPr>
          <a:xfrm>
            <a:off x="755650" y="4786313"/>
            <a:ext cx="7632700" cy="519112"/>
          </a:xfrm>
          <a:prstGeom prst="rect">
            <a:avLst/>
          </a:prstGeom>
          <a:solidFill>
            <a:srgbClr val="CC0066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2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靠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靠三角板</a:t>
            </a:r>
            <a:r>
              <a:rPr lang="en-US" altLang="zh-CN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</a:t>
            </a: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把三角板的一直角边靠在直尺上</a:t>
            </a:r>
            <a:r>
              <a:rPr lang="en-US" altLang="zh-CN" sz="2800" b="1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54" name="文本框 14353"/>
          <p:cNvSpPr txBox="1"/>
          <p:nvPr/>
        </p:nvSpPr>
        <p:spPr>
          <a:xfrm>
            <a:off x="4716463" y="1700213"/>
            <a:ext cx="3600450" cy="1554162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       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则所画直线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AB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是过点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的直线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55" name="圆角矩形标注 14354"/>
          <p:cNvSpPr/>
          <p:nvPr/>
        </p:nvSpPr>
        <p:spPr>
          <a:xfrm>
            <a:off x="539750" y="1989138"/>
            <a:ext cx="2303463" cy="1368425"/>
          </a:xfrm>
          <a:prstGeom prst="wedgeRoundRectCallout">
            <a:avLst>
              <a:gd name="adj1" fmla="val 68954"/>
              <a:gd name="adj2" fmla="val 54176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请同学们画一下</a:t>
            </a:r>
            <a:endParaRPr lang="zh-CN" altLang="en-US" sz="3600" b="1" dirty="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143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51445E-7 L 0.02691 -0.1939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-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2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416 L -0.25209 -0.3102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521 -0.31029 L -0.34497 -0.3102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092 L 0.00017 0.25087 " pathEditMode="relative" rAng="0" ptsTypes="AA">
                                      <p:cBhvr>
                                        <p:cTn id="77" dur="3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60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671 -0.31075 L -0.00764 0.00578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00" y="158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51 -0.19399 L 0.0349 -0.01572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6" dur="80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7" dur="80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80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4" grpId="0"/>
      <p:bldP spid="14345" grpId="0"/>
      <p:bldP spid="14349" grpId="0"/>
      <p:bldP spid="14350" grpId="0" animBg="1"/>
      <p:bldP spid="14351" grpId="0" animBg="1"/>
      <p:bldP spid="14352" grpId="0" animBg="1"/>
      <p:bldP spid="14353" grpId="0" animBg="1"/>
      <p:bldP spid="14354" grpId="0" animBg="1"/>
      <p:bldP spid="1435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15361"/>
          <p:cNvSpPr txBox="1"/>
          <p:nvPr/>
        </p:nvSpPr>
        <p:spPr>
          <a:xfrm>
            <a:off x="539750" y="2276475"/>
            <a:ext cx="79200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结论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过一点有且只有一条直线与已知直线垂直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363" name="文本框 15362"/>
          <p:cNvSpPr txBox="1"/>
          <p:nvPr/>
        </p:nvSpPr>
        <p:spPr>
          <a:xfrm>
            <a:off x="1258888" y="1628775"/>
            <a:ext cx="5329237" cy="579438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能作一条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而且只能作一条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364" name="文本框 15363"/>
          <p:cNvSpPr txBox="1"/>
          <p:nvPr/>
        </p:nvSpPr>
        <p:spPr>
          <a:xfrm>
            <a:off x="611188" y="549275"/>
            <a:ext cx="79914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问题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过已知直线 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和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上</a:t>
            </a:r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(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或外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)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的一点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A ,</a:t>
            </a:r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作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</a:rPr>
              <a:t>l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的垂线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,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可以作几条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?</a:t>
            </a:r>
            <a:endParaRPr lang="en-US" altLang="zh-CN" sz="32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5365" name="文本框 15364"/>
          <p:cNvSpPr txBox="1"/>
          <p:nvPr/>
        </p:nvSpPr>
        <p:spPr>
          <a:xfrm>
            <a:off x="611188" y="3357563"/>
            <a:ext cx="7920037" cy="1554162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200" b="1" dirty="0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注意</a:t>
            </a:r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endParaRPr lang="en-US" altLang="zh-CN" sz="3200" b="1">
              <a:solidFill>
                <a:srgbClr val="CC0066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3200" b="1">
                <a:solidFill>
                  <a:srgbClr val="CC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过一点画已知线段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或射线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的垂线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就是画这条线段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或射线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所在直线的垂线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animBg="1"/>
      <p:bldP spid="1536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10241"/>
          <p:cNvSpPr txBox="1"/>
          <p:nvPr/>
        </p:nvSpPr>
        <p:spPr>
          <a:xfrm>
            <a:off x="751205" y="2302193"/>
            <a:ext cx="6807200" cy="2799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垂线的性质</a:t>
            </a:r>
            <a:r>
              <a:rPr lang="en-US" altLang="zh-CN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zh-CN" altLang="en-US" sz="36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990000"/>
                </a:solidFill>
                <a:latin typeface="Verdana" panose="020B0604030504040204" pitchFamily="34" charset="0"/>
              </a:rPr>
              <a:t>      </a:t>
            </a:r>
            <a:r>
              <a:rPr lang="zh-CN" altLang="en-US" sz="4000" dirty="0">
                <a:latin typeface="Arial" panose="020B0604020202020204" pitchFamily="34" charset="0"/>
                <a:ea typeface="黑体" panose="02010609060101010101" pitchFamily="2" charset="-122"/>
              </a:rPr>
              <a:t>在同一平面内．过一点有且只有一条直线垂直于已知直线．</a:t>
            </a:r>
            <a:endParaRPr lang="zh-CN" altLang="en-US" sz="400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grpSp>
        <p:nvGrpSpPr>
          <p:cNvPr id="10243" name="组合 10242"/>
          <p:cNvGrpSpPr/>
          <p:nvPr/>
        </p:nvGrpSpPr>
        <p:grpSpPr>
          <a:xfrm>
            <a:off x="2720975" y="1111250"/>
            <a:ext cx="3838575" cy="782638"/>
            <a:chOff x="1873" y="355"/>
            <a:chExt cx="2418" cy="493"/>
          </a:xfrm>
        </p:grpSpPr>
        <p:pic>
          <p:nvPicPr>
            <p:cNvPr id="10244" name="图片 10243" descr="66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61" y="355"/>
              <a:ext cx="630" cy="49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5" name="圆角矩形 10244"/>
            <p:cNvSpPr/>
            <p:nvPr/>
          </p:nvSpPr>
          <p:spPr>
            <a:xfrm>
              <a:off x="1873" y="426"/>
              <a:ext cx="1677" cy="42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66"/>
                </a:gs>
                <a:gs pos="50000">
                  <a:schemeClr val="accent2"/>
                </a:gs>
                <a:gs pos="100000">
                  <a:srgbClr val="FF0066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>
              <a:prstShdw prst="shdw13" dist="117088" dir="13236077">
                <a:schemeClr val="accent2">
                  <a:alpha val="50000"/>
                </a:schemeClr>
              </a:prstShdw>
            </a:effectLst>
          </p:spPr>
          <p:txBody>
            <a:bodyPr wrap="none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华文行楷" panose="02010800040101010101" pitchFamily="2" charset="-122"/>
                </a:rPr>
                <a:t>知识要点</a:t>
              </a:r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</p:grpSp>
      <p:pic>
        <p:nvPicPr>
          <p:cNvPr id="10246" name="图片 10245" descr="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102225"/>
            <a:ext cx="6827838" cy="1416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024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直接连接符 11265"/>
          <p:cNvSpPr/>
          <p:nvPr/>
        </p:nvSpPr>
        <p:spPr>
          <a:xfrm>
            <a:off x="2057400" y="5176838"/>
            <a:ext cx="5943600" cy="15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67" name="直接连接符 11266"/>
          <p:cNvSpPr/>
          <p:nvPr/>
        </p:nvSpPr>
        <p:spPr>
          <a:xfrm flipH="1">
            <a:off x="3124200" y="2733675"/>
            <a:ext cx="1843088" cy="24288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68" name="直接连接符 11267"/>
          <p:cNvSpPr/>
          <p:nvPr/>
        </p:nvSpPr>
        <p:spPr>
          <a:xfrm flipH="1">
            <a:off x="4084638" y="2733675"/>
            <a:ext cx="882650" cy="24431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69" name="直接连接符 11268"/>
          <p:cNvSpPr/>
          <p:nvPr/>
        </p:nvSpPr>
        <p:spPr>
          <a:xfrm>
            <a:off x="4967288" y="2733675"/>
            <a:ext cx="1709737" cy="24447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0" name="直接连接符 11269"/>
          <p:cNvSpPr/>
          <p:nvPr/>
        </p:nvSpPr>
        <p:spPr>
          <a:xfrm>
            <a:off x="4967288" y="2733675"/>
            <a:ext cx="976312" cy="24447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1" name="直接连接符 11270"/>
          <p:cNvSpPr/>
          <p:nvPr/>
        </p:nvSpPr>
        <p:spPr>
          <a:xfrm>
            <a:off x="4967288" y="2781300"/>
            <a:ext cx="0" cy="239553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2" name="文本框 11271"/>
          <p:cNvSpPr txBox="1"/>
          <p:nvPr/>
        </p:nvSpPr>
        <p:spPr>
          <a:xfrm>
            <a:off x="4799013" y="2276475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O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73" name="文本框 11272"/>
          <p:cNvSpPr txBox="1"/>
          <p:nvPr/>
        </p:nvSpPr>
        <p:spPr>
          <a:xfrm>
            <a:off x="4816475" y="5129213"/>
            <a:ext cx="320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A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74" name="文本框 11273"/>
          <p:cNvSpPr txBox="1"/>
          <p:nvPr/>
        </p:nvSpPr>
        <p:spPr>
          <a:xfrm>
            <a:off x="3743325" y="5110163"/>
            <a:ext cx="9048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B</a:t>
            </a:r>
            <a:r>
              <a:rPr lang="en-US" altLang="zh-CN" sz="3200">
                <a:latin typeface="Arial" panose="020B0604020202020204" pitchFamily="34" charset="0"/>
              </a:rPr>
              <a:t>′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11275" name="文本框 11274"/>
          <p:cNvSpPr txBox="1"/>
          <p:nvPr/>
        </p:nvSpPr>
        <p:spPr>
          <a:xfrm>
            <a:off x="2782888" y="5110163"/>
            <a:ext cx="9604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C</a:t>
            </a:r>
            <a:r>
              <a:rPr lang="en-US" altLang="zh-CN" sz="3200">
                <a:latin typeface="Arial" panose="020B0604020202020204" pitchFamily="34" charset="0"/>
              </a:rPr>
              <a:t>′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11276" name="文本框 11275"/>
          <p:cNvSpPr txBox="1"/>
          <p:nvPr/>
        </p:nvSpPr>
        <p:spPr>
          <a:xfrm>
            <a:off x="5757863" y="51435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B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77" name="文本框 11276"/>
          <p:cNvSpPr txBox="1"/>
          <p:nvPr/>
        </p:nvSpPr>
        <p:spPr>
          <a:xfrm>
            <a:off x="6486525" y="5176838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C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grpSp>
        <p:nvGrpSpPr>
          <p:cNvPr id="11278" name="组合 11277"/>
          <p:cNvGrpSpPr/>
          <p:nvPr/>
        </p:nvGrpSpPr>
        <p:grpSpPr>
          <a:xfrm>
            <a:off x="4994275" y="4978400"/>
            <a:ext cx="185738" cy="184150"/>
            <a:chOff x="320" y="2359"/>
            <a:chExt cx="183" cy="256"/>
          </a:xfrm>
        </p:grpSpPr>
        <p:sp>
          <p:nvSpPr>
            <p:cNvPr id="11279" name="直接连接符 11278"/>
            <p:cNvSpPr/>
            <p:nvPr/>
          </p:nvSpPr>
          <p:spPr>
            <a:xfrm>
              <a:off x="320" y="2359"/>
              <a:ext cx="183" cy="0"/>
            </a:xfrm>
            <a:prstGeom prst="line">
              <a:avLst/>
            </a:prstGeom>
            <a:ln w="3810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0" name="直接连接符 11279"/>
            <p:cNvSpPr/>
            <p:nvPr/>
          </p:nvSpPr>
          <p:spPr>
            <a:xfrm flipV="1">
              <a:off x="503" y="2359"/>
              <a:ext cx="0" cy="256"/>
            </a:xfrm>
            <a:prstGeom prst="line">
              <a:avLst/>
            </a:prstGeom>
            <a:ln w="3810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281" name="直接连接符 11280"/>
          <p:cNvSpPr/>
          <p:nvPr/>
        </p:nvSpPr>
        <p:spPr>
          <a:xfrm flipH="1">
            <a:off x="2351088" y="2752725"/>
            <a:ext cx="2616200" cy="24257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82" name="文本框 11281"/>
          <p:cNvSpPr txBox="1"/>
          <p:nvPr/>
        </p:nvSpPr>
        <p:spPr>
          <a:xfrm>
            <a:off x="2073275" y="5232400"/>
            <a:ext cx="709613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en-US" altLang="zh-CN" sz="2400">
                <a:latin typeface="Times New Roman" panose="02020603050405020304" pitchFamily="18" charset="0"/>
              </a:rPr>
              <a:t>D′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83" name="直接连接符 11282"/>
          <p:cNvSpPr/>
          <p:nvPr/>
        </p:nvSpPr>
        <p:spPr>
          <a:xfrm>
            <a:off x="4967288" y="2733675"/>
            <a:ext cx="2492375" cy="24288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84" name="文本框 11283"/>
          <p:cNvSpPr txBox="1"/>
          <p:nvPr/>
        </p:nvSpPr>
        <p:spPr>
          <a:xfrm>
            <a:off x="7310438" y="5160963"/>
            <a:ext cx="404812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en-US" altLang="zh-CN" sz="2400">
                <a:latin typeface="Times New Roman" panose="02020603050405020304" pitchFamily="18" charset="0"/>
              </a:rPr>
              <a:t>D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85" name="文本框 11284"/>
          <p:cNvSpPr txBox="1"/>
          <p:nvPr/>
        </p:nvSpPr>
        <p:spPr>
          <a:xfrm>
            <a:off x="1366838" y="504825"/>
            <a:ext cx="7254875" cy="193802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Arial" panose="020B0604020202020204" pitchFamily="34" charset="0"/>
              </a:rPr>
              <a:t>      </a:t>
            </a:r>
            <a:r>
              <a:rPr lang="en-US" altLang="zh-CN" sz="4000" b="1" dirty="0">
                <a:latin typeface="Arial" panose="020B0604020202020204" pitchFamily="34" charset="0"/>
              </a:rPr>
              <a:t>  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比较过直线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外一点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相交的所有线段中，哪一条最短？</a:t>
            </a:r>
            <a:endParaRPr lang="zh-CN" altLang="en-US" sz="40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286" name="文本框 11285"/>
          <p:cNvSpPr txBox="1"/>
          <p:nvPr/>
        </p:nvSpPr>
        <p:spPr>
          <a:xfrm>
            <a:off x="8018463" y="4852988"/>
            <a:ext cx="546100" cy="579437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</a:rPr>
              <a:t>m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11287" name="椭圆 11286"/>
          <p:cNvSpPr/>
          <p:nvPr/>
        </p:nvSpPr>
        <p:spPr>
          <a:xfrm>
            <a:off x="2379663" y="312738"/>
            <a:ext cx="5108575" cy="4865687"/>
          </a:xfrm>
          <a:prstGeom prst="ellipse">
            <a:avLst/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8" name="文本框 11287"/>
          <p:cNvSpPr txBox="1"/>
          <p:nvPr/>
        </p:nvSpPr>
        <p:spPr>
          <a:xfrm>
            <a:off x="3533775" y="5899150"/>
            <a:ext cx="2528888" cy="5826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algn="ctr">
              <a:lnSpc>
                <a:spcPct val="115000"/>
              </a:lnSpc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OA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最短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" fill="hold"/>
                                        <p:tgtEl>
                                          <p:spTgt spid="1128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5" grpId="0"/>
      <p:bldP spid="11285" grpId="1"/>
      <p:bldP spid="1128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444500" y="1642110"/>
            <a:ext cx="6985000" cy="27374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30000"/>
              </a:spcBef>
              <a:buClr>
                <a:schemeClr val="bg1"/>
              </a:buClr>
            </a:pPr>
            <a:r>
              <a:rPr lang="en-US" altLang="zh-CN" b="1" dirty="0">
                <a:latin typeface="Times New Roman" panose="02020603050405020304" pitchFamily="18" charset="0"/>
              </a:rPr>
              <a:t>        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垂线的性质</a:t>
            </a:r>
            <a:r>
              <a:rPr lang="en-US" altLang="zh-CN" sz="36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 </a:t>
            </a:r>
            <a:endParaRPr lang="en-US" altLang="zh-CN" sz="36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30000"/>
              </a:spcBef>
              <a:buClr>
                <a:schemeClr val="bg1"/>
              </a:buClr>
            </a:pP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</a:rPr>
              <a:t>直线外一点与直线上各点连结的所有线段中．垂线段最短．</a:t>
            </a:r>
            <a:endParaRPr lang="zh-CN" altLang="en-US" sz="3200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spcBef>
                <a:spcPct val="30000"/>
              </a:spcBef>
              <a:buClr>
                <a:schemeClr val="bg1"/>
              </a:buClr>
            </a:pPr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</a:rPr>
              <a:t>         即：</a:t>
            </a:r>
            <a:r>
              <a:rPr lang="zh-CN" altLang="en-US" sz="4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垂线段最短．</a:t>
            </a:r>
            <a:endParaRPr lang="zh-CN" altLang="en-US" sz="4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grpSp>
        <p:nvGrpSpPr>
          <p:cNvPr id="12291" name="组合 12290"/>
          <p:cNvGrpSpPr/>
          <p:nvPr/>
        </p:nvGrpSpPr>
        <p:grpSpPr>
          <a:xfrm>
            <a:off x="2254250" y="568960"/>
            <a:ext cx="3838575" cy="782638"/>
            <a:chOff x="1873" y="355"/>
            <a:chExt cx="2418" cy="493"/>
          </a:xfrm>
        </p:grpSpPr>
        <p:pic>
          <p:nvPicPr>
            <p:cNvPr id="12292" name="图片 12291" descr="66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61" y="355"/>
              <a:ext cx="630" cy="49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3" name="圆角矩形 12292"/>
            <p:cNvSpPr/>
            <p:nvPr/>
          </p:nvSpPr>
          <p:spPr>
            <a:xfrm>
              <a:off x="1873" y="426"/>
              <a:ext cx="1677" cy="42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66"/>
                </a:gs>
                <a:gs pos="50000">
                  <a:schemeClr val="accent2"/>
                </a:gs>
                <a:gs pos="100000">
                  <a:srgbClr val="FF0066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>
              <a:prstShdw prst="shdw13" dist="117088" dir="13236077">
                <a:schemeClr val="accent2">
                  <a:alpha val="50000"/>
                </a:schemeClr>
              </a:prstShdw>
            </a:effectLst>
          </p:spPr>
          <p:txBody>
            <a:bodyPr wrap="none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华文行楷" panose="02010800040101010101" pitchFamily="2" charset="-122"/>
                </a:rPr>
                <a:t>知识要点</a:t>
              </a:r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</p:grpSp>
      <p:pic>
        <p:nvPicPr>
          <p:cNvPr id="12294" name="图片 12293" descr="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073650"/>
            <a:ext cx="6827838" cy="1416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5" name="文本框 13314"/>
          <p:cNvSpPr txBox="1"/>
          <p:nvPr/>
        </p:nvSpPr>
        <p:spPr>
          <a:xfrm>
            <a:off x="1671638" y="1625600"/>
            <a:ext cx="52816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点到直线的距离 </a:t>
            </a:r>
            <a:endParaRPr lang="zh-CN" altLang="en-US" sz="36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316" name="文本框 13315"/>
          <p:cNvSpPr txBox="1"/>
          <p:nvPr/>
        </p:nvSpPr>
        <p:spPr>
          <a:xfrm>
            <a:off x="609600" y="2266950"/>
            <a:ext cx="73152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直线外一点到已知直线的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垂线段的长度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就叫做点到直线的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距离．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3614738" y="4138613"/>
            <a:ext cx="4310062" cy="1495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290EF2"/>
                </a:solidFill>
                <a:latin typeface="Tahoma" panose="020B0604030504040204" pitchFamily="34" charset="0"/>
              </a:rPr>
              <a:t> 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左图中，线段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AO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的长度，就是点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到直线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的长度． 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3327" name="组合 13326"/>
          <p:cNvGrpSpPr/>
          <p:nvPr/>
        </p:nvGrpSpPr>
        <p:grpSpPr>
          <a:xfrm>
            <a:off x="1149350" y="3581400"/>
            <a:ext cx="2427288" cy="2835275"/>
            <a:chOff x="1053" y="1953"/>
            <a:chExt cx="1529" cy="1786"/>
          </a:xfrm>
        </p:grpSpPr>
        <p:sp>
          <p:nvSpPr>
            <p:cNvPr id="13314" name="直接连接符 13313"/>
            <p:cNvSpPr/>
            <p:nvPr/>
          </p:nvSpPr>
          <p:spPr>
            <a:xfrm rot="-16200000">
              <a:off x="1102" y="2820"/>
              <a:ext cx="1104" cy="0"/>
            </a:xfrm>
            <a:prstGeom prst="line">
              <a:avLst/>
            </a:prstGeom>
            <a:ln w="3810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17" name="椭圆 13316"/>
            <p:cNvSpPr/>
            <p:nvPr/>
          </p:nvSpPr>
          <p:spPr>
            <a:xfrm rot="-16200000">
              <a:off x="1630" y="2256"/>
              <a:ext cx="48" cy="48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8" name="直接连接符 13317"/>
            <p:cNvSpPr/>
            <p:nvPr/>
          </p:nvSpPr>
          <p:spPr>
            <a:xfrm rot="-16200000">
              <a:off x="1653" y="2760"/>
              <a:ext cx="0" cy="1200"/>
            </a:xfrm>
            <a:prstGeom prst="line">
              <a:avLst/>
            </a:prstGeom>
            <a:ln w="3810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0" name="文本框 13319"/>
            <p:cNvSpPr txBox="1"/>
            <p:nvPr/>
          </p:nvSpPr>
          <p:spPr>
            <a:xfrm>
              <a:off x="1597" y="3040"/>
              <a:ext cx="295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r>
                <a:rPr lang="en-US" altLang="zh-CN" sz="3200" b="1" dirty="0">
                  <a:latin typeface="Times New Roman" panose="02020603050405020304" pitchFamily="18" charset="0"/>
                </a:rPr>
                <a:t>┓</a:t>
              </a:r>
              <a:endParaRPr lang="en-US" altLang="zh-CN" sz="32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3321" name="文本框 13320"/>
            <p:cNvSpPr txBox="1"/>
            <p:nvPr/>
          </p:nvSpPr>
          <p:spPr>
            <a:xfrm>
              <a:off x="2253" y="3179"/>
              <a:ext cx="329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m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3322" name="文本框 13321"/>
            <p:cNvSpPr txBox="1"/>
            <p:nvPr/>
          </p:nvSpPr>
          <p:spPr>
            <a:xfrm>
              <a:off x="1539" y="1953"/>
              <a:ext cx="30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A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3323" name="文本框 13322"/>
            <p:cNvSpPr txBox="1"/>
            <p:nvPr/>
          </p:nvSpPr>
          <p:spPr>
            <a:xfrm>
              <a:off x="1472" y="3374"/>
              <a:ext cx="315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O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3324" name="组合 13323"/>
          <p:cNvGrpSpPr/>
          <p:nvPr/>
        </p:nvGrpSpPr>
        <p:grpSpPr>
          <a:xfrm>
            <a:off x="2836863" y="527050"/>
            <a:ext cx="3838575" cy="782638"/>
            <a:chOff x="1873" y="355"/>
            <a:chExt cx="2418" cy="493"/>
          </a:xfrm>
        </p:grpSpPr>
        <p:pic>
          <p:nvPicPr>
            <p:cNvPr id="13325" name="图片 13324" descr="66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61" y="355"/>
              <a:ext cx="630" cy="49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26" name="圆角矩形 13325"/>
            <p:cNvSpPr/>
            <p:nvPr/>
          </p:nvSpPr>
          <p:spPr>
            <a:xfrm>
              <a:off x="1873" y="426"/>
              <a:ext cx="1677" cy="42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66"/>
                </a:gs>
                <a:gs pos="50000">
                  <a:schemeClr val="accent2"/>
                </a:gs>
                <a:gs pos="100000">
                  <a:srgbClr val="FF0066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>
              <a:prstShdw prst="shdw13" dist="117088" dir="13236077">
                <a:schemeClr val="accent2">
                  <a:alpha val="50000"/>
                </a:schemeClr>
              </a:prstShdw>
            </a:effectLst>
          </p:spPr>
          <p:txBody>
            <a:bodyPr wrap="none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华文行楷" panose="02010800040101010101" pitchFamily="2" charset="-122"/>
                </a:rPr>
                <a:t>知识要点</a:t>
              </a:r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</p:grp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1146175" y="555625"/>
            <a:ext cx="72009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66"/>
                </a:solidFill>
                <a:latin typeface="Verdana" panose="020B0604030504040204" pitchFamily="34" charset="0"/>
                <a:ea typeface="华文楷体" panose="02010600040101010101" pitchFamily="2" charset="-122"/>
              </a:rPr>
              <a:t>      </a:t>
            </a:r>
            <a:r>
              <a:rPr lang="zh-CN" altLang="en-US" b="1" dirty="0">
                <a:latin typeface="Times New Roman" panose="02020603050405020304" pitchFamily="18" charset="0"/>
                <a:ea typeface="楷体_GB2312" pitchFamily="49" charset="-122"/>
              </a:rPr>
              <a:t>在体育课上，老师是怎样测量同学们的跳远成绩的？你能尝试说明其中的理由吗？</a:t>
            </a:r>
            <a:endParaRPr lang="zh-CN" altLang="en-US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4339" name="图片 143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9338" y="1797050"/>
            <a:ext cx="4176712" cy="248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" name="文本框 14339"/>
          <p:cNvSpPr txBox="1"/>
          <p:nvPr/>
        </p:nvSpPr>
        <p:spPr>
          <a:xfrm>
            <a:off x="468313" y="4510088"/>
            <a:ext cx="7878762" cy="1908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将尺子拉直与踏板边所在直线垂直，取最近的脚印后跟与踏板边沿之间的距离就是跳远成绩．</a:t>
            </a:r>
            <a:endParaRPr lang="zh-CN" altLang="en-US" sz="2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理由是：直线外一点与直线上各点连结的所有线段中，垂线段最短．</a:t>
            </a:r>
            <a:endParaRPr lang="zh-CN" altLang="en-US" sz="2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直接连接符 14340"/>
          <p:cNvSpPr/>
          <p:nvPr/>
        </p:nvSpPr>
        <p:spPr>
          <a:xfrm flipH="1">
            <a:off x="2719388" y="3052763"/>
            <a:ext cx="201612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2" name="文本框 14341"/>
          <p:cNvSpPr txBox="1"/>
          <p:nvPr/>
        </p:nvSpPr>
        <p:spPr>
          <a:xfrm>
            <a:off x="2605088" y="2930525"/>
            <a:ext cx="592137" cy="579438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</a:rPr>
              <a:t>┛</a:t>
            </a:r>
            <a:endParaRPr lang="en-US" altLang="zh-CN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340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charRg st="5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40">
                                            <p:txEl>
                                              <p:charRg st="5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774383" y="2246630"/>
            <a:ext cx="1706880" cy="460375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华文中宋" panose="02010600040101010101" pitchFamily="2" charset="-122"/>
              </a:rPr>
              <a:t>两直线相交</a:t>
            </a: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1747" name="文本框 31746"/>
          <p:cNvSpPr txBox="1"/>
          <p:nvPr/>
        </p:nvSpPr>
        <p:spPr>
          <a:xfrm>
            <a:off x="2955925" y="1924050"/>
            <a:ext cx="792480" cy="1899285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>
              <a:spcBef>
                <a:spcPct val="3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华文中宋" panose="02010600040101010101" pitchFamily="2" charset="-122"/>
              </a:rPr>
              <a:t>斜交</a:t>
            </a: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spcBef>
                <a:spcPct val="30000"/>
              </a:spcBef>
            </a:pP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spcBef>
                <a:spcPct val="30000"/>
              </a:spcBef>
            </a:pP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华文中宋" panose="02010600040101010101" pitchFamily="2" charset="-122"/>
              </a:rPr>
              <a:t>垂直</a:t>
            </a: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1748" name="左大括号 31747"/>
          <p:cNvSpPr/>
          <p:nvPr/>
        </p:nvSpPr>
        <p:spPr>
          <a:xfrm>
            <a:off x="2736850" y="2246313"/>
            <a:ext cx="247650" cy="1714500"/>
          </a:xfrm>
          <a:prstGeom prst="leftBrace">
            <a:avLst>
              <a:gd name="adj1" fmla="val 5769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49" name="文本框 31748"/>
          <p:cNvSpPr txBox="1"/>
          <p:nvPr/>
        </p:nvSpPr>
        <p:spPr>
          <a:xfrm>
            <a:off x="4151313" y="2160588"/>
            <a:ext cx="792480" cy="156845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华文中宋" panose="02010600040101010101" pitchFamily="2" charset="-122"/>
              </a:rPr>
              <a:t>定义</a:t>
            </a: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华文中宋" panose="02010600040101010101" pitchFamily="2" charset="-122"/>
              </a:rPr>
              <a:t>性质</a:t>
            </a:r>
            <a:endParaRPr lang="zh-CN" altLang="en-US" sz="24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1750" name="左大括号 31749"/>
          <p:cNvSpPr/>
          <p:nvPr/>
        </p:nvSpPr>
        <p:spPr>
          <a:xfrm>
            <a:off x="3767138" y="2600325"/>
            <a:ext cx="412750" cy="2517775"/>
          </a:xfrm>
          <a:prstGeom prst="leftBrace">
            <a:avLst>
              <a:gd name="adj1" fmla="val 5083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1" name="文本框 31750"/>
          <p:cNvSpPr txBox="1"/>
          <p:nvPr/>
        </p:nvSpPr>
        <p:spPr>
          <a:xfrm>
            <a:off x="5081588" y="2824163"/>
            <a:ext cx="3597275" cy="181483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过一点有且只有一条直线与已知直线垂直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垂线段最短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31752" name="左大括号 31751"/>
          <p:cNvSpPr/>
          <p:nvPr/>
        </p:nvSpPr>
        <p:spPr>
          <a:xfrm>
            <a:off x="4906963" y="3119438"/>
            <a:ext cx="231775" cy="1238250"/>
          </a:xfrm>
          <a:prstGeom prst="leftBrace">
            <a:avLst>
              <a:gd name="adj1" fmla="val 44520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3" name="下箭头 31752"/>
          <p:cNvSpPr/>
          <p:nvPr/>
        </p:nvSpPr>
        <p:spPr>
          <a:xfrm>
            <a:off x="1574483" y="2906395"/>
            <a:ext cx="361950" cy="1044575"/>
          </a:xfrm>
          <a:prstGeom prst="downArrow">
            <a:avLst>
              <a:gd name="adj1" fmla="val 50000"/>
              <a:gd name="adj2" fmla="val 72149"/>
            </a:avLst>
          </a:prstGeom>
          <a:solidFill>
            <a:schemeClr val="bg1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4" name="文本框 31753"/>
          <p:cNvSpPr txBox="1"/>
          <p:nvPr/>
        </p:nvSpPr>
        <p:spPr>
          <a:xfrm>
            <a:off x="598805" y="4110038"/>
            <a:ext cx="3027680" cy="2553335"/>
          </a:xfrm>
          <a:prstGeom prst="rect">
            <a:avLst/>
          </a:prstGeom>
          <a:noFill/>
          <a:ln w="381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  <a:ea typeface="华文中宋" panose="02010600040101010101" pitchFamily="2" charset="-122"/>
              </a:rPr>
              <a:t>两线段垂直</a:t>
            </a:r>
            <a:endParaRPr lang="zh-CN" altLang="en-US" sz="32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华文中宋" panose="02010600040101010101" pitchFamily="2" charset="-122"/>
              </a:rPr>
              <a:t>两射线垂直</a:t>
            </a:r>
            <a:endParaRPr lang="zh-CN" altLang="en-US" sz="32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华文中宋" panose="02010600040101010101" pitchFamily="2" charset="-122"/>
              </a:rPr>
              <a:t>线段与射线垂直</a:t>
            </a:r>
            <a:endParaRPr lang="zh-CN" altLang="en-US" sz="32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华文中宋" panose="02010600040101010101" pitchFamily="2" charset="-122"/>
              </a:rPr>
              <a:t>线段与直线垂直</a:t>
            </a:r>
            <a:endParaRPr lang="zh-CN" altLang="en-US" sz="32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ea typeface="华文中宋" panose="02010600040101010101" pitchFamily="2" charset="-122"/>
              </a:rPr>
              <a:t>射线与直线垂直</a:t>
            </a:r>
            <a:endParaRPr lang="zh-CN" altLang="en-US" sz="32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1755" name="矩形 31754"/>
          <p:cNvSpPr/>
          <p:nvPr/>
        </p:nvSpPr>
        <p:spPr>
          <a:xfrm>
            <a:off x="304800" y="3724275"/>
            <a:ext cx="3135313" cy="2227263"/>
          </a:xfrm>
          <a:prstGeom prst="rect">
            <a:avLst/>
          </a:prstGeom>
          <a:noFill/>
          <a:ln w="381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1756" name="文本框 31755"/>
          <p:cNvSpPr txBox="1"/>
          <p:nvPr/>
        </p:nvSpPr>
        <p:spPr>
          <a:xfrm>
            <a:off x="4179888" y="4776788"/>
            <a:ext cx="3357562" cy="52197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华文中宋" panose="02010600040101010101" pitchFamily="2" charset="-122"/>
              </a:rPr>
              <a:t>点到直线的距离</a:t>
            </a:r>
            <a:endParaRPr lang="zh-CN" altLang="en-US" sz="28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31758" name="组合 31757"/>
          <p:cNvGrpSpPr/>
          <p:nvPr/>
        </p:nvGrpSpPr>
        <p:grpSpPr>
          <a:xfrm>
            <a:off x="2997835" y="-250190"/>
            <a:ext cx="2849563" cy="1709738"/>
            <a:chOff x="1901" y="60"/>
            <a:chExt cx="1795" cy="1077"/>
          </a:xfrm>
        </p:grpSpPr>
        <p:sp>
          <p:nvSpPr>
            <p:cNvPr id="31759" name="filecab3"/>
            <p:cNvSpPr>
              <a:spLocks noEditPoints="1"/>
            </p:cNvSpPr>
            <p:nvPr/>
          </p:nvSpPr>
          <p:spPr>
            <a:xfrm rot="-10800000">
              <a:off x="1901" y="609"/>
              <a:ext cx="1795" cy="528"/>
            </a:xfrm>
            <a:custGeom>
              <a:avLst/>
              <a:gdLst>
                <a:gd name="txL" fmla="*/ 1004 w 21600"/>
                <a:gd name="txT" fmla="*/ 511 h 21600"/>
                <a:gd name="txR" fmla="*/ 20542 w 21600"/>
                <a:gd name="txB" fmla="*/ 18765 h 21600"/>
              </a:gdLst>
              <a:ahLst/>
              <a:cxnLst>
                <a:cxn ang="0">
                  <a:pos x="10800" y="0"/>
                </a:cxn>
                <a:cxn ang="0">
                  <a:pos x="0" y="0"/>
                </a:cxn>
                <a:cxn ang="0">
                  <a:pos x="0" y="10800"/>
                </a:cxn>
                <a:cxn ang="0">
                  <a:pos x="0" y="20367"/>
                </a:cxn>
                <a:cxn ang="0">
                  <a:pos x="10800" y="21600"/>
                </a:cxn>
                <a:cxn ang="0">
                  <a:pos x="21600" y="20367"/>
                </a:cxn>
                <a:cxn ang="0">
                  <a:pos x="21600" y="10800"/>
                </a:cxn>
                <a:cxn ang="0">
                  <a:pos x="21600" y="0"/>
                </a:cxn>
              </a:cxnLst>
              <a:rect l="txL" t="txT" r="txR" b="txB"/>
              <a:pathLst>
                <a:path w="21600" h="21600">
                  <a:moveTo>
                    <a:pt x="10788" y="0"/>
                  </a:moveTo>
                  <a:lnTo>
                    <a:pt x="0" y="0"/>
                  </a:lnTo>
                  <a:lnTo>
                    <a:pt x="0" y="10800"/>
                  </a:lnTo>
                  <a:lnTo>
                    <a:pt x="0" y="19099"/>
                  </a:lnTo>
                  <a:lnTo>
                    <a:pt x="8466" y="19099"/>
                  </a:lnTo>
                  <a:lnTo>
                    <a:pt x="8490" y="19440"/>
                  </a:lnTo>
                  <a:lnTo>
                    <a:pt x="8537" y="20008"/>
                  </a:lnTo>
                  <a:lnTo>
                    <a:pt x="8607" y="20349"/>
                  </a:lnTo>
                  <a:lnTo>
                    <a:pt x="8701" y="20691"/>
                  </a:lnTo>
                  <a:lnTo>
                    <a:pt x="8842" y="21145"/>
                  </a:lnTo>
                  <a:lnTo>
                    <a:pt x="9053" y="21373"/>
                  </a:lnTo>
                  <a:lnTo>
                    <a:pt x="9264" y="21600"/>
                  </a:lnTo>
                  <a:lnTo>
                    <a:pt x="9545" y="21600"/>
                  </a:lnTo>
                  <a:lnTo>
                    <a:pt x="10718" y="21600"/>
                  </a:lnTo>
                  <a:lnTo>
                    <a:pt x="11891" y="21600"/>
                  </a:lnTo>
                  <a:lnTo>
                    <a:pt x="12266" y="21600"/>
                  </a:lnTo>
                  <a:lnTo>
                    <a:pt x="12477" y="21429"/>
                  </a:lnTo>
                  <a:lnTo>
                    <a:pt x="12618" y="21202"/>
                  </a:lnTo>
                  <a:lnTo>
                    <a:pt x="12758" y="20861"/>
                  </a:lnTo>
                  <a:lnTo>
                    <a:pt x="12922" y="20349"/>
                  </a:lnTo>
                  <a:lnTo>
                    <a:pt x="12993" y="19952"/>
                  </a:lnTo>
                  <a:lnTo>
                    <a:pt x="13016" y="19440"/>
                  </a:lnTo>
                  <a:lnTo>
                    <a:pt x="13063" y="19099"/>
                  </a:lnTo>
                  <a:lnTo>
                    <a:pt x="21600" y="19099"/>
                  </a:lnTo>
                  <a:lnTo>
                    <a:pt x="21600" y="10800"/>
                  </a:lnTo>
                  <a:lnTo>
                    <a:pt x="21600" y="0"/>
                  </a:lnTo>
                  <a:lnTo>
                    <a:pt x="10788" y="0"/>
                  </a:lnTo>
                  <a:close/>
                  <a:moveTo>
                    <a:pt x="9053" y="19099"/>
                  </a:moveTo>
                  <a:lnTo>
                    <a:pt x="9053" y="19440"/>
                  </a:lnTo>
                  <a:lnTo>
                    <a:pt x="9076" y="19611"/>
                  </a:lnTo>
                  <a:lnTo>
                    <a:pt x="9123" y="19781"/>
                  </a:lnTo>
                  <a:lnTo>
                    <a:pt x="9193" y="20008"/>
                  </a:lnTo>
                  <a:lnTo>
                    <a:pt x="9264" y="20179"/>
                  </a:lnTo>
                  <a:lnTo>
                    <a:pt x="9334" y="20293"/>
                  </a:lnTo>
                  <a:lnTo>
                    <a:pt x="9405" y="20349"/>
                  </a:lnTo>
                  <a:lnTo>
                    <a:pt x="9545" y="20349"/>
                  </a:lnTo>
                  <a:lnTo>
                    <a:pt x="11891" y="20349"/>
                  </a:lnTo>
                  <a:lnTo>
                    <a:pt x="12031" y="20349"/>
                  </a:lnTo>
                  <a:lnTo>
                    <a:pt x="12172" y="20236"/>
                  </a:lnTo>
                  <a:lnTo>
                    <a:pt x="12266" y="20179"/>
                  </a:lnTo>
                  <a:lnTo>
                    <a:pt x="12336" y="20008"/>
                  </a:lnTo>
                  <a:lnTo>
                    <a:pt x="12383" y="19838"/>
                  </a:lnTo>
                  <a:lnTo>
                    <a:pt x="12430" y="19611"/>
                  </a:lnTo>
                  <a:lnTo>
                    <a:pt x="12477" y="19440"/>
                  </a:lnTo>
                  <a:lnTo>
                    <a:pt x="12477" y="19099"/>
                  </a:lnTo>
                  <a:lnTo>
                    <a:pt x="9053" y="19099"/>
                  </a:lnTo>
                  <a:close/>
                </a:path>
                <a:path w="21600" h="21600">
                  <a:moveTo>
                    <a:pt x="9053" y="19099"/>
                  </a:moveTo>
                  <a:lnTo>
                    <a:pt x="0" y="19099"/>
                  </a:lnTo>
                  <a:lnTo>
                    <a:pt x="21600" y="19099"/>
                  </a:lnTo>
                </a:path>
              </a:pathLst>
            </a:custGeom>
            <a:gradFill rotWithShape="1">
              <a:gsLst>
                <a:gs pos="0">
                  <a:srgbClr val="FF8200">
                    <a:alpha val="100000"/>
                  </a:srgbClr>
                </a:gs>
                <a:gs pos="10001">
                  <a:srgbClr val="FF0000">
                    <a:alpha val="100000"/>
                  </a:srgbClr>
                </a:gs>
                <a:gs pos="35001">
                  <a:srgbClr val="BA0066">
                    <a:alpha val="100000"/>
                  </a:srgbClr>
                </a:gs>
                <a:gs pos="70000">
                  <a:srgbClr val="66008F">
                    <a:alpha val="100000"/>
                  </a:srgbClr>
                </a:gs>
                <a:gs pos="100000">
                  <a:srgbClr val="000082">
                    <a:alpha val="100000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 rot="10800000" anchor="ctr"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华文行楷" panose="02010800040101010101" pitchFamily="2" charset="-122"/>
                </a:rPr>
                <a:t>课堂小结</a:t>
              </a:r>
              <a:endParaRPr lang="zh-CN" altLang="en-US" sz="44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pic>
          <p:nvPicPr>
            <p:cNvPr id="31760" name="图片 31759" descr="F200822020395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90" y="60"/>
              <a:ext cx="1020" cy="76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31761" name="图片 31760" descr="是中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450" y="1100138"/>
            <a:ext cx="6096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9" grpId="0"/>
      <p:bldP spid="31751" grpId="0"/>
      <p:bldP spid="31754" grpId="0" bldLvl="0" animBg="1"/>
      <p:bldP spid="31756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2612</Words>
  <Application>WPS 演示</Application>
  <PresentationFormat>在屏幕上显示</PresentationFormat>
  <Paragraphs>466</Paragraphs>
  <Slides>26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4" baseType="lpstr">
      <vt:lpstr>Arial</vt:lpstr>
      <vt:lpstr>宋体</vt:lpstr>
      <vt:lpstr>Wingdings</vt:lpstr>
      <vt:lpstr>华文新魏</vt:lpstr>
      <vt:lpstr>华文中宋</vt:lpstr>
      <vt:lpstr>Times New Roman</vt:lpstr>
      <vt:lpstr>黑体</vt:lpstr>
      <vt:lpstr>微软雅黑</vt:lpstr>
      <vt:lpstr>Arial Unicode MS</vt:lpstr>
      <vt:lpstr>楷体_GB2312</vt:lpstr>
      <vt:lpstr>PMingLiU</vt:lpstr>
      <vt:lpstr>新宋体</vt:lpstr>
      <vt:lpstr>隶书</vt:lpstr>
      <vt:lpstr>Verdana</vt:lpstr>
      <vt:lpstr>华文行楷</vt:lpstr>
      <vt:lpstr>Tahoma</vt:lpstr>
      <vt:lpstr>华文楷体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看谁做得快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一二三</cp:lastModifiedBy>
  <cp:revision>39</cp:revision>
  <dcterms:created xsi:type="dcterms:W3CDTF">2007-01-05T01:34:00Z</dcterms:created>
  <dcterms:modified xsi:type="dcterms:W3CDTF">2018-02-27T08:10:34Z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0008002e060000000000010250600207f7000400038000</vt:lpwstr>
  </property>
  <property fmtid="{D5CDD505-2E9C-101B-9397-08002B2CF9AE}" pid="3" name="KSOProductBuildVer">
    <vt:lpwstr>2052-10.1.0.7106</vt:lpwstr>
  </property>
</Properties>
</file>