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3" r:id="rId1"/>
  </p:sldMasterIdLst>
  <p:sldIdLst>
    <p:sldId id="321" r:id="rId2"/>
    <p:sldId id="316" r:id="rId3"/>
    <p:sldId id="317" r:id="rId4"/>
    <p:sldId id="318" r:id="rId5"/>
    <p:sldId id="320" r:id="rId6"/>
    <p:sldId id="319" r:id="rId7"/>
    <p:sldId id="322" r:id="rId8"/>
    <p:sldId id="323" r:id="rId9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333399"/>
    <a:srgbClr val="5F5F5F"/>
    <a:srgbClr val="808080"/>
    <a:srgbClr val="000000"/>
    <a:srgbClr val="78A4BC"/>
    <a:srgbClr val="9DBDB2"/>
    <a:srgbClr val="77A3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4" d="100"/>
          <a:sy n="44" d="100"/>
        </p:scale>
        <p:origin x="-2826" y="-12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97225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>
                    <a:lumMod val="75000"/>
                    <a:lumOff val="25000"/>
                  </a:schemeClr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688D9-69D9-4A48-89CD-7B41B6EC271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985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73025" y="6400800"/>
            <a:ext cx="3200400" cy="284163"/>
          </a:xfrm>
        </p:spPr>
        <p:txBody>
          <a:bodyPr/>
          <a:lstStyle>
            <a:lvl1pPr>
              <a:defRPr/>
            </a:lvl1pPr>
          </a:lstStyle>
          <a:p>
            <a:fld id="{FCA6A935-76AF-4F24-A733-5C711731E838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825" y="6400800"/>
            <a:ext cx="37338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EED63-C2C1-4030-BC77-4663095E06E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05133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43250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F36E1A-9778-49FC-A29C-CBB74C591095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341D3F-A9C6-48EF-A00D-F8793BD222D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55852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05A19C-28C1-43B7-A137-C01E3125B30B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9C3C3-4EB6-47DA-A5A9-DD5C1E5DBBC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57244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45AF9D-606D-4E8C-A39D-ED7F84C0BBCD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9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AC00F-78B3-4F3A-9AE1-CD9CBEA8F2D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63034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F29A0F-02A9-4405-911F-E326E8F5346F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109A8-7C9C-4ED4-AF24-7E3B8D5B9FB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3668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85BE84-009D-4085-B94B-C3511C9FCF22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1D65E-36CD-4975-A439-56BDED11E99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86716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86063" y="1054100"/>
            <a:ext cx="5903912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4FBBDF-1B17-4207-AEC6-2D4003DE36BA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CC776-D82C-48FF-B084-B8B4E94325C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1390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15A5FB-9C50-4012-87D0-48F177DBC52B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17803-3C37-4E30-AEAD-B5A764A7372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3822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577914-A07B-4E46-9F61-CB96701995C0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F3055-9A7D-4E8A-99B2-6C12816F838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10259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36FFB7-F57C-4181-AC15-9FF13E6DB147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A641D-44D8-41F1-8440-E0B18F7627E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45962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613"/>
            <a:ext cx="9144000" cy="179387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100">
                <a:solidFill>
                  <a:srgbClr val="636363"/>
                </a:solidFill>
                <a:ea typeface="宋体" charset="-122"/>
              </a:defRPr>
            </a:lvl1pPr>
          </a:lstStyle>
          <a:p>
            <a:fld id="{E6F78578-B535-4DD0-8623-B9E04C14EFF5}" type="datetimeFigureOut">
              <a:rPr lang="en-US" altLang="zh-CN"/>
              <a:pPr/>
              <a:t>7/14/2021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 dirty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latinLnBrk="0" hangingPunct="1">
              <a:defRPr kumimoji="0" sz="1100" b="0" smtClean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9E53EEEF-B765-407B-8D19-8C38A15525D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795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6" r:id="rId1"/>
    <p:sldLayoutId id="2147484007" r:id="rId2"/>
    <p:sldLayoutId id="2147484008" r:id="rId3"/>
    <p:sldLayoutId id="2147484009" r:id="rId4"/>
    <p:sldLayoutId id="2147484010" r:id="rId5"/>
    <p:sldLayoutId id="2147484011" r:id="rId6"/>
    <p:sldLayoutId id="2147484012" r:id="rId7"/>
    <p:sldLayoutId id="2147484013" r:id="rId8"/>
    <p:sldLayoutId id="2147484014" r:id="rId9"/>
    <p:sldLayoutId id="2147484015" r:id="rId10"/>
    <p:sldLayoutId id="214748400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ß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Þ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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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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/>
          </p:cNvSpPr>
          <p:nvPr>
            <p:ph type="title"/>
          </p:nvPr>
        </p:nvSpPr>
        <p:spPr>
          <a:xfrm>
            <a:off x="674688" y="2319338"/>
            <a:ext cx="8229600" cy="1143000"/>
          </a:xfrm>
        </p:spPr>
        <p:txBody>
          <a:bodyPr/>
          <a:lstStyle/>
          <a:p>
            <a:r>
              <a:rPr lang="zh-CN" altLang="en-US" smtClean="0">
                <a:ea typeface="宋体" charset="-122"/>
              </a:rPr>
              <a:t>制作多媒体作品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制作多媒体作品</a:t>
            </a:r>
          </a:p>
        </p:txBody>
      </p:sp>
      <p:sp>
        <p:nvSpPr>
          <p:cNvPr id="13315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多媒体作品有很多种形式，电子期刊是较常见形式。</a:t>
            </a:r>
            <a:endParaRPr lang="en-US" altLang="zh-CN" smtClean="0">
              <a:ea typeface="宋体" charset="-122"/>
            </a:endParaRPr>
          </a:p>
          <a:p>
            <a:pPr lvl="1">
              <a:buFont typeface="Wingdings" pitchFamily="2" charset="2"/>
              <a:buNone/>
            </a:pPr>
            <a:endParaRPr lang="zh-CN" altLang="en-US" smtClean="0">
              <a:latin typeface="Arial" charset="0"/>
              <a:ea typeface="宋体" charset="-122"/>
            </a:endParaRPr>
          </a:p>
        </p:txBody>
      </p:sp>
      <p:pic>
        <p:nvPicPr>
          <p:cNvPr id="13316" name="Picture 2" descr="http://192.168.1.254/uploadfile/tefile/course/44/image/2017042609204563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209800"/>
            <a:ext cx="56769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3733800"/>
            <a:ext cx="4016375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电子期刊</a:t>
            </a:r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欣赏、学习分析作品</a:t>
            </a:r>
            <a:endParaRPr lang="en-US" altLang="zh-CN" smtClean="0">
              <a:ea typeface="宋体" charset="-122"/>
            </a:endParaRPr>
          </a:p>
          <a:p>
            <a:pPr lvl="1"/>
            <a:r>
              <a:rPr lang="en-US" altLang="zh-CN" smtClean="0">
                <a:latin typeface="Arial" charset="0"/>
                <a:ea typeface="宋体" charset="-122"/>
              </a:rPr>
              <a:t>\\192.168.1.254</a:t>
            </a:r>
          </a:p>
          <a:p>
            <a:pPr lvl="1"/>
            <a:r>
              <a:rPr lang="zh-CN" altLang="en-US" smtClean="0">
                <a:latin typeface="Arial" charset="0"/>
                <a:ea typeface="宋体" charset="-122"/>
              </a:rPr>
              <a:t>用户：</a:t>
            </a:r>
            <a:r>
              <a:rPr lang="en-US" altLang="zh-CN" smtClean="0">
                <a:latin typeface="Arial" charset="0"/>
                <a:ea typeface="宋体" charset="-122"/>
              </a:rPr>
              <a:t>user</a:t>
            </a:r>
          </a:p>
          <a:p>
            <a:pPr lvl="1"/>
            <a:r>
              <a:rPr lang="zh-CN" altLang="en-US" smtClean="0">
                <a:latin typeface="Arial" charset="0"/>
                <a:ea typeface="宋体" charset="-122"/>
              </a:rPr>
              <a:t>密码：</a:t>
            </a:r>
            <a:r>
              <a:rPr lang="en-US" altLang="zh-CN" smtClean="0">
                <a:latin typeface="Arial" charset="0"/>
                <a:ea typeface="宋体" charset="-122"/>
              </a:rPr>
              <a:t>123</a:t>
            </a:r>
          </a:p>
          <a:p>
            <a:pPr lvl="1"/>
            <a:endParaRPr lang="en-US" altLang="zh-CN" smtClean="0">
              <a:latin typeface="Arial" charset="0"/>
              <a:ea typeface="宋体" charset="-122"/>
            </a:endParaRPr>
          </a:p>
          <a:p>
            <a:pPr lvl="1"/>
            <a:endParaRPr lang="en-US" altLang="zh-CN" smtClean="0">
              <a:latin typeface="Arial" charset="0"/>
              <a:ea typeface="宋体" charset="-122"/>
            </a:endParaRPr>
          </a:p>
          <a:p>
            <a:pPr lvl="1"/>
            <a:endParaRPr lang="en-US" altLang="zh-CN" smtClean="0">
              <a:latin typeface="Arial" charset="0"/>
              <a:ea typeface="宋体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62000" y="4191000"/>
            <a:ext cx="783740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电子期刊包含哪些元素？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27" descr="li11-11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4638"/>
            <a:ext cx="4572000" cy="9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1072"/>
          <p:cNvSpPr txBox="1">
            <a:spLocks noChangeArrowheads="1"/>
          </p:cNvSpPr>
          <p:nvPr/>
        </p:nvSpPr>
        <p:spPr bwMode="auto">
          <a:xfrm>
            <a:off x="914400" y="2835275"/>
            <a:ext cx="6019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r">
              <a:spcBef>
                <a:spcPct val="50000"/>
              </a:spcBef>
              <a:buClrTx/>
              <a:buSzTx/>
              <a:buFontTx/>
              <a:buNone/>
            </a:pPr>
            <a:endParaRPr lang="zh-CN" altLang="zh-CN" sz="1800">
              <a:latin typeface="Arial" charset="0"/>
              <a:ea typeface="宋体" charset="-122"/>
            </a:endParaRPr>
          </a:p>
        </p:txBody>
      </p:sp>
      <p:grpSp>
        <p:nvGrpSpPr>
          <p:cNvPr id="2" name="Group 1091"/>
          <p:cNvGrpSpPr>
            <a:grpSpLocks/>
          </p:cNvGrpSpPr>
          <p:nvPr/>
        </p:nvGrpSpPr>
        <p:grpSpPr bwMode="auto">
          <a:xfrm>
            <a:off x="457200" y="685800"/>
            <a:ext cx="9144000" cy="3522663"/>
            <a:chOff x="432" y="-256"/>
            <a:chExt cx="4080" cy="1849"/>
          </a:xfrm>
        </p:grpSpPr>
        <p:pic>
          <p:nvPicPr>
            <p:cNvPr id="15367" name="Picture 1069" descr="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09" r="36401"/>
            <a:stretch>
              <a:fillRect/>
            </a:stretch>
          </p:blipFill>
          <p:spPr bwMode="auto">
            <a:xfrm>
              <a:off x="864" y="-256"/>
              <a:ext cx="1440" cy="384"/>
            </a:xfrm>
            <a:prstGeom prst="rect">
              <a:avLst/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8" name="Text Box 1077"/>
            <p:cNvSpPr txBox="1">
              <a:spLocks noChangeArrowheads="1"/>
            </p:cNvSpPr>
            <p:nvPr/>
          </p:nvSpPr>
          <p:spPr bwMode="auto">
            <a:xfrm>
              <a:off x="432" y="461"/>
              <a:ext cx="4080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ß"/>
                <a:defRPr sz="3200">
                  <a:solidFill>
                    <a:schemeClr val="tx1"/>
                  </a:solidFill>
                  <a:latin typeface="Franklin Gothic Book" pitchFamily="34" charset="0"/>
                </a:defRPr>
              </a:lvl1pPr>
              <a:lvl2pPr marL="742950" indent="-28575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Þ"/>
                <a:defRPr sz="2800">
                  <a:solidFill>
                    <a:schemeClr val="tx1"/>
                  </a:solidFill>
                  <a:latin typeface="Franklin Gothic Book" pitchFamily="34" charset="0"/>
                </a:defRPr>
              </a:lvl2pPr>
              <a:lvl3pPr marL="11430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"/>
                <a:defRPr sz="2400">
                  <a:solidFill>
                    <a:schemeClr val="tx1"/>
                  </a:solidFill>
                  <a:latin typeface="Franklin Gothic Book" pitchFamily="34" charset="0"/>
                </a:defRPr>
              </a:lvl3pPr>
              <a:lvl4pPr marL="16002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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4pPr>
              <a:lvl5pPr marL="20574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CN">
                  <a:solidFill>
                    <a:srgbClr val="6666FF"/>
                  </a:solidFill>
                  <a:latin typeface="黑体" pitchFamily="2" charset="-122"/>
                </a:rPr>
                <a:t>1</a:t>
              </a:r>
              <a:r>
                <a:rPr lang="zh-CN" altLang="en-US">
                  <a:solidFill>
                    <a:srgbClr val="6666FF"/>
                  </a:solidFill>
                  <a:latin typeface="黑体" pitchFamily="2" charset="-122"/>
                </a:rPr>
                <a:t>、电子刊物应有刊物所包含的要素。 </a:t>
              </a:r>
            </a:p>
          </p:txBody>
        </p:sp>
        <p:sp>
          <p:nvSpPr>
            <p:cNvPr id="15369" name="Text Box 1078"/>
            <p:cNvSpPr txBox="1">
              <a:spLocks noChangeArrowheads="1"/>
            </p:cNvSpPr>
            <p:nvPr/>
          </p:nvSpPr>
          <p:spPr bwMode="auto">
            <a:xfrm>
              <a:off x="432" y="720"/>
              <a:ext cx="3264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ß"/>
                <a:defRPr sz="3200">
                  <a:solidFill>
                    <a:schemeClr val="tx1"/>
                  </a:solidFill>
                  <a:latin typeface="Franklin Gothic Book" pitchFamily="34" charset="0"/>
                </a:defRPr>
              </a:lvl1pPr>
              <a:lvl2pPr marL="742950" indent="-28575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Þ"/>
                <a:defRPr sz="2800">
                  <a:solidFill>
                    <a:schemeClr val="tx1"/>
                  </a:solidFill>
                  <a:latin typeface="Franklin Gothic Book" pitchFamily="34" charset="0"/>
                </a:defRPr>
              </a:lvl2pPr>
              <a:lvl3pPr marL="11430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"/>
                <a:defRPr sz="2400">
                  <a:solidFill>
                    <a:schemeClr val="tx1"/>
                  </a:solidFill>
                  <a:latin typeface="Franklin Gothic Book" pitchFamily="34" charset="0"/>
                </a:defRPr>
              </a:lvl3pPr>
              <a:lvl4pPr marL="16002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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4pPr>
              <a:lvl5pPr marL="20574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CN">
                  <a:solidFill>
                    <a:srgbClr val="6666FF"/>
                  </a:solidFill>
                  <a:latin typeface="黑体" pitchFamily="2" charset="-122"/>
                </a:rPr>
                <a:t>2</a:t>
              </a:r>
              <a:r>
                <a:rPr lang="zh-CN" altLang="en-US">
                  <a:solidFill>
                    <a:srgbClr val="6666FF"/>
                  </a:solidFill>
                  <a:latin typeface="黑体" pitchFamily="2" charset="-122"/>
                </a:rPr>
                <a:t>、电子刊物应有封面、封底、目录页。</a:t>
              </a:r>
            </a:p>
          </p:txBody>
        </p:sp>
        <p:sp>
          <p:nvSpPr>
            <p:cNvPr id="15370" name="Text Box 1079"/>
            <p:cNvSpPr txBox="1">
              <a:spLocks noChangeArrowheads="1"/>
            </p:cNvSpPr>
            <p:nvPr/>
          </p:nvSpPr>
          <p:spPr bwMode="auto">
            <a:xfrm>
              <a:off x="432" y="1008"/>
              <a:ext cx="3792" cy="5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ß"/>
                <a:defRPr sz="3200">
                  <a:solidFill>
                    <a:schemeClr val="tx1"/>
                  </a:solidFill>
                  <a:latin typeface="Franklin Gothic Book" pitchFamily="34" charset="0"/>
                </a:defRPr>
              </a:lvl1pPr>
              <a:lvl2pPr marL="742950" indent="-28575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Þ"/>
                <a:defRPr sz="2800">
                  <a:solidFill>
                    <a:schemeClr val="tx1"/>
                  </a:solidFill>
                  <a:latin typeface="Franklin Gothic Book" pitchFamily="34" charset="0"/>
                </a:defRPr>
              </a:lvl2pPr>
              <a:lvl3pPr marL="11430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"/>
                <a:defRPr sz="2400">
                  <a:solidFill>
                    <a:schemeClr val="tx1"/>
                  </a:solidFill>
                  <a:latin typeface="Franklin Gothic Book" pitchFamily="34" charset="0"/>
                </a:defRPr>
              </a:lvl3pPr>
              <a:lvl4pPr marL="16002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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4pPr>
              <a:lvl5pPr marL="20574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CN">
                  <a:solidFill>
                    <a:srgbClr val="6666FF"/>
                  </a:solidFill>
                  <a:latin typeface="黑体" pitchFamily="2" charset="-122"/>
                </a:rPr>
                <a:t>3</a:t>
              </a:r>
              <a:r>
                <a:rPr lang="zh-CN" altLang="en-US">
                  <a:solidFill>
                    <a:srgbClr val="6666FF"/>
                  </a:solidFill>
                  <a:latin typeface="黑体" pitchFamily="2" charset="-122"/>
                </a:rPr>
                <a:t>、除封面和封底外应有不少于</a:t>
              </a:r>
              <a:r>
                <a:rPr lang="en-US" altLang="zh-CN">
                  <a:solidFill>
                    <a:srgbClr val="6666FF"/>
                  </a:solidFill>
                  <a:latin typeface="黑体" pitchFamily="2" charset="-122"/>
                </a:rPr>
                <a:t>8</a:t>
              </a:r>
              <a:r>
                <a:rPr lang="zh-CN" altLang="en-US">
                  <a:solidFill>
                    <a:srgbClr val="6666FF"/>
                  </a:solidFill>
                  <a:latin typeface="黑体" pitchFamily="2" charset="-122"/>
                </a:rPr>
                <a:t>页的正文页。 </a:t>
              </a:r>
            </a:p>
          </p:txBody>
        </p:sp>
        <p:sp>
          <p:nvSpPr>
            <p:cNvPr id="15371" name="Text Box 1081"/>
            <p:cNvSpPr txBox="1">
              <a:spLocks noChangeArrowheads="1"/>
            </p:cNvSpPr>
            <p:nvPr/>
          </p:nvSpPr>
          <p:spPr bwMode="auto">
            <a:xfrm>
              <a:off x="432" y="1286"/>
              <a:ext cx="3792" cy="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ß"/>
                <a:defRPr sz="3200">
                  <a:solidFill>
                    <a:schemeClr val="tx1"/>
                  </a:solidFill>
                  <a:latin typeface="Franklin Gothic Book" pitchFamily="34" charset="0"/>
                </a:defRPr>
              </a:lvl1pPr>
              <a:lvl2pPr marL="742950" indent="-28575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Þ"/>
                <a:defRPr sz="2800">
                  <a:solidFill>
                    <a:schemeClr val="tx1"/>
                  </a:solidFill>
                  <a:latin typeface="Franklin Gothic Book" pitchFamily="34" charset="0"/>
                </a:defRPr>
              </a:lvl2pPr>
              <a:lvl3pPr marL="11430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"/>
                <a:defRPr sz="2400">
                  <a:solidFill>
                    <a:schemeClr val="tx1"/>
                  </a:solidFill>
                  <a:latin typeface="Franklin Gothic Book" pitchFamily="34" charset="0"/>
                </a:defRPr>
              </a:lvl3pPr>
              <a:lvl4pPr marL="16002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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4pPr>
              <a:lvl5pPr marL="2057400" indent="-228600" algn="l">
                <a:spcBef>
                  <a:spcPct val="20000"/>
                </a:spcBef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Clr>
                  <a:schemeClr val="tx2"/>
                </a:buClr>
                <a:buSzPct val="50000"/>
                <a:buFont typeface="Wingdings 2" pitchFamily="18" charset="2"/>
                <a:buChar char=""/>
                <a:defRPr sz="2000">
                  <a:solidFill>
                    <a:schemeClr val="tx1"/>
                  </a:solidFill>
                  <a:latin typeface="Franklin Gothic Book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zh-CN">
                  <a:solidFill>
                    <a:srgbClr val="6666FF"/>
                  </a:solidFill>
                  <a:latin typeface="黑体" pitchFamily="2" charset="-122"/>
                </a:rPr>
                <a:t>4</a:t>
              </a:r>
              <a:r>
                <a:rPr lang="zh-CN" altLang="en-US">
                  <a:solidFill>
                    <a:srgbClr val="6666FF"/>
                  </a:solidFill>
                  <a:latin typeface="黑体" pitchFamily="2" charset="-122"/>
                </a:rPr>
                <a:t>、目录页中应设置超链接。 </a:t>
              </a:r>
            </a:p>
          </p:txBody>
        </p:sp>
      </p:grpSp>
      <p:pic>
        <p:nvPicPr>
          <p:cNvPr id="15365" name="Picture 1088" descr="23"/>
          <p:cNvPicPr>
            <a:picLocks noChangeAspect="1" noChangeArrowheads="1"/>
          </p:cNvPicPr>
          <p:nvPr/>
        </p:nvPicPr>
        <p:blipFill>
          <a:blip r:embed="rId4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42" r="10857" b="42096"/>
          <a:stretch>
            <a:fillRect/>
          </a:stretch>
        </p:blipFill>
        <p:spPr bwMode="auto">
          <a:xfrm>
            <a:off x="6553200" y="3352800"/>
            <a:ext cx="2947988" cy="384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089" descr="蓝蝴蝶"/>
          <p:cNvPicPr>
            <a:picLocks noChangeAspect="1" noChangeArrowheads="1"/>
          </p:cNvPicPr>
          <p:nvPr/>
        </p:nvPicPr>
        <p:blipFill>
          <a:blip r:embed="rId5" cstate="print">
            <a:lum brigh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5770">
            <a:off x="7391400" y="3749675"/>
            <a:ext cx="360363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8" name="Line 20"/>
          <p:cNvSpPr>
            <a:spLocks noChangeShapeType="1"/>
          </p:cNvSpPr>
          <p:nvPr/>
        </p:nvSpPr>
        <p:spPr bwMode="auto">
          <a:xfrm>
            <a:off x="4346575" y="5445125"/>
            <a:ext cx="1008063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制作封面，为作品定下风格基调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ea typeface="宋体" charset="-122"/>
              </a:rPr>
              <a:t>基本要素：主标题、配图、背景</a:t>
            </a:r>
          </a:p>
          <a:p>
            <a:r>
              <a:rPr lang="zh-CN" altLang="en-US" smtClean="0">
                <a:ea typeface="宋体" charset="-122"/>
              </a:rPr>
              <a:t>基本形式：图片</a:t>
            </a:r>
            <a:r>
              <a:rPr lang="en-US" altLang="zh-CN" smtClean="0">
                <a:ea typeface="宋体" charset="-122"/>
              </a:rPr>
              <a:t>/</a:t>
            </a:r>
            <a:r>
              <a:rPr lang="zh-CN" altLang="en-US" smtClean="0">
                <a:ea typeface="宋体" charset="-122"/>
              </a:rPr>
              <a:t>图形</a:t>
            </a:r>
            <a:r>
              <a:rPr lang="en-US" altLang="zh-CN" smtClean="0">
                <a:ea typeface="宋体" charset="-122"/>
              </a:rPr>
              <a:t>+</a:t>
            </a:r>
            <a:r>
              <a:rPr lang="zh-CN" altLang="en-US" smtClean="0">
                <a:ea typeface="宋体" charset="-122"/>
              </a:rPr>
              <a:t>文字</a:t>
            </a:r>
            <a:r>
              <a:rPr lang="en-US" altLang="zh-CN" smtClean="0">
                <a:ea typeface="宋体" charset="-122"/>
              </a:rPr>
              <a:t>/</a:t>
            </a:r>
            <a:r>
              <a:rPr lang="zh-CN" altLang="en-US" smtClean="0">
                <a:ea typeface="宋体" charset="-122"/>
              </a:rPr>
              <a:t>艺术字</a:t>
            </a:r>
          </a:p>
          <a:p>
            <a:r>
              <a:rPr lang="zh-CN" altLang="en-US" smtClean="0">
                <a:ea typeface="宋体" charset="-122"/>
              </a:rPr>
              <a:t>基本要求：简约大方，突出主标题</a:t>
            </a:r>
          </a:p>
        </p:txBody>
      </p:sp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500438"/>
            <a:ext cx="2319338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Line 10"/>
          <p:cNvSpPr>
            <a:spLocks noChangeShapeType="1"/>
          </p:cNvSpPr>
          <p:nvPr/>
        </p:nvSpPr>
        <p:spPr bwMode="auto">
          <a:xfrm flipH="1">
            <a:off x="7667625" y="4344988"/>
            <a:ext cx="431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8099425" y="4129088"/>
            <a:ext cx="720725" cy="3794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r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1800" b="1">
                <a:latin typeface="Arial" charset="0"/>
                <a:ea typeface="宋体" charset="-122"/>
              </a:rPr>
              <a:t>标题</a:t>
            </a:r>
          </a:p>
        </p:txBody>
      </p:sp>
      <p:sp>
        <p:nvSpPr>
          <p:cNvPr id="12300" name="Line 12"/>
          <p:cNvSpPr>
            <a:spLocks noChangeShapeType="1"/>
          </p:cNvSpPr>
          <p:nvPr/>
        </p:nvSpPr>
        <p:spPr bwMode="auto">
          <a:xfrm flipH="1">
            <a:off x="7667625" y="5137150"/>
            <a:ext cx="5048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8172450" y="4849813"/>
            <a:ext cx="720725" cy="379412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r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1800" b="1">
                <a:latin typeface="Arial" charset="0"/>
                <a:ea typeface="宋体" charset="-122"/>
              </a:rPr>
              <a:t>背景</a:t>
            </a:r>
          </a:p>
        </p:txBody>
      </p:sp>
      <p:sp>
        <p:nvSpPr>
          <p:cNvPr id="12302" name="Line 14"/>
          <p:cNvSpPr>
            <a:spLocks noChangeShapeType="1"/>
          </p:cNvSpPr>
          <p:nvPr/>
        </p:nvSpPr>
        <p:spPr bwMode="auto">
          <a:xfrm flipH="1">
            <a:off x="7308850" y="5570538"/>
            <a:ext cx="863600" cy="1587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3" name="Text Box 15"/>
          <p:cNvSpPr txBox="1">
            <a:spLocks noChangeArrowheads="1"/>
          </p:cNvSpPr>
          <p:nvPr/>
        </p:nvSpPr>
        <p:spPr bwMode="auto">
          <a:xfrm>
            <a:off x="8172450" y="5354638"/>
            <a:ext cx="720725" cy="379412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r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1800" b="1">
                <a:latin typeface="Arial" charset="0"/>
                <a:ea typeface="宋体" charset="-122"/>
              </a:rPr>
              <a:t>插图</a:t>
            </a:r>
          </a:p>
        </p:txBody>
      </p:sp>
      <p:pic>
        <p:nvPicPr>
          <p:cNvPr id="16396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500438"/>
            <a:ext cx="2305050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505200"/>
            <a:ext cx="222250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8" grpId="0" animBg="1"/>
      <p:bldP spid="12294" grpId="0" build="p"/>
      <p:bldP spid="12298" grpId="0" animBg="1"/>
      <p:bldP spid="12299" grpId="0" animBg="1"/>
      <p:bldP spid="12300" grpId="0" animBg="1"/>
      <p:bldP spid="12301" grpId="0" animBg="1"/>
      <p:bldP spid="12302" grpId="0" animBg="1"/>
      <p:bldP spid="1230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 txBox="1">
            <a:spLocks/>
          </p:cNvSpPr>
          <p:nvPr/>
        </p:nvSpPr>
        <p:spPr bwMode="auto">
          <a:xfrm>
            <a:off x="1295400" y="457200"/>
            <a:ext cx="70866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b="1">
                <a:solidFill>
                  <a:schemeClr val="tx2"/>
                </a:solidFill>
                <a:latin typeface="Verdana" pitchFamily="34" charset="0"/>
                <a:ea typeface="宋体" charset="-122"/>
              </a:rPr>
              <a:t>封面制作</a:t>
            </a:r>
          </a:p>
        </p:txBody>
      </p:sp>
      <p:sp>
        <p:nvSpPr>
          <p:cNvPr id="17411" name="内容占位符 2"/>
          <p:cNvSpPr txBox="1">
            <a:spLocks/>
          </p:cNvSpPr>
          <p:nvPr/>
        </p:nvSpPr>
        <p:spPr bwMode="auto">
          <a:xfrm>
            <a:off x="381000" y="2000250"/>
            <a:ext cx="34290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latin typeface="Arial" charset="0"/>
                <a:ea typeface="宋体" charset="-122"/>
              </a:rPr>
              <a:t>1</a:t>
            </a:r>
            <a:r>
              <a:rPr lang="zh-CN" altLang="en-US" sz="2400">
                <a:latin typeface="Arial" charset="0"/>
                <a:ea typeface="宋体" charset="-122"/>
              </a:rPr>
              <a:t>、素材在</a:t>
            </a:r>
            <a:r>
              <a:rPr lang="en-US" altLang="zh-CN" sz="2400">
                <a:latin typeface="Arial" charset="0"/>
                <a:ea typeface="宋体" charset="-122"/>
              </a:rPr>
              <a:t>ftp</a:t>
            </a:r>
            <a:r>
              <a:rPr lang="zh-CN" altLang="en-US" sz="2400">
                <a:latin typeface="Arial" charset="0"/>
                <a:ea typeface="宋体" charset="-122"/>
              </a:rPr>
              <a:t>中</a:t>
            </a:r>
            <a:r>
              <a:rPr lang="en-US" altLang="zh-CN" sz="2400">
                <a:latin typeface="Arial" charset="0"/>
                <a:ea typeface="宋体" charset="-122"/>
              </a:rPr>
              <a:t>it</a:t>
            </a:r>
            <a:r>
              <a:rPr lang="zh-CN" altLang="en-US" sz="2400">
                <a:latin typeface="Arial" charset="0"/>
                <a:ea typeface="宋体" charset="-122"/>
              </a:rPr>
              <a:t>帐号里。</a:t>
            </a: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latin typeface="Arial" charset="0"/>
                <a:ea typeface="宋体" charset="-122"/>
              </a:rPr>
              <a:t>2</a:t>
            </a:r>
            <a:r>
              <a:rPr lang="zh-CN" altLang="en-US" sz="2400">
                <a:latin typeface="Arial" charset="0"/>
                <a:ea typeface="宋体" charset="-122"/>
              </a:rPr>
              <a:t>、页面设置：</a:t>
            </a:r>
            <a:r>
              <a:rPr lang="en-US" altLang="zh-CN" sz="2400">
                <a:latin typeface="Arial" charset="0"/>
                <a:ea typeface="宋体" charset="-122"/>
              </a:rPr>
              <a:t>A4</a:t>
            </a:r>
            <a:r>
              <a:rPr lang="zh-CN" altLang="en-US" sz="2400">
                <a:latin typeface="Arial" charset="0"/>
                <a:ea typeface="宋体" charset="-122"/>
              </a:rPr>
              <a:t>纸</a:t>
            </a: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latin typeface="Arial" charset="0"/>
                <a:ea typeface="宋体" charset="-122"/>
              </a:rPr>
              <a:t>3</a:t>
            </a:r>
            <a:r>
              <a:rPr lang="zh-CN" altLang="en-US" sz="2400">
                <a:latin typeface="Arial" charset="0"/>
                <a:ea typeface="宋体" charset="-122"/>
              </a:rPr>
              <a:t>、标题仿做，看上去类似，但不需要做成完全一样。</a:t>
            </a: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latin typeface="Arial" charset="0"/>
                <a:ea typeface="宋体" charset="-122"/>
              </a:rPr>
              <a:t>4</a:t>
            </a:r>
            <a:r>
              <a:rPr lang="zh-CN" altLang="en-US" sz="2400">
                <a:latin typeface="Arial" charset="0"/>
                <a:ea typeface="宋体" charset="-122"/>
              </a:rPr>
              <a:t>、保存命名为</a:t>
            </a: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solidFill>
                  <a:srgbClr val="FF0000"/>
                </a:solidFill>
                <a:latin typeface="Arial" charset="0"/>
                <a:ea typeface="宋体" charset="-122"/>
              </a:rPr>
              <a:t>“西部</a:t>
            </a:r>
            <a:r>
              <a:rPr lang="en-US" altLang="zh-CN" sz="2400">
                <a:solidFill>
                  <a:srgbClr val="FF0000"/>
                </a:solidFill>
                <a:latin typeface="Arial" charset="0"/>
                <a:ea typeface="宋体" charset="-122"/>
              </a:rPr>
              <a:t>.pptx</a:t>
            </a:r>
            <a:r>
              <a:rPr lang="en-US" altLang="zh-CN" sz="2400">
                <a:latin typeface="Arial" charset="0"/>
                <a:ea typeface="宋体" charset="-122"/>
              </a:rPr>
              <a:t>”</a:t>
            </a:r>
            <a:r>
              <a:rPr lang="zh-CN" altLang="en-US" sz="2400">
                <a:latin typeface="Arial" charset="0"/>
                <a:ea typeface="宋体" charset="-122"/>
              </a:rPr>
              <a:t>，拷贝到自己的</a:t>
            </a:r>
            <a:r>
              <a:rPr lang="en-US" altLang="zh-CN" sz="2400">
                <a:latin typeface="Arial" charset="0"/>
                <a:ea typeface="宋体" charset="-122"/>
              </a:rPr>
              <a:t>ftp</a:t>
            </a:r>
            <a:r>
              <a:rPr lang="zh-CN" altLang="en-US" sz="2400">
                <a:latin typeface="Arial" charset="0"/>
                <a:ea typeface="宋体" charset="-122"/>
              </a:rPr>
              <a:t>中。</a:t>
            </a: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en-US" altLang="zh-CN" sz="2200">
              <a:latin typeface="Arial" charset="0"/>
              <a:ea typeface="宋体" charset="-122"/>
            </a:endParaRPr>
          </a:p>
        </p:txBody>
      </p:sp>
      <p:pic>
        <p:nvPicPr>
          <p:cNvPr id="28674" name="Picture 2" descr="G:\ghm\2016-2017下\6电子报刊排版\1目标西部文字与图片排版封面\目标西部封面效果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7627" y="290512"/>
            <a:ext cx="4386773" cy="6338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413" name="Picture 5" descr="F:\guohm\2020-2021学年下初一\16电子报刊排版\1目标西部文字与图片排版封面\nex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019800"/>
            <a:ext cx="400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04800"/>
            <a:ext cx="4238625" cy="612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5" name="内容占位符 2"/>
          <p:cNvSpPr txBox="1">
            <a:spLocks/>
          </p:cNvSpPr>
          <p:nvPr/>
        </p:nvSpPr>
        <p:spPr bwMode="auto">
          <a:xfrm>
            <a:off x="381000" y="1524000"/>
            <a:ext cx="34290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latin typeface="Arial" charset="0"/>
                <a:ea typeface="宋体" charset="-122"/>
              </a:rPr>
              <a:t>1</a:t>
            </a:r>
            <a:r>
              <a:rPr lang="zh-CN" altLang="en-US" sz="2400">
                <a:latin typeface="Arial" charset="0"/>
                <a:ea typeface="宋体" charset="-122"/>
              </a:rPr>
              <a:t>、文本框。</a:t>
            </a: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latin typeface="Arial" charset="0"/>
                <a:ea typeface="宋体" charset="-122"/>
              </a:rPr>
              <a:t>2</a:t>
            </a:r>
            <a:r>
              <a:rPr lang="zh-CN" altLang="en-US" sz="2400">
                <a:latin typeface="Arial" charset="0"/>
                <a:ea typeface="宋体" charset="-122"/>
              </a:rPr>
              <a:t>、艺术字。</a:t>
            </a: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400">
                <a:latin typeface="Arial" charset="0"/>
                <a:ea typeface="宋体" charset="-122"/>
              </a:rPr>
              <a:t>3</a:t>
            </a:r>
            <a:r>
              <a:rPr lang="zh-CN" altLang="en-US" sz="2400">
                <a:latin typeface="Arial" charset="0"/>
                <a:ea typeface="宋体" charset="-122"/>
              </a:rPr>
              <a:t>、图形设置。</a:t>
            </a: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en-US" altLang="zh-CN" sz="2200">
              <a:latin typeface="Arial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533400"/>
            <a:ext cx="3849688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59" name="内容占位符 2"/>
          <p:cNvSpPr txBox="1">
            <a:spLocks/>
          </p:cNvSpPr>
          <p:nvPr/>
        </p:nvSpPr>
        <p:spPr bwMode="auto">
          <a:xfrm>
            <a:off x="762000" y="1295400"/>
            <a:ext cx="34290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ß"/>
              <a:defRPr sz="3200"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Þ"/>
              <a:defRPr sz="2800"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"/>
              <a:defRPr sz="2400"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"/>
              <a:defRPr sz="2000"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algn="l">
              <a:spcBef>
                <a:spcPct val="20000"/>
              </a:spcBef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Arial" charset="0"/>
                <a:ea typeface="宋体" charset="-122"/>
              </a:rPr>
              <a:t>文字绕排</a:t>
            </a: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en-US" altLang="zh-CN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Arial" charset="0"/>
                <a:ea typeface="宋体" charset="-122"/>
              </a:rPr>
              <a:t>知识点：按回车和</a:t>
            </a:r>
            <a:r>
              <a:rPr lang="en-US" altLang="zh-CN" sz="2400">
                <a:latin typeface="Arial" charset="0"/>
                <a:ea typeface="宋体" charset="-122"/>
              </a:rPr>
              <a:t>Shift+</a:t>
            </a:r>
            <a:r>
              <a:rPr lang="zh-CN" altLang="en-US" sz="2400">
                <a:latin typeface="Arial" charset="0"/>
                <a:ea typeface="宋体" charset="-122"/>
              </a:rPr>
              <a:t>回车有什么区别？</a:t>
            </a: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endParaRPr lang="zh-CN" altLang="en-US" sz="2400">
              <a:latin typeface="Arial" charset="0"/>
              <a:ea typeface="宋体" charset="-122"/>
            </a:endParaRPr>
          </a:p>
          <a:p>
            <a:pPr fontAlgn="t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400">
                <a:latin typeface="Arial" charset="0"/>
                <a:ea typeface="宋体" charset="-122"/>
              </a:rPr>
              <a:t>回车是新生成一个段落，而</a:t>
            </a:r>
            <a:r>
              <a:rPr lang="en-US" altLang="zh-CN" sz="2400">
                <a:latin typeface="Arial" charset="0"/>
                <a:ea typeface="宋体" charset="-122"/>
              </a:rPr>
              <a:t>Shift+</a:t>
            </a:r>
            <a:r>
              <a:rPr lang="zh-CN" altLang="en-US" sz="2400">
                <a:latin typeface="Arial" charset="0"/>
                <a:ea typeface="宋体" charset="-122"/>
              </a:rPr>
              <a:t>回车只是换行。</a:t>
            </a:r>
            <a:endParaRPr lang="en-US" altLang="zh-CN" sz="2200">
              <a:latin typeface="Arial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506</TotalTime>
  <Pages>0</Pages>
  <Words>223</Words>
  <Characters>0</Characters>
  <Application>Microsoft Office PowerPoint</Application>
  <DocSecurity>0</DocSecurity>
  <PresentationFormat>全屏显示(4:3)</PresentationFormat>
  <Lines>0</Lines>
  <Paragraphs>40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Arial</vt:lpstr>
      <vt:lpstr>Franklin Gothic Medium</vt:lpstr>
      <vt:lpstr>Franklin Gothic Book</vt:lpstr>
      <vt:lpstr>Wingdings 2</vt:lpstr>
      <vt:lpstr>Calibri</vt:lpstr>
      <vt:lpstr>黑体</vt:lpstr>
      <vt:lpstr>宋体</vt:lpstr>
      <vt:lpstr>Wingdings</vt:lpstr>
      <vt:lpstr>Verdana</vt:lpstr>
      <vt:lpstr>暗香扑面</vt:lpstr>
      <vt:lpstr>制作多媒体作品</vt:lpstr>
      <vt:lpstr>制作多媒体作品</vt:lpstr>
      <vt:lpstr>电子期刊</vt:lpstr>
      <vt:lpstr>PowerPoint 演示文稿</vt:lpstr>
      <vt:lpstr>制作封面，为作品定下风格基调</vt:lpstr>
      <vt:lpstr>PowerPoint 演示文稿</vt:lpstr>
      <vt:lpstr>PowerPoint 演示文稿</vt:lpstr>
      <vt:lpstr>PowerPoint 演示文稿</vt:lpstr>
    </vt:vector>
  </TitlesOfParts>
  <Company>GuildDesign Inc.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ThemeGallery.com</dc:creator>
  <cp:lastModifiedBy>mingko</cp:lastModifiedBy>
  <cp:revision>72</cp:revision>
  <cp:lastPrinted>1899-12-30T00:00:00Z</cp:lastPrinted>
  <dcterms:created xsi:type="dcterms:W3CDTF">2005-01-04T05:30:44Z</dcterms:created>
  <dcterms:modified xsi:type="dcterms:W3CDTF">2021-07-14T11:02:12Z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2052-8.1.0.3483</vt:lpwstr>
  </property>
</Properties>
</file>