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31" r:id="rId3"/>
  </p:sldMasterIdLst>
  <p:notesMasterIdLst>
    <p:notesMasterId r:id="rId4"/>
  </p:notesMasterIdLst>
  <p:sldIdLst>
    <p:sldId id="301" r:id="rId5"/>
    <p:sldId id="299" r:id="rId6"/>
    <p:sldId id="446" r:id="rId7"/>
    <p:sldId id="447" r:id="rId8"/>
    <p:sldId id="448" r:id="rId9"/>
    <p:sldId id="449" r:id="rId10"/>
    <p:sldId id="450" r:id="rId11"/>
    <p:sldId id="451" r:id="rId12"/>
    <p:sldId id="452" r:id="rId13"/>
    <p:sldId id="453" r:id="rId14"/>
    <p:sldId id="454" r:id="rId15"/>
    <p:sldId id="455" r:id="rId16"/>
    <p:sldId id="456" r:id="rId17"/>
    <p:sldId id="457" r:id="rId18"/>
    <p:sldId id="458" r:id="rId19"/>
    <p:sldId id="459" r:id="rId20"/>
    <p:sldId id="460" r:id="rId21"/>
    <p:sldId id="461" r:id="rId22"/>
    <p:sldId id="462" r:id="rId23"/>
    <p:sldId id="464" r:id="rId24"/>
    <p:sldId id="465" r:id="rId25"/>
    <p:sldId id="463" r:id="rId26"/>
    <p:sldId id="321" r:id="rId27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5" userDrawn="1">
          <p15:clr>
            <a:srgbClr val="A4A3A4"/>
          </p15:clr>
        </p15:guide>
        <p15:guide id="2" pos="37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4" autoAdjust="0"/>
    <p:restoredTop sz="93933" autoAdjust="0"/>
  </p:normalViewPr>
  <p:slideViewPr>
    <p:cSldViewPr>
      <p:cViewPr varScale="1">
        <p:scale>
          <a:sx n="84" d="100"/>
          <a:sy n="84" d="100"/>
        </p:scale>
        <p:origin x="-102" y="-426"/>
      </p:cViewPr>
      <p:guideLst>
        <p:guide orient="horz" pos="2155"/>
        <p:guide pos="376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tags" Target="tags/tag7.xml" /><Relationship Id="rId29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wmf" /><Relationship Id="rId2" Type="http://schemas.openxmlformats.org/officeDocument/2006/relationships/image" Target="../media/image21.wmf" /><Relationship Id="rId3" Type="http://schemas.openxmlformats.org/officeDocument/2006/relationships/image" Target="../media/image22.wmf" /><Relationship Id="rId4" Type="http://schemas.openxmlformats.org/officeDocument/2006/relationships/image" Target="../media/image23.wmf" /><Relationship Id="rId5" Type="http://schemas.openxmlformats.org/officeDocument/2006/relationships/image" Target="../media/image24.wmf" /><Relationship Id="rId6" Type="http://schemas.openxmlformats.org/officeDocument/2006/relationships/image" Target="../media/image25.wmf" /><Relationship Id="rId7" Type="http://schemas.openxmlformats.org/officeDocument/2006/relationships/image" Target="../media/image26.wmf" /><Relationship Id="rId8" Type="http://schemas.openxmlformats.org/officeDocument/2006/relationships/image" Target="../media/image27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5B775ACB-D2BE-4F83-9E29-E6B92AE440AF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06BB7003-54F3-46AD-9A38-558B3A434E75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3F5047F1-3813-4101-9CDA-6827E5C8A4A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F46D6E5D-7864-4B88-8F73-4D2D2AFA0EC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BBABC264-FED2-4FC2-9D29-72C86BCED2D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4CC2C568-7903-4FD6-8D42-EB4DBD75D6C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A83B66-4B19-4D87-8187-966452E8691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2731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A83B66-4B19-4D87-8187-966452E869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742575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879CD20F-5311-440C-AE8C-B852B07717C8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F7A33D28-4E9C-4AEF-A14D-FD764770A462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71BF1A1C-A171-48DB-8777-215ED6219E38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A229E3CD-D203-4DA3-9DE6-142AA8D7DF25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BD93D57-1904-4A3B-BA7C-37B23CDF605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F38847AD-06B1-43F6-9CDA-14B9A10D23B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A83561D2-E968-4023-BB16-B1AA47F9DDD4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B9FC9E49-A748-475D-9648-4AEB6A0927EE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D3F70FE7-411A-4859-8690-82F41DF4D3B2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47E0255F-707E-40C1-AD7E-539F6426FDAC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3C624354-F73C-4F8D-883D-62A50A16C86E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C2F091FB-2D42-4463-BFC6-B6715218CF58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B06233C0-C8AC-40C8-8B74-DE4660398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535D002F-793F-4A54-B717-7B33075D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20C38D3F-EA6A-471F-938F-AA0735276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562DA-F95D-4AAD-8996-E75F14C7102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34286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EB389C6-39D7-4D3C-BA03-F1F1C8C7C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AD46C95-BC83-4C6E-8DA3-7933F4640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13456E0-A9E2-41AC-9CEF-8A498557C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E1B46-8127-432B-8314-EB62CAC94A8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85553906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D1B5ED-2BF8-43F2-815B-A8493BE0FEE3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50F5E527-1322-4DE3-8B89-DDB18650A823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D0E626C3-230A-4599-8B10-B764E36051C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D988198-9153-44DF-9B83-FFFBB619DA65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2AC8C74C-61BC-44F4-B01E-4B58E7670041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3E18C180-3A25-42E2-950D-8AB0A805720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C75561C4-1949-46D1-A705-2AE4F762F553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38F3E7AB-CE63-45BB-BE6A-B404733E0625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649F5E54-D0D2-4905-B121-5D26666CAE32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58BDB70E-762B-4BC9-B37C-B0A94F22CF02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913CDA95-0E31-4906-8CB1-B04A48B804DF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51F9F3E8-7AEC-4461-B5C2-B5D8FA3A3577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0C3FB8DF-80AD-4DE4-8F71-B0F1831A52DF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CC3D4D35-52D9-4536-8E99-19F1A3476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AA88BF59-A503-4326-AD61-0A4E49D38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6B6BC8A8-C40C-49A3-9FFB-88C1E38F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F4F31-2AF5-4DD8-98C3-093BDE5EB22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13561598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C4260D8F-1BE1-4902-A22A-99FC9DB61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7924704D-75D7-4299-A297-986673062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A3D03C7B-A146-4162-A5F9-A8AA38520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28472-C154-48A5-AA6A-2C6E9A2CD09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9517261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C8723579-4B12-4B21-A411-EE1DE9B26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6B5024E6-4ABE-4BDF-A5F7-2D05CE805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7BC60F03-0A79-45B3-A710-3CBE7B37C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BE02E-C18F-48E6-87D5-2A2A12A8AC7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15587904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0F01BC5E-58C2-487A-B6B6-12F77439BAD9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4F63291F-5B04-497C-8F8D-4B6871BDEF45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4D50C6B6-050C-4363-9A5F-F87176918298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C5B5AC86-A3D2-488D-9D2F-8FBF7DA6E45E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21C3B1A6-9EE9-43FA-827E-D1B0A7EFD4DC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8AD5DC6F-211A-4EEA-AAE5-9A82517D7187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23B569E-FD17-492C-8AD5-0F6AC737CBBB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C4FA8527-BFC7-4531-BBE7-F84547A9D853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ED3287D9-EB84-4BB2-AA90-BEE20F65F5E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B159C028-661B-485C-810D-A3EDB1A7CC03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C578FE52-6D45-413C-B163-AE8AF4AE577E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CA04E7F9-F533-43C8-964C-E7D2BFDF7A26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97721E6D-527A-40B6-AEA5-CF01D88B449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65D98A8E-554D-4179-A584-22333907D5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E06E4299-6931-4CE2-B796-11C0DAFE7AF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E69B21A-D16D-4981-AEC1-5397941AA17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71683132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1E751F71-B521-44F4-A434-6012BCA3E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E084425B-5EB3-4880-9BA5-AD46672AB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0002C79C-B210-4E46-B38A-135AD5662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322ED-ED7B-4ED4-A156-809ECEB26A8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779391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4CE1E28-19D3-402F-AD38-F40CE3803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7402B1D-C27E-4C5A-B74A-71635D312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145173-28A2-4B55-905D-A80C166AB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D662E-50DB-4764-88E1-1E568957DF6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55425261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FA4A3C-7856-4CA9-AB02-20D4A246B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6B1FD53-8F53-4209-80CB-1637E0079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C50DE6F-ECD1-42A5-9D86-7AF3C4270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3105A-B764-4E5A-B60D-332CF1D1EF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90714862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B7EA711F-DCE8-4419-934A-8F15BB4F45F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A1ACBD40-ED9A-47BC-A076-BC62407E157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1B2FE693-97BD-4C67-BEE7-7DC9E67C257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61992B-934B-4459-863F-3EECA4C1B85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79361858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24689D42-1802-4CBD-9B1F-E1350244325C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00C67612-7710-42ED-8ABF-ED9B03B87C10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AA9FBD31-4472-42EC-A251-7E0D82DF9846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C4A9A4DF-59C3-4083-A125-9F74F8182E9D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51B95E82-13A1-49A4-9CEE-E9D5F2E7EBBF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5753573A-A4E9-4406-B751-0FA20F0A097B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E8C4522-EBA0-4E80-A896-17B17434531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10898F28-A356-488C-B562-EBE01CF70976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4A7CBF6E-36E0-49DF-8537-679538A5ED43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3512BF77-17BF-4A21-B4CC-04069F186BCF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FA7A7E83-4ED6-4F45-808B-AC2518E28EE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1E246A77-FC10-4FFB-AA8E-E790A8EB73FE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33F3AD69-02DC-45DC-AA55-3179382B6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7D1DD984-AB33-4C56-AE31-5477EC35B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656413F0-0E34-445B-92CF-373C2488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9F893-E28A-4511-87F0-26998340890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22391968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8778BC8-339E-4587-87C7-B02EB34BE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6009D40-BB50-4960-ACEF-C24C034F1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A866B78-8E55-46B8-8B27-3D660970E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846B6-D1F1-4207-840F-D7B929B15AF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12278752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DD8C1CFB-161A-4916-B20D-E524E7AD7516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796AA777-94A5-4B19-9A40-246A5550D669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173A9F5B-3424-46DD-9116-F61A092885A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A380229-7414-41C8-AD8D-1B09F7A95746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B7813BC-07CD-44DE-B616-EA6908CC8143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394F0A90-0CB7-4AF0-825B-E3A1E01E17D3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0C16895-97BE-47A4-B5BC-0828DD37D94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33FF3362-2140-454B-9B00-7E4694386EC9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FA194E31-519B-4F8D-96C4-69981971D16E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98DDC9E7-D0B9-423C-8A0E-6CDC1D0DA21E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C41A9D8E-8084-49AE-8AC1-249EB6611AF6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275D9D44-4E87-46A9-9BFB-BA5C19B216C5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753963EA-6182-4A87-94AE-58E36AAD4ADE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3AE0D7CD-6591-48C3-B4FB-C1D62F336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05C6A339-0C09-4A36-95D1-62FBC0261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47109710-322E-4D4A-8CEE-EDFE4F97D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2EF84A-7FA4-411F-91D7-559A85E0C8F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51826654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30EC79B0-C652-4950-A600-1D3A59818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89FE3393-9564-4639-89CE-B4932891F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3EBE6289-F92D-451E-9E67-0573DC825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CB6F6-4FCA-45CD-ABEF-D97D002A17E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928389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3CD764D2-9D41-4098-A7C8-97E93CDF9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898834A6-6845-4DB5-A24E-A83FB7C7C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1BA07629-0108-4B59-9139-617FA8159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8236D-EA4D-4CD5-93DC-1D8C403F48D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8443421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C1503CB9-672B-41D3-B8A3-5EC136E1FEC2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17F1C8FF-711E-4911-B8AA-8FB4851BB59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4A7A7B53-64CB-4C74-A2A1-EC99BB4CFFF7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1661547B-23F3-4277-BCD3-C8BBA9BE3BC7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C04BE5E1-9D84-476A-B7FC-2369094D79BF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793D9EBA-7801-4355-AB92-899BE0A2D275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A52BB9D1-8595-424A-BA22-BAB6763D2AEB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14FD561E-FDD8-4B46-8ABB-1FEC3121E4C7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6B7A768A-A7F8-4E64-818D-92E537154205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914BC7FB-4590-46CF-B763-783553CBEC6C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7C30CC2D-20C4-479D-8592-A7513A74DE4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9D8C7B24-B8B7-4999-B9C0-DDAB0C8F3FCA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E6619E8D-3AEB-4948-ACBD-CD22B57B0C4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5DD61A04-967E-4F3F-A963-4B2B199C627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9DC411BA-9BCE-4562-A592-0A4A915A94C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AF31877-6E07-40B1-9B7B-517CCED4B34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75359244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2009C7A2-7DC5-4F84-8A4D-D5D40EA86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B3A3DE25-4DA7-4C4A-B9F7-01D1A59C0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71800471-4BD8-4276-B049-87AAD54CE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EE0EA-B4BF-4AC8-9E4D-F1072D29DBC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33547313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9C59FA9-93EB-451F-97C9-D1D56A90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A3A52CF-6BE0-428C-8ACD-E9B3A3453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FD19EF3-772A-4AB3-AB9C-21D85BE76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380E9-5560-4CD4-8BCC-8F4376EC07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55420169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4E56F08-3A00-493E-847D-312CAF14E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4AB2DA1-3B64-46F2-ADC8-39F3B7B1B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C7BD5D5-66B7-4B5B-AB3A-42B2AD720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36D01-165F-4BE5-BF7C-580A2D142F0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9693220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8A3CAFB-5000-4AA8-B99F-0BDC53E3843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4A4ED8D5-AA0D-4D27-AC94-12D50D10BF4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D353C53B-D72B-4005-A350-5DBC573B27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B4E15C6-4806-4F2D-B1D5-86CC22FBCFF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54396019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419F893-E28A-4511-87F0-269983408909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761853952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EEE0EA-B4BF-4AC8-9E4D-F1072D29DBCA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35237405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C0CB6F6-4FCA-45CD-ABEF-D97D002A17E7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51861183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slideLayout" Target="../slideLayouts/slideLayout26.xml" /><Relationship Id="rId7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515A994C-9BFA-4D36-86C1-22D50051021F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17AF2AD4-FF65-49A6-B772-0853EABE1F3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0CE1DDB-6F21-4A40-900C-EB763153FA6D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C2EF44E3-58F5-4BF0-A415-A96063E7DCDC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21FEAEF8-AD32-4892-877F-2F76E07B8697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32D13DCF-3639-44CD-91D7-EC19BBCEA878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6E875A44-13A7-4CE9-8AB6-92EDF9A56BC2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CBA49E76-2CC9-4175-AC80-E0C0BD6B93BD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F3E3BABC-43BE-4C89-8232-6F40A7D8EB6D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D882213E-CBFB-4D42-917E-6A4C8BA9B99F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0B95791-E042-4C14-8AAA-D740E1FE8E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8A41DB-E197-424F-8EAE-CA27B384AE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371EC92-284B-4D56-B9DC-1C72EF2306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A6E840F-AD23-4DEB-B883-BCC30521C59B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7C5692E1-7C2E-492F-B6EC-351FD8032AD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7402084A-689C-4625-BFA4-8E7757059E7E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DBE155D-A64A-4A92-9E4C-6F93F63ABE56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9A7DC1C-0120-471F-BE11-FE16F00FE4E4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0EE7BAEA-0216-41D1-A332-2D21B0E0A500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1ABCF436-8963-4B30-8647-E134A2383684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D705AA06-4CD0-44DD-8167-64024218E9B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DFF02684-BFBB-42A6-8B2F-9CCF00E141A4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7E817F07-1A34-4749-A908-83AE15D606F9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6242BE3A-9C27-4D6C-95FC-AA1FF0BA46EA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18BB059C-9788-4E0E-8802-BAD40A1C0407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17A6765-B882-4621-8F5C-F321254C59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23AA587-8C18-4DFC-AD90-E687D2F103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93A3DA-0DC9-4F9E-BC53-156F66BFCB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5F9451AE-7138-4209-8948-BF0BB7FBA451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FED7E365-F30F-4B46-B38D-EC5C286393FB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microsoft.com/office/2007/relationships/hdphoto" Target="../media/image5.wdp" /><Relationship Id="rId5" Type="http://schemas.microsoft.com/office/2007/relationships/hdphoto" Target="../media/image6.wdp" /><Relationship Id="rId6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8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8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9.wmf" /><Relationship Id="rId4" Type="http://schemas.openxmlformats.org/officeDocument/2006/relationships/vmlDrawing" Target="../drawings/vmlDrawing1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0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1.emf" /><Relationship Id="rId3" Type="http://schemas.openxmlformats.org/officeDocument/2006/relationships/image" Target="../media/image12.emf" /><Relationship Id="rId4" Type="http://schemas.openxmlformats.org/officeDocument/2006/relationships/image" Target="../media/image13.emf" /><Relationship Id="rId5" Type="http://schemas.openxmlformats.org/officeDocument/2006/relationships/image" Target="../media/image14.emf" /><Relationship Id="rId6" Type="http://schemas.openxmlformats.org/officeDocument/2006/relationships/image" Target="../media/image10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10" Type="http://schemas.openxmlformats.org/officeDocument/2006/relationships/image" Target="../media/image21.wmf" /><Relationship Id="rId11" Type="http://schemas.openxmlformats.org/officeDocument/2006/relationships/oleObject" Target="../embeddings/oleObject4.bin" TargetMode="Internal" /><Relationship Id="rId12" Type="http://schemas.openxmlformats.org/officeDocument/2006/relationships/image" Target="../media/image22.wmf" /><Relationship Id="rId13" Type="http://schemas.openxmlformats.org/officeDocument/2006/relationships/oleObject" Target="../embeddings/oleObject5.bin" TargetMode="Internal" /><Relationship Id="rId14" Type="http://schemas.openxmlformats.org/officeDocument/2006/relationships/image" Target="../media/image23.wmf" /><Relationship Id="rId15" Type="http://schemas.openxmlformats.org/officeDocument/2006/relationships/oleObject" Target="../embeddings/oleObject6.bin" TargetMode="Internal" /><Relationship Id="rId16" Type="http://schemas.openxmlformats.org/officeDocument/2006/relationships/image" Target="../media/image24.wmf" /><Relationship Id="rId17" Type="http://schemas.openxmlformats.org/officeDocument/2006/relationships/oleObject" Target="../embeddings/oleObject7.bin" TargetMode="Internal" /><Relationship Id="rId18" Type="http://schemas.openxmlformats.org/officeDocument/2006/relationships/image" Target="../media/image25.wmf" /><Relationship Id="rId19" Type="http://schemas.openxmlformats.org/officeDocument/2006/relationships/oleObject" Target="../embeddings/oleObject8.bin" TargetMode="Internal" /><Relationship Id="rId2" Type="http://schemas.openxmlformats.org/officeDocument/2006/relationships/image" Target="../media/image15.emf" /><Relationship Id="rId20" Type="http://schemas.openxmlformats.org/officeDocument/2006/relationships/image" Target="../media/image26.wmf" /><Relationship Id="rId21" Type="http://schemas.openxmlformats.org/officeDocument/2006/relationships/oleObject" Target="../embeddings/oleObject9.bin" TargetMode="Internal" /><Relationship Id="rId22" Type="http://schemas.openxmlformats.org/officeDocument/2006/relationships/image" Target="../media/image27.wmf" /><Relationship Id="rId23" Type="http://schemas.openxmlformats.org/officeDocument/2006/relationships/vmlDrawing" Target="../drawings/vmlDrawing2.vml" /><Relationship Id="rId3" Type="http://schemas.openxmlformats.org/officeDocument/2006/relationships/image" Target="../media/image16.emf" /><Relationship Id="rId4" Type="http://schemas.openxmlformats.org/officeDocument/2006/relationships/image" Target="../media/image17.emf" /><Relationship Id="rId5" Type="http://schemas.openxmlformats.org/officeDocument/2006/relationships/image" Target="../media/image18.png" /><Relationship Id="rId6" Type="http://schemas.openxmlformats.org/officeDocument/2006/relationships/image" Target="../media/image19.emf" /><Relationship Id="rId7" Type="http://schemas.openxmlformats.org/officeDocument/2006/relationships/oleObject" Target="../embeddings/oleObject2.bin" TargetMode="Internal" /><Relationship Id="rId8" Type="http://schemas.openxmlformats.org/officeDocument/2006/relationships/image" Target="../media/image20.wmf" /><Relationship Id="rId9" Type="http://schemas.openxmlformats.org/officeDocument/2006/relationships/oleObject" Target="../embeddings/oleObject3.bin" TargetMode="In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8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29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3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9416" y="1844824"/>
            <a:ext cx="10551095" cy="2235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理解并掌握点和圆的三种位置关系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=""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292251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2852936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理解不在同一直线上的三个点确定一个圆及其运用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6320" y="3861048"/>
            <a:ext cx="2970514" cy="269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6">
            <a:extLst>
              <a:ext uri="{FF2B5EF4-FFF2-40B4-BE49-F238E27FC236}">
                <a16:creationId xmlns="" xmlns:a16="http://schemas.microsoft.com/office/drawing/2014/main" id="{8D6C85BC-EBFD-47D6-806F-A067DCA06E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0" y="951448"/>
            <a:ext cx="12061384" cy="120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你玩过飞镖吗？它的靶子是由一些圆组成的，你知道击中靶子上不同位置的成绩是如何计算的吗？</a:t>
            </a:r>
          </a:p>
        </p:txBody>
      </p:sp>
      <p:pic>
        <p:nvPicPr>
          <p:cNvPr id="8" name="图片 1">
            <a:extLst>
              <a:ext uri="{FF2B5EF4-FFF2-40B4-BE49-F238E27FC236}">
                <a16:creationId xmlns="" xmlns:a16="http://schemas.microsoft.com/office/drawing/2014/main" id="{B505C846-89C9-4718-823F-BE311EA23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7" t="5009" r="6483" b="7101"/>
          <a:stretch>
            <a:fillRect/>
          </a:stretch>
        </p:blipFill>
        <p:spPr bwMode="auto">
          <a:xfrm>
            <a:off x="7680176" y="2459285"/>
            <a:ext cx="2981589" cy="2769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038C8776-5CC2-47AD-B573-13E98E6653A7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情景引入</a:t>
            </a:r>
          </a:p>
        </p:txBody>
      </p:sp>
    </p:spTree>
    <p:extLst>
      <p:ext uri="{BB962C8B-B14F-4D97-AF65-F5344CB8AC3E}">
        <p14:creationId xmlns:p14="http://schemas.microsoft.com/office/powerpoint/2010/main" val="309328222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31">
            <a:extLst>
              <a:ext uri="{FF2B5EF4-FFF2-40B4-BE49-F238E27FC236}">
                <a16:creationId xmlns="" xmlns:a16="http://schemas.microsoft.com/office/drawing/2014/main" id="{71218AE4-6765-4180-9AA9-4B8D270A3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9" y="1073151"/>
            <a:ext cx="79438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观察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下图中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点和圆的位置关系有哪几种？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3E3DA4CF-87AC-4E96-AA5D-06CA15EF97DE}"/>
              </a:ext>
            </a:extLst>
          </p:cNvPr>
          <p:cNvGrpSpPr/>
          <p:nvPr/>
        </p:nvGrpSpPr>
        <p:grpSpPr>
          <a:xfrm>
            <a:off x="5857181" y="2115953"/>
            <a:ext cx="1655762" cy="1635125"/>
            <a:chExt cx="1043" cy="1030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3C260D31-9032-4003-9BD3-E08475CD28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43" cy="103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5" name="Text Box 4">
              <a:extLst>
                <a:ext uri="{FF2B5EF4-FFF2-40B4-BE49-F238E27FC236}">
                  <a16:creationId xmlns="" xmlns:a16="http://schemas.microsoft.com/office/drawing/2014/main" id="{2224CD96-9F6B-49FD-A051-603E5238C1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" y="136"/>
              <a:ext cx="293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4400" b="1">
                  <a:solidFill>
                    <a:srgbClr val="FF0066"/>
                  </a:solidFill>
                  <a:latin typeface="宋体" panose="02010600030101010101" pitchFamily="2" charset="-122"/>
                </a:rPr>
                <a:t>.</a:t>
              </a:r>
            </a:p>
          </p:txBody>
        </p:sp>
        <p:sp>
          <p:nvSpPr>
            <p:cNvPr id="6" name="Text Box 5">
              <a:extLst>
                <a:ext uri="{FF2B5EF4-FFF2-40B4-BE49-F238E27FC236}">
                  <a16:creationId xmlns="" xmlns:a16="http://schemas.microsoft.com/office/drawing/2014/main" id="{D08FD94E-541A-40A4-8630-AD0EB386DF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" y="363"/>
              <a:ext cx="247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>
                  <a:latin typeface="宋体" panose="02010600030101010101" pitchFamily="2" charset="-122"/>
                </a:rPr>
                <a:t>o</a:t>
              </a:r>
            </a:p>
          </p:txBody>
        </p:sp>
      </p:grpSp>
      <p:sp>
        <p:nvSpPr>
          <p:cNvPr id="7" name="Text Box 6">
            <a:extLst>
              <a:ext uri="{FF2B5EF4-FFF2-40B4-BE49-F238E27FC236}">
                <a16:creationId xmlns="" xmlns:a16="http://schemas.microsoft.com/office/drawing/2014/main" id="{73ABAEC3-CB08-4D70-8D1F-CA0A02C96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6706" y="2504891"/>
            <a:ext cx="6969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8" name="Text Box 7">
            <a:extLst>
              <a:ext uri="{FF2B5EF4-FFF2-40B4-BE49-F238E27FC236}">
                <a16:creationId xmlns="" xmlns:a16="http://schemas.microsoft.com/office/drawing/2014/main" id="{80FC6D25-404E-429E-9E82-2E116F50F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9556" y="3541528"/>
            <a:ext cx="793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400" b="1" i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="" xmlns:a16="http://schemas.microsoft.com/office/drawing/2014/main" id="{E902499F-315D-45A1-ABB1-81E23D889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1281" y="1684153"/>
            <a:ext cx="6969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="" xmlns:a16="http://schemas.microsoft.com/office/drawing/2014/main" id="{72931403-CB4A-48FC-8BA0-8B41F7D9BE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7906" y="2331853"/>
            <a:ext cx="6969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="" xmlns:a16="http://schemas.microsoft.com/office/drawing/2014/main" id="{7F4D9E30-D7CB-425A-AB18-3E5557A39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0206" y="2115953"/>
            <a:ext cx="6969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="" xmlns:a16="http://schemas.microsoft.com/office/drawing/2014/main" id="{D1894F03-7914-49C6-81BD-C1FD39C01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968" y="1684153"/>
            <a:ext cx="144303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latin typeface="宋体" panose="02010600030101010101" pitchFamily="2" charset="-122"/>
              </a:rPr>
              <a:t>. </a:t>
            </a:r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endParaRPr lang="en-US" altLang="zh-CN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13">
            <a:extLst>
              <a:ext uri="{FF2B5EF4-FFF2-40B4-BE49-F238E27FC236}">
                <a16:creationId xmlns="" xmlns:a16="http://schemas.microsoft.com/office/drawing/2014/main" id="{D5792414-8DC2-47F6-890E-CDCC7E1FE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0644" y="1885766"/>
            <a:ext cx="6969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="" xmlns:a16="http://schemas.microsoft.com/office/drawing/2014/main" id="{38A42A08-C8B1-4DE9-B563-E1CD115F8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6631" y="2103253"/>
            <a:ext cx="9255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endParaRPr lang="en-US" altLang="zh-CN" sz="2400" b="1" i="1">
              <a:solidFill>
                <a:srgbClr val="0000FF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16">
            <a:extLst>
              <a:ext uri="{FF2B5EF4-FFF2-40B4-BE49-F238E27FC236}">
                <a16:creationId xmlns="" xmlns:a16="http://schemas.microsoft.com/office/drawing/2014/main" id="{37420DA5-11AD-4EB4-9314-CF277EEE5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9194" y="2260416"/>
            <a:ext cx="6969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80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16" name="Text Box 18">
            <a:extLst>
              <a:ext uri="{FF2B5EF4-FFF2-40B4-BE49-F238E27FC236}">
                <a16:creationId xmlns="" xmlns:a16="http://schemas.microsoft.com/office/drawing/2014/main" id="{875321B5-8BC4-4575-9019-9A48DB8B8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999" y="1809847"/>
            <a:ext cx="5391219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点与圆的位置关系有三种：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点在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圆内</a:t>
            </a:r>
            <a:r>
              <a:rPr lang="zh-CN" altLang="en-US" sz="28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点在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圆上</a:t>
            </a:r>
            <a:r>
              <a:rPr lang="zh-CN" altLang="en-US" sz="28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点在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圆外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pic>
        <p:nvPicPr>
          <p:cNvPr id="17" name="图片 1">
            <a:extLst>
              <a:ext uri="{FF2B5EF4-FFF2-40B4-BE49-F238E27FC236}">
                <a16:creationId xmlns="" xmlns:a16="http://schemas.microsoft.com/office/drawing/2014/main" id="{5A9DAB6C-2EC9-4928-B1CF-5712FF0D4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7" t="5009" r="6483" b="7101"/>
          <a:stretch>
            <a:fillRect/>
          </a:stretch>
        </p:blipFill>
        <p:spPr bwMode="auto">
          <a:xfrm>
            <a:off x="8976320" y="1790700"/>
            <a:ext cx="2347912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21BD657C-8E35-43B4-ADF0-83AC3CDB5F37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3384757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右箭头 70">
            <a:extLst>
              <a:ext uri="{FF2B5EF4-FFF2-40B4-BE49-F238E27FC236}">
                <a16:creationId xmlns="" xmlns:a16="http://schemas.microsoft.com/office/drawing/2014/main" id="{997AC473-5989-4354-A29C-BDF0F18F17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2568" y="6409040"/>
            <a:ext cx="503237" cy="215900"/>
          </a:xfrm>
          <a:prstGeom prst="rightArrow">
            <a:avLst>
              <a:gd name="adj1" fmla="val 50000"/>
              <a:gd name="adj2" fmla="val 49747"/>
            </a:avLst>
          </a:prstGeom>
          <a:solidFill>
            <a:schemeClr val="accent1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/>
          </a:p>
        </p:txBody>
      </p:sp>
      <p:sp>
        <p:nvSpPr>
          <p:cNvPr id="3" name="右箭头 69">
            <a:extLst>
              <a:ext uri="{FF2B5EF4-FFF2-40B4-BE49-F238E27FC236}">
                <a16:creationId xmlns="" xmlns:a16="http://schemas.microsoft.com/office/drawing/2014/main" id="{53D8E6B8-FD1E-406B-B065-8E56155698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2568" y="5670852"/>
            <a:ext cx="503237" cy="215900"/>
          </a:xfrm>
          <a:prstGeom prst="rightArrow">
            <a:avLst>
              <a:gd name="adj1" fmla="val 50000"/>
              <a:gd name="adj2" fmla="val 49747"/>
            </a:avLst>
          </a:prstGeom>
          <a:solidFill>
            <a:schemeClr val="accent1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/>
          </a:p>
        </p:txBody>
      </p:sp>
      <p:sp>
        <p:nvSpPr>
          <p:cNvPr id="4" name="右箭头 68">
            <a:extLst>
              <a:ext uri="{FF2B5EF4-FFF2-40B4-BE49-F238E27FC236}">
                <a16:creationId xmlns="" xmlns:a16="http://schemas.microsoft.com/office/drawing/2014/main" id="{2E8183EB-882E-4A1E-A167-9CED6B686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0518" y="4946952"/>
            <a:ext cx="503237" cy="215900"/>
          </a:xfrm>
          <a:prstGeom prst="rightArrow">
            <a:avLst>
              <a:gd name="adj1" fmla="val 50000"/>
              <a:gd name="adj2" fmla="val 49747"/>
            </a:avLst>
          </a:prstGeom>
          <a:solidFill>
            <a:schemeClr val="accent1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/>
          </a:p>
        </p:txBody>
      </p:sp>
      <p:sp>
        <p:nvSpPr>
          <p:cNvPr id="5" name="TextBox 35">
            <a:extLst>
              <a:ext uri="{FF2B5EF4-FFF2-40B4-BE49-F238E27FC236}">
                <a16:creationId xmlns="" xmlns:a16="http://schemas.microsoft.com/office/drawing/2014/main" id="{2DA201B1-F9D7-4E4C-B713-ACBF8168F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453" y="900239"/>
            <a:ext cx="11894203" cy="121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设点到圆心的距离为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圆的半径为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，量一量在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点和圆三种不同位置关系时，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有怎样的数量关系？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AutoShape 3">
            <a:extLst>
              <a:ext uri="{FF2B5EF4-FFF2-40B4-BE49-F238E27FC236}">
                <a16:creationId xmlns="" xmlns:a16="http://schemas.microsoft.com/office/drawing/2014/main" id="{B7D5475B-1C20-43F2-8ECD-A60309168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0342" y="4946952"/>
            <a:ext cx="762000" cy="228600"/>
          </a:xfrm>
          <a:prstGeom prst="leftRightArrow">
            <a:avLst>
              <a:gd name="adj1" fmla="val 50000"/>
              <a:gd name="adj2" fmla="val 66373"/>
            </a:avLst>
          </a:prstGeom>
          <a:solidFill>
            <a:srgbClr val="DF1607"/>
          </a:solidFill>
          <a:ln w="9525">
            <a:solidFill>
              <a:srgbClr val="FFFF99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94625B68-089E-49A0-8D53-A41474090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4794552"/>
            <a:ext cx="21732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内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2713AC1E-F899-4D0B-910D-4814372BB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79" y="5518452"/>
            <a:ext cx="22098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       </a:t>
            </a:r>
          </a:p>
        </p:txBody>
      </p:sp>
      <p:sp>
        <p:nvSpPr>
          <p:cNvPr id="9" name="AutoShape 6">
            <a:extLst>
              <a:ext uri="{FF2B5EF4-FFF2-40B4-BE49-F238E27FC236}">
                <a16:creationId xmlns="" xmlns:a16="http://schemas.microsoft.com/office/drawing/2014/main" id="{E8E63C70-BA7E-4AF6-B7C0-6A1C9E644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2392" y="5670852"/>
            <a:ext cx="762000" cy="228600"/>
          </a:xfrm>
          <a:prstGeom prst="leftRightArrow">
            <a:avLst>
              <a:gd name="adj1" fmla="val 50000"/>
              <a:gd name="adj2" fmla="val 66373"/>
            </a:avLst>
          </a:prstGeom>
          <a:solidFill>
            <a:srgbClr val="DF1607"/>
          </a:solidFill>
          <a:ln w="9525">
            <a:solidFill>
              <a:srgbClr val="FFFF00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="" xmlns:a16="http://schemas.microsoft.com/office/drawing/2014/main" id="{3F6F69F4-735A-4F24-801C-98C866DC2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393" y="6202666"/>
            <a:ext cx="22494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外       </a:t>
            </a:r>
          </a:p>
        </p:txBody>
      </p:sp>
      <p:sp>
        <p:nvSpPr>
          <p:cNvPr id="11" name="Text Box 14">
            <a:extLst>
              <a:ext uri="{FF2B5EF4-FFF2-40B4-BE49-F238E27FC236}">
                <a16:creationId xmlns="" xmlns:a16="http://schemas.microsoft.com/office/drawing/2014/main" id="{707F9081-639D-498A-86E1-2179CEA5C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1567" y="4800902"/>
            <a:ext cx="4746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 </a:t>
            </a:r>
          </a:p>
        </p:txBody>
      </p:sp>
      <p:sp>
        <p:nvSpPr>
          <p:cNvPr id="12" name="Text Box 15">
            <a:extLst>
              <a:ext uri="{FF2B5EF4-FFF2-40B4-BE49-F238E27FC236}">
                <a16:creationId xmlns="" xmlns:a16="http://schemas.microsoft.com/office/drawing/2014/main" id="{46F334C5-7B18-47B4-949E-A31C310C0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8692" y="5518452"/>
            <a:ext cx="590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 </a:t>
            </a:r>
          </a:p>
        </p:txBody>
      </p:sp>
      <p:sp>
        <p:nvSpPr>
          <p:cNvPr id="13" name="AutoShape 16">
            <a:extLst>
              <a:ext uri="{FF2B5EF4-FFF2-40B4-BE49-F238E27FC236}">
                <a16:creationId xmlns="" xmlns:a16="http://schemas.microsoft.com/office/drawing/2014/main" id="{D188B933-CE14-439A-9852-61F139F7F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2392" y="6409040"/>
            <a:ext cx="762000" cy="228600"/>
          </a:xfrm>
          <a:prstGeom prst="leftRightArrow">
            <a:avLst>
              <a:gd name="adj1" fmla="val 50000"/>
              <a:gd name="adj2" fmla="val 66373"/>
            </a:avLst>
          </a:prstGeom>
          <a:solidFill>
            <a:srgbClr val="DF1607"/>
          </a:solidFill>
          <a:ln w="9525">
            <a:solidFill>
              <a:srgbClr val="FFFF00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17">
            <a:extLst>
              <a:ext uri="{FF2B5EF4-FFF2-40B4-BE49-F238E27FC236}">
                <a16:creationId xmlns="" xmlns:a16="http://schemas.microsoft.com/office/drawing/2014/main" id="{AE1364F4-3788-4CE0-9348-80E76D579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4405" y="6202666"/>
            <a:ext cx="11715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15" name="Oval 20">
            <a:extLst>
              <a:ext uri="{FF2B5EF4-FFF2-40B4-BE49-F238E27FC236}">
                <a16:creationId xmlns="" xmlns:a16="http://schemas.microsoft.com/office/drawing/2014/main" id="{DA08E6D2-D28C-496E-9A5C-7D370D19C8F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25661" y="3057413"/>
            <a:ext cx="1619250" cy="1619250"/>
          </a:xfrm>
          <a:prstGeom prst="ellipse">
            <a:avLst/>
          </a:prstGeom>
          <a:noFill/>
          <a:ln w="22225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16" name="Oval 21">
            <a:extLst>
              <a:ext uri="{FF2B5EF4-FFF2-40B4-BE49-F238E27FC236}">
                <a16:creationId xmlns="" xmlns:a16="http://schemas.microsoft.com/office/drawing/2014/main" id="{22E48AB6-618A-48BC-8A2A-DBF8374D3B6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892424" y="3814651"/>
            <a:ext cx="87313" cy="87312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FF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17" name="Text Box 23">
            <a:extLst>
              <a:ext uri="{FF2B5EF4-FFF2-40B4-BE49-F238E27FC236}">
                <a16:creationId xmlns="" xmlns:a16="http://schemas.microsoft.com/office/drawing/2014/main" id="{C060AD48-28C7-4E6C-9FC7-EF6074C969D3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2798761" y="4051188"/>
            <a:ext cx="228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endParaRPr lang="en-US" altLang="zh-CN" sz="2400" b="1" i="1">
              <a:solidFill>
                <a:srgbClr val="FF33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Line 24">
            <a:extLst>
              <a:ext uri="{FF2B5EF4-FFF2-40B4-BE49-F238E27FC236}">
                <a16:creationId xmlns="" xmlns:a16="http://schemas.microsoft.com/office/drawing/2014/main" id="{D5ECA7C7-EB3F-4379-A4FD-259A3E26B2F7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2944811" y="3857513"/>
            <a:ext cx="57150" cy="8001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" name="Group 22">
            <a:extLst>
              <a:ext uri="{FF2B5EF4-FFF2-40B4-BE49-F238E27FC236}">
                <a16:creationId xmlns="" xmlns:a16="http://schemas.microsoft.com/office/drawing/2014/main" id="{E3F2D12E-10CC-4DAB-BF2E-F6C1FEE8F0DD}"/>
              </a:ext>
            </a:extLst>
          </p:cNvPr>
          <p:cNvGrpSpPr>
            <a:grpSpLocks noChangeAspect="1"/>
          </p:cNvGrpSpPr>
          <p:nvPr/>
        </p:nvGrpSpPr>
        <p:grpSpPr>
          <a:xfrm>
            <a:off x="2951161" y="3498739"/>
            <a:ext cx="444500" cy="358775"/>
            <a:chExt cx="373" cy="301"/>
          </a:xfrm>
        </p:grpSpPr>
        <p:sp>
          <p:nvSpPr>
            <p:cNvPr id="20" name="Line 28">
              <a:extLst>
                <a:ext uri="{FF2B5EF4-FFF2-40B4-BE49-F238E27FC236}">
                  <a16:creationId xmlns="" xmlns:a16="http://schemas.microsoft.com/office/drawing/2014/main" id="{DA29C215-C768-4C66-BB5F-215CD763EA4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V="1">
              <a:off x="0" y="13"/>
              <a:ext cx="358" cy="288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Oval 29">
              <a:extLst>
                <a:ext uri="{FF2B5EF4-FFF2-40B4-BE49-F238E27FC236}">
                  <a16:creationId xmlns="" xmlns:a16="http://schemas.microsoft.com/office/drawing/2014/main" id="{875AABE1-26E6-4741-8C13-0FFA92AEB38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3" y="0"/>
              <a:ext cx="50" cy="5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sp>
        <p:nvSpPr>
          <p:cNvPr id="22" name="Text Box 30">
            <a:extLst>
              <a:ext uri="{FF2B5EF4-FFF2-40B4-BE49-F238E27FC236}">
                <a16:creationId xmlns="" xmlns:a16="http://schemas.microsoft.com/office/drawing/2014/main" id="{B7B2600C-F40D-4A1B-BE28-927481188EE7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3060698" y="3092338"/>
            <a:ext cx="3429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</a:rPr>
              <a:t>P</a:t>
            </a:r>
            <a:endParaRPr lang="en-US" altLang="zh-CN" sz="2400" b="1" i="1">
              <a:solidFill>
                <a:srgbClr val="FF0066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31">
            <a:extLst>
              <a:ext uri="{FF2B5EF4-FFF2-40B4-BE49-F238E27FC236}">
                <a16:creationId xmlns="" xmlns:a16="http://schemas.microsoft.com/office/drawing/2014/main" id="{7EFC5F33-A40F-4A5B-B8C7-CDCAE409C6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28987" y="3473338"/>
            <a:ext cx="58737" cy="5873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24" name="Rectangle 32">
            <a:extLst>
              <a:ext uri="{FF2B5EF4-FFF2-40B4-BE49-F238E27FC236}">
                <a16:creationId xmlns="" xmlns:a16="http://schemas.microsoft.com/office/drawing/2014/main" id="{7F5CA8B6-16CE-4E4D-9562-AF6B8867DD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2898" y="3366976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d</a:t>
            </a:r>
          </a:p>
        </p:txBody>
      </p:sp>
      <p:grpSp>
        <p:nvGrpSpPr>
          <p:cNvPr id="25" name="Group 28">
            <a:extLst>
              <a:ext uri="{FF2B5EF4-FFF2-40B4-BE49-F238E27FC236}">
                <a16:creationId xmlns="" xmlns:a16="http://schemas.microsoft.com/office/drawing/2014/main" id="{3CDC1108-BB38-4B9C-B9DF-EAA1031FB420}"/>
              </a:ext>
            </a:extLst>
          </p:cNvPr>
          <p:cNvGrpSpPr>
            <a:grpSpLocks noChangeAspect="1"/>
          </p:cNvGrpSpPr>
          <p:nvPr/>
        </p:nvGrpSpPr>
        <p:grpSpPr>
          <a:xfrm>
            <a:off x="4757736" y="3019314"/>
            <a:ext cx="1693862" cy="1693863"/>
            <a:chExt cx="1360" cy="1360"/>
          </a:xfrm>
        </p:grpSpPr>
        <p:sp>
          <p:nvSpPr>
            <p:cNvPr id="26" name="Oval 35">
              <a:extLst>
                <a:ext uri="{FF2B5EF4-FFF2-40B4-BE49-F238E27FC236}">
                  <a16:creationId xmlns="" xmlns:a16="http://schemas.microsoft.com/office/drawing/2014/main" id="{864FA280-6210-4814-9F25-14933608E6C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0" y="0"/>
              <a:ext cx="1360" cy="1360"/>
            </a:xfrm>
            <a:prstGeom prst="ellipse">
              <a:avLst/>
            </a:prstGeom>
            <a:noFill/>
            <a:ln w="22225">
              <a:solidFill>
                <a:srgbClr val="FF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27" name="Oval 36">
              <a:extLst>
                <a:ext uri="{FF2B5EF4-FFF2-40B4-BE49-F238E27FC236}">
                  <a16:creationId xmlns="" xmlns:a16="http://schemas.microsoft.com/office/drawing/2014/main" id="{FB8A0C16-E45A-4789-8C09-FEE89DB4653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44" y="636"/>
              <a:ext cx="73" cy="7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28" name="Group 31">
            <a:extLst>
              <a:ext uri="{FF2B5EF4-FFF2-40B4-BE49-F238E27FC236}">
                <a16:creationId xmlns="" xmlns:a16="http://schemas.microsoft.com/office/drawing/2014/main" id="{77540AB8-3B58-42E1-8F2D-4FCDF300B3D4}"/>
              </a:ext>
            </a:extLst>
          </p:cNvPr>
          <p:cNvGrpSpPr>
            <a:grpSpLocks noChangeAspect="1"/>
          </p:cNvGrpSpPr>
          <p:nvPr/>
        </p:nvGrpSpPr>
        <p:grpSpPr>
          <a:xfrm>
            <a:off x="5619748" y="3860689"/>
            <a:ext cx="1111250" cy="569913"/>
            <a:chExt cx="894" cy="457"/>
          </a:xfrm>
        </p:grpSpPr>
        <p:grpSp>
          <p:nvGrpSpPr>
            <p:cNvPr id="29" name="Group 32">
              <a:extLst>
                <a:ext uri="{FF2B5EF4-FFF2-40B4-BE49-F238E27FC236}">
                  <a16:creationId xmlns="" xmlns:a16="http://schemas.microsoft.com/office/drawing/2014/main" id="{0B2304CB-7ABB-4E9E-B6C0-3533FE5D437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0" y="0"/>
              <a:ext cx="647" cy="246"/>
              <a:chExt cx="647" cy="246"/>
            </a:xfrm>
          </p:grpSpPr>
          <p:sp>
            <p:nvSpPr>
              <p:cNvPr id="31" name="Line 39">
                <a:extLst>
                  <a:ext uri="{FF2B5EF4-FFF2-40B4-BE49-F238E27FC236}">
                    <a16:creationId xmlns="" xmlns:a16="http://schemas.microsoft.com/office/drawing/2014/main" id="{6F2FC03A-53D6-4D5A-BC78-73540AF1741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0" y="0"/>
                <a:ext cx="619" cy="221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Oval 40">
                <a:extLst>
                  <a:ext uri="{FF2B5EF4-FFF2-40B4-BE49-F238E27FC236}">
                    <a16:creationId xmlns="" xmlns:a16="http://schemas.microsoft.com/office/drawing/2014/main" id="{633CD1D0-BE16-46D2-B1B0-F9DEC9716C7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97" y="196"/>
                <a:ext cx="50" cy="50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30" name="Text Box 41">
              <a:extLst>
                <a:ext uri="{FF2B5EF4-FFF2-40B4-BE49-F238E27FC236}">
                  <a16:creationId xmlns="" xmlns:a16="http://schemas.microsoft.com/office/drawing/2014/main" id="{6F0F9547-A1BA-479B-98D5-C8510CCE1F2B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6" y="90"/>
              <a:ext cx="288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" name="Group 36">
            <a:extLst>
              <a:ext uri="{FF2B5EF4-FFF2-40B4-BE49-F238E27FC236}">
                <a16:creationId xmlns="" xmlns:a16="http://schemas.microsoft.com/office/drawing/2014/main" id="{981396D2-1097-496C-A697-F2ADBF35D242}"/>
              </a:ext>
            </a:extLst>
          </p:cNvPr>
          <p:cNvGrpSpPr>
            <a:grpSpLocks noChangeAspect="1"/>
          </p:cNvGrpSpPr>
          <p:nvPr/>
        </p:nvGrpSpPr>
        <p:grpSpPr>
          <a:xfrm>
            <a:off x="5460999" y="3855926"/>
            <a:ext cx="238125" cy="836612"/>
            <a:chExt cx="191" cy="672"/>
          </a:xfrm>
        </p:grpSpPr>
        <p:sp>
          <p:nvSpPr>
            <p:cNvPr id="34" name="Text Box 43">
              <a:extLst>
                <a:ext uri="{FF2B5EF4-FFF2-40B4-BE49-F238E27FC236}">
                  <a16:creationId xmlns="" xmlns:a16="http://schemas.microsoft.com/office/drawing/2014/main" id="{6E8C9F13-B5C6-4450-A0CE-B4D38C43787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0" y="163"/>
              <a:ext cx="191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800" b="1" i="1">
                <a:solidFill>
                  <a:srgbClr val="FF33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Line 44">
              <a:extLst>
                <a:ext uri="{FF2B5EF4-FFF2-40B4-BE49-F238E27FC236}">
                  <a16:creationId xmlns="" xmlns:a16="http://schemas.microsoft.com/office/drawing/2014/main" id="{519C6178-A409-4162-8020-15D75E0216A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22" y="0"/>
              <a:ext cx="48" cy="672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6" name="Rectangle 45">
            <a:extLst>
              <a:ext uri="{FF2B5EF4-FFF2-40B4-BE49-F238E27FC236}">
                <a16:creationId xmlns="" xmlns:a16="http://schemas.microsoft.com/office/drawing/2014/main" id="{04C7DDB6-956C-4F68-9452-296E608FDA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16611" y="3654313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37" name="Freeform 47">
            <a:extLst>
              <a:ext uri="{FF2B5EF4-FFF2-40B4-BE49-F238E27FC236}">
                <a16:creationId xmlns="" xmlns:a16="http://schemas.microsoft.com/office/drawing/2014/main" id="{940B09FF-E7F0-4CD0-A105-938699DAE1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435974" y="3752739"/>
            <a:ext cx="384175" cy="811213"/>
          </a:xfrm>
          <a:custGeom>
            <a:gdLst>
              <a:gd name="T0" fmla="*/ 296 w 296"/>
              <a:gd name="T1" fmla="*/ 0 h 626"/>
              <a:gd name="T2" fmla="*/ 0 w 296"/>
              <a:gd name="T3" fmla="*/ 626 h 626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96" h="626">
                <a:moveTo>
                  <a:pt x="296" y="0"/>
                </a:moveTo>
                <a:lnTo>
                  <a:pt x="0" y="626"/>
                </a:lnTo>
              </a:path>
            </a:pathLst>
          </a:custGeom>
          <a:noFill/>
          <a:ln w="1905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8" name="Line 48">
            <a:extLst>
              <a:ext uri="{FF2B5EF4-FFF2-40B4-BE49-F238E27FC236}">
                <a16:creationId xmlns="" xmlns:a16="http://schemas.microsoft.com/office/drawing/2014/main" id="{46561717-1C43-4F4B-AD91-68A3A47B5FBE}"/>
              </a:ext>
            </a:extLst>
          </p:cNvPr>
          <p:cNvSpPr>
            <a:spLocks noChangeAspect="1" noChangeShapeType="1"/>
          </p:cNvSpPr>
          <p:nvPr/>
        </p:nvSpPr>
        <p:spPr bwMode="auto">
          <a:xfrm flipV="1">
            <a:off x="7512049" y="3746388"/>
            <a:ext cx="1285875" cy="2476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Rectangle 49">
            <a:extLst>
              <a:ext uri="{FF2B5EF4-FFF2-40B4-BE49-F238E27FC236}">
                <a16:creationId xmlns="" xmlns:a16="http://schemas.microsoft.com/office/drawing/2014/main" id="{5172BE89-C81D-481A-8307-C93A02138EA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902574" y="3619388"/>
            <a:ext cx="79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00">
                <a:latin typeface="Times New Roman" panose="02020603050405020304" pitchFamily="18" charset="0"/>
              </a:rPr>
              <a:t> </a:t>
            </a:r>
            <a:endParaRPr lang="en-US" altLang="zh-CN"/>
          </a:p>
        </p:txBody>
      </p:sp>
      <p:grpSp>
        <p:nvGrpSpPr>
          <p:cNvPr id="40" name="Group 43">
            <a:extLst>
              <a:ext uri="{FF2B5EF4-FFF2-40B4-BE49-F238E27FC236}">
                <a16:creationId xmlns="" xmlns:a16="http://schemas.microsoft.com/office/drawing/2014/main" id="{9BCAB6DA-30CA-4BDB-AD91-BD7209FD37CB}"/>
              </a:ext>
            </a:extLst>
          </p:cNvPr>
          <p:cNvGrpSpPr>
            <a:grpSpLocks noChangeAspect="1"/>
          </p:cNvGrpSpPr>
          <p:nvPr/>
        </p:nvGrpSpPr>
        <p:grpSpPr>
          <a:xfrm>
            <a:off x="7921624" y="2876439"/>
            <a:ext cx="1763713" cy="1762125"/>
            <a:chExt cx="1360" cy="1360"/>
          </a:xfrm>
        </p:grpSpPr>
        <p:sp>
          <p:nvSpPr>
            <p:cNvPr id="41" name="Oval 51">
              <a:extLst>
                <a:ext uri="{FF2B5EF4-FFF2-40B4-BE49-F238E27FC236}">
                  <a16:creationId xmlns="" xmlns:a16="http://schemas.microsoft.com/office/drawing/2014/main" id="{44E9EA33-73A1-482D-9735-1EF66831A17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0" y="0"/>
              <a:ext cx="1360" cy="1360"/>
            </a:xfrm>
            <a:prstGeom prst="ellipse">
              <a:avLst/>
            </a:prstGeom>
            <a:noFill/>
            <a:ln w="22225">
              <a:solidFill>
                <a:srgbClr val="FF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2" name="Oval 52">
              <a:extLst>
                <a:ext uri="{FF2B5EF4-FFF2-40B4-BE49-F238E27FC236}">
                  <a16:creationId xmlns="" xmlns:a16="http://schemas.microsoft.com/office/drawing/2014/main" id="{E7F3BEB5-EEE5-47A0-AA4F-F1507D59384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44" y="636"/>
              <a:ext cx="73" cy="7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sp>
        <p:nvSpPr>
          <p:cNvPr id="43" name="Text Box 54">
            <a:extLst>
              <a:ext uri="{FF2B5EF4-FFF2-40B4-BE49-F238E27FC236}">
                <a16:creationId xmlns="" xmlns:a16="http://schemas.microsoft.com/office/drawing/2014/main" id="{1079AD57-2DE5-47E7-9CAC-14DFCF097CF9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381874" y="3598751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</a:rPr>
              <a:t>P</a:t>
            </a:r>
            <a:endParaRPr lang="en-US" altLang="zh-CN" sz="2400" b="1" i="1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55">
            <a:extLst>
              <a:ext uri="{FF2B5EF4-FFF2-40B4-BE49-F238E27FC236}">
                <a16:creationId xmlns="" xmlns:a16="http://schemas.microsoft.com/office/drawing/2014/main" id="{D7C40888-4C88-4665-9D51-FEDB1F0CE1A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586786" y="4075002"/>
            <a:ext cx="3048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endParaRPr lang="en-US" altLang="zh-CN" sz="2400" b="1" i="1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56">
            <a:extLst>
              <a:ext uri="{FF2B5EF4-FFF2-40B4-BE49-F238E27FC236}">
                <a16:creationId xmlns="" xmlns:a16="http://schemas.microsoft.com/office/drawing/2014/main" id="{F716FCAF-8216-4D18-B98F-2DF08EE6E05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742236" y="3524138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6" name="Text Box 14">
            <a:extLst>
              <a:ext uri="{FF2B5EF4-FFF2-40B4-BE49-F238E27FC236}">
                <a16:creationId xmlns="" xmlns:a16="http://schemas.microsoft.com/office/drawing/2014/main" id="{F22A575F-BBDB-4073-9A31-1279465CEC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8755" y="4794552"/>
            <a:ext cx="5762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endParaRPr lang="zh-CN" altLang="en-US" sz="2800" b="1" i="1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47" name="Text Box 14">
            <a:extLst>
              <a:ext uri="{FF2B5EF4-FFF2-40B4-BE49-F238E27FC236}">
                <a16:creationId xmlns="" xmlns:a16="http://schemas.microsoft.com/office/drawing/2014/main" id="{2AF3E654-B169-4027-BC0B-FC6D888A7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518" y="4777091"/>
            <a:ext cx="7191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 </a:t>
            </a:r>
          </a:p>
        </p:txBody>
      </p:sp>
      <p:sp>
        <p:nvSpPr>
          <p:cNvPr id="48" name="Oval 31">
            <a:extLst>
              <a:ext uri="{FF2B5EF4-FFF2-40B4-BE49-F238E27FC236}">
                <a16:creationId xmlns="" xmlns:a16="http://schemas.microsoft.com/office/drawing/2014/main" id="{67486B0F-0ABE-406F-BCA7-8B896D948A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76987" y="4098813"/>
            <a:ext cx="58737" cy="5873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49" name="Oval 31">
            <a:extLst>
              <a:ext uri="{FF2B5EF4-FFF2-40B4-BE49-F238E27FC236}">
                <a16:creationId xmlns="" xmlns:a16="http://schemas.microsoft.com/office/drawing/2014/main" id="{A936430B-4258-413E-AC36-F8B8EC7699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73948" y="3965463"/>
            <a:ext cx="58738" cy="5873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50" name="Text Box 15">
            <a:extLst>
              <a:ext uri="{FF2B5EF4-FFF2-40B4-BE49-F238E27FC236}">
                <a16:creationId xmlns="" xmlns:a16="http://schemas.microsoft.com/office/drawing/2014/main" id="{79AEB697-7EFD-4970-A0CD-151819592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7043" y="5516866"/>
            <a:ext cx="6492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r </a:t>
            </a:r>
          </a:p>
        </p:txBody>
      </p:sp>
      <p:sp>
        <p:nvSpPr>
          <p:cNvPr id="51" name="Text Box 15">
            <a:extLst>
              <a:ext uri="{FF2B5EF4-FFF2-40B4-BE49-F238E27FC236}">
                <a16:creationId xmlns="" xmlns:a16="http://schemas.microsoft.com/office/drawing/2014/main" id="{115BD452-7CDB-4945-89C8-8FAE21E88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5879" y="5518452"/>
            <a:ext cx="5032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endParaRPr lang="en-US" altLang="zh-CN" sz="2800" b="1" i="1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52" name="Text Box 17">
            <a:extLst>
              <a:ext uri="{FF2B5EF4-FFF2-40B4-BE49-F238E27FC236}">
                <a16:creationId xmlns="" xmlns:a16="http://schemas.microsoft.com/office/drawing/2014/main" id="{BD0F72FD-AF34-4CCB-939B-E28501E62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5879" y="6202666"/>
            <a:ext cx="6477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endParaRPr lang="zh-CN" altLang="en-US" sz="28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" name="Text Box 17">
            <a:extLst>
              <a:ext uri="{FF2B5EF4-FFF2-40B4-BE49-F238E27FC236}">
                <a16:creationId xmlns="" xmlns:a16="http://schemas.microsoft.com/office/drawing/2014/main" id="{1841D256-CCF4-42EC-B575-7EF84E4D7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1505" y="6202666"/>
            <a:ext cx="504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</a:p>
        </p:txBody>
      </p:sp>
      <p:sp>
        <p:nvSpPr>
          <p:cNvPr id="54" name="TextBox 64">
            <a:extLst>
              <a:ext uri="{FF2B5EF4-FFF2-40B4-BE49-F238E27FC236}">
                <a16:creationId xmlns="" xmlns:a16="http://schemas.microsoft.com/office/drawing/2014/main" id="{879792F1-57CD-4C09-A49D-358C5189C669}"/>
              </a:ext>
            </a:extLst>
          </p:cNvPr>
          <p:cNvSpPr txBox="1"/>
          <p:nvPr/>
        </p:nvSpPr>
        <p:spPr>
          <a:xfrm>
            <a:off x="1744662" y="2295414"/>
            <a:ext cx="85375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反过来，由</a:t>
            </a:r>
            <a:r>
              <a:rPr lang="en-US" altLang="zh-CN" sz="24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4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的数量关系，怎样判定点与圆的位置关系呢？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="" xmlns:a16="http://schemas.microsoft.com/office/drawing/2014/main" id="{771A0D2C-480B-4828-BDEC-01406CA574B0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42264314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 nodeType="clickPar">
                      <p:stCondLst>
                        <p:cond delay="indefinite"/>
                      </p:stCondLst>
                      <p:childTnLst>
                        <p:par>
                          <p:cTn id="2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 nodeType="clickPar">
                      <p:stCondLst>
                        <p:cond delay="indefinite"/>
                      </p:stCondLst>
                      <p:childTnLst>
                        <p:par>
                          <p:cTn id="2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 nodeType="clickPar">
                      <p:stCondLst>
                        <p:cond delay="indefinite"/>
                      </p:stCondLst>
                      <p:childTnLst>
                        <p:par>
                          <p:cTn id="2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 nodeType="clickPar">
                      <p:stCondLst>
                        <p:cond delay="indefinite"/>
                      </p:stCondLst>
                      <p:childTnLst>
                        <p:par>
                          <p:cTn id="2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/>
      <p:bldP spid="3" grpId="1"/>
      <p:bldP spid="4" grpId="0"/>
      <p:bldP spid="4" grpId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22" grpId="0"/>
      <p:bldP spid="23" grpId="0"/>
      <p:bldP spid="24" grpId="0"/>
      <p:bldP spid="24" grpId="1"/>
      <p:bldP spid="36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6">
            <a:extLst>
              <a:ext uri="{FF2B5EF4-FFF2-40B4-BE49-F238E27FC236}">
                <a16:creationId xmlns="" xmlns:a16="http://schemas.microsoft.com/office/drawing/2014/main" id="{30FA1473-21DB-4F7F-B5BB-0C8791559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865" y="968610"/>
            <a:ext cx="11938262" cy="1746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1.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的半径为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10cm，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A、B、C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三点到圆心的距离分别为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8cm</a:t>
            </a:r>
            <a:r>
              <a:rPr lang="zh-CN" altLang="zh-CN" sz="2800" b="1">
                <a:latin typeface="宋体" panose="02010600030101010101" pitchFamily="2" charset="-122"/>
              </a:rPr>
              <a:t>、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10cm</a:t>
            </a:r>
            <a:r>
              <a:rPr lang="zh-CN" altLang="zh-CN" sz="2800" b="1">
                <a:latin typeface="宋体" panose="02010600030101010101" pitchFamily="2" charset="-122"/>
              </a:rPr>
              <a:t>、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12cm，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则点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 b="1" i="1">
                <a:latin typeface="宋体" panose="02010600030101010101" pitchFamily="2" charset="-122"/>
              </a:rPr>
              <a:t>、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zh-CN" sz="2800" b="1" i="1">
                <a:latin typeface="宋体" panose="02010600030101010101" pitchFamily="2" charset="-122"/>
              </a:rPr>
              <a:t>、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的位置关系是：点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；点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；点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</a:t>
            </a:r>
          </a:p>
        </p:txBody>
      </p:sp>
      <p:sp>
        <p:nvSpPr>
          <p:cNvPr id="3" name="Text Box 7">
            <a:extLst>
              <a:ext uri="{FF2B5EF4-FFF2-40B4-BE49-F238E27FC236}">
                <a16:creationId xmlns="" xmlns:a16="http://schemas.microsoft.com/office/drawing/2014/main" id="{D28E0702-BBFC-423A-AE66-881202AD3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112" y="1601466"/>
            <a:ext cx="762000" cy="48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圆内</a:t>
            </a:r>
          </a:p>
        </p:txBody>
      </p:sp>
      <p:sp>
        <p:nvSpPr>
          <p:cNvPr id="4" name="Text Box 8">
            <a:extLst>
              <a:ext uri="{FF2B5EF4-FFF2-40B4-BE49-F238E27FC236}">
                <a16:creationId xmlns="" xmlns:a16="http://schemas.microsoft.com/office/drawing/2014/main" id="{DD1BE9FC-E87F-4417-93CB-8C120D255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2424" y="1601465"/>
            <a:ext cx="762000" cy="48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圆上</a:t>
            </a:r>
          </a:p>
        </p:txBody>
      </p:sp>
      <p:sp>
        <p:nvSpPr>
          <p:cNvPr id="5" name="Text Box 9">
            <a:extLst>
              <a:ext uri="{FF2B5EF4-FFF2-40B4-BE49-F238E27FC236}">
                <a16:creationId xmlns="" xmlns:a16="http://schemas.microsoft.com/office/drawing/2014/main" id="{4ABFF872-81B2-48BD-A99D-F85BE9A66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2082174"/>
            <a:ext cx="762000" cy="49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a typeface="黑体" panose="02010609060101010101" pitchFamily="49" charset="-122"/>
              </a:rPr>
              <a:t>圆外</a:t>
            </a:r>
          </a:p>
        </p:txBody>
      </p:sp>
      <p:sp>
        <p:nvSpPr>
          <p:cNvPr id="6" name="矩形 24">
            <a:extLst>
              <a:ext uri="{FF2B5EF4-FFF2-40B4-BE49-F238E27FC236}">
                <a16:creationId xmlns="" xmlns:a16="http://schemas.microsoft.com/office/drawing/2014/main" id="{56951D95-DAF3-4C92-9F2F-B1454CD10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292" y="2847181"/>
            <a:ext cx="12000707" cy="2143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的两个同心圆，半径分别为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OP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     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，则点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在（    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大圆内   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B.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小圆内 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小圆外  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大圆内，小圆外</a:t>
            </a:r>
          </a:p>
        </p:txBody>
      </p:sp>
      <p:graphicFrame>
        <p:nvGraphicFramePr>
          <p:cNvPr id="7" name="Object 15">
            <a:extLst>
              <a:ext uri="{FF2B5EF4-FFF2-40B4-BE49-F238E27FC236}">
                <a16:creationId xmlns="" xmlns:a16="http://schemas.microsoft.com/office/drawing/2014/main" id="{5BFE3EBE-C62B-41C0-B2CA-432569CE44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7591368"/>
              </p:ext>
            </p:extLst>
          </p:nvPr>
        </p:nvGraphicFramePr>
        <p:xfrm>
          <a:off x="8315594" y="2931189"/>
          <a:ext cx="576263" cy="576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229197" imgH="229197" progId="Equation.DSMT4">
                  <p:embed/>
                </p:oleObj>
              </mc:Choice>
              <mc:Fallback>
                <p:oleObj r:id="rId2" imgW="229197" imgH="22919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315594" y="2931189"/>
                        <a:ext cx="576263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组合 34">
            <a:extLst>
              <a:ext uri="{FF2B5EF4-FFF2-40B4-BE49-F238E27FC236}">
                <a16:creationId xmlns="" xmlns:a16="http://schemas.microsoft.com/office/drawing/2014/main" id="{48900114-2BD9-4BF9-A534-3A1D6989BA9F}"/>
              </a:ext>
            </a:extLst>
          </p:cNvPr>
          <p:cNvGrpSpPr/>
          <p:nvPr/>
        </p:nvGrpSpPr>
        <p:grpSpPr>
          <a:xfrm>
            <a:off x="9882261" y="3901237"/>
            <a:ext cx="1584325" cy="1584325"/>
            <a:chOff x="7559675" y="3429000"/>
            <a:chExt cx="1584325" cy="1584325"/>
          </a:xfrm>
        </p:grpSpPr>
        <p:sp>
          <p:nvSpPr>
            <p:cNvPr id="9" name="椭圆 31">
              <a:extLst>
                <a:ext uri="{FF2B5EF4-FFF2-40B4-BE49-F238E27FC236}">
                  <a16:creationId xmlns="" xmlns:a16="http://schemas.microsoft.com/office/drawing/2014/main" id="{F3581AB9-B6CB-45A9-B6A8-2C87B155A3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52912" y="4175714"/>
              <a:ext cx="72008" cy="7200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endParaRPr lang="zh-CN" altLang="en-US" sz="2800"/>
            </a:p>
          </p:txBody>
        </p:sp>
        <p:grpSp>
          <p:nvGrpSpPr>
            <p:cNvPr id="10" name="组合 33">
              <a:extLst>
                <a:ext uri="{FF2B5EF4-FFF2-40B4-BE49-F238E27FC236}">
                  <a16:creationId xmlns="" xmlns:a16="http://schemas.microsoft.com/office/drawing/2014/main" id="{8290F7B6-5471-4783-A156-0530B5BDD1F3}"/>
                </a:ext>
              </a:extLst>
            </p:cNvPr>
            <p:cNvGrpSpPr/>
            <p:nvPr/>
          </p:nvGrpSpPr>
          <p:grpSpPr>
            <a:xfrm>
              <a:off x="7559675" y="3429000"/>
              <a:ext cx="1584325" cy="1584325"/>
              <a:chOff x="6444208" y="3501008"/>
              <a:chExt cx="1584325" cy="1584325"/>
            </a:xfrm>
          </p:grpSpPr>
          <p:grpSp>
            <p:nvGrpSpPr>
              <p:cNvPr id="11" name="Group 8">
                <a:extLst>
                  <a:ext uri="{FF2B5EF4-FFF2-40B4-BE49-F238E27FC236}">
                    <a16:creationId xmlns="" xmlns:a16="http://schemas.microsoft.com/office/drawing/2014/main" id="{79632DB7-5790-4C8F-8A5C-366D47F98A48}"/>
                  </a:ext>
                </a:extLst>
              </p:cNvPr>
              <p:cNvGrpSpPr/>
              <p:nvPr/>
            </p:nvGrpSpPr>
            <p:grpSpPr>
              <a:xfrm>
                <a:off x="6444208" y="3501008"/>
                <a:ext cx="1584325" cy="1584325"/>
                <a:chExt cx="817" cy="817"/>
              </a:xfrm>
            </p:grpSpPr>
            <p:sp>
              <p:nvSpPr>
                <p:cNvPr id="13" name="Oval 9">
                  <a:extLst>
                    <a:ext uri="{FF2B5EF4-FFF2-40B4-BE49-F238E27FC236}">
                      <a16:creationId xmlns="" xmlns:a16="http://schemas.microsoft.com/office/drawing/2014/main" id="{C6B98EF9-4098-4947-9F27-EFBC75184A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817" cy="817"/>
                </a:xfrm>
                <a:prstGeom prst="ellipse">
                  <a:avLst/>
                </a:prstGeom>
                <a:solidFill>
                  <a:schemeClr val="accent1">
                    <a:alpha val="0"/>
                  </a:schemeClr>
                </a:solidFill>
                <a:ln w="25400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30000"/>
                    </a:lnSpc>
                  </a:pPr>
                  <a:endParaRPr lang="zh-CN" altLang="en-US" sz="2800"/>
                </a:p>
              </p:txBody>
            </p:sp>
            <p:sp>
              <p:nvSpPr>
                <p:cNvPr id="14" name="Oval 10">
                  <a:extLst>
                    <a:ext uri="{FF2B5EF4-FFF2-40B4-BE49-F238E27FC236}">
                      <a16:creationId xmlns="" xmlns:a16="http://schemas.microsoft.com/office/drawing/2014/main" id="{DA095166-B03B-4CE7-9918-21EE038B00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1" y="181"/>
                  <a:ext cx="454" cy="454"/>
                </a:xfrm>
                <a:prstGeom prst="ellipse">
                  <a:avLst/>
                </a:prstGeom>
                <a:solidFill>
                  <a:schemeClr val="accent1">
                    <a:alpha val="0"/>
                  </a:schemeClr>
                </a:solidFill>
                <a:ln w="25400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30000"/>
                    </a:lnSpc>
                  </a:pPr>
                  <a:endParaRPr lang="zh-CN" altLang="en-US" sz="2800"/>
                </a:p>
              </p:txBody>
            </p:sp>
          </p:grpSp>
          <p:sp>
            <p:nvSpPr>
              <p:cNvPr id="12" name="TextBox 32">
                <a:extLst>
                  <a:ext uri="{FF2B5EF4-FFF2-40B4-BE49-F238E27FC236}">
                    <a16:creationId xmlns="" xmlns:a16="http://schemas.microsoft.com/office/drawing/2014/main" id="{ACF8E2A8-7DB9-45FE-8780-4B22ADF7B3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27418" y="4005064"/>
                <a:ext cx="364202" cy="596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en-US" altLang="zh-CN" sz="2800" b="1" i="1">
                    <a:latin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15" name="TextBox 35">
            <a:extLst>
              <a:ext uri="{FF2B5EF4-FFF2-40B4-BE49-F238E27FC236}">
                <a16:creationId xmlns="" xmlns:a16="http://schemas.microsoft.com/office/drawing/2014/main" id="{75731C47-43B3-4FBD-A6D8-95F55DA7E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0576" y="2801392"/>
            <a:ext cx="444352" cy="596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D2881BFF-F044-4103-9A75-0D761BDD4D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9480330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9">
            <a:extLst>
              <a:ext uri="{FF2B5EF4-FFF2-40B4-BE49-F238E27FC236}">
                <a16:creationId xmlns="" xmlns:a16="http://schemas.microsoft.com/office/drawing/2014/main" id="{FC99D347-1AE7-4415-A012-32B4C8CC83DC}"/>
              </a:ext>
            </a:extLst>
          </p:cNvPr>
          <p:cNvGrpSpPr/>
          <p:nvPr/>
        </p:nvGrpSpPr>
        <p:grpSpPr>
          <a:xfrm>
            <a:off x="438608" y="1169988"/>
            <a:ext cx="2951160" cy="431800"/>
            <a:chOff x="1097904" y="1484784"/>
            <a:chExt cx="2710144" cy="432048"/>
          </a:xfrm>
          <a:solidFill>
            <a:srgbClr val="0070C0"/>
          </a:solidFill>
        </p:grpSpPr>
        <p:sp>
          <p:nvSpPr>
            <p:cNvPr id="3" name="矩形 20">
              <a:extLst>
                <a:ext uri="{FF2B5EF4-FFF2-40B4-BE49-F238E27FC236}">
                  <a16:creationId xmlns="" xmlns:a16="http://schemas.microsoft.com/office/drawing/2014/main" id="{33964642-82E6-44E2-9803-97B11EF0B6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accent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>
              <a:extLst>
                <a:ext uri="{FF2B5EF4-FFF2-40B4-BE49-F238E27FC236}">
                  <a16:creationId xmlns="" xmlns:a16="http://schemas.microsoft.com/office/drawing/2014/main" id="{82AC4A37-844E-4AAF-B4AD-A64D6DD0A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430" y="1484784"/>
              <a:ext cx="247561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点和圆的位置关系</a:t>
              </a:r>
            </a:p>
          </p:txBody>
        </p:sp>
      </p:grpSp>
      <p:grpSp>
        <p:nvGrpSpPr>
          <p:cNvPr id="5" name="组合 24651">
            <a:extLst>
              <a:ext uri="{FF2B5EF4-FFF2-40B4-BE49-F238E27FC236}">
                <a16:creationId xmlns="" xmlns:a16="http://schemas.microsoft.com/office/drawing/2014/main" id="{024CCAC0-2E67-4A8F-A348-EB4C3DDA91C4}"/>
              </a:ext>
            </a:extLst>
          </p:cNvPr>
          <p:cNvGrpSpPr/>
          <p:nvPr/>
        </p:nvGrpSpPr>
        <p:grpSpPr>
          <a:xfrm>
            <a:off x="2122920" y="1900039"/>
            <a:ext cx="1619250" cy="1619250"/>
            <a:chOff x="385" y="1525"/>
            <a:chExt cx="1020" cy="1020"/>
          </a:xfrm>
        </p:grpSpPr>
        <p:sp>
          <p:nvSpPr>
            <p:cNvPr id="6" name="Oval 20">
              <a:extLst>
                <a:ext uri="{FF2B5EF4-FFF2-40B4-BE49-F238E27FC236}">
                  <a16:creationId xmlns="" xmlns:a16="http://schemas.microsoft.com/office/drawing/2014/main" id="{F5070776-48E6-417F-81FA-244F59841A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5" y="1525"/>
              <a:ext cx="1020" cy="1020"/>
            </a:xfrm>
            <a:prstGeom prst="ellipse">
              <a:avLst/>
            </a:prstGeom>
            <a:noFill/>
            <a:ln w="22225">
              <a:solidFill>
                <a:srgbClr val="FF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7" name="Oval 21">
              <a:extLst>
                <a:ext uri="{FF2B5EF4-FFF2-40B4-BE49-F238E27FC236}">
                  <a16:creationId xmlns="" xmlns:a16="http://schemas.microsoft.com/office/drawing/2014/main" id="{F05034D4-CA81-40D2-A574-2A07793A311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68" y="2002"/>
              <a:ext cx="55" cy="5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8" name="Text Box 23">
              <a:extLst>
                <a:ext uri="{FF2B5EF4-FFF2-40B4-BE49-F238E27FC236}">
                  <a16:creationId xmlns="" xmlns:a16="http://schemas.microsoft.com/office/drawing/2014/main" id="{7A020CFC-165C-43B3-916F-29667AC50A2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809" y="2151"/>
              <a:ext cx="14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24">
              <a:extLst>
                <a:ext uri="{FF2B5EF4-FFF2-40B4-BE49-F238E27FC236}">
                  <a16:creationId xmlns="" xmlns:a16="http://schemas.microsoft.com/office/drawing/2014/main" id="{910368B7-00DB-482F-B4F1-27875BBF84E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901" y="2029"/>
              <a:ext cx="36" cy="504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" name="Group 22">
              <a:extLst>
                <a:ext uri="{FF2B5EF4-FFF2-40B4-BE49-F238E27FC236}">
                  <a16:creationId xmlns="" xmlns:a16="http://schemas.microsoft.com/office/drawing/2014/main" id="{64890430-8AB6-47EB-9ECD-0F338BD0C81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05" y="1803"/>
              <a:ext cx="280" cy="226"/>
              <a:chExt cx="373" cy="301"/>
            </a:xfrm>
          </p:grpSpPr>
          <p:sp>
            <p:nvSpPr>
              <p:cNvPr id="14" name="Line 28">
                <a:extLst>
                  <a:ext uri="{FF2B5EF4-FFF2-40B4-BE49-F238E27FC236}">
                    <a16:creationId xmlns="" xmlns:a16="http://schemas.microsoft.com/office/drawing/2014/main" id="{62B867FC-31A4-4FB0-B67F-E48219D2149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0" y="13"/>
                <a:ext cx="358" cy="288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Oval 29">
                <a:extLst>
                  <a:ext uri="{FF2B5EF4-FFF2-40B4-BE49-F238E27FC236}">
                    <a16:creationId xmlns="" xmlns:a16="http://schemas.microsoft.com/office/drawing/2014/main" id="{4F81FB41-6B80-4699-B315-58C925CC36E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3" y="0"/>
                <a:ext cx="50" cy="50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11" name="Text Box 30">
              <a:extLst>
                <a:ext uri="{FF2B5EF4-FFF2-40B4-BE49-F238E27FC236}">
                  <a16:creationId xmlns="" xmlns:a16="http://schemas.microsoft.com/office/drawing/2014/main" id="{E9944484-FC8A-4CB8-B6F8-8B8A007E3CD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975" y="1525"/>
              <a:ext cx="216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Oval 31">
              <a:extLst>
                <a:ext uri="{FF2B5EF4-FFF2-40B4-BE49-F238E27FC236}">
                  <a16:creationId xmlns="" xmlns:a16="http://schemas.microsoft.com/office/drawing/2014/main" id="{4812C499-5D5D-452C-9C2A-50C879EE3AD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43" y="1787"/>
              <a:ext cx="37" cy="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13" name="Rectangle 32">
              <a:extLst>
                <a:ext uri="{FF2B5EF4-FFF2-40B4-BE49-F238E27FC236}">
                  <a16:creationId xmlns="" xmlns:a16="http://schemas.microsoft.com/office/drawing/2014/main" id="{69F02A2A-DD9F-42A9-8AE3-AC915E848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2" y="1720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16" name="组合 93">
            <a:extLst>
              <a:ext uri="{FF2B5EF4-FFF2-40B4-BE49-F238E27FC236}">
                <a16:creationId xmlns="" xmlns:a16="http://schemas.microsoft.com/office/drawing/2014/main" id="{392423B9-6C09-462F-9CA7-336512CD4E56}"/>
              </a:ext>
            </a:extLst>
          </p:cNvPr>
          <p:cNvGrpSpPr/>
          <p:nvPr/>
        </p:nvGrpSpPr>
        <p:grpSpPr>
          <a:xfrm>
            <a:off x="4002520" y="1852414"/>
            <a:ext cx="1974850" cy="1693862"/>
            <a:chOff x="3315767" y="2276872"/>
            <a:chExt cx="1974556" cy="1693862"/>
          </a:xfrm>
        </p:grpSpPr>
        <p:grpSp>
          <p:nvGrpSpPr>
            <p:cNvPr id="17" name="Group 28">
              <a:extLst>
                <a:ext uri="{FF2B5EF4-FFF2-40B4-BE49-F238E27FC236}">
                  <a16:creationId xmlns="" xmlns:a16="http://schemas.microsoft.com/office/drawing/2014/main" id="{A6791535-6B00-4C5F-9F6C-D31498BDA1B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315767" y="2276872"/>
              <a:ext cx="1693862" cy="1693862"/>
              <a:chExt cx="1360" cy="1360"/>
            </a:xfrm>
          </p:grpSpPr>
          <p:sp>
            <p:nvSpPr>
              <p:cNvPr id="28" name="Oval 35">
                <a:extLst>
                  <a:ext uri="{FF2B5EF4-FFF2-40B4-BE49-F238E27FC236}">
                    <a16:creationId xmlns="" xmlns:a16="http://schemas.microsoft.com/office/drawing/2014/main" id="{E718C3A7-747D-4363-913C-BA43A5112CB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1360" cy="1360"/>
              </a:xfrm>
              <a:prstGeom prst="ellipse">
                <a:avLst/>
              </a:prstGeom>
              <a:noFill/>
              <a:ln w="2222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29" name="Oval 36">
                <a:extLst>
                  <a:ext uri="{FF2B5EF4-FFF2-40B4-BE49-F238E27FC236}">
                    <a16:creationId xmlns="" xmlns:a16="http://schemas.microsoft.com/office/drawing/2014/main" id="{A840CEAC-D73A-4166-A8F6-A6BAD9B65D0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44" y="636"/>
                <a:ext cx="73" cy="7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grpSp>
          <p:nvGrpSpPr>
            <p:cNvPr id="18" name="Group 31">
              <a:extLst>
                <a:ext uri="{FF2B5EF4-FFF2-40B4-BE49-F238E27FC236}">
                  <a16:creationId xmlns="" xmlns:a16="http://schemas.microsoft.com/office/drawing/2014/main" id="{962DF4E1-1FE6-4A91-AFB3-006020FAB0A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77779" y="3118247"/>
              <a:ext cx="1112544" cy="569912"/>
              <a:chExt cx="894" cy="457"/>
            </a:xfrm>
          </p:grpSpPr>
          <p:grpSp>
            <p:nvGrpSpPr>
              <p:cNvPr id="24" name="Group 32">
                <a:extLst>
                  <a:ext uri="{FF2B5EF4-FFF2-40B4-BE49-F238E27FC236}">
                    <a16:creationId xmlns="" xmlns:a16="http://schemas.microsoft.com/office/drawing/2014/main" id="{2E5A286E-06D1-457E-88CD-72A13C8DF5AE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647" cy="246"/>
                <a:chExt cx="647" cy="246"/>
              </a:xfrm>
            </p:grpSpPr>
            <p:sp>
              <p:nvSpPr>
                <p:cNvPr id="26" name="Line 39">
                  <a:extLst>
                    <a:ext uri="{FF2B5EF4-FFF2-40B4-BE49-F238E27FC236}">
                      <a16:creationId xmlns="" xmlns:a16="http://schemas.microsoft.com/office/drawing/2014/main" id="{5E358B82-1116-4776-804C-010542FF837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0" y="0"/>
                  <a:ext cx="619" cy="221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" name="Oval 40">
                  <a:extLst>
                    <a:ext uri="{FF2B5EF4-FFF2-40B4-BE49-F238E27FC236}">
                      <a16:creationId xmlns="" xmlns:a16="http://schemas.microsoft.com/office/drawing/2014/main" id="{47D6D57F-CB79-46DC-840F-930C4DD40B1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97" y="196"/>
                  <a:ext cx="50" cy="50"/>
                </a:xfrm>
                <a:prstGeom prst="ellipse">
                  <a:avLst/>
                </a:prstGeom>
                <a:solidFill>
                  <a:srgbClr val="FFFF00"/>
                </a:solidFill>
                <a:ln w="9525">
                  <a:solidFill>
                    <a:srgbClr val="FFFF00"/>
                  </a:solidFill>
                  <a:rou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zh-CN"/>
                </a:p>
              </p:txBody>
            </p:sp>
          </p:grpSp>
          <p:sp>
            <p:nvSpPr>
              <p:cNvPr id="25" name="Text Box 41">
                <a:extLst>
                  <a:ext uri="{FF2B5EF4-FFF2-40B4-BE49-F238E27FC236}">
                    <a16:creationId xmlns="" xmlns:a16="http://schemas.microsoft.com/office/drawing/2014/main" id="{32B0AC6D-CEC3-4483-959B-C9FF3CAB7711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606" y="90"/>
                <a:ext cx="288" cy="3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P</a:t>
                </a:r>
                <a:endPara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9" name="Group 36">
              <a:extLst>
                <a:ext uri="{FF2B5EF4-FFF2-40B4-BE49-F238E27FC236}">
                  <a16:creationId xmlns="" xmlns:a16="http://schemas.microsoft.com/office/drawing/2014/main" id="{29777ED7-DDB1-400F-A44D-49321E8AD52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019029" y="3113484"/>
              <a:ext cx="238125" cy="836613"/>
              <a:chExt cx="191" cy="672"/>
            </a:xfrm>
          </p:grpSpPr>
          <p:sp>
            <p:nvSpPr>
              <p:cNvPr id="22" name="Text Box 43">
                <a:extLst>
                  <a:ext uri="{FF2B5EF4-FFF2-40B4-BE49-F238E27FC236}">
                    <a16:creationId xmlns="" xmlns:a16="http://schemas.microsoft.com/office/drawing/2014/main" id="{A833FAFC-3C4A-4022-B35E-8785141211D3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0" y="163"/>
                <a:ext cx="191" cy="3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r</a:t>
                </a:r>
                <a:endParaRPr lang="en-US" altLang="zh-CN" sz="2800" b="1" i="1">
                  <a:solidFill>
                    <a:srgbClr val="FF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Line 44">
                <a:extLst>
                  <a:ext uri="{FF2B5EF4-FFF2-40B4-BE49-F238E27FC236}">
                    <a16:creationId xmlns="" xmlns:a16="http://schemas.microsoft.com/office/drawing/2014/main" id="{DA421ADB-B74E-4554-8E82-2367534C106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22" y="0"/>
                <a:ext cx="48" cy="672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" name="Rectangle 45">
              <a:extLst>
                <a:ext uri="{FF2B5EF4-FFF2-40B4-BE49-F238E27FC236}">
                  <a16:creationId xmlns="" xmlns:a16="http://schemas.microsoft.com/office/drawing/2014/main" id="{8EA2E9DC-AAAE-4C87-BE25-C0A13005BCC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474642" y="2911872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21" name="Oval 31">
              <a:extLst>
                <a:ext uri="{FF2B5EF4-FFF2-40B4-BE49-F238E27FC236}">
                  <a16:creationId xmlns="" xmlns:a16="http://schemas.microsoft.com/office/drawing/2014/main" id="{19B112BF-65CA-4EF4-A3D0-34AB8106E34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935017" y="3356372"/>
              <a:ext cx="58737" cy="587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30" name="组合 94">
            <a:extLst>
              <a:ext uri="{FF2B5EF4-FFF2-40B4-BE49-F238E27FC236}">
                <a16:creationId xmlns="" xmlns:a16="http://schemas.microsoft.com/office/drawing/2014/main" id="{283598CF-1E4E-443E-908F-3855B97DE829}"/>
              </a:ext>
            </a:extLst>
          </p:cNvPr>
          <p:cNvGrpSpPr/>
          <p:nvPr/>
        </p:nvGrpSpPr>
        <p:grpSpPr>
          <a:xfrm>
            <a:off x="6012296" y="1936552"/>
            <a:ext cx="2016125" cy="1476375"/>
            <a:chOff x="5940945" y="2419202"/>
            <a:chExt cx="2016860" cy="1475780"/>
          </a:xfrm>
        </p:grpSpPr>
        <p:sp>
          <p:nvSpPr>
            <p:cNvPr id="31" name="Freeform 47">
              <a:extLst>
                <a:ext uri="{FF2B5EF4-FFF2-40B4-BE49-F238E27FC236}">
                  <a16:creationId xmlns="" xmlns:a16="http://schemas.microsoft.com/office/drawing/2014/main" id="{AB19BFA6-2A55-467C-865D-E6B5A2A87FA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66813" y="2980520"/>
              <a:ext cx="414292" cy="874807"/>
            </a:xfrm>
            <a:custGeom>
              <a:gdLst>
                <a:gd name="T0" fmla="*/ 296 w 296"/>
                <a:gd name="T1" fmla="*/ 0 h 626"/>
                <a:gd name="T2" fmla="*/ 0 w 296"/>
                <a:gd name="T3" fmla="*/ 626 h 626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96" h="626">
                  <a:moveTo>
                    <a:pt x="296" y="0"/>
                  </a:moveTo>
                  <a:lnTo>
                    <a:pt x="0" y="626"/>
                  </a:lnTo>
                </a:path>
              </a:pathLst>
            </a:custGeom>
            <a:noFill/>
            <a:ln w="1905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Line 48">
              <a:extLst>
                <a:ext uri="{FF2B5EF4-FFF2-40B4-BE49-F238E27FC236}">
                  <a16:creationId xmlns="" xmlns:a16="http://schemas.microsoft.com/office/drawing/2014/main" id="{577F4AE4-30B1-422D-9D35-1D4F0449C64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V="1">
              <a:off x="6071120" y="3002806"/>
              <a:ext cx="1285875" cy="24765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Rectangle 49">
              <a:extLst>
                <a:ext uri="{FF2B5EF4-FFF2-40B4-BE49-F238E27FC236}">
                  <a16:creationId xmlns="" xmlns:a16="http://schemas.microsoft.com/office/drawing/2014/main" id="{EC60E1EC-0E7E-4E6F-8E85-764DD185E20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461645" y="2875806"/>
              <a:ext cx="80179" cy="384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500">
                  <a:latin typeface="Times New Roman" panose="02020603050405020304" pitchFamily="18" charset="0"/>
                </a:rPr>
                <a:t> </a:t>
              </a:r>
              <a:endParaRPr lang="en-US" altLang="zh-CN"/>
            </a:p>
          </p:txBody>
        </p:sp>
        <p:grpSp>
          <p:nvGrpSpPr>
            <p:cNvPr id="34" name="Group 43">
              <a:extLst>
                <a:ext uri="{FF2B5EF4-FFF2-40B4-BE49-F238E27FC236}">
                  <a16:creationId xmlns="" xmlns:a16="http://schemas.microsoft.com/office/drawing/2014/main" id="{EB3BEF0E-B816-4051-B82C-FADED297737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480695" y="2419202"/>
              <a:ext cx="1477110" cy="1475780"/>
              <a:chOff x="0" y="221"/>
              <a:chExt cx="1139" cy="1139"/>
            </a:xfrm>
          </p:grpSpPr>
          <p:sp>
            <p:nvSpPr>
              <p:cNvPr id="39" name="Oval 51">
                <a:extLst>
                  <a:ext uri="{FF2B5EF4-FFF2-40B4-BE49-F238E27FC236}">
                    <a16:creationId xmlns="" xmlns:a16="http://schemas.microsoft.com/office/drawing/2014/main" id="{5AC3AC14-9664-4640-9063-3A12E2E3BA0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221"/>
                <a:ext cx="1139" cy="1139"/>
              </a:xfrm>
              <a:prstGeom prst="ellipse">
                <a:avLst/>
              </a:prstGeom>
              <a:noFill/>
              <a:ln w="2222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40" name="Oval 52">
                <a:extLst>
                  <a:ext uri="{FF2B5EF4-FFF2-40B4-BE49-F238E27FC236}">
                    <a16:creationId xmlns="" xmlns:a16="http://schemas.microsoft.com/office/drawing/2014/main" id="{E552A343-C50A-4477-8F96-1A710D4E5B7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44" y="636"/>
                <a:ext cx="73" cy="7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35" name="Text Box 54">
              <a:extLst>
                <a:ext uri="{FF2B5EF4-FFF2-40B4-BE49-F238E27FC236}">
                  <a16:creationId xmlns="" xmlns:a16="http://schemas.microsoft.com/office/drawing/2014/main" id="{CC2283BF-5E76-446E-9CAA-B563D9D12DB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5940945" y="2855168"/>
              <a:ext cx="373063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Rectangle 55">
              <a:extLst>
                <a:ext uri="{FF2B5EF4-FFF2-40B4-BE49-F238E27FC236}">
                  <a16:creationId xmlns="" xmlns:a16="http://schemas.microsoft.com/office/drawing/2014/main" id="{B90F1068-C177-4590-AE04-A91402EC9F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145858" y="3331418"/>
              <a:ext cx="305003" cy="461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Rectangle 56">
              <a:extLst>
                <a:ext uri="{FF2B5EF4-FFF2-40B4-BE49-F238E27FC236}">
                  <a16:creationId xmlns="" xmlns:a16="http://schemas.microsoft.com/office/drawing/2014/main" id="{5B7910C7-5056-4B63-8A10-EC651ABAF67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48933" y="2802781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38" name="Oval 31">
              <a:extLst>
                <a:ext uri="{FF2B5EF4-FFF2-40B4-BE49-F238E27FC236}">
                  <a16:creationId xmlns="" xmlns:a16="http://schemas.microsoft.com/office/drawing/2014/main" id="{C52A2470-E3D3-4240-A577-7409DEAE55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033020" y="3221881"/>
              <a:ext cx="58738" cy="587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41" name="组合 111">
            <a:extLst>
              <a:ext uri="{FF2B5EF4-FFF2-40B4-BE49-F238E27FC236}">
                <a16:creationId xmlns="" xmlns:a16="http://schemas.microsoft.com/office/drawing/2014/main" id="{B5CE51EB-CF89-4642-A0DC-E443728AEBFF}"/>
              </a:ext>
            </a:extLst>
          </p:cNvPr>
          <p:cNvGrpSpPr/>
          <p:nvPr/>
        </p:nvGrpSpPr>
        <p:grpSpPr>
          <a:xfrm>
            <a:off x="8460220" y="1873052"/>
            <a:ext cx="1585912" cy="1611313"/>
            <a:chOff x="6948264" y="2303506"/>
            <a:chExt cx="1585604" cy="1611794"/>
          </a:xfrm>
        </p:grpSpPr>
        <p:sp>
          <p:nvSpPr>
            <p:cNvPr id="42" name="Oval 51">
              <a:extLst>
                <a:ext uri="{FF2B5EF4-FFF2-40B4-BE49-F238E27FC236}">
                  <a16:creationId xmlns="" xmlns:a16="http://schemas.microsoft.com/office/drawing/2014/main" id="{EB7A89C6-030D-4C89-9E8B-343FD8DC629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48264" y="2331124"/>
              <a:ext cx="1585604" cy="1584176"/>
            </a:xfrm>
            <a:prstGeom prst="ellipse">
              <a:avLst/>
            </a:prstGeom>
            <a:solidFill>
              <a:srgbClr val="85E0E0"/>
            </a:solidFill>
            <a:ln w="22225">
              <a:solidFill>
                <a:srgbClr val="FF33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3" name="Oval 51">
              <a:extLst>
                <a:ext uri="{FF2B5EF4-FFF2-40B4-BE49-F238E27FC236}">
                  <a16:creationId xmlns="" xmlns:a16="http://schemas.microsoft.com/office/drawing/2014/main" id="{E1D40289-D09A-43F9-93DB-9DA76AE1AFE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262528" y="2590930"/>
              <a:ext cx="982471" cy="979779"/>
            </a:xfrm>
            <a:prstGeom prst="ellipse">
              <a:avLst/>
            </a:prstGeom>
            <a:solidFill>
              <a:schemeClr val="accent3"/>
            </a:solidFill>
            <a:ln w="22225">
              <a:solidFill>
                <a:srgbClr val="FF3300"/>
              </a:solidFill>
              <a:rou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zh-CN"/>
            </a:p>
          </p:txBody>
        </p:sp>
        <p:sp>
          <p:nvSpPr>
            <p:cNvPr id="44" name="Oval 52">
              <a:extLst>
                <a:ext uri="{FF2B5EF4-FFF2-40B4-BE49-F238E27FC236}">
                  <a16:creationId xmlns="" xmlns:a16="http://schemas.microsoft.com/office/drawing/2014/main" id="{46B450C3-8001-4596-B07B-2D9ABC745F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726568" y="3023586"/>
              <a:ext cx="94670" cy="9458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5" name="Freeform 47">
              <a:extLst>
                <a:ext uri="{FF2B5EF4-FFF2-40B4-BE49-F238E27FC236}">
                  <a16:creationId xmlns="" xmlns:a16="http://schemas.microsoft.com/office/drawing/2014/main" id="{A059B9A5-CB3C-46A5-A75A-95DE74AFC7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434564" y="3068960"/>
              <a:ext cx="342284" cy="722757"/>
            </a:xfrm>
            <a:custGeom>
              <a:gdLst>
                <a:gd name="T0" fmla="*/ 296 w 296"/>
                <a:gd name="T1" fmla="*/ 0 h 626"/>
                <a:gd name="T2" fmla="*/ 0 w 296"/>
                <a:gd name="T3" fmla="*/ 626 h 626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96" h="626">
                  <a:moveTo>
                    <a:pt x="296" y="0"/>
                  </a:moveTo>
                  <a:lnTo>
                    <a:pt x="0" y="626"/>
                  </a:lnTo>
                </a:path>
              </a:pathLst>
            </a:custGeom>
            <a:noFill/>
            <a:ln w="1905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cxnSp>
          <p:nvCxnSpPr>
            <p:cNvPr id="46" name="直接连接符 100">
              <a:extLst>
                <a:ext uri="{FF2B5EF4-FFF2-40B4-BE49-F238E27FC236}">
                  <a16:creationId xmlns="" xmlns:a16="http://schemas.microsoft.com/office/drawing/2014/main" id="{CE426C1F-4A1E-4509-A9C5-4CA5BDEA999B}"/>
                </a:ext>
              </a:extLst>
            </p:cNvPr>
            <p:cNvCxnSpPr>
              <a:cxnSpLocks noChangeShapeType="1"/>
              <a:endCxn id="43" idx="5"/>
            </p:cNvCxnSpPr>
            <p:nvPr/>
          </p:nvCxnSpPr>
          <p:spPr bwMode="auto">
            <a:xfrm>
              <a:off x="7775864" y="3070879"/>
              <a:ext cx="324862" cy="35636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" name="TextBox 102">
              <a:extLst>
                <a:ext uri="{FF2B5EF4-FFF2-40B4-BE49-F238E27FC236}">
                  <a16:creationId xmlns="" xmlns:a16="http://schemas.microsoft.com/office/drawing/2014/main" id="{7CA5F6E7-FBDD-4A96-B667-56057AABB8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36296" y="3212976"/>
              <a:ext cx="389774" cy="46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105">
              <a:extLst>
                <a:ext uri="{FF2B5EF4-FFF2-40B4-BE49-F238E27FC236}">
                  <a16:creationId xmlns="" xmlns:a16="http://schemas.microsoft.com/office/drawing/2014/main" id="{7CB90820-8564-49AC-B558-322AD57B9F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30116" y="2869708"/>
              <a:ext cx="304833" cy="46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zh-CN" altLang="en-US" sz="2400" b="1" i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9" name="直接连接符 107">
              <a:extLst>
                <a:ext uri="{FF2B5EF4-FFF2-40B4-BE49-F238E27FC236}">
                  <a16:creationId xmlns="" xmlns:a16="http://schemas.microsoft.com/office/drawing/2014/main" id="{036C9EAB-0E21-437F-B03B-9D4DCA7699F2}"/>
                </a:ext>
              </a:extLst>
            </p:cNvPr>
            <p:cNvCxnSpPr>
              <a:cxnSpLocks noChangeShapeType="1"/>
              <a:endCxn id="43" idx="5"/>
            </p:cNvCxnSpPr>
            <p:nvPr/>
          </p:nvCxnSpPr>
          <p:spPr bwMode="auto">
            <a:xfrm flipH="1" flipV="1">
              <a:off x="7344800" y="2654668"/>
              <a:ext cx="440926" cy="433967"/>
            </a:xfrm>
            <a:prstGeom prst="line">
              <a:avLst/>
            </a:prstGeom>
            <a:noFill/>
            <a:ln w="25400">
              <a:solidFill>
                <a:srgbClr val="371CF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" name="TextBox 109">
              <a:extLst>
                <a:ext uri="{FF2B5EF4-FFF2-40B4-BE49-F238E27FC236}">
                  <a16:creationId xmlns="" xmlns:a16="http://schemas.microsoft.com/office/drawing/2014/main" id="{AD7656A0-3B66-4561-ACFB-443D4B9531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13882" y="2303506"/>
              <a:ext cx="37221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2740F5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2740F5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Oval 52">
              <a:extLst>
                <a:ext uri="{FF2B5EF4-FFF2-40B4-BE49-F238E27FC236}">
                  <a16:creationId xmlns="" xmlns:a16="http://schemas.microsoft.com/office/drawing/2014/main" id="{B0A22A3A-2F59-4255-8083-C2C636DE1A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280686" y="2600416"/>
              <a:ext cx="94670" cy="9458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52" name="组合 116">
            <a:extLst>
              <a:ext uri="{FF2B5EF4-FFF2-40B4-BE49-F238E27FC236}">
                <a16:creationId xmlns="" xmlns:a16="http://schemas.microsoft.com/office/drawing/2014/main" id="{9E9E4592-C7C4-492B-9C07-9B86B934B836}"/>
              </a:ext>
            </a:extLst>
          </p:cNvPr>
          <p:cNvGrpSpPr/>
          <p:nvPr/>
        </p:nvGrpSpPr>
        <p:grpSpPr>
          <a:xfrm>
            <a:off x="2774410" y="3923242"/>
            <a:ext cx="2840037" cy="465138"/>
            <a:chOff x="395536" y="4191471"/>
            <a:chExt cx="2840360" cy="464648"/>
          </a:xfrm>
        </p:grpSpPr>
        <p:sp>
          <p:nvSpPr>
            <p:cNvPr id="53" name="AutoShape 3">
              <a:extLst>
                <a:ext uri="{FF2B5EF4-FFF2-40B4-BE49-F238E27FC236}">
                  <a16:creationId xmlns="" xmlns:a16="http://schemas.microsoft.com/office/drawing/2014/main" id="{EC04AADA-B53E-43F8-A52E-68021DE40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4" name="Rectangle 4">
              <a:extLst>
                <a:ext uri="{FF2B5EF4-FFF2-40B4-BE49-F238E27FC236}">
                  <a16:creationId xmlns="" xmlns:a16="http://schemas.microsoft.com/office/drawing/2014/main" id="{CA6953AD-A0AE-4438-84B1-EBD4890E2A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56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内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55" name="Text Box 14">
              <a:extLst>
                <a:ext uri="{FF2B5EF4-FFF2-40B4-BE49-F238E27FC236}">
                  <a16:creationId xmlns="" xmlns:a16="http://schemas.microsoft.com/office/drawing/2014/main" id="{7E75ECF3-B713-4E2D-91AE-07078E06E6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6480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d&lt;r </a:t>
              </a:r>
            </a:p>
          </p:txBody>
        </p:sp>
      </p:grpSp>
      <p:grpSp>
        <p:nvGrpSpPr>
          <p:cNvPr id="56" name="组合 117">
            <a:extLst>
              <a:ext uri="{FF2B5EF4-FFF2-40B4-BE49-F238E27FC236}">
                <a16:creationId xmlns="" xmlns:a16="http://schemas.microsoft.com/office/drawing/2014/main" id="{939AE327-5638-460C-9ABB-BDA6BD41EB53}"/>
              </a:ext>
            </a:extLst>
          </p:cNvPr>
          <p:cNvGrpSpPr/>
          <p:nvPr/>
        </p:nvGrpSpPr>
        <p:grpSpPr>
          <a:xfrm>
            <a:off x="6028784" y="3916892"/>
            <a:ext cx="2952750" cy="463550"/>
            <a:chOff x="395536" y="4191471"/>
            <a:chExt cx="2952328" cy="464648"/>
          </a:xfrm>
        </p:grpSpPr>
        <p:sp>
          <p:nvSpPr>
            <p:cNvPr id="57" name="AutoShape 3">
              <a:extLst>
                <a:ext uri="{FF2B5EF4-FFF2-40B4-BE49-F238E27FC236}">
                  <a16:creationId xmlns="" xmlns:a16="http://schemas.microsoft.com/office/drawing/2014/main" id="{706ABAC2-81D1-4D08-A6B1-477AE4932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8" name="Rectangle 4">
              <a:extLst>
                <a:ext uri="{FF2B5EF4-FFF2-40B4-BE49-F238E27FC236}">
                  <a16:creationId xmlns="" xmlns:a16="http://schemas.microsoft.com/office/drawing/2014/main" id="{36499B71-6EB5-43C9-99F6-8E9D7C7FED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上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59" name="Text Box 14">
              <a:extLst>
                <a:ext uri="{FF2B5EF4-FFF2-40B4-BE49-F238E27FC236}">
                  <a16:creationId xmlns="" xmlns:a16="http://schemas.microsoft.com/office/drawing/2014/main" id="{B488353A-4088-441D-991E-0774806341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7600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d=r </a:t>
              </a:r>
            </a:p>
          </p:txBody>
        </p:sp>
      </p:grpSp>
      <p:grpSp>
        <p:nvGrpSpPr>
          <p:cNvPr id="60" name="组合 121">
            <a:extLst>
              <a:ext uri="{FF2B5EF4-FFF2-40B4-BE49-F238E27FC236}">
                <a16:creationId xmlns="" xmlns:a16="http://schemas.microsoft.com/office/drawing/2014/main" id="{3FF2527D-D2EB-4E1E-9758-7DCD071C1F61}"/>
              </a:ext>
            </a:extLst>
          </p:cNvPr>
          <p:cNvGrpSpPr/>
          <p:nvPr/>
        </p:nvGrpSpPr>
        <p:grpSpPr>
          <a:xfrm>
            <a:off x="2802985" y="4636030"/>
            <a:ext cx="2840037" cy="463550"/>
            <a:chOff x="395536" y="4191471"/>
            <a:chExt cx="2840360" cy="464648"/>
          </a:xfrm>
        </p:grpSpPr>
        <p:sp>
          <p:nvSpPr>
            <p:cNvPr id="61" name="AutoShape 3">
              <a:extLst>
                <a:ext uri="{FF2B5EF4-FFF2-40B4-BE49-F238E27FC236}">
                  <a16:creationId xmlns="" xmlns:a16="http://schemas.microsoft.com/office/drawing/2014/main" id="{C05099AF-D8CA-4391-881C-E7A13FA3E7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2" name="Rectangle 4">
              <a:extLst>
                <a:ext uri="{FF2B5EF4-FFF2-40B4-BE49-F238E27FC236}">
                  <a16:creationId xmlns="" xmlns:a16="http://schemas.microsoft.com/office/drawing/2014/main" id="{97DFC01F-8ECB-4C53-871F-535B988367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5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外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63" name="Text Box 14">
              <a:extLst>
                <a:ext uri="{FF2B5EF4-FFF2-40B4-BE49-F238E27FC236}">
                  <a16:creationId xmlns="" xmlns:a16="http://schemas.microsoft.com/office/drawing/2014/main" id="{8C7CE6D3-CEFE-4EEC-9BB6-55FB223611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6480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d&gt;r </a:t>
              </a:r>
            </a:p>
          </p:txBody>
        </p:sp>
      </p:grpSp>
      <p:grpSp>
        <p:nvGrpSpPr>
          <p:cNvPr id="64" name="组合 24650">
            <a:extLst>
              <a:ext uri="{FF2B5EF4-FFF2-40B4-BE49-F238E27FC236}">
                <a16:creationId xmlns="" xmlns:a16="http://schemas.microsoft.com/office/drawing/2014/main" id="{7ABFAB63-E71D-49C4-8E0D-6B15E86CF97E}"/>
              </a:ext>
            </a:extLst>
          </p:cNvPr>
          <p:cNvGrpSpPr/>
          <p:nvPr/>
        </p:nvGrpSpPr>
        <p:grpSpPr>
          <a:xfrm>
            <a:off x="6108160" y="4639206"/>
            <a:ext cx="3533775" cy="460375"/>
            <a:chOff x="2151" y="3113"/>
            <a:chExt cx="2226" cy="290"/>
          </a:xfrm>
        </p:grpSpPr>
        <p:sp>
          <p:nvSpPr>
            <p:cNvPr id="65" name="AutoShape 3">
              <a:extLst>
                <a:ext uri="{FF2B5EF4-FFF2-40B4-BE49-F238E27FC236}">
                  <a16:creationId xmlns="" xmlns:a16="http://schemas.microsoft.com/office/drawing/2014/main" id="{052F9FCF-CC89-4D8D-AE23-1DEB3DC84A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5" y="3195"/>
              <a:ext cx="318" cy="144"/>
            </a:xfrm>
            <a:prstGeom prst="leftRightArrow">
              <a:avLst>
                <a:gd name="adj1" fmla="val 50000"/>
                <a:gd name="adj2" fmla="val 66577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6" name="Rectangle 4">
              <a:extLst>
                <a:ext uri="{FF2B5EF4-FFF2-40B4-BE49-F238E27FC236}">
                  <a16:creationId xmlns="" xmlns:a16="http://schemas.microsoft.com/office/drawing/2014/main" id="{4C6F5493-6FFE-4F6E-B1F7-ED5C87BF1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1" y="3113"/>
              <a:ext cx="12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圆环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内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67" name="Text Box 14">
              <a:extLst>
                <a:ext uri="{FF2B5EF4-FFF2-40B4-BE49-F238E27FC236}">
                  <a16:creationId xmlns="" xmlns:a16="http://schemas.microsoft.com/office/drawing/2014/main" id="{9AB08679-4BE4-4034-84CC-0D2ED605EE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2" y="3115"/>
              <a:ext cx="84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r≤d≤R </a:t>
              </a:r>
            </a:p>
          </p:txBody>
        </p:sp>
      </p:grpSp>
      <p:sp>
        <p:nvSpPr>
          <p:cNvPr id="68" name="Text Box 54">
            <a:extLst>
              <a:ext uri="{FF2B5EF4-FFF2-40B4-BE49-F238E27FC236}">
                <a16:creationId xmlns="" xmlns:a16="http://schemas.microsoft.com/office/drawing/2014/main" id="{54881EBF-914C-4267-A557-09977D4B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3746" y="5552336"/>
            <a:ext cx="17859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数形结合：</a:t>
            </a:r>
          </a:p>
        </p:txBody>
      </p:sp>
      <p:sp>
        <p:nvSpPr>
          <p:cNvPr id="69" name="Text Box 56">
            <a:extLst>
              <a:ext uri="{FF2B5EF4-FFF2-40B4-BE49-F238E27FC236}">
                <a16:creationId xmlns="" xmlns:a16="http://schemas.microsoft.com/office/drawing/2014/main" id="{BDB159C3-3238-47EC-A15C-1F87E6A44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0470" y="5552336"/>
            <a:ext cx="1866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</a:p>
        </p:txBody>
      </p:sp>
      <p:sp>
        <p:nvSpPr>
          <p:cNvPr id="70" name="Text Box 60">
            <a:extLst>
              <a:ext uri="{FF2B5EF4-FFF2-40B4-BE49-F238E27FC236}">
                <a16:creationId xmlns="" xmlns:a16="http://schemas.microsoft.com/office/drawing/2014/main" id="{7EB2AE50-F15F-48DD-ACF2-2F1C22108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0097" y="5571009"/>
            <a:ext cx="19288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</a:t>
            </a:r>
          </a:p>
        </p:txBody>
      </p:sp>
      <p:sp>
        <p:nvSpPr>
          <p:cNvPr id="71" name="Line 72">
            <a:extLst>
              <a:ext uri="{FF2B5EF4-FFF2-40B4-BE49-F238E27FC236}">
                <a16:creationId xmlns="" xmlns:a16="http://schemas.microsoft.com/office/drawing/2014/main" id="{7619E043-B1E7-46A5-9875-837DEA87E44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83798" y="583294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" name="Line 73">
            <a:extLst>
              <a:ext uri="{FF2B5EF4-FFF2-40B4-BE49-F238E27FC236}">
                <a16:creationId xmlns="" xmlns:a16="http://schemas.microsoft.com/office/drawing/2014/main" id="{13DE780C-C3BD-4180-9684-C4D78E5CA0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951984" y="5832945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437404CD-1280-4A65-B6F5-56AC32BFB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3922488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D8BA4F26-8981-4B45-8318-7A23660F3123}"/>
              </a:ext>
            </a:extLst>
          </p:cNvPr>
          <p:cNvSpPr/>
          <p:nvPr/>
        </p:nvSpPr>
        <p:spPr>
          <a:xfrm>
            <a:off x="335360" y="1028199"/>
            <a:ext cx="8440738" cy="6524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如图，已知矩形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AB=3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AD=4.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="" xmlns:a16="http://schemas.microsoft.com/office/drawing/2014/main" id="{6121134E-4516-4E0D-B2CB-1C613593D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384" y="1620412"/>
            <a:ext cx="11792271" cy="5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为圆心，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为半径作⊙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的位置关系如何？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857FE94-FAFB-4D11-ADB3-8AD6DECA84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2399160"/>
            <a:ext cx="5067300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AD=4=r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，故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点在⊙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上</a:t>
            </a:r>
          </a:p>
          <a:p>
            <a:pPr eaLnBrk="0" hangingPunct="0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AB=3&lt;r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，故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点在⊙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</a:t>
            </a:r>
          </a:p>
          <a:p>
            <a:pPr eaLnBrk="0" hangingPunct="0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AC=5&gt;r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，故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点在⊙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外</a:t>
            </a:r>
          </a:p>
        </p:txBody>
      </p:sp>
      <p:pic>
        <p:nvPicPr>
          <p:cNvPr id="5" name="图片 1">
            <a:extLst>
              <a:ext uri="{FF2B5EF4-FFF2-40B4-BE49-F238E27FC236}">
                <a16:creationId xmlns="" xmlns:a16="http://schemas.microsoft.com/office/drawing/2014/main" id="{1BCEE559-1315-49B0-9E22-1325E0F36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82062" y="2392714"/>
            <a:ext cx="2592387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9B0F9A0B-AA42-4E33-8A3B-B90DA9E1CA93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20341226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>
            <a:extLst>
              <a:ext uri="{FF2B5EF4-FFF2-40B4-BE49-F238E27FC236}">
                <a16:creationId xmlns="" xmlns:a16="http://schemas.microsoft.com/office/drawing/2014/main" id="{4DDC8C73-D3D0-41C8-B336-84EB8899C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194" y="891237"/>
            <a:ext cx="12038805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）若以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点为圆心作⊙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三点中至少有一点在圆内，且至少有一点在圆外，求⊙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的取值范围？（直接写出答案）</a:t>
            </a:r>
          </a:p>
        </p:txBody>
      </p:sp>
      <p:sp>
        <p:nvSpPr>
          <p:cNvPr id="3" name="TextBox 57343">
            <a:extLst>
              <a:ext uri="{FF2B5EF4-FFF2-40B4-BE49-F238E27FC236}">
                <a16:creationId xmlns="" xmlns:a16="http://schemas.microsoft.com/office/drawing/2014/main" id="{AFAD71AF-C4D4-47C0-9BFA-9EC0C7107F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924" y="2204864"/>
            <a:ext cx="2128837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540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3&lt;</a:t>
            </a:r>
            <a:r>
              <a:rPr lang="en-US" altLang="zh-CN" sz="5400" i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r</a:t>
            </a:r>
            <a:r>
              <a:rPr lang="en-US" altLang="zh-CN" sz="540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&lt;5</a:t>
            </a:r>
          </a:p>
        </p:txBody>
      </p:sp>
      <p:pic>
        <p:nvPicPr>
          <p:cNvPr id="4" name="图片 39">
            <a:extLst>
              <a:ext uri="{FF2B5EF4-FFF2-40B4-BE49-F238E27FC236}">
                <a16:creationId xmlns="" xmlns:a16="http://schemas.microsoft.com/office/drawing/2014/main" id="{44491877-DA7B-44B7-8A12-6ADAF9288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07364" y="3850899"/>
            <a:ext cx="1116013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1">
            <a:extLst>
              <a:ext uri="{FF2B5EF4-FFF2-40B4-BE49-F238E27FC236}">
                <a16:creationId xmlns="" xmlns:a16="http://schemas.microsoft.com/office/drawing/2014/main" id="{7A2B7FAE-6360-4EFF-854E-E22CC6D33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91376" y="2953961"/>
            <a:ext cx="2906712" cy="290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3">
            <a:extLst>
              <a:ext uri="{FF2B5EF4-FFF2-40B4-BE49-F238E27FC236}">
                <a16:creationId xmlns="" xmlns:a16="http://schemas.microsoft.com/office/drawing/2014/main" id="{B8A42A51-F095-400A-B462-353F339C8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75451" y="2530098"/>
            <a:ext cx="3752850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BEC563C7-C1F6-466C-B857-0F8C92121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8088" y="2030036"/>
            <a:ext cx="4725988" cy="471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41">
            <a:extLst>
              <a:ext uri="{FF2B5EF4-FFF2-40B4-BE49-F238E27FC236}">
                <a16:creationId xmlns="" xmlns:a16="http://schemas.microsoft.com/office/drawing/2014/main" id="{7BD5ABE9-EF0D-4DC2-872E-41FE4220D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53413" y="3939799"/>
            <a:ext cx="2592388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3EF710B-3815-42B3-A2C2-CBFCA7125BDB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4676281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3">
            <a:extLst>
              <a:ext uri="{FF2B5EF4-FFF2-40B4-BE49-F238E27FC236}">
                <a16:creationId xmlns="" xmlns:a16="http://schemas.microsoft.com/office/drawing/2014/main" id="{4C5AEBF0-CD18-461B-83D7-5A9BA38E914F}"/>
              </a:ext>
            </a:extLst>
          </p:cNvPr>
          <p:cNvSpPr txBox="1"/>
          <p:nvPr/>
        </p:nvSpPr>
        <p:spPr>
          <a:xfrm>
            <a:off x="200703" y="862752"/>
            <a:ext cx="11991297" cy="1212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变式：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如图，在直角坐标系中，点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的坐标为（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2,1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），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轴上一点，要使△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PAO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为等腰三角形，满足条件的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有几个？求出点P的坐标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pic>
        <p:nvPicPr>
          <p:cNvPr id="3" name="图片 7">
            <a:extLst>
              <a:ext uri="{FF2B5EF4-FFF2-40B4-BE49-F238E27FC236}">
                <a16:creationId xmlns="" xmlns:a16="http://schemas.microsoft.com/office/drawing/2014/main" id="{3BEB565E-7753-41EF-A002-7FAB9C48F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9366" y="3000332"/>
            <a:ext cx="2005012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8">
            <a:extLst>
              <a:ext uri="{FF2B5EF4-FFF2-40B4-BE49-F238E27FC236}">
                <a16:creationId xmlns="" xmlns:a16="http://schemas.microsoft.com/office/drawing/2014/main" id="{EA6E1B95-3D56-4E8D-B479-E552561BE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3428" y="2611395"/>
            <a:ext cx="202088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63">
            <a:extLst>
              <a:ext uri="{FF2B5EF4-FFF2-40B4-BE49-F238E27FC236}">
                <a16:creationId xmlns="" xmlns:a16="http://schemas.microsoft.com/office/drawing/2014/main" id="{C4E61632-D688-4B13-B532-247814248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3717" y="3924256"/>
            <a:ext cx="192087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64">
            <a:extLst>
              <a:ext uri="{FF2B5EF4-FFF2-40B4-BE49-F238E27FC236}">
                <a16:creationId xmlns="" xmlns:a16="http://schemas.microsoft.com/office/drawing/2014/main" id="{3D1BA9F0-A5D6-41A7-8A13-3AA0733E1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69528" y="3924256"/>
            <a:ext cx="192088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7">
            <a:extLst>
              <a:ext uri="{FF2B5EF4-FFF2-40B4-BE49-F238E27FC236}">
                <a16:creationId xmlns="" xmlns:a16="http://schemas.microsoft.com/office/drawing/2014/main" id="{01AAF5EC-5612-4F7C-B5E1-533B3B0E8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8403" y="3913145"/>
            <a:ext cx="192088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9">
            <a:extLst>
              <a:ext uri="{FF2B5EF4-FFF2-40B4-BE49-F238E27FC236}">
                <a16:creationId xmlns="" xmlns:a16="http://schemas.microsoft.com/office/drawing/2014/main" id="{901E3CBF-0904-4CE5-A39B-ADF3F4132B14}"/>
              </a:ext>
            </a:extLst>
          </p:cNvPr>
          <p:cNvGrpSpPr/>
          <p:nvPr/>
        </p:nvGrpSpPr>
        <p:grpSpPr>
          <a:xfrm rot="1094650">
            <a:off x="1634629" y="2998745"/>
            <a:ext cx="3070225" cy="3032125"/>
            <a:chExt cx="2205278" cy="2520280"/>
          </a:xfrm>
        </p:grpSpPr>
        <p:cxnSp>
          <p:nvCxnSpPr>
            <p:cNvPr id="9" name="直接连接符 5">
              <a:extLst>
                <a:ext uri="{FF2B5EF4-FFF2-40B4-BE49-F238E27FC236}">
                  <a16:creationId xmlns="" xmlns:a16="http://schemas.microsoft.com/office/drawing/2014/main" id="{07878C76-4AE8-41D0-B788-4DFFFC13577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0" y="0"/>
              <a:ext cx="2205278" cy="252028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0" name="组合 18">
              <a:extLst>
                <a:ext uri="{FF2B5EF4-FFF2-40B4-BE49-F238E27FC236}">
                  <a16:creationId xmlns="" xmlns:a16="http://schemas.microsoft.com/office/drawing/2014/main" id="{A6C8FF62-83BF-4727-A8CC-950887C3DAA8}"/>
                </a:ext>
              </a:extLst>
            </p:cNvPr>
            <p:cNvGrpSpPr/>
            <p:nvPr/>
          </p:nvGrpSpPr>
          <p:grpSpPr>
            <a:xfrm>
              <a:off x="598467" y="610859"/>
              <a:ext cx="150847" cy="92885"/>
              <a:chExt cx="150847" cy="92885"/>
            </a:xfrm>
          </p:grpSpPr>
          <p:sp>
            <p:nvSpPr>
              <p:cNvPr id="11" name="Line 18">
                <a:extLst>
                  <a:ext uri="{FF2B5EF4-FFF2-40B4-BE49-F238E27FC236}">
                    <a16:creationId xmlns="" xmlns:a16="http://schemas.microsoft.com/office/drawing/2014/main" id="{76B8E2C3-E1C6-4C01-9F9D-63E6AAEAE9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2695" y="0"/>
                <a:ext cx="88152" cy="92885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18">
                <a:extLst>
                  <a:ext uri="{FF2B5EF4-FFF2-40B4-BE49-F238E27FC236}">
                    <a16:creationId xmlns="" xmlns:a16="http://schemas.microsoft.com/office/drawing/2014/main" id="{3F14AE29-0983-4FCA-82E5-2C9B84324B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77201" cy="80544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pic>
        <p:nvPicPr>
          <p:cNvPr id="13" name="图片 81">
            <a:extLst>
              <a:ext uri="{FF2B5EF4-FFF2-40B4-BE49-F238E27FC236}">
                <a16:creationId xmlns="" xmlns:a16="http://schemas.microsoft.com/office/drawing/2014/main" id="{082D93F8-A9F3-4D2A-8A02-A9EBFA94E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553" y="3913145"/>
            <a:ext cx="192088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矩形 84">
            <a:extLst>
              <a:ext uri="{FF2B5EF4-FFF2-40B4-BE49-F238E27FC236}">
                <a16:creationId xmlns="" xmlns:a16="http://schemas.microsoft.com/office/drawing/2014/main" id="{9556C995-9A75-478E-8F2B-273439B412DB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7544" y="2070056"/>
            <a:ext cx="3865147" cy="976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">
            <a:extLst>
              <a:ext uri="{FF2B5EF4-FFF2-40B4-BE49-F238E27FC236}">
                <a16:creationId xmlns="" xmlns:a16="http://schemas.microsoft.com/office/drawing/2014/main" id="{C63D5C62-5C6A-4170-B750-8537716FA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392" y="2070056"/>
            <a:ext cx="3679825" cy="37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Object 48">
            <a:extLst>
              <a:ext uri="{FF2B5EF4-FFF2-40B4-BE49-F238E27FC236}">
                <a16:creationId xmlns="" xmlns:a16="http://schemas.microsoft.com/office/drawing/2014/main" id="{43933B2F-5983-44CB-A38A-AC3C565EB6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828326"/>
              </p:ext>
            </p:extLst>
          </p:nvPr>
        </p:nvGraphicFramePr>
        <p:xfrm>
          <a:off x="3185617" y="3940131"/>
          <a:ext cx="574675" cy="527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7" imgW="153198" imgH="229797" progId="Equation.DSMT4">
                  <p:embed/>
                </p:oleObj>
              </mc:Choice>
              <mc:Fallback>
                <p:oleObj r:id="rId7" imgW="153198" imgH="22979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85617" y="3940131"/>
                        <a:ext cx="574675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49">
            <a:extLst>
              <a:ext uri="{FF2B5EF4-FFF2-40B4-BE49-F238E27FC236}">
                <a16:creationId xmlns="" xmlns:a16="http://schemas.microsoft.com/office/drawing/2014/main" id="{B1027DA5-7E88-4A8B-AED7-1B26B38E6D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0152652"/>
              </p:ext>
            </p:extLst>
          </p:nvPr>
        </p:nvGraphicFramePr>
        <p:xfrm>
          <a:off x="1155203" y="3892507"/>
          <a:ext cx="623888" cy="6016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9" imgW="165964" imgH="229797" progId="Equation.DSMT4">
                  <p:embed/>
                </p:oleObj>
              </mc:Choice>
              <mc:Fallback>
                <p:oleObj r:id="rId9" imgW="165964" imgH="22979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55203" y="3892507"/>
                        <a:ext cx="623888" cy="60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0">
            <a:extLst>
              <a:ext uri="{FF2B5EF4-FFF2-40B4-BE49-F238E27FC236}">
                <a16:creationId xmlns="" xmlns:a16="http://schemas.microsoft.com/office/drawing/2014/main" id="{62BE5554-8032-4648-BEDB-085FADD2FFA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6621385"/>
              </p:ext>
            </p:extLst>
          </p:nvPr>
        </p:nvGraphicFramePr>
        <p:xfrm>
          <a:off x="3806328" y="3948069"/>
          <a:ext cx="623888" cy="6016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11" imgW="165964" imgH="229797" progId="Equation.DSMT4">
                  <p:embed/>
                </p:oleObj>
              </mc:Choice>
              <mc:Fallback>
                <p:oleObj r:id="rId11" imgW="165964" imgH="22979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806328" y="3948069"/>
                        <a:ext cx="623888" cy="60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1">
            <a:extLst>
              <a:ext uri="{FF2B5EF4-FFF2-40B4-BE49-F238E27FC236}">
                <a16:creationId xmlns="" xmlns:a16="http://schemas.microsoft.com/office/drawing/2014/main" id="{12DE40C3-E5C5-4742-8B6A-0588B90475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2942399"/>
              </p:ext>
            </p:extLst>
          </p:nvPr>
        </p:nvGraphicFramePr>
        <p:xfrm>
          <a:off x="2577603" y="3922669"/>
          <a:ext cx="547688" cy="527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13" imgW="165964" imgH="229797" progId="Equation.DSMT4">
                  <p:embed/>
                </p:oleObj>
              </mc:Choice>
              <mc:Fallback>
                <p:oleObj r:id="rId13" imgW="165964" imgH="22979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577603" y="3922669"/>
                        <a:ext cx="547688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2">
            <a:extLst>
              <a:ext uri="{FF2B5EF4-FFF2-40B4-BE49-F238E27FC236}">
                <a16:creationId xmlns="" xmlns:a16="http://schemas.microsoft.com/office/drawing/2014/main" id="{C25F73DE-AF43-45F0-BB67-00951CE22E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8131781"/>
              </p:ext>
            </p:extLst>
          </p:nvPr>
        </p:nvGraphicFramePr>
        <p:xfrm>
          <a:off x="6058575" y="2972159"/>
          <a:ext cx="2179638" cy="581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5" imgW="583947" imgH="253890" progId="Equation.DSMT4">
                  <p:embed/>
                </p:oleObj>
              </mc:Choice>
              <mc:Fallback>
                <p:oleObj r:id="rId15" imgW="583947" imgH="25389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058575" y="2972159"/>
                        <a:ext cx="2179638" cy="58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3">
            <a:extLst>
              <a:ext uri="{FF2B5EF4-FFF2-40B4-BE49-F238E27FC236}">
                <a16:creationId xmlns="" xmlns:a16="http://schemas.microsoft.com/office/drawing/2014/main" id="{5761771B-F620-44C9-8FA2-C82373CF1E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6256997"/>
              </p:ext>
            </p:extLst>
          </p:nvPr>
        </p:nvGraphicFramePr>
        <p:xfrm>
          <a:off x="6058575" y="3713521"/>
          <a:ext cx="2559050" cy="581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17" imgW="685800" imgH="254000" progId="Equation.DSMT4">
                  <p:embed/>
                </p:oleObj>
              </mc:Choice>
              <mc:Fallback>
                <p:oleObj r:id="rId17" imgW="6858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058575" y="3713521"/>
                        <a:ext cx="2559050" cy="58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4">
            <a:extLst>
              <a:ext uri="{FF2B5EF4-FFF2-40B4-BE49-F238E27FC236}">
                <a16:creationId xmlns="" xmlns:a16="http://schemas.microsoft.com/office/drawing/2014/main" id="{DB9C5AFD-13D2-4459-B423-393649D358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8894355"/>
              </p:ext>
            </p:extLst>
          </p:nvPr>
        </p:nvGraphicFramePr>
        <p:xfrm>
          <a:off x="6058576" y="4404084"/>
          <a:ext cx="1871663" cy="542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19" imgW="482391" imgH="228501" progId="Equation.DSMT4">
                  <p:embed/>
                </p:oleObj>
              </mc:Choice>
              <mc:Fallback>
                <p:oleObj r:id="rId19" imgW="482391" imgH="228501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058576" y="4404084"/>
                        <a:ext cx="1871663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5">
            <a:extLst>
              <a:ext uri="{FF2B5EF4-FFF2-40B4-BE49-F238E27FC236}">
                <a16:creationId xmlns="" xmlns:a16="http://schemas.microsoft.com/office/drawing/2014/main" id="{21FA2DA8-F6AE-4B9C-931E-80B9EA4A849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645993"/>
              </p:ext>
            </p:extLst>
          </p:nvPr>
        </p:nvGraphicFramePr>
        <p:xfrm>
          <a:off x="6058576" y="5053371"/>
          <a:ext cx="1990725" cy="9001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1" imgW="533169" imgH="393529" progId="Equation.DSMT4">
                  <p:embed/>
                </p:oleObj>
              </mc:Choice>
              <mc:Fallback>
                <p:oleObj r:id="rId21" imgW="533169" imgH="393529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058576" y="5053371"/>
                        <a:ext cx="1990725" cy="900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E30E42CA-3B65-41F2-A6F2-39FE67957341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2414056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3">
            <a:extLst>
              <a:ext uri="{FF2B5EF4-FFF2-40B4-BE49-F238E27FC236}">
                <a16:creationId xmlns="" xmlns:a16="http://schemas.microsoft.com/office/drawing/2014/main" id="{0E54CBF4-C25B-4606-AF04-0D64A5192DC8}"/>
              </a:ext>
            </a:extLst>
          </p:cNvPr>
          <p:cNvSpPr txBox="1"/>
          <p:nvPr/>
        </p:nvSpPr>
        <p:spPr>
          <a:xfrm>
            <a:off x="215900" y="836712"/>
            <a:ext cx="10416603" cy="73866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问题</a:t>
            </a:r>
            <a:r>
              <a:rPr lang="en-US" altLang="zh-CN" sz="2800" b="1" noProof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</a:t>
            </a:r>
            <a:r>
              <a:rPr lang="zh-CN" altLang="en-US" sz="2800" b="1" noProof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：</a:t>
            </a:r>
            <a:r>
              <a:rPr lang="zh-CN" altLang="zh-CN" sz="2800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如何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过一个点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A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作一个圆？过点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A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可以作多少个圆？</a:t>
            </a:r>
            <a:r>
              <a:rPr lang="en-US" altLang="zh-CN" sz="2800" noProof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endParaRPr lang="zh-CN" altLang="en-US" sz="2800" noProof="1"/>
          </a:p>
        </p:txBody>
      </p:sp>
      <p:sp>
        <p:nvSpPr>
          <p:cNvPr id="3" name="Oval 2">
            <a:extLst>
              <a:ext uri="{FF2B5EF4-FFF2-40B4-BE49-F238E27FC236}">
                <a16:creationId xmlns="" xmlns:a16="http://schemas.microsoft.com/office/drawing/2014/main" id="{80173725-B35A-40AB-90C5-9F4315018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1151" y="2308226"/>
            <a:ext cx="1655763" cy="1584325"/>
          </a:xfrm>
          <a:prstGeom prst="ellipse">
            <a:avLst/>
          </a:prstGeom>
          <a:noFill/>
          <a:ln w="19050">
            <a:solidFill>
              <a:srgbClr val="80008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4" name="Oval 5">
            <a:extLst>
              <a:ext uri="{FF2B5EF4-FFF2-40B4-BE49-F238E27FC236}">
                <a16:creationId xmlns="" xmlns:a16="http://schemas.microsoft.com/office/drawing/2014/main" id="{1CC2AC56-933A-4F3C-9E1A-B0F314B5C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0514" y="3070225"/>
            <a:ext cx="71437" cy="71438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FF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omic Sans MS" pitchFamily="66" charset="0"/>
            </a:endParaRPr>
          </a:p>
        </p:txBody>
      </p:sp>
      <p:sp>
        <p:nvSpPr>
          <p:cNvPr id="5" name="Oval 7">
            <a:extLst>
              <a:ext uri="{FF2B5EF4-FFF2-40B4-BE49-F238E27FC236}">
                <a16:creationId xmlns="" xmlns:a16="http://schemas.microsoft.com/office/drawing/2014/main" id="{FCFCC572-EB35-47BE-8C90-123273092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0625" y="3111501"/>
            <a:ext cx="3240088" cy="3311525"/>
          </a:xfrm>
          <a:prstGeom prst="ellipse">
            <a:avLst/>
          </a:prstGeom>
          <a:noFill/>
          <a:ln w="19050">
            <a:solidFill>
              <a:srgbClr val="FF00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6" name="Oval 8">
            <a:extLst>
              <a:ext uri="{FF2B5EF4-FFF2-40B4-BE49-F238E27FC236}">
                <a16:creationId xmlns="" xmlns:a16="http://schemas.microsoft.com/office/drawing/2014/main" id="{AEEBA474-2110-4C43-AAB7-CE51B9337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3125" y="2994025"/>
            <a:ext cx="2592388" cy="2520950"/>
          </a:xfrm>
          <a:prstGeom prst="ellipse">
            <a:avLst/>
          </a:prstGeom>
          <a:noFill/>
          <a:ln w="19050">
            <a:solidFill>
              <a:srgbClr val="0000FF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7" name="Oval 9">
            <a:extLst>
              <a:ext uri="{FF2B5EF4-FFF2-40B4-BE49-F238E27FC236}">
                <a16:creationId xmlns="" xmlns:a16="http://schemas.microsoft.com/office/drawing/2014/main" id="{BDC438B5-E089-4F9F-9A24-644964E37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6351" y="1698626"/>
            <a:ext cx="1655763" cy="1584325"/>
          </a:xfrm>
          <a:prstGeom prst="ellipse">
            <a:avLst/>
          </a:prstGeom>
          <a:noFill/>
          <a:ln w="19050">
            <a:solidFill>
              <a:srgbClr val="0033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8" name="Oval 10">
            <a:extLst>
              <a:ext uri="{FF2B5EF4-FFF2-40B4-BE49-F238E27FC236}">
                <a16:creationId xmlns="" xmlns:a16="http://schemas.microsoft.com/office/drawing/2014/main" id="{5E1A5932-2C3F-4F66-9514-7D46C57D9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5914" y="1839913"/>
            <a:ext cx="2592387" cy="2449512"/>
          </a:xfrm>
          <a:prstGeom prst="ellipse">
            <a:avLst/>
          </a:prstGeom>
          <a:noFill/>
          <a:ln w="19050">
            <a:solidFill>
              <a:srgbClr val="00FF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B93E3CC3-D651-4F1B-AAF5-D86B5524D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056" y="1698626"/>
            <a:ext cx="5718970" cy="227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以不与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点重合的任意一点为圆心，以这个点到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点的距离为半径画圆即可；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可作无数个圆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0" name="Text Box 6">
            <a:extLst>
              <a:ext uri="{FF2B5EF4-FFF2-40B4-BE49-F238E27FC236}">
                <a16:creationId xmlns="" xmlns:a16="http://schemas.microsoft.com/office/drawing/2014/main" id="{D17EA580-4944-49F1-A082-B5874D2AE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051" y="3070225"/>
            <a:ext cx="10080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6357831E-7B60-4EDA-A950-123C844C7C81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4640108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="" xmlns:a16="http://schemas.microsoft.com/office/drawing/2014/main" id="{D6EA8FBB-D04A-4BA5-8B1C-7B7C5123E01F}"/>
              </a:ext>
            </a:extLst>
          </p:cNvPr>
          <p:cNvSpPr txBox="1"/>
          <p:nvPr/>
        </p:nvSpPr>
        <p:spPr>
          <a:xfrm>
            <a:off x="191344" y="858058"/>
            <a:ext cx="10873208" cy="73866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问题</a:t>
            </a: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如何过两点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A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、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作一个圆？过两点可以作多少个圆？</a:t>
            </a:r>
            <a:r>
              <a:rPr lang="en-US" altLang="zh-CN" sz="2800" noProof="1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 </a:t>
            </a:r>
            <a:endParaRPr lang="en-US" altLang="zh-CN" sz="2800" noProof="1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="" xmlns:a16="http://schemas.microsoft.com/office/drawing/2014/main" id="{33137D72-A1F2-41EE-9B73-CE9A78C32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591" y="4384683"/>
            <a:ext cx="2209800" cy="2209800"/>
          </a:xfrm>
          <a:prstGeom prst="ellipse">
            <a:avLst/>
          </a:prstGeom>
          <a:noFill/>
          <a:ln w="190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F8DC98FA-3C10-4D53-8AC9-A07800BCF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9528" y="1535120"/>
            <a:ext cx="3429000" cy="3429000"/>
          </a:xfrm>
          <a:prstGeom prst="ellipse">
            <a:avLst/>
          </a:prstGeom>
          <a:noFill/>
          <a:ln w="19050">
            <a:solidFill>
              <a:srgbClr val="FF00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8E6DA2B2-9D30-489B-951E-44FC0D1A8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9791" y="3652845"/>
            <a:ext cx="1752600" cy="1752600"/>
          </a:xfrm>
          <a:prstGeom prst="ellipse">
            <a:avLst/>
          </a:prstGeom>
          <a:noFill/>
          <a:ln w="19050">
            <a:solidFill>
              <a:srgbClr val="000000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59FA6B4F-D32B-49E6-B83F-7FA478528D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2653" y="4033845"/>
            <a:ext cx="1676400" cy="1676400"/>
          </a:xfrm>
          <a:prstGeom prst="ellipse">
            <a:avLst/>
          </a:prstGeom>
          <a:noFill/>
          <a:ln w="19050">
            <a:solidFill>
              <a:srgbClr val="FF00FF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800" b="1">
                <a:latin typeface="Comic Sans MS" panose="030f0702030302020204" pitchFamily="66" charset="0"/>
                <a:ea typeface="隶书" panose="02010509060101010101" pitchFamily="49" charset="-122"/>
              </a:rPr>
              <a:t>·</a:t>
            </a:r>
          </a:p>
        </p:txBody>
      </p:sp>
      <p:sp>
        <p:nvSpPr>
          <p:cNvPr id="7" name="Oval 7">
            <a:extLst>
              <a:ext uri="{FF2B5EF4-FFF2-40B4-BE49-F238E27FC236}">
                <a16:creationId xmlns="" xmlns:a16="http://schemas.microsoft.com/office/drawing/2014/main" id="{B0F1A42A-3190-4060-90CB-942856130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8253" y="4708533"/>
            <a:ext cx="107950" cy="10795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omic Sans MS" panose="030f0702030302020204" pitchFamily="66" charset="0"/>
            </a:endParaRPr>
          </a:p>
        </p:txBody>
      </p:sp>
      <p:sp>
        <p:nvSpPr>
          <p:cNvPr id="8" name="Oval 8">
            <a:extLst>
              <a:ext uri="{FF2B5EF4-FFF2-40B4-BE49-F238E27FC236}">
                <a16:creationId xmlns="" xmlns:a16="http://schemas.microsoft.com/office/drawing/2014/main" id="{40C95B23-F6C5-48C0-B163-964BDD3CE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4078" y="4708533"/>
            <a:ext cx="107950" cy="10795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omic Sans MS" panose="030f0702030302020204" pitchFamily="66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="" xmlns:a16="http://schemas.microsoft.com/office/drawing/2014/main" id="{17D51188-4D1C-46F7-BFDC-0A111B1205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8453" y="4673609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="" xmlns:a16="http://schemas.microsoft.com/office/drawing/2014/main" id="{AFD946CD-DDB6-45E2-87E6-64C9C00CC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46853" y="4673609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1" name="Line 13">
            <a:extLst>
              <a:ext uri="{FF2B5EF4-FFF2-40B4-BE49-F238E27FC236}">
                <a16:creationId xmlns="" xmlns:a16="http://schemas.microsoft.com/office/drawing/2014/main" id="{422CC2F4-FBA2-4605-B901-0B74A6D66FB2}"/>
              </a:ext>
            </a:extLst>
          </p:cNvPr>
          <p:cNvSpPr>
            <a:spLocks noChangeShapeType="1"/>
          </p:cNvSpPr>
          <p:nvPr/>
        </p:nvSpPr>
        <p:spPr bwMode="auto">
          <a:xfrm>
            <a:off x="8305353" y="4743458"/>
            <a:ext cx="1676400" cy="0"/>
          </a:xfrm>
          <a:prstGeom prst="line">
            <a:avLst/>
          </a:prstGeom>
          <a:noFill/>
          <a:ln w="25400">
            <a:solidFill>
              <a:srgbClr val="0000F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14">
            <a:extLst>
              <a:ext uri="{FF2B5EF4-FFF2-40B4-BE49-F238E27FC236}">
                <a16:creationId xmlns="" xmlns:a16="http://schemas.microsoft.com/office/drawing/2014/main" id="{37E35602-B8A2-4C58-B66E-97F10360BB9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130853" y="1366845"/>
            <a:ext cx="0" cy="5410200"/>
          </a:xfrm>
          <a:prstGeom prst="line">
            <a:avLst/>
          </a:prstGeom>
          <a:noFill/>
          <a:ln w="25400">
            <a:solidFill>
              <a:srgbClr val="0000F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3">
            <a:extLst>
              <a:ext uri="{FF2B5EF4-FFF2-40B4-BE49-F238E27FC236}">
                <a16:creationId xmlns="" xmlns:a16="http://schemas.microsoft.com/office/drawing/2014/main" id="{E2107D5E-1511-45A3-B658-56AAD7D55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089" y="1596090"/>
            <a:ext cx="6125865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作线段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的垂直平分线，以其上任意一点为圆心，以这点和点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的距离为半径画圆即可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</a:p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可作无数个圆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4AEE2AB-B52F-4886-B12A-7FB875322537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42487853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8">
            <a:extLst>
              <a:ext uri="{FF2B5EF4-FFF2-40B4-BE49-F238E27FC236}">
                <a16:creationId xmlns="" xmlns:a16="http://schemas.microsoft.com/office/drawing/2014/main" id="{4990570A-8D4C-4B16-9D8C-CB1D4F2040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678" y="999744"/>
            <a:ext cx="862447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问题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过不在同一直线上的三点能不能确定一个圆？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364D75C6-27B9-4213-8573-B68BC3D19B0E}"/>
              </a:ext>
            </a:extLst>
          </p:cNvPr>
          <p:cNvGrpSpPr/>
          <p:nvPr/>
        </p:nvGrpSpPr>
        <p:grpSpPr>
          <a:xfrm>
            <a:off x="10506355" y="3013403"/>
            <a:ext cx="439737" cy="457200"/>
            <a:chExt cx="277" cy="288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EB197238-E82F-43DE-9E43-995EA09A2C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31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Text Box 4">
              <a:extLst>
                <a:ext uri="{FF2B5EF4-FFF2-40B4-BE49-F238E27FC236}">
                  <a16:creationId xmlns="" xmlns:a16="http://schemas.microsoft.com/office/drawing/2014/main" id="{B63804CF-34D9-440C-8BA8-993B839E34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solidFill>
                  <a:srgbClr val="0000CC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5FC8940E-47E6-4A17-A4A6-80C46A20296A}"/>
              </a:ext>
            </a:extLst>
          </p:cNvPr>
          <p:cNvGrpSpPr/>
          <p:nvPr/>
        </p:nvGrpSpPr>
        <p:grpSpPr>
          <a:xfrm>
            <a:off x="7917141" y="3645228"/>
            <a:ext cx="431800" cy="457200"/>
            <a:chExt cx="272" cy="288"/>
          </a:xfrm>
        </p:grpSpPr>
        <p:sp>
          <p:nvSpPr>
            <p:cNvPr id="7" name="Oval 6">
              <a:extLst>
                <a:ext uri="{FF2B5EF4-FFF2-40B4-BE49-F238E27FC236}">
                  <a16:creationId xmlns="" xmlns:a16="http://schemas.microsoft.com/office/drawing/2014/main" id="{CFCE7CE4-D9E4-459C-B6E4-5720349F2A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" y="243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7">
              <a:extLst>
                <a:ext uri="{FF2B5EF4-FFF2-40B4-BE49-F238E27FC236}">
                  <a16:creationId xmlns="" xmlns:a16="http://schemas.microsoft.com/office/drawing/2014/main" id="{D46455BA-1449-42A3-8300-C5039A4042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1123C0B0-79BF-431B-A279-1240DB8F6443}"/>
              </a:ext>
            </a:extLst>
          </p:cNvPr>
          <p:cNvGrpSpPr/>
          <p:nvPr/>
        </p:nvGrpSpPr>
        <p:grpSpPr>
          <a:xfrm>
            <a:off x="10580967" y="4627890"/>
            <a:ext cx="441325" cy="457200"/>
            <a:chExt cx="278" cy="288"/>
          </a:xfrm>
        </p:grpSpPr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23872C81-52ED-400F-8749-C6144E064D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65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10">
              <a:extLst>
                <a:ext uri="{FF2B5EF4-FFF2-40B4-BE49-F238E27FC236}">
                  <a16:creationId xmlns="" xmlns:a16="http://schemas.microsoft.com/office/drawing/2014/main" id="{C7B185B3-D4E0-4FBE-A09D-230178BA48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Line 11">
            <a:extLst>
              <a:ext uri="{FF2B5EF4-FFF2-40B4-BE49-F238E27FC236}">
                <a16:creationId xmlns="" xmlns:a16="http://schemas.microsoft.com/office/drawing/2014/main" id="{A8382B82-2DBD-48D0-A988-00F2077BCE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12430" y="3395991"/>
            <a:ext cx="2212975" cy="644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2">
            <a:extLst>
              <a:ext uri="{FF2B5EF4-FFF2-40B4-BE49-F238E27FC236}">
                <a16:creationId xmlns="" xmlns:a16="http://schemas.microsoft.com/office/drawing/2014/main" id="{9EA57173-8B69-45CB-9E03-9D260718BD7A}"/>
              </a:ext>
            </a:extLst>
          </p:cNvPr>
          <p:cNvSpPr>
            <a:spLocks noChangeShapeType="1"/>
          </p:cNvSpPr>
          <p:nvPr/>
        </p:nvSpPr>
        <p:spPr bwMode="auto">
          <a:xfrm>
            <a:off x="8312430" y="4040516"/>
            <a:ext cx="2268537" cy="1008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B8DF345A-A4D6-4E3F-90E6-7379A94A67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9730" y="2997529"/>
            <a:ext cx="2555875" cy="25558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Line 14">
            <a:extLst>
              <a:ext uri="{FF2B5EF4-FFF2-40B4-BE49-F238E27FC236}">
                <a16:creationId xmlns="" xmlns:a16="http://schemas.microsoft.com/office/drawing/2014/main" id="{AB8FCBB5-14A4-49CD-8913-C821D557B6BE}"/>
              </a:ext>
            </a:extLst>
          </p:cNvPr>
          <p:cNvSpPr>
            <a:spLocks noChangeShapeType="1"/>
          </p:cNvSpPr>
          <p:nvPr/>
        </p:nvSpPr>
        <p:spPr bwMode="auto">
          <a:xfrm rot="784005">
            <a:off x="8463241" y="1867228"/>
            <a:ext cx="2147888" cy="4159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5">
            <a:extLst>
              <a:ext uri="{FF2B5EF4-FFF2-40B4-BE49-F238E27FC236}">
                <a16:creationId xmlns="" xmlns:a16="http://schemas.microsoft.com/office/drawing/2014/main" id="{75155431-D24B-4A83-9E0B-8D6C200D3A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88691" y="2421265"/>
            <a:ext cx="1512888" cy="3492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04F48A4D-5C31-47AB-8563-833C225B0149}"/>
              </a:ext>
            </a:extLst>
          </p:cNvPr>
          <p:cNvGrpSpPr/>
          <p:nvPr/>
        </p:nvGrpSpPr>
        <p:grpSpPr>
          <a:xfrm rot="306945">
            <a:off x="8963304" y="1760865"/>
            <a:ext cx="620712" cy="457200"/>
            <a:chExt cx="391" cy="288"/>
          </a:xfrm>
        </p:grpSpPr>
        <p:sp>
          <p:nvSpPr>
            <p:cNvPr id="18" name="未知">
              <a:extLst>
                <a:ext uri="{FF2B5EF4-FFF2-40B4-BE49-F238E27FC236}">
                  <a16:creationId xmlns="" xmlns:a16="http://schemas.microsoft.com/office/drawing/2014/main" id="{BB41FFD0-4357-4D82-A73D-5910A42C0C5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253522">
              <a:off x="45" y="68"/>
              <a:ext cx="68" cy="204"/>
            </a:xfrm>
            <a:custGeom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未知">
              <a:extLst>
                <a:ext uri="{FF2B5EF4-FFF2-40B4-BE49-F238E27FC236}">
                  <a16:creationId xmlns="" xmlns:a16="http://schemas.microsoft.com/office/drawing/2014/main" id="{2284347D-16C2-4B05-9708-EFF7DC7A84F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903470" flipH="1">
              <a:off x="68" y="90"/>
              <a:ext cx="68" cy="204"/>
            </a:xfrm>
            <a:custGeom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Text Box 19">
              <a:extLst>
                <a:ext uri="{FF2B5EF4-FFF2-40B4-BE49-F238E27FC236}">
                  <a16:creationId xmlns="" xmlns:a16="http://schemas.microsoft.com/office/drawing/2014/main" id="{AC3625DB-B50D-4C6D-80DF-620DB4B80B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E2D5CBDC-DA1E-472C-9A73-A8A5097E7307}"/>
              </a:ext>
            </a:extLst>
          </p:cNvPr>
          <p:cNvGrpSpPr/>
          <p:nvPr/>
        </p:nvGrpSpPr>
        <p:grpSpPr>
          <a:xfrm rot="1372458">
            <a:off x="9738005" y="4966028"/>
            <a:ext cx="458787" cy="647700"/>
            <a:chExt cx="289" cy="408"/>
          </a:xfrm>
        </p:grpSpPr>
        <p:grpSp>
          <p:nvGrpSpPr>
            <p:cNvPr id="22" name="Group 21">
              <a:extLst>
                <a:ext uri="{FF2B5EF4-FFF2-40B4-BE49-F238E27FC236}">
                  <a16:creationId xmlns="" xmlns:a16="http://schemas.microsoft.com/office/drawing/2014/main" id="{A596B59A-45CF-4A6A-8BDC-70C694FCA0B7}"/>
                </a:ext>
              </a:extLst>
            </p:cNvPr>
            <p:cNvGrpSpPr/>
            <p:nvPr/>
          </p:nvGrpSpPr>
          <p:grpSpPr>
            <a:xfrm rot="10027777">
              <a:off x="0" y="204"/>
              <a:ext cx="204" cy="204"/>
              <a:chExt cx="204" cy="204"/>
            </a:xfrm>
          </p:grpSpPr>
          <p:sp>
            <p:nvSpPr>
              <p:cNvPr id="24" name="未知">
                <a:extLst>
                  <a:ext uri="{FF2B5EF4-FFF2-40B4-BE49-F238E27FC236}">
                    <a16:creationId xmlns="" xmlns:a16="http://schemas.microsoft.com/office/drawing/2014/main" id="{AC990AC4-9E77-4E72-B5A0-17CEE22563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5" name="未知">
                <a:extLst>
                  <a:ext uri="{FF2B5EF4-FFF2-40B4-BE49-F238E27FC236}">
                    <a16:creationId xmlns="" xmlns:a16="http://schemas.microsoft.com/office/drawing/2014/main" id="{8D72BFE8-E247-4F8C-AEE9-E80D0DAF2B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3" name="Text Box 24">
              <a:extLst>
                <a:ext uri="{FF2B5EF4-FFF2-40B4-BE49-F238E27FC236}">
                  <a16:creationId xmlns="" xmlns:a16="http://schemas.microsoft.com/office/drawing/2014/main" id="{1DBC66B5-B77E-437B-B259-E92077C7BF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" y="0"/>
              <a:ext cx="2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E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C3A1183D-4B44-4B8F-B635-0BC63FA1F6F0}"/>
              </a:ext>
            </a:extLst>
          </p:cNvPr>
          <p:cNvGrpSpPr/>
          <p:nvPr/>
        </p:nvGrpSpPr>
        <p:grpSpPr>
          <a:xfrm>
            <a:off x="8456891" y="5408940"/>
            <a:ext cx="647700" cy="457200"/>
            <a:chExt cx="408" cy="288"/>
          </a:xfrm>
        </p:grpSpPr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955BE2D7-73F0-4671-ACB2-1340C6FE2FF6}"/>
                </a:ext>
              </a:extLst>
            </p:cNvPr>
            <p:cNvGrpSpPr/>
            <p:nvPr/>
          </p:nvGrpSpPr>
          <p:grpSpPr>
            <a:xfrm rot="-7537310">
              <a:off x="204" y="68"/>
              <a:ext cx="204" cy="204"/>
              <a:chExt cx="204" cy="204"/>
            </a:xfrm>
          </p:grpSpPr>
          <p:sp>
            <p:nvSpPr>
              <p:cNvPr id="29" name="未知">
                <a:extLst>
                  <a:ext uri="{FF2B5EF4-FFF2-40B4-BE49-F238E27FC236}">
                    <a16:creationId xmlns="" xmlns:a16="http://schemas.microsoft.com/office/drawing/2014/main" id="{13099EBC-8598-4493-99A1-B5ECC7D582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0" name="未知">
                <a:extLst>
                  <a:ext uri="{FF2B5EF4-FFF2-40B4-BE49-F238E27FC236}">
                    <a16:creationId xmlns="" xmlns:a16="http://schemas.microsoft.com/office/drawing/2014/main" id="{A27EA0DD-5712-4BE8-8D35-DA3E140DEC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8" name="Text Box 29">
              <a:extLst>
                <a:ext uri="{FF2B5EF4-FFF2-40B4-BE49-F238E27FC236}">
                  <a16:creationId xmlns="" xmlns:a16="http://schemas.microsoft.com/office/drawing/2014/main" id="{9AEB41D1-FCED-4BE4-BC4F-DAF585A513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G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23981F08-C778-48A6-998B-699E5F2CC53F}"/>
              </a:ext>
            </a:extLst>
          </p:cNvPr>
          <p:cNvGrpSpPr/>
          <p:nvPr/>
        </p:nvGrpSpPr>
        <p:grpSpPr>
          <a:xfrm>
            <a:off x="10220604" y="2132340"/>
            <a:ext cx="571500" cy="649288"/>
            <a:chExt cx="360" cy="409"/>
          </a:xfrm>
        </p:grpSpPr>
        <p:grpSp>
          <p:nvGrpSpPr>
            <p:cNvPr id="32" name="Group 31">
              <a:extLst>
                <a:ext uri="{FF2B5EF4-FFF2-40B4-BE49-F238E27FC236}">
                  <a16:creationId xmlns="" xmlns:a16="http://schemas.microsoft.com/office/drawing/2014/main" id="{AEC4EC1C-AEEE-4477-8106-AE81DE2E1EFF}"/>
                </a:ext>
              </a:extLst>
            </p:cNvPr>
            <p:cNvGrpSpPr/>
            <p:nvPr/>
          </p:nvGrpSpPr>
          <p:grpSpPr>
            <a:xfrm rot="1759631">
              <a:off x="0" y="205"/>
              <a:ext cx="204" cy="204"/>
              <a:chExt cx="204" cy="204"/>
            </a:xfrm>
          </p:grpSpPr>
          <p:sp>
            <p:nvSpPr>
              <p:cNvPr id="34" name="未知">
                <a:extLst>
                  <a:ext uri="{FF2B5EF4-FFF2-40B4-BE49-F238E27FC236}">
                    <a16:creationId xmlns="" xmlns:a16="http://schemas.microsoft.com/office/drawing/2014/main" id="{72B42071-F0AC-46BF-8D2A-47266ACBCF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未知">
                <a:extLst>
                  <a:ext uri="{FF2B5EF4-FFF2-40B4-BE49-F238E27FC236}">
                    <a16:creationId xmlns="" xmlns:a16="http://schemas.microsoft.com/office/drawing/2014/main" id="{9ACA0531-185A-4A88-BC04-E1E67067C7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3" name="Text Box 34">
              <a:extLst>
                <a:ext uri="{FF2B5EF4-FFF2-40B4-BE49-F238E27FC236}">
                  <a16:creationId xmlns="" xmlns:a16="http://schemas.microsoft.com/office/drawing/2014/main" id="{9DC87258-DEBF-450B-AD7D-6C8535D13C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F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Line 35">
            <a:extLst>
              <a:ext uri="{FF2B5EF4-FFF2-40B4-BE49-F238E27FC236}">
                <a16:creationId xmlns="" xmlns:a16="http://schemas.microsoft.com/office/drawing/2014/main" id="{1253A899-6059-4BA9-9EB8-07D4CA50BF8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604780" y="3089603"/>
            <a:ext cx="185737" cy="1905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7" name="Group 36">
            <a:extLst>
              <a:ext uri="{FF2B5EF4-FFF2-40B4-BE49-F238E27FC236}">
                <a16:creationId xmlns="" xmlns:a16="http://schemas.microsoft.com/office/drawing/2014/main" id="{7FBDACE8-C489-46D7-97BF-B2AFA5805466}"/>
              </a:ext>
            </a:extLst>
          </p:cNvPr>
          <p:cNvGrpSpPr/>
          <p:nvPr/>
        </p:nvGrpSpPr>
        <p:grpSpPr>
          <a:xfrm>
            <a:off x="9457017" y="3580140"/>
            <a:ext cx="123825" cy="95250"/>
            <a:chExt cx="78" cy="60"/>
          </a:xfrm>
        </p:grpSpPr>
        <p:sp>
          <p:nvSpPr>
            <p:cNvPr id="38" name="Line 37">
              <a:extLst>
                <a:ext uri="{FF2B5EF4-FFF2-40B4-BE49-F238E27FC236}">
                  <a16:creationId xmlns="" xmlns:a16="http://schemas.microsoft.com/office/drawing/2014/main" id="{EB5C19CF-E161-4BC8-917C-0584E18EE7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0" y="0"/>
              <a:ext cx="69" cy="1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Line 38">
              <a:extLst>
                <a:ext uri="{FF2B5EF4-FFF2-40B4-BE49-F238E27FC236}">
                  <a16:creationId xmlns="" xmlns:a16="http://schemas.microsoft.com/office/drawing/2014/main" id="{039F4228-18F5-4DB9-9DF7-FF608FB3EE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" y="0"/>
              <a:ext cx="12" cy="6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="" xmlns:a16="http://schemas.microsoft.com/office/drawing/2014/main" id="{CC2F40B5-2FA6-4352-A134-E3C049B850E7}"/>
              </a:ext>
            </a:extLst>
          </p:cNvPr>
          <p:cNvGrpSpPr/>
          <p:nvPr/>
        </p:nvGrpSpPr>
        <p:grpSpPr>
          <a:xfrm>
            <a:off x="9385579" y="4413579"/>
            <a:ext cx="133350" cy="104775"/>
            <a:chExt cx="84" cy="66"/>
          </a:xfrm>
        </p:grpSpPr>
        <p:sp>
          <p:nvSpPr>
            <p:cNvPr id="41" name="Line 40">
              <a:extLst>
                <a:ext uri="{FF2B5EF4-FFF2-40B4-BE49-F238E27FC236}">
                  <a16:creationId xmlns="" xmlns:a16="http://schemas.microsoft.com/office/drawing/2014/main" id="{398DD6F7-A538-4EBF-976D-62F4BA31B7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" y="0"/>
              <a:ext cx="57" cy="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Line 41">
              <a:extLst>
                <a:ext uri="{FF2B5EF4-FFF2-40B4-BE49-F238E27FC236}">
                  <a16:creationId xmlns="" xmlns:a16="http://schemas.microsoft.com/office/drawing/2014/main" id="{ED772D41-17E2-442C-8D98-CF20A9491B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0" y="0"/>
              <a:ext cx="30" cy="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3" name="Text Box 42">
            <a:extLst>
              <a:ext uri="{FF2B5EF4-FFF2-40B4-BE49-F238E27FC236}">
                <a16:creationId xmlns="" xmlns:a16="http://schemas.microsoft.com/office/drawing/2014/main" id="{7C62C759-5C6A-4ECA-BB49-FB0AF5DC5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7166" y="4021466"/>
            <a:ext cx="6096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●</a:t>
            </a:r>
            <a:r>
              <a:rPr lang="en-US" altLang="zh-CN" sz="3600" b="1">
                <a:latin typeface="Times New Roman" panose="02020603050405020304" pitchFamily="18" charset="0"/>
              </a:rPr>
              <a:t>o</a:t>
            </a:r>
            <a:endParaRPr lang="en-US" altLang="zh-CN" sz="36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15">
            <a:extLst>
              <a:ext uri="{FF2B5EF4-FFF2-40B4-BE49-F238E27FC236}">
                <a16:creationId xmlns="" xmlns:a16="http://schemas.microsoft.com/office/drawing/2014/main" id="{CF80C6C5-91F9-41C0-BD34-2B3CCC7140E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65340" y="2938883"/>
            <a:ext cx="584668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20000"/>
              </a:spcBef>
              <a:buSzPct val="60000"/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B,C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两点的圆的圆心在线段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的垂直平分线上</a:t>
            </a: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5" name="Rectangle 21">
            <a:extLst>
              <a:ext uri="{FF2B5EF4-FFF2-40B4-BE49-F238E27FC236}">
                <a16:creationId xmlns="" xmlns:a16="http://schemas.microsoft.com/office/drawing/2014/main" id="{AE6E7A10-8F8E-49E0-917B-531FB92E3A7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19678" y="4350655"/>
            <a:ext cx="7290809" cy="12239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20000"/>
              </a:spcBef>
              <a:buSzPct val="60000"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A,B,C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三点的圆的圆心应该在这两条垂直平分线的交点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的位置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6" name="Rectangle 24">
            <a:extLst>
              <a:ext uri="{FF2B5EF4-FFF2-40B4-BE49-F238E27FC236}">
                <a16:creationId xmlns="" xmlns:a16="http://schemas.microsoft.com/office/drawing/2014/main" id="{02B6C591-9D72-4AE5-836B-14F2C4A9E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146" y="1734101"/>
            <a:ext cx="5872877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A,B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两点的圆的圆心在线段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的垂直平分线上</a:t>
            </a: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ED543031-750A-4FD5-B352-B9454FC8830D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754958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3" grpId="0"/>
      <p:bldP spid="44" grpId="0" build="p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ext Box 43">
            <a:extLst>
              <a:ext uri="{FF2B5EF4-FFF2-40B4-BE49-F238E27FC236}">
                <a16:creationId xmlns="" xmlns:a16="http://schemas.microsoft.com/office/drawing/2014/main" id="{7C431EA4-1956-490C-A0C7-4F80C2786B6D}"/>
              </a:ext>
            </a:extLst>
          </p:cNvPr>
          <p:cNvSpPr txBox="1"/>
          <p:nvPr/>
        </p:nvSpPr>
        <p:spPr>
          <a:xfrm>
            <a:off x="648381" y="1226188"/>
            <a:ext cx="6988722" cy="1284006"/>
          </a:xfrm>
          <a:prstGeom prst="rect">
            <a:avLst/>
          </a:prstGeom>
          <a:noFill/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定理：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    不在同一直线上的三个点</a:t>
            </a:r>
            <a:r>
              <a:rPr lang="zh-CN" altLang="en-US" sz="2800" noProof="1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确定一个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矩形标注 59">
            <a:extLst>
              <a:ext uri="{FF2B5EF4-FFF2-40B4-BE49-F238E27FC236}">
                <a16:creationId xmlns="" xmlns:a16="http://schemas.microsoft.com/office/drawing/2014/main" id="{FBCE0536-29DD-472B-810D-E261AB2A0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8310" y="3011479"/>
            <a:ext cx="1606550" cy="542934"/>
          </a:xfrm>
          <a:prstGeom prst="wedgeRectCallout">
            <a:avLst>
              <a:gd name="adj1" fmla="val -6264"/>
              <a:gd name="adj2" fmla="val -158023"/>
            </a:avLst>
          </a:prstGeom>
          <a:solidFill>
            <a:srgbClr val="FFFF00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有且只有</a:t>
            </a:r>
          </a:p>
        </p:txBody>
      </p:sp>
      <p:sp>
        <p:nvSpPr>
          <p:cNvPr id="7" name="矩形标注 58">
            <a:extLst>
              <a:ext uri="{FF2B5EF4-FFF2-40B4-BE49-F238E27FC236}">
                <a16:creationId xmlns="" xmlns:a16="http://schemas.microsoft.com/office/drawing/2014/main" id="{30FA6FA3-1108-465E-95F7-1F3DD75B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3592" y="923920"/>
            <a:ext cx="1519202" cy="604536"/>
          </a:xfrm>
          <a:prstGeom prst="wedgeRectCallout">
            <a:avLst>
              <a:gd name="adj1" fmla="val -39137"/>
              <a:gd name="adj2" fmla="val 144032"/>
            </a:avLst>
          </a:prstGeom>
          <a:solidFill>
            <a:srgbClr val="FFFF00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</a:p>
        </p:txBody>
      </p:sp>
      <p:grpSp>
        <p:nvGrpSpPr>
          <p:cNvPr id="9" name="Group 2">
            <a:extLst>
              <a:ext uri="{FF2B5EF4-FFF2-40B4-BE49-F238E27FC236}">
                <a16:creationId xmlns="" xmlns:a16="http://schemas.microsoft.com/office/drawing/2014/main" id="{86244427-C643-4D7D-B705-221BE8DE5039}"/>
              </a:ext>
            </a:extLst>
          </p:cNvPr>
          <p:cNvGrpSpPr/>
          <p:nvPr/>
        </p:nvGrpSpPr>
        <p:grpSpPr>
          <a:xfrm>
            <a:off x="9945689" y="2963863"/>
            <a:ext cx="439737" cy="457200"/>
            <a:chExt cx="277" cy="288"/>
          </a:xfrm>
        </p:grpSpPr>
        <p:sp>
          <p:nvSpPr>
            <p:cNvPr id="10" name="Oval 3">
              <a:extLst>
                <a:ext uri="{FF2B5EF4-FFF2-40B4-BE49-F238E27FC236}">
                  <a16:creationId xmlns="" xmlns:a16="http://schemas.microsoft.com/office/drawing/2014/main" id="{2CE56B30-5119-43D8-AC08-989C82EDE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31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4">
              <a:extLst>
                <a:ext uri="{FF2B5EF4-FFF2-40B4-BE49-F238E27FC236}">
                  <a16:creationId xmlns="" xmlns:a16="http://schemas.microsoft.com/office/drawing/2014/main" id="{7234EEEF-4BA1-4739-9710-2BCE73FAE1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5">
            <a:extLst>
              <a:ext uri="{FF2B5EF4-FFF2-40B4-BE49-F238E27FC236}">
                <a16:creationId xmlns="" xmlns:a16="http://schemas.microsoft.com/office/drawing/2014/main" id="{0C1C72A5-4DFB-4DBE-85BC-8029246E63C8}"/>
              </a:ext>
            </a:extLst>
          </p:cNvPr>
          <p:cNvGrpSpPr/>
          <p:nvPr/>
        </p:nvGrpSpPr>
        <p:grpSpPr>
          <a:xfrm>
            <a:off x="7319963" y="3889375"/>
            <a:ext cx="431800" cy="457200"/>
            <a:chExt cx="272" cy="288"/>
          </a:xfrm>
        </p:grpSpPr>
        <p:sp>
          <p:nvSpPr>
            <p:cNvPr id="13" name="Oval 6">
              <a:extLst>
                <a:ext uri="{FF2B5EF4-FFF2-40B4-BE49-F238E27FC236}">
                  <a16:creationId xmlns="" xmlns:a16="http://schemas.microsoft.com/office/drawing/2014/main" id="{12031445-3C42-45F4-8EBE-D15B64F73A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" y="243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7">
              <a:extLst>
                <a:ext uri="{FF2B5EF4-FFF2-40B4-BE49-F238E27FC236}">
                  <a16:creationId xmlns="" xmlns:a16="http://schemas.microsoft.com/office/drawing/2014/main" id="{33264005-578C-4536-84C5-7A48F4692A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8">
            <a:extLst>
              <a:ext uri="{FF2B5EF4-FFF2-40B4-BE49-F238E27FC236}">
                <a16:creationId xmlns="" xmlns:a16="http://schemas.microsoft.com/office/drawing/2014/main" id="{D69D3FD9-BF1B-47C7-A3E6-BAB6BEBAB13B}"/>
              </a:ext>
            </a:extLst>
          </p:cNvPr>
          <p:cNvGrpSpPr/>
          <p:nvPr/>
        </p:nvGrpSpPr>
        <p:grpSpPr>
          <a:xfrm>
            <a:off x="10020301" y="4578350"/>
            <a:ext cx="441325" cy="457200"/>
            <a:chExt cx="278" cy="288"/>
          </a:xfrm>
        </p:grpSpPr>
        <p:sp>
          <p:nvSpPr>
            <p:cNvPr id="16" name="Oval 9">
              <a:extLst>
                <a:ext uri="{FF2B5EF4-FFF2-40B4-BE49-F238E27FC236}">
                  <a16:creationId xmlns="" xmlns:a16="http://schemas.microsoft.com/office/drawing/2014/main" id="{8BB6A917-DA24-451B-931F-8EEACDEF20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65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 Box 10">
              <a:extLst>
                <a:ext uri="{FF2B5EF4-FFF2-40B4-BE49-F238E27FC236}">
                  <a16:creationId xmlns="" xmlns:a16="http://schemas.microsoft.com/office/drawing/2014/main" id="{6B1DB26A-AD40-441A-A147-D47FDB8DC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Line 11">
            <a:extLst>
              <a:ext uri="{FF2B5EF4-FFF2-40B4-BE49-F238E27FC236}">
                <a16:creationId xmlns="" xmlns:a16="http://schemas.microsoft.com/office/drawing/2014/main" id="{18620A2B-13BD-4CD6-B765-8C856BF87E0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51764" y="3346451"/>
            <a:ext cx="2212975" cy="644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2">
            <a:extLst>
              <a:ext uri="{FF2B5EF4-FFF2-40B4-BE49-F238E27FC236}">
                <a16:creationId xmlns="" xmlns:a16="http://schemas.microsoft.com/office/drawing/2014/main" id="{E00F5561-EAF6-4E7A-A126-929F8FDBB950}"/>
              </a:ext>
            </a:extLst>
          </p:cNvPr>
          <p:cNvSpPr>
            <a:spLocks noChangeShapeType="1"/>
          </p:cNvSpPr>
          <p:nvPr/>
        </p:nvSpPr>
        <p:spPr bwMode="auto">
          <a:xfrm>
            <a:off x="7751764" y="3990976"/>
            <a:ext cx="2268537" cy="1008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Oval 13">
            <a:extLst>
              <a:ext uri="{FF2B5EF4-FFF2-40B4-BE49-F238E27FC236}">
                <a16:creationId xmlns="" xmlns:a16="http://schemas.microsoft.com/office/drawing/2014/main" id="{C9354DB2-A767-4170-AED4-961A95B64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9064" y="2947989"/>
            <a:ext cx="2555875" cy="25558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Line 14">
            <a:extLst>
              <a:ext uri="{FF2B5EF4-FFF2-40B4-BE49-F238E27FC236}">
                <a16:creationId xmlns="" xmlns:a16="http://schemas.microsoft.com/office/drawing/2014/main" id="{F8E4DB18-DA29-43ED-8CAF-42EB84E24921}"/>
              </a:ext>
            </a:extLst>
          </p:cNvPr>
          <p:cNvSpPr>
            <a:spLocks noChangeShapeType="1"/>
          </p:cNvSpPr>
          <p:nvPr/>
        </p:nvSpPr>
        <p:spPr bwMode="auto">
          <a:xfrm rot="784005">
            <a:off x="7902575" y="1817688"/>
            <a:ext cx="2147888" cy="4159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5">
            <a:extLst>
              <a:ext uri="{FF2B5EF4-FFF2-40B4-BE49-F238E27FC236}">
                <a16:creationId xmlns="" xmlns:a16="http://schemas.microsoft.com/office/drawing/2014/main" id="{5CCBA14F-2FAC-4399-A64E-C3C5A338EBE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28025" y="2371725"/>
            <a:ext cx="1512888" cy="3492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Group 16">
            <a:extLst>
              <a:ext uri="{FF2B5EF4-FFF2-40B4-BE49-F238E27FC236}">
                <a16:creationId xmlns="" xmlns:a16="http://schemas.microsoft.com/office/drawing/2014/main" id="{A9B3D2B0-2F60-4DBA-B651-00A2753B371E}"/>
              </a:ext>
            </a:extLst>
          </p:cNvPr>
          <p:cNvGrpSpPr/>
          <p:nvPr/>
        </p:nvGrpSpPr>
        <p:grpSpPr>
          <a:xfrm rot="306945">
            <a:off x="8402638" y="1711325"/>
            <a:ext cx="620712" cy="457200"/>
            <a:chExt cx="391" cy="288"/>
          </a:xfrm>
        </p:grpSpPr>
        <p:sp>
          <p:nvSpPr>
            <p:cNvPr id="24" name="未知">
              <a:extLst>
                <a:ext uri="{FF2B5EF4-FFF2-40B4-BE49-F238E27FC236}">
                  <a16:creationId xmlns="" xmlns:a16="http://schemas.microsoft.com/office/drawing/2014/main" id="{FC0DCF82-354F-4536-8C15-A1C15D09F1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253522">
              <a:off x="45" y="68"/>
              <a:ext cx="68" cy="204"/>
            </a:xfrm>
            <a:custGeom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未知">
              <a:extLst>
                <a:ext uri="{FF2B5EF4-FFF2-40B4-BE49-F238E27FC236}">
                  <a16:creationId xmlns="" xmlns:a16="http://schemas.microsoft.com/office/drawing/2014/main" id="{D3668122-E88E-487E-B159-85D5D150FF8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903470" flipH="1">
              <a:off x="68" y="90"/>
              <a:ext cx="68" cy="204"/>
            </a:xfrm>
            <a:custGeom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Text Box 19">
              <a:extLst>
                <a:ext uri="{FF2B5EF4-FFF2-40B4-BE49-F238E27FC236}">
                  <a16:creationId xmlns="" xmlns:a16="http://schemas.microsoft.com/office/drawing/2014/main" id="{4326E20C-074A-4001-8C6E-061CB0D4EE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Group 20">
            <a:extLst>
              <a:ext uri="{FF2B5EF4-FFF2-40B4-BE49-F238E27FC236}">
                <a16:creationId xmlns="" xmlns:a16="http://schemas.microsoft.com/office/drawing/2014/main" id="{7A2ECA30-E7D6-416C-AD43-B62B06D34A4F}"/>
              </a:ext>
            </a:extLst>
          </p:cNvPr>
          <p:cNvGrpSpPr/>
          <p:nvPr/>
        </p:nvGrpSpPr>
        <p:grpSpPr>
          <a:xfrm rot="1372458">
            <a:off x="9177339" y="4916488"/>
            <a:ext cx="458787" cy="647700"/>
            <a:chExt cx="289" cy="408"/>
          </a:xfrm>
        </p:grpSpPr>
        <p:grpSp>
          <p:nvGrpSpPr>
            <p:cNvPr id="28" name="Group 21">
              <a:extLst>
                <a:ext uri="{FF2B5EF4-FFF2-40B4-BE49-F238E27FC236}">
                  <a16:creationId xmlns="" xmlns:a16="http://schemas.microsoft.com/office/drawing/2014/main" id="{E168D406-4020-42DD-9CE5-B1385D25594F}"/>
                </a:ext>
              </a:extLst>
            </p:cNvPr>
            <p:cNvGrpSpPr/>
            <p:nvPr/>
          </p:nvGrpSpPr>
          <p:grpSpPr>
            <a:xfrm rot="10027777">
              <a:off x="0" y="204"/>
              <a:ext cx="204" cy="204"/>
              <a:chExt cx="204" cy="204"/>
            </a:xfrm>
          </p:grpSpPr>
          <p:sp>
            <p:nvSpPr>
              <p:cNvPr id="30" name="未知">
                <a:extLst>
                  <a:ext uri="{FF2B5EF4-FFF2-40B4-BE49-F238E27FC236}">
                    <a16:creationId xmlns="" xmlns:a16="http://schemas.microsoft.com/office/drawing/2014/main" id="{E5E49E3B-AFDB-47CF-BDA0-96B681C3F4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1" name="未知">
                <a:extLst>
                  <a:ext uri="{FF2B5EF4-FFF2-40B4-BE49-F238E27FC236}">
                    <a16:creationId xmlns="" xmlns:a16="http://schemas.microsoft.com/office/drawing/2014/main" id="{1638C92D-514A-4842-AD42-377DFFFA4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9" name="Text Box 24">
              <a:extLst>
                <a:ext uri="{FF2B5EF4-FFF2-40B4-BE49-F238E27FC236}">
                  <a16:creationId xmlns="" xmlns:a16="http://schemas.microsoft.com/office/drawing/2014/main" id="{2D25C53A-34CB-44C4-8221-4B112F4B8B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" y="0"/>
              <a:ext cx="2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E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25">
            <a:extLst>
              <a:ext uri="{FF2B5EF4-FFF2-40B4-BE49-F238E27FC236}">
                <a16:creationId xmlns="" xmlns:a16="http://schemas.microsoft.com/office/drawing/2014/main" id="{F68AAB57-30D0-4B1C-BE39-CC3B904C73EE}"/>
              </a:ext>
            </a:extLst>
          </p:cNvPr>
          <p:cNvGrpSpPr/>
          <p:nvPr/>
        </p:nvGrpSpPr>
        <p:grpSpPr>
          <a:xfrm>
            <a:off x="7896225" y="5359400"/>
            <a:ext cx="647700" cy="457200"/>
            <a:chExt cx="408" cy="288"/>
          </a:xfrm>
        </p:grpSpPr>
        <p:grpSp>
          <p:nvGrpSpPr>
            <p:cNvPr id="33" name="Group 26">
              <a:extLst>
                <a:ext uri="{FF2B5EF4-FFF2-40B4-BE49-F238E27FC236}">
                  <a16:creationId xmlns="" xmlns:a16="http://schemas.microsoft.com/office/drawing/2014/main" id="{CF4C08CF-F2D4-4582-9663-F28530C88BE4}"/>
                </a:ext>
              </a:extLst>
            </p:cNvPr>
            <p:cNvGrpSpPr/>
            <p:nvPr/>
          </p:nvGrpSpPr>
          <p:grpSpPr>
            <a:xfrm rot="-7537310">
              <a:off x="204" y="68"/>
              <a:ext cx="204" cy="204"/>
              <a:chExt cx="204" cy="204"/>
            </a:xfrm>
          </p:grpSpPr>
          <p:sp>
            <p:nvSpPr>
              <p:cNvPr id="35" name="未知">
                <a:extLst>
                  <a:ext uri="{FF2B5EF4-FFF2-40B4-BE49-F238E27FC236}">
                    <a16:creationId xmlns="" xmlns:a16="http://schemas.microsoft.com/office/drawing/2014/main" id="{0AF0F6CF-A67B-4235-B4FC-D0171BCB2E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未知">
                <a:extLst>
                  <a:ext uri="{FF2B5EF4-FFF2-40B4-BE49-F238E27FC236}">
                    <a16:creationId xmlns="" xmlns:a16="http://schemas.microsoft.com/office/drawing/2014/main" id="{3FD5AE74-9B64-49EA-B99E-DBC0F538CF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4" name="Text Box 29">
              <a:extLst>
                <a:ext uri="{FF2B5EF4-FFF2-40B4-BE49-F238E27FC236}">
                  <a16:creationId xmlns="" xmlns:a16="http://schemas.microsoft.com/office/drawing/2014/main" id="{60EC0855-7194-410F-990E-9AA19AD90B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G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Group 30">
            <a:extLst>
              <a:ext uri="{FF2B5EF4-FFF2-40B4-BE49-F238E27FC236}">
                <a16:creationId xmlns="" xmlns:a16="http://schemas.microsoft.com/office/drawing/2014/main" id="{E9E92518-9028-4DDA-9C30-3B0456FC1BFD}"/>
              </a:ext>
            </a:extLst>
          </p:cNvPr>
          <p:cNvGrpSpPr/>
          <p:nvPr/>
        </p:nvGrpSpPr>
        <p:grpSpPr>
          <a:xfrm>
            <a:off x="9659938" y="2082800"/>
            <a:ext cx="571500" cy="649288"/>
            <a:chExt cx="360" cy="409"/>
          </a:xfrm>
        </p:grpSpPr>
        <p:grpSp>
          <p:nvGrpSpPr>
            <p:cNvPr id="38" name="Group 31">
              <a:extLst>
                <a:ext uri="{FF2B5EF4-FFF2-40B4-BE49-F238E27FC236}">
                  <a16:creationId xmlns="" xmlns:a16="http://schemas.microsoft.com/office/drawing/2014/main" id="{1DF2A775-B351-49C5-9C34-E7D63ACB66BD}"/>
                </a:ext>
              </a:extLst>
            </p:cNvPr>
            <p:cNvGrpSpPr/>
            <p:nvPr/>
          </p:nvGrpSpPr>
          <p:grpSpPr>
            <a:xfrm rot="1759631">
              <a:off x="0" y="205"/>
              <a:ext cx="204" cy="204"/>
              <a:chExt cx="204" cy="204"/>
            </a:xfrm>
          </p:grpSpPr>
          <p:sp>
            <p:nvSpPr>
              <p:cNvPr id="40" name="未知">
                <a:extLst>
                  <a:ext uri="{FF2B5EF4-FFF2-40B4-BE49-F238E27FC236}">
                    <a16:creationId xmlns="" xmlns:a16="http://schemas.microsoft.com/office/drawing/2014/main" id="{DCEC95A2-90ED-447D-816F-85AB0D6F86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1" name="未知">
                <a:extLst>
                  <a:ext uri="{FF2B5EF4-FFF2-40B4-BE49-F238E27FC236}">
                    <a16:creationId xmlns="" xmlns:a16="http://schemas.microsoft.com/office/drawing/2014/main" id="{38EF025D-ED68-453F-81B5-9F30D0D8E1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9" name="Text Box 34">
              <a:extLst>
                <a:ext uri="{FF2B5EF4-FFF2-40B4-BE49-F238E27FC236}">
                  <a16:creationId xmlns="" xmlns:a16="http://schemas.microsoft.com/office/drawing/2014/main" id="{3ADDA01E-358A-4DD5-96EA-849A8A7631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F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Line 35">
            <a:extLst>
              <a:ext uri="{FF2B5EF4-FFF2-40B4-BE49-F238E27FC236}">
                <a16:creationId xmlns="" xmlns:a16="http://schemas.microsoft.com/office/drawing/2014/main" id="{0DBE405E-08EC-4953-BDC5-D1270EB5A3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044114" y="3040063"/>
            <a:ext cx="185737" cy="1905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3" name="Group 36">
            <a:extLst>
              <a:ext uri="{FF2B5EF4-FFF2-40B4-BE49-F238E27FC236}">
                <a16:creationId xmlns="" xmlns:a16="http://schemas.microsoft.com/office/drawing/2014/main" id="{F8265B54-634E-4F87-8A5F-6E1C0379EA88}"/>
              </a:ext>
            </a:extLst>
          </p:cNvPr>
          <p:cNvGrpSpPr/>
          <p:nvPr/>
        </p:nvGrpSpPr>
        <p:grpSpPr>
          <a:xfrm>
            <a:off x="8896351" y="3530600"/>
            <a:ext cx="123825" cy="95250"/>
            <a:chExt cx="78" cy="60"/>
          </a:xfrm>
        </p:grpSpPr>
        <p:sp>
          <p:nvSpPr>
            <p:cNvPr id="44" name="Line 37">
              <a:extLst>
                <a:ext uri="{FF2B5EF4-FFF2-40B4-BE49-F238E27FC236}">
                  <a16:creationId xmlns="" xmlns:a16="http://schemas.microsoft.com/office/drawing/2014/main" id="{0C334386-C69A-4B5C-BB6B-9F746EEE88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0" y="0"/>
              <a:ext cx="69" cy="1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38">
              <a:extLst>
                <a:ext uri="{FF2B5EF4-FFF2-40B4-BE49-F238E27FC236}">
                  <a16:creationId xmlns="" xmlns:a16="http://schemas.microsoft.com/office/drawing/2014/main" id="{665B3F84-0683-4124-8B1C-4A76951452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" y="0"/>
              <a:ext cx="12" cy="6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" name="Group 39">
            <a:extLst>
              <a:ext uri="{FF2B5EF4-FFF2-40B4-BE49-F238E27FC236}">
                <a16:creationId xmlns="" xmlns:a16="http://schemas.microsoft.com/office/drawing/2014/main" id="{D9065C5B-28E4-4C1F-BD81-A31F7239B8D1}"/>
              </a:ext>
            </a:extLst>
          </p:cNvPr>
          <p:cNvGrpSpPr/>
          <p:nvPr/>
        </p:nvGrpSpPr>
        <p:grpSpPr>
          <a:xfrm>
            <a:off x="8824913" y="4364039"/>
            <a:ext cx="133350" cy="104775"/>
            <a:chExt cx="84" cy="66"/>
          </a:xfrm>
        </p:grpSpPr>
        <p:sp>
          <p:nvSpPr>
            <p:cNvPr id="47" name="Line 40">
              <a:extLst>
                <a:ext uri="{FF2B5EF4-FFF2-40B4-BE49-F238E27FC236}">
                  <a16:creationId xmlns="" xmlns:a16="http://schemas.microsoft.com/office/drawing/2014/main" id="{287BB467-80D8-49DE-97AA-E255685A4E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" y="0"/>
              <a:ext cx="57" cy="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41">
              <a:extLst>
                <a:ext uri="{FF2B5EF4-FFF2-40B4-BE49-F238E27FC236}">
                  <a16:creationId xmlns="" xmlns:a16="http://schemas.microsoft.com/office/drawing/2014/main" id="{7C6272D3-3F16-4B2C-83AF-8D0109EED1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0" y="0"/>
              <a:ext cx="30" cy="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" name="Text Box 42">
            <a:extLst>
              <a:ext uri="{FF2B5EF4-FFF2-40B4-BE49-F238E27FC236}">
                <a16:creationId xmlns="" xmlns:a16="http://schemas.microsoft.com/office/drawing/2014/main" id="{F870AB5D-28DC-4DE6-BDBA-A66F732FD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26500" y="3971926"/>
            <a:ext cx="6096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●</a:t>
            </a:r>
            <a:r>
              <a:rPr lang="en-US" altLang="zh-CN" sz="3600" b="1">
                <a:latin typeface="Times New Roman" panose="02020603050405020304" pitchFamily="18" charset="0"/>
              </a:rPr>
              <a:t>o</a:t>
            </a:r>
            <a:endParaRPr lang="en-US" altLang="zh-CN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B92D251B-9444-42AD-896C-562ED2391092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40441665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6">
            <a:extLst>
              <a:ext uri="{FF2B5EF4-FFF2-40B4-BE49-F238E27FC236}">
                <a16:creationId xmlns="" xmlns:a16="http://schemas.microsoft.com/office/drawing/2014/main" id="{CA5712C5-1B30-4A7D-8BF5-6230DC775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063" y="929481"/>
            <a:ext cx="853440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已知：不在同一直线上的三点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求作： 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使它经过点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="" xmlns:a16="http://schemas.microsoft.com/office/drawing/2014/main" id="{B6256C11-4C43-40E8-A848-7D159DE122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7662" y="2316956"/>
            <a:ext cx="6212953" cy="341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作法：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连结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，作线段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的垂直平分线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连接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，作线段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的垂直平分线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，交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为圆心，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为半径作圆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就是所求作的圆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Line 26">
            <a:extLst>
              <a:ext uri="{FF2B5EF4-FFF2-40B4-BE49-F238E27FC236}">
                <a16:creationId xmlns="" xmlns:a16="http://schemas.microsoft.com/office/drawing/2014/main" id="{515DD922-676F-4706-A38F-AA6F39794B6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03648" y="4198144"/>
            <a:ext cx="1219200" cy="381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Line 27">
            <a:extLst>
              <a:ext uri="{FF2B5EF4-FFF2-40B4-BE49-F238E27FC236}">
                <a16:creationId xmlns="" xmlns:a16="http://schemas.microsoft.com/office/drawing/2014/main" id="{6987D731-6CFD-471F-B6B1-4C763130ECF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203648" y="2902745"/>
            <a:ext cx="1066800" cy="17160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28">
            <a:extLst>
              <a:ext uri="{FF2B5EF4-FFF2-40B4-BE49-F238E27FC236}">
                <a16:creationId xmlns="" xmlns:a16="http://schemas.microsoft.com/office/drawing/2014/main" id="{F738AA13-35FD-4A96-9DC3-E8D6727AC1D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70448" y="2902744"/>
            <a:ext cx="1371600" cy="1371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Text Box 29">
            <a:extLst>
              <a:ext uri="{FF2B5EF4-FFF2-40B4-BE49-F238E27FC236}">
                <a16:creationId xmlns="" xmlns:a16="http://schemas.microsoft.com/office/drawing/2014/main" id="{2C8BD9D5-3404-494C-9B8E-CC8D8BD1C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4248" y="4152106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8" name="Line 30">
            <a:extLst>
              <a:ext uri="{FF2B5EF4-FFF2-40B4-BE49-F238E27FC236}">
                <a16:creationId xmlns="" xmlns:a16="http://schemas.microsoft.com/office/drawing/2014/main" id="{DF89B3FA-AB61-4AE7-9EDF-EE80796C3BA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75048" y="3329781"/>
            <a:ext cx="2057400" cy="1233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31">
            <a:extLst>
              <a:ext uri="{FF2B5EF4-FFF2-40B4-BE49-F238E27FC236}">
                <a16:creationId xmlns="" xmlns:a16="http://schemas.microsoft.com/office/drawing/2014/main" id="{86D9C1E5-36E2-4A0B-9663-4568A1CDDCF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41848" y="3131344"/>
            <a:ext cx="1524000" cy="1422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32">
            <a:extLst>
              <a:ext uri="{FF2B5EF4-FFF2-40B4-BE49-F238E27FC236}">
                <a16:creationId xmlns="" xmlns:a16="http://schemas.microsoft.com/office/drawing/2014/main" id="{56560518-0718-4299-A111-7408D490A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848" y="2856706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11" name="Text Box 33">
            <a:extLst>
              <a:ext uri="{FF2B5EF4-FFF2-40B4-BE49-F238E27FC236}">
                <a16:creationId xmlns="" xmlns:a16="http://schemas.microsoft.com/office/drawing/2014/main" id="{0A48B8BB-3B5B-45F1-937E-362B512D1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6248" y="4274345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</a:p>
        </p:txBody>
      </p:sp>
      <p:sp>
        <p:nvSpPr>
          <p:cNvPr id="12" name="Text Box 34">
            <a:extLst>
              <a:ext uri="{FF2B5EF4-FFF2-40B4-BE49-F238E27FC236}">
                <a16:creationId xmlns="" xmlns:a16="http://schemas.microsoft.com/office/drawing/2014/main" id="{7ABE1AA4-D3D2-48CB-BE0B-61331557C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9648" y="2826545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</a:p>
        </p:txBody>
      </p:sp>
      <p:sp>
        <p:nvSpPr>
          <p:cNvPr id="13" name="Text Box 35">
            <a:extLst>
              <a:ext uri="{FF2B5EF4-FFF2-40B4-BE49-F238E27FC236}">
                <a16:creationId xmlns="" xmlns:a16="http://schemas.microsoft.com/office/drawing/2014/main" id="{F69B830B-21C3-4B71-B1C2-4D598F9E9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0848" y="4304506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14" name="Text Box 36">
            <a:extLst>
              <a:ext uri="{FF2B5EF4-FFF2-40B4-BE49-F238E27FC236}">
                <a16:creationId xmlns="" xmlns:a16="http://schemas.microsoft.com/office/drawing/2014/main" id="{0DF01906-5D95-4E30-9680-592E8AC4C5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848" y="2323306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5" name="Text Box 37">
            <a:extLst>
              <a:ext uri="{FF2B5EF4-FFF2-40B4-BE49-F238E27FC236}">
                <a16:creationId xmlns="" xmlns:a16="http://schemas.microsoft.com/office/drawing/2014/main" id="{72CBF5B2-4D96-431D-B56E-8D160D27F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8" y="4274345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6" name="Text Box 38">
            <a:extLst>
              <a:ext uri="{FF2B5EF4-FFF2-40B4-BE49-F238E27FC236}">
                <a16:creationId xmlns="" xmlns:a16="http://schemas.microsoft.com/office/drawing/2014/main" id="{C5BA136C-A0D9-4897-8FA9-4AEBB5C08C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8248" y="4029870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7" name="Oval 39">
            <a:extLst>
              <a:ext uri="{FF2B5EF4-FFF2-40B4-BE49-F238E27FC236}">
                <a16:creationId xmlns="" xmlns:a16="http://schemas.microsoft.com/office/drawing/2014/main" id="{3B2404D3-B109-417B-BF60-708216A6E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7448" y="2902744"/>
            <a:ext cx="2519362" cy="2519362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itchFamily="49" charset="-122"/>
            </a:endParaRPr>
          </a:p>
        </p:txBody>
      </p:sp>
      <p:sp>
        <p:nvSpPr>
          <p:cNvPr id="18" name="Oval 40">
            <a:extLst>
              <a:ext uri="{FF2B5EF4-FFF2-40B4-BE49-F238E27FC236}">
                <a16:creationId xmlns="" xmlns:a16="http://schemas.microsoft.com/office/drawing/2014/main" id="{19CA5BDE-ED32-4292-BA2B-A6A4367F7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6335" y="4161631"/>
            <a:ext cx="76200" cy="762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19" name="Oval 41">
            <a:extLst>
              <a:ext uri="{FF2B5EF4-FFF2-40B4-BE49-F238E27FC236}">
                <a16:creationId xmlns="" xmlns:a16="http://schemas.microsoft.com/office/drawing/2014/main" id="{0895821D-C5F3-4057-BE26-D3449AA1B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2999" y="4248945"/>
            <a:ext cx="71437" cy="71437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20" name="Oval 42">
            <a:extLst>
              <a:ext uri="{FF2B5EF4-FFF2-40B4-BE49-F238E27FC236}">
                <a16:creationId xmlns="" xmlns:a16="http://schemas.microsoft.com/office/drawing/2014/main" id="{7BEAF5B8-E659-43B0-93FB-6004BDD2F9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0785" y="4544220"/>
            <a:ext cx="71438" cy="71437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21" name="Oval 43">
            <a:extLst>
              <a:ext uri="{FF2B5EF4-FFF2-40B4-BE49-F238E27FC236}">
                <a16:creationId xmlns="" xmlns:a16="http://schemas.microsoft.com/office/drawing/2014/main" id="{967E4190-9461-4BDD-AD9F-5F75F10E0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3935" y="2888456"/>
            <a:ext cx="71438" cy="7143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2A25B64-6EC8-4852-8074-73D154A2F86F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42719229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3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BD11C1CE-36A8-4B48-A51E-206D932466A2}"/>
              </a:ext>
            </a:extLst>
          </p:cNvPr>
          <p:cNvGrpSpPr/>
          <p:nvPr/>
        </p:nvGrpSpPr>
        <p:grpSpPr>
          <a:xfrm>
            <a:off x="8399465" y="2301081"/>
            <a:ext cx="2506663" cy="3619500"/>
            <a:chOff x="2244" y="1298"/>
            <a:chExt cx="1579" cy="2280"/>
          </a:xfrm>
        </p:grpSpPr>
        <p:sp>
          <p:nvSpPr>
            <p:cNvPr id="3" name="Freeform 3">
              <a:extLst>
                <a:ext uri="{FF2B5EF4-FFF2-40B4-BE49-F238E27FC236}">
                  <a16:creationId xmlns="" xmlns:a16="http://schemas.microsoft.com/office/drawing/2014/main" id="{D08B17C0-BA15-4108-AB1D-38623C17A0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5" y="1480"/>
              <a:ext cx="1578" cy="2098"/>
            </a:xfrm>
            <a:custGeom>
              <a:gdLst>
                <a:gd name="T0" fmla="*/ 18 w 1578"/>
                <a:gd name="T1" fmla="*/ 19 h 2098"/>
                <a:gd name="T2" fmla="*/ 199 w 1578"/>
                <a:gd name="T3" fmla="*/ 1 h 2098"/>
                <a:gd name="T4" fmla="*/ 431 w 1578"/>
                <a:gd name="T5" fmla="*/ 25 h 2098"/>
                <a:gd name="T6" fmla="*/ 611 w 1578"/>
                <a:gd name="T7" fmla="*/ 65 h 2098"/>
                <a:gd name="T8" fmla="*/ 827 w 1578"/>
                <a:gd name="T9" fmla="*/ 145 h 2098"/>
                <a:gd name="T10" fmla="*/ 1007 w 1578"/>
                <a:gd name="T11" fmla="*/ 261 h 2098"/>
                <a:gd name="T12" fmla="*/ 1191 w 1578"/>
                <a:gd name="T13" fmla="*/ 417 h 2098"/>
                <a:gd name="T14" fmla="*/ 1299 w 1578"/>
                <a:gd name="T15" fmla="*/ 549 h 2098"/>
                <a:gd name="T16" fmla="*/ 1411 w 1578"/>
                <a:gd name="T17" fmla="*/ 709 h 2098"/>
                <a:gd name="T18" fmla="*/ 1491 w 1578"/>
                <a:gd name="T19" fmla="*/ 897 h 2098"/>
                <a:gd name="T20" fmla="*/ 1547 w 1578"/>
                <a:gd name="T21" fmla="*/ 1097 h 2098"/>
                <a:gd name="T22" fmla="*/ 1571 w 1578"/>
                <a:gd name="T23" fmla="*/ 1241 h 2098"/>
                <a:gd name="T24" fmla="*/ 1575 w 1578"/>
                <a:gd name="T25" fmla="*/ 1465 h 2098"/>
                <a:gd name="T26" fmla="*/ 1551 w 1578"/>
                <a:gd name="T27" fmla="*/ 1649 h 2098"/>
                <a:gd name="T28" fmla="*/ 1508 w 1578"/>
                <a:gd name="T29" fmla="*/ 1811 h 2098"/>
                <a:gd name="T30" fmla="*/ 1459 w 1578"/>
                <a:gd name="T31" fmla="*/ 1933 h 2098"/>
                <a:gd name="T32" fmla="*/ 1375 w 1578"/>
                <a:gd name="T33" fmla="*/ 2073 h 2098"/>
                <a:gd name="T34" fmla="*/ 1307 w 1578"/>
                <a:gd name="T35" fmla="*/ 2037 h 2098"/>
                <a:gd name="T36" fmla="*/ 1234 w 1578"/>
                <a:gd name="T37" fmla="*/ 1729 h 2098"/>
                <a:gd name="T38" fmla="*/ 960 w 1578"/>
                <a:gd name="T39" fmla="*/ 1564 h 2098"/>
                <a:gd name="T40" fmla="*/ 832 w 1578"/>
                <a:gd name="T41" fmla="*/ 1473 h 2098"/>
                <a:gd name="T42" fmla="*/ 758 w 1578"/>
                <a:gd name="T43" fmla="*/ 1391 h 2098"/>
                <a:gd name="T44" fmla="*/ 832 w 1578"/>
                <a:gd name="T45" fmla="*/ 1290 h 2098"/>
                <a:gd name="T46" fmla="*/ 987 w 1578"/>
                <a:gd name="T47" fmla="*/ 1135 h 2098"/>
                <a:gd name="T48" fmla="*/ 886 w 1578"/>
                <a:gd name="T49" fmla="*/ 1025 h 2098"/>
                <a:gd name="T50" fmla="*/ 832 w 1578"/>
                <a:gd name="T51" fmla="*/ 988 h 2098"/>
                <a:gd name="T52" fmla="*/ 795 w 1578"/>
                <a:gd name="T53" fmla="*/ 979 h 2098"/>
                <a:gd name="T54" fmla="*/ 621 w 1578"/>
                <a:gd name="T55" fmla="*/ 934 h 2098"/>
                <a:gd name="T56" fmla="*/ 548 w 1578"/>
                <a:gd name="T57" fmla="*/ 888 h 2098"/>
                <a:gd name="T58" fmla="*/ 448 w 1578"/>
                <a:gd name="T59" fmla="*/ 787 h 2098"/>
                <a:gd name="T60" fmla="*/ 512 w 1578"/>
                <a:gd name="T61" fmla="*/ 723 h 2098"/>
                <a:gd name="T62" fmla="*/ 548 w 1578"/>
                <a:gd name="T63" fmla="*/ 668 h 2098"/>
                <a:gd name="T64" fmla="*/ 359 w 1578"/>
                <a:gd name="T65" fmla="*/ 557 h 2098"/>
                <a:gd name="T66" fmla="*/ 420 w 1578"/>
                <a:gd name="T67" fmla="*/ 486 h 2098"/>
                <a:gd name="T68" fmla="*/ 493 w 1578"/>
                <a:gd name="T69" fmla="*/ 431 h 2098"/>
                <a:gd name="T70" fmla="*/ 210 w 1578"/>
                <a:gd name="T71" fmla="*/ 193 h 2098"/>
                <a:gd name="T72" fmla="*/ 0 w 1578"/>
                <a:gd name="T73" fmla="*/ 47 h 2098"/>
                <a:gd name="T74" fmla="*/ 18 w 1578"/>
                <a:gd name="T75" fmla="*/ 19 h 20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8" h="2098">
                  <a:moveTo>
                    <a:pt x="18" y="19"/>
                  </a:moveTo>
                  <a:cubicBezTo>
                    <a:pt x="51" y="14"/>
                    <a:pt x="130" y="0"/>
                    <a:pt x="199" y="1"/>
                  </a:cubicBezTo>
                  <a:cubicBezTo>
                    <a:pt x="268" y="2"/>
                    <a:pt x="362" y="14"/>
                    <a:pt x="431" y="25"/>
                  </a:cubicBezTo>
                  <a:cubicBezTo>
                    <a:pt x="500" y="36"/>
                    <a:pt x="545" y="45"/>
                    <a:pt x="611" y="65"/>
                  </a:cubicBezTo>
                  <a:cubicBezTo>
                    <a:pt x="677" y="85"/>
                    <a:pt x="761" y="112"/>
                    <a:pt x="827" y="145"/>
                  </a:cubicBezTo>
                  <a:cubicBezTo>
                    <a:pt x="893" y="178"/>
                    <a:pt x="946" y="216"/>
                    <a:pt x="1007" y="261"/>
                  </a:cubicBezTo>
                  <a:cubicBezTo>
                    <a:pt x="1061" y="303"/>
                    <a:pt x="1141" y="371"/>
                    <a:pt x="1191" y="417"/>
                  </a:cubicBezTo>
                  <a:cubicBezTo>
                    <a:pt x="1231" y="452"/>
                    <a:pt x="1268" y="507"/>
                    <a:pt x="1299" y="549"/>
                  </a:cubicBezTo>
                  <a:cubicBezTo>
                    <a:pt x="1338" y="594"/>
                    <a:pt x="1385" y="667"/>
                    <a:pt x="1411" y="709"/>
                  </a:cubicBezTo>
                  <a:cubicBezTo>
                    <a:pt x="1443" y="767"/>
                    <a:pt x="1468" y="832"/>
                    <a:pt x="1491" y="897"/>
                  </a:cubicBezTo>
                  <a:cubicBezTo>
                    <a:pt x="1522" y="960"/>
                    <a:pt x="1530" y="1028"/>
                    <a:pt x="1547" y="1097"/>
                  </a:cubicBezTo>
                  <a:cubicBezTo>
                    <a:pt x="1560" y="1153"/>
                    <a:pt x="1566" y="1180"/>
                    <a:pt x="1571" y="1241"/>
                  </a:cubicBezTo>
                  <a:cubicBezTo>
                    <a:pt x="1576" y="1302"/>
                    <a:pt x="1578" y="1397"/>
                    <a:pt x="1575" y="1465"/>
                  </a:cubicBezTo>
                  <a:cubicBezTo>
                    <a:pt x="1572" y="1533"/>
                    <a:pt x="1562" y="1591"/>
                    <a:pt x="1551" y="1649"/>
                  </a:cubicBezTo>
                  <a:cubicBezTo>
                    <a:pt x="1540" y="1707"/>
                    <a:pt x="1523" y="1764"/>
                    <a:pt x="1508" y="1811"/>
                  </a:cubicBezTo>
                  <a:cubicBezTo>
                    <a:pt x="1495" y="1849"/>
                    <a:pt x="1473" y="1905"/>
                    <a:pt x="1459" y="1933"/>
                  </a:cubicBezTo>
                  <a:cubicBezTo>
                    <a:pt x="1437" y="1977"/>
                    <a:pt x="1400" y="2041"/>
                    <a:pt x="1375" y="2073"/>
                  </a:cubicBezTo>
                  <a:cubicBezTo>
                    <a:pt x="1350" y="2098"/>
                    <a:pt x="1327" y="2006"/>
                    <a:pt x="1307" y="2037"/>
                  </a:cubicBezTo>
                  <a:cubicBezTo>
                    <a:pt x="1278" y="1994"/>
                    <a:pt x="1251" y="1779"/>
                    <a:pt x="1234" y="1729"/>
                  </a:cubicBezTo>
                  <a:cubicBezTo>
                    <a:pt x="1176" y="1650"/>
                    <a:pt x="1025" y="1649"/>
                    <a:pt x="960" y="1564"/>
                  </a:cubicBezTo>
                  <a:cubicBezTo>
                    <a:pt x="922" y="1528"/>
                    <a:pt x="875" y="1502"/>
                    <a:pt x="832" y="1473"/>
                  </a:cubicBezTo>
                  <a:cubicBezTo>
                    <a:pt x="801" y="1452"/>
                    <a:pt x="784" y="1416"/>
                    <a:pt x="758" y="1391"/>
                  </a:cubicBezTo>
                  <a:cubicBezTo>
                    <a:pt x="735" y="1320"/>
                    <a:pt x="784" y="1321"/>
                    <a:pt x="832" y="1290"/>
                  </a:cubicBezTo>
                  <a:cubicBezTo>
                    <a:pt x="874" y="1227"/>
                    <a:pt x="944" y="1199"/>
                    <a:pt x="987" y="1135"/>
                  </a:cubicBezTo>
                  <a:cubicBezTo>
                    <a:pt x="968" y="1077"/>
                    <a:pt x="937" y="1059"/>
                    <a:pt x="886" y="1025"/>
                  </a:cubicBezTo>
                  <a:cubicBezTo>
                    <a:pt x="845" y="998"/>
                    <a:pt x="872" y="1016"/>
                    <a:pt x="832" y="988"/>
                  </a:cubicBezTo>
                  <a:cubicBezTo>
                    <a:pt x="822" y="981"/>
                    <a:pt x="807" y="982"/>
                    <a:pt x="795" y="979"/>
                  </a:cubicBezTo>
                  <a:cubicBezTo>
                    <a:pt x="737" y="963"/>
                    <a:pt x="679" y="951"/>
                    <a:pt x="621" y="934"/>
                  </a:cubicBezTo>
                  <a:cubicBezTo>
                    <a:pt x="560" y="916"/>
                    <a:pt x="610" y="903"/>
                    <a:pt x="548" y="888"/>
                  </a:cubicBezTo>
                  <a:cubicBezTo>
                    <a:pt x="519" y="864"/>
                    <a:pt x="436" y="813"/>
                    <a:pt x="448" y="787"/>
                  </a:cubicBezTo>
                  <a:cubicBezTo>
                    <a:pt x="474" y="770"/>
                    <a:pt x="493" y="748"/>
                    <a:pt x="512" y="723"/>
                  </a:cubicBezTo>
                  <a:cubicBezTo>
                    <a:pt x="525" y="705"/>
                    <a:pt x="548" y="668"/>
                    <a:pt x="548" y="668"/>
                  </a:cubicBezTo>
                  <a:cubicBezTo>
                    <a:pt x="471" y="616"/>
                    <a:pt x="451" y="572"/>
                    <a:pt x="359" y="557"/>
                  </a:cubicBezTo>
                  <a:cubicBezTo>
                    <a:pt x="408" y="541"/>
                    <a:pt x="369" y="503"/>
                    <a:pt x="420" y="486"/>
                  </a:cubicBezTo>
                  <a:cubicBezTo>
                    <a:pt x="441" y="464"/>
                    <a:pt x="493" y="431"/>
                    <a:pt x="493" y="431"/>
                  </a:cubicBezTo>
                  <a:cubicBezTo>
                    <a:pt x="547" y="265"/>
                    <a:pt x="266" y="196"/>
                    <a:pt x="210" y="193"/>
                  </a:cubicBezTo>
                  <a:cubicBezTo>
                    <a:pt x="128" y="129"/>
                    <a:pt x="27" y="93"/>
                    <a:pt x="0" y="47"/>
                  </a:cubicBezTo>
                  <a:cubicBezTo>
                    <a:pt x="5" y="16"/>
                    <a:pt x="1" y="19"/>
                    <a:pt x="18" y="19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alpha val="96999"/>
                  </a:srgbClr>
                </a:gs>
                <a:gs pos="100000">
                  <a:schemeClr val="bg2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Freeform 4">
              <a:extLst>
                <a:ext uri="{FF2B5EF4-FFF2-40B4-BE49-F238E27FC236}">
                  <a16:creationId xmlns="" xmlns:a16="http://schemas.microsoft.com/office/drawing/2014/main" id="{6E6FF327-5A3A-443A-ACBB-ECF6315292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5" y="1298"/>
              <a:ext cx="1578" cy="2098"/>
            </a:xfrm>
            <a:custGeom>
              <a:gdLst>
                <a:gd name="T0" fmla="*/ 18 w 1578"/>
                <a:gd name="T1" fmla="*/ 19 h 2098"/>
                <a:gd name="T2" fmla="*/ 199 w 1578"/>
                <a:gd name="T3" fmla="*/ 1 h 2098"/>
                <a:gd name="T4" fmla="*/ 431 w 1578"/>
                <a:gd name="T5" fmla="*/ 25 h 2098"/>
                <a:gd name="T6" fmla="*/ 611 w 1578"/>
                <a:gd name="T7" fmla="*/ 65 h 2098"/>
                <a:gd name="T8" fmla="*/ 827 w 1578"/>
                <a:gd name="T9" fmla="*/ 145 h 2098"/>
                <a:gd name="T10" fmla="*/ 1007 w 1578"/>
                <a:gd name="T11" fmla="*/ 261 h 2098"/>
                <a:gd name="T12" fmla="*/ 1191 w 1578"/>
                <a:gd name="T13" fmla="*/ 417 h 2098"/>
                <a:gd name="T14" fmla="*/ 1299 w 1578"/>
                <a:gd name="T15" fmla="*/ 549 h 2098"/>
                <a:gd name="T16" fmla="*/ 1411 w 1578"/>
                <a:gd name="T17" fmla="*/ 709 h 2098"/>
                <a:gd name="T18" fmla="*/ 1491 w 1578"/>
                <a:gd name="T19" fmla="*/ 897 h 2098"/>
                <a:gd name="T20" fmla="*/ 1547 w 1578"/>
                <a:gd name="T21" fmla="*/ 1097 h 2098"/>
                <a:gd name="T22" fmla="*/ 1571 w 1578"/>
                <a:gd name="T23" fmla="*/ 1241 h 2098"/>
                <a:gd name="T24" fmla="*/ 1575 w 1578"/>
                <a:gd name="T25" fmla="*/ 1465 h 2098"/>
                <a:gd name="T26" fmla="*/ 1551 w 1578"/>
                <a:gd name="T27" fmla="*/ 1649 h 2098"/>
                <a:gd name="T28" fmla="*/ 1508 w 1578"/>
                <a:gd name="T29" fmla="*/ 1811 h 2098"/>
                <a:gd name="T30" fmla="*/ 1459 w 1578"/>
                <a:gd name="T31" fmla="*/ 1933 h 2098"/>
                <a:gd name="T32" fmla="*/ 1375 w 1578"/>
                <a:gd name="T33" fmla="*/ 2073 h 2098"/>
                <a:gd name="T34" fmla="*/ 1307 w 1578"/>
                <a:gd name="T35" fmla="*/ 2037 h 2098"/>
                <a:gd name="T36" fmla="*/ 1234 w 1578"/>
                <a:gd name="T37" fmla="*/ 1729 h 2098"/>
                <a:gd name="T38" fmla="*/ 960 w 1578"/>
                <a:gd name="T39" fmla="*/ 1564 h 2098"/>
                <a:gd name="T40" fmla="*/ 832 w 1578"/>
                <a:gd name="T41" fmla="*/ 1473 h 2098"/>
                <a:gd name="T42" fmla="*/ 758 w 1578"/>
                <a:gd name="T43" fmla="*/ 1391 h 2098"/>
                <a:gd name="T44" fmla="*/ 832 w 1578"/>
                <a:gd name="T45" fmla="*/ 1290 h 2098"/>
                <a:gd name="T46" fmla="*/ 987 w 1578"/>
                <a:gd name="T47" fmla="*/ 1135 h 2098"/>
                <a:gd name="T48" fmla="*/ 886 w 1578"/>
                <a:gd name="T49" fmla="*/ 1025 h 2098"/>
                <a:gd name="T50" fmla="*/ 832 w 1578"/>
                <a:gd name="T51" fmla="*/ 988 h 2098"/>
                <a:gd name="T52" fmla="*/ 795 w 1578"/>
                <a:gd name="T53" fmla="*/ 979 h 2098"/>
                <a:gd name="T54" fmla="*/ 621 w 1578"/>
                <a:gd name="T55" fmla="*/ 934 h 2098"/>
                <a:gd name="T56" fmla="*/ 548 w 1578"/>
                <a:gd name="T57" fmla="*/ 888 h 2098"/>
                <a:gd name="T58" fmla="*/ 448 w 1578"/>
                <a:gd name="T59" fmla="*/ 787 h 2098"/>
                <a:gd name="T60" fmla="*/ 512 w 1578"/>
                <a:gd name="T61" fmla="*/ 723 h 2098"/>
                <a:gd name="T62" fmla="*/ 548 w 1578"/>
                <a:gd name="T63" fmla="*/ 668 h 2098"/>
                <a:gd name="T64" fmla="*/ 359 w 1578"/>
                <a:gd name="T65" fmla="*/ 557 h 2098"/>
                <a:gd name="T66" fmla="*/ 420 w 1578"/>
                <a:gd name="T67" fmla="*/ 486 h 2098"/>
                <a:gd name="T68" fmla="*/ 493 w 1578"/>
                <a:gd name="T69" fmla="*/ 431 h 2098"/>
                <a:gd name="T70" fmla="*/ 210 w 1578"/>
                <a:gd name="T71" fmla="*/ 193 h 2098"/>
                <a:gd name="T72" fmla="*/ 0 w 1578"/>
                <a:gd name="T73" fmla="*/ 47 h 2098"/>
                <a:gd name="T74" fmla="*/ 18 w 1578"/>
                <a:gd name="T75" fmla="*/ 19 h 20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8" h="2098">
                  <a:moveTo>
                    <a:pt x="18" y="19"/>
                  </a:moveTo>
                  <a:cubicBezTo>
                    <a:pt x="51" y="14"/>
                    <a:pt x="130" y="0"/>
                    <a:pt x="199" y="1"/>
                  </a:cubicBezTo>
                  <a:cubicBezTo>
                    <a:pt x="268" y="2"/>
                    <a:pt x="362" y="14"/>
                    <a:pt x="431" y="25"/>
                  </a:cubicBezTo>
                  <a:cubicBezTo>
                    <a:pt x="500" y="36"/>
                    <a:pt x="545" y="45"/>
                    <a:pt x="611" y="65"/>
                  </a:cubicBezTo>
                  <a:cubicBezTo>
                    <a:pt x="677" y="85"/>
                    <a:pt x="761" y="112"/>
                    <a:pt x="827" y="145"/>
                  </a:cubicBezTo>
                  <a:cubicBezTo>
                    <a:pt x="893" y="178"/>
                    <a:pt x="946" y="216"/>
                    <a:pt x="1007" y="261"/>
                  </a:cubicBezTo>
                  <a:cubicBezTo>
                    <a:pt x="1061" y="303"/>
                    <a:pt x="1141" y="371"/>
                    <a:pt x="1191" y="417"/>
                  </a:cubicBezTo>
                  <a:cubicBezTo>
                    <a:pt x="1231" y="452"/>
                    <a:pt x="1268" y="507"/>
                    <a:pt x="1299" y="549"/>
                  </a:cubicBezTo>
                  <a:cubicBezTo>
                    <a:pt x="1338" y="594"/>
                    <a:pt x="1385" y="667"/>
                    <a:pt x="1411" y="709"/>
                  </a:cubicBezTo>
                  <a:cubicBezTo>
                    <a:pt x="1443" y="767"/>
                    <a:pt x="1468" y="832"/>
                    <a:pt x="1491" y="897"/>
                  </a:cubicBezTo>
                  <a:cubicBezTo>
                    <a:pt x="1522" y="960"/>
                    <a:pt x="1530" y="1028"/>
                    <a:pt x="1547" y="1097"/>
                  </a:cubicBezTo>
                  <a:cubicBezTo>
                    <a:pt x="1560" y="1153"/>
                    <a:pt x="1566" y="1180"/>
                    <a:pt x="1571" y="1241"/>
                  </a:cubicBezTo>
                  <a:cubicBezTo>
                    <a:pt x="1576" y="1302"/>
                    <a:pt x="1578" y="1397"/>
                    <a:pt x="1575" y="1465"/>
                  </a:cubicBezTo>
                  <a:cubicBezTo>
                    <a:pt x="1572" y="1533"/>
                    <a:pt x="1562" y="1591"/>
                    <a:pt x="1551" y="1649"/>
                  </a:cubicBezTo>
                  <a:cubicBezTo>
                    <a:pt x="1540" y="1707"/>
                    <a:pt x="1523" y="1764"/>
                    <a:pt x="1508" y="1811"/>
                  </a:cubicBezTo>
                  <a:cubicBezTo>
                    <a:pt x="1495" y="1849"/>
                    <a:pt x="1473" y="1905"/>
                    <a:pt x="1459" y="1933"/>
                  </a:cubicBezTo>
                  <a:cubicBezTo>
                    <a:pt x="1437" y="1977"/>
                    <a:pt x="1400" y="2041"/>
                    <a:pt x="1375" y="2073"/>
                  </a:cubicBezTo>
                  <a:cubicBezTo>
                    <a:pt x="1350" y="2098"/>
                    <a:pt x="1327" y="2006"/>
                    <a:pt x="1307" y="2037"/>
                  </a:cubicBezTo>
                  <a:cubicBezTo>
                    <a:pt x="1278" y="1994"/>
                    <a:pt x="1251" y="1779"/>
                    <a:pt x="1234" y="1729"/>
                  </a:cubicBezTo>
                  <a:cubicBezTo>
                    <a:pt x="1176" y="1650"/>
                    <a:pt x="1025" y="1649"/>
                    <a:pt x="960" y="1564"/>
                  </a:cubicBezTo>
                  <a:cubicBezTo>
                    <a:pt x="922" y="1528"/>
                    <a:pt x="875" y="1502"/>
                    <a:pt x="832" y="1473"/>
                  </a:cubicBezTo>
                  <a:cubicBezTo>
                    <a:pt x="801" y="1452"/>
                    <a:pt x="784" y="1416"/>
                    <a:pt x="758" y="1391"/>
                  </a:cubicBezTo>
                  <a:cubicBezTo>
                    <a:pt x="735" y="1320"/>
                    <a:pt x="784" y="1321"/>
                    <a:pt x="832" y="1290"/>
                  </a:cubicBezTo>
                  <a:cubicBezTo>
                    <a:pt x="874" y="1227"/>
                    <a:pt x="944" y="1199"/>
                    <a:pt x="987" y="1135"/>
                  </a:cubicBezTo>
                  <a:cubicBezTo>
                    <a:pt x="968" y="1077"/>
                    <a:pt x="937" y="1059"/>
                    <a:pt x="886" y="1025"/>
                  </a:cubicBezTo>
                  <a:cubicBezTo>
                    <a:pt x="845" y="998"/>
                    <a:pt x="872" y="1016"/>
                    <a:pt x="832" y="988"/>
                  </a:cubicBezTo>
                  <a:cubicBezTo>
                    <a:pt x="822" y="981"/>
                    <a:pt x="807" y="982"/>
                    <a:pt x="795" y="979"/>
                  </a:cubicBezTo>
                  <a:cubicBezTo>
                    <a:pt x="737" y="963"/>
                    <a:pt x="679" y="951"/>
                    <a:pt x="621" y="934"/>
                  </a:cubicBezTo>
                  <a:cubicBezTo>
                    <a:pt x="560" y="916"/>
                    <a:pt x="610" y="903"/>
                    <a:pt x="548" y="888"/>
                  </a:cubicBezTo>
                  <a:cubicBezTo>
                    <a:pt x="519" y="864"/>
                    <a:pt x="436" y="813"/>
                    <a:pt x="448" y="787"/>
                  </a:cubicBezTo>
                  <a:cubicBezTo>
                    <a:pt x="474" y="770"/>
                    <a:pt x="493" y="748"/>
                    <a:pt x="512" y="723"/>
                  </a:cubicBezTo>
                  <a:cubicBezTo>
                    <a:pt x="525" y="705"/>
                    <a:pt x="548" y="668"/>
                    <a:pt x="548" y="668"/>
                  </a:cubicBezTo>
                  <a:cubicBezTo>
                    <a:pt x="471" y="616"/>
                    <a:pt x="451" y="572"/>
                    <a:pt x="359" y="557"/>
                  </a:cubicBezTo>
                  <a:cubicBezTo>
                    <a:pt x="408" y="541"/>
                    <a:pt x="369" y="503"/>
                    <a:pt x="420" y="486"/>
                  </a:cubicBezTo>
                  <a:cubicBezTo>
                    <a:pt x="441" y="464"/>
                    <a:pt x="493" y="431"/>
                    <a:pt x="493" y="431"/>
                  </a:cubicBezTo>
                  <a:cubicBezTo>
                    <a:pt x="547" y="265"/>
                    <a:pt x="266" y="196"/>
                    <a:pt x="210" y="193"/>
                  </a:cubicBezTo>
                  <a:cubicBezTo>
                    <a:pt x="128" y="129"/>
                    <a:pt x="27" y="93"/>
                    <a:pt x="0" y="47"/>
                  </a:cubicBezTo>
                  <a:cubicBezTo>
                    <a:pt x="5" y="16"/>
                    <a:pt x="1" y="19"/>
                    <a:pt x="18" y="19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alpha val="96999"/>
                  </a:srgbClr>
                </a:gs>
                <a:gs pos="100000">
                  <a:schemeClr val="bg2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055FDCEC-D34C-4928-99F7-E1B1FD65204A}"/>
                </a:ext>
              </a:extLst>
            </p:cNvPr>
            <p:cNvSpPr/>
            <p:nvPr/>
          </p:nvSpPr>
          <p:spPr bwMode="auto">
            <a:xfrm>
              <a:off x="2244" y="1344"/>
              <a:ext cx="502" cy="420"/>
            </a:xfrm>
            <a:custGeom>
              <a:cxnLst>
                <a:cxn ang="0">
                  <a:pos x="1" y="0"/>
                </a:cxn>
                <a:cxn ang="0">
                  <a:pos x="42" y="40"/>
                </a:cxn>
                <a:cxn ang="0">
                  <a:pos x="188" y="128"/>
                </a:cxn>
                <a:cxn ang="0">
                  <a:pos x="368" y="190"/>
                </a:cxn>
                <a:cxn ang="0">
                  <a:pos x="448" y="236"/>
                </a:cxn>
                <a:cxn ang="0">
                  <a:pos x="484" y="272"/>
                </a:cxn>
                <a:cxn ang="0">
                  <a:pos x="500" y="317"/>
                </a:cxn>
                <a:cxn ang="0">
                  <a:pos x="502" y="352"/>
                </a:cxn>
                <a:cxn ang="0">
                  <a:pos x="494" y="384"/>
                </a:cxn>
                <a:cxn ang="0">
                  <a:pos x="442" y="420"/>
                </a:cxn>
                <a:cxn ang="0">
                  <a:pos x="410" y="396"/>
                </a:cxn>
                <a:cxn ang="0">
                  <a:pos x="356" y="368"/>
                </a:cxn>
                <a:cxn ang="0">
                  <a:pos x="316" y="352"/>
                </a:cxn>
                <a:cxn ang="0">
                  <a:pos x="268" y="340"/>
                </a:cxn>
                <a:cxn ang="0">
                  <a:pos x="218" y="332"/>
                </a:cxn>
                <a:cxn ang="0">
                  <a:pos x="28" y="212"/>
                </a:cxn>
                <a:cxn ang="0">
                  <a:pos x="0" y="176"/>
                </a:cxn>
                <a:cxn ang="0">
                  <a:pos x="1" y="0"/>
                </a:cxn>
              </a:cxnLst>
              <a:rect l="0" t="0" r="r" b="b"/>
              <a:pathLst>
                <a:path w="502" h="420">
                  <a:moveTo>
                    <a:pt x="1" y="0"/>
                  </a:moveTo>
                  <a:lnTo>
                    <a:pt x="42" y="40"/>
                  </a:lnTo>
                  <a:lnTo>
                    <a:pt x="188" y="128"/>
                  </a:lnTo>
                  <a:lnTo>
                    <a:pt x="368" y="190"/>
                  </a:lnTo>
                  <a:lnTo>
                    <a:pt x="448" y="236"/>
                  </a:lnTo>
                  <a:lnTo>
                    <a:pt x="484" y="272"/>
                  </a:lnTo>
                  <a:lnTo>
                    <a:pt x="500" y="317"/>
                  </a:lnTo>
                  <a:lnTo>
                    <a:pt x="502" y="352"/>
                  </a:lnTo>
                  <a:lnTo>
                    <a:pt x="494" y="384"/>
                  </a:lnTo>
                  <a:lnTo>
                    <a:pt x="442" y="420"/>
                  </a:lnTo>
                  <a:lnTo>
                    <a:pt x="410" y="396"/>
                  </a:lnTo>
                  <a:lnTo>
                    <a:pt x="356" y="368"/>
                  </a:lnTo>
                  <a:lnTo>
                    <a:pt x="316" y="352"/>
                  </a:lnTo>
                  <a:lnTo>
                    <a:pt x="268" y="340"/>
                  </a:lnTo>
                  <a:lnTo>
                    <a:pt x="218" y="332"/>
                  </a:lnTo>
                  <a:lnTo>
                    <a:pt x="28" y="212"/>
                  </a:lnTo>
                  <a:lnTo>
                    <a:pt x="0" y="176"/>
                  </a:lnTo>
                  <a:lnTo>
                    <a:pt x="1" y="0"/>
                  </a:lnTo>
                  <a:close/>
                </a:path>
              </a:pathLst>
            </a:custGeom>
            <a:gradFill rotWithShape="1">
              <a:gsLst>
                <a:gs pos="0">
                  <a:srgbClr val="D9D9D9"/>
                </a:gs>
                <a:gs pos="50000">
                  <a:schemeClr val="bg2"/>
                </a:gs>
                <a:gs pos="100000">
                  <a:srgbClr val="D9D9D9"/>
                </a:gs>
              </a:gsLst>
              <a:lin ang="0" scaled="1"/>
            </a:gradFill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buFontTx/>
                <a:buNone/>
                <a:defRPr/>
              </a:pPr>
              <a:endParaRPr lang="zh-CN" altLang="en-US" sz="4800" b="1">
                <a:ea typeface="隶书" pitchFamily="49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C744EB61-B114-42D6-B5B2-2509AD396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8" y="1854"/>
              <a:ext cx="194" cy="222"/>
            </a:xfrm>
            <a:custGeom>
              <a:gdLst>
                <a:gd name="T0" fmla="*/ 4 w 194"/>
                <a:gd name="T1" fmla="*/ 0 h 222"/>
                <a:gd name="T2" fmla="*/ 72 w 194"/>
                <a:gd name="T3" fmla="*/ 16 h 222"/>
                <a:gd name="T4" fmla="*/ 116 w 194"/>
                <a:gd name="T5" fmla="*/ 50 h 222"/>
                <a:gd name="T6" fmla="*/ 152 w 194"/>
                <a:gd name="T7" fmla="*/ 82 h 222"/>
                <a:gd name="T8" fmla="*/ 194 w 194"/>
                <a:gd name="T9" fmla="*/ 110 h 222"/>
                <a:gd name="T10" fmla="*/ 160 w 194"/>
                <a:gd name="T11" fmla="*/ 162 h 222"/>
                <a:gd name="T12" fmla="*/ 122 w 194"/>
                <a:gd name="T13" fmla="*/ 210 h 222"/>
                <a:gd name="T14" fmla="*/ 104 w 194"/>
                <a:gd name="T15" fmla="*/ 222 h 222"/>
                <a:gd name="T16" fmla="*/ 68 w 194"/>
                <a:gd name="T17" fmla="*/ 200 h 222"/>
                <a:gd name="T18" fmla="*/ 32 w 194"/>
                <a:gd name="T19" fmla="*/ 190 h 222"/>
                <a:gd name="T20" fmla="*/ 0 w 194"/>
                <a:gd name="T21" fmla="*/ 182 h 222"/>
                <a:gd name="T22" fmla="*/ 4 w 194"/>
                <a:gd name="T23" fmla="*/ 0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4" h="221">
                  <a:moveTo>
                    <a:pt x="4" y="0"/>
                  </a:moveTo>
                  <a:lnTo>
                    <a:pt x="72" y="16"/>
                  </a:lnTo>
                  <a:lnTo>
                    <a:pt x="116" y="50"/>
                  </a:lnTo>
                  <a:lnTo>
                    <a:pt x="152" y="82"/>
                  </a:lnTo>
                  <a:lnTo>
                    <a:pt x="194" y="110"/>
                  </a:lnTo>
                  <a:lnTo>
                    <a:pt x="160" y="162"/>
                  </a:lnTo>
                  <a:lnTo>
                    <a:pt x="122" y="210"/>
                  </a:lnTo>
                  <a:lnTo>
                    <a:pt x="104" y="222"/>
                  </a:lnTo>
                  <a:lnTo>
                    <a:pt x="68" y="200"/>
                  </a:lnTo>
                  <a:lnTo>
                    <a:pt x="32" y="190"/>
                  </a:lnTo>
                  <a:lnTo>
                    <a:pt x="0" y="182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rgbClr val="D9D9D9"/>
                </a:gs>
                <a:gs pos="100000">
                  <a:schemeClr val="bg2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51452C4B-7D11-4F2B-8155-623B95B7197D}"/>
                </a:ext>
              </a:extLst>
            </p:cNvPr>
            <p:cNvSpPr/>
            <p:nvPr/>
          </p:nvSpPr>
          <p:spPr bwMode="auto">
            <a:xfrm>
              <a:off x="2688" y="2090"/>
              <a:ext cx="544" cy="426"/>
            </a:xfrm>
            <a:custGeom>
              <a:cxnLst>
                <a:cxn ang="0">
                  <a:pos x="2" y="0"/>
                </a:cxn>
                <a:cxn ang="0">
                  <a:pos x="10" y="20"/>
                </a:cxn>
                <a:cxn ang="0">
                  <a:pos x="70" y="68"/>
                </a:cxn>
                <a:cxn ang="0">
                  <a:pos x="110" y="100"/>
                </a:cxn>
                <a:cxn ang="0">
                  <a:pos x="124" y="102"/>
                </a:cxn>
                <a:cxn ang="0">
                  <a:pos x="142" y="114"/>
                </a:cxn>
                <a:cxn ang="0">
                  <a:pos x="146" y="130"/>
                </a:cxn>
                <a:cxn ang="0">
                  <a:pos x="164" y="138"/>
                </a:cxn>
                <a:cxn ang="0">
                  <a:pos x="356" y="188"/>
                </a:cxn>
                <a:cxn ang="0">
                  <a:pos x="380" y="190"/>
                </a:cxn>
                <a:cxn ang="0">
                  <a:pos x="466" y="250"/>
                </a:cxn>
                <a:cxn ang="0">
                  <a:pos x="510" y="282"/>
                </a:cxn>
                <a:cxn ang="0">
                  <a:pos x="532" y="312"/>
                </a:cxn>
                <a:cxn ang="0">
                  <a:pos x="544" y="342"/>
                </a:cxn>
                <a:cxn ang="0">
                  <a:pos x="512" y="380"/>
                </a:cxn>
                <a:cxn ang="0">
                  <a:pos x="488" y="400"/>
                </a:cxn>
                <a:cxn ang="0">
                  <a:pos x="456" y="426"/>
                </a:cxn>
                <a:cxn ang="0">
                  <a:pos x="378" y="372"/>
                </a:cxn>
                <a:cxn ang="0">
                  <a:pos x="358" y="372"/>
                </a:cxn>
                <a:cxn ang="0">
                  <a:pos x="162" y="320"/>
                </a:cxn>
                <a:cxn ang="0">
                  <a:pos x="144" y="310"/>
                </a:cxn>
                <a:cxn ang="0">
                  <a:pos x="136" y="292"/>
                </a:cxn>
                <a:cxn ang="0">
                  <a:pos x="100" y="276"/>
                </a:cxn>
                <a:cxn ang="0">
                  <a:pos x="22" y="216"/>
                </a:cxn>
                <a:cxn ang="0">
                  <a:pos x="0" y="186"/>
                </a:cxn>
                <a:cxn ang="0">
                  <a:pos x="2" y="0"/>
                </a:cxn>
              </a:cxnLst>
              <a:rect l="0" t="0" r="r" b="b"/>
              <a:pathLst>
                <a:path w="544" h="426">
                  <a:moveTo>
                    <a:pt x="2" y="0"/>
                  </a:moveTo>
                  <a:lnTo>
                    <a:pt x="10" y="20"/>
                  </a:lnTo>
                  <a:lnTo>
                    <a:pt x="70" y="68"/>
                  </a:lnTo>
                  <a:lnTo>
                    <a:pt x="110" y="100"/>
                  </a:lnTo>
                  <a:lnTo>
                    <a:pt x="124" y="102"/>
                  </a:lnTo>
                  <a:lnTo>
                    <a:pt x="142" y="114"/>
                  </a:lnTo>
                  <a:lnTo>
                    <a:pt x="146" y="130"/>
                  </a:lnTo>
                  <a:lnTo>
                    <a:pt x="164" y="138"/>
                  </a:lnTo>
                  <a:lnTo>
                    <a:pt x="356" y="188"/>
                  </a:lnTo>
                  <a:lnTo>
                    <a:pt x="380" y="190"/>
                  </a:lnTo>
                  <a:lnTo>
                    <a:pt x="466" y="250"/>
                  </a:lnTo>
                  <a:lnTo>
                    <a:pt x="510" y="282"/>
                  </a:lnTo>
                  <a:lnTo>
                    <a:pt x="532" y="312"/>
                  </a:lnTo>
                  <a:lnTo>
                    <a:pt x="544" y="342"/>
                  </a:lnTo>
                  <a:lnTo>
                    <a:pt x="512" y="380"/>
                  </a:lnTo>
                  <a:lnTo>
                    <a:pt x="488" y="400"/>
                  </a:lnTo>
                  <a:lnTo>
                    <a:pt x="456" y="426"/>
                  </a:lnTo>
                  <a:lnTo>
                    <a:pt x="378" y="372"/>
                  </a:lnTo>
                  <a:lnTo>
                    <a:pt x="358" y="372"/>
                  </a:lnTo>
                  <a:lnTo>
                    <a:pt x="162" y="320"/>
                  </a:lnTo>
                  <a:lnTo>
                    <a:pt x="144" y="310"/>
                  </a:lnTo>
                  <a:lnTo>
                    <a:pt x="136" y="292"/>
                  </a:lnTo>
                  <a:lnTo>
                    <a:pt x="100" y="276"/>
                  </a:lnTo>
                  <a:lnTo>
                    <a:pt x="22" y="216"/>
                  </a:lnTo>
                  <a:lnTo>
                    <a:pt x="0" y="186"/>
                  </a:lnTo>
                  <a:lnTo>
                    <a:pt x="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rgbClr val="EAEAEA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buFontTx/>
                <a:buNone/>
                <a:defRPr/>
              </a:pPr>
              <a:endParaRPr lang="zh-CN" altLang="en-US" sz="4800" b="1">
                <a:ea typeface="隶书" panose="02010509060101010101" pitchFamily="49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5DFE1896-103C-426E-9D8D-6F2C345C7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2650"/>
              <a:ext cx="826" cy="910"/>
            </a:xfrm>
            <a:custGeom>
              <a:gdLst>
                <a:gd name="T0" fmla="*/ 0 w 826"/>
                <a:gd name="T1" fmla="*/ 0 h 910"/>
                <a:gd name="T2" fmla="*/ 0 w 826"/>
                <a:gd name="T3" fmla="*/ 208 h 910"/>
                <a:gd name="T4" fmla="*/ 10 w 826"/>
                <a:gd name="T5" fmla="*/ 226 h 910"/>
                <a:gd name="T6" fmla="*/ 24 w 826"/>
                <a:gd name="T7" fmla="*/ 240 h 910"/>
                <a:gd name="T8" fmla="*/ 62 w 826"/>
                <a:gd name="T9" fmla="*/ 290 h 910"/>
                <a:gd name="T10" fmla="*/ 174 w 826"/>
                <a:gd name="T11" fmla="*/ 364 h 910"/>
                <a:gd name="T12" fmla="*/ 208 w 826"/>
                <a:gd name="T13" fmla="*/ 392 h 910"/>
                <a:gd name="T14" fmla="*/ 230 w 826"/>
                <a:gd name="T15" fmla="*/ 418 h 910"/>
                <a:gd name="T16" fmla="*/ 268 w 826"/>
                <a:gd name="T17" fmla="*/ 444 h 910"/>
                <a:gd name="T18" fmla="*/ 336 w 826"/>
                <a:gd name="T19" fmla="*/ 474 h 910"/>
                <a:gd name="T20" fmla="*/ 390 w 826"/>
                <a:gd name="T21" fmla="*/ 498 h 910"/>
                <a:gd name="T22" fmla="*/ 462 w 826"/>
                <a:gd name="T23" fmla="*/ 534 h 910"/>
                <a:gd name="T24" fmla="*/ 484 w 826"/>
                <a:gd name="T25" fmla="*/ 558 h 910"/>
                <a:gd name="T26" fmla="*/ 520 w 826"/>
                <a:gd name="T27" fmla="*/ 738 h 910"/>
                <a:gd name="T28" fmla="*/ 534 w 826"/>
                <a:gd name="T29" fmla="*/ 804 h 910"/>
                <a:gd name="T30" fmla="*/ 546 w 826"/>
                <a:gd name="T31" fmla="*/ 852 h 910"/>
                <a:gd name="T32" fmla="*/ 554 w 826"/>
                <a:gd name="T33" fmla="*/ 868 h 910"/>
                <a:gd name="T34" fmla="*/ 564 w 826"/>
                <a:gd name="T35" fmla="*/ 860 h 910"/>
                <a:gd name="T36" fmla="*/ 578 w 826"/>
                <a:gd name="T37" fmla="*/ 866 h 910"/>
                <a:gd name="T38" fmla="*/ 592 w 826"/>
                <a:gd name="T39" fmla="*/ 888 h 910"/>
                <a:gd name="T40" fmla="*/ 606 w 826"/>
                <a:gd name="T41" fmla="*/ 902 h 910"/>
                <a:gd name="T42" fmla="*/ 616 w 826"/>
                <a:gd name="T43" fmla="*/ 910 h 910"/>
                <a:gd name="T44" fmla="*/ 640 w 826"/>
                <a:gd name="T45" fmla="*/ 886 h 910"/>
                <a:gd name="T46" fmla="*/ 686 w 826"/>
                <a:gd name="T47" fmla="*/ 810 h 910"/>
                <a:gd name="T48" fmla="*/ 720 w 826"/>
                <a:gd name="T49" fmla="*/ 740 h 910"/>
                <a:gd name="T50" fmla="*/ 752 w 826"/>
                <a:gd name="T51" fmla="*/ 658 h 910"/>
                <a:gd name="T52" fmla="*/ 774 w 826"/>
                <a:gd name="T53" fmla="*/ 590 h 910"/>
                <a:gd name="T54" fmla="*/ 796 w 826"/>
                <a:gd name="T55" fmla="*/ 504 h 910"/>
                <a:gd name="T56" fmla="*/ 810 w 826"/>
                <a:gd name="T57" fmla="*/ 420 h 910"/>
                <a:gd name="T58" fmla="*/ 822 w 826"/>
                <a:gd name="T59" fmla="*/ 344 h 910"/>
                <a:gd name="T60" fmla="*/ 826 w 826"/>
                <a:gd name="T61" fmla="*/ 264 h 910"/>
                <a:gd name="T62" fmla="*/ 826 w 826"/>
                <a:gd name="T63" fmla="*/ 110 h 910"/>
                <a:gd name="T64" fmla="*/ 812 w 826"/>
                <a:gd name="T65" fmla="*/ 236 h 910"/>
                <a:gd name="T66" fmla="*/ 790 w 826"/>
                <a:gd name="T67" fmla="*/ 348 h 910"/>
                <a:gd name="T68" fmla="*/ 750 w 826"/>
                <a:gd name="T69" fmla="*/ 482 h 910"/>
                <a:gd name="T70" fmla="*/ 706 w 826"/>
                <a:gd name="T71" fmla="*/ 586 h 910"/>
                <a:gd name="T72" fmla="*/ 636 w 826"/>
                <a:gd name="T73" fmla="*/ 704 h 910"/>
                <a:gd name="T74" fmla="*/ 620 w 826"/>
                <a:gd name="T75" fmla="*/ 726 h 910"/>
                <a:gd name="T76" fmla="*/ 608 w 826"/>
                <a:gd name="T77" fmla="*/ 722 h 910"/>
                <a:gd name="T78" fmla="*/ 594 w 826"/>
                <a:gd name="T79" fmla="*/ 712 h 910"/>
                <a:gd name="T80" fmla="*/ 576 w 826"/>
                <a:gd name="T81" fmla="*/ 682 h 910"/>
                <a:gd name="T82" fmla="*/ 560 w 826"/>
                <a:gd name="T83" fmla="*/ 680 h 910"/>
                <a:gd name="T84" fmla="*/ 544 w 826"/>
                <a:gd name="T85" fmla="*/ 664 h 910"/>
                <a:gd name="T86" fmla="*/ 528 w 826"/>
                <a:gd name="T87" fmla="*/ 596 h 910"/>
                <a:gd name="T88" fmla="*/ 500 w 826"/>
                <a:gd name="T89" fmla="*/ 452 h 910"/>
                <a:gd name="T90" fmla="*/ 486 w 826"/>
                <a:gd name="T91" fmla="*/ 374 h 910"/>
                <a:gd name="T92" fmla="*/ 462 w 826"/>
                <a:gd name="T93" fmla="*/ 350 h 910"/>
                <a:gd name="T94" fmla="*/ 432 w 826"/>
                <a:gd name="T95" fmla="*/ 332 h 910"/>
                <a:gd name="T96" fmla="*/ 398 w 826"/>
                <a:gd name="T97" fmla="*/ 316 h 910"/>
                <a:gd name="T98" fmla="*/ 354 w 826"/>
                <a:gd name="T99" fmla="*/ 300 h 910"/>
                <a:gd name="T100" fmla="*/ 302 w 826"/>
                <a:gd name="T101" fmla="*/ 280 h 910"/>
                <a:gd name="T102" fmla="*/ 244 w 826"/>
                <a:gd name="T103" fmla="*/ 248 h 910"/>
                <a:gd name="T104" fmla="*/ 220 w 826"/>
                <a:gd name="T105" fmla="*/ 224 h 910"/>
                <a:gd name="T106" fmla="*/ 206 w 826"/>
                <a:gd name="T107" fmla="*/ 204 h 910"/>
                <a:gd name="T108" fmla="*/ 176 w 826"/>
                <a:gd name="T109" fmla="*/ 182 h 910"/>
                <a:gd name="T110" fmla="*/ 70 w 826"/>
                <a:gd name="T111" fmla="*/ 116 h 910"/>
                <a:gd name="T112" fmla="*/ 34 w 826"/>
                <a:gd name="T113" fmla="*/ 70 h 910"/>
                <a:gd name="T114" fmla="*/ 18 w 826"/>
                <a:gd name="T115" fmla="*/ 46 h 910"/>
                <a:gd name="T116" fmla="*/ 4 w 826"/>
                <a:gd name="T117" fmla="*/ 38 h 910"/>
                <a:gd name="T118" fmla="*/ 0 w 826"/>
                <a:gd name="T119" fmla="*/ 0 h 9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5" h="910">
                  <a:moveTo>
                    <a:pt x="0" y="0"/>
                  </a:moveTo>
                  <a:lnTo>
                    <a:pt x="0" y="208"/>
                  </a:lnTo>
                  <a:lnTo>
                    <a:pt x="10" y="226"/>
                  </a:lnTo>
                  <a:lnTo>
                    <a:pt x="24" y="240"/>
                  </a:lnTo>
                  <a:lnTo>
                    <a:pt x="62" y="290"/>
                  </a:lnTo>
                  <a:lnTo>
                    <a:pt x="174" y="364"/>
                  </a:lnTo>
                  <a:lnTo>
                    <a:pt x="208" y="392"/>
                  </a:lnTo>
                  <a:lnTo>
                    <a:pt x="230" y="418"/>
                  </a:lnTo>
                  <a:lnTo>
                    <a:pt x="268" y="444"/>
                  </a:lnTo>
                  <a:lnTo>
                    <a:pt x="336" y="474"/>
                  </a:lnTo>
                  <a:lnTo>
                    <a:pt x="390" y="498"/>
                  </a:lnTo>
                  <a:lnTo>
                    <a:pt x="462" y="534"/>
                  </a:lnTo>
                  <a:lnTo>
                    <a:pt x="484" y="558"/>
                  </a:lnTo>
                  <a:lnTo>
                    <a:pt x="520" y="738"/>
                  </a:lnTo>
                  <a:lnTo>
                    <a:pt x="534" y="804"/>
                  </a:lnTo>
                  <a:lnTo>
                    <a:pt x="546" y="852"/>
                  </a:lnTo>
                  <a:lnTo>
                    <a:pt x="554" y="868"/>
                  </a:lnTo>
                  <a:lnTo>
                    <a:pt x="564" y="860"/>
                  </a:lnTo>
                  <a:lnTo>
                    <a:pt x="578" y="866"/>
                  </a:lnTo>
                  <a:lnTo>
                    <a:pt x="592" y="888"/>
                  </a:lnTo>
                  <a:lnTo>
                    <a:pt x="606" y="902"/>
                  </a:lnTo>
                  <a:lnTo>
                    <a:pt x="616" y="910"/>
                  </a:lnTo>
                  <a:lnTo>
                    <a:pt x="640" y="886"/>
                  </a:lnTo>
                  <a:lnTo>
                    <a:pt x="686" y="810"/>
                  </a:lnTo>
                  <a:lnTo>
                    <a:pt x="720" y="740"/>
                  </a:lnTo>
                  <a:lnTo>
                    <a:pt x="752" y="658"/>
                  </a:lnTo>
                  <a:lnTo>
                    <a:pt x="774" y="590"/>
                  </a:lnTo>
                  <a:lnTo>
                    <a:pt x="796" y="504"/>
                  </a:lnTo>
                  <a:lnTo>
                    <a:pt x="810" y="420"/>
                  </a:lnTo>
                  <a:lnTo>
                    <a:pt x="822" y="344"/>
                  </a:lnTo>
                  <a:lnTo>
                    <a:pt x="826" y="264"/>
                  </a:lnTo>
                  <a:lnTo>
                    <a:pt x="826" y="110"/>
                  </a:lnTo>
                  <a:lnTo>
                    <a:pt x="812" y="236"/>
                  </a:lnTo>
                  <a:lnTo>
                    <a:pt x="790" y="348"/>
                  </a:lnTo>
                  <a:lnTo>
                    <a:pt x="750" y="482"/>
                  </a:lnTo>
                  <a:lnTo>
                    <a:pt x="706" y="586"/>
                  </a:lnTo>
                  <a:lnTo>
                    <a:pt x="636" y="704"/>
                  </a:lnTo>
                  <a:lnTo>
                    <a:pt x="620" y="726"/>
                  </a:lnTo>
                  <a:lnTo>
                    <a:pt x="608" y="722"/>
                  </a:lnTo>
                  <a:lnTo>
                    <a:pt x="594" y="712"/>
                  </a:lnTo>
                  <a:lnTo>
                    <a:pt x="576" y="682"/>
                  </a:lnTo>
                  <a:lnTo>
                    <a:pt x="560" y="680"/>
                  </a:lnTo>
                  <a:lnTo>
                    <a:pt x="544" y="664"/>
                  </a:lnTo>
                  <a:lnTo>
                    <a:pt x="528" y="596"/>
                  </a:lnTo>
                  <a:lnTo>
                    <a:pt x="500" y="452"/>
                  </a:lnTo>
                  <a:lnTo>
                    <a:pt x="486" y="374"/>
                  </a:lnTo>
                  <a:lnTo>
                    <a:pt x="462" y="350"/>
                  </a:lnTo>
                  <a:lnTo>
                    <a:pt x="432" y="332"/>
                  </a:lnTo>
                  <a:lnTo>
                    <a:pt x="398" y="316"/>
                  </a:lnTo>
                  <a:lnTo>
                    <a:pt x="354" y="300"/>
                  </a:lnTo>
                  <a:lnTo>
                    <a:pt x="302" y="280"/>
                  </a:lnTo>
                  <a:lnTo>
                    <a:pt x="244" y="248"/>
                  </a:lnTo>
                  <a:lnTo>
                    <a:pt x="220" y="224"/>
                  </a:lnTo>
                  <a:lnTo>
                    <a:pt x="206" y="204"/>
                  </a:lnTo>
                  <a:lnTo>
                    <a:pt x="176" y="182"/>
                  </a:lnTo>
                  <a:lnTo>
                    <a:pt x="70" y="116"/>
                  </a:lnTo>
                  <a:lnTo>
                    <a:pt x="34" y="70"/>
                  </a:lnTo>
                  <a:lnTo>
                    <a:pt x="18" y="46"/>
                  </a:lnTo>
                  <a:lnTo>
                    <a:pt x="4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" name="Rectangle 9">
            <a:extLst>
              <a:ext uri="{FF2B5EF4-FFF2-40B4-BE49-F238E27FC236}">
                <a16:creationId xmlns="" xmlns:a16="http://schemas.microsoft.com/office/drawing/2014/main" id="{2D5E7566-6993-4C25-AE25-1B0E07A0A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382" y="885189"/>
            <a:ext cx="1152825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4: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现在你知道怎样将一个如图所示的破损的圆盘复原了吗？</a:t>
            </a:r>
          </a:p>
        </p:txBody>
      </p:sp>
      <p:sp>
        <p:nvSpPr>
          <p:cNvPr id="10" name="Oval 10">
            <a:extLst>
              <a:ext uri="{FF2B5EF4-FFF2-40B4-BE49-F238E27FC236}">
                <a16:creationId xmlns="" xmlns:a16="http://schemas.microsoft.com/office/drawing/2014/main" id="{E215F948-EF17-4657-B20A-3FFEAACC588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91628" y="2345531"/>
            <a:ext cx="71437" cy="71438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11" name="Oval 11">
            <a:extLst>
              <a:ext uri="{FF2B5EF4-FFF2-40B4-BE49-F238E27FC236}">
                <a16:creationId xmlns="" xmlns:a16="http://schemas.microsoft.com/office/drawing/2014/main" id="{BB506A39-4E24-4D15-93A9-BAE5C825B78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201278" y="2877345"/>
            <a:ext cx="71437" cy="71437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12" name="Oval 12">
            <a:extLst>
              <a:ext uri="{FF2B5EF4-FFF2-40B4-BE49-F238E27FC236}">
                <a16:creationId xmlns="" xmlns:a16="http://schemas.microsoft.com/office/drawing/2014/main" id="{66F4EC86-6A65-4681-8181-DB77DADFCF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863264" y="4461670"/>
            <a:ext cx="71438" cy="71437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13" name="Line 13">
            <a:extLst>
              <a:ext uri="{FF2B5EF4-FFF2-40B4-BE49-F238E27FC236}">
                <a16:creationId xmlns="" xmlns:a16="http://schemas.microsoft.com/office/drawing/2014/main" id="{67E649E2-F14C-417D-9687-5AE058807580}"/>
              </a:ext>
            </a:extLst>
          </p:cNvPr>
          <p:cNvSpPr>
            <a:spLocks noChangeShapeType="1"/>
          </p:cNvSpPr>
          <p:nvPr/>
        </p:nvSpPr>
        <p:spPr bwMode="auto">
          <a:xfrm>
            <a:off x="9191627" y="2374107"/>
            <a:ext cx="1046162" cy="536575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Line 14">
            <a:extLst>
              <a:ext uri="{FF2B5EF4-FFF2-40B4-BE49-F238E27FC236}">
                <a16:creationId xmlns="" xmlns:a16="http://schemas.microsoft.com/office/drawing/2014/main" id="{E577AFDE-1950-4450-A37D-EEEE4C7F030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37789" y="2910682"/>
            <a:ext cx="666750" cy="1597025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15">
            <a:extLst>
              <a:ext uri="{FF2B5EF4-FFF2-40B4-BE49-F238E27FC236}">
                <a16:creationId xmlns="" xmlns:a16="http://schemas.microsoft.com/office/drawing/2014/main" id="{E979F952-5B88-4F7F-A876-309A8FA2CD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93115" y="1604169"/>
            <a:ext cx="1857375" cy="3541712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6">
            <a:extLst>
              <a:ext uri="{FF2B5EF4-FFF2-40B4-BE49-F238E27FC236}">
                <a16:creationId xmlns="" xmlns:a16="http://schemas.microsoft.com/office/drawing/2014/main" id="{F0116D2E-85E2-4F38-BEA2-35DBB1F8C3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59740" y="3305969"/>
            <a:ext cx="3363913" cy="1458912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Oval 17">
            <a:extLst>
              <a:ext uri="{FF2B5EF4-FFF2-40B4-BE49-F238E27FC236}">
                <a16:creationId xmlns="" xmlns:a16="http://schemas.microsoft.com/office/drawing/2014/main" id="{71736369-17BB-4816-B5A2-D18B39913D0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688389" y="4418806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ea typeface="隶书" panose="02010509060101010101" pitchFamily="49" charset="-122"/>
            </a:endParaRPr>
          </a:p>
        </p:txBody>
      </p:sp>
      <p:grpSp>
        <p:nvGrpSpPr>
          <p:cNvPr id="18" name="Group 18">
            <a:extLst>
              <a:ext uri="{FF2B5EF4-FFF2-40B4-BE49-F238E27FC236}">
                <a16:creationId xmlns="" xmlns:a16="http://schemas.microsoft.com/office/drawing/2014/main" id="{2D592A38-5110-4219-9A1B-93A30F51659F}"/>
              </a:ext>
            </a:extLst>
          </p:cNvPr>
          <p:cNvGrpSpPr/>
          <p:nvPr/>
        </p:nvGrpSpPr>
        <p:grpSpPr>
          <a:xfrm rot="16200000">
            <a:off x="8729665" y="2316957"/>
            <a:ext cx="31750" cy="4295775"/>
            <a:chOff x="1655" y="1117"/>
            <a:chExt cx="20" cy="2707"/>
          </a:xfrm>
        </p:grpSpPr>
        <p:sp>
          <p:nvSpPr>
            <p:cNvPr id="19" name="Line 19">
              <a:extLst>
                <a:ext uri="{FF2B5EF4-FFF2-40B4-BE49-F238E27FC236}">
                  <a16:creationId xmlns="" xmlns:a16="http://schemas.microsoft.com/office/drawing/2014/main" id="{4E181538-746D-49BB-9622-BF57A346ED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55" y="2478"/>
              <a:ext cx="11" cy="1346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prstDash val="sysDot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20">
              <a:extLst>
                <a:ext uri="{FF2B5EF4-FFF2-40B4-BE49-F238E27FC236}">
                  <a16:creationId xmlns="" xmlns:a16="http://schemas.microsoft.com/office/drawing/2014/main" id="{DA85D259-C33E-4086-8323-8D103FEBEF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64" y="1117"/>
              <a:ext cx="11" cy="134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" name="Arc 21">
            <a:extLst>
              <a:ext uri="{FF2B5EF4-FFF2-40B4-BE49-F238E27FC236}">
                <a16:creationId xmlns="" xmlns:a16="http://schemas.microsoft.com/office/drawing/2014/main" id="{7505C1F4-8CC6-4570-AC03-0E055949817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70664" y="4417219"/>
            <a:ext cx="4343400" cy="2190750"/>
          </a:xfrm>
          <a:custGeom>
            <a:gdLst>
              <a:gd name="T0" fmla="*/ 43195 w 43196"/>
              <a:gd name="T1" fmla="*/ 1036 h 22197"/>
              <a:gd name="T2" fmla="*/ 21600 w 43196"/>
              <a:gd name="T3" fmla="*/ 22197 h 22197"/>
              <a:gd name="T4" fmla="*/ 0 w 43196"/>
              <a:gd name="T5" fmla="*/ 597 h 22197"/>
              <a:gd name="T6" fmla="*/ 8 w 43196"/>
              <a:gd name="T7" fmla="*/ 0 h 22197"/>
              <a:gd name="T8" fmla="*/ 43195 w 43196"/>
              <a:gd name="T9" fmla="*/ 1036 h 22197"/>
              <a:gd name="T10" fmla="*/ 21600 w 43196"/>
              <a:gd name="T11" fmla="*/ 22197 h 22197"/>
              <a:gd name="T12" fmla="*/ 0 w 43196"/>
              <a:gd name="T13" fmla="*/ 597 h 22197"/>
              <a:gd name="T14" fmla="*/ 8 w 43196"/>
              <a:gd name="T15" fmla="*/ 0 h 22197"/>
              <a:gd name="T16" fmla="*/ 21600 w 43196"/>
              <a:gd name="T17" fmla="*/ 597 h 2219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196" h="22197" fill="none">
                <a:moveTo>
                  <a:pt x="43195" y="1036"/>
                </a:moveTo>
                <a:cubicBezTo>
                  <a:pt x="42956" y="12792"/>
                  <a:pt x="33357" y="22196"/>
                  <a:pt x="21600" y="22197"/>
                </a:cubicBezTo>
                <a:cubicBezTo>
                  <a:pt x="9670" y="22197"/>
                  <a:pt x="0" y="12526"/>
                  <a:pt x="0" y="597"/>
                </a:cubicBezTo>
                <a:cubicBezTo>
                  <a:pt x="-1" y="397"/>
                  <a:pt x="2" y="198"/>
                  <a:pt x="8" y="0"/>
                </a:cubicBezTo>
              </a:path>
              <a:path w="43196" h="22197" stroke="0">
                <a:moveTo>
                  <a:pt x="43195" y="1036"/>
                </a:moveTo>
                <a:cubicBezTo>
                  <a:pt x="42956" y="12792"/>
                  <a:pt x="33357" y="22196"/>
                  <a:pt x="21600" y="22197"/>
                </a:cubicBezTo>
                <a:cubicBezTo>
                  <a:pt x="9670" y="22197"/>
                  <a:pt x="0" y="12526"/>
                  <a:pt x="0" y="597"/>
                </a:cubicBezTo>
                <a:cubicBezTo>
                  <a:pt x="-1" y="397"/>
                  <a:pt x="2" y="198"/>
                  <a:pt x="8" y="0"/>
                </a:cubicBezTo>
                <a:lnTo>
                  <a:pt x="21600" y="597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" name="Arc 22">
            <a:extLst>
              <a:ext uri="{FF2B5EF4-FFF2-40B4-BE49-F238E27FC236}">
                <a16:creationId xmlns="" xmlns:a16="http://schemas.microsoft.com/office/drawing/2014/main" id="{6DD46535-6EDD-4E8E-84E6-A667F1478A6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62727" y="2315369"/>
            <a:ext cx="4343400" cy="2227262"/>
          </a:xfrm>
          <a:custGeom>
            <a:gdLst>
              <a:gd name="T0" fmla="*/ 21 w 43200"/>
              <a:gd name="T1" fmla="*/ 22564 h 22564"/>
              <a:gd name="T2" fmla="*/ 0 w 43200"/>
              <a:gd name="T3" fmla="*/ 21600 h 22564"/>
              <a:gd name="T4" fmla="*/ 21600 w 43200"/>
              <a:gd name="T5" fmla="*/ 0 h 22564"/>
              <a:gd name="T6" fmla="*/ 43200 w 43200"/>
              <a:gd name="T7" fmla="*/ 21600 h 22564"/>
              <a:gd name="T8" fmla="*/ 43198 w 43200"/>
              <a:gd name="T9" fmla="*/ 21825 h 22564"/>
              <a:gd name="T10" fmla="*/ 21 w 43200"/>
              <a:gd name="T11" fmla="*/ 22564 h 22564"/>
              <a:gd name="T12" fmla="*/ 0 w 43200"/>
              <a:gd name="T13" fmla="*/ 21600 h 22564"/>
              <a:gd name="T14" fmla="*/ 21600 w 43200"/>
              <a:gd name="T15" fmla="*/ 0 h 22564"/>
              <a:gd name="T16" fmla="*/ 43200 w 43200"/>
              <a:gd name="T17" fmla="*/ 21600 h 22564"/>
              <a:gd name="T18" fmla="*/ 43198 w 43200"/>
              <a:gd name="T19" fmla="*/ 21825 h 22564"/>
              <a:gd name="T20" fmla="*/ 21600 w 43200"/>
              <a:gd name="T21" fmla="*/ 21600 h 2256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200" h="22564" fill="none">
                <a:moveTo>
                  <a:pt x="21" y="22564"/>
                </a:moveTo>
                <a:cubicBezTo>
                  <a:pt x="7" y="22242"/>
                  <a:pt x="0" y="21921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1675"/>
                  <a:pt x="43199" y="21750"/>
                  <a:pt x="43198" y="21825"/>
                </a:cubicBezTo>
              </a:path>
              <a:path w="43200" h="22564" stroke="0">
                <a:moveTo>
                  <a:pt x="21" y="22564"/>
                </a:moveTo>
                <a:cubicBezTo>
                  <a:pt x="7" y="22242"/>
                  <a:pt x="0" y="21921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1675"/>
                  <a:pt x="43199" y="21750"/>
                  <a:pt x="43198" y="21825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" name="Rectangle 23">
            <a:extLst>
              <a:ext uri="{FF2B5EF4-FFF2-40B4-BE49-F238E27FC236}">
                <a16:creationId xmlns="" xmlns:a16="http://schemas.microsoft.com/office/drawing/2014/main" id="{DE213311-2731-4BA5-9A4F-795FABDA9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858" y="1604169"/>
            <a:ext cx="5687217" cy="3145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方法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在圆弧上任取三点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C;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作线段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的垂直平分线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其交点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即为圆心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以点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为圆心，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长为半径作圆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即为所求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4" name="Text Box 24">
            <a:extLst>
              <a:ext uri="{FF2B5EF4-FFF2-40B4-BE49-F238E27FC236}">
                <a16:creationId xmlns="" xmlns:a16="http://schemas.microsoft.com/office/drawing/2014/main" id="{0161B352-2B6B-48E6-97B2-01B07E4F5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0164" y="1840707"/>
            <a:ext cx="45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25" name="Text Box 25">
            <a:extLst>
              <a:ext uri="{FF2B5EF4-FFF2-40B4-BE49-F238E27FC236}">
                <a16:creationId xmlns="" xmlns:a16="http://schemas.microsoft.com/office/drawing/2014/main" id="{A982D88E-E929-414C-B22D-534EFF109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9364" y="2297907"/>
            <a:ext cx="45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26" name="Text Box 26">
            <a:extLst>
              <a:ext uri="{FF2B5EF4-FFF2-40B4-BE49-F238E27FC236}">
                <a16:creationId xmlns="" xmlns:a16="http://schemas.microsoft.com/office/drawing/2014/main" id="{6BACACA3-C4EC-4BFC-B985-E70696F36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77564" y="4202907"/>
            <a:ext cx="45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27" name="Text Box 27">
            <a:extLst>
              <a:ext uri="{FF2B5EF4-FFF2-40B4-BE49-F238E27FC236}">
                <a16:creationId xmlns="" xmlns:a16="http://schemas.microsoft.com/office/drawing/2014/main" id="{549C8A16-E6FF-4E85-B05C-A70287E68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5364" y="4583907"/>
            <a:ext cx="45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</a:rPr>
              <a:t>O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1763F35-7178-439A-8B31-72A048EF281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7811107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  <p:cond evt="onBegin" delay="0">
                          <p:tn val="44"/>
                        </p:cond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  <p:cond evt="onBegin" delay="0">
                          <p:tn val="53"/>
                        </p:cond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  <p:cond evt="onBegin" delay="0">
                          <p:tn val="68"/>
                        </p:cond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  <p:cond evt="onBegin" delay="0">
                          <p:tn val="76"/>
                        </p:cond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  <p:cond evt="onBegin" delay="0">
                          <p:tn val="82"/>
                        </p:cond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7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6">
            <a:extLst>
              <a:ext uri="{FF2B5EF4-FFF2-40B4-BE49-F238E27FC236}">
                <a16:creationId xmlns="" xmlns:a16="http://schemas.microsoft.com/office/drawing/2014/main" id="{8B81D6C4-19F9-4542-BD8E-4936374C2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89655"/>
            <a:ext cx="12072664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        某一个城市在一块空地新建了三个居民小区，它们分别为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，且三个  小区不在同一直线上，要想规划一所中学，使这所中学到三个小区的距离相等。请问同学们这所中学建在哪个位置？你怎么确定这个位置呢？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="" xmlns:a16="http://schemas.microsoft.com/office/drawing/2014/main" id="{47B2C513-ABB6-41CD-918A-5834DE02A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9444" y="3383290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</a:rPr>
              <a:t>●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62CB95D2-D2BA-49D5-B75E-CEAAE82A6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6431" y="4751715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</a:rPr>
              <a:t>●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79F83542-0E58-4BE9-9953-0A7D925B3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7781" y="4967615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</a:rPr>
              <a:t>●</a:t>
            </a:r>
          </a:p>
        </p:txBody>
      </p:sp>
      <p:sp>
        <p:nvSpPr>
          <p:cNvPr id="6" name="Text Box 10">
            <a:extLst>
              <a:ext uri="{FF2B5EF4-FFF2-40B4-BE49-F238E27FC236}">
                <a16:creationId xmlns="" xmlns:a16="http://schemas.microsoft.com/office/drawing/2014/main" id="{575A8EC9-017D-4F5B-BF13-4845152E5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1518" y="4823153"/>
            <a:ext cx="792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  <p:sp>
        <p:nvSpPr>
          <p:cNvPr id="7" name="Text Box 11">
            <a:extLst>
              <a:ext uri="{FF2B5EF4-FFF2-40B4-BE49-F238E27FC236}">
                <a16:creationId xmlns="" xmlns:a16="http://schemas.microsoft.com/office/drawing/2014/main" id="{5206DF62-9F05-4EEF-BB34-58EE33278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08368" y="3167390"/>
            <a:ext cx="792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8" name="Text Box 12">
            <a:extLst>
              <a:ext uri="{FF2B5EF4-FFF2-40B4-BE49-F238E27FC236}">
                <a16:creationId xmlns="" xmlns:a16="http://schemas.microsoft.com/office/drawing/2014/main" id="{7446B780-5482-4ED9-B58A-3AC16E1CE2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76793" y="4462790"/>
            <a:ext cx="792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CFCA498-A623-4B63-A4D4-9A92CC1F3579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2514648604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直接连接符 1">
            <a:extLst>
              <a:ext uri="{FF2B5EF4-FFF2-40B4-BE49-F238E27FC236}">
                <a16:creationId xmlns="" xmlns:a16="http://schemas.microsoft.com/office/drawing/2014/main" id="{E1E7ED47-FEBB-4A91-ABA3-D3224D876EC5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8204" y="3203847"/>
            <a:ext cx="2895600" cy="9906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直接连接符 2">
            <a:extLst>
              <a:ext uri="{FF2B5EF4-FFF2-40B4-BE49-F238E27FC236}">
                <a16:creationId xmlns="" xmlns:a16="http://schemas.microsoft.com/office/drawing/2014/main" id="{637D6B5E-9823-4C51-82FA-813358443E0B}"/>
              </a:ext>
            </a:extLst>
          </p:cNvPr>
          <p:cNvSpPr>
            <a:spLocks noChangeShapeType="1"/>
          </p:cNvSpPr>
          <p:nvPr/>
        </p:nvSpPr>
        <p:spPr bwMode="auto">
          <a:xfrm>
            <a:off x="8699004" y="3203847"/>
            <a:ext cx="152400" cy="18288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矩形 36868">
            <a:extLst>
              <a:ext uri="{FF2B5EF4-FFF2-40B4-BE49-F238E27FC236}">
                <a16:creationId xmlns="" xmlns:a16="http://schemas.microsoft.com/office/drawing/2014/main" id="{B3B9B057-50E7-461A-B846-170BBA123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681" y="1029683"/>
            <a:ext cx="87328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如图，请找出图中圆的圆心，并写出你找圆心的方法?</a:t>
            </a:r>
          </a:p>
        </p:txBody>
      </p:sp>
      <p:sp>
        <p:nvSpPr>
          <p:cNvPr id="5" name="椭圆 36869">
            <a:extLst>
              <a:ext uri="{FF2B5EF4-FFF2-40B4-BE49-F238E27FC236}">
                <a16:creationId xmlns="" xmlns:a16="http://schemas.microsoft.com/office/drawing/2014/main" id="{0B27772F-099C-4C3D-B5BC-B947D3682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0980" y="2060848"/>
            <a:ext cx="3959225" cy="39592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9E0A21D1-F863-440C-8C1D-6C957DC72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9004" y="4038872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" name="直接连接符 6">
            <a:extLst>
              <a:ext uri="{FF2B5EF4-FFF2-40B4-BE49-F238E27FC236}">
                <a16:creationId xmlns="" xmlns:a16="http://schemas.microsoft.com/office/drawing/2014/main" id="{DD6D487C-91AB-43C7-BC65-11372F4B3FE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70204" y="2441847"/>
            <a:ext cx="685800" cy="2287588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">
            <a:extLst>
              <a:ext uri="{FF2B5EF4-FFF2-40B4-BE49-F238E27FC236}">
                <a16:creationId xmlns="" xmlns:a16="http://schemas.microsoft.com/office/drawing/2014/main" id="{CE9F541D-3AC5-4CEC-8646-79A9331F9EE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70204" y="4270647"/>
            <a:ext cx="3810000" cy="458788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6D8F70E-293F-4D07-83FC-14563CC92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8804" y="1989411"/>
            <a:ext cx="533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27A1A77-4374-42BA-823A-A2A3F34DE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004" y="4453211"/>
            <a:ext cx="533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870EACA3-8699-4ED0-821D-737788400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80204" y="3969022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53395FCA-F609-43EE-A8CC-595A880E5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9804" y="2386285"/>
            <a:ext cx="107950" cy="106362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8077B8E3-0158-4B07-B4BA-3EE70B17F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4004" y="4696097"/>
            <a:ext cx="107950" cy="109538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FA9A21AC-BE9F-49DB-8C69-23C9293C2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4004" y="4194447"/>
            <a:ext cx="107950" cy="109538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75B9398-893B-46B7-8029-2C9E5C619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5204" y="3619772"/>
            <a:ext cx="53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662BF13-F054-4B92-B84B-D4FE71D9E17D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5278328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6">
            <a:extLst>
              <a:ext uri="{FF2B5EF4-FFF2-40B4-BE49-F238E27FC236}">
                <a16:creationId xmlns="" xmlns:a16="http://schemas.microsoft.com/office/drawing/2014/main" id="{AE3A4643-0918-45F6-BE54-E3BE4D487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836712"/>
            <a:ext cx="11305256" cy="120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正方形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的边长为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2cm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，以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为圆心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2cm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为半径作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，则点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Text Box 13">
            <a:extLst>
              <a:ext uri="{FF2B5EF4-FFF2-40B4-BE49-F238E27FC236}">
                <a16:creationId xmlns="" xmlns:a16="http://schemas.microsoft.com/office/drawing/2014/main" id="{0B556131-EB58-4378-86A3-858664212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1441351"/>
            <a:ext cx="457200" cy="48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</a:p>
        </p:txBody>
      </p:sp>
      <p:sp>
        <p:nvSpPr>
          <p:cNvPr id="4" name="Text Box 14">
            <a:extLst>
              <a:ext uri="{FF2B5EF4-FFF2-40B4-BE49-F238E27FC236}">
                <a16:creationId xmlns="" xmlns:a16="http://schemas.microsoft.com/office/drawing/2014/main" id="{6617FF37-B522-4BF8-BCE0-E44D5739C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7640" y="1441351"/>
            <a:ext cx="457200" cy="48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="" xmlns:a16="http://schemas.microsoft.com/office/drawing/2014/main" id="{84E9CB30-3E87-41FE-BB3A-9540AC37D5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0802" y="1441351"/>
            <a:ext cx="457200" cy="48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</a:p>
        </p:txBody>
      </p:sp>
      <p:sp>
        <p:nvSpPr>
          <p:cNvPr id="6" name="矩形 23">
            <a:extLst>
              <a:ext uri="{FF2B5EF4-FFF2-40B4-BE49-F238E27FC236}">
                <a16:creationId xmlns="" xmlns:a16="http://schemas.microsoft.com/office/drawing/2014/main" id="{382F322B-96AC-442F-B556-074F4A17D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342" y="2111178"/>
            <a:ext cx="11615314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的半径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5㎝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为原点，点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的坐标为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3,4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的位置关系为 （   ）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内     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B.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 b="1"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外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上或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外 </a:t>
            </a:r>
          </a:p>
        </p:txBody>
      </p:sp>
      <p:sp>
        <p:nvSpPr>
          <p:cNvPr id="7" name="TextBox 24">
            <a:extLst>
              <a:ext uri="{FF2B5EF4-FFF2-40B4-BE49-F238E27FC236}">
                <a16:creationId xmlns="" xmlns:a16="http://schemas.microsoft.com/office/drawing/2014/main" id="{880FD2D5-1DA6-427F-9DE0-821219D1F6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600" y="2636912"/>
            <a:ext cx="390525" cy="596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9A720A42-6B85-4F55-B41E-186B5EEF42DC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13193468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73" name="矩形 41985">
            <a:extLst>
              <a:ext uri="{FF2B5EF4-FFF2-40B4-BE49-F238E27FC236}">
                <a16:creationId xmlns="" xmlns:a16="http://schemas.microsoft.com/office/drawing/2014/main" id="{55E7E00E-D4E9-4037-ADFE-027FC4FEB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208" y="999940"/>
            <a:ext cx="1154744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如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图，在5×5正方形网格中，一条圆弧经过A，B，C三点，那么这条圆弧所在圆的圆心是（       ）</a:t>
            </a:r>
          </a:p>
        </p:txBody>
      </p:sp>
      <p:grpSp>
        <p:nvGrpSpPr>
          <p:cNvPr id="54274" name="组合 41986">
            <a:extLst>
              <a:ext uri="{FF2B5EF4-FFF2-40B4-BE49-F238E27FC236}">
                <a16:creationId xmlns="" xmlns:a16="http://schemas.microsoft.com/office/drawing/2014/main" id="{BEA9404D-A280-4A96-A471-868B8D27816B}"/>
              </a:ext>
            </a:extLst>
          </p:cNvPr>
          <p:cNvGrpSpPr/>
          <p:nvPr/>
        </p:nvGrpSpPr>
        <p:grpSpPr>
          <a:xfrm>
            <a:off x="8594187" y="2340803"/>
            <a:ext cx="2590800" cy="2743200"/>
            <a:chExt cx="1857" cy="2005"/>
          </a:xfrm>
        </p:grpSpPr>
        <p:sp>
          <p:nvSpPr>
            <p:cNvPr id="54275" name="文本框 41987">
              <a:extLst>
                <a:ext uri="{FF2B5EF4-FFF2-40B4-BE49-F238E27FC236}">
                  <a16:creationId xmlns="" xmlns:a16="http://schemas.microsoft.com/office/drawing/2014/main" id="{F2980F3A-196C-48CC-84E9-304B0E17B2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5" y="1175"/>
              <a:ext cx="646" cy="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</a:p>
          </p:txBody>
        </p:sp>
        <p:sp>
          <p:nvSpPr>
            <p:cNvPr id="54276" name="文本框 41988">
              <a:extLst>
                <a:ext uri="{FF2B5EF4-FFF2-40B4-BE49-F238E27FC236}">
                  <a16:creationId xmlns="" xmlns:a16="http://schemas.microsoft.com/office/drawing/2014/main" id="{F20E4CDD-C733-4558-9E57-3F42C04D5A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" y="882"/>
              <a:ext cx="646" cy="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R</a:t>
              </a:r>
            </a:p>
          </p:txBody>
        </p:sp>
        <p:sp>
          <p:nvSpPr>
            <p:cNvPr id="54277" name="文本框 41989">
              <a:extLst>
                <a:ext uri="{FF2B5EF4-FFF2-40B4-BE49-F238E27FC236}">
                  <a16:creationId xmlns="" xmlns:a16="http://schemas.microsoft.com/office/drawing/2014/main" id="{0FD9EDB2-6360-4EA6-930D-3EFBB95CC7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" y="868"/>
              <a:ext cx="646" cy="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Q</a:t>
              </a:r>
            </a:p>
          </p:txBody>
        </p:sp>
        <p:sp>
          <p:nvSpPr>
            <p:cNvPr id="54278" name="直接连接符 41990">
              <a:extLst>
                <a:ext uri="{FF2B5EF4-FFF2-40B4-BE49-F238E27FC236}">
                  <a16:creationId xmlns="" xmlns:a16="http://schemas.microsoft.com/office/drawing/2014/main" id="{D74FDD08-9FFC-4617-A65D-00D488A4B55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0" y="0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79" name="直接连接符 41991">
              <a:extLst>
                <a:ext uri="{FF2B5EF4-FFF2-40B4-BE49-F238E27FC236}">
                  <a16:creationId xmlns="" xmlns:a16="http://schemas.microsoft.com/office/drawing/2014/main" id="{F0314187-8E40-4B11-82D6-43EFC9E9B16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323" y="0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0" name="直接连接符 41992">
              <a:extLst>
                <a:ext uri="{FF2B5EF4-FFF2-40B4-BE49-F238E27FC236}">
                  <a16:creationId xmlns="" xmlns:a16="http://schemas.microsoft.com/office/drawing/2014/main" id="{D54D3FC5-2FA8-4AD8-9DD7-BAE5E97EB54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46" y="0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1" name="直接连接符 41993">
              <a:extLst>
                <a:ext uri="{FF2B5EF4-FFF2-40B4-BE49-F238E27FC236}">
                  <a16:creationId xmlns="" xmlns:a16="http://schemas.microsoft.com/office/drawing/2014/main" id="{BCBCA8CA-255F-4735-9B2E-9EE26E2F774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969" y="0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2" name="直接连接符 41994">
              <a:extLst>
                <a:ext uri="{FF2B5EF4-FFF2-40B4-BE49-F238E27FC236}">
                  <a16:creationId xmlns="" xmlns:a16="http://schemas.microsoft.com/office/drawing/2014/main" id="{2B6D82E6-9068-4AA4-8008-D98FDDCC39F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1292" y="0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3" name="直接连接符 41995">
              <a:extLst>
                <a:ext uri="{FF2B5EF4-FFF2-40B4-BE49-F238E27FC236}">
                  <a16:creationId xmlns="" xmlns:a16="http://schemas.microsoft.com/office/drawing/2014/main" id="{27C9D3AE-7351-4523-AF2D-53C6FA15AB6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1615" y="0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4" name="直接连接符 41996">
              <a:extLst>
                <a:ext uri="{FF2B5EF4-FFF2-40B4-BE49-F238E27FC236}">
                  <a16:creationId xmlns="" xmlns:a16="http://schemas.microsoft.com/office/drawing/2014/main" id="{72B66348-1DEE-4635-A2E4-30557FCE19F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-808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5" name="直接连接符 41997">
              <a:extLst>
                <a:ext uri="{FF2B5EF4-FFF2-40B4-BE49-F238E27FC236}">
                  <a16:creationId xmlns="" xmlns:a16="http://schemas.microsoft.com/office/drawing/2014/main" id="{91F82873-3270-4DA3-A4CF-895FB9554D0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-485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6" name="直接连接符 41998">
              <a:extLst>
                <a:ext uri="{FF2B5EF4-FFF2-40B4-BE49-F238E27FC236}">
                  <a16:creationId xmlns="" xmlns:a16="http://schemas.microsoft.com/office/drawing/2014/main" id="{2D97A0C4-FDF6-478A-8B92-839A21479DF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-162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7" name="直接连接符 41999">
              <a:extLst>
                <a:ext uri="{FF2B5EF4-FFF2-40B4-BE49-F238E27FC236}">
                  <a16:creationId xmlns="" xmlns:a16="http://schemas.microsoft.com/office/drawing/2014/main" id="{BCA99A4E-0A92-42ED-BBA2-BADD3947C0B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149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8" name="直接连接符 42000">
              <a:extLst>
                <a:ext uri="{FF2B5EF4-FFF2-40B4-BE49-F238E27FC236}">
                  <a16:creationId xmlns="" xmlns:a16="http://schemas.microsoft.com/office/drawing/2014/main" id="{82560C86-6207-482D-8767-6F983ECFAA0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472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89" name="直接连接符 42001">
              <a:extLst>
                <a:ext uri="{FF2B5EF4-FFF2-40B4-BE49-F238E27FC236}">
                  <a16:creationId xmlns="" xmlns:a16="http://schemas.microsoft.com/office/drawing/2014/main" id="{60096222-4645-44C5-94FC-2D08424CE48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795"/>
              <a:ext cx="0" cy="1615"/>
            </a:xfrm>
            <a:prstGeom prst="line">
              <a:avLst/>
            </a:pr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0" name="任意多边形 42002">
              <a:extLst>
                <a:ext uri="{FF2B5EF4-FFF2-40B4-BE49-F238E27FC236}">
                  <a16:creationId xmlns="" xmlns:a16="http://schemas.microsoft.com/office/drawing/2014/main" id="{C99371AF-340C-457D-9B02-73F35384915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2" y="247"/>
              <a:ext cx="1253" cy="722"/>
            </a:xfrm>
            <a:custGeom>
              <a:gdLst>
                <a:gd name="T0" fmla="*/ 0 w 37506"/>
                <a:gd name="T1" fmla="*/ 7077 h 21600"/>
                <a:gd name="T2" fmla="*/ 15989 w 37506"/>
                <a:gd name="T3" fmla="*/ 0 h 21600"/>
                <a:gd name="T4" fmla="*/ 37507 w 37506"/>
                <a:gd name="T5" fmla="*/ 19703 h 21600"/>
                <a:gd name="T6" fmla="*/ 37506 w 37506"/>
                <a:gd name="T7" fmla="*/ 19710 h 21600"/>
                <a:gd name="T8" fmla="*/ 36704 w 37506"/>
                <a:gd name="T9" fmla="*/ 14491 h 21600"/>
                <a:gd name="T10" fmla="*/ 55498 w 37506"/>
                <a:gd name="T11" fmla="*/ -3570 h 21600"/>
                <a:gd name="T12" fmla="*/ 74292 w 37506"/>
                <a:gd name="T13" fmla="*/ 14491 h 21600"/>
                <a:gd name="T14" fmla="*/ 68319 w 37506"/>
                <a:gd name="T15" fmla="*/ 27697 h 21600"/>
                <a:gd name="T16" fmla="*/ 0 w 37506"/>
                <a:gd name="T17" fmla="*/ 7077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506" h="21600" fill="none">
                  <a:moveTo>
                    <a:pt x="0" y="7077"/>
                  </a:moveTo>
                  <a:cubicBezTo>
                    <a:pt x="3951" y="2729"/>
                    <a:pt x="9651" y="0"/>
                    <a:pt x="15989" y="0"/>
                  </a:cubicBezTo>
                  <a:cubicBezTo>
                    <a:pt x="27281" y="0"/>
                    <a:pt x="36549" y="8665"/>
                    <a:pt x="37507" y="19703"/>
                  </a:cubicBezTo>
                </a:path>
                <a:path w="37506" h="21600" stroke="0">
                  <a:moveTo>
                    <a:pt x="37506" y="19710"/>
                  </a:moveTo>
                  <a:cubicBezTo>
                    <a:pt x="36983" y="18061"/>
                    <a:pt x="36704" y="16307"/>
                    <a:pt x="36704" y="14491"/>
                  </a:cubicBezTo>
                  <a:cubicBezTo>
                    <a:pt x="36704" y="4516"/>
                    <a:pt x="45118" y="-3570"/>
                    <a:pt x="55498" y="-3570"/>
                  </a:cubicBezTo>
                  <a:cubicBezTo>
                    <a:pt x="65878" y="-3570"/>
                    <a:pt x="74292" y="4516"/>
                    <a:pt x="74292" y="14491"/>
                  </a:cubicBezTo>
                  <a:cubicBezTo>
                    <a:pt x="74292" y="19704"/>
                    <a:pt x="71994" y="24400"/>
                    <a:pt x="68319" y="27697"/>
                  </a:cubicBezTo>
                  <a:lnTo>
                    <a:pt x="0" y="7077"/>
                  </a:lnTo>
                  <a:close/>
                </a:path>
              </a:pathLst>
            </a:custGeom>
            <a:noFill/>
            <a:ln w="127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291" name="直接连接符 42003">
              <a:extLst>
                <a:ext uri="{FF2B5EF4-FFF2-40B4-BE49-F238E27FC236}">
                  <a16:creationId xmlns="" xmlns:a16="http://schemas.microsoft.com/office/drawing/2014/main" id="{B049271F-17DB-491A-B994-2D11B32247F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46" y="0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2" name="直接连接符 42004">
              <a:extLst>
                <a:ext uri="{FF2B5EF4-FFF2-40B4-BE49-F238E27FC236}">
                  <a16:creationId xmlns="" xmlns:a16="http://schemas.microsoft.com/office/drawing/2014/main" id="{F06F63F4-BE7B-43FD-9448-ADB7BA4E19A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969" y="0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3" name="直接连接符 42005">
              <a:extLst>
                <a:ext uri="{FF2B5EF4-FFF2-40B4-BE49-F238E27FC236}">
                  <a16:creationId xmlns="" xmlns:a16="http://schemas.microsoft.com/office/drawing/2014/main" id="{32934143-E47C-4650-8EAB-4483C459E51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1292" y="0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4" name="直接连接符 42006">
              <a:extLst>
                <a:ext uri="{FF2B5EF4-FFF2-40B4-BE49-F238E27FC236}">
                  <a16:creationId xmlns="" xmlns:a16="http://schemas.microsoft.com/office/drawing/2014/main" id="{FADBBD27-AD39-4A7B-A995-4E4853C576E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1615" y="0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5" name="直接连接符 42007">
              <a:extLst>
                <a:ext uri="{FF2B5EF4-FFF2-40B4-BE49-F238E27FC236}">
                  <a16:creationId xmlns="" xmlns:a16="http://schemas.microsoft.com/office/drawing/2014/main" id="{102BBD84-FE6F-418C-BC05-FA3DE0FA440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-808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6" name="直接连接符 42008">
              <a:extLst>
                <a:ext uri="{FF2B5EF4-FFF2-40B4-BE49-F238E27FC236}">
                  <a16:creationId xmlns="" xmlns:a16="http://schemas.microsoft.com/office/drawing/2014/main" id="{D0696D43-CBF5-45A2-9EA6-ACD64280544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-485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7" name="直接连接符 42009">
              <a:extLst>
                <a:ext uri="{FF2B5EF4-FFF2-40B4-BE49-F238E27FC236}">
                  <a16:creationId xmlns="" xmlns:a16="http://schemas.microsoft.com/office/drawing/2014/main" id="{965D8469-7297-4491-B29A-72726B6B053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-162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8" name="直接连接符 42010">
              <a:extLst>
                <a:ext uri="{FF2B5EF4-FFF2-40B4-BE49-F238E27FC236}">
                  <a16:creationId xmlns="" xmlns:a16="http://schemas.microsoft.com/office/drawing/2014/main" id="{0D1546AE-14DB-4F32-A716-8CEFAA619A8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149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299" name="直接连接符 42011">
              <a:extLst>
                <a:ext uri="{FF2B5EF4-FFF2-40B4-BE49-F238E27FC236}">
                  <a16:creationId xmlns="" xmlns:a16="http://schemas.microsoft.com/office/drawing/2014/main" id="{B7248704-10C3-4756-8BE6-EC9B8AD1220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472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300" name="直接连接符 42012">
              <a:extLst>
                <a:ext uri="{FF2B5EF4-FFF2-40B4-BE49-F238E27FC236}">
                  <a16:creationId xmlns="" xmlns:a16="http://schemas.microsoft.com/office/drawing/2014/main" id="{90277631-7066-4E51-8DE3-B7940681AF0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 flipH="1">
              <a:off x="808" y="795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301" name="任意多边形 42013">
              <a:extLst>
                <a:ext uri="{FF2B5EF4-FFF2-40B4-BE49-F238E27FC236}">
                  <a16:creationId xmlns="" xmlns:a16="http://schemas.microsoft.com/office/drawing/2014/main" id="{2C7B5351-B955-4102-B81C-6C39B869E07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2" y="247"/>
              <a:ext cx="1253" cy="722"/>
            </a:xfrm>
            <a:custGeom>
              <a:gdLst>
                <a:gd name="T0" fmla="*/ 0 w 37506"/>
                <a:gd name="T1" fmla="*/ 7077 h 21600"/>
                <a:gd name="T2" fmla="*/ 15989 w 37506"/>
                <a:gd name="T3" fmla="*/ 0 h 21600"/>
                <a:gd name="T4" fmla="*/ 37507 w 37506"/>
                <a:gd name="T5" fmla="*/ 19703 h 21600"/>
                <a:gd name="T6" fmla="*/ 37506 w 37506"/>
                <a:gd name="T7" fmla="*/ 19710 h 21600"/>
                <a:gd name="T8" fmla="*/ 36704 w 37506"/>
                <a:gd name="T9" fmla="*/ 14491 h 21600"/>
                <a:gd name="T10" fmla="*/ 55498 w 37506"/>
                <a:gd name="T11" fmla="*/ -3570 h 21600"/>
                <a:gd name="T12" fmla="*/ 74292 w 37506"/>
                <a:gd name="T13" fmla="*/ 14491 h 21600"/>
                <a:gd name="T14" fmla="*/ 68319 w 37506"/>
                <a:gd name="T15" fmla="*/ 27697 h 21600"/>
                <a:gd name="T16" fmla="*/ 0 w 37506"/>
                <a:gd name="T17" fmla="*/ 7077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506" h="21600" fill="none">
                  <a:moveTo>
                    <a:pt x="0" y="7077"/>
                  </a:moveTo>
                  <a:cubicBezTo>
                    <a:pt x="3951" y="2729"/>
                    <a:pt x="9651" y="0"/>
                    <a:pt x="15989" y="0"/>
                  </a:cubicBezTo>
                  <a:cubicBezTo>
                    <a:pt x="27281" y="0"/>
                    <a:pt x="36549" y="8665"/>
                    <a:pt x="37507" y="19703"/>
                  </a:cubicBezTo>
                </a:path>
                <a:path w="37506" h="21600" stroke="0">
                  <a:moveTo>
                    <a:pt x="37506" y="19710"/>
                  </a:moveTo>
                  <a:cubicBezTo>
                    <a:pt x="36983" y="18061"/>
                    <a:pt x="36704" y="16307"/>
                    <a:pt x="36704" y="14491"/>
                  </a:cubicBezTo>
                  <a:cubicBezTo>
                    <a:pt x="36704" y="4516"/>
                    <a:pt x="45118" y="-3570"/>
                    <a:pt x="55498" y="-3570"/>
                  </a:cubicBezTo>
                  <a:cubicBezTo>
                    <a:pt x="65878" y="-3570"/>
                    <a:pt x="74292" y="4516"/>
                    <a:pt x="74292" y="14491"/>
                  </a:cubicBezTo>
                  <a:cubicBezTo>
                    <a:pt x="74292" y="19704"/>
                    <a:pt x="71994" y="24400"/>
                    <a:pt x="68319" y="27697"/>
                  </a:cubicBezTo>
                  <a:lnTo>
                    <a:pt x="0" y="7077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302" name="椭圆 42014">
              <a:extLst>
                <a:ext uri="{FF2B5EF4-FFF2-40B4-BE49-F238E27FC236}">
                  <a16:creationId xmlns="" xmlns:a16="http://schemas.microsoft.com/office/drawing/2014/main" id="{EB0C4187-2339-4984-8746-B31697FC112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4" y="301"/>
              <a:ext cx="45" cy="45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03" name="椭圆 42015">
              <a:extLst>
                <a:ext uri="{FF2B5EF4-FFF2-40B4-BE49-F238E27FC236}">
                  <a16:creationId xmlns="" xmlns:a16="http://schemas.microsoft.com/office/drawing/2014/main" id="{3C0CCCE6-3DE6-42F9-88B1-9EA233EB406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70" y="624"/>
              <a:ext cx="45" cy="4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04" name="椭圆 42016">
              <a:extLst>
                <a:ext uri="{FF2B5EF4-FFF2-40B4-BE49-F238E27FC236}">
                  <a16:creationId xmlns="" xmlns:a16="http://schemas.microsoft.com/office/drawing/2014/main" id="{19F60BF2-D62B-4877-9B78-79348EC025A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4" y="946"/>
              <a:ext cx="45" cy="4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05" name="椭圆 42017">
              <a:extLst>
                <a:ext uri="{FF2B5EF4-FFF2-40B4-BE49-F238E27FC236}">
                  <a16:creationId xmlns="" xmlns:a16="http://schemas.microsoft.com/office/drawing/2014/main" id="{D5C2BB0E-8A7B-49EC-8040-BDB496B08B4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6" y="947"/>
              <a:ext cx="45" cy="45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06" name="椭圆 42018">
              <a:extLst>
                <a:ext uri="{FF2B5EF4-FFF2-40B4-BE49-F238E27FC236}">
                  <a16:creationId xmlns="" xmlns:a16="http://schemas.microsoft.com/office/drawing/2014/main" id="{05EE371B-422E-4946-9403-BCFB49F88A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2" y="1268"/>
              <a:ext cx="45" cy="4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07" name="文本框 42019">
              <a:extLst>
                <a:ext uri="{FF2B5EF4-FFF2-40B4-BE49-F238E27FC236}">
                  <a16:creationId xmlns="" xmlns:a16="http://schemas.microsoft.com/office/drawing/2014/main" id="{A10369E0-8A1D-4571-8DC2-1D5CC91D15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5" y="1585"/>
              <a:ext cx="646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08" name="文本框 42020">
              <a:extLst>
                <a:ext uri="{FF2B5EF4-FFF2-40B4-BE49-F238E27FC236}">
                  <a16:creationId xmlns="" xmlns:a16="http://schemas.microsoft.com/office/drawing/2014/main" id="{EC5E94FB-C955-4951-8CE0-C1A7A8F76A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" y="13"/>
              <a:ext cx="646" cy="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54309" name="文本框 42021">
              <a:extLst>
                <a:ext uri="{FF2B5EF4-FFF2-40B4-BE49-F238E27FC236}">
                  <a16:creationId xmlns="" xmlns:a16="http://schemas.microsoft.com/office/drawing/2014/main" id="{701A11A8-069B-4E06-B110-D818C95593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2" y="27"/>
              <a:ext cx="646" cy="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54310" name="文本框 42022">
              <a:extLst>
                <a:ext uri="{FF2B5EF4-FFF2-40B4-BE49-F238E27FC236}">
                  <a16:creationId xmlns="" xmlns:a16="http://schemas.microsoft.com/office/drawing/2014/main" id="{ADCB011B-8592-46F6-875F-F98350FE4F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11" y="334"/>
              <a:ext cx="646" cy="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54311" name="文本框 42023">
              <a:extLst>
                <a:ext uri="{FF2B5EF4-FFF2-40B4-BE49-F238E27FC236}">
                  <a16:creationId xmlns="" xmlns:a16="http://schemas.microsoft.com/office/drawing/2014/main" id="{05AAD1B3-0B4F-4D8A-8561-FC5A90ACF0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" y="882"/>
              <a:ext cx="646" cy="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</a:p>
          </p:txBody>
        </p:sp>
        <p:sp>
          <p:nvSpPr>
            <p:cNvPr id="54312" name="椭圆 42024">
              <a:extLst>
                <a:ext uri="{FF2B5EF4-FFF2-40B4-BE49-F238E27FC236}">
                  <a16:creationId xmlns="" xmlns:a16="http://schemas.microsoft.com/office/drawing/2014/main" id="{165583D9-F742-40B3-BAE0-AC1A26D7347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1" y="301"/>
              <a:ext cx="45" cy="4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4313" name="直接连接符 42025">
              <a:extLst>
                <a:ext uri="{FF2B5EF4-FFF2-40B4-BE49-F238E27FC236}">
                  <a16:creationId xmlns="" xmlns:a16="http://schemas.microsoft.com/office/drawing/2014/main" id="{796DF7D1-6633-43E4-A81F-15BB99DEA2B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0" y="0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314" name="直接连接符 42026">
              <a:extLst>
                <a:ext uri="{FF2B5EF4-FFF2-40B4-BE49-F238E27FC236}">
                  <a16:creationId xmlns="" xmlns:a16="http://schemas.microsoft.com/office/drawing/2014/main" id="{6C8A6D5F-4868-499A-A432-218E5DC4BAD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323" y="0"/>
              <a:ext cx="0" cy="161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315" name="椭圆 42027">
              <a:extLst>
                <a:ext uri="{FF2B5EF4-FFF2-40B4-BE49-F238E27FC236}">
                  <a16:creationId xmlns="" xmlns:a16="http://schemas.microsoft.com/office/drawing/2014/main" id="{80A2344B-F3CA-4F42-A8C2-C462A5D8114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1" y="947"/>
              <a:ext cx="45" cy="45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4316" name="矩形 42028">
            <a:extLst>
              <a:ext uri="{FF2B5EF4-FFF2-40B4-BE49-F238E27FC236}">
                <a16:creationId xmlns="" xmlns:a16="http://schemas.microsoft.com/office/drawing/2014/main" id="{4CD932D8-DAB2-44DC-BAFE-FB0A9883A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71" y="2433697"/>
            <a:ext cx="7281862" cy="137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30188"/>
                <a:tab pos="1298575"/>
                <a:tab pos="2365375"/>
                <a:tab pos="3449638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6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A．点P  	    B．点Q   </a:t>
            </a:r>
          </a:p>
          <a:p>
            <a:pPr>
              <a:lnSpc>
                <a:spcPct val="16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C．点R                 D．点M</a:t>
            </a:r>
          </a:p>
        </p:txBody>
      </p:sp>
      <p:sp>
        <p:nvSpPr>
          <p:cNvPr id="42030" name="矩形 42029">
            <a:extLst>
              <a:ext uri="{FF2B5EF4-FFF2-40B4-BE49-F238E27FC236}">
                <a16:creationId xmlns="" xmlns:a16="http://schemas.microsoft.com/office/drawing/2014/main" id="{A5D54CB2-D866-4030-85E5-BFFD4166B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1744" y="1772816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9A720A42-6B85-4F55-B41E-186B5EEF42DC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39721883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5297" name="内容占位符 44034">
            <a:extLst>
              <a:ext uri="{FF2B5EF4-FFF2-40B4-BE49-F238E27FC236}">
                <a16:creationId xmlns="" xmlns:a16="http://schemas.microsoft.com/office/drawing/2014/main" id="{A97C7CC7-F44C-4FE1-9398-57C8CAACA89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62"/>
          <a:stretch>
            <a:fillRect/>
          </a:stretch>
        </p:blipFill>
        <p:spPr>
          <a:xfrm>
            <a:off x="8780164" y="2495648"/>
            <a:ext cx="2385016" cy="2310920"/>
          </a:xfrm>
        </p:spPr>
      </p:pic>
      <p:sp>
        <p:nvSpPr>
          <p:cNvPr id="55298" name="文本框 44035">
            <a:extLst>
              <a:ext uri="{FF2B5EF4-FFF2-40B4-BE49-F238E27FC236}">
                <a16:creationId xmlns="" xmlns:a16="http://schemas.microsoft.com/office/drawing/2014/main" id="{02B7B0E3-C473-4EAC-A3E3-09414169E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941377"/>
            <a:ext cx="11665296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小明不慎把家里的圆形玻璃打碎了，其中四块碎片如图所示，为配到与原来大小一样的圆形玻璃，小明带到商店去的一块玻璃碎片应该是（    ）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A．第①块                 B．第④块           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C．第③块                 D．第②块</a:t>
            </a:r>
          </a:p>
          <a:p>
            <a:endParaRPr lang="zh-CN" altLang="en-US" sz="2800">
              <a:solidFill>
                <a:srgbClr val="00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44037" name="矩形 44036">
            <a:extLst>
              <a:ext uri="{FF2B5EF4-FFF2-40B4-BE49-F238E27FC236}">
                <a16:creationId xmlns="" xmlns:a16="http://schemas.microsoft.com/office/drawing/2014/main" id="{FBBE0AC9-D8A7-4444-8831-2DB230D37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87000" y="1556792"/>
            <a:ext cx="609600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9A720A42-6B85-4F55-B41E-186B5EEF42DC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33357192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6E1DCD24-5DBA-4945-9460-88A0FC77B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504" y="875549"/>
            <a:ext cx="9511961" cy="5982451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BA15051-1A6A-47E8-8F1B-8E2499D90951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9570369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350500" y="10883900"/>
            <a:ext cx="482600" cy="4191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206</Paragraphs>
  <Slides>23</Slides>
  <Notes>2</Notes>
  <TotalTime>44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38">
      <vt:lpstr>Arial</vt:lpstr>
      <vt:lpstr>微软雅黑</vt:lpstr>
      <vt:lpstr>华文琥珀</vt:lpstr>
      <vt:lpstr>等线 Light</vt:lpstr>
      <vt:lpstr>等线</vt:lpstr>
      <vt:lpstr>宋体</vt:lpstr>
      <vt:lpstr>Calibri</vt:lpstr>
      <vt:lpstr>华文行楷</vt:lpstr>
      <vt:lpstr>黑体</vt:lpstr>
      <vt:lpstr>Times New Roman</vt:lpstr>
      <vt:lpstr>楷体</vt:lpstr>
      <vt:lpstr>Comic Sans MS</vt:lpstr>
      <vt:lpstr>隶书</vt:lpstr>
      <vt:lpstr>Wingdings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290</cp:revision>
  <dcterms:created xsi:type="dcterms:W3CDTF">2015-07-09T08:14:18Z</dcterms:created>
  <dcterms:modified xsi:type="dcterms:W3CDTF">2020-07-06T04:03:33Z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