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wmf" ContentType="image/x-wmf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3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1" r:id="rId18"/>
    <p:sldId id="272" r:id="rId19"/>
    <p:sldId id="273" r:id="rId20"/>
    <p:sldId id="274" r:id="rId21"/>
    <p:sldId id="275" r:id="rId22"/>
    <p:sldId id="276" r:id="rId23"/>
    <p:sldId id="270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8" r:id="rId34"/>
    <p:sldId id="289" r:id="rId35"/>
    <p:sldId id="290" r:id="rId36"/>
    <p:sldId id="291" r:id="rId37"/>
    <p:sldId id="293" r:id="rId38"/>
    <p:sldId id="294" r:id="rId39"/>
    <p:sldId id="296" r:id="rId40"/>
    <p:sldId id="297" r:id="rId41"/>
    <p:sldId id="295" r:id="rId42"/>
    <p:sldId id="298" r:id="rId43"/>
    <p:sldId id="299" r:id="rId44"/>
    <p:sldId id="300" r:id="rId45"/>
    <p:sldId id="301" r:id="rId46"/>
    <p:sldId id="302" r:id="rId47"/>
    <p:sldId id="303" r:id="rId4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1" Type="http://schemas.openxmlformats.org/officeDocument/2006/relationships/tableStyles" Target="tableStyles.xml"/><Relationship Id="rId50" Type="http://schemas.openxmlformats.org/officeDocument/2006/relationships/viewProps" Target="viewProps.xml"/><Relationship Id="rId5" Type="http://schemas.openxmlformats.org/officeDocument/2006/relationships/slide" Target="slides/slide1.xml"/><Relationship Id="rId49" Type="http://schemas.openxmlformats.org/officeDocument/2006/relationships/presProps" Target="presProps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0" Type="http://schemas.openxmlformats.org/officeDocument/2006/relationships/slide" Target="slides/slide36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4.vml.rels><?xml version="1.0" encoding="UTF-8" standalone="yes"?>
<Relationships xmlns="http://schemas.openxmlformats.org/package/2006/relationships"><Relationship Id="rId9" Type="http://schemas.openxmlformats.org/officeDocument/2006/relationships/image" Target="../media/image61.wmf"/><Relationship Id="rId8" Type="http://schemas.openxmlformats.org/officeDocument/2006/relationships/image" Target="../media/image60.wmf"/><Relationship Id="rId7" Type="http://schemas.openxmlformats.org/officeDocument/2006/relationships/image" Target="../media/image59.wmf"/><Relationship Id="rId6" Type="http://schemas.openxmlformats.org/officeDocument/2006/relationships/image" Target="../media/image58.wmf"/><Relationship Id="rId5" Type="http://schemas.openxmlformats.org/officeDocument/2006/relationships/image" Target="../media/image57.wmf"/><Relationship Id="rId4" Type="http://schemas.openxmlformats.org/officeDocument/2006/relationships/image" Target="../media/image56.wmf"/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7" Type="http://schemas.openxmlformats.org/officeDocument/2006/relationships/image" Target="../media/image69.wmf"/><Relationship Id="rId16" Type="http://schemas.openxmlformats.org/officeDocument/2006/relationships/image" Target="../media/image68.wmf"/><Relationship Id="rId15" Type="http://schemas.openxmlformats.org/officeDocument/2006/relationships/image" Target="../media/image67.wmf"/><Relationship Id="rId14" Type="http://schemas.openxmlformats.org/officeDocument/2006/relationships/image" Target="../media/image66.wmf"/><Relationship Id="rId13" Type="http://schemas.openxmlformats.org/officeDocument/2006/relationships/image" Target="../media/image65.wmf"/><Relationship Id="rId12" Type="http://schemas.openxmlformats.org/officeDocument/2006/relationships/image" Target="../media/image64.wmf"/><Relationship Id="rId11" Type="http://schemas.openxmlformats.org/officeDocument/2006/relationships/image" Target="../media/image63.wmf"/><Relationship Id="rId10" Type="http://schemas.openxmlformats.org/officeDocument/2006/relationships/image" Target="../media/image62.wmf"/><Relationship Id="rId1" Type="http://schemas.openxmlformats.org/officeDocument/2006/relationships/image" Target="../media/image53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Freeform 2"/>
          <p:cNvSpPr/>
          <p:nvPr/>
        </p:nvSpPr>
        <p:spPr bwMode="blackWhite">
          <a:xfrm>
            <a:off x="27517" y="12700"/>
            <a:ext cx="11861800" cy="6780213"/>
          </a:xfrm>
          <a:custGeom>
            <a:avLst/>
            <a:gdLst>
              <a:gd name="T0" fmla="*/ 2147483646 w 3985"/>
              <a:gd name="T1" fmla="*/ 0 h 3619"/>
              <a:gd name="T2" fmla="*/ 0 w 3985"/>
              <a:gd name="T3" fmla="*/ 2147483646 h 3619"/>
              <a:gd name="T4" fmla="*/ 2147483646 w 3985"/>
              <a:gd name="T5" fmla="*/ 2147483646 h 3619"/>
              <a:gd name="T6" fmla="*/ 2147483646 w 3985"/>
              <a:gd name="T7" fmla="*/ 2147483646 h 3619"/>
              <a:gd name="T8" fmla="*/ 2147483646 w 3985"/>
              <a:gd name="T9" fmla="*/ 0 h 3619"/>
              <a:gd name="T10" fmla="*/ 2147483646 w 3985"/>
              <a:gd name="T11" fmla="*/ 0 h 36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0249" name="Group 8"/>
          <p:cNvGrpSpPr/>
          <p:nvPr/>
        </p:nvGrpSpPr>
        <p:grpSpPr>
          <a:xfrm>
            <a:off x="260351" y="234950"/>
            <a:ext cx="5050367" cy="1778000"/>
            <a:chOff x="123" y="148"/>
            <a:chExt cx="2386" cy="1120"/>
          </a:xfrm>
        </p:grpSpPr>
        <p:sp>
          <p:nvSpPr>
            <p:cNvPr id="55" name="Freeform 9"/>
            <p:cNvSpPr/>
            <p:nvPr/>
          </p:nvSpPr>
          <p:spPr bwMode="auto">
            <a:xfrm>
              <a:off x="177" y="177"/>
              <a:ext cx="2250" cy="1017"/>
            </a:xfrm>
            <a:custGeom>
              <a:avLst/>
              <a:gdLst>
                <a:gd name="T0" fmla="*/ 6376 w 794"/>
                <a:gd name="T1" fmla="*/ 2383 h 414"/>
                <a:gd name="T2" fmla="*/ 5702 w 794"/>
                <a:gd name="T3" fmla="*/ 1919 h 414"/>
                <a:gd name="T4" fmla="*/ 4466 w 794"/>
                <a:gd name="T5" fmla="*/ 1268 h 414"/>
                <a:gd name="T6" fmla="*/ 570 w 794"/>
                <a:gd name="T7" fmla="*/ 0 h 414"/>
                <a:gd name="T8" fmla="*/ 184 w 794"/>
                <a:gd name="T9" fmla="*/ 120 h 414"/>
                <a:gd name="T10" fmla="*/ 0 w 794"/>
                <a:gd name="T11" fmla="*/ 501 h 414"/>
                <a:gd name="T12" fmla="*/ 224 w 794"/>
                <a:gd name="T13" fmla="*/ 936 h 414"/>
                <a:gd name="T14" fmla="*/ 4577 w 794"/>
                <a:gd name="T15" fmla="*/ 2469 h 414"/>
                <a:gd name="T16" fmla="*/ 5531 w 794"/>
                <a:gd name="T17" fmla="*/ 2371 h 414"/>
                <a:gd name="T18" fmla="*/ 6302 w 794"/>
                <a:gd name="T19" fmla="*/ 2498 h 414"/>
                <a:gd name="T20" fmla="*/ 6376 w 794"/>
                <a:gd name="T21" fmla="*/ 2383 h 414"/>
                <a:gd name="T22" fmla="*/ 6376 w 794"/>
                <a:gd name="T23" fmla="*/ 2383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6" name="Freeform 10"/>
            <p:cNvSpPr/>
            <p:nvPr/>
          </p:nvSpPr>
          <p:spPr bwMode="auto">
            <a:xfrm>
              <a:off x="166" y="261"/>
              <a:ext cx="2244" cy="1007"/>
            </a:xfrm>
            <a:custGeom>
              <a:avLst/>
              <a:gdLst>
                <a:gd name="T0" fmla="*/ 274 w 1586"/>
                <a:gd name="T1" fmla="*/ 0 h 821"/>
                <a:gd name="T2" fmla="*/ 2664 w 1586"/>
                <a:gd name="T3" fmla="*/ 781 h 821"/>
                <a:gd name="T4" fmla="*/ 2858 w 1586"/>
                <a:gd name="T5" fmla="*/ 960 h 821"/>
                <a:gd name="T6" fmla="*/ 3175 w 1586"/>
                <a:gd name="T7" fmla="*/ 1191 h 821"/>
                <a:gd name="T8" fmla="*/ 3133 w 1586"/>
                <a:gd name="T9" fmla="*/ 1235 h 821"/>
                <a:gd name="T10" fmla="*/ 2702 w 1586"/>
                <a:gd name="T11" fmla="*/ 1184 h 821"/>
                <a:gd name="T12" fmla="*/ 2292 w 1586"/>
                <a:gd name="T13" fmla="*/ 1220 h 821"/>
                <a:gd name="T14" fmla="*/ 83 w 1586"/>
                <a:gd name="T15" fmla="*/ 449 h 821"/>
                <a:gd name="T16" fmla="*/ 0 w 1586"/>
                <a:gd name="T17" fmla="*/ 226 h 821"/>
                <a:gd name="T18" fmla="*/ 92 w 1586"/>
                <a:gd name="T19" fmla="*/ 48 h 821"/>
                <a:gd name="T20" fmla="*/ 274 w 1586"/>
                <a:gd name="T21" fmla="*/ 0 h 821"/>
                <a:gd name="T22" fmla="*/ 274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7" name="Freeform 11"/>
            <p:cNvSpPr/>
            <p:nvPr/>
          </p:nvSpPr>
          <p:spPr bwMode="auto">
            <a:xfrm>
              <a:off x="474" y="344"/>
              <a:ext cx="1488" cy="919"/>
            </a:xfrm>
            <a:custGeom>
              <a:avLst/>
              <a:gdLst>
                <a:gd name="T0" fmla="*/ 0 w 1049"/>
                <a:gd name="T1" fmla="*/ 492 h 747"/>
                <a:gd name="T2" fmla="*/ 1855 w 1049"/>
                <a:gd name="T3" fmla="*/ 1131 h 747"/>
                <a:gd name="T4" fmla="*/ 1889 w 1049"/>
                <a:gd name="T5" fmla="*/ 808 h 747"/>
                <a:gd name="T6" fmla="*/ 2111 w 1049"/>
                <a:gd name="T7" fmla="*/ 639 h 747"/>
                <a:gd name="T8" fmla="*/ 157 w 1049"/>
                <a:gd name="T9" fmla="*/ 0 h 747"/>
                <a:gd name="T10" fmla="*/ 0 w 1049"/>
                <a:gd name="T11" fmla="*/ 192 h 747"/>
                <a:gd name="T12" fmla="*/ 0 w 1049"/>
                <a:gd name="T13" fmla="*/ 492 h 747"/>
                <a:gd name="T14" fmla="*/ 0 w 1049"/>
                <a:gd name="T15" fmla="*/ 492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270" name="Group 12"/>
            <p:cNvGrpSpPr/>
            <p:nvPr userDrawn="1"/>
          </p:nvGrpSpPr>
          <p:grpSpPr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59" name="Freeform 13"/>
              <p:cNvSpPr/>
              <p:nvPr/>
            </p:nvSpPr>
            <p:spPr bwMode="auto">
              <a:xfrm>
                <a:off x="2005" y="934"/>
                <a:ext cx="212" cy="214"/>
              </a:xfrm>
              <a:custGeom>
                <a:avLst/>
                <a:gdLst>
                  <a:gd name="T0" fmla="*/ 219 w 150"/>
                  <a:gd name="T1" fmla="*/ 0 h 173"/>
                  <a:gd name="T2" fmla="*/ 81 w 150"/>
                  <a:gd name="T3" fmla="*/ 101 h 173"/>
                  <a:gd name="T4" fmla="*/ 0 w 150"/>
                  <a:gd name="T5" fmla="*/ 265 h 173"/>
                  <a:gd name="T6" fmla="*/ 160 w 150"/>
                  <a:gd name="T7" fmla="*/ 245 h 173"/>
                  <a:gd name="T8" fmla="*/ 206 w 150"/>
                  <a:gd name="T9" fmla="*/ 129 h 173"/>
                  <a:gd name="T10" fmla="*/ 300 w 150"/>
                  <a:gd name="T11" fmla="*/ 41 h 173"/>
                  <a:gd name="T12" fmla="*/ 219 w 150"/>
                  <a:gd name="T13" fmla="*/ 0 h 173"/>
                  <a:gd name="T14" fmla="*/ 219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0" name="Freeform 14"/>
              <p:cNvSpPr/>
              <p:nvPr/>
            </p:nvSpPr>
            <p:spPr bwMode="auto">
              <a:xfrm>
                <a:off x="123" y="148"/>
                <a:ext cx="2386" cy="1081"/>
              </a:xfrm>
              <a:custGeom>
                <a:avLst/>
                <a:gdLst>
                  <a:gd name="T0" fmla="*/ 313 w 1684"/>
                  <a:gd name="T1" fmla="*/ 0 h 880"/>
                  <a:gd name="T2" fmla="*/ 126 w 1684"/>
                  <a:gd name="T3" fmla="*/ 79 h 880"/>
                  <a:gd name="T4" fmla="*/ 0 w 1684"/>
                  <a:gd name="T5" fmla="*/ 314 h 880"/>
                  <a:gd name="T6" fmla="*/ 135 w 1684"/>
                  <a:gd name="T7" fmla="*/ 541 h 880"/>
                  <a:gd name="T8" fmla="*/ 2373 w 1684"/>
                  <a:gd name="T9" fmla="*/ 1308 h 880"/>
                  <a:gd name="T10" fmla="*/ 2855 w 1684"/>
                  <a:gd name="T11" fmla="*/ 1260 h 880"/>
                  <a:gd name="T12" fmla="*/ 3245 w 1684"/>
                  <a:gd name="T13" fmla="*/ 1328 h 880"/>
                  <a:gd name="T14" fmla="*/ 3381 w 1684"/>
                  <a:gd name="T15" fmla="*/ 1220 h 880"/>
                  <a:gd name="T16" fmla="*/ 3015 w 1684"/>
                  <a:gd name="T17" fmla="*/ 1002 h 880"/>
                  <a:gd name="T18" fmla="*/ 2866 w 1684"/>
                  <a:gd name="T19" fmla="*/ 773 h 880"/>
                  <a:gd name="T20" fmla="*/ 2749 w 1684"/>
                  <a:gd name="T21" fmla="*/ 795 h 880"/>
                  <a:gd name="T22" fmla="*/ 2889 w 1684"/>
                  <a:gd name="T23" fmla="*/ 1002 h 880"/>
                  <a:gd name="T24" fmla="*/ 3168 w 1684"/>
                  <a:gd name="T25" fmla="*/ 1222 h 880"/>
                  <a:gd name="T26" fmla="*/ 2837 w 1684"/>
                  <a:gd name="T27" fmla="*/ 1188 h 880"/>
                  <a:gd name="T28" fmla="*/ 2447 w 1684"/>
                  <a:gd name="T29" fmla="*/ 1228 h 880"/>
                  <a:gd name="T30" fmla="*/ 2519 w 1684"/>
                  <a:gd name="T31" fmla="*/ 980 h 880"/>
                  <a:gd name="T32" fmla="*/ 2686 w 1684"/>
                  <a:gd name="T33" fmla="*/ 812 h 880"/>
                  <a:gd name="T34" fmla="*/ 2491 w 1684"/>
                  <a:gd name="T35" fmla="*/ 833 h 880"/>
                  <a:gd name="T36" fmla="*/ 2339 w 1684"/>
                  <a:gd name="T37" fmla="*/ 993 h 880"/>
                  <a:gd name="T38" fmla="*/ 2287 w 1684"/>
                  <a:gd name="T39" fmla="*/ 1194 h 880"/>
                  <a:gd name="T40" fmla="*/ 215 w 1684"/>
                  <a:gd name="T41" fmla="*/ 468 h 880"/>
                  <a:gd name="T42" fmla="*/ 160 w 1684"/>
                  <a:gd name="T43" fmla="*/ 324 h 880"/>
                  <a:gd name="T44" fmla="*/ 207 w 1684"/>
                  <a:gd name="T45" fmla="*/ 144 h 880"/>
                  <a:gd name="T46" fmla="*/ 435 w 1684"/>
                  <a:gd name="T47" fmla="*/ 0 h 880"/>
                  <a:gd name="T48" fmla="*/ 313 w 1684"/>
                  <a:gd name="T49" fmla="*/ 0 h 880"/>
                  <a:gd name="T50" fmla="*/ 313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1" name="Freeform 15"/>
              <p:cNvSpPr/>
              <p:nvPr/>
            </p:nvSpPr>
            <p:spPr bwMode="auto">
              <a:xfrm>
                <a:off x="324" y="158"/>
                <a:ext cx="1686" cy="614"/>
              </a:xfrm>
              <a:custGeom>
                <a:avLst/>
                <a:gdLst>
                  <a:gd name="T0" fmla="*/ 201 w 1190"/>
                  <a:gd name="T1" fmla="*/ 0 h 500"/>
                  <a:gd name="T2" fmla="*/ 2389 w 1190"/>
                  <a:gd name="T3" fmla="*/ 739 h 500"/>
                  <a:gd name="T4" fmla="*/ 2159 w 1190"/>
                  <a:gd name="T5" fmla="*/ 754 h 500"/>
                  <a:gd name="T6" fmla="*/ 0 w 1190"/>
                  <a:gd name="T7" fmla="*/ 41 h 500"/>
                  <a:gd name="T8" fmla="*/ 201 w 1190"/>
                  <a:gd name="T9" fmla="*/ 0 h 500"/>
                  <a:gd name="T10" fmla="*/ 201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Freeform 16"/>
              <p:cNvSpPr/>
              <p:nvPr/>
            </p:nvSpPr>
            <p:spPr bwMode="auto">
              <a:xfrm>
                <a:off x="409" y="251"/>
                <a:ext cx="227" cy="410"/>
              </a:xfrm>
              <a:custGeom>
                <a:avLst/>
                <a:gdLst>
                  <a:gd name="T0" fmla="*/ 234 w 160"/>
                  <a:gd name="T1" fmla="*/ 0 h 335"/>
                  <a:gd name="T2" fmla="*/ 38 w 160"/>
                  <a:gd name="T3" fmla="*/ 159 h 335"/>
                  <a:gd name="T4" fmla="*/ 0 w 160"/>
                  <a:gd name="T5" fmla="*/ 344 h 335"/>
                  <a:gd name="T6" fmla="*/ 67 w 160"/>
                  <a:gd name="T7" fmla="*/ 470 h 335"/>
                  <a:gd name="T8" fmla="*/ 189 w 160"/>
                  <a:gd name="T9" fmla="*/ 502 h 335"/>
                  <a:gd name="T10" fmla="*/ 153 w 160"/>
                  <a:gd name="T11" fmla="*/ 230 h 335"/>
                  <a:gd name="T12" fmla="*/ 322 w 160"/>
                  <a:gd name="T13" fmla="*/ 26 h 335"/>
                  <a:gd name="T14" fmla="*/ 234 w 160"/>
                  <a:gd name="T15" fmla="*/ 0 h 335"/>
                  <a:gd name="T16" fmla="*/ 234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3" name="Freeform 17"/>
              <p:cNvSpPr/>
              <p:nvPr/>
            </p:nvSpPr>
            <p:spPr bwMode="auto">
              <a:xfrm>
                <a:off x="846" y="536"/>
                <a:ext cx="691" cy="364"/>
              </a:xfrm>
              <a:custGeom>
                <a:avLst/>
                <a:gdLst>
                  <a:gd name="T0" fmla="*/ 28 w 489"/>
                  <a:gd name="T1" fmla="*/ 52 h 296"/>
                  <a:gd name="T2" fmla="*/ 319 w 489"/>
                  <a:gd name="T3" fmla="*/ 100 h 296"/>
                  <a:gd name="T4" fmla="*/ 647 w 489"/>
                  <a:gd name="T5" fmla="*/ 207 h 296"/>
                  <a:gd name="T6" fmla="*/ 879 w 489"/>
                  <a:gd name="T7" fmla="*/ 368 h 296"/>
                  <a:gd name="T8" fmla="*/ 651 w 489"/>
                  <a:gd name="T9" fmla="*/ 348 h 296"/>
                  <a:gd name="T10" fmla="*/ 277 w 489"/>
                  <a:gd name="T11" fmla="*/ 221 h 296"/>
                  <a:gd name="T12" fmla="*/ 100 w 489"/>
                  <a:gd name="T13" fmla="*/ 121 h 296"/>
                  <a:gd name="T14" fmla="*/ 213 w 489"/>
                  <a:gd name="T15" fmla="*/ 246 h 296"/>
                  <a:gd name="T16" fmla="*/ 543 w 489"/>
                  <a:gd name="T17" fmla="*/ 408 h 296"/>
                  <a:gd name="T18" fmla="*/ 930 w 489"/>
                  <a:gd name="T19" fmla="*/ 448 h 296"/>
                  <a:gd name="T20" fmla="*/ 976 w 489"/>
                  <a:gd name="T21" fmla="*/ 338 h 296"/>
                  <a:gd name="T22" fmla="*/ 787 w 489"/>
                  <a:gd name="T23" fmla="*/ 182 h 296"/>
                  <a:gd name="T24" fmla="*/ 339 w 489"/>
                  <a:gd name="T25" fmla="*/ 26 h 296"/>
                  <a:gd name="T26" fmla="*/ 0 w 489"/>
                  <a:gd name="T27" fmla="*/ 0 h 296"/>
                  <a:gd name="T28" fmla="*/ 28 w 489"/>
                  <a:gd name="T29" fmla="*/ 52 h 296"/>
                  <a:gd name="T30" fmla="*/ 28 w 489"/>
                  <a:gd name="T31" fmla="*/ 52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0250" name="Group 18"/>
          <p:cNvGrpSpPr/>
          <p:nvPr/>
        </p:nvGrpSpPr>
        <p:grpSpPr>
          <a:xfrm>
            <a:off x="10553700" y="4368800"/>
            <a:ext cx="990600" cy="1058863"/>
            <a:chOff x="4986" y="2752"/>
            <a:chExt cx="468" cy="667"/>
          </a:xfrm>
        </p:grpSpPr>
        <p:sp>
          <p:nvSpPr>
            <p:cNvPr id="65" name="Freeform 19"/>
            <p:cNvSpPr/>
            <p:nvPr/>
          </p:nvSpPr>
          <p:spPr bwMode="auto">
            <a:xfrm rot="7320404">
              <a:off x="4909" y="2936"/>
              <a:ext cx="629" cy="293"/>
            </a:xfrm>
            <a:custGeom>
              <a:avLst/>
              <a:gdLst>
                <a:gd name="T0" fmla="*/ 498 w 794"/>
                <a:gd name="T1" fmla="*/ 198 h 414"/>
                <a:gd name="T2" fmla="*/ 445 w 794"/>
                <a:gd name="T3" fmla="*/ 159 h 414"/>
                <a:gd name="T4" fmla="*/ 349 w 794"/>
                <a:gd name="T5" fmla="*/ 105 h 414"/>
                <a:gd name="T6" fmla="*/ 44 w 794"/>
                <a:gd name="T7" fmla="*/ 0 h 414"/>
                <a:gd name="T8" fmla="*/ 14 w 794"/>
                <a:gd name="T9" fmla="*/ 10 h 414"/>
                <a:gd name="T10" fmla="*/ 0 w 794"/>
                <a:gd name="T11" fmla="*/ 42 h 414"/>
                <a:gd name="T12" fmla="*/ 17 w 794"/>
                <a:gd name="T13" fmla="*/ 78 h 414"/>
                <a:gd name="T14" fmla="*/ 358 w 794"/>
                <a:gd name="T15" fmla="*/ 205 h 414"/>
                <a:gd name="T16" fmla="*/ 433 w 794"/>
                <a:gd name="T17" fmla="*/ 197 h 414"/>
                <a:gd name="T18" fmla="*/ 493 w 794"/>
                <a:gd name="T19" fmla="*/ 207 h 414"/>
                <a:gd name="T20" fmla="*/ 498 w 794"/>
                <a:gd name="T21" fmla="*/ 198 h 414"/>
                <a:gd name="T22" fmla="*/ 498 w 794"/>
                <a:gd name="T23" fmla="*/ 198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6" name="Freeform 20"/>
            <p:cNvSpPr/>
            <p:nvPr/>
          </p:nvSpPr>
          <p:spPr bwMode="auto">
            <a:xfrm rot="7320404">
              <a:off x="4894" y="2923"/>
              <a:ext cx="627" cy="290"/>
            </a:xfrm>
            <a:custGeom>
              <a:avLst/>
              <a:gdLst>
                <a:gd name="T0" fmla="*/ 21 w 1586"/>
                <a:gd name="T1" fmla="*/ 0 h 821"/>
                <a:gd name="T2" fmla="*/ 208 w 1586"/>
                <a:gd name="T3" fmla="*/ 65 h 821"/>
                <a:gd name="T4" fmla="*/ 223 w 1586"/>
                <a:gd name="T5" fmla="*/ 79 h 821"/>
                <a:gd name="T6" fmla="*/ 248 w 1586"/>
                <a:gd name="T7" fmla="*/ 99 h 821"/>
                <a:gd name="T8" fmla="*/ 245 w 1586"/>
                <a:gd name="T9" fmla="*/ 102 h 821"/>
                <a:gd name="T10" fmla="*/ 211 w 1586"/>
                <a:gd name="T11" fmla="*/ 98 h 821"/>
                <a:gd name="T12" fmla="*/ 179 w 1586"/>
                <a:gd name="T13" fmla="*/ 101 h 821"/>
                <a:gd name="T14" fmla="*/ 7 w 1586"/>
                <a:gd name="T15" fmla="*/ 37 h 821"/>
                <a:gd name="T16" fmla="*/ 0 w 1586"/>
                <a:gd name="T17" fmla="*/ 19 h 821"/>
                <a:gd name="T18" fmla="*/ 7 w 1586"/>
                <a:gd name="T19" fmla="*/ 4 h 821"/>
                <a:gd name="T20" fmla="*/ 21 w 1586"/>
                <a:gd name="T21" fmla="*/ 0 h 821"/>
                <a:gd name="T22" fmla="*/ 21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" name="Freeform 21"/>
            <p:cNvSpPr/>
            <p:nvPr/>
          </p:nvSpPr>
          <p:spPr bwMode="auto">
            <a:xfrm rot="7320404">
              <a:off x="5000" y="2913"/>
              <a:ext cx="416" cy="265"/>
            </a:xfrm>
            <a:custGeom>
              <a:avLst/>
              <a:gdLst>
                <a:gd name="T0" fmla="*/ 0 w 1049"/>
                <a:gd name="T1" fmla="*/ 41 h 747"/>
                <a:gd name="T2" fmla="*/ 145 w 1049"/>
                <a:gd name="T3" fmla="*/ 94 h 747"/>
                <a:gd name="T4" fmla="*/ 148 w 1049"/>
                <a:gd name="T5" fmla="*/ 67 h 747"/>
                <a:gd name="T6" fmla="*/ 165 w 1049"/>
                <a:gd name="T7" fmla="*/ 53 h 747"/>
                <a:gd name="T8" fmla="*/ 12 w 1049"/>
                <a:gd name="T9" fmla="*/ 0 h 747"/>
                <a:gd name="T10" fmla="*/ 0 w 1049"/>
                <a:gd name="T11" fmla="*/ 16 h 747"/>
                <a:gd name="T12" fmla="*/ 0 w 1049"/>
                <a:gd name="T13" fmla="*/ 41 h 747"/>
                <a:gd name="T14" fmla="*/ 0 w 1049"/>
                <a:gd name="T15" fmla="*/ 41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261" name="Group 22"/>
            <p:cNvGrpSpPr/>
            <p:nvPr userDrawn="1"/>
          </p:nvGrpSpPr>
          <p:grpSpPr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69" name="Freeform 23"/>
              <p:cNvSpPr/>
              <p:nvPr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>
                  <a:gd name="T0" fmla="*/ 17 w 150"/>
                  <a:gd name="T1" fmla="*/ 0 h 173"/>
                  <a:gd name="T2" fmla="*/ 6 w 150"/>
                  <a:gd name="T3" fmla="*/ 8 h 173"/>
                  <a:gd name="T4" fmla="*/ 0 w 150"/>
                  <a:gd name="T5" fmla="*/ 22 h 173"/>
                  <a:gd name="T6" fmla="*/ 12 w 150"/>
                  <a:gd name="T7" fmla="*/ 20 h 173"/>
                  <a:gd name="T8" fmla="*/ 16 w 150"/>
                  <a:gd name="T9" fmla="*/ 11 h 173"/>
                  <a:gd name="T10" fmla="*/ 23 w 150"/>
                  <a:gd name="T11" fmla="*/ 4 h 173"/>
                  <a:gd name="T12" fmla="*/ 17 w 150"/>
                  <a:gd name="T13" fmla="*/ 0 h 173"/>
                  <a:gd name="T14" fmla="*/ 17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0" name="Freeform 24"/>
              <p:cNvSpPr/>
              <p:nvPr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>
                  <a:gd name="T0" fmla="*/ 25 w 1684"/>
                  <a:gd name="T1" fmla="*/ 0 h 880"/>
                  <a:gd name="T2" fmla="*/ 10 w 1684"/>
                  <a:gd name="T3" fmla="*/ 6 h 880"/>
                  <a:gd name="T4" fmla="*/ 0 w 1684"/>
                  <a:gd name="T5" fmla="*/ 26 h 880"/>
                  <a:gd name="T6" fmla="*/ 11 w 1684"/>
                  <a:gd name="T7" fmla="*/ 45 h 880"/>
                  <a:gd name="T8" fmla="*/ 185 w 1684"/>
                  <a:gd name="T9" fmla="*/ 108 h 880"/>
                  <a:gd name="T10" fmla="*/ 223 w 1684"/>
                  <a:gd name="T11" fmla="*/ 104 h 880"/>
                  <a:gd name="T12" fmla="*/ 253 w 1684"/>
                  <a:gd name="T13" fmla="*/ 110 h 880"/>
                  <a:gd name="T14" fmla="*/ 264 w 1684"/>
                  <a:gd name="T15" fmla="*/ 101 h 880"/>
                  <a:gd name="T16" fmla="*/ 236 w 1684"/>
                  <a:gd name="T17" fmla="*/ 83 h 880"/>
                  <a:gd name="T18" fmla="*/ 224 w 1684"/>
                  <a:gd name="T19" fmla="*/ 64 h 880"/>
                  <a:gd name="T20" fmla="*/ 215 w 1684"/>
                  <a:gd name="T21" fmla="*/ 66 h 880"/>
                  <a:gd name="T22" fmla="*/ 226 w 1684"/>
                  <a:gd name="T23" fmla="*/ 83 h 880"/>
                  <a:gd name="T24" fmla="*/ 248 w 1684"/>
                  <a:gd name="T25" fmla="*/ 101 h 880"/>
                  <a:gd name="T26" fmla="*/ 222 w 1684"/>
                  <a:gd name="T27" fmla="*/ 98 h 880"/>
                  <a:gd name="T28" fmla="*/ 191 w 1684"/>
                  <a:gd name="T29" fmla="*/ 102 h 880"/>
                  <a:gd name="T30" fmla="*/ 197 w 1684"/>
                  <a:gd name="T31" fmla="*/ 81 h 880"/>
                  <a:gd name="T32" fmla="*/ 210 w 1684"/>
                  <a:gd name="T33" fmla="*/ 67 h 880"/>
                  <a:gd name="T34" fmla="*/ 195 w 1684"/>
                  <a:gd name="T35" fmla="*/ 69 h 880"/>
                  <a:gd name="T36" fmla="*/ 183 w 1684"/>
                  <a:gd name="T37" fmla="*/ 82 h 880"/>
                  <a:gd name="T38" fmla="*/ 179 w 1684"/>
                  <a:gd name="T39" fmla="*/ 99 h 880"/>
                  <a:gd name="T40" fmla="*/ 17 w 1684"/>
                  <a:gd name="T41" fmla="*/ 39 h 880"/>
                  <a:gd name="T42" fmla="*/ 13 w 1684"/>
                  <a:gd name="T43" fmla="*/ 27 h 880"/>
                  <a:gd name="T44" fmla="*/ 16 w 1684"/>
                  <a:gd name="T45" fmla="*/ 12 h 880"/>
                  <a:gd name="T46" fmla="*/ 34 w 1684"/>
                  <a:gd name="T47" fmla="*/ 0 h 880"/>
                  <a:gd name="T48" fmla="*/ 25 w 1684"/>
                  <a:gd name="T49" fmla="*/ 0 h 880"/>
                  <a:gd name="T50" fmla="*/ 25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1" name="Freeform 25"/>
              <p:cNvSpPr/>
              <p:nvPr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>
                  <a:gd name="T0" fmla="*/ 16 w 1190"/>
                  <a:gd name="T1" fmla="*/ 0 h 500"/>
                  <a:gd name="T2" fmla="*/ 187 w 1190"/>
                  <a:gd name="T3" fmla="*/ 61 h 500"/>
                  <a:gd name="T4" fmla="*/ 169 w 1190"/>
                  <a:gd name="T5" fmla="*/ 62 h 500"/>
                  <a:gd name="T6" fmla="*/ 0 w 1190"/>
                  <a:gd name="T7" fmla="*/ 4 h 500"/>
                  <a:gd name="T8" fmla="*/ 16 w 1190"/>
                  <a:gd name="T9" fmla="*/ 0 h 500"/>
                  <a:gd name="T10" fmla="*/ 16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2" name="Freeform 26"/>
              <p:cNvSpPr/>
              <p:nvPr/>
            </p:nvSpPr>
            <p:spPr bwMode="auto">
              <a:xfrm rot="7320404">
                <a:off x="5364" y="2874"/>
                <a:ext cx="63" cy="118"/>
              </a:xfrm>
              <a:custGeom>
                <a:avLst/>
                <a:gdLst>
                  <a:gd name="T0" fmla="*/ 18 w 160"/>
                  <a:gd name="T1" fmla="*/ 0 h 335"/>
                  <a:gd name="T2" fmla="*/ 3 w 160"/>
                  <a:gd name="T3" fmla="*/ 13 h 335"/>
                  <a:gd name="T4" fmla="*/ 0 w 160"/>
                  <a:gd name="T5" fmla="*/ 29 h 335"/>
                  <a:gd name="T6" fmla="*/ 5 w 160"/>
                  <a:gd name="T7" fmla="*/ 39 h 335"/>
                  <a:gd name="T8" fmla="*/ 15 w 160"/>
                  <a:gd name="T9" fmla="*/ 42 h 335"/>
                  <a:gd name="T10" fmla="*/ 12 w 160"/>
                  <a:gd name="T11" fmla="*/ 19 h 335"/>
                  <a:gd name="T12" fmla="*/ 25 w 160"/>
                  <a:gd name="T13" fmla="*/ 2 h 335"/>
                  <a:gd name="T14" fmla="*/ 18 w 160"/>
                  <a:gd name="T15" fmla="*/ 0 h 335"/>
                  <a:gd name="T16" fmla="*/ 18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3" name="Freeform 27"/>
              <p:cNvSpPr/>
              <p:nvPr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>
                  <a:gd name="T0" fmla="*/ 2 w 489"/>
                  <a:gd name="T1" fmla="*/ 4 h 296"/>
                  <a:gd name="T2" fmla="*/ 25 w 489"/>
                  <a:gd name="T3" fmla="*/ 8 h 296"/>
                  <a:gd name="T4" fmla="*/ 51 w 489"/>
                  <a:gd name="T5" fmla="*/ 17 h 296"/>
                  <a:gd name="T6" fmla="*/ 69 w 489"/>
                  <a:gd name="T7" fmla="*/ 30 h 296"/>
                  <a:gd name="T8" fmla="*/ 51 w 489"/>
                  <a:gd name="T9" fmla="*/ 28 h 296"/>
                  <a:gd name="T10" fmla="*/ 22 w 489"/>
                  <a:gd name="T11" fmla="*/ 18 h 296"/>
                  <a:gd name="T12" fmla="*/ 8 w 489"/>
                  <a:gd name="T13" fmla="*/ 10 h 296"/>
                  <a:gd name="T14" fmla="*/ 17 w 489"/>
                  <a:gd name="T15" fmla="*/ 20 h 296"/>
                  <a:gd name="T16" fmla="*/ 42 w 489"/>
                  <a:gd name="T17" fmla="*/ 33 h 296"/>
                  <a:gd name="T18" fmla="*/ 73 w 489"/>
                  <a:gd name="T19" fmla="*/ 37 h 296"/>
                  <a:gd name="T20" fmla="*/ 76 w 489"/>
                  <a:gd name="T21" fmla="*/ 28 h 296"/>
                  <a:gd name="T22" fmla="*/ 62 w 489"/>
                  <a:gd name="T23" fmla="*/ 15 h 296"/>
                  <a:gd name="T24" fmla="*/ 26 w 489"/>
                  <a:gd name="T25" fmla="*/ 2 h 296"/>
                  <a:gd name="T26" fmla="*/ 0 w 489"/>
                  <a:gd name="T27" fmla="*/ 0 h 296"/>
                  <a:gd name="T28" fmla="*/ 2 w 489"/>
                  <a:gd name="T29" fmla="*/ 4 h 296"/>
                  <a:gd name="T30" fmla="*/ 2 w 489"/>
                  <a:gd name="T31" fmla="*/ 4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sp>
        <p:nvSpPr>
          <p:cNvPr id="74" name="Freeform 28"/>
          <p:cNvSpPr/>
          <p:nvPr/>
        </p:nvSpPr>
        <p:spPr bwMode="auto">
          <a:xfrm>
            <a:off x="1202267" y="5054600"/>
            <a:ext cx="9076267" cy="728663"/>
          </a:xfrm>
          <a:custGeom>
            <a:avLst/>
            <a:gdLst>
              <a:gd name="T0" fmla="*/ 0 w 4288"/>
              <a:gd name="T1" fmla="*/ 0 h 459"/>
              <a:gd name="T2" fmla="*/ 2056447500 w 4288"/>
              <a:gd name="T3" fmla="*/ 645160443 h 459"/>
              <a:gd name="T4" fmla="*/ 2147483646 w 4288"/>
              <a:gd name="T5" fmla="*/ 362902749 h 459"/>
              <a:gd name="T6" fmla="*/ 2147483646 w 4288"/>
              <a:gd name="T7" fmla="*/ 947579400 h 459"/>
              <a:gd name="T8" fmla="*/ 2147483646 w 4288"/>
              <a:gd name="T9" fmla="*/ 383064013 h 459"/>
              <a:gd name="T10" fmla="*/ 2147483646 w 4288"/>
              <a:gd name="T11" fmla="*/ 1149192039 h 459"/>
              <a:gd name="T12" fmla="*/ 2147483646 w 4288"/>
              <a:gd name="T13" fmla="*/ 342741485 h 45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</a:ln>
          <a:effectLst/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5" name="Freeform 29"/>
          <p:cNvSpPr/>
          <p:nvPr/>
        </p:nvSpPr>
        <p:spPr bwMode="auto">
          <a:xfrm>
            <a:off x="5435600" y="1930400"/>
            <a:ext cx="1185333" cy="381000"/>
          </a:xfrm>
          <a:custGeom>
            <a:avLst/>
            <a:gdLst>
              <a:gd name="T0" fmla="*/ 0 w 560"/>
              <a:gd name="T1" fmla="*/ 80645000 h 240"/>
              <a:gd name="T2" fmla="*/ 705643750 w 560"/>
              <a:gd name="T3" fmla="*/ 362902500 h 240"/>
              <a:gd name="T4" fmla="*/ 1129030000 w 560"/>
              <a:gd name="T5" fmla="*/ 40322500 h 240"/>
              <a:gd name="T6" fmla="*/ 1411287500 w 560"/>
              <a:gd name="T7" fmla="*/ 604837500 h 24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828800" y="1511300"/>
            <a:ext cx="85344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  <a:endParaRPr lang="zh-CN" altLang="en-US" noProof="0" smtClean="0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065867" y="4051300"/>
            <a:ext cx="8043333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en-US" noProof="0" smtClean="0"/>
          </a:p>
        </p:txBody>
      </p:sp>
      <p:sp>
        <p:nvSpPr>
          <p:cNvPr id="76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7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8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algn="r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Comic Sans MS" panose="030F0702030302020204" pitchFamily="66" charset="0"/>
              </a:rPr>
            </a:fld>
            <a:endParaRPr lang="en-US" altLang="zh-CN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Comic Sans MS" panose="030F0702030302020204" pitchFamily="66" charset="0"/>
              </a:rPr>
            </a:fld>
            <a:endParaRPr lang="en-US" altLang="zh-CN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914400" y="1828800"/>
            <a:ext cx="50292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46800" y="1828800"/>
            <a:ext cx="50292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Comic Sans MS" panose="030F0702030302020204" pitchFamily="66" charset="0"/>
              </a:rPr>
            </a:fld>
            <a:endParaRPr lang="en-US" altLang="zh-CN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Comic Sans MS" panose="030F0702030302020204" pitchFamily="66" charset="0"/>
              </a:rPr>
            </a:fld>
            <a:endParaRPr lang="en-US" altLang="zh-CN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Comic Sans MS" panose="030F0702030302020204" pitchFamily="66" charset="0"/>
              </a:rPr>
            </a:fld>
            <a:endParaRPr lang="en-US" altLang="zh-CN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Comic Sans MS" panose="030F0702030302020204" pitchFamily="66" charset="0"/>
              </a:rPr>
            </a:fld>
            <a:endParaRPr lang="en-US" altLang="zh-CN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Comic Sans MS" panose="030F0702030302020204" pitchFamily="66" charset="0"/>
              </a:rPr>
            </a:fld>
            <a:endParaRPr lang="en-US" altLang="zh-CN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Comic Sans MS" panose="030F0702030302020204" pitchFamily="66" charset="0"/>
              </a:rPr>
            </a:fld>
            <a:endParaRPr lang="en-US" altLang="zh-CN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Comic Sans MS" panose="030F0702030302020204" pitchFamily="66" charset="0"/>
              </a:rPr>
            </a:fld>
            <a:endParaRPr lang="en-US" altLang="zh-CN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610600" y="152400"/>
            <a:ext cx="2565400" cy="5334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914400" y="152400"/>
            <a:ext cx="7493000" cy="5334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Comic Sans MS" panose="030F0702030302020204" pitchFamily="66" charset="0"/>
              </a:rPr>
            </a:fld>
            <a:endParaRPr lang="en-US" altLang="zh-CN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9160933" cy="16002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914400" y="1828800"/>
            <a:ext cx="5029200" cy="36576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46800" y="1828800"/>
            <a:ext cx="5029200" cy="17526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146800" y="3733800"/>
            <a:ext cx="5029200" cy="17526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Comic Sans MS" panose="030F0702030302020204" pitchFamily="66" charset="0"/>
              </a:rPr>
            </a:fld>
            <a:endParaRPr lang="en-US" altLang="zh-CN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Calibri" panose="020F050202020403020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0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4" Type="http://schemas.openxmlformats.org/officeDocument/2006/relationships/theme" Target="../theme/theme3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1026" name="Freeform 2"/>
          <p:cNvSpPr/>
          <p:nvPr/>
        </p:nvSpPr>
        <p:spPr bwMode="auto">
          <a:xfrm rot="-3172564">
            <a:off x="10370608" y="-15081"/>
            <a:ext cx="1549400" cy="2084388"/>
          </a:xfrm>
          <a:custGeom>
            <a:avLst/>
            <a:gdLst>
              <a:gd name="T0" fmla="*/ 465160249 w 2903"/>
              <a:gd name="T1" fmla="*/ 138463012 h 3686"/>
              <a:gd name="T2" fmla="*/ 411001033 w 2903"/>
              <a:gd name="T3" fmla="*/ 25582090 h 3686"/>
              <a:gd name="T4" fmla="*/ 359085058 w 2903"/>
              <a:gd name="T5" fmla="*/ 0 h 3686"/>
              <a:gd name="T6" fmla="*/ 17625693 w 2903"/>
              <a:gd name="T7" fmla="*/ 898890480 h 3686"/>
              <a:gd name="T8" fmla="*/ 17625693 w 2903"/>
              <a:gd name="T9" fmla="*/ 1032237527 h 3686"/>
              <a:gd name="T10" fmla="*/ 0 w 2903"/>
              <a:gd name="T11" fmla="*/ 1161107043 h 3686"/>
              <a:gd name="T12" fmla="*/ 11536839 w 2903"/>
              <a:gd name="T13" fmla="*/ 1178694836 h 3686"/>
              <a:gd name="T14" fmla="*/ 70663288 w 2903"/>
              <a:gd name="T15" fmla="*/ 1072849144 h 3686"/>
              <a:gd name="T16" fmla="*/ 118573533 w 2903"/>
              <a:gd name="T17" fmla="*/ 1032237527 h 3686"/>
              <a:gd name="T18" fmla="*/ 465160249 w 2903"/>
              <a:gd name="T19" fmla="*/ 138463012 h 3686"/>
              <a:gd name="T20" fmla="*/ 465160249 w 2903"/>
              <a:gd name="T21" fmla="*/ 138463012 h 368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19" name="Rectangle 3"/>
          <p:cNvSpPr>
            <a:spLocks noGrp="1"/>
          </p:cNvSpPr>
          <p:nvPr>
            <p:ph type="title"/>
          </p:nvPr>
        </p:nvSpPr>
        <p:spPr>
          <a:xfrm>
            <a:off x="914400" y="152400"/>
            <a:ext cx="9160933" cy="1600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9220" name="Rectangle 4"/>
          <p:cNvSpPr>
            <a:spLocks noGrp="1"/>
          </p:cNvSpPr>
          <p:nvPr>
            <p:ph type="body" idx="1"/>
          </p:nvPr>
        </p:nvSpPr>
        <p:spPr>
          <a:xfrm>
            <a:off x="914400" y="1828800"/>
            <a:ext cx="10261600" cy="36576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828800" y="6248400"/>
            <a:ext cx="25400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741333" y="6248400"/>
            <a:ext cx="3860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957733" y="6248400"/>
            <a:ext cx="25400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Comic Sans MS" panose="030F0702030302020204" pitchFamily="66" charset="0"/>
              </a:rPr>
            </a:fld>
            <a:endParaRPr lang="en-US" altLang="zh-CN" dirty="0">
              <a:latin typeface="Comic Sans MS" panose="030F0702030302020204" pitchFamily="66" charset="0"/>
            </a:endParaRPr>
          </a:p>
        </p:txBody>
      </p:sp>
      <p:sp>
        <p:nvSpPr>
          <p:cNvPr id="1032" name="Freeform 8"/>
          <p:cNvSpPr/>
          <p:nvPr/>
        </p:nvSpPr>
        <p:spPr bwMode="auto">
          <a:xfrm rot="-3172564">
            <a:off x="10487025" y="24606"/>
            <a:ext cx="1553633" cy="2097088"/>
          </a:xfrm>
          <a:custGeom>
            <a:avLst/>
            <a:gdLst>
              <a:gd name="T0" fmla="*/ 367400126 w 2911"/>
              <a:gd name="T1" fmla="*/ 0 h 3703"/>
              <a:gd name="T2" fmla="*/ 20829548 w 2911"/>
              <a:gd name="T3" fmla="*/ 909239838 h 3703"/>
              <a:gd name="T4" fmla="*/ 20989661 w 2911"/>
              <a:gd name="T5" fmla="*/ 1026623476 h 3703"/>
              <a:gd name="T6" fmla="*/ 0 w 2911"/>
              <a:gd name="T7" fmla="*/ 1165174497 h 3703"/>
              <a:gd name="T8" fmla="*/ 8011272 w 2911"/>
              <a:gd name="T9" fmla="*/ 1187624598 h 3703"/>
              <a:gd name="T10" fmla="*/ 67615873 w 2911"/>
              <a:gd name="T11" fmla="*/ 1075051858 h 3703"/>
              <a:gd name="T12" fmla="*/ 122252957 w 2911"/>
              <a:gd name="T13" fmla="*/ 1032717091 h 3703"/>
              <a:gd name="T14" fmla="*/ 466420234 w 2911"/>
              <a:gd name="T15" fmla="*/ 137267738 h 3703"/>
              <a:gd name="T16" fmla="*/ 414827305 w 2911"/>
              <a:gd name="T17" fmla="*/ 30789179 h 3703"/>
              <a:gd name="T18" fmla="*/ 367400126 w 2911"/>
              <a:gd name="T19" fmla="*/ 0 h 3703"/>
              <a:gd name="T20" fmla="*/ 367400126 w 2911"/>
              <a:gd name="T21" fmla="*/ 0 h 370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3" name="Freeform 9"/>
          <p:cNvSpPr/>
          <p:nvPr/>
        </p:nvSpPr>
        <p:spPr bwMode="auto">
          <a:xfrm rot="-3172564">
            <a:off x="10441517" y="192088"/>
            <a:ext cx="1367367" cy="1571625"/>
          </a:xfrm>
          <a:custGeom>
            <a:avLst/>
            <a:gdLst>
              <a:gd name="T0" fmla="*/ 0 w 2561"/>
              <a:gd name="T1" fmla="*/ 795925910 h 2777"/>
              <a:gd name="T2" fmla="*/ 69271991 w 2561"/>
              <a:gd name="T3" fmla="*/ 817705678 h 2777"/>
              <a:gd name="T4" fmla="*/ 118018666 w 2561"/>
              <a:gd name="T5" fmla="*/ 889450897 h 2777"/>
              <a:gd name="T6" fmla="*/ 410660494 w 2561"/>
              <a:gd name="T7" fmla="*/ 127796260 h 2777"/>
              <a:gd name="T8" fmla="*/ 339624568 w 2561"/>
              <a:gd name="T9" fmla="*/ 26263738 h 2777"/>
              <a:gd name="T10" fmla="*/ 304347469 w 2561"/>
              <a:gd name="T11" fmla="*/ 0 h 2777"/>
              <a:gd name="T12" fmla="*/ 0 w 2561"/>
              <a:gd name="T13" fmla="*/ 795925910 h 2777"/>
              <a:gd name="T14" fmla="*/ 0 w 2561"/>
              <a:gd name="T15" fmla="*/ 795925910 h 277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9226" name="Group 10"/>
          <p:cNvGrpSpPr/>
          <p:nvPr/>
        </p:nvGrpSpPr>
        <p:grpSpPr>
          <a:xfrm>
            <a:off x="10584" y="5540375"/>
            <a:ext cx="2379133" cy="1246188"/>
            <a:chOff x="5" y="3490"/>
            <a:chExt cx="1124" cy="785"/>
          </a:xfrm>
        </p:grpSpPr>
        <p:sp>
          <p:nvSpPr>
            <p:cNvPr id="1051" name="Freeform 11"/>
            <p:cNvSpPr/>
            <p:nvPr/>
          </p:nvSpPr>
          <p:spPr bwMode="auto">
            <a:xfrm>
              <a:off x="24" y="3505"/>
              <a:ext cx="1089" cy="649"/>
            </a:xfrm>
            <a:custGeom>
              <a:avLst/>
              <a:gdLst>
                <a:gd name="T0" fmla="*/ 397 w 2177"/>
                <a:gd name="T1" fmla="*/ 315 h 1298"/>
                <a:gd name="T2" fmla="*/ 355 w 2177"/>
                <a:gd name="T3" fmla="*/ 277 h 1298"/>
                <a:gd name="T4" fmla="*/ 333 w 2177"/>
                <a:gd name="T5" fmla="*/ 120 h 1298"/>
                <a:gd name="T6" fmla="*/ 535 w 2177"/>
                <a:gd name="T7" fmla="*/ 83 h 1298"/>
                <a:gd name="T8" fmla="*/ 545 w 2177"/>
                <a:gd name="T9" fmla="*/ 51 h 1298"/>
                <a:gd name="T10" fmla="*/ 525 w 2177"/>
                <a:gd name="T11" fmla="*/ 25 h 1298"/>
                <a:gd name="T12" fmla="*/ 319 w 2177"/>
                <a:gd name="T13" fmla="*/ 53 h 1298"/>
                <a:gd name="T14" fmla="*/ 305 w 2177"/>
                <a:gd name="T15" fmla="*/ 8 h 1298"/>
                <a:gd name="T16" fmla="*/ 272 w 2177"/>
                <a:gd name="T17" fmla="*/ 0 h 1298"/>
                <a:gd name="T18" fmla="*/ 240 w 2177"/>
                <a:gd name="T19" fmla="*/ 7 h 1298"/>
                <a:gd name="T20" fmla="*/ 222 w 2177"/>
                <a:gd name="T21" fmla="*/ 27 h 1298"/>
                <a:gd name="T22" fmla="*/ 235 w 2177"/>
                <a:gd name="T23" fmla="*/ 72 h 1298"/>
                <a:gd name="T24" fmla="*/ 165 w 2177"/>
                <a:gd name="T25" fmla="*/ 111 h 1298"/>
                <a:gd name="T26" fmla="*/ 246 w 2177"/>
                <a:gd name="T27" fmla="*/ 119 h 1298"/>
                <a:gd name="T28" fmla="*/ 278 w 2177"/>
                <a:gd name="T29" fmla="*/ 223 h 1298"/>
                <a:gd name="T30" fmla="*/ 36 w 2177"/>
                <a:gd name="T31" fmla="*/ 118 h 1298"/>
                <a:gd name="T32" fmla="*/ 12 w 2177"/>
                <a:gd name="T33" fmla="*/ 128 h 1298"/>
                <a:gd name="T34" fmla="*/ 0 w 2177"/>
                <a:gd name="T35" fmla="*/ 159 h 1298"/>
                <a:gd name="T36" fmla="*/ 14 w 2177"/>
                <a:gd name="T37" fmla="*/ 195 h 1298"/>
                <a:gd name="T38" fmla="*/ 285 w 2177"/>
                <a:gd name="T39" fmla="*/ 322 h 1298"/>
                <a:gd name="T40" fmla="*/ 345 w 2177"/>
                <a:gd name="T41" fmla="*/ 314 h 1298"/>
                <a:gd name="T42" fmla="*/ 393 w 2177"/>
                <a:gd name="T43" fmla="*/ 325 h 1298"/>
                <a:gd name="T44" fmla="*/ 397 w 2177"/>
                <a:gd name="T45" fmla="*/ 315 h 1298"/>
                <a:gd name="T46" fmla="*/ 397 w 2177"/>
                <a:gd name="T47" fmla="*/ 315 h 129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52" name="Freeform 12"/>
            <p:cNvSpPr/>
            <p:nvPr/>
          </p:nvSpPr>
          <p:spPr bwMode="auto">
            <a:xfrm>
              <a:off x="1022" y="3582"/>
              <a:ext cx="71" cy="129"/>
            </a:xfrm>
            <a:custGeom>
              <a:avLst/>
              <a:gdLst>
                <a:gd name="T0" fmla="*/ 0 w 143"/>
                <a:gd name="T1" fmla="*/ 2 h 258"/>
                <a:gd name="T2" fmla="*/ 30 w 143"/>
                <a:gd name="T3" fmla="*/ 0 h 258"/>
                <a:gd name="T4" fmla="*/ 35 w 143"/>
                <a:gd name="T5" fmla="*/ 59 h 258"/>
                <a:gd name="T6" fmla="*/ 2 w 143"/>
                <a:gd name="T7" fmla="*/ 65 h 258"/>
                <a:gd name="T8" fmla="*/ 0 w 143"/>
                <a:gd name="T9" fmla="*/ 2 h 258"/>
                <a:gd name="T10" fmla="*/ 0 w 143"/>
                <a:gd name="T11" fmla="*/ 2 h 2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53" name="Freeform 13"/>
            <p:cNvSpPr/>
            <p:nvPr/>
          </p:nvSpPr>
          <p:spPr bwMode="auto">
            <a:xfrm>
              <a:off x="20" y="3774"/>
              <a:ext cx="792" cy="410"/>
            </a:xfrm>
            <a:custGeom>
              <a:avLst/>
              <a:gdLst>
                <a:gd name="T0" fmla="*/ 34 w 1586"/>
                <a:gd name="T1" fmla="*/ 0 h 821"/>
                <a:gd name="T2" fmla="*/ 332 w 1586"/>
                <a:gd name="T3" fmla="*/ 129 h 821"/>
                <a:gd name="T4" fmla="*/ 356 w 1586"/>
                <a:gd name="T5" fmla="*/ 159 h 821"/>
                <a:gd name="T6" fmla="*/ 396 w 1586"/>
                <a:gd name="T7" fmla="*/ 198 h 821"/>
                <a:gd name="T8" fmla="*/ 391 w 1586"/>
                <a:gd name="T9" fmla="*/ 205 h 821"/>
                <a:gd name="T10" fmla="*/ 337 w 1586"/>
                <a:gd name="T11" fmla="*/ 196 h 821"/>
                <a:gd name="T12" fmla="*/ 286 w 1586"/>
                <a:gd name="T13" fmla="*/ 202 h 821"/>
                <a:gd name="T14" fmla="*/ 10 w 1586"/>
                <a:gd name="T15" fmla="*/ 74 h 821"/>
                <a:gd name="T16" fmla="*/ 0 w 1586"/>
                <a:gd name="T17" fmla="*/ 37 h 821"/>
                <a:gd name="T18" fmla="*/ 11 w 1586"/>
                <a:gd name="T19" fmla="*/ 8 h 821"/>
                <a:gd name="T20" fmla="*/ 34 w 1586"/>
                <a:gd name="T21" fmla="*/ 0 h 821"/>
                <a:gd name="T22" fmla="*/ 34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54" name="Freeform 14"/>
            <p:cNvSpPr/>
            <p:nvPr/>
          </p:nvSpPr>
          <p:spPr bwMode="auto">
            <a:xfrm>
              <a:off x="129" y="3808"/>
              <a:ext cx="525" cy="374"/>
            </a:xfrm>
            <a:custGeom>
              <a:avLst/>
              <a:gdLst>
                <a:gd name="T0" fmla="*/ 0 w 1049"/>
                <a:gd name="T1" fmla="*/ 82 h 747"/>
                <a:gd name="T2" fmla="*/ 231 w 1049"/>
                <a:gd name="T3" fmla="*/ 187 h 747"/>
                <a:gd name="T4" fmla="*/ 235 w 1049"/>
                <a:gd name="T5" fmla="*/ 134 h 747"/>
                <a:gd name="T6" fmla="*/ 263 w 1049"/>
                <a:gd name="T7" fmla="*/ 106 h 747"/>
                <a:gd name="T8" fmla="*/ 20 w 1049"/>
                <a:gd name="T9" fmla="*/ 0 h 747"/>
                <a:gd name="T10" fmla="*/ 0 w 1049"/>
                <a:gd name="T11" fmla="*/ 32 h 747"/>
                <a:gd name="T12" fmla="*/ 0 w 1049"/>
                <a:gd name="T13" fmla="*/ 82 h 747"/>
                <a:gd name="T14" fmla="*/ 0 w 1049"/>
                <a:gd name="T15" fmla="*/ 82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55" name="Freeform 15"/>
            <p:cNvSpPr/>
            <p:nvPr/>
          </p:nvSpPr>
          <p:spPr bwMode="auto">
            <a:xfrm>
              <a:off x="485" y="3532"/>
              <a:ext cx="135" cy="121"/>
            </a:xfrm>
            <a:custGeom>
              <a:avLst/>
              <a:gdLst>
                <a:gd name="T0" fmla="*/ 0 w 272"/>
                <a:gd name="T1" fmla="*/ 7 h 241"/>
                <a:gd name="T2" fmla="*/ 39 w 272"/>
                <a:gd name="T3" fmla="*/ 0 h 241"/>
                <a:gd name="T4" fmla="*/ 62 w 272"/>
                <a:gd name="T5" fmla="*/ 9 h 241"/>
                <a:gd name="T6" fmla="*/ 67 w 272"/>
                <a:gd name="T7" fmla="*/ 35 h 241"/>
                <a:gd name="T8" fmla="*/ 40 w 272"/>
                <a:gd name="T9" fmla="*/ 37 h 241"/>
                <a:gd name="T10" fmla="*/ 8 w 272"/>
                <a:gd name="T11" fmla="*/ 61 h 241"/>
                <a:gd name="T12" fmla="*/ 0 w 272"/>
                <a:gd name="T13" fmla="*/ 7 h 241"/>
                <a:gd name="T14" fmla="*/ 0 w 272"/>
                <a:gd name="T15" fmla="*/ 7 h 2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56" name="Freeform 16"/>
            <p:cNvSpPr/>
            <p:nvPr/>
          </p:nvSpPr>
          <p:spPr bwMode="auto">
            <a:xfrm>
              <a:off x="641" y="4163"/>
              <a:ext cx="76" cy="112"/>
            </a:xfrm>
            <a:custGeom>
              <a:avLst/>
              <a:gdLst>
                <a:gd name="T0" fmla="*/ 38 w 152"/>
                <a:gd name="T1" fmla="*/ 1 h 224"/>
                <a:gd name="T2" fmla="*/ 38 w 152"/>
                <a:gd name="T3" fmla="*/ 56 h 224"/>
                <a:gd name="T4" fmla="*/ 0 w 152"/>
                <a:gd name="T5" fmla="*/ 2 h 224"/>
                <a:gd name="T6" fmla="*/ 18 w 152"/>
                <a:gd name="T7" fmla="*/ 0 h 224"/>
                <a:gd name="T8" fmla="*/ 38 w 152"/>
                <a:gd name="T9" fmla="*/ 1 h 224"/>
                <a:gd name="T10" fmla="*/ 38 w 152"/>
                <a:gd name="T11" fmla="*/ 1 h 2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57" name="Freeform 17"/>
            <p:cNvSpPr/>
            <p:nvPr/>
          </p:nvSpPr>
          <p:spPr bwMode="auto">
            <a:xfrm>
              <a:off x="504" y="3607"/>
              <a:ext cx="193" cy="383"/>
            </a:xfrm>
            <a:custGeom>
              <a:avLst/>
              <a:gdLst>
                <a:gd name="T0" fmla="*/ 0 w 386"/>
                <a:gd name="T1" fmla="*/ 20 h 764"/>
                <a:gd name="T2" fmla="*/ 22 w 386"/>
                <a:gd name="T3" fmla="*/ 0 h 764"/>
                <a:gd name="T4" fmla="*/ 58 w 386"/>
                <a:gd name="T5" fmla="*/ 2 h 764"/>
                <a:gd name="T6" fmla="*/ 97 w 386"/>
                <a:gd name="T7" fmla="*/ 192 h 764"/>
                <a:gd name="T8" fmla="*/ 70 w 386"/>
                <a:gd name="T9" fmla="*/ 181 h 764"/>
                <a:gd name="T10" fmla="*/ 38 w 386"/>
                <a:gd name="T11" fmla="*/ 170 h 764"/>
                <a:gd name="T12" fmla="*/ 0 w 386"/>
                <a:gd name="T13" fmla="*/ 20 h 764"/>
                <a:gd name="T14" fmla="*/ 0 w 386"/>
                <a:gd name="T15" fmla="*/ 20 h 7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58" name="Freeform 18"/>
            <p:cNvSpPr/>
            <p:nvPr/>
          </p:nvSpPr>
          <p:spPr bwMode="auto">
            <a:xfrm>
              <a:off x="668" y="3590"/>
              <a:ext cx="364" cy="174"/>
            </a:xfrm>
            <a:custGeom>
              <a:avLst/>
              <a:gdLst>
                <a:gd name="T0" fmla="*/ 173 w 728"/>
                <a:gd name="T1" fmla="*/ 0 h 348"/>
                <a:gd name="T2" fmla="*/ 0 w 728"/>
                <a:gd name="T3" fmla="*/ 27 h 348"/>
                <a:gd name="T4" fmla="*/ 7 w 728"/>
                <a:gd name="T5" fmla="*/ 87 h 348"/>
                <a:gd name="T6" fmla="*/ 179 w 728"/>
                <a:gd name="T7" fmla="*/ 60 h 348"/>
                <a:gd name="T8" fmla="*/ 182 w 728"/>
                <a:gd name="T9" fmla="*/ 11 h 348"/>
                <a:gd name="T10" fmla="*/ 173 w 728"/>
                <a:gd name="T11" fmla="*/ 0 h 348"/>
                <a:gd name="T12" fmla="*/ 173 w 728"/>
                <a:gd name="T13" fmla="*/ 0 h 3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59" name="Freeform 19"/>
            <p:cNvSpPr/>
            <p:nvPr/>
          </p:nvSpPr>
          <p:spPr bwMode="auto">
            <a:xfrm>
              <a:off x="347" y="3693"/>
              <a:ext cx="156" cy="67"/>
            </a:xfrm>
            <a:custGeom>
              <a:avLst/>
              <a:gdLst>
                <a:gd name="T0" fmla="*/ 68 w 312"/>
                <a:gd name="T1" fmla="*/ 0 h 135"/>
                <a:gd name="T2" fmla="*/ 0 w 312"/>
                <a:gd name="T3" fmla="*/ 19 h 135"/>
                <a:gd name="T4" fmla="*/ 78 w 312"/>
                <a:gd name="T5" fmla="*/ 33 h 135"/>
                <a:gd name="T6" fmla="*/ 68 w 312"/>
                <a:gd name="T7" fmla="*/ 0 h 135"/>
                <a:gd name="T8" fmla="*/ 68 w 312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9252" name="Group 20"/>
            <p:cNvGrpSpPr/>
            <p:nvPr userDrawn="1"/>
          </p:nvGrpSpPr>
          <p:grpSpPr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9253" name="Group 21"/>
              <p:cNvGrpSpPr/>
              <p:nvPr userDrawn="1"/>
            </p:nvGrpSpPr>
            <p:grpSpPr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1074" name="Freeform 22"/>
                <p:cNvSpPr/>
                <p:nvPr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>
                    <a:gd name="T0" fmla="*/ 0 w 313"/>
                    <a:gd name="T1" fmla="*/ 26 h 175"/>
                    <a:gd name="T2" fmla="*/ 29 w 313"/>
                    <a:gd name="T3" fmla="*/ 2 h 175"/>
                    <a:gd name="T4" fmla="*/ 54 w 313"/>
                    <a:gd name="T5" fmla="*/ 0 h 175"/>
                    <a:gd name="T6" fmla="*/ 73 w 313"/>
                    <a:gd name="T7" fmla="*/ 6 h 175"/>
                    <a:gd name="T8" fmla="*/ 79 w 313"/>
                    <a:gd name="T9" fmla="*/ 22 h 175"/>
                    <a:gd name="T10" fmla="*/ 42 w 313"/>
                    <a:gd name="T11" fmla="*/ 16 h 175"/>
                    <a:gd name="T12" fmla="*/ 19 w 313"/>
                    <a:gd name="T13" fmla="*/ 25 h 175"/>
                    <a:gd name="T14" fmla="*/ 4 w 313"/>
                    <a:gd name="T15" fmla="*/ 43 h 175"/>
                    <a:gd name="T16" fmla="*/ 0 w 313"/>
                    <a:gd name="T17" fmla="*/ 26 h 175"/>
                    <a:gd name="T18" fmla="*/ 0 w 313"/>
                    <a:gd name="T19" fmla="*/ 26 h 17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1075" name="Freeform 23"/>
                <p:cNvSpPr/>
                <p:nvPr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>
                    <a:gd name="T0" fmla="*/ 0 w 230"/>
                    <a:gd name="T1" fmla="*/ 10 h 266"/>
                    <a:gd name="T2" fmla="*/ 40 w 230"/>
                    <a:gd name="T3" fmla="*/ 67 h 266"/>
                    <a:gd name="T4" fmla="*/ 58 w 230"/>
                    <a:gd name="T5" fmla="*/ 63 h 266"/>
                    <a:gd name="T6" fmla="*/ 56 w 230"/>
                    <a:gd name="T7" fmla="*/ 5 h 266"/>
                    <a:gd name="T8" fmla="*/ 42 w 230"/>
                    <a:gd name="T9" fmla="*/ 0 h 266"/>
                    <a:gd name="T10" fmla="*/ 45 w 230"/>
                    <a:gd name="T11" fmla="*/ 50 h 266"/>
                    <a:gd name="T12" fmla="*/ 18 w 230"/>
                    <a:gd name="T13" fmla="*/ 1 h 266"/>
                    <a:gd name="T14" fmla="*/ 0 w 230"/>
                    <a:gd name="T15" fmla="*/ 10 h 266"/>
                    <a:gd name="T16" fmla="*/ 0 w 230"/>
                    <a:gd name="T17" fmla="*/ 10 h 26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1076" name="Freeform 24"/>
                <p:cNvSpPr/>
                <p:nvPr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>
                    <a:gd name="T0" fmla="*/ 0 w 87"/>
                    <a:gd name="T1" fmla="*/ 5 h 234"/>
                    <a:gd name="T2" fmla="*/ 9 w 87"/>
                    <a:gd name="T3" fmla="*/ 24 h 234"/>
                    <a:gd name="T4" fmla="*/ 11 w 87"/>
                    <a:gd name="T5" fmla="*/ 39 h 234"/>
                    <a:gd name="T6" fmla="*/ 6 w 87"/>
                    <a:gd name="T7" fmla="*/ 59 h 234"/>
                    <a:gd name="T8" fmla="*/ 20 w 87"/>
                    <a:gd name="T9" fmla="*/ 55 h 234"/>
                    <a:gd name="T10" fmla="*/ 21 w 87"/>
                    <a:gd name="T11" fmla="*/ 29 h 234"/>
                    <a:gd name="T12" fmla="*/ 11 w 87"/>
                    <a:gd name="T13" fmla="*/ 0 h 234"/>
                    <a:gd name="T14" fmla="*/ 0 w 87"/>
                    <a:gd name="T15" fmla="*/ 5 h 234"/>
                    <a:gd name="T16" fmla="*/ 0 w 87"/>
                    <a:gd name="T17" fmla="*/ 5 h 23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062" name="Freeform 25"/>
              <p:cNvSpPr/>
              <p:nvPr/>
            </p:nvSpPr>
            <p:spPr bwMode="auto">
              <a:xfrm>
                <a:off x="76" y="3732"/>
                <a:ext cx="595" cy="250"/>
              </a:xfrm>
              <a:custGeom>
                <a:avLst/>
                <a:gdLst>
                  <a:gd name="T0" fmla="*/ 25 w 1190"/>
                  <a:gd name="T1" fmla="*/ 0 h 500"/>
                  <a:gd name="T2" fmla="*/ 298 w 1190"/>
                  <a:gd name="T3" fmla="*/ 123 h 500"/>
                  <a:gd name="T4" fmla="*/ 269 w 1190"/>
                  <a:gd name="T5" fmla="*/ 125 h 500"/>
                  <a:gd name="T6" fmla="*/ 0 w 1190"/>
                  <a:gd name="T7" fmla="*/ 7 h 500"/>
                  <a:gd name="T8" fmla="*/ 25 w 1190"/>
                  <a:gd name="T9" fmla="*/ 0 h 500"/>
                  <a:gd name="T10" fmla="*/ 25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63" name="Freeform 26"/>
              <p:cNvSpPr/>
              <p:nvPr/>
            </p:nvSpPr>
            <p:spPr bwMode="auto">
              <a:xfrm>
                <a:off x="260" y="3886"/>
                <a:ext cx="244" cy="148"/>
              </a:xfrm>
              <a:custGeom>
                <a:avLst/>
                <a:gdLst>
                  <a:gd name="T0" fmla="*/ 3 w 489"/>
                  <a:gd name="T1" fmla="*/ 9 h 296"/>
                  <a:gd name="T2" fmla="*/ 40 w 489"/>
                  <a:gd name="T3" fmla="*/ 17 h 296"/>
                  <a:gd name="T4" fmla="*/ 81 w 489"/>
                  <a:gd name="T5" fmla="*/ 35 h 296"/>
                  <a:gd name="T6" fmla="*/ 110 w 489"/>
                  <a:gd name="T7" fmla="*/ 61 h 296"/>
                  <a:gd name="T8" fmla="*/ 81 w 489"/>
                  <a:gd name="T9" fmla="*/ 58 h 296"/>
                  <a:gd name="T10" fmla="*/ 34 w 489"/>
                  <a:gd name="T11" fmla="*/ 37 h 296"/>
                  <a:gd name="T12" fmla="*/ 12 w 489"/>
                  <a:gd name="T13" fmla="*/ 20 h 296"/>
                  <a:gd name="T14" fmla="*/ 26 w 489"/>
                  <a:gd name="T15" fmla="*/ 41 h 296"/>
                  <a:gd name="T16" fmla="*/ 68 w 489"/>
                  <a:gd name="T17" fmla="*/ 68 h 296"/>
                  <a:gd name="T18" fmla="*/ 116 w 489"/>
                  <a:gd name="T19" fmla="*/ 74 h 296"/>
                  <a:gd name="T20" fmla="*/ 122 w 489"/>
                  <a:gd name="T21" fmla="*/ 56 h 296"/>
                  <a:gd name="T22" fmla="*/ 98 w 489"/>
                  <a:gd name="T23" fmla="*/ 30 h 296"/>
                  <a:gd name="T24" fmla="*/ 42 w 489"/>
                  <a:gd name="T25" fmla="*/ 5 h 296"/>
                  <a:gd name="T26" fmla="*/ 0 w 489"/>
                  <a:gd name="T27" fmla="*/ 0 h 296"/>
                  <a:gd name="T28" fmla="*/ 3 w 489"/>
                  <a:gd name="T29" fmla="*/ 9 h 296"/>
                  <a:gd name="T30" fmla="*/ 3 w 489"/>
                  <a:gd name="T31" fmla="*/ 9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64" name="Freeform 27"/>
              <p:cNvSpPr/>
              <p:nvPr/>
            </p:nvSpPr>
            <p:spPr bwMode="auto">
              <a:xfrm>
                <a:off x="565" y="3680"/>
                <a:ext cx="107" cy="238"/>
              </a:xfrm>
              <a:custGeom>
                <a:avLst/>
                <a:gdLst>
                  <a:gd name="T0" fmla="*/ 6 w 213"/>
                  <a:gd name="T1" fmla="*/ 0 h 478"/>
                  <a:gd name="T2" fmla="*/ 23 w 213"/>
                  <a:gd name="T3" fmla="*/ 6 h 478"/>
                  <a:gd name="T4" fmla="*/ 20 w 213"/>
                  <a:gd name="T5" fmla="*/ 48 h 478"/>
                  <a:gd name="T6" fmla="*/ 27 w 213"/>
                  <a:gd name="T7" fmla="*/ 81 h 478"/>
                  <a:gd name="T8" fmla="*/ 54 w 213"/>
                  <a:gd name="T9" fmla="*/ 112 h 478"/>
                  <a:gd name="T10" fmla="*/ 25 w 213"/>
                  <a:gd name="T11" fmla="*/ 119 h 478"/>
                  <a:gd name="T12" fmla="*/ 8 w 213"/>
                  <a:gd name="T13" fmla="*/ 85 h 478"/>
                  <a:gd name="T14" fmla="*/ 0 w 213"/>
                  <a:gd name="T15" fmla="*/ 14 h 478"/>
                  <a:gd name="T16" fmla="*/ 6 w 213"/>
                  <a:gd name="T17" fmla="*/ 0 h 478"/>
                  <a:gd name="T18" fmla="*/ 6 w 213"/>
                  <a:gd name="T19" fmla="*/ 0 h 47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grpSp>
            <p:nvGrpSpPr>
              <p:cNvPr id="9257" name="Group 28"/>
              <p:cNvGrpSpPr/>
              <p:nvPr userDrawn="1"/>
            </p:nvGrpSpPr>
            <p:grpSpPr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1066" name="Freeform 29"/>
                <p:cNvSpPr/>
                <p:nvPr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>
                    <a:gd name="T0" fmla="*/ 28 w 150"/>
                    <a:gd name="T1" fmla="*/ 0 h 173"/>
                    <a:gd name="T2" fmla="*/ 10 w 150"/>
                    <a:gd name="T3" fmla="*/ 17 h 173"/>
                    <a:gd name="T4" fmla="*/ 0 w 150"/>
                    <a:gd name="T5" fmla="*/ 44 h 173"/>
                    <a:gd name="T6" fmla="*/ 20 w 150"/>
                    <a:gd name="T7" fmla="*/ 40 h 173"/>
                    <a:gd name="T8" fmla="*/ 26 w 150"/>
                    <a:gd name="T9" fmla="*/ 21 h 173"/>
                    <a:gd name="T10" fmla="*/ 38 w 150"/>
                    <a:gd name="T11" fmla="*/ 7 h 173"/>
                    <a:gd name="T12" fmla="*/ 28 w 150"/>
                    <a:gd name="T13" fmla="*/ 0 h 173"/>
                    <a:gd name="T14" fmla="*/ 28 w 150"/>
                    <a:gd name="T15" fmla="*/ 0 h 17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1067" name="Freeform 30"/>
                <p:cNvSpPr/>
                <p:nvPr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>
                    <a:gd name="T0" fmla="*/ 39 w 1684"/>
                    <a:gd name="T1" fmla="*/ 0 h 880"/>
                    <a:gd name="T2" fmla="*/ 16 w 1684"/>
                    <a:gd name="T3" fmla="*/ 13 h 880"/>
                    <a:gd name="T4" fmla="*/ 0 w 1684"/>
                    <a:gd name="T5" fmla="*/ 52 h 880"/>
                    <a:gd name="T6" fmla="*/ 17 w 1684"/>
                    <a:gd name="T7" fmla="*/ 90 h 880"/>
                    <a:gd name="T8" fmla="*/ 296 w 1684"/>
                    <a:gd name="T9" fmla="*/ 217 h 880"/>
                    <a:gd name="T10" fmla="*/ 356 w 1684"/>
                    <a:gd name="T11" fmla="*/ 209 h 880"/>
                    <a:gd name="T12" fmla="*/ 404 w 1684"/>
                    <a:gd name="T13" fmla="*/ 220 h 880"/>
                    <a:gd name="T14" fmla="*/ 421 w 1684"/>
                    <a:gd name="T15" fmla="*/ 202 h 880"/>
                    <a:gd name="T16" fmla="*/ 376 w 1684"/>
                    <a:gd name="T17" fmla="*/ 166 h 880"/>
                    <a:gd name="T18" fmla="*/ 357 w 1684"/>
                    <a:gd name="T19" fmla="*/ 128 h 880"/>
                    <a:gd name="T20" fmla="*/ 343 w 1684"/>
                    <a:gd name="T21" fmla="*/ 132 h 880"/>
                    <a:gd name="T22" fmla="*/ 360 w 1684"/>
                    <a:gd name="T23" fmla="*/ 166 h 880"/>
                    <a:gd name="T24" fmla="*/ 395 w 1684"/>
                    <a:gd name="T25" fmla="*/ 203 h 880"/>
                    <a:gd name="T26" fmla="*/ 354 w 1684"/>
                    <a:gd name="T27" fmla="*/ 197 h 880"/>
                    <a:gd name="T28" fmla="*/ 305 w 1684"/>
                    <a:gd name="T29" fmla="*/ 204 h 880"/>
                    <a:gd name="T30" fmla="*/ 314 w 1684"/>
                    <a:gd name="T31" fmla="*/ 163 h 880"/>
                    <a:gd name="T32" fmla="*/ 335 w 1684"/>
                    <a:gd name="T33" fmla="*/ 135 h 880"/>
                    <a:gd name="T34" fmla="*/ 311 w 1684"/>
                    <a:gd name="T35" fmla="*/ 138 h 880"/>
                    <a:gd name="T36" fmla="*/ 292 w 1684"/>
                    <a:gd name="T37" fmla="*/ 165 h 880"/>
                    <a:gd name="T38" fmla="*/ 285 w 1684"/>
                    <a:gd name="T39" fmla="*/ 198 h 880"/>
                    <a:gd name="T40" fmla="*/ 27 w 1684"/>
                    <a:gd name="T41" fmla="*/ 78 h 880"/>
                    <a:gd name="T42" fmla="*/ 20 w 1684"/>
                    <a:gd name="T43" fmla="*/ 54 h 880"/>
                    <a:gd name="T44" fmla="*/ 26 w 1684"/>
                    <a:gd name="T45" fmla="*/ 24 h 880"/>
                    <a:gd name="T46" fmla="*/ 55 w 1684"/>
                    <a:gd name="T47" fmla="*/ 0 h 880"/>
                    <a:gd name="T48" fmla="*/ 39 w 1684"/>
                    <a:gd name="T49" fmla="*/ 0 h 880"/>
                    <a:gd name="T50" fmla="*/ 39 w 1684"/>
                    <a:gd name="T51" fmla="*/ 0 h 880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1068" name="Freeform 31"/>
                <p:cNvSpPr/>
                <p:nvPr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>
                    <a:gd name="T0" fmla="*/ 29 w 160"/>
                    <a:gd name="T1" fmla="*/ 0 h 335"/>
                    <a:gd name="T2" fmla="*/ 5 w 160"/>
                    <a:gd name="T3" fmla="*/ 26 h 335"/>
                    <a:gd name="T4" fmla="*/ 0 w 160"/>
                    <a:gd name="T5" fmla="*/ 57 h 335"/>
                    <a:gd name="T6" fmla="*/ 9 w 160"/>
                    <a:gd name="T7" fmla="*/ 78 h 335"/>
                    <a:gd name="T8" fmla="*/ 24 w 160"/>
                    <a:gd name="T9" fmla="*/ 83 h 335"/>
                    <a:gd name="T10" fmla="*/ 19 w 160"/>
                    <a:gd name="T11" fmla="*/ 38 h 335"/>
                    <a:gd name="T12" fmla="*/ 40 w 160"/>
                    <a:gd name="T13" fmla="*/ 4 h 335"/>
                    <a:gd name="T14" fmla="*/ 29 w 160"/>
                    <a:gd name="T15" fmla="*/ 0 h 335"/>
                    <a:gd name="T16" fmla="*/ 29 w 160"/>
                    <a:gd name="T17" fmla="*/ 0 h 3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1069" name="Freeform 32"/>
                <p:cNvSpPr/>
                <p:nvPr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>
                    <a:gd name="T0" fmla="*/ 55 w 642"/>
                    <a:gd name="T1" fmla="*/ 224 h 1188"/>
                    <a:gd name="T2" fmla="*/ 0 w 642"/>
                    <a:gd name="T3" fmla="*/ 31 h 1188"/>
                    <a:gd name="T4" fmla="*/ 21 w 642"/>
                    <a:gd name="T5" fmla="*/ 10 h 1188"/>
                    <a:gd name="T6" fmla="*/ 65 w 642"/>
                    <a:gd name="T7" fmla="*/ 0 h 1188"/>
                    <a:gd name="T8" fmla="*/ 100 w 642"/>
                    <a:gd name="T9" fmla="*/ 15 h 1188"/>
                    <a:gd name="T10" fmla="*/ 162 w 642"/>
                    <a:gd name="T11" fmla="*/ 297 h 1188"/>
                    <a:gd name="T12" fmla="*/ 139 w 642"/>
                    <a:gd name="T13" fmla="*/ 273 h 1188"/>
                    <a:gd name="T14" fmla="*/ 89 w 642"/>
                    <a:gd name="T15" fmla="*/ 25 h 1188"/>
                    <a:gd name="T16" fmla="*/ 57 w 642"/>
                    <a:gd name="T17" fmla="*/ 16 h 1188"/>
                    <a:gd name="T18" fmla="*/ 30 w 642"/>
                    <a:gd name="T19" fmla="*/ 19 h 1188"/>
                    <a:gd name="T20" fmla="*/ 19 w 642"/>
                    <a:gd name="T21" fmla="*/ 36 h 1188"/>
                    <a:gd name="T22" fmla="*/ 77 w 642"/>
                    <a:gd name="T23" fmla="*/ 231 h 1188"/>
                    <a:gd name="T24" fmla="*/ 55 w 642"/>
                    <a:gd name="T25" fmla="*/ 224 h 1188"/>
                    <a:gd name="T26" fmla="*/ 55 w 642"/>
                    <a:gd name="T27" fmla="*/ 224 h 118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1070" name="Freeform 33"/>
                <p:cNvSpPr/>
                <p:nvPr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>
                    <a:gd name="T0" fmla="*/ 0 w 192"/>
                    <a:gd name="T1" fmla="*/ 7 h 504"/>
                    <a:gd name="T2" fmla="*/ 19 w 192"/>
                    <a:gd name="T3" fmla="*/ 49 h 504"/>
                    <a:gd name="T4" fmla="*/ 29 w 192"/>
                    <a:gd name="T5" fmla="*/ 80 h 504"/>
                    <a:gd name="T6" fmla="*/ 29 w 192"/>
                    <a:gd name="T7" fmla="*/ 126 h 504"/>
                    <a:gd name="T8" fmla="*/ 48 w 192"/>
                    <a:gd name="T9" fmla="*/ 126 h 504"/>
                    <a:gd name="T10" fmla="*/ 47 w 192"/>
                    <a:gd name="T11" fmla="*/ 90 h 504"/>
                    <a:gd name="T12" fmla="*/ 41 w 192"/>
                    <a:gd name="T13" fmla="*/ 52 h 504"/>
                    <a:gd name="T14" fmla="*/ 25 w 192"/>
                    <a:gd name="T15" fmla="*/ 15 h 504"/>
                    <a:gd name="T16" fmla="*/ 16 w 192"/>
                    <a:gd name="T17" fmla="*/ 0 h 504"/>
                    <a:gd name="T18" fmla="*/ 0 w 192"/>
                    <a:gd name="T19" fmla="*/ 7 h 504"/>
                    <a:gd name="T20" fmla="*/ 0 w 192"/>
                    <a:gd name="T21" fmla="*/ 7 h 50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1071" name="Freeform 34"/>
                <p:cNvSpPr/>
                <p:nvPr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>
                    <a:gd name="T0" fmla="*/ 75 w 390"/>
                    <a:gd name="T1" fmla="*/ 0 h 269"/>
                    <a:gd name="T2" fmla="*/ 65 w 390"/>
                    <a:gd name="T3" fmla="*/ 5 h 269"/>
                    <a:gd name="T4" fmla="*/ 64 w 390"/>
                    <a:gd name="T5" fmla="*/ 17 h 269"/>
                    <a:gd name="T6" fmla="*/ 0 w 390"/>
                    <a:gd name="T7" fmla="*/ 43 h 269"/>
                    <a:gd name="T8" fmla="*/ 0 w 390"/>
                    <a:gd name="T9" fmla="*/ 56 h 269"/>
                    <a:gd name="T10" fmla="*/ 71 w 390"/>
                    <a:gd name="T11" fmla="*/ 57 h 269"/>
                    <a:gd name="T12" fmla="*/ 80 w 390"/>
                    <a:gd name="T13" fmla="*/ 68 h 269"/>
                    <a:gd name="T14" fmla="*/ 98 w 390"/>
                    <a:gd name="T15" fmla="*/ 67 h 269"/>
                    <a:gd name="T16" fmla="*/ 96 w 390"/>
                    <a:gd name="T17" fmla="*/ 48 h 269"/>
                    <a:gd name="T18" fmla="*/ 29 w 390"/>
                    <a:gd name="T19" fmla="*/ 44 h 269"/>
                    <a:gd name="T20" fmla="*/ 84 w 390"/>
                    <a:gd name="T21" fmla="*/ 23 h 269"/>
                    <a:gd name="T22" fmla="*/ 75 w 390"/>
                    <a:gd name="T23" fmla="*/ 0 h 269"/>
                    <a:gd name="T24" fmla="*/ 75 w 390"/>
                    <a:gd name="T25" fmla="*/ 0 h 269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1072" name="Freeform 35"/>
                <p:cNvSpPr/>
                <p:nvPr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>
                    <a:gd name="T0" fmla="*/ 0 w 941"/>
                    <a:gd name="T1" fmla="*/ 33 h 424"/>
                    <a:gd name="T2" fmla="*/ 216 w 941"/>
                    <a:gd name="T3" fmla="*/ 0 h 424"/>
                    <a:gd name="T4" fmla="*/ 232 w 941"/>
                    <a:gd name="T5" fmla="*/ 20 h 424"/>
                    <a:gd name="T6" fmla="*/ 236 w 941"/>
                    <a:gd name="T7" fmla="*/ 46 h 424"/>
                    <a:gd name="T8" fmla="*/ 226 w 941"/>
                    <a:gd name="T9" fmla="*/ 71 h 424"/>
                    <a:gd name="T10" fmla="*/ 15 w 941"/>
                    <a:gd name="T11" fmla="*/ 106 h 424"/>
                    <a:gd name="T12" fmla="*/ 14 w 941"/>
                    <a:gd name="T13" fmla="*/ 96 h 424"/>
                    <a:gd name="T14" fmla="*/ 216 w 941"/>
                    <a:gd name="T15" fmla="*/ 61 h 424"/>
                    <a:gd name="T16" fmla="*/ 224 w 941"/>
                    <a:gd name="T17" fmla="*/ 37 h 424"/>
                    <a:gd name="T18" fmla="*/ 210 w 941"/>
                    <a:gd name="T19" fmla="*/ 15 h 424"/>
                    <a:gd name="T20" fmla="*/ 0 w 941"/>
                    <a:gd name="T21" fmla="*/ 47 h 424"/>
                    <a:gd name="T22" fmla="*/ 0 w 941"/>
                    <a:gd name="T23" fmla="*/ 33 h 424"/>
                    <a:gd name="T24" fmla="*/ 0 w 941"/>
                    <a:gd name="T25" fmla="*/ 33 h 42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1073" name="Freeform 36"/>
                <p:cNvSpPr/>
                <p:nvPr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>
                    <a:gd name="T0" fmla="*/ 0 w 488"/>
                    <a:gd name="T1" fmla="*/ 31 h 173"/>
                    <a:gd name="T2" fmla="*/ 17 w 488"/>
                    <a:gd name="T3" fmla="*/ 43 h 173"/>
                    <a:gd name="T4" fmla="*/ 56 w 488"/>
                    <a:gd name="T5" fmla="*/ 41 h 173"/>
                    <a:gd name="T6" fmla="*/ 105 w 488"/>
                    <a:gd name="T7" fmla="*/ 29 h 173"/>
                    <a:gd name="T8" fmla="*/ 123 w 488"/>
                    <a:gd name="T9" fmla="*/ 10 h 173"/>
                    <a:gd name="T10" fmla="*/ 111 w 488"/>
                    <a:gd name="T11" fmla="*/ 0 h 173"/>
                    <a:gd name="T12" fmla="*/ 64 w 488"/>
                    <a:gd name="T13" fmla="*/ 0 h 173"/>
                    <a:gd name="T14" fmla="*/ 28 w 488"/>
                    <a:gd name="T15" fmla="*/ 3 h 173"/>
                    <a:gd name="T16" fmla="*/ 4 w 488"/>
                    <a:gd name="T17" fmla="*/ 19 h 173"/>
                    <a:gd name="T18" fmla="*/ 28 w 488"/>
                    <a:gd name="T19" fmla="*/ 23 h 173"/>
                    <a:gd name="T20" fmla="*/ 69 w 488"/>
                    <a:gd name="T21" fmla="*/ 13 h 173"/>
                    <a:gd name="T22" fmla="*/ 105 w 488"/>
                    <a:gd name="T23" fmla="*/ 13 h 173"/>
                    <a:gd name="T24" fmla="*/ 68 w 488"/>
                    <a:gd name="T25" fmla="*/ 27 h 173"/>
                    <a:gd name="T26" fmla="*/ 36 w 488"/>
                    <a:gd name="T27" fmla="*/ 31 h 173"/>
                    <a:gd name="T28" fmla="*/ 0 w 488"/>
                    <a:gd name="T29" fmla="*/ 31 h 173"/>
                    <a:gd name="T30" fmla="*/ 0 w 488"/>
                    <a:gd name="T31" fmla="*/ 31 h 173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</p:grpSp>
      </p:grpSp>
      <p:grpSp>
        <p:nvGrpSpPr>
          <p:cNvPr id="9227" name="Group 37"/>
          <p:cNvGrpSpPr/>
          <p:nvPr/>
        </p:nvGrpSpPr>
        <p:grpSpPr>
          <a:xfrm>
            <a:off x="11573933" y="2116138"/>
            <a:ext cx="514351" cy="4308475"/>
            <a:chOff x="5468" y="1333"/>
            <a:chExt cx="243" cy="2714"/>
          </a:xfrm>
        </p:grpSpPr>
        <p:sp>
          <p:nvSpPr>
            <p:cNvPr id="1049" name="Freeform 38"/>
            <p:cNvSpPr/>
            <p:nvPr/>
          </p:nvSpPr>
          <p:spPr bwMode="auto">
            <a:xfrm flipH="1">
              <a:off x="5468" y="2620"/>
              <a:ext cx="205" cy="1427"/>
            </a:xfrm>
            <a:custGeom>
              <a:avLst/>
              <a:gdLst>
                <a:gd name="T0" fmla="*/ 49 w 772"/>
                <a:gd name="T1" fmla="*/ 603 h 3266"/>
                <a:gd name="T2" fmla="*/ 27 w 772"/>
                <a:gd name="T3" fmla="*/ 562 h 3266"/>
                <a:gd name="T4" fmla="*/ 23 w 772"/>
                <a:gd name="T5" fmla="*/ 531 h 3266"/>
                <a:gd name="T6" fmla="*/ 26 w 772"/>
                <a:gd name="T7" fmla="*/ 485 h 3266"/>
                <a:gd name="T8" fmla="*/ 42 w 772"/>
                <a:gd name="T9" fmla="*/ 430 h 3266"/>
                <a:gd name="T10" fmla="*/ 45 w 772"/>
                <a:gd name="T11" fmla="*/ 395 h 3266"/>
                <a:gd name="T12" fmla="*/ 42 w 772"/>
                <a:gd name="T13" fmla="*/ 372 h 3266"/>
                <a:gd name="T14" fmla="*/ 28 w 772"/>
                <a:gd name="T15" fmla="*/ 355 h 3266"/>
                <a:gd name="T16" fmla="*/ 25 w 772"/>
                <a:gd name="T17" fmla="*/ 333 h 3266"/>
                <a:gd name="T18" fmla="*/ 30 w 772"/>
                <a:gd name="T19" fmla="*/ 303 h 3266"/>
                <a:gd name="T20" fmla="*/ 52 w 772"/>
                <a:gd name="T21" fmla="*/ 221 h 3266"/>
                <a:gd name="T22" fmla="*/ 54 w 772"/>
                <a:gd name="T23" fmla="*/ 180 h 3266"/>
                <a:gd name="T24" fmla="*/ 49 w 772"/>
                <a:gd name="T25" fmla="*/ 136 h 3266"/>
                <a:gd name="T26" fmla="*/ 30 w 772"/>
                <a:gd name="T27" fmla="*/ 115 h 3266"/>
                <a:gd name="T28" fmla="*/ 14 w 772"/>
                <a:gd name="T29" fmla="*/ 80 h 3266"/>
                <a:gd name="T30" fmla="*/ 0 w 772"/>
                <a:gd name="T31" fmla="*/ 0 h 3266"/>
                <a:gd name="T32" fmla="*/ 2 w 772"/>
                <a:gd name="T33" fmla="*/ 73 h 3266"/>
                <a:gd name="T34" fmla="*/ 13 w 772"/>
                <a:gd name="T35" fmla="*/ 117 h 3266"/>
                <a:gd name="T36" fmla="*/ 27 w 772"/>
                <a:gd name="T37" fmla="*/ 144 h 3266"/>
                <a:gd name="T38" fmla="*/ 42 w 772"/>
                <a:gd name="T39" fmla="*/ 159 h 3266"/>
                <a:gd name="T40" fmla="*/ 43 w 772"/>
                <a:gd name="T41" fmla="*/ 199 h 3266"/>
                <a:gd name="T42" fmla="*/ 35 w 772"/>
                <a:gd name="T43" fmla="*/ 242 h 3266"/>
                <a:gd name="T44" fmla="*/ 17 w 772"/>
                <a:gd name="T45" fmla="*/ 316 h 3266"/>
                <a:gd name="T46" fmla="*/ 16 w 772"/>
                <a:gd name="T47" fmla="*/ 364 h 3266"/>
                <a:gd name="T48" fmla="*/ 33 w 772"/>
                <a:gd name="T49" fmla="*/ 391 h 3266"/>
                <a:gd name="T50" fmla="*/ 32 w 772"/>
                <a:gd name="T51" fmla="*/ 416 h 3266"/>
                <a:gd name="T52" fmla="*/ 18 w 772"/>
                <a:gd name="T53" fmla="*/ 468 h 3266"/>
                <a:gd name="T54" fmla="*/ 11 w 772"/>
                <a:gd name="T55" fmla="*/ 518 h 3266"/>
                <a:gd name="T56" fmla="*/ 17 w 772"/>
                <a:gd name="T57" fmla="*/ 571 h 3266"/>
                <a:gd name="T58" fmla="*/ 30 w 772"/>
                <a:gd name="T59" fmla="*/ 600 h 3266"/>
                <a:gd name="T60" fmla="*/ 47 w 772"/>
                <a:gd name="T61" fmla="*/ 623 h 3266"/>
                <a:gd name="T62" fmla="*/ 49 w 772"/>
                <a:gd name="T63" fmla="*/ 603 h 3266"/>
                <a:gd name="T64" fmla="*/ 49 w 772"/>
                <a:gd name="T65" fmla="*/ 603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50" name="Freeform 39"/>
            <p:cNvSpPr/>
            <p:nvPr/>
          </p:nvSpPr>
          <p:spPr bwMode="auto">
            <a:xfrm flipH="1">
              <a:off x="5506" y="1333"/>
              <a:ext cx="205" cy="1633"/>
            </a:xfrm>
            <a:custGeom>
              <a:avLst/>
              <a:gdLst>
                <a:gd name="T0" fmla="*/ 49 w 772"/>
                <a:gd name="T1" fmla="*/ 789 h 3266"/>
                <a:gd name="T2" fmla="*/ 27 w 772"/>
                <a:gd name="T3" fmla="*/ 737 h 3266"/>
                <a:gd name="T4" fmla="*/ 23 w 772"/>
                <a:gd name="T5" fmla="*/ 696 h 3266"/>
                <a:gd name="T6" fmla="*/ 26 w 772"/>
                <a:gd name="T7" fmla="*/ 636 h 3266"/>
                <a:gd name="T8" fmla="*/ 42 w 772"/>
                <a:gd name="T9" fmla="*/ 563 h 3266"/>
                <a:gd name="T10" fmla="*/ 45 w 772"/>
                <a:gd name="T11" fmla="*/ 518 h 3266"/>
                <a:gd name="T12" fmla="*/ 42 w 772"/>
                <a:gd name="T13" fmla="*/ 487 h 3266"/>
                <a:gd name="T14" fmla="*/ 28 w 772"/>
                <a:gd name="T15" fmla="*/ 465 h 3266"/>
                <a:gd name="T16" fmla="*/ 25 w 772"/>
                <a:gd name="T17" fmla="*/ 437 h 3266"/>
                <a:gd name="T18" fmla="*/ 30 w 772"/>
                <a:gd name="T19" fmla="*/ 397 h 3266"/>
                <a:gd name="T20" fmla="*/ 52 w 772"/>
                <a:gd name="T21" fmla="*/ 289 h 3266"/>
                <a:gd name="T22" fmla="*/ 54 w 772"/>
                <a:gd name="T23" fmla="*/ 237 h 3266"/>
                <a:gd name="T24" fmla="*/ 49 w 772"/>
                <a:gd name="T25" fmla="*/ 179 h 3266"/>
                <a:gd name="T26" fmla="*/ 30 w 772"/>
                <a:gd name="T27" fmla="*/ 151 h 3266"/>
                <a:gd name="T28" fmla="*/ 14 w 772"/>
                <a:gd name="T29" fmla="*/ 106 h 3266"/>
                <a:gd name="T30" fmla="*/ 0 w 772"/>
                <a:gd name="T31" fmla="*/ 0 h 3266"/>
                <a:gd name="T32" fmla="*/ 2 w 772"/>
                <a:gd name="T33" fmla="*/ 96 h 3266"/>
                <a:gd name="T34" fmla="*/ 13 w 772"/>
                <a:gd name="T35" fmla="*/ 153 h 3266"/>
                <a:gd name="T36" fmla="*/ 27 w 772"/>
                <a:gd name="T37" fmla="*/ 189 h 3266"/>
                <a:gd name="T38" fmla="*/ 42 w 772"/>
                <a:gd name="T39" fmla="*/ 209 h 3266"/>
                <a:gd name="T40" fmla="*/ 43 w 772"/>
                <a:gd name="T41" fmla="*/ 261 h 3266"/>
                <a:gd name="T42" fmla="*/ 35 w 772"/>
                <a:gd name="T43" fmla="*/ 317 h 3266"/>
                <a:gd name="T44" fmla="*/ 17 w 772"/>
                <a:gd name="T45" fmla="*/ 415 h 3266"/>
                <a:gd name="T46" fmla="*/ 16 w 772"/>
                <a:gd name="T47" fmla="*/ 478 h 3266"/>
                <a:gd name="T48" fmla="*/ 33 w 772"/>
                <a:gd name="T49" fmla="*/ 513 h 3266"/>
                <a:gd name="T50" fmla="*/ 32 w 772"/>
                <a:gd name="T51" fmla="*/ 545 h 3266"/>
                <a:gd name="T52" fmla="*/ 18 w 772"/>
                <a:gd name="T53" fmla="*/ 613 h 3266"/>
                <a:gd name="T54" fmla="*/ 11 w 772"/>
                <a:gd name="T55" fmla="*/ 679 h 3266"/>
                <a:gd name="T56" fmla="*/ 17 w 772"/>
                <a:gd name="T57" fmla="*/ 749 h 3266"/>
                <a:gd name="T58" fmla="*/ 30 w 772"/>
                <a:gd name="T59" fmla="*/ 786 h 3266"/>
                <a:gd name="T60" fmla="*/ 47 w 772"/>
                <a:gd name="T61" fmla="*/ 817 h 3266"/>
                <a:gd name="T62" fmla="*/ 49 w 772"/>
                <a:gd name="T63" fmla="*/ 789 h 3266"/>
                <a:gd name="T64" fmla="*/ 49 w 772"/>
                <a:gd name="T65" fmla="*/ 789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9228" name="Group 40"/>
          <p:cNvGrpSpPr/>
          <p:nvPr/>
        </p:nvGrpSpPr>
        <p:grpSpPr>
          <a:xfrm>
            <a:off x="9757833" y="90488"/>
            <a:ext cx="2844800" cy="1911350"/>
            <a:chOff x="4610" y="57"/>
            <a:chExt cx="1344" cy="1204"/>
          </a:xfrm>
        </p:grpSpPr>
        <p:grpSp>
          <p:nvGrpSpPr>
            <p:cNvPr id="9229" name="Group 41"/>
            <p:cNvGrpSpPr/>
            <p:nvPr userDrawn="1"/>
          </p:nvGrpSpPr>
          <p:grpSpPr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1039" name="Freeform 42"/>
              <p:cNvSpPr/>
              <p:nvPr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>
                  <a:gd name="T0" fmla="*/ 8 w 245"/>
                  <a:gd name="T1" fmla="*/ 1 h 806"/>
                  <a:gd name="T2" fmla="*/ 8 w 245"/>
                  <a:gd name="T3" fmla="*/ 44 h 806"/>
                  <a:gd name="T4" fmla="*/ 0 w 245"/>
                  <a:gd name="T5" fmla="*/ 103 h 806"/>
                  <a:gd name="T6" fmla="*/ 5 w 245"/>
                  <a:gd name="T7" fmla="*/ 101 h 806"/>
                  <a:gd name="T8" fmla="*/ 14 w 245"/>
                  <a:gd name="T9" fmla="*/ 48 h 806"/>
                  <a:gd name="T10" fmla="*/ 16 w 245"/>
                  <a:gd name="T11" fmla="*/ 0 h 806"/>
                  <a:gd name="T12" fmla="*/ 8 w 245"/>
                  <a:gd name="T13" fmla="*/ 1 h 806"/>
                  <a:gd name="T14" fmla="*/ 8 w 245"/>
                  <a:gd name="T15" fmla="*/ 1 h 80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grpSp>
            <p:nvGrpSpPr>
              <p:cNvPr id="9232" name="Group 43"/>
              <p:cNvGrpSpPr/>
              <p:nvPr userDrawn="1"/>
            </p:nvGrpSpPr>
            <p:grpSpPr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1041" name="Freeform 44"/>
                <p:cNvSpPr/>
                <p:nvPr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>
                    <a:gd name="T0" fmla="*/ 0 w 604"/>
                    <a:gd name="T1" fmla="*/ 0 h 349"/>
                    <a:gd name="T2" fmla="*/ 19 w 604"/>
                    <a:gd name="T3" fmla="*/ 24 h 349"/>
                    <a:gd name="T4" fmla="*/ 32 w 604"/>
                    <a:gd name="T5" fmla="*/ 45 h 349"/>
                    <a:gd name="T6" fmla="*/ 39 w 604"/>
                    <a:gd name="T7" fmla="*/ 18 h 349"/>
                    <a:gd name="T8" fmla="*/ 23 w 604"/>
                    <a:gd name="T9" fmla="*/ 1 h 349"/>
                    <a:gd name="T10" fmla="*/ 30 w 604"/>
                    <a:gd name="T11" fmla="*/ 24 h 349"/>
                    <a:gd name="T12" fmla="*/ 8 w 604"/>
                    <a:gd name="T13" fmla="*/ 2 h 349"/>
                    <a:gd name="T14" fmla="*/ 0 w 604"/>
                    <a:gd name="T15" fmla="*/ 0 h 349"/>
                    <a:gd name="T16" fmla="*/ 0 w 604"/>
                    <a:gd name="T17" fmla="*/ 0 h 34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1042" name="Freeform 45"/>
                <p:cNvSpPr/>
                <p:nvPr/>
              </p:nvSpPr>
              <p:spPr bwMode="auto">
                <a:xfrm rot="-3172564">
                  <a:off x="5049" y="332"/>
                  <a:ext cx="269" cy="438"/>
                </a:xfrm>
                <a:custGeom>
                  <a:avLst/>
                  <a:gdLst>
                    <a:gd name="T0" fmla="*/ 47 w 1064"/>
                    <a:gd name="T1" fmla="*/ 16 h 1230"/>
                    <a:gd name="T2" fmla="*/ 31 w 1064"/>
                    <a:gd name="T3" fmla="*/ 45 h 1230"/>
                    <a:gd name="T4" fmla="*/ 10 w 1064"/>
                    <a:gd name="T5" fmla="*/ 97 h 1230"/>
                    <a:gd name="T6" fmla="*/ 0 w 1064"/>
                    <a:gd name="T7" fmla="*/ 140 h 1230"/>
                    <a:gd name="T8" fmla="*/ 4 w 1064"/>
                    <a:gd name="T9" fmla="*/ 156 h 1230"/>
                    <a:gd name="T10" fmla="*/ 17 w 1064"/>
                    <a:gd name="T11" fmla="*/ 152 h 1230"/>
                    <a:gd name="T12" fmla="*/ 37 w 1064"/>
                    <a:gd name="T13" fmla="*/ 116 h 1230"/>
                    <a:gd name="T14" fmla="*/ 56 w 1064"/>
                    <a:gd name="T15" fmla="*/ 68 h 1230"/>
                    <a:gd name="T16" fmla="*/ 66 w 1064"/>
                    <a:gd name="T17" fmla="*/ 34 h 1230"/>
                    <a:gd name="T18" fmla="*/ 68 w 1064"/>
                    <a:gd name="T19" fmla="*/ 11 h 1230"/>
                    <a:gd name="T20" fmla="*/ 62 w 1064"/>
                    <a:gd name="T21" fmla="*/ 0 h 1230"/>
                    <a:gd name="T22" fmla="*/ 53 w 1064"/>
                    <a:gd name="T23" fmla="*/ 8 h 1230"/>
                    <a:gd name="T24" fmla="*/ 62 w 1064"/>
                    <a:gd name="T25" fmla="*/ 14 h 1230"/>
                    <a:gd name="T26" fmla="*/ 56 w 1064"/>
                    <a:gd name="T27" fmla="*/ 45 h 1230"/>
                    <a:gd name="T28" fmla="*/ 44 w 1064"/>
                    <a:gd name="T29" fmla="*/ 83 h 1230"/>
                    <a:gd name="T30" fmla="*/ 22 w 1064"/>
                    <a:gd name="T31" fmla="*/ 128 h 1230"/>
                    <a:gd name="T32" fmla="*/ 7 w 1064"/>
                    <a:gd name="T33" fmla="*/ 141 h 1230"/>
                    <a:gd name="T34" fmla="*/ 9 w 1064"/>
                    <a:gd name="T35" fmla="*/ 120 h 1230"/>
                    <a:gd name="T36" fmla="*/ 28 w 1064"/>
                    <a:gd name="T37" fmla="*/ 64 h 1230"/>
                    <a:gd name="T38" fmla="*/ 53 w 1064"/>
                    <a:gd name="T39" fmla="*/ 15 h 1230"/>
                    <a:gd name="T40" fmla="*/ 47 w 1064"/>
                    <a:gd name="T41" fmla="*/ 16 h 1230"/>
                    <a:gd name="T42" fmla="*/ 47 w 1064"/>
                    <a:gd name="T43" fmla="*/ 16 h 1230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1043" name="Freeform 46"/>
                <p:cNvSpPr/>
                <p:nvPr/>
              </p:nvSpPr>
              <p:spPr bwMode="auto">
                <a:xfrm rot="-3172564">
                  <a:off x="4859" y="182"/>
                  <a:ext cx="505" cy="898"/>
                </a:xfrm>
                <a:custGeom>
                  <a:avLst/>
                  <a:gdLst>
                    <a:gd name="T0" fmla="*/ 124 w 2002"/>
                    <a:gd name="T1" fmla="*/ 0 h 2521"/>
                    <a:gd name="T2" fmla="*/ 0 w 2002"/>
                    <a:gd name="T3" fmla="*/ 320 h 2521"/>
                    <a:gd name="T4" fmla="*/ 12 w 2002"/>
                    <a:gd name="T5" fmla="*/ 311 h 2521"/>
                    <a:gd name="T6" fmla="*/ 127 w 2002"/>
                    <a:gd name="T7" fmla="*/ 8 h 2521"/>
                    <a:gd name="T8" fmla="*/ 124 w 2002"/>
                    <a:gd name="T9" fmla="*/ 0 h 2521"/>
                    <a:gd name="T10" fmla="*/ 124 w 2002"/>
                    <a:gd name="T11" fmla="*/ 0 h 25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1044" name="Freeform 47"/>
                <p:cNvSpPr/>
                <p:nvPr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>
                    <a:gd name="T0" fmla="*/ 6 w 3007"/>
                    <a:gd name="T1" fmla="*/ 361 h 3771"/>
                    <a:gd name="T2" fmla="*/ 25 w 3007"/>
                    <a:gd name="T3" fmla="*/ 360 h 3771"/>
                    <a:gd name="T4" fmla="*/ 52 w 3007"/>
                    <a:gd name="T5" fmla="*/ 382 h 3771"/>
                    <a:gd name="T6" fmla="*/ 43 w 3007"/>
                    <a:gd name="T7" fmla="*/ 358 h 3771"/>
                    <a:gd name="T8" fmla="*/ 23 w 3007"/>
                    <a:gd name="T9" fmla="*/ 343 h 3771"/>
                    <a:gd name="T10" fmla="*/ 41 w 3007"/>
                    <a:gd name="T11" fmla="*/ 345 h 3771"/>
                    <a:gd name="T12" fmla="*/ 62 w 3007"/>
                    <a:gd name="T13" fmla="*/ 365 h 3771"/>
                    <a:gd name="T14" fmla="*/ 182 w 3007"/>
                    <a:gd name="T15" fmla="*/ 53 h 3771"/>
                    <a:gd name="T16" fmla="*/ 164 w 3007"/>
                    <a:gd name="T17" fmla="*/ 19 h 3771"/>
                    <a:gd name="T18" fmla="*/ 147 w 3007"/>
                    <a:gd name="T19" fmla="*/ 0 h 3771"/>
                    <a:gd name="T20" fmla="*/ 171 w 3007"/>
                    <a:gd name="T21" fmla="*/ 10 h 3771"/>
                    <a:gd name="T22" fmla="*/ 191 w 3007"/>
                    <a:gd name="T23" fmla="*/ 55 h 3771"/>
                    <a:gd name="T24" fmla="*/ 53 w 3007"/>
                    <a:gd name="T25" fmla="*/ 416 h 3771"/>
                    <a:gd name="T26" fmla="*/ 31 w 3007"/>
                    <a:gd name="T27" fmla="*/ 433 h 3771"/>
                    <a:gd name="T28" fmla="*/ 7 w 3007"/>
                    <a:gd name="T29" fmla="*/ 479 h 3771"/>
                    <a:gd name="T30" fmla="*/ 0 w 3007"/>
                    <a:gd name="T31" fmla="*/ 466 h 3771"/>
                    <a:gd name="T32" fmla="*/ 8 w 3007"/>
                    <a:gd name="T33" fmla="*/ 461 h 3771"/>
                    <a:gd name="T34" fmla="*/ 24 w 3007"/>
                    <a:gd name="T35" fmla="*/ 430 h 3771"/>
                    <a:gd name="T36" fmla="*/ 11 w 3007"/>
                    <a:gd name="T37" fmla="*/ 416 h 3771"/>
                    <a:gd name="T38" fmla="*/ 11 w 3007"/>
                    <a:gd name="T39" fmla="*/ 403 h 3771"/>
                    <a:gd name="T40" fmla="*/ 26 w 3007"/>
                    <a:gd name="T41" fmla="*/ 419 h 3771"/>
                    <a:gd name="T42" fmla="*/ 26 w 3007"/>
                    <a:gd name="T43" fmla="*/ 405 h 3771"/>
                    <a:gd name="T44" fmla="*/ 38 w 3007"/>
                    <a:gd name="T45" fmla="*/ 409 h 3771"/>
                    <a:gd name="T46" fmla="*/ 27 w 3007"/>
                    <a:gd name="T47" fmla="*/ 391 h 3771"/>
                    <a:gd name="T48" fmla="*/ 40 w 3007"/>
                    <a:gd name="T49" fmla="*/ 389 h 3771"/>
                    <a:gd name="T50" fmla="*/ 6 w 3007"/>
                    <a:gd name="T51" fmla="*/ 361 h 3771"/>
                    <a:gd name="T52" fmla="*/ 6 w 3007"/>
                    <a:gd name="T53" fmla="*/ 361 h 3771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1045" name="Freeform 48"/>
                <p:cNvSpPr/>
                <p:nvPr/>
              </p:nvSpPr>
              <p:spPr bwMode="auto">
                <a:xfrm rot="-3172564">
                  <a:off x="5298" y="897"/>
                  <a:ext cx="169" cy="122"/>
                </a:xfrm>
                <a:custGeom>
                  <a:avLst/>
                  <a:gdLst>
                    <a:gd name="T0" fmla="*/ 0 w 673"/>
                    <a:gd name="T1" fmla="*/ 10 h 342"/>
                    <a:gd name="T2" fmla="*/ 16 w 673"/>
                    <a:gd name="T3" fmla="*/ 14 h 342"/>
                    <a:gd name="T4" fmla="*/ 40 w 673"/>
                    <a:gd name="T5" fmla="*/ 44 h 342"/>
                    <a:gd name="T6" fmla="*/ 42 w 673"/>
                    <a:gd name="T7" fmla="*/ 37 h 342"/>
                    <a:gd name="T8" fmla="*/ 28 w 673"/>
                    <a:gd name="T9" fmla="*/ 15 h 342"/>
                    <a:gd name="T10" fmla="*/ 2 w 673"/>
                    <a:gd name="T11" fmla="*/ 0 h 342"/>
                    <a:gd name="T12" fmla="*/ 0 w 673"/>
                    <a:gd name="T13" fmla="*/ 10 h 342"/>
                    <a:gd name="T14" fmla="*/ 0 w 673"/>
                    <a:gd name="T15" fmla="*/ 10 h 34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1046" name="Freeform 49"/>
                <p:cNvSpPr/>
                <p:nvPr/>
              </p:nvSpPr>
              <p:spPr bwMode="auto">
                <a:xfrm rot="-3172564">
                  <a:off x="5254" y="806"/>
                  <a:ext cx="181" cy="144"/>
                </a:xfrm>
                <a:custGeom>
                  <a:avLst/>
                  <a:gdLst>
                    <a:gd name="T0" fmla="*/ 0 w 716"/>
                    <a:gd name="T1" fmla="*/ 10 h 403"/>
                    <a:gd name="T2" fmla="*/ 22 w 716"/>
                    <a:gd name="T3" fmla="*/ 19 h 403"/>
                    <a:gd name="T4" fmla="*/ 41 w 716"/>
                    <a:gd name="T5" fmla="*/ 51 h 403"/>
                    <a:gd name="T6" fmla="*/ 46 w 716"/>
                    <a:gd name="T7" fmla="*/ 38 h 403"/>
                    <a:gd name="T8" fmla="*/ 27 w 716"/>
                    <a:gd name="T9" fmla="*/ 15 h 403"/>
                    <a:gd name="T10" fmla="*/ 5 w 716"/>
                    <a:gd name="T11" fmla="*/ 0 h 403"/>
                    <a:gd name="T12" fmla="*/ 0 w 716"/>
                    <a:gd name="T13" fmla="*/ 10 h 403"/>
                    <a:gd name="T14" fmla="*/ 0 w 716"/>
                    <a:gd name="T15" fmla="*/ 10 h 40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1047" name="Freeform 50"/>
                <p:cNvSpPr/>
                <p:nvPr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>
                    <a:gd name="T0" fmla="*/ 0 w 717"/>
                    <a:gd name="T1" fmla="*/ 10 h 411"/>
                    <a:gd name="T2" fmla="*/ 20 w 717"/>
                    <a:gd name="T3" fmla="*/ 18 h 411"/>
                    <a:gd name="T4" fmla="*/ 41 w 717"/>
                    <a:gd name="T5" fmla="*/ 53 h 411"/>
                    <a:gd name="T6" fmla="*/ 46 w 717"/>
                    <a:gd name="T7" fmla="*/ 40 h 411"/>
                    <a:gd name="T8" fmla="*/ 25 w 717"/>
                    <a:gd name="T9" fmla="*/ 11 h 411"/>
                    <a:gd name="T10" fmla="*/ 4 w 717"/>
                    <a:gd name="T11" fmla="*/ 0 h 411"/>
                    <a:gd name="T12" fmla="*/ 0 w 717"/>
                    <a:gd name="T13" fmla="*/ 10 h 411"/>
                    <a:gd name="T14" fmla="*/ 0 w 717"/>
                    <a:gd name="T15" fmla="*/ 10 h 41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1048" name="Freeform 51"/>
                <p:cNvSpPr/>
                <p:nvPr/>
              </p:nvSpPr>
              <p:spPr bwMode="auto">
                <a:xfrm rot="-3172564">
                  <a:off x="4949" y="142"/>
                  <a:ext cx="179" cy="138"/>
                </a:xfrm>
                <a:custGeom>
                  <a:avLst/>
                  <a:gdLst>
                    <a:gd name="T0" fmla="*/ 0 w 709"/>
                    <a:gd name="T1" fmla="*/ 11 h 386"/>
                    <a:gd name="T2" fmla="*/ 17 w 709"/>
                    <a:gd name="T3" fmla="*/ 17 h 386"/>
                    <a:gd name="T4" fmla="*/ 42 w 709"/>
                    <a:gd name="T5" fmla="*/ 49 h 386"/>
                    <a:gd name="T6" fmla="*/ 45 w 709"/>
                    <a:gd name="T7" fmla="*/ 39 h 386"/>
                    <a:gd name="T8" fmla="*/ 19 w 709"/>
                    <a:gd name="T9" fmla="*/ 7 h 386"/>
                    <a:gd name="T10" fmla="*/ 3 w 709"/>
                    <a:gd name="T11" fmla="*/ 0 h 386"/>
                    <a:gd name="T12" fmla="*/ 0 w 709"/>
                    <a:gd name="T13" fmla="*/ 11 h 386"/>
                    <a:gd name="T14" fmla="*/ 0 w 709"/>
                    <a:gd name="T15" fmla="*/ 11 h 38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</p:grpSp>
        <p:sp>
          <p:nvSpPr>
            <p:cNvPr id="1038" name="Line 52"/>
            <p:cNvSpPr>
              <a:spLocks noChangeShapeType="1"/>
            </p:cNvSpPr>
            <p:nvPr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hf sldNum="0" hdr="0" ftr="0" dt="0"/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panose="020F0502020204030204" charset="0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  <a:sym typeface="Calibri" panose="020F0502020204030204" charset="0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  <a:sym typeface="Calibri" panose="020F0502020204030204" charset="0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  <a:sym typeface="Calibri" panose="020F0502020204030204" charset="0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  <a:sym typeface="Calibri" panose="020F050202020403020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  <a:sym typeface="Calibri" panose="020F050202020403020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  <a:sym typeface="Calibri" panose="020F050202020403020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  <a:sym typeface="Calibri" panose="020F050202020403020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  <a:sym typeface="Calibri" panose="020F050202020403020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panose="020F050202020403020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  <a:sym typeface="Calibri" panose="020F050202020403020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anose="020F050202020403020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  <a:sym typeface="Calibri" panose="020F050202020403020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anose="020F050202020403020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anose="020F050202020403020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anose="020F050202020403020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anose="020F050202020403020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anose="020F050202020403020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3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2.wmf"/><Relationship Id="rId1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10.wmf"/><Relationship Id="rId1" Type="http://schemas.openxmlformats.org/officeDocument/2006/relationships/oleObject" Target="../embeddings/oleObject3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1" Type="http://schemas.openxmlformats.org/officeDocument/2006/relationships/hyperlink" Target="file:///J:\&#24429;&#21326;&#29667;\&#26368;&#32456;&#29256;.MPG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24.png"/><Relationship Id="rId6" Type="http://schemas.openxmlformats.org/officeDocument/2006/relationships/image" Target="../media/image23.wmf"/><Relationship Id="rId5" Type="http://schemas.openxmlformats.org/officeDocument/2006/relationships/image" Target="../media/image22.GIF"/><Relationship Id="rId4" Type="http://schemas.openxmlformats.org/officeDocument/2006/relationships/image" Target="../media/image21.jpeg"/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8.jpeg"/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0.jpeg"/><Relationship Id="rId1" Type="http://schemas.openxmlformats.org/officeDocument/2006/relationships/image" Target="../media/image3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2.png"/><Relationship Id="rId1" Type="http://schemas.openxmlformats.org/officeDocument/2006/relationships/image" Target="../media/image41.png"/></Relationships>
</file>

<file path=ppt/slides/_rels/slide3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25.xml"/><Relationship Id="rId4" Type="http://schemas.openxmlformats.org/officeDocument/2006/relationships/image" Target="../media/image44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43.wmf"/><Relationship Id="rId1" Type="http://schemas.openxmlformats.org/officeDocument/2006/relationships/oleObject" Target="../embeddings/oleObject5.bin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5.xml"/><Relationship Id="rId1" Type="http://schemas.openxmlformats.org/officeDocument/2006/relationships/image" Target="../media/image45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5.xml"/><Relationship Id="rId1" Type="http://schemas.openxmlformats.org/officeDocument/2006/relationships/image" Target="../media/image46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3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5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image" Target="../media/image47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5.xml"/><Relationship Id="rId1" Type="http://schemas.openxmlformats.org/officeDocument/2006/relationships/image" Target="../media/image52.png"/></Relationships>
</file>

<file path=ppt/slides/_rels/slide41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1.bin"/><Relationship Id="rId8" Type="http://schemas.openxmlformats.org/officeDocument/2006/relationships/image" Target="../media/image56.wmf"/><Relationship Id="rId7" Type="http://schemas.openxmlformats.org/officeDocument/2006/relationships/oleObject" Target="../embeddings/oleObject10.bin"/><Relationship Id="rId6" Type="http://schemas.openxmlformats.org/officeDocument/2006/relationships/image" Target="../media/image55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54.wmf"/><Relationship Id="rId36" Type="http://schemas.openxmlformats.org/officeDocument/2006/relationships/vmlDrawing" Target="../drawings/vmlDrawing4.vml"/><Relationship Id="rId35" Type="http://schemas.openxmlformats.org/officeDocument/2006/relationships/slideLayout" Target="../slideLayouts/slideLayout25.xml"/><Relationship Id="rId34" Type="http://schemas.openxmlformats.org/officeDocument/2006/relationships/image" Target="../media/image69.wmf"/><Relationship Id="rId33" Type="http://schemas.openxmlformats.org/officeDocument/2006/relationships/oleObject" Target="../embeddings/oleObject23.bin"/><Relationship Id="rId32" Type="http://schemas.openxmlformats.org/officeDocument/2006/relationships/image" Target="../media/image68.wmf"/><Relationship Id="rId31" Type="http://schemas.openxmlformats.org/officeDocument/2006/relationships/oleObject" Target="../embeddings/oleObject22.bin"/><Relationship Id="rId30" Type="http://schemas.openxmlformats.org/officeDocument/2006/relationships/image" Target="../media/image67.wmf"/><Relationship Id="rId3" Type="http://schemas.openxmlformats.org/officeDocument/2006/relationships/oleObject" Target="../embeddings/oleObject8.bin"/><Relationship Id="rId29" Type="http://schemas.openxmlformats.org/officeDocument/2006/relationships/oleObject" Target="../embeddings/oleObject21.bin"/><Relationship Id="rId28" Type="http://schemas.openxmlformats.org/officeDocument/2006/relationships/image" Target="../media/image66.wmf"/><Relationship Id="rId27" Type="http://schemas.openxmlformats.org/officeDocument/2006/relationships/oleObject" Target="../embeddings/oleObject20.bin"/><Relationship Id="rId26" Type="http://schemas.openxmlformats.org/officeDocument/2006/relationships/image" Target="../media/image65.wmf"/><Relationship Id="rId25" Type="http://schemas.openxmlformats.org/officeDocument/2006/relationships/oleObject" Target="../embeddings/oleObject19.bin"/><Relationship Id="rId24" Type="http://schemas.openxmlformats.org/officeDocument/2006/relationships/image" Target="../media/image64.wmf"/><Relationship Id="rId23" Type="http://schemas.openxmlformats.org/officeDocument/2006/relationships/oleObject" Target="../embeddings/oleObject18.bin"/><Relationship Id="rId22" Type="http://schemas.openxmlformats.org/officeDocument/2006/relationships/image" Target="../media/image63.wmf"/><Relationship Id="rId21" Type="http://schemas.openxmlformats.org/officeDocument/2006/relationships/oleObject" Target="../embeddings/oleObject17.bin"/><Relationship Id="rId20" Type="http://schemas.openxmlformats.org/officeDocument/2006/relationships/image" Target="../media/image62.wmf"/><Relationship Id="rId2" Type="http://schemas.openxmlformats.org/officeDocument/2006/relationships/image" Target="../media/image53.wmf"/><Relationship Id="rId19" Type="http://schemas.openxmlformats.org/officeDocument/2006/relationships/oleObject" Target="../embeddings/oleObject16.bin"/><Relationship Id="rId18" Type="http://schemas.openxmlformats.org/officeDocument/2006/relationships/image" Target="../media/image61.wmf"/><Relationship Id="rId17" Type="http://schemas.openxmlformats.org/officeDocument/2006/relationships/oleObject" Target="../embeddings/oleObject15.bin"/><Relationship Id="rId16" Type="http://schemas.openxmlformats.org/officeDocument/2006/relationships/image" Target="../media/image60.wmf"/><Relationship Id="rId15" Type="http://schemas.openxmlformats.org/officeDocument/2006/relationships/oleObject" Target="../embeddings/oleObject14.bin"/><Relationship Id="rId14" Type="http://schemas.openxmlformats.org/officeDocument/2006/relationships/image" Target="../media/image59.wmf"/><Relationship Id="rId13" Type="http://schemas.openxmlformats.org/officeDocument/2006/relationships/oleObject" Target="../embeddings/oleObject13.bin"/><Relationship Id="rId12" Type="http://schemas.openxmlformats.org/officeDocument/2006/relationships/image" Target="../media/image58.wmf"/><Relationship Id="rId11" Type="http://schemas.openxmlformats.org/officeDocument/2006/relationships/oleObject" Target="../embeddings/oleObject12.bin"/><Relationship Id="rId10" Type="http://schemas.openxmlformats.org/officeDocument/2006/relationships/image" Target="../media/image57.wmf"/><Relationship Id="rId1" Type="http://schemas.openxmlformats.org/officeDocument/2006/relationships/oleObject" Target="../embeddings/oleObject7.bin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4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25.xml"/><Relationship Id="rId2" Type="http://schemas.openxmlformats.org/officeDocument/2006/relationships/image" Target="../media/image70.wmf"/><Relationship Id="rId1" Type="http://schemas.openxmlformats.org/officeDocument/2006/relationships/oleObject" Target="../embeddings/oleObject24.bin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0" y="0"/>
            <a:ext cx="12191365" cy="1168400"/>
          </a:xfrm>
        </p:spPr>
        <p:txBody>
          <a:bodyPr/>
          <a:p>
            <a:r>
              <a:rPr lang="en-US" altLang="zh-CN"/>
              <a:t>1.2 </a:t>
            </a:r>
            <a:r>
              <a:rPr lang="zh-CN" altLang="zh-CN"/>
              <a:t>有理数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0" y="1168400"/>
            <a:ext cx="12192000" cy="5689600"/>
          </a:xfrm>
        </p:spPr>
        <p:txBody>
          <a:bodyPr/>
          <a:p>
            <a:pPr algn="l"/>
            <a:r>
              <a:rPr lang="zh-CN" altLang="en-US" sz="4400"/>
              <a:t>学习目标：</a:t>
            </a:r>
            <a:endParaRPr lang="zh-CN" altLang="en-US" sz="4400"/>
          </a:p>
          <a:p>
            <a:pPr algn="l"/>
            <a:r>
              <a:rPr lang="zh-CN" altLang="en-US" sz="4400"/>
              <a:t>       ①</a:t>
            </a:r>
            <a:r>
              <a:rPr lang="zh-CN" altLang="en-US" sz="4400">
                <a:solidFill>
                  <a:srgbClr val="FF0000"/>
                </a:solidFill>
              </a:rPr>
              <a:t>理解</a:t>
            </a:r>
            <a:r>
              <a:rPr lang="zh-CN" altLang="en-US" sz="4400"/>
              <a:t>有理数的意义，</a:t>
            </a:r>
            <a:r>
              <a:rPr lang="zh-CN" altLang="en-US" sz="4400">
                <a:solidFill>
                  <a:srgbClr val="FF0000"/>
                </a:solidFill>
              </a:rPr>
              <a:t>能</a:t>
            </a:r>
            <a:r>
              <a:rPr lang="zh-CN" altLang="en-US" sz="4400"/>
              <a:t>用数轴上的点表示有理数，</a:t>
            </a:r>
            <a:r>
              <a:rPr lang="zh-CN" altLang="en-US" sz="4400">
                <a:solidFill>
                  <a:srgbClr val="FF0000"/>
                </a:solidFill>
              </a:rPr>
              <a:t>能</a:t>
            </a:r>
            <a:r>
              <a:rPr lang="zh-CN" altLang="en-US" sz="4400"/>
              <a:t>比较有理数的大小，</a:t>
            </a:r>
            <a:r>
              <a:rPr lang="zh-CN" altLang="en-US" sz="4400">
                <a:solidFill>
                  <a:srgbClr val="FF0000"/>
                </a:solidFill>
              </a:rPr>
              <a:t>能</a:t>
            </a:r>
            <a:r>
              <a:rPr lang="zh-CN" altLang="en-US" sz="4400"/>
              <a:t>对有理数进行分类</a:t>
            </a:r>
            <a:endParaRPr lang="zh-CN" altLang="en-US" sz="4400"/>
          </a:p>
          <a:p>
            <a:pPr algn="l"/>
            <a:r>
              <a:rPr lang="zh-CN" altLang="en-US" sz="4400"/>
              <a:t>      ②</a:t>
            </a:r>
            <a:r>
              <a:rPr lang="zh-CN" altLang="en-US" sz="4400">
                <a:solidFill>
                  <a:srgbClr val="FF0000"/>
                </a:solidFill>
              </a:rPr>
              <a:t>借助数轴理解</a:t>
            </a:r>
            <a:r>
              <a:rPr lang="zh-CN" altLang="en-US" sz="4400"/>
              <a:t>相反数、绝对值意义，</a:t>
            </a:r>
            <a:r>
              <a:rPr lang="zh-CN" altLang="en-US" sz="4400">
                <a:solidFill>
                  <a:srgbClr val="FF0000"/>
                </a:solidFill>
              </a:rPr>
              <a:t>掌握</a:t>
            </a:r>
            <a:r>
              <a:rPr lang="zh-CN" altLang="en-US" sz="4400"/>
              <a:t>求一个有理数的相反数、绝对值的方法</a:t>
            </a:r>
            <a:endParaRPr lang="zh-CN" altLang="en-US" sz="4400"/>
          </a:p>
          <a:p>
            <a:pPr algn="l"/>
            <a:r>
              <a:rPr lang="zh-CN" altLang="en-US" sz="4400"/>
              <a:t>      ③</a:t>
            </a:r>
            <a:r>
              <a:rPr lang="zh-CN" altLang="en-US" sz="4400">
                <a:solidFill>
                  <a:srgbClr val="FF0000"/>
                </a:solidFill>
              </a:rPr>
              <a:t>知道</a:t>
            </a:r>
            <a:r>
              <a:rPr lang="zh-CN" altLang="en-US" sz="4400"/>
              <a:t>     的含义（</a:t>
            </a:r>
            <a:r>
              <a:rPr lang="en-US" altLang="zh-CN" sz="4400"/>
              <a:t>a</a:t>
            </a:r>
            <a:r>
              <a:rPr lang="zh-CN" altLang="en-US" sz="4400"/>
              <a:t>表示有理数）</a:t>
            </a:r>
            <a:endParaRPr lang="zh-CN" altLang="en-US" sz="4400"/>
          </a:p>
          <a:p>
            <a:pPr algn="l"/>
            <a:r>
              <a:rPr lang="zh-CN" altLang="en-US" sz="4400"/>
              <a:t>      ④</a:t>
            </a:r>
            <a:r>
              <a:rPr lang="zh-CN" altLang="en-US" sz="4400">
                <a:solidFill>
                  <a:srgbClr val="FF0000"/>
                </a:solidFill>
              </a:rPr>
              <a:t>理解</a:t>
            </a:r>
            <a:r>
              <a:rPr lang="zh-CN" altLang="en-US" sz="4400" u="sng"/>
              <a:t>分类讨论</a:t>
            </a:r>
            <a:r>
              <a:rPr lang="zh-CN" altLang="en-US" sz="4400"/>
              <a:t>和</a:t>
            </a:r>
            <a:r>
              <a:rPr lang="zh-CN" altLang="en-US" sz="4400" u="sng"/>
              <a:t>数形结合</a:t>
            </a:r>
            <a:r>
              <a:rPr lang="zh-CN" altLang="en-US" sz="4400"/>
              <a:t>思想</a:t>
            </a:r>
            <a:endParaRPr lang="zh-CN" altLang="en-US" sz="4400"/>
          </a:p>
          <a:p>
            <a:pPr algn="l"/>
            <a:endParaRPr lang="zh-CN" altLang="en-US" sz="4400"/>
          </a:p>
        </p:txBody>
      </p:sp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638800" y="3321050"/>
          <a:ext cx="9144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914400" imgH="215900" progId="Equation.KSEE3">
                  <p:embed/>
                </p:oleObj>
              </mc:Choice>
              <mc:Fallback>
                <p:oleObj name="" r:id="rId1" imgW="914400" imgH="2159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638800" y="3321050"/>
                        <a:ext cx="9144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/>
          <p:nvPr/>
        </p:nvGraphicFramePr>
        <p:xfrm>
          <a:off x="2508885" y="5131435"/>
          <a:ext cx="622935" cy="9074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" name="" r:id="rId3" imgW="746125" imgH="795020" progId="Equation.KSEE3">
                  <p:embed/>
                </p:oleObj>
              </mc:Choice>
              <mc:Fallback>
                <p:oleObj name="" r:id="rId3" imgW="746125" imgH="795020" progId="Equation.KSEE3">
                  <p:embed/>
                  <p:pic>
                    <p:nvPicPr>
                      <p:cNvPr id="0" name="图片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08885" y="5131435"/>
                        <a:ext cx="622935" cy="9074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65475" y="0"/>
            <a:ext cx="8912225" cy="675005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03605"/>
          </a:xfrm>
        </p:spPr>
        <p:txBody>
          <a:bodyPr/>
          <a:p>
            <a:r>
              <a:rPr lang="zh-CN" altLang="en-US"/>
              <a:t>知识要点归纳</a:t>
            </a:r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03605"/>
          </a:xfrm>
        </p:spPr>
        <p:txBody>
          <a:bodyPr/>
          <a:p>
            <a:r>
              <a:rPr lang="en-US" altLang="zh-CN"/>
              <a:t> </a:t>
            </a:r>
            <a:r>
              <a:rPr lang="zh-CN" altLang="zh-CN"/>
              <a:t>知识点</a:t>
            </a:r>
            <a:r>
              <a:rPr lang="en-US" altLang="zh-CN"/>
              <a:t>1 </a:t>
            </a:r>
            <a:r>
              <a:rPr lang="zh-CN" altLang="en-US"/>
              <a:t>有理数的有关概念（</a:t>
            </a:r>
            <a:r>
              <a:rPr lang="en-US" altLang="zh-CN"/>
              <a:t>P6</a:t>
            </a:r>
            <a:r>
              <a:rPr lang="zh-CN" altLang="en-US"/>
              <a:t>）</a:t>
            </a:r>
            <a:endParaRPr lang="en-US" altLang="zh-CN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075055"/>
            <a:ext cx="12191365" cy="330073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03605"/>
          </a:xfrm>
        </p:spPr>
        <p:txBody>
          <a:bodyPr/>
          <a:p>
            <a:r>
              <a:rPr lang="en-US" altLang="zh-CN"/>
              <a:t> </a:t>
            </a:r>
            <a:r>
              <a:rPr lang="zh-CN" altLang="zh-CN"/>
              <a:t>知识点</a:t>
            </a:r>
            <a:r>
              <a:rPr lang="en-US"/>
              <a:t>2 </a:t>
            </a:r>
            <a:r>
              <a:rPr lang="zh-CN" altLang="en-US"/>
              <a:t>有理数的分类</a:t>
            </a:r>
            <a:r>
              <a:rPr lang="zh-CN" altLang="en-US"/>
              <a:t>（</a:t>
            </a:r>
            <a:r>
              <a:rPr lang="en-US" altLang="zh-CN"/>
              <a:t>P6</a:t>
            </a:r>
            <a:r>
              <a:rPr lang="zh-CN" altLang="en-US"/>
              <a:t>）</a:t>
            </a:r>
            <a:endParaRPr lang="en-US" altLang="zh-CN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137920"/>
            <a:ext cx="12142470" cy="472249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03605"/>
          </a:xfrm>
        </p:spPr>
        <p:txBody>
          <a:bodyPr/>
          <a:p>
            <a:r>
              <a:rPr lang="en-US" altLang="zh-CN"/>
              <a:t> </a:t>
            </a:r>
            <a:r>
              <a:rPr lang="zh-CN" altLang="zh-CN"/>
              <a:t>知识点</a:t>
            </a:r>
            <a:r>
              <a:rPr lang="en-US"/>
              <a:t>2 </a:t>
            </a:r>
            <a:r>
              <a:rPr lang="zh-CN" altLang="en-US"/>
              <a:t>有理数的分类</a:t>
            </a:r>
            <a:r>
              <a:rPr lang="zh-CN" altLang="en-US"/>
              <a:t>（</a:t>
            </a:r>
            <a:r>
              <a:rPr lang="en-US" altLang="zh-CN"/>
              <a:t>P6</a:t>
            </a:r>
            <a:r>
              <a:rPr lang="zh-CN" altLang="en-US"/>
              <a:t>）</a:t>
            </a:r>
            <a:endParaRPr lang="en-US" altLang="zh-CN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955" y="1287780"/>
            <a:ext cx="12139295" cy="48393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03605"/>
          </a:xfrm>
        </p:spPr>
        <p:txBody>
          <a:bodyPr/>
          <a:p>
            <a:r>
              <a:rPr lang="en-US" altLang="zh-CN"/>
              <a:t> </a:t>
            </a:r>
            <a:r>
              <a:rPr lang="zh-CN" altLang="zh-CN"/>
              <a:t>知识点</a:t>
            </a:r>
            <a:r>
              <a:rPr lang="en-US"/>
              <a:t>2 </a:t>
            </a:r>
            <a:r>
              <a:rPr lang="zh-CN" altLang="en-US"/>
              <a:t>有理数的分类</a:t>
            </a:r>
            <a:r>
              <a:rPr lang="zh-CN" altLang="en-US"/>
              <a:t>（</a:t>
            </a:r>
            <a:r>
              <a:rPr lang="en-US" altLang="zh-CN"/>
              <a:t>P6</a:t>
            </a:r>
            <a:r>
              <a:rPr lang="zh-CN" altLang="en-US"/>
              <a:t>）</a:t>
            </a:r>
            <a:endParaRPr lang="en-US" altLang="zh-CN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8350" y="643255"/>
            <a:ext cx="10723880" cy="618617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2057400" y="472440"/>
            <a:ext cx="2556000" cy="1872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60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负整数集合是（    ）</a:t>
            </a:r>
            <a:endParaRPr kumimoji="0" lang="zh-CN" altLang="en-US" sz="60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1524000" y="1691640"/>
            <a:ext cx="2556000" cy="1872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A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、有理数集合中去掉分数和零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1524000" y="2529840"/>
            <a:ext cx="2556000" cy="1872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、整数集合中去掉正整数和零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1524000" y="3368040"/>
            <a:ext cx="2556000" cy="1872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C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、整数集合中去掉正整数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1524000" y="4206240"/>
            <a:ext cx="2556000" cy="1872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D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、有理数集合中去掉正数和零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039" name="Rectangle 7"/>
          <p:cNvSpPr>
            <a:spLocks noChangeArrowheads="1"/>
          </p:cNvSpPr>
          <p:nvPr/>
        </p:nvSpPr>
        <p:spPr bwMode="auto">
          <a:xfrm>
            <a:off x="7249160" y="657860"/>
            <a:ext cx="2556000" cy="1872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/>
          <a:p>
            <a:pPr eaLnBrk="1" hangingPunct="1"/>
            <a:r>
              <a:rPr lang="en-US" altLang="zh-CN" sz="9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B</a:t>
            </a:r>
            <a:endParaRPr lang="en-US" altLang="zh-CN" sz="9600" b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9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Text Box 2"/>
          <p:cNvSpPr txBox="1"/>
          <p:nvPr/>
        </p:nvSpPr>
        <p:spPr>
          <a:xfrm>
            <a:off x="1703388" y="404813"/>
            <a:ext cx="7921625" cy="75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下列关于零的说法，正确的有                   （     ）</a:t>
            </a:r>
            <a:endParaRPr lang="zh-CN" altLang="en-US" sz="4000" b="1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20483" name="Text Box 3"/>
          <p:cNvSpPr txBox="1"/>
          <p:nvPr/>
        </p:nvSpPr>
        <p:spPr>
          <a:xfrm>
            <a:off x="1847850" y="1844675"/>
            <a:ext cx="8280400" cy="75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①0</a:t>
            </a:r>
            <a:r>
              <a:rPr lang="zh-CN" altLang="en-US" sz="36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是最小的正整数    </a:t>
            </a:r>
            <a:endParaRPr lang="zh-CN" altLang="en-US" sz="3600" b="1" dirty="0">
              <a:solidFill>
                <a:srgbClr val="0000FF"/>
              </a:solidFill>
              <a:latin typeface="幼圆" pitchFamily="49" charset="-122"/>
              <a:ea typeface="幼圆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②</a:t>
            </a:r>
            <a:r>
              <a:rPr lang="en-US" altLang="zh-CN" sz="36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0</a:t>
            </a:r>
            <a:r>
              <a:rPr lang="zh-CN" altLang="en-US" sz="36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是最小的有理数</a:t>
            </a:r>
            <a:endParaRPr lang="zh-CN" altLang="en-US" sz="3600" b="1" dirty="0">
              <a:solidFill>
                <a:srgbClr val="0000FF"/>
              </a:solidFill>
              <a:latin typeface="幼圆" pitchFamily="49" charset="-122"/>
              <a:ea typeface="幼圆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③</a:t>
            </a:r>
            <a:r>
              <a:rPr lang="en-US" altLang="zh-CN" sz="36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0</a:t>
            </a:r>
            <a:r>
              <a:rPr lang="zh-CN" altLang="en-US" sz="36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不是负数    </a:t>
            </a:r>
            <a:endParaRPr lang="zh-CN" altLang="en-US" sz="3600" b="1" dirty="0">
              <a:solidFill>
                <a:srgbClr val="0000FF"/>
              </a:solidFill>
              <a:latin typeface="幼圆" pitchFamily="49" charset="-122"/>
              <a:ea typeface="幼圆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④</a:t>
            </a:r>
            <a:r>
              <a:rPr lang="en-US" altLang="zh-CN" sz="36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0</a:t>
            </a:r>
            <a:r>
              <a:rPr lang="zh-CN" altLang="en-US" sz="36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既是非正数也是非负数</a:t>
            </a:r>
            <a:endParaRPr lang="zh-CN" altLang="en-US" sz="3600" b="1" dirty="0">
              <a:solidFill>
                <a:srgbClr val="0000FF"/>
              </a:solidFill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39940" name="Text Box 4"/>
          <p:cNvSpPr txBox="1"/>
          <p:nvPr/>
        </p:nvSpPr>
        <p:spPr>
          <a:xfrm>
            <a:off x="2566988" y="1052513"/>
            <a:ext cx="487680" cy="756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endParaRPr lang="en-US" altLang="zh-CN" sz="4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5" name="Text Box 5"/>
          <p:cNvSpPr txBox="1"/>
          <p:nvPr/>
        </p:nvSpPr>
        <p:spPr>
          <a:xfrm>
            <a:off x="3863975" y="4935538"/>
            <a:ext cx="6804025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8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A</a:t>
            </a:r>
            <a:r>
              <a:rPr lang="zh-CN" altLang="en-US" sz="48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、</a:t>
            </a:r>
            <a:r>
              <a:rPr lang="en-US" altLang="zh-CN" sz="48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1</a:t>
            </a:r>
            <a:r>
              <a:rPr lang="zh-CN" altLang="en-US" sz="48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个  </a:t>
            </a:r>
            <a:r>
              <a:rPr lang="en-US" altLang="zh-CN" sz="48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B</a:t>
            </a:r>
            <a:r>
              <a:rPr lang="zh-CN" altLang="en-US" sz="48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、</a:t>
            </a:r>
            <a:r>
              <a:rPr lang="en-US" altLang="zh-CN" sz="48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2</a:t>
            </a:r>
            <a:r>
              <a:rPr lang="zh-CN" altLang="en-US" sz="48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个  </a:t>
            </a:r>
            <a:endParaRPr lang="zh-CN" altLang="en-US" sz="48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48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C</a:t>
            </a:r>
            <a:r>
              <a:rPr lang="zh-CN" altLang="en-US" sz="48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、</a:t>
            </a:r>
            <a:r>
              <a:rPr lang="en-US" altLang="zh-CN" sz="48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3</a:t>
            </a:r>
            <a:r>
              <a:rPr lang="zh-CN" altLang="en-US" sz="48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个  </a:t>
            </a:r>
            <a:r>
              <a:rPr lang="en-US" altLang="zh-CN" sz="48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D</a:t>
            </a:r>
            <a:r>
              <a:rPr lang="zh-CN" altLang="en-US" sz="48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、</a:t>
            </a:r>
            <a:r>
              <a:rPr lang="en-US" altLang="zh-CN" sz="48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4</a:t>
            </a:r>
            <a:r>
              <a:rPr lang="zh-CN" altLang="en-US" sz="48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个</a:t>
            </a:r>
            <a:endParaRPr lang="zh-CN" altLang="en-US" sz="48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39942" name="Rectangle 6"/>
          <p:cNvSpPr/>
          <p:nvPr/>
        </p:nvSpPr>
        <p:spPr>
          <a:xfrm>
            <a:off x="4114800" y="2819400"/>
            <a:ext cx="1577975" cy="75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9600" dirty="0">
                <a:solidFill>
                  <a:srgbClr val="FF0000"/>
                </a:solidFill>
                <a:latin typeface="Arial" panose="020B0604020202020204" pitchFamily="34" charset="0"/>
              </a:rPr>
              <a:t>√</a:t>
            </a:r>
            <a:endParaRPr lang="en-US" altLang="zh-CN" sz="96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9943" name="Rectangle 7"/>
          <p:cNvSpPr/>
          <p:nvPr/>
        </p:nvSpPr>
        <p:spPr>
          <a:xfrm>
            <a:off x="6858000" y="3581400"/>
            <a:ext cx="1577975" cy="75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9600" dirty="0">
                <a:solidFill>
                  <a:srgbClr val="FF0000"/>
                </a:solidFill>
                <a:latin typeface="Arial" panose="020B0604020202020204" pitchFamily="34" charset="0"/>
              </a:rPr>
              <a:t>√</a:t>
            </a:r>
            <a:endParaRPr lang="en-US" altLang="zh-CN" sz="96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994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994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994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1981200" y="533400"/>
            <a:ext cx="2133600" cy="12192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下列说法中，正确的个数是（    ）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1219200" y="1447800"/>
            <a:ext cx="8534400" cy="12954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</a:t>
            </a: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）、有理数不是整数就是分数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9296400" y="838200"/>
            <a:ext cx="914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/>
          <a:p>
            <a:pPr eaLnBrk="1" hangingPunct="1"/>
            <a:r>
              <a:rPr lang="en-US" altLang="zh-CN" sz="9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C</a:t>
            </a:r>
            <a:endParaRPr lang="en-US" altLang="zh-CN" sz="9600" b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1219200" y="2133600"/>
            <a:ext cx="8534400" cy="12954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）、有理数不是正数就是负数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062" name="Rectangle 6"/>
          <p:cNvSpPr>
            <a:spLocks noChangeArrowheads="1"/>
          </p:cNvSpPr>
          <p:nvPr/>
        </p:nvSpPr>
        <p:spPr bwMode="auto">
          <a:xfrm>
            <a:off x="1219200" y="2743200"/>
            <a:ext cx="8534400" cy="12954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</a:t>
            </a: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）、一个整数不是正的，就是负的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063" name="Rectangle 7"/>
          <p:cNvSpPr>
            <a:spLocks noChangeArrowheads="1"/>
          </p:cNvSpPr>
          <p:nvPr/>
        </p:nvSpPr>
        <p:spPr bwMode="auto">
          <a:xfrm>
            <a:off x="1219200" y="3429000"/>
            <a:ext cx="8534400" cy="12954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</a:t>
            </a: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）、一个分数不是正的，就是负的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064" name="Rectangle 8"/>
          <p:cNvSpPr>
            <a:spLocks noChangeArrowheads="1"/>
          </p:cNvSpPr>
          <p:nvPr/>
        </p:nvSpPr>
        <p:spPr bwMode="auto">
          <a:xfrm>
            <a:off x="1981200" y="4724400"/>
            <a:ext cx="16002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A</a:t>
            </a: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</a:t>
            </a: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</a:t>
            </a:r>
            <a:endParaRPr kumimoji="0" lang="en-US" altLang="zh-CN" sz="4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065" name="Rectangle 9"/>
          <p:cNvSpPr>
            <a:spLocks noChangeArrowheads="1"/>
          </p:cNvSpPr>
          <p:nvPr/>
        </p:nvSpPr>
        <p:spPr bwMode="auto">
          <a:xfrm>
            <a:off x="4267200" y="4724400"/>
            <a:ext cx="16002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</a:t>
            </a: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</a:t>
            </a: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</a:t>
            </a:r>
            <a:endParaRPr kumimoji="0" lang="en-US" altLang="zh-CN" sz="4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066" name="Rectangle 10"/>
          <p:cNvSpPr>
            <a:spLocks noChangeArrowheads="1"/>
          </p:cNvSpPr>
          <p:nvPr/>
        </p:nvSpPr>
        <p:spPr bwMode="auto">
          <a:xfrm>
            <a:off x="6400800" y="4724400"/>
            <a:ext cx="16002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C</a:t>
            </a: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</a:t>
            </a: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endParaRPr kumimoji="0" lang="en-US" altLang="zh-CN" sz="4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067" name="Rectangle 11"/>
          <p:cNvSpPr>
            <a:spLocks noChangeArrowheads="1"/>
          </p:cNvSpPr>
          <p:nvPr/>
        </p:nvSpPr>
        <p:spPr bwMode="auto">
          <a:xfrm>
            <a:off x="8458200" y="4724400"/>
            <a:ext cx="16002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D</a:t>
            </a: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</a:t>
            </a: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</a:t>
            </a:r>
            <a:endParaRPr kumimoji="0" lang="en-US" altLang="zh-CN" sz="4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068" name="Rectangle 12"/>
          <p:cNvSpPr/>
          <p:nvPr/>
        </p:nvSpPr>
        <p:spPr>
          <a:xfrm>
            <a:off x="9324975" y="1355725"/>
            <a:ext cx="1577975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9600" dirty="0">
                <a:solidFill>
                  <a:srgbClr val="FF0000"/>
                </a:solidFill>
                <a:latin typeface="Arial" panose="020B0604020202020204" pitchFamily="34" charset="0"/>
              </a:rPr>
              <a:t>√</a:t>
            </a:r>
            <a:endParaRPr lang="en-US" altLang="zh-CN" sz="96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5069" name="Rectangle 13"/>
          <p:cNvSpPr/>
          <p:nvPr/>
        </p:nvSpPr>
        <p:spPr>
          <a:xfrm>
            <a:off x="9879013" y="4038600"/>
            <a:ext cx="1577975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9600" dirty="0">
                <a:solidFill>
                  <a:srgbClr val="FF0000"/>
                </a:solidFill>
                <a:latin typeface="Arial" panose="020B0604020202020204" pitchFamily="34" charset="0"/>
              </a:rPr>
              <a:t>√</a:t>
            </a:r>
            <a:endParaRPr lang="en-US" altLang="zh-CN" sz="96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506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506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1524000" y="1700213"/>
            <a:ext cx="9144000" cy="381508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sz="4400" b="1" kern="1200" cap="none" spc="0" normalizeH="0" baseline="0" noProof="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4400" b="1" kern="1200" cap="none" spc="0" normalizeH="0" baseline="0" noProof="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1</a:t>
            </a:r>
            <a:r>
              <a:rPr kumimoji="0" lang="zh-CN" altLang="en-US" sz="4400" b="1" kern="1200" cap="none" spc="0" normalizeH="0" baseline="0" noProof="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）</a:t>
            </a:r>
            <a:r>
              <a:rPr kumimoji="0" lang="en-US" altLang="zh-CN" sz="4400" b="1" kern="1200" cap="none" spc="0" normalizeH="0" baseline="0" noProof="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0</a:t>
            </a:r>
            <a:r>
              <a:rPr kumimoji="0" lang="zh-CN" altLang="en-US" sz="4400" b="1" kern="1200" cap="none" spc="0" normalizeH="0" baseline="0" noProof="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是整数（  ）</a:t>
            </a:r>
            <a:endParaRPr kumimoji="0" lang="zh-CN" altLang="en-US" sz="4400" b="1" kern="1200" cap="none" spc="0" normalizeH="0" baseline="0" noProof="0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sz="4400" b="1" kern="1200" cap="none" spc="0" normalizeH="0" baseline="0" noProof="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4400" b="1" kern="1200" cap="none" spc="0" normalizeH="0" baseline="0" noProof="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en-US" sz="4400" b="1" kern="1200" cap="none" spc="0" normalizeH="0" baseline="0" noProof="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）自然数一定是整数（  ）</a:t>
            </a:r>
            <a:endParaRPr kumimoji="0" lang="zh-CN" altLang="en-US" sz="4400" b="1" kern="1200" cap="none" spc="0" normalizeH="0" baseline="0" noProof="0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sz="4400" b="1" kern="1200" cap="none" spc="0" normalizeH="0" baseline="0" noProof="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4400" b="1" kern="1200" cap="none" spc="0" normalizeH="0" baseline="0" noProof="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3</a:t>
            </a:r>
            <a:r>
              <a:rPr kumimoji="0" lang="zh-CN" altLang="en-US" sz="4400" b="1" kern="1200" cap="none" spc="0" normalizeH="0" baseline="0" noProof="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）</a:t>
            </a:r>
            <a:r>
              <a:rPr kumimoji="0" lang="en-US" altLang="zh-CN" sz="4400" b="1" kern="1200" cap="none" spc="0" normalizeH="0" baseline="0" noProof="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0</a:t>
            </a:r>
            <a:r>
              <a:rPr kumimoji="0" lang="zh-CN" altLang="en-US" sz="4400" b="1" kern="1200" cap="none" spc="0" normalizeH="0" baseline="0" noProof="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一定是正整数（  ）</a:t>
            </a:r>
            <a:endParaRPr kumimoji="0" lang="zh-CN" altLang="en-US" sz="4400" b="1" kern="1200" cap="none" spc="0" normalizeH="0" baseline="0" noProof="0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sz="4400" b="1" kern="1200" cap="none" spc="0" normalizeH="0" baseline="0" noProof="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4400" b="1" kern="1200" cap="none" spc="0" normalizeH="0" baseline="0" noProof="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4</a:t>
            </a:r>
            <a:r>
              <a:rPr kumimoji="0" lang="zh-CN" altLang="en-US" sz="4400" b="1" kern="1200" cap="none" spc="0" normalizeH="0" baseline="0" noProof="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）整数一定是自然数（  ）</a:t>
            </a:r>
            <a:endParaRPr kumimoji="0" lang="zh-CN" altLang="en-US" b="1" kern="1200" cap="none" spc="0" normalizeH="0" baseline="0" noProof="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0963" name="Text Box 3"/>
          <p:cNvSpPr txBox="1"/>
          <p:nvPr/>
        </p:nvSpPr>
        <p:spPr>
          <a:xfrm>
            <a:off x="5638800" y="1485900"/>
            <a:ext cx="1944688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6000" b="1" dirty="0">
                <a:solidFill>
                  <a:schemeClr val="tx2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√</a:t>
            </a:r>
            <a:endParaRPr lang="en-US" altLang="zh-CN" sz="6000" b="1" dirty="0">
              <a:solidFill>
                <a:schemeClr val="tx2"/>
              </a:solidFill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40964" name="Text Box 4"/>
          <p:cNvSpPr txBox="1"/>
          <p:nvPr/>
        </p:nvSpPr>
        <p:spPr>
          <a:xfrm>
            <a:off x="8089900" y="2557463"/>
            <a:ext cx="1497013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6000" b="1" dirty="0">
                <a:solidFill>
                  <a:schemeClr val="tx2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√</a:t>
            </a:r>
            <a:endParaRPr lang="en-US" altLang="zh-CN" sz="6000" b="1" dirty="0">
              <a:solidFill>
                <a:schemeClr val="tx2"/>
              </a:solidFill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40965" name="Text Box 5"/>
          <p:cNvSpPr txBox="1"/>
          <p:nvPr/>
        </p:nvSpPr>
        <p:spPr>
          <a:xfrm>
            <a:off x="7175500" y="3573463"/>
            <a:ext cx="948055" cy="101473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6000" b="1" dirty="0">
                <a:solidFill>
                  <a:schemeClr val="tx2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×</a:t>
            </a:r>
            <a:endParaRPr lang="en-US" altLang="zh-CN" sz="6000" b="1" dirty="0">
              <a:solidFill>
                <a:schemeClr val="tx2"/>
              </a:solidFill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22534" name="Text Box 6"/>
          <p:cNvSpPr txBox="1"/>
          <p:nvPr/>
        </p:nvSpPr>
        <p:spPr>
          <a:xfrm>
            <a:off x="8308975" y="4730750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endParaRPr lang="zh-CN" altLang="zh-CN" dirty="0">
              <a:latin typeface="Comic Sans MS" panose="030F0702030302020204" pitchFamily="66" charset="0"/>
            </a:endParaRPr>
          </a:p>
        </p:txBody>
      </p:sp>
      <p:sp>
        <p:nvSpPr>
          <p:cNvPr id="40967" name="Text Box 7"/>
          <p:cNvSpPr txBox="1"/>
          <p:nvPr/>
        </p:nvSpPr>
        <p:spPr>
          <a:xfrm>
            <a:off x="7967663" y="4508500"/>
            <a:ext cx="948055" cy="101473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6000" b="1" dirty="0">
                <a:solidFill>
                  <a:schemeClr val="tx2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×</a:t>
            </a:r>
            <a:endParaRPr lang="en-US" altLang="zh-CN" sz="6000" b="1" dirty="0">
              <a:solidFill>
                <a:schemeClr val="tx2"/>
              </a:solidFill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22536" name="AutoShape 8"/>
          <p:cNvSpPr/>
          <p:nvPr/>
        </p:nvSpPr>
        <p:spPr>
          <a:xfrm>
            <a:off x="1524000" y="0"/>
            <a:ext cx="2971800" cy="1295400"/>
          </a:xfrm>
          <a:prstGeom prst="flowChartAlternateProcess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/>
            <a:r>
              <a:rPr lang="zh-CN" altLang="en-US" sz="7200" dirty="0">
                <a:latin typeface="Comic Sans MS" panose="030F0702030302020204" pitchFamily="66" charset="0"/>
                <a:ea typeface="楷体_GB2312" panose="02010609030101010101" pitchFamily="49" charset="-122"/>
              </a:rPr>
              <a:t>判 断</a:t>
            </a:r>
            <a:endParaRPr lang="zh-CN" altLang="en-US" sz="7200" dirty="0">
              <a:latin typeface="Comic Sans MS" panose="030F0702030302020204" pitchFamily="66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096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4096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64" grpId="0"/>
      <p:bldP spid="40965" grpId="0"/>
      <p:bldP spid="4096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206375" y="0"/>
            <a:ext cx="11985625" cy="590804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填空：</a:t>
            </a:r>
            <a:endParaRPr kumimoji="0" lang="zh-CN" altLang="en-US" sz="5400" b="1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  <a:cs typeface="+mn-cs"/>
            </a:endParaRPr>
          </a:p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（</a:t>
            </a:r>
            <a:r>
              <a:rPr kumimoji="0" lang="en-US" altLang="zh-CN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1</a:t>
            </a:r>
            <a:r>
              <a:rPr kumimoji="0" lang="zh-CN" altLang="en-US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）既是分数又是负数的数是</a:t>
            </a:r>
            <a:r>
              <a:rPr kumimoji="0" lang="en-US" altLang="zh-CN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_______</a:t>
            </a:r>
            <a:r>
              <a:rPr kumimoji="0" lang="zh-CN" altLang="en-US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；</a:t>
            </a:r>
            <a:endParaRPr kumimoji="0" lang="zh-CN" altLang="en-US" sz="5400" b="1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  <a:cs typeface="+mn-cs"/>
            </a:endParaRPr>
          </a:p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（</a:t>
            </a:r>
            <a:r>
              <a:rPr kumimoji="0" lang="en-US" altLang="zh-CN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2</a:t>
            </a:r>
            <a:r>
              <a:rPr kumimoji="0" lang="zh-CN" altLang="en-US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）非负数包括</a:t>
            </a:r>
            <a:r>
              <a:rPr kumimoji="0" lang="en-US" altLang="zh-CN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________</a:t>
            </a:r>
            <a:r>
              <a:rPr kumimoji="0" lang="zh-CN" altLang="en-US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和</a:t>
            </a:r>
            <a:r>
              <a:rPr kumimoji="0" lang="en-US" altLang="zh-CN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_______</a:t>
            </a:r>
            <a:r>
              <a:rPr kumimoji="0" lang="zh-CN" altLang="en-US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；</a:t>
            </a:r>
            <a:endParaRPr kumimoji="0" lang="zh-CN" altLang="en-US" sz="5400" b="1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  <a:cs typeface="+mn-cs"/>
            </a:endParaRPr>
          </a:p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（</a:t>
            </a:r>
            <a:r>
              <a:rPr kumimoji="0" lang="en-US" altLang="zh-CN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3</a:t>
            </a:r>
            <a:r>
              <a:rPr kumimoji="0" lang="zh-CN" altLang="en-US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）非正数包括</a:t>
            </a:r>
            <a:r>
              <a:rPr kumimoji="0" lang="en-US" altLang="zh-CN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________</a:t>
            </a:r>
            <a:r>
              <a:rPr kumimoji="0" lang="zh-CN" altLang="en-US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和</a:t>
            </a:r>
            <a:r>
              <a:rPr kumimoji="0" lang="en-US" altLang="zh-CN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_______</a:t>
            </a:r>
            <a:r>
              <a:rPr kumimoji="0" lang="zh-CN" altLang="en-US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；</a:t>
            </a:r>
            <a:endParaRPr kumimoji="0" lang="zh-CN" altLang="en-US" sz="5400" b="1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  <a:cs typeface="+mn-cs"/>
            </a:endParaRPr>
          </a:p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（</a:t>
            </a:r>
            <a:r>
              <a:rPr kumimoji="0" lang="en-US" altLang="zh-CN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4</a:t>
            </a:r>
            <a:r>
              <a:rPr kumimoji="0" lang="zh-CN" altLang="en-US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）非负整数包括</a:t>
            </a:r>
            <a:r>
              <a:rPr kumimoji="0" lang="en-US" altLang="zh-CN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________</a:t>
            </a:r>
            <a:r>
              <a:rPr kumimoji="0" lang="zh-CN" altLang="en-US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和</a:t>
            </a:r>
            <a:r>
              <a:rPr kumimoji="0" lang="en-US" altLang="zh-CN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_______</a:t>
            </a:r>
            <a:r>
              <a:rPr kumimoji="0" lang="zh-CN" altLang="en-US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；又称为</a:t>
            </a:r>
            <a:r>
              <a:rPr kumimoji="0" lang="en-US" altLang="zh-CN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________</a:t>
            </a:r>
            <a:r>
              <a:rPr kumimoji="0" lang="zh-CN" altLang="en-US" sz="54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cs typeface="+mn-cs"/>
              </a:rPr>
              <a:t>；</a:t>
            </a:r>
            <a:endParaRPr kumimoji="0" lang="zh-CN" altLang="en-US" sz="5400" b="1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  <a:cs typeface="+mn-cs"/>
            </a:endParaRPr>
          </a:p>
          <a:p>
            <a:pPr marR="0" defTabSz="914400" eaLnBrk="1" hangingPunct="1">
              <a:buClrTx/>
              <a:buSzTx/>
              <a:buFontTx/>
              <a:defRPr/>
            </a:pPr>
            <a:endParaRPr kumimoji="0" lang="zh-CN" altLang="en-US" sz="5400" b="1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  <a:cs typeface="+mn-cs"/>
            </a:endParaRPr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9649460" y="502920"/>
            <a:ext cx="2344420" cy="92202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54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itchFamily="2" charset="-122"/>
                <a:cs typeface="+mn-cs"/>
              </a:rPr>
              <a:t>负分数</a:t>
            </a:r>
            <a:endParaRPr kumimoji="0" lang="zh-CN" altLang="en-US" sz="5400" b="1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华文新魏" pitchFamily="2" charset="-122"/>
              <a:cs typeface="+mn-cs"/>
            </a:endParaRP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5956935" y="1599565"/>
            <a:ext cx="1676400" cy="76835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44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itchFamily="2" charset="-122"/>
                <a:cs typeface="+mn-cs"/>
              </a:rPr>
              <a:t>正数</a:t>
            </a:r>
            <a:endParaRPr kumimoji="0" lang="zh-CN" altLang="en-US" sz="4400" b="1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华文新魏" pitchFamily="2" charset="-122"/>
              <a:cs typeface="+mn-cs"/>
            </a:endParaRPr>
          </a:p>
        </p:txBody>
      </p:sp>
      <p:sp>
        <p:nvSpPr>
          <p:cNvPr id="36871" name="Text Box 7"/>
          <p:cNvSpPr txBox="1">
            <a:spLocks noChangeArrowheads="1"/>
          </p:cNvSpPr>
          <p:nvPr/>
        </p:nvSpPr>
        <p:spPr bwMode="auto">
          <a:xfrm flipH="1">
            <a:off x="9296400" y="1661160"/>
            <a:ext cx="539750" cy="5835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itchFamily="2" charset="-122"/>
              </a:rPr>
              <a:t>0</a:t>
            </a:r>
            <a:endParaRPr lang="en-US" altLang="zh-CN" sz="3200" b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itchFamily="2" charset="-122"/>
            </a:endParaRPr>
          </a:p>
        </p:txBody>
      </p:sp>
      <p:sp>
        <p:nvSpPr>
          <p:cNvPr id="36872" name="Text Box 8"/>
          <p:cNvSpPr txBox="1">
            <a:spLocks noChangeArrowheads="1"/>
          </p:cNvSpPr>
          <p:nvPr/>
        </p:nvSpPr>
        <p:spPr bwMode="auto">
          <a:xfrm flipH="1">
            <a:off x="9878695" y="2528570"/>
            <a:ext cx="396875" cy="76835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p>
            <a:pPr eaLnBrk="1" hangingPunct="1"/>
            <a:r>
              <a:rPr lang="en-US" altLang="zh-CN" sz="44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itchFamily="2" charset="-122"/>
              </a:rPr>
              <a:t>0</a:t>
            </a:r>
            <a:endParaRPr lang="en-US" altLang="zh-CN" sz="4400" b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itchFamily="2" charset="-122"/>
            </a:endParaRPr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5956935" y="2498090"/>
            <a:ext cx="2136140" cy="76835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44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itchFamily="2" charset="-122"/>
                <a:cs typeface="+mn-cs"/>
              </a:rPr>
              <a:t>负数</a:t>
            </a:r>
            <a:endParaRPr kumimoji="0" lang="zh-CN" altLang="en-US" sz="4400" b="1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华文新魏" pitchFamily="2" charset="-122"/>
              <a:cs typeface="+mn-cs"/>
            </a:endParaRPr>
          </a:p>
        </p:txBody>
      </p:sp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2493645" y="4196715"/>
            <a:ext cx="3145155" cy="76835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44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itchFamily="2" charset="-122"/>
                <a:cs typeface="+mn-cs"/>
              </a:rPr>
              <a:t>自然数</a:t>
            </a:r>
            <a:endParaRPr kumimoji="0" lang="zh-CN" altLang="en-US" sz="4400" b="1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华文新魏" pitchFamily="2" charset="-122"/>
              <a:cs typeface="+mn-cs"/>
            </a:endParaRPr>
          </a:p>
        </p:txBody>
      </p:sp>
      <p:sp>
        <p:nvSpPr>
          <p:cNvPr id="36876" name="Text Box 12"/>
          <p:cNvSpPr txBox="1">
            <a:spLocks noChangeArrowheads="1"/>
          </p:cNvSpPr>
          <p:nvPr/>
        </p:nvSpPr>
        <p:spPr bwMode="auto">
          <a:xfrm>
            <a:off x="6330950" y="3296920"/>
            <a:ext cx="2657475" cy="76835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44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itchFamily="2" charset="-122"/>
                <a:cs typeface="+mn-cs"/>
              </a:rPr>
              <a:t>正整数</a:t>
            </a:r>
            <a:endParaRPr kumimoji="0" lang="zh-CN" altLang="en-US" sz="4400" b="1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华文新魏" pitchFamily="2" charset="-122"/>
              <a:cs typeface="+mn-cs"/>
            </a:endParaRPr>
          </a:p>
        </p:txBody>
      </p:sp>
      <p:sp>
        <p:nvSpPr>
          <p:cNvPr id="36877" name="Text Box 13"/>
          <p:cNvSpPr txBox="1">
            <a:spLocks noChangeArrowheads="1"/>
          </p:cNvSpPr>
          <p:nvPr/>
        </p:nvSpPr>
        <p:spPr bwMode="auto">
          <a:xfrm flipH="1">
            <a:off x="10275570" y="3375025"/>
            <a:ext cx="396875" cy="76835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p>
            <a:pPr eaLnBrk="1" hangingPunct="1"/>
            <a:r>
              <a:rPr lang="en-US" altLang="zh-CN" sz="44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itchFamily="2" charset="-122"/>
              </a:rPr>
              <a:t>0</a:t>
            </a:r>
            <a:endParaRPr lang="en-US" altLang="zh-CN" sz="4400" b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bldLvl="0" animBg="1"/>
      <p:bldP spid="36870" grpId="0" bldLvl="0" animBg="1"/>
      <p:bldP spid="36871" grpId="0" bldLvl="0" animBg="1"/>
      <p:bldP spid="36872" grpId="0" bldLvl="0" animBg="1"/>
      <p:bldP spid="36873" grpId="0" bldLvl="0" animBg="1"/>
      <p:bldP spid="36874" grpId="0" bldLvl="0" animBg="1"/>
      <p:bldP spid="36876" grpId="0" bldLvl="0" animBg="1"/>
      <p:bldP spid="36877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Text Box 2"/>
          <p:cNvSpPr txBox="1"/>
          <p:nvPr/>
        </p:nvSpPr>
        <p:spPr>
          <a:xfrm>
            <a:off x="425450" y="981075"/>
            <a:ext cx="1115314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6000" b="1" dirty="0">
                <a:solidFill>
                  <a:schemeClr val="tx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如果用一个字母表示一个数，那么</a:t>
            </a:r>
            <a:r>
              <a:rPr lang="en-US" altLang="zh-CN" sz="6000" b="1" dirty="0">
                <a:solidFill>
                  <a:schemeClr val="tx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a</a:t>
            </a:r>
            <a:r>
              <a:rPr lang="zh-CN" altLang="en-US" sz="6000" b="1" dirty="0">
                <a:solidFill>
                  <a:schemeClr val="tx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可能是什么样的数？一定是正数吗？</a:t>
            </a:r>
            <a:endParaRPr lang="zh-CN" altLang="en-US" sz="6000" b="1" dirty="0">
              <a:solidFill>
                <a:schemeClr val="tx1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41987" name="Text Box 3"/>
          <p:cNvSpPr txBox="1"/>
          <p:nvPr/>
        </p:nvSpPr>
        <p:spPr>
          <a:xfrm>
            <a:off x="2493645" y="4242435"/>
            <a:ext cx="951293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800" b="1" dirty="0">
                <a:solidFill>
                  <a:schemeClr val="tx2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答：不一定，</a:t>
            </a:r>
            <a:r>
              <a:rPr lang="en-US" altLang="zh-CN" sz="4800" b="1" dirty="0">
                <a:solidFill>
                  <a:schemeClr val="tx2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a</a:t>
            </a:r>
            <a:r>
              <a:rPr lang="zh-CN" altLang="en-US" sz="4800" b="1" dirty="0">
                <a:solidFill>
                  <a:schemeClr val="tx2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可能是正数，可能是负数，也可能是</a:t>
            </a:r>
            <a:r>
              <a:rPr lang="en-US" altLang="zh-CN" sz="4800" b="1" dirty="0">
                <a:solidFill>
                  <a:schemeClr val="tx2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0</a:t>
            </a:r>
            <a:r>
              <a:rPr lang="zh-CN" altLang="en-US" sz="4800" b="1" dirty="0">
                <a:solidFill>
                  <a:schemeClr val="tx2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。</a:t>
            </a:r>
            <a:endParaRPr lang="zh-CN" altLang="en-US" sz="4800" b="1" dirty="0">
              <a:solidFill>
                <a:schemeClr val="tx2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24580" name="Oval 4"/>
          <p:cNvSpPr/>
          <p:nvPr/>
        </p:nvSpPr>
        <p:spPr>
          <a:xfrm>
            <a:off x="1524000" y="0"/>
            <a:ext cx="3671888" cy="981075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7200" b="1" dirty="0">
                <a:solidFill>
                  <a:schemeClr val="hlink"/>
                </a:solidFill>
                <a:latin typeface="Arial" panose="020B0604020202020204" pitchFamily="34" charset="0"/>
                <a:ea typeface="隶书" pitchFamily="49" charset="-122"/>
              </a:rPr>
              <a:t>探 究</a:t>
            </a:r>
            <a:endParaRPr lang="zh-CN" altLang="en-US" sz="7200" b="1" dirty="0">
              <a:solidFill>
                <a:schemeClr val="hlink"/>
              </a:solidFill>
              <a:latin typeface="Arial" panose="020B0604020202020204" pitchFamily="34" charset="0"/>
              <a:ea typeface="隶书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03605"/>
          </a:xfrm>
        </p:spPr>
        <p:txBody>
          <a:bodyPr/>
          <a:p>
            <a:r>
              <a:rPr lang="en-US" altLang="zh-CN"/>
              <a:t> </a:t>
            </a:r>
            <a:r>
              <a:rPr lang="zh-CN" altLang="zh-CN"/>
              <a:t>知识点</a:t>
            </a:r>
            <a:r>
              <a:rPr lang="en-US"/>
              <a:t>3 </a:t>
            </a:r>
            <a:r>
              <a:rPr lang="zh-CN"/>
              <a:t>数轴（</a:t>
            </a:r>
            <a:r>
              <a:rPr lang="zh-CN">
                <a:solidFill>
                  <a:srgbClr val="FF0000"/>
                </a:solidFill>
              </a:rPr>
              <a:t>重点</a:t>
            </a:r>
            <a:r>
              <a:rPr lang="zh-CN"/>
              <a:t>）</a:t>
            </a:r>
            <a:r>
              <a:rPr lang="en-US" altLang="zh-CN"/>
              <a:t>P8</a:t>
            </a:r>
            <a:endParaRPr lang="en-US" altLang="zh-CN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104900"/>
            <a:ext cx="12192635" cy="514921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Line 5"/>
          <p:cNvSpPr/>
          <p:nvPr/>
        </p:nvSpPr>
        <p:spPr>
          <a:xfrm>
            <a:off x="2498725" y="1111250"/>
            <a:ext cx="0" cy="12382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3315" name="组合 13314"/>
          <p:cNvGrpSpPr/>
          <p:nvPr/>
        </p:nvGrpSpPr>
        <p:grpSpPr>
          <a:xfrm>
            <a:off x="1220788" y="3003550"/>
            <a:ext cx="3863975" cy="822325"/>
            <a:chOff x="0" y="0"/>
            <a:chExt cx="2223" cy="386"/>
          </a:xfrm>
        </p:grpSpPr>
        <p:sp>
          <p:nvSpPr>
            <p:cNvPr id="13316" name="Line 8"/>
            <p:cNvSpPr/>
            <p:nvPr/>
          </p:nvSpPr>
          <p:spPr>
            <a:xfrm>
              <a:off x="0" y="46"/>
              <a:ext cx="2223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anchor="t"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3317" name="组合 13316"/>
            <p:cNvGrpSpPr/>
            <p:nvPr/>
          </p:nvGrpSpPr>
          <p:grpSpPr>
            <a:xfrm>
              <a:off x="136" y="0"/>
              <a:ext cx="1905" cy="386"/>
              <a:chOff x="0" y="0"/>
              <a:chExt cx="1905" cy="386"/>
            </a:xfrm>
          </p:grpSpPr>
          <p:sp>
            <p:nvSpPr>
              <p:cNvPr id="13318" name="Line 10"/>
              <p:cNvSpPr/>
              <p:nvPr/>
            </p:nvSpPr>
            <p:spPr>
              <a:xfrm>
                <a:off x="862" y="0"/>
                <a:ext cx="0" cy="4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anchor="t"/>
              <a:p>
                <a:pPr algn="ctr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319" name="Line 11"/>
              <p:cNvSpPr/>
              <p:nvPr/>
            </p:nvSpPr>
            <p:spPr>
              <a:xfrm>
                <a:off x="499" y="0"/>
                <a:ext cx="0" cy="4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anchor="t"/>
              <a:p>
                <a:pPr algn="ctr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320" name="Line 12"/>
              <p:cNvSpPr/>
              <p:nvPr/>
            </p:nvSpPr>
            <p:spPr>
              <a:xfrm>
                <a:off x="136" y="0"/>
                <a:ext cx="0" cy="4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anchor="t"/>
              <a:p>
                <a:pPr algn="ctr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321" name="Line 13"/>
              <p:cNvSpPr/>
              <p:nvPr/>
            </p:nvSpPr>
            <p:spPr>
              <a:xfrm>
                <a:off x="1225" y="0"/>
                <a:ext cx="0" cy="4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anchor="t"/>
              <a:p>
                <a:pPr algn="ctr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322" name="Line 14"/>
              <p:cNvSpPr/>
              <p:nvPr/>
            </p:nvSpPr>
            <p:spPr>
              <a:xfrm>
                <a:off x="1633" y="0"/>
                <a:ext cx="0" cy="4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anchor="t"/>
              <a:p>
                <a:pPr algn="ctr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323" name="Text Box 15"/>
              <p:cNvSpPr txBox="1"/>
              <p:nvPr/>
            </p:nvSpPr>
            <p:spPr>
              <a:xfrm>
                <a:off x="0" y="136"/>
                <a:ext cx="1905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000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-2     -1      0      1       2</a:t>
                </a:r>
                <a:endParaRPr lang="en-US" altLang="zh-CN" sz="2000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13324" name="WordArt 57"/>
          <p:cNvSpPr/>
          <p:nvPr/>
        </p:nvSpPr>
        <p:spPr>
          <a:xfrm>
            <a:off x="654050" y="976313"/>
            <a:ext cx="4572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×</a:t>
            </a:r>
            <a:endParaRPr lang="zh-CN" altLang="en-US" sz="3600" b="1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75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325" name="WordArt 58"/>
          <p:cNvSpPr/>
          <p:nvPr/>
        </p:nvSpPr>
        <p:spPr>
          <a:xfrm>
            <a:off x="566738" y="2990850"/>
            <a:ext cx="4572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×</a:t>
            </a:r>
            <a:endParaRPr lang="zh-CN" altLang="en-US" sz="3600" b="1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75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326" name="WordArt 60"/>
          <p:cNvSpPr/>
          <p:nvPr/>
        </p:nvSpPr>
        <p:spPr>
          <a:xfrm>
            <a:off x="566738" y="4719638"/>
            <a:ext cx="4572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×</a:t>
            </a:r>
            <a:endParaRPr lang="zh-CN" altLang="en-US" sz="3600" b="1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75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327" name="Text Box 64"/>
          <p:cNvSpPr txBox="1"/>
          <p:nvPr/>
        </p:nvSpPr>
        <p:spPr>
          <a:xfrm>
            <a:off x="0" y="0"/>
            <a:ext cx="4803775" cy="6127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华文行楷" pitchFamily="2" charset="-122"/>
              </a:rPr>
              <a:t>  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华文行楷" pitchFamily="2" charset="-122"/>
              </a:rPr>
              <a:t>认识数轴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华文行楷" pitchFamily="2" charset="-122"/>
            </a:endParaRPr>
          </a:p>
        </p:txBody>
      </p:sp>
      <p:cxnSp>
        <p:nvCxnSpPr>
          <p:cNvPr id="13328" name="直接箭头连接符 20"/>
          <p:cNvCxnSpPr/>
          <p:nvPr/>
        </p:nvCxnSpPr>
        <p:spPr>
          <a:xfrm>
            <a:off x="4768850" y="3101975"/>
            <a:ext cx="495300" cy="0"/>
          </a:xfrm>
          <a:prstGeom prst="straightConnector1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</p:cxnSp>
      <p:grpSp>
        <p:nvGrpSpPr>
          <p:cNvPr id="13329" name="组合 13328"/>
          <p:cNvGrpSpPr/>
          <p:nvPr/>
        </p:nvGrpSpPr>
        <p:grpSpPr>
          <a:xfrm>
            <a:off x="1096963" y="1246188"/>
            <a:ext cx="3003550" cy="411162"/>
            <a:chOff x="0" y="0"/>
            <a:chExt cx="4310" cy="626"/>
          </a:xfrm>
        </p:grpSpPr>
        <p:sp>
          <p:nvSpPr>
            <p:cNvPr id="13330" name="Line 4"/>
            <p:cNvSpPr/>
            <p:nvPr/>
          </p:nvSpPr>
          <p:spPr>
            <a:xfrm>
              <a:off x="0" y="0"/>
              <a:ext cx="431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 anchor="t"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31" name="Text Box 6"/>
            <p:cNvSpPr txBox="1"/>
            <p:nvPr/>
          </p:nvSpPr>
          <p:spPr>
            <a:xfrm>
              <a:off x="1813" y="2"/>
              <a:ext cx="79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b="1" dirty="0">
                  <a:latin typeface="Arial" panose="020B0604020202020204" pitchFamily="34" charset="0"/>
                  <a:ea typeface="宋体" panose="02010600030101010101" pitchFamily="2" charset="-122"/>
                </a:rPr>
                <a:t>0</a:t>
              </a:r>
              <a:endParaRPr lang="en-US" altLang="zh-CN" sz="20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3332" name="组合 13331"/>
          <p:cNvGrpSpPr/>
          <p:nvPr/>
        </p:nvGrpSpPr>
        <p:grpSpPr>
          <a:xfrm>
            <a:off x="1633538" y="1073150"/>
            <a:ext cx="1757362" cy="765175"/>
            <a:chOff x="0" y="0"/>
            <a:chExt cx="2769" cy="1206"/>
          </a:xfrm>
        </p:grpSpPr>
        <p:cxnSp>
          <p:nvCxnSpPr>
            <p:cNvPr id="13333" name="直接连接符 23"/>
            <p:cNvCxnSpPr/>
            <p:nvPr/>
          </p:nvCxnSpPr>
          <p:spPr>
            <a:xfrm>
              <a:off x="282" y="0"/>
              <a:ext cx="0" cy="27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13334" name="直接连接符 24"/>
            <p:cNvCxnSpPr/>
            <p:nvPr/>
          </p:nvCxnSpPr>
          <p:spPr>
            <a:xfrm>
              <a:off x="2475" y="17"/>
              <a:ext cx="0" cy="27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cxnSp>
        <p:sp>
          <p:nvSpPr>
            <p:cNvPr id="13335" name="文本框 25"/>
            <p:cNvSpPr txBox="1"/>
            <p:nvPr/>
          </p:nvSpPr>
          <p:spPr>
            <a:xfrm>
              <a:off x="2181" y="344"/>
              <a:ext cx="589" cy="86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</a:t>
              </a:r>
              <a:endPara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3336" name="文本框 26"/>
            <p:cNvSpPr txBox="1"/>
            <p:nvPr/>
          </p:nvSpPr>
          <p:spPr>
            <a:xfrm>
              <a:off x="0" y="344"/>
              <a:ext cx="832" cy="86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-1</a:t>
              </a:r>
              <a:endPara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3337" name="文本框 6171"/>
          <p:cNvSpPr txBox="1"/>
          <p:nvPr/>
        </p:nvSpPr>
        <p:spPr>
          <a:xfrm>
            <a:off x="1111250" y="1703388"/>
            <a:ext cx="304006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（缺单位长度）</a:t>
            </a:r>
            <a:endParaRPr lang="zh-CN" altLang="en-US" sz="32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3338" name="文本框 32"/>
          <p:cNvSpPr txBox="1"/>
          <p:nvPr/>
        </p:nvSpPr>
        <p:spPr>
          <a:xfrm>
            <a:off x="1592263" y="3652838"/>
            <a:ext cx="26320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（缺正方向）</a:t>
            </a:r>
            <a:endParaRPr lang="zh-CN" altLang="en-US" sz="32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3339" name="文本框 33"/>
          <p:cNvSpPr txBox="1"/>
          <p:nvPr/>
        </p:nvSpPr>
        <p:spPr>
          <a:xfrm>
            <a:off x="1693863" y="5627688"/>
            <a:ext cx="2225675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（缺原点）</a:t>
            </a:r>
            <a:endParaRPr lang="zh-CN" altLang="en-US" sz="32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graphicFrame>
        <p:nvGraphicFramePr>
          <p:cNvPr id="13340" name="对象 36"/>
          <p:cNvGraphicFramePr/>
          <p:nvPr/>
        </p:nvGraphicFramePr>
        <p:xfrm>
          <a:off x="1331913" y="4732338"/>
          <a:ext cx="3248025" cy="969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2962275" imgH="828675" progId="Paint.Picture">
                  <p:embed/>
                </p:oleObj>
              </mc:Choice>
              <mc:Fallback>
                <p:oleObj name="" r:id="rId1" imgW="2962275" imgH="828675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331913" y="4732338"/>
                        <a:ext cx="3248025" cy="9699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41" name="文本框 8258"/>
          <p:cNvSpPr txBox="1"/>
          <p:nvPr/>
        </p:nvSpPr>
        <p:spPr>
          <a:xfrm>
            <a:off x="2570163" y="63500"/>
            <a:ext cx="5516562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判断下列数轴是否正确？为什么？</a:t>
            </a:r>
            <a:endParaRPr lang="zh-CN" altLang="en-US" sz="28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3342" name="文本框 13342"/>
          <p:cNvSpPr txBox="1"/>
          <p:nvPr/>
        </p:nvSpPr>
        <p:spPr>
          <a:xfrm>
            <a:off x="23813" y="928688"/>
            <a:ext cx="814387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49" charset="-122"/>
              </a:rPr>
              <a:t>1、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3343" name="文本框 13343"/>
          <p:cNvSpPr txBox="1"/>
          <p:nvPr/>
        </p:nvSpPr>
        <p:spPr>
          <a:xfrm>
            <a:off x="0" y="2928938"/>
            <a:ext cx="8159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49" charset="-122"/>
              </a:rPr>
              <a:t>2、</a:t>
            </a:r>
            <a:endParaRPr lang="zh-CN" altLang="en-US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3344" name="文本框 13344"/>
          <p:cNvSpPr txBox="1"/>
          <p:nvPr/>
        </p:nvSpPr>
        <p:spPr>
          <a:xfrm>
            <a:off x="0" y="4664075"/>
            <a:ext cx="81438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49" charset="-122"/>
              </a:rPr>
              <a:t>3、</a:t>
            </a:r>
            <a:endParaRPr lang="zh-CN" altLang="en-US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3345" name="日期占位符 1"/>
          <p:cNvSpPr/>
          <p:nvPr/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fld id="{BB962C8B-B14F-4D97-AF65-F5344CB8AC3E}" type="datetime1">
              <a:rPr lang="zh-CN" altLang="en-US" sz="1200" dirty="0">
                <a:solidFill>
                  <a:srgbClr val="898989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solidFill>
                <a:srgbClr val="89898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46" name="WordArt 62"/>
          <p:cNvSpPr/>
          <p:nvPr/>
        </p:nvSpPr>
        <p:spPr>
          <a:xfrm>
            <a:off x="6753225" y="1028700"/>
            <a:ext cx="4572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×</a:t>
            </a:r>
            <a:endParaRPr lang="zh-CN" altLang="en-US" sz="3600" b="1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75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13347" name="对象 13"/>
          <p:cNvGraphicFramePr/>
          <p:nvPr/>
        </p:nvGraphicFramePr>
        <p:xfrm>
          <a:off x="8545513" y="990600"/>
          <a:ext cx="3086100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2466975" imgH="781050" progId="Paint.Picture">
                  <p:embed/>
                </p:oleObj>
              </mc:Choice>
              <mc:Fallback>
                <p:oleObj name="" r:id="rId3" imgW="2466975" imgH="781050" progId="Paint.Picture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545513" y="990600"/>
                        <a:ext cx="3086100" cy="752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348" name="组合 13347"/>
          <p:cNvGrpSpPr/>
          <p:nvPr/>
        </p:nvGrpSpPr>
        <p:grpSpPr>
          <a:xfrm>
            <a:off x="7219950" y="1089025"/>
            <a:ext cx="1514475" cy="706438"/>
            <a:chOff x="0" y="0"/>
            <a:chExt cx="1778" cy="1111"/>
          </a:xfrm>
        </p:grpSpPr>
        <p:cxnSp>
          <p:nvCxnSpPr>
            <p:cNvPr id="13349" name="直接连接符 27"/>
            <p:cNvCxnSpPr/>
            <p:nvPr/>
          </p:nvCxnSpPr>
          <p:spPr>
            <a:xfrm flipH="1">
              <a:off x="0" y="195"/>
              <a:ext cx="1778" cy="0"/>
            </a:xfrm>
            <a:prstGeom prst="line">
              <a:avLst/>
            </a:prstGeom>
            <a:ln w="508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13350" name="直接连接符 28"/>
            <p:cNvCxnSpPr/>
            <p:nvPr/>
          </p:nvCxnSpPr>
          <p:spPr>
            <a:xfrm>
              <a:off x="967" y="0"/>
              <a:ext cx="0" cy="195"/>
            </a:xfrm>
            <a:prstGeom prst="line">
              <a:avLst/>
            </a:prstGeom>
            <a:ln w="508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cxnSp>
        <p:sp>
          <p:nvSpPr>
            <p:cNvPr id="13351" name="文本框 29"/>
            <p:cNvSpPr txBox="1"/>
            <p:nvPr/>
          </p:nvSpPr>
          <p:spPr>
            <a:xfrm>
              <a:off x="544" y="196"/>
              <a:ext cx="924" cy="91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0170" tIns="46990" rIns="90170" bIns="46990" anchor="t">
              <a:spAutoFit/>
            </a:bodyPr>
            <a:p>
              <a:r>
                <a:rPr lang="en-US" altLang="zh-CN" sz="32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-1</a:t>
              </a:r>
              <a:endPara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3352" name="文本框 38"/>
          <p:cNvSpPr txBox="1"/>
          <p:nvPr/>
        </p:nvSpPr>
        <p:spPr>
          <a:xfrm>
            <a:off x="7737475" y="1743075"/>
            <a:ext cx="2633663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（缺负半轴）</a:t>
            </a:r>
            <a:endParaRPr lang="zh-CN" altLang="en-US" sz="32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3353" name="文本框 14377"/>
          <p:cNvSpPr txBox="1"/>
          <p:nvPr/>
        </p:nvSpPr>
        <p:spPr>
          <a:xfrm>
            <a:off x="6081713" y="925513"/>
            <a:ext cx="81438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49" charset="-122"/>
              </a:rPr>
              <a:t>4、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13354" name="组合 13353"/>
          <p:cNvGrpSpPr/>
          <p:nvPr/>
        </p:nvGrpSpPr>
        <p:grpSpPr>
          <a:xfrm>
            <a:off x="7372350" y="2909888"/>
            <a:ext cx="5165725" cy="617537"/>
            <a:chOff x="0" y="0"/>
            <a:chExt cx="8134" cy="971"/>
          </a:xfrm>
        </p:grpSpPr>
        <p:sp>
          <p:nvSpPr>
            <p:cNvPr id="13355" name="Line 41"/>
            <p:cNvSpPr/>
            <p:nvPr/>
          </p:nvSpPr>
          <p:spPr>
            <a:xfrm flipV="1">
              <a:off x="0" y="380"/>
              <a:ext cx="6724" cy="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 anchor="t"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56" name="Line 42"/>
            <p:cNvSpPr/>
            <p:nvPr/>
          </p:nvSpPr>
          <p:spPr>
            <a:xfrm>
              <a:off x="571" y="0"/>
              <a:ext cx="0" cy="38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anchor="t"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57" name="Line 43"/>
            <p:cNvSpPr/>
            <p:nvPr/>
          </p:nvSpPr>
          <p:spPr>
            <a:xfrm>
              <a:off x="1571" y="0"/>
              <a:ext cx="0" cy="38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anchor="t"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58" name="Line 44"/>
            <p:cNvSpPr/>
            <p:nvPr/>
          </p:nvSpPr>
          <p:spPr>
            <a:xfrm>
              <a:off x="2574" y="0"/>
              <a:ext cx="0" cy="38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anchor="t"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59" name="Line 45"/>
            <p:cNvSpPr/>
            <p:nvPr/>
          </p:nvSpPr>
          <p:spPr>
            <a:xfrm>
              <a:off x="4436" y="0"/>
              <a:ext cx="0" cy="38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anchor="t"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60" name="Line 46"/>
            <p:cNvSpPr/>
            <p:nvPr/>
          </p:nvSpPr>
          <p:spPr>
            <a:xfrm>
              <a:off x="5724" y="97"/>
              <a:ext cx="0" cy="287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anchor="t"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61" name="Text Box 47"/>
            <p:cNvSpPr txBox="1"/>
            <p:nvPr/>
          </p:nvSpPr>
          <p:spPr>
            <a:xfrm>
              <a:off x="262" y="347"/>
              <a:ext cx="787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b="1" dirty="0">
                  <a:latin typeface="Arial" panose="020B0604020202020204" pitchFamily="34" charset="0"/>
                  <a:ea typeface="宋体" panose="02010600030101010101" pitchFamily="2" charset="-122"/>
                </a:rPr>
                <a:t>-2     -1</a:t>
              </a:r>
              <a:r>
                <a:rPr lang="zh-CN" altLang="en-US" sz="2000" b="1" dirty="0">
                  <a:latin typeface="Arial" panose="020B0604020202020204" pitchFamily="34" charset="0"/>
                  <a:ea typeface="宋体" panose="02010600030101010101" pitchFamily="2" charset="-122"/>
                </a:rPr>
                <a:t>   </a:t>
              </a:r>
              <a:r>
                <a:rPr lang="en-US" altLang="zh-CN" sz="2000" b="1" dirty="0">
                  <a:latin typeface="Arial" panose="020B0604020202020204" pitchFamily="34" charset="0"/>
                  <a:ea typeface="宋体" panose="02010600030101010101" pitchFamily="2" charset="-122"/>
                </a:rPr>
                <a:t>   </a:t>
              </a:r>
              <a:r>
                <a:rPr lang="zh-CN" altLang="en-US" sz="2000" b="1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sz="2000" b="1" dirty="0">
                  <a:latin typeface="Arial" panose="020B0604020202020204" pitchFamily="34" charset="0"/>
                  <a:ea typeface="宋体" panose="02010600030101010101" pitchFamily="2" charset="-122"/>
                </a:rPr>
                <a:t> 0         </a:t>
              </a:r>
              <a:r>
                <a:rPr lang="zh-CN" altLang="en-US" sz="2000" b="1" dirty="0">
                  <a:latin typeface="Arial" panose="020B0604020202020204" pitchFamily="34" charset="0"/>
                  <a:ea typeface="宋体" panose="02010600030101010101" pitchFamily="2" charset="-122"/>
                </a:rPr>
                <a:t>     </a:t>
              </a:r>
              <a:r>
                <a:rPr lang="en-US" altLang="zh-CN" sz="2000" b="1" dirty="0">
                  <a:latin typeface="Arial" panose="020B0604020202020204" pitchFamily="34" charset="0"/>
                  <a:ea typeface="宋体" panose="02010600030101010101" pitchFamily="2" charset="-122"/>
                </a:rPr>
                <a:t>1      </a:t>
              </a:r>
              <a:r>
                <a:rPr lang="zh-CN" altLang="en-US" sz="2000" b="1" dirty="0">
                  <a:latin typeface="Arial" panose="020B0604020202020204" pitchFamily="34" charset="0"/>
                  <a:ea typeface="宋体" panose="02010600030101010101" pitchFamily="2" charset="-122"/>
                </a:rPr>
                <a:t>   </a:t>
              </a:r>
              <a:r>
                <a:rPr lang="en-US" altLang="zh-CN" sz="2000" b="1" dirty="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 sz="20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3362" name="文本框 34"/>
          <p:cNvSpPr txBox="1"/>
          <p:nvPr/>
        </p:nvSpPr>
        <p:spPr>
          <a:xfrm>
            <a:off x="7258050" y="3759200"/>
            <a:ext cx="38576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（单位长度不一致）</a:t>
            </a:r>
            <a:endParaRPr lang="zh-CN" altLang="en-US" sz="32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3363" name="WordArt 62"/>
          <p:cNvSpPr/>
          <p:nvPr/>
        </p:nvSpPr>
        <p:spPr>
          <a:xfrm>
            <a:off x="6781800" y="2863850"/>
            <a:ext cx="4572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×</a:t>
            </a:r>
            <a:endParaRPr lang="zh-CN" altLang="en-US" sz="3600" b="1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75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364" name="文本框 14378"/>
          <p:cNvSpPr txBox="1"/>
          <p:nvPr/>
        </p:nvSpPr>
        <p:spPr>
          <a:xfrm>
            <a:off x="6081713" y="2816225"/>
            <a:ext cx="81438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49" charset="-122"/>
              </a:rPr>
              <a:t>5、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3365" name="文本框 14379"/>
          <p:cNvSpPr txBox="1"/>
          <p:nvPr/>
        </p:nvSpPr>
        <p:spPr>
          <a:xfrm>
            <a:off x="6097588" y="4583113"/>
            <a:ext cx="81438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49" charset="-122"/>
              </a:rPr>
              <a:t>6、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13366" name="组合 13365"/>
          <p:cNvGrpSpPr/>
          <p:nvPr/>
        </p:nvGrpSpPr>
        <p:grpSpPr>
          <a:xfrm>
            <a:off x="7858125" y="4491038"/>
            <a:ext cx="601663" cy="2338387"/>
            <a:chOff x="0" y="0"/>
            <a:chExt cx="949" cy="3682"/>
          </a:xfrm>
        </p:grpSpPr>
        <p:sp>
          <p:nvSpPr>
            <p:cNvPr id="13367" name="箭头 489"/>
            <p:cNvSpPr/>
            <p:nvPr/>
          </p:nvSpPr>
          <p:spPr>
            <a:xfrm flipV="1">
              <a:off x="715" y="0"/>
              <a:ext cx="1" cy="3683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3368" name="直接连接符 13367"/>
            <p:cNvSpPr/>
            <p:nvPr/>
          </p:nvSpPr>
          <p:spPr>
            <a:xfrm>
              <a:off x="715" y="1750"/>
              <a:ext cx="235" cy="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69" name="直接连接符 13368"/>
            <p:cNvSpPr/>
            <p:nvPr/>
          </p:nvSpPr>
          <p:spPr>
            <a:xfrm>
              <a:off x="654" y="591"/>
              <a:ext cx="235" cy="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3370" name="直接连接符 13369"/>
            <p:cNvSpPr/>
            <p:nvPr/>
          </p:nvSpPr>
          <p:spPr>
            <a:xfrm>
              <a:off x="654" y="2863"/>
              <a:ext cx="235" cy="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3371" name="文本框 13370"/>
            <p:cNvSpPr txBox="1"/>
            <p:nvPr/>
          </p:nvSpPr>
          <p:spPr>
            <a:xfrm>
              <a:off x="61" y="262"/>
              <a:ext cx="555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dirty="0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zh-CN" altLang="en-US" sz="2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72" name="文本框 13371"/>
            <p:cNvSpPr txBox="1"/>
            <p:nvPr/>
          </p:nvSpPr>
          <p:spPr>
            <a:xfrm>
              <a:off x="105" y="1325"/>
              <a:ext cx="555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none" anchor="t">
              <a:spAutoFit/>
            </a:bodyPr>
            <a:p>
              <a:r>
                <a:rPr lang="zh-CN" altLang="en-US" sz="2400" dirty="0">
                  <a:latin typeface="Arial" panose="020B0604020202020204" pitchFamily="34" charset="0"/>
                  <a:ea typeface="宋体" panose="02010600030101010101" pitchFamily="2" charset="-122"/>
                </a:rPr>
                <a:t>0</a:t>
              </a:r>
              <a:endParaRPr lang="zh-CN" altLang="en-US" sz="2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73" name="文本框 13372"/>
            <p:cNvSpPr txBox="1"/>
            <p:nvPr/>
          </p:nvSpPr>
          <p:spPr>
            <a:xfrm>
              <a:off x="0" y="2474"/>
              <a:ext cx="715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none" anchor="t">
              <a:spAutoFit/>
            </a:bodyPr>
            <a:p>
              <a:r>
                <a:rPr lang="zh-CN" altLang="en-US" sz="2400" dirty="0">
                  <a:latin typeface="Arial" panose="020B0604020202020204" pitchFamily="34" charset="0"/>
                  <a:ea typeface="宋体" panose="02010600030101010101" pitchFamily="2" charset="-122"/>
                </a:rPr>
                <a:t>-1</a:t>
              </a:r>
              <a:endParaRPr lang="zh-CN" altLang="en-US" sz="2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3374" name="矩形 13373"/>
          <p:cNvSpPr/>
          <p:nvPr/>
        </p:nvSpPr>
        <p:spPr>
          <a:xfrm>
            <a:off x="6546850" y="4756150"/>
            <a:ext cx="685800" cy="70802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>
                        <a:alpha val="100000"/>
                      </a:srgbClr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√</a:t>
            </a:r>
            <a:endParaRPr lang="zh-CN" altLang="en-US" sz="3600">
              <a:gradFill rotWithShape="0">
                <a:gsLst>
                  <a:gs pos="0">
                    <a:srgbClr val="FFE701">
                      <a:alpha val="100000"/>
                    </a:srgbClr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3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3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3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3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3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3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3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4" grpId="0"/>
      <p:bldP spid="13337" grpId="0"/>
      <p:bldP spid="13325" grpId="0"/>
      <p:bldP spid="13338" grpId="0"/>
      <p:bldP spid="13326" grpId="0"/>
      <p:bldP spid="13339" grpId="0"/>
      <p:bldP spid="13346" grpId="0"/>
      <p:bldP spid="13352" grpId="0"/>
      <p:bldP spid="13363" grpId="0"/>
      <p:bldP spid="133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内容占位符 7169">
            <a:hlinkClick r:id="rId1" action="ppaction://hlinkfile"/>
          </p:cNvPr>
          <p:cNvSpPr>
            <a:spLocks noGrp="1"/>
          </p:cNvSpPr>
          <p:nvPr>
            <p:ph idx="4294967295"/>
          </p:nvPr>
        </p:nvSpPr>
        <p:spPr>
          <a:xfrm>
            <a:off x="2543175" y="2749550"/>
            <a:ext cx="7874000" cy="1584325"/>
          </a:xfrm>
        </p:spPr>
        <p:txBody>
          <a:bodyPr wrap="square" anchor="t"/>
          <a:p>
            <a:pPr algn="just">
              <a:spcBef>
                <a:spcPct val="50000"/>
              </a:spcBef>
              <a:buNone/>
            </a:pPr>
            <a:r>
              <a:rPr lang="en-US" altLang="zh-CN" sz="6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 </a:t>
            </a:r>
            <a:r>
              <a:rPr lang="zh-CN" altLang="en-US" sz="6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如 何 画 数 轴？</a:t>
            </a:r>
            <a:endParaRPr lang="zh-CN" altLang="en-US" sz="6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4339" name="图片 18436" descr="19495J437-7">
            <a:hlinkClick r:id="rId1" action="ppaction://hlinkfil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0788" y="4864100"/>
            <a:ext cx="1949450" cy="19478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图片 18436" descr="19495J437-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13888" y="4730750"/>
            <a:ext cx="1949450" cy="19478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椭圆形标注 2"/>
          <p:cNvSpPr/>
          <p:nvPr/>
        </p:nvSpPr>
        <p:spPr>
          <a:xfrm>
            <a:off x="57150" y="-41275"/>
            <a:ext cx="10202863" cy="5400675"/>
          </a:xfrm>
          <a:prstGeom prst="wedgeEllipseCallout">
            <a:avLst>
              <a:gd name="adj1" fmla="val 40185"/>
              <a:gd name="adj2" fmla="val 42116"/>
            </a:avLst>
          </a:prstGeom>
          <a:noFill/>
          <a:ln w="127000" cap="flat" cmpd="dbl">
            <a:solidFill>
              <a:srgbClr val="41719C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5364" name="文本框 3"/>
          <p:cNvSpPr txBox="1"/>
          <p:nvPr/>
        </p:nvSpPr>
        <p:spPr>
          <a:xfrm>
            <a:off x="1460500" y="722313"/>
            <a:ext cx="7761288" cy="17383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5400" b="1" dirty="0">
                <a:latin typeface="Arial" panose="020B0604020202020204" pitchFamily="34" charset="0"/>
                <a:ea typeface="Arial" panose="020B0604020202020204" pitchFamily="34" charset="0"/>
              </a:rPr>
              <a:t>画一条数轴，并把下列</a:t>
            </a:r>
            <a:endParaRPr lang="zh-CN" altLang="en-US" sz="5400" b="1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zh-CN" altLang="en-US" sz="5400" b="1" dirty="0">
                <a:latin typeface="Arial" panose="020B0604020202020204" pitchFamily="34" charset="0"/>
                <a:ea typeface="Arial" panose="020B0604020202020204" pitchFamily="34" charset="0"/>
              </a:rPr>
              <a:t>各数在数轴上表示出来：</a:t>
            </a:r>
            <a:endParaRPr lang="zh-CN" altLang="en-US" sz="5400" b="1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5365" name="文本框 5"/>
          <p:cNvSpPr txBox="1"/>
          <p:nvPr/>
        </p:nvSpPr>
        <p:spPr>
          <a:xfrm>
            <a:off x="1816100" y="2867025"/>
            <a:ext cx="6054725" cy="9144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5400" dirty="0">
                <a:latin typeface="Arial" panose="020B0604020202020204" pitchFamily="34" charset="0"/>
                <a:ea typeface="宋体" panose="02010600030101010101" pitchFamily="2" charset="-122"/>
              </a:rPr>
              <a:t>-4</a:t>
            </a:r>
            <a:r>
              <a:rPr lang="zh-CN" altLang="en-US" sz="5400" dirty="0">
                <a:latin typeface="Arial" panose="020B0604020202020204" pitchFamily="34" charset="0"/>
                <a:ea typeface="宋体" panose="02010600030101010101" pitchFamily="2" charset="-122"/>
              </a:rPr>
              <a:t>， </a:t>
            </a:r>
            <a:r>
              <a:rPr lang="en-US" altLang="zh-CN" sz="5400" dirty="0">
                <a:latin typeface="Arial" panose="020B0604020202020204" pitchFamily="34" charset="0"/>
                <a:ea typeface="宋体" panose="02010600030101010101" pitchFamily="2" charset="-122"/>
              </a:rPr>
              <a:t>-2</a:t>
            </a:r>
            <a:r>
              <a:rPr lang="zh-CN" altLang="en-US" sz="54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zh-CN" sz="5400" dirty="0"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zh-CN" altLang="en-US" sz="54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zh-CN" sz="5400" dirty="0">
                <a:latin typeface="Arial" panose="020B0604020202020204" pitchFamily="34" charset="0"/>
                <a:ea typeface="宋体" panose="02010600030101010101" pitchFamily="2" charset="-122"/>
              </a:rPr>
              <a:t>1.5</a:t>
            </a:r>
            <a:r>
              <a:rPr lang="zh-CN" altLang="en-US" sz="54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zh-CN" sz="5400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zh-CN" altLang="en-US" sz="5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Text Box 3"/>
          <p:cNvSpPr/>
          <p:nvPr/>
        </p:nvSpPr>
        <p:spPr>
          <a:xfrm>
            <a:off x="17463" y="2833688"/>
            <a:ext cx="9347200" cy="6397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⒈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画一条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直线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.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7" name="Text Box 4"/>
          <p:cNvSpPr/>
          <p:nvPr/>
        </p:nvSpPr>
        <p:spPr>
          <a:xfrm>
            <a:off x="-12700" y="3540125"/>
            <a:ext cx="11836400" cy="6397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⒉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在直线上任取一点作为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原点，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用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数0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表示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.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Tahoma" panose="020B0604030504040204" pitchFamily="2" charset="0"/>
            </a:endParaRPr>
          </a:p>
        </p:txBody>
      </p:sp>
      <p:sp>
        <p:nvSpPr>
          <p:cNvPr id="16388" name="Text Box 5"/>
          <p:cNvSpPr/>
          <p:nvPr/>
        </p:nvSpPr>
        <p:spPr>
          <a:xfrm>
            <a:off x="17463" y="4308475"/>
            <a:ext cx="11857037" cy="11890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⒊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通常规定直线上确定原点向右（或向上）为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正方向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，并用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箭头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表示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.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9" name="Text Box 6"/>
          <p:cNvSpPr/>
          <p:nvPr/>
        </p:nvSpPr>
        <p:spPr>
          <a:xfrm>
            <a:off x="1588" y="5470208"/>
            <a:ext cx="11523662" cy="14452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⒋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根据需要选取适当的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单位长度，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并依次在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数轴上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标上有理数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2" charset="0"/>
              </a:rPr>
              <a:t>.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Tahoma" panose="020B0604030504040204" pitchFamily="2" charset="0"/>
            </a:endParaRPr>
          </a:p>
        </p:txBody>
      </p:sp>
      <p:sp>
        <p:nvSpPr>
          <p:cNvPr id="16390" name="Text Box 2"/>
          <p:cNvSpPr txBox="1"/>
          <p:nvPr/>
        </p:nvSpPr>
        <p:spPr>
          <a:xfrm>
            <a:off x="4829175" y="1509713"/>
            <a:ext cx="6096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en-US" sz="2400" dirty="0">
              <a:latin typeface="Times New Roman" panose="02020603050405020304" pitchFamily="2" charset="0"/>
              <a:ea typeface="Arial" panose="020B0604020202020204" pitchFamily="34" charset="0"/>
            </a:endParaRPr>
          </a:p>
        </p:txBody>
      </p:sp>
      <p:sp>
        <p:nvSpPr>
          <p:cNvPr id="16391" name="Line 3"/>
          <p:cNvSpPr/>
          <p:nvPr/>
        </p:nvSpPr>
        <p:spPr>
          <a:xfrm flipH="1">
            <a:off x="5616575" y="1382713"/>
            <a:ext cx="0" cy="152400"/>
          </a:xfrm>
          <a:prstGeom prst="line">
            <a:avLst/>
          </a:prstGeom>
          <a:ln w="762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 anchor="t"/>
          <a:p>
            <a:endParaRPr lang="zh-CN" altLang="en-US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6392" name="Text Box 4"/>
          <p:cNvSpPr txBox="1"/>
          <p:nvPr/>
        </p:nvSpPr>
        <p:spPr>
          <a:xfrm>
            <a:off x="5327650" y="1670050"/>
            <a:ext cx="11176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0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3" name="Line 5"/>
          <p:cNvSpPr/>
          <p:nvPr/>
        </p:nvSpPr>
        <p:spPr>
          <a:xfrm>
            <a:off x="6657975" y="1365250"/>
            <a:ext cx="0" cy="1524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t"/>
          <a:p>
            <a:endParaRPr lang="zh-CN" altLang="en-US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6394" name="Line 6"/>
          <p:cNvSpPr/>
          <p:nvPr/>
        </p:nvSpPr>
        <p:spPr>
          <a:xfrm>
            <a:off x="7673975" y="1365250"/>
            <a:ext cx="0" cy="1524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t"/>
          <a:p>
            <a:endParaRPr lang="zh-CN" altLang="en-US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6395" name="Line 7"/>
          <p:cNvSpPr/>
          <p:nvPr/>
        </p:nvSpPr>
        <p:spPr>
          <a:xfrm>
            <a:off x="8689975" y="1365250"/>
            <a:ext cx="0" cy="1524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t"/>
          <a:p>
            <a:endParaRPr lang="zh-CN" altLang="en-US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6396" name="Line 8"/>
          <p:cNvSpPr/>
          <p:nvPr/>
        </p:nvSpPr>
        <p:spPr>
          <a:xfrm flipH="1">
            <a:off x="4625975" y="1365250"/>
            <a:ext cx="0" cy="1524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t"/>
          <a:p>
            <a:endParaRPr lang="zh-CN" altLang="en-US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6397" name="Line 9"/>
          <p:cNvSpPr/>
          <p:nvPr/>
        </p:nvSpPr>
        <p:spPr>
          <a:xfrm>
            <a:off x="3609975" y="1365250"/>
            <a:ext cx="0" cy="1524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t"/>
          <a:p>
            <a:endParaRPr lang="zh-CN" altLang="en-US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6398" name="Line 10"/>
          <p:cNvSpPr/>
          <p:nvPr/>
        </p:nvSpPr>
        <p:spPr>
          <a:xfrm>
            <a:off x="2593975" y="1365250"/>
            <a:ext cx="0" cy="1524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t"/>
          <a:p>
            <a:endParaRPr lang="zh-CN" altLang="en-US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6399" name="Text Box 11"/>
          <p:cNvSpPr txBox="1"/>
          <p:nvPr/>
        </p:nvSpPr>
        <p:spPr>
          <a:xfrm>
            <a:off x="2405063" y="1647825"/>
            <a:ext cx="8545512" cy="6397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2" charset="0"/>
                <a:ea typeface="Arial" panose="020B0604020202020204" pitchFamily="34" charset="0"/>
              </a:rPr>
              <a:t>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-3  -2  -1       1    2   3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400" name="Line 12"/>
          <p:cNvSpPr/>
          <p:nvPr/>
        </p:nvSpPr>
        <p:spPr>
          <a:xfrm>
            <a:off x="1582738" y="1525588"/>
            <a:ext cx="7823200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t"/>
          <a:p>
            <a:endParaRPr lang="zh-CN" altLang="en-US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6401" name="Line 13"/>
          <p:cNvSpPr/>
          <p:nvPr/>
        </p:nvSpPr>
        <p:spPr>
          <a:xfrm>
            <a:off x="9264650" y="1525588"/>
            <a:ext cx="406400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  <p:txBody>
          <a:bodyPr anchor="t"/>
          <a:p>
            <a:endParaRPr lang="zh-CN" altLang="en-US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6402" name="Text Box 15"/>
          <p:cNvSpPr txBox="1"/>
          <p:nvPr/>
        </p:nvSpPr>
        <p:spPr>
          <a:xfrm>
            <a:off x="4945063" y="806450"/>
            <a:ext cx="17272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2" charset="0"/>
                <a:ea typeface="楷体_GB2312" panose="02010609030101010101" pitchFamily="49" charset="-122"/>
              </a:rPr>
              <a:t>原点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2" charset="0"/>
              <a:ea typeface="楷体_GB2312" panose="02010609030101010101" pitchFamily="49" charset="-122"/>
            </a:endParaRPr>
          </a:p>
        </p:txBody>
      </p:sp>
      <p:sp>
        <p:nvSpPr>
          <p:cNvPr id="16403" name="Text Box 16"/>
          <p:cNvSpPr txBox="1"/>
          <p:nvPr/>
        </p:nvSpPr>
        <p:spPr>
          <a:xfrm>
            <a:off x="8880475" y="877888"/>
            <a:ext cx="21336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2" charset="0"/>
                <a:ea typeface="楷体_GB2312" panose="02010609030101010101" pitchFamily="49" charset="-122"/>
              </a:rPr>
              <a:t>正方向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2" charset="0"/>
              <a:ea typeface="楷体_GB2312" panose="02010609030101010101" pitchFamily="49" charset="-122"/>
            </a:endParaRPr>
          </a:p>
        </p:txBody>
      </p:sp>
      <p:sp>
        <p:nvSpPr>
          <p:cNvPr id="16404" name="AutoShape 17"/>
          <p:cNvSpPr/>
          <p:nvPr/>
        </p:nvSpPr>
        <p:spPr>
          <a:xfrm rot="5326533">
            <a:off x="6969125" y="749300"/>
            <a:ext cx="406400" cy="993775"/>
          </a:xfrm>
          <a:prstGeom prst="leftBrace">
            <a:avLst>
              <a:gd name="adj1" fmla="val 15532"/>
              <a:gd name="adj2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rot="10800000" vert="eaVert" wrap="none"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05" name="Text Box 18"/>
          <p:cNvSpPr txBox="1"/>
          <p:nvPr/>
        </p:nvSpPr>
        <p:spPr>
          <a:xfrm>
            <a:off x="6369050" y="495300"/>
            <a:ext cx="23368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2" charset="0"/>
                <a:ea typeface="楷体_GB2312" panose="02010609030101010101" pitchFamily="49" charset="-122"/>
              </a:rPr>
              <a:t>单位长度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2" charset="0"/>
              <a:ea typeface="楷体_GB2312" panose="02010609030101010101" pitchFamily="49" charset="-122"/>
            </a:endParaRPr>
          </a:p>
        </p:txBody>
      </p:sp>
      <p:sp>
        <p:nvSpPr>
          <p:cNvPr id="16406" name="日期占位符 1"/>
          <p:cNvSpPr/>
          <p:nvPr/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fld id="{BB962C8B-B14F-4D97-AF65-F5344CB8AC3E}" type="datetime1">
              <a:rPr lang="zh-CN" altLang="en-US" sz="1200" dirty="0">
                <a:solidFill>
                  <a:srgbClr val="898989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solidFill>
                <a:srgbClr val="89898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>
                                      <p:cBhvr>
                                        <p:cTn id="12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randombar(horizontal)">
                                      <p:cBhvr>
                                        <p:cTn id="29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403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3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16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"/>
                            </p:stCondLst>
                            <p:childTnLst>
                              <p:par>
                                <p:cTn id="7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ldLvl="0"/>
      <p:bldP spid="16388" grpId="0" bldLvl="0"/>
      <p:bldP spid="16389" grpId="0" bldLvl="0"/>
      <p:bldP spid="16390" grpId="0"/>
      <p:bldP spid="16392" grpId="0"/>
      <p:bldP spid="16399" grpId="0"/>
      <p:bldP spid="16402" grpId="0"/>
      <p:bldP spid="16404" grpId="0" bldLvl="0" animBg="1"/>
      <p:bldP spid="1640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矩形标注 17409"/>
          <p:cNvSpPr/>
          <p:nvPr/>
        </p:nvSpPr>
        <p:spPr>
          <a:xfrm>
            <a:off x="2057400" y="36513"/>
            <a:ext cx="8758238" cy="1560512"/>
          </a:xfrm>
          <a:prstGeom prst="wedgeRectCallout">
            <a:avLst>
              <a:gd name="adj1" fmla="val -57102"/>
              <a:gd name="adj2" fmla="val -553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7411" name="矩形标注 17410"/>
          <p:cNvSpPr/>
          <p:nvPr/>
        </p:nvSpPr>
        <p:spPr>
          <a:xfrm>
            <a:off x="2284413" y="1641475"/>
            <a:ext cx="7354887" cy="1804988"/>
          </a:xfrm>
          <a:prstGeom prst="wedgeRectCallout">
            <a:avLst>
              <a:gd name="adj1" fmla="val -57102"/>
              <a:gd name="adj2" fmla="val -5537"/>
            </a:avLst>
          </a:prstGeom>
          <a:solidFill>
            <a:schemeClr val="accent1">
              <a:alpha val="10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horz" wrap="none" anchor="ctr"/>
          <a:p>
            <a:pPr algn="ctr"/>
            <a:endParaRPr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7412" name="矩形标注 17411"/>
          <p:cNvSpPr/>
          <p:nvPr/>
        </p:nvSpPr>
        <p:spPr>
          <a:xfrm>
            <a:off x="2062163" y="3392488"/>
            <a:ext cx="9936162" cy="1560512"/>
          </a:xfrm>
          <a:prstGeom prst="wedgeRectCallout">
            <a:avLst>
              <a:gd name="adj1" fmla="val -57102"/>
              <a:gd name="adj2" fmla="val -5537"/>
            </a:avLst>
          </a:prstGeom>
          <a:solidFill>
            <a:schemeClr val="accent1">
              <a:alpha val="10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horz" wrap="none" anchor="ctr"/>
          <a:p>
            <a:pPr algn="ctr"/>
            <a:endParaRPr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7413" name="矩形标注 17412"/>
          <p:cNvSpPr/>
          <p:nvPr/>
        </p:nvSpPr>
        <p:spPr>
          <a:xfrm>
            <a:off x="2030413" y="5105400"/>
            <a:ext cx="7988300" cy="1539875"/>
          </a:xfrm>
          <a:prstGeom prst="wedgeRectCallout">
            <a:avLst>
              <a:gd name="adj1" fmla="val -57102"/>
              <a:gd name="adj2" fmla="val -5537"/>
            </a:avLst>
          </a:prstGeom>
          <a:solidFill>
            <a:schemeClr val="accent1">
              <a:alpha val="10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horz" wrap="none" anchor="ctr"/>
          <a:p>
            <a:pPr algn="ctr"/>
            <a:endParaRPr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17414" name="图片 18436" descr="19495J437-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025" y="77788"/>
            <a:ext cx="1225550" cy="12239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5" name="图片 18439" descr="19495J437-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00" y="3430588"/>
            <a:ext cx="1327150" cy="1333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6" name="图片 18440" descr="19495J437-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813" y="5194300"/>
            <a:ext cx="1285875" cy="1285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7" name="日期占位符 1"/>
          <p:cNvSpPr/>
          <p:nvPr/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fld id="{BB962C8B-B14F-4D97-AF65-F5344CB8AC3E}" type="datetime1">
              <a:rPr lang="zh-CN" altLang="en-US" sz="1200" dirty="0">
                <a:solidFill>
                  <a:srgbClr val="898989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solidFill>
                <a:srgbClr val="89898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7418" name="图片 17417" descr="a"/>
          <p:cNvPicPr>
            <a:picLocks noChangeAspect="1"/>
          </p:cNvPicPr>
          <p:nvPr/>
        </p:nvPicPr>
        <p:blipFill>
          <a:blip r:embed="rId2">
            <a:lum bright="22000"/>
          </a:blip>
          <a:stretch>
            <a:fillRect/>
          </a:stretch>
        </p:blipFill>
        <p:spPr>
          <a:xfrm>
            <a:off x="2039938" y="3390900"/>
            <a:ext cx="9940925" cy="1598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9" name="图片 17418" descr="d"/>
          <p:cNvPicPr>
            <a:picLocks noChangeAspect="1"/>
          </p:cNvPicPr>
          <p:nvPr/>
        </p:nvPicPr>
        <p:blipFill>
          <a:blip r:embed="rId3">
            <a:lum bright="29999"/>
          </a:blip>
          <a:stretch>
            <a:fillRect/>
          </a:stretch>
        </p:blipFill>
        <p:spPr>
          <a:xfrm>
            <a:off x="2390775" y="1547813"/>
            <a:ext cx="7077075" cy="1838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20" name="图片 17419" descr="b"/>
          <p:cNvPicPr>
            <a:picLocks noChangeAspect="1"/>
          </p:cNvPicPr>
          <p:nvPr/>
        </p:nvPicPr>
        <p:blipFill>
          <a:blip r:embed="rId4">
            <a:lum bright="26001"/>
          </a:blip>
          <a:stretch>
            <a:fillRect/>
          </a:stretch>
        </p:blipFill>
        <p:spPr>
          <a:xfrm>
            <a:off x="2047875" y="5003800"/>
            <a:ext cx="7532688" cy="1724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21" name="图片 17420" descr="c"/>
          <p:cNvPicPr>
            <a:picLocks noChangeAspect="1"/>
          </p:cNvPicPr>
          <p:nvPr/>
        </p:nvPicPr>
        <p:blipFill>
          <a:blip r:embed="rId5">
            <a:lum bright="39999"/>
          </a:blip>
          <a:stretch>
            <a:fillRect/>
          </a:stretch>
        </p:blipFill>
        <p:spPr>
          <a:xfrm>
            <a:off x="2054225" y="101600"/>
            <a:ext cx="8580438" cy="1447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22" name="图片 18436" descr="19495J437-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7475" y="1631950"/>
            <a:ext cx="1225550" cy="1223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23" name="云形标注 6"/>
          <p:cNvPicPr>
            <a:picLocks noGrp="1"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06825" y="5429250"/>
            <a:ext cx="9274175" cy="13684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3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8434" name="组合 18433"/>
          <p:cNvGrpSpPr/>
          <p:nvPr/>
        </p:nvGrpSpPr>
        <p:grpSpPr>
          <a:xfrm>
            <a:off x="347663" y="938213"/>
            <a:ext cx="10885487" cy="1028700"/>
            <a:chOff x="0" y="0"/>
            <a:chExt cx="17292" cy="1928"/>
          </a:xfrm>
        </p:grpSpPr>
        <p:pic>
          <p:nvPicPr>
            <p:cNvPr id="18435" name="图片 21506" descr="图片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17293" cy="19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8436" name="直接连接符 21507"/>
            <p:cNvSpPr/>
            <p:nvPr/>
          </p:nvSpPr>
          <p:spPr>
            <a:xfrm>
              <a:off x="8495" y="726"/>
              <a:ext cx="1" cy="301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Arial" panose="020B0604020202020204" pitchFamily="34" charset="0"/>
                <a:ea typeface="Arial" panose="020B0604020202020204" pitchFamily="34" charset="0"/>
              </a:endParaRPr>
            </a:p>
          </p:txBody>
        </p:sp>
        <p:sp>
          <p:nvSpPr>
            <p:cNvPr id="18437" name="箭头 392"/>
            <p:cNvSpPr/>
            <p:nvPr/>
          </p:nvSpPr>
          <p:spPr>
            <a:xfrm>
              <a:off x="173" y="1006"/>
              <a:ext cx="16933" cy="1"/>
            </a:xfrm>
            <a:prstGeom prst="line">
              <a:avLst/>
            </a:prstGeom>
            <a:ln w="889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 anchor="t"/>
            <a:p>
              <a:endParaRPr lang="zh-CN" altLang="en-US" dirty="0">
                <a:latin typeface="Arial" panose="020B0604020202020204" pitchFamily="34" charset="0"/>
                <a:ea typeface="Arial" panose="020B0604020202020204" pitchFamily="34" charset="0"/>
              </a:endParaRPr>
            </a:p>
          </p:txBody>
        </p:sp>
      </p:grpSp>
      <p:grpSp>
        <p:nvGrpSpPr>
          <p:cNvPr id="18438" name="组合 18437"/>
          <p:cNvGrpSpPr/>
          <p:nvPr/>
        </p:nvGrpSpPr>
        <p:grpSpPr>
          <a:xfrm>
            <a:off x="1568450" y="2278063"/>
            <a:ext cx="10617200" cy="1373187"/>
            <a:chOff x="0" y="0"/>
            <a:chExt cx="16720" cy="2161"/>
          </a:xfrm>
        </p:grpSpPr>
        <p:sp>
          <p:nvSpPr>
            <p:cNvPr id="18439" name="文本框 21520"/>
            <p:cNvSpPr txBox="1"/>
            <p:nvPr/>
          </p:nvSpPr>
          <p:spPr>
            <a:xfrm>
              <a:off x="0" y="0"/>
              <a:ext cx="8747" cy="9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(1)指出数轴上的点表示的数：</a:t>
              </a:r>
              <a:endPara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40" name="文本框 21521"/>
            <p:cNvSpPr txBox="1"/>
            <p:nvPr/>
          </p:nvSpPr>
          <p:spPr>
            <a:xfrm>
              <a:off x="18" y="1249"/>
              <a:ext cx="16703" cy="9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A: </a:t>
              </a:r>
              <a:r>
                <a:rPr lang="zh-CN" altLang="en-US" sz="3200" b="1" u="sng" dirty="0">
                  <a:latin typeface="Arial" panose="020B0604020202020204" pitchFamily="34" charset="0"/>
                  <a:ea typeface="宋体" panose="02010600030101010101" pitchFamily="2" charset="-122"/>
                </a:rPr>
                <a:t>          </a:t>
              </a:r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, B: </a:t>
              </a:r>
              <a:r>
                <a:rPr lang="zh-CN" altLang="en-US" sz="3200" b="1" u="sng" dirty="0">
                  <a:latin typeface="Arial" panose="020B0604020202020204" pitchFamily="34" charset="0"/>
                  <a:ea typeface="宋体" panose="02010600030101010101" pitchFamily="2" charset="-122"/>
                </a:rPr>
                <a:t>           </a:t>
              </a:r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,C: </a:t>
              </a:r>
              <a:r>
                <a:rPr lang="zh-CN" altLang="en-US" sz="3200" b="1" u="sng" dirty="0">
                  <a:latin typeface="Arial" panose="020B0604020202020204" pitchFamily="34" charset="0"/>
                  <a:ea typeface="宋体" panose="02010600030101010101" pitchFamily="2" charset="-122"/>
                </a:rPr>
                <a:t>           </a:t>
              </a:r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,D:</a:t>
              </a:r>
              <a:r>
                <a:rPr lang="zh-CN" altLang="en-US" sz="3200" b="1" u="sng" dirty="0">
                  <a:latin typeface="Arial" panose="020B0604020202020204" pitchFamily="34" charset="0"/>
                  <a:ea typeface="宋体" panose="02010600030101010101" pitchFamily="2" charset="-122"/>
                </a:rPr>
                <a:t>            </a:t>
              </a:r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,O:</a:t>
              </a:r>
              <a:r>
                <a:rPr lang="zh-CN" altLang="en-US" sz="3200" b="1" u="sng" dirty="0">
                  <a:latin typeface="Arial" panose="020B0604020202020204" pitchFamily="34" charset="0"/>
                  <a:ea typeface="宋体" panose="02010600030101010101" pitchFamily="2" charset="-122"/>
                </a:rPr>
                <a:t>             </a:t>
              </a:r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.</a:t>
              </a:r>
              <a:endPara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8441" name="文本框 21522"/>
          <p:cNvSpPr txBox="1"/>
          <p:nvPr/>
        </p:nvSpPr>
        <p:spPr>
          <a:xfrm>
            <a:off x="1511300" y="3914775"/>
            <a:ext cx="99726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(2)说出数轴上表示点A,点B,点D,点O的点到原点的距离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2" name="文本框 21523"/>
          <p:cNvSpPr txBox="1"/>
          <p:nvPr/>
        </p:nvSpPr>
        <p:spPr>
          <a:xfrm>
            <a:off x="2438400" y="3000375"/>
            <a:ext cx="4095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3" name="文本框 21524"/>
          <p:cNvSpPr txBox="1"/>
          <p:nvPr/>
        </p:nvSpPr>
        <p:spPr>
          <a:xfrm>
            <a:off x="4495800" y="3014663"/>
            <a:ext cx="40798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4" name="文本框 21525"/>
          <p:cNvSpPr txBox="1"/>
          <p:nvPr/>
        </p:nvSpPr>
        <p:spPr>
          <a:xfrm>
            <a:off x="6191250" y="3054350"/>
            <a:ext cx="8826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-0.5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8445" name="文本框 21526"/>
          <p:cNvSpPr txBox="1"/>
          <p:nvPr/>
        </p:nvSpPr>
        <p:spPr>
          <a:xfrm>
            <a:off x="8153400" y="3071813"/>
            <a:ext cx="544513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</a:t>
            </a:r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6" name="文本框 21527"/>
          <p:cNvSpPr txBox="1"/>
          <p:nvPr/>
        </p:nvSpPr>
        <p:spPr>
          <a:xfrm>
            <a:off x="10172700" y="3073400"/>
            <a:ext cx="407988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endParaRPr lang="zh-CN" altLang="en-US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8447" name="文本框 21528"/>
          <p:cNvSpPr txBox="1"/>
          <p:nvPr/>
        </p:nvSpPr>
        <p:spPr>
          <a:xfrm>
            <a:off x="2405063" y="4573588"/>
            <a:ext cx="22177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1,  </a:t>
            </a:r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,   </a:t>
            </a:r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,  0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8448" name="图片 21529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200000">
            <a:off x="538163" y="2327275"/>
            <a:ext cx="696912" cy="11414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49" name="矩形 21533"/>
          <p:cNvSpPr/>
          <p:nvPr/>
        </p:nvSpPr>
        <p:spPr>
          <a:xfrm>
            <a:off x="2405063" y="1530350"/>
            <a:ext cx="3290887" cy="95250"/>
          </a:xfrm>
          <a:prstGeom prst="rect">
            <a:avLst/>
          </a:prstGeom>
          <a:solidFill>
            <a:srgbClr val="008000"/>
          </a:solidFill>
          <a:ln w="9525">
            <a:noFill/>
          </a:ln>
        </p:spPr>
        <p:txBody>
          <a:bodyPr anchor="t"/>
          <a:p>
            <a:endParaRPr lang="zh-CN" altLang="en-US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18450" name="图片 21535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200000">
            <a:off x="598488" y="3748088"/>
            <a:ext cx="696912" cy="11414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51" name="文本框 21536"/>
          <p:cNvSpPr txBox="1"/>
          <p:nvPr/>
        </p:nvSpPr>
        <p:spPr>
          <a:xfrm>
            <a:off x="7786688" y="4438650"/>
            <a:ext cx="311150" cy="3651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52" name="日期占位符 1"/>
          <p:cNvSpPr/>
          <p:nvPr/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fld id="{BB962C8B-B14F-4D97-AF65-F5344CB8AC3E}" type="datetime1">
              <a:rPr lang="zh-CN" altLang="en-US" sz="1200" dirty="0">
                <a:solidFill>
                  <a:srgbClr val="898989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solidFill>
                <a:srgbClr val="89898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53" name="文本框 2"/>
          <p:cNvSpPr txBox="1"/>
          <p:nvPr/>
        </p:nvSpPr>
        <p:spPr>
          <a:xfrm>
            <a:off x="1570038" y="5194300"/>
            <a:ext cx="11437937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)  表示数</a:t>
            </a:r>
            <a:r>
              <a:rPr lang="zh-CN" altLang="en-US" sz="3200" b="1" u="sng" dirty="0"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和</a:t>
            </a:r>
            <a:r>
              <a:rPr lang="zh-CN" altLang="en-US" sz="3200" b="1" u="sng" dirty="0"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的点到原点的距离是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；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       到原点距离是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的点表示的数是</a:t>
            </a:r>
            <a:r>
              <a:rPr lang="zh-CN" altLang="en-US" sz="3200" b="1" u="sng" dirty="0">
                <a:latin typeface="Arial" panose="020B0604020202020204" pitchFamily="34" charset="0"/>
                <a:ea typeface="宋体" panose="02010600030101010101" pitchFamily="2" charset="-122"/>
              </a:rPr>
              <a:t>           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；                            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8454" name="图片 3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200000">
            <a:off x="541338" y="5059363"/>
            <a:ext cx="696912" cy="11414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55" name="文本框 1"/>
          <p:cNvSpPr txBox="1"/>
          <p:nvPr/>
        </p:nvSpPr>
        <p:spPr>
          <a:xfrm>
            <a:off x="3838575" y="5194300"/>
            <a:ext cx="4095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56" name="文本框 3"/>
          <p:cNvSpPr txBox="1"/>
          <p:nvPr/>
        </p:nvSpPr>
        <p:spPr>
          <a:xfrm>
            <a:off x="5111750" y="5102225"/>
            <a:ext cx="544513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-3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57" name="文本框 4"/>
          <p:cNvSpPr txBox="1"/>
          <p:nvPr/>
        </p:nvSpPr>
        <p:spPr>
          <a:xfrm>
            <a:off x="8097838" y="5680075"/>
            <a:ext cx="11779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和</a:t>
            </a:r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-4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58" name="矩形标注 21534"/>
          <p:cNvSpPr/>
          <p:nvPr/>
        </p:nvSpPr>
        <p:spPr>
          <a:xfrm>
            <a:off x="585788" y="3248025"/>
            <a:ext cx="11355387" cy="3384550"/>
          </a:xfrm>
          <a:prstGeom prst="wedgeRectCallout">
            <a:avLst>
              <a:gd name="adj1" fmla="val -50074"/>
              <a:gd name="adj2" fmla="val -1377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r>
              <a:rPr lang="zh-CN" altLang="en-US" sz="3200" b="1" dirty="0">
                <a:solidFill>
                  <a:schemeClr val="bg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归纳：</a:t>
            </a:r>
            <a:endParaRPr lang="zh-CN" altLang="en-US" sz="3200" b="1" dirty="0">
              <a:solidFill>
                <a:schemeClr val="bg1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r>
              <a:rPr lang="zh-CN" altLang="en-US" sz="3200" b="1" dirty="0">
                <a:solidFill>
                  <a:schemeClr val="bg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一般地，设a是一个正数，则数轴上表示数a的点在原点</a:t>
            </a:r>
            <a:endParaRPr lang="zh-CN" altLang="en-US" sz="3200" b="1" dirty="0">
              <a:solidFill>
                <a:schemeClr val="bg1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r>
              <a:rPr lang="zh-CN" altLang="en-US" sz="3200" b="1" dirty="0">
                <a:solidFill>
                  <a:schemeClr val="bg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的</a:t>
            </a:r>
            <a:r>
              <a:rPr lang="zh-CN" altLang="en-US" sz="3200" b="1" u="sng" dirty="0">
                <a:solidFill>
                  <a:schemeClr val="bg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  </a:t>
            </a:r>
            <a:r>
              <a:rPr lang="zh-CN" altLang="en-US" sz="3200" b="1" dirty="0">
                <a:solidFill>
                  <a:schemeClr val="bg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边，与原点的距离是</a:t>
            </a:r>
            <a:r>
              <a:rPr lang="zh-CN" altLang="en-US" sz="3200" b="1" u="sng" dirty="0">
                <a:solidFill>
                  <a:schemeClr val="bg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  </a:t>
            </a:r>
            <a:r>
              <a:rPr lang="zh-CN" altLang="en-US" sz="3200" b="1" dirty="0">
                <a:solidFill>
                  <a:schemeClr val="bg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个单位长度；</a:t>
            </a:r>
            <a:endParaRPr lang="zh-CN" altLang="en-US" sz="3200" b="1" dirty="0">
              <a:solidFill>
                <a:schemeClr val="bg1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r>
              <a:rPr lang="zh-CN" altLang="en-US" sz="3200" b="1" dirty="0">
                <a:solidFill>
                  <a:schemeClr val="bg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表示数-a的点在原点的</a:t>
            </a:r>
            <a:r>
              <a:rPr lang="zh-CN" altLang="en-US" sz="3200" b="1" u="sng" dirty="0">
                <a:solidFill>
                  <a:schemeClr val="bg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 </a:t>
            </a:r>
            <a:r>
              <a:rPr lang="zh-CN" altLang="en-US" sz="3200" b="1" dirty="0">
                <a:solidFill>
                  <a:schemeClr val="bg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边，与原点的距离是</a:t>
            </a:r>
            <a:r>
              <a:rPr lang="zh-CN" altLang="en-US" sz="3200" b="1" u="sng" dirty="0">
                <a:solidFill>
                  <a:schemeClr val="bg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 </a:t>
            </a:r>
            <a:r>
              <a:rPr lang="zh-CN" altLang="en-US" sz="3200" b="1" dirty="0">
                <a:solidFill>
                  <a:schemeClr val="bg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个</a:t>
            </a:r>
            <a:endParaRPr lang="zh-CN" altLang="en-US" sz="3200" b="1" dirty="0">
              <a:solidFill>
                <a:schemeClr val="bg1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r>
              <a:rPr lang="zh-CN" altLang="en-US" sz="3200" b="1" dirty="0">
                <a:solidFill>
                  <a:schemeClr val="bg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单位长度。</a:t>
            </a:r>
            <a:endParaRPr lang="zh-CN" altLang="en-US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8459" name="文本框 21537"/>
          <p:cNvSpPr txBox="1"/>
          <p:nvPr/>
        </p:nvSpPr>
        <p:spPr>
          <a:xfrm>
            <a:off x="1489075" y="4606925"/>
            <a:ext cx="590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EFF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右</a:t>
            </a:r>
            <a:endParaRPr lang="zh-CN" altLang="en-US" sz="3200" b="1" dirty="0">
              <a:solidFill>
                <a:srgbClr val="FEFF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8460" name="文本框 21538"/>
          <p:cNvSpPr txBox="1"/>
          <p:nvPr/>
        </p:nvSpPr>
        <p:spPr>
          <a:xfrm>
            <a:off x="6342063" y="4618038"/>
            <a:ext cx="407987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EFF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a</a:t>
            </a:r>
            <a:endParaRPr lang="zh-CN" altLang="en-US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8461" name="文本框 21539"/>
          <p:cNvSpPr txBox="1"/>
          <p:nvPr/>
        </p:nvSpPr>
        <p:spPr>
          <a:xfrm>
            <a:off x="4903788" y="5132388"/>
            <a:ext cx="58896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EFFFF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左</a:t>
            </a:r>
            <a:endParaRPr lang="zh-CN" altLang="en-US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8462" name="文本框 21540"/>
          <p:cNvSpPr txBox="1"/>
          <p:nvPr/>
        </p:nvSpPr>
        <p:spPr>
          <a:xfrm>
            <a:off x="9734550" y="5083175"/>
            <a:ext cx="409575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EFFFF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a</a:t>
            </a:r>
            <a:endParaRPr lang="zh-CN" altLang="en-US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grpSp>
        <p:nvGrpSpPr>
          <p:cNvPr id="18463" name="组合 18462"/>
          <p:cNvGrpSpPr/>
          <p:nvPr/>
        </p:nvGrpSpPr>
        <p:grpSpPr>
          <a:xfrm>
            <a:off x="823913" y="19050"/>
            <a:ext cx="9790112" cy="1501775"/>
            <a:chOff x="0" y="0"/>
            <a:chExt cx="15416" cy="2363"/>
          </a:xfrm>
        </p:grpSpPr>
        <p:sp>
          <p:nvSpPr>
            <p:cNvPr id="18464" name="椭圆 21512"/>
            <p:cNvSpPr/>
            <p:nvPr/>
          </p:nvSpPr>
          <p:spPr>
            <a:xfrm>
              <a:off x="640" y="1986"/>
              <a:ext cx="325" cy="325"/>
            </a:xfrm>
            <a:prstGeom prst="ellipse">
              <a:avLst/>
            </a:prstGeom>
            <a:solidFill>
              <a:srgbClr val="FF0000"/>
            </a:solidFill>
            <a:ln w="9525">
              <a:noFill/>
            </a:ln>
          </p:spPr>
          <p:txBody>
            <a:bodyPr anchor="t"/>
            <a:p>
              <a:endParaRPr lang="zh-CN" altLang="en-US" dirty="0">
                <a:latin typeface="Arial" panose="020B0604020202020204" pitchFamily="34" charset="0"/>
                <a:ea typeface="Arial" panose="020B0604020202020204" pitchFamily="34" charset="0"/>
              </a:endParaRPr>
            </a:p>
          </p:txBody>
        </p:sp>
        <p:sp>
          <p:nvSpPr>
            <p:cNvPr id="18465" name="椭圆 21512"/>
            <p:cNvSpPr/>
            <p:nvPr/>
          </p:nvSpPr>
          <p:spPr>
            <a:xfrm>
              <a:off x="4129" y="2024"/>
              <a:ext cx="325" cy="325"/>
            </a:xfrm>
            <a:prstGeom prst="ellipse">
              <a:avLst/>
            </a:prstGeom>
            <a:solidFill>
              <a:srgbClr val="FF0000"/>
            </a:solidFill>
            <a:ln w="9525">
              <a:noFill/>
            </a:ln>
          </p:spPr>
          <p:txBody>
            <a:bodyPr anchor="t"/>
            <a:p>
              <a:endParaRPr lang="zh-CN" altLang="en-US" dirty="0">
                <a:latin typeface="Arial" panose="020B0604020202020204" pitchFamily="34" charset="0"/>
                <a:ea typeface="Arial" panose="020B0604020202020204" pitchFamily="34" charset="0"/>
              </a:endParaRPr>
            </a:p>
          </p:txBody>
        </p:sp>
        <p:sp>
          <p:nvSpPr>
            <p:cNvPr id="18466" name="椭圆 21512"/>
            <p:cNvSpPr/>
            <p:nvPr/>
          </p:nvSpPr>
          <p:spPr>
            <a:xfrm>
              <a:off x="7555" y="2001"/>
              <a:ext cx="325" cy="325"/>
            </a:xfrm>
            <a:prstGeom prst="ellipse">
              <a:avLst/>
            </a:prstGeom>
            <a:solidFill>
              <a:srgbClr val="FF0000"/>
            </a:solidFill>
            <a:ln w="9525">
              <a:noFill/>
            </a:ln>
          </p:spPr>
          <p:txBody>
            <a:bodyPr anchor="t"/>
            <a:p>
              <a:endParaRPr lang="zh-CN" altLang="en-US" dirty="0">
                <a:latin typeface="Arial" panose="020B0604020202020204" pitchFamily="34" charset="0"/>
                <a:ea typeface="Arial" panose="020B0604020202020204" pitchFamily="34" charset="0"/>
              </a:endParaRPr>
            </a:p>
          </p:txBody>
        </p:sp>
        <p:sp>
          <p:nvSpPr>
            <p:cNvPr id="18467" name="椭圆 21512"/>
            <p:cNvSpPr/>
            <p:nvPr/>
          </p:nvSpPr>
          <p:spPr>
            <a:xfrm>
              <a:off x="10118" y="1986"/>
              <a:ext cx="325" cy="325"/>
            </a:xfrm>
            <a:prstGeom prst="ellipse">
              <a:avLst/>
            </a:prstGeom>
            <a:solidFill>
              <a:srgbClr val="FF0000"/>
            </a:solidFill>
            <a:ln w="9525">
              <a:noFill/>
            </a:ln>
          </p:spPr>
          <p:txBody>
            <a:bodyPr anchor="t"/>
            <a:p>
              <a:endParaRPr lang="zh-CN" altLang="en-US" dirty="0">
                <a:latin typeface="Arial" panose="020B0604020202020204" pitchFamily="34" charset="0"/>
                <a:ea typeface="Arial" panose="020B0604020202020204" pitchFamily="34" charset="0"/>
              </a:endParaRPr>
            </a:p>
          </p:txBody>
        </p:sp>
        <p:sp>
          <p:nvSpPr>
            <p:cNvPr id="18468" name="椭圆 21512"/>
            <p:cNvSpPr/>
            <p:nvPr/>
          </p:nvSpPr>
          <p:spPr>
            <a:xfrm>
              <a:off x="14487" y="2039"/>
              <a:ext cx="325" cy="325"/>
            </a:xfrm>
            <a:prstGeom prst="ellipse">
              <a:avLst/>
            </a:prstGeom>
            <a:solidFill>
              <a:srgbClr val="FF0000"/>
            </a:solidFill>
            <a:ln w="9525">
              <a:noFill/>
            </a:ln>
          </p:spPr>
          <p:txBody>
            <a:bodyPr anchor="t"/>
            <a:p>
              <a:endParaRPr lang="zh-CN" altLang="en-US" dirty="0">
                <a:latin typeface="Arial" panose="020B0604020202020204" pitchFamily="34" charset="0"/>
                <a:ea typeface="Arial" panose="020B0604020202020204" pitchFamily="34" charset="0"/>
              </a:endParaRPr>
            </a:p>
          </p:txBody>
        </p:sp>
        <p:grpSp>
          <p:nvGrpSpPr>
            <p:cNvPr id="18469" name="组合 18468"/>
            <p:cNvGrpSpPr/>
            <p:nvPr/>
          </p:nvGrpSpPr>
          <p:grpSpPr>
            <a:xfrm>
              <a:off x="0" y="0"/>
              <a:ext cx="15417" cy="2186"/>
              <a:chOff x="0" y="0"/>
              <a:chExt cx="15417" cy="2186"/>
            </a:xfrm>
          </p:grpSpPr>
          <p:pic>
            <p:nvPicPr>
              <p:cNvPr id="18470" name="图片 3" descr="FqFd45cAjjOIyB0kV_p8-QT2_g0a.jpg!580x580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897" y="0"/>
                <a:ext cx="1715" cy="218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8471" name="图片 8" descr="熊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0" y="898"/>
                <a:ext cx="1966" cy="119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8472" name="图片 52" descr="15_164307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292" y="639"/>
                <a:ext cx="2078" cy="1547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8473" name="图片 3074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3883" y="774"/>
                <a:ext cx="1534" cy="1412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8474" name="图片 20485" descr="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 rot="1200000">
                <a:off x="9403" y="600"/>
                <a:ext cx="1563" cy="1396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  <p:sp>
        <p:nvSpPr>
          <p:cNvPr id="18475" name="矩形 9"/>
          <p:cNvSpPr/>
          <p:nvPr/>
        </p:nvSpPr>
        <p:spPr>
          <a:xfrm>
            <a:off x="5759450" y="1314450"/>
            <a:ext cx="1065213" cy="100013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p>
            <a:endParaRPr lang="zh-CN" altLang="en-US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8476" name="矩形 10"/>
          <p:cNvSpPr/>
          <p:nvPr/>
        </p:nvSpPr>
        <p:spPr>
          <a:xfrm>
            <a:off x="5751513" y="1520825"/>
            <a:ext cx="3219450" cy="96838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anchor="t"/>
          <a:p>
            <a:endParaRPr lang="zh-CN" altLang="en-US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grpSp>
        <p:nvGrpSpPr>
          <p:cNvPr id="18477" name="组合 18476"/>
          <p:cNvGrpSpPr/>
          <p:nvPr/>
        </p:nvGrpSpPr>
        <p:grpSpPr>
          <a:xfrm>
            <a:off x="2146300" y="668338"/>
            <a:ext cx="7026275" cy="842962"/>
            <a:chOff x="0" y="0"/>
            <a:chExt cx="11067" cy="1326"/>
          </a:xfrm>
        </p:grpSpPr>
        <p:sp>
          <p:nvSpPr>
            <p:cNvPr id="18478" name="文本框 22539"/>
            <p:cNvSpPr txBox="1"/>
            <p:nvPr/>
          </p:nvSpPr>
          <p:spPr>
            <a:xfrm>
              <a:off x="6854" y="0"/>
              <a:ext cx="750" cy="9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  <a:endPara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79" name="文本框 22540"/>
            <p:cNvSpPr txBox="1"/>
            <p:nvPr/>
          </p:nvSpPr>
          <p:spPr>
            <a:xfrm>
              <a:off x="10317" y="3"/>
              <a:ext cx="750" cy="9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B</a:t>
              </a:r>
              <a:endPara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8480" name="组合 18479"/>
            <p:cNvGrpSpPr/>
            <p:nvPr/>
          </p:nvGrpSpPr>
          <p:grpSpPr>
            <a:xfrm>
              <a:off x="0" y="0"/>
              <a:ext cx="10878" cy="1327"/>
              <a:chOff x="0" y="0"/>
              <a:chExt cx="10878" cy="1327"/>
            </a:xfrm>
          </p:grpSpPr>
          <p:sp>
            <p:nvSpPr>
              <p:cNvPr id="18481" name="文本框 22538"/>
              <p:cNvSpPr txBox="1"/>
              <p:nvPr/>
            </p:nvSpPr>
            <p:spPr>
              <a:xfrm>
                <a:off x="5266" y="0"/>
                <a:ext cx="785" cy="91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zh-CN" altLang="en-US" sz="3200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O</a:t>
                </a:r>
                <a:endPara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8482" name="文本框 22541"/>
              <p:cNvSpPr txBox="1"/>
              <p:nvPr/>
            </p:nvSpPr>
            <p:spPr>
              <a:xfrm>
                <a:off x="4343" y="0"/>
                <a:ext cx="750" cy="91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zh-CN" altLang="en-US" sz="3200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C</a:t>
                </a:r>
                <a:endPara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18483" name="组合 18482"/>
              <p:cNvGrpSpPr/>
              <p:nvPr/>
            </p:nvGrpSpPr>
            <p:grpSpPr>
              <a:xfrm>
                <a:off x="0" y="3"/>
                <a:ext cx="10879" cy="1324"/>
                <a:chOff x="0" y="0"/>
                <a:chExt cx="10879" cy="1324"/>
              </a:xfrm>
            </p:grpSpPr>
            <p:sp>
              <p:nvSpPr>
                <p:cNvPr id="18484" name="文本框 21518"/>
                <p:cNvSpPr txBox="1"/>
                <p:nvPr/>
              </p:nvSpPr>
              <p:spPr>
                <a:xfrm>
                  <a:off x="-1" y="0"/>
                  <a:ext cx="750" cy="91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r>
                    <a:rPr lang="zh-CN" altLang="en-US" sz="3200" b="1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D</a:t>
                  </a:r>
                  <a:endParaRPr lang="zh-CN" altLang="en-US" dirty="0">
                    <a:latin typeface="Arial" panose="020B0604020202020204" pitchFamily="34" charset="0"/>
                    <a:ea typeface="Arial" panose="020B0604020202020204" pitchFamily="34" charset="0"/>
                  </a:endParaRPr>
                </a:p>
              </p:txBody>
            </p:sp>
            <p:sp>
              <p:nvSpPr>
                <p:cNvPr id="18485" name="椭圆 14"/>
                <p:cNvSpPr/>
                <p:nvPr/>
              </p:nvSpPr>
              <p:spPr>
                <a:xfrm>
                  <a:off x="10655" y="1047"/>
                  <a:ext cx="225" cy="225"/>
                </a:xfrm>
                <a:prstGeom prst="ellipse">
                  <a:avLst/>
                </a:prstGeom>
                <a:solidFill>
                  <a:srgbClr val="C00000"/>
                </a:solidFill>
                <a:ln w="12700" cap="flat" cmpd="sng">
                  <a:solidFill>
                    <a:srgbClr val="41719C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anchor="ctr"/>
                <a:p>
                  <a:pPr algn="ctr"/>
                  <a:endParaRPr lang="zh-CN" altLang="en-US" dirty="0">
                    <a:latin typeface="Arial" panose="020B0604020202020204" pitchFamily="34" charset="0"/>
                    <a:ea typeface="Arial" panose="020B0604020202020204" pitchFamily="34" charset="0"/>
                  </a:endParaRPr>
                </a:p>
              </p:txBody>
            </p:sp>
            <p:sp>
              <p:nvSpPr>
                <p:cNvPr id="18486" name="椭圆 15"/>
                <p:cNvSpPr/>
                <p:nvPr/>
              </p:nvSpPr>
              <p:spPr>
                <a:xfrm>
                  <a:off x="347" y="1100"/>
                  <a:ext cx="225" cy="225"/>
                </a:xfrm>
                <a:prstGeom prst="ellipse">
                  <a:avLst/>
                </a:prstGeom>
                <a:solidFill>
                  <a:srgbClr val="C00000"/>
                </a:solidFill>
                <a:ln w="12700" cap="flat" cmpd="sng">
                  <a:solidFill>
                    <a:srgbClr val="41719C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anchor="ctr"/>
                <a:p>
                  <a:pPr algn="ctr"/>
                  <a:endParaRPr lang="zh-CN" altLang="en-US" dirty="0">
                    <a:latin typeface="Arial" panose="020B0604020202020204" pitchFamily="34" charset="0"/>
                    <a:ea typeface="Arial" panose="020B0604020202020204" pitchFamily="34" charset="0"/>
                  </a:endParaRPr>
                </a:p>
              </p:txBody>
            </p:sp>
            <p:sp>
              <p:nvSpPr>
                <p:cNvPr id="18487" name="椭圆 16"/>
                <p:cNvSpPr/>
                <p:nvPr/>
              </p:nvSpPr>
              <p:spPr>
                <a:xfrm>
                  <a:off x="7218" y="1047"/>
                  <a:ext cx="225" cy="225"/>
                </a:xfrm>
                <a:prstGeom prst="ellipse">
                  <a:avLst/>
                </a:prstGeom>
                <a:solidFill>
                  <a:srgbClr val="C00000"/>
                </a:solidFill>
                <a:ln w="12700" cap="flat" cmpd="sng">
                  <a:solidFill>
                    <a:srgbClr val="41719C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anchor="ctr"/>
                <a:p>
                  <a:pPr algn="ctr"/>
                  <a:endParaRPr lang="zh-CN" altLang="en-US" dirty="0">
                    <a:latin typeface="Arial" panose="020B0604020202020204" pitchFamily="34" charset="0"/>
                    <a:ea typeface="Arial" panose="020B0604020202020204" pitchFamily="34" charset="0"/>
                  </a:endParaRPr>
                </a:p>
              </p:txBody>
            </p:sp>
            <p:sp>
              <p:nvSpPr>
                <p:cNvPr id="18488" name="椭圆 17"/>
                <p:cNvSpPr/>
                <p:nvPr/>
              </p:nvSpPr>
              <p:spPr>
                <a:xfrm>
                  <a:off x="5529" y="1030"/>
                  <a:ext cx="225" cy="225"/>
                </a:xfrm>
                <a:prstGeom prst="ellipse">
                  <a:avLst/>
                </a:prstGeom>
                <a:solidFill>
                  <a:srgbClr val="C00000"/>
                </a:solidFill>
                <a:ln w="12700" cap="flat" cmpd="sng">
                  <a:solidFill>
                    <a:srgbClr val="41719C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anchor="ctr"/>
                <a:p>
                  <a:pPr algn="ctr"/>
                  <a:endParaRPr lang="zh-CN" altLang="en-US" dirty="0">
                    <a:latin typeface="Arial" panose="020B0604020202020204" pitchFamily="34" charset="0"/>
                    <a:ea typeface="Arial" panose="020B0604020202020204" pitchFamily="34" charset="0"/>
                  </a:endParaRPr>
                </a:p>
              </p:txBody>
            </p:sp>
            <p:sp>
              <p:nvSpPr>
                <p:cNvPr id="18489" name="椭圆 18"/>
                <p:cNvSpPr/>
                <p:nvPr/>
              </p:nvSpPr>
              <p:spPr>
                <a:xfrm>
                  <a:off x="4612" y="1048"/>
                  <a:ext cx="225" cy="225"/>
                </a:xfrm>
                <a:prstGeom prst="ellipse">
                  <a:avLst/>
                </a:prstGeom>
                <a:solidFill>
                  <a:srgbClr val="C00000"/>
                </a:solidFill>
                <a:ln w="12700" cap="flat" cmpd="sng">
                  <a:solidFill>
                    <a:srgbClr val="41719C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anchor="ctr"/>
                <a:p>
                  <a:pPr algn="ctr"/>
                  <a:endParaRPr lang="zh-CN" altLang="en-US" dirty="0">
                    <a:latin typeface="Arial" panose="020B0604020202020204" pitchFamily="34" charset="0"/>
                    <a:ea typeface="Arial" panose="020B0604020202020204" pitchFamily="34" charset="0"/>
                  </a:endParaRPr>
                </a:p>
              </p:txBody>
            </p:sp>
          </p:grpSp>
        </p:grpSp>
      </p:grpSp>
      <p:pic>
        <p:nvPicPr>
          <p:cNvPr id="18490" name="云形标注 22"/>
          <p:cNvPicPr>
            <a:picLocks noGrp="1"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13425" y="1908175"/>
            <a:ext cx="7596188" cy="11572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8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8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18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1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1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18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"/>
                                        <p:tgtEl>
                                          <p:spTgt spid="18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500"/>
                                        <p:tgtEl>
                                          <p:spTgt spid="18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"/>
                                        <p:tgtEl>
                                          <p:spTgt spid="18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500"/>
                                        <p:tgtEl>
                                          <p:spTgt spid="18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5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500"/>
                                        <p:tgtEl>
                                          <p:spTgt spid="18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500"/>
                                        <p:tgtEl>
                                          <p:spTgt spid="1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500"/>
                                        <p:tgtEl>
                                          <p:spTgt spid="1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2" grpId="0" bldLvl="0"/>
      <p:bldP spid="18443" grpId="0" bldLvl="0"/>
      <p:bldP spid="18444" grpId="0" bldLvl="0"/>
      <p:bldP spid="18445" grpId="0" bldLvl="0"/>
      <p:bldP spid="18446" grpId="0" bldLvl="0"/>
      <p:bldP spid="18441" grpId="0" bldLvl="0"/>
      <p:bldP spid="18447" grpId="0" bldLvl="0"/>
      <p:bldP spid="18458" grpId="0" bldLvl="0" animBg="1"/>
      <p:bldP spid="18459" grpId="0" bldLvl="0"/>
      <p:bldP spid="18460" grpId="0" bldLvl="0"/>
      <p:bldP spid="18461" grpId="0" bldLvl="0"/>
      <p:bldP spid="18462" grpId="0" bldLvl="0"/>
      <p:bldP spid="18453" grpId="0" bldLvl="0"/>
      <p:bldP spid="18455" grpId="0" bldLvl="0"/>
      <p:bldP spid="18456" grpId="0" bldLvl="0"/>
      <p:bldP spid="18457" grpId="0" bldLvl="0"/>
      <p:bldP spid="18453" grpId="1"/>
      <p:bldP spid="18455" grpId="1"/>
      <p:bldP spid="18456" grpId="1"/>
      <p:bldP spid="18457" grpId="1"/>
      <p:bldP spid="18490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884045" cy="6858000"/>
          </a:xfrm>
        </p:spPr>
        <p:txBody>
          <a:bodyPr>
            <a:normAutofit fontScale="90000"/>
          </a:bodyPr>
          <a:p>
            <a:pPr algn="ctr"/>
            <a:r>
              <a:rPr lang="zh-CN" altLang="en-US"/>
              <a:t>小测</a:t>
            </a:r>
            <a:br>
              <a:rPr lang="zh-CN" altLang="en-US"/>
            </a:br>
            <a:br>
              <a:rPr lang="zh-CN" altLang="en-US"/>
            </a:br>
            <a:br>
              <a:rPr lang="zh-CN" altLang="en-US"/>
            </a:br>
            <a:br>
              <a:rPr lang="zh-CN" altLang="en-US"/>
            </a:br>
            <a:r>
              <a:rPr lang="zh-CN" altLang="en-US">
                <a:solidFill>
                  <a:srgbClr val="FF0000"/>
                </a:solidFill>
              </a:rPr>
              <a:t>不抄题，写清楚题号，写在笔记本上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28190" y="0"/>
            <a:ext cx="10290175" cy="690816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729730"/>
          </a:xfrm>
        </p:spPr>
        <p:txBody>
          <a:bodyPr/>
          <a:p>
            <a:r>
              <a:rPr lang="zh-CN" altLang="en-US"/>
              <a:t>快速训练《课堂小练》</a:t>
            </a:r>
            <a:r>
              <a:rPr lang="en-US" altLang="zh-CN"/>
              <a:t>P1</a:t>
            </a:r>
            <a:r>
              <a:rPr lang="zh-CN" altLang="en-US"/>
              <a:t>页 全部 </a:t>
            </a:r>
            <a:br>
              <a:rPr lang="zh-CN" altLang="en-US"/>
            </a:br>
            <a:r>
              <a:rPr lang="zh-CN" altLang="en-US"/>
              <a:t>时间：</a:t>
            </a:r>
            <a:r>
              <a:rPr lang="en-US" altLang="zh-CN"/>
              <a:t>10</a:t>
            </a:r>
            <a:r>
              <a:rPr lang="zh-CN" altLang="en-US"/>
              <a:t>分钟</a:t>
            </a:r>
            <a:br>
              <a:rPr lang="zh-CN" altLang="en-US"/>
            </a:br>
            <a:r>
              <a:rPr lang="zh-CN" altLang="en-US"/>
              <a:t>要求：独立完成</a:t>
            </a:r>
            <a:br>
              <a:rPr lang="zh-CN" altLang="en-US"/>
            </a:br>
            <a:r>
              <a:rPr lang="zh-CN" altLang="en-US"/>
              <a:t>做完：上台李老师批改（我选部分批改）</a:t>
            </a:r>
            <a:br>
              <a:rPr lang="zh-CN" altLang="en-US"/>
            </a:br>
            <a:r>
              <a:rPr lang="zh-CN" altLang="en-US"/>
              <a:t>剩余题目，一起对答案</a:t>
            </a:r>
            <a:endParaRPr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0095" y="0"/>
            <a:ext cx="11431905" cy="678815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5431155"/>
            <a:ext cx="12192000" cy="903605"/>
          </a:xfrm>
        </p:spPr>
        <p:txBody>
          <a:bodyPr/>
          <a:p>
            <a:r>
              <a:rPr lang="zh-CN" altLang="en-US"/>
              <a:t>正数与负数 </a:t>
            </a:r>
            <a:r>
              <a:rPr lang="zh-CN" altLang="en-US">
                <a:solidFill>
                  <a:srgbClr val="FF0000"/>
                </a:solidFill>
              </a:rPr>
              <a:t>综合题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03605"/>
          </a:xfrm>
        </p:spPr>
        <p:txBody>
          <a:bodyPr/>
          <a:p>
            <a:r>
              <a:rPr lang="zh-CN" altLang="en-US"/>
              <a:t>有理数 </a:t>
            </a:r>
            <a:r>
              <a:rPr lang="zh-CN" altLang="en-US">
                <a:solidFill>
                  <a:srgbClr val="FF0000"/>
                </a:solidFill>
              </a:rPr>
              <a:t>综合题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04945" y="0"/>
            <a:ext cx="8004810" cy="676656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03605"/>
          </a:xfrm>
        </p:spPr>
        <p:txBody>
          <a:bodyPr/>
          <a:p>
            <a:r>
              <a:rPr lang="zh-CN" altLang="en-US"/>
              <a:t>数轴 </a:t>
            </a:r>
            <a:r>
              <a:rPr lang="zh-CN" altLang="en-US">
                <a:solidFill>
                  <a:srgbClr val="FF0000"/>
                </a:solidFill>
              </a:rPr>
              <a:t>综合题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682750"/>
            <a:ext cx="12207240" cy="2224405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03605"/>
          </a:xfrm>
        </p:spPr>
        <p:txBody>
          <a:bodyPr/>
          <a:p>
            <a:r>
              <a:rPr lang="zh-CN" altLang="en-US"/>
              <a:t>数轴 </a:t>
            </a:r>
            <a:r>
              <a:rPr lang="zh-CN" altLang="en-US">
                <a:solidFill>
                  <a:srgbClr val="FF0000"/>
                </a:solidFill>
              </a:rPr>
              <a:t>综合题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94125" y="53975"/>
            <a:ext cx="8337550" cy="667893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03605"/>
          </a:xfrm>
        </p:spPr>
        <p:txBody>
          <a:bodyPr/>
          <a:p>
            <a:r>
              <a:rPr lang="zh-CN" altLang="en-US"/>
              <a:t>数轴 </a:t>
            </a:r>
            <a:r>
              <a:rPr lang="zh-CN" altLang="en-US">
                <a:solidFill>
                  <a:srgbClr val="FF0000"/>
                </a:solidFill>
              </a:rPr>
              <a:t>综合题      </a:t>
            </a:r>
            <a:r>
              <a:rPr lang="zh-CN" altLang="en-US">
                <a:solidFill>
                  <a:schemeClr val="tx1">
                    <a:lumMod val="95000"/>
                    <a:lumOff val="5000"/>
                  </a:schemeClr>
                </a:solidFill>
              </a:rPr>
              <a:t>勤学早</a:t>
            </a:r>
            <a:r>
              <a:rPr lang="en-US" altLang="zh-CN">
                <a:solidFill>
                  <a:schemeClr val="tx1">
                    <a:lumMod val="95000"/>
                    <a:lumOff val="5000"/>
                  </a:schemeClr>
                </a:solidFill>
              </a:rPr>
              <a:t>P6</a:t>
            </a:r>
            <a:r>
              <a:rPr lang="zh-CN" altLang="en-US">
                <a:solidFill>
                  <a:schemeClr val="tx1">
                    <a:lumMod val="95000"/>
                    <a:lumOff val="5000"/>
                  </a:schemeClr>
                </a:solidFill>
              </a:rPr>
              <a:t>页第</a:t>
            </a:r>
            <a:r>
              <a:rPr lang="en-US" altLang="zh-CN">
                <a:solidFill>
                  <a:schemeClr val="tx1">
                    <a:lumMod val="95000"/>
                    <a:lumOff val="5000"/>
                  </a:schemeClr>
                </a:solidFill>
              </a:rPr>
              <a:t>21</a:t>
            </a:r>
            <a:r>
              <a:rPr lang="zh-CN" altLang="en-US">
                <a:solidFill>
                  <a:schemeClr val="tx1">
                    <a:lumMod val="95000"/>
                    <a:lumOff val="5000"/>
                  </a:schemeClr>
                </a:solidFill>
              </a:rPr>
              <a:t>题</a:t>
            </a:r>
            <a:endParaRPr lang="zh-CN" altLang="en-US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374140"/>
            <a:ext cx="12192000" cy="315912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729730"/>
          </a:xfrm>
        </p:spPr>
        <p:txBody>
          <a:bodyPr/>
          <a:p>
            <a:r>
              <a:rPr lang="zh-CN" altLang="en-US"/>
              <a:t>快速训练《课堂小练》</a:t>
            </a:r>
            <a:r>
              <a:rPr lang="en-US" altLang="zh-CN"/>
              <a:t>P2</a:t>
            </a:r>
            <a:r>
              <a:rPr lang="zh-CN" altLang="en-US"/>
              <a:t>页 全部 </a:t>
            </a:r>
            <a:br>
              <a:rPr lang="zh-CN" altLang="en-US"/>
            </a:br>
            <a:r>
              <a:rPr lang="zh-CN" altLang="en-US"/>
              <a:t>时间：</a:t>
            </a:r>
            <a:r>
              <a:rPr lang="en-US" altLang="zh-CN"/>
              <a:t>10</a:t>
            </a:r>
            <a:r>
              <a:rPr lang="zh-CN" altLang="en-US"/>
              <a:t>分钟</a:t>
            </a:r>
            <a:br>
              <a:rPr lang="zh-CN" altLang="en-US"/>
            </a:br>
            <a:r>
              <a:rPr lang="zh-CN" altLang="en-US"/>
              <a:t>要求：独立完成</a:t>
            </a:r>
            <a:br>
              <a:rPr lang="zh-CN" altLang="en-US"/>
            </a:br>
            <a:r>
              <a:rPr lang="zh-CN" altLang="en-US"/>
              <a:t>做完：上台李老师批改（我选部分批改）</a:t>
            </a:r>
            <a:br>
              <a:rPr lang="zh-CN" altLang="en-US"/>
            </a:br>
            <a:r>
              <a:rPr lang="zh-CN" altLang="en-US"/>
              <a:t>剩余题目，一起对答案</a:t>
            </a:r>
            <a:endParaRPr lang="zh-CN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729730"/>
          </a:xfrm>
        </p:spPr>
        <p:txBody>
          <a:bodyPr/>
          <a:p>
            <a:r>
              <a:rPr lang="zh-CN" altLang="en-US"/>
              <a:t>快速训练《课堂小练》</a:t>
            </a:r>
            <a:r>
              <a:rPr lang="en-US" altLang="zh-CN"/>
              <a:t>P3</a:t>
            </a:r>
            <a:r>
              <a:rPr lang="zh-CN" altLang="en-US"/>
              <a:t>页 全部 </a:t>
            </a:r>
            <a:br>
              <a:rPr lang="zh-CN" altLang="en-US"/>
            </a:br>
            <a:r>
              <a:rPr lang="zh-CN" altLang="en-US"/>
              <a:t>时间：</a:t>
            </a:r>
            <a:r>
              <a:rPr lang="en-US" altLang="zh-CN"/>
              <a:t>15</a:t>
            </a:r>
            <a:r>
              <a:rPr lang="zh-CN" altLang="en-US"/>
              <a:t>分钟</a:t>
            </a:r>
            <a:br>
              <a:rPr lang="zh-CN" altLang="en-US"/>
            </a:br>
            <a:r>
              <a:rPr lang="zh-CN" altLang="en-US"/>
              <a:t>要求：独立完成</a:t>
            </a:r>
            <a:br>
              <a:rPr lang="zh-CN" altLang="en-US"/>
            </a:br>
            <a:r>
              <a:rPr lang="zh-CN" altLang="en-US"/>
              <a:t>做完：上台李老师批改（我选部分批改）</a:t>
            </a:r>
            <a:br>
              <a:rPr lang="zh-CN" altLang="en-US"/>
            </a:br>
            <a:r>
              <a:rPr lang="zh-CN" altLang="en-US"/>
              <a:t>剩余题目，一起对答案</a:t>
            </a:r>
            <a:endParaRPr lang="zh-CN" alt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03605"/>
          </a:xfrm>
        </p:spPr>
        <p:txBody>
          <a:bodyPr/>
          <a:p>
            <a:r>
              <a:rPr lang="zh-CN" altLang="en-US">
                <a:solidFill>
                  <a:schemeClr val="tx1">
                    <a:lumMod val="95000"/>
                    <a:lumOff val="5000"/>
                  </a:schemeClr>
                </a:solidFill>
              </a:rPr>
              <a:t>知识点</a:t>
            </a:r>
            <a:r>
              <a:rPr lang="en-US" altLang="zh-CN">
                <a:solidFill>
                  <a:schemeClr val="tx1">
                    <a:lumMod val="95000"/>
                    <a:lumOff val="5000"/>
                  </a:schemeClr>
                </a:solidFill>
              </a:rPr>
              <a:t>4 </a:t>
            </a:r>
            <a:r>
              <a:rPr lang="zh-CN" altLang="en-US">
                <a:solidFill>
                  <a:schemeClr val="tx1">
                    <a:lumMod val="95000"/>
                    <a:lumOff val="5000"/>
                  </a:schemeClr>
                </a:solidFill>
              </a:rPr>
              <a:t>相反数</a:t>
            </a:r>
            <a:r>
              <a:rPr lang="zh-CN" altLang="en-US">
                <a:solidFill>
                  <a:srgbClr val="FF0000"/>
                </a:solidFill>
              </a:rPr>
              <a:t>（重点）</a:t>
            </a:r>
            <a:r>
              <a:rPr lang="en-US" altLang="zh-CN">
                <a:solidFill>
                  <a:schemeClr val="tx1">
                    <a:lumMod val="95000"/>
                    <a:lumOff val="5000"/>
                  </a:schemeClr>
                </a:solidFill>
              </a:rPr>
              <a:t>P9~10</a:t>
            </a:r>
            <a:endParaRPr lang="en-US" altLang="zh-CN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179830"/>
            <a:ext cx="12185650" cy="424434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标题 1"/>
          <p:cNvSpPr>
            <a:spLocks noGrp="1"/>
          </p:cNvSpPr>
          <p:nvPr>
            <p:ph type="title"/>
          </p:nvPr>
        </p:nvSpPr>
        <p:spPr>
          <a:xfrm>
            <a:off x="950913" y="528638"/>
            <a:ext cx="10515600" cy="2887662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1.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判断下列说法是否正确：</a:t>
            </a:r>
            <a:b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</a:b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）</a:t>
            </a: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-3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是相反数；</a:t>
            </a:r>
            <a:b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</a:b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）</a:t>
            </a: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+3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是相反数；</a:t>
            </a:r>
            <a:b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</a:b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）</a:t>
            </a: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是</a:t>
            </a: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-3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的相反数；</a:t>
            </a:r>
            <a:b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</a:b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）</a:t>
            </a: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-3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与</a:t>
            </a: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互为相反数</a:t>
            </a: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.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内容占位符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 bwMode="auto">
          <a:xfrm>
            <a:off x="1110916" y="3255766"/>
            <a:ext cx="10515600" cy="1861637"/>
          </a:xfrm>
          <a:blipFill>
            <a:blip r:embed="rId1"/>
            <a:stretch>
              <a:fillRect l="-1159" t="-5574"/>
            </a:stretch>
          </a:blipFill>
          <a:ln>
            <a:miter lim="800000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wrap="square" lIns="91440" tIns="45720" rIns="91440" bIns="45720" numCol="1" rtlCol="0" anchor="t" anchorCtr="0" compatLnSpc="1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noFill/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noFill/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组合 3"/>
          <p:cNvGrpSpPr/>
          <p:nvPr/>
        </p:nvGrpSpPr>
        <p:grpSpPr>
          <a:xfrm>
            <a:off x="4508500" y="1138238"/>
            <a:ext cx="2646363" cy="2117725"/>
            <a:chOff x="4523874" y="947502"/>
            <a:chExt cx="2646947" cy="2118197"/>
          </a:xfrm>
        </p:grpSpPr>
        <p:sp>
          <p:nvSpPr>
            <p:cNvPr id="13320" name="文本框 8"/>
            <p:cNvSpPr txBox="1"/>
            <p:nvPr/>
          </p:nvSpPr>
          <p:spPr>
            <a:xfrm>
              <a:off x="5005137" y="1939875"/>
              <a:ext cx="1925053" cy="70788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r>
                <a:rPr lang="zh-CN" altLang="en-US" sz="4000" dirty="0">
                  <a:solidFill>
                    <a:srgbClr val="FF0000"/>
                  </a:solidFill>
                  <a:latin typeface="Cambria Math" panose="02040503050406030204" pitchFamily="18" charset="0"/>
                </a:rPr>
                <a:t>√</a:t>
              </a:r>
              <a:endParaRPr lang="zh-CN" altLang="en-US" sz="4000" dirty="0">
                <a:solidFill>
                  <a:srgbClr val="FF0000"/>
                </a:solidFill>
                <a:latin typeface="Calibri" panose="020F0502020204030204" charset="0"/>
              </a:endParaRPr>
            </a:p>
          </p:txBody>
        </p:sp>
        <p:sp>
          <p:nvSpPr>
            <p:cNvPr id="13321" name="文本框 9"/>
            <p:cNvSpPr txBox="1"/>
            <p:nvPr/>
          </p:nvSpPr>
          <p:spPr>
            <a:xfrm>
              <a:off x="4523874" y="947502"/>
              <a:ext cx="1620252" cy="76944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r>
                <a:rPr lang="en-US" altLang="zh-CN" sz="4400" b="1" dirty="0">
                  <a:solidFill>
                    <a:srgbClr val="FF0000"/>
                  </a:solidFill>
                  <a:latin typeface="Cambria Math" panose="02040503050406030204" pitchFamily="18" charset="0"/>
                </a:rPr>
                <a:t>×</a:t>
              </a:r>
              <a:endParaRPr lang="zh-CN" altLang="en-US" sz="4400" b="1" dirty="0">
                <a:solidFill>
                  <a:srgbClr val="FF0000"/>
                </a:solidFill>
                <a:latin typeface="Calibri" panose="020F0502020204030204" charset="0"/>
              </a:endParaRPr>
            </a:p>
          </p:txBody>
        </p:sp>
        <p:sp>
          <p:nvSpPr>
            <p:cNvPr id="13322" name="文本框 5"/>
            <p:cNvSpPr txBox="1"/>
            <p:nvPr/>
          </p:nvSpPr>
          <p:spPr>
            <a:xfrm>
              <a:off x="4604084" y="1460120"/>
              <a:ext cx="1540042" cy="76944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r>
                <a:rPr lang="en-US" altLang="zh-CN" sz="4400" b="1" dirty="0">
                  <a:solidFill>
                    <a:srgbClr val="FF0000"/>
                  </a:solidFill>
                  <a:latin typeface="Cambria Math" panose="02040503050406030204" pitchFamily="18" charset="0"/>
                </a:rPr>
                <a:t>×</a:t>
              </a:r>
              <a:endParaRPr lang="zh-CN" altLang="en-US" sz="4400" b="1" dirty="0">
                <a:solidFill>
                  <a:srgbClr val="FF0000"/>
                </a:solidFill>
                <a:latin typeface="Calibri" panose="020F0502020204030204" charset="0"/>
              </a:endParaRPr>
            </a:p>
          </p:txBody>
        </p:sp>
        <p:sp>
          <p:nvSpPr>
            <p:cNvPr id="13323" name="文本框 6"/>
            <p:cNvSpPr txBox="1"/>
            <p:nvPr/>
          </p:nvSpPr>
          <p:spPr>
            <a:xfrm>
              <a:off x="5245768" y="2357813"/>
              <a:ext cx="1925053" cy="70788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r>
                <a:rPr lang="zh-CN" altLang="en-US" sz="4000" dirty="0">
                  <a:solidFill>
                    <a:srgbClr val="FF0000"/>
                  </a:solidFill>
                  <a:latin typeface="Cambria Math" panose="02040503050406030204" pitchFamily="18" charset="0"/>
                </a:rPr>
                <a:t>√</a:t>
              </a:r>
              <a:endParaRPr lang="zh-CN" altLang="en-US" sz="4000" dirty="0">
                <a:solidFill>
                  <a:srgbClr val="FF0000"/>
                </a:solidFill>
                <a:latin typeface="Calibri" panose="020F0502020204030204" charset="0"/>
              </a:endParaRPr>
            </a:p>
          </p:txBody>
        </p:sp>
      </p:grpSp>
      <p:sp>
        <p:nvSpPr>
          <p:cNvPr id="5" name="文本框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50231" y="4796294"/>
            <a:ext cx="8791074" cy="898195"/>
          </a:xfrm>
          <a:prstGeom prst="rect">
            <a:avLst/>
          </a:prstGeom>
          <a:blipFill>
            <a:blip r:embed="rId2"/>
            <a:stretch>
              <a:fillRect l="-1386" b="-11565"/>
            </a:stretch>
          </a:blipFill>
        </p:spPr>
        <p:txBody>
          <a:bodyPr/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  <p:sp>
        <p:nvSpPr>
          <p:cNvPr id="13318" name="文本框 11"/>
          <p:cNvSpPr txBox="1"/>
          <p:nvPr/>
        </p:nvSpPr>
        <p:spPr>
          <a:xfrm>
            <a:off x="790575" y="0"/>
            <a:ext cx="3011488" cy="769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4400" b="1" dirty="0">
                <a:solidFill>
                  <a:srgbClr val="0070C0"/>
                </a:solidFill>
                <a:latin typeface="隶书" pitchFamily="49" charset="-122"/>
                <a:ea typeface="隶书" pitchFamily="49" charset="-122"/>
              </a:rPr>
              <a:t>巩固练习</a:t>
            </a:r>
            <a:endParaRPr lang="zh-CN" altLang="en-US" sz="4400" b="1" dirty="0">
              <a:solidFill>
                <a:srgbClr val="0070C0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13319" name="图片 12" descr="www.tuweimei.comComp_15374929_4l0VeKaNHfaQ4814sGCxg0Zrx2h2U3HO.jpg"/>
          <p:cNvPicPr>
            <a:picLocks noGrp="1" noChangeAspect="1"/>
          </p:cNvPicPr>
          <p:nvPr/>
        </p:nvPicPr>
        <p:blipFill>
          <a:blip r:embed="rId3"/>
          <a:srcRect r="24860"/>
          <a:stretch>
            <a:fillRect/>
          </a:stretch>
        </p:blipFill>
        <p:spPr>
          <a:xfrm>
            <a:off x="9451975" y="158750"/>
            <a:ext cx="2451100" cy="13954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1"/>
          <p:cNvSpPr txBox="1"/>
          <p:nvPr/>
        </p:nvSpPr>
        <p:spPr>
          <a:xfrm>
            <a:off x="474663" y="0"/>
            <a:ext cx="3013075" cy="769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4400" b="1" dirty="0">
                <a:solidFill>
                  <a:srgbClr val="0070C0"/>
                </a:solidFill>
                <a:latin typeface="隶书" pitchFamily="49" charset="-122"/>
                <a:ea typeface="隶书" pitchFamily="49" charset="-122"/>
              </a:rPr>
              <a:t>巩固练习</a:t>
            </a:r>
            <a:endParaRPr lang="zh-CN" altLang="en-US" sz="4400" b="1" dirty="0">
              <a:solidFill>
                <a:srgbClr val="0070C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5" name="标题 1"/>
          <p:cNvSpPr>
            <a:spLocks noGrp="1" noRot="1" noChangeAspect="1" noMove="1" noResize="1" noEditPoints="1" noAdjustHandles="1" noChangeArrowheads="1" noChangeShapeType="1" noTextEdit="1"/>
          </p:cNvSpPr>
          <p:nvPr>
            <p:ph type="title"/>
          </p:nvPr>
        </p:nvSpPr>
        <p:spPr bwMode="auto">
          <a:xfrm>
            <a:off x="790074" y="384720"/>
            <a:ext cx="12055223" cy="4479557"/>
          </a:xfrm>
          <a:blipFill>
            <a:blip r:embed="rId1"/>
            <a:stretch>
              <a:fillRect l="-1315"/>
            </a:stretch>
          </a:blipFill>
          <a:ln>
            <a:miter lim="800000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0" normalizeH="0" baseline="0" noProof="0">
                <a:ln>
                  <a:noFill/>
                </a:ln>
                <a:noFill/>
                <a:effectLst/>
                <a:uLnTx/>
                <a:uFillTx/>
                <a:latin typeface="+mj-lt"/>
                <a:ea typeface="+mj-ea"/>
                <a:cs typeface="+mj-cs"/>
              </a:rPr>
              <a:t> </a:t>
            </a:r>
            <a:endParaRPr kumimoji="0" lang="zh-CN" altLang="en-US" sz="4400" b="0" i="0" u="none" strike="noStrike" kern="1200" cap="none" spc="0" normalizeH="0" baseline="0" noProof="0">
              <a:ln>
                <a:noFill/>
              </a:ln>
              <a:noFill/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文本框 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981023" y="2324415"/>
            <a:ext cx="4836662" cy="492443"/>
          </a:xfrm>
          <a:prstGeom prst="rect">
            <a:avLst/>
          </a:prstGeom>
          <a:blipFill>
            <a:blip r:embed="rId2"/>
            <a:stretch>
              <a:fillRect l="-5170" t="-24691" b="-49383"/>
            </a:stretch>
          </a:blipFill>
        </p:spPr>
        <p:txBody>
          <a:bodyPr/>
          <a:lstStyle/>
          <a:p>
            <a:pPr marR="0" defTabSz="914400">
              <a:buClrTx/>
              <a:buSzTx/>
              <a:buFontTx/>
              <a:defRPr/>
            </a:pPr>
            <a:r>
              <a:rPr kumimoji="0" lang="zh-CN" altLang="en-US" kern="1200" cap="none" spc="0" normalizeH="0" baseline="0" noProof="0">
                <a:noFill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文本框 1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576498" y="2816858"/>
            <a:ext cx="4836662" cy="492443"/>
          </a:xfrm>
          <a:prstGeom prst="rect">
            <a:avLst/>
          </a:prstGeom>
          <a:blipFill>
            <a:blip r:embed="rId3"/>
            <a:stretch>
              <a:fillRect l="-5170" t="-24691" b="-49383"/>
            </a:stretch>
          </a:blipFill>
        </p:spPr>
        <p:txBody>
          <a:bodyPr/>
          <a:lstStyle/>
          <a:p>
            <a:pPr marR="0" defTabSz="914400">
              <a:buClrTx/>
              <a:buSzTx/>
              <a:buFontTx/>
              <a:defRPr/>
            </a:pPr>
            <a:r>
              <a:rPr kumimoji="0" lang="zh-CN" altLang="en-US" kern="1200" cap="none" spc="0" normalizeH="0" baseline="0" noProof="0">
                <a:noFill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标题 1"/>
          <p:cNvSpPr txBox="1"/>
          <p:nvPr/>
        </p:nvSpPr>
        <p:spPr>
          <a:xfrm>
            <a:off x="3987800" y="1387475"/>
            <a:ext cx="8204200" cy="11779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eaLnBrk="1" hangingPunct="1">
              <a:lnSpc>
                <a:spcPct val="9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+7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的相反数                         </a:t>
            </a:r>
            <a:r>
              <a:rPr lang="en-US" altLang="zh-CN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-7</a:t>
            </a:r>
            <a:br>
              <a:rPr lang="en-US" altLang="zh-CN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endParaRPr lang="zh-CN" altLang="en-US" sz="32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标题 1"/>
          <p:cNvSpPr txBox="1"/>
          <p:nvPr/>
        </p:nvSpPr>
        <p:spPr>
          <a:xfrm>
            <a:off x="4670425" y="1387475"/>
            <a:ext cx="5219700" cy="28876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eaLnBrk="1" hangingPunct="1">
              <a:lnSpc>
                <a:spcPct val="9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+3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的相反数的相反数     </a:t>
            </a:r>
            <a:endParaRPr lang="en-US" altLang="zh-CN" sz="32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3</a:t>
            </a:r>
            <a:endParaRPr lang="en-US" altLang="zh-CN" sz="32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标题 1"/>
          <p:cNvSpPr txBox="1"/>
          <p:nvPr/>
        </p:nvSpPr>
        <p:spPr>
          <a:xfrm>
            <a:off x="4022725" y="1679575"/>
            <a:ext cx="8204200" cy="139541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eaLnBrk="1" hangingPunct="1">
              <a:lnSpc>
                <a:spcPct val="9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-5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的相反数                          </a:t>
            </a:r>
            <a:r>
              <a:rPr lang="en-US" altLang="zh-CN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5</a:t>
            </a:r>
            <a:br>
              <a:rPr lang="en-US" altLang="zh-CN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zh-CN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endParaRPr lang="zh-CN" altLang="en-US" sz="32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标题 1"/>
          <p:cNvSpPr txBox="1"/>
          <p:nvPr/>
        </p:nvSpPr>
        <p:spPr>
          <a:xfrm>
            <a:off x="5351463" y="2805113"/>
            <a:ext cx="6424612" cy="17383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eaLnBrk="1" hangingPunct="1">
              <a:lnSpc>
                <a:spcPct val="9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-2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的相反数的相反数的相反数</a:t>
            </a:r>
            <a:endParaRPr lang="en-US" altLang="zh-CN" sz="32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 2</a:t>
            </a:r>
            <a:endParaRPr lang="zh-CN" altLang="en-US" sz="32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346" name="标题 1"/>
          <p:cNvSpPr txBox="1"/>
          <p:nvPr/>
        </p:nvSpPr>
        <p:spPr>
          <a:xfrm>
            <a:off x="790575" y="4303713"/>
            <a:ext cx="11058525" cy="12954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eaLnBrk="1" hangingPunct="1">
              <a:lnSpc>
                <a:spcPct val="90000"/>
              </a:lnSpc>
            </a:pP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4.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设</a:t>
            </a:r>
            <a:r>
              <a:rPr lang="en-US" altLang="zh-CN" sz="3200" b="1" i="1" dirty="0">
                <a:latin typeface="Times New Roman" panose="02020603050405020304" pitchFamily="2" charset="0"/>
                <a:ea typeface="微软雅黑" panose="020B0503020204020204" charset="-122"/>
              </a:rPr>
              <a:t>m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为任意一个数，</a:t>
            </a:r>
            <a:r>
              <a:rPr lang="en-US" altLang="zh-CN" sz="3200" b="1" i="1" dirty="0">
                <a:latin typeface="Times New Roman" panose="02020603050405020304" pitchFamily="2" charset="0"/>
                <a:ea typeface="微软雅黑" panose="020B0503020204020204" charset="-122"/>
              </a:rPr>
              <a:t>n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为</a:t>
            </a:r>
            <a:r>
              <a:rPr lang="en-US" altLang="zh-CN" sz="3200" b="1" i="1" dirty="0">
                <a:latin typeface="Times New Roman" panose="02020603050405020304" pitchFamily="2" charset="0"/>
                <a:ea typeface="微软雅黑" panose="020B0503020204020204" charset="-122"/>
              </a:rPr>
              <a:t>m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的相反数，则</a:t>
            </a:r>
            <a:r>
              <a:rPr lang="en-US" altLang="zh-CN" sz="3200" b="1" i="1" dirty="0">
                <a:latin typeface="Times New Roman" panose="02020603050405020304" pitchFamily="2" charset="0"/>
                <a:ea typeface="微软雅黑" panose="020B0503020204020204" charset="-122"/>
              </a:rPr>
              <a:t>m+n=</a:t>
            </a:r>
            <a:r>
              <a:rPr lang="en-US" altLang="zh-CN" sz="3200" b="1" i="1" u="sng" dirty="0">
                <a:latin typeface="Times New Roman" panose="02020603050405020304" pitchFamily="2" charset="0"/>
                <a:ea typeface="微软雅黑" panose="020B0503020204020204" charset="-122"/>
              </a:rPr>
              <a:t>         </a:t>
            </a: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.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409113" y="4568825"/>
            <a:ext cx="962025" cy="64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2" charset="0"/>
                <a:cs typeface="Times New Roman" panose="02020603050405020304" pitchFamily="2" charset="0"/>
              </a:rPr>
              <a:t>0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2" charset="0"/>
              <a:ea typeface="Times New Roman" panose="02020603050405020304" pitchFamily="2" charset="0"/>
            </a:endParaRPr>
          </a:p>
        </p:txBody>
      </p:sp>
      <p:pic>
        <p:nvPicPr>
          <p:cNvPr id="14348" name="图片 27" descr="www_tuweimei_comComp_11255190_VF6GcXPIki7XOZzhUKP9OTzv6JbIl4W7.jpg"/>
          <p:cNvPicPr>
            <a:picLocks noGrp="1"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64738" y="4781550"/>
            <a:ext cx="1884362" cy="18859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3" grpId="0"/>
      <p:bldP spid="24" grpId="0"/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内容占位符 3"/>
          <p:cNvPicPr>
            <a:picLocks noGrp="1"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933450" y="2227263"/>
            <a:ext cx="11258550" cy="4281487"/>
          </a:xfrm>
        </p:spPr>
      </p:pic>
      <p:sp>
        <p:nvSpPr>
          <p:cNvPr id="24578" name="标题 1"/>
          <p:cNvSpPr>
            <a:spLocks noGrp="1"/>
          </p:cNvSpPr>
          <p:nvPr>
            <p:ph type="title"/>
          </p:nvPr>
        </p:nvSpPr>
        <p:spPr>
          <a:xfrm>
            <a:off x="1206500" y="1643063"/>
            <a:ext cx="11637963" cy="1528762"/>
          </a:xfrm>
        </p:spPr>
        <p:txBody>
          <a:bodyPr vert="horz" wrap="square" lIns="91440" tIns="45720" rIns="91440" bIns="45720" anchor="ctr">
            <a:normAutofit fontScale="90000"/>
          </a:bodyPr>
          <a:p>
            <a:pPr eaLnBrk="1" hangingPunct="1"/>
            <a:r>
              <a:rPr lang="zh-CN" altLang="en-US" b="1" dirty="0">
                <a:latin typeface="微软雅黑" panose="020B0503020204020204" charset="-122"/>
                <a:ea typeface="微软雅黑" panose="020B0503020204020204" charset="-122"/>
              </a:rPr>
              <a:t>问题</a:t>
            </a:r>
            <a:r>
              <a:rPr lang="en-US" altLang="zh-CN" b="1" dirty="0">
                <a:latin typeface="微软雅黑" panose="020B0503020204020204" charset="-122"/>
                <a:ea typeface="微软雅黑" panose="020B0503020204020204" charset="-122"/>
              </a:rPr>
              <a:t>1.</a:t>
            </a:r>
            <a:r>
              <a:rPr lang="zh-CN" altLang="en-US" b="1" dirty="0">
                <a:latin typeface="微软雅黑" panose="020B0503020204020204" charset="-122"/>
                <a:ea typeface="微软雅黑" panose="020B0503020204020204" charset="-122"/>
              </a:rPr>
              <a:t>在数轴上与原点的距离是</a:t>
            </a:r>
            <a:r>
              <a:rPr lang="en-US" altLang="zh-CN" b="1" dirty="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b="1" dirty="0">
                <a:latin typeface="微软雅黑" panose="020B0503020204020204" charset="-122"/>
                <a:ea typeface="微软雅黑" panose="020B0503020204020204" charset="-122"/>
              </a:rPr>
              <a:t>的点有几个？</a:t>
            </a:r>
            <a:br>
              <a:rPr lang="en-US" altLang="zh-CN" b="1" dirty="0"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zh-CN" b="1" dirty="0">
                <a:latin typeface="微软雅黑" panose="020B0503020204020204" charset="-122"/>
                <a:ea typeface="微软雅黑" panose="020B0503020204020204" charset="-122"/>
              </a:rPr>
              <a:t>          </a:t>
            </a:r>
            <a:r>
              <a:rPr lang="zh-CN" altLang="en-US" b="1" dirty="0">
                <a:latin typeface="微软雅黑" panose="020B0503020204020204" charset="-122"/>
                <a:ea typeface="微软雅黑" panose="020B0503020204020204" charset="-122"/>
              </a:rPr>
              <a:t>这些点各表示什么数？它们是什么数？</a:t>
            </a:r>
            <a:br>
              <a:rPr lang="en-US" altLang="zh-CN" b="1" dirty="0"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zh-CN" sz="2800" b="1" dirty="0"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365" name="Text Box 5"/>
          <p:cNvSpPr txBox="1"/>
          <p:nvPr/>
        </p:nvSpPr>
        <p:spPr>
          <a:xfrm>
            <a:off x="8442325" y="1027113"/>
            <a:ext cx="639763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582" name="Oval 6"/>
          <p:cNvSpPr/>
          <p:nvPr/>
        </p:nvSpPr>
        <p:spPr>
          <a:xfrm flipV="1">
            <a:off x="7602538" y="4090988"/>
            <a:ext cx="130175" cy="207962"/>
          </a:xfrm>
          <a:prstGeom prst="ellipse">
            <a:avLst/>
          </a:prstGeom>
          <a:solidFill>
            <a:srgbClr val="E72C07"/>
          </a:solidFill>
          <a:ln w="9525">
            <a:noFill/>
          </a:ln>
        </p:spPr>
        <p:txBody>
          <a:bodyPr wrap="none" anchor="ctr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583" name="Oval 7"/>
          <p:cNvSpPr/>
          <p:nvPr/>
        </p:nvSpPr>
        <p:spPr>
          <a:xfrm flipV="1">
            <a:off x="4398963" y="4090988"/>
            <a:ext cx="125412" cy="185737"/>
          </a:xfrm>
          <a:prstGeom prst="ellipse">
            <a:avLst/>
          </a:prstGeom>
          <a:solidFill>
            <a:srgbClr val="E72C07"/>
          </a:solidFill>
          <a:ln w="9525">
            <a:noFill/>
          </a:ln>
        </p:spPr>
        <p:txBody>
          <a:bodyPr wrap="none" anchor="ctr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pic>
        <p:nvPicPr>
          <p:cNvPr id="15368" name="图片 3" descr="冲刺.jpg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88" y="5302250"/>
            <a:ext cx="2335212" cy="1555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82" grpId="0" bldLvl="0" animBg="1"/>
      <p:bldP spid="24583" grpId="0" bldLvl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框 11"/>
          <p:cNvSpPr txBox="1"/>
          <p:nvPr/>
        </p:nvSpPr>
        <p:spPr>
          <a:xfrm>
            <a:off x="474663" y="0"/>
            <a:ext cx="3013075" cy="769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4400" b="1" dirty="0">
                <a:solidFill>
                  <a:srgbClr val="0070C0"/>
                </a:solidFill>
                <a:latin typeface="隶书" pitchFamily="49" charset="-122"/>
                <a:ea typeface="隶书" pitchFamily="49" charset="-122"/>
              </a:rPr>
              <a:t>巩固练习</a:t>
            </a:r>
            <a:endParaRPr lang="zh-CN" altLang="en-US" sz="4400" b="1" dirty="0">
              <a:solidFill>
                <a:srgbClr val="0070C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5" name="标题 1"/>
          <p:cNvSpPr>
            <a:spLocks noGrp="1" noRot="1" noChangeAspect="1" noMove="1" noResize="1" noEditPoints="1" noAdjustHandles="1" noChangeArrowheads="1" noChangeShapeType="1" noTextEdit="1"/>
          </p:cNvSpPr>
          <p:nvPr>
            <p:ph type="title"/>
          </p:nvPr>
        </p:nvSpPr>
        <p:spPr bwMode="auto">
          <a:xfrm>
            <a:off x="790075" y="384720"/>
            <a:ext cx="8049126" cy="4479557"/>
          </a:xfrm>
          <a:blipFill>
            <a:blip r:embed="rId1"/>
            <a:stretch>
              <a:fillRect l="-1970" r="-379"/>
            </a:stretch>
          </a:blipFill>
          <a:ln>
            <a:miter lim="800000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0" normalizeH="0" baseline="0" noProof="0">
                <a:ln>
                  <a:noFill/>
                </a:ln>
                <a:noFill/>
                <a:effectLst/>
                <a:uLnTx/>
                <a:uFillTx/>
                <a:latin typeface="+mj-lt"/>
                <a:ea typeface="+mj-ea"/>
                <a:cs typeface="+mj-cs"/>
              </a:rPr>
              <a:t> </a:t>
            </a:r>
            <a:endParaRPr kumimoji="0" lang="zh-CN" altLang="en-US" sz="4400" b="0" i="0" u="none" strike="noStrike" kern="1200" cap="none" spc="0" normalizeH="0" baseline="0" noProof="0">
              <a:ln>
                <a:noFill/>
              </a:ln>
              <a:noFill/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文本框 1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868728" y="2570637"/>
            <a:ext cx="3296830" cy="492443"/>
          </a:xfrm>
          <a:prstGeom prst="rect">
            <a:avLst/>
          </a:prstGeom>
          <a:blipFill>
            <a:blip r:embed="rId2"/>
            <a:stretch>
              <a:fillRect l="-7593" t="-26250" b="-50000"/>
            </a:stretch>
          </a:blipFill>
        </p:spPr>
        <p:txBody>
          <a:bodyPr/>
          <a:lstStyle/>
          <a:p>
            <a:pPr marR="0" defTabSz="914400">
              <a:buClrTx/>
              <a:buSzTx/>
              <a:buFontTx/>
              <a:defRPr/>
            </a:pPr>
            <a:r>
              <a:rPr kumimoji="0" lang="zh-CN" altLang="en-US" kern="1200" cap="none" spc="0" normalizeH="0" baseline="0" noProof="0">
                <a:noFill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068763" y="1593850"/>
            <a:ext cx="1492250" cy="2062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-7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4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   -3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         2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2" name="文本占位符 52226"/>
          <p:cNvSpPr>
            <a:spLocks noGrp="1"/>
          </p:cNvSpPr>
          <p:nvPr>
            <p:ph idx="1"/>
          </p:nvPr>
        </p:nvSpPr>
        <p:spPr>
          <a:xfrm>
            <a:off x="1973263" y="1114425"/>
            <a:ext cx="8229600" cy="4525963"/>
          </a:xfrm>
          <a:noFill/>
          <a:ln>
            <a:noFill/>
          </a:ln>
        </p:spPr>
        <p:txBody>
          <a:bodyPr/>
          <a:p>
            <a:pPr marL="0" indent="0">
              <a:buNone/>
            </a:pPr>
            <a:r>
              <a:rPr lang="en-US" altLang="zh-CN" dirty="0"/>
              <a:t>    </a:t>
            </a:r>
            <a:r>
              <a:rPr lang="en-US" altLang="zh-CN" sz="3600" dirty="0">
                <a:solidFill>
                  <a:srgbClr val="FF0000"/>
                </a:solidFill>
              </a:rPr>
              <a:t>A                                                                B</a:t>
            </a:r>
            <a:endParaRPr lang="en-US" altLang="zh-CN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zh-CN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zh-CN" sz="3600" dirty="0">
              <a:solidFill>
                <a:srgbClr val="FF0000"/>
              </a:solidFill>
            </a:endParaRPr>
          </a:p>
        </p:txBody>
      </p:sp>
      <p:sp>
        <p:nvSpPr>
          <p:cNvPr id="6147" name="Rectangle 3"/>
          <p:cNvSpPr/>
          <p:nvPr/>
        </p:nvSpPr>
        <p:spPr>
          <a:xfrm>
            <a:off x="2125663" y="3178175"/>
            <a:ext cx="7696200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想一想</a:t>
            </a:r>
            <a:r>
              <a:rPr lang="zh-CN" altLang="en-US" sz="3200" b="1" dirty="0">
                <a:latin typeface="Arial" panose="020B0604020202020204" pitchFamily="34" charset="0"/>
              </a:rPr>
              <a:t>   互为相反数的两个数的绝对值有什么关系？</a:t>
            </a:r>
            <a:endParaRPr lang="zh-CN" altLang="en-US" sz="3200" b="1" u="sng" dirty="0">
              <a:latin typeface="Arial" panose="020B0604020202020204" pitchFamily="34" charset="0"/>
            </a:endParaRPr>
          </a:p>
        </p:txBody>
      </p:sp>
      <p:sp>
        <p:nvSpPr>
          <p:cNvPr id="2056" name="Line 4"/>
          <p:cNvSpPr/>
          <p:nvPr/>
        </p:nvSpPr>
        <p:spPr>
          <a:xfrm>
            <a:off x="2030413" y="1844675"/>
            <a:ext cx="8382000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057" name="Line 17"/>
          <p:cNvSpPr/>
          <p:nvPr/>
        </p:nvSpPr>
        <p:spPr>
          <a:xfrm>
            <a:off x="2565400" y="1731963"/>
            <a:ext cx="0" cy="142875"/>
          </a:xfrm>
          <a:prstGeom prst="line">
            <a:avLst/>
          </a:prstGeom>
          <a:ln w="5715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58" name="Line 17"/>
          <p:cNvSpPr/>
          <p:nvPr/>
        </p:nvSpPr>
        <p:spPr>
          <a:xfrm>
            <a:off x="5973763" y="1701800"/>
            <a:ext cx="0" cy="142875"/>
          </a:xfrm>
          <a:prstGeom prst="line">
            <a:avLst/>
          </a:prstGeom>
          <a:ln w="5715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59" name="Line 17"/>
          <p:cNvSpPr/>
          <p:nvPr/>
        </p:nvSpPr>
        <p:spPr>
          <a:xfrm>
            <a:off x="9453563" y="1701800"/>
            <a:ext cx="0" cy="142875"/>
          </a:xfrm>
          <a:prstGeom prst="line">
            <a:avLst/>
          </a:prstGeom>
          <a:ln w="5715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60" name="文本框 6"/>
          <p:cNvSpPr txBox="1"/>
          <p:nvPr/>
        </p:nvSpPr>
        <p:spPr>
          <a:xfrm>
            <a:off x="5797550" y="1844675"/>
            <a:ext cx="84772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dirty="0">
                <a:latin typeface="Arial" panose="020B0604020202020204" pitchFamily="34" charset="0"/>
              </a:rPr>
              <a:t>0</a:t>
            </a:r>
            <a:endParaRPr lang="en-US" altLang="zh-CN" sz="4000" dirty="0">
              <a:latin typeface="Arial" panose="020B0604020202020204" pitchFamily="34" charset="0"/>
            </a:endParaRPr>
          </a:p>
        </p:txBody>
      </p:sp>
      <p:sp>
        <p:nvSpPr>
          <p:cNvPr id="2061" name="文本框 7"/>
          <p:cNvSpPr txBox="1"/>
          <p:nvPr/>
        </p:nvSpPr>
        <p:spPr>
          <a:xfrm>
            <a:off x="2220913" y="1844675"/>
            <a:ext cx="1119187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dirty="0">
                <a:latin typeface="Arial" panose="020B0604020202020204" pitchFamily="34" charset="0"/>
              </a:rPr>
              <a:t>-10</a:t>
            </a:r>
            <a:endParaRPr lang="en-US" altLang="zh-CN" sz="4000" dirty="0">
              <a:latin typeface="Arial" panose="020B0604020202020204" pitchFamily="34" charset="0"/>
            </a:endParaRPr>
          </a:p>
        </p:txBody>
      </p:sp>
      <p:sp>
        <p:nvSpPr>
          <p:cNvPr id="2062" name="文本框 8"/>
          <p:cNvSpPr txBox="1"/>
          <p:nvPr/>
        </p:nvSpPr>
        <p:spPr>
          <a:xfrm>
            <a:off x="9086850" y="1874838"/>
            <a:ext cx="84772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dirty="0">
                <a:latin typeface="Arial" panose="020B0604020202020204" pitchFamily="34" charset="0"/>
              </a:rPr>
              <a:t>10</a:t>
            </a:r>
            <a:endParaRPr lang="en-US" altLang="zh-CN" sz="4000" dirty="0">
              <a:latin typeface="Arial" panose="020B0604020202020204" pitchFamily="34" charset="0"/>
            </a:endParaRPr>
          </a:p>
        </p:txBody>
      </p:sp>
      <p:graphicFrame>
        <p:nvGraphicFramePr>
          <p:cNvPr id="2050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287588" y="2544763"/>
          <a:ext cx="1385887" cy="769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457200" imgH="254000" progId="Equation.KSEE3">
                  <p:embed/>
                </p:oleObj>
              </mc:Choice>
              <mc:Fallback>
                <p:oleObj name="" r:id="rId1" imgW="457200" imgH="2540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287588" y="2544763"/>
                        <a:ext cx="1385887" cy="7699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对象 10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861050" y="2544763"/>
          <a:ext cx="1039813" cy="769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342900" imgH="254000" progId="Equation.KSEE3">
                  <p:embed/>
                </p:oleObj>
              </mc:Choice>
              <mc:Fallback>
                <p:oleObj name="" r:id="rId3" imgW="342900" imgH="254000" progId="Equation.KSEE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861050" y="2544763"/>
                        <a:ext cx="1039813" cy="7699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3733800" y="2606675"/>
            <a:ext cx="156527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dirty="0">
                <a:latin typeface="Arial" panose="020B0604020202020204" pitchFamily="34" charset="0"/>
              </a:rPr>
              <a:t>10</a:t>
            </a:r>
            <a:endParaRPr lang="en-US" altLang="zh-CN" sz="3200" dirty="0">
              <a:latin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854825" y="2617788"/>
            <a:ext cx="156527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dirty="0">
                <a:latin typeface="Arial" panose="020B0604020202020204" pitchFamily="34" charset="0"/>
              </a:rPr>
              <a:t>10</a:t>
            </a:r>
            <a:endParaRPr lang="en-US" altLang="zh-CN" sz="3200" dirty="0">
              <a:latin typeface="Arial" panose="020B0604020202020204" pitchFamily="34" charset="0"/>
            </a:endParaRPr>
          </a:p>
        </p:txBody>
      </p:sp>
      <p:sp>
        <p:nvSpPr>
          <p:cNvPr id="2065" name="文本框 13"/>
          <p:cNvSpPr txBox="1"/>
          <p:nvPr/>
        </p:nvSpPr>
        <p:spPr>
          <a:xfrm>
            <a:off x="1973263" y="763588"/>
            <a:ext cx="630809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latin typeface="Times New Roman" panose="02020603050405020304" pitchFamily="2" charset="0"/>
              </a:rPr>
              <a:t>一个数</a:t>
            </a:r>
            <a:r>
              <a:rPr lang="zh-CN" altLang="zh-CN" sz="2000" b="1" dirty="0">
                <a:latin typeface="Times New Roman" panose="02020603050405020304" pitchFamily="2" charset="0"/>
              </a:rPr>
              <a:t>a</a:t>
            </a:r>
            <a:r>
              <a:rPr lang="zh-CN" altLang="en-US" sz="2000" b="1" dirty="0">
                <a:latin typeface="Times New Roman" panose="02020603050405020304" pitchFamily="2" charset="0"/>
              </a:rPr>
              <a:t>的绝对值就是数轴上表示数</a:t>
            </a:r>
            <a:r>
              <a:rPr lang="zh-CN" altLang="zh-CN" sz="2000" b="1" dirty="0">
                <a:latin typeface="Times New Roman" panose="02020603050405020304" pitchFamily="2" charset="0"/>
              </a:rPr>
              <a:t>a</a:t>
            </a:r>
            <a:r>
              <a:rPr lang="zh-CN" altLang="en-US" sz="2000" b="1" dirty="0">
                <a:latin typeface="Times New Roman" panose="02020603050405020304" pitchFamily="2" charset="0"/>
              </a:rPr>
              <a:t>的点与原点的距离</a:t>
            </a:r>
            <a:endParaRPr lang="zh-CN" altLang="en-US" sz="2000" b="1" dirty="0">
              <a:latin typeface="Times New Roman" panose="02020603050405020304" pitchFamily="2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817813" y="4192588"/>
            <a:ext cx="651256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互为相反数的两个数的绝对值相等</a:t>
            </a:r>
            <a:endParaRPr lang="zh-CN" altLang="en-US" sz="3200" b="1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0" y="0"/>
            <a:ext cx="12192000" cy="9036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1pPr>
          </a:lstStyle>
          <a:p>
            <a:r>
              <a:rPr lang="zh-CN" altLang="en-US" b="1">
                <a:solidFill>
                  <a:sysClr val="windowText" lastClr="000000">
                    <a:lumMod val="95000"/>
                    <a:lumOff val="5000"/>
                  </a:sysClr>
                </a:solidFill>
              </a:rPr>
              <a:t>知识点</a:t>
            </a:r>
            <a:r>
              <a:rPr lang="en-US" altLang="zh-CN" b="1">
                <a:solidFill>
                  <a:sysClr val="windowText" lastClr="000000">
                    <a:lumMod val="95000"/>
                    <a:lumOff val="5000"/>
                  </a:sysClr>
                </a:solidFill>
              </a:rPr>
              <a:t>5 </a:t>
            </a:r>
            <a:r>
              <a:rPr lang="zh-CN" altLang="en-US" b="1">
                <a:solidFill>
                  <a:sysClr val="windowText" lastClr="000000">
                    <a:lumMod val="95000"/>
                    <a:lumOff val="5000"/>
                  </a:sysClr>
                </a:solidFill>
              </a:rPr>
              <a:t>相反数</a:t>
            </a:r>
            <a:r>
              <a:rPr lang="zh-CN" altLang="en-US" b="1">
                <a:solidFill>
                  <a:srgbClr val="FF0000"/>
                </a:solidFill>
              </a:rPr>
              <a:t>（难点）</a:t>
            </a:r>
            <a:r>
              <a:rPr lang="en-US" altLang="zh-CN" b="1">
                <a:solidFill>
                  <a:sysClr val="windowText" lastClr="000000">
                    <a:lumMod val="95000"/>
                    <a:lumOff val="5000"/>
                  </a:sysClr>
                </a:solidFill>
              </a:rPr>
              <a:t>P11-13</a:t>
            </a:r>
            <a:endParaRPr lang="en-US" altLang="zh-CN" b="1">
              <a:solidFill>
                <a:sysClr val="windowText" lastClr="000000">
                  <a:lumMod val="95000"/>
                  <a:lumOff val="5000"/>
                </a:sys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12" grpId="0"/>
      <p:bldP spid="13" grpId="0"/>
      <p:bldP spid="1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4" name="文本框 4"/>
          <p:cNvSpPr txBox="1"/>
          <p:nvPr/>
        </p:nvSpPr>
        <p:spPr>
          <a:xfrm>
            <a:off x="1803400" y="1789113"/>
            <a:ext cx="87668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数轴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上表示数</a:t>
            </a:r>
            <a: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的点与原点的距离叫做数</a:t>
            </a:r>
            <a: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的绝对值。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cxnSp>
        <p:nvCxnSpPr>
          <p:cNvPr id="6" name="直接箭头连接符 5"/>
          <p:cNvCxnSpPr/>
          <p:nvPr/>
        </p:nvCxnSpPr>
        <p:spPr>
          <a:xfrm>
            <a:off x="2584450" y="2295525"/>
            <a:ext cx="1277938" cy="1049338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4036060" y="3344544"/>
            <a:ext cx="1070610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en-US" altLang="zh-CN" sz="4400" kern="1200" cap="none" spc="0" normalizeH="0" baseline="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“</a:t>
            </a:r>
            <a:r>
              <a:rPr kumimoji="0" lang="zh-CN" altLang="en-US" sz="4400" kern="1200" cap="none" spc="0" normalizeH="0" baseline="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形</a:t>
            </a:r>
            <a:r>
              <a:rPr kumimoji="0" lang="en-US" altLang="zh-CN" sz="4400" kern="1200" cap="none" spc="0" normalizeH="0" baseline="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”</a:t>
            </a:r>
            <a:endParaRPr kumimoji="0" lang="en-US" altLang="zh-CN" sz="4400" kern="1200" cap="none" spc="0" normalizeH="0" baseline="0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419350" y="987425"/>
            <a:ext cx="46101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绝对值的几何意义：</a:t>
            </a:r>
            <a:endParaRPr lang="zh-CN" altLang="en-US" sz="4000" dirty="0">
              <a:solidFill>
                <a:srgbClr val="FF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504563" y="3350260"/>
            <a:ext cx="4500881" cy="76835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4400" kern="1200" cap="none" spc="0" normalizeH="0" baseline="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数      结合</a:t>
            </a:r>
            <a:endParaRPr kumimoji="0" lang="zh-CN" altLang="en-US" sz="4400" kern="1200" cap="none" spc="0" normalizeH="0" baseline="0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0" y="0"/>
            <a:ext cx="12192000" cy="9036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1pPr>
          </a:lstStyle>
          <a:p>
            <a:r>
              <a:rPr lang="zh-CN" altLang="en-US" b="1">
                <a:solidFill>
                  <a:sysClr val="windowText" lastClr="000000">
                    <a:lumMod val="95000"/>
                    <a:lumOff val="5000"/>
                  </a:sysClr>
                </a:solidFill>
              </a:rPr>
              <a:t>知识点</a:t>
            </a:r>
            <a:r>
              <a:rPr lang="en-US" altLang="zh-CN" b="1">
                <a:solidFill>
                  <a:sysClr val="windowText" lastClr="000000">
                    <a:lumMod val="95000"/>
                    <a:lumOff val="5000"/>
                  </a:sysClr>
                </a:solidFill>
              </a:rPr>
              <a:t>5 </a:t>
            </a:r>
            <a:r>
              <a:rPr lang="zh-CN" altLang="en-US" b="1">
                <a:solidFill>
                  <a:sysClr val="windowText" lastClr="000000">
                    <a:lumMod val="95000"/>
                    <a:lumOff val="5000"/>
                  </a:sysClr>
                </a:solidFill>
              </a:rPr>
              <a:t>相反数</a:t>
            </a:r>
            <a:r>
              <a:rPr lang="zh-CN" altLang="en-US" b="1">
                <a:solidFill>
                  <a:srgbClr val="FF0000"/>
                </a:solidFill>
              </a:rPr>
              <a:t>（难点）</a:t>
            </a:r>
            <a:r>
              <a:rPr lang="en-US" altLang="zh-CN" b="1">
                <a:solidFill>
                  <a:sysClr val="windowText" lastClr="000000">
                    <a:lumMod val="95000"/>
                    <a:lumOff val="5000"/>
                  </a:sysClr>
                </a:solidFill>
              </a:rPr>
              <a:t>P11-13</a:t>
            </a:r>
            <a:endParaRPr lang="en-US" altLang="zh-CN" b="1">
              <a:solidFill>
                <a:sysClr val="windowText" lastClr="000000">
                  <a:lumMod val="95000"/>
                  <a:lumOff val="5000"/>
                </a:sysClr>
              </a:solidFill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4480" y="4118610"/>
            <a:ext cx="11470005" cy="18370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1"/>
          <p:cNvSpPr>
            <a:spLocks noGrp="1"/>
          </p:cNvSpPr>
          <p:nvPr/>
        </p:nvSpPr>
        <p:spPr>
          <a:xfrm>
            <a:off x="0" y="0"/>
            <a:ext cx="12192000" cy="9036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1pPr>
          </a:lstStyle>
          <a:p>
            <a:r>
              <a:rPr lang="zh-CN" altLang="en-US" b="1">
                <a:solidFill>
                  <a:srgbClr val="FF0000"/>
                </a:solidFill>
              </a:rPr>
              <a:t>必考题型</a:t>
            </a:r>
            <a:r>
              <a:rPr lang="zh-CN" altLang="en-US" b="1">
                <a:solidFill>
                  <a:sysClr val="windowText" lastClr="000000">
                    <a:lumMod val="95000"/>
                    <a:lumOff val="5000"/>
                  </a:sysClr>
                </a:solidFill>
              </a:rPr>
              <a:t>  数形结合       注重</a:t>
            </a:r>
            <a:r>
              <a:rPr lang="zh-CN" altLang="en-US" b="1">
                <a:solidFill>
                  <a:srgbClr val="FF0000"/>
                </a:solidFill>
              </a:rPr>
              <a:t>作答格式</a:t>
            </a:r>
            <a:endParaRPr lang="zh-CN" altLang="en-US" b="1">
              <a:solidFill>
                <a:srgbClr val="FF000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6355" y="903605"/>
            <a:ext cx="12238355" cy="54095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1"/>
          <p:cNvSpPr>
            <a:spLocks noGrp="1"/>
          </p:cNvSpPr>
          <p:nvPr/>
        </p:nvSpPr>
        <p:spPr>
          <a:xfrm>
            <a:off x="0" y="0"/>
            <a:ext cx="12192000" cy="9036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1pPr>
          </a:lstStyle>
          <a:p>
            <a:r>
              <a:rPr lang="zh-CN" altLang="en-US" b="1">
                <a:solidFill>
                  <a:srgbClr val="FF0000"/>
                </a:solidFill>
              </a:rPr>
              <a:t>必考题型</a:t>
            </a:r>
            <a:r>
              <a:rPr lang="zh-CN" altLang="en-US" b="1">
                <a:solidFill>
                  <a:sysClr val="windowText" lastClr="000000">
                    <a:lumMod val="95000"/>
                    <a:lumOff val="5000"/>
                  </a:sysClr>
                </a:solidFill>
              </a:rPr>
              <a:t>  数形结合       注重</a:t>
            </a:r>
            <a:r>
              <a:rPr lang="zh-CN" altLang="en-US" b="1">
                <a:solidFill>
                  <a:srgbClr val="FF0000"/>
                </a:solidFill>
              </a:rPr>
              <a:t>作答格式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0" y="1279525"/>
            <a:ext cx="12191365" cy="1445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4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《勤学早》</a:t>
            </a:r>
            <a:r>
              <a:rPr lang="en-US" altLang="zh-CN" sz="4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P8</a:t>
            </a:r>
            <a:r>
              <a:rPr lang="zh-CN" altLang="en-US" sz="4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页 第</a:t>
            </a:r>
            <a:r>
              <a:rPr lang="en-US" altLang="zh-CN" sz="4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17</a:t>
            </a:r>
            <a:r>
              <a:rPr lang="zh-CN" altLang="en-US" sz="4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题</a:t>
            </a:r>
            <a:endParaRPr lang="zh-CN" altLang="en-US" sz="4400" b="1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4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</a:t>
            </a:r>
            <a:r>
              <a:rPr lang="en-US" altLang="zh-CN" sz="4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P12</a:t>
            </a:r>
            <a:r>
              <a:rPr lang="zh-CN" altLang="en-US" sz="4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页  第</a:t>
            </a:r>
            <a:r>
              <a:rPr lang="en-US" altLang="zh-CN" sz="4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17</a:t>
            </a:r>
            <a:r>
              <a:rPr lang="zh-CN" altLang="en-US" sz="4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4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 sz="4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题</a:t>
            </a:r>
            <a:endParaRPr lang="zh-CN" altLang="en-US" sz="4400" b="1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1"/>
          <p:cNvSpPr>
            <a:spLocks noGrp="1"/>
          </p:cNvSpPr>
          <p:nvPr/>
        </p:nvSpPr>
        <p:spPr>
          <a:xfrm>
            <a:off x="0" y="0"/>
            <a:ext cx="12192000" cy="9036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1pPr>
          </a:lstStyle>
          <a:p>
            <a:r>
              <a:rPr lang="zh-CN" altLang="en-US" b="1">
                <a:solidFill>
                  <a:srgbClr val="FF0000"/>
                </a:solidFill>
              </a:rPr>
              <a:t>必考题型</a:t>
            </a:r>
            <a:r>
              <a:rPr lang="zh-CN" altLang="en-US" b="1">
                <a:solidFill>
                  <a:sysClr val="windowText" lastClr="000000">
                    <a:lumMod val="95000"/>
                    <a:lumOff val="5000"/>
                  </a:sysClr>
                </a:solidFill>
              </a:rPr>
              <a:t>  绝对值非负性</a:t>
            </a:r>
            <a:endParaRPr lang="zh-CN" altLang="en-US" b="1">
              <a:solidFill>
                <a:sysClr val="windowText" lastClr="000000">
                  <a:lumMod val="95000"/>
                  <a:lumOff val="5000"/>
                </a:sysClr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903605"/>
            <a:ext cx="6457950" cy="105664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86610"/>
            <a:ext cx="6356350" cy="8763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26460"/>
            <a:ext cx="7253605" cy="78676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13225"/>
            <a:ext cx="7253605" cy="75247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104765"/>
            <a:ext cx="7444740" cy="879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1"/>
          <p:cNvSpPr>
            <a:spLocks noGrp="1"/>
          </p:cNvSpPr>
          <p:nvPr/>
        </p:nvSpPr>
        <p:spPr>
          <a:xfrm>
            <a:off x="0" y="0"/>
            <a:ext cx="12192000" cy="9036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1pPr>
          </a:lstStyle>
          <a:p>
            <a:r>
              <a:rPr lang="zh-CN" altLang="en-US" b="1">
                <a:solidFill>
                  <a:srgbClr val="FF0000"/>
                </a:solidFill>
              </a:rPr>
              <a:t>必考题型</a:t>
            </a:r>
            <a:r>
              <a:rPr lang="zh-CN" altLang="en-US" b="1">
                <a:solidFill>
                  <a:sysClr val="windowText" lastClr="000000">
                    <a:lumMod val="95000"/>
                    <a:lumOff val="5000"/>
                  </a:sysClr>
                </a:solidFill>
              </a:rPr>
              <a:t>  绝对值非负性   </a:t>
            </a:r>
            <a:r>
              <a:rPr lang="zh-CN" altLang="en-US" b="1">
                <a:solidFill>
                  <a:sysClr val="windowText" lastClr="000000">
                    <a:lumMod val="95000"/>
                    <a:lumOff val="5000"/>
                  </a:sysClr>
                </a:solidFill>
                <a:sym typeface="+mn-ea"/>
              </a:rPr>
              <a:t>注重</a:t>
            </a:r>
            <a:r>
              <a:rPr lang="zh-CN" altLang="en-US" b="1">
                <a:solidFill>
                  <a:srgbClr val="FF0000"/>
                </a:solidFill>
                <a:sym typeface="+mn-ea"/>
              </a:rPr>
              <a:t>作答格式</a:t>
            </a:r>
            <a:endParaRPr lang="zh-CN" altLang="en-US" b="1">
              <a:solidFill>
                <a:sysClr val="windowText" lastClr="000000">
                  <a:lumMod val="95000"/>
                  <a:lumOff val="5000"/>
                </a:sysClr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0" y="1279525"/>
            <a:ext cx="12191365" cy="1445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4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《勤学早》</a:t>
            </a:r>
            <a:r>
              <a:rPr lang="en-US" altLang="zh-CN" sz="4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P10</a:t>
            </a:r>
            <a:r>
              <a:rPr lang="zh-CN" altLang="en-US" sz="4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页 第</a:t>
            </a:r>
            <a:r>
              <a:rPr lang="en-US" altLang="zh-CN" sz="4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</a:t>
            </a:r>
            <a:r>
              <a:rPr lang="zh-CN" altLang="en-US" sz="4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题</a:t>
            </a:r>
            <a:endParaRPr lang="zh-CN" altLang="en-US" sz="4400" b="1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4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</a:t>
            </a:r>
            <a:r>
              <a:rPr lang="en-US" altLang="zh-CN" sz="4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P14</a:t>
            </a:r>
            <a:r>
              <a:rPr lang="zh-CN" altLang="en-US" sz="4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页  第</a:t>
            </a:r>
            <a:r>
              <a:rPr lang="en-US" sz="4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13</a:t>
            </a:r>
            <a:r>
              <a:rPr lang="zh-CN" altLang="en-US" sz="4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题</a:t>
            </a:r>
            <a:endParaRPr lang="zh-CN" altLang="en-US" sz="4400" b="1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1630363" y="4510088"/>
            <a:ext cx="2881313" cy="23050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339" name="标题 1"/>
          <p:cNvSpPr>
            <a:spLocks noGrp="1"/>
          </p:cNvSpPr>
          <p:nvPr>
            <p:ph type="title"/>
          </p:nvPr>
        </p:nvSpPr>
        <p:spPr>
          <a:xfrm>
            <a:off x="1524000" y="814388"/>
            <a:ext cx="8229600" cy="1143000"/>
          </a:xfrm>
          <a:noFill/>
          <a:ln>
            <a:noFill/>
          </a:ln>
        </p:spPr>
        <p:txBody>
          <a:bodyPr/>
          <a:p>
            <a:pPr algn="l"/>
            <a:r>
              <a:rPr lang="zh-CN" altLang="en-US" b="1" dirty="0"/>
              <a:t>例：</a:t>
            </a:r>
            <a:endParaRPr lang="zh-CN" altLang="en-US" b="1" dirty="0"/>
          </a:p>
        </p:txBody>
      </p:sp>
      <p:sp>
        <p:nvSpPr>
          <p:cNvPr id="14340" name="内容占位符 2"/>
          <p:cNvSpPr>
            <a:spLocks noGrp="1"/>
          </p:cNvSpPr>
          <p:nvPr>
            <p:ph idx="1"/>
          </p:nvPr>
        </p:nvSpPr>
        <p:spPr>
          <a:xfrm>
            <a:off x="2516188" y="984250"/>
            <a:ext cx="8229600" cy="4525963"/>
          </a:xfrm>
          <a:noFill/>
          <a:ln>
            <a:noFill/>
          </a:ln>
        </p:spPr>
        <p:txBody>
          <a:bodyPr/>
          <a:p>
            <a:pPr marL="0" indent="0">
              <a:buNone/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检测4个足球,其中超过标准质量的克数记为正数,不足标准质量的克数记为负数,从轻重的角度看,最接近标准的是(      )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zh-CN" altLang="en-US" b="1" dirty="0"/>
          </a:p>
        </p:txBody>
      </p:sp>
      <p:grpSp>
        <p:nvGrpSpPr>
          <p:cNvPr id="14341" name="组合 3"/>
          <p:cNvGrpSpPr/>
          <p:nvPr/>
        </p:nvGrpSpPr>
        <p:grpSpPr>
          <a:xfrm>
            <a:off x="1524000" y="0"/>
            <a:ext cx="6877050" cy="763588"/>
            <a:chOff x="3195608" y="3761488"/>
            <a:chExt cx="1600254" cy="892073"/>
          </a:xfrm>
        </p:grpSpPr>
        <p:sp>
          <p:nvSpPr>
            <p:cNvPr id="5" name="对角圆角矩形 4"/>
            <p:cNvSpPr/>
            <p:nvPr/>
          </p:nvSpPr>
          <p:spPr>
            <a:xfrm>
              <a:off x="3195608" y="3761488"/>
              <a:ext cx="1600254" cy="892073"/>
            </a:xfrm>
            <a:prstGeom prst="round2DiagRect">
              <a:avLst/>
            </a:prstGeom>
            <a:solidFill>
              <a:srgbClr val="0070C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55323" name="矩形 57"/>
            <p:cNvSpPr/>
            <p:nvPr/>
          </p:nvSpPr>
          <p:spPr>
            <a:xfrm>
              <a:off x="3962119" y="3926550"/>
              <a:ext cx="67231" cy="68175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14342" name="文本框 5"/>
          <p:cNvSpPr txBox="1"/>
          <p:nvPr/>
        </p:nvSpPr>
        <p:spPr>
          <a:xfrm>
            <a:off x="1520825" y="-3175"/>
            <a:ext cx="475488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宋体" panose="02010600030101010101" pitchFamily="2" charset="-122"/>
              </a:rPr>
              <a:t>例题解析，拓展能力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pic>
        <p:nvPicPr>
          <p:cNvPr id="14343" name="图片 16" descr="24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24138" y="2574925"/>
            <a:ext cx="7634287" cy="2212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4" name="文本框 6"/>
          <p:cNvSpPr txBox="1"/>
          <p:nvPr/>
        </p:nvSpPr>
        <p:spPr>
          <a:xfrm>
            <a:off x="2624138" y="5046663"/>
            <a:ext cx="7183437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四个</a:t>
            </a:r>
            <a:r>
              <a:rPr lang="zh-CN" altLang="en-US" sz="28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选项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分别表示什么意思？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8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最接近标准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是什么意思？是哪个球？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850188" y="1995488"/>
            <a:ext cx="55086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endParaRPr lang="en-US" altLang="zh-CN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" name="矩形 14"/>
          <p:cNvSpPr/>
          <p:nvPr/>
        </p:nvSpPr>
        <p:spPr>
          <a:xfrm>
            <a:off x="1630363" y="4437063"/>
            <a:ext cx="10156825" cy="273843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40" name="内容占位符 2"/>
          <p:cNvSpPr>
            <a:spLocks noGrp="1"/>
          </p:cNvSpPr>
          <p:nvPr>
            <p:ph idx="1"/>
          </p:nvPr>
        </p:nvSpPr>
        <p:spPr>
          <a:xfrm>
            <a:off x="1898650" y="941388"/>
            <a:ext cx="8229600" cy="4525962"/>
          </a:xfrm>
          <a:noFill/>
          <a:ln>
            <a:noFill/>
          </a:ln>
        </p:spPr>
        <p:txBody>
          <a:bodyPr/>
          <a:p>
            <a:pPr marL="0" indent="0"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.(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教材变型题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若      ，则x＝_____；若     ，则x＝_____；若        ，则x＝_______.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.(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易错题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化简         的结果为________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.(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教材变型题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如果         ，则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的取值范围是 （   ）A、    B、     C、     D、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.(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创新题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代数式        的最小值是（     ）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A、0    B、2    C、3    D、5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(章节内知识点综合题)已知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为有理数，且 ，      ，     ，则 （    ）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A、                   B、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C、                   D、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5122" name="对象 -2147482618"/>
          <p:cNvGraphicFramePr>
            <a:graphicFrameLocks noChangeAspect="1"/>
          </p:cNvGraphicFramePr>
          <p:nvPr/>
        </p:nvGraphicFramePr>
        <p:xfrm>
          <a:off x="4810125" y="941388"/>
          <a:ext cx="1152525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494665" imgH="254000" progId="Equation.DSMT4">
                  <p:embed/>
                </p:oleObj>
              </mc:Choice>
              <mc:Fallback>
                <p:oleObj name="" r:id="rId1" imgW="494665" imgH="2540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810125" y="941388"/>
                        <a:ext cx="11525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141" name="组合 3"/>
          <p:cNvGrpSpPr/>
          <p:nvPr/>
        </p:nvGrpSpPr>
        <p:grpSpPr>
          <a:xfrm>
            <a:off x="1524000" y="0"/>
            <a:ext cx="6877050" cy="763588"/>
            <a:chOff x="3195608" y="3761488"/>
            <a:chExt cx="1600254" cy="892073"/>
          </a:xfrm>
        </p:grpSpPr>
        <p:sp>
          <p:nvSpPr>
            <p:cNvPr id="5" name="对角圆角矩形 4"/>
            <p:cNvSpPr/>
            <p:nvPr/>
          </p:nvSpPr>
          <p:spPr>
            <a:xfrm>
              <a:off x="3195608" y="3761488"/>
              <a:ext cx="1600254" cy="892073"/>
            </a:xfrm>
            <a:prstGeom prst="round2DiagRect">
              <a:avLst/>
            </a:prstGeom>
            <a:solidFill>
              <a:srgbClr val="0070C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55323" name="矩形 57"/>
            <p:cNvSpPr/>
            <p:nvPr/>
          </p:nvSpPr>
          <p:spPr>
            <a:xfrm>
              <a:off x="3962119" y="3926550"/>
              <a:ext cx="67231" cy="68175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5142" name="文本框 5"/>
          <p:cNvSpPr txBox="1"/>
          <p:nvPr/>
        </p:nvSpPr>
        <p:spPr>
          <a:xfrm>
            <a:off x="1520825" y="-3175"/>
            <a:ext cx="475488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宋体" panose="02010600030101010101" pitchFamily="2" charset="-122"/>
              </a:rPr>
              <a:t>例题解析，拓展能力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graphicFrame>
        <p:nvGraphicFramePr>
          <p:cNvPr id="5123" name="对象 -2147482617"/>
          <p:cNvGraphicFramePr>
            <a:graphicFrameLocks noChangeAspect="1"/>
          </p:cNvGraphicFramePr>
          <p:nvPr/>
        </p:nvGraphicFramePr>
        <p:xfrm>
          <a:off x="8802688" y="912813"/>
          <a:ext cx="1325562" cy="563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" imgW="596265" imgH="254000" progId="Equation.DSMT4">
                  <p:embed/>
                </p:oleObj>
              </mc:Choice>
              <mc:Fallback>
                <p:oleObj name="" r:id="rId3" imgW="596265" imgH="2540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802688" y="912813"/>
                        <a:ext cx="1325562" cy="5635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4" name="对象 -2147482616"/>
          <p:cNvGraphicFramePr>
            <a:graphicFrameLocks noChangeAspect="1"/>
          </p:cNvGraphicFramePr>
          <p:nvPr/>
        </p:nvGraphicFramePr>
        <p:xfrm>
          <a:off x="4810125" y="1385888"/>
          <a:ext cx="1295400" cy="57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5" imgW="570865" imgH="254000" progId="Equation.DSMT4">
                  <p:embed/>
                </p:oleObj>
              </mc:Choice>
              <mc:Fallback>
                <p:oleObj name="" r:id="rId5" imgW="570865" imgH="254000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10125" y="1385888"/>
                        <a:ext cx="1295400" cy="5762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5" name="对象 -2147482615"/>
          <p:cNvGraphicFramePr>
            <a:graphicFrameLocks noChangeAspect="1"/>
          </p:cNvGraphicFramePr>
          <p:nvPr/>
        </p:nvGraphicFramePr>
        <p:xfrm>
          <a:off x="4532313" y="1822450"/>
          <a:ext cx="1430337" cy="649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7" imgW="558165" imgH="254000" progId="Equation.DSMT4">
                  <p:embed/>
                </p:oleObj>
              </mc:Choice>
              <mc:Fallback>
                <p:oleObj name="" r:id="rId7" imgW="558165" imgH="25400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32313" y="1822450"/>
                        <a:ext cx="1430337" cy="6492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6" name="对象 -2147482614"/>
          <p:cNvGraphicFramePr>
            <a:graphicFrameLocks noChangeAspect="1"/>
          </p:cNvGraphicFramePr>
          <p:nvPr/>
        </p:nvGraphicFramePr>
        <p:xfrm>
          <a:off x="5167313" y="2413000"/>
          <a:ext cx="1625600" cy="560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9" imgW="735965" imgH="254000" progId="Equation.DSMT4">
                  <p:embed/>
                </p:oleObj>
              </mc:Choice>
              <mc:Fallback>
                <p:oleObj name="" r:id="rId9" imgW="735965" imgH="2540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167313" y="2413000"/>
                        <a:ext cx="1625600" cy="5603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7" name="对象 -2147482612"/>
          <p:cNvGraphicFramePr>
            <a:graphicFrameLocks noChangeAspect="1"/>
          </p:cNvGraphicFramePr>
          <p:nvPr/>
        </p:nvGraphicFramePr>
        <p:xfrm>
          <a:off x="3563938" y="2843213"/>
          <a:ext cx="865187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1" imgW="354965" imgH="177800" progId="Equation.DSMT4">
                  <p:embed/>
                </p:oleObj>
              </mc:Choice>
              <mc:Fallback>
                <p:oleObj name="" r:id="rId11" imgW="354965" imgH="1778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563938" y="2843213"/>
                        <a:ext cx="865187" cy="431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8" name="对象 -2147482611"/>
          <p:cNvGraphicFramePr>
            <a:graphicFrameLocks noChangeAspect="1"/>
          </p:cNvGraphicFramePr>
          <p:nvPr/>
        </p:nvGraphicFramePr>
        <p:xfrm>
          <a:off x="4818063" y="2832100"/>
          <a:ext cx="939800" cy="468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3" imgW="354965" imgH="177800" progId="Equation.DSMT4">
                  <p:embed/>
                </p:oleObj>
              </mc:Choice>
              <mc:Fallback>
                <p:oleObj name="" r:id="rId13" imgW="354965" imgH="1778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818063" y="2832100"/>
                        <a:ext cx="939800" cy="4683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9" name="对象 -2147482610"/>
          <p:cNvGraphicFramePr>
            <a:graphicFrameLocks noChangeAspect="1"/>
          </p:cNvGraphicFramePr>
          <p:nvPr/>
        </p:nvGraphicFramePr>
        <p:xfrm>
          <a:off x="6215063" y="2847975"/>
          <a:ext cx="865187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5" imgW="354965" imgH="177800" progId="Equation.DSMT4">
                  <p:embed/>
                </p:oleObj>
              </mc:Choice>
              <mc:Fallback>
                <p:oleObj name="" r:id="rId15" imgW="354965" imgH="177800" progId="Equation.DSMT4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6215063" y="2847975"/>
                        <a:ext cx="865187" cy="431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30" name="对象 -2147482609"/>
          <p:cNvGraphicFramePr>
            <a:graphicFrameLocks noChangeAspect="1"/>
          </p:cNvGraphicFramePr>
          <p:nvPr/>
        </p:nvGraphicFramePr>
        <p:xfrm>
          <a:off x="7737475" y="2776538"/>
          <a:ext cx="1063625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7" imgW="354965" imgH="177800" progId="Equation.DSMT4">
                  <p:embed/>
                </p:oleObj>
              </mc:Choice>
              <mc:Fallback>
                <p:oleObj name="" r:id="rId17" imgW="354965" imgH="177800" progId="Equation.DSMT4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7737475" y="2776538"/>
                        <a:ext cx="1063625" cy="530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31" name="对象 -2147482608"/>
          <p:cNvGraphicFramePr>
            <a:graphicFrameLocks noChangeAspect="1"/>
          </p:cNvGraphicFramePr>
          <p:nvPr/>
        </p:nvGraphicFramePr>
        <p:xfrm>
          <a:off x="4818063" y="3306763"/>
          <a:ext cx="1397000" cy="608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9" imgW="583565" imgH="254000" progId="Equation.DSMT4">
                  <p:embed/>
                </p:oleObj>
              </mc:Choice>
              <mc:Fallback>
                <p:oleObj name="" r:id="rId19" imgW="583565" imgH="2540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4818063" y="3306763"/>
                        <a:ext cx="1397000" cy="608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32" name="对象 -2147482606"/>
          <p:cNvGraphicFramePr>
            <a:graphicFrameLocks noChangeAspect="1"/>
          </p:cNvGraphicFramePr>
          <p:nvPr/>
        </p:nvGraphicFramePr>
        <p:xfrm>
          <a:off x="9464675" y="4348163"/>
          <a:ext cx="882650" cy="439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21" imgW="354965" imgH="177800" progId="Equation.DSMT4">
                  <p:embed/>
                </p:oleObj>
              </mc:Choice>
              <mc:Fallback>
                <p:oleObj name="" r:id="rId21" imgW="354965" imgH="177800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9464675" y="4348163"/>
                        <a:ext cx="882650" cy="4397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33" name="对象 -2147482605"/>
          <p:cNvGraphicFramePr>
            <a:graphicFrameLocks noChangeAspect="1"/>
          </p:cNvGraphicFramePr>
          <p:nvPr/>
        </p:nvGraphicFramePr>
        <p:xfrm>
          <a:off x="2203450" y="4787900"/>
          <a:ext cx="1050925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23" imgW="342265" imgH="177800" progId="Equation.DSMT4">
                  <p:embed/>
                </p:oleObj>
              </mc:Choice>
              <mc:Fallback>
                <p:oleObj name="" r:id="rId23" imgW="342265" imgH="177800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2203450" y="4787900"/>
                        <a:ext cx="1050925" cy="542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34" name="对象 -2147482548"/>
          <p:cNvGraphicFramePr>
            <a:graphicFrameLocks noChangeAspect="1"/>
          </p:cNvGraphicFramePr>
          <p:nvPr/>
        </p:nvGraphicFramePr>
        <p:xfrm>
          <a:off x="3644900" y="4787900"/>
          <a:ext cx="1114425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25" imgW="456565" imgH="254000" progId="Equation.DSMT4">
                  <p:embed/>
                </p:oleObj>
              </mc:Choice>
              <mc:Fallback>
                <p:oleObj name="" r:id="rId25" imgW="456565" imgH="25400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3644900" y="4787900"/>
                        <a:ext cx="1114425" cy="619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35" name="对象 -2147482603"/>
          <p:cNvGraphicFramePr>
            <a:graphicFrameLocks noChangeAspect="1"/>
          </p:cNvGraphicFramePr>
          <p:nvPr/>
        </p:nvGraphicFramePr>
        <p:xfrm>
          <a:off x="2609850" y="5330825"/>
          <a:ext cx="2557463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27" imgW="975995" imgH="177800" progId="Equation.DSMT4">
                  <p:embed/>
                </p:oleObj>
              </mc:Choice>
              <mc:Fallback>
                <p:oleObj name="" r:id="rId27" imgW="975995" imgH="177800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2609850" y="5330825"/>
                        <a:ext cx="2557463" cy="463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36" name="对象 -2147482602"/>
          <p:cNvGraphicFramePr>
            <a:graphicFrameLocks noChangeAspect="1"/>
          </p:cNvGraphicFramePr>
          <p:nvPr/>
        </p:nvGraphicFramePr>
        <p:xfrm>
          <a:off x="6389688" y="5330825"/>
          <a:ext cx="2557462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29" imgW="975995" imgH="177800" progId="Equation.DSMT4">
                  <p:embed/>
                </p:oleObj>
              </mc:Choice>
              <mc:Fallback>
                <p:oleObj name="" r:id="rId29" imgW="975995" imgH="1778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6389688" y="5330825"/>
                        <a:ext cx="2557462" cy="463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37" name="对象 -2147482601"/>
          <p:cNvGraphicFramePr>
            <a:graphicFrameLocks noChangeAspect="1"/>
          </p:cNvGraphicFramePr>
          <p:nvPr/>
        </p:nvGraphicFramePr>
        <p:xfrm>
          <a:off x="2379663" y="5794375"/>
          <a:ext cx="2789237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31" imgW="975995" imgH="177800" progId="Equation.DSMT4">
                  <p:embed/>
                </p:oleObj>
              </mc:Choice>
              <mc:Fallback>
                <p:oleObj name="" r:id="rId31" imgW="975995" imgH="177800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2379663" y="5794375"/>
                        <a:ext cx="2789237" cy="504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38" name="对象 -2147482547"/>
          <p:cNvGraphicFramePr>
            <a:graphicFrameLocks noChangeAspect="1"/>
          </p:cNvGraphicFramePr>
          <p:nvPr/>
        </p:nvGraphicFramePr>
        <p:xfrm>
          <a:off x="6389688" y="5794375"/>
          <a:ext cx="2789237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33" imgW="975995" imgH="177800" progId="Equation.DSMT4">
                  <p:embed/>
                </p:oleObj>
              </mc:Choice>
              <mc:Fallback>
                <p:oleObj name="" r:id="rId33" imgW="975995" imgH="177800" progId="Equation.DSMT4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34"/>
                      <a:stretch>
                        <a:fillRect/>
                      </a:stretch>
                    </p:blipFill>
                    <p:spPr>
                      <a:xfrm>
                        <a:off x="6389688" y="5794375"/>
                        <a:ext cx="2789237" cy="504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矩形 27652"/>
          <p:cNvSpPr/>
          <p:nvPr/>
        </p:nvSpPr>
        <p:spPr>
          <a:xfrm>
            <a:off x="1524000" y="4365625"/>
            <a:ext cx="9144000" cy="2881313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7411" name="标题 27649"/>
          <p:cNvSpPr>
            <a:spLocks noGrp="1"/>
          </p:cNvSpPr>
          <p:nvPr>
            <p:ph type="title"/>
          </p:nvPr>
        </p:nvSpPr>
        <p:spPr>
          <a:xfrm>
            <a:off x="1524000" y="0"/>
            <a:ext cx="8229600" cy="1143000"/>
          </a:xfrm>
          <a:noFill/>
          <a:ln>
            <a:noFill/>
          </a:ln>
        </p:spPr>
        <p:txBody>
          <a:bodyPr/>
          <a:p>
            <a:pPr algn="l"/>
            <a:r>
              <a:rPr lang="zh-CN" altLang="en-US" dirty="0">
                <a:ea typeface="黑体" panose="02010609060101010101" pitchFamily="49" charset="-122"/>
              </a:rPr>
              <a:t>知识小汇总</a:t>
            </a:r>
            <a:endParaRPr lang="zh-CN" altLang="en-US" dirty="0">
              <a:ea typeface="黑体" panose="02010609060101010101" pitchFamily="49" charset="-122"/>
            </a:endParaRPr>
          </a:p>
        </p:txBody>
      </p:sp>
      <p:sp>
        <p:nvSpPr>
          <p:cNvPr id="17412" name="文本占位符 27651"/>
          <p:cNvSpPr>
            <a:spLocks noGrp="1"/>
          </p:cNvSpPr>
          <p:nvPr>
            <p:ph idx="1"/>
          </p:nvPr>
        </p:nvSpPr>
        <p:spPr>
          <a:xfrm>
            <a:off x="1917700" y="692150"/>
            <a:ext cx="8750300" cy="4525963"/>
          </a:xfrm>
          <a:noFill/>
          <a:ln>
            <a:noFill/>
          </a:ln>
        </p:spPr>
        <p:txBody>
          <a:bodyPr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一、（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绝对值的意义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、绝对值的几何意义：在数轴上表示数</a:t>
            </a:r>
            <a:r>
              <a:rPr lang="en-US" altLang="zh-CN" sz="2800" b="1" i="1" dirty="0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的点与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_______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的距离叫做数</a:t>
            </a:r>
            <a:r>
              <a:rPr lang="en-US" altLang="zh-CN" sz="2800" b="1" i="1" dirty="0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的绝对值，记作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_______.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、绝对值的代数意义：一个正数的绝对值是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____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；一个负数的绝对值是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_____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0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的绝对值是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_____.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二、（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绝对值的性质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）任何数都有绝对值，且只有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_____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个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）由绝对值的几何意义可知：距离不可能为负数，因此，任何一个数的绝对值都是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_____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数，绝对值最小的数是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______.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）绝对值是正数的数有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___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个，它们互为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_____.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）两个互为相反数的绝对值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______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；反之，绝对值相等的两个数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______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或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________.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7" name="标题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/>
          <a:p>
            <a:endParaRPr lang="zh-CN" altLang="en-US" dirty="0"/>
          </a:p>
        </p:txBody>
      </p:sp>
      <p:sp>
        <p:nvSpPr>
          <p:cNvPr id="6148" name="内容占位符 2"/>
          <p:cNvSpPr>
            <a:spLocks noGrp="1"/>
          </p:cNvSpPr>
          <p:nvPr>
            <p:ph idx="1"/>
          </p:nvPr>
        </p:nvSpPr>
        <p:spPr>
          <a:xfrm>
            <a:off x="0" y="890270"/>
            <a:ext cx="12192635" cy="5871845"/>
          </a:xfrm>
          <a:noFill/>
          <a:ln>
            <a:noFill/>
          </a:ln>
        </p:spPr>
        <p:txBody>
          <a:bodyPr/>
          <a:p>
            <a:pPr>
              <a:lnSpc>
                <a:spcPct val="150000"/>
              </a:lnSpc>
              <a:buNone/>
            </a:pPr>
            <a:r>
              <a:rPr lang="en-US" altLang="zh-CN" sz="4000" b="1" dirty="0"/>
              <a:t>1</a:t>
            </a:r>
            <a:r>
              <a:rPr lang="zh-CN" altLang="en-US" sz="4000" b="1" dirty="0"/>
              <a:t>、已知</a:t>
            </a:r>
            <a:r>
              <a:rPr lang="en-US" altLang="zh-CN" sz="4000" b="1" dirty="0"/>
              <a:t>a</a:t>
            </a:r>
            <a:r>
              <a:rPr lang="zh-CN" altLang="en-US" sz="4000" b="1" dirty="0"/>
              <a:t>、</a:t>
            </a:r>
            <a:r>
              <a:rPr lang="en-US" altLang="zh-CN" sz="4000" b="1" dirty="0"/>
              <a:t>b</a:t>
            </a:r>
            <a:r>
              <a:rPr lang="zh-CN" altLang="en-US" sz="4000" b="1" dirty="0"/>
              <a:t>互为相反数，</a:t>
            </a:r>
            <a:r>
              <a:rPr lang="en-US" altLang="zh-CN" sz="4000" b="1" dirty="0"/>
              <a:t>c</a:t>
            </a:r>
            <a:r>
              <a:rPr lang="zh-CN" altLang="en-US" sz="4000" b="1" dirty="0"/>
              <a:t>、</a:t>
            </a:r>
            <a:r>
              <a:rPr lang="en-US" altLang="zh-CN" sz="4000" b="1" dirty="0"/>
              <a:t>d</a:t>
            </a:r>
            <a:r>
              <a:rPr lang="zh-CN" altLang="en-US" sz="4000" b="1" dirty="0"/>
              <a:t>互为倒数，</a:t>
            </a:r>
            <a:r>
              <a:rPr lang="en-US" altLang="zh-CN" sz="4000" b="1" dirty="0"/>
              <a:t>m</a:t>
            </a:r>
            <a:r>
              <a:rPr lang="zh-CN" altLang="en-US" sz="4000" b="1" dirty="0"/>
              <a:t>的绝对值等于 2，求                                 的值.</a:t>
            </a:r>
            <a:endParaRPr lang="zh-CN" altLang="en-US" sz="4000" b="1" dirty="0"/>
          </a:p>
        </p:txBody>
      </p:sp>
      <p:grpSp>
        <p:nvGrpSpPr>
          <p:cNvPr id="6149" name="组合 3"/>
          <p:cNvGrpSpPr/>
          <p:nvPr/>
        </p:nvGrpSpPr>
        <p:grpSpPr>
          <a:xfrm>
            <a:off x="1524000" y="0"/>
            <a:ext cx="6877050" cy="763588"/>
            <a:chOff x="3195608" y="3761488"/>
            <a:chExt cx="1600254" cy="892073"/>
          </a:xfrm>
        </p:grpSpPr>
        <p:sp>
          <p:nvSpPr>
            <p:cNvPr id="5" name="对角圆角矩形 4"/>
            <p:cNvSpPr/>
            <p:nvPr/>
          </p:nvSpPr>
          <p:spPr>
            <a:xfrm>
              <a:off x="3195608" y="3761488"/>
              <a:ext cx="1600254" cy="892073"/>
            </a:xfrm>
            <a:prstGeom prst="round2DiagRect">
              <a:avLst/>
            </a:prstGeom>
            <a:solidFill>
              <a:srgbClr val="0070C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55323" name="矩形 57"/>
            <p:cNvSpPr/>
            <p:nvPr/>
          </p:nvSpPr>
          <p:spPr>
            <a:xfrm>
              <a:off x="3962119" y="3926550"/>
              <a:ext cx="67231" cy="68175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6150" name="文本框 5"/>
          <p:cNvSpPr txBox="1"/>
          <p:nvPr/>
        </p:nvSpPr>
        <p:spPr>
          <a:xfrm>
            <a:off x="1520825" y="-3175"/>
            <a:ext cx="221488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宋体" panose="02010600030101010101" pitchFamily="2" charset="-122"/>
              </a:rPr>
              <a:t>分层延伸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graphicFrame>
        <p:nvGraphicFramePr>
          <p:cNvPr id="6146" name="对象 -2147482569"/>
          <p:cNvGraphicFramePr>
            <a:graphicFrameLocks noChangeAspect="1"/>
          </p:cNvGraphicFramePr>
          <p:nvPr/>
        </p:nvGraphicFramePr>
        <p:xfrm>
          <a:off x="2987675" y="1868170"/>
          <a:ext cx="3675380" cy="10972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1" imgW="1167765" imgH="393700" progId="Equation.DSMT4">
                  <p:embed/>
                </p:oleObj>
              </mc:Choice>
              <mc:Fallback>
                <p:oleObj name="" r:id="rId1" imgW="1167765" imgH="393700" progId="Equation.DSMT4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987675" y="1868170"/>
                        <a:ext cx="3675380" cy="10972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3" name="内容占位符 2"/>
          <p:cNvSpPr>
            <a:spLocks noGrp="1"/>
          </p:cNvSpPr>
          <p:nvPr/>
        </p:nvSpPr>
        <p:spPr>
          <a:xfrm>
            <a:off x="0" y="3217545"/>
            <a:ext cx="12192635" cy="89027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9pPr>
          </a:lstStyle>
          <a:p>
            <a:pPr marL="0" indent="0">
              <a:buNone/>
            </a:pPr>
            <a:r>
              <a:rPr lang="en-US" altLang="zh-CN" b="1" dirty="0"/>
              <a:t>2</a:t>
            </a:r>
            <a:r>
              <a:rPr lang="zh-CN" altLang="en-US" b="1" dirty="0"/>
              <a:t>、</a:t>
            </a:r>
            <a:r>
              <a:rPr lang="zh-CN" altLang="en-US" b="1" dirty="0"/>
              <a:t>︱m︱=︱n︱,则m、n的关系是什么?</a:t>
            </a:r>
            <a:endParaRPr lang="zh-CN" altLang="en-US" b="1" dirty="0"/>
          </a:p>
        </p:txBody>
      </p:sp>
      <p:sp>
        <p:nvSpPr>
          <p:cNvPr id="21510" name="文本框 107"/>
          <p:cNvSpPr txBox="1"/>
          <p:nvPr/>
        </p:nvSpPr>
        <p:spPr>
          <a:xfrm>
            <a:off x="28575" y="4143375"/>
            <a:ext cx="121646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、写出绝对值小于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的所有整数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4" name="文本框 107"/>
          <p:cNvSpPr txBox="1"/>
          <p:nvPr/>
        </p:nvSpPr>
        <p:spPr>
          <a:xfrm>
            <a:off x="3735705" y="5024120"/>
            <a:ext cx="845566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绝对值最小的数是</a:t>
            </a:r>
            <a:r>
              <a:rPr lang="zh-CN" altLang="en-US" sz="36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标题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/>
          <a:p>
            <a:endParaRPr lang="zh-CN" altLang="en-US" dirty="0"/>
          </a:p>
        </p:txBody>
      </p:sp>
      <p:sp>
        <p:nvSpPr>
          <p:cNvPr id="23555" name="内容占位符 2"/>
          <p:cNvSpPr>
            <a:spLocks noGrp="1"/>
          </p:cNvSpPr>
          <p:nvPr>
            <p:ph idx="1"/>
          </p:nvPr>
        </p:nvSpPr>
        <p:spPr>
          <a:xfrm>
            <a:off x="0" y="911860"/>
            <a:ext cx="12093575" cy="2832100"/>
          </a:xfrm>
          <a:noFill/>
          <a:ln>
            <a:noFill/>
          </a:ln>
        </p:spPr>
        <p:txBody>
          <a:bodyPr/>
          <a:p>
            <a:pPr marL="0" indent="0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下列判断错误的是(    ).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A.一个正数的绝对值一定是正数  B.一个负数的绝对值一定是正数 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C.任何数的绝对值一定是正数   D.任何数的绝对值都不是负数.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3556" name="组合 3"/>
          <p:cNvGrpSpPr/>
          <p:nvPr/>
        </p:nvGrpSpPr>
        <p:grpSpPr>
          <a:xfrm>
            <a:off x="1524000" y="0"/>
            <a:ext cx="6877050" cy="763588"/>
            <a:chOff x="3195608" y="3761488"/>
            <a:chExt cx="1600254" cy="892073"/>
          </a:xfrm>
        </p:grpSpPr>
        <p:sp>
          <p:nvSpPr>
            <p:cNvPr id="5" name="对角圆角矩形 4"/>
            <p:cNvSpPr/>
            <p:nvPr/>
          </p:nvSpPr>
          <p:spPr>
            <a:xfrm>
              <a:off x="3195608" y="3761488"/>
              <a:ext cx="1600254" cy="892073"/>
            </a:xfrm>
            <a:prstGeom prst="round2DiagRect">
              <a:avLst/>
            </a:prstGeom>
            <a:solidFill>
              <a:srgbClr val="0070C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55323" name="矩形 57"/>
            <p:cNvSpPr/>
            <p:nvPr/>
          </p:nvSpPr>
          <p:spPr>
            <a:xfrm>
              <a:off x="3962119" y="3926550"/>
              <a:ext cx="67231" cy="68175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23557" name="文本框 5"/>
          <p:cNvSpPr txBox="1"/>
          <p:nvPr/>
        </p:nvSpPr>
        <p:spPr>
          <a:xfrm>
            <a:off x="1520825" y="-3175"/>
            <a:ext cx="475488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宋体" panose="02010600030101010101" pitchFamily="2" charset="-122"/>
              </a:rPr>
              <a:t>挑战思维，形成能力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4579" name="内容占位符 2"/>
          <p:cNvSpPr>
            <a:spLocks noGrp="1"/>
          </p:cNvSpPr>
          <p:nvPr/>
        </p:nvSpPr>
        <p:spPr>
          <a:xfrm>
            <a:off x="58420" y="2659380"/>
            <a:ext cx="12134215" cy="139065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9pPr>
          </a:lstStyle>
          <a:p>
            <a:pPr marL="0" indent="0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绝对值是4的数是（    ）.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A.± 4  B.4  C.-4  D.2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8" name="文本框 107"/>
          <p:cNvSpPr txBox="1"/>
          <p:nvPr/>
        </p:nvSpPr>
        <p:spPr>
          <a:xfrm>
            <a:off x="58420" y="3856355"/>
            <a:ext cx="1213421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判断：符号相反，绝对值相等的数互为相反数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(    ).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30" name="文本框 107"/>
          <p:cNvSpPr txBox="1"/>
          <p:nvPr/>
        </p:nvSpPr>
        <p:spPr>
          <a:xfrm>
            <a:off x="3667760" y="4592955"/>
            <a:ext cx="852424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判断：一个数的绝对值越大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表示它的点在数轴上离原点越远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(    )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Comic Sans MS"/>
        <a:ea typeface="宋体"/>
        <a:cs typeface=""/>
      </a:majorFont>
      <a:minorFont>
        <a:latin typeface="Comic Sans MS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3415</Words>
  <Application>WPS 演示</Application>
  <PresentationFormat>宽屏</PresentationFormat>
  <Paragraphs>431</Paragraphs>
  <Slides>44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24</vt:i4>
      </vt:variant>
      <vt:variant>
        <vt:lpstr>幻灯片标题</vt:lpstr>
      </vt:variant>
      <vt:variant>
        <vt:i4>44</vt:i4>
      </vt:variant>
    </vt:vector>
  </HeadingPairs>
  <TitlesOfParts>
    <vt:vector size="89" baseType="lpstr">
      <vt:lpstr>Arial</vt:lpstr>
      <vt:lpstr>宋体</vt:lpstr>
      <vt:lpstr>Wingdings</vt:lpstr>
      <vt:lpstr>Comic Sans MS</vt:lpstr>
      <vt:lpstr>仿宋_GB2312</vt:lpstr>
      <vt:lpstr>幼圆</vt:lpstr>
      <vt:lpstr>黑体</vt:lpstr>
      <vt:lpstr>楷体_GB2312</vt:lpstr>
      <vt:lpstr>Calibri</vt:lpstr>
      <vt:lpstr>微软雅黑</vt:lpstr>
      <vt:lpstr>Arial Unicode MS</vt:lpstr>
      <vt:lpstr>华文新魏</vt:lpstr>
      <vt:lpstr>隶书</vt:lpstr>
      <vt:lpstr>华文行楷</vt:lpstr>
      <vt:lpstr>楷体</vt:lpstr>
      <vt:lpstr>Tahoma</vt:lpstr>
      <vt:lpstr>Times New Roman</vt:lpstr>
      <vt:lpstr>Cambria Math</vt:lpstr>
      <vt:lpstr>Office 主题</vt:lpstr>
      <vt:lpstr>Crayons</vt:lpstr>
      <vt:lpstr>1_Office 主题</vt:lpstr>
      <vt:lpstr>Equation.KSEE3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Equation.KSEE3</vt:lpstr>
      <vt:lpstr>Equation.DSMT4</vt:lpstr>
      <vt:lpstr>Equation.DSMT4</vt:lpstr>
      <vt:lpstr>Equation.DSMT4</vt:lpstr>
      <vt:lpstr>Equation.DSMT4</vt:lpstr>
      <vt:lpstr>Equation.DSMT4</vt:lpstr>
      <vt:lpstr>Paint.Picture</vt:lpstr>
      <vt:lpstr>Paint.Picture</vt:lpstr>
      <vt:lpstr>Equation.KSEE3</vt:lpstr>
      <vt:lpstr>Equation.KSEE3</vt:lpstr>
      <vt:lpstr>Equation.DSMT4</vt:lpstr>
      <vt:lpstr>Equation.DSMT4</vt:lpstr>
      <vt:lpstr>Equation.DSMT4</vt:lpstr>
      <vt:lpstr>1.2 有理数 </vt:lpstr>
      <vt:lpstr>知识要点归纳</vt:lpstr>
      <vt:lpstr> 知识点1 有理数的有关概念（P6）</vt:lpstr>
      <vt:lpstr> 知识点2 有理数的分类（P6）</vt:lpstr>
      <vt:lpstr> 知识点2 有理数的分类（P6）</vt:lpstr>
      <vt:lpstr> 知识点2 有理数的分类（P6）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知识点3 数轴（重点）P8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小测    不抄题，写清楚题号，写在笔记本上</vt:lpstr>
      <vt:lpstr>快速训练《课堂小练》P1页 全部  时间：10分钟 要求：独立完成 做完：上台李老师批改（我选部分批改） 剩余题目，一起对答案</vt:lpstr>
      <vt:lpstr>正数与负数 综合题</vt:lpstr>
      <vt:lpstr>有理数 综合题</vt:lpstr>
      <vt:lpstr>数轴 综合题</vt:lpstr>
      <vt:lpstr>数轴 综合题</vt:lpstr>
      <vt:lpstr>数轴 综合题      勤学早P6页第21题</vt:lpstr>
      <vt:lpstr>快速训练《课堂小练》P2页 全部  时间：10分钟 要求：独立完成 做完：上台李老师批改（我选部分批改） 剩余题目，一起对答案</vt:lpstr>
      <vt:lpstr>快速训练《课堂小练》P3页 全部  时间：15分钟 要求：独立完成 做完：上台李老师批改（我选部分批改） 剩余题目，一起对答案</vt:lpstr>
      <vt:lpstr>知识点4 相反数（重点）P9~10</vt:lpstr>
      <vt:lpstr>1.判断下列说法是否正确： （1）-3是相反数； （2）+3是相反数； （3）3是-3的相反数； （4）-3与3互为相反数.</vt:lpstr>
      <vt:lpstr> </vt:lpstr>
      <vt:lpstr>问题1.在数轴上与原点的距离是2的点有几个？           这些点各表示什么数？它们是什么数？  </vt:lpstr>
      <vt:lpstr> </vt:lpstr>
      <vt:lpstr>知识点5 相反数（难点）P11-13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例：</vt:lpstr>
      <vt:lpstr>PowerPoint 演示文稿</vt:lpstr>
      <vt:lpstr>知识小汇总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猪玲</cp:lastModifiedBy>
  <cp:revision>85</cp:revision>
  <dcterms:created xsi:type="dcterms:W3CDTF">2020-09-01T03:04:00Z</dcterms:created>
  <dcterms:modified xsi:type="dcterms:W3CDTF">2020-09-03T05:51:36Z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2052-11.1.0.9912</vt:lpwstr>
  </property>
</Properties>
</file>