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7" r:id="rId2"/>
    <p:sldId id="260" r:id="rId3"/>
    <p:sldId id="261" r:id="rId4"/>
    <p:sldId id="269" r:id="rId5"/>
    <p:sldId id="270" r:id="rId6"/>
    <p:sldId id="271" r:id="rId7"/>
    <p:sldId id="272" r:id="rId8"/>
    <p:sldId id="262" r:id="rId9"/>
    <p:sldId id="268" r:id="rId10"/>
    <p:sldId id="264" r:id="rId11"/>
    <p:sldId id="266" r:id="rId12"/>
    <p:sldId id="267" r:id="rId13"/>
    <p:sldId id="263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71E8F-2BBC-40D5-86C4-AF3D57657346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5E1ECE-8F7D-468D-9D8E-574F0AC2DB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72253"/>
            <a:ext cx="9144000" cy="6930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2DF01-D829-4381-8DD3-87ED850813DB}" type="datetimeFigureOut">
              <a:rPr lang="zh-CN" altLang="en-US" smtClean="0"/>
              <a:pPr/>
              <a:t>2017/5/25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BF9E1-20AA-4166-BA73-F2FE102671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622"/>
            <a:ext cx="9144000" cy="6680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TextBox 2"/>
          <p:cNvSpPr txBox="1">
            <a:spLocks noChangeArrowheads="1"/>
          </p:cNvSpPr>
          <p:nvPr/>
        </p:nvSpPr>
        <p:spPr bwMode="auto">
          <a:xfrm>
            <a:off x="1500166" y="1214422"/>
            <a:ext cx="5786478" cy="108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823" tIns="36411" rIns="72823" bIns="36411">
            <a:spAutoFit/>
          </a:bodyPr>
          <a:lstStyle/>
          <a:p>
            <a:pPr algn="ctr"/>
            <a:r>
              <a:rPr lang="zh-CN" altLang="en-US" sz="6600" b="1" dirty="0" smtClean="0">
                <a:latin typeface="华文琥珀"/>
                <a:ea typeface="华文琥珀"/>
                <a:cs typeface="华文琥珀"/>
              </a:rPr>
              <a:t>我是谁</a:t>
            </a:r>
            <a:endParaRPr lang="zh-CN" altLang="en-US" sz="6600" b="1" dirty="0">
              <a:latin typeface="华文琥珀"/>
              <a:ea typeface="华文琥珀"/>
              <a:cs typeface="华文琥珀"/>
            </a:endParaRPr>
          </a:p>
        </p:txBody>
      </p:sp>
      <p:sp>
        <p:nvSpPr>
          <p:cNvPr id="6147" name="TextBox 3"/>
          <p:cNvSpPr txBox="1">
            <a:spLocks noChangeArrowheads="1"/>
          </p:cNvSpPr>
          <p:nvPr/>
        </p:nvSpPr>
        <p:spPr bwMode="auto">
          <a:xfrm>
            <a:off x="2184401" y="5935272"/>
            <a:ext cx="4318000" cy="365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823" tIns="36411" rIns="72823" bIns="36411">
            <a:spAutoFit/>
          </a:bodyPr>
          <a:lstStyle/>
          <a:p>
            <a:pPr algn="ctr"/>
            <a:r>
              <a:rPr lang="zh-CN" altLang="en-US" sz="1900" dirty="0" smtClean="0">
                <a:latin typeface="华文行楷"/>
                <a:ea typeface="华文行楷"/>
                <a:cs typeface="华文行楷"/>
              </a:rPr>
              <a:t>中山大学附属中学    罗金星</a:t>
            </a:r>
            <a:endParaRPr lang="zh-CN" altLang="en-US" sz="1900" dirty="0">
              <a:latin typeface="华文行楷"/>
              <a:ea typeface="华文行楷"/>
              <a:cs typeface="华文行楷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124075" y="1773238"/>
            <a:ext cx="5113338" cy="159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 3 2 2 = 1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619250" y="4076700"/>
            <a:ext cx="6626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可以在数字间添加“加、减、乘、除”，使等式成立？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3168650" cy="1511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做</a:t>
            </a:r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个测验先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2051050" y="476250"/>
            <a:ext cx="5113338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2+3-2-2 = 1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2051050" y="1557338"/>
            <a:ext cx="511333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2*3\2-2 = 1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2051050" y="3860800"/>
            <a:ext cx="5113338" cy="1598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 3-2 2 = 1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059113" y="2924175"/>
            <a:ext cx="21605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/>
              <a:t>. . . . . .</a:t>
            </a:r>
          </a:p>
        </p:txBody>
      </p:sp>
      <p:sp>
        <p:nvSpPr>
          <p:cNvPr id="10246" name="WordArt 6"/>
          <p:cNvSpPr>
            <a:spLocks noChangeArrowheads="1" noChangeShapeType="1" noTextEdit="1"/>
          </p:cNvSpPr>
          <p:nvPr/>
        </p:nvSpPr>
        <p:spPr bwMode="auto">
          <a:xfrm>
            <a:off x="539750" y="2852738"/>
            <a:ext cx="2154238" cy="12239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有这样的答案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AutoShape 2" descr="http://img5.imgtn.bdimg.com/it/u=3235731825,3419148030&amp;fm=21&amp;gp=0.jpg"/>
          <p:cNvSpPr>
            <a:spLocks noChangeAspect="1" noChangeArrowheads="1"/>
          </p:cNvSpPr>
          <p:nvPr/>
        </p:nvSpPr>
        <p:spPr bwMode="auto">
          <a:xfrm>
            <a:off x="155787" y="-144505"/>
            <a:ext cx="304800" cy="305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endParaRPr lang="zh-CN" altLang="en-US"/>
          </a:p>
        </p:txBody>
      </p:sp>
      <p:pic>
        <p:nvPicPr>
          <p:cNvPr id="7170" name="Picture 4" descr="http://d.ifengimg.com/mw480/y0.ifengimg.com/ifengiclient/ipic/20141114/weixin_484_H22VlVkibh3upMvKTAhlqmM2saIEGsj7BSUbblmcpapeInKPjiaRicDXRAcxPW3D9BRWiamxGJlibE4d91MTzZJTMFA_w295_h4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599" y="854974"/>
            <a:ext cx="4318030" cy="5351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214282" y="1571612"/>
            <a:ext cx="3962396" cy="495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2900" dirty="0" smtClean="0">
                <a:latin typeface="黑体" pitchFamily="49" charset="-122"/>
                <a:ea typeface="黑体" pitchFamily="49" charset="-122"/>
              </a:rPr>
              <a:t>    假设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你是一位电车驾驶员，轨道前有</a:t>
            </a:r>
            <a:r>
              <a:rPr lang="en-US" altLang="zh-CN" sz="2900" dirty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人，突然刹车失灵，电车正向他们碾去；你可以选择变道，这样会碾死另一道的</a:t>
            </a:r>
            <a:r>
              <a:rPr lang="en-US" altLang="zh-CN" sz="2900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人。请问你的选择是什么</a:t>
            </a:r>
            <a:r>
              <a:rPr lang="zh-CN" altLang="en-US" sz="2900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en-US" altLang="zh-CN" sz="29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900" dirty="0">
              <a:latin typeface="黑体" pitchFamily="49" charset="-122"/>
              <a:ea typeface="黑体" pitchFamily="49" charset="-122"/>
            </a:endParaRPr>
          </a:p>
          <a:p>
            <a:pPr>
              <a:buFont typeface="Arial" charset="0"/>
              <a:buChar char="•"/>
            </a:pPr>
            <a:r>
              <a:rPr lang="zh-CN" altLang="en-US" sz="2800" b="1" dirty="0">
                <a:solidFill>
                  <a:srgbClr val="FF0000"/>
                </a:solidFill>
                <a:latin typeface="幼圆"/>
              </a:rPr>
              <a:t>你会如何选择</a:t>
            </a:r>
            <a:r>
              <a:rPr lang="zh-CN" altLang="en-US" sz="2800" b="1" dirty="0" smtClean="0">
                <a:solidFill>
                  <a:srgbClr val="FF0000"/>
                </a:solidFill>
                <a:latin typeface="幼圆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幼圆"/>
            </a:endParaRPr>
          </a:p>
          <a:p>
            <a:pPr>
              <a:buFont typeface="Arial" charset="0"/>
              <a:buChar char="•"/>
            </a:pPr>
            <a:endParaRPr lang="en-US" altLang="zh-CN" sz="2800" b="1" dirty="0">
              <a:solidFill>
                <a:srgbClr val="FF0000"/>
              </a:solidFill>
              <a:latin typeface="幼圆"/>
            </a:endParaRPr>
          </a:p>
          <a:p>
            <a:pPr>
              <a:buFont typeface="Arial" charset="0"/>
              <a:buChar char="•"/>
            </a:pPr>
            <a:r>
              <a:rPr lang="zh-CN" altLang="en-US" sz="2800" b="1" dirty="0">
                <a:solidFill>
                  <a:srgbClr val="FF0000"/>
                </a:solidFill>
                <a:latin typeface="幼圆"/>
              </a:rPr>
              <a:t>应遵循什么价值标准？</a:t>
            </a:r>
          </a:p>
        </p:txBody>
      </p:sp>
      <p:sp>
        <p:nvSpPr>
          <p:cNvPr id="7172" name="矩形 6"/>
          <p:cNvSpPr>
            <a:spLocks noChangeArrowheads="1"/>
          </p:cNvSpPr>
          <p:nvPr/>
        </p:nvSpPr>
        <p:spPr bwMode="auto">
          <a:xfrm>
            <a:off x="727001" y="1125925"/>
            <a:ext cx="3286195" cy="384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zh-CN" altLang="en-US" sz="1900" b="1" dirty="0">
                <a:solidFill>
                  <a:srgbClr val="FF0000"/>
                </a:solidFill>
              </a:rPr>
              <a:t>哲学家菲利帕</a:t>
            </a:r>
            <a:r>
              <a:rPr lang="en-US" altLang="zh-CN" sz="1900" b="1" dirty="0">
                <a:solidFill>
                  <a:srgbClr val="FF0000"/>
                </a:solidFill>
              </a:rPr>
              <a:t>·</a:t>
            </a:r>
            <a:r>
              <a:rPr lang="zh-CN" altLang="en-US" sz="1900" b="1" dirty="0">
                <a:solidFill>
                  <a:srgbClr val="FF0000"/>
                </a:solidFill>
              </a:rPr>
              <a:t>福特</a:t>
            </a:r>
            <a:endParaRPr lang="zh-CN" altLang="en-US" sz="1000" dirty="0"/>
          </a:p>
        </p:txBody>
      </p:sp>
      <p:grpSp>
        <p:nvGrpSpPr>
          <p:cNvPr id="2" name="组合 55"/>
          <p:cNvGrpSpPr/>
          <p:nvPr/>
        </p:nvGrpSpPr>
        <p:grpSpPr>
          <a:xfrm>
            <a:off x="0" y="245337"/>
            <a:ext cx="4165598" cy="685656"/>
            <a:chOff x="0" y="466008"/>
            <a:chExt cx="4442748" cy="1080000"/>
          </a:xfrm>
          <a:solidFill>
            <a:srgbClr val="CB1B3D"/>
          </a:solidFill>
          <a:effectLst/>
        </p:grpSpPr>
        <p:sp>
          <p:nvSpPr>
            <p:cNvPr id="58" name="矩形 57"/>
            <p:cNvSpPr/>
            <p:nvPr/>
          </p:nvSpPr>
          <p:spPr>
            <a:xfrm>
              <a:off x="0" y="466008"/>
              <a:ext cx="4148008" cy="108000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4094940" y="1185259"/>
              <a:ext cx="400876" cy="29474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7175" name="TextBox 53"/>
          <p:cNvSpPr txBox="1">
            <a:spLocks noChangeArrowheads="1"/>
          </p:cNvSpPr>
          <p:nvPr/>
        </p:nvSpPr>
        <p:spPr bwMode="auto">
          <a:xfrm>
            <a:off x="1258712" y="546413"/>
            <a:ext cx="2856089" cy="395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404" tIns="51201" rIns="102404" bIns="51201">
            <a:spAutoFit/>
          </a:bodyPr>
          <a:lstStyle/>
          <a:p>
            <a:endParaRPr lang="zh-CN" altLang="en-US" sz="1900" b="1" dirty="0">
              <a:solidFill>
                <a:schemeClr val="bg1"/>
              </a:solidFill>
              <a:latin typeface="方正准圆简体"/>
              <a:ea typeface="方正准圆简体"/>
              <a:cs typeface="方正准圆简体"/>
            </a:endParaRPr>
          </a:p>
        </p:txBody>
      </p:sp>
      <p:sp>
        <p:nvSpPr>
          <p:cNvPr id="7177" name="TextBox 11"/>
          <p:cNvSpPr txBox="1">
            <a:spLocks noChangeArrowheads="1"/>
          </p:cNvSpPr>
          <p:nvPr/>
        </p:nvSpPr>
        <p:spPr bwMode="auto">
          <a:xfrm>
            <a:off x="1676380" y="313075"/>
            <a:ext cx="1270000" cy="41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823" tIns="36411" rIns="72823" bIns="36411">
            <a:spAutoFit/>
          </a:bodyPr>
          <a:lstStyle/>
          <a:p>
            <a:r>
              <a:rPr lang="zh-CN" altLang="en-US" sz="22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电车难题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著名的“有轨电车难题”：该不该推下这位大体重男子，拯救更多的人？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572" y="1193662"/>
            <a:ext cx="8178857" cy="3115926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09572" y="4512801"/>
            <a:ext cx="8280458" cy="1227695"/>
          </a:xfrm>
          <a:prstGeom prst="rect">
            <a:avLst/>
          </a:prstGeom>
          <a:noFill/>
        </p:spPr>
        <p:txBody>
          <a:bodyPr wrap="square" lIns="72823" tIns="36411" rIns="72823" bIns="36411" rtlCol="0">
            <a:spAutoFit/>
          </a:bodyPr>
          <a:lstStyle/>
          <a:p>
            <a:r>
              <a:rPr lang="zh-CN" altLang="en-US" sz="2500" b="1" dirty="0" smtClean="0"/>
              <a:t>        假设</a:t>
            </a:r>
            <a:r>
              <a:rPr lang="zh-CN" altLang="en-US" sz="2500" b="1" dirty="0"/>
              <a:t>：这时你站在桥上，你身旁站着一个胖子，他足以阻挡电车向前。未征得胖子同意把他推下铁轨阻挡</a:t>
            </a:r>
            <a:r>
              <a:rPr lang="zh-CN" altLang="en-US" sz="2500" b="1"/>
              <a:t>电车</a:t>
            </a:r>
            <a:r>
              <a:rPr lang="zh-CN" altLang="en-US" sz="2500" b="1" smtClean="0"/>
              <a:t>，你会吗？为什么？</a:t>
            </a:r>
            <a:endParaRPr lang="zh-CN" altLang="en-US" sz="2500" b="1" dirty="0"/>
          </a:p>
        </p:txBody>
      </p:sp>
      <p:grpSp>
        <p:nvGrpSpPr>
          <p:cNvPr id="2" name="组合 55"/>
          <p:cNvGrpSpPr/>
          <p:nvPr/>
        </p:nvGrpSpPr>
        <p:grpSpPr>
          <a:xfrm>
            <a:off x="0" y="245337"/>
            <a:ext cx="4165598" cy="685656"/>
            <a:chOff x="0" y="466008"/>
            <a:chExt cx="4442748" cy="1080000"/>
          </a:xfrm>
          <a:solidFill>
            <a:srgbClr val="CB1B3D"/>
          </a:solidFill>
          <a:effectLst/>
        </p:grpSpPr>
        <p:sp>
          <p:nvSpPr>
            <p:cNvPr id="16" name="矩形 15"/>
            <p:cNvSpPr/>
            <p:nvPr/>
          </p:nvSpPr>
          <p:spPr>
            <a:xfrm>
              <a:off x="0" y="466008"/>
              <a:ext cx="4148008" cy="108000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4400" b="1" dirty="0" smtClean="0"/>
                <a:t>失控的电车</a:t>
              </a:r>
              <a:endParaRPr lang="zh-CN" altLang="en-US" sz="4400" b="1" dirty="0"/>
            </a:p>
          </p:txBody>
        </p:sp>
        <p:sp>
          <p:nvSpPr>
            <p:cNvPr id="20" name="等腰三角形 19"/>
            <p:cNvSpPr/>
            <p:nvPr/>
          </p:nvSpPr>
          <p:spPr>
            <a:xfrm rot="5400000">
              <a:off x="4094940" y="1185259"/>
              <a:ext cx="400876" cy="29474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AutoShape 2" descr="http://img5.imgtn.bdimg.com/it/u=3235731825,3419148030&amp;fm=21&amp;gp=0.jpg"/>
          <p:cNvSpPr>
            <a:spLocks noChangeAspect="1" noChangeArrowheads="1"/>
          </p:cNvSpPr>
          <p:nvPr/>
        </p:nvSpPr>
        <p:spPr bwMode="auto">
          <a:xfrm>
            <a:off x="155787" y="-144505"/>
            <a:ext cx="304800" cy="305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endParaRPr lang="zh-CN" altLang="en-US"/>
          </a:p>
        </p:txBody>
      </p:sp>
      <p:pic>
        <p:nvPicPr>
          <p:cNvPr id="7170" name="Picture 4" descr="http://d.ifengimg.com/mw480/y0.ifengimg.com/ifengiclient/ipic/20141114/weixin_484_H22VlVkibh3upMvKTAhlqmM2saIEGsj7BSUbblmcpapeInKPjiaRicDXRAcxPW3D9BRWiamxGJlibE4d91MTzZJTMFA_w295_h4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599" y="854974"/>
            <a:ext cx="4318030" cy="5351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214282" y="1571612"/>
            <a:ext cx="3962396" cy="495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r>
              <a:rPr lang="zh-CN" altLang="en-US" sz="2900" dirty="0" smtClean="0">
                <a:latin typeface="黑体" pitchFamily="49" charset="-122"/>
                <a:ea typeface="黑体" pitchFamily="49" charset="-122"/>
              </a:rPr>
              <a:t>    假设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你是一位电车驾驶员，轨道前有</a:t>
            </a:r>
            <a:r>
              <a:rPr lang="en-US" altLang="zh-CN" sz="2900" dirty="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人，突然刹车失灵，电车正向他们碾去；你可以选择变道，这样会碾死另一道的</a:t>
            </a:r>
            <a:r>
              <a:rPr lang="en-US" altLang="zh-CN" sz="2900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900" dirty="0">
                <a:latin typeface="黑体" pitchFamily="49" charset="-122"/>
                <a:ea typeface="黑体" pitchFamily="49" charset="-122"/>
              </a:rPr>
              <a:t>人。请问你的选择是什么</a:t>
            </a:r>
            <a:r>
              <a:rPr lang="zh-CN" altLang="en-US" sz="2900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en-US" altLang="zh-CN" sz="29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900" dirty="0">
              <a:latin typeface="黑体" pitchFamily="49" charset="-122"/>
              <a:ea typeface="黑体" pitchFamily="49" charset="-122"/>
            </a:endParaRPr>
          </a:p>
          <a:p>
            <a:pPr>
              <a:buFont typeface="Arial" charset="0"/>
              <a:buChar char="•"/>
            </a:pPr>
            <a:r>
              <a:rPr lang="zh-CN" altLang="en-US" sz="2800" b="1" dirty="0" smtClean="0">
                <a:solidFill>
                  <a:srgbClr val="FF0000"/>
                </a:solidFill>
                <a:latin typeface="幼圆"/>
              </a:rPr>
              <a:t>你又会</a:t>
            </a:r>
            <a:r>
              <a:rPr lang="zh-CN" altLang="en-US" sz="2800" b="1" dirty="0">
                <a:solidFill>
                  <a:srgbClr val="FF0000"/>
                </a:solidFill>
                <a:latin typeface="幼圆"/>
              </a:rPr>
              <a:t>如何选择</a:t>
            </a:r>
            <a:r>
              <a:rPr lang="zh-CN" altLang="en-US" sz="2800" b="1" dirty="0" smtClean="0">
                <a:solidFill>
                  <a:srgbClr val="FF0000"/>
                </a:solidFill>
                <a:latin typeface="幼圆"/>
              </a:rPr>
              <a:t>？</a:t>
            </a:r>
            <a:endParaRPr lang="en-US" altLang="zh-CN" sz="2800" b="1" dirty="0" smtClean="0">
              <a:solidFill>
                <a:srgbClr val="FF0000"/>
              </a:solidFill>
              <a:latin typeface="幼圆"/>
            </a:endParaRPr>
          </a:p>
          <a:p>
            <a:pPr>
              <a:buFont typeface="Arial" charset="0"/>
              <a:buChar char="•"/>
            </a:pPr>
            <a:endParaRPr lang="en-US" altLang="zh-CN" sz="2800" b="1" dirty="0">
              <a:solidFill>
                <a:srgbClr val="FF0000"/>
              </a:solidFill>
              <a:latin typeface="幼圆"/>
            </a:endParaRPr>
          </a:p>
          <a:p>
            <a:pPr>
              <a:buFont typeface="Arial" charset="0"/>
              <a:buChar char="•"/>
            </a:pPr>
            <a:r>
              <a:rPr lang="zh-CN" altLang="en-US" sz="2800" b="1" dirty="0" smtClean="0">
                <a:solidFill>
                  <a:srgbClr val="FF0000"/>
                </a:solidFill>
                <a:latin typeface="幼圆"/>
              </a:rPr>
              <a:t>遵循价值标准是？</a:t>
            </a:r>
            <a:endParaRPr lang="zh-CN" altLang="en-US" sz="2800" b="1" dirty="0">
              <a:solidFill>
                <a:srgbClr val="FF0000"/>
              </a:solidFill>
              <a:latin typeface="幼圆"/>
            </a:endParaRPr>
          </a:p>
        </p:txBody>
      </p:sp>
      <p:sp>
        <p:nvSpPr>
          <p:cNvPr id="7172" name="矩形 6"/>
          <p:cNvSpPr>
            <a:spLocks noChangeArrowheads="1"/>
          </p:cNvSpPr>
          <p:nvPr/>
        </p:nvSpPr>
        <p:spPr bwMode="auto">
          <a:xfrm>
            <a:off x="727001" y="1125925"/>
            <a:ext cx="3286195" cy="384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zh-CN" altLang="en-US" sz="1900" b="1" dirty="0">
                <a:solidFill>
                  <a:srgbClr val="FF0000"/>
                </a:solidFill>
              </a:rPr>
              <a:t>哲学家菲利帕</a:t>
            </a:r>
            <a:r>
              <a:rPr lang="en-US" altLang="zh-CN" sz="1900" b="1" dirty="0">
                <a:solidFill>
                  <a:srgbClr val="FF0000"/>
                </a:solidFill>
              </a:rPr>
              <a:t>·</a:t>
            </a:r>
            <a:r>
              <a:rPr lang="zh-CN" altLang="en-US" sz="1900" b="1" dirty="0">
                <a:solidFill>
                  <a:srgbClr val="FF0000"/>
                </a:solidFill>
              </a:rPr>
              <a:t>福特</a:t>
            </a:r>
            <a:endParaRPr lang="zh-CN" altLang="en-US" sz="1000" dirty="0"/>
          </a:p>
        </p:txBody>
      </p:sp>
      <p:grpSp>
        <p:nvGrpSpPr>
          <p:cNvPr id="2" name="组合 55"/>
          <p:cNvGrpSpPr/>
          <p:nvPr/>
        </p:nvGrpSpPr>
        <p:grpSpPr>
          <a:xfrm>
            <a:off x="0" y="245337"/>
            <a:ext cx="4165598" cy="685656"/>
            <a:chOff x="0" y="466008"/>
            <a:chExt cx="4442748" cy="1080000"/>
          </a:xfrm>
          <a:solidFill>
            <a:srgbClr val="CB1B3D"/>
          </a:solidFill>
          <a:effectLst/>
        </p:grpSpPr>
        <p:sp>
          <p:nvSpPr>
            <p:cNvPr id="58" name="矩形 57"/>
            <p:cNvSpPr/>
            <p:nvPr/>
          </p:nvSpPr>
          <p:spPr>
            <a:xfrm>
              <a:off x="0" y="466008"/>
              <a:ext cx="4148008" cy="108000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9" name="等腰三角形 58"/>
            <p:cNvSpPr/>
            <p:nvPr/>
          </p:nvSpPr>
          <p:spPr>
            <a:xfrm rot="5400000">
              <a:off x="4094940" y="1185259"/>
              <a:ext cx="400876" cy="29474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7175" name="TextBox 53"/>
          <p:cNvSpPr txBox="1">
            <a:spLocks noChangeArrowheads="1"/>
          </p:cNvSpPr>
          <p:nvPr/>
        </p:nvSpPr>
        <p:spPr bwMode="auto">
          <a:xfrm>
            <a:off x="1258712" y="546413"/>
            <a:ext cx="2856089" cy="395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2404" tIns="51201" rIns="102404" bIns="51201">
            <a:spAutoFit/>
          </a:bodyPr>
          <a:lstStyle/>
          <a:p>
            <a:endParaRPr lang="zh-CN" altLang="en-US" sz="1900" b="1" dirty="0">
              <a:solidFill>
                <a:schemeClr val="bg1"/>
              </a:solidFill>
              <a:latin typeface="方正准圆简体"/>
              <a:ea typeface="方正准圆简体"/>
              <a:cs typeface="方正准圆简体"/>
            </a:endParaRPr>
          </a:p>
        </p:txBody>
      </p:sp>
      <p:sp>
        <p:nvSpPr>
          <p:cNvPr id="7177" name="TextBox 11"/>
          <p:cNvSpPr txBox="1">
            <a:spLocks noChangeArrowheads="1"/>
          </p:cNvSpPr>
          <p:nvPr/>
        </p:nvSpPr>
        <p:spPr bwMode="auto">
          <a:xfrm>
            <a:off x="1676380" y="313075"/>
            <a:ext cx="1270000" cy="41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823" tIns="36411" rIns="72823" bIns="36411">
            <a:spAutoFit/>
          </a:bodyPr>
          <a:lstStyle/>
          <a:p>
            <a:r>
              <a:rPr lang="zh-CN" altLang="en-US" sz="22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电车难题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124075" y="1773238"/>
            <a:ext cx="5113338" cy="159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 3 2 2 = 1</a:t>
            </a:r>
            <a:endParaRPr lang="zh-CN" altLang="en-US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619250" y="4076700"/>
            <a:ext cx="6626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可以在数字间添加“加、减、乘、除”，使等式成立？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3168650" cy="1511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你</a:t>
            </a:r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的方法是？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爱因斯坦与梦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3357563"/>
            <a:ext cx="265588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WordArt 3"/>
          <p:cNvSpPr>
            <a:spLocks noChangeArrowheads="1" noChangeShapeType="1" noTextEdit="1"/>
          </p:cNvSpPr>
          <p:nvPr/>
        </p:nvSpPr>
        <p:spPr bwMode="auto">
          <a:xfrm>
            <a:off x="2124075" y="1557338"/>
            <a:ext cx="4968875" cy="15113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楷体"/>
                <a:ea typeface="楷体"/>
              </a:rPr>
              <a:t>大道至简</a:t>
            </a:r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2154238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一个启发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105142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我是谁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2143116"/>
            <a:ext cx="56436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r>
              <a:rPr lang="zh-CN" altLang="en-US" sz="5400" b="1" dirty="0" smtClean="0"/>
              <a:t>、我要做什么？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2</a:t>
            </a:r>
            <a:r>
              <a:rPr lang="zh-CN" altLang="en-US" sz="5400" b="1" dirty="0" smtClean="0"/>
              <a:t>、我在做什么？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3</a:t>
            </a:r>
            <a:r>
              <a:rPr lang="zh-CN" altLang="en-US" sz="5400" b="1" dirty="0" smtClean="0"/>
              <a:t>、我在做的与要做的是否一致？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105142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发挥三个作用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2143116"/>
            <a:ext cx="5643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r>
              <a:rPr lang="zh-CN" altLang="en-US" sz="5400" b="1" dirty="0" smtClean="0"/>
              <a:t>、模范带头作用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2</a:t>
            </a:r>
            <a:r>
              <a:rPr lang="zh-CN" altLang="en-US" sz="5400" b="1" dirty="0" smtClean="0"/>
              <a:t>、核心骨干作用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3</a:t>
            </a:r>
            <a:r>
              <a:rPr lang="zh-CN" altLang="en-US" sz="5400" b="1" dirty="0" smtClean="0"/>
              <a:t>、桥梁纽带作用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105142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增强三个意识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2143116"/>
            <a:ext cx="5643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r>
              <a:rPr lang="zh-CN" altLang="en-US" sz="5400" b="1" dirty="0" smtClean="0"/>
              <a:t>、学习锻炼意识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2</a:t>
            </a:r>
            <a:r>
              <a:rPr lang="zh-CN" altLang="en-US" sz="5400" b="1" dirty="0" smtClean="0"/>
              <a:t>、服务他人意识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3</a:t>
            </a:r>
            <a:r>
              <a:rPr lang="zh-CN" altLang="en-US" sz="5400" b="1" dirty="0" smtClean="0"/>
              <a:t>、团结协作意识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105142" cy="12239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新魏"/>
                <a:ea typeface="华文新魏"/>
              </a:rPr>
              <a:t>牢记十二字要求</a:t>
            </a:r>
            <a:endParaRPr lang="zh-CN" altLang="en-US" sz="3600" b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新魏"/>
              <a:ea typeface="华文新魏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2143116"/>
            <a:ext cx="5643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r>
              <a:rPr lang="zh-CN" altLang="en-US" sz="5400" b="1" dirty="0" smtClean="0"/>
              <a:t>、提高自己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2</a:t>
            </a:r>
            <a:r>
              <a:rPr lang="zh-CN" altLang="en-US" sz="5400" b="1" dirty="0" smtClean="0"/>
              <a:t>、服务同学</a:t>
            </a:r>
            <a:endParaRPr lang="en-US" altLang="zh-CN" sz="5400" b="1" dirty="0" smtClean="0"/>
          </a:p>
          <a:p>
            <a:r>
              <a:rPr lang="en-US" altLang="zh-CN" sz="5400" b="1" dirty="0" smtClean="0"/>
              <a:t>3</a:t>
            </a:r>
            <a:r>
              <a:rPr lang="zh-CN" altLang="en-US" sz="5400" b="1" dirty="0" smtClean="0"/>
              <a:t>、奉献学校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茶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1989138"/>
            <a:ext cx="3182937" cy="318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WordArt 3"/>
          <p:cNvSpPr>
            <a:spLocks noChangeArrowheads="1" noChangeShapeType="1" noTextEdit="1"/>
          </p:cNvSpPr>
          <p:nvPr/>
        </p:nvSpPr>
        <p:spPr bwMode="auto">
          <a:xfrm>
            <a:off x="2843213" y="549275"/>
            <a:ext cx="338455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我好喜欢你</a:t>
            </a:r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 rot="5400000">
            <a:off x="-383381" y="3417094"/>
            <a:ext cx="3527425" cy="960437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5" lon="20699994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3600" b="1" kern="10">
                <a:ln w="9525"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难得糊涂</a:t>
            </a:r>
          </a:p>
        </p:txBody>
      </p:sp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 rot="5400000">
            <a:off x="5809456" y="3344069"/>
            <a:ext cx="3527425" cy="960438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5" lon="20699994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3600" b="1" kern="10">
                <a:ln w="9525">
                  <a:round/>
                  <a:headEnd/>
                  <a:tailEnd/>
                </a:ln>
                <a:solidFill>
                  <a:srgbClr val="CC0000"/>
                </a:solidFill>
                <a:latin typeface="隶书"/>
                <a:ea typeface="隶书"/>
              </a:rPr>
              <a:t>包容乃大</a:t>
            </a:r>
          </a:p>
        </p:txBody>
      </p:sp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611188" y="5876925"/>
            <a:ext cx="8208962" cy="720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楷体"/>
                <a:ea typeface="楷体"/>
              </a:rPr>
              <a:t>祝老师们身体健康、家庭幸福！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372</Words>
  <Application>Microsoft Office PowerPoint</Application>
  <PresentationFormat>全屏显示(4:3)</PresentationFormat>
  <Paragraphs>51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</dc:creator>
  <cp:lastModifiedBy>admin</cp:lastModifiedBy>
  <cp:revision>22</cp:revision>
  <dcterms:created xsi:type="dcterms:W3CDTF">2017-04-28T01:58:42Z</dcterms:created>
  <dcterms:modified xsi:type="dcterms:W3CDTF">2017-05-25T00:27:41Z</dcterms:modified>
</cp:coreProperties>
</file>