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30"/>
  </p:notesMasterIdLst>
  <p:sldIdLst>
    <p:sldId id="272" r:id="rId3"/>
    <p:sldId id="270" r:id="rId4"/>
    <p:sldId id="268" r:id="rId5"/>
    <p:sldId id="267" r:id="rId6"/>
    <p:sldId id="281" r:id="rId7"/>
    <p:sldId id="283" r:id="rId8"/>
    <p:sldId id="282" r:id="rId9"/>
    <p:sldId id="280" r:id="rId10"/>
    <p:sldId id="279" r:id="rId11"/>
    <p:sldId id="278" r:id="rId12"/>
    <p:sldId id="266" r:id="rId13"/>
    <p:sldId id="276" r:id="rId14"/>
    <p:sldId id="277" r:id="rId15"/>
    <p:sldId id="275" r:id="rId16"/>
    <p:sldId id="274" r:id="rId17"/>
    <p:sldId id="273" r:id="rId18"/>
    <p:sldId id="291" r:id="rId19"/>
    <p:sldId id="289" r:id="rId20"/>
    <p:sldId id="288" r:id="rId21"/>
    <p:sldId id="287" r:id="rId22"/>
    <p:sldId id="286" r:id="rId23"/>
    <p:sldId id="285" r:id="rId24"/>
    <p:sldId id="284" r:id="rId25"/>
    <p:sldId id="293" r:id="rId26"/>
    <p:sldId id="292" r:id="rId27"/>
    <p:sldId id="295" r:id="rId28"/>
    <p:sldId id="294"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97F1"/>
    <a:srgbClr val="5B9BD5"/>
    <a:srgbClr val="E44B42"/>
    <a:srgbClr val="02918B"/>
    <a:srgbClr val="F47349"/>
    <a:srgbClr val="6DA0A3"/>
    <a:srgbClr val="D7726C"/>
    <a:srgbClr val="80CBC4"/>
    <a:srgbClr val="C9D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48"/>
      </p:cViewPr>
      <p:guideLst/>
    </p:cSldViewPr>
  </p:slideViewPr>
  <p:notesTextViewPr>
    <p:cViewPr>
      <p:scale>
        <a:sx n="1" d="1"/>
        <a:sy n="1" d="1"/>
      </p:scale>
      <p:origin x="0" y="0"/>
    </p:cViewPr>
  </p:notesTextViewPr>
  <p:notesViewPr>
    <p:cSldViewPr snapToGrid="0">
      <p:cViewPr varScale="1">
        <p:scale>
          <a:sx n="88" d="100"/>
          <a:sy n="88" d="100"/>
        </p:scale>
        <p:origin x="3822"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DA744E-8872-4271-B266-495A6149FFE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252F5-6CE3-42EC-830D-FE7A8725EFF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大标题">
    <p:spTree>
      <p:nvGrpSpPr>
        <p:cNvPr id="1" name=""/>
        <p:cNvGrpSpPr/>
        <p:nvPr/>
      </p:nvGrpSpPr>
      <p:grpSpPr>
        <a:xfrm>
          <a:off x="0" y="0"/>
          <a:ext cx="0" cy="0"/>
          <a:chOff x="0" y="0"/>
          <a:chExt cx="0" cy="0"/>
        </a:xfrm>
      </p:grpSpPr>
      <p:sp>
        <p:nvSpPr>
          <p:cNvPr id="146" name="is1ide-Oval 2"/>
          <p:cNvSpPr/>
          <p:nvPr/>
        </p:nvSpPr>
        <p:spPr>
          <a:xfrm>
            <a:off x="2738665" y="2320101"/>
            <a:ext cx="1500495" cy="1553700"/>
          </a:xfrm>
          <a:prstGeom prst="ellipse">
            <a:avLst/>
          </a:prstGeom>
          <a:solidFill>
            <a:schemeClr val="bg1">
              <a:lumMod val="95000"/>
            </a:schemeClr>
          </a:solidFill>
          <a:ln w="12700" cap="flat">
            <a:solidFill>
              <a:srgbClr val="DCDEE0"/>
            </a:solidFill>
            <a:prstDash val="solid"/>
            <a:round/>
          </a:ln>
          <a:effectLst/>
        </p:spPr>
        <p:txBody>
          <a:bodyPr anchor="ctr"/>
          <a:lstStyle/>
          <a:p>
            <a:pPr algn="ctr"/>
          </a:p>
        </p:txBody>
      </p:sp>
      <p:sp>
        <p:nvSpPr>
          <p:cNvPr id="142" name="is1ide-Freeform: Shape 4"/>
          <p:cNvSpPr/>
          <p:nvPr userDrawn="1"/>
        </p:nvSpPr>
        <p:spPr>
          <a:xfrm>
            <a:off x="3517559" y="2062769"/>
            <a:ext cx="980963" cy="1015747"/>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p>
        </p:txBody>
      </p:sp>
      <p:sp>
        <p:nvSpPr>
          <p:cNvPr id="143" name="is1ide-Freeform: Shape 5"/>
          <p:cNvSpPr/>
          <p:nvPr userDrawn="1"/>
        </p:nvSpPr>
        <p:spPr>
          <a:xfrm>
            <a:off x="3517563" y="3115382"/>
            <a:ext cx="980955" cy="1015747"/>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p>
        </p:txBody>
      </p:sp>
      <p:sp>
        <p:nvSpPr>
          <p:cNvPr id="144" name="is1ide-Freeform: Shape 6"/>
          <p:cNvSpPr/>
          <p:nvPr userDrawn="1"/>
        </p:nvSpPr>
        <p:spPr>
          <a:xfrm>
            <a:off x="2501000" y="3115382"/>
            <a:ext cx="980963" cy="1015747"/>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p>
        </p:txBody>
      </p:sp>
      <p:sp>
        <p:nvSpPr>
          <p:cNvPr id="145" name="is1ide-Freeform: Shape 7"/>
          <p:cNvSpPr/>
          <p:nvPr userDrawn="1"/>
        </p:nvSpPr>
        <p:spPr>
          <a:xfrm>
            <a:off x="2500996" y="2062769"/>
            <a:ext cx="980971" cy="1015747"/>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p>
        </p:txBody>
      </p:sp>
      <p:pic>
        <p:nvPicPr>
          <p:cNvPr id="3" name="图片 2"/>
          <p:cNvPicPr>
            <a:picLocks noChangeAspect="1"/>
          </p:cNvPicPr>
          <p:nvPr userDrawn="1"/>
        </p:nvPicPr>
        <p:blipFill>
          <a:blip r:embed="rId2"/>
          <a:stretch>
            <a:fillRect/>
          </a:stretch>
        </p:blipFill>
        <p:spPr>
          <a:xfrm>
            <a:off x="2909290" y="2605885"/>
            <a:ext cx="1145346" cy="100978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小标题1">
    <p:spTree>
      <p:nvGrpSpPr>
        <p:cNvPr id="1" name=""/>
        <p:cNvGrpSpPr/>
        <p:nvPr/>
      </p:nvGrpSpPr>
      <p:grpSpPr>
        <a:xfrm>
          <a:off x="0" y="0"/>
          <a:ext cx="0" cy="0"/>
          <a:chOff x="0" y="0"/>
          <a:chExt cx="0" cy="0"/>
        </a:xfrm>
      </p:grpSpPr>
      <p:grpSp>
        <p:nvGrpSpPr>
          <p:cNvPr id="8" name="组合 9"/>
          <p:cNvGrpSpPr/>
          <p:nvPr userDrawn="1"/>
        </p:nvGrpSpPr>
        <p:grpSpPr bwMode="auto">
          <a:xfrm>
            <a:off x="2503624" y="2543018"/>
            <a:ext cx="1641044" cy="1602663"/>
            <a:chOff x="0" y="0"/>
            <a:chExt cx="1387872" cy="1387872"/>
          </a:xfrm>
        </p:grpSpPr>
        <p:sp>
          <p:nvSpPr>
            <p:cNvPr id="9" name="同心圆 11"/>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E44B4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10" name="空心弧 12"/>
            <p:cNvSpPr>
              <a:spLocks noChangeArrowheads="1"/>
            </p:cNvSpPr>
            <p:nvPr/>
          </p:nvSpPr>
          <p:spPr bwMode="auto">
            <a:xfrm rot="5400000">
              <a:off x="0" y="0"/>
              <a:ext cx="1387872" cy="1387872"/>
            </a:xfrm>
            <a:custGeom>
              <a:avLst/>
              <a:gdLst>
                <a:gd name="G0" fmla="+- 7411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411"/>
                <a:gd name="G18" fmla="*/ 7411 1 2"/>
                <a:gd name="G19" fmla="+- G18 5400 0"/>
                <a:gd name="G20" fmla="cos G19 11796480"/>
                <a:gd name="G21" fmla="sin G19 11796480"/>
                <a:gd name="G22" fmla="+- G20 10800 0"/>
                <a:gd name="G23" fmla="+- G21 10800 0"/>
                <a:gd name="G24" fmla="+- 10800 0 G20"/>
                <a:gd name="G25" fmla="+- 7411 10800 0"/>
                <a:gd name="G26" fmla="?: G9 G17 G25"/>
                <a:gd name="G27" fmla="?: G9 0 21600"/>
                <a:gd name="G28" fmla="cos 10800 11796480"/>
                <a:gd name="G29" fmla="sin 10800 11796480"/>
                <a:gd name="G30" fmla="sin 7411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94 w 21600"/>
                <a:gd name="T15" fmla="*/ 10800 h 21600"/>
                <a:gd name="T16" fmla="*/ 10800 w 21600"/>
                <a:gd name="T17" fmla="*/ 3389 h 21600"/>
                <a:gd name="T18" fmla="*/ 19906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389" y="10800"/>
                  </a:moveTo>
                  <a:cubicBezTo>
                    <a:pt x="3389" y="6707"/>
                    <a:pt x="6707" y="3389"/>
                    <a:pt x="10800" y="3389"/>
                  </a:cubicBezTo>
                  <a:cubicBezTo>
                    <a:pt x="14892" y="3388"/>
                    <a:pt x="18210" y="6707"/>
                    <a:pt x="18211" y="10799"/>
                  </a:cubicBezTo>
                  <a:lnTo>
                    <a:pt x="21600" y="10800"/>
                  </a:lnTo>
                  <a:cubicBezTo>
                    <a:pt x="21600" y="4835"/>
                    <a:pt x="16764" y="0"/>
                    <a:pt x="10800" y="0"/>
                  </a:cubicBezTo>
                  <a:cubicBezTo>
                    <a:pt x="4835" y="0"/>
                    <a:pt x="0" y="4835"/>
                    <a:pt x="0" y="10800"/>
                  </a:cubicBezTo>
                  <a:close/>
                </a:path>
              </a:pathLst>
            </a:custGeom>
            <a:solidFill>
              <a:schemeClr val="bg1">
                <a:lumMod val="75000"/>
                <a:alpha val="34000"/>
              </a:scheme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11" name="文本框 19"/>
          <p:cNvSpPr>
            <a:spLocks noChangeArrowheads="1"/>
          </p:cNvSpPr>
          <p:nvPr userDrawn="1"/>
        </p:nvSpPr>
        <p:spPr bwMode="auto">
          <a:xfrm>
            <a:off x="2858240" y="2990114"/>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小标题2">
    <p:spTree>
      <p:nvGrpSpPr>
        <p:cNvPr id="1" name=""/>
        <p:cNvGrpSpPr/>
        <p:nvPr/>
      </p:nvGrpSpPr>
      <p:grpSpPr>
        <a:xfrm>
          <a:off x="0" y="0"/>
          <a:ext cx="0" cy="0"/>
          <a:chOff x="0" y="0"/>
          <a:chExt cx="0" cy="0"/>
        </a:xfrm>
      </p:grpSpPr>
      <p:grpSp>
        <p:nvGrpSpPr>
          <p:cNvPr id="10" name="组合 13"/>
          <p:cNvGrpSpPr/>
          <p:nvPr userDrawn="1"/>
        </p:nvGrpSpPr>
        <p:grpSpPr bwMode="auto">
          <a:xfrm>
            <a:off x="2516128" y="2530976"/>
            <a:ext cx="1641044" cy="1602663"/>
            <a:chOff x="0" y="0"/>
            <a:chExt cx="1387872" cy="1387872"/>
          </a:xfrm>
        </p:grpSpPr>
        <p:sp>
          <p:nvSpPr>
            <p:cNvPr id="11" name="同心圆 14"/>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02918B"/>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12" name="空心弧 15"/>
            <p:cNvSpPr>
              <a:spLocks noChangeArrowheads="1"/>
            </p:cNvSpPr>
            <p:nvPr/>
          </p:nvSpPr>
          <p:spPr bwMode="auto">
            <a:xfrm rot="5400000">
              <a:off x="0" y="0"/>
              <a:ext cx="1387872" cy="1387872"/>
            </a:xfrm>
            <a:custGeom>
              <a:avLst/>
              <a:gdLst>
                <a:gd name="G0" fmla="+- 750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506"/>
                <a:gd name="G18" fmla="*/ 7506 1 2"/>
                <a:gd name="G19" fmla="+- G18 5400 0"/>
                <a:gd name="G20" fmla="cos G19 11796480"/>
                <a:gd name="G21" fmla="sin G19 11796480"/>
                <a:gd name="G22" fmla="+- G20 10800 0"/>
                <a:gd name="G23" fmla="+- G21 10800 0"/>
                <a:gd name="G24" fmla="+- 10800 0 G20"/>
                <a:gd name="G25" fmla="+- 7506 10800 0"/>
                <a:gd name="G26" fmla="?: G9 G17 G25"/>
                <a:gd name="G27" fmla="?: G9 0 21600"/>
                <a:gd name="G28" fmla="cos 10800 11796480"/>
                <a:gd name="G29" fmla="sin 10800 11796480"/>
                <a:gd name="G30" fmla="sin 750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47 w 21600"/>
                <a:gd name="T15" fmla="*/ 10800 h 21600"/>
                <a:gd name="T16" fmla="*/ 10800 w 21600"/>
                <a:gd name="T17" fmla="*/ 3294 h 21600"/>
                <a:gd name="T18" fmla="*/ 19953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94" y="10800"/>
                  </a:moveTo>
                  <a:cubicBezTo>
                    <a:pt x="3294" y="6654"/>
                    <a:pt x="6654" y="3294"/>
                    <a:pt x="10800" y="3294"/>
                  </a:cubicBezTo>
                  <a:cubicBezTo>
                    <a:pt x="14945" y="3293"/>
                    <a:pt x="18305" y="6654"/>
                    <a:pt x="18306" y="10799"/>
                  </a:cubicBezTo>
                  <a:lnTo>
                    <a:pt x="21600" y="10800"/>
                  </a:lnTo>
                  <a:cubicBezTo>
                    <a:pt x="21600" y="4835"/>
                    <a:pt x="16764" y="0"/>
                    <a:pt x="10800" y="0"/>
                  </a:cubicBezTo>
                  <a:cubicBezTo>
                    <a:pt x="4835" y="0"/>
                    <a:pt x="0" y="4835"/>
                    <a:pt x="0" y="10800"/>
                  </a:cubicBezTo>
                  <a:close/>
                </a:path>
              </a:pathLst>
            </a:custGeom>
            <a:solidFill>
              <a:schemeClr val="accent6">
                <a:lumMod val="20000"/>
                <a:lumOff val="80000"/>
                <a:alpha val="49000"/>
              </a:scheme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13" name="文本框 19"/>
          <p:cNvSpPr>
            <a:spLocks noChangeArrowheads="1"/>
          </p:cNvSpPr>
          <p:nvPr userDrawn="1"/>
        </p:nvSpPr>
        <p:spPr bwMode="auto">
          <a:xfrm>
            <a:off x="2876089" y="3000622"/>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小标题3">
    <p:spTree>
      <p:nvGrpSpPr>
        <p:cNvPr id="1" name=""/>
        <p:cNvGrpSpPr/>
        <p:nvPr/>
      </p:nvGrpSpPr>
      <p:grpSpPr>
        <a:xfrm>
          <a:off x="0" y="0"/>
          <a:ext cx="0" cy="0"/>
          <a:chOff x="0" y="0"/>
          <a:chExt cx="0" cy="0"/>
        </a:xfrm>
      </p:grpSpPr>
      <p:grpSp>
        <p:nvGrpSpPr>
          <p:cNvPr id="6" name="组合 9"/>
          <p:cNvGrpSpPr/>
          <p:nvPr userDrawn="1"/>
        </p:nvGrpSpPr>
        <p:grpSpPr bwMode="auto">
          <a:xfrm>
            <a:off x="2510295" y="2543017"/>
            <a:ext cx="1641044" cy="1602663"/>
            <a:chOff x="0" y="0"/>
            <a:chExt cx="1387872" cy="1387872"/>
          </a:xfrm>
        </p:grpSpPr>
        <p:sp>
          <p:nvSpPr>
            <p:cNvPr id="7" name="同心圆 11"/>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F47349"/>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8" name="空心弧 12"/>
            <p:cNvSpPr>
              <a:spLocks noChangeArrowheads="1"/>
            </p:cNvSpPr>
            <p:nvPr/>
          </p:nvSpPr>
          <p:spPr bwMode="auto">
            <a:xfrm rot="5400000">
              <a:off x="0" y="0"/>
              <a:ext cx="1387872" cy="1387872"/>
            </a:xfrm>
            <a:custGeom>
              <a:avLst/>
              <a:gdLst>
                <a:gd name="G0" fmla="+- 7411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411"/>
                <a:gd name="G18" fmla="*/ 7411 1 2"/>
                <a:gd name="G19" fmla="+- G18 5400 0"/>
                <a:gd name="G20" fmla="cos G19 11796480"/>
                <a:gd name="G21" fmla="sin G19 11796480"/>
                <a:gd name="G22" fmla="+- G20 10800 0"/>
                <a:gd name="G23" fmla="+- G21 10800 0"/>
                <a:gd name="G24" fmla="+- 10800 0 G20"/>
                <a:gd name="G25" fmla="+- 7411 10800 0"/>
                <a:gd name="G26" fmla="?: G9 G17 G25"/>
                <a:gd name="G27" fmla="?: G9 0 21600"/>
                <a:gd name="G28" fmla="cos 10800 11796480"/>
                <a:gd name="G29" fmla="sin 10800 11796480"/>
                <a:gd name="G30" fmla="sin 7411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94 w 21600"/>
                <a:gd name="T15" fmla="*/ 10800 h 21600"/>
                <a:gd name="T16" fmla="*/ 10800 w 21600"/>
                <a:gd name="T17" fmla="*/ 3389 h 21600"/>
                <a:gd name="T18" fmla="*/ 19906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389" y="10800"/>
                  </a:moveTo>
                  <a:cubicBezTo>
                    <a:pt x="3389" y="6707"/>
                    <a:pt x="6707" y="3389"/>
                    <a:pt x="10800" y="3389"/>
                  </a:cubicBezTo>
                  <a:cubicBezTo>
                    <a:pt x="14892" y="3388"/>
                    <a:pt x="18210" y="6707"/>
                    <a:pt x="18211" y="10799"/>
                  </a:cubicBezTo>
                  <a:lnTo>
                    <a:pt x="21600" y="10800"/>
                  </a:lnTo>
                  <a:cubicBezTo>
                    <a:pt x="21600" y="4835"/>
                    <a:pt x="16764" y="0"/>
                    <a:pt x="10800" y="0"/>
                  </a:cubicBezTo>
                  <a:cubicBezTo>
                    <a:pt x="4835" y="0"/>
                    <a:pt x="0" y="4835"/>
                    <a:pt x="0" y="10800"/>
                  </a:cubicBezTo>
                  <a:close/>
                </a:path>
              </a:pathLst>
            </a:custGeom>
            <a:solidFill>
              <a:srgbClr val="00B0F0">
                <a:alpha val="48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9" name="文本框 19"/>
          <p:cNvSpPr>
            <a:spLocks noChangeArrowheads="1"/>
          </p:cNvSpPr>
          <p:nvPr userDrawn="1"/>
        </p:nvSpPr>
        <p:spPr bwMode="auto">
          <a:xfrm>
            <a:off x="2888919" y="3006620"/>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小标题4">
    <p:spTree>
      <p:nvGrpSpPr>
        <p:cNvPr id="1" name=""/>
        <p:cNvGrpSpPr/>
        <p:nvPr/>
      </p:nvGrpSpPr>
      <p:grpSpPr>
        <a:xfrm>
          <a:off x="0" y="0"/>
          <a:ext cx="0" cy="0"/>
          <a:chOff x="0" y="0"/>
          <a:chExt cx="0" cy="0"/>
        </a:xfrm>
      </p:grpSpPr>
      <p:grpSp>
        <p:nvGrpSpPr>
          <p:cNvPr id="5" name="组合 13"/>
          <p:cNvGrpSpPr/>
          <p:nvPr userDrawn="1"/>
        </p:nvGrpSpPr>
        <p:grpSpPr bwMode="auto">
          <a:xfrm>
            <a:off x="2516909" y="2530984"/>
            <a:ext cx="1641044" cy="1602663"/>
            <a:chOff x="0" y="0"/>
            <a:chExt cx="1387872" cy="1387872"/>
          </a:xfrm>
        </p:grpSpPr>
        <p:sp>
          <p:nvSpPr>
            <p:cNvPr id="6" name="同心圆 14"/>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01567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7" name="空心弧 15"/>
            <p:cNvSpPr>
              <a:spLocks noChangeArrowheads="1"/>
            </p:cNvSpPr>
            <p:nvPr/>
          </p:nvSpPr>
          <p:spPr bwMode="auto">
            <a:xfrm rot="5400000">
              <a:off x="0" y="0"/>
              <a:ext cx="1387872" cy="1387872"/>
            </a:xfrm>
            <a:custGeom>
              <a:avLst/>
              <a:gdLst>
                <a:gd name="G0" fmla="+- 750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506"/>
                <a:gd name="G18" fmla="*/ 7506 1 2"/>
                <a:gd name="G19" fmla="+- G18 5400 0"/>
                <a:gd name="G20" fmla="cos G19 11796480"/>
                <a:gd name="G21" fmla="sin G19 11796480"/>
                <a:gd name="G22" fmla="+- G20 10800 0"/>
                <a:gd name="G23" fmla="+- G21 10800 0"/>
                <a:gd name="G24" fmla="+- 10800 0 G20"/>
                <a:gd name="G25" fmla="+- 7506 10800 0"/>
                <a:gd name="G26" fmla="?: G9 G17 G25"/>
                <a:gd name="G27" fmla="?: G9 0 21600"/>
                <a:gd name="G28" fmla="cos 10800 11796480"/>
                <a:gd name="G29" fmla="sin 10800 11796480"/>
                <a:gd name="G30" fmla="sin 750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47 w 21600"/>
                <a:gd name="T15" fmla="*/ 10800 h 21600"/>
                <a:gd name="T16" fmla="*/ 10800 w 21600"/>
                <a:gd name="T17" fmla="*/ 3294 h 21600"/>
                <a:gd name="T18" fmla="*/ 19953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94" y="10800"/>
                  </a:moveTo>
                  <a:cubicBezTo>
                    <a:pt x="3294" y="6654"/>
                    <a:pt x="6654" y="3294"/>
                    <a:pt x="10800" y="3294"/>
                  </a:cubicBezTo>
                  <a:cubicBezTo>
                    <a:pt x="14945" y="3293"/>
                    <a:pt x="18305" y="6654"/>
                    <a:pt x="18306" y="10799"/>
                  </a:cubicBezTo>
                  <a:lnTo>
                    <a:pt x="21600" y="10800"/>
                  </a:lnTo>
                  <a:cubicBezTo>
                    <a:pt x="21600" y="4835"/>
                    <a:pt x="16764" y="0"/>
                    <a:pt x="10800" y="0"/>
                  </a:cubicBezTo>
                  <a:cubicBezTo>
                    <a:pt x="4835" y="0"/>
                    <a:pt x="0" y="4835"/>
                    <a:pt x="0" y="10800"/>
                  </a:cubicBezTo>
                  <a:close/>
                </a:path>
              </a:pathLst>
            </a:custGeom>
            <a:solidFill>
              <a:schemeClr val="accent6">
                <a:lumMod val="20000"/>
                <a:lumOff val="80000"/>
                <a:alpha val="48000"/>
              </a:scheme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8" name="文本框 19"/>
          <p:cNvSpPr>
            <a:spLocks noChangeArrowheads="1"/>
          </p:cNvSpPr>
          <p:nvPr userDrawn="1"/>
        </p:nvSpPr>
        <p:spPr bwMode="auto">
          <a:xfrm>
            <a:off x="2865899" y="2978080"/>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2"/>
          <p:cNvSpPr/>
          <p:nvPr userDrawn="1"/>
        </p:nvSpPr>
        <p:spPr>
          <a:xfrm>
            <a:off x="-63517" y="-25400"/>
            <a:ext cx="12326274" cy="630070"/>
          </a:xfrm>
          <a:custGeom>
            <a:avLst/>
            <a:gdLst/>
            <a:ahLst/>
            <a:cxnLst/>
            <a:rect l="l" t="t" r="r" b="b"/>
            <a:pathLst>
              <a:path w="11692879" h="630070">
                <a:moveTo>
                  <a:pt x="0" y="9016"/>
                </a:moveTo>
                <a:cubicBezTo>
                  <a:pt x="0" y="4036"/>
                  <a:pt x="4036" y="0"/>
                  <a:pt x="9016" y="0"/>
                </a:cubicBezTo>
                <a:lnTo>
                  <a:pt x="11683864" y="0"/>
                </a:lnTo>
                <a:cubicBezTo>
                  <a:pt x="11688843" y="0"/>
                  <a:pt x="11692879" y="4037"/>
                  <a:pt x="11692879" y="9016"/>
                </a:cubicBezTo>
                <a:lnTo>
                  <a:pt x="11692879" y="621054"/>
                </a:lnTo>
                <a:cubicBezTo>
                  <a:pt x="11692879" y="626033"/>
                  <a:pt x="11688843" y="630069"/>
                  <a:pt x="11683864" y="630070"/>
                </a:cubicBezTo>
                <a:lnTo>
                  <a:pt x="9016" y="630070"/>
                </a:lnTo>
                <a:cubicBezTo>
                  <a:pt x="6624" y="630070"/>
                  <a:pt x="4331" y="629120"/>
                  <a:pt x="2641" y="627429"/>
                </a:cubicBezTo>
                <a:cubicBezTo>
                  <a:pt x="950" y="625738"/>
                  <a:pt x="0" y="623445"/>
                  <a:pt x="0" y="621054"/>
                </a:cubicBezTo>
                <a:lnTo>
                  <a:pt x="0" y="9016"/>
                </a:lnTo>
                <a:close/>
              </a:path>
            </a:pathLst>
          </a:custGeom>
          <a:solidFill>
            <a:srgbClr val="FFFFFF">
              <a:alpha val="0"/>
            </a:srgbClr>
          </a:solidFill>
          <a:ln w="19050">
            <a:solidFill>
              <a:srgbClr val="5B9BD5"/>
            </a:solidFill>
            <a:prstDash val="solid"/>
            <a:miter/>
          </a:ln>
        </p:spPr>
        <p:txBody>
          <a:bodyPr lIns="127000" rIns="127000" rtlCol="0" anchor="ctr"/>
          <a:lstStyle/>
          <a:p>
            <a:pPr algn="l"/>
            <a:endParaRPr lang="en-US" sz="1100"/>
          </a:p>
        </p:txBody>
      </p:sp>
      <p:sp>
        <p:nvSpPr>
          <p:cNvPr id="8" name="Freeform 3"/>
          <p:cNvSpPr/>
          <p:nvPr userDrawn="1"/>
        </p:nvSpPr>
        <p:spPr>
          <a:xfrm>
            <a:off x="-63390" y="-25400"/>
            <a:ext cx="9076762" cy="565647"/>
          </a:xfrm>
          <a:custGeom>
            <a:avLst/>
            <a:gdLst/>
            <a:ahLst/>
            <a:cxnLst/>
            <a:rect l="l" t="t" r="r" b="b"/>
            <a:pathLst>
              <a:path w="8117756" h="565647">
                <a:moveTo>
                  <a:pt x="0" y="8303"/>
                </a:moveTo>
                <a:cubicBezTo>
                  <a:pt x="0" y="3718"/>
                  <a:pt x="3718" y="0"/>
                  <a:pt x="8303" y="0"/>
                </a:cubicBezTo>
                <a:lnTo>
                  <a:pt x="8109452" y="0"/>
                </a:lnTo>
                <a:cubicBezTo>
                  <a:pt x="8114038" y="0"/>
                  <a:pt x="8117756" y="3718"/>
                  <a:pt x="8117756" y="8303"/>
                </a:cubicBezTo>
                <a:lnTo>
                  <a:pt x="8117756" y="557344"/>
                </a:lnTo>
                <a:cubicBezTo>
                  <a:pt x="8117756" y="561930"/>
                  <a:pt x="8114038" y="565647"/>
                  <a:pt x="8109452" y="565647"/>
                </a:cubicBezTo>
                <a:lnTo>
                  <a:pt x="8303" y="565647"/>
                </a:lnTo>
                <a:cubicBezTo>
                  <a:pt x="6101" y="565647"/>
                  <a:pt x="3989" y="564772"/>
                  <a:pt x="2432" y="563215"/>
                </a:cubicBezTo>
                <a:cubicBezTo>
                  <a:pt x="875" y="561658"/>
                  <a:pt x="0" y="559546"/>
                  <a:pt x="0" y="557344"/>
                </a:cubicBezTo>
                <a:lnTo>
                  <a:pt x="0" y="8303"/>
                </a:lnTo>
                <a:close/>
              </a:path>
            </a:pathLst>
          </a:custGeom>
          <a:solidFill>
            <a:srgbClr val="5B9BD5"/>
          </a:solidFill>
          <a:ln w="19050">
            <a:solidFill>
              <a:srgbClr val="5B9BD5"/>
            </a:solidFill>
            <a:prstDash val="solid"/>
            <a:miter/>
          </a:ln>
        </p:spPr>
        <p:txBody>
          <a:bodyPr lIns="127000" rIns="127000" rtlCol="0" anchor="ctr"/>
          <a:lstStyle/>
          <a:p>
            <a:pPr algn="l"/>
            <a:endParaRPr lang="en-US" sz="1100"/>
          </a:p>
        </p:txBody>
      </p:sp>
      <p:sp>
        <p:nvSpPr>
          <p:cNvPr id="10" name="Freeform 12"/>
          <p:cNvSpPr/>
          <p:nvPr userDrawn="1"/>
        </p:nvSpPr>
        <p:spPr>
          <a:xfrm>
            <a:off x="11495313" y="2"/>
            <a:ext cx="767443" cy="538842"/>
          </a:xfrm>
          <a:custGeom>
            <a:avLst/>
            <a:gdLst/>
            <a:ahLst/>
            <a:cxnLst/>
            <a:rect l="l" t="t" r="r" b="b"/>
            <a:pathLst>
              <a:path w="1439734" h="565455">
                <a:moveTo>
                  <a:pt x="0" y="8289"/>
                </a:moveTo>
                <a:cubicBezTo>
                  <a:pt x="0" y="6091"/>
                  <a:pt x="873" y="3982"/>
                  <a:pt x="2428" y="2428"/>
                </a:cubicBezTo>
                <a:cubicBezTo>
                  <a:pt x="3982" y="873"/>
                  <a:pt x="6091" y="0"/>
                  <a:pt x="8289" y="0"/>
                </a:cubicBezTo>
                <a:lnTo>
                  <a:pt x="1431445" y="0"/>
                </a:lnTo>
                <a:cubicBezTo>
                  <a:pt x="1433643" y="0"/>
                  <a:pt x="1435752" y="873"/>
                  <a:pt x="1437306" y="2428"/>
                </a:cubicBezTo>
                <a:cubicBezTo>
                  <a:pt x="1438861" y="3982"/>
                  <a:pt x="1439734" y="6091"/>
                  <a:pt x="1439734" y="8289"/>
                </a:cubicBezTo>
                <a:lnTo>
                  <a:pt x="1439734" y="557166"/>
                </a:lnTo>
                <a:cubicBezTo>
                  <a:pt x="1439734" y="559364"/>
                  <a:pt x="1438861" y="561473"/>
                  <a:pt x="1437306" y="563027"/>
                </a:cubicBezTo>
                <a:cubicBezTo>
                  <a:pt x="1435752" y="564582"/>
                  <a:pt x="1433643" y="565455"/>
                  <a:pt x="1431445" y="565455"/>
                </a:cubicBezTo>
                <a:lnTo>
                  <a:pt x="8289" y="565455"/>
                </a:lnTo>
                <a:cubicBezTo>
                  <a:pt x="6091" y="565455"/>
                  <a:pt x="3982" y="564582"/>
                  <a:pt x="2428" y="563027"/>
                </a:cubicBezTo>
                <a:cubicBezTo>
                  <a:pt x="873" y="561473"/>
                  <a:pt x="0" y="559364"/>
                  <a:pt x="0" y="557166"/>
                </a:cubicBezTo>
                <a:lnTo>
                  <a:pt x="0" y="8289"/>
                </a:lnTo>
                <a:close/>
              </a:path>
            </a:pathLst>
          </a:custGeom>
          <a:solidFill>
            <a:srgbClr val="5B9BD5"/>
          </a:solidFill>
          <a:ln w="19050">
            <a:solidFill>
              <a:srgbClr val="5B9BD5"/>
            </a:solidFill>
            <a:prstDash val="solid"/>
            <a:miter/>
          </a:ln>
        </p:spPr>
        <p:txBody>
          <a:bodyPr lIns="127000" rIns="127000" rtlCol="0" anchor="ctr"/>
          <a:lstStyle/>
          <a:p>
            <a:pPr algn="l"/>
            <a:endParaRPr lang="en-US" sz="1100"/>
          </a:p>
        </p:txBody>
      </p:sp>
      <p:sp>
        <p:nvSpPr>
          <p:cNvPr id="11" name="Freeform 3"/>
          <p:cNvSpPr/>
          <p:nvPr userDrawn="1"/>
        </p:nvSpPr>
        <p:spPr>
          <a:xfrm>
            <a:off x="-63517" y="6653893"/>
            <a:ext cx="12326274" cy="204107"/>
          </a:xfrm>
          <a:custGeom>
            <a:avLst/>
            <a:gdLst/>
            <a:ahLst/>
            <a:cxnLst/>
            <a:rect l="l" t="t" r="r" b="b"/>
            <a:pathLst>
              <a:path w="8117756" h="565647">
                <a:moveTo>
                  <a:pt x="0" y="8303"/>
                </a:moveTo>
                <a:cubicBezTo>
                  <a:pt x="0" y="3718"/>
                  <a:pt x="3718" y="0"/>
                  <a:pt x="8303" y="0"/>
                </a:cubicBezTo>
                <a:lnTo>
                  <a:pt x="8109452" y="0"/>
                </a:lnTo>
                <a:cubicBezTo>
                  <a:pt x="8114038" y="0"/>
                  <a:pt x="8117756" y="3718"/>
                  <a:pt x="8117756" y="8303"/>
                </a:cubicBezTo>
                <a:lnTo>
                  <a:pt x="8117756" y="557344"/>
                </a:lnTo>
                <a:cubicBezTo>
                  <a:pt x="8117756" y="561930"/>
                  <a:pt x="8114038" y="565647"/>
                  <a:pt x="8109452" y="565647"/>
                </a:cubicBezTo>
                <a:lnTo>
                  <a:pt x="8303" y="565647"/>
                </a:lnTo>
                <a:cubicBezTo>
                  <a:pt x="6101" y="565647"/>
                  <a:pt x="3989" y="564772"/>
                  <a:pt x="2432" y="563215"/>
                </a:cubicBezTo>
                <a:cubicBezTo>
                  <a:pt x="875" y="561658"/>
                  <a:pt x="0" y="559546"/>
                  <a:pt x="0" y="557344"/>
                </a:cubicBezTo>
                <a:lnTo>
                  <a:pt x="0" y="8303"/>
                </a:lnTo>
                <a:close/>
              </a:path>
            </a:pathLst>
          </a:custGeom>
          <a:solidFill>
            <a:srgbClr val="5B9BD5"/>
          </a:solidFill>
          <a:ln w="19050">
            <a:solidFill>
              <a:srgbClr val="5B9BD5"/>
            </a:solidFill>
            <a:prstDash val="solid"/>
            <a:miter/>
          </a:ln>
        </p:spPr>
        <p:txBody>
          <a:bodyPr lIns="127000" rIns="127000" rtlCol="0" anchor="ctr"/>
          <a:lstStyle/>
          <a:p>
            <a:pPr algn="l"/>
            <a:endParaRPr lang="en-US" sz="11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image" Target="../media/image4.jpeg"/><Relationship Id="rId3" Type="http://schemas.openxmlformats.org/officeDocument/2006/relationships/hyperlink" Target="https://image.baidu.com/search/detail?ct=503316480&amp;z=&amp;tn=baiduimagedetail&amp;ipn=d&amp;word=%E5%8D%B0%E5%BA%A6%E8%88%9E&amp;step_word=&amp;ie=utf-8&amp;in=&amp;cl=2&amp;lm=-1&amp;st=-1&amp;hd=&amp;latest=&amp;copyright=&amp;cs=1839120027,2531688847&amp;os=2589326305,795250571&amp;simid=4220949576,622194713&amp;pn=1&amp;rn=1&amp;di=35090&amp;ln=905&amp;fr=&amp;fmq=1572182746430_R&amp;fm=result&amp;ic=&amp;s=undefined&amp;se=&amp;sme=&amp;tab=0&amp;width=&amp;height=&amp;face=undefined&amp;is=0,0&amp;istype=2&amp;ist=&amp;jit=&amp;bdtype=0&amp;spn=0&amp;pi=0&amp;gsm=0&amp;objurl=http%3A%2F%2Fpic1.58cdn.com.cn%2Fzhuanzh%2Fn_v2da0929306eb54cce87df79e3f8406be1.jpg%3Fw%3D750%26h%3D0&amp;rpstart=0&amp;rpnum=0&amp;adpicid=0&amp;force=undefined" TargetMode="External"/><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5.jpeg"/><Relationship Id="rId1" Type="http://schemas.openxmlformats.org/officeDocument/2006/relationships/hyperlink" Target="https://image.baidu.com/search/detail?ct=503316480&amp;z=&amp;tn=baiduimagedetail&amp;ipn=d&amp;word=%E7%BB%8F%E6%B5%8E%E5%85%A8%E7%90%83%E5%8C%96&amp;step_word=&amp;ie=utf-8&amp;in=&amp;cl=2&amp;lm=-1&amp;st=-1&amp;hd=&amp;latest=&amp;copyright=&amp;cs=2509965477,1828485242&amp;os=2588764559,1398890231&amp;simid=3479539467,227626151&amp;pn=5&amp;rn=1&amp;di=64130&amp;ln=1285&amp;fr=&amp;fmq=1572182693719_R&amp;ic=&amp;s=undefined&amp;se=&amp;sme=&amp;tab=0&amp;width=&amp;height=&amp;face=undefined&amp;is=0,0&amp;istype=2&amp;ist=&amp;jit=&amp;bdtype=0&amp;spn=0&amp;pi=0&amp;gsm=0&amp;objurl=http%3A%2F%2Fwww.cssn.cn%2Fjjx%2Fjjx_gd%2F201708%2FW020170824417318208945.jpg&amp;rpstart=0&amp;rpnum=0&amp;adpicid=0&amp;force=undefined"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6.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7.jpeg"/><Relationship Id="rId1" Type="http://schemas.openxmlformats.org/officeDocument/2006/relationships/hyperlink" Target="https://image.baidu.com/search/detail?ct=503316480&amp;z=&amp;tn=baiduimagedetail&amp;ipn=d&amp;word=%E5%BD%93%E4%BB%8A%E4%B8%96%E7%95%8C%E5%9B%BD%E9%99%85%E7%AB%9E%E4%BA%89%E7%9A%84%E5%AE%9E%E8%B4%A8&amp;step_word=&amp;ie=utf-8&amp;in=&amp;cl=2&amp;lm=-1&amp;st=-1&amp;hd=&amp;latest=&amp;copyright=&amp;cs=2388240635,1139317683&amp;os=83715987,2282955550&amp;simid=0,0&amp;pn=3&amp;rn=1&amp;di=148170&amp;ln=1196&amp;fr=&amp;fmq=1572182882316_R&amp;ic=&amp;s=undefined&amp;se=&amp;sme=&amp;tab=0&amp;width=&amp;height=&amp;face=undefined&amp;is=0,0&amp;istype=2&amp;ist=&amp;jit=&amp;bdtype=0&amp;spn=0&amp;pi=0&amp;gsm=0&amp;objurl=http%3A%2F%2Fnews.chinawutong.com%2Fuploads%2Fallimg%2F171024%2F15154G414-0.jpg&amp;rpstart=0&amp;rpnum=0&amp;adpicid=0&amp;force=undefined"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013789" y="1839075"/>
            <a:ext cx="6626831" cy="2438488"/>
          </a:xfrm>
          <a:prstGeom prst="rect">
            <a:avLst/>
          </a:prstGeom>
          <a:noFill/>
        </p:spPr>
        <p:txBody>
          <a:bodyPr wrap="square" rtlCol="0">
            <a:spAutoFit/>
          </a:bodyPr>
          <a:lstStyle/>
          <a:p>
            <a:pPr>
              <a:lnSpc>
                <a:spcPct val="150000"/>
              </a:lnSpc>
            </a:pPr>
            <a:r>
              <a:rPr lang="zh-CN" altLang="en-US" sz="5400" b="1" dirty="0">
                <a:solidFill>
                  <a:srgbClr val="5B9BD5"/>
                </a:solidFill>
                <a:latin typeface="微软雅黑" panose="020B0503020204020204" pitchFamily="34" charset="-122"/>
                <a:ea typeface="微软雅黑" panose="020B0503020204020204" pitchFamily="34" charset="-122"/>
              </a:rPr>
              <a:t>第一单元</a:t>
            </a:r>
            <a:endParaRPr lang="en-US" altLang="zh-CN" sz="5400" b="1" dirty="0">
              <a:solidFill>
                <a:srgbClr val="5B9BD5"/>
              </a:solidFill>
              <a:latin typeface="微软雅黑" panose="020B0503020204020204" pitchFamily="34" charset="-122"/>
              <a:ea typeface="微软雅黑" panose="020B0503020204020204" pitchFamily="34" charset="-122"/>
            </a:endParaRPr>
          </a:p>
          <a:p>
            <a:pPr>
              <a:lnSpc>
                <a:spcPct val="150000"/>
              </a:lnSpc>
            </a:pPr>
            <a:r>
              <a:rPr lang="zh-CN" altLang="en-US" sz="5400" b="1" dirty="0">
                <a:solidFill>
                  <a:srgbClr val="5B9BD5"/>
                </a:solidFill>
                <a:latin typeface="微软雅黑" panose="020B0503020204020204" pitchFamily="34" charset="-122"/>
                <a:ea typeface="微软雅黑" panose="020B0503020204020204" pitchFamily="34" charset="-122"/>
              </a:rPr>
              <a:t>我们共同的世界</a:t>
            </a:r>
            <a:endParaRPr lang="zh-CN" altLang="en-US" sz="5400" b="1" dirty="0">
              <a:solidFill>
                <a:srgbClr val="5B9BD5"/>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849402" y="2845942"/>
            <a:ext cx="6143946" cy="784830"/>
          </a:xfrm>
          <a:prstGeom prst="rect">
            <a:avLst/>
          </a:prstGeom>
          <a:noFill/>
        </p:spPr>
        <p:txBody>
          <a:bodyPr wrap="square" rtlCol="0">
            <a:spAutoFit/>
          </a:bodyPr>
          <a:lstStyle/>
          <a:p>
            <a:r>
              <a:rPr lang="zh-CN" altLang="en-US" sz="4500" b="1" dirty="0">
                <a:solidFill>
                  <a:srgbClr val="E44B42"/>
                </a:solidFill>
                <a:latin typeface="微软雅黑" panose="020B0503020204020204" pitchFamily="34" charset="-122"/>
                <a:ea typeface="微软雅黑" panose="020B0503020204020204" pitchFamily="34" charset="-122"/>
              </a:rPr>
              <a:t>同住地球村</a:t>
            </a:r>
            <a:endParaRPr lang="zh-CN" altLang="en-US" sz="4500" b="1" dirty="0">
              <a:solidFill>
                <a:srgbClr val="E44B42"/>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06858" y="1839075"/>
            <a:ext cx="10592656" cy="1692771"/>
          </a:xfrm>
          <a:prstGeom prst="rect">
            <a:avLst/>
          </a:prstGeom>
          <a:noFill/>
        </p:spPr>
        <p:txBody>
          <a:bodyPr wrap="square" rtlCol="0">
            <a:spAutoFit/>
          </a:bodyPr>
          <a:lstStyle/>
          <a:p>
            <a:pPr lvl="0">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“一带一路”；中美贸易战；中欧班列；金砖国家；世界语言；汉语热；爵士舞、拉丁舞、印度舞、文化交流年</a:t>
            </a:r>
            <a:r>
              <a:rPr lang="en-US" altLang="zh-CN" sz="2600" dirty="0">
                <a:solidFill>
                  <a:prstClr val="black"/>
                </a:solidFill>
                <a:latin typeface="微软雅黑" panose="020B0503020204020204" pitchFamily="34" charset="-122"/>
                <a:ea typeface="微软雅黑" panose="020B0503020204020204" pitchFamily="34" charset="-122"/>
              </a:rPr>
              <a:t>……</a:t>
            </a:r>
            <a:endParaRPr lang="en-US" altLang="zh-CN" sz="2600" dirty="0">
              <a:solidFill>
                <a:prstClr val="black"/>
              </a:solidFill>
              <a:latin typeface="微软雅黑" panose="020B0503020204020204" pitchFamily="34" charset="-122"/>
              <a:ea typeface="微软雅黑" panose="020B0503020204020204" pitchFamily="34" charset="-122"/>
            </a:endParaRPr>
          </a:p>
          <a:p>
            <a:pPr lvl="0"/>
            <a:endParaRPr lang="en-US" altLang="zh-CN" sz="2600" dirty="0">
              <a:solidFill>
                <a:prstClr val="black"/>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421239" y="1013295"/>
            <a:ext cx="11424864" cy="523220"/>
            <a:chOff x="421239" y="1013295"/>
            <a:chExt cx="11424864" cy="523220"/>
          </a:xfrm>
        </p:grpSpPr>
        <p:sp>
          <p:nvSpPr>
            <p:cNvPr id="5" name="文本框 4"/>
            <p:cNvSpPr txBox="1"/>
            <p:nvPr/>
          </p:nvSpPr>
          <p:spPr>
            <a:xfrm>
              <a:off x="955496" y="1013295"/>
              <a:ext cx="10890607"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现象链接</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21239" y="1013295"/>
              <a:ext cx="433389" cy="464400"/>
              <a:chOff x="9324592" y="1236103"/>
              <a:chExt cx="531657" cy="583566"/>
            </a:xfrm>
          </p:grpSpPr>
          <p:sp>
            <p:nvSpPr>
              <p:cNvPr id="7" name="Shape 6853"/>
              <p:cNvSpPr/>
              <p:nvPr/>
            </p:nvSpPr>
            <p:spPr>
              <a:xfrm>
                <a:off x="9332127" y="1236103"/>
                <a:ext cx="450444" cy="583566"/>
              </a:xfrm>
              <a:custGeom>
                <a:avLst/>
                <a:gdLst/>
                <a:ahLst/>
                <a:cxnLst>
                  <a:cxn ang="0">
                    <a:pos x="wd2" y="hd2"/>
                  </a:cxn>
                  <a:cxn ang="5400000">
                    <a:pos x="wd2" y="hd2"/>
                  </a:cxn>
                  <a:cxn ang="10800000">
                    <a:pos x="wd2" y="hd2"/>
                  </a:cxn>
                  <a:cxn ang="16200000">
                    <a:pos x="wd2" y="hd2"/>
                  </a:cxn>
                </a:cxnLst>
                <a:rect l="0" t="0" r="r" b="b"/>
                <a:pathLst>
                  <a:path w="21600" h="21600" extrusionOk="0">
                    <a:moveTo>
                      <a:pt x="19406" y="0"/>
                    </a:moveTo>
                    <a:cubicBezTo>
                      <a:pt x="7425" y="0"/>
                      <a:pt x="7425" y="0"/>
                      <a:pt x="7425" y="0"/>
                    </a:cubicBezTo>
                    <a:cubicBezTo>
                      <a:pt x="7425" y="0"/>
                      <a:pt x="4978" y="2088"/>
                      <a:pt x="4134" y="2741"/>
                    </a:cubicBezTo>
                    <a:cubicBezTo>
                      <a:pt x="3122" y="3524"/>
                      <a:pt x="0" y="5873"/>
                      <a:pt x="0" y="5873"/>
                    </a:cubicBezTo>
                    <a:cubicBezTo>
                      <a:pt x="0" y="5873"/>
                      <a:pt x="0" y="5873"/>
                      <a:pt x="0" y="5873"/>
                    </a:cubicBezTo>
                    <a:cubicBezTo>
                      <a:pt x="0" y="19903"/>
                      <a:pt x="0" y="19903"/>
                      <a:pt x="0" y="19903"/>
                    </a:cubicBezTo>
                    <a:cubicBezTo>
                      <a:pt x="0" y="20817"/>
                      <a:pt x="928" y="21600"/>
                      <a:pt x="2109" y="21600"/>
                    </a:cubicBezTo>
                    <a:cubicBezTo>
                      <a:pt x="19406" y="21600"/>
                      <a:pt x="19406" y="21600"/>
                      <a:pt x="19406" y="21600"/>
                    </a:cubicBezTo>
                    <a:cubicBezTo>
                      <a:pt x="20588" y="21600"/>
                      <a:pt x="21600" y="20817"/>
                      <a:pt x="21600" y="19903"/>
                    </a:cubicBezTo>
                    <a:cubicBezTo>
                      <a:pt x="21600" y="1697"/>
                      <a:pt x="21600" y="1697"/>
                      <a:pt x="21600" y="1697"/>
                    </a:cubicBezTo>
                    <a:cubicBezTo>
                      <a:pt x="21600" y="783"/>
                      <a:pt x="20588" y="0"/>
                      <a:pt x="19406" y="0"/>
                    </a:cubicBezTo>
                  </a:path>
                </a:pathLst>
              </a:custGeom>
              <a:solidFill>
                <a:srgbClr val="0A8CBF"/>
              </a:solidFill>
              <a:ln w="12700" cap="flat">
                <a:noFill/>
                <a:miter lim="400000"/>
              </a:ln>
              <a:effectLst/>
            </p:spPr>
            <p:txBody>
              <a:bodyPr wrap="square" lIns="0" tIns="0" rIns="0" bIns="0" numCol="1" anchor="t">
                <a:noAutofit/>
              </a:bodyPr>
              <a:lstStyle/>
              <a:p>
                <a:pPr lvl="0"/>
              </a:p>
            </p:txBody>
          </p:sp>
          <p:pic>
            <p:nvPicPr>
              <p:cNvPr id="8" name="image22.png"/>
              <p:cNvPicPr/>
              <p:nvPr/>
            </p:nvPicPr>
            <p:blipFill>
              <a:blip r:embed="rId1"/>
              <a:stretch>
                <a:fillRect/>
              </a:stretch>
            </p:blipFill>
            <p:spPr>
              <a:xfrm>
                <a:off x="9652796" y="1483092"/>
                <a:ext cx="134798" cy="314808"/>
              </a:xfrm>
              <a:prstGeom prst="rect">
                <a:avLst/>
              </a:prstGeom>
              <a:ln w="12700" cap="flat">
                <a:noFill/>
                <a:miter lim="400000"/>
                <a:headEnd/>
                <a:tailEnd/>
              </a:ln>
              <a:effectLst/>
            </p:spPr>
          </p:pic>
          <p:sp>
            <p:nvSpPr>
              <p:cNvPr id="9" name="Shape 6855"/>
              <p:cNvSpPr/>
              <p:nvPr/>
            </p:nvSpPr>
            <p:spPr>
              <a:xfrm>
                <a:off x="9332127" y="1236103"/>
                <a:ext cx="225222" cy="5835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850" y="0"/>
                      <a:pt x="14850" y="0"/>
                      <a:pt x="14850" y="0"/>
                    </a:cubicBezTo>
                    <a:cubicBezTo>
                      <a:pt x="14850" y="0"/>
                      <a:pt x="9956" y="2088"/>
                      <a:pt x="8269" y="2741"/>
                    </a:cubicBezTo>
                    <a:cubicBezTo>
                      <a:pt x="6244" y="3524"/>
                      <a:pt x="0" y="5873"/>
                      <a:pt x="0" y="5873"/>
                    </a:cubicBezTo>
                    <a:cubicBezTo>
                      <a:pt x="0" y="5873"/>
                      <a:pt x="0" y="5873"/>
                      <a:pt x="0" y="5873"/>
                    </a:cubicBezTo>
                    <a:cubicBezTo>
                      <a:pt x="0" y="19903"/>
                      <a:pt x="0" y="19903"/>
                      <a:pt x="0" y="19903"/>
                    </a:cubicBezTo>
                    <a:cubicBezTo>
                      <a:pt x="0" y="20817"/>
                      <a:pt x="1856" y="21600"/>
                      <a:pt x="4219" y="21600"/>
                    </a:cubicBezTo>
                    <a:cubicBezTo>
                      <a:pt x="21600" y="21600"/>
                      <a:pt x="21600" y="21600"/>
                      <a:pt x="21600" y="21600"/>
                    </a:cubicBezTo>
                    <a:cubicBezTo>
                      <a:pt x="21600" y="0"/>
                      <a:pt x="21600" y="0"/>
                      <a:pt x="21600" y="0"/>
                    </a:cubicBezTo>
                  </a:path>
                </a:pathLst>
              </a:custGeom>
              <a:solidFill>
                <a:srgbClr val="18A3D9"/>
              </a:solidFill>
              <a:ln w="12700" cap="flat">
                <a:noFill/>
                <a:miter lim="400000"/>
              </a:ln>
              <a:effectLst/>
            </p:spPr>
            <p:txBody>
              <a:bodyPr wrap="square" lIns="0" tIns="0" rIns="0" bIns="0" numCol="1" anchor="t">
                <a:noAutofit/>
              </a:bodyPr>
              <a:lstStyle/>
              <a:p>
                <a:pPr lvl="0"/>
              </a:p>
            </p:txBody>
          </p:sp>
          <p:pic>
            <p:nvPicPr>
              <p:cNvPr id="10" name="image23.png"/>
              <p:cNvPicPr/>
              <p:nvPr/>
            </p:nvPicPr>
            <p:blipFill>
              <a:blip r:embed="rId2"/>
              <a:stretch>
                <a:fillRect/>
              </a:stretch>
            </p:blipFill>
            <p:spPr>
              <a:xfrm>
                <a:off x="9324592" y="1375087"/>
                <a:ext cx="195081" cy="57771"/>
              </a:xfrm>
              <a:prstGeom prst="rect">
                <a:avLst/>
              </a:prstGeom>
              <a:ln w="12700" cap="flat">
                <a:noFill/>
                <a:miter lim="400000"/>
                <a:headEnd/>
                <a:tailEnd/>
              </a:ln>
              <a:effectLst/>
            </p:spPr>
          </p:pic>
          <p:sp>
            <p:nvSpPr>
              <p:cNvPr id="11" name="Shape 6857"/>
              <p:cNvSpPr/>
              <p:nvPr/>
            </p:nvSpPr>
            <p:spPr>
              <a:xfrm>
                <a:off x="9332127" y="1236103"/>
                <a:ext cx="154893" cy="15907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5360"/>
                      <a:pt x="21600" y="15360"/>
                      <a:pt x="21600" y="15360"/>
                    </a:cubicBezTo>
                    <a:cubicBezTo>
                      <a:pt x="21600" y="18960"/>
                      <a:pt x="18900" y="21600"/>
                      <a:pt x="15464" y="21600"/>
                    </a:cubicBezTo>
                    <a:cubicBezTo>
                      <a:pt x="0" y="21600"/>
                      <a:pt x="0" y="21600"/>
                      <a:pt x="0" y="21600"/>
                    </a:cubicBezTo>
                    <a:lnTo>
                      <a:pt x="21600" y="0"/>
                    </a:lnTo>
                    <a:close/>
                  </a:path>
                </a:pathLst>
              </a:custGeom>
              <a:solidFill>
                <a:srgbClr val="3DBAEB"/>
              </a:solidFill>
              <a:ln w="12700" cap="flat">
                <a:noFill/>
                <a:miter lim="400000"/>
              </a:ln>
              <a:effectLst/>
            </p:spPr>
            <p:txBody>
              <a:bodyPr wrap="square" lIns="0" tIns="0" rIns="0" bIns="0" numCol="1" anchor="t">
                <a:noAutofit/>
              </a:bodyPr>
              <a:lstStyle/>
              <a:p>
                <a:pPr lvl="0"/>
              </a:p>
            </p:txBody>
          </p:sp>
          <p:sp>
            <p:nvSpPr>
              <p:cNvPr id="12" name="Shape 6858"/>
              <p:cNvSpPr/>
              <p:nvPr/>
            </p:nvSpPr>
            <p:spPr>
              <a:xfrm>
                <a:off x="9405806" y="1446253"/>
                <a:ext cx="301412" cy="195081"/>
              </a:xfrm>
              <a:custGeom>
                <a:avLst/>
                <a:gdLst/>
                <a:ahLst/>
                <a:cxnLst>
                  <a:cxn ang="0">
                    <a:pos x="wd2" y="hd2"/>
                  </a:cxn>
                  <a:cxn ang="5400000">
                    <a:pos x="wd2" y="hd2"/>
                  </a:cxn>
                  <a:cxn ang="10800000">
                    <a:pos x="wd2" y="hd2"/>
                  </a:cxn>
                  <a:cxn ang="16200000">
                    <a:pos x="wd2" y="hd2"/>
                  </a:cxn>
                </a:cxnLst>
                <a:rect l="0" t="0" r="r" b="b"/>
                <a:pathLst>
                  <a:path w="21600" h="21600" extrusionOk="0">
                    <a:moveTo>
                      <a:pt x="20463" y="21600"/>
                    </a:moveTo>
                    <a:cubicBezTo>
                      <a:pt x="1137" y="21600"/>
                      <a:pt x="1137" y="21600"/>
                      <a:pt x="1137" y="21600"/>
                    </a:cubicBezTo>
                    <a:cubicBezTo>
                      <a:pt x="505" y="21600"/>
                      <a:pt x="0" y="20822"/>
                      <a:pt x="0" y="19849"/>
                    </a:cubicBezTo>
                    <a:cubicBezTo>
                      <a:pt x="0" y="18876"/>
                      <a:pt x="505" y="18097"/>
                      <a:pt x="1137" y="18097"/>
                    </a:cubicBezTo>
                    <a:cubicBezTo>
                      <a:pt x="20463" y="18097"/>
                      <a:pt x="20463" y="18097"/>
                      <a:pt x="20463" y="18097"/>
                    </a:cubicBezTo>
                    <a:cubicBezTo>
                      <a:pt x="21095" y="18097"/>
                      <a:pt x="21600" y="18876"/>
                      <a:pt x="21600" y="19849"/>
                    </a:cubicBezTo>
                    <a:cubicBezTo>
                      <a:pt x="21600" y="20822"/>
                      <a:pt x="21095" y="21600"/>
                      <a:pt x="20463" y="21600"/>
                    </a:cubicBezTo>
                    <a:close/>
                    <a:moveTo>
                      <a:pt x="21600" y="13816"/>
                    </a:moveTo>
                    <a:cubicBezTo>
                      <a:pt x="21600" y="12843"/>
                      <a:pt x="21095" y="12065"/>
                      <a:pt x="20463" y="12065"/>
                    </a:cubicBezTo>
                    <a:cubicBezTo>
                      <a:pt x="1137" y="12065"/>
                      <a:pt x="1137" y="12065"/>
                      <a:pt x="1137" y="12065"/>
                    </a:cubicBezTo>
                    <a:cubicBezTo>
                      <a:pt x="505" y="12065"/>
                      <a:pt x="0" y="12843"/>
                      <a:pt x="0" y="13816"/>
                    </a:cubicBezTo>
                    <a:cubicBezTo>
                      <a:pt x="0" y="14789"/>
                      <a:pt x="505" y="15373"/>
                      <a:pt x="1137" y="15373"/>
                    </a:cubicBezTo>
                    <a:cubicBezTo>
                      <a:pt x="20463" y="15373"/>
                      <a:pt x="20463" y="15373"/>
                      <a:pt x="20463" y="15373"/>
                    </a:cubicBezTo>
                    <a:cubicBezTo>
                      <a:pt x="21095" y="15373"/>
                      <a:pt x="21600" y="14789"/>
                      <a:pt x="21600" y="13816"/>
                    </a:cubicBezTo>
                    <a:close/>
                    <a:moveTo>
                      <a:pt x="21600" y="7784"/>
                    </a:moveTo>
                    <a:cubicBezTo>
                      <a:pt x="21600" y="6811"/>
                      <a:pt x="21095" y="6032"/>
                      <a:pt x="20463" y="6032"/>
                    </a:cubicBezTo>
                    <a:cubicBezTo>
                      <a:pt x="1137" y="6032"/>
                      <a:pt x="1137" y="6032"/>
                      <a:pt x="1137" y="6032"/>
                    </a:cubicBezTo>
                    <a:cubicBezTo>
                      <a:pt x="505" y="6032"/>
                      <a:pt x="0" y="6811"/>
                      <a:pt x="0" y="7784"/>
                    </a:cubicBezTo>
                    <a:cubicBezTo>
                      <a:pt x="0" y="8562"/>
                      <a:pt x="505" y="9341"/>
                      <a:pt x="1137" y="9341"/>
                    </a:cubicBezTo>
                    <a:cubicBezTo>
                      <a:pt x="20463" y="9341"/>
                      <a:pt x="20463" y="9341"/>
                      <a:pt x="20463" y="9341"/>
                    </a:cubicBezTo>
                    <a:cubicBezTo>
                      <a:pt x="21095" y="9341"/>
                      <a:pt x="21600" y="8562"/>
                      <a:pt x="21600" y="7784"/>
                    </a:cubicBezTo>
                    <a:close/>
                    <a:moveTo>
                      <a:pt x="10737" y="1751"/>
                    </a:moveTo>
                    <a:cubicBezTo>
                      <a:pt x="10737" y="778"/>
                      <a:pt x="10232" y="0"/>
                      <a:pt x="9726" y="0"/>
                    </a:cubicBezTo>
                    <a:cubicBezTo>
                      <a:pt x="1137" y="0"/>
                      <a:pt x="1137" y="0"/>
                      <a:pt x="1137" y="0"/>
                    </a:cubicBezTo>
                    <a:cubicBezTo>
                      <a:pt x="505" y="0"/>
                      <a:pt x="0" y="778"/>
                      <a:pt x="0" y="1751"/>
                    </a:cubicBezTo>
                    <a:cubicBezTo>
                      <a:pt x="0" y="2530"/>
                      <a:pt x="505" y="3308"/>
                      <a:pt x="1137" y="3308"/>
                    </a:cubicBezTo>
                    <a:cubicBezTo>
                      <a:pt x="9726" y="3308"/>
                      <a:pt x="9726" y="3308"/>
                      <a:pt x="9726" y="3308"/>
                    </a:cubicBezTo>
                    <a:cubicBezTo>
                      <a:pt x="10232" y="3308"/>
                      <a:pt x="10737" y="2530"/>
                      <a:pt x="10737" y="1751"/>
                    </a:cubicBezTo>
                    <a:close/>
                  </a:path>
                </a:pathLst>
              </a:custGeom>
              <a:solidFill>
                <a:srgbClr val="F8EDE7"/>
              </a:solidFill>
              <a:ln w="12700" cap="flat">
                <a:noFill/>
                <a:miter lim="400000"/>
              </a:ln>
              <a:effectLst/>
            </p:spPr>
            <p:txBody>
              <a:bodyPr wrap="square" lIns="0" tIns="0" rIns="0" bIns="0" numCol="1" anchor="t">
                <a:noAutofit/>
              </a:bodyPr>
              <a:lstStyle/>
              <a:p>
                <a:pPr lvl="0"/>
              </a:p>
            </p:txBody>
          </p:sp>
          <p:sp>
            <p:nvSpPr>
              <p:cNvPr id="13" name="Shape 6859"/>
              <p:cNvSpPr/>
              <p:nvPr/>
            </p:nvSpPr>
            <p:spPr>
              <a:xfrm>
                <a:off x="9578280" y="1325689"/>
                <a:ext cx="113029" cy="98796"/>
              </a:xfrm>
              <a:prstGeom prst="rect">
                <a:avLst/>
              </a:prstGeom>
              <a:solidFill>
                <a:srgbClr val="F8EDE7"/>
              </a:solidFill>
              <a:ln w="12700" cap="flat">
                <a:noFill/>
                <a:miter lim="400000"/>
              </a:ln>
              <a:effectLst/>
            </p:spPr>
            <p:txBody>
              <a:bodyPr wrap="square" lIns="0" tIns="0" rIns="0" bIns="0" numCol="1" anchor="t">
                <a:noAutofit/>
              </a:bodyPr>
              <a:lstStyle/>
              <a:p>
                <a:pPr lvl="0"/>
              </a:p>
            </p:txBody>
          </p:sp>
          <p:sp>
            <p:nvSpPr>
              <p:cNvPr id="14" name="Shape 6860"/>
              <p:cNvSpPr/>
              <p:nvPr/>
            </p:nvSpPr>
            <p:spPr>
              <a:xfrm>
                <a:off x="9640236" y="1424484"/>
                <a:ext cx="216013" cy="250340"/>
              </a:xfrm>
              <a:custGeom>
                <a:avLst/>
                <a:gdLst/>
                <a:ahLst/>
                <a:cxnLst>
                  <a:cxn ang="0">
                    <a:pos x="wd2" y="hd2"/>
                  </a:cxn>
                  <a:cxn ang="5400000">
                    <a:pos x="wd2" y="hd2"/>
                  </a:cxn>
                  <a:cxn ang="10800000">
                    <a:pos x="wd2" y="hd2"/>
                  </a:cxn>
                  <a:cxn ang="16200000">
                    <a:pos x="wd2" y="hd2"/>
                  </a:cxn>
                </a:cxnLst>
                <a:rect l="0" t="0" r="r" b="b"/>
                <a:pathLst>
                  <a:path w="21600" h="21600" extrusionOk="0">
                    <a:moveTo>
                      <a:pt x="8623" y="0"/>
                    </a:moveTo>
                    <a:lnTo>
                      <a:pt x="0" y="16615"/>
                    </a:lnTo>
                    <a:lnTo>
                      <a:pt x="13144" y="21600"/>
                    </a:lnTo>
                    <a:lnTo>
                      <a:pt x="21600" y="5201"/>
                    </a:lnTo>
                    <a:lnTo>
                      <a:pt x="8623" y="0"/>
                    </a:lnTo>
                    <a:close/>
                  </a:path>
                </a:pathLst>
              </a:custGeom>
              <a:solidFill>
                <a:srgbClr val="3BBF98"/>
              </a:solidFill>
              <a:ln w="12700" cap="flat">
                <a:noFill/>
                <a:miter lim="400000"/>
              </a:ln>
              <a:effectLst/>
            </p:spPr>
            <p:txBody>
              <a:bodyPr wrap="square" lIns="0" tIns="0" rIns="0" bIns="0" numCol="1" anchor="t">
                <a:noAutofit/>
              </a:bodyPr>
              <a:lstStyle/>
              <a:p>
                <a:pPr lvl="0"/>
              </a:p>
            </p:txBody>
          </p:sp>
          <p:sp>
            <p:nvSpPr>
              <p:cNvPr id="15" name="Shape 6861"/>
              <p:cNvSpPr/>
              <p:nvPr/>
            </p:nvSpPr>
            <p:spPr>
              <a:xfrm>
                <a:off x="9640236" y="1617053"/>
                <a:ext cx="131450" cy="98797"/>
              </a:xfrm>
              <a:custGeom>
                <a:avLst/>
                <a:gdLst/>
                <a:ahLst/>
                <a:cxnLst>
                  <a:cxn ang="0">
                    <a:pos x="wd2" y="hd2"/>
                  </a:cxn>
                  <a:cxn ang="5400000">
                    <a:pos x="wd2" y="hd2"/>
                  </a:cxn>
                  <a:cxn ang="10800000">
                    <a:pos x="wd2" y="hd2"/>
                  </a:cxn>
                  <a:cxn ang="16200000">
                    <a:pos x="wd2" y="hd2"/>
                  </a:cxn>
                </a:cxnLst>
                <a:rect l="0" t="0" r="r" b="b"/>
                <a:pathLst>
                  <a:path w="21600" h="21600" extrusionOk="0">
                    <a:moveTo>
                      <a:pt x="1651" y="15742"/>
                    </a:moveTo>
                    <a:lnTo>
                      <a:pt x="0" y="0"/>
                    </a:lnTo>
                    <a:lnTo>
                      <a:pt x="21600" y="12631"/>
                    </a:lnTo>
                    <a:lnTo>
                      <a:pt x="11557" y="21600"/>
                    </a:lnTo>
                    <a:lnTo>
                      <a:pt x="1651" y="15742"/>
                    </a:lnTo>
                    <a:close/>
                  </a:path>
                </a:pathLst>
              </a:custGeom>
              <a:solidFill>
                <a:srgbClr val="F2DFD5"/>
              </a:solidFill>
              <a:ln w="12700" cap="flat">
                <a:noFill/>
                <a:miter lim="400000"/>
              </a:ln>
              <a:effectLst/>
            </p:spPr>
            <p:txBody>
              <a:bodyPr wrap="square" lIns="0" tIns="0" rIns="0" bIns="0" numCol="1" anchor="t">
                <a:noAutofit/>
              </a:bodyPr>
              <a:lstStyle/>
              <a:p>
                <a:pPr lvl="0"/>
              </a:p>
            </p:txBody>
          </p:sp>
          <p:sp>
            <p:nvSpPr>
              <p:cNvPr id="16" name="Shape 6862"/>
              <p:cNvSpPr/>
              <p:nvPr/>
            </p:nvSpPr>
            <p:spPr>
              <a:xfrm>
                <a:off x="9640236" y="1424484"/>
                <a:ext cx="151544" cy="222711"/>
              </a:xfrm>
              <a:custGeom>
                <a:avLst/>
                <a:gdLst/>
                <a:ahLst/>
                <a:cxnLst>
                  <a:cxn ang="0">
                    <a:pos x="wd2" y="hd2"/>
                  </a:cxn>
                  <a:cxn ang="5400000">
                    <a:pos x="wd2" y="hd2"/>
                  </a:cxn>
                  <a:cxn ang="10800000">
                    <a:pos x="wd2" y="hd2"/>
                  </a:cxn>
                  <a:cxn ang="16200000">
                    <a:pos x="wd2" y="hd2"/>
                  </a:cxn>
                </a:cxnLst>
                <a:rect l="0" t="0" r="r" b="b"/>
                <a:pathLst>
                  <a:path w="21600" h="21600" extrusionOk="0">
                    <a:moveTo>
                      <a:pt x="12292" y="0"/>
                    </a:moveTo>
                    <a:lnTo>
                      <a:pt x="0" y="18677"/>
                    </a:lnTo>
                    <a:lnTo>
                      <a:pt x="9308" y="21600"/>
                    </a:lnTo>
                    <a:lnTo>
                      <a:pt x="21600" y="2923"/>
                    </a:lnTo>
                    <a:lnTo>
                      <a:pt x="12292" y="0"/>
                    </a:lnTo>
                    <a:close/>
                  </a:path>
                </a:pathLst>
              </a:custGeom>
              <a:solidFill>
                <a:srgbClr val="4ED0AA"/>
              </a:solidFill>
              <a:ln w="12700" cap="flat">
                <a:noFill/>
                <a:miter lim="400000"/>
              </a:ln>
              <a:effectLst/>
            </p:spPr>
            <p:txBody>
              <a:bodyPr wrap="square" lIns="0" tIns="0" rIns="0" bIns="0" numCol="1" anchor="t">
                <a:noAutofit/>
              </a:bodyPr>
              <a:lstStyle/>
              <a:p>
                <a:pPr lvl="0"/>
              </a:p>
            </p:txBody>
          </p:sp>
          <p:sp>
            <p:nvSpPr>
              <p:cNvPr id="17" name="Shape 6863"/>
              <p:cNvSpPr/>
              <p:nvPr/>
            </p:nvSpPr>
            <p:spPr>
              <a:xfrm>
                <a:off x="9640236" y="1617053"/>
                <a:ext cx="66982" cy="86238"/>
              </a:xfrm>
              <a:custGeom>
                <a:avLst/>
                <a:gdLst/>
                <a:ahLst/>
                <a:cxnLst>
                  <a:cxn ang="0">
                    <a:pos x="wd2" y="hd2"/>
                  </a:cxn>
                  <a:cxn ang="5400000">
                    <a:pos x="wd2" y="hd2"/>
                  </a:cxn>
                  <a:cxn ang="10800000">
                    <a:pos x="wd2" y="hd2"/>
                  </a:cxn>
                  <a:cxn ang="16200000">
                    <a:pos x="wd2" y="hd2"/>
                  </a:cxn>
                </a:cxnLst>
                <a:rect l="0" t="0" r="r" b="b"/>
                <a:pathLst>
                  <a:path w="21600" h="21600" extrusionOk="0">
                    <a:moveTo>
                      <a:pt x="3240" y="18035"/>
                    </a:moveTo>
                    <a:lnTo>
                      <a:pt x="0" y="0"/>
                    </a:lnTo>
                    <a:lnTo>
                      <a:pt x="21600" y="6920"/>
                    </a:lnTo>
                    <a:lnTo>
                      <a:pt x="12960" y="21600"/>
                    </a:lnTo>
                    <a:lnTo>
                      <a:pt x="3240" y="18035"/>
                    </a:lnTo>
                    <a:close/>
                  </a:path>
                </a:pathLst>
              </a:custGeom>
              <a:solidFill>
                <a:srgbClr val="F8EDE7"/>
              </a:solidFill>
              <a:ln w="12700" cap="flat">
                <a:noFill/>
                <a:miter lim="400000"/>
              </a:ln>
              <a:effectLst/>
            </p:spPr>
            <p:txBody>
              <a:bodyPr wrap="square" lIns="0" tIns="0" rIns="0" bIns="0" numCol="1" anchor="t">
                <a:noAutofit/>
              </a:bodyPr>
              <a:lstStyle/>
              <a:p>
                <a:pPr lvl="0"/>
              </a:p>
            </p:txBody>
          </p:sp>
          <p:sp>
            <p:nvSpPr>
              <p:cNvPr id="18" name="Shape 6864"/>
              <p:cNvSpPr/>
              <p:nvPr/>
            </p:nvSpPr>
            <p:spPr>
              <a:xfrm>
                <a:off x="9650283" y="1684033"/>
                <a:ext cx="65307" cy="66981"/>
              </a:xfrm>
              <a:custGeom>
                <a:avLst/>
                <a:gdLst/>
                <a:ahLst/>
                <a:cxnLst>
                  <a:cxn ang="0">
                    <a:pos x="wd2" y="hd2"/>
                  </a:cxn>
                  <a:cxn ang="5400000">
                    <a:pos x="wd2" y="hd2"/>
                  </a:cxn>
                  <a:cxn ang="10800000">
                    <a:pos x="wd2" y="hd2"/>
                  </a:cxn>
                  <a:cxn ang="16200000">
                    <a:pos x="wd2" y="hd2"/>
                  </a:cxn>
                </a:cxnLst>
                <a:rect l="0" t="0" r="r" b="b"/>
                <a:pathLst>
                  <a:path w="21600" h="21600" extrusionOk="0">
                    <a:moveTo>
                      <a:pt x="21600" y="8910"/>
                    </a:moveTo>
                    <a:lnTo>
                      <a:pt x="3046" y="21600"/>
                    </a:lnTo>
                    <a:lnTo>
                      <a:pt x="0" y="0"/>
                    </a:lnTo>
                    <a:lnTo>
                      <a:pt x="21600" y="8910"/>
                    </a:lnTo>
                    <a:close/>
                  </a:path>
                </a:pathLst>
              </a:custGeom>
              <a:solidFill>
                <a:srgbClr val="41556B"/>
              </a:solidFill>
              <a:ln w="12700" cap="flat">
                <a:noFill/>
                <a:miter lim="400000"/>
              </a:ln>
              <a:effectLst/>
            </p:spPr>
            <p:txBody>
              <a:bodyPr wrap="square" lIns="0" tIns="0" rIns="0" bIns="0" numCol="1" anchor="t">
                <a:noAutofit/>
              </a:bodyPr>
              <a:lstStyle/>
              <a:p>
                <a:pPr lvl="0"/>
              </a:p>
            </p:txBody>
          </p:sp>
          <p:sp>
            <p:nvSpPr>
              <p:cNvPr id="19" name="Shape 6865"/>
              <p:cNvSpPr/>
              <p:nvPr/>
            </p:nvSpPr>
            <p:spPr>
              <a:xfrm>
                <a:off x="9650283" y="1684033"/>
                <a:ext cx="31817" cy="66981"/>
              </a:xfrm>
              <a:custGeom>
                <a:avLst/>
                <a:gdLst/>
                <a:ahLst/>
                <a:cxnLst>
                  <a:cxn ang="0">
                    <a:pos x="wd2" y="hd2"/>
                  </a:cxn>
                  <a:cxn ang="5400000">
                    <a:pos x="wd2" y="hd2"/>
                  </a:cxn>
                  <a:cxn ang="10800000">
                    <a:pos x="wd2" y="hd2"/>
                  </a:cxn>
                  <a:cxn ang="16200000">
                    <a:pos x="wd2" y="hd2"/>
                  </a:cxn>
                </a:cxnLst>
                <a:rect l="0" t="0" r="r" b="b"/>
                <a:pathLst>
                  <a:path w="21600" h="21600" extrusionOk="0">
                    <a:moveTo>
                      <a:pt x="6253" y="21600"/>
                    </a:moveTo>
                    <a:lnTo>
                      <a:pt x="0" y="0"/>
                    </a:lnTo>
                    <a:lnTo>
                      <a:pt x="21600" y="4590"/>
                    </a:lnTo>
                    <a:lnTo>
                      <a:pt x="6253" y="21600"/>
                    </a:lnTo>
                    <a:close/>
                  </a:path>
                </a:pathLst>
              </a:custGeom>
              <a:solidFill>
                <a:srgbClr val="536880"/>
              </a:solidFill>
              <a:ln w="12700" cap="flat">
                <a:noFill/>
                <a:miter lim="400000"/>
              </a:ln>
              <a:effectLst/>
            </p:spPr>
            <p:txBody>
              <a:bodyPr wrap="square" lIns="0" tIns="0" rIns="0" bIns="0" numCol="1" anchor="t">
                <a:noAutofit/>
              </a:bodyPr>
              <a:lstStyle/>
              <a:p>
                <a:pPr lvl="0"/>
              </a:p>
            </p:txBody>
          </p:sp>
        </p:grpSp>
      </p:grpSp>
      <p:pic>
        <p:nvPicPr>
          <p:cNvPr id="2050" name="Picture 2">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4790" y="3219825"/>
            <a:ext cx="4762500" cy="3171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02751" y="1305242"/>
            <a:ext cx="11188557" cy="523220"/>
          </a:xfrm>
          <a:prstGeom prst="rect">
            <a:avLst/>
          </a:prstGeom>
          <a:noFill/>
        </p:spPr>
        <p:txBody>
          <a:bodyPr wrap="square" rtlCol="0">
            <a:spAutoFit/>
          </a:bodyPr>
          <a:lstStyle/>
          <a:p>
            <a:r>
              <a:rPr lang="zh-CN" altLang="en-US" sz="2800" b="1" dirty="0">
                <a:solidFill>
                  <a:prstClr val="black"/>
                </a:solidFill>
                <a:latin typeface="微软雅黑" panose="020B0503020204020204" pitchFamily="34" charset="-122"/>
                <a:ea typeface="微软雅黑" panose="020B0503020204020204" pitchFamily="34" charset="-122"/>
              </a:rPr>
              <a:t>一、开放互动的世界</a:t>
            </a:r>
            <a:endParaRPr lang="zh-CN" altLang="en-US" b="1" dirty="0"/>
          </a:p>
        </p:txBody>
      </p:sp>
      <p:sp>
        <p:nvSpPr>
          <p:cNvPr id="5" name="文本框 4"/>
          <p:cNvSpPr txBox="1"/>
          <p:nvPr/>
        </p:nvSpPr>
        <p:spPr>
          <a:xfrm>
            <a:off x="582202" y="1833238"/>
            <a:ext cx="10849510"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1.</a:t>
            </a:r>
            <a:r>
              <a:rPr lang="zh-CN" altLang="en-US" sz="2600" dirty="0">
                <a:solidFill>
                  <a:srgbClr val="FF0000"/>
                </a:solidFill>
                <a:latin typeface="微软雅黑" panose="020B0503020204020204" pitchFamily="34" charset="-122"/>
                <a:ea typeface="微软雅黑" panose="020B0503020204020204" pitchFamily="34" charset="-122"/>
              </a:rPr>
              <a:t>人类共同的家园的特点</a:t>
            </a:r>
            <a:endParaRPr lang="zh-CN" altLang="en-US" dirty="0"/>
          </a:p>
        </p:txBody>
      </p:sp>
      <p:sp>
        <p:nvSpPr>
          <p:cNvPr id="6" name="文本框 5"/>
          <p:cNvSpPr txBox="1"/>
          <p:nvPr/>
        </p:nvSpPr>
        <p:spPr>
          <a:xfrm>
            <a:off x="575352" y="2239811"/>
            <a:ext cx="10856360" cy="4209550"/>
          </a:xfrm>
          <a:prstGeom prst="rect">
            <a:avLst/>
          </a:prstGeom>
          <a:noFill/>
        </p:spPr>
        <p:txBody>
          <a:bodyPr wrap="square" rtlCol="0">
            <a:spAutoFit/>
          </a:bodyPr>
          <a:lstStyle/>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这是一个开放的世界。国家间相互开放的程度不断加深，在政治、经济、文化各领域的开放范围也在不断扩展。封闭、孤立、以邻为壑的现象仍然存在，但已不是主流。</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这是一个发展的世界。新技术、新经济、新业态不断涌现并蓬勃发展，世界正经历着</a:t>
            </a:r>
            <a:r>
              <a:rPr lang="zh-CN" altLang="en-US" sz="2600" dirty="0">
                <a:solidFill>
                  <a:srgbClr val="9997F1"/>
                </a:solidFill>
                <a:latin typeface="微软雅黑" panose="020B0503020204020204" pitchFamily="34" charset="-122"/>
                <a:ea typeface="微软雅黑" panose="020B0503020204020204" pitchFamily="34" charset="-122"/>
              </a:rPr>
              <a:t>新一轮大发展大变革大调整</a:t>
            </a:r>
            <a:r>
              <a:rPr lang="zh-CN" altLang="en-US" sz="2600" dirty="0">
                <a:solidFill>
                  <a:prstClr val="black"/>
                </a:solidFill>
                <a:latin typeface="微软雅黑" panose="020B0503020204020204" pitchFamily="34" charset="-122"/>
                <a:ea typeface="微软雅黑" panose="020B0503020204020204" pitchFamily="34" charset="-122"/>
              </a:rPr>
              <a:t>。与此同时，</a:t>
            </a:r>
            <a:r>
              <a:rPr lang="zh-CN" altLang="en-US" sz="2600" dirty="0">
                <a:solidFill>
                  <a:srgbClr val="7030A0"/>
                </a:solidFill>
                <a:latin typeface="微软雅黑" panose="020B0503020204020204" pitchFamily="34" charset="-122"/>
                <a:ea typeface="微软雅黑" panose="020B0503020204020204" pitchFamily="34" charset="-122"/>
              </a:rPr>
              <a:t>贫富差距、发展不平衡</a:t>
            </a:r>
            <a:r>
              <a:rPr lang="zh-CN" altLang="en-US" sz="2600" dirty="0">
                <a:solidFill>
                  <a:prstClr val="black"/>
                </a:solidFill>
                <a:latin typeface="微软雅黑" panose="020B0503020204020204" pitchFamily="34" charset="-122"/>
                <a:ea typeface="微软雅黑" panose="020B0503020204020204" pitchFamily="34" charset="-122"/>
              </a:rPr>
              <a:t>等问题依然困扰着人类社会。</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这是一个紧密联系的世界。现代交通、通信、贸易把全球各地的国家、人们联系在一起，彼此影响，休戚相关。</a:t>
            </a:r>
            <a:endParaRPr lang="zh-CN" altLang="en-US" dirty="0"/>
          </a:p>
        </p:txBody>
      </p:sp>
      <p:grpSp>
        <p:nvGrpSpPr>
          <p:cNvPr id="7" name="组合 6"/>
          <p:cNvGrpSpPr/>
          <p:nvPr/>
        </p:nvGrpSpPr>
        <p:grpSpPr>
          <a:xfrm>
            <a:off x="602751" y="845122"/>
            <a:ext cx="11171432" cy="523220"/>
            <a:chOff x="510284" y="980924"/>
            <a:chExt cx="11171432" cy="523220"/>
          </a:xfrm>
        </p:grpSpPr>
        <p:sp>
          <p:nvSpPr>
            <p:cNvPr id="8" name="文本框 7"/>
            <p:cNvSpPr txBox="1"/>
            <p:nvPr/>
          </p:nvSpPr>
          <p:spPr>
            <a:xfrm>
              <a:off x="986319" y="980924"/>
              <a:ext cx="10695397"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考点精讲</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9" name="Shape 16867"/>
            <p:cNvSpPr/>
            <p:nvPr/>
          </p:nvSpPr>
          <p:spPr bwMode="auto">
            <a:xfrm>
              <a:off x="510284" y="980924"/>
              <a:ext cx="366606" cy="464400"/>
            </a:xfrm>
            <a:custGeom>
              <a:avLst/>
              <a:gdLst>
                <a:gd name="T0" fmla="*/ 52829254 w 21600"/>
                <a:gd name="T1" fmla="*/ 149830331 h 21600"/>
                <a:gd name="T2" fmla="*/ 52829254 w 21600"/>
                <a:gd name="T3" fmla="*/ 149830331 h 21600"/>
                <a:gd name="T4" fmla="*/ 52829254 w 21600"/>
                <a:gd name="T5" fmla="*/ 149830331 h 21600"/>
                <a:gd name="T6" fmla="*/ 52829254 w 21600"/>
                <a:gd name="T7" fmla="*/ 14983033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793" y="3411"/>
                  </a:moveTo>
                  <a:cubicBezTo>
                    <a:pt x="18168" y="3411"/>
                    <a:pt x="18168" y="3411"/>
                    <a:pt x="18168" y="3411"/>
                  </a:cubicBezTo>
                  <a:cubicBezTo>
                    <a:pt x="18168" y="2274"/>
                    <a:pt x="18168" y="2274"/>
                    <a:pt x="18168" y="2274"/>
                  </a:cubicBezTo>
                  <a:cubicBezTo>
                    <a:pt x="15746" y="2274"/>
                    <a:pt x="15746" y="2274"/>
                    <a:pt x="15746" y="2274"/>
                  </a:cubicBezTo>
                  <a:cubicBezTo>
                    <a:pt x="15746" y="568"/>
                    <a:pt x="15746" y="568"/>
                    <a:pt x="15746" y="568"/>
                  </a:cubicBezTo>
                  <a:cubicBezTo>
                    <a:pt x="15746" y="284"/>
                    <a:pt x="15342" y="0"/>
                    <a:pt x="14938" y="0"/>
                  </a:cubicBezTo>
                  <a:cubicBezTo>
                    <a:pt x="6662" y="0"/>
                    <a:pt x="6662" y="0"/>
                    <a:pt x="6662" y="0"/>
                  </a:cubicBezTo>
                  <a:cubicBezTo>
                    <a:pt x="6056" y="0"/>
                    <a:pt x="5854" y="284"/>
                    <a:pt x="5854" y="568"/>
                  </a:cubicBezTo>
                  <a:cubicBezTo>
                    <a:pt x="5854" y="2274"/>
                    <a:pt x="5854" y="2274"/>
                    <a:pt x="5854" y="2274"/>
                  </a:cubicBezTo>
                  <a:cubicBezTo>
                    <a:pt x="3230" y="2274"/>
                    <a:pt x="3230" y="2274"/>
                    <a:pt x="3230" y="2274"/>
                  </a:cubicBezTo>
                  <a:cubicBezTo>
                    <a:pt x="3230" y="3411"/>
                    <a:pt x="3230" y="3411"/>
                    <a:pt x="3230" y="3411"/>
                  </a:cubicBezTo>
                  <a:cubicBezTo>
                    <a:pt x="606" y="3411"/>
                    <a:pt x="606" y="3411"/>
                    <a:pt x="606" y="3411"/>
                  </a:cubicBezTo>
                  <a:cubicBezTo>
                    <a:pt x="202" y="3411"/>
                    <a:pt x="0" y="3695"/>
                    <a:pt x="0" y="3979"/>
                  </a:cubicBezTo>
                  <a:cubicBezTo>
                    <a:pt x="0" y="21032"/>
                    <a:pt x="0" y="21032"/>
                    <a:pt x="0" y="21032"/>
                  </a:cubicBezTo>
                  <a:cubicBezTo>
                    <a:pt x="0" y="21316"/>
                    <a:pt x="202" y="21600"/>
                    <a:pt x="606" y="21600"/>
                  </a:cubicBezTo>
                  <a:cubicBezTo>
                    <a:pt x="20793" y="21600"/>
                    <a:pt x="20793" y="21600"/>
                    <a:pt x="20793" y="21600"/>
                  </a:cubicBezTo>
                  <a:cubicBezTo>
                    <a:pt x="21196" y="21600"/>
                    <a:pt x="21600" y="21316"/>
                    <a:pt x="21600" y="21032"/>
                  </a:cubicBezTo>
                  <a:cubicBezTo>
                    <a:pt x="21600" y="3979"/>
                    <a:pt x="21600" y="3979"/>
                    <a:pt x="21600" y="3979"/>
                  </a:cubicBezTo>
                  <a:cubicBezTo>
                    <a:pt x="21600" y="3695"/>
                    <a:pt x="21196" y="3411"/>
                    <a:pt x="20793" y="3411"/>
                  </a:cubicBezTo>
                  <a:close/>
                  <a:moveTo>
                    <a:pt x="7469" y="1705"/>
                  </a:moveTo>
                  <a:cubicBezTo>
                    <a:pt x="7469" y="1421"/>
                    <a:pt x="7873" y="1137"/>
                    <a:pt x="8277" y="1137"/>
                  </a:cubicBezTo>
                  <a:cubicBezTo>
                    <a:pt x="13323" y="1137"/>
                    <a:pt x="13323" y="1137"/>
                    <a:pt x="13323" y="1137"/>
                  </a:cubicBezTo>
                  <a:cubicBezTo>
                    <a:pt x="13727" y="1137"/>
                    <a:pt x="14131" y="1421"/>
                    <a:pt x="14131" y="1705"/>
                  </a:cubicBezTo>
                  <a:cubicBezTo>
                    <a:pt x="14131" y="2274"/>
                    <a:pt x="14131" y="2274"/>
                    <a:pt x="14131" y="2274"/>
                  </a:cubicBezTo>
                  <a:cubicBezTo>
                    <a:pt x="14131" y="2558"/>
                    <a:pt x="13727" y="2842"/>
                    <a:pt x="13323" y="2842"/>
                  </a:cubicBezTo>
                  <a:cubicBezTo>
                    <a:pt x="8277" y="2842"/>
                    <a:pt x="8277" y="2842"/>
                    <a:pt x="8277" y="2842"/>
                  </a:cubicBezTo>
                  <a:cubicBezTo>
                    <a:pt x="7873" y="2842"/>
                    <a:pt x="7469" y="2558"/>
                    <a:pt x="7469" y="2274"/>
                  </a:cubicBezTo>
                  <a:lnTo>
                    <a:pt x="7469" y="1705"/>
                  </a:lnTo>
                  <a:close/>
                  <a:moveTo>
                    <a:pt x="19985" y="16484"/>
                  </a:moveTo>
                  <a:cubicBezTo>
                    <a:pt x="19985" y="18758"/>
                    <a:pt x="16553" y="18047"/>
                    <a:pt x="16553" y="18047"/>
                  </a:cubicBezTo>
                  <a:cubicBezTo>
                    <a:pt x="16553" y="18047"/>
                    <a:pt x="17764" y="20463"/>
                    <a:pt x="14938" y="20463"/>
                  </a:cubicBezTo>
                  <a:cubicBezTo>
                    <a:pt x="9488" y="20463"/>
                    <a:pt x="1615" y="20463"/>
                    <a:pt x="1615" y="20463"/>
                  </a:cubicBezTo>
                  <a:cubicBezTo>
                    <a:pt x="1615" y="4689"/>
                    <a:pt x="1615" y="4689"/>
                    <a:pt x="1615" y="4689"/>
                  </a:cubicBezTo>
                  <a:cubicBezTo>
                    <a:pt x="3230" y="4689"/>
                    <a:pt x="3230" y="4689"/>
                    <a:pt x="3230" y="4689"/>
                  </a:cubicBezTo>
                  <a:cubicBezTo>
                    <a:pt x="3230" y="5258"/>
                    <a:pt x="3230" y="5258"/>
                    <a:pt x="3230" y="5258"/>
                  </a:cubicBezTo>
                  <a:cubicBezTo>
                    <a:pt x="18168" y="5258"/>
                    <a:pt x="18168" y="5258"/>
                    <a:pt x="18168" y="5258"/>
                  </a:cubicBezTo>
                  <a:cubicBezTo>
                    <a:pt x="18168" y="4689"/>
                    <a:pt x="18168" y="4689"/>
                    <a:pt x="18168" y="4689"/>
                  </a:cubicBezTo>
                  <a:cubicBezTo>
                    <a:pt x="19985" y="4689"/>
                    <a:pt x="19985" y="4689"/>
                    <a:pt x="19985" y="4689"/>
                  </a:cubicBezTo>
                  <a:cubicBezTo>
                    <a:pt x="19985" y="4689"/>
                    <a:pt x="19985" y="11653"/>
                    <a:pt x="19985" y="16484"/>
                  </a:cubicBezTo>
                  <a:close/>
                  <a:moveTo>
                    <a:pt x="7065" y="14779"/>
                  </a:moveTo>
                  <a:cubicBezTo>
                    <a:pt x="5047" y="16626"/>
                    <a:pt x="5047" y="16626"/>
                    <a:pt x="5047" y="16626"/>
                  </a:cubicBezTo>
                  <a:cubicBezTo>
                    <a:pt x="4643" y="15774"/>
                    <a:pt x="4643" y="15774"/>
                    <a:pt x="4643" y="15774"/>
                  </a:cubicBezTo>
                  <a:cubicBezTo>
                    <a:pt x="4441" y="15489"/>
                    <a:pt x="4037" y="15347"/>
                    <a:pt x="3634" y="15489"/>
                  </a:cubicBezTo>
                  <a:cubicBezTo>
                    <a:pt x="3432" y="15632"/>
                    <a:pt x="3230" y="15774"/>
                    <a:pt x="3432" y="16058"/>
                  </a:cubicBezTo>
                  <a:cubicBezTo>
                    <a:pt x="4239" y="17763"/>
                    <a:pt x="4239" y="17763"/>
                    <a:pt x="4239" y="17763"/>
                  </a:cubicBezTo>
                  <a:cubicBezTo>
                    <a:pt x="4441" y="17905"/>
                    <a:pt x="4643" y="18047"/>
                    <a:pt x="4845" y="18047"/>
                  </a:cubicBezTo>
                  <a:cubicBezTo>
                    <a:pt x="4845" y="18047"/>
                    <a:pt x="4845" y="18047"/>
                    <a:pt x="4845" y="18047"/>
                  </a:cubicBezTo>
                  <a:cubicBezTo>
                    <a:pt x="4845" y="18047"/>
                    <a:pt x="4845" y="18047"/>
                    <a:pt x="5047" y="18047"/>
                  </a:cubicBezTo>
                  <a:cubicBezTo>
                    <a:pt x="5047" y="18047"/>
                    <a:pt x="5047" y="18047"/>
                    <a:pt x="5047" y="18047"/>
                  </a:cubicBezTo>
                  <a:cubicBezTo>
                    <a:pt x="5249" y="18047"/>
                    <a:pt x="5249" y="18047"/>
                    <a:pt x="5249" y="18047"/>
                  </a:cubicBezTo>
                  <a:cubicBezTo>
                    <a:pt x="5249" y="18047"/>
                    <a:pt x="5249" y="18047"/>
                    <a:pt x="5249" y="18047"/>
                  </a:cubicBezTo>
                  <a:cubicBezTo>
                    <a:pt x="5249" y="18047"/>
                    <a:pt x="5450" y="17905"/>
                    <a:pt x="5450" y="17905"/>
                  </a:cubicBezTo>
                  <a:cubicBezTo>
                    <a:pt x="8075" y="15347"/>
                    <a:pt x="8075" y="15347"/>
                    <a:pt x="8075" y="15347"/>
                  </a:cubicBezTo>
                  <a:cubicBezTo>
                    <a:pt x="8277" y="15063"/>
                    <a:pt x="8277" y="14779"/>
                    <a:pt x="8075" y="14637"/>
                  </a:cubicBezTo>
                  <a:cubicBezTo>
                    <a:pt x="7671" y="14495"/>
                    <a:pt x="7267" y="14495"/>
                    <a:pt x="7065" y="14779"/>
                  </a:cubicBezTo>
                  <a:close/>
                  <a:moveTo>
                    <a:pt x="7065" y="10658"/>
                  </a:moveTo>
                  <a:cubicBezTo>
                    <a:pt x="5047" y="12505"/>
                    <a:pt x="5047" y="12505"/>
                    <a:pt x="5047" y="12505"/>
                  </a:cubicBezTo>
                  <a:cubicBezTo>
                    <a:pt x="4643" y="11653"/>
                    <a:pt x="4643" y="11653"/>
                    <a:pt x="4643" y="11653"/>
                  </a:cubicBezTo>
                  <a:cubicBezTo>
                    <a:pt x="4441" y="11368"/>
                    <a:pt x="4037" y="11226"/>
                    <a:pt x="3634" y="11368"/>
                  </a:cubicBezTo>
                  <a:cubicBezTo>
                    <a:pt x="3432" y="11511"/>
                    <a:pt x="3230" y="11795"/>
                    <a:pt x="3432" y="11937"/>
                  </a:cubicBezTo>
                  <a:cubicBezTo>
                    <a:pt x="4239" y="13642"/>
                    <a:pt x="4239" y="13642"/>
                    <a:pt x="4239" y="13642"/>
                  </a:cubicBezTo>
                  <a:cubicBezTo>
                    <a:pt x="4441" y="13784"/>
                    <a:pt x="4643" y="13926"/>
                    <a:pt x="4845" y="13926"/>
                  </a:cubicBezTo>
                  <a:cubicBezTo>
                    <a:pt x="4845" y="13926"/>
                    <a:pt x="4845" y="13926"/>
                    <a:pt x="4845" y="13926"/>
                  </a:cubicBezTo>
                  <a:cubicBezTo>
                    <a:pt x="4845" y="13926"/>
                    <a:pt x="4845" y="13926"/>
                    <a:pt x="5047" y="13926"/>
                  </a:cubicBezTo>
                  <a:cubicBezTo>
                    <a:pt x="5047" y="13926"/>
                    <a:pt x="5047" y="13926"/>
                    <a:pt x="5047" y="13926"/>
                  </a:cubicBezTo>
                  <a:cubicBezTo>
                    <a:pt x="5249" y="13926"/>
                    <a:pt x="5249" y="13926"/>
                    <a:pt x="5249" y="13926"/>
                  </a:cubicBezTo>
                  <a:cubicBezTo>
                    <a:pt x="5249" y="13926"/>
                    <a:pt x="5249" y="13926"/>
                    <a:pt x="5249" y="13926"/>
                  </a:cubicBezTo>
                  <a:cubicBezTo>
                    <a:pt x="5249" y="13926"/>
                    <a:pt x="5450" y="13926"/>
                    <a:pt x="5450" y="13784"/>
                  </a:cubicBezTo>
                  <a:cubicBezTo>
                    <a:pt x="8075" y="11226"/>
                    <a:pt x="8075" y="11226"/>
                    <a:pt x="8075" y="11226"/>
                  </a:cubicBezTo>
                  <a:cubicBezTo>
                    <a:pt x="8277" y="11084"/>
                    <a:pt x="8277" y="10800"/>
                    <a:pt x="8075" y="10658"/>
                  </a:cubicBezTo>
                  <a:cubicBezTo>
                    <a:pt x="7671" y="10374"/>
                    <a:pt x="7267" y="10516"/>
                    <a:pt x="7065" y="10658"/>
                  </a:cubicBezTo>
                  <a:close/>
                  <a:moveTo>
                    <a:pt x="17361" y="11653"/>
                  </a:moveTo>
                  <a:cubicBezTo>
                    <a:pt x="9892" y="11653"/>
                    <a:pt x="9892" y="11653"/>
                    <a:pt x="9892" y="11653"/>
                  </a:cubicBezTo>
                  <a:cubicBezTo>
                    <a:pt x="9488" y="11653"/>
                    <a:pt x="9084" y="11937"/>
                    <a:pt x="9084" y="12221"/>
                  </a:cubicBezTo>
                  <a:cubicBezTo>
                    <a:pt x="9084" y="12505"/>
                    <a:pt x="9488" y="12789"/>
                    <a:pt x="9892" y="12789"/>
                  </a:cubicBezTo>
                  <a:cubicBezTo>
                    <a:pt x="17361" y="12789"/>
                    <a:pt x="17361" y="12789"/>
                    <a:pt x="17361" y="12789"/>
                  </a:cubicBezTo>
                  <a:cubicBezTo>
                    <a:pt x="17764" y="12789"/>
                    <a:pt x="18168" y="12505"/>
                    <a:pt x="18168" y="12221"/>
                  </a:cubicBezTo>
                  <a:cubicBezTo>
                    <a:pt x="18168" y="11937"/>
                    <a:pt x="17764" y="11653"/>
                    <a:pt x="17361" y="11653"/>
                  </a:cubicBezTo>
                  <a:close/>
                  <a:moveTo>
                    <a:pt x="17361" y="7532"/>
                  </a:moveTo>
                  <a:cubicBezTo>
                    <a:pt x="9892" y="7532"/>
                    <a:pt x="9892" y="7532"/>
                    <a:pt x="9892" y="7532"/>
                  </a:cubicBezTo>
                  <a:cubicBezTo>
                    <a:pt x="9488" y="7532"/>
                    <a:pt x="9084" y="7816"/>
                    <a:pt x="9084" y="8100"/>
                  </a:cubicBezTo>
                  <a:cubicBezTo>
                    <a:pt x="9084" y="8526"/>
                    <a:pt x="9488" y="8668"/>
                    <a:pt x="9892" y="8668"/>
                  </a:cubicBezTo>
                  <a:cubicBezTo>
                    <a:pt x="17361" y="8668"/>
                    <a:pt x="17361" y="8668"/>
                    <a:pt x="17361" y="8668"/>
                  </a:cubicBezTo>
                  <a:cubicBezTo>
                    <a:pt x="17764" y="8668"/>
                    <a:pt x="18168" y="8526"/>
                    <a:pt x="18168" y="8100"/>
                  </a:cubicBezTo>
                  <a:cubicBezTo>
                    <a:pt x="18168" y="7816"/>
                    <a:pt x="17764" y="7532"/>
                    <a:pt x="17361" y="7532"/>
                  </a:cubicBezTo>
                  <a:close/>
                  <a:moveTo>
                    <a:pt x="7065" y="6537"/>
                  </a:moveTo>
                  <a:cubicBezTo>
                    <a:pt x="5047" y="8526"/>
                    <a:pt x="5047" y="8526"/>
                    <a:pt x="5047" y="8526"/>
                  </a:cubicBezTo>
                  <a:cubicBezTo>
                    <a:pt x="4643" y="7532"/>
                    <a:pt x="4643" y="7532"/>
                    <a:pt x="4643" y="7532"/>
                  </a:cubicBezTo>
                  <a:cubicBezTo>
                    <a:pt x="4441" y="7247"/>
                    <a:pt x="4037" y="7247"/>
                    <a:pt x="3634" y="7247"/>
                  </a:cubicBezTo>
                  <a:cubicBezTo>
                    <a:pt x="3432" y="7389"/>
                    <a:pt x="3230" y="7674"/>
                    <a:pt x="3432" y="7816"/>
                  </a:cubicBezTo>
                  <a:cubicBezTo>
                    <a:pt x="4239" y="9521"/>
                    <a:pt x="4239" y="9521"/>
                    <a:pt x="4239" y="9521"/>
                  </a:cubicBezTo>
                  <a:cubicBezTo>
                    <a:pt x="4441" y="9663"/>
                    <a:pt x="4643" y="9805"/>
                    <a:pt x="4845" y="9805"/>
                  </a:cubicBezTo>
                  <a:cubicBezTo>
                    <a:pt x="4845" y="9805"/>
                    <a:pt x="4845" y="9805"/>
                    <a:pt x="4845" y="9805"/>
                  </a:cubicBezTo>
                  <a:cubicBezTo>
                    <a:pt x="4845" y="9805"/>
                    <a:pt x="4845" y="9947"/>
                    <a:pt x="5047" y="9805"/>
                  </a:cubicBezTo>
                  <a:cubicBezTo>
                    <a:pt x="5047" y="9805"/>
                    <a:pt x="5047" y="9805"/>
                    <a:pt x="5047" y="9805"/>
                  </a:cubicBezTo>
                  <a:cubicBezTo>
                    <a:pt x="5249" y="9805"/>
                    <a:pt x="5249" y="9805"/>
                    <a:pt x="5249" y="9805"/>
                  </a:cubicBezTo>
                  <a:cubicBezTo>
                    <a:pt x="5249" y="9805"/>
                    <a:pt x="5249" y="9805"/>
                    <a:pt x="5249" y="9805"/>
                  </a:cubicBezTo>
                  <a:cubicBezTo>
                    <a:pt x="5249" y="9805"/>
                    <a:pt x="5450" y="9805"/>
                    <a:pt x="5450" y="9663"/>
                  </a:cubicBezTo>
                  <a:cubicBezTo>
                    <a:pt x="8075" y="7105"/>
                    <a:pt x="8075" y="7105"/>
                    <a:pt x="8075" y="7105"/>
                  </a:cubicBezTo>
                  <a:cubicBezTo>
                    <a:pt x="8277" y="6963"/>
                    <a:pt x="8277" y="6679"/>
                    <a:pt x="8075" y="6537"/>
                  </a:cubicBezTo>
                  <a:cubicBezTo>
                    <a:pt x="7671" y="6395"/>
                    <a:pt x="7267" y="6395"/>
                    <a:pt x="7065" y="6537"/>
                  </a:cubicBezTo>
                  <a:close/>
                  <a:moveTo>
                    <a:pt x="17361" y="15774"/>
                  </a:moveTo>
                  <a:cubicBezTo>
                    <a:pt x="9892" y="15774"/>
                    <a:pt x="9892" y="15774"/>
                    <a:pt x="9892" y="15774"/>
                  </a:cubicBezTo>
                  <a:cubicBezTo>
                    <a:pt x="9488" y="15774"/>
                    <a:pt x="9084" y="16058"/>
                    <a:pt x="9084" y="16342"/>
                  </a:cubicBezTo>
                  <a:cubicBezTo>
                    <a:pt x="9084" y="16626"/>
                    <a:pt x="9488" y="16911"/>
                    <a:pt x="9892" y="16911"/>
                  </a:cubicBezTo>
                  <a:cubicBezTo>
                    <a:pt x="17361" y="16911"/>
                    <a:pt x="17361" y="16911"/>
                    <a:pt x="17361" y="16911"/>
                  </a:cubicBezTo>
                  <a:cubicBezTo>
                    <a:pt x="17764" y="16911"/>
                    <a:pt x="18168" y="16626"/>
                    <a:pt x="18168" y="16342"/>
                  </a:cubicBezTo>
                  <a:cubicBezTo>
                    <a:pt x="18168" y="16058"/>
                    <a:pt x="17764" y="15774"/>
                    <a:pt x="17361" y="15774"/>
                  </a:cubicBezTo>
                  <a:close/>
                </a:path>
              </a:pathLst>
            </a:custGeom>
            <a:solidFill>
              <a:srgbClr val="18A3D9"/>
            </a:solidFill>
            <a:ln>
              <a:noFill/>
            </a:ln>
          </p:spPr>
          <p:txBody>
            <a:bodyPr lIns="0" tIns="0" rIns="0" bIns="0"/>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0681" y="2455524"/>
            <a:ext cx="5106795" cy="3830096"/>
          </a:xfrm>
          <a:prstGeom prst="rect">
            <a:avLst/>
          </a:prstGeom>
          <a:noFill/>
          <a:extLst>
            <a:ext uri="{909E8E84-426E-40DD-AFC4-6F175D3DCCD1}">
              <a14:hiddenFill xmlns:a14="http://schemas.microsoft.com/office/drawing/2010/main">
                <a:solidFill>
                  <a:srgbClr val="FFFFFF"/>
                </a:solidFill>
              </a14:hiddenFill>
            </a:ext>
          </a:extLst>
        </p:spPr>
      </p:pic>
      <p:sp>
        <p:nvSpPr>
          <p:cNvPr id="2" name="文本框 1"/>
          <p:cNvSpPr txBox="1"/>
          <p:nvPr/>
        </p:nvSpPr>
        <p:spPr>
          <a:xfrm>
            <a:off x="544530" y="1253447"/>
            <a:ext cx="10870059"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2.</a:t>
            </a:r>
            <a:r>
              <a:rPr lang="zh-CN" altLang="en-US" sz="2600" dirty="0">
                <a:solidFill>
                  <a:srgbClr val="FF0000"/>
                </a:solidFill>
                <a:latin typeface="微软雅黑" panose="020B0503020204020204" pitchFamily="34" charset="-122"/>
                <a:ea typeface="微软雅黑" panose="020B0503020204020204" pitchFamily="34" charset="-122"/>
              </a:rPr>
              <a:t>经济全球化的重要表现：</a:t>
            </a:r>
            <a:endParaRPr lang="zh-CN" altLang="en-US" dirty="0"/>
          </a:p>
        </p:txBody>
      </p:sp>
      <p:sp>
        <p:nvSpPr>
          <p:cNvPr id="3" name="文本框 2"/>
          <p:cNvSpPr txBox="1"/>
          <p:nvPr/>
        </p:nvSpPr>
        <p:spPr>
          <a:xfrm>
            <a:off x="544530" y="1972638"/>
            <a:ext cx="10870059" cy="1228734"/>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①商品生产在全球范围内完成；</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②商品贸易在全球范围内进行。</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9191" y="1068513"/>
            <a:ext cx="10941978"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3.</a:t>
            </a:r>
            <a:r>
              <a:rPr lang="zh-CN" altLang="en-US" sz="2600" dirty="0">
                <a:solidFill>
                  <a:srgbClr val="FF0000"/>
                </a:solidFill>
                <a:latin typeface="微软雅黑" panose="020B0503020204020204" pitchFamily="34" charset="-122"/>
                <a:ea typeface="微软雅黑" panose="020B0503020204020204" pitchFamily="34" charset="-122"/>
              </a:rPr>
              <a:t>经济全球化的影响</a:t>
            </a:r>
            <a:endParaRPr lang="zh-CN" altLang="en-US" dirty="0"/>
          </a:p>
        </p:txBody>
      </p:sp>
      <p:sp>
        <p:nvSpPr>
          <p:cNvPr id="3" name="文本框 2"/>
          <p:cNvSpPr txBox="1"/>
          <p:nvPr/>
        </p:nvSpPr>
        <p:spPr>
          <a:xfrm>
            <a:off x="688369" y="1808252"/>
            <a:ext cx="10726220" cy="3689408"/>
          </a:xfrm>
          <a:prstGeom prst="rect">
            <a:avLst/>
          </a:prstGeom>
          <a:noFill/>
        </p:spPr>
        <p:txBody>
          <a:bodyPr wrap="square" rtlCol="0">
            <a:spAutoFit/>
          </a:bodyPr>
          <a:lstStyle/>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积极影响：</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①改变了我们的生活；</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②促进商品、资本和劳动力在全球流动，有利于在世界范围内配置资源，促进资源利用更加合理有效；</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③使各国经济相互联系、相互依赖的程度不断加深；</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④为经济发展提供了新的机会。</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消极影响：使风险与危机跨国界传递。</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36998" y="1243174"/>
            <a:ext cx="10325528"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4.</a:t>
            </a:r>
            <a:r>
              <a:rPr lang="zh-CN" altLang="en-US" sz="2600" dirty="0">
                <a:solidFill>
                  <a:srgbClr val="FF0000"/>
                </a:solidFill>
                <a:latin typeface="微软雅黑" panose="020B0503020204020204" pitchFamily="34" charset="-122"/>
                <a:ea typeface="微软雅黑" panose="020B0503020204020204" pitchFamily="34" charset="-122"/>
              </a:rPr>
              <a:t>面对经济全球化，我们应该怎么做？</a:t>
            </a:r>
            <a:endParaRPr lang="zh-CN" altLang="en-US" dirty="0"/>
          </a:p>
        </p:txBody>
      </p:sp>
      <p:sp>
        <p:nvSpPr>
          <p:cNvPr id="3" name="文本框 2"/>
          <p:cNvSpPr txBox="1"/>
          <p:nvPr/>
        </p:nvSpPr>
        <p:spPr>
          <a:xfrm>
            <a:off x="616449" y="2024009"/>
            <a:ext cx="10376899" cy="2429063"/>
          </a:xfrm>
          <a:prstGeom prst="rect">
            <a:avLst/>
          </a:prstGeom>
          <a:noFill/>
        </p:spPr>
        <p:txBody>
          <a:bodyPr wrap="square" rtlCol="0">
            <a:spAutoFit/>
          </a:bodyPr>
          <a:lstStyle/>
          <a:p>
            <a:pPr>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顺应历史潮流，树立全球观念，保持积极、开放的心态，主动参与竞争。</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居安思危，增强风险意识，注重国家经济安全，为应对各种困难和挑战做好充分准备。</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82885" y="1037690"/>
            <a:ext cx="11147461"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5.</a:t>
            </a:r>
            <a:r>
              <a:rPr lang="zh-CN" altLang="en-US" sz="2600" dirty="0">
                <a:solidFill>
                  <a:srgbClr val="FF0000"/>
                </a:solidFill>
                <a:latin typeface="微软雅黑" panose="020B0503020204020204" pitchFamily="34" charset="-122"/>
                <a:ea typeface="微软雅黑" panose="020B0503020204020204" pitchFamily="34" charset="-122"/>
              </a:rPr>
              <a:t>为什么要尊重文化的多样性？（文化多样性的意义）</a:t>
            </a:r>
            <a:endParaRPr lang="zh-CN" altLang="en-US" dirty="0"/>
          </a:p>
        </p:txBody>
      </p:sp>
      <p:sp>
        <p:nvSpPr>
          <p:cNvPr id="3" name="文本框 2"/>
          <p:cNvSpPr txBox="1"/>
          <p:nvPr/>
        </p:nvSpPr>
        <p:spPr>
          <a:xfrm>
            <a:off x="482885" y="1767155"/>
            <a:ext cx="11034445" cy="4229556"/>
          </a:xfrm>
          <a:prstGeom prst="rect">
            <a:avLst/>
          </a:prstGeom>
          <a:noFill/>
        </p:spPr>
        <p:txBody>
          <a:bodyPr wrap="square" rtlCol="0">
            <a:spAutoFit/>
          </a:bodyPr>
          <a:lstStyle/>
          <a:p>
            <a:pPr>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  (1</a:t>
            </a:r>
            <a:r>
              <a:rPr lang="zh-CN" altLang="en-US" sz="2600" dirty="0">
                <a:solidFill>
                  <a:prstClr val="black"/>
                </a:solidFill>
                <a:latin typeface="微软雅黑" panose="020B0503020204020204" pitchFamily="34" charset="-122"/>
                <a:ea typeface="微软雅黑" panose="020B0503020204020204" pitchFamily="34" charset="-122"/>
              </a:rPr>
              <a:t>）各民族文化都有其产生和发展的渊源，表达了人们对世界特有的理解与情感。各民族文化共同构成姹紫嫣红、生机盎然的世界文化大花园。</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）文化多样性是人类社会的基本特征，是世界文化充满活力的表现，也是人类文明进步的重要动力。多样的文化提供了更为广泛的选择，让人们的生活更加丰富多彩，让世界变得更加绚丽多姿。</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）文化多样性是实现文化创新与发展的前提和基础。不同特质的文化相互交融，能够为彼此增添新的元素，激发新的活力。</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90418" y="1159414"/>
            <a:ext cx="11106364"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6.</a:t>
            </a:r>
            <a:r>
              <a:rPr lang="zh-CN" altLang="en-US" sz="2600" dirty="0">
                <a:solidFill>
                  <a:srgbClr val="FF0000"/>
                </a:solidFill>
                <a:latin typeface="微软雅黑" panose="020B0503020204020204" pitchFamily="34" charset="-122"/>
                <a:ea typeface="微软雅黑" panose="020B0503020204020204" pitchFamily="34" charset="-122"/>
              </a:rPr>
              <a:t>文化多样性的影响。</a:t>
            </a:r>
            <a:endParaRPr lang="zh-CN" altLang="en-US" dirty="0"/>
          </a:p>
        </p:txBody>
      </p:sp>
      <p:sp>
        <p:nvSpPr>
          <p:cNvPr id="3" name="文本框 2"/>
          <p:cNvSpPr txBox="1"/>
          <p:nvPr/>
        </p:nvSpPr>
        <p:spPr>
          <a:xfrm>
            <a:off x="390418" y="1651857"/>
            <a:ext cx="10972800" cy="4209550"/>
          </a:xfrm>
          <a:prstGeom prst="rect">
            <a:avLst/>
          </a:prstGeom>
          <a:noFill/>
        </p:spPr>
        <p:txBody>
          <a:bodyPr wrap="square" rtlCol="0">
            <a:spAutoFit/>
          </a:bodyPr>
          <a:lstStyle/>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积极影响：</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①各民族文化共同构成姹紫嫣红、生机盎然的世界文化大花园；</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②多样的文化提供了更为广泛的选择，让人们的生活更加丰富多彩，让世界变得更加绚丽多姿；</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③不同特质的文化相互交融，能够为彼此增添新的元素，激发新的活力。</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消极影响：</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当不同的文化背景的人相遇时，人们往往从自身的文化视角、用自己的价值观来理解和判断事物，有时会导致彼此误解与冲突。</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2611" y="1212351"/>
            <a:ext cx="11168009" cy="492443"/>
          </a:xfrm>
          <a:prstGeom prst="rect">
            <a:avLst/>
          </a:prstGeom>
          <a:noFill/>
        </p:spPr>
        <p:txBody>
          <a:bodyPr wrap="square" rtlCol="0">
            <a:spAutoFit/>
          </a:bodyPr>
          <a:lstStyle/>
          <a:p>
            <a:pPr lvl="0"/>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7.</a:t>
            </a:r>
            <a:r>
              <a:rPr lang="zh-CN" altLang="en-US" sz="2600" dirty="0">
                <a:solidFill>
                  <a:srgbClr val="FF0000"/>
                </a:solidFill>
                <a:latin typeface="微软雅黑" panose="020B0503020204020204" pitchFamily="34" charset="-122"/>
                <a:ea typeface="微软雅黑" panose="020B0503020204020204" pitchFamily="34" charset="-122"/>
              </a:rPr>
              <a:t>怎样正确对待文化多样性</a:t>
            </a:r>
            <a:r>
              <a:rPr lang="en-US" altLang="zh-CN" sz="2600" dirty="0">
                <a:solidFill>
                  <a:srgbClr val="FF0000"/>
                </a:solidFill>
                <a:latin typeface="微软雅黑" panose="020B0503020204020204" pitchFamily="34" charset="-122"/>
                <a:ea typeface="微软雅黑" panose="020B0503020204020204" pitchFamily="34" charset="-122"/>
              </a:rPr>
              <a:t>?(</a:t>
            </a:r>
            <a:r>
              <a:rPr lang="zh-CN" altLang="en-US" sz="2600" dirty="0">
                <a:solidFill>
                  <a:srgbClr val="FF0000"/>
                </a:solidFill>
                <a:latin typeface="微软雅黑" panose="020B0503020204020204" pitchFamily="34" charset="-122"/>
                <a:ea typeface="微软雅黑" panose="020B0503020204020204" pitchFamily="34" charset="-122"/>
              </a:rPr>
              <a:t>如何对待文化差异</a:t>
            </a:r>
            <a:r>
              <a:rPr lang="en-US" altLang="zh-CN" sz="2600" dirty="0">
                <a:solidFill>
                  <a:srgbClr val="FF0000"/>
                </a:solidFill>
                <a:latin typeface="微软雅黑" panose="020B0503020204020204" pitchFamily="34" charset="-122"/>
                <a:ea typeface="微软雅黑" panose="020B0503020204020204" pitchFamily="34" charset="-122"/>
              </a:rPr>
              <a:t>?</a:t>
            </a:r>
            <a:r>
              <a:rPr lang="zh-CN" altLang="en-US" sz="2600" dirty="0">
                <a:solidFill>
                  <a:srgbClr val="FF0000"/>
                </a:solidFill>
                <a:latin typeface="微软雅黑" panose="020B0503020204020204" pitchFamily="34" charset="-122"/>
                <a:ea typeface="微软雅黑" panose="020B0503020204020204" pitchFamily="34" charset="-122"/>
              </a:rPr>
              <a:t>面对文化差异的正确态度）</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472611" y="1797978"/>
            <a:ext cx="11096090" cy="3162469"/>
          </a:xfrm>
          <a:prstGeom prst="rect">
            <a:avLst/>
          </a:prstGeom>
          <a:noFill/>
        </p:spPr>
        <p:txBody>
          <a:bodyPr wrap="square" rtlCol="0">
            <a:spAutoFit/>
          </a:bodyPr>
          <a:lstStyle/>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每个民族的文化都是独特的，都有其存在的价值，都有值得尊重的经验和智慧。</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不同文化间的碰撞呼唤人们正确认识文化差异，相互尊重，通过平等交流、对话，达成彼此的理解和包容。</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面对多样的文化，应当用开放和包容的心态，学习和借鉴优秀外来文化，促进和而不同、兼收并蓄的文明交流。</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99325" y="1294544"/>
            <a:ext cx="10993349" cy="492443"/>
          </a:xfrm>
          <a:prstGeom prst="rect">
            <a:avLst/>
          </a:prstGeom>
          <a:noFill/>
        </p:spPr>
        <p:txBody>
          <a:bodyPr wrap="square" rtlCol="0">
            <a:spAutoFit/>
          </a:bodyPr>
          <a:lstStyle/>
          <a:p>
            <a:pPr lvl="0"/>
            <a:r>
              <a:rPr lang="zh-CN" altLang="en-US" sz="2600" dirty="0">
                <a:solidFill>
                  <a:srgbClr val="FF0000"/>
                </a:solidFill>
                <a:latin typeface="微软雅黑" panose="020B0503020204020204" pitchFamily="34" charset="-122"/>
                <a:ea typeface="微软雅黑" panose="020B0503020204020204" pitchFamily="34" charset="-122"/>
              </a:rPr>
              <a:t>如何提高文化认同感？</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606175" y="2065106"/>
            <a:ext cx="10900881" cy="2429063"/>
          </a:xfrm>
          <a:prstGeom prst="rect">
            <a:avLst/>
          </a:prstGeom>
          <a:noFill/>
        </p:spPr>
        <p:txBody>
          <a:bodyPr wrap="square" rtlCol="0">
            <a:spAutoFit/>
          </a:bodyPr>
          <a:lstStyle/>
          <a:p>
            <a:pPr>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了解源远流长、博大精深的中华文化，大力弘扬中华民族精神和传统美德。</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热爱祖国，增强民族自豪感和自信心，勇敢地捍卫民族尊严和国家利益。</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正确对待外来文化和传统文化，培养传承民族文化的使命感。</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13708" y="1140432"/>
            <a:ext cx="10448818" cy="523220"/>
          </a:xfrm>
          <a:prstGeom prst="rect">
            <a:avLst/>
          </a:prstGeom>
          <a:noFill/>
        </p:spPr>
        <p:txBody>
          <a:bodyPr wrap="square" rtlCol="0">
            <a:spAutoFit/>
          </a:bodyPr>
          <a:lstStyle/>
          <a:p>
            <a:r>
              <a:rPr lang="zh-CN" altLang="en-US" sz="2800" b="1" dirty="0">
                <a:solidFill>
                  <a:prstClr val="black"/>
                </a:solidFill>
                <a:latin typeface="微软雅黑" panose="020B0503020204020204" pitchFamily="34" charset="-122"/>
                <a:ea typeface="微软雅黑" panose="020B0503020204020204" pitchFamily="34" charset="-122"/>
              </a:rPr>
              <a:t>二、复杂多变的关系</a:t>
            </a:r>
            <a:endParaRPr lang="zh-CN" altLang="en-US" b="1" dirty="0"/>
          </a:p>
        </p:txBody>
      </p:sp>
      <p:sp>
        <p:nvSpPr>
          <p:cNvPr id="3" name="文本框 2"/>
          <p:cNvSpPr txBox="1"/>
          <p:nvPr/>
        </p:nvSpPr>
        <p:spPr>
          <a:xfrm>
            <a:off x="482885" y="1880171"/>
            <a:ext cx="10448818"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1.</a:t>
            </a:r>
            <a:r>
              <a:rPr lang="zh-CN" altLang="en-US" sz="2600" dirty="0">
                <a:solidFill>
                  <a:srgbClr val="FF0000"/>
                </a:solidFill>
                <a:latin typeface="微软雅黑" panose="020B0503020204020204" pitchFamily="34" charset="-122"/>
                <a:ea typeface="微软雅黑" panose="020B0503020204020204" pitchFamily="34" charset="-122"/>
              </a:rPr>
              <a:t>当今世界的发展趋势：</a:t>
            </a:r>
            <a:endParaRPr lang="zh-CN" altLang="en-US" dirty="0"/>
          </a:p>
        </p:txBody>
      </p:sp>
      <p:sp>
        <p:nvSpPr>
          <p:cNvPr id="4" name="文本框 3"/>
          <p:cNvSpPr txBox="1"/>
          <p:nvPr/>
        </p:nvSpPr>
        <p:spPr>
          <a:xfrm>
            <a:off x="647272" y="2619910"/>
            <a:ext cx="5448728" cy="1228734"/>
          </a:xfrm>
          <a:prstGeom prst="rect">
            <a:avLst/>
          </a:prstGeom>
          <a:noFill/>
        </p:spPr>
        <p:txBody>
          <a:bodyPr wrap="square" rtlCol="0">
            <a:spAutoFit/>
          </a:bodyPr>
          <a:lstStyle/>
          <a:p>
            <a:pPr>
              <a:lnSpc>
                <a:spcPct val="150000"/>
              </a:lnSpc>
            </a:pPr>
            <a:r>
              <a:rPr lang="zh-CN" altLang="en-US" sz="2600" dirty="0">
                <a:solidFill>
                  <a:srgbClr val="9997F1"/>
                </a:solidFill>
                <a:latin typeface="微软雅黑" panose="020B0503020204020204" pitchFamily="34" charset="-122"/>
                <a:ea typeface="微软雅黑" panose="020B0503020204020204" pitchFamily="34" charset="-122"/>
              </a:rPr>
              <a:t>世界多极化</a:t>
            </a:r>
            <a:r>
              <a:rPr lang="zh-CN" altLang="en-US"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srgbClr val="9997F1"/>
                </a:solidFill>
                <a:latin typeface="微软雅黑" panose="020B0503020204020204" pitchFamily="34" charset="-122"/>
                <a:ea typeface="微软雅黑" panose="020B0503020204020204" pitchFamily="34" charset="-122"/>
              </a:rPr>
              <a:t>经济全球化</a:t>
            </a:r>
            <a:r>
              <a:rPr lang="zh-CN" altLang="en-US"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srgbClr val="9997F1"/>
                </a:solidFill>
                <a:latin typeface="微软雅黑" panose="020B0503020204020204" pitchFamily="34" charset="-122"/>
                <a:ea typeface="微软雅黑" panose="020B0503020204020204" pitchFamily="34" charset="-122"/>
              </a:rPr>
              <a:t>社会信息化</a:t>
            </a:r>
            <a:r>
              <a:rPr lang="zh-CN" altLang="en-US"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srgbClr val="9997F1"/>
                </a:solidFill>
                <a:latin typeface="微软雅黑" panose="020B0503020204020204" pitchFamily="34" charset="-122"/>
                <a:ea typeface="微软雅黑" panose="020B0503020204020204" pitchFamily="34" charset="-122"/>
              </a:rPr>
              <a:t>文化多样化深入发展</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dirty="0"/>
          </a:p>
        </p:txBody>
      </p:sp>
      <p:pic>
        <p:nvPicPr>
          <p:cNvPr id="3074"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82228" y="2145693"/>
            <a:ext cx="4762500" cy="3571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additive="base">
                                        <p:cTn id="11" dur="500" fill="hold"/>
                                        <p:tgtEl>
                                          <p:spTgt spid="3074"/>
                                        </p:tgtEl>
                                        <p:attrNameLst>
                                          <p:attrName>ppt_x</p:attrName>
                                        </p:attrNameLst>
                                      </p:cBhvr>
                                      <p:tavLst>
                                        <p:tav tm="0">
                                          <p:val>
                                            <p:strVal val="#ppt_x"/>
                                          </p:val>
                                        </p:tav>
                                        <p:tav tm="100000">
                                          <p:val>
                                            <p:strVal val="#ppt_x"/>
                                          </p:val>
                                        </p:tav>
                                      </p:tavLst>
                                    </p:anim>
                                    <p:anim calcmode="lin" valueType="num">
                                      <p:cBhvr additive="base">
                                        <p:cTn id="12"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41789" y="1130158"/>
            <a:ext cx="11137186"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2.</a:t>
            </a:r>
            <a:r>
              <a:rPr lang="zh-CN" altLang="en-US" sz="2600" dirty="0">
                <a:solidFill>
                  <a:srgbClr val="FF0000"/>
                </a:solidFill>
                <a:latin typeface="微软雅黑" panose="020B0503020204020204" pitchFamily="34" charset="-122"/>
                <a:ea typeface="微软雅黑" panose="020B0503020204020204" pitchFamily="34" charset="-122"/>
              </a:rPr>
              <a:t>当今世界格局发生了怎样的变化？（表现）</a:t>
            </a:r>
            <a:endParaRPr lang="zh-CN" altLang="en-US" dirty="0"/>
          </a:p>
        </p:txBody>
      </p:sp>
      <p:sp>
        <p:nvSpPr>
          <p:cNvPr id="4" name="文本框 3"/>
          <p:cNvSpPr txBox="1"/>
          <p:nvPr/>
        </p:nvSpPr>
        <p:spPr>
          <a:xfrm>
            <a:off x="421240" y="1612326"/>
            <a:ext cx="11209106" cy="4729693"/>
          </a:xfrm>
          <a:prstGeom prst="rect">
            <a:avLst/>
          </a:prstGeom>
          <a:noFill/>
        </p:spPr>
        <p:txBody>
          <a:bodyPr wrap="square" rtlCol="0">
            <a:spAutoFit/>
          </a:bodyPr>
          <a:lstStyle/>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  (1</a:t>
            </a:r>
            <a:r>
              <a:rPr lang="zh-CN" altLang="en-US" sz="2600" dirty="0">
                <a:solidFill>
                  <a:prstClr val="black"/>
                </a:solidFill>
                <a:latin typeface="微软雅黑" panose="020B0503020204020204" pitchFamily="34" charset="-122"/>
                <a:ea typeface="微软雅黑" panose="020B0503020204020204" pitchFamily="34" charset="-122"/>
              </a:rPr>
              <a:t>）冷战结束后，美国和前苏联两个超级大国主导的旧的世界格局消失，世界进入</a:t>
            </a:r>
            <a:r>
              <a:rPr lang="zh-CN" altLang="en-US" sz="2600" dirty="0">
                <a:solidFill>
                  <a:srgbClr val="9997F1"/>
                </a:solidFill>
                <a:latin typeface="微软雅黑" panose="020B0503020204020204" pitchFamily="34" charset="-122"/>
                <a:ea typeface="微软雅黑" panose="020B0503020204020204" pitchFamily="34" charset="-122"/>
              </a:rPr>
              <a:t>多极化</a:t>
            </a:r>
            <a:r>
              <a:rPr lang="zh-CN" altLang="en-US" sz="2600" dirty="0">
                <a:solidFill>
                  <a:prstClr val="black"/>
                </a:solidFill>
                <a:latin typeface="微软雅黑" panose="020B0503020204020204" pitchFamily="34" charset="-122"/>
                <a:ea typeface="微软雅黑" panose="020B0503020204020204" pitchFamily="34" charset="-122"/>
              </a:rPr>
              <a:t>时代。</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世界正处于大发展大变革大调整时期。世界多极化、经济全球化、社会信息化、文化多样化深入发展。全球治理体系和国际秩序变革加速推进，各国相互联系和依存程度日益加深，国际力量对比更趋平衡，和平发展大势不可逆转。</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）一些新兴经济体和发展中国家快速发展，经济实力、国际地位和国际影响力不断增强，有利于推动世界多极化，为世界经济持续发展提供动力，促进世界经济增长，实现各国共同发展。</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06175" y="1232898"/>
            <a:ext cx="10448818"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3.</a:t>
            </a:r>
            <a:r>
              <a:rPr lang="zh-CN" altLang="en-US" sz="2600" dirty="0">
                <a:solidFill>
                  <a:srgbClr val="FF0000"/>
                </a:solidFill>
                <a:latin typeface="微软雅黑" panose="020B0503020204020204" pitchFamily="34" charset="-122"/>
                <a:ea typeface="微软雅黑" panose="020B0503020204020204" pitchFamily="34" charset="-122"/>
              </a:rPr>
              <a:t>世界多极化产生了哪些积极影响？</a:t>
            </a:r>
            <a:endParaRPr lang="zh-CN" altLang="en-US" dirty="0"/>
          </a:p>
        </p:txBody>
      </p:sp>
      <p:sp>
        <p:nvSpPr>
          <p:cNvPr id="3" name="文本框 2"/>
          <p:cNvSpPr txBox="1"/>
          <p:nvPr/>
        </p:nvSpPr>
        <p:spPr>
          <a:xfrm>
            <a:off x="606175" y="2054831"/>
            <a:ext cx="10685124" cy="1828899"/>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世界多极化使多种国际力量既</a:t>
            </a:r>
            <a:r>
              <a:rPr lang="zh-CN" altLang="en-US" sz="2600" dirty="0">
                <a:solidFill>
                  <a:srgbClr val="9997F1"/>
                </a:solidFill>
                <a:latin typeface="微软雅黑" panose="020B0503020204020204" pitchFamily="34" charset="-122"/>
                <a:ea typeface="微软雅黑" panose="020B0503020204020204" pitchFamily="34" charset="-122"/>
              </a:rPr>
              <a:t>相互依存</a:t>
            </a:r>
            <a:r>
              <a:rPr lang="zh-CN" altLang="en-US" sz="2600" dirty="0">
                <a:solidFill>
                  <a:prstClr val="black"/>
                </a:solidFill>
                <a:latin typeface="微软雅黑" panose="020B0503020204020204" pitchFamily="34" charset="-122"/>
                <a:ea typeface="微软雅黑" panose="020B0503020204020204" pitchFamily="34" charset="-122"/>
              </a:rPr>
              <a:t>又</a:t>
            </a:r>
            <a:r>
              <a:rPr lang="zh-CN" altLang="en-US" sz="2600" dirty="0">
                <a:solidFill>
                  <a:srgbClr val="9997F1"/>
                </a:solidFill>
                <a:latin typeface="微软雅黑" panose="020B0503020204020204" pitchFamily="34" charset="-122"/>
                <a:ea typeface="微软雅黑" panose="020B0503020204020204" pitchFamily="34" charset="-122"/>
              </a:rPr>
              <a:t>相互制约</a:t>
            </a:r>
            <a:r>
              <a:rPr lang="zh-CN" altLang="en-US" sz="2600" dirty="0">
                <a:solidFill>
                  <a:prstClr val="black"/>
                </a:solidFill>
                <a:latin typeface="微软雅黑" panose="020B0503020204020204" pitchFamily="34" charset="-122"/>
                <a:ea typeface="微软雅黑" panose="020B0503020204020204" pitchFamily="34" charset="-122"/>
              </a:rPr>
              <a:t>。在这种情况下，任何国家都难以单独主宰世界事务。这有利于各国通过协商解决各种问题，促进国际关系</a:t>
            </a:r>
            <a:r>
              <a:rPr lang="zh-CN" altLang="en-US" sz="2600" dirty="0">
                <a:solidFill>
                  <a:srgbClr val="9997F1"/>
                </a:solidFill>
                <a:latin typeface="微软雅黑" panose="020B0503020204020204" pitchFamily="34" charset="-122"/>
                <a:ea typeface="微软雅黑" panose="020B0503020204020204" pitchFamily="34" charset="-122"/>
              </a:rPr>
              <a:t>民主化</a:t>
            </a:r>
            <a:r>
              <a:rPr lang="zh-CN" altLang="en-US" sz="2600" dirty="0">
                <a:solidFill>
                  <a:prstClr val="black"/>
                </a:solidFill>
                <a:latin typeface="微软雅黑" panose="020B0503020204020204" pitchFamily="34" charset="-122"/>
                <a:ea typeface="微软雅黑" panose="020B0503020204020204" pitchFamily="34" charset="-122"/>
              </a:rPr>
              <a:t>，推进世界和平与发展。</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10966" y="1263721"/>
            <a:ext cx="11311847"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4.</a:t>
            </a:r>
            <a:r>
              <a:rPr lang="zh-CN" altLang="en-US" sz="2600" dirty="0">
                <a:solidFill>
                  <a:srgbClr val="FF0000"/>
                </a:solidFill>
                <a:latin typeface="微软雅黑" panose="020B0503020204020204" pitchFamily="34" charset="-122"/>
                <a:ea typeface="微软雅黑" panose="020B0503020204020204" pitchFamily="34" charset="-122"/>
              </a:rPr>
              <a:t>国家关系发生变化的表现有哪些？</a:t>
            </a:r>
            <a:endParaRPr lang="zh-CN" altLang="en-US" dirty="0"/>
          </a:p>
        </p:txBody>
      </p:sp>
      <p:sp>
        <p:nvSpPr>
          <p:cNvPr id="3" name="文本框 2"/>
          <p:cNvSpPr txBox="1"/>
          <p:nvPr/>
        </p:nvSpPr>
        <p:spPr>
          <a:xfrm>
            <a:off x="328773" y="1962797"/>
            <a:ext cx="11394040" cy="3622595"/>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随着科学技术的进步，人类的脚步越走越远，国与国之间的交往越来越频繁。在这一过程中，既有推动人类社会向前发展的国家间的友好往来，也有给人类留下巨大伤痛的战争与冲突。当今世界，越来越多的国家在汲取历史经验教训的基础上，不断探索新的互动方式。</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）在经济全球化与世界多极化的进程中，各国在经济、政治、安全、文化等领域深化合作，寻求发展。只有合作互惠，才能使世界各国共同发展。</a:t>
            </a:r>
            <a:endParaRPr lang="en-US" altLang="zh-CN" sz="2600" dirty="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2337" y="1335641"/>
            <a:ext cx="11075542" cy="4519635"/>
          </a:xfrm>
          <a:prstGeom prst="rect">
            <a:avLst/>
          </a:prstGeom>
          <a:noFill/>
        </p:spPr>
        <p:txBody>
          <a:bodyPr wrap="square" rtlCol="0">
            <a:spAutoFit/>
          </a:bodyPr>
          <a:lstStyle/>
          <a:p>
            <a:pPr lvl="0">
              <a:lnSpc>
                <a:spcPct val="14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）国家间既有</a:t>
            </a:r>
            <a:r>
              <a:rPr lang="zh-CN" altLang="en-US" sz="2600" dirty="0">
                <a:solidFill>
                  <a:srgbClr val="9997F1"/>
                </a:solidFill>
                <a:latin typeface="微软雅黑" panose="020B0503020204020204" pitchFamily="34" charset="-122"/>
                <a:ea typeface="微软雅黑" panose="020B0503020204020204" pitchFamily="34" charset="-122"/>
              </a:rPr>
              <a:t>合作</a:t>
            </a:r>
            <a:r>
              <a:rPr lang="zh-CN" altLang="en-US" sz="2600" dirty="0">
                <a:solidFill>
                  <a:prstClr val="black"/>
                </a:solidFill>
                <a:latin typeface="微软雅黑" panose="020B0503020204020204" pitchFamily="34" charset="-122"/>
                <a:ea typeface="微软雅黑" panose="020B0503020204020204" pitchFamily="34" charset="-122"/>
              </a:rPr>
              <a:t>，又有</a:t>
            </a:r>
            <a:r>
              <a:rPr lang="zh-CN" altLang="en-US" sz="2600" dirty="0">
                <a:solidFill>
                  <a:srgbClr val="9997F1"/>
                </a:solidFill>
                <a:latin typeface="微软雅黑" panose="020B0503020204020204" pitchFamily="34" charset="-122"/>
                <a:ea typeface="微软雅黑" panose="020B0503020204020204" pitchFamily="34" charset="-122"/>
              </a:rPr>
              <a:t>竞争</a:t>
            </a:r>
            <a:r>
              <a:rPr lang="zh-CN" altLang="en-US" sz="2600" dirty="0">
                <a:solidFill>
                  <a:prstClr val="black"/>
                </a:solidFill>
                <a:latin typeface="微软雅黑" panose="020B0503020204020204" pitchFamily="34" charset="-122"/>
                <a:ea typeface="微软雅黑" panose="020B0503020204020204" pitchFamily="34" charset="-122"/>
              </a:rPr>
              <a:t>。当今世界，国际竞争的实质是</a:t>
            </a:r>
            <a:r>
              <a:rPr lang="zh-CN" altLang="en-US" sz="2600" dirty="0">
                <a:solidFill>
                  <a:srgbClr val="9997F1"/>
                </a:solidFill>
                <a:latin typeface="微软雅黑" panose="020B0503020204020204" pitchFamily="34" charset="-122"/>
                <a:ea typeface="微软雅黑" panose="020B0503020204020204" pitchFamily="34" charset="-122"/>
              </a:rPr>
              <a:t>以经济和科技实力为基础</a:t>
            </a:r>
            <a:r>
              <a:rPr lang="zh-CN" altLang="en-US" sz="2600" dirty="0">
                <a:solidFill>
                  <a:prstClr val="black"/>
                </a:solidFill>
                <a:latin typeface="微软雅黑" panose="020B0503020204020204" pitchFamily="34" charset="-122"/>
                <a:ea typeface="微软雅黑" panose="020B0503020204020204" pitchFamily="34" charset="-122"/>
              </a:rPr>
              <a:t>的</a:t>
            </a:r>
            <a:r>
              <a:rPr lang="zh-CN" altLang="en-US" sz="2600" dirty="0">
                <a:solidFill>
                  <a:srgbClr val="9997F1"/>
                </a:solidFill>
                <a:latin typeface="微软雅黑" panose="020B0503020204020204" pitchFamily="34" charset="-122"/>
                <a:ea typeface="微软雅黑" panose="020B0503020204020204" pitchFamily="34" charset="-122"/>
              </a:rPr>
              <a:t>综合国力的较量</a:t>
            </a:r>
            <a:r>
              <a:rPr lang="zh-CN" altLang="en-US" sz="2600" dirty="0">
                <a:solidFill>
                  <a:prstClr val="black"/>
                </a:solidFill>
                <a:latin typeface="微软雅黑" panose="020B0503020204020204" pitchFamily="34" charset="-122"/>
                <a:ea typeface="微软雅黑" panose="020B0503020204020204" pitchFamily="34" charset="-122"/>
              </a:rPr>
              <a:t>，每个国家都希望通过自身努力在新一轮国际关系的调整中获得发展机遇。国际竞争需要各方共同遵循一定的国际规则。</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4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世界不断发生变化，各国之间的力量对比、利益关系也在改变。尽管国际形势缓和的大趋势没有改变，但各种矛盾相互交织，各种力量重新分化组合，各类冲突事件不断发生，考验着国与国之间的关系，整个世界复杂多变。</a:t>
            </a:r>
            <a:endParaRPr lang="zh-CN" altLang="en-US"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95901" y="1345914"/>
            <a:ext cx="10941978"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5.</a:t>
            </a:r>
            <a:r>
              <a:rPr lang="zh-CN" altLang="en-US" sz="2600" dirty="0">
                <a:solidFill>
                  <a:srgbClr val="FF0000"/>
                </a:solidFill>
                <a:latin typeface="微软雅黑" panose="020B0503020204020204" pitchFamily="34" charset="-122"/>
                <a:ea typeface="微软雅黑" panose="020B0503020204020204" pitchFamily="34" charset="-122"/>
              </a:rPr>
              <a:t>当今世界国际竞争的实质：</a:t>
            </a:r>
            <a:endParaRPr lang="zh-CN" altLang="en-US" dirty="0"/>
          </a:p>
        </p:txBody>
      </p:sp>
      <p:sp>
        <p:nvSpPr>
          <p:cNvPr id="3" name="文本框 2"/>
          <p:cNvSpPr txBox="1"/>
          <p:nvPr/>
        </p:nvSpPr>
        <p:spPr>
          <a:xfrm>
            <a:off x="626724" y="2075380"/>
            <a:ext cx="10828961" cy="492443"/>
          </a:xfrm>
          <a:prstGeom prst="rect">
            <a:avLst/>
          </a:prstGeom>
          <a:noFill/>
        </p:spPr>
        <p:txBody>
          <a:bodyPr wrap="square" rtlCol="0">
            <a:spAutoFit/>
          </a:bodyPr>
          <a:lstStyle/>
          <a:p>
            <a:r>
              <a:rPr lang="zh-CN" altLang="en-US" sz="2600" dirty="0">
                <a:solidFill>
                  <a:prstClr val="black"/>
                </a:solidFill>
                <a:latin typeface="微软雅黑" panose="020B0503020204020204" pitchFamily="34" charset="-122"/>
                <a:ea typeface="微软雅黑" panose="020B0503020204020204" pitchFamily="34" charset="-122"/>
              </a:rPr>
              <a:t>以</a:t>
            </a:r>
            <a:r>
              <a:rPr lang="zh-CN" altLang="en-US" sz="2600" dirty="0">
                <a:solidFill>
                  <a:srgbClr val="9997F1"/>
                </a:solidFill>
                <a:latin typeface="微软雅黑" panose="020B0503020204020204" pitchFamily="34" charset="-122"/>
                <a:ea typeface="微软雅黑" panose="020B0503020204020204" pitchFamily="34" charset="-122"/>
              </a:rPr>
              <a:t>经济</a:t>
            </a:r>
            <a:r>
              <a:rPr lang="zh-CN" altLang="en-US" sz="2600" dirty="0">
                <a:solidFill>
                  <a:prstClr val="black"/>
                </a:solidFill>
                <a:latin typeface="微软雅黑" panose="020B0503020204020204" pitchFamily="34" charset="-122"/>
                <a:ea typeface="微软雅黑" panose="020B0503020204020204" pitchFamily="34" charset="-122"/>
              </a:rPr>
              <a:t>和</a:t>
            </a:r>
            <a:r>
              <a:rPr lang="zh-CN" altLang="en-US" sz="2600" dirty="0">
                <a:solidFill>
                  <a:srgbClr val="9997F1"/>
                </a:solidFill>
                <a:latin typeface="微软雅黑" panose="020B0503020204020204" pitchFamily="34" charset="-122"/>
                <a:ea typeface="微软雅黑" panose="020B0503020204020204" pitchFamily="34" charset="-122"/>
              </a:rPr>
              <a:t>科技</a:t>
            </a:r>
            <a:r>
              <a:rPr lang="zh-CN" altLang="en-US" sz="2600" dirty="0">
                <a:solidFill>
                  <a:prstClr val="black"/>
                </a:solidFill>
                <a:latin typeface="微软雅黑" panose="020B0503020204020204" pitchFamily="34" charset="-122"/>
                <a:ea typeface="微软雅黑" panose="020B0503020204020204" pitchFamily="34" charset="-122"/>
              </a:rPr>
              <a:t>实力为基础的</a:t>
            </a:r>
            <a:r>
              <a:rPr lang="zh-CN" altLang="en-US" sz="2600" dirty="0">
                <a:solidFill>
                  <a:srgbClr val="9997F1"/>
                </a:solidFill>
                <a:latin typeface="微软雅黑" panose="020B0503020204020204" pitchFamily="34" charset="-122"/>
                <a:ea typeface="微软雅黑" panose="020B0503020204020204" pitchFamily="34" charset="-122"/>
              </a:rPr>
              <a:t>综合国力</a:t>
            </a:r>
            <a:r>
              <a:rPr lang="zh-CN" altLang="en-US" sz="2600" dirty="0">
                <a:solidFill>
                  <a:prstClr val="black"/>
                </a:solidFill>
                <a:latin typeface="微软雅黑" panose="020B0503020204020204" pitchFamily="34" charset="-122"/>
                <a:ea typeface="微软雅黑" panose="020B0503020204020204" pitchFamily="34" charset="-122"/>
              </a:rPr>
              <a:t>的较量。</a:t>
            </a:r>
            <a:endParaRPr lang="zh-CN" altLang="en-US" dirty="0"/>
          </a:p>
        </p:txBody>
      </p:sp>
      <p:pic>
        <p:nvPicPr>
          <p:cNvPr id="4098" name="Picture 2">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786" y="2075380"/>
            <a:ext cx="4762500" cy="317182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595901" y="2991446"/>
            <a:ext cx="5400837" cy="492443"/>
          </a:xfrm>
          <a:prstGeom prst="rect">
            <a:avLst/>
          </a:prstGeom>
        </p:spPr>
        <p:txBody>
          <a:bodyPr wrap="none">
            <a:spAutoFit/>
          </a:bodyPr>
          <a:lstStyle/>
          <a:p>
            <a:pPr lvl="0"/>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6.</a:t>
            </a:r>
            <a:r>
              <a:rPr lang="zh-CN" altLang="en-US" sz="2600" dirty="0">
                <a:solidFill>
                  <a:srgbClr val="FF0000"/>
                </a:solidFill>
                <a:latin typeface="微软雅黑" panose="020B0503020204020204" pitchFamily="34" charset="-122"/>
                <a:ea typeface="微软雅黑" panose="020B0503020204020204" pitchFamily="34" charset="-122"/>
              </a:rPr>
              <a:t>我国应对当今国际形势的做法：</a:t>
            </a:r>
            <a:endParaRPr lang="zh-CN" altLang="en-US" dirty="0">
              <a:solidFill>
                <a:prstClr val="black"/>
              </a:solidFill>
            </a:endParaRPr>
          </a:p>
        </p:txBody>
      </p:sp>
      <p:sp>
        <p:nvSpPr>
          <p:cNvPr id="5" name="矩形 4"/>
          <p:cNvSpPr/>
          <p:nvPr/>
        </p:nvSpPr>
        <p:spPr>
          <a:xfrm>
            <a:off x="626724" y="3722528"/>
            <a:ext cx="6267236" cy="1828899"/>
          </a:xfrm>
          <a:prstGeom prst="rect">
            <a:avLst/>
          </a:prstGeom>
        </p:spPr>
        <p:txBody>
          <a:bodyPr wrap="square">
            <a:spAutoFit/>
          </a:bodyPr>
          <a:lstStyle/>
          <a:p>
            <a:pPr lvl="0">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高举和平、发展、合作、共赢的旗帜，为推动建设相互尊重、公平正义、合作共赢的新型国际关系作着不懈的努力。</a:t>
            </a:r>
            <a:endParaRPr lang="zh-CN" altLang="en-US"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 fill="hold"/>
                                        <p:tgtEl>
                                          <p:spTgt spid="4098"/>
                                        </p:tgtEl>
                                        <p:attrNameLst>
                                          <p:attrName>ppt_x</p:attrName>
                                        </p:attrNameLst>
                                      </p:cBhvr>
                                      <p:tavLst>
                                        <p:tav tm="0">
                                          <p:val>
                                            <p:strVal val="#ppt_x"/>
                                          </p:val>
                                        </p:tav>
                                        <p:tav tm="100000">
                                          <p:val>
                                            <p:strVal val="#ppt_x"/>
                                          </p:val>
                                        </p:tav>
                                      </p:tavLst>
                                    </p:anim>
                                    <p:anim calcmode="lin" valueType="num">
                                      <p:cBhvr additive="base">
                                        <p:cTn id="12"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36998" y="1394972"/>
            <a:ext cx="10849510" cy="492443"/>
          </a:xfrm>
          <a:prstGeom prst="rect">
            <a:avLst/>
          </a:prstGeom>
          <a:noFill/>
        </p:spPr>
        <p:txBody>
          <a:bodyPr wrap="square" rtlCol="0">
            <a:spAutoFit/>
          </a:bodyPr>
          <a:lstStyle/>
          <a:p>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面对当今世界的发展趋势，青少年应该怎么做？</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636998" y="1921267"/>
            <a:ext cx="10695398" cy="2429063"/>
          </a:xfrm>
          <a:prstGeom prst="rect">
            <a:avLst/>
          </a:prstGeom>
          <a:noFill/>
        </p:spPr>
        <p:txBody>
          <a:bodyPr wrap="square" rtlCol="0">
            <a:spAutoFit/>
          </a:bodyPr>
          <a:lstStyle/>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1</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）树立全球意识和国家观念，提高自身素质。</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2</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）走向世界，需要用世界的眼光看问题，需要具有平等意识和参与意识。</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3</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）需要我们善于学习，不断提高自己的创新能力。</a:t>
            </a:r>
            <a:endParaRPr lang="zh-CN" altLang="en-US" dirty="0">
              <a:solidFill>
                <a:schemeClr val="accent2">
                  <a:lumMod val="50000"/>
                </a:schemeClr>
              </a:solidFill>
            </a:endParaRPr>
          </a:p>
        </p:txBody>
      </p:sp>
      <p:grpSp>
        <p:nvGrpSpPr>
          <p:cNvPr id="4" name="组合 3"/>
          <p:cNvGrpSpPr/>
          <p:nvPr/>
        </p:nvGrpSpPr>
        <p:grpSpPr>
          <a:xfrm>
            <a:off x="392130" y="819432"/>
            <a:ext cx="11342901" cy="541689"/>
            <a:chOff x="392130" y="819432"/>
            <a:chExt cx="11342901" cy="541689"/>
          </a:xfrm>
        </p:grpSpPr>
        <p:sp>
          <p:nvSpPr>
            <p:cNvPr id="5" name="文本框 4"/>
            <p:cNvSpPr txBox="1"/>
            <p:nvPr/>
          </p:nvSpPr>
          <p:spPr>
            <a:xfrm>
              <a:off x="1063606" y="837901"/>
              <a:ext cx="10671425"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拓展延伸</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6" name="Shape 16880"/>
            <p:cNvSpPr/>
            <p:nvPr/>
          </p:nvSpPr>
          <p:spPr>
            <a:xfrm>
              <a:off x="392130" y="819432"/>
              <a:ext cx="519076" cy="464867"/>
            </a:xfrm>
            <a:custGeom>
              <a:avLst/>
              <a:gdLst/>
              <a:ahLst/>
              <a:cxnLst>
                <a:cxn ang="0">
                  <a:pos x="wd2" y="hd2"/>
                </a:cxn>
                <a:cxn ang="5400000">
                  <a:pos x="wd2" y="hd2"/>
                </a:cxn>
                <a:cxn ang="10800000">
                  <a:pos x="wd2" y="hd2"/>
                </a:cxn>
                <a:cxn ang="16200000">
                  <a:pos x="wd2" y="hd2"/>
                </a:cxn>
              </a:cxnLst>
              <a:rect l="0" t="0" r="r" b="b"/>
              <a:pathLst>
                <a:path w="21496" h="21484" extrusionOk="0">
                  <a:moveTo>
                    <a:pt x="3837" y="7883"/>
                  </a:moveTo>
                  <a:cubicBezTo>
                    <a:pt x="1847" y="7568"/>
                    <a:pt x="1847" y="7568"/>
                    <a:pt x="1847" y="7568"/>
                  </a:cubicBezTo>
                  <a:cubicBezTo>
                    <a:pt x="1563" y="7568"/>
                    <a:pt x="1279" y="7883"/>
                    <a:pt x="1279" y="8199"/>
                  </a:cubicBezTo>
                  <a:cubicBezTo>
                    <a:pt x="1137" y="9775"/>
                    <a:pt x="1137" y="9775"/>
                    <a:pt x="1137" y="9775"/>
                  </a:cubicBezTo>
                  <a:cubicBezTo>
                    <a:pt x="1137" y="9460"/>
                    <a:pt x="1421" y="9302"/>
                    <a:pt x="1705" y="9302"/>
                  </a:cubicBezTo>
                  <a:cubicBezTo>
                    <a:pt x="3553" y="9460"/>
                    <a:pt x="3553" y="9460"/>
                    <a:pt x="3553" y="9460"/>
                  </a:cubicBezTo>
                  <a:cubicBezTo>
                    <a:pt x="3837" y="9618"/>
                    <a:pt x="4121" y="9775"/>
                    <a:pt x="4121" y="10091"/>
                  </a:cubicBezTo>
                  <a:cubicBezTo>
                    <a:pt x="4263" y="8514"/>
                    <a:pt x="4263" y="8514"/>
                    <a:pt x="4263" y="8514"/>
                  </a:cubicBezTo>
                  <a:cubicBezTo>
                    <a:pt x="4263" y="8199"/>
                    <a:pt x="4121" y="7883"/>
                    <a:pt x="3837" y="7883"/>
                  </a:cubicBezTo>
                  <a:close/>
                  <a:moveTo>
                    <a:pt x="3268" y="12298"/>
                  </a:moveTo>
                  <a:cubicBezTo>
                    <a:pt x="1421" y="11982"/>
                    <a:pt x="1421" y="11982"/>
                    <a:pt x="1421" y="11982"/>
                  </a:cubicBezTo>
                  <a:cubicBezTo>
                    <a:pt x="1137" y="11982"/>
                    <a:pt x="995" y="11667"/>
                    <a:pt x="995" y="11352"/>
                  </a:cubicBezTo>
                  <a:cubicBezTo>
                    <a:pt x="0" y="20654"/>
                    <a:pt x="0" y="20654"/>
                    <a:pt x="0" y="20654"/>
                  </a:cubicBezTo>
                  <a:cubicBezTo>
                    <a:pt x="0" y="20969"/>
                    <a:pt x="142" y="21127"/>
                    <a:pt x="426" y="21127"/>
                  </a:cubicBezTo>
                  <a:cubicBezTo>
                    <a:pt x="2416" y="21442"/>
                    <a:pt x="2416" y="21442"/>
                    <a:pt x="2416" y="21442"/>
                  </a:cubicBezTo>
                  <a:cubicBezTo>
                    <a:pt x="2700" y="21442"/>
                    <a:pt x="2842" y="21285"/>
                    <a:pt x="2984" y="20969"/>
                  </a:cubicBezTo>
                  <a:cubicBezTo>
                    <a:pt x="3126" y="19550"/>
                    <a:pt x="3126" y="19550"/>
                    <a:pt x="3126" y="19550"/>
                  </a:cubicBezTo>
                  <a:cubicBezTo>
                    <a:pt x="2984" y="19708"/>
                    <a:pt x="2984" y="19866"/>
                    <a:pt x="2842" y="19866"/>
                  </a:cubicBezTo>
                  <a:cubicBezTo>
                    <a:pt x="284" y="19550"/>
                    <a:pt x="284" y="19550"/>
                    <a:pt x="284" y="19550"/>
                  </a:cubicBezTo>
                  <a:cubicBezTo>
                    <a:pt x="284" y="19550"/>
                    <a:pt x="142" y="19393"/>
                    <a:pt x="142" y="19235"/>
                  </a:cubicBezTo>
                  <a:cubicBezTo>
                    <a:pt x="142" y="19077"/>
                    <a:pt x="284" y="18920"/>
                    <a:pt x="426" y="19077"/>
                  </a:cubicBezTo>
                  <a:cubicBezTo>
                    <a:pt x="2842" y="19235"/>
                    <a:pt x="2842" y="19235"/>
                    <a:pt x="2842" y="19235"/>
                  </a:cubicBezTo>
                  <a:cubicBezTo>
                    <a:pt x="2984" y="19393"/>
                    <a:pt x="3126" y="19393"/>
                    <a:pt x="3126" y="19550"/>
                  </a:cubicBezTo>
                  <a:cubicBezTo>
                    <a:pt x="3837" y="11825"/>
                    <a:pt x="3837" y="11825"/>
                    <a:pt x="3837" y="11825"/>
                  </a:cubicBezTo>
                  <a:cubicBezTo>
                    <a:pt x="3837" y="11982"/>
                    <a:pt x="3553" y="12298"/>
                    <a:pt x="3268" y="12298"/>
                  </a:cubicBezTo>
                  <a:close/>
                  <a:moveTo>
                    <a:pt x="1137" y="9775"/>
                  </a:moveTo>
                  <a:cubicBezTo>
                    <a:pt x="995" y="11352"/>
                    <a:pt x="995" y="11352"/>
                    <a:pt x="995" y="11352"/>
                  </a:cubicBezTo>
                  <a:cubicBezTo>
                    <a:pt x="995" y="11352"/>
                    <a:pt x="995" y="11352"/>
                    <a:pt x="995" y="11352"/>
                  </a:cubicBezTo>
                  <a:cubicBezTo>
                    <a:pt x="1137" y="9775"/>
                    <a:pt x="1137" y="9775"/>
                    <a:pt x="1137" y="9775"/>
                  </a:cubicBezTo>
                  <a:cubicBezTo>
                    <a:pt x="1137" y="9775"/>
                    <a:pt x="1137" y="9775"/>
                    <a:pt x="1137" y="9775"/>
                  </a:cubicBezTo>
                  <a:close/>
                  <a:moveTo>
                    <a:pt x="3837" y="11825"/>
                  </a:moveTo>
                  <a:cubicBezTo>
                    <a:pt x="4121" y="10091"/>
                    <a:pt x="4121" y="10091"/>
                    <a:pt x="4121" y="10091"/>
                  </a:cubicBezTo>
                  <a:cubicBezTo>
                    <a:pt x="4121" y="10091"/>
                    <a:pt x="4121" y="10091"/>
                    <a:pt x="4121" y="10091"/>
                  </a:cubicBezTo>
                  <a:cubicBezTo>
                    <a:pt x="3837" y="11825"/>
                    <a:pt x="3837" y="11825"/>
                    <a:pt x="3837" y="11825"/>
                  </a:cubicBezTo>
                  <a:cubicBezTo>
                    <a:pt x="3837" y="11825"/>
                    <a:pt x="3837" y="11825"/>
                    <a:pt x="3837" y="11825"/>
                  </a:cubicBezTo>
                  <a:close/>
                  <a:moveTo>
                    <a:pt x="18047" y="6937"/>
                  </a:moveTo>
                  <a:cubicBezTo>
                    <a:pt x="18189" y="6937"/>
                    <a:pt x="18332" y="7095"/>
                    <a:pt x="18332" y="7253"/>
                  </a:cubicBezTo>
                  <a:cubicBezTo>
                    <a:pt x="18047" y="5676"/>
                    <a:pt x="18047" y="5676"/>
                    <a:pt x="18047" y="5676"/>
                  </a:cubicBezTo>
                  <a:cubicBezTo>
                    <a:pt x="17905" y="5361"/>
                    <a:pt x="17621" y="5203"/>
                    <a:pt x="17337" y="5203"/>
                  </a:cubicBezTo>
                  <a:cubicBezTo>
                    <a:pt x="15632" y="5834"/>
                    <a:pt x="15632" y="5834"/>
                    <a:pt x="15632" y="5834"/>
                  </a:cubicBezTo>
                  <a:cubicBezTo>
                    <a:pt x="15347" y="5834"/>
                    <a:pt x="15063" y="6149"/>
                    <a:pt x="15205" y="6622"/>
                  </a:cubicBezTo>
                  <a:cubicBezTo>
                    <a:pt x="15489" y="8199"/>
                    <a:pt x="15489" y="8199"/>
                    <a:pt x="15489" y="8199"/>
                  </a:cubicBezTo>
                  <a:cubicBezTo>
                    <a:pt x="15489" y="7883"/>
                    <a:pt x="15632" y="7726"/>
                    <a:pt x="15774" y="7568"/>
                  </a:cubicBezTo>
                  <a:cubicBezTo>
                    <a:pt x="16484" y="7253"/>
                    <a:pt x="17195" y="6937"/>
                    <a:pt x="18047" y="6937"/>
                  </a:cubicBezTo>
                  <a:close/>
                  <a:moveTo>
                    <a:pt x="9521" y="2996"/>
                  </a:moveTo>
                  <a:cubicBezTo>
                    <a:pt x="9521" y="15924"/>
                    <a:pt x="9521" y="15924"/>
                    <a:pt x="9521" y="15924"/>
                  </a:cubicBezTo>
                  <a:cubicBezTo>
                    <a:pt x="10942" y="16397"/>
                    <a:pt x="12647" y="16397"/>
                    <a:pt x="14068" y="15924"/>
                  </a:cubicBezTo>
                  <a:cubicBezTo>
                    <a:pt x="14068" y="2996"/>
                    <a:pt x="14068" y="2996"/>
                    <a:pt x="14068" y="2996"/>
                  </a:cubicBezTo>
                  <a:cubicBezTo>
                    <a:pt x="13074" y="2365"/>
                    <a:pt x="10516" y="2365"/>
                    <a:pt x="9521" y="2996"/>
                  </a:cubicBezTo>
                  <a:close/>
                  <a:moveTo>
                    <a:pt x="9521" y="16555"/>
                  </a:moveTo>
                  <a:cubicBezTo>
                    <a:pt x="9521" y="17974"/>
                    <a:pt x="9521" y="17974"/>
                    <a:pt x="9521" y="17974"/>
                  </a:cubicBezTo>
                  <a:cubicBezTo>
                    <a:pt x="10374" y="18447"/>
                    <a:pt x="13216" y="18447"/>
                    <a:pt x="14068" y="17974"/>
                  </a:cubicBezTo>
                  <a:cubicBezTo>
                    <a:pt x="14068" y="16555"/>
                    <a:pt x="14068" y="16555"/>
                    <a:pt x="14068" y="16555"/>
                  </a:cubicBezTo>
                  <a:cubicBezTo>
                    <a:pt x="12647" y="17028"/>
                    <a:pt x="10942" y="17028"/>
                    <a:pt x="9521" y="16555"/>
                  </a:cubicBezTo>
                  <a:close/>
                  <a:moveTo>
                    <a:pt x="13642" y="0"/>
                  </a:moveTo>
                  <a:cubicBezTo>
                    <a:pt x="9947" y="0"/>
                    <a:pt x="9947" y="0"/>
                    <a:pt x="9947" y="0"/>
                  </a:cubicBezTo>
                  <a:cubicBezTo>
                    <a:pt x="9663" y="0"/>
                    <a:pt x="9521" y="315"/>
                    <a:pt x="9521" y="631"/>
                  </a:cubicBezTo>
                  <a:cubicBezTo>
                    <a:pt x="9521" y="2207"/>
                    <a:pt x="9521" y="2207"/>
                    <a:pt x="9521" y="2207"/>
                  </a:cubicBezTo>
                  <a:cubicBezTo>
                    <a:pt x="10374" y="1734"/>
                    <a:pt x="13216" y="1734"/>
                    <a:pt x="14068" y="2207"/>
                  </a:cubicBezTo>
                  <a:cubicBezTo>
                    <a:pt x="14068" y="631"/>
                    <a:pt x="14068" y="631"/>
                    <a:pt x="14068" y="631"/>
                  </a:cubicBezTo>
                  <a:cubicBezTo>
                    <a:pt x="14068" y="315"/>
                    <a:pt x="13926" y="0"/>
                    <a:pt x="13642" y="0"/>
                  </a:cubicBezTo>
                  <a:close/>
                  <a:moveTo>
                    <a:pt x="9521" y="19866"/>
                  </a:moveTo>
                  <a:cubicBezTo>
                    <a:pt x="9521" y="20812"/>
                    <a:pt x="9521" y="20812"/>
                    <a:pt x="9521" y="20812"/>
                  </a:cubicBezTo>
                  <a:cubicBezTo>
                    <a:pt x="9521" y="21127"/>
                    <a:pt x="9663" y="21442"/>
                    <a:pt x="9947" y="21442"/>
                  </a:cubicBezTo>
                  <a:cubicBezTo>
                    <a:pt x="13642" y="21442"/>
                    <a:pt x="13642" y="21442"/>
                    <a:pt x="13642" y="21442"/>
                  </a:cubicBezTo>
                  <a:cubicBezTo>
                    <a:pt x="13926" y="21442"/>
                    <a:pt x="14068" y="21127"/>
                    <a:pt x="14068" y="20812"/>
                  </a:cubicBezTo>
                  <a:cubicBezTo>
                    <a:pt x="14068" y="19866"/>
                    <a:pt x="14068" y="19866"/>
                    <a:pt x="14068" y="19866"/>
                  </a:cubicBezTo>
                  <a:cubicBezTo>
                    <a:pt x="13642" y="20181"/>
                    <a:pt x="9947" y="20181"/>
                    <a:pt x="9521" y="19866"/>
                  </a:cubicBezTo>
                  <a:close/>
                  <a:moveTo>
                    <a:pt x="7816" y="2680"/>
                  </a:moveTo>
                  <a:cubicBezTo>
                    <a:pt x="5826" y="2680"/>
                    <a:pt x="5826" y="2680"/>
                    <a:pt x="5826" y="2680"/>
                  </a:cubicBezTo>
                  <a:cubicBezTo>
                    <a:pt x="5542" y="2680"/>
                    <a:pt x="5400" y="2838"/>
                    <a:pt x="5400" y="3311"/>
                  </a:cubicBezTo>
                  <a:cubicBezTo>
                    <a:pt x="5400" y="20812"/>
                    <a:pt x="5400" y="20812"/>
                    <a:pt x="5400" y="20812"/>
                  </a:cubicBezTo>
                  <a:cubicBezTo>
                    <a:pt x="5400" y="21127"/>
                    <a:pt x="5542" y="21442"/>
                    <a:pt x="5826" y="21442"/>
                  </a:cubicBezTo>
                  <a:cubicBezTo>
                    <a:pt x="7816" y="21442"/>
                    <a:pt x="7816" y="21442"/>
                    <a:pt x="7816" y="21442"/>
                  </a:cubicBezTo>
                  <a:cubicBezTo>
                    <a:pt x="8100" y="21442"/>
                    <a:pt x="8242" y="21127"/>
                    <a:pt x="8242" y="20812"/>
                  </a:cubicBezTo>
                  <a:cubicBezTo>
                    <a:pt x="8242" y="3311"/>
                    <a:pt x="8242" y="3311"/>
                    <a:pt x="8242" y="3311"/>
                  </a:cubicBezTo>
                  <a:cubicBezTo>
                    <a:pt x="8242" y="2838"/>
                    <a:pt x="8100" y="2680"/>
                    <a:pt x="7816" y="2680"/>
                  </a:cubicBezTo>
                  <a:close/>
                  <a:moveTo>
                    <a:pt x="7532" y="19393"/>
                  </a:moveTo>
                  <a:cubicBezTo>
                    <a:pt x="6111" y="19393"/>
                    <a:pt x="6111" y="19393"/>
                    <a:pt x="6111" y="19393"/>
                  </a:cubicBezTo>
                  <a:cubicBezTo>
                    <a:pt x="5968" y="19393"/>
                    <a:pt x="5826" y="19393"/>
                    <a:pt x="5826" y="19077"/>
                  </a:cubicBezTo>
                  <a:cubicBezTo>
                    <a:pt x="5826" y="18920"/>
                    <a:pt x="5968" y="18762"/>
                    <a:pt x="6111" y="18762"/>
                  </a:cubicBezTo>
                  <a:cubicBezTo>
                    <a:pt x="7532" y="18762"/>
                    <a:pt x="7532" y="18762"/>
                    <a:pt x="7532" y="18762"/>
                  </a:cubicBezTo>
                  <a:cubicBezTo>
                    <a:pt x="7674" y="18762"/>
                    <a:pt x="7816" y="18920"/>
                    <a:pt x="7816" y="19077"/>
                  </a:cubicBezTo>
                  <a:cubicBezTo>
                    <a:pt x="7816" y="19393"/>
                    <a:pt x="7674" y="19393"/>
                    <a:pt x="7532" y="19393"/>
                  </a:cubicBezTo>
                  <a:close/>
                  <a:moveTo>
                    <a:pt x="7247" y="5203"/>
                  </a:moveTo>
                  <a:cubicBezTo>
                    <a:pt x="6395" y="5203"/>
                    <a:pt x="6395" y="5203"/>
                    <a:pt x="6395" y="5203"/>
                  </a:cubicBezTo>
                  <a:cubicBezTo>
                    <a:pt x="6111" y="5203"/>
                    <a:pt x="5826" y="4888"/>
                    <a:pt x="5826" y="4572"/>
                  </a:cubicBezTo>
                  <a:cubicBezTo>
                    <a:pt x="5826" y="4257"/>
                    <a:pt x="6111" y="3942"/>
                    <a:pt x="6395" y="3942"/>
                  </a:cubicBezTo>
                  <a:cubicBezTo>
                    <a:pt x="7247" y="3942"/>
                    <a:pt x="7247" y="3942"/>
                    <a:pt x="7247" y="3942"/>
                  </a:cubicBezTo>
                  <a:cubicBezTo>
                    <a:pt x="7532" y="3942"/>
                    <a:pt x="7816" y="4257"/>
                    <a:pt x="7816" y="4572"/>
                  </a:cubicBezTo>
                  <a:cubicBezTo>
                    <a:pt x="7816" y="4888"/>
                    <a:pt x="7532" y="5203"/>
                    <a:pt x="7247" y="5203"/>
                  </a:cubicBezTo>
                  <a:close/>
                  <a:moveTo>
                    <a:pt x="18332" y="7253"/>
                  </a:moveTo>
                  <a:cubicBezTo>
                    <a:pt x="18474" y="7410"/>
                    <a:pt x="18332" y="7568"/>
                    <a:pt x="18189" y="7568"/>
                  </a:cubicBezTo>
                  <a:cubicBezTo>
                    <a:pt x="17337" y="7568"/>
                    <a:pt x="16626" y="7883"/>
                    <a:pt x="15916" y="8199"/>
                  </a:cubicBezTo>
                  <a:cubicBezTo>
                    <a:pt x="15774" y="8356"/>
                    <a:pt x="15632" y="8356"/>
                    <a:pt x="15489" y="8199"/>
                  </a:cubicBezTo>
                  <a:cubicBezTo>
                    <a:pt x="18616" y="20969"/>
                    <a:pt x="18616" y="20969"/>
                    <a:pt x="18616" y="20969"/>
                  </a:cubicBezTo>
                  <a:cubicBezTo>
                    <a:pt x="18758" y="21285"/>
                    <a:pt x="19042" y="21600"/>
                    <a:pt x="19326" y="21442"/>
                  </a:cubicBezTo>
                  <a:cubicBezTo>
                    <a:pt x="21032" y="20969"/>
                    <a:pt x="21032" y="20969"/>
                    <a:pt x="21032" y="20969"/>
                  </a:cubicBezTo>
                  <a:cubicBezTo>
                    <a:pt x="21316" y="20812"/>
                    <a:pt x="21600" y="20496"/>
                    <a:pt x="21458" y="20181"/>
                  </a:cubicBezTo>
                  <a:lnTo>
                    <a:pt x="18332" y="7253"/>
                  </a:lnTo>
                  <a:close/>
                  <a:moveTo>
                    <a:pt x="16911" y="11352"/>
                  </a:moveTo>
                  <a:cubicBezTo>
                    <a:pt x="16342" y="8829"/>
                    <a:pt x="16342" y="8829"/>
                    <a:pt x="16342" y="8829"/>
                  </a:cubicBezTo>
                  <a:cubicBezTo>
                    <a:pt x="18047" y="8356"/>
                    <a:pt x="18047" y="8356"/>
                    <a:pt x="18047" y="8356"/>
                  </a:cubicBezTo>
                  <a:cubicBezTo>
                    <a:pt x="18616" y="10879"/>
                    <a:pt x="18616" y="10879"/>
                    <a:pt x="18616" y="10879"/>
                  </a:cubicBezTo>
                  <a:lnTo>
                    <a:pt x="16911" y="11352"/>
                  </a:lnTo>
                  <a:close/>
                </a:path>
              </a:pathLst>
            </a:custGeom>
            <a:solidFill>
              <a:srgbClr val="18A3D9"/>
            </a:solidFill>
            <a:ln w="12700">
              <a:miter lim="400000"/>
            </a:ln>
          </p:spPr>
          <p:txBody>
            <a:bodyPr lIns="0" tIns="0" rIns="0" bIns="0"/>
            <a:lstStyle>
              <a:lvl1pPr>
                <a:defRPr>
                  <a:latin typeface="+mj-lt"/>
                  <a:ea typeface="+mj-ea"/>
                  <a:cs typeface="+mj-cs"/>
                  <a:sym typeface="Helvetica"/>
                </a:defRPr>
              </a:lvl1pPr>
              <a:lvl2pPr indent="457200">
                <a:defRPr>
                  <a:latin typeface="+mj-lt"/>
                  <a:ea typeface="+mj-ea"/>
                  <a:cs typeface="+mj-cs"/>
                  <a:sym typeface="Helvetica"/>
                </a:defRPr>
              </a:lvl2pPr>
              <a:lvl3pPr indent="914400">
                <a:defRPr>
                  <a:latin typeface="+mj-lt"/>
                  <a:ea typeface="+mj-ea"/>
                  <a:cs typeface="+mj-cs"/>
                  <a:sym typeface="Helvetica"/>
                </a:defRPr>
              </a:lvl3pPr>
              <a:lvl4pPr indent="1371600">
                <a:defRPr>
                  <a:latin typeface="+mj-lt"/>
                  <a:ea typeface="+mj-ea"/>
                  <a:cs typeface="+mj-cs"/>
                  <a:sym typeface="Helvetica"/>
                </a:defRPr>
              </a:lvl4pPr>
              <a:lvl5pPr indent="1828800">
                <a:defRPr>
                  <a:latin typeface="+mj-lt"/>
                  <a:ea typeface="+mj-ea"/>
                  <a:cs typeface="+mj-cs"/>
                  <a:sym typeface="Helvetica"/>
                </a:defRPr>
              </a:lvl5pPr>
              <a:lvl6pPr indent="2286000">
                <a:defRPr>
                  <a:latin typeface="+mj-lt"/>
                  <a:ea typeface="+mj-ea"/>
                  <a:cs typeface="+mj-cs"/>
                  <a:sym typeface="Helvetica"/>
                </a:defRPr>
              </a:lvl6pPr>
              <a:lvl7pPr indent="2743200">
                <a:defRPr>
                  <a:latin typeface="+mj-lt"/>
                  <a:ea typeface="+mj-ea"/>
                  <a:cs typeface="+mj-cs"/>
                  <a:sym typeface="Helvetica"/>
                </a:defRPr>
              </a:lvl7pPr>
              <a:lvl8pPr indent="3200400">
                <a:defRPr>
                  <a:latin typeface="+mj-lt"/>
                  <a:ea typeface="+mj-ea"/>
                  <a:cs typeface="+mj-cs"/>
                  <a:sym typeface="Helvetica"/>
                </a:defRPr>
              </a:lvl8pPr>
              <a:lvl9pPr indent="3657600">
                <a:defRPr>
                  <a:latin typeface="+mj-lt"/>
                  <a:ea typeface="+mj-ea"/>
                  <a:cs typeface="+mj-cs"/>
                  <a:sym typeface="Helvetica"/>
                </a:defRPr>
              </a:lvl9pPr>
            </a:lstStyle>
            <a:p>
              <a:pPr lvl="0"/>
              <a:endParaRPr dirty="0">
                <a:solidFill>
                  <a:srgbClr val="00B05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10966" y="1150706"/>
            <a:ext cx="11024171" cy="492443"/>
          </a:xfrm>
          <a:prstGeom prst="rect">
            <a:avLst/>
          </a:prstGeom>
          <a:noFill/>
        </p:spPr>
        <p:txBody>
          <a:bodyPr wrap="square" rtlCol="0">
            <a:spAutoFit/>
          </a:bodyPr>
          <a:lstStyle/>
          <a:p>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参与经济全球化对我国经济发展有什么意义？</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410966" y="1952090"/>
            <a:ext cx="11024171" cy="2429063"/>
          </a:xfrm>
          <a:prstGeom prst="rect">
            <a:avLst/>
          </a:prstGeom>
          <a:noFill/>
        </p:spPr>
        <p:txBody>
          <a:bodyPr wrap="square" rtlCol="0">
            <a:spAutoFit/>
          </a:bodyPr>
          <a:lstStyle/>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1</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）有利于我国经济在全球范围内实现资源的优化配置。</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2</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）有利于促进我国企业加快改革和制度创新步伐。</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3</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）有利于扩大对外贸易，促进社会生产力的发展、综合国力的增强和人民生活水平的提高。</a:t>
            </a:r>
            <a:endParaRPr lang="zh-CN" altLang="en-US" sz="2600" dirty="0">
              <a:solidFill>
                <a:schemeClr val="accent2">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13708" y="1119883"/>
            <a:ext cx="10962526" cy="492443"/>
          </a:xfrm>
          <a:prstGeom prst="rect">
            <a:avLst/>
          </a:prstGeom>
          <a:noFill/>
        </p:spPr>
        <p:txBody>
          <a:bodyPr wrap="square" rtlCol="0">
            <a:spAutoFit/>
          </a:bodyPr>
          <a:lstStyle/>
          <a:p>
            <a:pPr lvl="0"/>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我国应如何应对经济全球化的挑战，促进经济健康协调发展？</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513708" y="1900719"/>
            <a:ext cx="10962526" cy="3629391"/>
          </a:xfrm>
          <a:prstGeom prst="rect">
            <a:avLst/>
          </a:prstGeom>
          <a:noFill/>
        </p:spPr>
        <p:txBody>
          <a:bodyPr wrap="square" rtlCol="0">
            <a:spAutoFit/>
          </a:bodyPr>
          <a:lstStyle/>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1</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）要加快转变对外经济发展方式，促进贸易转型升级。</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2</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）促进“引进来”和“走出去”更好结合。</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3</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）始终坚持独立自主、自力更生的原则。</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4</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）积极参与，趋利避害，提高抵御国际风险能力，维护国家经济安全。（</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5</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）转变政府管理模式，完善法律法规，规范市场秩序，深化企业改革，建立现代企业制度，增强企业国际竞争力。</a:t>
            </a:r>
            <a:endParaRPr lang="zh-CN" altLang="en-US" sz="2600" dirty="0">
              <a:solidFill>
                <a:schemeClr val="accent2">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16103" y="1428108"/>
            <a:ext cx="10551559" cy="5243038"/>
          </a:xfrm>
          <a:prstGeom prst="rect">
            <a:avLst/>
          </a:prstGeom>
          <a:noFill/>
        </p:spPr>
        <p:txBody>
          <a:bodyPr wrap="square" rtlCol="0">
            <a:spAutoFit/>
          </a:bodyPr>
          <a:lstStyle/>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当今世界的发展趋势给我国的发展带来了许多机遇，没有任何困难和挑战。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经济全球化给世界各国带来的都是利益，没有弊端。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当今世界，美国是唯一的超级大国，所以它可以改变世界的发展趋势。                 </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对其他国家和民族的优秀文化持开放的态度意味着对本国、本民族文化的否定。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5.</a:t>
            </a:r>
            <a:r>
              <a:rPr lang="zh-CN" altLang="en-US" sz="2600" dirty="0">
                <a:solidFill>
                  <a:prstClr val="black"/>
                </a:solidFill>
                <a:latin typeface="微软雅黑" panose="020B0503020204020204" pitchFamily="34" charset="-122"/>
                <a:ea typeface="微软雅黑" panose="020B0503020204020204" pitchFamily="34" charset="-122"/>
              </a:rPr>
              <a:t>世界多极化已经形成。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6.</a:t>
            </a:r>
            <a:r>
              <a:rPr lang="zh-CN" altLang="en-US" sz="2600" dirty="0">
                <a:solidFill>
                  <a:prstClr val="black"/>
                </a:solidFill>
                <a:latin typeface="微软雅黑" panose="020B0503020204020204" pitchFamily="34" charset="-122"/>
                <a:ea typeface="微软雅黑" panose="020B0503020204020204" pitchFamily="34" charset="-122"/>
              </a:rPr>
              <a:t>我们要用开放和包容的心态，学习和借鉴一切外来文化。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7.</a:t>
            </a:r>
            <a:r>
              <a:rPr lang="zh-CN" altLang="en-US" sz="2600" dirty="0">
                <a:solidFill>
                  <a:prstClr val="black"/>
                </a:solidFill>
                <a:latin typeface="微软雅黑" panose="020B0503020204020204" pitchFamily="34" charset="-122"/>
                <a:ea typeface="微软雅黑" panose="020B0503020204020204" pitchFamily="34" charset="-122"/>
              </a:rPr>
              <a:t>国家间只有竞争，没有合作。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10222787" y="2024009"/>
            <a:ext cx="667820"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10222787" y="2619910"/>
            <a:ext cx="667820"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0222787" y="3464763"/>
            <a:ext cx="667820"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0299842" y="4544734"/>
            <a:ext cx="667820"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0299842" y="5067954"/>
            <a:ext cx="667820"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0222787" y="5588040"/>
            <a:ext cx="667820"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0299842" y="6128565"/>
            <a:ext cx="667820"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388072" y="1031979"/>
            <a:ext cx="11559060" cy="523220"/>
            <a:chOff x="388072" y="1031979"/>
            <a:chExt cx="11559060" cy="523220"/>
          </a:xfrm>
        </p:grpSpPr>
        <p:sp>
          <p:nvSpPr>
            <p:cNvPr id="12" name="文本框 11"/>
            <p:cNvSpPr txBox="1"/>
            <p:nvPr/>
          </p:nvSpPr>
          <p:spPr>
            <a:xfrm>
              <a:off x="1025703" y="1031979"/>
              <a:ext cx="10921429"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易错辨析</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13" name="Shape 16869"/>
            <p:cNvSpPr/>
            <p:nvPr/>
          </p:nvSpPr>
          <p:spPr>
            <a:xfrm>
              <a:off x="388072" y="1031979"/>
              <a:ext cx="518400" cy="464400"/>
            </a:xfrm>
            <a:custGeom>
              <a:avLst/>
              <a:gdLst/>
              <a:ahLst/>
              <a:cxnLst>
                <a:cxn ang="0">
                  <a:pos x="wd2" y="hd2"/>
                </a:cxn>
                <a:cxn ang="5400000">
                  <a:pos x="wd2" y="hd2"/>
                </a:cxn>
                <a:cxn ang="10800000">
                  <a:pos x="wd2" y="hd2"/>
                </a:cxn>
                <a:cxn ang="16200000">
                  <a:pos x="wd2" y="hd2"/>
                </a:cxn>
              </a:cxnLst>
              <a:rect l="0" t="0" r="r" b="b"/>
              <a:pathLst>
                <a:path w="21600" h="21600" extrusionOk="0">
                  <a:moveTo>
                    <a:pt x="9341" y="20419"/>
                  </a:moveTo>
                  <a:cubicBezTo>
                    <a:pt x="9341" y="20588"/>
                    <a:pt x="9341" y="20588"/>
                    <a:pt x="9341" y="20756"/>
                  </a:cubicBezTo>
                  <a:cubicBezTo>
                    <a:pt x="9341" y="21263"/>
                    <a:pt x="9924" y="21600"/>
                    <a:pt x="10800" y="21600"/>
                  </a:cubicBezTo>
                  <a:cubicBezTo>
                    <a:pt x="11530" y="21600"/>
                    <a:pt x="12114" y="21263"/>
                    <a:pt x="12114" y="20756"/>
                  </a:cubicBezTo>
                  <a:cubicBezTo>
                    <a:pt x="12114" y="20588"/>
                    <a:pt x="12114" y="20588"/>
                    <a:pt x="12114" y="20419"/>
                  </a:cubicBezTo>
                  <a:cubicBezTo>
                    <a:pt x="12551" y="20250"/>
                    <a:pt x="12989" y="19913"/>
                    <a:pt x="13573" y="19913"/>
                  </a:cubicBezTo>
                  <a:cubicBezTo>
                    <a:pt x="16784" y="19913"/>
                    <a:pt x="21600" y="20756"/>
                    <a:pt x="21600" y="20756"/>
                  </a:cubicBezTo>
                  <a:cubicBezTo>
                    <a:pt x="21600" y="4050"/>
                    <a:pt x="21600" y="4050"/>
                    <a:pt x="21600" y="4050"/>
                  </a:cubicBezTo>
                  <a:cubicBezTo>
                    <a:pt x="21600" y="4050"/>
                    <a:pt x="21016" y="3881"/>
                    <a:pt x="20286" y="3881"/>
                  </a:cubicBezTo>
                  <a:cubicBezTo>
                    <a:pt x="20286" y="18394"/>
                    <a:pt x="20286" y="18394"/>
                    <a:pt x="20286" y="18394"/>
                  </a:cubicBezTo>
                  <a:cubicBezTo>
                    <a:pt x="20286" y="18394"/>
                    <a:pt x="16492" y="16538"/>
                    <a:pt x="13719" y="17550"/>
                  </a:cubicBezTo>
                  <a:cubicBezTo>
                    <a:pt x="12697" y="17888"/>
                    <a:pt x="11822" y="19238"/>
                    <a:pt x="11238" y="20081"/>
                  </a:cubicBezTo>
                  <a:cubicBezTo>
                    <a:pt x="11092" y="19913"/>
                    <a:pt x="11092" y="19913"/>
                    <a:pt x="10946" y="19913"/>
                  </a:cubicBezTo>
                  <a:cubicBezTo>
                    <a:pt x="11384" y="19069"/>
                    <a:pt x="12114" y="17381"/>
                    <a:pt x="12989" y="16706"/>
                  </a:cubicBezTo>
                  <a:cubicBezTo>
                    <a:pt x="15616" y="15356"/>
                    <a:pt x="19119" y="16200"/>
                    <a:pt x="19119" y="16200"/>
                  </a:cubicBezTo>
                  <a:cubicBezTo>
                    <a:pt x="19119" y="0"/>
                    <a:pt x="19119" y="0"/>
                    <a:pt x="19119" y="0"/>
                  </a:cubicBezTo>
                  <a:cubicBezTo>
                    <a:pt x="19119" y="0"/>
                    <a:pt x="17805" y="338"/>
                    <a:pt x="16200" y="844"/>
                  </a:cubicBezTo>
                  <a:cubicBezTo>
                    <a:pt x="16200" y="12825"/>
                    <a:pt x="16200" y="12825"/>
                    <a:pt x="16200" y="12825"/>
                  </a:cubicBezTo>
                  <a:cubicBezTo>
                    <a:pt x="14595" y="11813"/>
                    <a:pt x="14595" y="11813"/>
                    <a:pt x="14595" y="11813"/>
                  </a:cubicBezTo>
                  <a:cubicBezTo>
                    <a:pt x="13135" y="14006"/>
                    <a:pt x="13135" y="14006"/>
                    <a:pt x="13135" y="14006"/>
                  </a:cubicBezTo>
                  <a:cubicBezTo>
                    <a:pt x="13135" y="1856"/>
                    <a:pt x="13135" y="1856"/>
                    <a:pt x="13135" y="1856"/>
                  </a:cubicBezTo>
                  <a:cubicBezTo>
                    <a:pt x="13135" y="1856"/>
                    <a:pt x="13135" y="1856"/>
                    <a:pt x="13135" y="2025"/>
                  </a:cubicBezTo>
                  <a:cubicBezTo>
                    <a:pt x="11822" y="2531"/>
                    <a:pt x="10800" y="4388"/>
                    <a:pt x="10800" y="4388"/>
                  </a:cubicBezTo>
                  <a:cubicBezTo>
                    <a:pt x="10800" y="4388"/>
                    <a:pt x="9632" y="2531"/>
                    <a:pt x="8319" y="2025"/>
                  </a:cubicBezTo>
                  <a:cubicBezTo>
                    <a:pt x="5838" y="844"/>
                    <a:pt x="2335" y="0"/>
                    <a:pt x="2335" y="0"/>
                  </a:cubicBezTo>
                  <a:cubicBezTo>
                    <a:pt x="2335" y="16200"/>
                    <a:pt x="2335" y="16200"/>
                    <a:pt x="2335" y="16200"/>
                  </a:cubicBezTo>
                  <a:cubicBezTo>
                    <a:pt x="2335" y="16200"/>
                    <a:pt x="5838" y="15356"/>
                    <a:pt x="8319" y="16706"/>
                  </a:cubicBezTo>
                  <a:cubicBezTo>
                    <a:pt x="9341" y="17381"/>
                    <a:pt x="10070" y="19069"/>
                    <a:pt x="10508" y="19913"/>
                  </a:cubicBezTo>
                  <a:cubicBezTo>
                    <a:pt x="10362" y="19913"/>
                    <a:pt x="10362" y="19913"/>
                    <a:pt x="10216" y="20081"/>
                  </a:cubicBezTo>
                  <a:cubicBezTo>
                    <a:pt x="9778" y="19238"/>
                    <a:pt x="8757" y="17888"/>
                    <a:pt x="7735" y="17550"/>
                  </a:cubicBezTo>
                  <a:cubicBezTo>
                    <a:pt x="4962" y="16538"/>
                    <a:pt x="1168" y="18394"/>
                    <a:pt x="1168" y="18394"/>
                  </a:cubicBezTo>
                  <a:cubicBezTo>
                    <a:pt x="1168" y="3881"/>
                    <a:pt x="1168" y="3881"/>
                    <a:pt x="1168" y="3881"/>
                  </a:cubicBezTo>
                  <a:cubicBezTo>
                    <a:pt x="438" y="3881"/>
                    <a:pt x="0" y="4050"/>
                    <a:pt x="0" y="4050"/>
                  </a:cubicBezTo>
                  <a:cubicBezTo>
                    <a:pt x="0" y="20756"/>
                    <a:pt x="0" y="20756"/>
                    <a:pt x="0" y="20756"/>
                  </a:cubicBezTo>
                  <a:cubicBezTo>
                    <a:pt x="0" y="20756"/>
                    <a:pt x="4670" y="19913"/>
                    <a:pt x="7881" y="19913"/>
                  </a:cubicBezTo>
                  <a:cubicBezTo>
                    <a:pt x="8465" y="19913"/>
                    <a:pt x="8903" y="20250"/>
                    <a:pt x="9341" y="20419"/>
                  </a:cubicBezTo>
                  <a:close/>
                </a:path>
              </a:pathLst>
            </a:custGeom>
            <a:solidFill>
              <a:srgbClr val="18A3D9"/>
            </a:solidFill>
            <a:ln w="12700">
              <a:miter lim="400000"/>
            </a:ln>
          </p:spPr>
          <p:txBody>
            <a:bodyPr lIns="0" tIns="0" rIns="0" bIns="0"/>
            <a:lstStyle/>
            <a:p>
              <a:pPr lvl="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06858" y="1581189"/>
            <a:ext cx="10989924" cy="492443"/>
          </a:xfrm>
          <a:prstGeom prst="rect">
            <a:avLst/>
          </a:prstGeom>
          <a:noFill/>
        </p:spPr>
        <p:txBody>
          <a:bodyPr wrap="square" rtlCol="0">
            <a:spAutoFit/>
          </a:bodyPr>
          <a:lstStyle/>
          <a:p>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经济全球化对所有国家都只有利而没有弊。</a:t>
            </a:r>
            <a:endParaRPr lang="zh-CN" altLang="en-US" dirty="0"/>
          </a:p>
        </p:txBody>
      </p:sp>
      <p:sp>
        <p:nvSpPr>
          <p:cNvPr id="5" name="文本框 4"/>
          <p:cNvSpPr txBox="1"/>
          <p:nvPr/>
        </p:nvSpPr>
        <p:spPr>
          <a:xfrm>
            <a:off x="506858" y="2258298"/>
            <a:ext cx="10989924" cy="2422266"/>
          </a:xfrm>
          <a:prstGeom prst="rect">
            <a:avLst/>
          </a:prstGeom>
          <a:noFill/>
        </p:spPr>
        <p:txBody>
          <a:bodyPr wrap="square" rtlCol="0">
            <a:spAutoFit/>
          </a:bodyPr>
          <a:lstStyle/>
          <a:p>
            <a:pPr lvl="0">
              <a:lnSpc>
                <a:spcPct val="150000"/>
              </a:lnSpc>
            </a:pPr>
            <a:r>
              <a:rPr lang="zh-CN" altLang="en-US" sz="2600" dirty="0">
                <a:solidFill>
                  <a:srgbClr val="FF0000"/>
                </a:solidFill>
                <a:latin typeface="微软雅黑" panose="020B0503020204020204" pitchFamily="34" charset="-122"/>
                <a:ea typeface="微软雅黑" panose="020B0503020204020204" pitchFamily="34" charset="-122"/>
              </a:rPr>
              <a:t>这种说法错误。经济全球化对发达国家是有利的，而对发展中国家则是一把双刃剑，既有利又有弊。</a:t>
            </a:r>
            <a:endParaRPr lang="en-US" altLang="zh-CN" sz="2600" dirty="0">
              <a:solidFill>
                <a:srgbClr val="FF0000"/>
              </a:solidFill>
              <a:latin typeface="微软雅黑" panose="020B0503020204020204" pitchFamily="34" charset="-122"/>
              <a:ea typeface="微软雅黑" panose="020B0503020204020204" pitchFamily="34" charset="-122"/>
            </a:endParaRPr>
          </a:p>
          <a:p>
            <a:pPr lvl="0">
              <a:lnSpc>
                <a:spcPct val="150000"/>
              </a:lnSpc>
            </a:pPr>
            <a:r>
              <a:rPr lang="zh-CN" altLang="en-US" sz="2600" dirty="0">
                <a:solidFill>
                  <a:srgbClr val="FF0000"/>
                </a:solidFill>
                <a:latin typeface="微软雅黑" panose="020B0503020204020204" pitchFamily="34" charset="-122"/>
                <a:ea typeface="微软雅黑" panose="020B0503020204020204" pitchFamily="34" charset="-122"/>
              </a:rPr>
              <a:t>利：经济全球化有效地利用世界各地的资源，为各个国家提供了更多的发展机会，也极大地丰富和方便了人们的日常生活。</a:t>
            </a:r>
            <a:endParaRPr lang="en-US" altLang="zh-CN" sz="2600" dirty="0">
              <a:solidFill>
                <a:srgbClr val="FF0000"/>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47371" y="1073000"/>
            <a:ext cx="11552845" cy="523220"/>
            <a:chOff x="447371" y="1073000"/>
            <a:chExt cx="11552845" cy="523220"/>
          </a:xfrm>
        </p:grpSpPr>
        <p:sp>
          <p:nvSpPr>
            <p:cNvPr id="7" name="文本框 6"/>
            <p:cNvSpPr txBox="1"/>
            <p:nvPr/>
          </p:nvSpPr>
          <p:spPr>
            <a:xfrm>
              <a:off x="1078787" y="1073000"/>
              <a:ext cx="10921429"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易混辨析</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8" name="Shape 16869"/>
            <p:cNvSpPr/>
            <p:nvPr/>
          </p:nvSpPr>
          <p:spPr>
            <a:xfrm>
              <a:off x="447371" y="1073000"/>
              <a:ext cx="518400" cy="464400"/>
            </a:xfrm>
            <a:custGeom>
              <a:avLst/>
              <a:gdLst/>
              <a:ahLst/>
              <a:cxnLst>
                <a:cxn ang="0">
                  <a:pos x="wd2" y="hd2"/>
                </a:cxn>
                <a:cxn ang="5400000">
                  <a:pos x="wd2" y="hd2"/>
                </a:cxn>
                <a:cxn ang="10800000">
                  <a:pos x="wd2" y="hd2"/>
                </a:cxn>
                <a:cxn ang="16200000">
                  <a:pos x="wd2" y="hd2"/>
                </a:cxn>
              </a:cxnLst>
              <a:rect l="0" t="0" r="r" b="b"/>
              <a:pathLst>
                <a:path w="21600" h="21600" extrusionOk="0">
                  <a:moveTo>
                    <a:pt x="9341" y="20419"/>
                  </a:moveTo>
                  <a:cubicBezTo>
                    <a:pt x="9341" y="20588"/>
                    <a:pt x="9341" y="20588"/>
                    <a:pt x="9341" y="20756"/>
                  </a:cubicBezTo>
                  <a:cubicBezTo>
                    <a:pt x="9341" y="21263"/>
                    <a:pt x="9924" y="21600"/>
                    <a:pt x="10800" y="21600"/>
                  </a:cubicBezTo>
                  <a:cubicBezTo>
                    <a:pt x="11530" y="21600"/>
                    <a:pt x="12114" y="21263"/>
                    <a:pt x="12114" y="20756"/>
                  </a:cubicBezTo>
                  <a:cubicBezTo>
                    <a:pt x="12114" y="20588"/>
                    <a:pt x="12114" y="20588"/>
                    <a:pt x="12114" y="20419"/>
                  </a:cubicBezTo>
                  <a:cubicBezTo>
                    <a:pt x="12551" y="20250"/>
                    <a:pt x="12989" y="19913"/>
                    <a:pt x="13573" y="19913"/>
                  </a:cubicBezTo>
                  <a:cubicBezTo>
                    <a:pt x="16784" y="19913"/>
                    <a:pt x="21600" y="20756"/>
                    <a:pt x="21600" y="20756"/>
                  </a:cubicBezTo>
                  <a:cubicBezTo>
                    <a:pt x="21600" y="4050"/>
                    <a:pt x="21600" y="4050"/>
                    <a:pt x="21600" y="4050"/>
                  </a:cubicBezTo>
                  <a:cubicBezTo>
                    <a:pt x="21600" y="4050"/>
                    <a:pt x="21016" y="3881"/>
                    <a:pt x="20286" y="3881"/>
                  </a:cubicBezTo>
                  <a:cubicBezTo>
                    <a:pt x="20286" y="18394"/>
                    <a:pt x="20286" y="18394"/>
                    <a:pt x="20286" y="18394"/>
                  </a:cubicBezTo>
                  <a:cubicBezTo>
                    <a:pt x="20286" y="18394"/>
                    <a:pt x="16492" y="16538"/>
                    <a:pt x="13719" y="17550"/>
                  </a:cubicBezTo>
                  <a:cubicBezTo>
                    <a:pt x="12697" y="17888"/>
                    <a:pt x="11822" y="19238"/>
                    <a:pt x="11238" y="20081"/>
                  </a:cubicBezTo>
                  <a:cubicBezTo>
                    <a:pt x="11092" y="19913"/>
                    <a:pt x="11092" y="19913"/>
                    <a:pt x="10946" y="19913"/>
                  </a:cubicBezTo>
                  <a:cubicBezTo>
                    <a:pt x="11384" y="19069"/>
                    <a:pt x="12114" y="17381"/>
                    <a:pt x="12989" y="16706"/>
                  </a:cubicBezTo>
                  <a:cubicBezTo>
                    <a:pt x="15616" y="15356"/>
                    <a:pt x="19119" y="16200"/>
                    <a:pt x="19119" y="16200"/>
                  </a:cubicBezTo>
                  <a:cubicBezTo>
                    <a:pt x="19119" y="0"/>
                    <a:pt x="19119" y="0"/>
                    <a:pt x="19119" y="0"/>
                  </a:cubicBezTo>
                  <a:cubicBezTo>
                    <a:pt x="19119" y="0"/>
                    <a:pt x="17805" y="338"/>
                    <a:pt x="16200" y="844"/>
                  </a:cubicBezTo>
                  <a:cubicBezTo>
                    <a:pt x="16200" y="12825"/>
                    <a:pt x="16200" y="12825"/>
                    <a:pt x="16200" y="12825"/>
                  </a:cubicBezTo>
                  <a:cubicBezTo>
                    <a:pt x="14595" y="11813"/>
                    <a:pt x="14595" y="11813"/>
                    <a:pt x="14595" y="11813"/>
                  </a:cubicBezTo>
                  <a:cubicBezTo>
                    <a:pt x="13135" y="14006"/>
                    <a:pt x="13135" y="14006"/>
                    <a:pt x="13135" y="14006"/>
                  </a:cubicBezTo>
                  <a:cubicBezTo>
                    <a:pt x="13135" y="1856"/>
                    <a:pt x="13135" y="1856"/>
                    <a:pt x="13135" y="1856"/>
                  </a:cubicBezTo>
                  <a:cubicBezTo>
                    <a:pt x="13135" y="1856"/>
                    <a:pt x="13135" y="1856"/>
                    <a:pt x="13135" y="2025"/>
                  </a:cubicBezTo>
                  <a:cubicBezTo>
                    <a:pt x="11822" y="2531"/>
                    <a:pt x="10800" y="4388"/>
                    <a:pt x="10800" y="4388"/>
                  </a:cubicBezTo>
                  <a:cubicBezTo>
                    <a:pt x="10800" y="4388"/>
                    <a:pt x="9632" y="2531"/>
                    <a:pt x="8319" y="2025"/>
                  </a:cubicBezTo>
                  <a:cubicBezTo>
                    <a:pt x="5838" y="844"/>
                    <a:pt x="2335" y="0"/>
                    <a:pt x="2335" y="0"/>
                  </a:cubicBezTo>
                  <a:cubicBezTo>
                    <a:pt x="2335" y="16200"/>
                    <a:pt x="2335" y="16200"/>
                    <a:pt x="2335" y="16200"/>
                  </a:cubicBezTo>
                  <a:cubicBezTo>
                    <a:pt x="2335" y="16200"/>
                    <a:pt x="5838" y="15356"/>
                    <a:pt x="8319" y="16706"/>
                  </a:cubicBezTo>
                  <a:cubicBezTo>
                    <a:pt x="9341" y="17381"/>
                    <a:pt x="10070" y="19069"/>
                    <a:pt x="10508" y="19913"/>
                  </a:cubicBezTo>
                  <a:cubicBezTo>
                    <a:pt x="10362" y="19913"/>
                    <a:pt x="10362" y="19913"/>
                    <a:pt x="10216" y="20081"/>
                  </a:cubicBezTo>
                  <a:cubicBezTo>
                    <a:pt x="9778" y="19238"/>
                    <a:pt x="8757" y="17888"/>
                    <a:pt x="7735" y="17550"/>
                  </a:cubicBezTo>
                  <a:cubicBezTo>
                    <a:pt x="4962" y="16538"/>
                    <a:pt x="1168" y="18394"/>
                    <a:pt x="1168" y="18394"/>
                  </a:cubicBezTo>
                  <a:cubicBezTo>
                    <a:pt x="1168" y="3881"/>
                    <a:pt x="1168" y="3881"/>
                    <a:pt x="1168" y="3881"/>
                  </a:cubicBezTo>
                  <a:cubicBezTo>
                    <a:pt x="438" y="3881"/>
                    <a:pt x="0" y="4050"/>
                    <a:pt x="0" y="4050"/>
                  </a:cubicBezTo>
                  <a:cubicBezTo>
                    <a:pt x="0" y="20756"/>
                    <a:pt x="0" y="20756"/>
                    <a:pt x="0" y="20756"/>
                  </a:cubicBezTo>
                  <a:cubicBezTo>
                    <a:pt x="0" y="20756"/>
                    <a:pt x="4670" y="19913"/>
                    <a:pt x="7881" y="19913"/>
                  </a:cubicBezTo>
                  <a:cubicBezTo>
                    <a:pt x="8465" y="19913"/>
                    <a:pt x="8903" y="20250"/>
                    <a:pt x="9341" y="20419"/>
                  </a:cubicBezTo>
                  <a:close/>
                </a:path>
              </a:pathLst>
            </a:custGeom>
            <a:solidFill>
              <a:srgbClr val="18A3D9"/>
            </a:solidFill>
            <a:ln w="12700">
              <a:miter lim="400000"/>
            </a:ln>
          </p:spPr>
          <p:txBody>
            <a:bodyPr lIns="0" tIns="0" rIns="0" bIns="0"/>
            <a:lstStyle/>
            <a:p>
              <a:pPr lvl="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9595" y="842481"/>
            <a:ext cx="10674850" cy="5429884"/>
          </a:xfrm>
          <a:prstGeom prst="rect">
            <a:avLst/>
          </a:prstGeom>
          <a:noFill/>
        </p:spPr>
        <p:txBody>
          <a:bodyPr wrap="square" rtlCol="0">
            <a:spAutoFit/>
          </a:bodyPr>
          <a:lstStyle/>
          <a:p>
            <a:pPr lvl="0">
              <a:lnSpc>
                <a:spcPct val="150000"/>
              </a:lnSpc>
            </a:pPr>
            <a:r>
              <a:rPr lang="zh-CN" altLang="en-US" sz="2600" dirty="0">
                <a:solidFill>
                  <a:srgbClr val="FF0000"/>
                </a:solidFill>
                <a:latin typeface="微软雅黑" panose="020B0503020204020204" pitchFamily="34" charset="-122"/>
                <a:ea typeface="微软雅黑" panose="020B0503020204020204" pitchFamily="34" charset="-122"/>
              </a:rPr>
              <a:t>弊：①在全球化的过程中，发达国家和发展中国家之间的贫富差距不但没有缩小，反而进一步加大。在世界市场上，发达国家经济实力占有优势，发展中国家由于经济底子薄、技术水平低、生产设备落后等原因，经常处于劣势和被动地位。</a:t>
            </a:r>
            <a:endParaRPr lang="en-US" altLang="zh-CN" sz="2600" dirty="0">
              <a:solidFill>
                <a:srgbClr val="FF0000"/>
              </a:solidFill>
              <a:latin typeface="微软雅黑" panose="020B0503020204020204" pitchFamily="34" charset="-122"/>
              <a:ea typeface="微软雅黑" panose="020B0503020204020204" pitchFamily="34" charset="-122"/>
            </a:endParaRPr>
          </a:p>
          <a:p>
            <a:pPr lvl="0">
              <a:lnSpc>
                <a:spcPct val="150000"/>
              </a:lnSpc>
            </a:pPr>
            <a:r>
              <a:rPr lang="zh-CN" altLang="en-US" sz="2600" dirty="0">
                <a:solidFill>
                  <a:srgbClr val="FF0000"/>
                </a:solidFill>
                <a:latin typeface="微软雅黑" panose="020B0503020204020204" pitchFamily="34" charset="-122"/>
                <a:ea typeface="微软雅黑" panose="020B0503020204020204" pitchFamily="34" charset="-122"/>
              </a:rPr>
              <a:t>②世界各国经济相互依赖加深，经济危机一旦爆发，其传播性和破坏性都空前增强。</a:t>
            </a:r>
            <a:endParaRPr lang="en-US" altLang="zh-CN" sz="2600" dirty="0">
              <a:solidFill>
                <a:srgbClr val="FF0000"/>
              </a:solidFill>
              <a:latin typeface="微软雅黑" panose="020B0503020204020204" pitchFamily="34" charset="-122"/>
              <a:ea typeface="微软雅黑" panose="020B0503020204020204" pitchFamily="34" charset="-122"/>
            </a:endParaRPr>
          </a:p>
          <a:p>
            <a:pPr lvl="0">
              <a:lnSpc>
                <a:spcPct val="150000"/>
              </a:lnSpc>
            </a:pPr>
            <a:r>
              <a:rPr lang="zh-CN" altLang="en-US" sz="2600" dirty="0">
                <a:solidFill>
                  <a:srgbClr val="FF0000"/>
                </a:solidFill>
                <a:latin typeface="微软雅黑" panose="020B0503020204020204" pitchFamily="34" charset="-122"/>
                <a:ea typeface="微软雅黑" panose="020B0503020204020204" pitchFamily="34" charset="-122"/>
              </a:rPr>
              <a:t>③在经济全球化过程中，发达国家掌握着主导权，成为最大的受益者。在经济全球化面前，发展中国家面临机遇和挑战。只有抓住机遇因势利导、趋利避害，才能把挑战变为机遇，得到发展。</a:t>
            </a:r>
            <a:endParaRPr lang="zh-CN" altLang="en-U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80144" y="1202076"/>
            <a:ext cx="11075541" cy="492443"/>
          </a:xfrm>
          <a:prstGeom prst="rect">
            <a:avLst/>
          </a:prstGeom>
          <a:noFill/>
        </p:spPr>
        <p:txBody>
          <a:bodyPr wrap="square" rtlCol="0">
            <a:spAutoFit/>
          </a:bodyPr>
          <a:lstStyle/>
          <a:p>
            <a:r>
              <a:rPr lang="en-US" altLang="zh-CN" sz="2600" dirty="0">
                <a:solidFill>
                  <a:srgbClr val="FF0000"/>
                </a:solidFill>
                <a:latin typeface="微软雅黑" panose="020B0503020204020204" pitchFamily="34" charset="-122"/>
                <a:ea typeface="微软雅黑" panose="020B0503020204020204" pitchFamily="34" charset="-122"/>
              </a:rPr>
              <a:t>2.</a:t>
            </a:r>
            <a:r>
              <a:rPr lang="zh-CN" altLang="en-US" sz="2600" dirty="0">
                <a:solidFill>
                  <a:srgbClr val="FF0000"/>
                </a:solidFill>
                <a:latin typeface="微软雅黑" panose="020B0503020204020204" pitchFamily="34" charset="-122"/>
                <a:ea typeface="微软雅黑" panose="020B0503020204020204" pitchFamily="34" charset="-122"/>
              </a:rPr>
              <a:t>商品生产在全球范围内完成和商品贸易在全球范围内进行没有任何区别。</a:t>
            </a:r>
            <a:endParaRPr lang="zh-CN" altLang="en-US" dirty="0"/>
          </a:p>
        </p:txBody>
      </p:sp>
      <p:sp>
        <p:nvSpPr>
          <p:cNvPr id="3" name="文本框 2"/>
          <p:cNvSpPr txBox="1"/>
          <p:nvPr/>
        </p:nvSpPr>
        <p:spPr>
          <a:xfrm>
            <a:off x="421240" y="1921267"/>
            <a:ext cx="11157735" cy="3959482"/>
          </a:xfrm>
          <a:prstGeom prst="rect">
            <a:avLst/>
          </a:prstGeom>
          <a:noFill/>
        </p:spPr>
        <p:txBody>
          <a:bodyPr wrap="square" rtlCol="0">
            <a:spAutoFit/>
          </a:bodyPr>
          <a:lstStyle/>
          <a:p>
            <a:pPr>
              <a:lnSpc>
                <a:spcPct val="140000"/>
              </a:lnSpc>
            </a:pPr>
            <a:r>
              <a:rPr lang="zh-CN" altLang="en-US" sz="2600" dirty="0">
                <a:solidFill>
                  <a:prstClr val="black"/>
                </a:solidFill>
                <a:latin typeface="微软雅黑" panose="020B0503020204020204" pitchFamily="34" charset="-122"/>
                <a:ea typeface="微软雅黑" panose="020B0503020204020204" pitchFamily="34" charset="-122"/>
              </a:rPr>
              <a:t>这种说法错误。商品生产在全球范围内完成是指在全球化时代，商品设计、零部件生产、组装、销售、售后服务，可以在不同的国家进行。各国利用自己的优势参与生产过程，共同完成商品生产。这能够充分发挥生产者各自的优势，提高产品质量，降低成本。商品贸易在全球范围内进行则是指：一方面，生产者可以借助各种手段和渠道把商品销售到世界各地，在更广阔的空间进行经营活动；另一方面，消费者可以买到来自世界各地的物美价廉、品种丰富的商品。</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54804" y="1202076"/>
            <a:ext cx="10941978" cy="492443"/>
          </a:xfrm>
          <a:prstGeom prst="rect">
            <a:avLst/>
          </a:prstGeom>
          <a:noFill/>
        </p:spPr>
        <p:txBody>
          <a:bodyPr wrap="square" rtlCol="0">
            <a:spAutoFit/>
          </a:bodyPr>
          <a:lstStyle/>
          <a:p>
            <a:pPr lvl="0"/>
            <a:r>
              <a:rPr lang="en-US" altLang="zh-CN" sz="2600" dirty="0">
                <a:solidFill>
                  <a:srgbClr val="FF0000"/>
                </a:solidFill>
                <a:latin typeface="微软雅黑" panose="020B0503020204020204" pitchFamily="34" charset="-122"/>
                <a:ea typeface="微软雅黑" panose="020B0503020204020204" pitchFamily="34" charset="-122"/>
              </a:rPr>
              <a:t>3.</a:t>
            </a:r>
            <a:r>
              <a:rPr lang="zh-CN" altLang="en-US" sz="2600" dirty="0">
                <a:solidFill>
                  <a:srgbClr val="FF0000"/>
                </a:solidFill>
                <a:latin typeface="微软雅黑" panose="020B0503020204020204" pitchFamily="34" charset="-122"/>
                <a:ea typeface="微软雅黑" panose="020B0503020204020204" pitchFamily="34" charset="-122"/>
              </a:rPr>
              <a:t>中华文化是世界上最优秀的文化，其他国家的文化都不如中华文化。</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554804" y="2085654"/>
            <a:ext cx="10941978" cy="1828899"/>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这种说法错误。文化有差异，但是没有优劣之分，每个国家和民族的文化都对世界文明的发展作出了贡献。正是有了各个国家和民族千姿百态、异彩纷呈的文化，世界文化才呈现出多样性、丰富性。</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01721" y="1592495"/>
            <a:ext cx="11188557" cy="4222759"/>
          </a:xfrm>
          <a:prstGeom prst="rect">
            <a:avLst/>
          </a:prstGeom>
          <a:noFill/>
        </p:spPr>
        <p:txBody>
          <a:bodyPr wrap="square" rtlCol="0">
            <a:spAutoFit/>
          </a:bodyPr>
          <a:lstStyle/>
          <a:p>
            <a:pPr lvl="0">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2019·</a:t>
            </a:r>
            <a:r>
              <a:rPr lang="zh-CN" altLang="en-US" sz="2600" dirty="0">
                <a:solidFill>
                  <a:prstClr val="black"/>
                </a:solidFill>
                <a:latin typeface="微软雅黑" panose="020B0503020204020204" pitchFamily="34" charset="-122"/>
                <a:ea typeface="微软雅黑" panose="020B0503020204020204" pitchFamily="34" charset="-122"/>
              </a:rPr>
              <a:t>贵阳</a:t>
            </a:r>
            <a:r>
              <a:rPr lang="en-US" altLang="zh-CN" sz="2600" dirty="0">
                <a:solidFill>
                  <a:prstClr val="black"/>
                </a:solidFill>
                <a:latin typeface="微软雅黑" panose="020B0503020204020204" pitchFamily="34" charset="-122"/>
                <a:ea typeface="微软雅黑" panose="020B0503020204020204" pitchFamily="34" charset="-122"/>
              </a:rPr>
              <a:t>9</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2018</a:t>
            </a:r>
            <a:r>
              <a:rPr lang="zh-CN" altLang="en-US" sz="2600" dirty="0">
                <a:solidFill>
                  <a:prstClr val="black"/>
                </a:solidFill>
                <a:latin typeface="微软雅黑" panose="020B0503020204020204" pitchFamily="34" charset="-122"/>
                <a:ea typeface="微软雅黑" panose="020B0503020204020204" pitchFamily="34" charset="-122"/>
              </a:rPr>
              <a:t>年</a:t>
            </a:r>
            <a:r>
              <a:rPr lang="en-US" altLang="zh-CN" sz="2600" dirty="0">
                <a:solidFill>
                  <a:prstClr val="black"/>
                </a:solidFill>
                <a:latin typeface="微软雅黑" panose="020B0503020204020204" pitchFamily="34" charset="-122"/>
                <a:ea typeface="微软雅黑" panose="020B0503020204020204" pitchFamily="34" charset="-122"/>
              </a:rPr>
              <a:t>11</a:t>
            </a:r>
            <a:r>
              <a:rPr lang="zh-CN" altLang="en-US" sz="2600" dirty="0">
                <a:solidFill>
                  <a:prstClr val="black"/>
                </a:solidFill>
                <a:latin typeface="微软雅黑" panose="020B0503020204020204" pitchFamily="34" charset="-122"/>
                <a:ea typeface="微软雅黑" panose="020B0503020204020204" pitchFamily="34" charset="-122"/>
              </a:rPr>
              <a:t>月在上海举办的首届以进口为主题的中国国际进口博览会，相当于在家门口为外商设摊，开了一个“全球超市”，让中国企业和消费者“买全球”。“全球超市”“买全球”表明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A.</a:t>
            </a:r>
            <a:r>
              <a:rPr lang="zh-CN" altLang="en-US" sz="2600" dirty="0">
                <a:solidFill>
                  <a:prstClr val="black"/>
                </a:solidFill>
                <a:latin typeface="微软雅黑" panose="020B0503020204020204" pitchFamily="34" charset="-122"/>
                <a:ea typeface="微软雅黑" panose="020B0503020204020204" pitchFamily="34" charset="-122"/>
              </a:rPr>
              <a:t>中国已成为世界贸易的中心</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B.</a:t>
            </a:r>
            <a:r>
              <a:rPr lang="zh-CN" altLang="en-US" sz="2600" dirty="0">
                <a:solidFill>
                  <a:prstClr val="black"/>
                </a:solidFill>
                <a:latin typeface="微软雅黑" panose="020B0503020204020204" pitchFamily="34" charset="-122"/>
                <a:ea typeface="微软雅黑" panose="020B0503020204020204" pitchFamily="34" charset="-122"/>
              </a:rPr>
              <a:t>商品贸易在全球范围内进行</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C.</a:t>
            </a:r>
            <a:r>
              <a:rPr lang="zh-CN" altLang="en-US" sz="2600" dirty="0">
                <a:solidFill>
                  <a:prstClr val="black"/>
                </a:solidFill>
                <a:latin typeface="微软雅黑" panose="020B0503020204020204" pitchFamily="34" charset="-122"/>
                <a:ea typeface="微软雅黑" panose="020B0503020204020204" pitchFamily="34" charset="-122"/>
              </a:rPr>
              <a:t>中国人更喜欢购买外国产品</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D.</a:t>
            </a:r>
            <a:r>
              <a:rPr lang="zh-CN" altLang="en-US" sz="2600" dirty="0">
                <a:solidFill>
                  <a:prstClr val="black"/>
                </a:solidFill>
                <a:latin typeface="微软雅黑" panose="020B0503020204020204" pitchFamily="34" charset="-122"/>
                <a:ea typeface="微软雅黑" panose="020B0503020204020204" pitchFamily="34" charset="-122"/>
              </a:rPr>
              <a:t>经济全球化完全改变了生活</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11013896" y="2905780"/>
            <a:ext cx="1510302"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B</a:t>
            </a:r>
            <a:endParaRPr lang="zh-CN" altLang="en-US" sz="2800" dirty="0">
              <a:solidFill>
                <a:srgbClr val="FF0000"/>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490082" y="1047170"/>
            <a:ext cx="11401657" cy="529376"/>
            <a:chOff x="490082" y="1047170"/>
            <a:chExt cx="11401657" cy="529376"/>
          </a:xfrm>
        </p:grpSpPr>
        <p:sp>
          <p:nvSpPr>
            <p:cNvPr id="6" name="文本框 5"/>
            <p:cNvSpPr txBox="1"/>
            <p:nvPr/>
          </p:nvSpPr>
          <p:spPr>
            <a:xfrm>
              <a:off x="1052503" y="1053326"/>
              <a:ext cx="10839236"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真题试做</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490082" y="1047170"/>
              <a:ext cx="458217" cy="464400"/>
              <a:chOff x="10455823" y="4493378"/>
              <a:chExt cx="840370" cy="817605"/>
            </a:xfrm>
            <a:solidFill>
              <a:srgbClr val="18A3D9"/>
            </a:solidFill>
          </p:grpSpPr>
          <p:sp>
            <p:nvSpPr>
              <p:cNvPr id="8" name="Shape 1385"/>
              <p:cNvSpPr/>
              <p:nvPr/>
            </p:nvSpPr>
            <p:spPr>
              <a:xfrm>
                <a:off x="10518775" y="4582319"/>
                <a:ext cx="715964" cy="728664"/>
              </a:xfrm>
              <a:custGeom>
                <a:avLst/>
                <a:gdLst/>
                <a:ahLst/>
                <a:cxnLst>
                  <a:cxn ang="0">
                    <a:pos x="wd2" y="hd2"/>
                  </a:cxn>
                  <a:cxn ang="5400000">
                    <a:pos x="wd2" y="hd2"/>
                  </a:cxn>
                  <a:cxn ang="10800000">
                    <a:pos x="wd2" y="hd2"/>
                  </a:cxn>
                  <a:cxn ang="16200000">
                    <a:pos x="wd2" y="hd2"/>
                  </a:cxn>
                </a:cxnLst>
                <a:rect l="0" t="0" r="r" b="b"/>
                <a:pathLst>
                  <a:path w="21600" h="21600" extrusionOk="0">
                    <a:moveTo>
                      <a:pt x="21600" y="10315"/>
                    </a:moveTo>
                    <a:cubicBezTo>
                      <a:pt x="21600" y="4673"/>
                      <a:pt x="16760" y="0"/>
                      <a:pt x="10755" y="0"/>
                    </a:cubicBezTo>
                    <a:cubicBezTo>
                      <a:pt x="4840" y="0"/>
                      <a:pt x="0" y="4673"/>
                      <a:pt x="0" y="10315"/>
                    </a:cubicBezTo>
                    <a:cubicBezTo>
                      <a:pt x="0" y="13577"/>
                      <a:pt x="1613" y="16487"/>
                      <a:pt x="4123" y="18426"/>
                    </a:cubicBezTo>
                    <a:cubicBezTo>
                      <a:pt x="2778" y="20454"/>
                      <a:pt x="2778" y="20454"/>
                      <a:pt x="2778" y="20454"/>
                    </a:cubicBezTo>
                    <a:cubicBezTo>
                      <a:pt x="2510" y="20807"/>
                      <a:pt x="2599" y="21247"/>
                      <a:pt x="2958" y="21512"/>
                    </a:cubicBezTo>
                    <a:cubicBezTo>
                      <a:pt x="3137" y="21600"/>
                      <a:pt x="3227" y="21600"/>
                      <a:pt x="3406" y="21600"/>
                    </a:cubicBezTo>
                    <a:cubicBezTo>
                      <a:pt x="3675" y="21600"/>
                      <a:pt x="3854" y="21512"/>
                      <a:pt x="4033" y="21247"/>
                    </a:cubicBezTo>
                    <a:cubicBezTo>
                      <a:pt x="5378" y="19220"/>
                      <a:pt x="5378" y="19220"/>
                      <a:pt x="5378" y="19220"/>
                    </a:cubicBezTo>
                    <a:cubicBezTo>
                      <a:pt x="6991" y="20101"/>
                      <a:pt x="8783" y="20630"/>
                      <a:pt x="10755" y="20630"/>
                    </a:cubicBezTo>
                    <a:cubicBezTo>
                      <a:pt x="12727" y="20630"/>
                      <a:pt x="14609" y="20101"/>
                      <a:pt x="16222" y="19220"/>
                    </a:cubicBezTo>
                    <a:cubicBezTo>
                      <a:pt x="17567" y="21247"/>
                      <a:pt x="17567" y="21247"/>
                      <a:pt x="17567" y="21247"/>
                    </a:cubicBezTo>
                    <a:cubicBezTo>
                      <a:pt x="17656" y="21512"/>
                      <a:pt x="17925" y="21600"/>
                      <a:pt x="18194" y="21600"/>
                    </a:cubicBezTo>
                    <a:cubicBezTo>
                      <a:pt x="18373" y="21600"/>
                      <a:pt x="18463" y="21600"/>
                      <a:pt x="18642" y="21512"/>
                    </a:cubicBezTo>
                    <a:cubicBezTo>
                      <a:pt x="19001" y="21247"/>
                      <a:pt x="19090" y="20807"/>
                      <a:pt x="18822" y="20454"/>
                    </a:cubicBezTo>
                    <a:cubicBezTo>
                      <a:pt x="17477" y="18426"/>
                      <a:pt x="17477" y="18426"/>
                      <a:pt x="17477" y="18426"/>
                    </a:cubicBezTo>
                    <a:cubicBezTo>
                      <a:pt x="19987" y="16487"/>
                      <a:pt x="21600" y="13577"/>
                      <a:pt x="21600" y="10315"/>
                    </a:cubicBezTo>
                    <a:close/>
                    <a:moveTo>
                      <a:pt x="10755" y="17456"/>
                    </a:moveTo>
                    <a:cubicBezTo>
                      <a:pt x="6722" y="17456"/>
                      <a:pt x="3316" y="14282"/>
                      <a:pt x="3316" y="10315"/>
                    </a:cubicBezTo>
                    <a:cubicBezTo>
                      <a:pt x="3316" y="6436"/>
                      <a:pt x="6722" y="3262"/>
                      <a:pt x="10755" y="3262"/>
                    </a:cubicBezTo>
                    <a:cubicBezTo>
                      <a:pt x="14878" y="3262"/>
                      <a:pt x="18194" y="6436"/>
                      <a:pt x="18194" y="10315"/>
                    </a:cubicBezTo>
                    <a:cubicBezTo>
                      <a:pt x="18194" y="14282"/>
                      <a:pt x="14878" y="17456"/>
                      <a:pt x="10755" y="17456"/>
                    </a:cubicBezTo>
                    <a:close/>
                  </a:path>
                </a:pathLst>
              </a:custGeom>
              <a:grpFill/>
              <a:ln w="12700">
                <a:miter lim="400000"/>
              </a:ln>
            </p:spPr>
            <p:txBody>
              <a:bodyPr lIns="0" tIns="0" rIns="0" bIns="0"/>
              <a:lstStyle/>
              <a:p>
                <a:pPr lvl="0"/>
              </a:p>
            </p:txBody>
          </p:sp>
          <p:sp>
            <p:nvSpPr>
              <p:cNvPr id="9" name="Shape 1386"/>
              <p:cNvSpPr/>
              <p:nvPr/>
            </p:nvSpPr>
            <p:spPr>
              <a:xfrm>
                <a:off x="10455823" y="4493378"/>
                <a:ext cx="289750" cy="272726"/>
              </a:xfrm>
              <a:custGeom>
                <a:avLst/>
                <a:gdLst/>
                <a:ahLst/>
                <a:cxnLst>
                  <a:cxn ang="0">
                    <a:pos x="wd2" y="hd2"/>
                  </a:cxn>
                  <a:cxn ang="5400000">
                    <a:pos x="wd2" y="hd2"/>
                  </a:cxn>
                  <a:cxn ang="10800000">
                    <a:pos x="wd2" y="hd2"/>
                  </a:cxn>
                  <a:cxn ang="16200000">
                    <a:pos x="wd2" y="hd2"/>
                  </a:cxn>
                </a:cxnLst>
                <a:rect l="0" t="0" r="r" b="b"/>
                <a:pathLst>
                  <a:path w="20217" h="20389" extrusionOk="0">
                    <a:moveTo>
                      <a:pt x="19928" y="3285"/>
                    </a:moveTo>
                    <a:cubicBezTo>
                      <a:pt x="19305" y="2617"/>
                      <a:pt x="18681" y="2617"/>
                      <a:pt x="18058" y="2840"/>
                    </a:cubicBezTo>
                    <a:cubicBezTo>
                      <a:pt x="14112" y="-946"/>
                      <a:pt x="8089" y="-946"/>
                      <a:pt x="3935" y="2840"/>
                    </a:cubicBezTo>
                    <a:cubicBezTo>
                      <a:pt x="-219" y="6625"/>
                      <a:pt x="-1257" y="12860"/>
                      <a:pt x="1651" y="17536"/>
                    </a:cubicBezTo>
                    <a:cubicBezTo>
                      <a:pt x="1235" y="18205"/>
                      <a:pt x="1235" y="19095"/>
                      <a:pt x="1651" y="19763"/>
                    </a:cubicBezTo>
                    <a:cubicBezTo>
                      <a:pt x="2274" y="20431"/>
                      <a:pt x="3312" y="20654"/>
                      <a:pt x="3935" y="19986"/>
                    </a:cubicBezTo>
                    <a:cubicBezTo>
                      <a:pt x="19720" y="5734"/>
                      <a:pt x="19720" y="5734"/>
                      <a:pt x="19720" y="5734"/>
                    </a:cubicBezTo>
                    <a:cubicBezTo>
                      <a:pt x="20343" y="5066"/>
                      <a:pt x="20343" y="4176"/>
                      <a:pt x="19928" y="3285"/>
                    </a:cubicBezTo>
                    <a:close/>
                  </a:path>
                </a:pathLst>
              </a:custGeom>
              <a:grpFill/>
              <a:ln w="12700">
                <a:miter lim="400000"/>
              </a:ln>
            </p:spPr>
            <p:txBody>
              <a:bodyPr lIns="0" tIns="0" rIns="0" bIns="0"/>
              <a:lstStyle/>
              <a:p>
                <a:pPr lvl="0"/>
              </a:p>
            </p:txBody>
          </p:sp>
          <p:sp>
            <p:nvSpPr>
              <p:cNvPr id="10" name="Shape 1387"/>
              <p:cNvSpPr/>
              <p:nvPr/>
            </p:nvSpPr>
            <p:spPr>
              <a:xfrm>
                <a:off x="11006501" y="4493378"/>
                <a:ext cx="289692" cy="272726"/>
              </a:xfrm>
              <a:custGeom>
                <a:avLst/>
                <a:gdLst/>
                <a:ahLst/>
                <a:cxnLst>
                  <a:cxn ang="0">
                    <a:pos x="wd2" y="hd2"/>
                  </a:cxn>
                  <a:cxn ang="5400000">
                    <a:pos x="wd2" y="hd2"/>
                  </a:cxn>
                  <a:cxn ang="10800000">
                    <a:pos x="wd2" y="hd2"/>
                  </a:cxn>
                  <a:cxn ang="16200000">
                    <a:pos x="wd2" y="hd2"/>
                  </a:cxn>
                </a:cxnLst>
                <a:rect l="0" t="0" r="r" b="b"/>
                <a:pathLst>
                  <a:path w="20213" h="20389" extrusionOk="0">
                    <a:moveTo>
                      <a:pt x="16368" y="2840"/>
                    </a:moveTo>
                    <a:cubicBezTo>
                      <a:pt x="12215" y="-946"/>
                      <a:pt x="6191" y="-946"/>
                      <a:pt x="2245" y="2840"/>
                    </a:cubicBezTo>
                    <a:cubicBezTo>
                      <a:pt x="1622" y="2617"/>
                      <a:pt x="791" y="2617"/>
                      <a:pt x="376" y="3285"/>
                    </a:cubicBezTo>
                    <a:cubicBezTo>
                      <a:pt x="-247" y="4176"/>
                      <a:pt x="-39" y="5066"/>
                      <a:pt x="584" y="5734"/>
                    </a:cubicBezTo>
                    <a:cubicBezTo>
                      <a:pt x="16368" y="19986"/>
                      <a:pt x="16368" y="19986"/>
                      <a:pt x="16368" y="19986"/>
                    </a:cubicBezTo>
                    <a:cubicBezTo>
                      <a:pt x="16991" y="20654"/>
                      <a:pt x="18030" y="20431"/>
                      <a:pt x="18653" y="19763"/>
                    </a:cubicBezTo>
                    <a:cubicBezTo>
                      <a:pt x="19068" y="19095"/>
                      <a:pt x="19068" y="18205"/>
                      <a:pt x="18653" y="17536"/>
                    </a:cubicBezTo>
                    <a:cubicBezTo>
                      <a:pt x="21353" y="12860"/>
                      <a:pt x="20522" y="6625"/>
                      <a:pt x="16368" y="2840"/>
                    </a:cubicBezTo>
                    <a:close/>
                  </a:path>
                </a:pathLst>
              </a:custGeom>
              <a:grpFill/>
              <a:ln w="12700">
                <a:miter lim="400000"/>
              </a:ln>
            </p:spPr>
            <p:txBody>
              <a:bodyPr lIns="0" tIns="0" rIns="0" bIns="0"/>
              <a:lstStyle/>
              <a:p>
                <a:pPr lvl="0"/>
              </a:p>
            </p:txBody>
          </p:sp>
          <p:sp>
            <p:nvSpPr>
              <p:cNvPr id="11" name="Shape 1388"/>
              <p:cNvSpPr/>
              <p:nvPr/>
            </p:nvSpPr>
            <p:spPr>
              <a:xfrm>
                <a:off x="10784330" y="4707730"/>
                <a:ext cx="115447" cy="376239"/>
              </a:xfrm>
              <a:custGeom>
                <a:avLst/>
                <a:gdLst/>
                <a:ahLst/>
                <a:cxnLst>
                  <a:cxn ang="0">
                    <a:pos x="wd2" y="hd2"/>
                  </a:cxn>
                  <a:cxn ang="5400000">
                    <a:pos x="wd2" y="hd2"/>
                  </a:cxn>
                  <a:cxn ang="10800000">
                    <a:pos x="wd2" y="hd2"/>
                  </a:cxn>
                  <a:cxn ang="16200000">
                    <a:pos x="wd2" y="hd2"/>
                  </a:cxn>
                </a:cxnLst>
                <a:rect l="0" t="0" r="r" b="b"/>
                <a:pathLst>
                  <a:path w="20944" h="21600" extrusionOk="0">
                    <a:moveTo>
                      <a:pt x="16624" y="0"/>
                    </a:moveTo>
                    <a:cubicBezTo>
                      <a:pt x="16624" y="0"/>
                      <a:pt x="16624" y="0"/>
                      <a:pt x="16624" y="0"/>
                    </a:cubicBezTo>
                    <a:cubicBezTo>
                      <a:pt x="13924" y="0"/>
                      <a:pt x="11764" y="680"/>
                      <a:pt x="11764" y="1531"/>
                    </a:cubicBezTo>
                    <a:cubicBezTo>
                      <a:pt x="11224" y="12416"/>
                      <a:pt x="11224" y="12416"/>
                      <a:pt x="11224" y="12416"/>
                    </a:cubicBezTo>
                    <a:cubicBezTo>
                      <a:pt x="424" y="19559"/>
                      <a:pt x="424" y="19559"/>
                      <a:pt x="424" y="19559"/>
                    </a:cubicBezTo>
                    <a:cubicBezTo>
                      <a:pt x="-656" y="20239"/>
                      <a:pt x="424" y="21090"/>
                      <a:pt x="2584" y="21430"/>
                    </a:cubicBezTo>
                    <a:cubicBezTo>
                      <a:pt x="3124" y="21600"/>
                      <a:pt x="4204" y="21600"/>
                      <a:pt x="4744" y="21600"/>
                    </a:cubicBezTo>
                    <a:cubicBezTo>
                      <a:pt x="6364" y="21600"/>
                      <a:pt x="7984" y="21260"/>
                      <a:pt x="9064" y="20750"/>
                    </a:cubicBezTo>
                    <a:cubicBezTo>
                      <a:pt x="20404" y="13436"/>
                      <a:pt x="20404" y="13436"/>
                      <a:pt x="20404" y="13436"/>
                    </a:cubicBezTo>
                    <a:cubicBezTo>
                      <a:pt x="20404" y="13266"/>
                      <a:pt x="20404" y="13096"/>
                      <a:pt x="20404" y="12756"/>
                    </a:cubicBezTo>
                    <a:cubicBezTo>
                      <a:pt x="20944" y="1531"/>
                      <a:pt x="20944" y="1531"/>
                      <a:pt x="20944" y="1531"/>
                    </a:cubicBezTo>
                    <a:cubicBezTo>
                      <a:pt x="20944" y="680"/>
                      <a:pt x="19324" y="0"/>
                      <a:pt x="16624" y="0"/>
                    </a:cubicBezTo>
                    <a:close/>
                  </a:path>
                </a:pathLst>
              </a:custGeom>
              <a:grpFill/>
              <a:ln w="12700">
                <a:miter lim="400000"/>
              </a:ln>
            </p:spPr>
            <p:txBody>
              <a:bodyPr lIns="0" tIns="0" rIns="0" bIns="0"/>
              <a:lstStyle/>
              <a:p>
                <a:pPr lvl="0"/>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34256" y="1795963"/>
            <a:ext cx="10911155" cy="1822102"/>
          </a:xfrm>
          <a:prstGeom prst="rect">
            <a:avLst/>
          </a:prstGeom>
          <a:noFill/>
          <a:ln w="19050">
            <a:solidFill>
              <a:srgbClr val="5B9BD5"/>
            </a:solidFill>
            <a:prstDash val="sysDash"/>
          </a:ln>
        </p:spPr>
        <p:txBody>
          <a:bodyPr wrap="square" rtlCol="0">
            <a:spAutoFit/>
          </a:bodyPr>
          <a:lstStyle/>
          <a:p>
            <a:pPr lvl="0">
              <a:lnSpc>
                <a:spcPct val="150000"/>
              </a:lnSpc>
            </a:pPr>
            <a:r>
              <a:rPr lang="zh-CN" altLang="en-US" sz="2600" b="1" dirty="0">
                <a:solidFill>
                  <a:prstClr val="black"/>
                </a:solidFill>
                <a:latin typeface="微软雅黑" panose="020B0503020204020204" pitchFamily="34" charset="-122"/>
                <a:ea typeface="微软雅黑" panose="020B0503020204020204" pitchFamily="34" charset="-122"/>
              </a:rPr>
              <a:t>［解析］</a:t>
            </a:r>
            <a:r>
              <a:rPr lang="zh-CN" altLang="en-US" sz="2600" dirty="0">
                <a:solidFill>
                  <a:prstClr val="black"/>
                </a:solidFill>
                <a:latin typeface="微软雅黑" panose="020B0503020204020204" pitchFamily="34" charset="-122"/>
                <a:ea typeface="微软雅黑" panose="020B0503020204020204" pitchFamily="34" charset="-122"/>
              </a:rPr>
              <a:t>分析材料，中国国际进口博览会让中国消费者“买全球”，这说明商品贸易在全球范围内进行，世界经济全球化趋势越来越强，</a:t>
            </a:r>
            <a:r>
              <a:rPr lang="en-US" altLang="zh-CN" sz="2600" dirty="0">
                <a:solidFill>
                  <a:prstClr val="black"/>
                </a:solidFill>
                <a:latin typeface="微软雅黑" panose="020B0503020204020204" pitchFamily="34" charset="-122"/>
                <a:ea typeface="微软雅黑" panose="020B0503020204020204" pitchFamily="34" charset="-122"/>
              </a:rPr>
              <a:t>B</a:t>
            </a:r>
            <a:r>
              <a:rPr lang="zh-CN" altLang="en-US" sz="2600" dirty="0">
                <a:solidFill>
                  <a:prstClr val="black"/>
                </a:solidFill>
                <a:latin typeface="微软雅黑" panose="020B0503020204020204" pitchFamily="34" charset="-122"/>
                <a:ea typeface="微软雅黑" panose="020B0503020204020204" pitchFamily="34" charset="-122"/>
              </a:rPr>
              <a:t>符合题意；</a:t>
            </a:r>
            <a:r>
              <a:rPr lang="en-US" altLang="zh-CN" sz="2600" dirty="0">
                <a:solidFill>
                  <a:prstClr val="black"/>
                </a:solidFill>
                <a:latin typeface="微软雅黑" panose="020B0503020204020204" pitchFamily="34" charset="-122"/>
                <a:ea typeface="微软雅黑" panose="020B0503020204020204" pitchFamily="34" charset="-122"/>
              </a:rPr>
              <a:t>ACD</a:t>
            </a:r>
            <a:r>
              <a:rPr lang="zh-CN" altLang="en-US" sz="2600" dirty="0">
                <a:solidFill>
                  <a:prstClr val="black"/>
                </a:solidFill>
                <a:latin typeface="微软雅黑" panose="020B0503020204020204" pitchFamily="34" charset="-122"/>
                <a:ea typeface="微软雅黑" panose="020B0503020204020204" pitchFamily="34" charset="-122"/>
              </a:rPr>
              <a:t>都不符合社会实际，不符合材料主题。故选：</a:t>
            </a:r>
            <a:r>
              <a:rPr lang="en-US" altLang="zh-CN" sz="2600" dirty="0">
                <a:solidFill>
                  <a:prstClr val="black"/>
                </a:solidFill>
                <a:latin typeface="微软雅黑" panose="020B0503020204020204" pitchFamily="34" charset="-122"/>
                <a:ea typeface="微软雅黑" panose="020B0503020204020204" pitchFamily="34" charset="-122"/>
              </a:rPr>
              <a:t>B</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4244</Words>
  <Application>WPS 演示</Application>
  <PresentationFormat>宽屏</PresentationFormat>
  <Paragraphs>173</Paragraphs>
  <Slides>27</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27</vt:i4>
      </vt:variant>
    </vt:vector>
  </HeadingPairs>
  <TitlesOfParts>
    <vt:vector size="35" baseType="lpstr">
      <vt:lpstr>Arial</vt:lpstr>
      <vt:lpstr>宋体</vt:lpstr>
      <vt:lpstr>Wingdings</vt:lpstr>
      <vt:lpstr>微软雅黑</vt:lpstr>
      <vt:lpstr>Calibri</vt:lpstr>
      <vt:lpstr>Helvetica</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zxj</dc:creator>
  <cp:lastModifiedBy>CCAV1234</cp:lastModifiedBy>
  <cp:revision>45</cp:revision>
  <dcterms:created xsi:type="dcterms:W3CDTF">2019-09-25T05:11:00Z</dcterms:created>
  <dcterms:modified xsi:type="dcterms:W3CDTF">2019-12-19T10:07:19Z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2052-11.1.0.9209</vt:lpwstr>
  </property>
</Properties>
</file>