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-3162" y="-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-384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26E953-5690-45A6-89AE-1BA29FA033B0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4D5731-A4ED-4516-9221-BBAA28685F6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40BB2-4510-4791-8254-5EC0E79012D4}" type="datetimeFigureOut">
              <a:rPr lang="zh-CN" altLang="en-US" smtClean="0"/>
              <a:pPr/>
              <a:t>2021/1/20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4F256-3CCF-418D-8F4D-88FB0FF30B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image10.wdp"/><Relationship Id="rId5" Type="http://schemas.openxmlformats.org/officeDocument/2006/relationships/image" Target="../media/image6.png"/><Relationship Id="rId4" Type="http://schemas.microsoft.com/office/2007/relationships/hdphoto" Target="../media/image8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image12.wdp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image10.wdp"/><Relationship Id="rId5" Type="http://schemas.openxmlformats.org/officeDocument/2006/relationships/image" Target="../media/image7.png"/><Relationship Id="rId10" Type="http://schemas.microsoft.com/office/2007/relationships/hdphoto" Target="../media/image14.wdp"/><Relationship Id="rId4" Type="http://schemas.microsoft.com/office/2007/relationships/hdphoto" Target="../media/image8.wdp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image12.wdp"/><Relationship Id="rId3" Type="http://schemas.openxmlformats.org/officeDocument/2006/relationships/image" Target="../media/image9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image16.wdp"/><Relationship Id="rId5" Type="http://schemas.openxmlformats.org/officeDocument/2006/relationships/image" Target="../media/image10.png"/><Relationship Id="rId4" Type="http://schemas.microsoft.com/office/2007/relationships/hdphoto" Target="../media/image1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image8.wdp"/><Relationship Id="rId5" Type="http://schemas.openxmlformats.org/officeDocument/2006/relationships/image" Target="../media/image11.png"/><Relationship Id="rId4" Type="http://schemas.microsoft.com/office/2007/relationships/hdphoto" Target="../media/image1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2580640" y="1005840"/>
            <a:ext cx="1717040" cy="4451495"/>
            <a:chOff x="2580640" y="1005840"/>
            <a:chExt cx="1717040" cy="4451495"/>
          </a:xfrm>
        </p:grpSpPr>
        <p:cxnSp>
          <p:nvCxnSpPr>
            <p:cNvPr id="7" name="直接连接符 6"/>
            <p:cNvCxnSpPr/>
            <p:nvPr/>
          </p:nvCxnSpPr>
          <p:spPr>
            <a:xfrm flipV="1">
              <a:off x="2580640" y="1005840"/>
              <a:ext cx="0" cy="130048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4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2590800" y="1005840"/>
              <a:ext cx="1706880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4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4297680" y="1005840"/>
              <a:ext cx="0" cy="411480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4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2580640" y="5435600"/>
              <a:ext cx="1717040" cy="21735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4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590800" y="3063240"/>
              <a:ext cx="0" cy="239268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4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文本框 21"/>
          <p:cNvSpPr txBox="1"/>
          <p:nvPr/>
        </p:nvSpPr>
        <p:spPr>
          <a:xfrm>
            <a:off x="2835878" y="3271696"/>
            <a:ext cx="1702667" cy="7848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latin typeface="仿宋" panose="02010609060101010101" charset="-122"/>
                <a:ea typeface="仿宋" panose="02010609060101010101" charset="-122"/>
                <a:cs typeface="+mj-cs"/>
              </a:rPr>
              <a:t>文体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934986" y="2229334"/>
            <a:ext cx="1611102" cy="7848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zh-CN" altLang="en-US" sz="4500" b="1" dirty="0" smtClean="0">
                <a:latin typeface="仿宋" panose="02010609060101010101" charset="-122"/>
                <a:ea typeface="仿宋" panose="02010609060101010101" charset="-122"/>
                <a:cs typeface="+mj-cs"/>
              </a:rPr>
              <a:t>常用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312235" y="236405"/>
            <a:ext cx="6233531" cy="8639966"/>
            <a:chOff x="312235" y="236405"/>
            <a:chExt cx="6233531" cy="863996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312235" y="266142"/>
              <a:ext cx="1349297" cy="0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181601" y="251274"/>
              <a:ext cx="1349297" cy="0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319670" y="273576"/>
              <a:ext cx="14867" cy="8602795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6527182" y="236405"/>
              <a:ext cx="14867" cy="8602795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H="1">
              <a:off x="341972" y="8820615"/>
              <a:ext cx="6203794" cy="40888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2" name="直接连接符 31"/>
          <p:cNvCxnSpPr/>
          <p:nvPr/>
        </p:nvCxnSpPr>
        <p:spPr>
          <a:xfrm>
            <a:off x="390293" y="318181"/>
            <a:ext cx="1245219" cy="0"/>
          </a:xfrm>
          <a:prstGeom prst="line">
            <a:avLst/>
          </a:prstGeom>
          <a:ln w="50800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5203903" y="292161"/>
            <a:ext cx="1245219" cy="0"/>
          </a:xfrm>
          <a:prstGeom prst="line">
            <a:avLst/>
          </a:prstGeom>
          <a:ln w="50800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356840" y="8753707"/>
            <a:ext cx="6144321" cy="33454"/>
          </a:xfrm>
          <a:prstGeom prst="line">
            <a:avLst/>
          </a:prstGeom>
          <a:ln w="50800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文本框 53"/>
          <p:cNvSpPr txBox="1"/>
          <p:nvPr/>
        </p:nvSpPr>
        <p:spPr>
          <a:xfrm>
            <a:off x="1717040" y="608747"/>
            <a:ext cx="3870960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 smtClean="0">
                <a:latin typeface="仿宋" panose="02010609060101010101" charset="-122"/>
                <a:ea typeface="仿宋" panose="02010609060101010101" charset="-122"/>
              </a:rPr>
              <a:t>目录</a:t>
            </a:r>
            <a:endParaRPr lang="zh-CN" altLang="en-US" sz="4500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547951" y="1537693"/>
            <a:ext cx="387096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Blip>
                <a:blip r:embed="rId3"/>
              </a:buBlip>
            </a:pPr>
            <a:r>
              <a:rPr lang="zh-CN" altLang="en-US" sz="3200" dirty="0" smtClean="0">
                <a:latin typeface="楷体" panose="02010609060101010101" charset="-122"/>
                <a:ea typeface="楷体" panose="02010609060101010101" charset="-122"/>
              </a:rPr>
              <a:t>文体概念</a:t>
            </a:r>
            <a:endParaRPr lang="en-US" altLang="zh-CN" sz="3200" dirty="0" smtClean="0">
              <a:latin typeface="楷体" panose="02010609060101010101" charset="-122"/>
              <a:ea typeface="楷体" panose="02010609060101010101" charset="-122"/>
            </a:endParaRPr>
          </a:p>
          <a:p>
            <a:pPr marL="457200" indent="-457200">
              <a:lnSpc>
                <a:spcPct val="150000"/>
              </a:lnSpc>
              <a:buBlip>
                <a:blip r:embed="rId3"/>
              </a:buBlip>
            </a:pPr>
            <a:r>
              <a:rPr lang="zh-CN" altLang="en-US" sz="3200" dirty="0">
                <a:latin typeface="楷体" panose="02010609060101010101" charset="-122"/>
                <a:ea typeface="楷体" panose="02010609060101010101" charset="-122"/>
              </a:rPr>
              <a:t>记叙文＆议论文</a:t>
            </a:r>
          </a:p>
          <a:p>
            <a:pPr marL="457200" indent="-457200">
              <a:lnSpc>
                <a:spcPct val="150000"/>
              </a:lnSpc>
              <a:buBlip>
                <a:blip r:embed="rId3"/>
              </a:buBlip>
            </a:pPr>
            <a:r>
              <a:rPr lang="zh-CN" altLang="en-US" sz="3200" dirty="0">
                <a:latin typeface="楷体" panose="02010609060101010101" charset="-122"/>
                <a:ea typeface="楷体" panose="02010609060101010101" charset="-122"/>
              </a:rPr>
              <a:t>散</a:t>
            </a:r>
            <a:r>
              <a:rPr lang="zh-CN" altLang="en-US" sz="3200" dirty="0" smtClean="0">
                <a:latin typeface="楷体" panose="02010609060101010101" charset="-122"/>
                <a:ea typeface="楷体" panose="02010609060101010101" charset="-122"/>
              </a:rPr>
              <a:t>文</a:t>
            </a:r>
            <a:endParaRPr lang="en-US" altLang="zh-CN" sz="3200" dirty="0" smtClean="0">
              <a:latin typeface="楷体" panose="02010609060101010101" charset="-122"/>
              <a:ea typeface="楷体" panose="02010609060101010101" charset="-122"/>
            </a:endParaRPr>
          </a:p>
          <a:p>
            <a:pPr marL="457200" indent="-457200">
              <a:lnSpc>
                <a:spcPct val="150000"/>
              </a:lnSpc>
              <a:buBlip>
                <a:blip r:embed="rId3"/>
              </a:buBlip>
            </a:pPr>
            <a:r>
              <a:rPr lang="zh-CN" altLang="en-US" sz="3200" dirty="0">
                <a:latin typeface="楷体" panose="02010609060101010101" charset="-122"/>
                <a:ea typeface="楷体" panose="02010609060101010101" charset="-122"/>
              </a:rPr>
              <a:t>小</a:t>
            </a:r>
            <a:r>
              <a:rPr lang="zh-CN" altLang="en-US" sz="3200" dirty="0" smtClean="0">
                <a:latin typeface="楷体" panose="02010609060101010101" charset="-122"/>
                <a:ea typeface="楷体" panose="02010609060101010101" charset="-122"/>
              </a:rPr>
              <a:t>说</a:t>
            </a:r>
            <a:endParaRPr lang="en-US" altLang="zh-CN" sz="3200" dirty="0" smtClean="0">
              <a:latin typeface="楷体" panose="02010609060101010101" charset="-122"/>
              <a:ea typeface="楷体" panose="02010609060101010101" charset="-122"/>
            </a:endParaRPr>
          </a:p>
          <a:p>
            <a:pPr marL="457200" indent="-457200">
              <a:lnSpc>
                <a:spcPct val="150000"/>
              </a:lnSpc>
              <a:buBlip>
                <a:blip r:embed="rId3"/>
              </a:buBlip>
            </a:pPr>
            <a:r>
              <a:rPr lang="zh-CN" altLang="en-US" sz="3200" dirty="0">
                <a:latin typeface="楷体" panose="02010609060101010101" charset="-122"/>
                <a:ea typeface="楷体" panose="02010609060101010101" charset="-122"/>
              </a:rPr>
              <a:t>诗</a:t>
            </a:r>
            <a:r>
              <a:rPr lang="zh-CN" altLang="en-US" sz="3200" dirty="0" smtClean="0">
                <a:latin typeface="楷体" panose="02010609060101010101" charset="-122"/>
                <a:ea typeface="楷体" panose="02010609060101010101" charset="-122"/>
              </a:rPr>
              <a:t>歌</a:t>
            </a:r>
            <a:endParaRPr lang="zh-CN" altLang="en-US" sz="3200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741985" y="5464735"/>
            <a:ext cx="5901466" cy="3477374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295421" y="166107"/>
            <a:ext cx="3422470" cy="975360"/>
            <a:chOff x="365759" y="274320"/>
            <a:chExt cx="3332480" cy="975360"/>
          </a:xfrm>
        </p:grpSpPr>
        <p:grpSp>
          <p:nvGrpSpPr>
            <p:cNvPr id="50" name="组合 49"/>
            <p:cNvGrpSpPr/>
            <p:nvPr/>
          </p:nvGrpSpPr>
          <p:grpSpPr>
            <a:xfrm>
              <a:off x="365759" y="274320"/>
              <a:ext cx="3332480" cy="975360"/>
              <a:chOff x="360349" y="274320"/>
              <a:chExt cx="3332480" cy="975360"/>
            </a:xfrm>
          </p:grpSpPr>
          <p:cxnSp>
            <p:nvCxnSpPr>
              <p:cNvPr id="7" name="直接连接符 6"/>
              <p:cNvCxnSpPr/>
              <p:nvPr/>
            </p:nvCxnSpPr>
            <p:spPr>
              <a:xfrm>
                <a:off x="447040" y="934720"/>
                <a:ext cx="132080" cy="0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9" name="组合 48"/>
              <p:cNvGrpSpPr/>
              <p:nvPr/>
            </p:nvGrpSpPr>
            <p:grpSpPr>
              <a:xfrm>
                <a:off x="360349" y="274320"/>
                <a:ext cx="3332480" cy="975360"/>
                <a:chOff x="365760" y="274320"/>
                <a:chExt cx="3332480" cy="975360"/>
              </a:xfrm>
            </p:grpSpPr>
            <p:cxnSp>
              <p:nvCxnSpPr>
                <p:cNvPr id="16" name="直接连接符 15"/>
                <p:cNvCxnSpPr/>
                <p:nvPr/>
              </p:nvCxnSpPr>
              <p:spPr>
                <a:xfrm>
                  <a:off x="365760" y="274320"/>
                  <a:ext cx="315976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447040" y="345440"/>
                  <a:ext cx="30784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直接连接符 18"/>
                <p:cNvCxnSpPr/>
                <p:nvPr/>
              </p:nvCxnSpPr>
              <p:spPr>
                <a:xfrm>
                  <a:off x="447040" y="345440"/>
                  <a:ext cx="0" cy="1930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直接连接符 24"/>
                <p:cNvCxnSpPr/>
                <p:nvPr/>
              </p:nvCxnSpPr>
              <p:spPr>
                <a:xfrm>
                  <a:off x="365760" y="274320"/>
                  <a:ext cx="0" cy="74168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" name="直接连接符 3"/>
                <p:cNvCxnSpPr/>
                <p:nvPr/>
              </p:nvCxnSpPr>
              <p:spPr>
                <a:xfrm>
                  <a:off x="447040" y="538480"/>
                  <a:ext cx="0" cy="3962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365760" y="1016000"/>
                  <a:ext cx="29464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直接连接符 19"/>
                <p:cNvCxnSpPr/>
                <p:nvPr/>
              </p:nvCxnSpPr>
              <p:spPr>
                <a:xfrm flipV="1">
                  <a:off x="579120" y="802640"/>
                  <a:ext cx="0" cy="13208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直接连接符 21"/>
                <p:cNvCxnSpPr/>
                <p:nvPr/>
              </p:nvCxnSpPr>
              <p:spPr>
                <a:xfrm flipV="1">
                  <a:off x="660400" y="802640"/>
                  <a:ext cx="0" cy="21336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直接连接符 23"/>
                <p:cNvCxnSpPr/>
                <p:nvPr/>
              </p:nvCxnSpPr>
              <p:spPr>
                <a:xfrm>
                  <a:off x="579120" y="1168400"/>
                  <a:ext cx="30276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>
                <a:xfrm>
                  <a:off x="579120" y="1249680"/>
                  <a:ext cx="311912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接连接符 31"/>
                <p:cNvCxnSpPr/>
                <p:nvPr/>
              </p:nvCxnSpPr>
              <p:spPr>
                <a:xfrm flipV="1">
                  <a:off x="3606800" y="538480"/>
                  <a:ext cx="0" cy="62992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接连接符 33"/>
                <p:cNvCxnSpPr/>
                <p:nvPr/>
              </p:nvCxnSpPr>
              <p:spPr>
                <a:xfrm flipV="1">
                  <a:off x="3698240" y="436880"/>
                  <a:ext cx="0" cy="81280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直接连接符 35"/>
                <p:cNvCxnSpPr/>
                <p:nvPr/>
              </p:nvCxnSpPr>
              <p:spPr>
                <a:xfrm flipH="1">
                  <a:off x="3423920" y="538480"/>
                  <a:ext cx="1828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直接连接符 38"/>
                <p:cNvCxnSpPr/>
                <p:nvPr/>
              </p:nvCxnSpPr>
              <p:spPr>
                <a:xfrm flipH="1">
                  <a:off x="3352800" y="436880"/>
                  <a:ext cx="34544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直接连接符 40"/>
                <p:cNvCxnSpPr/>
                <p:nvPr/>
              </p:nvCxnSpPr>
              <p:spPr>
                <a:xfrm>
                  <a:off x="3423920" y="538480"/>
                  <a:ext cx="0" cy="1422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48" name="直接连接符 47"/>
            <p:cNvCxnSpPr/>
            <p:nvPr/>
          </p:nvCxnSpPr>
          <p:spPr>
            <a:xfrm>
              <a:off x="3352800" y="436880"/>
              <a:ext cx="0" cy="24384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文本框 52"/>
          <p:cNvSpPr txBox="1"/>
          <p:nvPr/>
        </p:nvSpPr>
        <p:spPr>
          <a:xfrm>
            <a:off x="753264" y="305418"/>
            <a:ext cx="308983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</a:t>
            </a:r>
            <a:r>
              <a:rPr lang="zh-CN" altLang="en-US" sz="4400" b="1" dirty="0">
                <a:latin typeface="仿宋" panose="02010609060101010101" charset="-122"/>
                <a:ea typeface="仿宋" panose="02010609060101010101" charset="-122"/>
              </a:rPr>
              <a:t>文体概念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1038867" y="7030803"/>
            <a:ext cx="2585114" cy="515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grpSp>
        <p:nvGrpSpPr>
          <p:cNvPr id="21" name="组合 20"/>
          <p:cNvGrpSpPr/>
          <p:nvPr/>
        </p:nvGrpSpPr>
        <p:grpSpPr>
          <a:xfrm>
            <a:off x="3944384" y="1141467"/>
            <a:ext cx="2737889" cy="2374423"/>
            <a:chOff x="102588" y="1578346"/>
            <a:chExt cx="3672866" cy="3258821"/>
          </a:xfrm>
        </p:grpSpPr>
        <p:sp>
          <p:nvSpPr>
            <p:cNvPr id="15" name="矩形 14"/>
            <p:cNvSpPr/>
            <p:nvPr/>
          </p:nvSpPr>
          <p:spPr>
            <a:xfrm>
              <a:off x="914497" y="1740905"/>
              <a:ext cx="2860957" cy="3096262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102588" y="1578346"/>
              <a:ext cx="1523600" cy="2728933"/>
              <a:chOff x="63677" y="1600473"/>
              <a:chExt cx="1523600" cy="2728933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64382" y="1600473"/>
                <a:ext cx="1059197" cy="922209"/>
                <a:chOff x="295421" y="1913418"/>
                <a:chExt cx="1203775" cy="1038784"/>
              </a:xfrm>
            </p:grpSpPr>
            <p:pic>
              <p:nvPicPr>
                <p:cNvPr id="55" name="图片 54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BEBA8EAE-BF5A-486C-A8C5-ECC9F3942E4B}">
                      <a14:imgProps xmlns:a14="http://schemas.microsoft.com/office/drawing/2010/main" xmlns="">
                        <a14:imgLayer r:embed="rId4">
                          <a14:imgEffect>
                            <a14:backgroundRemoval t="4721" b="95279" l="9225" r="90037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5421" y="1913418"/>
                  <a:ext cx="1203775" cy="1034980"/>
                </a:xfrm>
                <a:prstGeom prst="rect">
                  <a:avLst/>
                </a:prstGeom>
              </p:spPr>
            </p:pic>
            <p:sp>
              <p:nvSpPr>
                <p:cNvPr id="9" name="文本框 8"/>
                <p:cNvSpPr txBox="1"/>
                <p:nvPr/>
              </p:nvSpPr>
              <p:spPr>
                <a:xfrm>
                  <a:off x="485703" y="1954810"/>
                  <a:ext cx="540514" cy="9973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600" b="1" dirty="0">
                      <a:solidFill>
                        <a:schemeClr val="bg1"/>
                      </a:solidFill>
                      <a:latin typeface="仿宋" panose="02010609060101010101" charset="-122"/>
                      <a:ea typeface="仿宋" panose="02010609060101010101" charset="-122"/>
                    </a:rPr>
                    <a:t>文</a:t>
                  </a: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>
                <a:off x="470359" y="2211083"/>
                <a:ext cx="1059197" cy="929763"/>
                <a:chOff x="387888" y="1951803"/>
                <a:chExt cx="1203775" cy="1047293"/>
              </a:xfrm>
            </p:grpSpPr>
            <p:pic>
              <p:nvPicPr>
                <p:cNvPr id="58" name="图片 57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BEBA8EAE-BF5A-486C-A8C5-ECC9F3942E4B}">
                      <a14:imgProps xmlns:a14="http://schemas.microsoft.com/office/drawing/2010/main" xmlns="">
                        <a14:imgLayer r:embed="rId4">
                          <a14:imgEffect>
                            <a14:backgroundRemoval t="4721" b="95279" l="9225" r="90037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87888" y="1951803"/>
                  <a:ext cx="1203775" cy="1034980"/>
                </a:xfrm>
                <a:prstGeom prst="rect">
                  <a:avLst/>
                </a:prstGeom>
              </p:spPr>
            </p:pic>
            <p:sp>
              <p:nvSpPr>
                <p:cNvPr id="59" name="文本框 58"/>
                <p:cNvSpPr txBox="1"/>
                <p:nvPr/>
              </p:nvSpPr>
              <p:spPr>
                <a:xfrm>
                  <a:off x="614163" y="2096928"/>
                  <a:ext cx="540514" cy="90216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200" b="1" dirty="0" smtClean="0">
                      <a:solidFill>
                        <a:schemeClr val="bg1"/>
                      </a:solidFill>
                      <a:latin typeface="仿宋" panose="02010609060101010101" charset="-122"/>
                      <a:ea typeface="仿宋" panose="02010609060101010101" charset="-122"/>
                    </a:rPr>
                    <a:t>章</a:t>
                  </a:r>
                </a:p>
              </p:txBody>
            </p:sp>
          </p:grpSp>
          <p:grpSp>
            <p:nvGrpSpPr>
              <p:cNvPr id="60" name="组合 59"/>
              <p:cNvGrpSpPr/>
              <p:nvPr/>
            </p:nvGrpSpPr>
            <p:grpSpPr>
              <a:xfrm>
                <a:off x="63677" y="2813514"/>
                <a:ext cx="1059197" cy="918832"/>
                <a:chOff x="295421" y="1913418"/>
                <a:chExt cx="1203775" cy="1034980"/>
              </a:xfrm>
            </p:grpSpPr>
            <p:pic>
              <p:nvPicPr>
                <p:cNvPr id="61" name="图片 60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BEBA8EAE-BF5A-486C-A8C5-ECC9F3942E4B}">
                      <a14:imgProps xmlns:a14="http://schemas.microsoft.com/office/drawing/2010/main" xmlns="">
                        <a14:imgLayer r:embed="rId4">
                          <a14:imgEffect>
                            <a14:backgroundRemoval t="4721" b="95279" l="9225" r="90037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5421" y="1913418"/>
                  <a:ext cx="1203775" cy="1034980"/>
                </a:xfrm>
                <a:prstGeom prst="rect">
                  <a:avLst/>
                </a:prstGeom>
              </p:spPr>
            </p:pic>
            <p:sp>
              <p:nvSpPr>
                <p:cNvPr id="62" name="文本框 61"/>
                <p:cNvSpPr txBox="1"/>
                <p:nvPr/>
              </p:nvSpPr>
              <p:spPr>
                <a:xfrm>
                  <a:off x="510241" y="2025443"/>
                  <a:ext cx="540514" cy="90216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200" b="1" dirty="0" smtClean="0">
                      <a:solidFill>
                        <a:schemeClr val="bg1"/>
                      </a:solidFill>
                      <a:latin typeface="仿宋" panose="02010609060101010101" charset="-122"/>
                      <a:ea typeface="仿宋" panose="02010609060101010101" charset="-122"/>
                    </a:rPr>
                    <a:t>体</a:t>
                  </a:r>
                  <a:endParaRPr lang="zh-CN" altLang="en-US" sz="3200" b="1" dirty="0">
                    <a:solidFill>
                      <a:schemeClr val="bg1"/>
                    </a:solidFill>
                    <a:latin typeface="仿宋" panose="02010609060101010101" charset="-122"/>
                    <a:ea typeface="仿宋" panose="02010609060101010101" charset="-122"/>
                  </a:endParaRPr>
                </a:p>
              </p:txBody>
            </p:sp>
          </p:grpSp>
          <p:grpSp>
            <p:nvGrpSpPr>
              <p:cNvPr id="13" name="组合 12"/>
              <p:cNvGrpSpPr/>
              <p:nvPr/>
            </p:nvGrpSpPr>
            <p:grpSpPr>
              <a:xfrm>
                <a:off x="528080" y="3410574"/>
                <a:ext cx="1059197" cy="918832"/>
                <a:chOff x="528080" y="3410574"/>
                <a:chExt cx="1059197" cy="918832"/>
              </a:xfrm>
            </p:grpSpPr>
            <p:pic>
              <p:nvPicPr>
                <p:cNvPr id="64" name="图片 63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BEBA8EAE-BF5A-486C-A8C5-ECC9F3942E4B}">
                      <a14:imgProps xmlns:a14="http://schemas.microsoft.com/office/drawing/2010/main" xmlns="">
                        <a14:imgLayer r:embed="rId4">
                          <a14:imgEffect>
                            <a14:backgroundRemoval t="4721" b="95279" l="9225" r="90037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28080" y="3410574"/>
                  <a:ext cx="1059197" cy="918832"/>
                </a:xfrm>
                <a:prstGeom prst="rect">
                  <a:avLst/>
                </a:prstGeom>
              </p:spPr>
            </p:pic>
            <p:sp>
              <p:nvSpPr>
                <p:cNvPr id="11" name="文本框 10"/>
                <p:cNvSpPr txBox="1"/>
                <p:nvPr/>
              </p:nvSpPr>
              <p:spPr>
                <a:xfrm>
                  <a:off x="717439" y="3510045"/>
                  <a:ext cx="583603" cy="8009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200" b="1" dirty="0" smtClean="0">
                      <a:solidFill>
                        <a:schemeClr val="bg1"/>
                      </a:solidFill>
                      <a:latin typeface="仿宋" panose="02010609060101010101" charset="-122"/>
                      <a:ea typeface="仿宋" panose="02010609060101010101" charset="-122"/>
                    </a:rPr>
                    <a:t>裁</a:t>
                  </a:r>
                </a:p>
              </p:txBody>
            </p:sp>
          </p:grpSp>
        </p:grpSp>
      </p:grpSp>
      <p:sp>
        <p:nvSpPr>
          <p:cNvPr id="30" name="文本框 29"/>
          <p:cNvSpPr txBox="1"/>
          <p:nvPr/>
        </p:nvSpPr>
        <p:spPr>
          <a:xfrm>
            <a:off x="4905775" y="1391358"/>
            <a:ext cx="1796970" cy="2164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0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文章体裁</a:t>
            </a:r>
            <a:r>
              <a:rPr lang="zh-CN" altLang="en-US" sz="20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包</a:t>
            </a:r>
            <a:r>
              <a:rPr lang="zh-CN" altLang="en-US" sz="20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括</a:t>
            </a:r>
            <a:r>
              <a:rPr lang="zh-CN" altLang="en-US" sz="2000" dirty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记叙文</a:t>
            </a:r>
            <a:r>
              <a:rPr lang="zh-CN" altLang="en-US" sz="20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zh-CN" altLang="en-US" sz="2000" dirty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说明文</a:t>
            </a:r>
            <a:r>
              <a:rPr lang="zh-CN" altLang="en-US" sz="20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zh-CN" altLang="en-US" sz="2000" dirty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议论文</a:t>
            </a:r>
            <a:r>
              <a:rPr lang="zh-CN" altLang="en-US" sz="20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zh-CN" altLang="en-US" sz="2000" dirty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应用文 </a:t>
            </a:r>
            <a:r>
              <a:rPr lang="zh-CN" altLang="en-US" sz="20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  <a:p>
            <a:endParaRPr lang="zh-CN" altLang="en-US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265469" y="1364985"/>
            <a:ext cx="3641137" cy="4339749"/>
            <a:chOff x="265470" y="1283706"/>
            <a:chExt cx="3477220" cy="4291666"/>
          </a:xfrm>
        </p:grpSpPr>
        <p:sp>
          <p:nvSpPr>
            <p:cNvPr id="5" name="圆角矩形 4"/>
            <p:cNvSpPr/>
            <p:nvPr/>
          </p:nvSpPr>
          <p:spPr>
            <a:xfrm>
              <a:off x="265470" y="1283706"/>
              <a:ext cx="3477220" cy="3875485"/>
            </a:xfrm>
            <a:prstGeom prst="roundRect">
              <a:avLst/>
            </a:prstGeom>
            <a:noFill/>
            <a:ln w="38100">
              <a:solidFill>
                <a:schemeClr val="tx2">
                  <a:lumMod val="60000"/>
                  <a:lumOff val="40000"/>
                </a:schemeClr>
              </a:solidFill>
              <a:prstDash val="lgDashDotDot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508638" y="1339794"/>
              <a:ext cx="3118593" cy="42355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3600"/>
                </a:lnSpc>
              </a:pP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</a:rPr>
                <a:t>    文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</a:rPr>
                <a:t>体，是指独立成篇的文本体裁，是文本构成的规格和模式，一种独特的文化现象，是某种历史内容长期积淀的产物。它反映了文本从内容到形式的整体特点，属于形式范畴。主要分为文章体裁与文学体裁两大类。</a:t>
              </a:r>
            </a:p>
            <a:p>
              <a:pPr>
                <a:lnSpc>
                  <a:spcPts val="3600"/>
                </a:lnSpc>
              </a:pPr>
              <a:endParaRPr lang="zh-CN" altLang="en-US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08280" y="5495925"/>
            <a:ext cx="6309995" cy="3413760"/>
            <a:chOff x="548" y="8700"/>
            <a:chExt cx="9937" cy="5376"/>
          </a:xfrm>
        </p:grpSpPr>
        <p:sp>
          <p:nvSpPr>
            <p:cNvPr id="31" name="文本框 30"/>
            <p:cNvSpPr txBox="1"/>
            <p:nvPr/>
          </p:nvSpPr>
          <p:spPr>
            <a:xfrm>
              <a:off x="1909" y="8700"/>
              <a:ext cx="8576" cy="53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3700"/>
                </a:lnSpc>
              </a:pP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  文学体裁常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见的有</a:t>
              </a:r>
              <a:r>
                <a:rPr lang="zh-CN" altLang="en-US" dirty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诗歌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、</a:t>
              </a:r>
              <a:r>
                <a:rPr lang="zh-CN" altLang="en-US" dirty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小说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、</a:t>
              </a:r>
              <a:r>
                <a:rPr lang="zh-CN" altLang="en-US" dirty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散文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、</a:t>
              </a:r>
              <a:r>
                <a:rPr lang="zh-CN" altLang="en-US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剧本、剧小说、寓言、通讯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等。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我国最早的分类法是两分法，即把文学体裁按有韵无韵分为韵文与散文两大类。但是，“</a:t>
              </a:r>
              <a:r>
                <a:rPr lang="zh-CN" altLang="en-US" dirty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五四运动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”以来国内最常见的分类法则是两种：一种是“</a:t>
              </a:r>
              <a:r>
                <a:rPr lang="zh-CN" altLang="en-US" dirty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三分法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”，一种是“</a:t>
              </a:r>
              <a:r>
                <a:rPr lang="zh-CN" altLang="en-US" dirty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四分法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”。进入二十一世纪后，又诞生了另外一种新的文学体裁</a:t>
              </a:r>
              <a:r>
                <a:rPr lang="zh-CN" altLang="en-US" dirty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剧小说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，从而产生了“</a:t>
              </a:r>
              <a:r>
                <a:rPr lang="zh-CN" altLang="en-US" dirty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五分法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”。</a:t>
              </a: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548" y="8855"/>
              <a:ext cx="1633" cy="3372"/>
              <a:chOff x="563" y="8855"/>
              <a:chExt cx="1633" cy="3372"/>
            </a:xfrm>
          </p:grpSpPr>
          <p:grpSp>
            <p:nvGrpSpPr>
              <p:cNvPr id="70" name="组合 69"/>
              <p:cNvGrpSpPr/>
              <p:nvPr/>
            </p:nvGrpSpPr>
            <p:grpSpPr>
              <a:xfrm>
                <a:off x="726" y="8855"/>
                <a:ext cx="1285" cy="1249"/>
                <a:chOff x="190042" y="5611213"/>
                <a:chExt cx="815949" cy="793059"/>
              </a:xfrm>
            </p:grpSpPr>
            <p:pic>
              <p:nvPicPr>
                <p:cNvPr id="56" name="图片 55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BEBA8EAE-BF5A-486C-A8C5-ECC9F3942E4B}">
                      <a14:imgProps xmlns:a14="http://schemas.microsoft.com/office/drawing/2010/main" xmlns="">
                        <a14:imgLayer r:embed="rId6">
                          <a14:imgEffect>
                            <a14:backgroundRemoval t="1019" b="95756" l="3960" r="94719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90042" y="5611213"/>
                  <a:ext cx="815949" cy="793059"/>
                </a:xfrm>
                <a:prstGeom prst="rect">
                  <a:avLst/>
                </a:prstGeom>
              </p:spPr>
            </p:pic>
            <p:sp>
              <p:nvSpPr>
                <p:cNvPr id="69" name="文本框 68"/>
                <p:cNvSpPr txBox="1"/>
                <p:nvPr/>
              </p:nvSpPr>
              <p:spPr>
                <a:xfrm>
                  <a:off x="265469" y="5701106"/>
                  <a:ext cx="457843" cy="5835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200" b="1" dirty="0" smtClean="0">
                      <a:solidFill>
                        <a:schemeClr val="bg1"/>
                      </a:solidFill>
                      <a:latin typeface="仿宋" panose="02010609060101010101" charset="-122"/>
                      <a:ea typeface="仿宋" panose="02010609060101010101" charset="-122"/>
                    </a:rPr>
                    <a:t>文</a:t>
                  </a:r>
                </a:p>
              </p:txBody>
            </p:sp>
          </p:grpSp>
          <p:grpSp>
            <p:nvGrpSpPr>
              <p:cNvPr id="71" name="组合 70"/>
              <p:cNvGrpSpPr/>
              <p:nvPr/>
            </p:nvGrpSpPr>
            <p:grpSpPr>
              <a:xfrm>
                <a:off x="563" y="9926"/>
                <a:ext cx="1285" cy="1249"/>
                <a:chOff x="190042" y="5611213"/>
                <a:chExt cx="815949" cy="793059"/>
              </a:xfrm>
            </p:grpSpPr>
            <p:pic>
              <p:nvPicPr>
                <p:cNvPr id="72" name="图片 71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BEBA8EAE-BF5A-486C-A8C5-ECC9F3942E4B}">
                      <a14:imgProps xmlns:a14="http://schemas.microsoft.com/office/drawing/2010/main" xmlns="">
                        <a14:imgLayer r:embed="rId6">
                          <a14:imgEffect>
                            <a14:backgroundRemoval t="1019" b="95756" l="3960" r="94719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90042" y="5611213"/>
                  <a:ext cx="815949" cy="793059"/>
                </a:xfrm>
                <a:prstGeom prst="rect">
                  <a:avLst/>
                </a:prstGeom>
              </p:spPr>
            </p:pic>
            <p:sp>
              <p:nvSpPr>
                <p:cNvPr id="73" name="文本框 72"/>
                <p:cNvSpPr txBox="1"/>
                <p:nvPr/>
              </p:nvSpPr>
              <p:spPr>
                <a:xfrm>
                  <a:off x="265469" y="5701106"/>
                  <a:ext cx="457843" cy="5835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200" b="1" dirty="0">
                      <a:solidFill>
                        <a:schemeClr val="bg1"/>
                      </a:solidFill>
                      <a:latin typeface="仿宋" panose="02010609060101010101" charset="-122"/>
                      <a:ea typeface="仿宋" panose="02010609060101010101" charset="-122"/>
                    </a:rPr>
                    <a:t>学</a:t>
                  </a:r>
                </a:p>
              </p:txBody>
            </p:sp>
          </p:grpSp>
          <p:grpSp>
            <p:nvGrpSpPr>
              <p:cNvPr id="74" name="组合 73"/>
              <p:cNvGrpSpPr/>
              <p:nvPr/>
            </p:nvGrpSpPr>
            <p:grpSpPr>
              <a:xfrm>
                <a:off x="912" y="10979"/>
                <a:ext cx="1285" cy="1249"/>
                <a:chOff x="190042" y="5611213"/>
                <a:chExt cx="815949" cy="793059"/>
              </a:xfrm>
            </p:grpSpPr>
            <p:pic>
              <p:nvPicPr>
                <p:cNvPr id="75" name="图片 74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BEBA8EAE-BF5A-486C-A8C5-ECC9F3942E4B}">
                      <a14:imgProps xmlns:a14="http://schemas.microsoft.com/office/drawing/2010/main" xmlns="">
                        <a14:imgLayer r:embed="rId6">
                          <a14:imgEffect>
                            <a14:backgroundRemoval t="1019" b="95756" l="3960" r="94719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90042" y="5611213"/>
                  <a:ext cx="815949" cy="793059"/>
                </a:xfrm>
                <a:prstGeom prst="rect">
                  <a:avLst/>
                </a:prstGeom>
              </p:spPr>
            </p:pic>
            <p:sp>
              <p:nvSpPr>
                <p:cNvPr id="76" name="文本框 75"/>
                <p:cNvSpPr txBox="1"/>
                <p:nvPr/>
              </p:nvSpPr>
              <p:spPr>
                <a:xfrm>
                  <a:off x="265469" y="5701106"/>
                  <a:ext cx="457843" cy="5835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200" b="1" dirty="0">
                      <a:solidFill>
                        <a:schemeClr val="bg1"/>
                      </a:solidFill>
                      <a:latin typeface="仿宋" panose="02010609060101010101" charset="-122"/>
                      <a:ea typeface="仿宋" panose="02010609060101010101" charset="-122"/>
                    </a:rPr>
                    <a:t>体</a:t>
                  </a:r>
                </a:p>
              </p:txBody>
            </p:sp>
          </p:grpSp>
        </p:grpSp>
        <p:grpSp>
          <p:nvGrpSpPr>
            <p:cNvPr id="77" name="组合 76"/>
            <p:cNvGrpSpPr/>
            <p:nvPr/>
          </p:nvGrpSpPr>
          <p:grpSpPr>
            <a:xfrm>
              <a:off x="572" y="12052"/>
              <a:ext cx="1285" cy="1249"/>
              <a:chOff x="190042" y="5611213"/>
              <a:chExt cx="815949" cy="793059"/>
            </a:xfrm>
          </p:grpSpPr>
          <p:pic>
            <p:nvPicPr>
              <p:cNvPr id="78" name="图片 7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1019" b="95756" l="3960" r="94719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90042" y="5611213"/>
                <a:ext cx="815949" cy="793059"/>
              </a:xfrm>
              <a:prstGeom prst="rect">
                <a:avLst/>
              </a:prstGeom>
            </p:spPr>
          </p:pic>
          <p:sp>
            <p:nvSpPr>
              <p:cNvPr id="79" name="文本框 78"/>
              <p:cNvSpPr txBox="1"/>
              <p:nvPr/>
            </p:nvSpPr>
            <p:spPr>
              <a:xfrm>
                <a:off x="265469" y="5701106"/>
                <a:ext cx="457843" cy="5835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仿宋" panose="02010609060101010101" charset="-122"/>
                    <a:ea typeface="仿宋" panose="02010609060101010101" charset="-122"/>
                  </a:rPr>
                  <a:t>裁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六边形 86"/>
          <p:cNvSpPr/>
          <p:nvPr/>
        </p:nvSpPr>
        <p:spPr>
          <a:xfrm>
            <a:off x="919038" y="5689318"/>
            <a:ext cx="3564200" cy="3160646"/>
          </a:xfrm>
          <a:prstGeom prst="hexagon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流程图: 离页连接符 37"/>
          <p:cNvSpPr/>
          <p:nvPr/>
        </p:nvSpPr>
        <p:spPr>
          <a:xfrm rot="16200000">
            <a:off x="432135" y="1878827"/>
            <a:ext cx="3129592" cy="3597300"/>
          </a:xfrm>
          <a:prstGeom prst="flowChartOffpageConnector">
            <a:avLst/>
          </a:prstGeom>
          <a:noFill/>
          <a:ln w="28575">
            <a:solidFill>
              <a:schemeClr val="tx1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95421" y="166107"/>
            <a:ext cx="3422470" cy="975360"/>
            <a:chOff x="365759" y="274320"/>
            <a:chExt cx="3332480" cy="975360"/>
          </a:xfrm>
        </p:grpSpPr>
        <p:grpSp>
          <p:nvGrpSpPr>
            <p:cNvPr id="5" name="组合 4"/>
            <p:cNvGrpSpPr/>
            <p:nvPr/>
          </p:nvGrpSpPr>
          <p:grpSpPr>
            <a:xfrm>
              <a:off x="365759" y="274320"/>
              <a:ext cx="3332480" cy="975360"/>
              <a:chOff x="360349" y="274320"/>
              <a:chExt cx="3332480" cy="975360"/>
            </a:xfrm>
          </p:grpSpPr>
          <p:cxnSp>
            <p:nvCxnSpPr>
              <p:cNvPr id="7" name="直接连接符 6"/>
              <p:cNvCxnSpPr/>
              <p:nvPr/>
            </p:nvCxnSpPr>
            <p:spPr>
              <a:xfrm>
                <a:off x="447040" y="934720"/>
                <a:ext cx="132080" cy="0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8" name="组合 7"/>
              <p:cNvGrpSpPr/>
              <p:nvPr/>
            </p:nvGrpSpPr>
            <p:grpSpPr>
              <a:xfrm>
                <a:off x="360349" y="274320"/>
                <a:ext cx="3332480" cy="975360"/>
                <a:chOff x="365760" y="274320"/>
                <a:chExt cx="3332480" cy="975360"/>
              </a:xfrm>
            </p:grpSpPr>
            <p:cxnSp>
              <p:nvCxnSpPr>
                <p:cNvPr id="9" name="直接连接符 8"/>
                <p:cNvCxnSpPr/>
                <p:nvPr/>
              </p:nvCxnSpPr>
              <p:spPr>
                <a:xfrm>
                  <a:off x="365760" y="274320"/>
                  <a:ext cx="315976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直接连接符 9"/>
                <p:cNvCxnSpPr/>
                <p:nvPr/>
              </p:nvCxnSpPr>
              <p:spPr>
                <a:xfrm>
                  <a:off x="447040" y="345440"/>
                  <a:ext cx="30784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接连接符 10"/>
                <p:cNvCxnSpPr/>
                <p:nvPr/>
              </p:nvCxnSpPr>
              <p:spPr>
                <a:xfrm>
                  <a:off x="447040" y="345440"/>
                  <a:ext cx="0" cy="1930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365760" y="274320"/>
                  <a:ext cx="0" cy="74168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直接连接符 12"/>
                <p:cNvCxnSpPr/>
                <p:nvPr/>
              </p:nvCxnSpPr>
              <p:spPr>
                <a:xfrm>
                  <a:off x="447040" y="538480"/>
                  <a:ext cx="0" cy="3962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直接连接符 13"/>
                <p:cNvCxnSpPr/>
                <p:nvPr/>
              </p:nvCxnSpPr>
              <p:spPr>
                <a:xfrm>
                  <a:off x="365760" y="1016000"/>
                  <a:ext cx="29464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直接连接符 14"/>
                <p:cNvCxnSpPr/>
                <p:nvPr/>
              </p:nvCxnSpPr>
              <p:spPr>
                <a:xfrm flipV="1">
                  <a:off x="579120" y="802640"/>
                  <a:ext cx="0" cy="13208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直接连接符 15"/>
                <p:cNvCxnSpPr/>
                <p:nvPr/>
              </p:nvCxnSpPr>
              <p:spPr>
                <a:xfrm flipV="1">
                  <a:off x="660400" y="802640"/>
                  <a:ext cx="0" cy="21336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579120" y="1168400"/>
                  <a:ext cx="30276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直接连接符 17"/>
                <p:cNvCxnSpPr/>
                <p:nvPr/>
              </p:nvCxnSpPr>
              <p:spPr>
                <a:xfrm>
                  <a:off x="579120" y="1249680"/>
                  <a:ext cx="311912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直接连接符 18"/>
                <p:cNvCxnSpPr/>
                <p:nvPr/>
              </p:nvCxnSpPr>
              <p:spPr>
                <a:xfrm flipV="1">
                  <a:off x="3606800" y="538480"/>
                  <a:ext cx="0" cy="62992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直接连接符 19"/>
                <p:cNvCxnSpPr/>
                <p:nvPr/>
              </p:nvCxnSpPr>
              <p:spPr>
                <a:xfrm flipV="1">
                  <a:off x="3698240" y="436880"/>
                  <a:ext cx="0" cy="81280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直接连接符 20"/>
                <p:cNvCxnSpPr/>
                <p:nvPr/>
              </p:nvCxnSpPr>
              <p:spPr>
                <a:xfrm flipH="1">
                  <a:off x="3423920" y="538480"/>
                  <a:ext cx="1828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直接连接符 21"/>
                <p:cNvCxnSpPr/>
                <p:nvPr/>
              </p:nvCxnSpPr>
              <p:spPr>
                <a:xfrm flipH="1">
                  <a:off x="3352800" y="436880"/>
                  <a:ext cx="34544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/>
                <p:nvPr/>
              </p:nvCxnSpPr>
              <p:spPr>
                <a:xfrm>
                  <a:off x="3423920" y="538480"/>
                  <a:ext cx="0" cy="1422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6" name="直接连接符 5"/>
            <p:cNvCxnSpPr/>
            <p:nvPr/>
          </p:nvCxnSpPr>
          <p:spPr>
            <a:xfrm>
              <a:off x="3352800" y="436880"/>
              <a:ext cx="0" cy="24384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776543" y="321747"/>
            <a:ext cx="2529192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仿宋" panose="02010609060101010101" charset="-122"/>
                <a:ea typeface="仿宋" panose="02010609060101010101" charset="-122"/>
              </a:rPr>
              <a:t>文章体裁</a:t>
            </a: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721" b="95279" l="9225" r="9003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91219" y="7072980"/>
            <a:ext cx="789564" cy="669474"/>
          </a:xfrm>
          <a:prstGeom prst="rect">
            <a:avLst/>
          </a:prstGeom>
        </p:spPr>
      </p:pic>
      <p:grpSp>
        <p:nvGrpSpPr>
          <p:cNvPr id="37" name="组合 36"/>
          <p:cNvGrpSpPr/>
          <p:nvPr/>
        </p:nvGrpSpPr>
        <p:grpSpPr>
          <a:xfrm>
            <a:off x="410915" y="1487428"/>
            <a:ext cx="2244736" cy="1084308"/>
            <a:chOff x="410915" y="1542160"/>
            <a:chExt cx="1932299" cy="974150"/>
          </a:xfrm>
        </p:grpSpPr>
        <p:grpSp>
          <p:nvGrpSpPr>
            <p:cNvPr id="25" name="组合 24"/>
            <p:cNvGrpSpPr/>
            <p:nvPr/>
          </p:nvGrpSpPr>
          <p:grpSpPr>
            <a:xfrm>
              <a:off x="410915" y="1542160"/>
              <a:ext cx="815949" cy="793059"/>
              <a:chOff x="190042" y="5611213"/>
              <a:chExt cx="815949" cy="793059"/>
            </a:xfrm>
          </p:grpSpPr>
          <p:pic>
            <p:nvPicPr>
              <p:cNvPr id="26" name="图片 2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1019" b="95756" l="3960" r="94719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90042" y="5611213"/>
                <a:ext cx="815949" cy="793059"/>
              </a:xfrm>
              <a:prstGeom prst="rect">
                <a:avLst/>
              </a:prstGeom>
            </p:spPr>
          </p:pic>
          <p:sp>
            <p:nvSpPr>
              <p:cNvPr id="27" name="文本框 26"/>
              <p:cNvSpPr txBox="1"/>
              <p:nvPr/>
            </p:nvSpPr>
            <p:spPr>
              <a:xfrm>
                <a:off x="291504" y="5739169"/>
                <a:ext cx="457843" cy="5796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600" b="1" dirty="0">
                    <a:solidFill>
                      <a:schemeClr val="bg1"/>
                    </a:solidFill>
                    <a:latin typeface="仿宋" panose="02010609060101010101" charset="-122"/>
                    <a:ea typeface="仿宋" panose="02010609060101010101" charset="-122"/>
                  </a:rPr>
                  <a:t>说</a:t>
                </a: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960230" y="1723251"/>
              <a:ext cx="815949" cy="793059"/>
              <a:chOff x="190043" y="5611213"/>
              <a:chExt cx="815949" cy="793059"/>
            </a:xfrm>
          </p:grpSpPr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1019" b="95756" l="3960" r="94719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90043" y="5611213"/>
                <a:ext cx="815949" cy="793059"/>
              </a:xfrm>
              <a:prstGeom prst="rect">
                <a:avLst/>
              </a:prstGeom>
            </p:spPr>
          </p:pic>
          <p:sp>
            <p:nvSpPr>
              <p:cNvPr id="33" name="文本框 32"/>
              <p:cNvSpPr txBox="1"/>
              <p:nvPr/>
            </p:nvSpPr>
            <p:spPr>
              <a:xfrm>
                <a:off x="272027" y="5726486"/>
                <a:ext cx="457843" cy="5796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600" b="1" dirty="0">
                    <a:solidFill>
                      <a:schemeClr val="bg1"/>
                    </a:solidFill>
                    <a:latin typeface="仿宋" panose="02010609060101010101" charset="-122"/>
                    <a:ea typeface="仿宋" panose="02010609060101010101" charset="-122"/>
                  </a:rPr>
                  <a:t>明</a:t>
                </a: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1527265" y="1556131"/>
              <a:ext cx="815949" cy="793059"/>
              <a:chOff x="190042" y="5611213"/>
              <a:chExt cx="815949" cy="793059"/>
            </a:xfrm>
          </p:grpSpPr>
          <p:pic>
            <p:nvPicPr>
              <p:cNvPr id="35" name="图片 3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1019" b="95756" l="3960" r="94719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90042" y="5611213"/>
                <a:ext cx="815949" cy="793059"/>
              </a:xfrm>
              <a:prstGeom prst="rect">
                <a:avLst/>
              </a:prstGeom>
            </p:spPr>
          </p:pic>
          <p:sp>
            <p:nvSpPr>
              <p:cNvPr id="36" name="文本框 35"/>
              <p:cNvSpPr txBox="1"/>
              <p:nvPr/>
            </p:nvSpPr>
            <p:spPr>
              <a:xfrm>
                <a:off x="285461" y="5711707"/>
                <a:ext cx="457843" cy="5796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600" b="1" dirty="0" smtClean="0">
                    <a:solidFill>
                      <a:schemeClr val="bg1"/>
                    </a:solidFill>
                    <a:latin typeface="仿宋" panose="02010609060101010101" charset="-122"/>
                    <a:ea typeface="仿宋" panose="02010609060101010101" charset="-122"/>
                  </a:rPr>
                  <a:t>文</a:t>
                </a:r>
              </a:p>
            </p:txBody>
          </p:sp>
        </p:grpSp>
      </p:grpSp>
      <p:sp>
        <p:nvSpPr>
          <p:cNvPr id="39" name="文本框 38"/>
          <p:cNvSpPr txBox="1"/>
          <p:nvPr/>
        </p:nvSpPr>
        <p:spPr>
          <a:xfrm>
            <a:off x="258074" y="2459878"/>
            <a:ext cx="3121086" cy="2728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2200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说明文按说明对象分为：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实物说明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文和事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理说明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文；按语言特点分为：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平实性说明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文和文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艺性说明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文。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000"/>
              </a:lnSpc>
            </a:pPr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说明方法有举例子、打比方、列数字、作比较、下定义等。</a:t>
            </a:r>
            <a:endParaRPr lang="zh-CN" altLang="en-US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2935101" y="1375935"/>
            <a:ext cx="3726502" cy="3883551"/>
            <a:chOff x="3058926" y="1386730"/>
            <a:chExt cx="3594694" cy="3883551"/>
          </a:xfrm>
        </p:grpSpPr>
        <p:cxnSp>
          <p:nvCxnSpPr>
            <p:cNvPr id="41" name="直接连接符 40"/>
            <p:cNvCxnSpPr/>
            <p:nvPr/>
          </p:nvCxnSpPr>
          <p:spPr>
            <a:xfrm flipV="1">
              <a:off x="3058926" y="1386730"/>
              <a:ext cx="3594694" cy="14751"/>
            </a:xfrm>
            <a:prstGeom prst="line">
              <a:avLst/>
            </a:prstGeom>
            <a:ln w="28575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3058926" y="1401481"/>
              <a:ext cx="1029394" cy="2321529"/>
            </a:xfrm>
            <a:prstGeom prst="line">
              <a:avLst/>
            </a:prstGeom>
            <a:ln w="28575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3441857" y="3756158"/>
              <a:ext cx="646463" cy="1491589"/>
            </a:xfrm>
            <a:prstGeom prst="line">
              <a:avLst/>
            </a:prstGeom>
            <a:ln w="28575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3441856" y="5247748"/>
              <a:ext cx="3211764" cy="0"/>
            </a:xfrm>
            <a:prstGeom prst="line">
              <a:avLst/>
            </a:prstGeom>
            <a:ln w="28575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H="1">
              <a:off x="6645356" y="1386730"/>
              <a:ext cx="8264" cy="3883551"/>
            </a:xfrm>
            <a:prstGeom prst="line">
              <a:avLst/>
            </a:prstGeom>
            <a:ln w="28575"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3" name="文本框 72"/>
          <p:cNvSpPr txBox="1"/>
          <p:nvPr/>
        </p:nvSpPr>
        <p:spPr>
          <a:xfrm>
            <a:off x="3271485" y="1471459"/>
            <a:ext cx="3450491" cy="36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有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一段时期我正在做有关水鸭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子  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实验，想要解释存在我心中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已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久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的疑问。疑问是这样的：刚                           </a:t>
            </a:r>
          </a:p>
          <a:p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刚从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人工孵卵器孵出的小鹅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总是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把第一个碰到的生物认     </a:t>
            </a:r>
          </a:p>
          <a:p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作是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自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己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的母亲，并且一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心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意地跟随着她；但是水     </a:t>
            </a:r>
          </a:p>
          <a:p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鸭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子就不同了，凡是由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人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工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孵卵器养出的小凫，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总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极其羞怯，难以接近，   </a:t>
            </a:r>
          </a:p>
          <a:p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每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次一出壳，就赶紧逃开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躲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到附近的暗角里不肯出来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是什么缘故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呢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？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动物笑谈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  <a:endParaRPr lang="zh-CN" altLang="en-US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4420690" y="872364"/>
            <a:ext cx="1875648" cy="630615"/>
            <a:chOff x="4229598" y="937618"/>
            <a:chExt cx="1875648" cy="630615"/>
          </a:xfrm>
        </p:grpSpPr>
        <p:pic>
          <p:nvPicPr>
            <p:cNvPr id="74" name="图片 73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0" b="95122" l="2338" r="9168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229598" y="937618"/>
              <a:ext cx="1875648" cy="630615"/>
            </a:xfrm>
            <a:prstGeom prst="rect">
              <a:avLst/>
            </a:prstGeom>
          </p:spPr>
        </p:pic>
        <p:sp>
          <p:nvSpPr>
            <p:cNvPr id="75" name="文本框 74"/>
            <p:cNvSpPr txBox="1"/>
            <p:nvPr/>
          </p:nvSpPr>
          <p:spPr>
            <a:xfrm rot="21077566">
              <a:off x="4844154" y="957006"/>
              <a:ext cx="1025820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bg1"/>
                  </a:solidFill>
                  <a:latin typeface="仿宋" panose="02010609060101010101" charset="-122"/>
                  <a:ea typeface="仿宋" panose="02010609060101010101" charset="-122"/>
                </a:rPr>
                <a:t>范文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0845" y="5358130"/>
            <a:ext cx="4104005" cy="3501390"/>
            <a:chOff x="18" y="8418"/>
            <a:chExt cx="6463" cy="5514"/>
          </a:xfrm>
        </p:grpSpPr>
        <p:grpSp>
          <p:nvGrpSpPr>
            <p:cNvPr id="88" name="组合 87"/>
            <p:cNvGrpSpPr/>
            <p:nvPr/>
          </p:nvGrpSpPr>
          <p:grpSpPr>
            <a:xfrm>
              <a:off x="18" y="8418"/>
              <a:ext cx="2438" cy="2343"/>
              <a:chOff x="119724" y="5537650"/>
              <a:chExt cx="1548265" cy="1487712"/>
            </a:xfrm>
          </p:grpSpPr>
          <p:grpSp>
            <p:nvGrpSpPr>
              <p:cNvPr id="79" name="组合 78"/>
              <p:cNvGrpSpPr/>
              <p:nvPr/>
            </p:nvGrpSpPr>
            <p:grpSpPr>
              <a:xfrm>
                <a:off x="455869" y="5537650"/>
                <a:ext cx="902927" cy="909517"/>
                <a:chOff x="485700" y="5537649"/>
                <a:chExt cx="902927" cy="909517"/>
              </a:xfrm>
            </p:grpSpPr>
            <p:pic>
              <p:nvPicPr>
                <p:cNvPr id="3" name="图片 2"/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BEBA8EAE-BF5A-486C-A8C5-ECC9F3942E4B}">
                      <a14:imgProps xmlns:a14="http://schemas.microsoft.com/office/drawing/2010/main" xmlns="">
                        <a14:imgLayer r:embed="rId10">
                          <a14:imgEffect>
                            <a14:backgroundRemoval t="3261" b="97464" l="4380" r="94526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85700" y="5537649"/>
                  <a:ext cx="902927" cy="909517"/>
                </a:xfrm>
                <a:prstGeom prst="rect">
                  <a:avLst/>
                </a:prstGeom>
              </p:spPr>
            </p:pic>
            <p:sp>
              <p:nvSpPr>
                <p:cNvPr id="77" name="文本框 76"/>
                <p:cNvSpPr txBox="1"/>
                <p:nvPr/>
              </p:nvSpPr>
              <p:spPr>
                <a:xfrm>
                  <a:off x="611718" y="5661086"/>
                  <a:ext cx="546273" cy="6451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600" b="1" dirty="0" smtClean="0">
                      <a:solidFill>
                        <a:schemeClr val="bg1"/>
                      </a:solidFill>
                      <a:latin typeface="仿宋" panose="02010609060101010101" charset="-122"/>
                      <a:ea typeface="仿宋" panose="02010609060101010101" charset="-122"/>
                    </a:rPr>
                    <a:t>议</a:t>
                  </a:r>
                </a:p>
              </p:txBody>
            </p:sp>
          </p:grpSp>
          <p:grpSp>
            <p:nvGrpSpPr>
              <p:cNvPr id="80" name="组合 79"/>
              <p:cNvGrpSpPr/>
              <p:nvPr/>
            </p:nvGrpSpPr>
            <p:grpSpPr>
              <a:xfrm>
                <a:off x="765062" y="6115845"/>
                <a:ext cx="902927" cy="909517"/>
                <a:chOff x="485700" y="5537649"/>
                <a:chExt cx="902927" cy="909517"/>
              </a:xfrm>
            </p:grpSpPr>
            <p:pic>
              <p:nvPicPr>
                <p:cNvPr id="81" name="图片 80"/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BEBA8EAE-BF5A-486C-A8C5-ECC9F3942E4B}">
                      <a14:imgProps xmlns:a14="http://schemas.microsoft.com/office/drawing/2010/main" xmlns="">
                        <a14:imgLayer r:embed="rId10">
                          <a14:imgEffect>
                            <a14:backgroundRemoval t="3261" b="97464" l="4380" r="94526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85700" y="5537649"/>
                  <a:ext cx="902927" cy="909517"/>
                </a:xfrm>
                <a:prstGeom prst="rect">
                  <a:avLst/>
                </a:prstGeom>
              </p:spPr>
            </p:pic>
            <p:sp>
              <p:nvSpPr>
                <p:cNvPr id="82" name="文本框 81"/>
                <p:cNvSpPr txBox="1"/>
                <p:nvPr/>
              </p:nvSpPr>
              <p:spPr>
                <a:xfrm>
                  <a:off x="611718" y="5661086"/>
                  <a:ext cx="546273" cy="6451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600" b="1" dirty="0">
                      <a:solidFill>
                        <a:schemeClr val="bg1"/>
                      </a:solidFill>
                      <a:latin typeface="仿宋" panose="02010609060101010101" charset="-122"/>
                      <a:ea typeface="仿宋" panose="02010609060101010101" charset="-122"/>
                    </a:rPr>
                    <a:t>文</a:t>
                  </a:r>
                </a:p>
              </p:txBody>
            </p:sp>
          </p:grpSp>
          <p:grpSp>
            <p:nvGrpSpPr>
              <p:cNvPr id="83" name="组合 82"/>
              <p:cNvGrpSpPr/>
              <p:nvPr/>
            </p:nvGrpSpPr>
            <p:grpSpPr>
              <a:xfrm>
                <a:off x="119724" y="6115844"/>
                <a:ext cx="902927" cy="909517"/>
                <a:chOff x="485700" y="5537649"/>
                <a:chExt cx="902927" cy="909517"/>
              </a:xfrm>
            </p:grpSpPr>
            <p:pic>
              <p:nvPicPr>
                <p:cNvPr id="84" name="图片 83"/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BEBA8EAE-BF5A-486C-A8C5-ECC9F3942E4B}">
                      <a14:imgProps xmlns:a14="http://schemas.microsoft.com/office/drawing/2010/main" xmlns="">
                        <a14:imgLayer r:embed="rId10">
                          <a14:imgEffect>
                            <a14:backgroundRemoval t="3261" b="97464" l="4380" r="94526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85700" y="5537649"/>
                  <a:ext cx="902927" cy="909517"/>
                </a:xfrm>
                <a:prstGeom prst="rect">
                  <a:avLst/>
                </a:prstGeom>
              </p:spPr>
            </p:pic>
            <p:sp>
              <p:nvSpPr>
                <p:cNvPr id="85" name="文本框 84"/>
                <p:cNvSpPr txBox="1"/>
                <p:nvPr/>
              </p:nvSpPr>
              <p:spPr>
                <a:xfrm>
                  <a:off x="611718" y="5661086"/>
                  <a:ext cx="546273" cy="6451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600" b="1" dirty="0">
                      <a:solidFill>
                        <a:schemeClr val="bg1"/>
                      </a:solidFill>
                      <a:latin typeface="仿宋" panose="02010609060101010101" charset="-122"/>
                      <a:ea typeface="仿宋" panose="02010609060101010101" charset="-122"/>
                    </a:rPr>
                    <a:t>论</a:t>
                  </a:r>
                </a:p>
              </p:txBody>
            </p:sp>
          </p:grpSp>
        </p:grpSp>
        <p:sp>
          <p:nvSpPr>
            <p:cNvPr id="86" name="文本框 85"/>
            <p:cNvSpPr txBox="1"/>
            <p:nvPr/>
          </p:nvSpPr>
          <p:spPr>
            <a:xfrm>
              <a:off x="818" y="8940"/>
              <a:ext cx="5663" cy="4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2200" dirty="0" smtClean="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议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论文的三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要</a:t>
              </a:r>
            </a:p>
            <a:p>
              <a:pPr>
                <a:lnSpc>
                  <a:spcPts val="3000"/>
                </a:lnSpc>
              </a:pP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       素：鲜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明的</a:t>
              </a:r>
              <a:r>
                <a:rPr lang="zh-CN" altLang="en-US" dirty="0">
                  <a:solidFill>
                    <a:schemeClr val="accent5">
                      <a:lumMod val="50000"/>
                    </a:schemeClr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论点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，     </a:t>
              </a:r>
            </a:p>
            <a:p>
              <a:pPr>
                <a:lnSpc>
                  <a:spcPts val="3000"/>
                </a:lnSpc>
              </a:pP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      确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凿的</a:t>
              </a:r>
              <a:r>
                <a:rPr lang="zh-CN" altLang="en-US" dirty="0">
                  <a:solidFill>
                    <a:schemeClr val="accent5">
                      <a:lumMod val="50000"/>
                    </a:schemeClr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论据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，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严密的</a:t>
              </a:r>
              <a:endPara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</a:t>
              </a:r>
              <a:r>
                <a:rPr lang="zh-CN" altLang="en-US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论证。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论据又分为</a:t>
              </a:r>
              <a:r>
                <a:rPr lang="zh-CN" altLang="en-US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事实论据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与</a:t>
              </a:r>
              <a:r>
                <a:rPr lang="zh-CN" altLang="en-US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理   </a:t>
              </a:r>
              <a:endParaRPr lang="en-US" altLang="zh-CN" dirty="0" smtClean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</a:t>
              </a:r>
              <a:r>
                <a:rPr lang="zh-CN" altLang="en-US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论论据。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论证方法有</a:t>
              </a:r>
              <a:r>
                <a:rPr lang="zh-CN" altLang="en-US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举例、引</a:t>
              </a:r>
              <a:endParaRPr lang="en-US" altLang="zh-CN" dirty="0" smtClean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</a:t>
              </a:r>
              <a:r>
                <a:rPr lang="zh-CN" altLang="en-US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用、比喻、对比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四种论证方</a:t>
              </a:r>
              <a:endPara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   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法。论证中要有立论和</a:t>
              </a:r>
              <a:endPara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    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反驳，语言严密准确。</a:t>
              </a:r>
              <a:endPara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直接连接符 38"/>
          <p:cNvCxnSpPr/>
          <p:nvPr/>
        </p:nvCxnSpPr>
        <p:spPr>
          <a:xfrm flipV="1">
            <a:off x="108520" y="5413419"/>
            <a:ext cx="4900367" cy="4581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H="1">
            <a:off x="108283" y="2478883"/>
            <a:ext cx="2007695" cy="4526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133654" y="2843592"/>
            <a:ext cx="2967303" cy="2552843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 flipV="1">
            <a:off x="94615" y="2520315"/>
            <a:ext cx="3175" cy="281813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菱形 23"/>
          <p:cNvSpPr/>
          <p:nvPr/>
        </p:nvSpPr>
        <p:spPr>
          <a:xfrm>
            <a:off x="2184400" y="280586"/>
            <a:ext cx="5781040" cy="4985014"/>
          </a:xfrm>
          <a:prstGeom prst="diamond">
            <a:avLst/>
          </a:prstGeom>
          <a:noFill/>
          <a:ln w="28575">
            <a:solidFill>
              <a:schemeClr val="tx2">
                <a:lumMod val="50000"/>
              </a:schemeClr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95421" y="166107"/>
            <a:ext cx="3422470" cy="975360"/>
            <a:chOff x="365759" y="274320"/>
            <a:chExt cx="3332480" cy="975360"/>
          </a:xfrm>
        </p:grpSpPr>
        <p:grpSp>
          <p:nvGrpSpPr>
            <p:cNvPr id="5" name="组合 4"/>
            <p:cNvGrpSpPr/>
            <p:nvPr/>
          </p:nvGrpSpPr>
          <p:grpSpPr>
            <a:xfrm>
              <a:off x="365759" y="274320"/>
              <a:ext cx="3332480" cy="975360"/>
              <a:chOff x="360349" y="274320"/>
              <a:chExt cx="3332480" cy="975360"/>
            </a:xfrm>
          </p:grpSpPr>
          <p:cxnSp>
            <p:nvCxnSpPr>
              <p:cNvPr id="7" name="直接连接符 6"/>
              <p:cNvCxnSpPr/>
              <p:nvPr/>
            </p:nvCxnSpPr>
            <p:spPr>
              <a:xfrm>
                <a:off x="447040" y="934720"/>
                <a:ext cx="132080" cy="0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8" name="组合 7"/>
              <p:cNvGrpSpPr/>
              <p:nvPr/>
            </p:nvGrpSpPr>
            <p:grpSpPr>
              <a:xfrm>
                <a:off x="360349" y="274320"/>
                <a:ext cx="3332480" cy="975360"/>
                <a:chOff x="365760" y="274320"/>
                <a:chExt cx="3332480" cy="975360"/>
              </a:xfrm>
            </p:grpSpPr>
            <p:cxnSp>
              <p:nvCxnSpPr>
                <p:cNvPr id="9" name="直接连接符 8"/>
                <p:cNvCxnSpPr/>
                <p:nvPr/>
              </p:nvCxnSpPr>
              <p:spPr>
                <a:xfrm>
                  <a:off x="365760" y="274320"/>
                  <a:ext cx="315976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直接连接符 9"/>
                <p:cNvCxnSpPr/>
                <p:nvPr/>
              </p:nvCxnSpPr>
              <p:spPr>
                <a:xfrm>
                  <a:off x="447040" y="345440"/>
                  <a:ext cx="30784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接连接符 10"/>
                <p:cNvCxnSpPr/>
                <p:nvPr/>
              </p:nvCxnSpPr>
              <p:spPr>
                <a:xfrm>
                  <a:off x="447040" y="345440"/>
                  <a:ext cx="0" cy="1930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365760" y="274320"/>
                  <a:ext cx="0" cy="74168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直接连接符 12"/>
                <p:cNvCxnSpPr/>
                <p:nvPr/>
              </p:nvCxnSpPr>
              <p:spPr>
                <a:xfrm>
                  <a:off x="447040" y="538480"/>
                  <a:ext cx="0" cy="3962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直接连接符 13"/>
                <p:cNvCxnSpPr/>
                <p:nvPr/>
              </p:nvCxnSpPr>
              <p:spPr>
                <a:xfrm>
                  <a:off x="365760" y="1016000"/>
                  <a:ext cx="29464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直接连接符 14"/>
                <p:cNvCxnSpPr/>
                <p:nvPr/>
              </p:nvCxnSpPr>
              <p:spPr>
                <a:xfrm flipV="1">
                  <a:off x="579120" y="802640"/>
                  <a:ext cx="0" cy="13208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直接连接符 15"/>
                <p:cNvCxnSpPr/>
                <p:nvPr/>
              </p:nvCxnSpPr>
              <p:spPr>
                <a:xfrm flipV="1">
                  <a:off x="660400" y="802640"/>
                  <a:ext cx="0" cy="21336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579120" y="1168400"/>
                  <a:ext cx="30276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直接连接符 17"/>
                <p:cNvCxnSpPr/>
                <p:nvPr/>
              </p:nvCxnSpPr>
              <p:spPr>
                <a:xfrm>
                  <a:off x="579120" y="1249680"/>
                  <a:ext cx="311912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直接连接符 18"/>
                <p:cNvCxnSpPr/>
                <p:nvPr/>
              </p:nvCxnSpPr>
              <p:spPr>
                <a:xfrm flipV="1">
                  <a:off x="3606800" y="538480"/>
                  <a:ext cx="0" cy="62992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直接连接符 19"/>
                <p:cNvCxnSpPr/>
                <p:nvPr/>
              </p:nvCxnSpPr>
              <p:spPr>
                <a:xfrm flipV="1">
                  <a:off x="3698240" y="436880"/>
                  <a:ext cx="0" cy="81280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直接连接符 20"/>
                <p:cNvCxnSpPr/>
                <p:nvPr/>
              </p:nvCxnSpPr>
              <p:spPr>
                <a:xfrm flipH="1">
                  <a:off x="3423920" y="538480"/>
                  <a:ext cx="1828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直接连接符 21"/>
                <p:cNvCxnSpPr/>
                <p:nvPr/>
              </p:nvCxnSpPr>
              <p:spPr>
                <a:xfrm flipH="1">
                  <a:off x="3352800" y="436880"/>
                  <a:ext cx="34544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/>
                <p:nvPr/>
              </p:nvCxnSpPr>
              <p:spPr>
                <a:xfrm>
                  <a:off x="3423920" y="538480"/>
                  <a:ext cx="0" cy="1422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6" name="直接连接符 5"/>
            <p:cNvCxnSpPr/>
            <p:nvPr/>
          </p:nvCxnSpPr>
          <p:spPr>
            <a:xfrm>
              <a:off x="3352800" y="436880"/>
              <a:ext cx="0" cy="24384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650188" y="280586"/>
            <a:ext cx="2932057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文学</a:t>
            </a:r>
            <a:r>
              <a:rPr lang="en-US" altLang="zh-CN" sz="4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</a:t>
            </a:r>
            <a:r>
              <a:rPr lang="zh-CN" altLang="en-US" sz="4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散文</a:t>
            </a:r>
            <a:endParaRPr lang="zh-CN" altLang="en-US" sz="4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73637" y="726426"/>
            <a:ext cx="5242975" cy="4452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zh-CN" altLang="en-US" sz="2200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散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文是指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以文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4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字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为创作、审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美对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象的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4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学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艺术体裁，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是文学中的一种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4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体裁形式。在中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国古代文学中，散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400"/>
              </a:lnSpc>
            </a:pP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与韵文、骈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文相对，不追求押韵和句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式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400"/>
              </a:lnSpc>
            </a:pP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的工整，为广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义上的散文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。在中国</a:t>
            </a:r>
          </a:p>
          <a:p>
            <a:pPr>
              <a:lnSpc>
                <a:spcPts val="3400"/>
              </a:lnSpc>
            </a:pP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现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代文学中，散文指与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诗歌、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4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戏剧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并行的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一种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学裁。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4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这是狭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义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上散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文。</a:t>
            </a:r>
          </a:p>
          <a:p>
            <a:pPr>
              <a:lnSpc>
                <a:spcPts val="3400"/>
              </a:lnSpc>
            </a:pPr>
            <a:endParaRPr lang="zh-CN" altLang="en-US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60" name="图片 5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261" b="97464" l="4380" r="9452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27145" y="1248004"/>
            <a:ext cx="902927" cy="909517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261" b="97464" l="4380" r="9452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33654" y="1661841"/>
            <a:ext cx="902927" cy="909517"/>
          </a:xfrm>
          <a:prstGeom prst="rect">
            <a:avLst/>
          </a:prstGeom>
        </p:spPr>
      </p:pic>
      <p:sp>
        <p:nvSpPr>
          <p:cNvPr id="62" name="文本框 61"/>
          <p:cNvSpPr txBox="1"/>
          <p:nvPr/>
        </p:nvSpPr>
        <p:spPr>
          <a:xfrm>
            <a:off x="2706410" y="1348819"/>
            <a:ext cx="62632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</a:rPr>
              <a:t>概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2200183" y="1776921"/>
            <a:ext cx="384934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</a:rPr>
              <a:t>念</a:t>
            </a:r>
          </a:p>
        </p:txBody>
      </p:sp>
      <p:grpSp>
        <p:nvGrpSpPr>
          <p:cNvPr id="65" name="组合 64"/>
          <p:cNvGrpSpPr/>
          <p:nvPr/>
        </p:nvGrpSpPr>
        <p:grpSpPr>
          <a:xfrm rot="5400000">
            <a:off x="2283817" y="3396316"/>
            <a:ext cx="2601622" cy="2351442"/>
            <a:chOff x="-350441" y="2815164"/>
            <a:chExt cx="2792532" cy="2661850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9924" b="54962" l="8171" r="89876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8213491" flipV="1">
              <a:off x="-350441" y="2938382"/>
              <a:ext cx="2792532" cy="2538632"/>
            </a:xfrm>
            <a:prstGeom prst="rect">
              <a:avLst/>
            </a:prstGeom>
          </p:spPr>
        </p:pic>
        <p:sp>
          <p:nvSpPr>
            <p:cNvPr id="64" name="文本框 63"/>
            <p:cNvSpPr txBox="1"/>
            <p:nvPr/>
          </p:nvSpPr>
          <p:spPr>
            <a:xfrm rot="18783004">
              <a:off x="-23708" y="3588306"/>
              <a:ext cx="2139956" cy="5936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000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著名作家</a:t>
              </a:r>
              <a:endParaRPr lang="zh-CN" altLang="en-US" sz="3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94553" y="2483686"/>
            <a:ext cx="339577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altLang="en-US" dirty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林清玄</a:t>
            </a:r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:《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林泉</a:t>
            </a:r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</a:p>
          <a:p>
            <a:pPr>
              <a:lnSpc>
                <a:spcPts val="2800"/>
              </a:lnSpc>
            </a:pPr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《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玄想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</a:p>
          <a:p>
            <a:pPr>
              <a:lnSpc>
                <a:spcPts val="2800"/>
              </a:lnSpc>
            </a:pPr>
            <a:r>
              <a:rPr lang="zh-CN" altLang="en-US" dirty="0" smtClean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冰心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:《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还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乡杂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记》             </a:t>
            </a:r>
          </a:p>
          <a:p>
            <a:pPr>
              <a:lnSpc>
                <a:spcPts val="28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《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冰心散文选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</a:p>
          <a:p>
            <a:pPr>
              <a:lnSpc>
                <a:spcPts val="2800"/>
              </a:lnSpc>
            </a:pPr>
            <a:r>
              <a:rPr lang="zh-CN" altLang="en-US" dirty="0" smtClean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季</a:t>
            </a:r>
            <a:r>
              <a:rPr lang="zh-CN" altLang="en-US" dirty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羡</a:t>
            </a:r>
            <a:r>
              <a:rPr lang="zh-CN" altLang="en-US" dirty="0" smtClean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林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</a:t>
            </a:r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留德十年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</a:p>
          <a:p>
            <a:pPr>
              <a:lnSpc>
                <a:spcPts val="2800"/>
              </a:lnSpc>
            </a:pPr>
            <a:r>
              <a:rPr lang="zh-CN" altLang="en-US" dirty="0" smtClean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贾平凹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</a:t>
            </a:r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心迹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》《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万物有灵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朱自</a:t>
            </a:r>
            <a:r>
              <a:rPr lang="zh-CN" altLang="en-US" dirty="0" smtClean="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清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:《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背影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</a:p>
          <a:p>
            <a:pPr>
              <a:lnSpc>
                <a:spcPts val="2800"/>
              </a:lnSpc>
            </a:pPr>
            <a:r>
              <a:rPr lang="en-US" altLang="zh-CN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《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荷塘月色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</a:p>
          <a:p>
            <a:pPr>
              <a:lnSpc>
                <a:spcPts val="2800"/>
              </a:lnSpc>
            </a:pPr>
            <a:r>
              <a:rPr lang="en-US" altLang="zh-CN" sz="2100" dirty="0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en-US" altLang="zh-CN" sz="2100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</a:t>
            </a:r>
          </a:p>
          <a:p>
            <a:endParaRPr lang="en-US" altLang="zh-CN" sz="2100" dirty="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endParaRPr lang="zh-CN" altLang="en-US" sz="21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0" name="流程图: 手动输入 79"/>
          <p:cNvSpPr/>
          <p:nvPr/>
        </p:nvSpPr>
        <p:spPr>
          <a:xfrm>
            <a:off x="191198" y="5380078"/>
            <a:ext cx="6469103" cy="3576977"/>
          </a:xfrm>
          <a:prstGeom prst="flowChartManualInpu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1" name="组合 80"/>
          <p:cNvGrpSpPr/>
          <p:nvPr/>
        </p:nvGrpSpPr>
        <p:grpSpPr>
          <a:xfrm>
            <a:off x="4916858" y="5286683"/>
            <a:ext cx="1875648" cy="630615"/>
            <a:chOff x="4229598" y="937618"/>
            <a:chExt cx="1875648" cy="630615"/>
          </a:xfrm>
        </p:grpSpPr>
        <p:pic>
          <p:nvPicPr>
            <p:cNvPr id="82" name="图片 81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ackgroundRemoval t="0" b="95122" l="2338" r="9168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229598" y="937618"/>
              <a:ext cx="1875648" cy="630615"/>
            </a:xfrm>
            <a:prstGeom prst="rect">
              <a:avLst/>
            </a:prstGeom>
          </p:spPr>
        </p:pic>
        <p:sp>
          <p:nvSpPr>
            <p:cNvPr id="83" name="文本框 82"/>
            <p:cNvSpPr txBox="1"/>
            <p:nvPr/>
          </p:nvSpPr>
          <p:spPr>
            <a:xfrm rot="21077566">
              <a:off x="4844154" y="957006"/>
              <a:ext cx="1025820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bg1"/>
                  </a:solidFill>
                  <a:latin typeface="仿宋" panose="02010609060101010101" charset="-122"/>
                  <a:ea typeface="仿宋" panose="02010609060101010101" charset="-122"/>
                </a:rPr>
                <a:t>范文</a:t>
              </a: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2126615" y="2501265"/>
            <a:ext cx="6985" cy="314325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222000" y="6048968"/>
            <a:ext cx="6428326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这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几天心里颇不宁静。今晚在院子里坐着乘凉，忽然想起日日走过的荷塘，在这满月的光里，总该另有一番样子吧。月亮渐渐地升高了，墙外马路上孩子们的欢笑，已经听不见了；妻在屋里拍着闰儿，迷迷糊糊地哼着眠歌。我悄悄地披了大衫，带上门出去。</a:t>
            </a:r>
            <a:b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</a:b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　　沿着荷塘，是一条曲折的小煤屑路。这是一条幽僻的路；白天也少人走，夜晚更加寂寞。荷塘四面，长着许多树，蓊蓊郁郁的。路的一旁，是些杨柳，和一些不知道名字的树。没有月光的晚上，这路上阴森森的，有些怕人。今晚却很好，虽然月光也还是淡淡的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——《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荷塘月色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  <a:endParaRPr lang="zh-CN" altLang="en-US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5421" y="166107"/>
            <a:ext cx="3422470" cy="975360"/>
            <a:chOff x="365759" y="274320"/>
            <a:chExt cx="3332480" cy="975360"/>
          </a:xfrm>
        </p:grpSpPr>
        <p:grpSp>
          <p:nvGrpSpPr>
            <p:cNvPr id="5" name="组合 4"/>
            <p:cNvGrpSpPr/>
            <p:nvPr/>
          </p:nvGrpSpPr>
          <p:grpSpPr>
            <a:xfrm>
              <a:off x="365759" y="274320"/>
              <a:ext cx="3332480" cy="975360"/>
              <a:chOff x="360349" y="274320"/>
              <a:chExt cx="3332480" cy="975360"/>
            </a:xfrm>
          </p:grpSpPr>
          <p:cxnSp>
            <p:nvCxnSpPr>
              <p:cNvPr id="7" name="直接连接符 6"/>
              <p:cNvCxnSpPr/>
              <p:nvPr/>
            </p:nvCxnSpPr>
            <p:spPr>
              <a:xfrm>
                <a:off x="447040" y="934720"/>
                <a:ext cx="132080" cy="0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8" name="组合 7"/>
              <p:cNvGrpSpPr/>
              <p:nvPr/>
            </p:nvGrpSpPr>
            <p:grpSpPr>
              <a:xfrm>
                <a:off x="360349" y="274320"/>
                <a:ext cx="3332480" cy="975360"/>
                <a:chOff x="365760" y="274320"/>
                <a:chExt cx="3332480" cy="975360"/>
              </a:xfrm>
            </p:grpSpPr>
            <p:cxnSp>
              <p:nvCxnSpPr>
                <p:cNvPr id="9" name="直接连接符 8"/>
                <p:cNvCxnSpPr/>
                <p:nvPr/>
              </p:nvCxnSpPr>
              <p:spPr>
                <a:xfrm>
                  <a:off x="365760" y="274320"/>
                  <a:ext cx="315976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直接连接符 9"/>
                <p:cNvCxnSpPr/>
                <p:nvPr/>
              </p:nvCxnSpPr>
              <p:spPr>
                <a:xfrm>
                  <a:off x="447040" y="345440"/>
                  <a:ext cx="30784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接连接符 10"/>
                <p:cNvCxnSpPr/>
                <p:nvPr/>
              </p:nvCxnSpPr>
              <p:spPr>
                <a:xfrm>
                  <a:off x="447040" y="345440"/>
                  <a:ext cx="0" cy="1930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365760" y="274320"/>
                  <a:ext cx="0" cy="74168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直接连接符 12"/>
                <p:cNvCxnSpPr/>
                <p:nvPr/>
              </p:nvCxnSpPr>
              <p:spPr>
                <a:xfrm>
                  <a:off x="447040" y="538480"/>
                  <a:ext cx="0" cy="3962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直接连接符 13"/>
                <p:cNvCxnSpPr/>
                <p:nvPr/>
              </p:nvCxnSpPr>
              <p:spPr>
                <a:xfrm>
                  <a:off x="365760" y="1016000"/>
                  <a:ext cx="29464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直接连接符 14"/>
                <p:cNvCxnSpPr/>
                <p:nvPr/>
              </p:nvCxnSpPr>
              <p:spPr>
                <a:xfrm flipV="1">
                  <a:off x="579120" y="802640"/>
                  <a:ext cx="0" cy="13208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直接连接符 15"/>
                <p:cNvCxnSpPr/>
                <p:nvPr/>
              </p:nvCxnSpPr>
              <p:spPr>
                <a:xfrm flipV="1">
                  <a:off x="660400" y="802640"/>
                  <a:ext cx="0" cy="21336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579120" y="1168400"/>
                  <a:ext cx="30276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直接连接符 17"/>
                <p:cNvCxnSpPr/>
                <p:nvPr/>
              </p:nvCxnSpPr>
              <p:spPr>
                <a:xfrm>
                  <a:off x="579120" y="1249680"/>
                  <a:ext cx="311912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直接连接符 18"/>
                <p:cNvCxnSpPr/>
                <p:nvPr/>
              </p:nvCxnSpPr>
              <p:spPr>
                <a:xfrm flipV="1">
                  <a:off x="3606800" y="538480"/>
                  <a:ext cx="0" cy="62992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直接连接符 19"/>
                <p:cNvCxnSpPr/>
                <p:nvPr/>
              </p:nvCxnSpPr>
              <p:spPr>
                <a:xfrm flipV="1">
                  <a:off x="3698240" y="436880"/>
                  <a:ext cx="0" cy="81280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直接连接符 20"/>
                <p:cNvCxnSpPr/>
                <p:nvPr/>
              </p:nvCxnSpPr>
              <p:spPr>
                <a:xfrm flipH="1">
                  <a:off x="3423920" y="538480"/>
                  <a:ext cx="1828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直接连接符 21"/>
                <p:cNvCxnSpPr/>
                <p:nvPr/>
              </p:nvCxnSpPr>
              <p:spPr>
                <a:xfrm flipH="1">
                  <a:off x="3352800" y="436880"/>
                  <a:ext cx="34544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/>
                <p:nvPr/>
              </p:nvCxnSpPr>
              <p:spPr>
                <a:xfrm>
                  <a:off x="3423920" y="538480"/>
                  <a:ext cx="0" cy="1422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6" name="直接连接符 5"/>
            <p:cNvCxnSpPr/>
            <p:nvPr/>
          </p:nvCxnSpPr>
          <p:spPr>
            <a:xfrm>
              <a:off x="3352800" y="436880"/>
              <a:ext cx="0" cy="24384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645749" y="290745"/>
            <a:ext cx="339344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文学</a:t>
            </a:r>
            <a:r>
              <a:rPr lang="en-US" altLang="zh-CN" sz="4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</a:t>
            </a:r>
            <a:r>
              <a:rPr lang="zh-CN" altLang="en-US" sz="4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小说</a:t>
            </a:r>
            <a:endParaRPr lang="zh-CN" altLang="en-US" sz="4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508450" y="1540081"/>
            <a:ext cx="3449194" cy="4206240"/>
            <a:chOff x="295421" y="1364986"/>
            <a:chExt cx="3449194" cy="4206240"/>
          </a:xfrm>
        </p:grpSpPr>
        <p:sp>
          <p:nvSpPr>
            <p:cNvPr id="3" name="椭圆 2"/>
            <p:cNvSpPr/>
            <p:nvPr/>
          </p:nvSpPr>
          <p:spPr>
            <a:xfrm>
              <a:off x="295421" y="1364986"/>
              <a:ext cx="3413760" cy="4206240"/>
            </a:xfrm>
            <a:prstGeom prst="ellipse">
              <a:avLst/>
            </a:prstGeom>
            <a:noFill/>
            <a:ln w="3810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22145" y="1461870"/>
              <a:ext cx="3422470" cy="393954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2200" dirty="0" smtClean="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小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说是以刻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画</a:t>
              </a:r>
              <a:endPara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</a:t>
              </a: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  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人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物形象为中心，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通</a:t>
              </a:r>
              <a:endPara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</a:t>
              </a: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过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完整的故事情节和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环  </a:t>
              </a:r>
              <a:endPara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境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描写来反映社会生活的文学体裁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。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人物、情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节、环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境是小说的三要素。情节一般包括开端、发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展</a:t>
              </a: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/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高潮、结局四部分，有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的  </a:t>
              </a:r>
              <a:endPara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包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括序幕、尾声。环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境   </a:t>
              </a:r>
              <a:endPara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 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包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括自然环境和社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会</a:t>
              </a:r>
              <a:endPara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pPr>
                <a:lnSpc>
                  <a:spcPts val="3000"/>
                </a:lnSpc>
              </a:pPr>
              <a:r>
                <a:rPr lang="en-US" altLang="zh-CN" dirty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</a:t>
              </a: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         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环境。</a:t>
              </a:r>
              <a:endPara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3724509" y="1543933"/>
            <a:ext cx="34145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篇</a:t>
            </a:r>
            <a:r>
              <a:rPr lang="zh-CN" altLang="en-US" dirty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幅及容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量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为长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篇 中篇 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6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短篇 微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型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小说（小小说）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600"/>
              </a:lnSpc>
            </a:pP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内容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为神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话 仙侠 武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6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侠 科幻 悬疑 古传 当代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600"/>
              </a:lnSpc>
            </a:pP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体制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为章回体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小说 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6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日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记体小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说 书信体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小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说 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6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自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传体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小说  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6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语</a:t>
            </a:r>
            <a:r>
              <a:rPr lang="zh-CN" altLang="en-US" dirty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言形</a:t>
            </a:r>
            <a:r>
              <a:rPr lang="zh-CN" altLang="en-US" dirty="0" smtClean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式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</a:t>
            </a:r>
            <a:r>
              <a:rPr lang="zh-CN" altLang="en-US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文言小说 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600"/>
              </a:lnSpc>
            </a:pP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白话小说</a:t>
            </a:r>
          </a:p>
          <a:p>
            <a:endParaRPr lang="zh-CN" altLang="en-US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261" b="97464" l="4380" r="9452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0255" y="1285987"/>
            <a:ext cx="902927" cy="909517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261" b="97464" l="4380" r="9452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79" y="1757288"/>
            <a:ext cx="902927" cy="909517"/>
          </a:xfrm>
          <a:prstGeom prst="rect">
            <a:avLst/>
          </a:prstGeom>
        </p:spPr>
      </p:pic>
      <p:sp>
        <p:nvSpPr>
          <p:cNvPr id="45" name="文本框 44"/>
          <p:cNvSpPr txBox="1"/>
          <p:nvPr/>
        </p:nvSpPr>
        <p:spPr>
          <a:xfrm>
            <a:off x="737007" y="1425158"/>
            <a:ext cx="5601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</a:rPr>
              <a:t>概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168122" y="1912770"/>
            <a:ext cx="5601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仿宋" panose="02010609060101010101" charset="-122"/>
                <a:ea typeface="仿宋" panose="02010609060101010101" charset="-122"/>
              </a:rPr>
              <a:t>念</a:t>
            </a:r>
          </a:p>
        </p:txBody>
      </p:sp>
      <p:grpSp>
        <p:nvGrpSpPr>
          <p:cNvPr id="73" name="组合 72"/>
          <p:cNvGrpSpPr/>
          <p:nvPr/>
        </p:nvGrpSpPr>
        <p:grpSpPr>
          <a:xfrm>
            <a:off x="3427453" y="1540081"/>
            <a:ext cx="3247667" cy="4206240"/>
            <a:chOff x="3427453" y="1572191"/>
            <a:chExt cx="3247667" cy="3987377"/>
          </a:xfrm>
        </p:grpSpPr>
        <p:grpSp>
          <p:nvGrpSpPr>
            <p:cNvPr id="60" name="组合 59"/>
            <p:cNvGrpSpPr/>
            <p:nvPr/>
          </p:nvGrpSpPr>
          <p:grpSpPr>
            <a:xfrm>
              <a:off x="3427453" y="1572191"/>
              <a:ext cx="3247667" cy="3973323"/>
              <a:chOff x="3427453" y="1572191"/>
              <a:chExt cx="3247667" cy="3973323"/>
            </a:xfrm>
          </p:grpSpPr>
          <p:grpSp>
            <p:nvGrpSpPr>
              <p:cNvPr id="59" name="组合 58"/>
              <p:cNvGrpSpPr/>
              <p:nvPr/>
            </p:nvGrpSpPr>
            <p:grpSpPr>
              <a:xfrm>
                <a:off x="3436163" y="1572191"/>
                <a:ext cx="3238957" cy="3968906"/>
                <a:chOff x="3436163" y="1572191"/>
                <a:chExt cx="3238957" cy="3968906"/>
              </a:xfrm>
            </p:grpSpPr>
            <p:cxnSp>
              <p:nvCxnSpPr>
                <p:cNvPr id="48" name="直接连接符 47"/>
                <p:cNvCxnSpPr/>
                <p:nvPr/>
              </p:nvCxnSpPr>
              <p:spPr>
                <a:xfrm flipV="1">
                  <a:off x="3436163" y="1572269"/>
                  <a:ext cx="3238957" cy="1"/>
                </a:xfrm>
                <a:prstGeom prst="line">
                  <a:avLst/>
                </a:prstGeom>
                <a:ln w="38100"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直接连接符 51"/>
                <p:cNvCxnSpPr/>
                <p:nvPr/>
              </p:nvCxnSpPr>
              <p:spPr>
                <a:xfrm flipV="1">
                  <a:off x="6675120" y="1572191"/>
                  <a:ext cx="0" cy="3968906"/>
                </a:xfrm>
                <a:prstGeom prst="line">
                  <a:avLst/>
                </a:prstGeom>
                <a:ln w="38100"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4" name="直接连接符 53"/>
              <p:cNvCxnSpPr/>
              <p:nvPr/>
            </p:nvCxnSpPr>
            <p:spPr>
              <a:xfrm flipV="1">
                <a:off x="3427453" y="5545513"/>
                <a:ext cx="3238957" cy="1"/>
              </a:xfrm>
              <a:prstGeom prst="line">
                <a:avLst/>
              </a:prstGeom>
              <a:ln w="38100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2" name="组合 71"/>
            <p:cNvGrpSpPr/>
            <p:nvPr/>
          </p:nvGrpSpPr>
          <p:grpSpPr>
            <a:xfrm>
              <a:off x="3436163" y="1572191"/>
              <a:ext cx="698957" cy="3987377"/>
              <a:chOff x="3436163" y="1572191"/>
              <a:chExt cx="698957" cy="3987377"/>
            </a:xfrm>
          </p:grpSpPr>
          <p:cxnSp>
            <p:nvCxnSpPr>
              <p:cNvPr id="62" name="直接连接符 61"/>
              <p:cNvCxnSpPr/>
              <p:nvPr/>
            </p:nvCxnSpPr>
            <p:spPr>
              <a:xfrm>
                <a:off x="3436163" y="1572191"/>
                <a:ext cx="465727" cy="744289"/>
              </a:xfrm>
              <a:prstGeom prst="line">
                <a:avLst/>
              </a:prstGeom>
              <a:ln w="38100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1" name="组合 70"/>
              <p:cNvGrpSpPr/>
              <p:nvPr/>
            </p:nvGrpSpPr>
            <p:grpSpPr>
              <a:xfrm>
                <a:off x="3436163" y="2316441"/>
                <a:ext cx="698957" cy="3243127"/>
                <a:chOff x="3436163" y="2316441"/>
                <a:chExt cx="698957" cy="3243127"/>
              </a:xfrm>
            </p:grpSpPr>
            <p:cxnSp>
              <p:nvCxnSpPr>
                <p:cNvPr id="63" name="直接连接符 62"/>
                <p:cNvCxnSpPr/>
                <p:nvPr/>
              </p:nvCxnSpPr>
              <p:spPr>
                <a:xfrm flipH="1" flipV="1">
                  <a:off x="3912050" y="2316441"/>
                  <a:ext cx="223070" cy="837005"/>
                </a:xfrm>
                <a:prstGeom prst="line">
                  <a:avLst/>
                </a:prstGeom>
                <a:ln w="38100"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直接连接符 64"/>
                <p:cNvCxnSpPr/>
                <p:nvPr/>
              </p:nvCxnSpPr>
              <p:spPr>
                <a:xfrm flipV="1">
                  <a:off x="4135120" y="3157250"/>
                  <a:ext cx="0" cy="830907"/>
                </a:xfrm>
                <a:prstGeom prst="line">
                  <a:avLst/>
                </a:prstGeom>
                <a:ln w="38100"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直接连接符 66"/>
                <p:cNvCxnSpPr/>
                <p:nvPr/>
              </p:nvCxnSpPr>
              <p:spPr>
                <a:xfrm flipH="1">
                  <a:off x="3922210" y="3972098"/>
                  <a:ext cx="212910" cy="772622"/>
                </a:xfrm>
                <a:prstGeom prst="line">
                  <a:avLst/>
                </a:prstGeom>
                <a:ln w="38100"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直接连接符 68"/>
                <p:cNvCxnSpPr/>
                <p:nvPr/>
              </p:nvCxnSpPr>
              <p:spPr>
                <a:xfrm flipH="1">
                  <a:off x="3436163" y="4715430"/>
                  <a:ext cx="486048" cy="844138"/>
                </a:xfrm>
                <a:prstGeom prst="line">
                  <a:avLst/>
                </a:prstGeom>
                <a:ln w="38100"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81" name="组合 80"/>
          <p:cNvGrpSpPr/>
          <p:nvPr/>
        </p:nvGrpSpPr>
        <p:grpSpPr>
          <a:xfrm>
            <a:off x="144963" y="6959583"/>
            <a:ext cx="1317085" cy="806785"/>
            <a:chOff x="-11010" y="7156088"/>
            <a:chExt cx="1317085" cy="806785"/>
          </a:xfrm>
        </p:grpSpPr>
        <p:sp>
          <p:nvSpPr>
            <p:cNvPr id="75" name="右箭头 74"/>
            <p:cNvSpPr/>
            <p:nvPr/>
          </p:nvSpPr>
          <p:spPr>
            <a:xfrm>
              <a:off x="0" y="7156088"/>
              <a:ext cx="1306075" cy="806785"/>
            </a:xfrm>
            <a:prstGeom prst="rightArrow">
              <a:avLst/>
            </a:prstGeom>
            <a:noFill/>
            <a:ln w="38100">
              <a:solidFill>
                <a:schemeClr val="accent2">
                  <a:lumMod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-11010" y="7343236"/>
              <a:ext cx="1152573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价值性</a:t>
              </a:r>
            </a:p>
          </p:txBody>
        </p:sp>
      </p:grpSp>
      <p:grpSp>
        <p:nvGrpSpPr>
          <p:cNvPr id="82" name="组合 81"/>
          <p:cNvGrpSpPr/>
          <p:nvPr/>
        </p:nvGrpSpPr>
        <p:grpSpPr>
          <a:xfrm rot="18950202">
            <a:off x="681253" y="7969434"/>
            <a:ext cx="1332477" cy="806785"/>
            <a:chOff x="-26402" y="7156088"/>
            <a:chExt cx="1332477" cy="806785"/>
          </a:xfrm>
        </p:grpSpPr>
        <p:sp>
          <p:nvSpPr>
            <p:cNvPr id="83" name="右箭头 82"/>
            <p:cNvSpPr/>
            <p:nvPr/>
          </p:nvSpPr>
          <p:spPr>
            <a:xfrm>
              <a:off x="0" y="7156088"/>
              <a:ext cx="1306075" cy="806785"/>
            </a:xfrm>
            <a:prstGeom prst="rightArrow">
              <a:avLst/>
            </a:prstGeom>
            <a:noFill/>
            <a:ln w="38100">
              <a:solidFill>
                <a:schemeClr val="accent2">
                  <a:lumMod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文本框 83"/>
            <p:cNvSpPr txBox="1"/>
            <p:nvPr/>
          </p:nvSpPr>
          <p:spPr>
            <a:xfrm rot="98963">
              <a:off x="-26402" y="7351478"/>
              <a:ext cx="1152573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纯粹</a:t>
              </a:r>
              <a:r>
                <a:rPr lang="zh-CN" altLang="en-US" sz="2400" b="1" dirty="0" smtClean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性</a:t>
              </a:r>
              <a:endParaRPr lang="zh-CN" altLang="en-US" sz="2400" b="1" dirty="0">
                <a:solidFill>
                  <a:schemeClr val="accent2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 flipH="1">
            <a:off x="2449291" y="6951770"/>
            <a:ext cx="1337239" cy="806785"/>
            <a:chOff x="-38315" y="7156088"/>
            <a:chExt cx="1344390" cy="806785"/>
          </a:xfrm>
        </p:grpSpPr>
        <p:sp>
          <p:nvSpPr>
            <p:cNvPr id="86" name="右箭头 85"/>
            <p:cNvSpPr/>
            <p:nvPr/>
          </p:nvSpPr>
          <p:spPr>
            <a:xfrm>
              <a:off x="0" y="7156088"/>
              <a:ext cx="1306075" cy="806785"/>
            </a:xfrm>
            <a:prstGeom prst="rightArrow">
              <a:avLst/>
            </a:prstGeom>
            <a:noFill/>
            <a:ln w="38100">
              <a:solidFill>
                <a:schemeClr val="accent2">
                  <a:lumMod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-38315" y="7340061"/>
              <a:ext cx="1152573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环境</a:t>
              </a:r>
              <a:r>
                <a:rPr lang="zh-CN" altLang="en-US" sz="2400" b="1" dirty="0" smtClean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性</a:t>
              </a:r>
              <a:endParaRPr lang="zh-CN" altLang="en-US" sz="2400" b="1" dirty="0">
                <a:solidFill>
                  <a:schemeClr val="accent2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 rot="13427794">
            <a:off x="2002416" y="7953203"/>
            <a:ext cx="1324065" cy="806785"/>
            <a:chOff x="-17990" y="7156088"/>
            <a:chExt cx="1324065" cy="806785"/>
          </a:xfrm>
        </p:grpSpPr>
        <p:sp>
          <p:nvSpPr>
            <p:cNvPr id="89" name="右箭头 88"/>
            <p:cNvSpPr/>
            <p:nvPr/>
          </p:nvSpPr>
          <p:spPr>
            <a:xfrm>
              <a:off x="0" y="7156088"/>
              <a:ext cx="1306075" cy="806785"/>
            </a:xfrm>
            <a:prstGeom prst="rightArrow">
              <a:avLst/>
            </a:prstGeom>
            <a:noFill/>
            <a:ln w="38100">
              <a:solidFill>
                <a:schemeClr val="accent2">
                  <a:lumMod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文本框 89"/>
            <p:cNvSpPr txBox="1"/>
            <p:nvPr/>
          </p:nvSpPr>
          <p:spPr>
            <a:xfrm rot="11084791">
              <a:off x="-17990" y="7314934"/>
              <a:ext cx="1152573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发展</a:t>
              </a:r>
              <a:r>
                <a:rPr lang="zh-CN" altLang="en-US" sz="2400" b="1" dirty="0" smtClean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性</a:t>
              </a:r>
              <a:endParaRPr lang="zh-CN" altLang="en-US" sz="2400" b="1" dirty="0">
                <a:solidFill>
                  <a:schemeClr val="accent2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 rot="7973602">
            <a:off x="2134837" y="5964905"/>
            <a:ext cx="1344390" cy="806785"/>
            <a:chOff x="-38315" y="7156088"/>
            <a:chExt cx="1344390" cy="806785"/>
          </a:xfrm>
        </p:grpSpPr>
        <p:sp>
          <p:nvSpPr>
            <p:cNvPr id="92" name="右箭头 91"/>
            <p:cNvSpPr/>
            <p:nvPr/>
          </p:nvSpPr>
          <p:spPr>
            <a:xfrm>
              <a:off x="0" y="7156088"/>
              <a:ext cx="1306075" cy="806785"/>
            </a:xfrm>
            <a:prstGeom prst="rightArrow">
              <a:avLst/>
            </a:prstGeom>
            <a:noFill/>
            <a:ln w="38100">
              <a:solidFill>
                <a:schemeClr val="accent2">
                  <a:lumMod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文本框 92"/>
            <p:cNvSpPr txBox="1"/>
            <p:nvPr/>
          </p:nvSpPr>
          <p:spPr>
            <a:xfrm rot="10932326">
              <a:off x="-38315" y="7304501"/>
              <a:ext cx="1152573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情节</a:t>
              </a:r>
              <a:r>
                <a:rPr lang="zh-CN" altLang="en-US" sz="2400" b="1" dirty="0" smtClean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性</a:t>
              </a:r>
              <a:endParaRPr lang="zh-CN" altLang="en-US" sz="2400" b="1" dirty="0">
                <a:solidFill>
                  <a:schemeClr val="accent2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 rot="2695832">
            <a:off x="719327" y="6013649"/>
            <a:ext cx="1306075" cy="806785"/>
            <a:chOff x="0" y="7156088"/>
            <a:chExt cx="1306075" cy="806785"/>
          </a:xfrm>
        </p:grpSpPr>
        <p:sp>
          <p:nvSpPr>
            <p:cNvPr id="95" name="右箭头 94"/>
            <p:cNvSpPr/>
            <p:nvPr/>
          </p:nvSpPr>
          <p:spPr>
            <a:xfrm>
              <a:off x="0" y="7156088"/>
              <a:ext cx="1306075" cy="806785"/>
            </a:xfrm>
            <a:prstGeom prst="rightArrow">
              <a:avLst/>
            </a:prstGeom>
            <a:noFill/>
            <a:ln w="38100">
              <a:solidFill>
                <a:schemeClr val="accent2">
                  <a:lumMod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7429" y="7350356"/>
              <a:ext cx="1152573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容量</a:t>
              </a:r>
              <a:r>
                <a:rPr lang="zh-CN" altLang="en-US" sz="2400" b="1" dirty="0" smtClean="0">
                  <a:solidFill>
                    <a:schemeClr val="accent2">
                      <a:lumMod val="50000"/>
                    </a:schemeClr>
                  </a:solidFill>
                  <a:latin typeface="仿宋" panose="02010609060101010101" charset="-122"/>
                  <a:ea typeface="仿宋" panose="02010609060101010101" charset="-122"/>
                </a:rPr>
                <a:t>性</a:t>
              </a:r>
              <a:endParaRPr lang="zh-CN" altLang="en-US" sz="2400" b="1" dirty="0">
                <a:solidFill>
                  <a:schemeClr val="accent2">
                    <a:lumMod val="50000"/>
                  </a:schemeClr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1153862" y="6715541"/>
            <a:ext cx="1512103" cy="1196336"/>
            <a:chOff x="1170137" y="7071801"/>
            <a:chExt cx="1184346" cy="931735"/>
          </a:xfrm>
        </p:grpSpPr>
        <p:grpSp>
          <p:nvGrpSpPr>
            <p:cNvPr id="32" name="组合 31"/>
            <p:cNvGrpSpPr/>
            <p:nvPr/>
          </p:nvGrpSpPr>
          <p:grpSpPr>
            <a:xfrm>
              <a:off x="1564919" y="7071801"/>
              <a:ext cx="789564" cy="669474"/>
              <a:chOff x="295421" y="1913418"/>
              <a:chExt cx="1203775" cy="1034980"/>
            </a:xfrm>
          </p:grpSpPr>
          <p:pic>
            <p:nvPicPr>
              <p:cNvPr id="36" name="图片 35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4721" b="95279" l="9225" r="90037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295421" y="1913418"/>
                <a:ext cx="1203775" cy="1034980"/>
              </a:xfrm>
              <a:prstGeom prst="rect">
                <a:avLst/>
              </a:prstGeom>
            </p:spPr>
          </p:pic>
          <p:sp>
            <p:nvSpPr>
              <p:cNvPr id="37" name="文本框 36"/>
              <p:cNvSpPr txBox="1"/>
              <p:nvPr/>
            </p:nvSpPr>
            <p:spPr>
              <a:xfrm>
                <a:off x="572035" y="2064066"/>
                <a:ext cx="643204" cy="7767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600" b="1" dirty="0" smtClean="0">
                    <a:solidFill>
                      <a:schemeClr val="bg1"/>
                    </a:solidFill>
                    <a:latin typeface="仿宋" panose="02010609060101010101" charset="-122"/>
                    <a:ea typeface="仿宋" panose="02010609060101010101" charset="-122"/>
                  </a:rPr>
                  <a:t>特</a:t>
                </a:r>
                <a:endParaRPr lang="zh-CN" altLang="en-US" sz="3600" b="1" dirty="0">
                  <a:solidFill>
                    <a:schemeClr val="bg1"/>
                  </a:solidFill>
                  <a:latin typeface="仿宋" panose="02010609060101010101" charset="-122"/>
                  <a:ea typeface="仿宋" panose="02010609060101010101" charset="-122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170137" y="7334062"/>
              <a:ext cx="789564" cy="669474"/>
              <a:chOff x="528080" y="3410574"/>
              <a:chExt cx="1059197" cy="918832"/>
            </a:xfrm>
          </p:grpSpPr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4721" b="95279" l="9225" r="90037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528080" y="3410574"/>
                <a:ext cx="1059197" cy="918832"/>
              </a:xfrm>
              <a:prstGeom prst="rect">
                <a:avLst/>
              </a:prstGeom>
            </p:spPr>
          </p:pic>
          <p:sp>
            <p:nvSpPr>
              <p:cNvPr id="35" name="文本框 34"/>
              <p:cNvSpPr txBox="1"/>
              <p:nvPr/>
            </p:nvSpPr>
            <p:spPr>
              <a:xfrm>
                <a:off x="760432" y="3531379"/>
                <a:ext cx="583603" cy="689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600" b="1" dirty="0">
                    <a:solidFill>
                      <a:schemeClr val="bg1"/>
                    </a:solidFill>
                    <a:latin typeface="仿宋" panose="02010609060101010101" charset="-122"/>
                    <a:ea typeface="仿宋" panose="02010609060101010101" charset="-122"/>
                  </a:rPr>
                  <a:t>点</a:t>
                </a:r>
              </a:p>
            </p:txBody>
          </p:sp>
        </p:grpSp>
      </p:grpSp>
      <p:grpSp>
        <p:nvGrpSpPr>
          <p:cNvPr id="100" name="组合 99"/>
          <p:cNvGrpSpPr/>
          <p:nvPr/>
        </p:nvGrpSpPr>
        <p:grpSpPr>
          <a:xfrm>
            <a:off x="4094800" y="5880403"/>
            <a:ext cx="2650242" cy="2916849"/>
            <a:chOff x="4122622" y="5893424"/>
            <a:chExt cx="2650242" cy="2916849"/>
          </a:xfrm>
        </p:grpSpPr>
        <p:sp>
          <p:nvSpPr>
            <p:cNvPr id="98" name="圆角矩形标注 97"/>
            <p:cNvSpPr/>
            <p:nvPr/>
          </p:nvSpPr>
          <p:spPr>
            <a:xfrm>
              <a:off x="4135120" y="5893424"/>
              <a:ext cx="2637744" cy="2916849"/>
            </a:xfrm>
            <a:prstGeom prst="wedgeRoundRectCallout">
              <a:avLst>
                <a:gd name="adj1" fmla="val -32773"/>
                <a:gd name="adj2" fmla="val 59713"/>
                <a:gd name="adj3" fmla="val 16667"/>
              </a:avLst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4122622" y="5992384"/>
              <a:ext cx="2612131" cy="28146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700"/>
                </a:lnSpc>
              </a:pPr>
              <a:r>
                <a:rPr lang="zh-CN" altLang="en-US" u="sng" dirty="0" smtClean="0">
                  <a:solidFill>
                    <a:srgbClr val="002060"/>
                  </a:solidFill>
                  <a:latin typeface="楷体" panose="02010609060101010101" charset="-122"/>
                  <a:ea typeface="楷体" panose="02010609060101010101" charset="-122"/>
                </a:rPr>
                <a:t>金庸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</a:rPr>
                <a:t>，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</a:rPr>
                <a:t>本名查良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</a:rPr>
                <a:t>镛，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</a:rPr>
                <a:t>当代武侠小说作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</a:rPr>
                <a:t>家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</a:rPr>
                <a:t>与古龙、梁羽生、温瑞安并称为中国武侠小说四大宗师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</a:rPr>
                <a:t>。主要作品有</a:t>
              </a: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</a:rPr>
                <a:t>《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</a:rPr>
                <a:t>书剑恩</a:t>
              </a:r>
              <a:r>
                <a:rPr lang="zh-CN" altLang="en-US" dirty="0" smtClean="0">
                  <a:latin typeface="楷体" panose="02010609060101010101" charset="-122"/>
                  <a:ea typeface="楷体" panose="02010609060101010101" charset="-122"/>
                </a:rPr>
                <a:t>仇录</a:t>
              </a: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</a:rPr>
                <a:t>》《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</a:rPr>
                <a:t>倚天屠龙记</a:t>
              </a: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</a:rPr>
                <a:t>》</a:t>
              </a:r>
              <a:r>
                <a:rPr lang="en-US" altLang="zh-CN" dirty="0">
                  <a:latin typeface="楷体" panose="02010609060101010101" charset="-122"/>
                  <a:ea typeface="楷体" panose="02010609060101010101" charset="-122"/>
                </a:rPr>
                <a:t>《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</a:rPr>
                <a:t>天龙八部</a:t>
              </a:r>
              <a:r>
                <a:rPr lang="en-US" altLang="zh-CN" dirty="0" smtClean="0">
                  <a:latin typeface="楷体" panose="02010609060101010101" charset="-122"/>
                  <a:ea typeface="楷体" panose="02010609060101010101" charset="-122"/>
                </a:rPr>
                <a:t>》</a:t>
              </a:r>
              <a:r>
                <a:rPr lang="en-US" altLang="zh-CN" dirty="0">
                  <a:latin typeface="楷体" panose="02010609060101010101" charset="-122"/>
                  <a:ea typeface="楷体" panose="02010609060101010101" charset="-122"/>
                </a:rPr>
                <a:t>《</a:t>
              </a:r>
              <a:r>
                <a:rPr lang="zh-CN" altLang="en-US" dirty="0">
                  <a:latin typeface="楷体" panose="02010609060101010101" charset="-122"/>
                  <a:ea typeface="楷体" panose="02010609060101010101" charset="-122"/>
                </a:rPr>
                <a:t>笑傲江湖</a:t>
              </a:r>
              <a:r>
                <a:rPr lang="en-US" altLang="zh-CN" dirty="0">
                  <a:latin typeface="楷体" panose="02010609060101010101" charset="-122"/>
                  <a:ea typeface="楷体" panose="02010609060101010101" charset="-122"/>
                </a:rPr>
                <a:t>》</a:t>
              </a:r>
              <a:endParaRPr lang="zh-CN" altLang="en-US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横卷形 24"/>
          <p:cNvSpPr/>
          <p:nvPr/>
        </p:nvSpPr>
        <p:spPr>
          <a:xfrm rot="5400000">
            <a:off x="3918810" y="6121426"/>
            <a:ext cx="3881118" cy="1716990"/>
          </a:xfrm>
          <a:prstGeom prst="horizontalScroll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95421" y="166107"/>
            <a:ext cx="3422470" cy="975360"/>
            <a:chOff x="365759" y="274320"/>
            <a:chExt cx="3332480" cy="975360"/>
          </a:xfrm>
        </p:grpSpPr>
        <p:grpSp>
          <p:nvGrpSpPr>
            <p:cNvPr id="5" name="组合 4"/>
            <p:cNvGrpSpPr/>
            <p:nvPr/>
          </p:nvGrpSpPr>
          <p:grpSpPr>
            <a:xfrm>
              <a:off x="365759" y="274320"/>
              <a:ext cx="3332480" cy="975360"/>
              <a:chOff x="360349" y="274320"/>
              <a:chExt cx="3332480" cy="975360"/>
            </a:xfrm>
          </p:grpSpPr>
          <p:cxnSp>
            <p:nvCxnSpPr>
              <p:cNvPr id="7" name="直接连接符 6"/>
              <p:cNvCxnSpPr/>
              <p:nvPr/>
            </p:nvCxnSpPr>
            <p:spPr>
              <a:xfrm>
                <a:off x="447040" y="934720"/>
                <a:ext cx="132080" cy="0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8" name="组合 7"/>
              <p:cNvGrpSpPr/>
              <p:nvPr/>
            </p:nvGrpSpPr>
            <p:grpSpPr>
              <a:xfrm>
                <a:off x="360349" y="274320"/>
                <a:ext cx="3332480" cy="975360"/>
                <a:chOff x="365760" y="274320"/>
                <a:chExt cx="3332480" cy="975360"/>
              </a:xfrm>
            </p:grpSpPr>
            <p:cxnSp>
              <p:nvCxnSpPr>
                <p:cNvPr id="9" name="直接连接符 8"/>
                <p:cNvCxnSpPr/>
                <p:nvPr/>
              </p:nvCxnSpPr>
              <p:spPr>
                <a:xfrm>
                  <a:off x="365760" y="274320"/>
                  <a:ext cx="315976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直接连接符 9"/>
                <p:cNvCxnSpPr/>
                <p:nvPr/>
              </p:nvCxnSpPr>
              <p:spPr>
                <a:xfrm>
                  <a:off x="447040" y="345440"/>
                  <a:ext cx="30784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接连接符 10"/>
                <p:cNvCxnSpPr/>
                <p:nvPr/>
              </p:nvCxnSpPr>
              <p:spPr>
                <a:xfrm>
                  <a:off x="447040" y="345440"/>
                  <a:ext cx="0" cy="1930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365760" y="274320"/>
                  <a:ext cx="0" cy="74168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直接连接符 12"/>
                <p:cNvCxnSpPr/>
                <p:nvPr/>
              </p:nvCxnSpPr>
              <p:spPr>
                <a:xfrm>
                  <a:off x="447040" y="538480"/>
                  <a:ext cx="0" cy="3962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直接连接符 13"/>
                <p:cNvCxnSpPr/>
                <p:nvPr/>
              </p:nvCxnSpPr>
              <p:spPr>
                <a:xfrm>
                  <a:off x="365760" y="1016000"/>
                  <a:ext cx="29464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直接连接符 14"/>
                <p:cNvCxnSpPr/>
                <p:nvPr/>
              </p:nvCxnSpPr>
              <p:spPr>
                <a:xfrm flipV="1">
                  <a:off x="579120" y="802640"/>
                  <a:ext cx="0" cy="13208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直接连接符 15"/>
                <p:cNvCxnSpPr/>
                <p:nvPr/>
              </p:nvCxnSpPr>
              <p:spPr>
                <a:xfrm flipV="1">
                  <a:off x="660400" y="802640"/>
                  <a:ext cx="0" cy="21336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579120" y="1168400"/>
                  <a:ext cx="30276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直接连接符 17"/>
                <p:cNvCxnSpPr/>
                <p:nvPr/>
              </p:nvCxnSpPr>
              <p:spPr>
                <a:xfrm>
                  <a:off x="579120" y="1249680"/>
                  <a:ext cx="311912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直接连接符 18"/>
                <p:cNvCxnSpPr/>
                <p:nvPr/>
              </p:nvCxnSpPr>
              <p:spPr>
                <a:xfrm flipV="1">
                  <a:off x="3606800" y="538480"/>
                  <a:ext cx="0" cy="62992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直接连接符 19"/>
                <p:cNvCxnSpPr/>
                <p:nvPr/>
              </p:nvCxnSpPr>
              <p:spPr>
                <a:xfrm flipV="1">
                  <a:off x="3698240" y="436880"/>
                  <a:ext cx="0" cy="81280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直接连接符 20"/>
                <p:cNvCxnSpPr/>
                <p:nvPr/>
              </p:nvCxnSpPr>
              <p:spPr>
                <a:xfrm flipH="1">
                  <a:off x="3423920" y="538480"/>
                  <a:ext cx="18288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直接连接符 21"/>
                <p:cNvCxnSpPr/>
                <p:nvPr/>
              </p:nvCxnSpPr>
              <p:spPr>
                <a:xfrm flipH="1">
                  <a:off x="3352800" y="436880"/>
                  <a:ext cx="345440" cy="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/>
                <p:nvPr/>
              </p:nvCxnSpPr>
              <p:spPr>
                <a:xfrm>
                  <a:off x="3423920" y="538480"/>
                  <a:ext cx="0" cy="142240"/>
                </a:xfrm>
                <a:prstGeom prst="line">
                  <a:avLst/>
                </a:prstGeom>
                <a:ln w="28575">
                  <a:solidFill>
                    <a:schemeClr val="accent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6" name="直接连接符 5"/>
            <p:cNvCxnSpPr/>
            <p:nvPr/>
          </p:nvCxnSpPr>
          <p:spPr>
            <a:xfrm>
              <a:off x="3352800" y="436880"/>
              <a:ext cx="0" cy="24384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/>
          <p:cNvSpPr txBox="1"/>
          <p:nvPr/>
        </p:nvSpPr>
        <p:spPr>
          <a:xfrm>
            <a:off x="624102" y="308347"/>
            <a:ext cx="2765106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文学</a:t>
            </a:r>
            <a:r>
              <a:rPr lang="en-US" altLang="zh-CN" sz="4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</a:t>
            </a:r>
            <a:r>
              <a:rPr lang="zh-CN" altLang="en-US" sz="4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诗歌</a:t>
            </a:r>
            <a:endParaRPr lang="zh-CN" altLang="en-US" sz="4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24384" y="295213"/>
            <a:ext cx="2492990" cy="448717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u="sng" dirty="0">
                <a:latin typeface="楷体" panose="02010609060101010101" charset="-122"/>
                <a:ea typeface="楷体" panose="02010609060101010101" charset="-122"/>
              </a:rPr>
              <a:t>中国古代不合乐的称为</a:t>
            </a:r>
            <a:r>
              <a:rPr lang="zh-CN" altLang="en-US" u="sng" dirty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诗</a:t>
            </a:r>
            <a:r>
              <a:rPr lang="zh-CN" altLang="en-US" u="sng" dirty="0">
                <a:latin typeface="楷体" panose="02010609060101010101" charset="-122"/>
                <a:ea typeface="楷体" panose="02010609060101010101" charset="-122"/>
              </a:rPr>
              <a:t>，合乐的称为歌，现代一般统称为诗歌。它按照一定的音节、韵律的要求，表现社会生活和人</a:t>
            </a:r>
            <a:r>
              <a:rPr lang="zh-CN" altLang="en-US" u="sng" dirty="0" smtClean="0">
                <a:latin typeface="楷体" panose="02010609060101010101" charset="-122"/>
                <a:ea typeface="楷体" panose="02010609060101010101" charset="-122"/>
              </a:rPr>
              <a:t>的精神</a:t>
            </a:r>
            <a:r>
              <a:rPr lang="zh-CN" altLang="en-US" u="sng" dirty="0">
                <a:latin typeface="楷体" panose="02010609060101010101" charset="-122"/>
                <a:ea typeface="楷体" panose="02010609060101010101" charset="-122"/>
              </a:rPr>
              <a:t>世界。诗的起源可以追溯到上</a:t>
            </a:r>
            <a:r>
              <a:rPr lang="zh-CN" altLang="en-US" u="sng" dirty="0" smtClean="0">
                <a:latin typeface="楷体" panose="02010609060101010101" charset="-122"/>
                <a:ea typeface="楷体" panose="02010609060101010101" charset="-122"/>
              </a:rPr>
              <a:t>古，</a:t>
            </a:r>
            <a:r>
              <a:rPr lang="en-US" altLang="zh-CN" u="sng" dirty="0" smtClean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u="sng" dirty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诗经</a:t>
            </a:r>
            <a:r>
              <a:rPr lang="en-US" altLang="zh-CN" u="sng" dirty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u="sng" dirty="0">
                <a:latin typeface="楷体" panose="02010609060101010101" charset="-122"/>
                <a:ea typeface="楷体" panose="02010609060101010101" charset="-122"/>
              </a:rPr>
              <a:t>是我国第一部</a:t>
            </a:r>
            <a:r>
              <a:rPr lang="zh-CN" altLang="en-US" u="sng" dirty="0">
                <a:solidFill>
                  <a:schemeClr val="accent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诗歌总集</a:t>
            </a:r>
            <a:r>
              <a:rPr lang="zh-CN" altLang="en-US" u="sng" dirty="0">
                <a:latin typeface="楷体" panose="02010609060101010101" charset="-122"/>
                <a:ea typeface="楷体" panose="02010609060101010101" charset="-122"/>
              </a:rPr>
              <a:t>，相传为孔子所整理，关于这个问题学术界尚有争论。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041811" y="5271326"/>
            <a:ext cx="1538883" cy="357803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lang="en-US" altLang="zh-CN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《</a:t>
            </a:r>
            <a:r>
              <a:rPr lang="zh-CN" altLang="en-US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诗经</a:t>
            </a:r>
            <a:r>
              <a:rPr lang="en-US" altLang="zh-CN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》→ 《</a:t>
            </a:r>
            <a:r>
              <a:rPr lang="zh-CN" altLang="en-US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楚辞</a:t>
            </a:r>
            <a:r>
              <a:rPr lang="en-US" altLang="zh-CN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》→</a:t>
            </a:r>
            <a:r>
              <a:rPr lang="zh-CN" altLang="en-US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汉乐府诗→魏晋南北朝民歌→唐诗→宋词→元曲→明清诗歌→现代诗、新诗</a:t>
            </a:r>
          </a:p>
          <a:p>
            <a:endParaRPr lang="zh-CN" altLang="en-US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7" name="左大括号 26"/>
          <p:cNvSpPr/>
          <p:nvPr/>
        </p:nvSpPr>
        <p:spPr>
          <a:xfrm>
            <a:off x="598017" y="2983734"/>
            <a:ext cx="326543" cy="3782826"/>
          </a:xfrm>
          <a:prstGeom prst="leftBrace">
            <a:avLst>
              <a:gd name="adj1" fmla="val 231394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-18538" y="3732943"/>
            <a:ext cx="675005" cy="20828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dirty="0" smtClean="0">
                <a:latin typeface="楷体" panose="02010609060101010101" charset="-122"/>
                <a:ea typeface="楷体" panose="02010609060101010101" charset="-122"/>
              </a:rPr>
              <a:t>古诗分类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95404" y="2485894"/>
            <a:ext cx="644525" cy="10261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000" dirty="0" smtClean="0">
                <a:latin typeface="楷体" panose="02010609060101010101" charset="-122"/>
                <a:ea typeface="楷体" panose="02010609060101010101" charset="-122"/>
              </a:rPr>
              <a:t>音律</a:t>
            </a:r>
            <a:endParaRPr lang="zh-CN" altLang="en-US" sz="3000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95404" y="6329680"/>
            <a:ext cx="644525" cy="11480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000" dirty="0" smtClean="0">
                <a:latin typeface="楷体" panose="02010609060101010101" charset="-122"/>
                <a:ea typeface="楷体" panose="02010609060101010101" charset="-122"/>
              </a:rPr>
              <a:t>内容</a:t>
            </a:r>
            <a:endParaRPr lang="zh-CN" altLang="en-US" sz="3000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6" name="左大括号 35"/>
          <p:cNvSpPr/>
          <p:nvPr/>
        </p:nvSpPr>
        <p:spPr>
          <a:xfrm>
            <a:off x="1428675" y="4622800"/>
            <a:ext cx="291774" cy="4226560"/>
          </a:xfrm>
          <a:prstGeom prst="leftBrace">
            <a:avLst>
              <a:gd name="adj1" fmla="val 231394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左大括号 36"/>
          <p:cNvSpPr/>
          <p:nvPr/>
        </p:nvSpPr>
        <p:spPr>
          <a:xfrm>
            <a:off x="1453524" y="1707706"/>
            <a:ext cx="266925" cy="2669721"/>
          </a:xfrm>
          <a:prstGeom prst="leftBrace">
            <a:avLst>
              <a:gd name="adj1" fmla="val 231394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1588102" y="1617743"/>
            <a:ext cx="131393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anose="02010609060101010101" charset="-122"/>
                <a:ea typeface="楷体" panose="02010609060101010101" charset="-122"/>
              </a:rPr>
              <a:t>古体诗</a:t>
            </a:r>
            <a:endParaRPr lang="zh-CN" altLang="en-US" sz="2800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635510" y="2469536"/>
            <a:ext cx="138333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近体诗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2844157" y="1436971"/>
            <a:ext cx="139866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楚词体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2844348" y="1897604"/>
            <a:ext cx="139866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乐府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2920656" y="2251789"/>
            <a:ext cx="139866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绝句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2893529" y="2812088"/>
            <a:ext cx="139866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律诗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586986" y="3138107"/>
            <a:ext cx="138333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词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1593307" y="3732943"/>
            <a:ext cx="138333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曲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2222780" y="2907274"/>
            <a:ext cx="1398667" cy="429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dirty="0">
                <a:latin typeface="楷体" panose="02010609060101010101" charset="-122"/>
                <a:ea typeface="楷体" panose="02010609060101010101" charset="-122"/>
              </a:rPr>
              <a:t>长调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2223367" y="3209722"/>
            <a:ext cx="1398667" cy="429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dirty="0">
                <a:latin typeface="楷体" panose="02010609060101010101" charset="-122"/>
                <a:ea typeface="楷体" panose="02010609060101010101" charset="-122"/>
              </a:rPr>
              <a:t>中调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2222780" y="3512419"/>
            <a:ext cx="1398667" cy="429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dirty="0">
                <a:latin typeface="楷体" panose="02010609060101010101" charset="-122"/>
                <a:ea typeface="楷体" panose="02010609060101010101" charset="-122"/>
              </a:rPr>
              <a:t>小令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1759697" y="4653989"/>
            <a:ext cx="2352578" cy="4984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怀</a:t>
            </a:r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古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诗</a:t>
            </a:r>
            <a:endParaRPr lang="en-US" altLang="zh-CN" sz="2400" dirty="0" smtClean="0"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2400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咏物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诗</a:t>
            </a:r>
            <a:endParaRPr lang="en-US" altLang="zh-CN" sz="2400" dirty="0" smtClean="0"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2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山水田园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诗</a:t>
            </a:r>
            <a:endParaRPr lang="en-US" altLang="zh-CN" sz="2400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2400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</a:p>
          <a:p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边塞</a:t>
            </a:r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诗</a:t>
            </a:r>
            <a:endParaRPr lang="en-US" altLang="zh-CN" sz="2400" dirty="0" smtClean="0"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2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2400" dirty="0" smtClean="0">
                <a:latin typeface="楷体" panose="02010609060101010101" charset="-122"/>
                <a:ea typeface="楷体" panose="02010609060101010101" charset="-122"/>
              </a:rPr>
              <a:t>行旅诗＆闺怨诗</a:t>
            </a:r>
            <a:endParaRPr lang="en-US" altLang="zh-CN" sz="2400" dirty="0"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2400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2400" dirty="0">
                <a:latin typeface="楷体" panose="02010609060101010101" charset="-122"/>
                <a:ea typeface="楷体" panose="02010609060101010101" charset="-122"/>
              </a:rPr>
              <a:t>送别诗</a:t>
            </a:r>
            <a:endParaRPr lang="en-US" altLang="zh-CN" sz="2400" dirty="0" smtClean="0"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24" name="左大括号 23"/>
          <p:cNvSpPr/>
          <p:nvPr/>
        </p:nvSpPr>
        <p:spPr>
          <a:xfrm>
            <a:off x="2844165" y="1506220"/>
            <a:ext cx="76200" cy="745490"/>
          </a:xfrm>
          <a:prstGeom prst="leftBrace">
            <a:avLst>
              <a:gd name="adj1" fmla="val 231394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左大括号 30"/>
          <p:cNvSpPr/>
          <p:nvPr/>
        </p:nvSpPr>
        <p:spPr>
          <a:xfrm>
            <a:off x="2206625" y="3026410"/>
            <a:ext cx="76200" cy="745490"/>
          </a:xfrm>
          <a:prstGeom prst="leftBrace">
            <a:avLst>
              <a:gd name="adj1" fmla="val 231394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左大括号 31"/>
          <p:cNvSpPr/>
          <p:nvPr/>
        </p:nvSpPr>
        <p:spPr>
          <a:xfrm>
            <a:off x="2893695" y="2357755"/>
            <a:ext cx="76200" cy="745490"/>
          </a:xfrm>
          <a:prstGeom prst="leftBrace">
            <a:avLst>
              <a:gd name="adj1" fmla="val 231394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仿宋" panose="02010609060101010101" charset="-122"/>
                <a:ea typeface="仿宋" panose="02010609060101010101" charset="-122"/>
              </a:rPr>
              <a:t>谢谢观赏</a:t>
            </a:r>
            <a:endParaRPr lang="zh-CN" altLang="en-US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12235" y="236405"/>
            <a:ext cx="6233531" cy="8639966"/>
            <a:chOff x="312235" y="236405"/>
            <a:chExt cx="6233531" cy="8639966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312235" y="266142"/>
              <a:ext cx="1349297" cy="0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5181601" y="251274"/>
              <a:ext cx="1349297" cy="0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319670" y="273576"/>
              <a:ext cx="14867" cy="8602795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6527182" y="236405"/>
              <a:ext cx="14867" cy="8602795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>
              <a:off x="341972" y="8820615"/>
              <a:ext cx="6203794" cy="40888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rot="16200000">
            <a:off x="2871603" y="2400858"/>
            <a:ext cx="1201941" cy="3849244"/>
            <a:chOff x="2580640" y="1005840"/>
            <a:chExt cx="1717040" cy="4451495"/>
          </a:xfrm>
        </p:grpSpPr>
        <p:cxnSp>
          <p:nvCxnSpPr>
            <p:cNvPr id="10" name="直接连接符 9"/>
            <p:cNvCxnSpPr/>
            <p:nvPr/>
          </p:nvCxnSpPr>
          <p:spPr>
            <a:xfrm flipV="1">
              <a:off x="2580640" y="1005840"/>
              <a:ext cx="0" cy="130048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4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2590800" y="1005840"/>
              <a:ext cx="1706880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4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4297680" y="1005840"/>
              <a:ext cx="0" cy="411480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4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2580640" y="5435600"/>
              <a:ext cx="1717040" cy="21735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4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2590800" y="3063240"/>
              <a:ext cx="0" cy="239268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24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直接连接符 14"/>
          <p:cNvCxnSpPr/>
          <p:nvPr/>
        </p:nvCxnSpPr>
        <p:spPr>
          <a:xfrm>
            <a:off x="390293" y="318181"/>
            <a:ext cx="1245219" cy="0"/>
          </a:xfrm>
          <a:prstGeom prst="line">
            <a:avLst/>
          </a:prstGeom>
          <a:ln w="50800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5203903" y="292161"/>
            <a:ext cx="1245219" cy="0"/>
          </a:xfrm>
          <a:prstGeom prst="line">
            <a:avLst/>
          </a:prstGeom>
          <a:ln w="50800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356840" y="8753707"/>
            <a:ext cx="6144321" cy="33454"/>
          </a:xfrm>
          <a:prstGeom prst="line">
            <a:avLst/>
          </a:prstGeom>
          <a:ln w="50800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1465</Words>
  <Application>Microsoft Office PowerPoint</Application>
  <PresentationFormat>全屏显示(4:3)</PresentationFormat>
  <Paragraphs>133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谢谢观赏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程 云飞</dc:creator>
  <cp:lastModifiedBy>Administrator</cp:lastModifiedBy>
  <cp:revision>89</cp:revision>
  <dcterms:created xsi:type="dcterms:W3CDTF">2020-08-05T11:49:00Z</dcterms:created>
  <dcterms:modified xsi:type="dcterms:W3CDTF">2021-01-20T05:53:59Z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