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55" r:id="rId3"/>
    <p:sldId id="364" r:id="rId4"/>
    <p:sldId id="356" r:id="rId5"/>
    <p:sldId id="256" r:id="rId6"/>
    <p:sldId id="347" r:id="rId7"/>
    <p:sldId id="282" r:id="rId8"/>
    <p:sldId id="283" r:id="rId9"/>
    <p:sldId id="284" r:id="rId10"/>
    <p:sldId id="285" r:id="rId11"/>
    <p:sldId id="369" r:id="rId12"/>
    <p:sldId id="349" r:id="rId13"/>
    <p:sldId id="350" r:id="rId14"/>
    <p:sldId id="360" r:id="rId15"/>
    <p:sldId id="358" r:id="rId16"/>
    <p:sldId id="362" r:id="rId17"/>
    <p:sldId id="361" r:id="rId18"/>
    <p:sldId id="334" r:id="rId19"/>
    <p:sldId id="335" r:id="rId20"/>
    <p:sldId id="370" r:id="rId21"/>
    <p:sldId id="274" r:id="rId22"/>
    <p:sldId id="346" r:id="rId23"/>
    <p:sldId id="351" r:id="rId24"/>
    <p:sldId id="367" r:id="rId25"/>
    <p:sldId id="354" r:id="rId26"/>
    <p:sldId id="352" r:id="rId27"/>
    <p:sldId id="353" r:id="rId28"/>
    <p:sldId id="345" r:id="rId29"/>
  </p:sldIdLst>
  <p:sldSz cx="9144000" cy="6858000" type="screen4x3"/>
  <p:notesSz cx="6858000" cy="9144000"/>
  <p:defaultTextStyle>
    <a:defPPr>
      <a:defRPr lang="zh-CN"/>
    </a:defPPr>
    <a:lvl1pPr algn="l" rtl="0" fontAlgn="base">
      <a:spcBef>
        <a:spcPct val="0"/>
      </a:spcBef>
      <a:spcAft>
        <a:spcPct val="0"/>
      </a:spcAft>
      <a:defRPr sz="4800" b="1" kern="1200">
        <a:solidFill>
          <a:schemeClr val="tx1"/>
        </a:solidFill>
        <a:latin typeface="Arial" charset="0"/>
        <a:ea typeface="宋体" pitchFamily="2" charset="-122"/>
        <a:cs typeface="+mn-cs"/>
      </a:defRPr>
    </a:lvl1pPr>
    <a:lvl2pPr marL="457200" algn="l" rtl="0" fontAlgn="base">
      <a:spcBef>
        <a:spcPct val="0"/>
      </a:spcBef>
      <a:spcAft>
        <a:spcPct val="0"/>
      </a:spcAft>
      <a:defRPr sz="4800" b="1" kern="1200">
        <a:solidFill>
          <a:schemeClr val="tx1"/>
        </a:solidFill>
        <a:latin typeface="Arial" charset="0"/>
        <a:ea typeface="宋体" pitchFamily="2" charset="-122"/>
        <a:cs typeface="+mn-cs"/>
      </a:defRPr>
    </a:lvl2pPr>
    <a:lvl3pPr marL="914400" algn="l" rtl="0" fontAlgn="base">
      <a:spcBef>
        <a:spcPct val="0"/>
      </a:spcBef>
      <a:spcAft>
        <a:spcPct val="0"/>
      </a:spcAft>
      <a:defRPr sz="4800" b="1" kern="1200">
        <a:solidFill>
          <a:schemeClr val="tx1"/>
        </a:solidFill>
        <a:latin typeface="Arial" charset="0"/>
        <a:ea typeface="宋体" pitchFamily="2" charset="-122"/>
        <a:cs typeface="+mn-cs"/>
      </a:defRPr>
    </a:lvl3pPr>
    <a:lvl4pPr marL="1371600" algn="l" rtl="0" fontAlgn="base">
      <a:spcBef>
        <a:spcPct val="0"/>
      </a:spcBef>
      <a:spcAft>
        <a:spcPct val="0"/>
      </a:spcAft>
      <a:defRPr sz="4800" b="1" kern="1200">
        <a:solidFill>
          <a:schemeClr val="tx1"/>
        </a:solidFill>
        <a:latin typeface="Arial" charset="0"/>
        <a:ea typeface="宋体" pitchFamily="2" charset="-122"/>
        <a:cs typeface="+mn-cs"/>
      </a:defRPr>
    </a:lvl4pPr>
    <a:lvl5pPr marL="1828800" algn="l" rtl="0" fontAlgn="base">
      <a:spcBef>
        <a:spcPct val="0"/>
      </a:spcBef>
      <a:spcAft>
        <a:spcPct val="0"/>
      </a:spcAft>
      <a:defRPr sz="4800" b="1" kern="1200">
        <a:solidFill>
          <a:schemeClr val="tx1"/>
        </a:solidFill>
        <a:latin typeface="Arial" charset="0"/>
        <a:ea typeface="宋体" pitchFamily="2" charset="-122"/>
        <a:cs typeface="+mn-cs"/>
      </a:defRPr>
    </a:lvl5pPr>
    <a:lvl6pPr marL="2286000" algn="l" defTabSz="914400" rtl="0" eaLnBrk="1" latinLnBrk="0" hangingPunct="1">
      <a:defRPr sz="4800" b="1" kern="1200">
        <a:solidFill>
          <a:schemeClr val="tx1"/>
        </a:solidFill>
        <a:latin typeface="Arial" charset="0"/>
        <a:ea typeface="宋体" pitchFamily="2" charset="-122"/>
        <a:cs typeface="+mn-cs"/>
      </a:defRPr>
    </a:lvl6pPr>
    <a:lvl7pPr marL="2743200" algn="l" defTabSz="914400" rtl="0" eaLnBrk="1" latinLnBrk="0" hangingPunct="1">
      <a:defRPr sz="4800" b="1" kern="1200">
        <a:solidFill>
          <a:schemeClr val="tx1"/>
        </a:solidFill>
        <a:latin typeface="Arial" charset="0"/>
        <a:ea typeface="宋体" pitchFamily="2" charset="-122"/>
        <a:cs typeface="+mn-cs"/>
      </a:defRPr>
    </a:lvl7pPr>
    <a:lvl8pPr marL="3200400" algn="l" defTabSz="914400" rtl="0" eaLnBrk="1" latinLnBrk="0" hangingPunct="1">
      <a:defRPr sz="4800" b="1" kern="1200">
        <a:solidFill>
          <a:schemeClr val="tx1"/>
        </a:solidFill>
        <a:latin typeface="Arial" charset="0"/>
        <a:ea typeface="宋体" pitchFamily="2" charset="-122"/>
        <a:cs typeface="+mn-cs"/>
      </a:defRPr>
    </a:lvl8pPr>
    <a:lvl9pPr marL="3657600" algn="l" defTabSz="914400" rtl="0" eaLnBrk="1" latinLnBrk="0" hangingPunct="1">
      <a:defRPr sz="4800" b="1" kern="1200">
        <a:solidFill>
          <a:schemeClr val="tx1"/>
        </a:solidFill>
        <a:latin typeface="Arial"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6FFFF"/>
    <a:srgbClr val="00FFFF"/>
    <a:srgbClr val="FF33CC"/>
    <a:srgbClr val="FFFF00"/>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59" autoAdjust="0"/>
    <p:restoredTop sz="86486" autoAdjust="0"/>
  </p:normalViewPr>
  <p:slideViewPr>
    <p:cSldViewPr>
      <p:cViewPr varScale="1">
        <p:scale>
          <a:sx n="64" d="100"/>
          <a:sy n="64" d="100"/>
        </p:scale>
        <p:origin x="792" y="66"/>
      </p:cViewPr>
      <p:guideLst>
        <p:guide orient="horz" pos="2160"/>
        <p:guide pos="2880"/>
      </p:guideLst>
    </p:cSldViewPr>
  </p:slideViewPr>
  <p:outlineViewPr>
    <p:cViewPr>
      <p:scale>
        <a:sx n="33" d="100"/>
        <a:sy n="33" d="100"/>
      </p:scale>
      <p:origin x="0" y="-4932"/>
    </p:cViewPr>
  </p:outlineViewPr>
  <p:notesTextViewPr>
    <p:cViewPr>
      <p:scale>
        <a:sx n="3" d="2"/>
        <a:sy n="3" d="2"/>
      </p:scale>
      <p:origin x="0" y="0"/>
    </p:cViewPr>
  </p:notesTextViewPr>
  <p:sorterViewPr>
    <p:cViewPr>
      <p:scale>
        <a:sx n="100" d="100"/>
        <a:sy n="100" d="100"/>
      </p:scale>
      <p:origin x="0" y="45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118ABFEA-5FF1-4117-A267-322B6E06E048}" type="slidenum">
              <a:rPr lang="en-US" altLang="zh-CN"/>
              <a:t>‹#›</a:t>
            </a:fld>
            <a:endParaRPr lang="en-US" altLang="zh-CN"/>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06677EEC-66EB-4EC3-AE96-21FB48F6A663}" type="slidenum">
              <a:rPr lang="en-US" altLang="zh-CN"/>
              <a:t>‹#›</a:t>
            </a:fld>
            <a:endParaRPr lang="en-US" altLang="zh-CN"/>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CAA87C15-8364-4CC6-944D-8433A4CE4597}" type="slidenum">
              <a:rPr lang="en-US" altLang="zh-CN"/>
              <a:t>‹#›</a:t>
            </a:fld>
            <a:endParaRPr lang="en-US" altLang="zh-CN"/>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9D8D9835-FBA3-4538-86E2-99B7A74C3EAD}" type="slidenum">
              <a:rPr lang="en-US" altLang="zh-CN"/>
              <a:t>‹#›</a:t>
            </a:fld>
            <a:endParaRPr lang="en-US" altLang="zh-CN"/>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a:lvl1pPr>
          </a:lstStyle>
          <a:p>
            <a:pPr>
              <a:defRPr/>
            </a:pPr>
            <a:fld id="{339E2515-A8E5-4486-9697-81C6D44C90B7}" type="slidenum">
              <a:rPr lang="en-US" altLang="zh-CN"/>
              <a:t>‹#›</a:t>
            </a:fld>
            <a:endParaRPr lang="en-US" altLang="zh-CN"/>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a:lvl1pPr>
          </a:lstStyle>
          <a:p>
            <a:pPr>
              <a:defRPr/>
            </a:pPr>
            <a:fld id="{C46506C9-61AB-4F67-AA1D-058E68E9C6E7}" type="slidenum">
              <a:rPr lang="en-US" altLang="zh-CN"/>
              <a:t>‹#›</a:t>
            </a:fld>
            <a:endParaRPr lang="en-US" altLang="zh-CN"/>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a:lvl1pPr>
          </a:lstStyle>
          <a:p>
            <a:pPr>
              <a:defRPr/>
            </a:pPr>
            <a:fld id="{4665E3D9-280E-4ED7-A2F7-66F861A17E4A}" type="slidenum">
              <a:rPr lang="en-US" altLang="zh-CN"/>
              <a:t>‹#›</a:t>
            </a:fld>
            <a:endParaRPr lang="en-US" altLang="zh-CN"/>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09285245-3007-4C59-917A-A6663B56AF35}" type="slidenum">
              <a:rPr lang="en-US" altLang="zh-CN"/>
              <a:t>‹#›</a:t>
            </a:fld>
            <a:endParaRPr lang="en-US" altLang="zh-CN"/>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a:lvl1pPr>
          </a:lstStyle>
          <a:p>
            <a:pPr>
              <a:defRPr/>
            </a:pPr>
            <a:fld id="{751B69DB-4DE5-467E-A232-A2B28561C28D}" type="slidenum">
              <a:rPr lang="en-US" altLang="zh-CN"/>
              <a:t>‹#›</a:t>
            </a:fld>
            <a:endParaRPr lang="en-US" altLang="zh-CN"/>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3AD43C14-7981-44EE-BE1D-2C2099440DC7}" type="slidenum">
              <a:rPr lang="en-US" altLang="zh-CN"/>
              <a:t>‹#›</a:t>
            </a:fld>
            <a:endParaRPr lang="en-US" altLang="zh-CN"/>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6CB5238E-6B47-4EBD-984F-40D625A63F7B}" type="slidenum">
              <a:rPr lang="en-US" altLang="zh-CN"/>
              <a:t>‹#›</a:t>
            </a:fld>
            <a:endParaRPr lang="en-US" altLang="zh-CN"/>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118ABFEA-5FF1-4117-A267-322B6E06E048}"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06677EEC-66EB-4EC3-AE96-21FB48F6A663}"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AA87C15-8364-4CC6-944D-8433A4CE4597}"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9D8D9835-FBA3-4538-86E2-99B7A74C3EAD}"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339E2515-A8E5-4486-9697-81C6D44C90B7}"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C46506C9-61AB-4F67-AA1D-058E68E9C6E7}"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4665E3D9-280E-4ED7-A2F7-66F861A17E4A}"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09285245-3007-4C59-917A-A6663B56AF35}"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751B69DB-4DE5-467E-A232-A2B28561C28D}"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3AD43C14-7981-44EE-BE1D-2C2099440DC7}"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6CB5238E-6B47-4EBD-984F-40D625A63F7B}" type="slidenum">
              <a:rPr lang="en-US" altLang="zh-CN">
                <a:solidFill>
                  <a:srgbClr val="000000"/>
                </a:solidFill>
              </a:rPr>
              <a:t>‹#›</a:t>
            </a:fld>
            <a:endParaRPr lang="en-US" altLang="zh-CN">
              <a:solidFill>
                <a:srgbClr val="000000"/>
              </a:solidFill>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b="0" smtClean="0"/>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b="0" smtClean="0"/>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b="0" smtClean="0"/>
            </a:lvl1pPr>
          </a:lstStyle>
          <a:p>
            <a:pPr>
              <a:defRPr/>
            </a:pPr>
            <a:fld id="{78D4900B-026D-4610-B77B-5613BE62C195}" type="slidenum">
              <a:rPr lang="en-US" altLang="zh-CN"/>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ln>
        </p:spPr>
        <p:txBody>
          <a:bodyPr vert="horz" wrap="square" lIns="91440" tIns="45720" rIns="91440" bIns="45720" numCol="1" anchor="ctr" anchorCtr="0" compatLnSpc="1"/>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b="0" smtClean="0"/>
            </a:lvl1pPr>
          </a:lstStyle>
          <a:p>
            <a:pPr>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b="0" smtClean="0"/>
            </a:lvl1pPr>
          </a:lstStyle>
          <a:p>
            <a:pPr>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b="0" smtClean="0"/>
            </a:lvl1pPr>
          </a:lstStyle>
          <a:p>
            <a:pPr>
              <a:defRPr/>
            </a:pPr>
            <a:fld id="{78D4900B-026D-4610-B77B-5613BE62C195}" type="slidenum">
              <a:rPr lang="en-US" altLang="zh-CN">
                <a:solidFill>
                  <a:srgbClr val="000000"/>
                </a:solidFill>
              </a:rPr>
              <a:t>‹#›</a:t>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slide" Target="slide6.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ages.google.com/imgres?imgurl=http://www.nordic.com.tw/Prod/images/565.gif&amp;imgrefurl=http://www.nordic.com.tw/client/product/productByVendor.asp?queryVendorSN=2&amp;h=240&amp;w=240&amp;sz=15&amp;tbnid=pdJkbzseqm4J:&amp;tbnh=104&amp;tbnw=104&amp;start=8&amp;prev=/images?q=%E9%BB%91%E5%9B%B4%E5%B7%BE&amp;hl=zh-CN&amp;lr=&amp;ie=UTF-8&amp;newwindow=1&amp;sa=N"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ages.google.com/imgres?imgurl=http://www.nordic.com.tw/Prod/images/565.gif&amp;imgrefurl=http://www.nordic.com.tw/client/product/productByVendor.asp?queryVendorSN=2&amp;h=240&amp;w=240&amp;sz=15&amp;tbnid=pdJkbzseqm4J:&amp;tbnh=104&amp;tbnw=104&amp;start=8&amp;prev=/images?q=%E9%BB%91%E5%9B%B4%E5%B7%BE&amp;hl=zh-CN&amp;lr=&amp;ie=UTF-8&amp;newwindow=1&amp;sa=N"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2.GIF"/></Relationships>
</file>

<file path=ppt/slides/_rels/slide2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323528" y="404664"/>
            <a:ext cx="8534400" cy="6186309"/>
          </a:xfrm>
          <a:prstGeom prst="rect">
            <a:avLst/>
          </a:prstGeom>
          <a:solidFill>
            <a:schemeClr val="bg1"/>
          </a:solidFill>
          <a:ln w="9525">
            <a:noFill/>
            <a:miter lim="800000"/>
          </a:ln>
          <a:effectLst>
            <a:outerShdw dist="35921" dir="2700000" algn="ctr" rotWithShape="0">
              <a:schemeClr val="bg2"/>
            </a:outerShdw>
          </a:effectLst>
        </p:spPr>
        <p:txBody>
          <a:bodyPr>
            <a:spAutoFit/>
          </a:bodyPr>
          <a:lstStyle/>
          <a:p>
            <a:pPr>
              <a:spcBef>
                <a:spcPct val="50000"/>
              </a:spcBef>
              <a:defRPr/>
            </a:pPr>
            <a:r>
              <a:rPr kumimoji="1" lang="en-US" altLang="zh-CN" sz="2400" b="0" dirty="0">
                <a:solidFill>
                  <a:srgbClr val="FF0000"/>
                </a:solidFill>
                <a:latin typeface="Times New Roman" pitchFamily="18" charset="0"/>
                <a:ea typeface="楷体_GB2312" pitchFamily="49" charset="-122"/>
              </a:rPr>
              <a:t>          </a:t>
            </a:r>
            <a:r>
              <a:rPr kumimoji="1" lang="zh-CN" altLang="en-US" sz="3600" dirty="0" smtClean="0">
                <a:solidFill>
                  <a:schemeClr val="tx2"/>
                </a:solidFill>
                <a:latin typeface="Times New Roman" pitchFamily="18" charset="0"/>
                <a:ea typeface="楷体_GB2312" pitchFamily="49" charset="-122"/>
              </a:rPr>
              <a:t>第二次世界大战（</a:t>
            </a:r>
            <a:r>
              <a:rPr kumimoji="1" lang="en-US" altLang="zh-CN" sz="3600" dirty="0">
                <a:solidFill>
                  <a:schemeClr val="tx2"/>
                </a:solidFill>
                <a:latin typeface="Times New Roman" pitchFamily="18" charset="0"/>
                <a:ea typeface="楷体_GB2312" pitchFamily="49" charset="-122"/>
              </a:rPr>
              <a:t>1939</a:t>
            </a:r>
            <a:r>
              <a:rPr kumimoji="1" lang="zh-CN" altLang="en-US" sz="3600" dirty="0">
                <a:solidFill>
                  <a:schemeClr val="tx2"/>
                </a:solidFill>
                <a:latin typeface="Times New Roman" pitchFamily="18" charset="0"/>
                <a:ea typeface="楷体_GB2312" pitchFamily="49" charset="-122"/>
              </a:rPr>
              <a:t>年</a:t>
            </a:r>
            <a:r>
              <a:rPr kumimoji="1" lang="en-US" altLang="zh-CN" sz="3600" dirty="0">
                <a:solidFill>
                  <a:schemeClr val="tx2"/>
                </a:solidFill>
                <a:latin typeface="Times New Roman" pitchFamily="18" charset="0"/>
                <a:ea typeface="楷体_GB2312" pitchFamily="49" charset="-122"/>
              </a:rPr>
              <a:t>9</a:t>
            </a:r>
            <a:r>
              <a:rPr kumimoji="1" lang="zh-CN" altLang="en-US" sz="3600" dirty="0">
                <a:solidFill>
                  <a:schemeClr val="tx2"/>
                </a:solidFill>
                <a:latin typeface="Times New Roman" pitchFamily="18" charset="0"/>
                <a:ea typeface="楷体_GB2312" pitchFamily="49" charset="-122"/>
              </a:rPr>
              <a:t>月</a:t>
            </a:r>
            <a:r>
              <a:rPr kumimoji="1" lang="en-US" altLang="zh-CN" sz="3600" dirty="0">
                <a:solidFill>
                  <a:schemeClr val="tx2"/>
                </a:solidFill>
                <a:latin typeface="Times New Roman" pitchFamily="18" charset="0"/>
                <a:ea typeface="楷体_GB2312" pitchFamily="49" charset="-122"/>
              </a:rPr>
              <a:t>1</a:t>
            </a:r>
            <a:r>
              <a:rPr kumimoji="1" lang="zh-CN" altLang="en-US" sz="3600" dirty="0">
                <a:solidFill>
                  <a:schemeClr val="tx2"/>
                </a:solidFill>
                <a:latin typeface="Times New Roman" pitchFamily="18" charset="0"/>
                <a:ea typeface="楷体_GB2312" pitchFamily="49" charset="-122"/>
              </a:rPr>
              <a:t>日至</a:t>
            </a:r>
            <a:r>
              <a:rPr kumimoji="1" lang="en-US" altLang="zh-CN" sz="3600" dirty="0">
                <a:solidFill>
                  <a:schemeClr val="tx2"/>
                </a:solidFill>
                <a:latin typeface="Times New Roman" pitchFamily="18" charset="0"/>
                <a:ea typeface="楷体_GB2312" pitchFamily="49" charset="-122"/>
              </a:rPr>
              <a:t>1945</a:t>
            </a:r>
            <a:r>
              <a:rPr kumimoji="1" lang="zh-CN" altLang="en-US" sz="3600" dirty="0">
                <a:solidFill>
                  <a:schemeClr val="tx2"/>
                </a:solidFill>
                <a:latin typeface="Times New Roman" pitchFamily="18" charset="0"/>
                <a:ea typeface="楷体_GB2312" pitchFamily="49" charset="-122"/>
              </a:rPr>
              <a:t>年</a:t>
            </a:r>
            <a:r>
              <a:rPr kumimoji="1" lang="en-US" altLang="zh-CN" sz="3600" dirty="0">
                <a:solidFill>
                  <a:schemeClr val="tx2"/>
                </a:solidFill>
                <a:latin typeface="Times New Roman" pitchFamily="18" charset="0"/>
                <a:ea typeface="楷体_GB2312" pitchFamily="49" charset="-122"/>
              </a:rPr>
              <a:t>9</a:t>
            </a:r>
            <a:r>
              <a:rPr kumimoji="1" lang="zh-CN" altLang="en-US" sz="3600" dirty="0">
                <a:solidFill>
                  <a:schemeClr val="tx2"/>
                </a:solidFill>
                <a:latin typeface="Times New Roman" pitchFamily="18" charset="0"/>
                <a:ea typeface="楷体_GB2312" pitchFamily="49" charset="-122"/>
              </a:rPr>
              <a:t>月</a:t>
            </a:r>
            <a:r>
              <a:rPr kumimoji="1" lang="en-US" altLang="zh-CN" sz="3600" dirty="0">
                <a:solidFill>
                  <a:schemeClr val="tx2"/>
                </a:solidFill>
                <a:latin typeface="Times New Roman" pitchFamily="18" charset="0"/>
                <a:ea typeface="楷体_GB2312" pitchFamily="49" charset="-122"/>
              </a:rPr>
              <a:t>2</a:t>
            </a:r>
            <a:r>
              <a:rPr kumimoji="1" lang="zh-CN" altLang="en-US" sz="3600" dirty="0">
                <a:solidFill>
                  <a:schemeClr val="tx2"/>
                </a:solidFill>
                <a:latin typeface="Times New Roman" pitchFamily="18" charset="0"/>
                <a:ea typeface="楷体_GB2312" pitchFamily="49" charset="-122"/>
              </a:rPr>
              <a:t>日）</a:t>
            </a:r>
            <a:r>
              <a:rPr kumimoji="1" lang="zh-CN" altLang="en-US" sz="3600" dirty="0" smtClean="0">
                <a:solidFill>
                  <a:schemeClr val="tx2"/>
                </a:solidFill>
                <a:latin typeface="Times New Roman" pitchFamily="18" charset="0"/>
                <a:ea typeface="楷体_GB2312" pitchFamily="49" charset="-122"/>
              </a:rPr>
              <a:t>是</a:t>
            </a:r>
            <a:r>
              <a:rPr kumimoji="1" lang="zh-CN" altLang="en-US" sz="3600" dirty="0">
                <a:solidFill>
                  <a:schemeClr val="tx2"/>
                </a:solidFill>
                <a:latin typeface="Times New Roman" pitchFamily="18" charset="0"/>
                <a:ea typeface="楷体_GB2312" pitchFamily="49" charset="-122"/>
              </a:rPr>
              <a:t>人类历史上规模空前的全球性大战，六十一个国家和地区，二十多亿人口被卷入其中。参战兵力超过一亿人，大约九千万士兵和平民伤亡，三千万人流离失所。其空前的广度、深度和烈度，成为人类战争史上的一次大革命，给予军事战略和战争观以巨大影响。</a:t>
            </a:r>
            <a:r>
              <a:rPr kumimoji="1" lang="zh-CN" altLang="en-US" sz="3600" dirty="0">
                <a:solidFill>
                  <a:schemeClr val="tx2"/>
                </a:solidFill>
                <a:latin typeface="Times New Roman" pitchFamily="18" charset="0"/>
              </a:rPr>
              <a:t/>
            </a:r>
            <a:br>
              <a:rPr kumimoji="1" lang="zh-CN" altLang="en-US" sz="3600" dirty="0">
                <a:solidFill>
                  <a:schemeClr val="tx2"/>
                </a:solidFill>
                <a:latin typeface="Times New Roman" pitchFamily="18" charset="0"/>
              </a:rPr>
            </a:br>
            <a:r>
              <a:rPr kumimoji="1" lang="zh-CN" altLang="en-US" sz="3600" dirty="0">
                <a:solidFill>
                  <a:schemeClr val="tx2"/>
                </a:solidFill>
                <a:latin typeface="Times New Roman"/>
                <a:ea typeface="楷体_GB2312" pitchFamily="49" charset="-122"/>
              </a:rPr>
              <a:t>   </a:t>
            </a:r>
            <a:r>
              <a:rPr kumimoji="1" lang="zh-CN" altLang="en-US" sz="3600" dirty="0">
                <a:solidFill>
                  <a:schemeClr val="tx2"/>
                </a:solidFill>
                <a:latin typeface="Times New Roman" pitchFamily="18" charset="0"/>
                <a:ea typeface="楷体_GB2312" pitchFamily="49" charset="-122"/>
              </a:rPr>
              <a:t>     回首二战，那一幅幅残酷而血腥、雄伟而悲壮的历史画面，永远震撼着人们的心灵，令人难以忘怀。</a:t>
            </a:r>
            <a:r>
              <a:rPr kumimoji="1" lang="zh-CN" altLang="en-US" sz="3600" dirty="0">
                <a:solidFill>
                  <a:schemeClr val="tx2"/>
                </a:solidFill>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26978"/>
                                        </p:tgtEl>
                                        <p:attrNameLst>
                                          <p:attrName>style.visibility</p:attrName>
                                        </p:attrNameLst>
                                      </p:cBhvr>
                                      <p:to>
                                        <p:strVal val="visible"/>
                                      </p:to>
                                    </p:set>
                                    <p:animEffect transition="in" filter="fade">
                                      <p:cBhvr>
                                        <p:cTn id="7" dur="1000"/>
                                        <p:tgtEl>
                                          <p:spTgt spid="126978"/>
                                        </p:tgtEl>
                                      </p:cBhvr>
                                    </p:animEffect>
                                    <p:anim calcmode="lin" valueType="num">
                                      <p:cBhvr>
                                        <p:cTn id="8" dur="1000" fill="hold"/>
                                        <p:tgtEl>
                                          <p:spTgt spid="126978"/>
                                        </p:tgtEl>
                                        <p:attrNameLst>
                                          <p:attrName>ppt_x</p:attrName>
                                        </p:attrNameLst>
                                      </p:cBhvr>
                                      <p:tavLst>
                                        <p:tav tm="0">
                                          <p:val>
                                            <p:strVal val="#ppt_x-.1"/>
                                          </p:val>
                                        </p:tav>
                                        <p:tav tm="100000">
                                          <p:val>
                                            <p:strVal val="#ppt_x"/>
                                          </p:val>
                                        </p:tav>
                                      </p:tavLst>
                                    </p:anim>
                                    <p:anim calcmode="lin" valueType="num">
                                      <p:cBhvr>
                                        <p:cTn id="9" dur="1000" fill="hold"/>
                                        <p:tgtEl>
                                          <p:spTgt spid="12697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3074" name="Picture 2" descr="蜡烛·人"/>
          <p:cNvPicPr>
            <a:picLocks noChangeAspect="1" noChangeArrowheads="1"/>
          </p:cNvPicPr>
          <p:nvPr/>
        </p:nvPicPr>
        <p:blipFill>
          <a:blip r:embed="rId2">
            <a:clrChange>
              <a:clrFrom>
                <a:srgbClr val="FFFFFF"/>
              </a:clrFrom>
              <a:clrTo>
                <a:srgbClr val="FFFFFF">
                  <a:alpha val="0"/>
                </a:srgbClr>
              </a:clrTo>
            </a:clrChange>
          </a:blip>
          <a:srcRect l="1445" t="1843" r="11948" b="1843"/>
          <a:stretch>
            <a:fillRect/>
          </a:stretch>
        </p:blipFill>
        <p:spPr bwMode="auto">
          <a:xfrm>
            <a:off x="4716463" y="908050"/>
            <a:ext cx="5214937" cy="6669088"/>
          </a:xfrm>
          <a:prstGeom prst="rect">
            <a:avLst/>
          </a:prstGeom>
          <a:noFill/>
          <a:ln w="9525">
            <a:noFill/>
            <a:miter lim="800000"/>
            <a:headEnd/>
            <a:tailEnd/>
          </a:ln>
        </p:spPr>
      </p:pic>
      <p:pic>
        <p:nvPicPr>
          <p:cNvPr id="3075" name="Picture 3" descr="蜡烛"/>
          <p:cNvPicPr>
            <a:picLocks noChangeAspect="1" noChangeArrowheads="1" noCrop="1"/>
          </p:cNvPicPr>
          <p:nvPr/>
        </p:nvPicPr>
        <p:blipFill>
          <a:blip r:embed="rId3"/>
          <a:srcRect/>
          <a:stretch>
            <a:fillRect/>
          </a:stretch>
        </p:blipFill>
        <p:spPr bwMode="auto">
          <a:xfrm>
            <a:off x="3276600" y="3068638"/>
            <a:ext cx="3527425" cy="3600450"/>
          </a:xfrm>
          <a:prstGeom prst="rect">
            <a:avLst/>
          </a:prstGeom>
          <a:noFill/>
          <a:ln w="9525">
            <a:noFill/>
            <a:miter lim="800000"/>
            <a:headEnd/>
            <a:tailEnd/>
          </a:ln>
        </p:spPr>
      </p:pic>
      <p:sp>
        <p:nvSpPr>
          <p:cNvPr id="3076" name="Rectangle 5"/>
          <p:cNvSpPr>
            <a:spLocks noChangeArrowheads="1"/>
          </p:cNvSpPr>
          <p:nvPr/>
        </p:nvSpPr>
        <p:spPr bwMode="auto">
          <a:xfrm>
            <a:off x="179388" y="908050"/>
            <a:ext cx="7296150" cy="2530475"/>
          </a:xfrm>
          <a:prstGeom prst="rect">
            <a:avLst/>
          </a:prstGeom>
          <a:noFill/>
          <a:ln w="9525">
            <a:noFill/>
            <a:miter lim="800000"/>
          </a:ln>
        </p:spPr>
        <p:txBody>
          <a:bodyPr wrap="none">
            <a:spAutoFit/>
          </a:bodyPr>
          <a:lstStyle/>
          <a:p>
            <a:r>
              <a:rPr kumimoji="1" lang="en-US" altLang="zh-CN" sz="4000">
                <a:solidFill>
                  <a:schemeClr val="bg1"/>
                </a:solidFill>
                <a:latin typeface="华文中宋" pitchFamily="2" charset="-122"/>
                <a:ea typeface="华文中宋" pitchFamily="2" charset="-122"/>
              </a:rPr>
              <a:t>       </a:t>
            </a:r>
            <a:r>
              <a:rPr kumimoji="1" lang="zh-CN" altLang="en-US" sz="4000">
                <a:solidFill>
                  <a:schemeClr val="bg1"/>
                </a:solidFill>
                <a:latin typeface="华文中宋" pitchFamily="2" charset="-122"/>
                <a:ea typeface="华文中宋" pitchFamily="2" charset="-122"/>
              </a:rPr>
              <a:t>一个苏联红军为解放南斯</a:t>
            </a:r>
          </a:p>
          <a:p>
            <a:r>
              <a:rPr kumimoji="1" lang="zh-CN" altLang="en-US" sz="4000">
                <a:solidFill>
                  <a:schemeClr val="bg1"/>
                </a:solidFill>
                <a:latin typeface="华文中宋" pitchFamily="2" charset="-122"/>
                <a:ea typeface="华文中宋" pitchFamily="2" charset="-122"/>
              </a:rPr>
              <a:t>拉夫牺牲在南斯拉法的土地上，</a:t>
            </a:r>
          </a:p>
          <a:p>
            <a:r>
              <a:rPr kumimoji="1" lang="zh-CN" altLang="en-US" sz="4000">
                <a:solidFill>
                  <a:schemeClr val="bg1"/>
                </a:solidFill>
                <a:latin typeface="华文中宋" pitchFamily="2" charset="-122"/>
                <a:ea typeface="华文中宋" pitchFamily="2" charset="-122"/>
              </a:rPr>
              <a:t>一位南斯拉夫的老妇人不忍心</a:t>
            </a:r>
          </a:p>
          <a:p>
            <a:r>
              <a:rPr kumimoji="1" lang="zh-CN" altLang="en-US" sz="4000">
                <a:solidFill>
                  <a:schemeClr val="bg1"/>
                </a:solidFill>
                <a:latin typeface="华文中宋" pitchFamily="2" charset="-122"/>
                <a:ea typeface="华文中宋" pitchFamily="2" charset="-122"/>
              </a:rPr>
              <a:t>红军暴尸战场</a:t>
            </a:r>
            <a:r>
              <a:rPr kumimoji="1" lang="en-US" altLang="zh-CN" sz="4000">
                <a:solidFill>
                  <a:schemeClr val="bg1"/>
                </a:solidFill>
                <a:latin typeface="华文中宋" pitchFamily="2" charset="-122"/>
                <a:ea typeface="华文中宋" pitchFamily="2" charset="-122"/>
              </a:rPr>
              <a:t>……</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2"/>
          <p:cNvSpPr txBox="1">
            <a:spLocks noChangeArrowheads="1"/>
          </p:cNvSpPr>
          <p:nvPr/>
        </p:nvSpPr>
        <p:spPr bwMode="auto">
          <a:xfrm>
            <a:off x="323850" y="908050"/>
            <a:ext cx="8458200" cy="7399338"/>
          </a:xfrm>
          <a:prstGeom prst="rect">
            <a:avLst/>
          </a:prstGeom>
          <a:noFill/>
          <a:ln w="12700" cap="sq">
            <a:noFill/>
            <a:miter lim="800000"/>
            <a:headEnd type="none" w="sm" len="sm"/>
            <a:tailEnd type="none" w="sm" len="sm"/>
          </a:ln>
        </p:spPr>
        <p:txBody>
          <a:bodyPr>
            <a:spAutoFit/>
          </a:bodyPr>
          <a:lstStyle/>
          <a:p>
            <a:pPr>
              <a:spcBef>
                <a:spcPct val="50000"/>
              </a:spcBef>
            </a:pPr>
            <a:r>
              <a:rPr kumimoji="1" lang="en-US" altLang="zh-CN" sz="3200">
                <a:latin typeface="Times New Roman" pitchFamily="18" charset="0"/>
              </a:rPr>
              <a:t>       </a:t>
            </a:r>
            <a:r>
              <a:rPr kumimoji="1" lang="en-US" altLang="zh-CN" sz="2900">
                <a:solidFill>
                  <a:srgbClr val="3333CC"/>
                </a:solidFill>
                <a:latin typeface="Times New Roman" pitchFamily="18" charset="0"/>
                <a:ea typeface="华文中宋" pitchFamily="2" charset="-122"/>
              </a:rPr>
              <a:t>1944</a:t>
            </a:r>
            <a:r>
              <a:rPr kumimoji="1" lang="zh-CN" altLang="en-US" sz="2900">
                <a:solidFill>
                  <a:srgbClr val="3333CC"/>
                </a:solidFill>
                <a:latin typeface="Times New Roman" pitchFamily="18" charset="0"/>
                <a:ea typeface="华文中宋" pitchFamily="2" charset="-122"/>
              </a:rPr>
              <a:t>年９月，苏联和南斯拉夫在莫斯科就苏军进入南斯拉夫领土达成协议。随后又在克拉约瓦最后商定了共同行动计划，</a:t>
            </a:r>
            <a:r>
              <a:rPr kumimoji="1" lang="en-US" altLang="zh-CN" sz="2900">
                <a:solidFill>
                  <a:srgbClr val="3333CC"/>
                </a:solidFill>
                <a:latin typeface="Times New Roman" pitchFamily="18" charset="0"/>
                <a:ea typeface="华文中宋" pitchFamily="2" charset="-122"/>
              </a:rPr>
              <a:t>10</a:t>
            </a:r>
            <a:r>
              <a:rPr kumimoji="1" lang="zh-CN" altLang="en-US" sz="2900">
                <a:solidFill>
                  <a:srgbClr val="3333CC"/>
                </a:solidFill>
                <a:latin typeface="Times New Roman" pitchFamily="18" charset="0"/>
                <a:ea typeface="华文中宋" pitchFamily="2" charset="-122"/>
              </a:rPr>
              <a:t>月５日，签署了关于保加利亚军队参加对南斯拉夫领土上的德军作战的南保协定。 </a:t>
            </a:r>
            <a:br>
              <a:rPr kumimoji="1" lang="zh-CN" altLang="en-US" sz="2900">
                <a:solidFill>
                  <a:srgbClr val="3333CC"/>
                </a:solidFill>
                <a:latin typeface="Times New Roman" pitchFamily="18" charset="0"/>
                <a:ea typeface="华文中宋" pitchFamily="2" charset="-122"/>
              </a:rPr>
            </a:br>
            <a:r>
              <a:rPr kumimoji="1" lang="zh-CN" altLang="en-US" sz="2900">
                <a:solidFill>
                  <a:srgbClr val="3333CC"/>
                </a:solidFill>
                <a:latin typeface="Times New Roman" pitchFamily="18" charset="0"/>
                <a:ea typeface="华文中宋" pitchFamily="2" charset="-122"/>
              </a:rPr>
              <a:t>       贝尔格莱德战役的企图是：</a:t>
            </a:r>
            <a:r>
              <a:rPr kumimoji="1" lang="zh-CN" altLang="en-US" sz="2900">
                <a:solidFill>
                  <a:srgbClr val="FF0000"/>
                </a:solidFill>
                <a:latin typeface="Times New Roman" pitchFamily="18" charset="0"/>
                <a:ea typeface="华文中宋" pitchFamily="2" charset="-122"/>
              </a:rPr>
              <a:t>通过苏、南、保三国军队的共同努力，</a:t>
            </a:r>
            <a:r>
              <a:rPr kumimoji="1" lang="zh-CN" altLang="en-US" sz="2900">
                <a:solidFill>
                  <a:srgbClr val="3333CC"/>
                </a:solidFill>
                <a:latin typeface="Times New Roman" pitchFamily="18" charset="0"/>
                <a:ea typeface="华文中宋" pitchFamily="2" charset="-122"/>
              </a:rPr>
              <a:t>粉碎“塞尔维亚”集团军积集群，</a:t>
            </a:r>
            <a:r>
              <a:rPr kumimoji="1" lang="zh-CN" altLang="en-US" sz="2900">
                <a:solidFill>
                  <a:srgbClr val="FF0000"/>
                </a:solidFill>
                <a:latin typeface="Times New Roman" pitchFamily="18" charset="0"/>
                <a:ea typeface="华文中宋" pitchFamily="2" charset="-122"/>
              </a:rPr>
              <a:t>解放被占领的塞尔维亚地区和南斯拉夫首都贝尔格莱德，</a:t>
            </a:r>
            <a:r>
              <a:rPr kumimoji="1" lang="zh-CN" altLang="en-US" sz="2900">
                <a:solidFill>
                  <a:srgbClr val="3333CC"/>
                </a:solidFill>
                <a:latin typeface="Times New Roman" pitchFamily="18" charset="0"/>
                <a:ea typeface="华文中宋" pitchFamily="2" charset="-122"/>
              </a:rPr>
              <a:t>前往驻希腊的“</a:t>
            </a:r>
            <a:r>
              <a:rPr kumimoji="1" lang="en-US" altLang="zh-CN" sz="2900">
                <a:solidFill>
                  <a:srgbClr val="3333CC"/>
                </a:solidFill>
                <a:latin typeface="Times New Roman" pitchFamily="18" charset="0"/>
                <a:ea typeface="华文中宋" pitchFamily="2" charset="-122"/>
              </a:rPr>
              <a:t>Ε”</a:t>
            </a:r>
            <a:r>
              <a:rPr kumimoji="1" lang="zh-CN" altLang="en-US" sz="2900">
                <a:solidFill>
                  <a:srgbClr val="3333CC"/>
                </a:solidFill>
                <a:latin typeface="Times New Roman" pitchFamily="18" charset="0"/>
                <a:ea typeface="华文中宋" pitchFamily="2" charset="-122"/>
              </a:rPr>
              <a:t>集团军群的交通线，不让该集团军群从巴尔干岛南部退却。这样，就构成了苏、南军队统一的作战正面，并为南斯拉夫人民解放军尔后争取本国的完全解放创造了有利条件。 </a:t>
            </a:r>
            <a:br>
              <a:rPr kumimoji="1" lang="zh-CN" altLang="en-US" sz="2900">
                <a:solidFill>
                  <a:srgbClr val="3333CC"/>
                </a:solidFill>
                <a:latin typeface="Times New Roman" pitchFamily="18" charset="0"/>
                <a:ea typeface="华文中宋" pitchFamily="2" charset="-122"/>
              </a:rPr>
            </a:br>
            <a:r>
              <a:rPr kumimoji="1" lang="zh-CN" altLang="en-US" sz="2900">
                <a:solidFill>
                  <a:srgbClr val="3333CC"/>
                </a:solidFill>
                <a:latin typeface="Times New Roman" pitchFamily="18" charset="0"/>
                <a:ea typeface="华文中宋" pitchFamily="2" charset="-122"/>
              </a:rPr>
              <a:t/>
            </a:r>
            <a:br>
              <a:rPr kumimoji="1" lang="zh-CN" altLang="en-US" sz="2900">
                <a:solidFill>
                  <a:srgbClr val="3333CC"/>
                </a:solidFill>
                <a:latin typeface="Times New Roman" pitchFamily="18" charset="0"/>
                <a:ea typeface="华文中宋" pitchFamily="2" charset="-122"/>
              </a:rPr>
            </a:br>
            <a:endParaRPr kumimoji="1" lang="zh-CN" altLang="en-US" sz="2900">
              <a:solidFill>
                <a:srgbClr val="3333CC"/>
              </a:solidFill>
              <a:latin typeface="Times New Roman" pitchFamily="18" charset="0"/>
              <a:ea typeface="华文中宋" pitchFamily="2" charset="-122"/>
            </a:endParaRPr>
          </a:p>
          <a:p>
            <a:pPr>
              <a:spcBef>
                <a:spcPct val="50000"/>
              </a:spcBef>
            </a:pPr>
            <a:endParaRPr kumimoji="1" lang="en-US" altLang="zh-CN" sz="2800" b="0">
              <a:latin typeface="Times New Roman" pitchFamily="18" charset="0"/>
            </a:endParaRPr>
          </a:p>
        </p:txBody>
      </p:sp>
      <p:sp>
        <p:nvSpPr>
          <p:cNvPr id="4099" name="WordArt 3"/>
          <p:cNvSpPr>
            <a:spLocks noChangeArrowheads="1" noChangeShapeType="1" noTextEdit="1"/>
          </p:cNvSpPr>
          <p:nvPr/>
        </p:nvSpPr>
        <p:spPr bwMode="auto">
          <a:xfrm>
            <a:off x="250825" y="0"/>
            <a:ext cx="3505200" cy="914400"/>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rPr>
              <a:t>课文背景：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128002"/>
                                        </p:tgtEl>
                                        <p:attrNameLst>
                                          <p:attrName>style.visibility</p:attrName>
                                        </p:attrNameLst>
                                      </p:cBhvr>
                                      <p:to>
                                        <p:strVal val="visible"/>
                                      </p:to>
                                    </p:set>
                                    <p:animEffect transition="in" filter="fade">
                                      <p:cBhvr>
                                        <p:cTn id="7" dur="1000"/>
                                        <p:tgtEl>
                                          <p:spTgt spid="128002"/>
                                        </p:tgtEl>
                                      </p:cBhvr>
                                    </p:animEffect>
                                    <p:anim calcmode="lin" valueType="num">
                                      <p:cBhvr>
                                        <p:cTn id="8" dur="1000" fill="hold"/>
                                        <p:tgtEl>
                                          <p:spTgt spid="128002"/>
                                        </p:tgtEl>
                                        <p:attrNameLst>
                                          <p:attrName>ppt_x</p:attrName>
                                        </p:attrNameLst>
                                      </p:cBhvr>
                                      <p:tavLst>
                                        <p:tav tm="0">
                                          <p:val>
                                            <p:strVal val="#ppt_x-.1"/>
                                          </p:val>
                                        </p:tav>
                                        <p:tav tm="100000">
                                          <p:val>
                                            <p:strVal val="#ppt_x"/>
                                          </p:val>
                                        </p:tav>
                                      </p:tavLst>
                                    </p:anim>
                                    <p:anim calcmode="lin" valueType="num">
                                      <p:cBhvr>
                                        <p:cTn id="9" dur="1000" fill="hold"/>
                                        <p:tgtEl>
                                          <p:spTgt spid="12800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5122" name="Picture 6" descr="蜡烛·人"/>
          <p:cNvPicPr>
            <a:picLocks noChangeAspect="1" noChangeArrowheads="1"/>
          </p:cNvPicPr>
          <p:nvPr/>
        </p:nvPicPr>
        <p:blipFill>
          <a:blip r:embed="rId2">
            <a:clrChange>
              <a:clrFrom>
                <a:srgbClr val="FFFFFF"/>
              </a:clrFrom>
              <a:clrTo>
                <a:srgbClr val="FFFFFF">
                  <a:alpha val="0"/>
                </a:srgbClr>
              </a:clrTo>
            </a:clrChange>
          </a:blip>
          <a:srcRect l="1445" t="1843" r="11948" b="1843"/>
          <a:stretch>
            <a:fillRect/>
          </a:stretch>
        </p:blipFill>
        <p:spPr bwMode="auto">
          <a:xfrm>
            <a:off x="3929063" y="93663"/>
            <a:ext cx="5214937" cy="6669087"/>
          </a:xfrm>
          <a:prstGeom prst="rect">
            <a:avLst/>
          </a:prstGeom>
          <a:noFill/>
          <a:ln w="9525">
            <a:noFill/>
            <a:miter lim="800000"/>
            <a:headEnd/>
            <a:tailEnd/>
          </a:ln>
        </p:spPr>
      </p:pic>
      <p:pic>
        <p:nvPicPr>
          <p:cNvPr id="5123" name="Picture 5" descr="蜡烛"/>
          <p:cNvPicPr>
            <a:picLocks noChangeAspect="1" noChangeArrowheads="1" noCrop="1"/>
          </p:cNvPicPr>
          <p:nvPr/>
        </p:nvPicPr>
        <p:blipFill>
          <a:blip r:embed="rId3"/>
          <a:srcRect/>
          <a:stretch>
            <a:fillRect/>
          </a:stretch>
        </p:blipFill>
        <p:spPr bwMode="auto">
          <a:xfrm>
            <a:off x="3276600" y="3068638"/>
            <a:ext cx="3527425" cy="3600450"/>
          </a:xfrm>
          <a:prstGeom prst="rect">
            <a:avLst/>
          </a:prstGeom>
          <a:noFill/>
          <a:ln w="9525">
            <a:noFill/>
            <a:miter lim="800000"/>
            <a:headEnd/>
            <a:tailEnd/>
          </a:ln>
        </p:spPr>
      </p:pic>
      <p:sp>
        <p:nvSpPr>
          <p:cNvPr id="5124" name="Text Box 7"/>
          <p:cNvSpPr txBox="1">
            <a:spLocks noChangeArrowheads="1"/>
          </p:cNvSpPr>
          <p:nvPr/>
        </p:nvSpPr>
        <p:spPr bwMode="auto">
          <a:xfrm>
            <a:off x="971550" y="690563"/>
            <a:ext cx="3200400" cy="1311275"/>
          </a:xfrm>
          <a:prstGeom prst="rect">
            <a:avLst/>
          </a:prstGeom>
          <a:noFill/>
          <a:ln w="9525">
            <a:noFill/>
            <a:miter lim="800000"/>
          </a:ln>
        </p:spPr>
        <p:txBody>
          <a:bodyPr wrap="none">
            <a:spAutoFit/>
          </a:bodyPr>
          <a:lstStyle/>
          <a:p>
            <a:r>
              <a:rPr lang="zh-CN" altLang="en-US" sz="8000">
                <a:solidFill>
                  <a:schemeClr val="bg1"/>
                </a:solidFill>
                <a:latin typeface="华文中宋" pitchFamily="2" charset="-122"/>
                <a:ea typeface="华文中宋" pitchFamily="2" charset="-122"/>
              </a:rPr>
              <a:t>蜡   烛</a:t>
            </a:r>
          </a:p>
        </p:txBody>
      </p:sp>
      <p:sp>
        <p:nvSpPr>
          <p:cNvPr id="5125" name="Rectangle 8"/>
          <p:cNvSpPr>
            <a:spLocks noChangeArrowheads="1"/>
          </p:cNvSpPr>
          <p:nvPr/>
        </p:nvSpPr>
        <p:spPr bwMode="auto">
          <a:xfrm>
            <a:off x="684213" y="2565400"/>
            <a:ext cx="3886200" cy="701675"/>
          </a:xfrm>
          <a:prstGeom prst="rect">
            <a:avLst/>
          </a:prstGeom>
          <a:noFill/>
          <a:ln w="9525">
            <a:noFill/>
            <a:miter lim="800000"/>
          </a:ln>
        </p:spPr>
        <p:txBody>
          <a:bodyPr wrap="none">
            <a:spAutoFit/>
          </a:bodyPr>
          <a:lstStyle/>
          <a:p>
            <a:r>
              <a:rPr kumimoji="1" lang="zh-CN" altLang="en-US" sz="4000">
                <a:solidFill>
                  <a:schemeClr val="bg1"/>
                </a:solidFill>
                <a:latin typeface="华文中宋" pitchFamily="2" charset="-122"/>
                <a:ea typeface="华文中宋" pitchFamily="2" charset="-122"/>
              </a:rPr>
              <a:t>苏联    西蒙诺夫</a:t>
            </a:r>
          </a:p>
        </p:txBody>
      </p:sp>
      <p:sp>
        <p:nvSpPr>
          <p:cNvPr id="5126" name="Rectangle 10"/>
          <p:cNvSpPr>
            <a:spLocks noChangeArrowheads="1"/>
          </p:cNvSpPr>
          <p:nvPr/>
        </p:nvSpPr>
        <p:spPr bwMode="auto">
          <a:xfrm>
            <a:off x="468313" y="4868863"/>
            <a:ext cx="1708150" cy="701675"/>
          </a:xfrm>
          <a:prstGeom prst="rect">
            <a:avLst/>
          </a:prstGeom>
          <a:noFill/>
          <a:ln w="9525">
            <a:noFill/>
            <a:miter lim="800000"/>
          </a:ln>
        </p:spPr>
        <p:txBody>
          <a:bodyPr wrap="none">
            <a:spAutoFit/>
          </a:bodyPr>
          <a:lstStyle/>
          <a:p>
            <a:r>
              <a:rPr kumimoji="1" lang="zh-CN" altLang="en-US" sz="4000">
                <a:solidFill>
                  <a:srgbClr val="FFFF00"/>
                </a:solidFill>
                <a:ea typeface="华文中宋" pitchFamily="2" charset="-122"/>
              </a:rPr>
              <a:t>体裁：</a:t>
            </a:r>
          </a:p>
        </p:txBody>
      </p:sp>
      <p:sp>
        <p:nvSpPr>
          <p:cNvPr id="2059" name="Rectangle 11"/>
          <p:cNvSpPr>
            <a:spLocks noChangeArrowheads="1"/>
          </p:cNvSpPr>
          <p:nvPr/>
        </p:nvSpPr>
        <p:spPr bwMode="auto">
          <a:xfrm>
            <a:off x="2124075" y="4868863"/>
            <a:ext cx="2216150" cy="701675"/>
          </a:xfrm>
          <a:prstGeom prst="rect">
            <a:avLst/>
          </a:prstGeom>
          <a:noFill/>
          <a:ln w="9525">
            <a:noFill/>
            <a:miter lim="800000"/>
          </a:ln>
        </p:spPr>
        <p:txBody>
          <a:bodyPr wrap="none">
            <a:spAutoFit/>
          </a:bodyPr>
          <a:lstStyle/>
          <a:p>
            <a:r>
              <a:rPr kumimoji="1" lang="zh-CN" altLang="en-US" sz="4000">
                <a:solidFill>
                  <a:srgbClr val="FFFF00"/>
                </a:solidFill>
                <a:ea typeface="华文中宋" pitchFamily="2" charset="-122"/>
              </a:rPr>
              <a:t>战地通讯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59"/>
                                        </p:tgtEl>
                                        <p:attrNameLst>
                                          <p:attrName>style.visibility</p:attrName>
                                        </p:attrNameLst>
                                      </p:cBhvr>
                                      <p:to>
                                        <p:strVal val="visible"/>
                                      </p:to>
                                    </p:set>
                                    <p:animEffect transition="in" filter="fade">
                                      <p:cBhvr>
                                        <p:cTn id="7" dur="2000"/>
                                        <p:tgtEl>
                                          <p:spTgt spid="2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900113" y="836613"/>
            <a:ext cx="2222500" cy="701675"/>
          </a:xfrm>
          <a:prstGeom prst="rect">
            <a:avLst/>
          </a:prstGeom>
          <a:noFill/>
          <a:ln w="12700" cap="sq">
            <a:noFill/>
            <a:miter lim="800000"/>
            <a:headEnd type="none" w="sm" len="sm"/>
            <a:tailEnd type="none" w="sm" len="sm"/>
          </a:ln>
        </p:spPr>
        <p:txBody>
          <a:bodyPr wrap="none">
            <a:spAutoFit/>
          </a:bodyPr>
          <a:lstStyle/>
          <a:p>
            <a:r>
              <a:rPr lang="zh-CN" altLang="en-US" sz="4000">
                <a:solidFill>
                  <a:srgbClr val="FF0000"/>
                </a:solidFill>
              </a:rPr>
              <a:t>学习目标</a:t>
            </a:r>
          </a:p>
        </p:txBody>
      </p:sp>
      <p:sp>
        <p:nvSpPr>
          <p:cNvPr id="117763" name="Text Box 3"/>
          <p:cNvSpPr txBox="1">
            <a:spLocks noChangeArrowheads="1"/>
          </p:cNvSpPr>
          <p:nvPr/>
        </p:nvSpPr>
        <p:spPr bwMode="auto">
          <a:xfrm>
            <a:off x="0" y="2349500"/>
            <a:ext cx="9032875" cy="2041525"/>
          </a:xfrm>
          <a:prstGeom prst="rect">
            <a:avLst/>
          </a:prstGeom>
          <a:noFill/>
          <a:ln w="12700" cap="sq">
            <a:noFill/>
            <a:miter lim="800000"/>
            <a:headEnd type="none" w="sm" len="sm"/>
            <a:tailEnd type="none" w="sm" len="sm"/>
          </a:ln>
        </p:spPr>
        <p:txBody>
          <a:bodyPr wrap="none">
            <a:spAutoFit/>
          </a:bodyPr>
          <a:lstStyle/>
          <a:p>
            <a:r>
              <a:rPr lang="en-US" altLang="zh-CN" sz="3200">
                <a:solidFill>
                  <a:schemeClr val="tx2"/>
                </a:solidFill>
              </a:rPr>
              <a:t>        1</a:t>
            </a:r>
            <a:r>
              <a:rPr lang="zh-CN" altLang="en-US" sz="3200">
                <a:solidFill>
                  <a:schemeClr val="tx2"/>
                </a:solidFill>
              </a:rPr>
              <a:t>、学习课文通过</a:t>
            </a:r>
            <a:r>
              <a:rPr lang="zh-CN" altLang="en-US" sz="3200">
                <a:solidFill>
                  <a:srgbClr val="FF0000"/>
                </a:solidFill>
              </a:rPr>
              <a:t>细节描写</a:t>
            </a:r>
            <a:r>
              <a:rPr lang="zh-CN" altLang="en-US" sz="3200">
                <a:solidFill>
                  <a:schemeClr val="tx2"/>
                </a:solidFill>
              </a:rPr>
              <a:t>刻画人物的手法。</a:t>
            </a:r>
          </a:p>
          <a:p>
            <a:endParaRPr lang="zh-CN" altLang="en-US" sz="3200">
              <a:solidFill>
                <a:schemeClr val="tx2"/>
              </a:solidFill>
            </a:endParaRPr>
          </a:p>
          <a:p>
            <a:r>
              <a:rPr lang="zh-CN" altLang="en-US" sz="3200">
                <a:solidFill>
                  <a:schemeClr val="tx2"/>
                </a:solidFill>
              </a:rPr>
              <a:t>       </a:t>
            </a:r>
            <a:r>
              <a:rPr lang="en-US" altLang="zh-CN" sz="3200">
                <a:solidFill>
                  <a:schemeClr val="tx2"/>
                </a:solidFill>
              </a:rPr>
              <a:t>2</a:t>
            </a:r>
            <a:r>
              <a:rPr lang="zh-CN" altLang="en-US" sz="3200">
                <a:solidFill>
                  <a:schemeClr val="tx2"/>
                </a:solidFill>
              </a:rPr>
              <a:t>、体会</a:t>
            </a:r>
            <a:r>
              <a:rPr lang="zh-CN" altLang="en-US" sz="3200">
                <a:solidFill>
                  <a:srgbClr val="FF0000"/>
                </a:solidFill>
              </a:rPr>
              <a:t>正义的战争</a:t>
            </a:r>
            <a:r>
              <a:rPr lang="zh-CN" altLang="en-US" sz="3200">
                <a:solidFill>
                  <a:schemeClr val="tx2"/>
                </a:solidFill>
              </a:rPr>
              <a:t>中</a:t>
            </a:r>
            <a:r>
              <a:rPr lang="zh-CN" altLang="en-US" sz="3200">
                <a:solidFill>
                  <a:srgbClr val="FF0000"/>
                </a:solidFill>
              </a:rPr>
              <a:t>各国人民</a:t>
            </a:r>
            <a:r>
              <a:rPr lang="zh-CN" altLang="en-US" sz="3200">
                <a:solidFill>
                  <a:schemeClr val="tx2"/>
                </a:solidFill>
              </a:rPr>
              <a:t>用血肉凝成</a:t>
            </a:r>
          </a:p>
          <a:p>
            <a:r>
              <a:rPr lang="zh-CN" altLang="en-US" sz="3200">
                <a:solidFill>
                  <a:schemeClr val="tx2"/>
                </a:solidFill>
              </a:rPr>
              <a:t>的</a:t>
            </a:r>
            <a:r>
              <a:rPr lang="zh-CN" altLang="en-US" sz="3200">
                <a:solidFill>
                  <a:srgbClr val="FF0000"/>
                </a:solidFill>
              </a:rPr>
              <a:t>友谊</a:t>
            </a:r>
            <a:r>
              <a:rPr lang="zh-CN" altLang="en-US" sz="3200">
                <a:solidFill>
                  <a:schemeClr val="tx2"/>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17763"/>
                                        </p:tgtEl>
                                        <p:attrNameLst>
                                          <p:attrName>style.visibility</p:attrName>
                                        </p:attrNameLst>
                                      </p:cBhvr>
                                      <p:to>
                                        <p:strVal val="visible"/>
                                      </p:to>
                                    </p:set>
                                    <p:anim by="(-#ppt_w*2)" calcmode="lin" valueType="num">
                                      <p:cBhvr rctx="PPT">
                                        <p:cTn id="7" dur="500" autoRev="1" fill="hold">
                                          <p:stCondLst>
                                            <p:cond delay="0"/>
                                          </p:stCondLst>
                                        </p:cTn>
                                        <p:tgtEl>
                                          <p:spTgt spid="117763"/>
                                        </p:tgtEl>
                                        <p:attrNameLst>
                                          <p:attrName>ppt_w</p:attrName>
                                        </p:attrNameLst>
                                      </p:cBhvr>
                                    </p:anim>
                                    <p:anim by="(#ppt_w*0.50)" calcmode="lin" valueType="num">
                                      <p:cBhvr>
                                        <p:cTn id="8" dur="500" decel="50000" autoRev="1" fill="hold">
                                          <p:stCondLst>
                                            <p:cond delay="0"/>
                                          </p:stCondLst>
                                        </p:cTn>
                                        <p:tgtEl>
                                          <p:spTgt spid="117763"/>
                                        </p:tgtEl>
                                        <p:attrNameLst>
                                          <p:attrName>ppt_x</p:attrName>
                                        </p:attrNameLst>
                                      </p:cBhvr>
                                    </p:anim>
                                    <p:anim from="(-#ppt_h/2)" to="(#ppt_y)" calcmode="lin" valueType="num">
                                      <p:cBhvr>
                                        <p:cTn id="9" dur="1000" fill="hold">
                                          <p:stCondLst>
                                            <p:cond delay="0"/>
                                          </p:stCondLst>
                                        </p:cTn>
                                        <p:tgtEl>
                                          <p:spTgt spid="117763"/>
                                        </p:tgtEl>
                                        <p:attrNameLst>
                                          <p:attrName>ppt_y</p:attrName>
                                        </p:attrNameLst>
                                      </p:cBhvr>
                                    </p:anim>
                                    <p:animRot by="21600000">
                                      <p:cBhvr>
                                        <p:cTn id="10" dur="1000" fill="hold">
                                          <p:stCondLst>
                                            <p:cond delay="0"/>
                                          </p:stCondLst>
                                        </p:cTn>
                                        <p:tgtEl>
                                          <p:spTgt spid="11776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图片 (9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7171" name="Picture 5" descr="西蒙诺夫"/>
          <p:cNvPicPr>
            <a:picLocks noChangeAspect="1" noChangeArrowheads="1"/>
          </p:cNvPicPr>
          <p:nvPr/>
        </p:nvPicPr>
        <p:blipFill>
          <a:blip r:embed="rId3"/>
          <a:srcRect b="9673"/>
          <a:stretch>
            <a:fillRect/>
          </a:stretch>
        </p:blipFill>
        <p:spPr bwMode="auto">
          <a:xfrm>
            <a:off x="0" y="1700213"/>
            <a:ext cx="3276600" cy="5157787"/>
          </a:xfrm>
          <a:prstGeom prst="rect">
            <a:avLst/>
          </a:prstGeom>
          <a:noFill/>
          <a:ln w="9525">
            <a:noFill/>
            <a:miter lim="800000"/>
            <a:headEnd/>
            <a:tailEnd/>
          </a:ln>
        </p:spPr>
      </p:pic>
      <p:sp>
        <p:nvSpPr>
          <p:cNvPr id="7172" name="Text Box 7"/>
          <p:cNvSpPr txBox="1">
            <a:spLocks noChangeArrowheads="1"/>
          </p:cNvSpPr>
          <p:nvPr/>
        </p:nvSpPr>
        <p:spPr bwMode="auto">
          <a:xfrm>
            <a:off x="0" y="5789613"/>
            <a:ext cx="3203575" cy="1068387"/>
          </a:xfrm>
          <a:prstGeom prst="rect">
            <a:avLst/>
          </a:prstGeom>
          <a:solidFill>
            <a:schemeClr val="bg1"/>
          </a:solidFill>
          <a:ln w="9525">
            <a:noFill/>
            <a:miter lim="800000"/>
          </a:ln>
        </p:spPr>
        <p:txBody>
          <a:bodyPr>
            <a:spAutoFit/>
          </a:bodyPr>
          <a:lstStyle/>
          <a:p>
            <a:pPr algn="ctr"/>
            <a:r>
              <a:rPr kumimoji="1" lang="zh-CN" altLang="en-US" sz="3600">
                <a:solidFill>
                  <a:schemeClr val="tx2"/>
                </a:solidFill>
                <a:ea typeface="华文中宋" pitchFamily="2" charset="-122"/>
              </a:rPr>
              <a:t>西蒙诺夫</a:t>
            </a:r>
          </a:p>
          <a:p>
            <a:pPr algn="ctr"/>
            <a:r>
              <a:rPr kumimoji="1" lang="zh-CN" altLang="en-US" sz="2800">
                <a:solidFill>
                  <a:schemeClr val="tx2"/>
                </a:solidFill>
                <a:ea typeface="华文中宋" pitchFamily="2" charset="-122"/>
              </a:rPr>
              <a:t>（</a:t>
            </a:r>
            <a:r>
              <a:rPr kumimoji="1" lang="en-US" altLang="zh-CN" sz="2800">
                <a:solidFill>
                  <a:schemeClr val="tx2"/>
                </a:solidFill>
                <a:ea typeface="华文中宋" pitchFamily="2" charset="-122"/>
              </a:rPr>
              <a:t>1915-1979</a:t>
            </a:r>
            <a:r>
              <a:rPr kumimoji="1" lang="en-US" altLang="zh-CN" sz="2800" b="0">
                <a:solidFill>
                  <a:schemeClr val="tx2"/>
                </a:solidFill>
                <a:ea typeface="华文中宋" pitchFamily="2" charset="-122"/>
              </a:rPr>
              <a:t> </a:t>
            </a:r>
            <a:r>
              <a:rPr kumimoji="1" lang="zh-CN" altLang="en-US" sz="2800" b="0">
                <a:solidFill>
                  <a:schemeClr val="tx2"/>
                </a:solidFill>
                <a:ea typeface="华文中宋" pitchFamily="2" charset="-122"/>
              </a:rPr>
              <a:t>）</a:t>
            </a:r>
          </a:p>
        </p:txBody>
      </p:sp>
      <p:sp>
        <p:nvSpPr>
          <p:cNvPr id="7173" name="Text Box 10"/>
          <p:cNvSpPr txBox="1">
            <a:spLocks noChangeArrowheads="1"/>
          </p:cNvSpPr>
          <p:nvPr/>
        </p:nvSpPr>
        <p:spPr bwMode="auto">
          <a:xfrm>
            <a:off x="3903663" y="306388"/>
            <a:ext cx="184150" cy="823912"/>
          </a:xfrm>
          <a:prstGeom prst="rect">
            <a:avLst/>
          </a:prstGeom>
          <a:noFill/>
          <a:ln w="9525">
            <a:noFill/>
            <a:miter lim="800000"/>
          </a:ln>
        </p:spPr>
        <p:txBody>
          <a:bodyPr wrap="none">
            <a:spAutoFit/>
          </a:bodyPr>
          <a:lstStyle/>
          <a:p>
            <a:endParaRPr lang="zh-CN" altLang="zh-CN"/>
          </a:p>
        </p:txBody>
      </p:sp>
      <p:sp>
        <p:nvSpPr>
          <p:cNvPr id="7174" name="Text Box 11"/>
          <p:cNvSpPr txBox="1">
            <a:spLocks noChangeArrowheads="1"/>
          </p:cNvSpPr>
          <p:nvPr/>
        </p:nvSpPr>
        <p:spPr bwMode="auto">
          <a:xfrm>
            <a:off x="3635375" y="298450"/>
            <a:ext cx="5130800" cy="6559550"/>
          </a:xfrm>
          <a:prstGeom prst="rect">
            <a:avLst/>
          </a:prstGeom>
          <a:noFill/>
          <a:ln w="9525">
            <a:noFill/>
            <a:miter lim="800000"/>
          </a:ln>
        </p:spPr>
        <p:txBody>
          <a:bodyPr>
            <a:spAutoFit/>
          </a:bodyPr>
          <a:lstStyle/>
          <a:p>
            <a:pPr algn="ctr">
              <a:spcBef>
                <a:spcPct val="50000"/>
              </a:spcBef>
            </a:pPr>
            <a:r>
              <a:rPr kumimoji="1" lang="zh-CN" altLang="en-US" sz="3200">
                <a:latin typeface="Times New Roman" pitchFamily="18" charset="0"/>
                <a:ea typeface="楷体_GB2312" pitchFamily="49" charset="-122"/>
              </a:rPr>
              <a:t>作      者     简     介</a:t>
            </a:r>
          </a:p>
          <a:p>
            <a:pPr>
              <a:spcBef>
                <a:spcPct val="50000"/>
              </a:spcBef>
            </a:pPr>
            <a:r>
              <a:rPr kumimoji="1" lang="zh-CN" altLang="fr-FR" sz="2800">
                <a:latin typeface="楷体_GB2312" pitchFamily="49" charset="-122"/>
                <a:ea typeface="楷体_GB2312" pitchFamily="49" charset="-122"/>
              </a:rPr>
              <a:t>西蒙诺夫（1915-19</a:t>
            </a:r>
            <a:r>
              <a:rPr kumimoji="1" lang="fr-FR" altLang="zh-CN" sz="2800">
                <a:latin typeface="楷体_GB2312" pitchFamily="49" charset="-122"/>
                <a:ea typeface="楷体_GB2312" pitchFamily="49" charset="-122"/>
              </a:rPr>
              <a:t>79</a:t>
            </a:r>
            <a:r>
              <a:rPr kumimoji="1" lang="zh-CN" altLang="fr-FR" sz="2800">
                <a:latin typeface="楷体_GB2312" pitchFamily="49" charset="-122"/>
                <a:ea typeface="楷体_GB2312" pitchFamily="49" charset="-122"/>
              </a:rPr>
              <a:t>），苏联作家。生于军官家庭。</a:t>
            </a:r>
            <a:r>
              <a:rPr kumimoji="1" lang="zh-CN" altLang="en-US" sz="2800">
                <a:latin typeface="楷体_GB2312" pitchFamily="49" charset="-122"/>
                <a:ea typeface="楷体_GB2312" pitchFamily="49" charset="-122"/>
              </a:rPr>
              <a:t> </a:t>
            </a:r>
            <a:r>
              <a:rPr kumimoji="1" lang="zh-CN" altLang="fr-FR" sz="2800">
                <a:latin typeface="楷体_GB2312" pitchFamily="49" charset="-122"/>
                <a:ea typeface="楷体_GB2312" pitchFamily="49" charset="-122"/>
              </a:rPr>
              <a:t>1938年毕业于高尔基文学院。1942年加入共产党。1939年任军事记者，以后一直从事</a:t>
            </a:r>
            <a:r>
              <a:rPr kumimoji="1" lang="zh-CN" altLang="fr-FR" sz="2800">
                <a:solidFill>
                  <a:srgbClr val="FF0000"/>
                </a:solidFill>
                <a:latin typeface="楷体_GB2312" pitchFamily="49" charset="-122"/>
                <a:ea typeface="楷体_GB2312" pitchFamily="49" charset="-122"/>
              </a:rPr>
              <a:t>战争题材</a:t>
            </a:r>
            <a:r>
              <a:rPr kumimoji="1" lang="zh-CN" altLang="fr-FR" sz="2800">
                <a:latin typeface="楷体_GB2312" pitchFamily="49" charset="-122"/>
                <a:ea typeface="楷体_GB2312" pitchFamily="49" charset="-122"/>
              </a:rPr>
              <a:t>的创作。</a:t>
            </a:r>
            <a:endParaRPr kumimoji="1" lang="zh-CN" altLang="en-US" sz="2800">
              <a:latin typeface="楷体_GB2312" pitchFamily="49" charset="-122"/>
              <a:ea typeface="楷体_GB2312" pitchFamily="49" charset="-122"/>
            </a:endParaRPr>
          </a:p>
          <a:p>
            <a:pPr>
              <a:spcBef>
                <a:spcPct val="50000"/>
              </a:spcBef>
            </a:pPr>
            <a:r>
              <a:rPr kumimoji="1" lang="zh-CN" altLang="en-US" sz="2800">
                <a:latin typeface="楷体_GB2312" pitchFamily="49" charset="-122"/>
                <a:ea typeface="楷体_GB2312" pitchFamily="49" charset="-122"/>
              </a:rPr>
              <a:t>	</a:t>
            </a:r>
            <a:r>
              <a:rPr kumimoji="1" lang="zh-CN" altLang="fr-FR" sz="2800">
                <a:latin typeface="楷体_GB2312" pitchFamily="49" charset="-122"/>
                <a:ea typeface="楷体_GB2312" pitchFamily="49" charset="-122"/>
              </a:rPr>
              <a:t>西蒙诺夫</a:t>
            </a:r>
            <a:r>
              <a:rPr kumimoji="1" lang="zh-CN" altLang="en-US" sz="2800">
                <a:latin typeface="楷体_GB2312" pitchFamily="49" charset="-122"/>
                <a:ea typeface="楷体_GB2312" pitchFamily="49" charset="-122"/>
              </a:rPr>
              <a:t>的作品大多描写二战时期的苏联，在战时有很大影响。他曾多次在苏联的各项文学奖项中获奖，可以堪称苏联文学史上的一代宗师！</a:t>
            </a:r>
            <a:r>
              <a:rPr kumimoji="1" lang="zh-CN" altLang="fr-FR" sz="2800">
                <a:latin typeface="楷体_GB2312" pitchFamily="49" charset="-122"/>
                <a:ea typeface="楷体_GB2312" pitchFamily="49" charset="-122"/>
              </a:rPr>
              <a:t/>
            </a:r>
            <a:br>
              <a:rPr kumimoji="1" lang="zh-CN" altLang="fr-FR" sz="2800">
                <a:latin typeface="楷体_GB2312" pitchFamily="49" charset="-122"/>
                <a:ea typeface="楷体_GB2312" pitchFamily="49" charset="-122"/>
              </a:rPr>
            </a:br>
            <a:r>
              <a:rPr kumimoji="1" lang="zh-CN" altLang="fr-FR" sz="2800">
                <a:latin typeface="楷体_GB2312" pitchFamily="49" charset="-122"/>
                <a:ea typeface="楷体_GB2312" pitchFamily="49" charset="-122"/>
              </a:rPr>
              <a:t/>
            </a:r>
            <a:br>
              <a:rPr kumimoji="1" lang="zh-CN" altLang="fr-FR" sz="2800">
                <a:latin typeface="楷体_GB2312" pitchFamily="49" charset="-122"/>
                <a:ea typeface="楷体_GB2312" pitchFamily="49" charset="-122"/>
              </a:rPr>
            </a:br>
            <a:endParaRPr kumimoji="1" lang="zh-CN" altLang="en-US" sz="2800">
              <a:latin typeface="楷体_GB2312" pitchFamily="49" charset="-122"/>
              <a:ea typeface="楷体_GB2312" pitchFamily="49" charset="-122"/>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zh-CN" altLang="zh-CN" b="1" smtClean="0">
              <a:latin typeface="宋体" pitchFamily="2" charset="-122"/>
            </a:endParaRPr>
          </a:p>
        </p:txBody>
      </p:sp>
      <p:pic>
        <p:nvPicPr>
          <p:cNvPr id="8195" name="Picture 3" descr="图片 (9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8196" name="Rectangle 4"/>
          <p:cNvSpPr>
            <a:spLocks noChangeArrowheads="1"/>
          </p:cNvSpPr>
          <p:nvPr/>
        </p:nvSpPr>
        <p:spPr bwMode="auto">
          <a:xfrm>
            <a:off x="914400" y="0"/>
            <a:ext cx="8229600" cy="1143000"/>
          </a:xfrm>
          <a:prstGeom prst="rect">
            <a:avLst/>
          </a:prstGeom>
          <a:noFill/>
          <a:ln w="9525">
            <a:noFill/>
            <a:miter lim="800000"/>
          </a:ln>
        </p:spPr>
        <p:txBody>
          <a:bodyPr anchor="ctr"/>
          <a:lstStyle/>
          <a:p>
            <a:pPr algn="ctr"/>
            <a:r>
              <a:rPr kumimoji="1" lang="zh-CN" altLang="en-US" sz="5400">
                <a:latin typeface="宋体" pitchFamily="2" charset="-122"/>
              </a:rPr>
              <a:t>读准字音</a:t>
            </a:r>
          </a:p>
        </p:txBody>
      </p:sp>
      <p:sp>
        <p:nvSpPr>
          <p:cNvPr id="8197" name="Text Box 5"/>
          <p:cNvSpPr txBox="1">
            <a:spLocks noChangeArrowheads="1"/>
          </p:cNvSpPr>
          <p:nvPr/>
        </p:nvSpPr>
        <p:spPr bwMode="auto">
          <a:xfrm>
            <a:off x="1219200" y="1676400"/>
            <a:ext cx="7924800" cy="3082925"/>
          </a:xfrm>
          <a:prstGeom prst="rect">
            <a:avLst/>
          </a:prstGeom>
          <a:noFill/>
          <a:ln w="9525">
            <a:noFill/>
            <a:miter lim="800000"/>
          </a:ln>
        </p:spPr>
        <p:txBody>
          <a:bodyPr>
            <a:spAutoFit/>
          </a:bodyPr>
          <a:lstStyle/>
          <a:p>
            <a:r>
              <a:rPr kumimoji="1" lang="zh-CN" altLang="en-US" sz="3600">
                <a:solidFill>
                  <a:schemeClr val="tx2"/>
                </a:solidFill>
                <a:latin typeface="宋体" pitchFamily="2" charset="-122"/>
              </a:rPr>
              <a:t>烧</a:t>
            </a:r>
            <a:r>
              <a:rPr kumimoji="1" lang="zh-CN" altLang="en-US" sz="3600">
                <a:solidFill>
                  <a:srgbClr val="FF0000"/>
                </a:solidFill>
                <a:latin typeface="宋体" pitchFamily="2" charset="-122"/>
              </a:rPr>
              <a:t>灼</a:t>
            </a:r>
            <a:r>
              <a:rPr kumimoji="1" lang="zh-CN" altLang="en-US" sz="3600">
                <a:solidFill>
                  <a:schemeClr val="tx2"/>
                </a:solidFill>
                <a:latin typeface="宋体" pitchFamily="2" charset="-122"/>
              </a:rPr>
              <a:t>      桥头</a:t>
            </a:r>
            <a:r>
              <a:rPr kumimoji="1" lang="zh-CN" altLang="en-US" sz="3600">
                <a:solidFill>
                  <a:srgbClr val="FF0000"/>
                </a:solidFill>
                <a:latin typeface="宋体" pitchFamily="2" charset="-122"/>
              </a:rPr>
              <a:t>堡</a:t>
            </a:r>
            <a:r>
              <a:rPr kumimoji="1" lang="zh-CN" altLang="en-US" sz="3600">
                <a:solidFill>
                  <a:schemeClr val="tx2"/>
                </a:solidFill>
                <a:latin typeface="宋体" pitchFamily="2" charset="-122"/>
              </a:rPr>
              <a:t>      地</a:t>
            </a:r>
            <a:r>
              <a:rPr kumimoji="1" lang="zh-CN" altLang="en-US" sz="3600">
                <a:solidFill>
                  <a:srgbClr val="FF0000"/>
                </a:solidFill>
                <a:latin typeface="宋体" pitchFamily="2" charset="-122"/>
              </a:rPr>
              <a:t>窖</a:t>
            </a:r>
          </a:p>
          <a:p>
            <a:endParaRPr kumimoji="1" lang="zh-CN" altLang="en-US" sz="3600">
              <a:solidFill>
                <a:schemeClr val="tx2"/>
              </a:solidFill>
              <a:latin typeface="宋体" pitchFamily="2" charset="-122"/>
            </a:endParaRPr>
          </a:p>
          <a:p>
            <a:endParaRPr kumimoji="1" lang="zh-CN" altLang="en-US" sz="800">
              <a:solidFill>
                <a:schemeClr val="tx2"/>
              </a:solidFill>
              <a:latin typeface="宋体" pitchFamily="2" charset="-122"/>
            </a:endParaRPr>
          </a:p>
          <a:p>
            <a:r>
              <a:rPr kumimoji="1" lang="zh-CN" altLang="en-US" sz="3600">
                <a:solidFill>
                  <a:srgbClr val="FF0000"/>
                </a:solidFill>
                <a:latin typeface="宋体" pitchFamily="2" charset="-122"/>
              </a:rPr>
              <a:t>匍   </a:t>
            </a:r>
            <a:r>
              <a:rPr kumimoji="1" lang="zh-CN" altLang="en-US" sz="3600">
                <a:solidFill>
                  <a:schemeClr val="tx2"/>
                </a:solidFill>
                <a:latin typeface="宋体" pitchFamily="2" charset="-122"/>
              </a:rPr>
              <a:t>匐      </a:t>
            </a:r>
            <a:r>
              <a:rPr kumimoji="1" lang="zh-CN" altLang="en-US" sz="3600">
                <a:solidFill>
                  <a:srgbClr val="FF0000"/>
                </a:solidFill>
                <a:latin typeface="宋体" pitchFamily="2" charset="-122"/>
              </a:rPr>
              <a:t>腋</a:t>
            </a:r>
            <a:r>
              <a:rPr kumimoji="1" lang="zh-CN" altLang="en-US" sz="3600">
                <a:solidFill>
                  <a:schemeClr val="tx2"/>
                </a:solidFill>
                <a:latin typeface="宋体" pitchFamily="2" charset="-122"/>
              </a:rPr>
              <a:t>下     </a:t>
            </a:r>
            <a:r>
              <a:rPr kumimoji="1" lang="zh-CN" altLang="en-US" sz="3600">
                <a:solidFill>
                  <a:srgbClr val="FF0000"/>
                </a:solidFill>
                <a:latin typeface="宋体" pitchFamily="2" charset="-122"/>
              </a:rPr>
              <a:t>拂</a:t>
            </a:r>
            <a:r>
              <a:rPr kumimoji="1" lang="zh-CN" altLang="en-US" sz="3600">
                <a:solidFill>
                  <a:schemeClr val="tx2"/>
                </a:solidFill>
                <a:latin typeface="宋体" pitchFamily="2" charset="-122"/>
              </a:rPr>
              <a:t>晓</a:t>
            </a:r>
          </a:p>
          <a:p>
            <a:endParaRPr kumimoji="1" lang="zh-CN" altLang="en-US" sz="3600">
              <a:solidFill>
                <a:schemeClr val="tx2"/>
              </a:solidFill>
              <a:latin typeface="宋体" pitchFamily="2" charset="-122"/>
            </a:endParaRPr>
          </a:p>
          <a:p>
            <a:endParaRPr kumimoji="1" lang="zh-CN" altLang="en-US" sz="800">
              <a:solidFill>
                <a:schemeClr val="tx2"/>
              </a:solidFill>
              <a:latin typeface="宋体" pitchFamily="2" charset="-122"/>
            </a:endParaRPr>
          </a:p>
          <a:p>
            <a:r>
              <a:rPr kumimoji="1" lang="zh-CN" altLang="en-US" sz="3600">
                <a:solidFill>
                  <a:schemeClr val="tx2"/>
                </a:solidFill>
                <a:latin typeface="宋体" pitchFamily="2" charset="-122"/>
              </a:rPr>
              <a:t>瓦</a:t>
            </a:r>
            <a:r>
              <a:rPr kumimoji="1" lang="zh-CN" altLang="en-US" sz="3600">
                <a:solidFill>
                  <a:srgbClr val="FF0000"/>
                </a:solidFill>
                <a:latin typeface="宋体" pitchFamily="2" charset="-122"/>
              </a:rPr>
              <a:t>砾</a:t>
            </a:r>
            <a:endParaRPr kumimoji="1" lang="zh-CN" altLang="en-US" sz="3600">
              <a:solidFill>
                <a:srgbClr val="0000FF"/>
              </a:solidFill>
              <a:latin typeface="宋体" pitchFamily="2" charset="-122"/>
            </a:endParaRPr>
          </a:p>
        </p:txBody>
      </p:sp>
      <p:sp>
        <p:nvSpPr>
          <p:cNvPr id="51206" name="Text Box 6"/>
          <p:cNvSpPr txBox="1">
            <a:spLocks noChangeArrowheads="1"/>
          </p:cNvSpPr>
          <p:nvPr/>
        </p:nvSpPr>
        <p:spPr bwMode="auto">
          <a:xfrm>
            <a:off x="2286000" y="1600200"/>
            <a:ext cx="1123950" cy="641350"/>
          </a:xfrm>
          <a:prstGeom prst="rect">
            <a:avLst/>
          </a:prstGeom>
          <a:noFill/>
          <a:ln w="9525">
            <a:noFill/>
            <a:miter lim="800000"/>
          </a:ln>
        </p:spPr>
        <p:txBody>
          <a:bodyPr wrap="none">
            <a:spAutoFit/>
          </a:bodyPr>
          <a:lstStyle/>
          <a:p>
            <a:r>
              <a:rPr kumimoji="1" lang="en-US" altLang="zh-CN" sz="3600">
                <a:solidFill>
                  <a:srgbClr val="0000FF"/>
                </a:solidFill>
                <a:latin typeface="Times New Roman" pitchFamily="18" charset="0"/>
              </a:rPr>
              <a:t>zhuó</a:t>
            </a:r>
          </a:p>
        </p:txBody>
      </p:sp>
      <p:sp>
        <p:nvSpPr>
          <p:cNvPr id="51207" name="Text Box 7"/>
          <p:cNvSpPr txBox="1">
            <a:spLocks noChangeArrowheads="1"/>
          </p:cNvSpPr>
          <p:nvPr/>
        </p:nvSpPr>
        <p:spPr bwMode="auto">
          <a:xfrm>
            <a:off x="5105400" y="1676400"/>
            <a:ext cx="898525" cy="641350"/>
          </a:xfrm>
          <a:prstGeom prst="rect">
            <a:avLst/>
          </a:prstGeom>
          <a:noFill/>
          <a:ln w="9525">
            <a:noFill/>
            <a:miter lim="800000"/>
          </a:ln>
        </p:spPr>
        <p:txBody>
          <a:bodyPr wrap="none">
            <a:spAutoFit/>
          </a:bodyPr>
          <a:lstStyle/>
          <a:p>
            <a:r>
              <a:rPr kumimoji="1" lang="en-US" altLang="zh-CN" sz="3600">
                <a:solidFill>
                  <a:srgbClr val="0000FF"/>
                </a:solidFill>
                <a:latin typeface="Times New Roman" pitchFamily="18" charset="0"/>
              </a:rPr>
              <a:t>bǎo</a:t>
            </a:r>
          </a:p>
        </p:txBody>
      </p:sp>
      <p:sp>
        <p:nvSpPr>
          <p:cNvPr id="51208" name="Text Box 8"/>
          <p:cNvSpPr txBox="1">
            <a:spLocks noChangeArrowheads="1"/>
          </p:cNvSpPr>
          <p:nvPr/>
        </p:nvSpPr>
        <p:spPr bwMode="auto">
          <a:xfrm>
            <a:off x="7391400" y="1652588"/>
            <a:ext cx="920750" cy="641350"/>
          </a:xfrm>
          <a:prstGeom prst="rect">
            <a:avLst/>
          </a:prstGeom>
          <a:noFill/>
          <a:ln w="9525">
            <a:noFill/>
            <a:miter lim="800000"/>
          </a:ln>
        </p:spPr>
        <p:txBody>
          <a:bodyPr wrap="none">
            <a:spAutoFit/>
          </a:bodyPr>
          <a:lstStyle/>
          <a:p>
            <a:r>
              <a:rPr kumimoji="1" lang="en-US" altLang="zh-CN" sz="3600">
                <a:solidFill>
                  <a:srgbClr val="0000FF"/>
                </a:solidFill>
                <a:latin typeface="Times New Roman" pitchFamily="18" charset="0"/>
              </a:rPr>
              <a:t>jiào</a:t>
            </a:r>
          </a:p>
        </p:txBody>
      </p:sp>
      <p:sp>
        <p:nvSpPr>
          <p:cNvPr id="51209" name="Text Box 9"/>
          <p:cNvSpPr txBox="1">
            <a:spLocks noChangeArrowheads="1"/>
          </p:cNvSpPr>
          <p:nvPr/>
        </p:nvSpPr>
        <p:spPr bwMode="auto">
          <a:xfrm>
            <a:off x="1763713" y="2852738"/>
            <a:ext cx="2260600" cy="641350"/>
          </a:xfrm>
          <a:prstGeom prst="rect">
            <a:avLst/>
          </a:prstGeom>
          <a:noFill/>
          <a:ln w="9525">
            <a:noFill/>
            <a:miter lim="800000"/>
          </a:ln>
        </p:spPr>
        <p:txBody>
          <a:bodyPr>
            <a:spAutoFit/>
          </a:bodyPr>
          <a:lstStyle/>
          <a:p>
            <a:r>
              <a:rPr kumimoji="1" lang="en-US" altLang="zh-CN" sz="3600">
                <a:solidFill>
                  <a:srgbClr val="0000FF"/>
                </a:solidFill>
                <a:latin typeface="Times New Roman" pitchFamily="18" charset="0"/>
              </a:rPr>
              <a:t>pú       fú </a:t>
            </a:r>
          </a:p>
        </p:txBody>
      </p:sp>
      <p:sp>
        <p:nvSpPr>
          <p:cNvPr id="51210" name="Text Box 10"/>
          <p:cNvSpPr txBox="1">
            <a:spLocks noChangeArrowheads="1"/>
          </p:cNvSpPr>
          <p:nvPr/>
        </p:nvSpPr>
        <p:spPr bwMode="auto">
          <a:xfrm>
            <a:off x="5219700" y="2852738"/>
            <a:ext cx="1008063" cy="641350"/>
          </a:xfrm>
          <a:prstGeom prst="rect">
            <a:avLst/>
          </a:prstGeom>
          <a:noFill/>
          <a:ln w="9525">
            <a:noFill/>
            <a:miter lim="800000"/>
          </a:ln>
        </p:spPr>
        <p:txBody>
          <a:bodyPr>
            <a:spAutoFit/>
          </a:bodyPr>
          <a:lstStyle/>
          <a:p>
            <a:r>
              <a:rPr kumimoji="1" lang="en-US" altLang="zh-CN" sz="3600">
                <a:solidFill>
                  <a:srgbClr val="0000FF"/>
                </a:solidFill>
                <a:latin typeface="Times New Roman" pitchFamily="18" charset="0"/>
              </a:rPr>
              <a:t>yè</a:t>
            </a:r>
          </a:p>
        </p:txBody>
      </p:sp>
      <p:sp>
        <p:nvSpPr>
          <p:cNvPr id="51211" name="Text Box 11"/>
          <p:cNvSpPr txBox="1">
            <a:spLocks noChangeArrowheads="1"/>
          </p:cNvSpPr>
          <p:nvPr/>
        </p:nvSpPr>
        <p:spPr bwMode="auto">
          <a:xfrm>
            <a:off x="7451725" y="2852738"/>
            <a:ext cx="1152525" cy="641350"/>
          </a:xfrm>
          <a:prstGeom prst="rect">
            <a:avLst/>
          </a:prstGeom>
          <a:noFill/>
          <a:ln w="9525">
            <a:noFill/>
            <a:miter lim="800000"/>
          </a:ln>
        </p:spPr>
        <p:txBody>
          <a:bodyPr>
            <a:spAutoFit/>
          </a:bodyPr>
          <a:lstStyle/>
          <a:p>
            <a:r>
              <a:rPr kumimoji="1" lang="en-US" altLang="zh-CN" sz="3600">
                <a:solidFill>
                  <a:srgbClr val="0000FF"/>
                </a:solidFill>
                <a:latin typeface="Times New Roman" pitchFamily="18" charset="0"/>
              </a:rPr>
              <a:t>fú</a:t>
            </a:r>
          </a:p>
        </p:txBody>
      </p:sp>
      <p:sp>
        <p:nvSpPr>
          <p:cNvPr id="51212" name="Text Box 12"/>
          <p:cNvSpPr txBox="1">
            <a:spLocks noChangeArrowheads="1"/>
          </p:cNvSpPr>
          <p:nvPr/>
        </p:nvSpPr>
        <p:spPr bwMode="auto">
          <a:xfrm>
            <a:off x="2362200" y="4090988"/>
            <a:ext cx="438150" cy="641350"/>
          </a:xfrm>
          <a:prstGeom prst="rect">
            <a:avLst/>
          </a:prstGeom>
          <a:noFill/>
          <a:ln w="9525">
            <a:noFill/>
            <a:miter lim="800000"/>
          </a:ln>
        </p:spPr>
        <p:txBody>
          <a:bodyPr wrap="none">
            <a:spAutoFit/>
          </a:bodyPr>
          <a:lstStyle/>
          <a:p>
            <a:r>
              <a:rPr kumimoji="1" lang="en-US" altLang="zh-CN" sz="3600">
                <a:solidFill>
                  <a:srgbClr val="0000FF"/>
                </a:solidFill>
                <a:latin typeface="Times New Roman" pitchFamily="18" charset="0"/>
              </a:rPr>
              <a:t>lì</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0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0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0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12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6" grpId="0" autoUpdateAnimBg="0"/>
      <p:bldP spid="51207" grpId="0" autoUpdateAnimBg="0"/>
      <p:bldP spid="51208" grpId="0" autoUpdateAnimBg="0"/>
      <p:bldP spid="51209" grpId="0" autoUpdateAnimBg="0"/>
      <p:bldP spid="51210" grpId="0" autoUpdateAnimBg="0"/>
      <p:bldP spid="51211" grpId="0" autoUpdateAnimBg="0"/>
      <p:bldP spid="51212"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图片 (9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9219" name="AutoShape 5"/>
          <p:cNvSpPr/>
          <p:nvPr/>
        </p:nvSpPr>
        <p:spPr bwMode="auto">
          <a:xfrm>
            <a:off x="4953000" y="1387475"/>
            <a:ext cx="228600" cy="1311275"/>
          </a:xfrm>
          <a:prstGeom prst="leftBrace">
            <a:avLst>
              <a:gd name="adj1" fmla="val 47801"/>
              <a:gd name="adj2" fmla="val 50000"/>
            </a:avLst>
          </a:prstGeom>
          <a:noFill/>
          <a:ln w="38100">
            <a:solidFill>
              <a:schemeClr val="tx1"/>
            </a:solidFill>
            <a:round/>
          </a:ln>
        </p:spPr>
        <p:txBody>
          <a:bodyPr wrap="none" anchor="ctr"/>
          <a:lstStyle/>
          <a:p>
            <a:pPr algn="ctr"/>
            <a:endParaRPr lang="zh-CN" altLang="zh-CN" sz="2800" b="0">
              <a:ea typeface="华文中宋" pitchFamily="2" charset="-122"/>
            </a:endParaRPr>
          </a:p>
        </p:txBody>
      </p:sp>
      <p:sp>
        <p:nvSpPr>
          <p:cNvPr id="9220" name="Text Box 6"/>
          <p:cNvSpPr txBox="1">
            <a:spLocks noChangeArrowheads="1"/>
          </p:cNvSpPr>
          <p:nvPr/>
        </p:nvSpPr>
        <p:spPr bwMode="auto">
          <a:xfrm>
            <a:off x="4267200" y="1676400"/>
            <a:ext cx="762000" cy="519113"/>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rPr>
              <a:t>削</a:t>
            </a:r>
          </a:p>
        </p:txBody>
      </p:sp>
      <p:sp>
        <p:nvSpPr>
          <p:cNvPr id="52231" name="Text Box 7"/>
          <p:cNvSpPr txBox="1">
            <a:spLocks noChangeArrowheads="1"/>
          </p:cNvSpPr>
          <p:nvPr/>
        </p:nvSpPr>
        <p:spPr bwMode="auto">
          <a:xfrm>
            <a:off x="5105400" y="1295400"/>
            <a:ext cx="2590800" cy="519113"/>
          </a:xfrm>
          <a:prstGeom prst="rect">
            <a:avLst/>
          </a:prstGeom>
          <a:noFill/>
          <a:ln w="9525">
            <a:noFill/>
            <a:miter lim="800000"/>
          </a:ln>
        </p:spPr>
        <p:txBody>
          <a:bodyPr>
            <a:spAutoFit/>
          </a:bodyPr>
          <a:lstStyle/>
          <a:p>
            <a:pPr>
              <a:spcBef>
                <a:spcPct val="50000"/>
              </a:spcBef>
            </a:pPr>
            <a:r>
              <a:rPr kumimoji="1" lang="en-US" altLang="zh-CN" sz="2800">
                <a:solidFill>
                  <a:srgbClr val="FF0000"/>
                </a:solidFill>
                <a:latin typeface="华文中宋" pitchFamily="2" charset="-122"/>
                <a:ea typeface="华文中宋" pitchFamily="2" charset="-122"/>
              </a:rPr>
              <a:t>xiāo </a:t>
            </a:r>
            <a:r>
              <a:rPr kumimoji="1" lang="zh-CN" altLang="en-US" sz="2800">
                <a:solidFill>
                  <a:srgbClr val="0000FF"/>
                </a:solidFill>
                <a:latin typeface="华文中宋" pitchFamily="2" charset="-122"/>
                <a:ea typeface="华文中宋" pitchFamily="2" charset="-122"/>
              </a:rPr>
              <a:t>削</a:t>
            </a:r>
            <a:r>
              <a:rPr kumimoji="1" lang="zh-CN" altLang="en-US" sz="2800">
                <a:latin typeface="华文中宋" pitchFamily="2" charset="-122"/>
                <a:ea typeface="华文中宋" pitchFamily="2" charset="-122"/>
              </a:rPr>
              <a:t>去</a:t>
            </a:r>
          </a:p>
        </p:txBody>
      </p:sp>
      <p:sp>
        <p:nvSpPr>
          <p:cNvPr id="52232" name="Text Box 8"/>
          <p:cNvSpPr txBox="1">
            <a:spLocks noChangeArrowheads="1"/>
          </p:cNvSpPr>
          <p:nvPr/>
        </p:nvSpPr>
        <p:spPr bwMode="auto">
          <a:xfrm>
            <a:off x="5129213" y="2144713"/>
            <a:ext cx="2557462" cy="519112"/>
          </a:xfrm>
          <a:prstGeom prst="rect">
            <a:avLst/>
          </a:prstGeom>
          <a:noFill/>
          <a:ln w="9525">
            <a:noFill/>
            <a:miter lim="800000"/>
          </a:ln>
        </p:spPr>
        <p:txBody>
          <a:bodyPr>
            <a:spAutoFit/>
          </a:bodyPr>
          <a:lstStyle/>
          <a:p>
            <a:pPr>
              <a:spcBef>
                <a:spcPct val="50000"/>
              </a:spcBef>
            </a:pPr>
            <a:r>
              <a:rPr kumimoji="1" lang="en-US" altLang="zh-CN" sz="2800">
                <a:solidFill>
                  <a:srgbClr val="FF0000"/>
                </a:solidFill>
                <a:latin typeface="华文中宋" pitchFamily="2" charset="-122"/>
                <a:ea typeface="华文中宋" pitchFamily="2" charset="-122"/>
                <a:cs typeface="Times New Roman" pitchFamily="18" charset="0"/>
              </a:rPr>
              <a:t>xuē </a:t>
            </a:r>
            <a:r>
              <a:rPr kumimoji="1" lang="zh-CN" altLang="en-US" sz="2800">
                <a:latin typeface="华文中宋" pitchFamily="2" charset="-122"/>
                <a:ea typeface="华文中宋" pitchFamily="2" charset="-122"/>
                <a:cs typeface="Times New Roman" pitchFamily="18" charset="0"/>
              </a:rPr>
              <a:t>剥</a:t>
            </a:r>
            <a:r>
              <a:rPr kumimoji="1" lang="zh-CN" altLang="en-US" sz="2800">
                <a:solidFill>
                  <a:srgbClr val="0000FF"/>
                </a:solidFill>
                <a:latin typeface="华文中宋" pitchFamily="2" charset="-122"/>
                <a:ea typeface="华文中宋" pitchFamily="2" charset="-122"/>
                <a:cs typeface="Times New Roman" pitchFamily="18" charset="0"/>
              </a:rPr>
              <a:t>削</a:t>
            </a:r>
          </a:p>
        </p:txBody>
      </p:sp>
      <p:sp>
        <p:nvSpPr>
          <p:cNvPr id="9223" name="Text Box 9"/>
          <p:cNvSpPr txBox="1">
            <a:spLocks noChangeArrowheads="1"/>
          </p:cNvSpPr>
          <p:nvPr/>
        </p:nvSpPr>
        <p:spPr bwMode="auto">
          <a:xfrm>
            <a:off x="739775" y="3387725"/>
            <a:ext cx="685800" cy="519113"/>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rPr>
              <a:t>间</a:t>
            </a:r>
          </a:p>
        </p:txBody>
      </p:sp>
      <p:sp>
        <p:nvSpPr>
          <p:cNvPr id="9224" name="AutoShape 10"/>
          <p:cNvSpPr/>
          <p:nvPr/>
        </p:nvSpPr>
        <p:spPr bwMode="auto">
          <a:xfrm>
            <a:off x="1425575" y="3159125"/>
            <a:ext cx="228600" cy="1295400"/>
          </a:xfrm>
          <a:prstGeom prst="leftBrace">
            <a:avLst>
              <a:gd name="adj1" fmla="val 47222"/>
              <a:gd name="adj2" fmla="val 50000"/>
            </a:avLst>
          </a:prstGeom>
          <a:noFill/>
          <a:ln w="38100">
            <a:solidFill>
              <a:schemeClr val="tx1"/>
            </a:solidFill>
            <a:round/>
          </a:ln>
        </p:spPr>
        <p:txBody>
          <a:bodyPr wrap="none" anchor="ctr"/>
          <a:lstStyle/>
          <a:p>
            <a:pPr algn="ctr"/>
            <a:endParaRPr lang="zh-CN" altLang="zh-CN" sz="2800" b="0">
              <a:ea typeface="华文中宋" pitchFamily="2" charset="-122"/>
            </a:endParaRPr>
          </a:p>
        </p:txBody>
      </p:sp>
      <p:sp>
        <p:nvSpPr>
          <p:cNvPr id="52235" name="Text Box 11"/>
          <p:cNvSpPr txBox="1">
            <a:spLocks noChangeArrowheads="1"/>
          </p:cNvSpPr>
          <p:nvPr/>
        </p:nvSpPr>
        <p:spPr bwMode="auto">
          <a:xfrm>
            <a:off x="1600200" y="3048000"/>
            <a:ext cx="2895600" cy="519113"/>
          </a:xfrm>
          <a:prstGeom prst="rect">
            <a:avLst/>
          </a:prstGeom>
          <a:noFill/>
          <a:ln w="9525">
            <a:noFill/>
            <a:miter lim="800000"/>
          </a:ln>
        </p:spPr>
        <p:txBody>
          <a:bodyPr>
            <a:spAutoFit/>
          </a:bodyPr>
          <a:lstStyle/>
          <a:p>
            <a:pPr>
              <a:spcBef>
                <a:spcPct val="50000"/>
              </a:spcBef>
            </a:pPr>
            <a:r>
              <a:rPr kumimoji="1" lang="en-US" altLang="zh-CN" sz="2800">
                <a:solidFill>
                  <a:srgbClr val="FF0000"/>
                </a:solidFill>
                <a:latin typeface="华文中宋" pitchFamily="2" charset="-122"/>
                <a:ea typeface="华文中宋" pitchFamily="2" charset="-122"/>
              </a:rPr>
              <a:t>jiān</a:t>
            </a:r>
            <a:r>
              <a:rPr kumimoji="1" lang="en-US" altLang="zh-CN" sz="2800">
                <a:latin typeface="华文中宋" pitchFamily="2" charset="-122"/>
                <a:ea typeface="华文中宋" pitchFamily="2" charset="-122"/>
              </a:rPr>
              <a:t>  </a:t>
            </a:r>
            <a:r>
              <a:rPr kumimoji="1" lang="zh-CN" altLang="en-US" sz="2800">
                <a:solidFill>
                  <a:srgbClr val="0000FF"/>
                </a:solidFill>
                <a:latin typeface="华文中宋" pitchFamily="2" charset="-122"/>
                <a:ea typeface="华文中宋" pitchFamily="2" charset="-122"/>
              </a:rPr>
              <a:t>间</a:t>
            </a:r>
            <a:r>
              <a:rPr kumimoji="1" lang="zh-CN" altLang="en-US" sz="2800">
                <a:latin typeface="华文中宋" pitchFamily="2" charset="-122"/>
                <a:ea typeface="华文中宋" pitchFamily="2" charset="-122"/>
              </a:rPr>
              <a:t>距</a:t>
            </a:r>
          </a:p>
        </p:txBody>
      </p:sp>
      <p:sp>
        <p:nvSpPr>
          <p:cNvPr id="52236" name="Text Box 12"/>
          <p:cNvSpPr txBox="1">
            <a:spLocks noChangeArrowheads="1"/>
          </p:cNvSpPr>
          <p:nvPr/>
        </p:nvSpPr>
        <p:spPr bwMode="auto">
          <a:xfrm>
            <a:off x="1600200" y="3984625"/>
            <a:ext cx="2971800" cy="519113"/>
          </a:xfrm>
          <a:prstGeom prst="rect">
            <a:avLst/>
          </a:prstGeom>
          <a:noFill/>
          <a:ln w="9525">
            <a:noFill/>
            <a:miter lim="800000"/>
          </a:ln>
        </p:spPr>
        <p:txBody>
          <a:bodyPr>
            <a:spAutoFit/>
          </a:bodyPr>
          <a:lstStyle/>
          <a:p>
            <a:pPr>
              <a:spcBef>
                <a:spcPct val="50000"/>
              </a:spcBef>
            </a:pPr>
            <a:r>
              <a:rPr kumimoji="1" lang="en-US" altLang="zh-CN" sz="2800">
                <a:solidFill>
                  <a:srgbClr val="FF0000"/>
                </a:solidFill>
                <a:latin typeface="华文中宋" pitchFamily="2" charset="-122"/>
                <a:ea typeface="华文中宋" pitchFamily="2" charset="-122"/>
              </a:rPr>
              <a:t>jiàn</a:t>
            </a:r>
            <a:r>
              <a:rPr kumimoji="1" lang="en-US" altLang="zh-CN" sz="2800">
                <a:latin typeface="华文中宋" pitchFamily="2" charset="-122"/>
                <a:ea typeface="华文中宋" pitchFamily="2" charset="-122"/>
              </a:rPr>
              <a:t>  </a:t>
            </a:r>
            <a:r>
              <a:rPr kumimoji="1" lang="zh-CN" altLang="en-US" sz="2800">
                <a:solidFill>
                  <a:srgbClr val="0000FF"/>
                </a:solidFill>
                <a:latin typeface="华文中宋" pitchFamily="2" charset="-122"/>
                <a:ea typeface="华文中宋" pitchFamily="2" charset="-122"/>
              </a:rPr>
              <a:t>间</a:t>
            </a:r>
            <a:r>
              <a:rPr kumimoji="1" lang="zh-CN" altLang="en-US" sz="2800">
                <a:latin typeface="华文中宋" pitchFamily="2" charset="-122"/>
                <a:ea typeface="华文中宋" pitchFamily="2" charset="-122"/>
              </a:rPr>
              <a:t>歇</a:t>
            </a:r>
          </a:p>
        </p:txBody>
      </p:sp>
      <p:sp>
        <p:nvSpPr>
          <p:cNvPr id="9227" name="Text Box 13"/>
          <p:cNvSpPr txBox="1">
            <a:spLocks noChangeArrowheads="1"/>
          </p:cNvSpPr>
          <p:nvPr/>
        </p:nvSpPr>
        <p:spPr bwMode="auto">
          <a:xfrm>
            <a:off x="4267200" y="5076825"/>
            <a:ext cx="685800" cy="519113"/>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rPr>
              <a:t>揣</a:t>
            </a:r>
          </a:p>
        </p:txBody>
      </p:sp>
      <p:sp>
        <p:nvSpPr>
          <p:cNvPr id="9228" name="AutoShape 14"/>
          <p:cNvSpPr/>
          <p:nvPr/>
        </p:nvSpPr>
        <p:spPr bwMode="auto">
          <a:xfrm>
            <a:off x="4953000" y="4543425"/>
            <a:ext cx="228600" cy="1828800"/>
          </a:xfrm>
          <a:prstGeom prst="leftBrace">
            <a:avLst>
              <a:gd name="adj1" fmla="val 66667"/>
              <a:gd name="adj2" fmla="val 50000"/>
            </a:avLst>
          </a:prstGeom>
          <a:noFill/>
          <a:ln w="38100">
            <a:solidFill>
              <a:schemeClr val="tx1"/>
            </a:solidFill>
            <a:round/>
          </a:ln>
        </p:spPr>
        <p:txBody>
          <a:bodyPr wrap="none" anchor="ctr"/>
          <a:lstStyle/>
          <a:p>
            <a:endParaRPr lang="zh-CN" altLang="en-US"/>
          </a:p>
        </p:txBody>
      </p:sp>
      <p:sp>
        <p:nvSpPr>
          <p:cNvPr id="52239" name="Text Box 15"/>
          <p:cNvSpPr txBox="1">
            <a:spLocks noChangeArrowheads="1"/>
          </p:cNvSpPr>
          <p:nvPr/>
        </p:nvSpPr>
        <p:spPr bwMode="auto">
          <a:xfrm>
            <a:off x="5105400" y="4435475"/>
            <a:ext cx="3124200" cy="519113"/>
          </a:xfrm>
          <a:prstGeom prst="rect">
            <a:avLst/>
          </a:prstGeom>
          <a:noFill/>
          <a:ln w="9525">
            <a:noFill/>
            <a:miter lim="800000"/>
          </a:ln>
        </p:spPr>
        <p:txBody>
          <a:bodyPr>
            <a:spAutoFit/>
          </a:bodyPr>
          <a:lstStyle/>
          <a:p>
            <a:pPr>
              <a:spcBef>
                <a:spcPct val="50000"/>
              </a:spcBef>
            </a:pPr>
            <a:r>
              <a:rPr kumimoji="1" lang="en-US" altLang="zh-CN" sz="2800">
                <a:solidFill>
                  <a:srgbClr val="FF0000"/>
                </a:solidFill>
                <a:latin typeface="华文中宋" pitchFamily="2" charset="-122"/>
                <a:ea typeface="华文中宋" pitchFamily="2" charset="-122"/>
              </a:rPr>
              <a:t>chuāi</a:t>
            </a:r>
            <a:r>
              <a:rPr kumimoji="1" lang="en-US" altLang="zh-CN" sz="2800">
                <a:latin typeface="华文中宋" pitchFamily="2" charset="-122"/>
                <a:ea typeface="华文中宋" pitchFamily="2" charset="-122"/>
              </a:rPr>
              <a:t>  </a:t>
            </a:r>
            <a:r>
              <a:rPr kumimoji="1" lang="zh-CN" altLang="en-US" sz="2800">
                <a:solidFill>
                  <a:srgbClr val="0000FF"/>
                </a:solidFill>
                <a:latin typeface="华文中宋" pitchFamily="2" charset="-122"/>
                <a:ea typeface="华文中宋" pitchFamily="2" charset="-122"/>
              </a:rPr>
              <a:t>揣</a:t>
            </a:r>
            <a:r>
              <a:rPr kumimoji="1" lang="zh-CN" altLang="en-US" sz="2800">
                <a:latin typeface="华文中宋" pitchFamily="2" charset="-122"/>
                <a:ea typeface="华文中宋" pitchFamily="2" charset="-122"/>
              </a:rPr>
              <a:t>在怀里</a:t>
            </a:r>
          </a:p>
        </p:txBody>
      </p:sp>
      <p:sp>
        <p:nvSpPr>
          <p:cNvPr id="52240" name="Text Box 16"/>
          <p:cNvSpPr txBox="1">
            <a:spLocks noChangeArrowheads="1"/>
          </p:cNvSpPr>
          <p:nvPr/>
        </p:nvSpPr>
        <p:spPr bwMode="auto">
          <a:xfrm>
            <a:off x="5029200" y="5181600"/>
            <a:ext cx="3048000" cy="519113"/>
          </a:xfrm>
          <a:prstGeom prst="rect">
            <a:avLst/>
          </a:prstGeom>
          <a:noFill/>
          <a:ln w="9525">
            <a:noFill/>
            <a:miter lim="800000"/>
          </a:ln>
        </p:spPr>
        <p:txBody>
          <a:bodyPr>
            <a:spAutoFit/>
          </a:bodyPr>
          <a:lstStyle/>
          <a:p>
            <a:pPr>
              <a:spcBef>
                <a:spcPct val="50000"/>
              </a:spcBef>
            </a:pPr>
            <a:r>
              <a:rPr kumimoji="1" lang="en-US" altLang="zh-CN" sz="2800">
                <a:latin typeface="华文中宋" pitchFamily="2" charset="-122"/>
                <a:ea typeface="华文中宋" pitchFamily="2" charset="-122"/>
              </a:rPr>
              <a:t> </a:t>
            </a:r>
            <a:r>
              <a:rPr kumimoji="1" lang="en-US" altLang="zh-CN" sz="2800">
                <a:solidFill>
                  <a:srgbClr val="FF0000"/>
                </a:solidFill>
                <a:latin typeface="华文中宋" pitchFamily="2" charset="-122"/>
                <a:ea typeface="华文中宋" pitchFamily="2" charset="-122"/>
              </a:rPr>
              <a:t>chuăi </a:t>
            </a:r>
            <a:r>
              <a:rPr kumimoji="1" lang="en-US" altLang="zh-CN" sz="2800">
                <a:latin typeface="华文中宋" pitchFamily="2" charset="-122"/>
                <a:ea typeface="华文中宋" pitchFamily="2" charset="-122"/>
              </a:rPr>
              <a:t> </a:t>
            </a:r>
            <a:r>
              <a:rPr kumimoji="1" lang="zh-CN" altLang="en-US" sz="2800">
                <a:solidFill>
                  <a:srgbClr val="0000FF"/>
                </a:solidFill>
                <a:latin typeface="华文中宋" pitchFamily="2" charset="-122"/>
                <a:ea typeface="华文中宋" pitchFamily="2" charset="-122"/>
              </a:rPr>
              <a:t>揣</a:t>
            </a:r>
            <a:r>
              <a:rPr kumimoji="1" lang="zh-CN" altLang="en-US" sz="2800">
                <a:latin typeface="华文中宋" pitchFamily="2" charset="-122"/>
                <a:ea typeface="华文中宋" pitchFamily="2" charset="-122"/>
              </a:rPr>
              <a:t>测</a:t>
            </a:r>
          </a:p>
        </p:txBody>
      </p:sp>
      <p:sp>
        <p:nvSpPr>
          <p:cNvPr id="52241" name="Text Box 17"/>
          <p:cNvSpPr txBox="1">
            <a:spLocks noChangeArrowheads="1"/>
          </p:cNvSpPr>
          <p:nvPr/>
        </p:nvSpPr>
        <p:spPr bwMode="auto">
          <a:xfrm>
            <a:off x="5057775" y="5900738"/>
            <a:ext cx="3171825" cy="519112"/>
          </a:xfrm>
          <a:prstGeom prst="rect">
            <a:avLst/>
          </a:prstGeom>
          <a:noFill/>
          <a:ln w="9525">
            <a:noFill/>
            <a:miter lim="800000"/>
          </a:ln>
        </p:spPr>
        <p:txBody>
          <a:bodyPr>
            <a:spAutoFit/>
          </a:bodyPr>
          <a:lstStyle/>
          <a:p>
            <a:pPr>
              <a:spcBef>
                <a:spcPct val="50000"/>
              </a:spcBef>
            </a:pPr>
            <a:r>
              <a:rPr kumimoji="1" lang="en-US" altLang="zh-CN" sz="2800">
                <a:latin typeface="华文中宋" pitchFamily="2" charset="-122"/>
                <a:ea typeface="华文中宋" pitchFamily="2" charset="-122"/>
              </a:rPr>
              <a:t> </a:t>
            </a:r>
            <a:r>
              <a:rPr kumimoji="1" lang="en-US" altLang="zh-CN" sz="2800">
                <a:solidFill>
                  <a:srgbClr val="FF0000"/>
                </a:solidFill>
                <a:latin typeface="华文中宋" pitchFamily="2" charset="-122"/>
                <a:ea typeface="华文中宋" pitchFamily="2" charset="-122"/>
              </a:rPr>
              <a:t>chuài</a:t>
            </a:r>
            <a:r>
              <a:rPr kumimoji="1" lang="en-US" altLang="zh-CN" sz="2800">
                <a:latin typeface="华文中宋" pitchFamily="2" charset="-122"/>
                <a:ea typeface="华文中宋" pitchFamily="2" charset="-122"/>
              </a:rPr>
              <a:t>  </a:t>
            </a:r>
            <a:r>
              <a:rPr kumimoji="1" lang="zh-CN" altLang="en-US" sz="2800">
                <a:latin typeface="华文中宋" pitchFamily="2" charset="-122"/>
                <a:ea typeface="华文中宋" pitchFamily="2" charset="-122"/>
              </a:rPr>
              <a:t>挣</a:t>
            </a:r>
            <a:r>
              <a:rPr kumimoji="1" lang="zh-CN" altLang="en-US" sz="2800">
                <a:solidFill>
                  <a:srgbClr val="0000FF"/>
                </a:solidFill>
                <a:latin typeface="华文中宋" pitchFamily="2" charset="-122"/>
                <a:ea typeface="华文中宋" pitchFamily="2" charset="-122"/>
              </a:rPr>
              <a:t>揣</a:t>
            </a:r>
          </a:p>
        </p:txBody>
      </p:sp>
      <p:sp>
        <p:nvSpPr>
          <p:cNvPr id="9232" name="Text Box 18"/>
          <p:cNvSpPr txBox="1">
            <a:spLocks noChangeArrowheads="1"/>
          </p:cNvSpPr>
          <p:nvPr/>
        </p:nvSpPr>
        <p:spPr bwMode="auto">
          <a:xfrm>
            <a:off x="4238625" y="3373438"/>
            <a:ext cx="9144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rPr>
              <a:t>迫</a:t>
            </a:r>
          </a:p>
        </p:txBody>
      </p:sp>
      <p:sp>
        <p:nvSpPr>
          <p:cNvPr id="9233" name="AutoShape 19"/>
          <p:cNvSpPr/>
          <p:nvPr/>
        </p:nvSpPr>
        <p:spPr bwMode="auto">
          <a:xfrm>
            <a:off x="5000625" y="3052763"/>
            <a:ext cx="228600" cy="1311275"/>
          </a:xfrm>
          <a:prstGeom prst="leftBrace">
            <a:avLst>
              <a:gd name="adj1" fmla="val 47801"/>
              <a:gd name="adj2" fmla="val 50000"/>
            </a:avLst>
          </a:prstGeom>
          <a:noFill/>
          <a:ln w="38100">
            <a:solidFill>
              <a:schemeClr val="tx1"/>
            </a:solidFill>
            <a:round/>
          </a:ln>
        </p:spPr>
        <p:txBody>
          <a:bodyPr wrap="none" anchor="ctr"/>
          <a:lstStyle/>
          <a:p>
            <a:endParaRPr lang="zh-CN" altLang="en-US"/>
          </a:p>
        </p:txBody>
      </p:sp>
      <p:sp>
        <p:nvSpPr>
          <p:cNvPr id="52244" name="Text Box 20"/>
          <p:cNvSpPr txBox="1">
            <a:spLocks noChangeArrowheads="1"/>
          </p:cNvSpPr>
          <p:nvPr/>
        </p:nvSpPr>
        <p:spPr bwMode="auto">
          <a:xfrm>
            <a:off x="5076825" y="2916238"/>
            <a:ext cx="2819400" cy="519112"/>
          </a:xfrm>
          <a:prstGeom prst="rect">
            <a:avLst/>
          </a:prstGeom>
          <a:noFill/>
          <a:ln w="9525">
            <a:noFill/>
            <a:miter lim="800000"/>
          </a:ln>
        </p:spPr>
        <p:txBody>
          <a:bodyPr>
            <a:spAutoFit/>
          </a:bodyPr>
          <a:lstStyle/>
          <a:p>
            <a:pPr>
              <a:spcBef>
                <a:spcPct val="50000"/>
              </a:spcBef>
            </a:pPr>
            <a:r>
              <a:rPr kumimoji="1" lang="en-US" altLang="zh-CN" sz="2800">
                <a:latin typeface="华文中宋" pitchFamily="2" charset="-122"/>
                <a:ea typeface="华文中宋" pitchFamily="2" charset="-122"/>
              </a:rPr>
              <a:t> </a:t>
            </a:r>
            <a:r>
              <a:rPr kumimoji="1" lang="en-US" altLang="zh-CN" sz="2800">
                <a:solidFill>
                  <a:srgbClr val="FF0000"/>
                </a:solidFill>
                <a:latin typeface="华文中宋" pitchFamily="2" charset="-122"/>
                <a:ea typeface="华文中宋" pitchFamily="2" charset="-122"/>
                <a:cs typeface="Times New Roman" pitchFamily="18" charset="0"/>
              </a:rPr>
              <a:t>păi</a:t>
            </a:r>
            <a:r>
              <a:rPr kumimoji="1" lang="en-US" altLang="zh-CN" sz="2800">
                <a:latin typeface="华文中宋" pitchFamily="2" charset="-122"/>
                <a:ea typeface="华文中宋" pitchFamily="2" charset="-122"/>
              </a:rPr>
              <a:t> </a:t>
            </a:r>
            <a:r>
              <a:rPr kumimoji="1" lang="zh-CN" altLang="en-US" sz="2800">
                <a:solidFill>
                  <a:srgbClr val="0000FF"/>
                </a:solidFill>
                <a:latin typeface="华文中宋" pitchFamily="2" charset="-122"/>
                <a:ea typeface="华文中宋" pitchFamily="2" charset="-122"/>
              </a:rPr>
              <a:t>迫</a:t>
            </a:r>
            <a:r>
              <a:rPr kumimoji="1" lang="zh-CN" altLang="en-US" sz="2800">
                <a:latin typeface="华文中宋" pitchFamily="2" charset="-122"/>
                <a:ea typeface="华文中宋" pitchFamily="2" charset="-122"/>
              </a:rPr>
              <a:t>击炮</a:t>
            </a:r>
          </a:p>
        </p:txBody>
      </p:sp>
      <p:sp>
        <p:nvSpPr>
          <p:cNvPr id="52245" name="Text Box 21"/>
          <p:cNvSpPr txBox="1">
            <a:spLocks noChangeArrowheads="1"/>
          </p:cNvSpPr>
          <p:nvPr/>
        </p:nvSpPr>
        <p:spPr bwMode="auto">
          <a:xfrm>
            <a:off x="5105400" y="3810000"/>
            <a:ext cx="3429000" cy="519113"/>
          </a:xfrm>
          <a:prstGeom prst="rect">
            <a:avLst/>
          </a:prstGeom>
          <a:noFill/>
          <a:ln w="9525">
            <a:noFill/>
            <a:miter lim="800000"/>
          </a:ln>
        </p:spPr>
        <p:txBody>
          <a:bodyPr>
            <a:spAutoFit/>
          </a:bodyPr>
          <a:lstStyle/>
          <a:p>
            <a:pPr>
              <a:spcBef>
                <a:spcPct val="50000"/>
              </a:spcBef>
            </a:pPr>
            <a:r>
              <a:rPr kumimoji="1" lang="en-US" altLang="zh-CN" sz="2800">
                <a:latin typeface="华文中宋" pitchFamily="2" charset="-122"/>
                <a:ea typeface="华文中宋" pitchFamily="2" charset="-122"/>
              </a:rPr>
              <a:t> </a:t>
            </a:r>
            <a:r>
              <a:rPr kumimoji="1" lang="en-US" altLang="zh-CN" sz="2800">
                <a:solidFill>
                  <a:srgbClr val="FF0000"/>
                </a:solidFill>
                <a:latin typeface="华文中宋" pitchFamily="2" charset="-122"/>
                <a:ea typeface="华文中宋" pitchFamily="2" charset="-122"/>
                <a:cs typeface="Times New Roman" pitchFamily="18" charset="0"/>
              </a:rPr>
              <a:t>pò</a:t>
            </a:r>
            <a:r>
              <a:rPr kumimoji="1" lang="en-US" altLang="zh-CN" sz="2800">
                <a:latin typeface="华文中宋" pitchFamily="2" charset="-122"/>
                <a:ea typeface="华文中宋" pitchFamily="2" charset="-122"/>
              </a:rPr>
              <a:t> </a:t>
            </a:r>
            <a:r>
              <a:rPr kumimoji="1" lang="zh-CN" altLang="en-US" sz="2800">
                <a:solidFill>
                  <a:srgbClr val="0000FF"/>
                </a:solidFill>
                <a:latin typeface="华文中宋" pitchFamily="2" charset="-122"/>
                <a:ea typeface="华文中宋" pitchFamily="2" charset="-122"/>
              </a:rPr>
              <a:t>迫</a:t>
            </a:r>
            <a:r>
              <a:rPr kumimoji="1" lang="zh-CN" altLang="en-US" sz="2800">
                <a:latin typeface="华文中宋" pitchFamily="2" charset="-122"/>
                <a:ea typeface="华文中宋" pitchFamily="2" charset="-122"/>
              </a:rPr>
              <a:t>不及待</a:t>
            </a:r>
          </a:p>
        </p:txBody>
      </p:sp>
      <p:sp>
        <p:nvSpPr>
          <p:cNvPr id="9236" name="Text Box 22"/>
          <p:cNvSpPr txBox="1">
            <a:spLocks noChangeArrowheads="1"/>
          </p:cNvSpPr>
          <p:nvPr/>
        </p:nvSpPr>
        <p:spPr bwMode="auto">
          <a:xfrm>
            <a:off x="657225" y="5121275"/>
            <a:ext cx="762000" cy="519113"/>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rPr>
              <a:t>堡</a:t>
            </a:r>
          </a:p>
        </p:txBody>
      </p:sp>
      <p:sp>
        <p:nvSpPr>
          <p:cNvPr id="9237" name="AutoShape 23"/>
          <p:cNvSpPr/>
          <p:nvPr/>
        </p:nvSpPr>
        <p:spPr bwMode="auto">
          <a:xfrm>
            <a:off x="1371600" y="4876800"/>
            <a:ext cx="228600" cy="1311275"/>
          </a:xfrm>
          <a:prstGeom prst="leftBrace">
            <a:avLst>
              <a:gd name="adj1" fmla="val 47801"/>
              <a:gd name="adj2" fmla="val 50000"/>
            </a:avLst>
          </a:prstGeom>
          <a:noFill/>
          <a:ln w="38100">
            <a:solidFill>
              <a:schemeClr val="tx1"/>
            </a:solidFill>
            <a:round/>
          </a:ln>
        </p:spPr>
        <p:txBody>
          <a:bodyPr wrap="none" anchor="ctr"/>
          <a:lstStyle/>
          <a:p>
            <a:pPr algn="ctr"/>
            <a:endParaRPr lang="zh-CN" altLang="zh-CN" sz="2800" b="0">
              <a:ea typeface="华文中宋" pitchFamily="2" charset="-122"/>
            </a:endParaRPr>
          </a:p>
        </p:txBody>
      </p:sp>
      <p:sp>
        <p:nvSpPr>
          <p:cNvPr id="52248" name="Text Box 24"/>
          <p:cNvSpPr txBox="1">
            <a:spLocks noChangeArrowheads="1"/>
          </p:cNvSpPr>
          <p:nvPr/>
        </p:nvSpPr>
        <p:spPr bwMode="auto">
          <a:xfrm>
            <a:off x="1447800" y="4740275"/>
            <a:ext cx="2895600" cy="519113"/>
          </a:xfrm>
          <a:prstGeom prst="rect">
            <a:avLst/>
          </a:prstGeom>
          <a:noFill/>
          <a:ln w="9525">
            <a:noFill/>
            <a:miter lim="800000"/>
          </a:ln>
        </p:spPr>
        <p:txBody>
          <a:bodyPr>
            <a:spAutoFit/>
          </a:bodyPr>
          <a:lstStyle/>
          <a:p>
            <a:pPr>
              <a:spcBef>
                <a:spcPct val="50000"/>
              </a:spcBef>
            </a:pPr>
            <a:r>
              <a:rPr kumimoji="1" lang="en-US" altLang="zh-CN" sz="2800">
                <a:latin typeface="华文中宋" pitchFamily="2" charset="-122"/>
                <a:ea typeface="华文中宋" pitchFamily="2" charset="-122"/>
              </a:rPr>
              <a:t> </a:t>
            </a:r>
            <a:r>
              <a:rPr kumimoji="1" lang="en-US" altLang="zh-CN" sz="2800">
                <a:solidFill>
                  <a:srgbClr val="FF0000"/>
                </a:solidFill>
                <a:latin typeface="华文中宋" pitchFamily="2" charset="-122"/>
                <a:ea typeface="华文中宋" pitchFamily="2" charset="-122"/>
              </a:rPr>
              <a:t>băo</a:t>
            </a:r>
            <a:r>
              <a:rPr kumimoji="1" lang="en-US" altLang="zh-CN" sz="2800">
                <a:latin typeface="华文中宋" pitchFamily="2" charset="-122"/>
                <a:ea typeface="华文中宋" pitchFamily="2" charset="-122"/>
              </a:rPr>
              <a:t> </a:t>
            </a:r>
            <a:r>
              <a:rPr kumimoji="1" lang="zh-CN" altLang="en-US" sz="2800">
                <a:latin typeface="华文中宋" pitchFamily="2" charset="-122"/>
                <a:ea typeface="华文中宋" pitchFamily="2" charset="-122"/>
              </a:rPr>
              <a:t>碉</a:t>
            </a:r>
            <a:r>
              <a:rPr kumimoji="1" lang="zh-CN" altLang="en-US" sz="2800">
                <a:solidFill>
                  <a:srgbClr val="0000FF"/>
                </a:solidFill>
                <a:latin typeface="华文中宋" pitchFamily="2" charset="-122"/>
                <a:ea typeface="华文中宋" pitchFamily="2" charset="-122"/>
              </a:rPr>
              <a:t>堡</a:t>
            </a:r>
          </a:p>
        </p:txBody>
      </p:sp>
      <p:sp>
        <p:nvSpPr>
          <p:cNvPr id="52249" name="Text Box 25"/>
          <p:cNvSpPr txBox="1">
            <a:spLocks noChangeArrowheads="1"/>
          </p:cNvSpPr>
          <p:nvPr/>
        </p:nvSpPr>
        <p:spPr bwMode="auto">
          <a:xfrm>
            <a:off x="1473200" y="5634038"/>
            <a:ext cx="2590800" cy="519112"/>
          </a:xfrm>
          <a:prstGeom prst="rect">
            <a:avLst/>
          </a:prstGeom>
          <a:noFill/>
          <a:ln w="9525">
            <a:noFill/>
            <a:miter lim="800000"/>
          </a:ln>
        </p:spPr>
        <p:txBody>
          <a:bodyPr>
            <a:spAutoFit/>
          </a:bodyPr>
          <a:lstStyle/>
          <a:p>
            <a:pPr>
              <a:spcBef>
                <a:spcPct val="50000"/>
              </a:spcBef>
            </a:pPr>
            <a:r>
              <a:rPr kumimoji="1" lang="en-US" altLang="zh-CN" sz="2800">
                <a:latin typeface="华文中宋" pitchFamily="2" charset="-122"/>
                <a:ea typeface="华文中宋" pitchFamily="2" charset="-122"/>
              </a:rPr>
              <a:t> </a:t>
            </a:r>
            <a:r>
              <a:rPr kumimoji="1" lang="en-US" altLang="zh-CN" sz="2800">
                <a:solidFill>
                  <a:srgbClr val="FF0000"/>
                </a:solidFill>
                <a:latin typeface="华文中宋" pitchFamily="2" charset="-122"/>
                <a:ea typeface="华文中宋" pitchFamily="2" charset="-122"/>
              </a:rPr>
              <a:t>pù</a:t>
            </a:r>
            <a:r>
              <a:rPr kumimoji="1" lang="en-US" altLang="zh-CN" sz="2800">
                <a:latin typeface="华文中宋" pitchFamily="2" charset="-122"/>
                <a:ea typeface="华文中宋" pitchFamily="2" charset="-122"/>
              </a:rPr>
              <a:t> </a:t>
            </a:r>
            <a:r>
              <a:rPr kumimoji="1" lang="zh-CN" altLang="en-US" sz="2800">
                <a:latin typeface="华文中宋" pitchFamily="2" charset="-122"/>
                <a:ea typeface="华文中宋" pitchFamily="2" charset="-122"/>
              </a:rPr>
              <a:t>十里</a:t>
            </a:r>
            <a:r>
              <a:rPr kumimoji="1" lang="zh-CN" altLang="en-US" sz="2800">
                <a:solidFill>
                  <a:srgbClr val="0000FF"/>
                </a:solidFill>
                <a:latin typeface="华文中宋" pitchFamily="2" charset="-122"/>
                <a:ea typeface="华文中宋" pitchFamily="2" charset="-122"/>
              </a:rPr>
              <a:t>堡</a:t>
            </a:r>
          </a:p>
        </p:txBody>
      </p:sp>
      <p:sp>
        <p:nvSpPr>
          <p:cNvPr id="9240" name="Rectangle 26"/>
          <p:cNvSpPr>
            <a:spLocks noGrp="1" noChangeArrowheads="1"/>
          </p:cNvSpPr>
          <p:nvPr>
            <p:ph type="title"/>
          </p:nvPr>
        </p:nvSpPr>
        <p:spPr>
          <a:xfrm>
            <a:off x="1219200" y="228600"/>
            <a:ext cx="4191000" cy="1143000"/>
          </a:xfrm>
          <a:noFill/>
        </p:spPr>
        <p:txBody>
          <a:bodyPr/>
          <a:lstStyle/>
          <a:p>
            <a:pPr eaLnBrk="1" hangingPunct="1"/>
            <a:r>
              <a:rPr lang="zh-CN" altLang="en-US" sz="6000" b="1" smtClean="0">
                <a:solidFill>
                  <a:srgbClr val="0000FF"/>
                </a:solidFill>
              </a:rPr>
              <a:t>多音字</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52231"/>
                                        </p:tgtEl>
                                        <p:attrNameLst>
                                          <p:attrName>style.visibility</p:attrName>
                                        </p:attrNameLst>
                                      </p:cBhvr>
                                      <p:to>
                                        <p:strVal val="visible"/>
                                      </p:to>
                                    </p:set>
                                    <p:animEffect transition="in" filter="slide(fromLeft)">
                                      <p:cBhvr>
                                        <p:cTn id="7" dur="500"/>
                                        <p:tgtEl>
                                          <p:spTgt spid="52231"/>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8" fill="hold" grpId="0" nodeType="clickEffect">
                                  <p:stCondLst>
                                    <p:cond delay="0"/>
                                  </p:stCondLst>
                                  <p:childTnLst>
                                    <p:set>
                                      <p:cBhvr>
                                        <p:cTn id="11" dur="1" fill="hold">
                                          <p:stCondLst>
                                            <p:cond delay="0"/>
                                          </p:stCondLst>
                                        </p:cTn>
                                        <p:tgtEl>
                                          <p:spTgt spid="52232"/>
                                        </p:tgtEl>
                                        <p:attrNameLst>
                                          <p:attrName>style.visibility</p:attrName>
                                        </p:attrNameLst>
                                      </p:cBhvr>
                                      <p:to>
                                        <p:strVal val="visible"/>
                                      </p:to>
                                    </p:set>
                                    <p:animEffect transition="in" filter="slide(fromLeft)">
                                      <p:cBhvr>
                                        <p:cTn id="12" dur="500"/>
                                        <p:tgtEl>
                                          <p:spTgt spid="52232"/>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52235"/>
                                        </p:tgtEl>
                                        <p:attrNameLst>
                                          <p:attrName>style.visibility</p:attrName>
                                        </p:attrNameLst>
                                      </p:cBhvr>
                                      <p:to>
                                        <p:strVal val="visible"/>
                                      </p:to>
                                    </p:set>
                                    <p:animEffect transition="in" filter="slide(fromLeft)">
                                      <p:cBhvr>
                                        <p:cTn id="17" dur="500"/>
                                        <p:tgtEl>
                                          <p:spTgt spid="52235"/>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52236"/>
                                        </p:tgtEl>
                                        <p:attrNameLst>
                                          <p:attrName>style.visibility</p:attrName>
                                        </p:attrNameLst>
                                      </p:cBhvr>
                                      <p:to>
                                        <p:strVal val="visible"/>
                                      </p:to>
                                    </p:set>
                                    <p:animEffect transition="in" filter="slide(fromLeft)">
                                      <p:cBhvr>
                                        <p:cTn id="22" dur="500"/>
                                        <p:tgtEl>
                                          <p:spTgt spid="52236"/>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52244"/>
                                        </p:tgtEl>
                                        <p:attrNameLst>
                                          <p:attrName>style.visibility</p:attrName>
                                        </p:attrNameLst>
                                      </p:cBhvr>
                                      <p:to>
                                        <p:strVal val="visible"/>
                                      </p:to>
                                    </p:set>
                                    <p:animEffect transition="in" filter="slide(fromLeft)">
                                      <p:cBhvr>
                                        <p:cTn id="27" dur="500"/>
                                        <p:tgtEl>
                                          <p:spTgt spid="52244"/>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grpId="0" nodeType="clickEffect">
                                  <p:stCondLst>
                                    <p:cond delay="0"/>
                                  </p:stCondLst>
                                  <p:childTnLst>
                                    <p:set>
                                      <p:cBhvr>
                                        <p:cTn id="31" dur="1" fill="hold">
                                          <p:stCondLst>
                                            <p:cond delay="0"/>
                                          </p:stCondLst>
                                        </p:cTn>
                                        <p:tgtEl>
                                          <p:spTgt spid="52245"/>
                                        </p:tgtEl>
                                        <p:attrNameLst>
                                          <p:attrName>style.visibility</p:attrName>
                                        </p:attrNameLst>
                                      </p:cBhvr>
                                      <p:to>
                                        <p:strVal val="visible"/>
                                      </p:to>
                                    </p:set>
                                    <p:animEffect transition="in" filter="slide(fromLeft)">
                                      <p:cBhvr>
                                        <p:cTn id="32" dur="500"/>
                                        <p:tgtEl>
                                          <p:spTgt spid="52245"/>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8" fill="hold" grpId="0" nodeType="clickEffect">
                                  <p:stCondLst>
                                    <p:cond delay="0"/>
                                  </p:stCondLst>
                                  <p:childTnLst>
                                    <p:set>
                                      <p:cBhvr>
                                        <p:cTn id="36" dur="1" fill="hold">
                                          <p:stCondLst>
                                            <p:cond delay="0"/>
                                          </p:stCondLst>
                                        </p:cTn>
                                        <p:tgtEl>
                                          <p:spTgt spid="52248"/>
                                        </p:tgtEl>
                                        <p:attrNameLst>
                                          <p:attrName>style.visibility</p:attrName>
                                        </p:attrNameLst>
                                      </p:cBhvr>
                                      <p:to>
                                        <p:strVal val="visible"/>
                                      </p:to>
                                    </p:set>
                                    <p:animEffect transition="in" filter="slide(fromLeft)">
                                      <p:cBhvr>
                                        <p:cTn id="37" dur="500"/>
                                        <p:tgtEl>
                                          <p:spTgt spid="52248"/>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8" fill="hold" grpId="0" nodeType="clickEffect">
                                  <p:stCondLst>
                                    <p:cond delay="0"/>
                                  </p:stCondLst>
                                  <p:childTnLst>
                                    <p:set>
                                      <p:cBhvr>
                                        <p:cTn id="41" dur="1" fill="hold">
                                          <p:stCondLst>
                                            <p:cond delay="0"/>
                                          </p:stCondLst>
                                        </p:cTn>
                                        <p:tgtEl>
                                          <p:spTgt spid="52249"/>
                                        </p:tgtEl>
                                        <p:attrNameLst>
                                          <p:attrName>style.visibility</p:attrName>
                                        </p:attrNameLst>
                                      </p:cBhvr>
                                      <p:to>
                                        <p:strVal val="visible"/>
                                      </p:to>
                                    </p:set>
                                    <p:animEffect transition="in" filter="slide(fromLeft)">
                                      <p:cBhvr>
                                        <p:cTn id="42" dur="500"/>
                                        <p:tgtEl>
                                          <p:spTgt spid="52249"/>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8" fill="hold" grpId="0" nodeType="clickEffect">
                                  <p:stCondLst>
                                    <p:cond delay="0"/>
                                  </p:stCondLst>
                                  <p:childTnLst>
                                    <p:set>
                                      <p:cBhvr>
                                        <p:cTn id="46" dur="1" fill="hold">
                                          <p:stCondLst>
                                            <p:cond delay="0"/>
                                          </p:stCondLst>
                                        </p:cTn>
                                        <p:tgtEl>
                                          <p:spTgt spid="52239"/>
                                        </p:tgtEl>
                                        <p:attrNameLst>
                                          <p:attrName>style.visibility</p:attrName>
                                        </p:attrNameLst>
                                      </p:cBhvr>
                                      <p:to>
                                        <p:strVal val="visible"/>
                                      </p:to>
                                    </p:set>
                                    <p:animEffect transition="in" filter="slide(fromLeft)">
                                      <p:cBhvr>
                                        <p:cTn id="47" dur="500"/>
                                        <p:tgtEl>
                                          <p:spTgt spid="52239"/>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52240"/>
                                        </p:tgtEl>
                                        <p:attrNameLst>
                                          <p:attrName>style.visibility</p:attrName>
                                        </p:attrNameLst>
                                      </p:cBhvr>
                                      <p:to>
                                        <p:strVal val="visible"/>
                                      </p:to>
                                    </p:set>
                                    <p:animEffect transition="in" filter="slide(fromBottom)">
                                      <p:cBhvr>
                                        <p:cTn id="52" dur="500"/>
                                        <p:tgtEl>
                                          <p:spTgt spid="52240"/>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8" fill="hold" grpId="0" nodeType="clickEffect">
                                  <p:stCondLst>
                                    <p:cond delay="0"/>
                                  </p:stCondLst>
                                  <p:childTnLst>
                                    <p:set>
                                      <p:cBhvr>
                                        <p:cTn id="56" dur="1" fill="hold">
                                          <p:stCondLst>
                                            <p:cond delay="0"/>
                                          </p:stCondLst>
                                        </p:cTn>
                                        <p:tgtEl>
                                          <p:spTgt spid="52241"/>
                                        </p:tgtEl>
                                        <p:attrNameLst>
                                          <p:attrName>style.visibility</p:attrName>
                                        </p:attrNameLst>
                                      </p:cBhvr>
                                      <p:to>
                                        <p:strVal val="visible"/>
                                      </p:to>
                                    </p:set>
                                    <p:animEffect transition="in" filter="slide(fromLeft)">
                                      <p:cBhvr>
                                        <p:cTn id="57" dur="500"/>
                                        <p:tgtEl>
                                          <p:spTgt spid="52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1" grpId="0" autoUpdateAnimBg="0"/>
      <p:bldP spid="52232" grpId="0" autoUpdateAnimBg="0"/>
      <p:bldP spid="52235" grpId="0" autoUpdateAnimBg="0"/>
      <p:bldP spid="52236" grpId="0" autoUpdateAnimBg="0"/>
      <p:bldP spid="52239" grpId="0" autoUpdateAnimBg="0"/>
      <p:bldP spid="52240" grpId="0" autoUpdateAnimBg="0"/>
      <p:bldP spid="52241" grpId="0" autoUpdateAnimBg="0"/>
      <p:bldP spid="52244" grpId="0" autoUpdateAnimBg="0"/>
      <p:bldP spid="52245" grpId="0" autoUpdateAnimBg="0"/>
      <p:bldP spid="52248" grpId="0" autoUpdateAnimBg="0"/>
      <p:bldP spid="52249"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endParaRPr lang="zh-CN" altLang="zh-CN" smtClean="0"/>
          </a:p>
        </p:txBody>
      </p:sp>
      <p:pic>
        <p:nvPicPr>
          <p:cNvPr id="10243" name="Picture 3" descr="图片 (9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0244" name="Rectangle 4"/>
          <p:cNvSpPr>
            <a:spLocks noChangeArrowheads="1"/>
          </p:cNvSpPr>
          <p:nvPr/>
        </p:nvSpPr>
        <p:spPr bwMode="auto">
          <a:xfrm>
            <a:off x="914400" y="228600"/>
            <a:ext cx="8229600" cy="1143000"/>
          </a:xfrm>
          <a:prstGeom prst="rect">
            <a:avLst/>
          </a:prstGeom>
          <a:noFill/>
          <a:ln w="9525">
            <a:noFill/>
            <a:miter lim="800000"/>
          </a:ln>
        </p:spPr>
        <p:txBody>
          <a:bodyPr anchor="ctr"/>
          <a:lstStyle/>
          <a:p>
            <a:pPr algn="ctr"/>
            <a:r>
              <a:rPr lang="zh-CN" altLang="en-US" sz="6000">
                <a:solidFill>
                  <a:schemeClr val="tx2"/>
                </a:solidFill>
              </a:rPr>
              <a:t>形近字辨析</a:t>
            </a:r>
          </a:p>
        </p:txBody>
      </p:sp>
      <p:sp>
        <p:nvSpPr>
          <p:cNvPr id="10245" name="AutoShape 5"/>
          <p:cNvSpPr/>
          <p:nvPr/>
        </p:nvSpPr>
        <p:spPr bwMode="auto">
          <a:xfrm>
            <a:off x="1600200" y="1824038"/>
            <a:ext cx="228600" cy="1828800"/>
          </a:xfrm>
          <a:prstGeom prst="leftBrace">
            <a:avLst>
              <a:gd name="adj1" fmla="val 66667"/>
              <a:gd name="adj2" fmla="val 50000"/>
            </a:avLst>
          </a:prstGeom>
          <a:noFill/>
          <a:ln w="38100">
            <a:solidFill>
              <a:schemeClr val="tx1"/>
            </a:solidFill>
            <a:round/>
          </a:ln>
        </p:spPr>
        <p:txBody>
          <a:bodyPr wrap="none" anchor="ctr"/>
          <a:lstStyle/>
          <a:p>
            <a:endParaRPr lang="zh-CN" altLang="en-US"/>
          </a:p>
        </p:txBody>
      </p:sp>
      <p:sp>
        <p:nvSpPr>
          <p:cNvPr id="10246" name="Text Box 6"/>
          <p:cNvSpPr txBox="1">
            <a:spLocks noChangeArrowheads="1"/>
          </p:cNvSpPr>
          <p:nvPr/>
        </p:nvSpPr>
        <p:spPr bwMode="auto">
          <a:xfrm>
            <a:off x="1752600" y="1733550"/>
            <a:ext cx="3276600" cy="519113"/>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rPr>
              <a:t>砾</a:t>
            </a:r>
            <a:endParaRPr kumimoji="1" lang="zh-CN" altLang="en-US" sz="2800">
              <a:solidFill>
                <a:srgbClr val="0000FF"/>
              </a:solidFill>
              <a:latin typeface="华文中宋" pitchFamily="2" charset="-122"/>
              <a:ea typeface="华文中宋" pitchFamily="2" charset="-122"/>
            </a:endParaRPr>
          </a:p>
        </p:txBody>
      </p:sp>
      <p:sp>
        <p:nvSpPr>
          <p:cNvPr id="10247" name="Text Box 7"/>
          <p:cNvSpPr txBox="1">
            <a:spLocks noChangeArrowheads="1"/>
          </p:cNvSpPr>
          <p:nvPr/>
        </p:nvSpPr>
        <p:spPr bwMode="auto">
          <a:xfrm>
            <a:off x="1752600" y="2438400"/>
            <a:ext cx="3505200" cy="519113"/>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烁</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48" name="Text Box 8"/>
          <p:cNvSpPr txBox="1">
            <a:spLocks noChangeArrowheads="1"/>
          </p:cNvSpPr>
          <p:nvPr/>
        </p:nvSpPr>
        <p:spPr bwMode="auto">
          <a:xfrm>
            <a:off x="1752600" y="3157538"/>
            <a:ext cx="44196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铄</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49" name="AutoShape 9"/>
          <p:cNvSpPr/>
          <p:nvPr/>
        </p:nvSpPr>
        <p:spPr bwMode="auto">
          <a:xfrm>
            <a:off x="5867400" y="1876425"/>
            <a:ext cx="228600" cy="1600200"/>
          </a:xfrm>
          <a:prstGeom prst="leftBrace">
            <a:avLst>
              <a:gd name="adj1" fmla="val 58333"/>
              <a:gd name="adj2" fmla="val 50000"/>
            </a:avLst>
          </a:prstGeom>
          <a:noFill/>
          <a:ln w="38100">
            <a:solidFill>
              <a:schemeClr val="tx1"/>
            </a:solidFill>
            <a:round/>
          </a:ln>
        </p:spPr>
        <p:txBody>
          <a:bodyPr wrap="none" anchor="ctr"/>
          <a:lstStyle/>
          <a:p>
            <a:endParaRPr lang="zh-CN" altLang="en-US"/>
          </a:p>
        </p:txBody>
      </p:sp>
      <p:sp>
        <p:nvSpPr>
          <p:cNvPr id="10250" name="Text Box 10"/>
          <p:cNvSpPr txBox="1">
            <a:spLocks noChangeArrowheads="1"/>
          </p:cNvSpPr>
          <p:nvPr/>
        </p:nvSpPr>
        <p:spPr bwMode="auto">
          <a:xfrm>
            <a:off x="6062663" y="1733550"/>
            <a:ext cx="3048000" cy="519113"/>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契</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51" name="Text Box 11"/>
          <p:cNvSpPr txBox="1">
            <a:spLocks noChangeArrowheads="1"/>
          </p:cNvSpPr>
          <p:nvPr/>
        </p:nvSpPr>
        <p:spPr bwMode="auto">
          <a:xfrm>
            <a:off x="6096000" y="2957513"/>
            <a:ext cx="3962400" cy="579437"/>
          </a:xfrm>
          <a:prstGeom prst="rect">
            <a:avLst/>
          </a:prstGeom>
          <a:noFill/>
          <a:ln w="9525">
            <a:noFill/>
            <a:miter lim="800000"/>
          </a:ln>
        </p:spPr>
        <p:txBody>
          <a:bodyPr>
            <a:spAutoFit/>
          </a:bodyPr>
          <a:lstStyle/>
          <a:p>
            <a:pPr>
              <a:spcBef>
                <a:spcPct val="50000"/>
              </a:spcBef>
            </a:pPr>
            <a:r>
              <a:rPr kumimoji="1" lang="zh-CN" altLang="en-US" sz="3200">
                <a:solidFill>
                  <a:srgbClr val="FF0000"/>
                </a:solidFill>
                <a:latin typeface="华文中宋" pitchFamily="2" charset="-122"/>
                <a:ea typeface="华文中宋" pitchFamily="2" charset="-122"/>
                <a:cs typeface="Times New Roman" pitchFamily="18" charset="0"/>
              </a:rPr>
              <a:t>锲</a:t>
            </a:r>
            <a:endParaRPr kumimoji="1" lang="zh-CN" altLang="en-US" sz="3200">
              <a:solidFill>
                <a:srgbClr val="0000FF"/>
              </a:solidFill>
              <a:latin typeface="华文中宋" pitchFamily="2" charset="-122"/>
              <a:ea typeface="华文中宋" pitchFamily="2" charset="-122"/>
              <a:cs typeface="Times New Roman" pitchFamily="18" charset="0"/>
            </a:endParaRPr>
          </a:p>
        </p:txBody>
      </p:sp>
      <p:sp>
        <p:nvSpPr>
          <p:cNvPr id="10252" name="AutoShape 12"/>
          <p:cNvSpPr/>
          <p:nvPr/>
        </p:nvSpPr>
        <p:spPr bwMode="auto">
          <a:xfrm>
            <a:off x="1600200" y="4368800"/>
            <a:ext cx="228600" cy="1828800"/>
          </a:xfrm>
          <a:prstGeom prst="leftBrace">
            <a:avLst>
              <a:gd name="adj1" fmla="val 66667"/>
              <a:gd name="adj2" fmla="val 50000"/>
            </a:avLst>
          </a:prstGeom>
          <a:noFill/>
          <a:ln w="38100">
            <a:solidFill>
              <a:schemeClr val="tx1"/>
            </a:solidFill>
            <a:round/>
          </a:ln>
        </p:spPr>
        <p:txBody>
          <a:bodyPr wrap="none" anchor="ctr"/>
          <a:lstStyle/>
          <a:p>
            <a:pPr algn="ctr"/>
            <a:endParaRPr lang="zh-CN" altLang="zh-CN" sz="2800" b="0">
              <a:solidFill>
                <a:srgbClr val="0000FF"/>
              </a:solidFill>
              <a:ea typeface="华文中宋" pitchFamily="2" charset="-122"/>
            </a:endParaRPr>
          </a:p>
        </p:txBody>
      </p:sp>
      <p:sp>
        <p:nvSpPr>
          <p:cNvPr id="10253" name="Text Box 13"/>
          <p:cNvSpPr txBox="1">
            <a:spLocks noChangeArrowheads="1"/>
          </p:cNvSpPr>
          <p:nvPr/>
        </p:nvSpPr>
        <p:spPr bwMode="auto">
          <a:xfrm>
            <a:off x="1741488" y="4202113"/>
            <a:ext cx="39624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窖</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54" name="Text Box 14"/>
          <p:cNvSpPr txBox="1">
            <a:spLocks noChangeArrowheads="1"/>
          </p:cNvSpPr>
          <p:nvPr/>
        </p:nvSpPr>
        <p:spPr bwMode="auto">
          <a:xfrm>
            <a:off x="1770063" y="4957763"/>
            <a:ext cx="34290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窑</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55" name="Text Box 15"/>
          <p:cNvSpPr txBox="1">
            <a:spLocks noChangeArrowheads="1"/>
          </p:cNvSpPr>
          <p:nvPr/>
        </p:nvSpPr>
        <p:spPr bwMode="auto">
          <a:xfrm>
            <a:off x="1798638" y="5678488"/>
            <a:ext cx="28956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窟</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56" name="AutoShape 16"/>
          <p:cNvSpPr/>
          <p:nvPr/>
        </p:nvSpPr>
        <p:spPr bwMode="auto">
          <a:xfrm>
            <a:off x="5853113" y="4181475"/>
            <a:ext cx="228600" cy="2076450"/>
          </a:xfrm>
          <a:prstGeom prst="leftBrace">
            <a:avLst>
              <a:gd name="adj1" fmla="val 75694"/>
              <a:gd name="adj2" fmla="val 50000"/>
            </a:avLst>
          </a:prstGeom>
          <a:noFill/>
          <a:ln w="38100">
            <a:solidFill>
              <a:schemeClr val="tx1"/>
            </a:solidFill>
            <a:round/>
          </a:ln>
        </p:spPr>
        <p:txBody>
          <a:bodyPr wrap="none" anchor="ctr"/>
          <a:lstStyle/>
          <a:p>
            <a:endParaRPr lang="zh-CN" altLang="en-US"/>
          </a:p>
        </p:txBody>
      </p:sp>
      <p:sp>
        <p:nvSpPr>
          <p:cNvPr id="10257" name="Text Box 17"/>
          <p:cNvSpPr txBox="1">
            <a:spLocks noChangeArrowheads="1"/>
          </p:cNvSpPr>
          <p:nvPr/>
        </p:nvSpPr>
        <p:spPr bwMode="auto">
          <a:xfrm>
            <a:off x="6064250" y="4049713"/>
            <a:ext cx="38862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揣</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58" name="Text Box 18"/>
          <p:cNvSpPr txBox="1">
            <a:spLocks noChangeArrowheads="1"/>
          </p:cNvSpPr>
          <p:nvPr/>
        </p:nvSpPr>
        <p:spPr bwMode="auto">
          <a:xfrm>
            <a:off x="6064250" y="4659313"/>
            <a:ext cx="37338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踹</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59" name="Text Box 19"/>
          <p:cNvSpPr txBox="1">
            <a:spLocks noChangeArrowheads="1"/>
          </p:cNvSpPr>
          <p:nvPr/>
        </p:nvSpPr>
        <p:spPr bwMode="auto">
          <a:xfrm>
            <a:off x="6064250" y="5253038"/>
            <a:ext cx="36576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喘</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10260" name="Text Box 20"/>
          <p:cNvSpPr txBox="1">
            <a:spLocks noChangeArrowheads="1"/>
          </p:cNvSpPr>
          <p:nvPr/>
        </p:nvSpPr>
        <p:spPr bwMode="auto">
          <a:xfrm>
            <a:off x="6064250" y="5862638"/>
            <a:ext cx="3657600" cy="519112"/>
          </a:xfrm>
          <a:prstGeom prst="rect">
            <a:avLst/>
          </a:prstGeom>
          <a:noFill/>
          <a:ln w="9525">
            <a:noFill/>
            <a:miter lim="800000"/>
          </a:ln>
        </p:spPr>
        <p:txBody>
          <a:bodyPr>
            <a:spAutoFit/>
          </a:bodyPr>
          <a:lstStyle/>
          <a:p>
            <a:pPr>
              <a:spcBef>
                <a:spcPct val="50000"/>
              </a:spcBef>
            </a:pPr>
            <a:r>
              <a:rPr kumimoji="1" lang="zh-CN" altLang="en-US" sz="2800">
                <a:solidFill>
                  <a:srgbClr val="FF0000"/>
                </a:solidFill>
                <a:latin typeface="华文中宋" pitchFamily="2" charset="-122"/>
                <a:ea typeface="华文中宋" pitchFamily="2" charset="-122"/>
                <a:cs typeface="Times New Roman" pitchFamily="18" charset="0"/>
              </a:rPr>
              <a:t>湍</a:t>
            </a:r>
            <a:endParaRPr kumimoji="1" lang="zh-CN" altLang="en-US" sz="2800">
              <a:solidFill>
                <a:srgbClr val="0000FF"/>
              </a:solidFill>
              <a:latin typeface="华文中宋" pitchFamily="2" charset="-122"/>
              <a:ea typeface="华文中宋" pitchFamily="2" charset="-122"/>
              <a:cs typeface="Times New Roman" pitchFamily="18" charset="0"/>
            </a:endParaRPr>
          </a:p>
        </p:txBody>
      </p:sp>
      <p:sp>
        <p:nvSpPr>
          <p:cNvPr id="53269" name="Rectangle 21"/>
          <p:cNvSpPr>
            <a:spLocks noChangeArrowheads="1"/>
          </p:cNvSpPr>
          <p:nvPr/>
        </p:nvSpPr>
        <p:spPr bwMode="auto">
          <a:xfrm>
            <a:off x="2390775" y="1733550"/>
            <a:ext cx="1330325" cy="519113"/>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(lì)</a:t>
            </a:r>
            <a:r>
              <a:rPr kumimoji="1" lang="zh-CN" altLang="en-US" sz="2800">
                <a:solidFill>
                  <a:srgbClr val="0000FF"/>
                </a:solidFill>
                <a:ea typeface="华文中宋" pitchFamily="2" charset="-122"/>
              </a:rPr>
              <a:t>瓦砾</a:t>
            </a:r>
          </a:p>
        </p:txBody>
      </p:sp>
      <p:sp>
        <p:nvSpPr>
          <p:cNvPr id="53270" name="Rectangle 22"/>
          <p:cNvSpPr>
            <a:spLocks noChangeArrowheads="1"/>
          </p:cNvSpPr>
          <p:nvPr/>
        </p:nvSpPr>
        <p:spPr bwMode="auto">
          <a:xfrm>
            <a:off x="2317750" y="2452688"/>
            <a:ext cx="1984375" cy="519112"/>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(shuò)</a:t>
            </a:r>
            <a:r>
              <a:rPr kumimoji="1" lang="zh-CN" altLang="en-US" sz="2800">
                <a:solidFill>
                  <a:srgbClr val="0000FF"/>
                </a:solidFill>
                <a:ea typeface="华文中宋" pitchFamily="2" charset="-122"/>
              </a:rPr>
              <a:t>闪烁</a:t>
            </a:r>
          </a:p>
        </p:txBody>
      </p:sp>
      <p:sp>
        <p:nvSpPr>
          <p:cNvPr id="53271" name="Rectangle 23"/>
          <p:cNvSpPr>
            <a:spLocks noChangeArrowheads="1"/>
          </p:cNvSpPr>
          <p:nvPr/>
        </p:nvSpPr>
        <p:spPr bwMode="auto">
          <a:xfrm>
            <a:off x="2317750" y="3173413"/>
            <a:ext cx="2695575" cy="519112"/>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(shuò)</a:t>
            </a:r>
            <a:r>
              <a:rPr kumimoji="1" lang="zh-CN" altLang="en-US" sz="2800">
                <a:solidFill>
                  <a:srgbClr val="0000FF"/>
                </a:solidFill>
                <a:ea typeface="华文中宋" pitchFamily="2" charset="-122"/>
              </a:rPr>
              <a:t>众口铄金</a:t>
            </a:r>
          </a:p>
        </p:txBody>
      </p:sp>
      <p:sp>
        <p:nvSpPr>
          <p:cNvPr id="53272" name="Rectangle 24"/>
          <p:cNvSpPr>
            <a:spLocks noChangeArrowheads="1"/>
          </p:cNvSpPr>
          <p:nvPr/>
        </p:nvSpPr>
        <p:spPr bwMode="auto">
          <a:xfrm>
            <a:off x="6565900" y="1733550"/>
            <a:ext cx="1449388" cy="519113"/>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(qì)</a:t>
            </a:r>
            <a:r>
              <a:rPr kumimoji="1" lang="zh-CN" altLang="en-US" sz="2800">
                <a:solidFill>
                  <a:srgbClr val="0000FF"/>
                </a:solidFill>
                <a:ea typeface="华文中宋" pitchFamily="2" charset="-122"/>
              </a:rPr>
              <a:t>契约</a:t>
            </a:r>
          </a:p>
        </p:txBody>
      </p:sp>
      <p:sp>
        <p:nvSpPr>
          <p:cNvPr id="53273" name="Rectangle 25"/>
          <p:cNvSpPr>
            <a:spLocks noChangeArrowheads="1"/>
          </p:cNvSpPr>
          <p:nvPr/>
        </p:nvSpPr>
        <p:spPr bwMode="auto">
          <a:xfrm>
            <a:off x="6638925" y="2957513"/>
            <a:ext cx="2359025" cy="519112"/>
          </a:xfrm>
          <a:prstGeom prst="rect">
            <a:avLst/>
          </a:prstGeom>
          <a:noFill/>
          <a:ln w="9525">
            <a:noFill/>
            <a:miter lim="800000"/>
          </a:ln>
        </p:spPr>
        <p:txBody>
          <a:bodyPr wrap="none">
            <a:spAutoFit/>
          </a:bodyPr>
          <a:lstStyle/>
          <a:p>
            <a:r>
              <a:rPr kumimoji="1" lang="en-US" altLang="zh-CN" sz="2800">
                <a:solidFill>
                  <a:srgbClr val="FF0000"/>
                </a:solidFill>
                <a:ea typeface="华文中宋" pitchFamily="2" charset="-122"/>
              </a:rPr>
              <a:t>(qiè)</a:t>
            </a:r>
            <a:r>
              <a:rPr kumimoji="1" lang="zh-CN" altLang="en-US" sz="2800">
                <a:solidFill>
                  <a:srgbClr val="0000FF"/>
                </a:solidFill>
                <a:ea typeface="华文中宋" pitchFamily="2" charset="-122"/>
              </a:rPr>
              <a:t>锲而不舍</a:t>
            </a:r>
          </a:p>
        </p:txBody>
      </p:sp>
      <p:sp>
        <p:nvSpPr>
          <p:cNvPr id="53274" name="Rectangle 26"/>
          <p:cNvSpPr>
            <a:spLocks noChangeArrowheads="1"/>
          </p:cNvSpPr>
          <p:nvPr/>
        </p:nvSpPr>
        <p:spPr bwMode="auto">
          <a:xfrm>
            <a:off x="2246313" y="4181475"/>
            <a:ext cx="1739900" cy="519113"/>
          </a:xfrm>
          <a:prstGeom prst="rect">
            <a:avLst/>
          </a:prstGeom>
          <a:noFill/>
          <a:ln w="9525">
            <a:noFill/>
            <a:miter lim="800000"/>
          </a:ln>
        </p:spPr>
        <p:txBody>
          <a:bodyPr wrap="none">
            <a:spAutoFit/>
          </a:bodyPr>
          <a:lstStyle/>
          <a:p>
            <a:r>
              <a:rPr kumimoji="1" lang="en-US" altLang="zh-CN" sz="2800">
                <a:solidFill>
                  <a:srgbClr val="FF0000"/>
                </a:solidFill>
                <a:ea typeface="华文中宋" pitchFamily="2" charset="-122"/>
              </a:rPr>
              <a:t>(jiào)</a:t>
            </a:r>
            <a:r>
              <a:rPr kumimoji="1" lang="zh-CN" altLang="en-US" sz="2800">
                <a:solidFill>
                  <a:srgbClr val="0000FF"/>
                </a:solidFill>
                <a:ea typeface="华文中宋" pitchFamily="2" charset="-122"/>
              </a:rPr>
              <a:t>地窖</a:t>
            </a:r>
          </a:p>
        </p:txBody>
      </p:sp>
      <p:sp>
        <p:nvSpPr>
          <p:cNvPr id="53275" name="Rectangle 27"/>
          <p:cNvSpPr>
            <a:spLocks noChangeArrowheads="1"/>
          </p:cNvSpPr>
          <p:nvPr/>
        </p:nvSpPr>
        <p:spPr bwMode="auto">
          <a:xfrm>
            <a:off x="2246313" y="4973638"/>
            <a:ext cx="1747837" cy="519112"/>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(yáo)</a:t>
            </a:r>
            <a:r>
              <a:rPr kumimoji="1" lang="zh-CN" altLang="en-US" sz="2800">
                <a:solidFill>
                  <a:srgbClr val="0000FF"/>
                </a:solidFill>
                <a:ea typeface="华文中宋" pitchFamily="2" charset="-122"/>
              </a:rPr>
              <a:t>窑洞</a:t>
            </a:r>
          </a:p>
        </p:txBody>
      </p:sp>
      <p:sp>
        <p:nvSpPr>
          <p:cNvPr id="53276" name="Rectangle 28"/>
          <p:cNvSpPr>
            <a:spLocks noChangeArrowheads="1"/>
          </p:cNvSpPr>
          <p:nvPr/>
        </p:nvSpPr>
        <p:spPr bwMode="auto">
          <a:xfrm>
            <a:off x="2246313" y="5692775"/>
            <a:ext cx="1574800" cy="519113"/>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(kū)</a:t>
            </a:r>
            <a:r>
              <a:rPr kumimoji="1" lang="zh-CN" altLang="en-US" sz="2800">
                <a:solidFill>
                  <a:srgbClr val="0000FF"/>
                </a:solidFill>
                <a:ea typeface="华文中宋" pitchFamily="2" charset="-122"/>
              </a:rPr>
              <a:t>窟窿</a:t>
            </a:r>
          </a:p>
        </p:txBody>
      </p:sp>
      <p:sp>
        <p:nvSpPr>
          <p:cNvPr id="53277" name="Rectangle 29"/>
          <p:cNvSpPr>
            <a:spLocks noChangeArrowheads="1"/>
          </p:cNvSpPr>
          <p:nvPr/>
        </p:nvSpPr>
        <p:spPr bwMode="auto">
          <a:xfrm>
            <a:off x="6565900" y="4037013"/>
            <a:ext cx="2071688" cy="519112"/>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(chuăi)</a:t>
            </a:r>
            <a:r>
              <a:rPr kumimoji="1" lang="zh-CN" altLang="en-US" sz="2800">
                <a:solidFill>
                  <a:srgbClr val="0000FF"/>
                </a:solidFill>
                <a:ea typeface="华文中宋" pitchFamily="2" charset="-122"/>
              </a:rPr>
              <a:t>揣测</a:t>
            </a:r>
          </a:p>
        </p:txBody>
      </p:sp>
      <p:sp>
        <p:nvSpPr>
          <p:cNvPr id="53278" name="Rectangle 30"/>
          <p:cNvSpPr>
            <a:spLocks noChangeArrowheads="1"/>
          </p:cNvSpPr>
          <p:nvPr/>
        </p:nvSpPr>
        <p:spPr bwMode="auto">
          <a:xfrm>
            <a:off x="6591300" y="4684713"/>
            <a:ext cx="2063750" cy="519112"/>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(chuài)</a:t>
            </a:r>
            <a:r>
              <a:rPr kumimoji="1" lang="zh-CN" altLang="en-US" sz="2800">
                <a:solidFill>
                  <a:srgbClr val="0000FF"/>
                </a:solidFill>
                <a:ea typeface="华文中宋" pitchFamily="2" charset="-122"/>
              </a:rPr>
              <a:t>踹开</a:t>
            </a:r>
          </a:p>
        </p:txBody>
      </p:sp>
      <p:sp>
        <p:nvSpPr>
          <p:cNvPr id="53279" name="Rectangle 31"/>
          <p:cNvSpPr>
            <a:spLocks noChangeArrowheads="1"/>
          </p:cNvSpPr>
          <p:nvPr/>
        </p:nvSpPr>
        <p:spPr bwMode="auto">
          <a:xfrm>
            <a:off x="6565900" y="5246688"/>
            <a:ext cx="2190750" cy="519112"/>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(chuăn)</a:t>
            </a:r>
            <a:r>
              <a:rPr kumimoji="1" lang="zh-CN" altLang="en-US" sz="2800">
                <a:solidFill>
                  <a:srgbClr val="0000FF"/>
                </a:solidFill>
                <a:ea typeface="华文中宋" pitchFamily="2" charset="-122"/>
              </a:rPr>
              <a:t>喘气</a:t>
            </a:r>
          </a:p>
        </p:txBody>
      </p:sp>
      <p:sp>
        <p:nvSpPr>
          <p:cNvPr id="53280" name="Rectangle 32"/>
          <p:cNvSpPr>
            <a:spLocks noChangeArrowheads="1"/>
          </p:cNvSpPr>
          <p:nvPr/>
        </p:nvSpPr>
        <p:spPr bwMode="auto">
          <a:xfrm>
            <a:off x="6616700" y="5837238"/>
            <a:ext cx="1893888" cy="519112"/>
          </a:xfrm>
          <a:prstGeom prst="rect">
            <a:avLst/>
          </a:prstGeom>
          <a:noFill/>
          <a:ln w="9525">
            <a:noFill/>
            <a:miter lim="800000"/>
          </a:ln>
        </p:spPr>
        <p:txBody>
          <a:bodyPr wrap="none">
            <a:spAutoFit/>
          </a:bodyPr>
          <a:lstStyle/>
          <a:p>
            <a:pPr>
              <a:spcBef>
                <a:spcPct val="50000"/>
              </a:spcBef>
            </a:pPr>
            <a:r>
              <a:rPr kumimoji="1" lang="en-US" altLang="zh-CN" sz="2800">
                <a:solidFill>
                  <a:srgbClr val="FF0000"/>
                </a:solidFill>
                <a:ea typeface="华文中宋" pitchFamily="2" charset="-122"/>
              </a:rPr>
              <a:t>(tuān)</a:t>
            </a:r>
            <a:r>
              <a:rPr kumimoji="1" lang="zh-CN" altLang="en-US" sz="2800">
                <a:solidFill>
                  <a:srgbClr val="0000FF"/>
                </a:solidFill>
                <a:ea typeface="华文中宋" pitchFamily="2" charset="-122"/>
              </a:rPr>
              <a:t>湍急</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7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327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327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327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327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5327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5327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5327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5327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532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69" grpId="0" autoUpdateAnimBg="0"/>
      <p:bldP spid="53270" grpId="0" autoUpdateAnimBg="0"/>
      <p:bldP spid="53271" grpId="0" autoUpdateAnimBg="0"/>
      <p:bldP spid="53272" grpId="0" autoUpdateAnimBg="0"/>
      <p:bldP spid="53273" grpId="0" autoUpdateAnimBg="0"/>
      <p:bldP spid="53274" grpId="0" autoUpdateAnimBg="0"/>
      <p:bldP spid="53275" grpId="0" autoUpdateAnimBg="0"/>
      <p:bldP spid="53276" grpId="0" autoUpdateAnimBg="0"/>
      <p:bldP spid="53277" grpId="0" autoUpdateAnimBg="0"/>
      <p:bldP spid="53278" grpId="0" autoUpdateAnimBg="0"/>
      <p:bldP spid="53279" grpId="0" autoUpdateAnimBg="0"/>
      <p:bldP spid="53280"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0">
  <p:cSld>
    <p:bg>
      <p:bgPr>
        <a:solidFill>
          <a:schemeClr val="tx2"/>
        </a:solidFill>
        <a:effectLst/>
      </p:bgPr>
    </p:bg>
    <p:spTree>
      <p:nvGrpSpPr>
        <p:cNvPr id="1" name=""/>
        <p:cNvGrpSpPr/>
        <p:nvPr/>
      </p:nvGrpSpPr>
      <p:grpSpPr>
        <a:xfrm>
          <a:off x="0" y="0"/>
          <a:ext cx="0" cy="0"/>
          <a:chOff x="0" y="0"/>
          <a:chExt cx="0" cy="0"/>
        </a:xfrm>
      </p:grpSpPr>
      <p:pic>
        <p:nvPicPr>
          <p:cNvPr id="5122" name="Picture 6" descr="蜡烛·人"/>
          <p:cNvPicPr>
            <a:picLocks noChangeAspect="1" noChangeArrowheads="1"/>
          </p:cNvPicPr>
          <p:nvPr/>
        </p:nvPicPr>
        <p:blipFill>
          <a:blip r:embed="rId2">
            <a:clrChange>
              <a:clrFrom>
                <a:srgbClr val="FFFFFF"/>
              </a:clrFrom>
              <a:clrTo>
                <a:srgbClr val="FFFFFF">
                  <a:alpha val="0"/>
                </a:srgbClr>
              </a:clrTo>
            </a:clrChange>
          </a:blip>
          <a:srcRect l="1445" t="1843" r="11948" b="1843"/>
          <a:stretch>
            <a:fillRect/>
          </a:stretch>
        </p:blipFill>
        <p:spPr bwMode="auto">
          <a:xfrm>
            <a:off x="4932040" y="-387424"/>
            <a:ext cx="5214937" cy="6669087"/>
          </a:xfrm>
          <a:prstGeom prst="rect">
            <a:avLst/>
          </a:prstGeom>
          <a:noFill/>
          <a:ln w="9525">
            <a:noFill/>
            <a:miter lim="800000"/>
            <a:headEnd/>
            <a:tailEnd/>
          </a:ln>
        </p:spPr>
      </p:pic>
      <p:pic>
        <p:nvPicPr>
          <p:cNvPr id="5123" name="Picture 5" descr="蜡烛"/>
          <p:cNvPicPr>
            <a:picLocks noChangeAspect="1" noChangeArrowheads="1" noCrop="1"/>
          </p:cNvPicPr>
          <p:nvPr/>
        </p:nvPicPr>
        <p:blipFill>
          <a:blip r:embed="rId3"/>
          <a:srcRect/>
          <a:stretch>
            <a:fillRect/>
          </a:stretch>
        </p:blipFill>
        <p:spPr bwMode="auto">
          <a:xfrm>
            <a:off x="2736279" y="3162300"/>
            <a:ext cx="3527425" cy="3600450"/>
          </a:xfrm>
          <a:prstGeom prst="rect">
            <a:avLst/>
          </a:prstGeom>
          <a:noFill/>
          <a:ln w="9525">
            <a:noFill/>
            <a:miter lim="800000"/>
            <a:headEnd/>
            <a:tailEnd/>
          </a:ln>
        </p:spPr>
      </p:pic>
      <p:sp>
        <p:nvSpPr>
          <p:cNvPr id="4" name="TextBox 3"/>
          <p:cNvSpPr txBox="1"/>
          <p:nvPr/>
        </p:nvSpPr>
        <p:spPr>
          <a:xfrm>
            <a:off x="107504" y="966579"/>
            <a:ext cx="5616624" cy="584775"/>
          </a:xfrm>
          <a:prstGeom prst="rect">
            <a:avLst/>
          </a:prstGeom>
          <a:noFill/>
        </p:spPr>
        <p:txBody>
          <a:bodyPr wrap="square" rtlCol="0">
            <a:spAutoFit/>
          </a:bodyPr>
          <a:lstStyle/>
          <a:p>
            <a:r>
              <a:rPr lang="zh-CN" altLang="en-US" sz="3200" dirty="0" smtClean="0">
                <a:solidFill>
                  <a:srgbClr val="FFFFFF"/>
                </a:solidFill>
                <a:latin typeface="华文中宋" pitchFamily="2" charset="-122"/>
                <a:ea typeface="华文中宋" pitchFamily="2" charset="-122"/>
              </a:rPr>
              <a:t>请把这则通讯改写成一则新闻。</a:t>
            </a:r>
            <a:endParaRPr lang="zh-CN" altLang="en-US" sz="3200" dirty="0">
              <a:solidFill>
                <a:srgbClr val="FFFFFF"/>
              </a:solidFill>
              <a:latin typeface="华文中宋" pitchFamily="2" charset="-122"/>
              <a:ea typeface="华文中宋" pitchFamily="2" charset="-122"/>
            </a:endParaRPr>
          </a:p>
        </p:txBody>
      </p:sp>
      <p:sp>
        <p:nvSpPr>
          <p:cNvPr id="5" name="TextBox 4"/>
          <p:cNvSpPr txBox="1"/>
          <p:nvPr/>
        </p:nvSpPr>
        <p:spPr>
          <a:xfrm>
            <a:off x="128984" y="2488540"/>
            <a:ext cx="4304383" cy="1077218"/>
          </a:xfrm>
          <a:prstGeom prst="rect">
            <a:avLst/>
          </a:prstGeom>
          <a:noFill/>
        </p:spPr>
        <p:txBody>
          <a:bodyPr wrap="none" rtlCol="0">
            <a:spAutoFit/>
          </a:bodyPr>
          <a:lstStyle/>
          <a:p>
            <a:r>
              <a:rPr lang="zh-CN" altLang="en-US" sz="3200" dirty="0" smtClean="0">
                <a:solidFill>
                  <a:srgbClr val="FFFFFF"/>
                </a:solidFill>
              </a:rPr>
              <a:t>与新闻相比，这则通讯</a:t>
            </a:r>
            <a:endParaRPr lang="en-US" altLang="zh-CN" sz="3200" dirty="0" smtClean="0">
              <a:solidFill>
                <a:srgbClr val="FFFFFF"/>
              </a:solidFill>
            </a:endParaRPr>
          </a:p>
          <a:p>
            <a:r>
              <a:rPr lang="zh-CN" altLang="en-US" sz="3200" dirty="0" smtClean="0">
                <a:solidFill>
                  <a:srgbClr val="FFFFFF"/>
                </a:solidFill>
              </a:rPr>
              <a:t>多了些什么内容？</a:t>
            </a:r>
            <a:endParaRPr lang="zh-CN" altLang="en-US" sz="3200" dirty="0">
              <a:solidFill>
                <a:srgbClr val="FFFF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WordArt 2"/>
          <p:cNvSpPr>
            <a:spLocks noChangeArrowheads="1" noChangeShapeType="1" noTextEdit="1"/>
          </p:cNvSpPr>
          <p:nvPr/>
        </p:nvSpPr>
        <p:spPr bwMode="auto">
          <a:xfrm>
            <a:off x="1447800" y="381000"/>
            <a:ext cx="3505200" cy="533400"/>
          </a:xfrm>
          <a:prstGeom prst="rect">
            <a:avLst/>
          </a:prstGeom>
        </p:spPr>
        <p:txBody>
          <a:bodyPr wrap="none" fromWordArt="1">
            <a:prstTxWarp prst="textPlain">
              <a:avLst>
                <a:gd name="adj" fmla="val 50000"/>
              </a:avLst>
            </a:prstTxWarp>
          </a:bodyPr>
          <a:lstStyle/>
          <a:p>
            <a:pPr algn="ctr">
              <a:defRPr/>
            </a:pPr>
            <a:r>
              <a:rPr lang="zh-CN" altLang="en-US" sz="3600" kern="10">
                <a:ln w="12700">
                  <a:solidFill>
                    <a:srgbClr val="CC0066"/>
                  </a:solid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rPr>
              <a:t>自主研读</a:t>
            </a:r>
            <a:r>
              <a:rPr lang="en-US" altLang="zh-CN" sz="3600" kern="10">
                <a:ln w="12700">
                  <a:solidFill>
                    <a:srgbClr val="CC0066"/>
                  </a:solid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rPr>
              <a:t>:</a:t>
            </a:r>
            <a:endParaRPr lang="zh-CN" altLang="en-US" sz="3600" kern="10">
              <a:ln w="12700">
                <a:solidFill>
                  <a:srgbClr val="CC0066"/>
                </a:solidFill>
                <a:rou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endParaRPr>
          </a:p>
        </p:txBody>
      </p:sp>
      <p:sp>
        <p:nvSpPr>
          <p:cNvPr id="120835" name="Text Box 3"/>
          <p:cNvSpPr txBox="1">
            <a:spLocks noChangeArrowheads="1"/>
          </p:cNvSpPr>
          <p:nvPr/>
        </p:nvSpPr>
        <p:spPr bwMode="auto">
          <a:xfrm>
            <a:off x="838200" y="1066800"/>
            <a:ext cx="7467600" cy="2041525"/>
          </a:xfrm>
          <a:prstGeom prst="rect">
            <a:avLst/>
          </a:prstGeom>
          <a:noFill/>
          <a:ln w="12700" cap="sq">
            <a:noFill/>
            <a:miter lim="800000"/>
            <a:headEnd type="none" w="sm" len="sm"/>
            <a:tailEnd type="none" w="sm" len="sm"/>
          </a:ln>
        </p:spPr>
        <p:txBody>
          <a:bodyPr>
            <a:spAutoFit/>
          </a:bodyPr>
          <a:lstStyle/>
          <a:p>
            <a:pPr>
              <a:spcBef>
                <a:spcPct val="50000"/>
              </a:spcBef>
              <a:buFont typeface="Wingdings" pitchFamily="2" charset="2"/>
              <a:buChar char="v"/>
            </a:pPr>
            <a:r>
              <a:rPr kumimoji="1" lang="zh-CN" altLang="en-US" sz="3200">
                <a:solidFill>
                  <a:srgbClr val="3333CC"/>
                </a:solidFill>
                <a:latin typeface="Times New Roman" pitchFamily="18" charset="0"/>
              </a:rPr>
              <a:t>为了突出某种形象、某种感情，作者往往会对有些内容反复交代和描写。文章对哪些内容进行了不厌其烦地</a:t>
            </a:r>
            <a:r>
              <a:rPr kumimoji="1" lang="zh-CN" altLang="en-US" sz="3200">
                <a:solidFill>
                  <a:srgbClr val="FF0000"/>
                </a:solidFill>
                <a:latin typeface="Times New Roman" pitchFamily="18" charset="0"/>
              </a:rPr>
              <a:t>反复</a:t>
            </a:r>
            <a:r>
              <a:rPr kumimoji="1" lang="zh-CN" altLang="en-US" sz="3200">
                <a:solidFill>
                  <a:srgbClr val="3333CC"/>
                </a:solidFill>
                <a:latin typeface="Times New Roman" pitchFamily="18" charset="0"/>
              </a:rPr>
              <a:t>描写</a:t>
            </a:r>
            <a:r>
              <a:rPr kumimoji="1" lang="en-US" altLang="zh-CN" sz="3200">
                <a:solidFill>
                  <a:srgbClr val="3333CC"/>
                </a:solidFill>
                <a:latin typeface="Times New Roman" pitchFamily="18" charset="0"/>
              </a:rPr>
              <a:t>?</a:t>
            </a:r>
          </a:p>
        </p:txBody>
      </p:sp>
      <p:sp>
        <p:nvSpPr>
          <p:cNvPr id="120836" name="Text Box 4"/>
          <p:cNvSpPr txBox="1">
            <a:spLocks noChangeArrowheads="1"/>
          </p:cNvSpPr>
          <p:nvPr/>
        </p:nvSpPr>
        <p:spPr bwMode="auto">
          <a:xfrm>
            <a:off x="1828800" y="2819400"/>
            <a:ext cx="5562600" cy="2774950"/>
          </a:xfrm>
          <a:prstGeom prst="rect">
            <a:avLst/>
          </a:prstGeom>
          <a:noFill/>
          <a:ln w="12700" cap="sq">
            <a:noFill/>
            <a:miter lim="800000"/>
            <a:headEnd type="none" w="sm" len="sm"/>
            <a:tailEnd type="none" w="sm" len="sm"/>
          </a:ln>
        </p:spPr>
        <p:txBody>
          <a:bodyPr>
            <a:spAutoFit/>
          </a:bodyPr>
          <a:lstStyle/>
          <a:p>
            <a:pPr>
              <a:spcBef>
                <a:spcPct val="50000"/>
              </a:spcBef>
              <a:buFont typeface="Wingdings" pitchFamily="2" charset="2"/>
              <a:buChar char="Ø"/>
            </a:pPr>
            <a:r>
              <a:rPr kumimoji="1" lang="zh-CN" altLang="en-US" sz="3200">
                <a:solidFill>
                  <a:srgbClr val="F54421"/>
                </a:solidFill>
                <a:latin typeface="Times New Roman" pitchFamily="18" charset="0"/>
              </a:rPr>
              <a:t>炮火</a:t>
            </a:r>
          </a:p>
          <a:p>
            <a:pPr>
              <a:spcBef>
                <a:spcPct val="50000"/>
              </a:spcBef>
              <a:buFont typeface="Wingdings" pitchFamily="2" charset="2"/>
              <a:buChar char="Ø"/>
            </a:pPr>
            <a:r>
              <a:rPr kumimoji="1" lang="zh-CN" altLang="en-US" sz="3200">
                <a:solidFill>
                  <a:srgbClr val="F54421"/>
                </a:solidFill>
                <a:latin typeface="Times New Roman" pitchFamily="18" charset="0"/>
              </a:rPr>
              <a:t>蜡烛</a:t>
            </a:r>
          </a:p>
          <a:p>
            <a:pPr>
              <a:spcBef>
                <a:spcPct val="50000"/>
              </a:spcBef>
              <a:buFont typeface="Wingdings" pitchFamily="2" charset="2"/>
              <a:buChar char="Ø"/>
            </a:pPr>
            <a:r>
              <a:rPr kumimoji="1" lang="zh-CN" altLang="en-US" sz="3200">
                <a:solidFill>
                  <a:srgbClr val="F54421"/>
                </a:solidFill>
                <a:latin typeface="Times New Roman" pitchFamily="18" charset="0"/>
              </a:rPr>
              <a:t>黑围巾</a:t>
            </a:r>
          </a:p>
          <a:p>
            <a:pPr>
              <a:spcBef>
                <a:spcPct val="50000"/>
              </a:spcBef>
              <a:buFont typeface="Wingdings" pitchFamily="2" charset="2"/>
              <a:buChar char="Ø"/>
            </a:pPr>
            <a:r>
              <a:rPr kumimoji="1" lang="zh-CN" altLang="en-US" sz="3200">
                <a:solidFill>
                  <a:srgbClr val="F54421"/>
                </a:solidFill>
                <a:latin typeface="Times New Roman" pitchFamily="18" charset="0"/>
              </a:rPr>
              <a:t>对老妇人动作</a:t>
            </a:r>
            <a:endParaRPr kumimoji="1" lang="zh-CN" altLang="en-US" sz="3200" b="0">
              <a:solidFill>
                <a:schemeClr val="accent2"/>
              </a:solidFill>
              <a:latin typeface="Times New Roman" pitchFamily="18" charset="0"/>
            </a:endParaRPr>
          </a:p>
        </p:txBody>
      </p:sp>
      <p:pic>
        <p:nvPicPr>
          <p:cNvPr id="5" name="Picture 2" descr="蜡烛·人"/>
          <p:cNvPicPr>
            <a:picLocks noChangeAspect="1" noChangeArrowheads="1"/>
          </p:cNvPicPr>
          <p:nvPr/>
        </p:nvPicPr>
        <p:blipFill>
          <a:blip r:embed="rId2">
            <a:clrChange>
              <a:clrFrom>
                <a:srgbClr val="FFFFFF"/>
              </a:clrFrom>
              <a:clrTo>
                <a:srgbClr val="FFFFFF">
                  <a:alpha val="0"/>
                </a:srgbClr>
              </a:clrTo>
            </a:clrChange>
          </a:blip>
          <a:srcRect l="1445" t="1843" r="11948" b="1843"/>
          <a:stretch>
            <a:fillRect/>
          </a:stretch>
        </p:blipFill>
        <p:spPr bwMode="auto">
          <a:xfrm>
            <a:off x="4551717" y="2636912"/>
            <a:ext cx="5214937" cy="66690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0835"/>
                                        </p:tgtEl>
                                        <p:attrNameLst>
                                          <p:attrName>style.visibility</p:attrName>
                                        </p:attrNameLst>
                                      </p:cBhvr>
                                      <p:to>
                                        <p:strVal val="visible"/>
                                      </p:to>
                                    </p:set>
                                    <p:anim calcmode="lin" valueType="num">
                                      <p:cBhvr additive="base">
                                        <p:cTn id="7" dur="500" fill="hold"/>
                                        <p:tgtEl>
                                          <p:spTgt spid="120835"/>
                                        </p:tgtEl>
                                        <p:attrNameLst>
                                          <p:attrName>ppt_x</p:attrName>
                                        </p:attrNameLst>
                                      </p:cBhvr>
                                      <p:tavLst>
                                        <p:tav tm="0">
                                          <p:val>
                                            <p:strVal val="#ppt_x"/>
                                          </p:val>
                                        </p:tav>
                                        <p:tav tm="100000">
                                          <p:val>
                                            <p:strVal val="#ppt_x"/>
                                          </p:val>
                                        </p:tav>
                                      </p:tavLst>
                                    </p:anim>
                                    <p:anim calcmode="lin" valueType="num">
                                      <p:cBhvr additive="base">
                                        <p:cTn id="8" dur="500" fill="hold"/>
                                        <p:tgtEl>
                                          <p:spTgt spid="12083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0836">
                                            <p:txEl>
                                              <p:pRg st="0" end="0"/>
                                            </p:txEl>
                                          </p:spTgt>
                                        </p:tgtEl>
                                        <p:attrNameLst>
                                          <p:attrName>style.visibility</p:attrName>
                                        </p:attrNameLst>
                                      </p:cBhvr>
                                      <p:to>
                                        <p:strVal val="visible"/>
                                      </p:to>
                                    </p:set>
                                    <p:anim calcmode="lin" valueType="num">
                                      <p:cBhvr additive="base">
                                        <p:cTn id="13" dur="500" fill="hold"/>
                                        <p:tgtEl>
                                          <p:spTgt spid="12083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083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0836">
                                            <p:txEl>
                                              <p:pRg st="1" end="1"/>
                                            </p:txEl>
                                          </p:spTgt>
                                        </p:tgtEl>
                                        <p:attrNameLst>
                                          <p:attrName>style.visibility</p:attrName>
                                        </p:attrNameLst>
                                      </p:cBhvr>
                                      <p:to>
                                        <p:strVal val="visible"/>
                                      </p:to>
                                    </p:set>
                                    <p:anim calcmode="lin" valueType="num">
                                      <p:cBhvr additive="base">
                                        <p:cTn id="19" dur="500" fill="hold"/>
                                        <p:tgtEl>
                                          <p:spTgt spid="12083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083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0836">
                                            <p:txEl>
                                              <p:pRg st="2" end="2"/>
                                            </p:txEl>
                                          </p:spTgt>
                                        </p:tgtEl>
                                        <p:attrNameLst>
                                          <p:attrName>style.visibility</p:attrName>
                                        </p:attrNameLst>
                                      </p:cBhvr>
                                      <p:to>
                                        <p:strVal val="visible"/>
                                      </p:to>
                                    </p:set>
                                    <p:anim calcmode="lin" valueType="num">
                                      <p:cBhvr additive="base">
                                        <p:cTn id="25" dur="500" fill="hold"/>
                                        <p:tgtEl>
                                          <p:spTgt spid="12083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083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0836">
                                            <p:txEl>
                                              <p:pRg st="3" end="3"/>
                                            </p:txEl>
                                          </p:spTgt>
                                        </p:tgtEl>
                                        <p:attrNameLst>
                                          <p:attrName>style.visibility</p:attrName>
                                        </p:attrNameLst>
                                      </p:cBhvr>
                                      <p:to>
                                        <p:strVal val="visible"/>
                                      </p:to>
                                    </p:set>
                                    <p:anim calcmode="lin" valueType="num">
                                      <p:cBhvr additive="base">
                                        <p:cTn id="31" dur="500" fill="hold"/>
                                        <p:tgtEl>
                                          <p:spTgt spid="12083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083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905000" y="2514600"/>
            <a:ext cx="6248400" cy="1187450"/>
          </a:xfrm>
          <a:prstGeom prst="rect">
            <a:avLst/>
          </a:prstGeom>
          <a:noFill/>
          <a:ln w="12700" cap="sq">
            <a:noFill/>
            <a:miter lim="800000"/>
            <a:headEnd type="none" w="sm" len="sm"/>
            <a:tailEnd type="none" w="sm" len="sm"/>
          </a:ln>
        </p:spPr>
        <p:txBody>
          <a:bodyPr>
            <a:spAutoFit/>
          </a:bodyPr>
          <a:lstStyle/>
          <a:p>
            <a:pPr>
              <a:spcBef>
                <a:spcPct val="50000"/>
              </a:spcBef>
            </a:pPr>
            <a:r>
              <a:rPr kumimoji="1" lang="en-US" altLang="zh-CN" sz="2400" b="0">
                <a:latin typeface="Times New Roman" pitchFamily="18" charset="0"/>
              </a:rPr>
              <a:t/>
            </a:r>
            <a:br>
              <a:rPr kumimoji="1" lang="en-US" altLang="zh-CN" sz="2400" b="0">
                <a:latin typeface="Times New Roman" pitchFamily="18" charset="0"/>
              </a:rPr>
            </a:br>
            <a:r>
              <a:rPr kumimoji="1" lang="en-US" altLang="zh-CN" sz="2400" b="0">
                <a:latin typeface="Times New Roman" pitchFamily="18" charset="0"/>
              </a:rPr>
              <a:t/>
            </a:r>
            <a:br>
              <a:rPr kumimoji="1" lang="en-US" altLang="zh-CN" sz="2400" b="0">
                <a:latin typeface="Times New Roman" pitchFamily="18" charset="0"/>
              </a:rPr>
            </a:br>
            <a:r>
              <a:rPr kumimoji="1" lang="zh-CN" altLang="en-US" sz="2400" b="0">
                <a:latin typeface="Times New Roman" pitchFamily="18" charset="0"/>
              </a:rPr>
              <a:t>　</a:t>
            </a:r>
          </a:p>
        </p:txBody>
      </p:sp>
      <p:sp>
        <p:nvSpPr>
          <p:cNvPr id="15363" name="Text Box 3"/>
          <p:cNvSpPr txBox="1">
            <a:spLocks noChangeArrowheads="1"/>
          </p:cNvSpPr>
          <p:nvPr/>
        </p:nvSpPr>
        <p:spPr bwMode="auto">
          <a:xfrm>
            <a:off x="2133600" y="5181600"/>
            <a:ext cx="5638800" cy="1004888"/>
          </a:xfrm>
          <a:prstGeom prst="rect">
            <a:avLst/>
          </a:prstGeom>
          <a:noFill/>
          <a:ln w="12700" cap="sq">
            <a:noFill/>
            <a:miter lim="800000"/>
            <a:headEnd type="none" w="sm" len="sm"/>
            <a:tailEnd type="none" w="sm" len="sm"/>
          </a:ln>
        </p:spPr>
        <p:txBody>
          <a:bodyPr>
            <a:spAutoFit/>
          </a:bodyPr>
          <a:lstStyle/>
          <a:p>
            <a:pPr>
              <a:spcBef>
                <a:spcPct val="50000"/>
              </a:spcBef>
            </a:pPr>
            <a:r>
              <a:rPr kumimoji="1" lang="zh-CN" altLang="en-US" sz="2400" b="0">
                <a:latin typeface="Times New Roman" pitchFamily="18" charset="0"/>
              </a:rPr>
              <a:t>　　</a:t>
            </a:r>
          </a:p>
          <a:p>
            <a:pPr>
              <a:spcBef>
                <a:spcPct val="50000"/>
              </a:spcBef>
            </a:pPr>
            <a:endParaRPr kumimoji="1" lang="en-US" altLang="zh-CN" sz="2400" b="0">
              <a:latin typeface="Times New Roman" pitchFamily="18" charset="0"/>
            </a:endParaRPr>
          </a:p>
        </p:txBody>
      </p:sp>
      <p:sp>
        <p:nvSpPr>
          <p:cNvPr id="15364" name="Text Box 4"/>
          <p:cNvSpPr txBox="1">
            <a:spLocks noChangeArrowheads="1"/>
          </p:cNvSpPr>
          <p:nvPr/>
        </p:nvSpPr>
        <p:spPr bwMode="auto">
          <a:xfrm>
            <a:off x="914400" y="990600"/>
            <a:ext cx="6096000" cy="457200"/>
          </a:xfrm>
          <a:prstGeom prst="rect">
            <a:avLst/>
          </a:prstGeom>
          <a:noFill/>
          <a:ln w="12700" cap="sq">
            <a:noFill/>
            <a:miter lim="800000"/>
            <a:headEnd type="none" w="sm" len="sm"/>
            <a:tailEnd type="none" w="sm" len="sm"/>
          </a:ln>
        </p:spPr>
        <p:txBody>
          <a:bodyPr>
            <a:spAutoFit/>
          </a:bodyPr>
          <a:lstStyle/>
          <a:p>
            <a:pPr>
              <a:spcBef>
                <a:spcPct val="50000"/>
              </a:spcBef>
            </a:pPr>
            <a:endParaRPr kumimoji="1" lang="zh-CN" altLang="zh-CN" sz="2400" b="0">
              <a:latin typeface="Times New Roman" pitchFamily="18" charset="0"/>
            </a:endParaRPr>
          </a:p>
        </p:txBody>
      </p:sp>
      <p:sp>
        <p:nvSpPr>
          <p:cNvPr id="15365" name="Text Box 5"/>
          <p:cNvSpPr txBox="1">
            <a:spLocks noChangeArrowheads="1"/>
          </p:cNvSpPr>
          <p:nvPr/>
        </p:nvSpPr>
        <p:spPr bwMode="auto">
          <a:xfrm>
            <a:off x="1619250" y="0"/>
            <a:ext cx="2470150" cy="1006475"/>
          </a:xfrm>
          <a:prstGeom prst="rect">
            <a:avLst/>
          </a:prstGeom>
          <a:noFill/>
          <a:ln w="12700" cap="sq">
            <a:noFill/>
            <a:miter lim="800000"/>
            <a:headEnd type="none" w="sm" len="sm"/>
            <a:tailEnd type="none" w="sm" len="sm"/>
          </a:ln>
        </p:spPr>
        <p:txBody>
          <a:bodyPr wrap="none">
            <a:spAutoFit/>
          </a:bodyPr>
          <a:lstStyle/>
          <a:p>
            <a:r>
              <a:rPr kumimoji="1" lang="zh-CN" altLang="en-US" sz="6000" b="0">
                <a:solidFill>
                  <a:schemeClr val="tx2"/>
                </a:solidFill>
                <a:latin typeface="Times New Roman" pitchFamily="18" charset="0"/>
                <a:ea typeface="隶书" pitchFamily="49" charset="-122"/>
              </a:rPr>
              <a:t>炮火：</a:t>
            </a:r>
          </a:p>
        </p:txBody>
      </p:sp>
      <p:sp>
        <p:nvSpPr>
          <p:cNvPr id="15366" name="Text Box 6"/>
          <p:cNvSpPr txBox="1">
            <a:spLocks noChangeArrowheads="1"/>
          </p:cNvSpPr>
          <p:nvPr/>
        </p:nvSpPr>
        <p:spPr bwMode="auto">
          <a:xfrm>
            <a:off x="3563938" y="765175"/>
            <a:ext cx="3238500" cy="701675"/>
          </a:xfrm>
          <a:prstGeom prst="rect">
            <a:avLst/>
          </a:prstGeom>
          <a:noFill/>
          <a:ln w="12700" cap="sq">
            <a:noFill/>
            <a:miter lim="800000"/>
            <a:headEnd type="none" w="sm" len="sm"/>
            <a:tailEnd type="none" w="sm" len="sm"/>
          </a:ln>
        </p:spPr>
        <p:txBody>
          <a:bodyPr wrap="none">
            <a:spAutoFit/>
          </a:bodyPr>
          <a:lstStyle/>
          <a:p>
            <a:r>
              <a:rPr kumimoji="1" lang="en-US" altLang="zh-CN" sz="4000">
                <a:solidFill>
                  <a:srgbClr val="FF0000"/>
                </a:solidFill>
                <a:latin typeface="Times New Roman" pitchFamily="18" charset="0"/>
              </a:rPr>
              <a:t>——</a:t>
            </a:r>
            <a:r>
              <a:rPr kumimoji="1" lang="zh-CN" altLang="en-US" sz="4000">
                <a:solidFill>
                  <a:srgbClr val="FF0000"/>
                </a:solidFill>
                <a:latin typeface="Times New Roman" pitchFamily="18" charset="0"/>
              </a:rPr>
              <a:t>环境描写</a:t>
            </a:r>
          </a:p>
        </p:txBody>
      </p:sp>
      <p:sp>
        <p:nvSpPr>
          <p:cNvPr id="121863" name="Rectangle 7"/>
          <p:cNvSpPr>
            <a:spLocks noChangeArrowheads="1"/>
          </p:cNvSpPr>
          <p:nvPr/>
        </p:nvSpPr>
        <p:spPr bwMode="auto">
          <a:xfrm>
            <a:off x="1" y="1484313"/>
            <a:ext cx="9144000" cy="5084762"/>
          </a:xfrm>
          <a:prstGeom prst="rect">
            <a:avLst/>
          </a:prstGeom>
          <a:noFill/>
          <a:ln w="9525">
            <a:noFill/>
            <a:miter lim="800000"/>
          </a:ln>
        </p:spPr>
        <p:txBody>
          <a:bodyPr/>
          <a:lstStyle/>
          <a:p>
            <a:pPr marL="342900" indent="-342900">
              <a:spcBef>
                <a:spcPct val="50000"/>
              </a:spcBef>
            </a:pPr>
            <a:r>
              <a:rPr kumimoji="1" lang="zh-CN" altLang="en-US" sz="3200" dirty="0">
                <a:solidFill>
                  <a:srgbClr val="FF0000"/>
                </a:solidFill>
              </a:rPr>
              <a:t>作用：</a:t>
            </a:r>
          </a:p>
          <a:p>
            <a:pPr marL="342900" indent="-342900">
              <a:spcBef>
                <a:spcPct val="50000"/>
              </a:spcBef>
            </a:pPr>
            <a:r>
              <a:rPr kumimoji="1" lang="zh-CN" altLang="en-US" sz="3200" dirty="0">
                <a:solidFill>
                  <a:srgbClr val="F54421"/>
                </a:solidFill>
                <a:sym typeface="Wingdings" pitchFamily="2" charset="2"/>
              </a:rPr>
              <a:t>（</a:t>
            </a:r>
            <a:r>
              <a:rPr kumimoji="1" lang="en-US" altLang="zh-CN" sz="3200" dirty="0">
                <a:solidFill>
                  <a:srgbClr val="F54421"/>
                </a:solidFill>
                <a:sym typeface="Wingdings" pitchFamily="2" charset="2"/>
              </a:rPr>
              <a:t>1</a:t>
            </a:r>
            <a:r>
              <a:rPr kumimoji="1" lang="zh-CN" altLang="en-US" sz="3200" dirty="0">
                <a:solidFill>
                  <a:srgbClr val="F54421"/>
                </a:solidFill>
                <a:sym typeface="Wingdings" pitchFamily="2" charset="2"/>
              </a:rPr>
              <a:t>）</a:t>
            </a:r>
            <a:r>
              <a:rPr kumimoji="1" lang="zh-CN" altLang="en-US" sz="3200" dirty="0">
                <a:solidFill>
                  <a:srgbClr val="FF0000"/>
                </a:solidFill>
                <a:sym typeface="Wingdings" pitchFamily="2" charset="2"/>
              </a:rPr>
              <a:t>烘托气氛</a:t>
            </a:r>
            <a:r>
              <a:rPr kumimoji="1" lang="zh-CN" altLang="en-US" sz="3200" dirty="0">
                <a:solidFill>
                  <a:srgbClr val="FF0000"/>
                </a:solidFill>
              </a:rPr>
              <a:t>：</a:t>
            </a:r>
            <a:r>
              <a:rPr lang="zh-CN" altLang="en-US" sz="3700" b="0" dirty="0">
                <a:solidFill>
                  <a:srgbClr val="FF0000"/>
                </a:solidFill>
                <a:latin typeface="隶书" pitchFamily="49" charset="-122"/>
                <a:ea typeface="隶书" pitchFamily="49" charset="-122"/>
              </a:rPr>
              <a:t>渲染紧张而激烈的战斗气氛</a:t>
            </a:r>
            <a:r>
              <a:rPr lang="zh-CN" altLang="en-US" sz="3700" b="0" dirty="0">
                <a:solidFill>
                  <a:srgbClr val="0000CC"/>
                </a:solidFill>
                <a:latin typeface="隶书" pitchFamily="49" charset="-122"/>
                <a:ea typeface="隶书" pitchFamily="49" charset="-122"/>
              </a:rPr>
              <a:t>，写出了德军的残忍疯狂。</a:t>
            </a:r>
          </a:p>
          <a:p>
            <a:pPr marL="342900" indent="-342900">
              <a:spcBef>
                <a:spcPct val="50000"/>
              </a:spcBef>
            </a:pPr>
            <a:r>
              <a:rPr lang="zh-CN" altLang="en-US" sz="2800" b="0" dirty="0">
                <a:latin typeface="隶书" pitchFamily="49" charset="-122"/>
                <a:ea typeface="隶书" pitchFamily="49" charset="-122"/>
              </a:rPr>
              <a:t> </a:t>
            </a:r>
            <a:r>
              <a:rPr kumimoji="1" lang="zh-CN" altLang="en-US" sz="3200" dirty="0">
                <a:solidFill>
                  <a:srgbClr val="FF0000"/>
                </a:solidFill>
              </a:rPr>
              <a:t>（</a:t>
            </a:r>
            <a:r>
              <a:rPr kumimoji="1" lang="en-US" altLang="zh-CN" sz="3200" dirty="0">
                <a:solidFill>
                  <a:srgbClr val="FF0000"/>
                </a:solidFill>
              </a:rPr>
              <a:t>2</a:t>
            </a:r>
            <a:r>
              <a:rPr kumimoji="1" lang="zh-CN" altLang="en-US" sz="3200" dirty="0">
                <a:solidFill>
                  <a:srgbClr val="FF0000"/>
                </a:solidFill>
              </a:rPr>
              <a:t>）衬托人物：</a:t>
            </a:r>
            <a:r>
              <a:rPr lang="zh-CN" altLang="en-US" sz="3700" b="0" dirty="0">
                <a:solidFill>
                  <a:srgbClr val="0000CC"/>
                </a:solidFill>
                <a:latin typeface="隶书" pitchFamily="49" charset="-122"/>
                <a:ea typeface="隶书" pitchFamily="49" charset="-122"/>
              </a:rPr>
              <a:t>与环境恶劣形成鲜明对比的是老妇人的临危不惧，她不顾艰难，不顾年老体衰，亲自为烈士埋葬，所以老妇人在炮火中的行为就格外感人，</a:t>
            </a:r>
            <a:r>
              <a:rPr lang="zh-CN" altLang="en-US" sz="3700" b="0" dirty="0">
                <a:solidFill>
                  <a:srgbClr val="FF0000"/>
                </a:solidFill>
                <a:latin typeface="隶书" pitchFamily="49" charset="-122"/>
                <a:ea typeface="隶书" pitchFamily="49" charset="-122"/>
              </a:rPr>
              <a:t>突出了老妇人的不顾生死、临危不惧的精神</a:t>
            </a:r>
            <a:r>
              <a:rPr lang="zh-CN" altLang="en-US" sz="3700" b="0" dirty="0">
                <a:solidFill>
                  <a:srgbClr val="0000CC"/>
                </a:solidFill>
                <a:latin typeface="隶书" pitchFamily="49" charset="-122"/>
                <a:ea typeface="隶书" pitchFamily="49" charset="-122"/>
              </a:rPr>
              <a:t>。 </a:t>
            </a:r>
          </a:p>
          <a:p>
            <a:pPr marL="342900" indent="-342900">
              <a:spcBef>
                <a:spcPct val="50000"/>
              </a:spcBef>
            </a:pPr>
            <a:r>
              <a:rPr lang="zh-CN" altLang="en-US" sz="2800" b="0" dirty="0">
                <a:solidFill>
                  <a:srgbClr val="FF9900"/>
                </a:solidFill>
                <a:latin typeface="隶书" pitchFamily="49" charset="-122"/>
                <a:ea typeface="隶书" pitchFamily="49" charset="-122"/>
              </a:rPr>
              <a:t>。</a:t>
            </a:r>
            <a:endParaRPr lang="zh-CN" altLang="en-US" sz="2800" b="0" dirty="0">
              <a:solidFill>
                <a:srgbClr val="FF9900"/>
              </a:solidFill>
              <a:ea typeface="华文新魏" pitchFamily="2" charset="-122"/>
            </a:endParaRPr>
          </a:p>
          <a:p>
            <a:pPr marL="342900" indent="-342900"/>
            <a:endParaRPr lang="zh-CN" altLang="en-US" sz="2400" b="0" dirty="0">
              <a:solidFill>
                <a:srgbClr val="FF9900"/>
              </a:solidFill>
            </a:endParaRPr>
          </a:p>
          <a:p>
            <a:pPr marL="342900" indent="-342900">
              <a:spcBef>
                <a:spcPct val="20000"/>
              </a:spcBef>
              <a:buFontTx/>
              <a:buChar char="•"/>
            </a:pPr>
            <a:endParaRPr lang="en-US" altLang="zh-CN" sz="3200" b="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1863">
                                            <p:txEl>
                                              <p:pRg st="0" end="0"/>
                                            </p:txEl>
                                          </p:spTgt>
                                        </p:tgtEl>
                                        <p:attrNameLst>
                                          <p:attrName>style.visibility</p:attrName>
                                        </p:attrNameLst>
                                      </p:cBhvr>
                                      <p:to>
                                        <p:strVal val="visible"/>
                                      </p:to>
                                    </p:set>
                                    <p:anim calcmode="lin" valueType="num">
                                      <p:cBhvr additive="base">
                                        <p:cTn id="7" dur="500" fill="hold"/>
                                        <p:tgtEl>
                                          <p:spTgt spid="12186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18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1863">
                                            <p:txEl>
                                              <p:pRg st="1" end="1"/>
                                            </p:txEl>
                                          </p:spTgt>
                                        </p:tgtEl>
                                        <p:attrNameLst>
                                          <p:attrName>style.visibility</p:attrName>
                                        </p:attrNameLst>
                                      </p:cBhvr>
                                      <p:to>
                                        <p:strVal val="visible"/>
                                      </p:to>
                                    </p:set>
                                    <p:anim calcmode="lin" valueType="num">
                                      <p:cBhvr additive="base">
                                        <p:cTn id="13" dur="500" fill="hold"/>
                                        <p:tgtEl>
                                          <p:spTgt spid="12186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186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1863">
                                            <p:txEl>
                                              <p:pRg st="2" end="2"/>
                                            </p:txEl>
                                          </p:spTgt>
                                        </p:tgtEl>
                                        <p:attrNameLst>
                                          <p:attrName>style.visibility</p:attrName>
                                        </p:attrNameLst>
                                      </p:cBhvr>
                                      <p:to>
                                        <p:strVal val="visible"/>
                                      </p:to>
                                    </p:set>
                                    <p:anim calcmode="lin" valueType="num">
                                      <p:cBhvr additive="base">
                                        <p:cTn id="19" dur="500" fill="hold"/>
                                        <p:tgtEl>
                                          <p:spTgt spid="12186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186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1863">
                                            <p:txEl>
                                              <p:pRg st="3" end="3"/>
                                            </p:txEl>
                                          </p:spTgt>
                                        </p:tgtEl>
                                        <p:attrNameLst>
                                          <p:attrName>style.visibility</p:attrName>
                                        </p:attrNameLst>
                                      </p:cBhvr>
                                      <p:to>
                                        <p:strVal val="visible"/>
                                      </p:to>
                                    </p:set>
                                    <p:anim calcmode="lin" valueType="num">
                                      <p:cBhvr additive="base">
                                        <p:cTn id="25" dur="500" fill="hold"/>
                                        <p:tgtEl>
                                          <p:spTgt spid="12186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186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3"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9" name="Rectangle 3"/>
          <p:cNvSpPr>
            <a:spLocks noGrp="1" noChangeArrowheads="1"/>
          </p:cNvSpPr>
          <p:nvPr>
            <p:ph type="body" idx="1"/>
          </p:nvPr>
        </p:nvSpPr>
        <p:spPr>
          <a:xfrm>
            <a:off x="719138" y="188913"/>
            <a:ext cx="8424862" cy="6669087"/>
          </a:xfrm>
        </p:spPr>
        <p:txBody>
          <a:bodyPr/>
          <a:lstStyle/>
          <a:p>
            <a:pPr eaLnBrk="1" hangingPunct="1">
              <a:lnSpc>
                <a:spcPct val="80000"/>
              </a:lnSpc>
            </a:pPr>
            <a:r>
              <a:rPr kumimoji="1" lang="en-US" altLang="zh-CN" sz="2800" smtClean="0">
                <a:solidFill>
                  <a:schemeClr val="accent2"/>
                </a:solidFill>
              </a:rPr>
              <a:t>29</a:t>
            </a:r>
            <a:r>
              <a:rPr kumimoji="1" lang="zh-CN" altLang="en-US" sz="2800" smtClean="0">
                <a:solidFill>
                  <a:schemeClr val="accent2"/>
                </a:solidFill>
              </a:rPr>
              <a:t>段</a:t>
            </a:r>
            <a:r>
              <a:rPr kumimoji="1" lang="en-US" altLang="zh-CN" sz="2800" b="1" smtClean="0"/>
              <a:t>.</a:t>
            </a:r>
            <a:r>
              <a:rPr kumimoji="1" lang="zh-CN" altLang="en-US" sz="2800" b="1" smtClean="0"/>
              <a:t>她又在衣袋里摸了半天，摸出火柴来。她把那大</a:t>
            </a:r>
            <a:r>
              <a:rPr kumimoji="1" lang="zh-CN" altLang="en-US" sz="2800" b="1" smtClean="0">
                <a:solidFill>
                  <a:srgbClr val="FF0000"/>
                </a:solidFill>
              </a:rPr>
              <a:t>蜡烛</a:t>
            </a:r>
            <a:r>
              <a:rPr kumimoji="1" lang="zh-CN" altLang="en-US" sz="2800" b="1" smtClean="0"/>
              <a:t>插到坟堆的顶上，点了起来。这晚上没有风，</a:t>
            </a:r>
            <a:r>
              <a:rPr kumimoji="1" lang="zh-CN" altLang="en-US" sz="2800" b="1" smtClean="0">
                <a:solidFill>
                  <a:srgbClr val="FF0000"/>
                </a:solidFill>
              </a:rPr>
              <a:t>蜡烛</a:t>
            </a:r>
            <a:r>
              <a:rPr kumimoji="1" lang="zh-CN" altLang="en-US" sz="2800" b="1" smtClean="0"/>
              <a:t>的火焰向上直升，一点也不摇晃。</a:t>
            </a:r>
          </a:p>
          <a:p>
            <a:pPr eaLnBrk="1" hangingPunct="1">
              <a:lnSpc>
                <a:spcPct val="80000"/>
              </a:lnSpc>
            </a:pPr>
            <a:r>
              <a:rPr kumimoji="1" lang="en-US" altLang="zh-CN" sz="2800" b="1" smtClean="0">
                <a:solidFill>
                  <a:schemeClr val="accent2"/>
                </a:solidFill>
              </a:rPr>
              <a:t>30</a:t>
            </a:r>
            <a:r>
              <a:rPr kumimoji="1" lang="zh-CN" altLang="en-US" sz="2800" b="1" smtClean="0">
                <a:solidFill>
                  <a:schemeClr val="accent2"/>
                </a:solidFill>
              </a:rPr>
              <a:t>段</a:t>
            </a:r>
            <a:r>
              <a:rPr kumimoji="1" lang="zh-CN" altLang="en-US" sz="2800" b="1" smtClean="0"/>
              <a:t> 炮弹爆炸的当儿，</a:t>
            </a:r>
            <a:r>
              <a:rPr kumimoji="1" lang="zh-CN" altLang="en-US" sz="2800" b="1" smtClean="0">
                <a:solidFill>
                  <a:srgbClr val="FF0000"/>
                </a:solidFill>
              </a:rPr>
              <a:t>蜡烛</a:t>
            </a:r>
            <a:r>
              <a:rPr kumimoji="1" lang="zh-CN" altLang="en-US" sz="2800" b="1" smtClean="0"/>
              <a:t>的火焰不过抖了一下。 </a:t>
            </a:r>
            <a:br>
              <a:rPr kumimoji="1" lang="zh-CN" altLang="en-US" sz="2800" b="1" smtClean="0"/>
            </a:br>
            <a:r>
              <a:rPr kumimoji="1" lang="zh-CN" altLang="en-US" sz="2800" b="1" smtClean="0"/>
              <a:t>    </a:t>
            </a:r>
            <a:r>
              <a:rPr kumimoji="1" lang="zh-CN" altLang="en-US" sz="2800" b="1" smtClean="0">
                <a:solidFill>
                  <a:srgbClr val="FF0000"/>
                </a:solidFill>
              </a:rPr>
              <a:t>蜡烛</a:t>
            </a:r>
            <a:r>
              <a:rPr kumimoji="1" lang="zh-CN" altLang="en-US" sz="2800" b="1" smtClean="0"/>
              <a:t>被爆炸的风吹灭了，有一次，竟给震倒了。</a:t>
            </a:r>
          </a:p>
          <a:p>
            <a:pPr eaLnBrk="1" hangingPunct="1">
              <a:lnSpc>
                <a:spcPct val="80000"/>
              </a:lnSpc>
            </a:pPr>
            <a:r>
              <a:rPr kumimoji="1" lang="en-US" altLang="zh-CN" sz="2800" b="1" smtClean="0">
                <a:solidFill>
                  <a:schemeClr val="accent2"/>
                </a:solidFill>
              </a:rPr>
              <a:t>38</a:t>
            </a:r>
            <a:r>
              <a:rPr kumimoji="1" lang="zh-CN" altLang="en-US" sz="2800" b="1" smtClean="0">
                <a:solidFill>
                  <a:schemeClr val="accent2"/>
                </a:solidFill>
              </a:rPr>
              <a:t>段</a:t>
            </a:r>
            <a:r>
              <a:rPr kumimoji="1" lang="zh-CN" altLang="en-US" sz="2800" b="1" smtClean="0"/>
              <a:t>  在已经被破坏的铁栏杆附近，耸立着一个小小的坟堆。一支</a:t>
            </a:r>
            <a:r>
              <a:rPr kumimoji="1" lang="zh-CN" altLang="en-US" sz="2800" b="1" smtClean="0">
                <a:solidFill>
                  <a:srgbClr val="FF0000"/>
                </a:solidFill>
              </a:rPr>
              <a:t>蜡烛</a:t>
            </a:r>
            <a:r>
              <a:rPr kumimoji="1" lang="zh-CN" altLang="en-US" sz="2800" b="1" smtClean="0"/>
              <a:t>，旁边还有生锈的洋铁片给它挡住了风，在坟堆上闪耀着柔和的火焰。</a:t>
            </a:r>
            <a:r>
              <a:rPr kumimoji="1" lang="zh-CN" altLang="en-US" sz="2800" b="1" smtClean="0">
                <a:solidFill>
                  <a:srgbClr val="FF0000"/>
                </a:solidFill>
              </a:rPr>
              <a:t>蜡烛</a:t>
            </a:r>
            <a:r>
              <a:rPr kumimoji="1" lang="zh-CN" altLang="en-US" sz="2800" b="1" smtClean="0"/>
              <a:t>快点完了，烛芯快给蜡泪淹没了，但是那一朵小火花依然在闪烁。</a:t>
            </a:r>
          </a:p>
          <a:p>
            <a:pPr eaLnBrk="1" hangingPunct="1">
              <a:lnSpc>
                <a:spcPct val="80000"/>
              </a:lnSpc>
            </a:pPr>
            <a:r>
              <a:rPr kumimoji="1" lang="en-US" altLang="zh-CN" sz="2800" b="1" smtClean="0">
                <a:solidFill>
                  <a:schemeClr val="accent2"/>
                </a:solidFill>
              </a:rPr>
              <a:t>39</a:t>
            </a:r>
            <a:r>
              <a:rPr kumimoji="1" lang="zh-CN" altLang="en-US" sz="2800" b="1" smtClean="0">
                <a:solidFill>
                  <a:schemeClr val="accent2"/>
                </a:solidFill>
              </a:rPr>
              <a:t>段</a:t>
            </a:r>
            <a:r>
              <a:rPr kumimoji="1" lang="zh-CN" altLang="en-US" sz="2800" b="1" smtClean="0"/>
              <a:t> 他们围着坟堆，静默地站着，看着这渐渐暗淡下去的</a:t>
            </a:r>
            <a:r>
              <a:rPr kumimoji="1" lang="zh-CN" altLang="en-US" sz="2800" b="1" smtClean="0">
                <a:solidFill>
                  <a:srgbClr val="FF0000"/>
                </a:solidFill>
              </a:rPr>
              <a:t>烛光</a:t>
            </a:r>
            <a:r>
              <a:rPr kumimoji="1" lang="zh-CN" altLang="en-US" sz="2800" b="1" smtClean="0"/>
              <a:t>。</a:t>
            </a:r>
          </a:p>
          <a:p>
            <a:pPr eaLnBrk="1" hangingPunct="1">
              <a:lnSpc>
                <a:spcPct val="80000"/>
              </a:lnSpc>
            </a:pPr>
            <a:r>
              <a:rPr kumimoji="1" lang="en-US" altLang="zh-CN" sz="2800" b="1" smtClean="0">
                <a:solidFill>
                  <a:schemeClr val="accent2"/>
                </a:solidFill>
              </a:rPr>
              <a:t>43</a:t>
            </a:r>
            <a:r>
              <a:rPr kumimoji="1" lang="zh-CN" altLang="en-US" sz="2800" b="1" smtClean="0">
                <a:solidFill>
                  <a:schemeClr val="accent2"/>
                </a:solidFill>
              </a:rPr>
              <a:t>段</a:t>
            </a:r>
            <a:r>
              <a:rPr kumimoji="1" lang="zh-CN" altLang="en-US" sz="2800" b="1" smtClean="0"/>
              <a:t> 在炮火烧焦了的土地上，在炸弯了的铁器和烧死了的树木中间，那位南斯拉夫母亲的惟一珍爱的东西她的结婚的</a:t>
            </a:r>
            <a:r>
              <a:rPr kumimoji="1" lang="zh-CN" altLang="en-US" sz="2800" b="1" smtClean="0">
                <a:solidFill>
                  <a:srgbClr val="FF0000"/>
                </a:solidFill>
              </a:rPr>
              <a:t>花烛</a:t>
            </a:r>
            <a:r>
              <a:rPr kumimoji="1" lang="zh-CN" altLang="en-US" sz="2800" b="1" smtClean="0"/>
              <a:t>还是明晃晃地点在一个苏联青年的坟头。 </a:t>
            </a:r>
            <a:br>
              <a:rPr kumimoji="1" lang="zh-CN" altLang="en-US" sz="2800" b="1" smtClean="0"/>
            </a:br>
            <a:endParaRPr kumimoji="1" lang="zh-CN" altLang="en-US" sz="2800" b="1" smtClean="0"/>
          </a:p>
        </p:txBody>
      </p:sp>
      <p:pic>
        <p:nvPicPr>
          <p:cNvPr id="17411" name="Picture 4" descr="蜡烛"/>
          <p:cNvPicPr>
            <a:picLocks noChangeAspect="1" noChangeArrowheads="1" noCrop="1"/>
          </p:cNvPicPr>
          <p:nvPr/>
        </p:nvPicPr>
        <p:blipFill>
          <a:blip r:embed="rId2"/>
          <a:srcRect/>
          <a:stretch>
            <a:fillRect/>
          </a:stretch>
        </p:blipFill>
        <p:spPr bwMode="auto">
          <a:xfrm>
            <a:off x="-757238" y="3976688"/>
            <a:ext cx="2824163" cy="28813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2099">
                                            <p:txEl>
                                              <p:pRg st="0" end="0"/>
                                            </p:txEl>
                                          </p:spTgt>
                                        </p:tgtEl>
                                        <p:attrNameLst>
                                          <p:attrName>style.visibility</p:attrName>
                                        </p:attrNameLst>
                                      </p:cBhvr>
                                      <p:to>
                                        <p:strVal val="visible"/>
                                      </p:to>
                                    </p:set>
                                    <p:anim calcmode="lin" valueType="num">
                                      <p:cBhvr additive="base">
                                        <p:cTn id="7" dur="500" fill="hold"/>
                                        <p:tgtEl>
                                          <p:spTgt spid="1320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2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2099">
                                            <p:txEl>
                                              <p:pRg st="1" end="1"/>
                                            </p:txEl>
                                          </p:spTgt>
                                        </p:tgtEl>
                                        <p:attrNameLst>
                                          <p:attrName>style.visibility</p:attrName>
                                        </p:attrNameLst>
                                      </p:cBhvr>
                                      <p:to>
                                        <p:strVal val="visible"/>
                                      </p:to>
                                    </p:set>
                                    <p:anim calcmode="lin" valueType="num">
                                      <p:cBhvr additive="base">
                                        <p:cTn id="13" dur="500" fill="hold"/>
                                        <p:tgtEl>
                                          <p:spTgt spid="1320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20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2099">
                                            <p:txEl>
                                              <p:pRg st="2" end="2"/>
                                            </p:txEl>
                                          </p:spTgt>
                                        </p:tgtEl>
                                        <p:attrNameLst>
                                          <p:attrName>style.visibility</p:attrName>
                                        </p:attrNameLst>
                                      </p:cBhvr>
                                      <p:to>
                                        <p:strVal val="visible"/>
                                      </p:to>
                                    </p:set>
                                    <p:anim calcmode="lin" valueType="num">
                                      <p:cBhvr additive="base">
                                        <p:cTn id="19" dur="500" fill="hold"/>
                                        <p:tgtEl>
                                          <p:spTgt spid="13209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20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2099">
                                            <p:txEl>
                                              <p:pRg st="3" end="3"/>
                                            </p:txEl>
                                          </p:spTgt>
                                        </p:tgtEl>
                                        <p:attrNameLst>
                                          <p:attrName>style.visibility</p:attrName>
                                        </p:attrNameLst>
                                      </p:cBhvr>
                                      <p:to>
                                        <p:strVal val="visible"/>
                                      </p:to>
                                    </p:set>
                                    <p:anim calcmode="lin" valueType="num">
                                      <p:cBhvr additive="base">
                                        <p:cTn id="25" dur="500" fill="hold"/>
                                        <p:tgtEl>
                                          <p:spTgt spid="13209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209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2099">
                                            <p:txEl>
                                              <p:pRg st="4" end="4"/>
                                            </p:txEl>
                                          </p:spTgt>
                                        </p:tgtEl>
                                        <p:attrNameLst>
                                          <p:attrName>style.visibility</p:attrName>
                                        </p:attrNameLst>
                                      </p:cBhvr>
                                      <p:to>
                                        <p:strVal val="visible"/>
                                      </p:to>
                                    </p:set>
                                    <p:anim calcmode="lin" valueType="num">
                                      <p:cBhvr additive="base">
                                        <p:cTn id="31" dur="500" fill="hold"/>
                                        <p:tgtEl>
                                          <p:spTgt spid="13209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209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9"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图片 (9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8435" name="Picture 3" descr="蜡烛·人"/>
          <p:cNvPicPr>
            <a:picLocks noChangeAspect="1" noChangeArrowheads="1"/>
          </p:cNvPicPr>
          <p:nvPr/>
        </p:nvPicPr>
        <p:blipFill>
          <a:blip r:embed="rId3" cstate="print"/>
          <a:srcRect/>
          <a:stretch>
            <a:fillRect/>
          </a:stretch>
        </p:blipFill>
        <p:spPr bwMode="auto">
          <a:xfrm>
            <a:off x="6269038" y="3551238"/>
            <a:ext cx="2874962" cy="3306762"/>
          </a:xfrm>
          <a:prstGeom prst="rect">
            <a:avLst/>
          </a:prstGeom>
          <a:noFill/>
          <a:ln w="9525">
            <a:noFill/>
            <a:miter lim="800000"/>
            <a:headEnd/>
            <a:tailEnd/>
          </a:ln>
        </p:spPr>
      </p:pic>
      <p:sp>
        <p:nvSpPr>
          <p:cNvPr id="130052" name="Rectangle 4"/>
          <p:cNvSpPr>
            <a:spLocks noChangeArrowheads="1"/>
          </p:cNvSpPr>
          <p:nvPr/>
        </p:nvSpPr>
        <p:spPr bwMode="auto">
          <a:xfrm>
            <a:off x="395288" y="4437063"/>
            <a:ext cx="6324600" cy="2063750"/>
          </a:xfrm>
          <a:prstGeom prst="rect">
            <a:avLst/>
          </a:prstGeom>
          <a:noFill/>
          <a:ln w="9525">
            <a:noFill/>
            <a:miter lim="800000"/>
          </a:ln>
        </p:spPr>
        <p:txBody>
          <a:bodyPr>
            <a:spAutoFit/>
          </a:bodyPr>
          <a:lstStyle/>
          <a:p>
            <a:pPr>
              <a:lnSpc>
                <a:spcPct val="135000"/>
              </a:lnSpc>
            </a:pPr>
            <a:r>
              <a:rPr kumimoji="1" lang="en-US" altLang="zh-CN" sz="3200">
                <a:solidFill>
                  <a:srgbClr val="FF0000"/>
                </a:solidFill>
                <a:latin typeface="宋体" pitchFamily="2" charset="-122"/>
              </a:rPr>
              <a:t>    </a:t>
            </a:r>
            <a:r>
              <a:rPr kumimoji="1" lang="zh-CN" altLang="en-US" sz="3200">
                <a:solidFill>
                  <a:srgbClr val="FF0000"/>
                </a:solidFill>
                <a:latin typeface="宋体" pitchFamily="2" charset="-122"/>
              </a:rPr>
              <a:t>说明它非同寻常的意义</a:t>
            </a:r>
            <a:r>
              <a:rPr kumimoji="1" lang="zh-CN" altLang="en-US" sz="3200">
                <a:latin typeface="宋体" pitchFamily="2" charset="-122"/>
              </a:rPr>
              <a:t>，说明老妇人给红军烈士献出的是一份最珍贵的礼物。</a:t>
            </a:r>
          </a:p>
        </p:txBody>
      </p:sp>
      <p:sp>
        <p:nvSpPr>
          <p:cNvPr id="18437" name="Rectangle 5"/>
          <p:cNvSpPr>
            <a:spLocks noGrp="1" noChangeArrowheads="1"/>
          </p:cNvSpPr>
          <p:nvPr>
            <p:ph type="title"/>
          </p:nvPr>
        </p:nvSpPr>
        <p:spPr>
          <a:xfrm>
            <a:off x="2514600" y="304800"/>
            <a:ext cx="5562600" cy="715963"/>
          </a:xfrm>
          <a:noFill/>
        </p:spPr>
        <p:txBody>
          <a:bodyPr/>
          <a:lstStyle/>
          <a:p>
            <a:pPr algn="l" eaLnBrk="1" hangingPunct="1"/>
            <a:r>
              <a:rPr kumimoji="1" lang="zh-CN" altLang="en-US" sz="4000" b="1" smtClean="0">
                <a:solidFill>
                  <a:srgbClr val="0000FF"/>
                </a:solidFill>
                <a:latin typeface="宋体" pitchFamily="2" charset="-122"/>
              </a:rPr>
              <a:t>揣摩语句，回答问题：</a:t>
            </a:r>
          </a:p>
        </p:txBody>
      </p:sp>
      <p:sp>
        <p:nvSpPr>
          <p:cNvPr id="18438" name="Text Box 6"/>
          <p:cNvSpPr txBox="1">
            <a:spLocks noChangeArrowheads="1"/>
          </p:cNvSpPr>
          <p:nvPr/>
        </p:nvSpPr>
        <p:spPr bwMode="auto">
          <a:xfrm>
            <a:off x="1828800" y="1143000"/>
            <a:ext cx="7315200" cy="2528888"/>
          </a:xfrm>
          <a:prstGeom prst="rect">
            <a:avLst/>
          </a:prstGeom>
          <a:noFill/>
          <a:ln w="9525">
            <a:noFill/>
            <a:miter lim="800000"/>
          </a:ln>
        </p:spPr>
        <p:txBody>
          <a:bodyPr>
            <a:spAutoFit/>
          </a:bodyPr>
          <a:lstStyle/>
          <a:p>
            <a:r>
              <a:rPr kumimoji="1" lang="en-US" altLang="zh-CN" sz="3200">
                <a:latin typeface="宋体" pitchFamily="2" charset="-122"/>
              </a:rPr>
              <a:t>1</a:t>
            </a:r>
            <a:r>
              <a:rPr kumimoji="1" lang="zh-CN" altLang="en-US" sz="3200">
                <a:latin typeface="宋体" pitchFamily="2" charset="-122"/>
              </a:rPr>
              <a:t>、做好了坟堆后，老妇人就从她那黑色的大围巾底下，摸出她离开地窖的时候揣在怀里的东西，这是一支大蜡烛，是</a:t>
            </a:r>
            <a:r>
              <a:rPr kumimoji="1" lang="en-US" altLang="zh-CN" sz="3200">
                <a:latin typeface="宋体" pitchFamily="2" charset="-122"/>
              </a:rPr>
              <a:t>45</a:t>
            </a:r>
            <a:r>
              <a:rPr kumimoji="1" lang="zh-CN" altLang="en-US" sz="3200">
                <a:latin typeface="宋体" pitchFamily="2" charset="-122"/>
              </a:rPr>
              <a:t>年前她结婚的喜烛，她一直舍不得用，珍藏到今天。</a:t>
            </a:r>
            <a:endParaRPr kumimoji="1" lang="zh-CN" altLang="en-US" sz="3200">
              <a:solidFill>
                <a:srgbClr val="FF0000"/>
              </a:solidFill>
              <a:latin typeface="宋体" pitchFamily="2" charset="-122"/>
            </a:endParaRPr>
          </a:p>
        </p:txBody>
      </p:sp>
      <p:sp>
        <p:nvSpPr>
          <p:cNvPr id="18439" name="Rectangle 7"/>
          <p:cNvSpPr>
            <a:spLocks noChangeArrowheads="1"/>
          </p:cNvSpPr>
          <p:nvPr/>
        </p:nvSpPr>
        <p:spPr bwMode="auto">
          <a:xfrm>
            <a:off x="684213" y="3213100"/>
            <a:ext cx="8208962" cy="1066800"/>
          </a:xfrm>
          <a:prstGeom prst="rect">
            <a:avLst/>
          </a:prstGeom>
          <a:noFill/>
          <a:ln w="9525">
            <a:noFill/>
            <a:miter lim="800000"/>
          </a:ln>
        </p:spPr>
        <p:txBody>
          <a:bodyPr>
            <a:spAutoFit/>
          </a:bodyPr>
          <a:lstStyle/>
          <a:p>
            <a:r>
              <a:rPr kumimoji="1" lang="en-US" altLang="zh-CN" sz="3200">
                <a:solidFill>
                  <a:srgbClr val="0000FF"/>
                </a:solidFill>
                <a:latin typeface="宋体" pitchFamily="2" charset="-122"/>
              </a:rPr>
              <a:t>                    </a:t>
            </a:r>
            <a:r>
              <a:rPr kumimoji="1" lang="zh-CN" altLang="en-US" sz="3200">
                <a:solidFill>
                  <a:srgbClr val="0000FF"/>
                </a:solidFill>
                <a:latin typeface="宋体" pitchFamily="2" charset="-122"/>
              </a:rPr>
              <a:t>（为什么要对这支蜡烛的来历做补充说明？）</a:t>
            </a:r>
          </a:p>
        </p:txBody>
      </p:sp>
      <p:sp>
        <p:nvSpPr>
          <p:cNvPr id="18440" name="Text Box 8"/>
          <p:cNvSpPr txBox="1">
            <a:spLocks noChangeArrowheads="1"/>
          </p:cNvSpPr>
          <p:nvPr/>
        </p:nvSpPr>
        <p:spPr bwMode="auto">
          <a:xfrm>
            <a:off x="250825" y="260350"/>
            <a:ext cx="915988" cy="3240088"/>
          </a:xfrm>
          <a:prstGeom prst="rect">
            <a:avLst/>
          </a:prstGeom>
          <a:solidFill>
            <a:srgbClr val="66FFFF"/>
          </a:solidFill>
          <a:ln w="9525">
            <a:noFill/>
            <a:miter lim="800000"/>
          </a:ln>
        </p:spPr>
        <p:txBody>
          <a:bodyPr vert="eaVert">
            <a:spAutoFit/>
          </a:bodyPr>
          <a:lstStyle/>
          <a:p>
            <a:pPr>
              <a:spcBef>
                <a:spcPct val="50000"/>
              </a:spcBef>
            </a:pPr>
            <a:r>
              <a:rPr lang="zh-CN" altLang="en-US"/>
              <a:t>课后练习二</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0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52"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图片 (9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0483" name="Picture 3" descr="蜡烛·人"/>
          <p:cNvPicPr>
            <a:picLocks noChangeAspect="1" noChangeArrowheads="1"/>
          </p:cNvPicPr>
          <p:nvPr/>
        </p:nvPicPr>
        <p:blipFill>
          <a:blip r:embed="rId3"/>
          <a:srcRect/>
          <a:stretch>
            <a:fillRect/>
          </a:stretch>
        </p:blipFill>
        <p:spPr bwMode="auto">
          <a:xfrm>
            <a:off x="6324600" y="914400"/>
            <a:ext cx="2819400" cy="3429000"/>
          </a:xfrm>
          <a:prstGeom prst="rect">
            <a:avLst/>
          </a:prstGeom>
          <a:noFill/>
          <a:ln w="9525">
            <a:noFill/>
            <a:miter lim="800000"/>
            <a:headEnd/>
            <a:tailEnd/>
          </a:ln>
        </p:spPr>
      </p:pic>
      <p:sp>
        <p:nvSpPr>
          <p:cNvPr id="20484" name="WordArt 4">
            <a:hlinkClick r:id="rId4" action="ppaction://hlinksldjump"/>
          </p:cNvPr>
          <p:cNvSpPr>
            <a:spLocks noChangeArrowheads="1" noChangeShapeType="1" noTextEdit="1"/>
          </p:cNvSpPr>
          <p:nvPr/>
        </p:nvSpPr>
        <p:spPr bwMode="auto">
          <a:xfrm>
            <a:off x="7620000" y="4267200"/>
            <a:ext cx="685800" cy="1905000"/>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rPr>
              <a:t>蜡</a:t>
            </a:r>
          </a:p>
          <a:p>
            <a:pPr algn="ctr"/>
            <a:r>
              <a:rPr lang="zh-CN" altLang="en-US" sz="3600"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rPr>
              <a:t>烛</a:t>
            </a:r>
          </a:p>
        </p:txBody>
      </p:sp>
      <p:sp>
        <p:nvSpPr>
          <p:cNvPr id="134149" name="Text Box 5"/>
          <p:cNvSpPr txBox="1">
            <a:spLocks noChangeArrowheads="1"/>
          </p:cNvSpPr>
          <p:nvPr/>
        </p:nvSpPr>
        <p:spPr bwMode="auto">
          <a:xfrm>
            <a:off x="1476375" y="2708275"/>
            <a:ext cx="5975350" cy="3113088"/>
          </a:xfrm>
          <a:prstGeom prst="rect">
            <a:avLst/>
          </a:prstGeom>
          <a:noFill/>
          <a:ln w="9525">
            <a:noFill/>
            <a:miter lim="800000"/>
          </a:ln>
        </p:spPr>
        <p:txBody>
          <a:bodyPr>
            <a:spAutoFit/>
          </a:bodyPr>
          <a:lstStyle/>
          <a:p>
            <a:pPr algn="just">
              <a:spcBef>
                <a:spcPct val="50000"/>
              </a:spcBef>
            </a:pPr>
            <a:r>
              <a:rPr kumimoji="1" lang="en-US" altLang="zh-CN" sz="3600">
                <a:latin typeface="Times New Roman" pitchFamily="18" charset="0"/>
              </a:rPr>
              <a:t>1</a:t>
            </a:r>
            <a:r>
              <a:rPr kumimoji="1" lang="zh-CN" altLang="en-US" sz="3600">
                <a:latin typeface="Times New Roman" pitchFamily="18" charset="0"/>
              </a:rPr>
              <a:t>）红军烈士</a:t>
            </a:r>
            <a:r>
              <a:rPr kumimoji="1" lang="zh-CN" altLang="en-US" sz="3600">
                <a:solidFill>
                  <a:srgbClr val="FF0000"/>
                </a:solidFill>
                <a:latin typeface="Times New Roman" pitchFamily="18" charset="0"/>
              </a:rPr>
              <a:t>生命之光</a:t>
            </a:r>
            <a:r>
              <a:rPr kumimoji="1" lang="zh-CN" altLang="en-US" sz="3600">
                <a:latin typeface="Times New Roman" pitchFamily="18" charset="0"/>
              </a:rPr>
              <a:t>。</a:t>
            </a:r>
          </a:p>
          <a:p>
            <a:pPr algn="just">
              <a:spcBef>
                <a:spcPct val="50000"/>
              </a:spcBef>
            </a:pPr>
            <a:r>
              <a:rPr kumimoji="1" lang="en-US" altLang="zh-CN" sz="3600">
                <a:latin typeface="Times New Roman" pitchFamily="18" charset="0"/>
              </a:rPr>
              <a:t>2</a:t>
            </a:r>
            <a:r>
              <a:rPr kumimoji="1" lang="zh-CN" altLang="en-US" sz="3600">
                <a:latin typeface="Times New Roman" pitchFamily="18" charset="0"/>
              </a:rPr>
              <a:t>）两国人民</a:t>
            </a:r>
            <a:r>
              <a:rPr kumimoji="1" lang="zh-CN" altLang="en-US" sz="3600">
                <a:solidFill>
                  <a:srgbClr val="FF0000"/>
                </a:solidFill>
                <a:latin typeface="Times New Roman" pitchFamily="18" charset="0"/>
              </a:rPr>
              <a:t>战斗情谊</a:t>
            </a:r>
            <a:r>
              <a:rPr kumimoji="1" lang="zh-CN" altLang="en-US" sz="3600">
                <a:latin typeface="Times New Roman" pitchFamily="18" charset="0"/>
              </a:rPr>
              <a:t>。</a:t>
            </a:r>
          </a:p>
          <a:p>
            <a:pPr algn="just">
              <a:spcBef>
                <a:spcPct val="50000"/>
              </a:spcBef>
            </a:pPr>
            <a:r>
              <a:rPr kumimoji="1" lang="en-US" altLang="zh-CN" sz="3600">
                <a:latin typeface="Times New Roman" pitchFamily="18" charset="0"/>
              </a:rPr>
              <a:t>3</a:t>
            </a:r>
            <a:r>
              <a:rPr kumimoji="1" lang="zh-CN" altLang="en-US" sz="3600">
                <a:latin typeface="Times New Roman" pitchFamily="18" charset="0"/>
              </a:rPr>
              <a:t>）寄托南斯拉夫人民</a:t>
            </a:r>
          </a:p>
          <a:p>
            <a:pPr algn="just">
              <a:spcBef>
                <a:spcPct val="50000"/>
              </a:spcBef>
            </a:pPr>
            <a:r>
              <a:rPr kumimoji="1" lang="zh-CN" altLang="en-US" sz="3600">
                <a:latin typeface="Times New Roman" pitchFamily="18" charset="0"/>
              </a:rPr>
              <a:t>      对红军烈士的</a:t>
            </a:r>
            <a:r>
              <a:rPr kumimoji="1" lang="zh-CN" altLang="en-US" sz="3600">
                <a:solidFill>
                  <a:srgbClr val="FF0000"/>
                </a:solidFill>
                <a:latin typeface="Times New Roman" pitchFamily="18" charset="0"/>
              </a:rPr>
              <a:t>哀思</a:t>
            </a:r>
            <a:r>
              <a:rPr kumimoji="1" lang="zh-CN" altLang="en-US" sz="3600">
                <a:latin typeface="Times New Roman" pitchFamily="18" charset="0"/>
              </a:rPr>
              <a:t>。 </a:t>
            </a:r>
          </a:p>
        </p:txBody>
      </p:sp>
      <p:sp>
        <p:nvSpPr>
          <p:cNvPr id="20486" name="Text Box 6"/>
          <p:cNvSpPr txBox="1">
            <a:spLocks noChangeArrowheads="1"/>
          </p:cNvSpPr>
          <p:nvPr/>
        </p:nvSpPr>
        <p:spPr bwMode="auto">
          <a:xfrm>
            <a:off x="1981200" y="457200"/>
            <a:ext cx="6934200" cy="2101850"/>
          </a:xfrm>
          <a:prstGeom prst="rect">
            <a:avLst/>
          </a:prstGeom>
          <a:noFill/>
          <a:ln w="9525">
            <a:noFill/>
            <a:miter lim="800000"/>
          </a:ln>
        </p:spPr>
        <p:txBody>
          <a:bodyPr>
            <a:spAutoFit/>
          </a:bodyPr>
          <a:lstStyle/>
          <a:p>
            <a:pPr algn="just">
              <a:spcBef>
                <a:spcPct val="50000"/>
              </a:spcBef>
            </a:pPr>
            <a:r>
              <a:rPr kumimoji="1" lang="zh-CN" altLang="en-US" sz="4400">
                <a:solidFill>
                  <a:srgbClr val="0000FF"/>
                </a:solidFill>
                <a:latin typeface="Times New Roman" pitchFamily="18" charset="0"/>
              </a:rPr>
              <a:t>为什么以“蜡烛”为题，文中的烛光，有什么特殊的象征意义？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4149">
                                            <p:txEl>
                                              <p:pRg st="0" end="0"/>
                                            </p:txEl>
                                          </p:spTgt>
                                        </p:tgtEl>
                                        <p:attrNameLst>
                                          <p:attrName>style.visibility</p:attrName>
                                        </p:attrNameLst>
                                      </p:cBhvr>
                                      <p:to>
                                        <p:strVal val="visible"/>
                                      </p:to>
                                    </p:set>
                                    <p:animEffect transition="in" filter="wipe(up)">
                                      <p:cBhvr>
                                        <p:cTn id="7" dur="500"/>
                                        <p:tgtEl>
                                          <p:spTgt spid="13414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34149">
                                            <p:txEl>
                                              <p:pRg st="1" end="1"/>
                                            </p:txEl>
                                          </p:spTgt>
                                        </p:tgtEl>
                                        <p:attrNameLst>
                                          <p:attrName>style.visibility</p:attrName>
                                        </p:attrNameLst>
                                      </p:cBhvr>
                                      <p:to>
                                        <p:strVal val="visible"/>
                                      </p:to>
                                    </p:set>
                                    <p:animEffect transition="in" filter="wipe(up)">
                                      <p:cBhvr>
                                        <p:cTn id="12" dur="500"/>
                                        <p:tgtEl>
                                          <p:spTgt spid="13414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34149">
                                            <p:txEl>
                                              <p:pRg st="2" end="2"/>
                                            </p:txEl>
                                          </p:spTgt>
                                        </p:tgtEl>
                                        <p:attrNameLst>
                                          <p:attrName>style.visibility</p:attrName>
                                        </p:attrNameLst>
                                      </p:cBhvr>
                                      <p:to>
                                        <p:strVal val="visible"/>
                                      </p:to>
                                    </p:set>
                                    <p:animEffect transition="in" filter="wipe(up)">
                                      <p:cBhvr>
                                        <p:cTn id="17" dur="500"/>
                                        <p:tgtEl>
                                          <p:spTgt spid="13414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34149">
                                            <p:txEl>
                                              <p:pRg st="3" end="3"/>
                                            </p:txEl>
                                          </p:spTgt>
                                        </p:tgtEl>
                                        <p:attrNameLst>
                                          <p:attrName>style.visibility</p:attrName>
                                        </p:attrNameLst>
                                      </p:cBhvr>
                                      <p:to>
                                        <p:strVal val="visible"/>
                                      </p:to>
                                    </p:set>
                                    <p:animEffect transition="in" filter="wipe(up)">
                                      <p:cBhvr>
                                        <p:cTn id="22" dur="500"/>
                                        <p:tgtEl>
                                          <p:spTgt spid="13414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9"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p:cNvSpPr>
            <a:spLocks noGrp="1" noChangeArrowheads="1"/>
          </p:cNvSpPr>
          <p:nvPr>
            <p:ph type="body" idx="1"/>
          </p:nvPr>
        </p:nvSpPr>
        <p:spPr>
          <a:xfrm>
            <a:off x="2124075" y="692150"/>
            <a:ext cx="7019925" cy="5761038"/>
          </a:xfrm>
        </p:spPr>
        <p:txBody>
          <a:bodyPr/>
          <a:lstStyle/>
          <a:p>
            <a:pPr eaLnBrk="1" hangingPunct="1">
              <a:lnSpc>
                <a:spcPct val="90000"/>
              </a:lnSpc>
              <a:buFontTx/>
              <a:buNone/>
            </a:pPr>
            <a:r>
              <a:rPr kumimoji="1" lang="en-US" altLang="zh-CN" sz="2800" b="1" smtClean="0">
                <a:solidFill>
                  <a:srgbClr val="A50021"/>
                </a:solidFill>
              </a:rPr>
              <a:t>28.</a:t>
            </a:r>
            <a:r>
              <a:rPr kumimoji="1" lang="zh-CN" altLang="en-US" sz="2800" b="1" smtClean="0">
                <a:solidFill>
                  <a:srgbClr val="A50021"/>
                </a:solidFill>
              </a:rPr>
              <a:t>做好了坟堆后，老妇人就从她那</a:t>
            </a:r>
            <a:r>
              <a:rPr kumimoji="1" lang="zh-CN" altLang="en-US" sz="2800" b="1" smtClean="0">
                <a:solidFill>
                  <a:srgbClr val="FF0000"/>
                </a:solidFill>
              </a:rPr>
              <a:t>黑色的大围巾</a:t>
            </a:r>
            <a:r>
              <a:rPr kumimoji="1" lang="zh-CN" altLang="en-US" sz="2800" b="1" smtClean="0">
                <a:solidFill>
                  <a:srgbClr val="A50021"/>
                </a:solidFill>
              </a:rPr>
              <a:t>底下，摸出她离开地窖的时候揣在怀里的东西</a:t>
            </a:r>
          </a:p>
          <a:p>
            <a:pPr eaLnBrk="1" hangingPunct="1">
              <a:lnSpc>
                <a:spcPct val="90000"/>
              </a:lnSpc>
              <a:spcBef>
                <a:spcPct val="50000"/>
              </a:spcBef>
              <a:buFontTx/>
              <a:buNone/>
            </a:pPr>
            <a:r>
              <a:rPr kumimoji="1" lang="en-US" altLang="zh-CN" sz="2800" b="1" smtClean="0">
                <a:solidFill>
                  <a:srgbClr val="A50021"/>
                </a:solidFill>
              </a:rPr>
              <a:t>29.</a:t>
            </a:r>
            <a:r>
              <a:rPr kumimoji="1" lang="zh-CN" altLang="en-US" sz="2800" b="1" smtClean="0">
                <a:solidFill>
                  <a:srgbClr val="A50021"/>
                </a:solidFill>
              </a:rPr>
              <a:t>老妇人对着这烛光，坐在坟边，一动也不动，两臂交叉抱在胸前，披着那</a:t>
            </a:r>
            <a:r>
              <a:rPr kumimoji="1" lang="zh-CN" altLang="en-US" sz="2800" b="1" smtClean="0">
                <a:solidFill>
                  <a:srgbClr val="FF0000"/>
                </a:solidFill>
              </a:rPr>
              <a:t>黑色的大围巾</a:t>
            </a:r>
          </a:p>
          <a:p>
            <a:pPr eaLnBrk="1" hangingPunct="1">
              <a:lnSpc>
                <a:spcPct val="90000"/>
              </a:lnSpc>
              <a:spcBef>
                <a:spcPct val="50000"/>
              </a:spcBef>
              <a:buFontTx/>
              <a:buNone/>
            </a:pPr>
            <a:r>
              <a:rPr kumimoji="1" lang="en-US" altLang="zh-CN" sz="2800" b="1" smtClean="0">
                <a:solidFill>
                  <a:srgbClr val="A50021"/>
                </a:solidFill>
              </a:rPr>
              <a:t>40.</a:t>
            </a:r>
            <a:r>
              <a:rPr kumimoji="1" lang="zh-CN" altLang="en-US" sz="2800" b="1" smtClean="0">
                <a:solidFill>
                  <a:srgbClr val="A50021"/>
                </a:solidFill>
              </a:rPr>
              <a:t>这时候，一个披着</a:t>
            </a:r>
            <a:r>
              <a:rPr kumimoji="1" lang="zh-CN" altLang="en-US" sz="2800" b="1" smtClean="0">
                <a:solidFill>
                  <a:srgbClr val="FF0000"/>
                </a:solidFill>
              </a:rPr>
              <a:t>黑色大围巾</a:t>
            </a:r>
            <a:r>
              <a:rPr kumimoji="1" lang="zh-CN" altLang="en-US" sz="2800" b="1" smtClean="0">
                <a:solidFill>
                  <a:srgbClr val="A50021"/>
                </a:solidFill>
              </a:rPr>
              <a:t>的高身材的老妇人走近来了。她默默地走过那些红军身边。 </a:t>
            </a:r>
            <a:br>
              <a:rPr kumimoji="1" lang="zh-CN" altLang="en-US" sz="2800" b="1" smtClean="0">
                <a:solidFill>
                  <a:srgbClr val="A50021"/>
                </a:solidFill>
              </a:rPr>
            </a:br>
            <a:r>
              <a:rPr kumimoji="1" lang="zh-CN" altLang="en-US" sz="2800" b="1" smtClean="0">
                <a:solidFill>
                  <a:srgbClr val="A50021"/>
                </a:solidFill>
              </a:rPr>
              <a:t>在坟旁跪下，从</a:t>
            </a:r>
            <a:r>
              <a:rPr kumimoji="1" lang="zh-CN" altLang="en-US" sz="2800" b="1" smtClean="0">
                <a:solidFill>
                  <a:srgbClr val="FF0000"/>
                </a:solidFill>
              </a:rPr>
              <a:t>黑色的大围巾</a:t>
            </a:r>
            <a:r>
              <a:rPr kumimoji="1" lang="zh-CN" altLang="en-US" sz="2800" b="1" smtClean="0">
                <a:solidFill>
                  <a:srgbClr val="A50021"/>
                </a:solidFill>
              </a:rPr>
              <a:t>底下取出又一支蜡烛来。</a:t>
            </a:r>
          </a:p>
          <a:p>
            <a:pPr eaLnBrk="1" hangingPunct="1">
              <a:lnSpc>
                <a:spcPct val="90000"/>
              </a:lnSpc>
              <a:spcBef>
                <a:spcPct val="50000"/>
              </a:spcBef>
              <a:buFontTx/>
              <a:buNone/>
            </a:pPr>
            <a:r>
              <a:rPr kumimoji="1" lang="en-US" altLang="zh-CN" sz="2800" b="1" smtClean="0">
                <a:solidFill>
                  <a:srgbClr val="A50021"/>
                </a:solidFill>
              </a:rPr>
              <a:t>41.</a:t>
            </a:r>
            <a:r>
              <a:rPr kumimoji="1" lang="zh-CN" altLang="en-US" sz="2800" b="1" smtClean="0">
                <a:solidFill>
                  <a:srgbClr val="A50021"/>
                </a:solidFill>
              </a:rPr>
              <a:t>然后，把她的</a:t>
            </a:r>
            <a:r>
              <a:rPr kumimoji="1" lang="zh-CN" altLang="en-US" sz="2800" b="1" smtClean="0">
                <a:solidFill>
                  <a:srgbClr val="FF0000"/>
                </a:solidFill>
              </a:rPr>
              <a:t>黑色大围巾</a:t>
            </a:r>
            <a:r>
              <a:rPr kumimoji="1" lang="zh-CN" altLang="en-US" sz="2800" b="1" smtClean="0">
                <a:solidFill>
                  <a:srgbClr val="A50021"/>
                </a:solidFill>
              </a:rPr>
              <a:t>拉直了，颤巍巍地走了</a:t>
            </a:r>
            <a:endParaRPr kumimoji="1" lang="zh-CN" altLang="en-US" sz="2800" b="1" smtClean="0">
              <a:solidFill>
                <a:srgbClr val="FF0000"/>
              </a:solidFill>
            </a:endParaRPr>
          </a:p>
          <a:p>
            <a:pPr eaLnBrk="1" hangingPunct="1">
              <a:lnSpc>
                <a:spcPct val="90000"/>
              </a:lnSpc>
            </a:pPr>
            <a:endParaRPr kumimoji="1" lang="en-US" altLang="zh-CN" sz="2800" b="1" smtClean="0">
              <a:solidFill>
                <a:srgbClr val="A50021"/>
              </a:solidFill>
            </a:endParaRPr>
          </a:p>
        </p:txBody>
      </p:sp>
      <p:pic>
        <p:nvPicPr>
          <p:cNvPr id="21507" name="Picture 4" descr="565">
            <a:hlinkClick r:id="rId2"/>
          </p:cNvPr>
          <p:cNvPicPr>
            <a:picLocks noChangeAspect="1" noChangeArrowheads="1"/>
          </p:cNvPicPr>
          <p:nvPr/>
        </p:nvPicPr>
        <p:blipFill>
          <a:blip r:embed="rId3"/>
          <a:srcRect/>
          <a:stretch>
            <a:fillRect/>
          </a:stretch>
        </p:blipFill>
        <p:spPr bwMode="auto">
          <a:xfrm>
            <a:off x="-757238" y="3544888"/>
            <a:ext cx="2736851" cy="33131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23">
                                            <p:txEl>
                                              <p:pRg st="0" end="0"/>
                                            </p:txEl>
                                          </p:spTgt>
                                        </p:tgtEl>
                                        <p:attrNameLst>
                                          <p:attrName>style.visibility</p:attrName>
                                        </p:attrNameLst>
                                      </p:cBhvr>
                                      <p:to>
                                        <p:strVal val="visible"/>
                                      </p:to>
                                    </p:set>
                                    <p:anim calcmode="lin" valueType="num">
                                      <p:cBhvr additive="base">
                                        <p:cTn id="7" dur="500" fill="hold"/>
                                        <p:tgtEl>
                                          <p:spTgt spid="133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23">
                                            <p:txEl>
                                              <p:pRg st="1" end="1"/>
                                            </p:txEl>
                                          </p:spTgt>
                                        </p:tgtEl>
                                        <p:attrNameLst>
                                          <p:attrName>style.visibility</p:attrName>
                                        </p:attrNameLst>
                                      </p:cBhvr>
                                      <p:to>
                                        <p:strVal val="visible"/>
                                      </p:to>
                                    </p:set>
                                    <p:anim calcmode="lin" valueType="num">
                                      <p:cBhvr additive="base">
                                        <p:cTn id="13" dur="500" fill="hold"/>
                                        <p:tgtEl>
                                          <p:spTgt spid="13312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3123">
                                            <p:txEl>
                                              <p:pRg st="2" end="2"/>
                                            </p:txEl>
                                          </p:spTgt>
                                        </p:tgtEl>
                                        <p:attrNameLst>
                                          <p:attrName>style.visibility</p:attrName>
                                        </p:attrNameLst>
                                      </p:cBhvr>
                                      <p:to>
                                        <p:strVal val="visible"/>
                                      </p:to>
                                    </p:set>
                                    <p:anim calcmode="lin" valueType="num">
                                      <p:cBhvr additive="base">
                                        <p:cTn id="19" dur="500" fill="hold"/>
                                        <p:tgtEl>
                                          <p:spTgt spid="13312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3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3123">
                                            <p:txEl>
                                              <p:pRg st="3" end="3"/>
                                            </p:txEl>
                                          </p:spTgt>
                                        </p:tgtEl>
                                        <p:attrNameLst>
                                          <p:attrName>style.visibility</p:attrName>
                                        </p:attrNameLst>
                                      </p:cBhvr>
                                      <p:to>
                                        <p:strVal val="visible"/>
                                      </p:to>
                                    </p:set>
                                    <p:anim calcmode="lin" valueType="num">
                                      <p:cBhvr additive="base">
                                        <p:cTn id="25" dur="500" fill="hold"/>
                                        <p:tgtEl>
                                          <p:spTgt spid="13312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312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ext Box 2"/>
          <p:cNvSpPr txBox="1">
            <a:spLocks noChangeArrowheads="1"/>
          </p:cNvSpPr>
          <p:nvPr/>
        </p:nvSpPr>
        <p:spPr bwMode="auto">
          <a:xfrm>
            <a:off x="827088" y="2060575"/>
            <a:ext cx="6477000" cy="2286000"/>
          </a:xfrm>
          <a:prstGeom prst="rect">
            <a:avLst/>
          </a:prstGeom>
          <a:noFill/>
          <a:ln w="9525">
            <a:noFill/>
            <a:miter lim="800000"/>
          </a:ln>
        </p:spPr>
        <p:txBody>
          <a:bodyPr>
            <a:spAutoFit/>
          </a:bodyPr>
          <a:lstStyle/>
          <a:p>
            <a:pPr>
              <a:spcBef>
                <a:spcPct val="50000"/>
              </a:spcBef>
            </a:pPr>
            <a:r>
              <a:rPr kumimoji="1" lang="zh-CN" altLang="en-US" sz="3200" b="0">
                <a:latin typeface="隶书" pitchFamily="49" charset="-122"/>
                <a:ea typeface="隶书" pitchFamily="49" charset="-122"/>
              </a:rPr>
              <a:t>表</a:t>
            </a:r>
            <a:r>
              <a:rPr kumimoji="1" lang="zh-CN" altLang="en-US" sz="3200" b="0">
                <a:solidFill>
                  <a:srgbClr val="FF0000"/>
                </a:solidFill>
                <a:latin typeface="隶书" pitchFamily="49" charset="-122"/>
                <a:ea typeface="隶书" pitchFamily="49" charset="-122"/>
              </a:rPr>
              <a:t>沉痛哀悼</a:t>
            </a:r>
            <a:r>
              <a:rPr kumimoji="1" lang="zh-CN" altLang="en-US" sz="3200" b="0">
                <a:latin typeface="隶书" pitchFamily="49" charset="-122"/>
                <a:ea typeface="隶书" pitchFamily="49" charset="-122"/>
              </a:rPr>
              <a:t>的庄重情感，</a:t>
            </a:r>
          </a:p>
          <a:p>
            <a:pPr>
              <a:spcBef>
                <a:spcPct val="50000"/>
              </a:spcBef>
            </a:pPr>
            <a:r>
              <a:rPr kumimoji="1" lang="zh-CN" altLang="en-US" sz="3200" b="0">
                <a:latin typeface="隶书" pitchFamily="49" charset="-122"/>
                <a:ea typeface="隶书" pitchFamily="49" charset="-122"/>
              </a:rPr>
              <a:t>写出了老妇人给予牺牲的苏联红军战士跨越国界的</a:t>
            </a:r>
            <a:r>
              <a:rPr kumimoji="1" lang="zh-CN" altLang="en-US" sz="3200" b="0">
                <a:solidFill>
                  <a:srgbClr val="FF0000"/>
                </a:solidFill>
                <a:latin typeface="隶书" pitchFamily="49" charset="-122"/>
                <a:ea typeface="隶书" pitchFamily="49" charset="-122"/>
              </a:rPr>
              <a:t>深沉而强烈</a:t>
            </a:r>
            <a:r>
              <a:rPr kumimoji="1" lang="zh-CN" altLang="en-US" sz="3200" b="0">
                <a:latin typeface="隶书" pitchFamily="49" charset="-122"/>
                <a:ea typeface="隶书" pitchFamily="49" charset="-122"/>
              </a:rPr>
              <a:t>的母亲般的爱。 </a:t>
            </a:r>
          </a:p>
        </p:txBody>
      </p:sp>
      <p:pic>
        <p:nvPicPr>
          <p:cNvPr id="23555" name="Picture 3" descr="565">
            <a:hlinkClick r:id="rId2"/>
          </p:cNvPr>
          <p:cNvPicPr>
            <a:picLocks noChangeAspect="1" noChangeArrowheads="1"/>
          </p:cNvPicPr>
          <p:nvPr/>
        </p:nvPicPr>
        <p:blipFill>
          <a:blip r:embed="rId3"/>
          <a:srcRect/>
          <a:stretch>
            <a:fillRect/>
          </a:stretch>
        </p:blipFill>
        <p:spPr bwMode="auto">
          <a:xfrm>
            <a:off x="7086600" y="4800600"/>
            <a:ext cx="2057400" cy="2057400"/>
          </a:xfrm>
          <a:prstGeom prst="rect">
            <a:avLst/>
          </a:prstGeom>
          <a:noFill/>
          <a:ln w="9525">
            <a:noFill/>
            <a:miter lim="800000"/>
            <a:headEnd/>
            <a:tailEnd/>
          </a:ln>
        </p:spPr>
      </p:pic>
      <p:sp>
        <p:nvSpPr>
          <p:cNvPr id="23556" name="Oval 4"/>
          <p:cNvSpPr>
            <a:spLocks noChangeArrowheads="1"/>
          </p:cNvSpPr>
          <p:nvPr/>
        </p:nvSpPr>
        <p:spPr bwMode="auto">
          <a:xfrm>
            <a:off x="228600" y="457200"/>
            <a:ext cx="1981200" cy="609600"/>
          </a:xfrm>
          <a:prstGeom prst="ellipse">
            <a:avLst/>
          </a:prstGeom>
          <a:noFill/>
          <a:ln w="9525">
            <a:solidFill>
              <a:schemeClr val="tx1"/>
            </a:solidFill>
            <a:round/>
          </a:ln>
        </p:spPr>
        <p:txBody>
          <a:bodyPr wrap="none" anchor="ctr"/>
          <a:lstStyle/>
          <a:p>
            <a:pPr algn="ctr"/>
            <a:r>
              <a:rPr kumimoji="1" lang="zh-CN" altLang="en-US" sz="3600" b="0">
                <a:latin typeface="MS Outlook" pitchFamily="2" charset="2"/>
                <a:ea typeface="黑体" pitchFamily="49" charset="-122"/>
              </a:rPr>
              <a:t>黑围巾</a:t>
            </a:r>
          </a:p>
        </p:txBody>
      </p:sp>
      <p:sp>
        <p:nvSpPr>
          <p:cNvPr id="23557" name="WordArt 5"/>
          <p:cNvSpPr>
            <a:spLocks noChangeArrowheads="1" noChangeShapeType="1" noTextEdit="1"/>
          </p:cNvSpPr>
          <p:nvPr/>
        </p:nvSpPr>
        <p:spPr bwMode="auto">
          <a:xfrm>
            <a:off x="2843213" y="333375"/>
            <a:ext cx="4968875" cy="960438"/>
          </a:xfrm>
          <a:prstGeom prst="rect">
            <a:avLst/>
          </a:prstGeom>
        </p:spPr>
        <p:txBody>
          <a:bodyPr wrap="none" fromWordArt="1">
            <a:prstTxWarp prst="textPlain">
              <a:avLst>
                <a:gd name="adj" fmla="val 50000"/>
              </a:avLst>
            </a:prstTxWarp>
          </a:bodyPr>
          <a:lstStyle/>
          <a:p>
            <a:pPr algn="ctr"/>
            <a:r>
              <a:rPr lang="zh-CN" altLang="en-US" sz="3600" kern="10">
                <a:ln w="9525">
                  <a:noFill/>
                  <a:rou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宋体"/>
                <a:ea typeface="宋体"/>
              </a:rPr>
              <a:t>反复描写有什么作用？</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4450">
                                            <p:txEl>
                                              <p:pRg st="0" end="0"/>
                                            </p:txEl>
                                          </p:spTgt>
                                        </p:tgtEl>
                                        <p:attrNameLst>
                                          <p:attrName>style.visibility</p:attrName>
                                        </p:attrNameLst>
                                      </p:cBhvr>
                                      <p:to>
                                        <p:strVal val="visible"/>
                                      </p:to>
                                    </p:set>
                                    <p:animEffect transition="in" filter="wipe(left)">
                                      <p:cBhvr>
                                        <p:cTn id="7" dur="500"/>
                                        <p:tgtEl>
                                          <p:spTgt spid="1044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4450">
                                            <p:txEl>
                                              <p:pRg st="1" end="1"/>
                                            </p:txEl>
                                          </p:spTgt>
                                        </p:tgtEl>
                                        <p:attrNameLst>
                                          <p:attrName>style.visibility</p:attrName>
                                        </p:attrNameLst>
                                      </p:cBhvr>
                                      <p:to>
                                        <p:strVal val="visible"/>
                                      </p:to>
                                    </p:set>
                                    <p:animEffect transition="in" filter="wipe(left)">
                                      <p:cBhvr>
                                        <p:cTn id="12" dur="500"/>
                                        <p:tgtEl>
                                          <p:spTgt spid="10445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ext Box 2"/>
          <p:cNvSpPr txBox="1">
            <a:spLocks noChangeArrowheads="1"/>
          </p:cNvSpPr>
          <p:nvPr/>
        </p:nvSpPr>
        <p:spPr bwMode="auto">
          <a:xfrm>
            <a:off x="2051050" y="620713"/>
            <a:ext cx="6705600" cy="3013075"/>
          </a:xfrm>
          <a:prstGeom prst="rect">
            <a:avLst/>
          </a:prstGeom>
          <a:noFill/>
          <a:ln w="9525">
            <a:noFill/>
            <a:miter lim="800000"/>
          </a:ln>
        </p:spPr>
        <p:txBody>
          <a:bodyPr>
            <a:spAutoFit/>
          </a:bodyPr>
          <a:lstStyle/>
          <a:p>
            <a:pPr>
              <a:spcBef>
                <a:spcPct val="50000"/>
              </a:spcBef>
            </a:pPr>
            <a:r>
              <a:rPr kumimoji="1" lang="en-US" altLang="zh-CN" sz="2400">
                <a:solidFill>
                  <a:srgbClr val="A50021"/>
                </a:solidFill>
                <a:latin typeface="宋体" pitchFamily="2" charset="-122"/>
              </a:rPr>
              <a:t>11</a:t>
            </a:r>
            <a:r>
              <a:rPr kumimoji="1" lang="zh-CN" altLang="en-US" sz="2400">
                <a:solidFill>
                  <a:srgbClr val="A50021"/>
                </a:solidFill>
                <a:latin typeface="宋体" pitchFamily="2" charset="-122"/>
              </a:rPr>
              <a:t>段 她从地窖里</a:t>
            </a:r>
            <a:r>
              <a:rPr kumimoji="1" lang="zh-CN" altLang="en-US" sz="2400">
                <a:solidFill>
                  <a:srgbClr val="FF0000"/>
                </a:solidFill>
                <a:latin typeface="宋体" pitchFamily="2" charset="-122"/>
              </a:rPr>
              <a:t>爬</a:t>
            </a:r>
            <a:r>
              <a:rPr kumimoji="1" lang="zh-CN" altLang="en-US" sz="2400">
                <a:solidFill>
                  <a:srgbClr val="A50021"/>
                </a:solidFill>
                <a:latin typeface="宋体" pitchFamily="2" charset="-122"/>
              </a:rPr>
              <a:t>出来，想招呼那五个红军到她那里去。她认定，她自己住的地方比较安全。</a:t>
            </a:r>
            <a:r>
              <a:rPr kumimoji="1" lang="zh-CN" altLang="en-US" sz="2400">
                <a:solidFill>
                  <a:srgbClr val="A50021"/>
                </a:solidFill>
                <a:latin typeface="Times New Roman" pitchFamily="18" charset="0"/>
              </a:rPr>
              <a:t> </a:t>
            </a:r>
            <a:br>
              <a:rPr kumimoji="1" lang="zh-CN" altLang="en-US" sz="2400">
                <a:solidFill>
                  <a:srgbClr val="A50021"/>
                </a:solidFill>
                <a:latin typeface="Times New Roman" pitchFamily="18" charset="0"/>
              </a:rPr>
            </a:br>
            <a:r>
              <a:rPr kumimoji="1" lang="zh-CN" altLang="en-US" sz="2400">
                <a:solidFill>
                  <a:srgbClr val="A50021"/>
                </a:solidFill>
                <a:latin typeface="宋体" pitchFamily="2" charset="-122"/>
              </a:rPr>
              <a:t>然而她刚</a:t>
            </a:r>
            <a:r>
              <a:rPr kumimoji="1" lang="zh-CN" altLang="en-US" sz="2400">
                <a:solidFill>
                  <a:srgbClr val="FF0000"/>
                </a:solidFill>
                <a:latin typeface="宋体" pitchFamily="2" charset="-122"/>
              </a:rPr>
              <a:t>爬</a:t>
            </a:r>
            <a:r>
              <a:rPr kumimoji="1" lang="zh-CN" altLang="en-US" sz="2400">
                <a:solidFill>
                  <a:srgbClr val="A50021"/>
                </a:solidFill>
                <a:latin typeface="宋体" pitchFamily="2" charset="-122"/>
              </a:rPr>
              <a:t>出一半，一颗炮弹落在近旁炸开了。</a:t>
            </a:r>
            <a:r>
              <a:rPr kumimoji="1" lang="zh-CN" altLang="en-US" sz="2400">
                <a:solidFill>
                  <a:srgbClr val="A50021"/>
                </a:solidFill>
                <a:latin typeface="Times New Roman" pitchFamily="18" charset="0"/>
              </a:rPr>
              <a:t> </a:t>
            </a:r>
            <a:br>
              <a:rPr kumimoji="1" lang="zh-CN" altLang="en-US" sz="2400">
                <a:solidFill>
                  <a:srgbClr val="A50021"/>
                </a:solidFill>
                <a:latin typeface="Times New Roman" pitchFamily="18" charset="0"/>
              </a:rPr>
            </a:br>
            <a:r>
              <a:rPr kumimoji="1" lang="en-US" altLang="zh-CN" sz="2400">
                <a:solidFill>
                  <a:srgbClr val="A50021"/>
                </a:solidFill>
                <a:latin typeface="宋体" pitchFamily="2" charset="-122"/>
              </a:rPr>
              <a:t>14</a:t>
            </a:r>
            <a:r>
              <a:rPr kumimoji="1" lang="zh-CN" altLang="en-US" sz="2400">
                <a:solidFill>
                  <a:srgbClr val="A50021"/>
                </a:solidFill>
                <a:latin typeface="宋体" pitchFamily="2" charset="-122"/>
              </a:rPr>
              <a:t>段 老妇人想了半天，然后，伸手在她那惟一的衣袋里摸出件什么东西来，揣在怀里，慢慢地</a:t>
            </a:r>
            <a:r>
              <a:rPr kumimoji="1" lang="zh-CN" altLang="en-US" sz="2400">
                <a:solidFill>
                  <a:srgbClr val="FF0000"/>
                </a:solidFill>
                <a:latin typeface="宋体" pitchFamily="2" charset="-122"/>
              </a:rPr>
              <a:t>爬</a:t>
            </a:r>
            <a:r>
              <a:rPr kumimoji="1" lang="zh-CN" altLang="en-US" sz="2400">
                <a:solidFill>
                  <a:srgbClr val="A50021"/>
                </a:solidFill>
                <a:latin typeface="宋体" pitchFamily="2" charset="-122"/>
              </a:rPr>
              <a:t>出了地窖。</a:t>
            </a:r>
            <a:r>
              <a:rPr kumimoji="1" lang="zh-CN" altLang="en-US" sz="2400">
                <a:solidFill>
                  <a:srgbClr val="A50021"/>
                </a:solidFill>
                <a:latin typeface="Times New Roman" pitchFamily="18" charset="0"/>
              </a:rPr>
              <a:t> </a:t>
            </a:r>
            <a:br>
              <a:rPr kumimoji="1" lang="zh-CN" altLang="en-US" sz="2400">
                <a:solidFill>
                  <a:srgbClr val="A50021"/>
                </a:solidFill>
                <a:latin typeface="Times New Roman" pitchFamily="18" charset="0"/>
              </a:rPr>
            </a:br>
            <a:r>
              <a:rPr kumimoji="1" lang="zh-CN" altLang="en-US" sz="2400">
                <a:solidFill>
                  <a:srgbClr val="A50021"/>
                </a:solidFill>
                <a:latin typeface="Times New Roman" pitchFamily="18" charset="0"/>
              </a:rPr>
              <a:t/>
            </a:r>
            <a:br>
              <a:rPr kumimoji="1" lang="zh-CN" altLang="en-US" sz="2400">
                <a:solidFill>
                  <a:srgbClr val="A50021"/>
                </a:solidFill>
                <a:latin typeface="Times New Roman" pitchFamily="18" charset="0"/>
              </a:rPr>
            </a:br>
            <a:endParaRPr kumimoji="1" lang="zh-CN" altLang="en-US" sz="2400">
              <a:solidFill>
                <a:srgbClr val="A50021"/>
              </a:solidFill>
              <a:latin typeface="Times New Roman" pitchFamily="18" charset="0"/>
            </a:endParaRPr>
          </a:p>
        </p:txBody>
      </p:sp>
      <p:sp>
        <p:nvSpPr>
          <p:cNvPr id="24579" name="Text Box 3" descr="紫色网格"/>
          <p:cNvSpPr txBox="1">
            <a:spLocks noChangeArrowheads="1"/>
          </p:cNvSpPr>
          <p:nvPr/>
        </p:nvSpPr>
        <p:spPr bwMode="auto">
          <a:xfrm>
            <a:off x="0" y="0"/>
            <a:ext cx="2743200" cy="588963"/>
          </a:xfrm>
          <a:prstGeom prst="rect">
            <a:avLst/>
          </a:prstGeom>
          <a:noFill/>
          <a:ln w="9525">
            <a:solidFill>
              <a:srgbClr val="A50021"/>
            </a:solidFill>
            <a:miter lim="800000"/>
          </a:ln>
        </p:spPr>
        <p:txBody>
          <a:bodyPr>
            <a:spAutoFit/>
          </a:bodyPr>
          <a:lstStyle/>
          <a:p>
            <a:r>
              <a:rPr kumimoji="1" lang="zh-CN" altLang="en-US" sz="3200">
                <a:solidFill>
                  <a:srgbClr val="A50021"/>
                </a:solidFill>
                <a:latin typeface="Times New Roman" pitchFamily="18" charset="0"/>
                <a:ea typeface="隶书" pitchFamily="49" charset="-122"/>
              </a:rPr>
              <a:t>老妇人的动作</a:t>
            </a:r>
          </a:p>
        </p:txBody>
      </p:sp>
      <p:sp>
        <p:nvSpPr>
          <p:cNvPr id="105476" name="Oval 4"/>
          <p:cNvSpPr>
            <a:spLocks noChangeArrowheads="1"/>
          </p:cNvSpPr>
          <p:nvPr/>
        </p:nvSpPr>
        <p:spPr bwMode="auto">
          <a:xfrm>
            <a:off x="533400" y="1524000"/>
            <a:ext cx="914400" cy="990600"/>
          </a:xfrm>
          <a:prstGeom prst="ellipse">
            <a:avLst/>
          </a:prstGeom>
          <a:solidFill>
            <a:srgbClr val="A50021"/>
          </a:solidFill>
          <a:ln w="9525">
            <a:noFill/>
            <a:round/>
          </a:ln>
        </p:spPr>
        <p:txBody>
          <a:bodyPr wrap="none" anchor="ctr"/>
          <a:lstStyle/>
          <a:p>
            <a:pPr algn="ctr"/>
            <a:r>
              <a:rPr kumimoji="1" lang="zh-CN" altLang="en-US" sz="4000">
                <a:solidFill>
                  <a:schemeClr val="bg1"/>
                </a:solidFill>
                <a:latin typeface="Times New Roman" pitchFamily="18" charset="0"/>
              </a:rPr>
              <a:t>爬</a:t>
            </a:r>
          </a:p>
        </p:txBody>
      </p:sp>
      <p:sp>
        <p:nvSpPr>
          <p:cNvPr id="105477" name="Oval 5"/>
          <p:cNvSpPr>
            <a:spLocks noChangeArrowheads="1"/>
          </p:cNvSpPr>
          <p:nvPr/>
        </p:nvSpPr>
        <p:spPr bwMode="auto">
          <a:xfrm>
            <a:off x="533400" y="3810000"/>
            <a:ext cx="914400" cy="990600"/>
          </a:xfrm>
          <a:prstGeom prst="ellipse">
            <a:avLst/>
          </a:prstGeom>
          <a:solidFill>
            <a:srgbClr val="A50021"/>
          </a:solidFill>
          <a:ln w="9525">
            <a:noFill/>
            <a:round/>
          </a:ln>
        </p:spPr>
        <p:txBody>
          <a:bodyPr wrap="none" anchor="ctr"/>
          <a:lstStyle/>
          <a:p>
            <a:pPr algn="ctr"/>
            <a:r>
              <a:rPr kumimoji="1" lang="zh-CN" altLang="en-US" sz="4000">
                <a:solidFill>
                  <a:schemeClr val="bg1"/>
                </a:solidFill>
                <a:latin typeface="Times New Roman" pitchFamily="18" charset="0"/>
              </a:rPr>
              <a:t>跪</a:t>
            </a:r>
          </a:p>
        </p:txBody>
      </p:sp>
      <p:sp>
        <p:nvSpPr>
          <p:cNvPr id="105478" name="Text Box 6"/>
          <p:cNvSpPr txBox="1">
            <a:spLocks noChangeArrowheads="1"/>
          </p:cNvSpPr>
          <p:nvPr/>
        </p:nvSpPr>
        <p:spPr bwMode="auto">
          <a:xfrm>
            <a:off x="2051050" y="3716338"/>
            <a:ext cx="6781800" cy="2647950"/>
          </a:xfrm>
          <a:prstGeom prst="rect">
            <a:avLst/>
          </a:prstGeom>
          <a:noFill/>
          <a:ln w="9525">
            <a:noFill/>
            <a:miter lim="800000"/>
          </a:ln>
        </p:spPr>
        <p:txBody>
          <a:bodyPr>
            <a:spAutoFit/>
          </a:bodyPr>
          <a:lstStyle/>
          <a:p>
            <a:pPr>
              <a:spcBef>
                <a:spcPct val="50000"/>
              </a:spcBef>
            </a:pPr>
            <a:r>
              <a:rPr kumimoji="1" lang="en-US" altLang="zh-CN" sz="2400">
                <a:solidFill>
                  <a:srgbClr val="A50021"/>
                </a:solidFill>
                <a:latin typeface="宋体" pitchFamily="2" charset="-122"/>
              </a:rPr>
              <a:t>22</a:t>
            </a:r>
            <a:r>
              <a:rPr kumimoji="1" lang="zh-CN" altLang="en-US" sz="2400">
                <a:solidFill>
                  <a:srgbClr val="A50021"/>
                </a:solidFill>
                <a:latin typeface="宋体" pitchFamily="2" charset="-122"/>
              </a:rPr>
              <a:t>段 老妇人</a:t>
            </a:r>
            <a:r>
              <a:rPr kumimoji="1" lang="zh-CN" altLang="en-US" sz="2400">
                <a:solidFill>
                  <a:srgbClr val="FF0000"/>
                </a:solidFill>
                <a:latin typeface="宋体" pitchFamily="2" charset="-122"/>
              </a:rPr>
              <a:t>跪</a:t>
            </a:r>
            <a:r>
              <a:rPr kumimoji="1" lang="zh-CN" altLang="en-US" sz="2400">
                <a:solidFill>
                  <a:srgbClr val="A50021"/>
                </a:solidFill>
                <a:latin typeface="宋体" pitchFamily="2" charset="-122"/>
              </a:rPr>
              <a:t>在那坑里，用手掌舀出那些水。</a:t>
            </a:r>
            <a:r>
              <a:rPr kumimoji="1" lang="zh-CN" altLang="en-US" sz="2400">
                <a:solidFill>
                  <a:srgbClr val="A50021"/>
                </a:solidFill>
                <a:latin typeface="Times New Roman" pitchFamily="18" charset="0"/>
              </a:rPr>
              <a:t> </a:t>
            </a:r>
            <a:br>
              <a:rPr kumimoji="1" lang="zh-CN" altLang="en-US" sz="2400">
                <a:solidFill>
                  <a:srgbClr val="A50021"/>
                </a:solidFill>
                <a:latin typeface="Times New Roman" pitchFamily="18" charset="0"/>
              </a:rPr>
            </a:br>
            <a:r>
              <a:rPr kumimoji="1" lang="en-US" altLang="zh-CN" sz="2400">
                <a:solidFill>
                  <a:srgbClr val="A50021"/>
                </a:solidFill>
                <a:latin typeface="宋体" pitchFamily="2" charset="-122"/>
              </a:rPr>
              <a:t>25</a:t>
            </a:r>
            <a:r>
              <a:rPr kumimoji="1" lang="zh-CN" altLang="en-US" sz="2400">
                <a:solidFill>
                  <a:srgbClr val="A50021"/>
                </a:solidFill>
                <a:latin typeface="宋体" pitchFamily="2" charset="-122"/>
              </a:rPr>
              <a:t>段  休息够了，老妇人</a:t>
            </a:r>
            <a:r>
              <a:rPr kumimoji="1" lang="zh-CN" altLang="en-US" sz="2400">
                <a:solidFill>
                  <a:srgbClr val="FF0000"/>
                </a:solidFill>
                <a:latin typeface="宋体" pitchFamily="2" charset="-122"/>
              </a:rPr>
              <a:t>跪</a:t>
            </a:r>
            <a:r>
              <a:rPr kumimoji="1" lang="zh-CN" altLang="en-US" sz="2400">
                <a:solidFill>
                  <a:srgbClr val="A50021"/>
                </a:solidFill>
                <a:latin typeface="宋体" pitchFamily="2" charset="-122"/>
              </a:rPr>
              <a:t>到死者旁边，用手在死者身上画了十字，又吻了死者的嘴唇和前额。</a:t>
            </a:r>
            <a:r>
              <a:rPr kumimoji="1" lang="zh-CN" altLang="en-US" sz="2400">
                <a:solidFill>
                  <a:srgbClr val="A50021"/>
                </a:solidFill>
                <a:latin typeface="Times New Roman" pitchFamily="18" charset="0"/>
              </a:rPr>
              <a:t> </a:t>
            </a:r>
            <a:br>
              <a:rPr kumimoji="1" lang="zh-CN" altLang="en-US" sz="2400">
                <a:solidFill>
                  <a:srgbClr val="A50021"/>
                </a:solidFill>
                <a:latin typeface="Times New Roman" pitchFamily="18" charset="0"/>
              </a:rPr>
            </a:br>
            <a:r>
              <a:rPr kumimoji="1" lang="en-US" altLang="zh-CN" sz="2400">
                <a:solidFill>
                  <a:srgbClr val="A50021"/>
                </a:solidFill>
                <a:latin typeface="宋体" pitchFamily="2" charset="-122"/>
              </a:rPr>
              <a:t>40</a:t>
            </a:r>
            <a:r>
              <a:rPr kumimoji="1" lang="zh-CN" altLang="en-US" sz="2400">
                <a:solidFill>
                  <a:srgbClr val="A50021"/>
                </a:solidFill>
                <a:latin typeface="宋体" pitchFamily="2" charset="-122"/>
              </a:rPr>
              <a:t>段 她默默地走过那些红军身边，在坟旁</a:t>
            </a:r>
            <a:r>
              <a:rPr kumimoji="1" lang="zh-CN" altLang="en-US" sz="2400">
                <a:solidFill>
                  <a:srgbClr val="FF0000"/>
                </a:solidFill>
                <a:latin typeface="宋体" pitchFamily="2" charset="-122"/>
              </a:rPr>
              <a:t>跪</a:t>
            </a:r>
            <a:r>
              <a:rPr kumimoji="1" lang="zh-CN" altLang="en-US" sz="2400">
                <a:solidFill>
                  <a:srgbClr val="A50021"/>
                </a:solidFill>
                <a:latin typeface="宋体" pitchFamily="2" charset="-122"/>
              </a:rPr>
              <a:t>下，从黑色的大围巾底下取出又一支蜡烛来。</a:t>
            </a:r>
            <a:r>
              <a:rPr kumimoji="1" lang="zh-CN" altLang="en-US" sz="2400">
                <a:solidFill>
                  <a:srgbClr val="A50021"/>
                </a:solidFill>
                <a:latin typeface="Times New Roman" pitchFamily="18" charset="0"/>
              </a:rPr>
              <a:t> </a:t>
            </a:r>
            <a:br>
              <a:rPr kumimoji="1" lang="zh-CN" altLang="en-US" sz="2400">
                <a:solidFill>
                  <a:srgbClr val="A50021"/>
                </a:solidFill>
                <a:latin typeface="Times New Roman" pitchFamily="18" charset="0"/>
              </a:rPr>
            </a:br>
            <a:r>
              <a:rPr kumimoji="1" lang="zh-CN" altLang="en-US" sz="2400">
                <a:solidFill>
                  <a:srgbClr val="A50021"/>
                </a:solidFill>
                <a:latin typeface="Times New Roman" pitchFamily="18" charset="0"/>
              </a:rPr>
              <a:t/>
            </a:r>
            <a:br>
              <a:rPr kumimoji="1" lang="zh-CN" altLang="en-US" sz="2400">
                <a:solidFill>
                  <a:srgbClr val="A50021"/>
                </a:solidFill>
                <a:latin typeface="Times New Roman" pitchFamily="18" charset="0"/>
              </a:rPr>
            </a:br>
            <a:endParaRPr kumimoji="1" lang="zh-CN" altLang="en-US" sz="2400">
              <a:solidFill>
                <a:srgbClr val="A50021"/>
              </a:solidFill>
              <a:latin typeface="Times New Roman" pitchFamily="18" charset="0"/>
            </a:endParaRPr>
          </a:p>
        </p:txBody>
      </p:sp>
      <p:sp>
        <p:nvSpPr>
          <p:cNvPr id="105479" name="Text Box 7"/>
          <p:cNvSpPr txBox="1">
            <a:spLocks noChangeArrowheads="1"/>
          </p:cNvSpPr>
          <p:nvPr/>
        </p:nvSpPr>
        <p:spPr bwMode="auto">
          <a:xfrm>
            <a:off x="6934200" y="3063875"/>
            <a:ext cx="1809750" cy="579438"/>
          </a:xfrm>
          <a:prstGeom prst="rect">
            <a:avLst/>
          </a:prstGeom>
          <a:noFill/>
          <a:ln w="9525">
            <a:noFill/>
            <a:miter lim="800000"/>
          </a:ln>
        </p:spPr>
        <p:txBody>
          <a:bodyPr wrap="none">
            <a:spAutoFit/>
          </a:bodyPr>
          <a:lstStyle/>
          <a:p>
            <a:r>
              <a:rPr kumimoji="1" lang="zh-CN" altLang="en-US" sz="3200">
                <a:solidFill>
                  <a:srgbClr val="000066"/>
                </a:solidFill>
                <a:latin typeface="Times New Roman" pitchFamily="18" charset="0"/>
                <a:ea typeface="华文新魏" pitchFamily="2" charset="-122"/>
              </a:rPr>
              <a:t>年老体衰</a:t>
            </a:r>
          </a:p>
        </p:txBody>
      </p:sp>
      <p:sp>
        <p:nvSpPr>
          <p:cNvPr id="105480" name="Text Box 8"/>
          <p:cNvSpPr txBox="1">
            <a:spLocks noChangeArrowheads="1"/>
          </p:cNvSpPr>
          <p:nvPr/>
        </p:nvSpPr>
        <p:spPr bwMode="auto">
          <a:xfrm>
            <a:off x="6927850" y="5303838"/>
            <a:ext cx="2216150" cy="1554162"/>
          </a:xfrm>
          <a:prstGeom prst="rect">
            <a:avLst/>
          </a:prstGeom>
          <a:noFill/>
          <a:ln w="9525">
            <a:noFill/>
            <a:miter lim="800000"/>
          </a:ln>
        </p:spPr>
        <p:txBody>
          <a:bodyPr wrap="none">
            <a:spAutoFit/>
          </a:bodyPr>
          <a:lstStyle/>
          <a:p>
            <a:r>
              <a:rPr kumimoji="1" lang="zh-CN" altLang="en-US" sz="3200">
                <a:solidFill>
                  <a:srgbClr val="000066"/>
                </a:solidFill>
                <a:latin typeface="Times New Roman" pitchFamily="18" charset="0"/>
                <a:ea typeface="华文新魏" pitchFamily="2" charset="-122"/>
              </a:rPr>
              <a:t>行动不便</a:t>
            </a:r>
          </a:p>
          <a:p>
            <a:r>
              <a:rPr kumimoji="1" lang="zh-CN" altLang="en-US" sz="3200">
                <a:solidFill>
                  <a:srgbClr val="000066"/>
                </a:solidFill>
                <a:latin typeface="Times New Roman" pitchFamily="18" charset="0"/>
                <a:ea typeface="华文新魏" pitchFamily="2" charset="-122"/>
              </a:rPr>
              <a:t>沉痛哀悼</a:t>
            </a:r>
          </a:p>
          <a:p>
            <a:r>
              <a:rPr kumimoji="1" lang="zh-CN" altLang="en-US" sz="3200">
                <a:solidFill>
                  <a:srgbClr val="000066"/>
                </a:solidFill>
                <a:latin typeface="Times New Roman" pitchFamily="18" charset="0"/>
                <a:ea typeface="华文新魏" pitchFamily="2" charset="-122"/>
              </a:rPr>
              <a:t>母亲般的爱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05476"/>
                                        </p:tgtEl>
                                        <p:attrNameLst>
                                          <p:attrName>style.visibility</p:attrName>
                                        </p:attrNameLst>
                                      </p:cBhvr>
                                      <p:to>
                                        <p:strVal val="visible"/>
                                      </p:to>
                                    </p:set>
                                    <p:animEffect transition="in" filter="box(out)">
                                      <p:cBhvr>
                                        <p:cTn id="7" dur="500"/>
                                        <p:tgtEl>
                                          <p:spTgt spid="10547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05477"/>
                                        </p:tgtEl>
                                        <p:attrNameLst>
                                          <p:attrName>style.visibility</p:attrName>
                                        </p:attrNameLst>
                                      </p:cBhvr>
                                      <p:to>
                                        <p:strVal val="visible"/>
                                      </p:to>
                                    </p:set>
                                    <p:animEffect transition="in" filter="box(out)">
                                      <p:cBhvr>
                                        <p:cTn id="12" dur="500"/>
                                        <p:tgtEl>
                                          <p:spTgt spid="10547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5474"/>
                                        </p:tgtEl>
                                        <p:attrNameLst>
                                          <p:attrName>style.visibility</p:attrName>
                                        </p:attrNameLst>
                                      </p:cBhvr>
                                      <p:to>
                                        <p:strVal val="visible"/>
                                      </p:to>
                                    </p:set>
                                    <p:animEffect transition="in" filter="blinds(horizontal)">
                                      <p:cBhvr>
                                        <p:cTn id="17" dur="500"/>
                                        <p:tgtEl>
                                          <p:spTgt spid="10547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5478"/>
                                        </p:tgtEl>
                                        <p:attrNameLst>
                                          <p:attrName>style.visibility</p:attrName>
                                        </p:attrNameLst>
                                      </p:cBhvr>
                                      <p:to>
                                        <p:strVal val="visible"/>
                                      </p:to>
                                    </p:set>
                                    <p:animEffect transition="in" filter="blinds(horizontal)">
                                      <p:cBhvr>
                                        <p:cTn id="22" dur="500"/>
                                        <p:tgtEl>
                                          <p:spTgt spid="105478"/>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105479">
                                            <p:txEl>
                                              <p:pRg st="0" end="0"/>
                                            </p:txEl>
                                          </p:spTgt>
                                        </p:tgtEl>
                                        <p:attrNameLst>
                                          <p:attrName>style.visibility</p:attrName>
                                        </p:attrNameLst>
                                      </p:cBhvr>
                                      <p:to>
                                        <p:strVal val="visible"/>
                                      </p:to>
                                    </p:set>
                                    <p:animEffect transition="in" filter="slide(fromBottom)">
                                      <p:cBhvr>
                                        <p:cTn id="27" dur="500"/>
                                        <p:tgtEl>
                                          <p:spTgt spid="10547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05480">
                                            <p:txEl>
                                              <p:pRg st="0" end="0"/>
                                            </p:txEl>
                                          </p:spTgt>
                                        </p:tgtEl>
                                        <p:attrNameLst>
                                          <p:attrName>style.visibility</p:attrName>
                                        </p:attrNameLst>
                                      </p:cBhvr>
                                      <p:to>
                                        <p:strVal val="visible"/>
                                      </p:to>
                                    </p:set>
                                    <p:animEffect transition="in" filter="slide(fromBottom)">
                                      <p:cBhvr>
                                        <p:cTn id="32" dur="500"/>
                                        <p:tgtEl>
                                          <p:spTgt spid="105480">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05480">
                                            <p:txEl>
                                              <p:pRg st="1" end="1"/>
                                            </p:txEl>
                                          </p:spTgt>
                                        </p:tgtEl>
                                        <p:attrNameLst>
                                          <p:attrName>style.visibility</p:attrName>
                                        </p:attrNameLst>
                                      </p:cBhvr>
                                      <p:to>
                                        <p:strVal val="visible"/>
                                      </p:to>
                                    </p:set>
                                    <p:animEffect transition="in" filter="slide(fromBottom)">
                                      <p:cBhvr>
                                        <p:cTn id="37" dur="500"/>
                                        <p:tgtEl>
                                          <p:spTgt spid="105480">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105480">
                                            <p:txEl>
                                              <p:pRg st="2" end="2"/>
                                            </p:txEl>
                                          </p:spTgt>
                                        </p:tgtEl>
                                        <p:attrNameLst>
                                          <p:attrName>style.visibility</p:attrName>
                                        </p:attrNameLst>
                                      </p:cBhvr>
                                      <p:to>
                                        <p:strVal val="visible"/>
                                      </p:to>
                                    </p:set>
                                    <p:animEffect transition="in" filter="slide(fromBottom)">
                                      <p:cBhvr>
                                        <p:cTn id="42" dur="500"/>
                                        <p:tgtEl>
                                          <p:spTgt spid="10548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4" grpId="0" autoUpdateAnimBg="0"/>
      <p:bldP spid="105476" grpId="0" animBg="1" autoUpdateAnimBg="0"/>
      <p:bldP spid="105477" grpId="0" animBg="1" autoUpdateAnimBg="0"/>
      <p:bldP spid="105478" grpId="0" autoUpdateAnimBg="0"/>
      <p:bldP spid="105479" grpId="0" build="p" autoUpdateAnimBg="0"/>
      <p:bldP spid="105480"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蜡烛·人"/>
          <p:cNvPicPr>
            <a:picLocks noChangeAspect="1" noChangeArrowheads="1"/>
          </p:cNvPicPr>
          <p:nvPr/>
        </p:nvPicPr>
        <p:blipFill>
          <a:blip r:embed="rId2">
            <a:clrChange>
              <a:clrFrom>
                <a:srgbClr val="FFFFFF"/>
              </a:clrFrom>
              <a:clrTo>
                <a:srgbClr val="FFFFFF">
                  <a:alpha val="0"/>
                </a:srgbClr>
              </a:clrTo>
            </a:clrChange>
          </a:blip>
          <a:srcRect l="1445" t="1843" r="11948" b="1843"/>
          <a:stretch>
            <a:fillRect/>
          </a:stretch>
        </p:blipFill>
        <p:spPr bwMode="auto">
          <a:xfrm>
            <a:off x="3929063" y="93663"/>
            <a:ext cx="5214937" cy="6669087"/>
          </a:xfrm>
          <a:prstGeom prst="rect">
            <a:avLst/>
          </a:prstGeom>
          <a:noFill/>
          <a:ln w="9525">
            <a:noFill/>
            <a:miter lim="800000"/>
            <a:headEnd/>
            <a:tailEnd/>
          </a:ln>
        </p:spPr>
      </p:pic>
      <p:pic>
        <p:nvPicPr>
          <p:cNvPr id="12291" name="Picture 3" descr="蜡烛"/>
          <p:cNvPicPr>
            <a:picLocks noChangeAspect="1" noChangeArrowheads="1" noCrop="1"/>
          </p:cNvPicPr>
          <p:nvPr/>
        </p:nvPicPr>
        <p:blipFill>
          <a:blip r:embed="rId3"/>
          <a:srcRect/>
          <a:stretch>
            <a:fillRect/>
          </a:stretch>
        </p:blipFill>
        <p:spPr bwMode="auto">
          <a:xfrm>
            <a:off x="3276600" y="3068638"/>
            <a:ext cx="3527425" cy="3600450"/>
          </a:xfrm>
          <a:prstGeom prst="rect">
            <a:avLst/>
          </a:prstGeom>
          <a:noFill/>
          <a:ln w="9525">
            <a:noFill/>
            <a:miter lim="800000"/>
            <a:headEnd/>
            <a:tailEnd/>
          </a:ln>
        </p:spPr>
      </p:pic>
      <p:sp>
        <p:nvSpPr>
          <p:cNvPr id="12292" name="Text Box 4"/>
          <p:cNvSpPr txBox="1">
            <a:spLocks noChangeArrowheads="1"/>
          </p:cNvSpPr>
          <p:nvPr/>
        </p:nvSpPr>
        <p:spPr bwMode="auto">
          <a:xfrm>
            <a:off x="971550" y="690563"/>
            <a:ext cx="3200400" cy="1311275"/>
          </a:xfrm>
          <a:prstGeom prst="rect">
            <a:avLst/>
          </a:prstGeom>
          <a:noFill/>
          <a:ln w="9525">
            <a:noFill/>
            <a:miter lim="800000"/>
          </a:ln>
        </p:spPr>
        <p:txBody>
          <a:bodyPr wrap="none">
            <a:spAutoFit/>
          </a:bodyPr>
          <a:lstStyle/>
          <a:p>
            <a:r>
              <a:rPr lang="zh-CN" altLang="en-US" sz="8000">
                <a:solidFill>
                  <a:srgbClr val="FFFFFF"/>
                </a:solidFill>
                <a:latin typeface="华文中宋" pitchFamily="2" charset="-122"/>
                <a:ea typeface="华文中宋" pitchFamily="2" charset="-122"/>
              </a:rPr>
              <a:t>蜡   烛</a:t>
            </a:r>
          </a:p>
        </p:txBody>
      </p:sp>
      <p:sp>
        <p:nvSpPr>
          <p:cNvPr id="12293" name="Rectangle 5"/>
          <p:cNvSpPr>
            <a:spLocks noChangeArrowheads="1"/>
          </p:cNvSpPr>
          <p:nvPr/>
        </p:nvSpPr>
        <p:spPr bwMode="auto">
          <a:xfrm>
            <a:off x="684213" y="2565400"/>
            <a:ext cx="3886200" cy="701675"/>
          </a:xfrm>
          <a:prstGeom prst="rect">
            <a:avLst/>
          </a:prstGeom>
          <a:noFill/>
          <a:ln w="9525">
            <a:noFill/>
            <a:miter lim="800000"/>
          </a:ln>
        </p:spPr>
        <p:txBody>
          <a:bodyPr wrap="none">
            <a:spAutoFit/>
          </a:bodyPr>
          <a:lstStyle/>
          <a:p>
            <a:r>
              <a:rPr kumimoji="1" lang="zh-CN" altLang="en-US" sz="4000">
                <a:solidFill>
                  <a:srgbClr val="FFFFFF"/>
                </a:solidFill>
                <a:latin typeface="华文中宋" pitchFamily="2" charset="-122"/>
                <a:ea typeface="华文中宋" pitchFamily="2" charset="-122"/>
              </a:rPr>
              <a:t>苏联    西蒙诺夫</a:t>
            </a:r>
          </a:p>
        </p:txBody>
      </p:sp>
      <p:sp>
        <p:nvSpPr>
          <p:cNvPr id="12294" name="Text Box 6"/>
          <p:cNvSpPr txBox="1">
            <a:spLocks noChangeArrowheads="1"/>
          </p:cNvSpPr>
          <p:nvPr/>
        </p:nvSpPr>
        <p:spPr bwMode="auto">
          <a:xfrm>
            <a:off x="0" y="549275"/>
            <a:ext cx="6854825" cy="1555750"/>
          </a:xfrm>
          <a:prstGeom prst="rect">
            <a:avLst/>
          </a:prstGeom>
          <a:noFill/>
          <a:ln w="9525">
            <a:noFill/>
            <a:miter lim="800000"/>
          </a:ln>
        </p:spPr>
        <p:txBody>
          <a:bodyPr wrap="none">
            <a:spAutoFit/>
          </a:bodyPr>
          <a:lstStyle/>
          <a:p>
            <a:r>
              <a:rPr lang="en-US" altLang="zh-CN" dirty="0">
                <a:solidFill>
                  <a:srgbClr val="000000"/>
                </a:solidFill>
              </a:rPr>
              <a:t>       </a:t>
            </a:r>
            <a:r>
              <a:rPr lang="zh-CN" altLang="en-US" dirty="0">
                <a:solidFill>
                  <a:srgbClr val="000000"/>
                </a:solidFill>
              </a:rPr>
              <a:t>这篇战地通讯非常</a:t>
            </a:r>
          </a:p>
          <a:p>
            <a:r>
              <a:rPr lang="zh-CN" altLang="en-US" dirty="0">
                <a:solidFill>
                  <a:srgbClr val="000000"/>
                </a:solidFill>
              </a:rPr>
              <a:t>感人</a:t>
            </a:r>
            <a:r>
              <a:rPr lang="en-US" altLang="zh-CN" dirty="0">
                <a:solidFill>
                  <a:srgbClr val="000000"/>
                </a:solidFill>
              </a:rPr>
              <a:t>,</a:t>
            </a:r>
            <a:r>
              <a:rPr lang="zh-CN" altLang="en-US" dirty="0">
                <a:solidFill>
                  <a:srgbClr val="000000"/>
                </a:solidFill>
              </a:rPr>
              <a:t>哪些地方感动了你</a:t>
            </a:r>
            <a:r>
              <a:rPr lang="en-US" altLang="zh-CN" dirty="0">
                <a:solidFill>
                  <a:srgbClr val="000000"/>
                </a:solidFill>
              </a:rPr>
              <a:t>?</a:t>
            </a:r>
          </a:p>
        </p:txBody>
      </p:sp>
      <p:sp>
        <p:nvSpPr>
          <p:cNvPr id="119815" name="Text Box 7"/>
          <p:cNvSpPr txBox="1">
            <a:spLocks noChangeArrowheads="1"/>
          </p:cNvSpPr>
          <p:nvPr/>
        </p:nvSpPr>
        <p:spPr bwMode="auto">
          <a:xfrm>
            <a:off x="395288" y="2636838"/>
            <a:ext cx="5895975" cy="2528887"/>
          </a:xfrm>
          <a:prstGeom prst="rect">
            <a:avLst/>
          </a:prstGeom>
          <a:noFill/>
          <a:ln w="9525">
            <a:noFill/>
            <a:miter lim="800000"/>
          </a:ln>
        </p:spPr>
        <p:txBody>
          <a:bodyPr wrap="none">
            <a:spAutoFit/>
          </a:bodyPr>
          <a:lstStyle/>
          <a:p>
            <a:r>
              <a:rPr lang="zh-CN" altLang="en-US" sz="3200">
                <a:solidFill>
                  <a:srgbClr val="000000"/>
                </a:solidFill>
              </a:rPr>
              <a:t>环境危险</a:t>
            </a:r>
          </a:p>
          <a:p>
            <a:r>
              <a:rPr lang="zh-CN" altLang="en-US" sz="3200">
                <a:solidFill>
                  <a:srgbClr val="000000"/>
                </a:solidFill>
              </a:rPr>
              <a:t>老妇人年老体弱</a:t>
            </a:r>
          </a:p>
          <a:p>
            <a:r>
              <a:rPr lang="zh-CN" altLang="en-US" sz="3200">
                <a:solidFill>
                  <a:srgbClr val="000000"/>
                </a:solidFill>
              </a:rPr>
              <a:t>老妇人对苏联红军的母子般深情</a:t>
            </a:r>
          </a:p>
          <a:p>
            <a:r>
              <a:rPr lang="zh-CN" altLang="en-US" sz="3200">
                <a:solidFill>
                  <a:srgbClr val="000000"/>
                </a:solidFill>
              </a:rPr>
              <a:t>点在坟上的蜡烛</a:t>
            </a:r>
          </a:p>
          <a:p>
            <a:r>
              <a:rPr lang="en-US" altLang="zh-CN" sz="3200">
                <a:solidFill>
                  <a:srgbClr val="000000"/>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98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13" descr="图片 (90)"/>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25603" name="Picture 17" descr="蜡烛"/>
          <p:cNvPicPr>
            <a:picLocks noChangeAspect="1" noChangeArrowheads="1" noCrop="1"/>
          </p:cNvPicPr>
          <p:nvPr/>
        </p:nvPicPr>
        <p:blipFill>
          <a:blip r:embed="rId4"/>
          <a:srcRect/>
          <a:stretch>
            <a:fillRect/>
          </a:stretch>
        </p:blipFill>
        <p:spPr bwMode="auto">
          <a:xfrm>
            <a:off x="7475538" y="4625975"/>
            <a:ext cx="1668462" cy="2232025"/>
          </a:xfrm>
          <a:prstGeom prst="rect">
            <a:avLst/>
          </a:prstGeom>
          <a:noFill/>
          <a:ln w="9525">
            <a:noFill/>
            <a:miter lim="800000"/>
            <a:headEnd/>
            <a:tailEnd/>
          </a:ln>
        </p:spPr>
      </p:pic>
      <p:sp>
        <p:nvSpPr>
          <p:cNvPr id="36888" name="Text Box 24"/>
          <p:cNvSpPr>
            <a:spLocks noGrp="1" noChangeArrowheads="1"/>
          </p:cNvSpPr>
          <p:nvPr>
            <p:ph type="title"/>
          </p:nvPr>
        </p:nvSpPr>
        <p:spPr>
          <a:xfrm>
            <a:off x="1187450" y="333375"/>
            <a:ext cx="8229600" cy="1143000"/>
          </a:xfrm>
          <a:noFill/>
        </p:spPr>
        <p:txBody>
          <a:bodyPr/>
          <a:lstStyle/>
          <a:p>
            <a:pPr algn="just" eaLnBrk="1" hangingPunct="1">
              <a:spcBef>
                <a:spcPct val="50000"/>
              </a:spcBef>
            </a:pPr>
            <a:r>
              <a:rPr kumimoji="1" lang="en-US" altLang="zh-CN" sz="4000" b="1" dirty="0" smtClean="0"/>
              <a:t/>
            </a:r>
            <a:br>
              <a:rPr kumimoji="1" lang="en-US" altLang="zh-CN" sz="4000" b="1" dirty="0" smtClean="0"/>
            </a:br>
            <a:r>
              <a:rPr kumimoji="1" lang="en-US" altLang="zh-CN" sz="4000" b="1" dirty="0" smtClean="0"/>
              <a:t>   </a:t>
            </a:r>
            <a:r>
              <a:rPr kumimoji="1" lang="zh-CN" altLang="en-US" sz="4000" b="1" dirty="0" smtClean="0"/>
              <a:t>说说这篇文章是赞美什么</a:t>
            </a:r>
            <a:r>
              <a:rPr kumimoji="1" lang="en-US" altLang="zh-CN" sz="4000" b="1" dirty="0" smtClean="0"/>
              <a:t>?</a:t>
            </a:r>
          </a:p>
        </p:txBody>
      </p:sp>
      <p:sp>
        <p:nvSpPr>
          <p:cNvPr id="36889" name="Text Box 25"/>
          <p:cNvSpPr txBox="1">
            <a:spLocks noChangeArrowheads="1"/>
          </p:cNvSpPr>
          <p:nvPr/>
        </p:nvSpPr>
        <p:spPr bwMode="auto">
          <a:xfrm>
            <a:off x="0" y="2924175"/>
            <a:ext cx="10404475" cy="2617788"/>
          </a:xfrm>
          <a:prstGeom prst="rect">
            <a:avLst/>
          </a:prstGeom>
          <a:noFill/>
          <a:ln w="9525">
            <a:noFill/>
            <a:miter lim="800000"/>
          </a:ln>
        </p:spPr>
        <p:txBody>
          <a:bodyPr>
            <a:spAutoFit/>
          </a:bodyPr>
          <a:lstStyle/>
          <a:p>
            <a:pPr>
              <a:spcBef>
                <a:spcPct val="20000"/>
              </a:spcBef>
            </a:pPr>
            <a:r>
              <a:rPr kumimoji="1" lang="en-US" altLang="zh-CN" sz="3600">
                <a:latin typeface="Times New Roman" pitchFamily="18" charset="0"/>
              </a:rPr>
              <a:t>        </a:t>
            </a:r>
            <a:r>
              <a:rPr kumimoji="1" lang="zh-CN" altLang="en-US" sz="3600">
                <a:latin typeface="Times New Roman" pitchFamily="18" charset="0"/>
              </a:rPr>
              <a:t>赞美反法西斯</a:t>
            </a:r>
            <a:r>
              <a:rPr kumimoji="1" lang="zh-CN" altLang="en-US" sz="3600">
                <a:solidFill>
                  <a:srgbClr val="FF0000"/>
                </a:solidFill>
                <a:latin typeface="Times New Roman" pitchFamily="18" charset="0"/>
              </a:rPr>
              <a:t>同盟国</a:t>
            </a:r>
            <a:r>
              <a:rPr kumimoji="1" lang="zh-CN" altLang="en-US" sz="3600">
                <a:latin typeface="Times New Roman" pitchFamily="18" charset="0"/>
              </a:rPr>
              <a:t>各国</a:t>
            </a:r>
            <a:r>
              <a:rPr kumimoji="1" lang="zh-CN" altLang="en-US" sz="3600">
                <a:solidFill>
                  <a:srgbClr val="FF0000"/>
                </a:solidFill>
                <a:latin typeface="Times New Roman" pitchFamily="18" charset="0"/>
              </a:rPr>
              <a:t>战斗的友</a:t>
            </a:r>
          </a:p>
          <a:p>
            <a:pPr>
              <a:spcBef>
                <a:spcPct val="20000"/>
              </a:spcBef>
            </a:pPr>
            <a:r>
              <a:rPr kumimoji="1" lang="zh-CN" altLang="en-US" sz="3600">
                <a:solidFill>
                  <a:srgbClr val="FF0000"/>
                </a:solidFill>
                <a:latin typeface="Times New Roman" pitchFamily="18" charset="0"/>
              </a:rPr>
              <a:t>谊</a:t>
            </a:r>
            <a:r>
              <a:rPr kumimoji="1" lang="zh-CN" altLang="en-US" sz="3600">
                <a:latin typeface="Times New Roman" pitchFamily="18" charset="0"/>
              </a:rPr>
              <a:t>，讴歌南斯拉夫人民对苏联红军的</a:t>
            </a:r>
            <a:r>
              <a:rPr kumimoji="1" lang="zh-CN" altLang="en-US" sz="3600">
                <a:solidFill>
                  <a:srgbClr val="FF0000"/>
                </a:solidFill>
                <a:latin typeface="Times New Roman" pitchFamily="18" charset="0"/>
              </a:rPr>
              <a:t>深</a:t>
            </a:r>
          </a:p>
          <a:p>
            <a:pPr>
              <a:spcBef>
                <a:spcPct val="20000"/>
              </a:spcBef>
            </a:pPr>
            <a:r>
              <a:rPr kumimoji="1" lang="zh-CN" altLang="en-US" sz="3600">
                <a:solidFill>
                  <a:srgbClr val="FF0000"/>
                </a:solidFill>
                <a:latin typeface="Times New Roman" pitchFamily="18" charset="0"/>
              </a:rPr>
              <a:t>厚感情。</a:t>
            </a:r>
          </a:p>
          <a:p>
            <a:pPr>
              <a:spcBef>
                <a:spcPct val="20000"/>
              </a:spcBef>
            </a:pPr>
            <a:endParaRPr kumimoji="1" lang="en-US" altLang="zh-CN" sz="3600">
              <a:solidFill>
                <a:srgbClr val="FF0000"/>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36888"/>
                                        </p:tgtEl>
                                        <p:attrNameLst>
                                          <p:attrName>style.visibility</p:attrName>
                                        </p:attrNameLst>
                                      </p:cBhvr>
                                      <p:to>
                                        <p:strVal val="visible"/>
                                      </p:to>
                                    </p:set>
                                    <p:animEffect transition="in" filter="wipe(up)">
                                      <p:cBhvr>
                                        <p:cTn id="7" dur="500"/>
                                        <p:tgtEl>
                                          <p:spTgt spid="36888"/>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6889"/>
                                        </p:tgtEl>
                                        <p:attrNameLst>
                                          <p:attrName>style.visibility</p:attrName>
                                        </p:attrNameLst>
                                      </p:cBhvr>
                                      <p:to>
                                        <p:strVal val="visible"/>
                                      </p:to>
                                    </p:set>
                                    <p:anim calcmode="lin" valueType="num">
                                      <p:cBhvr additive="base">
                                        <p:cTn id="12" dur="500" fill="hold"/>
                                        <p:tgtEl>
                                          <p:spTgt spid="36889"/>
                                        </p:tgtEl>
                                        <p:attrNameLst>
                                          <p:attrName>ppt_x</p:attrName>
                                        </p:attrNameLst>
                                      </p:cBhvr>
                                      <p:tavLst>
                                        <p:tav tm="0">
                                          <p:val>
                                            <p:strVal val="#ppt_x"/>
                                          </p:val>
                                        </p:tav>
                                        <p:tav tm="100000">
                                          <p:val>
                                            <p:strVal val="#ppt_x"/>
                                          </p:val>
                                        </p:tav>
                                      </p:tavLst>
                                    </p:anim>
                                    <p:anim calcmode="lin" valueType="num">
                                      <p:cBhvr additive="base">
                                        <p:cTn id="13" dur="500" fill="hold"/>
                                        <p:tgtEl>
                                          <p:spTgt spid="368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88" grpId="0" autoUpdateAnimBg="0"/>
      <p:bldP spid="3688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蜡烛·人"/>
          <p:cNvPicPr>
            <a:picLocks noChangeAspect="1" noChangeArrowheads="1"/>
          </p:cNvPicPr>
          <p:nvPr/>
        </p:nvPicPr>
        <p:blipFill>
          <a:blip r:embed="rId2">
            <a:clrChange>
              <a:clrFrom>
                <a:srgbClr val="FFFFFF"/>
              </a:clrFrom>
              <a:clrTo>
                <a:srgbClr val="FFFFFF">
                  <a:alpha val="0"/>
                </a:srgbClr>
              </a:clrTo>
            </a:clrChange>
          </a:blip>
          <a:srcRect l="1445" t="1843" r="11948" b="1843"/>
          <a:stretch>
            <a:fillRect/>
          </a:stretch>
        </p:blipFill>
        <p:spPr bwMode="auto">
          <a:xfrm>
            <a:off x="3929063" y="93663"/>
            <a:ext cx="5214937" cy="6669087"/>
          </a:xfrm>
          <a:prstGeom prst="rect">
            <a:avLst/>
          </a:prstGeom>
          <a:noFill/>
          <a:ln w="9525">
            <a:noFill/>
            <a:miter lim="800000"/>
            <a:headEnd/>
            <a:tailEnd/>
          </a:ln>
        </p:spPr>
      </p:pic>
      <p:pic>
        <p:nvPicPr>
          <p:cNvPr id="26627" name="Picture 3" descr="蜡烛"/>
          <p:cNvPicPr>
            <a:picLocks noChangeAspect="1" noChangeArrowheads="1" noCrop="1"/>
          </p:cNvPicPr>
          <p:nvPr/>
        </p:nvPicPr>
        <p:blipFill>
          <a:blip r:embed="rId3"/>
          <a:srcRect/>
          <a:stretch>
            <a:fillRect/>
          </a:stretch>
        </p:blipFill>
        <p:spPr bwMode="auto">
          <a:xfrm>
            <a:off x="3276600" y="3068638"/>
            <a:ext cx="3527425" cy="3600450"/>
          </a:xfrm>
          <a:prstGeom prst="rect">
            <a:avLst/>
          </a:prstGeom>
          <a:noFill/>
          <a:ln w="9525">
            <a:noFill/>
            <a:miter lim="800000"/>
            <a:headEnd/>
            <a:tailEnd/>
          </a:ln>
        </p:spPr>
      </p:pic>
      <p:sp>
        <p:nvSpPr>
          <p:cNvPr id="26628" name="Rectangle 5"/>
          <p:cNvSpPr>
            <a:spLocks noChangeArrowheads="1"/>
          </p:cNvSpPr>
          <p:nvPr/>
        </p:nvSpPr>
        <p:spPr bwMode="auto">
          <a:xfrm>
            <a:off x="684213" y="2565400"/>
            <a:ext cx="3886200" cy="701675"/>
          </a:xfrm>
          <a:prstGeom prst="rect">
            <a:avLst/>
          </a:prstGeom>
          <a:noFill/>
          <a:ln w="9525">
            <a:noFill/>
            <a:miter lim="800000"/>
          </a:ln>
        </p:spPr>
        <p:txBody>
          <a:bodyPr wrap="none">
            <a:spAutoFit/>
          </a:bodyPr>
          <a:lstStyle/>
          <a:p>
            <a:r>
              <a:rPr kumimoji="1" lang="zh-CN" altLang="en-US" sz="4000">
                <a:solidFill>
                  <a:schemeClr val="bg1"/>
                </a:solidFill>
                <a:latin typeface="华文中宋" pitchFamily="2" charset="-122"/>
                <a:ea typeface="华文中宋" pitchFamily="2" charset="-122"/>
              </a:rPr>
              <a:t>苏联    西蒙诺夫</a:t>
            </a:r>
          </a:p>
        </p:txBody>
      </p:sp>
      <p:sp>
        <p:nvSpPr>
          <p:cNvPr id="26629" name="WordArt 7"/>
          <p:cNvSpPr>
            <a:spLocks noChangeArrowheads="1" noChangeShapeType="1" noTextEdit="1"/>
          </p:cNvSpPr>
          <p:nvPr/>
        </p:nvSpPr>
        <p:spPr bwMode="auto">
          <a:xfrm>
            <a:off x="395288" y="404813"/>
            <a:ext cx="933450" cy="457200"/>
          </a:xfrm>
          <a:prstGeom prst="rect">
            <a:avLst/>
          </a:prstGeom>
        </p:spPr>
        <p:txBody>
          <a:bodyPr wrap="none" fromWordArt="1">
            <a:prstTxWarp prst="textPlain">
              <a:avLst>
                <a:gd name="adj" fmla="val 50000"/>
              </a:avLst>
            </a:prstTxWarp>
          </a:bodyPr>
          <a:lstStyle/>
          <a:p>
            <a:pPr algn="ctr"/>
            <a:r>
              <a:rPr lang="zh-CN" altLang="en-US" sz="3600" kern="10">
                <a:ln w="9525">
                  <a:noFill/>
                  <a:round/>
                </a:ln>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宋体"/>
                <a:ea typeface="宋体"/>
              </a:rPr>
              <a:t>总结</a:t>
            </a:r>
          </a:p>
        </p:txBody>
      </p:sp>
      <p:sp>
        <p:nvSpPr>
          <p:cNvPr id="116744" name="Text Box 8"/>
          <p:cNvSpPr txBox="1">
            <a:spLocks noChangeArrowheads="1"/>
          </p:cNvSpPr>
          <p:nvPr/>
        </p:nvSpPr>
        <p:spPr bwMode="auto">
          <a:xfrm>
            <a:off x="0" y="1196975"/>
            <a:ext cx="5668963" cy="3594100"/>
          </a:xfrm>
          <a:prstGeom prst="rect">
            <a:avLst/>
          </a:prstGeom>
          <a:noFill/>
          <a:ln w="9525">
            <a:noFill/>
            <a:miter lim="800000"/>
          </a:ln>
        </p:spPr>
        <p:txBody>
          <a:bodyPr>
            <a:spAutoFit/>
          </a:bodyPr>
          <a:lstStyle/>
          <a:p>
            <a:r>
              <a:rPr lang="en-US" altLang="zh-CN" sz="2800" dirty="0"/>
              <a:t>      </a:t>
            </a:r>
            <a:r>
              <a:rPr lang="zh-CN" altLang="en-US" sz="2800" dirty="0"/>
              <a:t>文章通过大量的</a:t>
            </a:r>
            <a:r>
              <a:rPr lang="zh-CN" altLang="en-US" sz="2800" dirty="0">
                <a:solidFill>
                  <a:srgbClr val="FF0000"/>
                </a:solidFill>
              </a:rPr>
              <a:t>环境描写</a:t>
            </a:r>
            <a:r>
              <a:rPr lang="zh-CN" altLang="en-US" sz="2800" dirty="0"/>
              <a:t>和</a:t>
            </a:r>
            <a:r>
              <a:rPr lang="zh-CN" altLang="en-US" sz="2800" dirty="0">
                <a:solidFill>
                  <a:srgbClr val="FF0000"/>
                </a:solidFill>
              </a:rPr>
              <a:t>动作描写</a:t>
            </a:r>
            <a:r>
              <a:rPr lang="en-US" altLang="zh-CN" sz="2800" dirty="0"/>
              <a:t>,</a:t>
            </a:r>
            <a:r>
              <a:rPr lang="zh-CN" altLang="en-US" sz="2800" dirty="0"/>
              <a:t>再现了一位南斯拉夫老妇人冒着炮火威胁安葬苏联红军遗体并在坟边点燃结婚花烛祭奠烈士的感人故事</a:t>
            </a:r>
            <a:r>
              <a:rPr lang="en-US" altLang="zh-CN" sz="2800" dirty="0"/>
              <a:t>,</a:t>
            </a:r>
            <a:r>
              <a:rPr kumimoji="1" lang="zh-CN" altLang="en-US" sz="2800" dirty="0"/>
              <a:t>讴歌了反法西斯</a:t>
            </a:r>
            <a:r>
              <a:rPr kumimoji="1" lang="zh-CN" altLang="en-US" sz="2800" dirty="0">
                <a:solidFill>
                  <a:srgbClr val="FF0000"/>
                </a:solidFill>
              </a:rPr>
              <a:t>同盟国</a:t>
            </a:r>
            <a:r>
              <a:rPr kumimoji="1" lang="zh-CN" altLang="en-US" sz="2800" dirty="0"/>
              <a:t>各国</a:t>
            </a:r>
            <a:r>
              <a:rPr kumimoji="1" lang="zh-CN" altLang="en-US" sz="2800" dirty="0">
                <a:solidFill>
                  <a:srgbClr val="FF0000"/>
                </a:solidFill>
              </a:rPr>
              <a:t>战斗的友谊</a:t>
            </a:r>
            <a:r>
              <a:rPr kumimoji="1" lang="en-US" altLang="zh-CN" sz="2800" dirty="0"/>
              <a:t>,</a:t>
            </a:r>
            <a:r>
              <a:rPr kumimoji="1" lang="zh-CN" altLang="en-US" sz="2800" dirty="0"/>
              <a:t>讴歌南斯拉夫人民对苏联红军的</a:t>
            </a:r>
            <a:r>
              <a:rPr kumimoji="1" lang="zh-CN" altLang="en-US" sz="2800" dirty="0">
                <a:solidFill>
                  <a:srgbClr val="FF0000"/>
                </a:solidFill>
              </a:rPr>
              <a:t>深厚感情。</a:t>
            </a:r>
          </a:p>
          <a:p>
            <a:pPr>
              <a:spcBef>
                <a:spcPct val="20000"/>
              </a:spcBef>
            </a:pPr>
            <a:endParaRPr lang="en-US" altLang="zh-CN" sz="28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6744"/>
                                        </p:tgtEl>
                                        <p:attrNameLst>
                                          <p:attrName>style.visibility</p:attrName>
                                        </p:attrNameLst>
                                      </p:cBhvr>
                                      <p:to>
                                        <p:strVal val="visible"/>
                                      </p:to>
                                    </p:set>
                                    <p:anim calcmode="lin" valueType="num">
                                      <p:cBhvr additive="base">
                                        <p:cTn id="7" dur="500" fill="hold"/>
                                        <p:tgtEl>
                                          <p:spTgt spid="116744"/>
                                        </p:tgtEl>
                                        <p:attrNameLst>
                                          <p:attrName>ppt_x</p:attrName>
                                        </p:attrNameLst>
                                      </p:cBhvr>
                                      <p:tavLst>
                                        <p:tav tm="0">
                                          <p:val>
                                            <p:strVal val="#ppt_x"/>
                                          </p:val>
                                        </p:tav>
                                        <p:tav tm="100000">
                                          <p:val>
                                            <p:strVal val="#ppt_x"/>
                                          </p:val>
                                        </p:tav>
                                      </p:tavLst>
                                    </p:anim>
                                    <p:anim calcmode="lin" valueType="num">
                                      <p:cBhvr additive="base">
                                        <p:cTn id="8" dur="500" fill="hold"/>
                                        <p:tgtEl>
                                          <p:spTgt spid="1167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蜡烛·人"/>
          <p:cNvPicPr>
            <a:picLocks noChangeAspect="1" noChangeArrowheads="1"/>
          </p:cNvPicPr>
          <p:nvPr/>
        </p:nvPicPr>
        <p:blipFill>
          <a:blip r:embed="rId2">
            <a:clrChange>
              <a:clrFrom>
                <a:srgbClr val="FFFFFF"/>
              </a:clrFrom>
              <a:clrTo>
                <a:srgbClr val="FFFFFF">
                  <a:alpha val="0"/>
                </a:srgbClr>
              </a:clrTo>
            </a:clrChange>
          </a:blip>
          <a:srcRect l="1445" t="1843" r="11948" b="1843"/>
          <a:stretch>
            <a:fillRect/>
          </a:stretch>
        </p:blipFill>
        <p:spPr bwMode="auto">
          <a:xfrm>
            <a:off x="3929063" y="93663"/>
            <a:ext cx="5214937" cy="6669087"/>
          </a:xfrm>
          <a:prstGeom prst="rect">
            <a:avLst/>
          </a:prstGeom>
          <a:noFill/>
          <a:ln w="9525">
            <a:noFill/>
            <a:miter lim="800000"/>
            <a:headEnd/>
            <a:tailEnd/>
          </a:ln>
        </p:spPr>
      </p:pic>
      <p:pic>
        <p:nvPicPr>
          <p:cNvPr id="27651" name="Picture 3" descr="蜡烛"/>
          <p:cNvPicPr>
            <a:picLocks noChangeAspect="1" noChangeArrowheads="1" noCrop="1"/>
          </p:cNvPicPr>
          <p:nvPr/>
        </p:nvPicPr>
        <p:blipFill>
          <a:blip r:embed="rId3"/>
          <a:srcRect/>
          <a:stretch>
            <a:fillRect/>
          </a:stretch>
        </p:blipFill>
        <p:spPr bwMode="auto">
          <a:xfrm>
            <a:off x="3276600" y="3068638"/>
            <a:ext cx="3527425" cy="3600450"/>
          </a:xfrm>
          <a:prstGeom prst="rect">
            <a:avLst/>
          </a:prstGeom>
          <a:noFill/>
          <a:ln w="9525">
            <a:noFill/>
            <a:miter lim="800000"/>
            <a:headEnd/>
            <a:tailEnd/>
          </a:ln>
        </p:spPr>
      </p:pic>
      <p:sp>
        <p:nvSpPr>
          <p:cNvPr id="27652" name="Rectangle 4"/>
          <p:cNvSpPr>
            <a:spLocks noChangeArrowheads="1"/>
          </p:cNvSpPr>
          <p:nvPr/>
        </p:nvSpPr>
        <p:spPr bwMode="auto">
          <a:xfrm>
            <a:off x="684213" y="2565400"/>
            <a:ext cx="3886200" cy="701675"/>
          </a:xfrm>
          <a:prstGeom prst="rect">
            <a:avLst/>
          </a:prstGeom>
          <a:noFill/>
          <a:ln w="9525">
            <a:noFill/>
            <a:miter lim="800000"/>
          </a:ln>
        </p:spPr>
        <p:txBody>
          <a:bodyPr wrap="none">
            <a:spAutoFit/>
          </a:bodyPr>
          <a:lstStyle/>
          <a:p>
            <a:r>
              <a:rPr kumimoji="1" lang="zh-CN" altLang="en-US" sz="4000">
                <a:solidFill>
                  <a:schemeClr val="bg1"/>
                </a:solidFill>
                <a:latin typeface="华文中宋" pitchFamily="2" charset="-122"/>
                <a:ea typeface="华文中宋" pitchFamily="2" charset="-122"/>
              </a:rPr>
              <a:t>苏联    西蒙诺夫</a:t>
            </a:r>
          </a:p>
        </p:txBody>
      </p:sp>
      <p:sp>
        <p:nvSpPr>
          <p:cNvPr id="122886" name="Text Box 6"/>
          <p:cNvSpPr txBox="1">
            <a:spLocks noChangeArrowheads="1"/>
          </p:cNvSpPr>
          <p:nvPr/>
        </p:nvSpPr>
        <p:spPr bwMode="auto">
          <a:xfrm>
            <a:off x="0" y="1196975"/>
            <a:ext cx="5668963" cy="1554163"/>
          </a:xfrm>
          <a:prstGeom prst="rect">
            <a:avLst/>
          </a:prstGeom>
          <a:noFill/>
          <a:ln w="9525">
            <a:noFill/>
            <a:miter lim="800000"/>
          </a:ln>
        </p:spPr>
        <p:txBody>
          <a:bodyPr>
            <a:spAutoFit/>
          </a:bodyPr>
          <a:lstStyle/>
          <a:p>
            <a:r>
              <a:rPr lang="en-US" altLang="zh-CN" sz="2800"/>
              <a:t>        </a:t>
            </a:r>
            <a:r>
              <a:rPr lang="zh-CN" altLang="en-US" sz="3200"/>
              <a:t>为何文中的老妇人始终没有说一句话</a:t>
            </a:r>
            <a:r>
              <a:rPr lang="en-US" altLang="zh-CN" sz="3200"/>
              <a:t>,</a:t>
            </a:r>
            <a:r>
              <a:rPr lang="zh-CN" altLang="en-US" sz="3200"/>
              <a:t>也没有一句心理描写</a:t>
            </a:r>
            <a:r>
              <a:rPr lang="en-US" altLang="zh-CN" sz="3200"/>
              <a: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886"/>
                                        </p:tgtEl>
                                        <p:attrNameLst>
                                          <p:attrName>style.visibility</p:attrName>
                                        </p:attrNameLst>
                                      </p:cBhvr>
                                      <p:to>
                                        <p:strVal val="visible"/>
                                      </p:to>
                                    </p:set>
                                    <p:anim calcmode="lin" valueType="num">
                                      <p:cBhvr additive="base">
                                        <p:cTn id="7" dur="500" fill="hold"/>
                                        <p:tgtEl>
                                          <p:spTgt spid="122886"/>
                                        </p:tgtEl>
                                        <p:attrNameLst>
                                          <p:attrName>ppt_x</p:attrName>
                                        </p:attrNameLst>
                                      </p:cBhvr>
                                      <p:tavLst>
                                        <p:tav tm="0">
                                          <p:val>
                                            <p:strVal val="#ppt_x"/>
                                          </p:val>
                                        </p:tav>
                                        <p:tav tm="100000">
                                          <p:val>
                                            <p:strVal val="#ppt_x"/>
                                          </p:val>
                                        </p:tav>
                                      </p:tavLst>
                                    </p:anim>
                                    <p:anim calcmode="lin" valueType="num">
                                      <p:cBhvr additive="base">
                                        <p:cTn id="8" dur="500" fill="hold"/>
                                        <p:tgtEl>
                                          <p:spTgt spid="1228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图片 (90)"/>
          <p:cNvPicPr>
            <a:picLocks noChangeAspect="1" noChangeArrowheads="1"/>
          </p:cNvPicPr>
          <p:nvPr/>
        </p:nvPicPr>
        <p:blipFill>
          <a:blip r:embed="rId2"/>
          <a:srcRect/>
          <a:stretch>
            <a:fillRect/>
          </a:stretch>
        </p:blipFill>
        <p:spPr bwMode="auto">
          <a:xfrm>
            <a:off x="0" y="171450"/>
            <a:ext cx="9144000" cy="6858000"/>
          </a:xfrm>
          <a:prstGeom prst="rect">
            <a:avLst/>
          </a:prstGeom>
          <a:noFill/>
          <a:ln w="9525">
            <a:noFill/>
            <a:miter lim="800000"/>
            <a:headEnd/>
            <a:tailEnd/>
          </a:ln>
        </p:spPr>
      </p:pic>
      <p:sp>
        <p:nvSpPr>
          <p:cNvPr id="16387" name="Text Box 3"/>
          <p:cNvSpPr txBox="1">
            <a:spLocks noChangeArrowheads="1"/>
          </p:cNvSpPr>
          <p:nvPr/>
        </p:nvSpPr>
        <p:spPr bwMode="auto">
          <a:xfrm>
            <a:off x="1981200" y="0"/>
            <a:ext cx="7162800" cy="3935413"/>
          </a:xfrm>
          <a:prstGeom prst="rect">
            <a:avLst/>
          </a:prstGeom>
          <a:noFill/>
          <a:ln w="9525">
            <a:noFill/>
            <a:miter lim="800000"/>
          </a:ln>
        </p:spPr>
        <p:txBody>
          <a:bodyPr>
            <a:spAutoFit/>
          </a:bodyPr>
          <a:lstStyle/>
          <a:p>
            <a:r>
              <a:rPr kumimoji="1" lang="en-US" altLang="zh-CN" sz="2800">
                <a:latin typeface="华文中宋" pitchFamily="2" charset="-122"/>
                <a:ea typeface="华文中宋" pitchFamily="2" charset="-122"/>
              </a:rPr>
              <a:t>A</a:t>
            </a:r>
            <a:r>
              <a:rPr kumimoji="1" lang="zh-CN" altLang="en-US" sz="2800">
                <a:latin typeface="华文中宋" pitchFamily="2" charset="-122"/>
                <a:ea typeface="华文中宋" pitchFamily="2" charset="-122"/>
              </a:rPr>
              <a:t>、在炮火烧焦了的土地上，在炸弯了的铁器和烧死了的树木中间，那位南斯拉夫母亲的惟一珍爱的东西</a:t>
            </a:r>
            <a:r>
              <a:rPr kumimoji="1" lang="en-US" altLang="zh-CN" sz="2800">
                <a:latin typeface="华文中宋" pitchFamily="2" charset="-122"/>
                <a:ea typeface="华文中宋" pitchFamily="2" charset="-122"/>
              </a:rPr>
              <a:t>---</a:t>
            </a:r>
            <a:r>
              <a:rPr kumimoji="1" lang="zh-CN" altLang="en-US" sz="2800">
                <a:latin typeface="华文中宋" pitchFamily="2" charset="-122"/>
                <a:ea typeface="华文中宋" pitchFamily="2" charset="-122"/>
              </a:rPr>
              <a:t>她的结婚的花烛</a:t>
            </a:r>
            <a:r>
              <a:rPr kumimoji="1" lang="en-US" altLang="zh-CN" sz="2800">
                <a:latin typeface="华文中宋" pitchFamily="2" charset="-122"/>
                <a:ea typeface="华文中宋" pitchFamily="2" charset="-122"/>
              </a:rPr>
              <a:t>---</a:t>
            </a:r>
            <a:r>
              <a:rPr kumimoji="1" lang="zh-CN" altLang="en-US" sz="2800">
                <a:latin typeface="华文中宋" pitchFamily="2" charset="-122"/>
                <a:ea typeface="华文中宋" pitchFamily="2" charset="-122"/>
              </a:rPr>
              <a:t>还是明晃晃地点在一个苏联青年的坟头。</a:t>
            </a:r>
          </a:p>
          <a:p>
            <a:endParaRPr kumimoji="1" lang="zh-CN" altLang="en-US" sz="2800">
              <a:latin typeface="华文中宋" pitchFamily="2" charset="-122"/>
              <a:ea typeface="华文中宋" pitchFamily="2" charset="-122"/>
            </a:endParaRPr>
          </a:p>
          <a:p>
            <a:endParaRPr kumimoji="1" lang="zh-CN" altLang="en-US" sz="2800">
              <a:latin typeface="华文中宋" pitchFamily="2" charset="-122"/>
              <a:ea typeface="华文中宋" pitchFamily="2" charset="-122"/>
            </a:endParaRPr>
          </a:p>
          <a:p>
            <a:r>
              <a:rPr kumimoji="1" lang="en-US" altLang="zh-CN" sz="2800">
                <a:latin typeface="华文中宋" pitchFamily="2" charset="-122"/>
                <a:ea typeface="华文中宋" pitchFamily="2" charset="-122"/>
              </a:rPr>
              <a:t>B </a:t>
            </a:r>
            <a:r>
              <a:rPr kumimoji="1" lang="zh-CN" altLang="en-US" sz="2800">
                <a:ea typeface="华文中宋" pitchFamily="2" charset="-122"/>
              </a:rPr>
              <a:t>、</a:t>
            </a:r>
            <a:r>
              <a:rPr kumimoji="1" lang="zh-CN" altLang="en-US" sz="2800" b="0">
                <a:ea typeface="华文中宋" pitchFamily="2" charset="-122"/>
              </a:rPr>
              <a:t> </a:t>
            </a:r>
            <a:r>
              <a:rPr kumimoji="1" lang="zh-CN" altLang="en-US" sz="2800">
                <a:latin typeface="华文中宋" pitchFamily="2" charset="-122"/>
                <a:ea typeface="华文中宋" pitchFamily="2" charset="-122"/>
              </a:rPr>
              <a:t>在方场上，老妇人的蜡烛还是明晃晃地点在契柯拉耶夫的坟头。</a:t>
            </a:r>
          </a:p>
          <a:p>
            <a:r>
              <a:rPr kumimoji="1" lang="zh-CN" altLang="en-US" sz="2800">
                <a:latin typeface="华文中宋" pitchFamily="2" charset="-122"/>
                <a:ea typeface="华文中宋" pitchFamily="2" charset="-122"/>
              </a:rPr>
              <a:t> </a:t>
            </a:r>
            <a:r>
              <a:rPr kumimoji="1" lang="zh-CN" altLang="en-US" sz="2800">
                <a:solidFill>
                  <a:srgbClr val="0000FF"/>
                </a:solidFill>
                <a:latin typeface="华文中宋" pitchFamily="2" charset="-122"/>
                <a:ea typeface="华文中宋" pitchFamily="2" charset="-122"/>
              </a:rPr>
              <a:t>（ 比较一下，说说原句好在哪里？）</a:t>
            </a:r>
          </a:p>
        </p:txBody>
      </p:sp>
      <p:sp>
        <p:nvSpPr>
          <p:cNvPr id="131076" name="Rectangle 4"/>
          <p:cNvSpPr>
            <a:spLocks noChangeArrowheads="1"/>
          </p:cNvSpPr>
          <p:nvPr/>
        </p:nvSpPr>
        <p:spPr bwMode="auto">
          <a:xfrm>
            <a:off x="0" y="4508500"/>
            <a:ext cx="9144000" cy="2041525"/>
          </a:xfrm>
          <a:prstGeom prst="rect">
            <a:avLst/>
          </a:prstGeom>
          <a:noFill/>
          <a:ln w="9525">
            <a:noFill/>
            <a:miter lim="800000"/>
          </a:ln>
        </p:spPr>
        <p:txBody>
          <a:bodyPr>
            <a:spAutoFit/>
          </a:bodyPr>
          <a:lstStyle/>
          <a:p>
            <a:r>
              <a:rPr kumimoji="1" lang="en-US" altLang="zh-CN" sz="3200">
                <a:latin typeface="宋体" pitchFamily="2" charset="-122"/>
              </a:rPr>
              <a:t>     </a:t>
            </a:r>
            <a:r>
              <a:rPr kumimoji="1" lang="zh-CN" altLang="en-US" sz="3200">
                <a:latin typeface="宋体" pitchFamily="2" charset="-122"/>
              </a:rPr>
              <a:t>原句勾画背景</a:t>
            </a:r>
            <a:r>
              <a:rPr kumimoji="1" lang="en-US" altLang="zh-CN" sz="3200">
                <a:latin typeface="宋体" pitchFamily="2" charset="-122"/>
              </a:rPr>
              <a:t>,</a:t>
            </a:r>
            <a:r>
              <a:rPr kumimoji="1" lang="zh-CN" altLang="en-US" sz="3200">
                <a:latin typeface="宋体" pitchFamily="2" charset="-122"/>
              </a:rPr>
              <a:t>点出蜡烛的意义</a:t>
            </a:r>
            <a:r>
              <a:rPr kumimoji="1" lang="en-US" altLang="zh-CN" sz="3200">
                <a:latin typeface="宋体" pitchFamily="2" charset="-122"/>
              </a:rPr>
              <a:t>,</a:t>
            </a:r>
            <a:r>
              <a:rPr kumimoji="1" lang="zh-CN" altLang="en-US" sz="3200">
                <a:latin typeface="宋体" pitchFamily="2" charset="-122"/>
              </a:rPr>
              <a:t>不写老妇人</a:t>
            </a:r>
          </a:p>
          <a:p>
            <a:r>
              <a:rPr kumimoji="1" lang="zh-CN" altLang="en-US" sz="3200">
                <a:latin typeface="宋体" pitchFamily="2" charset="-122"/>
              </a:rPr>
              <a:t>和烈士的名字</a:t>
            </a:r>
            <a:r>
              <a:rPr kumimoji="1" lang="en-US" altLang="zh-CN" sz="3200">
                <a:latin typeface="宋体" pitchFamily="2" charset="-122"/>
              </a:rPr>
              <a:t>,</a:t>
            </a:r>
            <a:r>
              <a:rPr kumimoji="1" lang="zh-CN" altLang="en-US" sz="3200">
                <a:solidFill>
                  <a:srgbClr val="0000FF"/>
                </a:solidFill>
                <a:latin typeface="宋体" pitchFamily="2" charset="-122"/>
              </a:rPr>
              <a:t>表现了南斯拉夫人民对红军战士至高无上的感情</a:t>
            </a:r>
            <a:r>
              <a:rPr kumimoji="1" lang="en-US" altLang="zh-CN" sz="3200">
                <a:solidFill>
                  <a:srgbClr val="0000FF"/>
                </a:solidFill>
                <a:latin typeface="宋体" pitchFamily="2" charset="-122"/>
              </a:rPr>
              <a:t>,</a:t>
            </a:r>
            <a:r>
              <a:rPr kumimoji="1" lang="zh-CN" altLang="en-US" sz="3200">
                <a:solidFill>
                  <a:srgbClr val="0000FF"/>
                </a:solidFill>
                <a:latin typeface="宋体" pitchFamily="2" charset="-122"/>
              </a:rPr>
              <a:t>讴歌了两国军民的感情</a:t>
            </a:r>
            <a:r>
              <a:rPr kumimoji="1" lang="en-US" altLang="zh-CN" sz="3200">
                <a:solidFill>
                  <a:srgbClr val="0000FF"/>
                </a:solidFill>
                <a:latin typeface="宋体" pitchFamily="2" charset="-122"/>
              </a:rPr>
              <a:t>,</a:t>
            </a:r>
            <a:r>
              <a:rPr kumimoji="1" lang="zh-CN" altLang="en-US" sz="3200">
                <a:solidFill>
                  <a:srgbClr val="0000FF"/>
                </a:solidFill>
                <a:latin typeface="宋体" pitchFamily="2" charset="-122"/>
              </a:rPr>
              <a:t>而这种感情又达到了母子情深的境界。</a:t>
            </a:r>
          </a:p>
        </p:txBody>
      </p:sp>
      <p:sp>
        <p:nvSpPr>
          <p:cNvPr id="16389" name="AutoShape 5"/>
          <p:cNvSpPr/>
          <p:nvPr/>
        </p:nvSpPr>
        <p:spPr bwMode="auto">
          <a:xfrm>
            <a:off x="1524000" y="0"/>
            <a:ext cx="457200" cy="2362200"/>
          </a:xfrm>
          <a:prstGeom prst="leftBrace">
            <a:avLst>
              <a:gd name="adj1" fmla="val 43056"/>
              <a:gd name="adj2" fmla="val 50000"/>
            </a:avLst>
          </a:prstGeom>
          <a:noFill/>
          <a:ln w="50800">
            <a:solidFill>
              <a:srgbClr val="FF0000"/>
            </a:solidFill>
            <a:round/>
          </a:ln>
        </p:spPr>
        <p:txBody>
          <a:bodyPr wrap="none" anchor="ctr"/>
          <a:lstStyle/>
          <a:p>
            <a:endParaRPr lang="zh-CN" altLang="en-US"/>
          </a:p>
        </p:txBody>
      </p:sp>
      <p:sp>
        <p:nvSpPr>
          <p:cNvPr id="16390" name="Text Box 6"/>
          <p:cNvSpPr>
            <a:spLocks noGrp="1" noChangeArrowheads="1"/>
          </p:cNvSpPr>
          <p:nvPr>
            <p:ph type="title"/>
          </p:nvPr>
        </p:nvSpPr>
        <p:spPr>
          <a:xfrm>
            <a:off x="914400" y="685800"/>
            <a:ext cx="762000" cy="838200"/>
          </a:xfrm>
          <a:noFill/>
        </p:spPr>
        <p:txBody>
          <a:bodyPr/>
          <a:lstStyle/>
          <a:p>
            <a:pPr algn="l" eaLnBrk="1" hangingPunct="1">
              <a:spcBef>
                <a:spcPct val="50000"/>
              </a:spcBef>
            </a:pPr>
            <a:r>
              <a:rPr lang="en-US" altLang="zh-CN" b="1" smtClean="0">
                <a:solidFill>
                  <a:schemeClr val="tx1"/>
                </a:solidFill>
                <a:latin typeface="宋体" pitchFamily="2" charset="-122"/>
              </a:rPr>
              <a:t>3</a:t>
            </a:r>
            <a:r>
              <a:rPr lang="zh-CN" altLang="en-US" b="1" smtClean="0">
                <a:solidFill>
                  <a:schemeClr val="tx1"/>
                </a:solidFill>
                <a:latin typeface="宋体" pitchFamily="2" charset="-122"/>
              </a:rPr>
              <a:t>、</a:t>
            </a:r>
          </a:p>
        </p:txBody>
      </p:sp>
      <p:sp>
        <p:nvSpPr>
          <p:cNvPr id="16391" name="Text Box 7"/>
          <p:cNvSpPr txBox="1">
            <a:spLocks noChangeArrowheads="1"/>
          </p:cNvSpPr>
          <p:nvPr/>
        </p:nvSpPr>
        <p:spPr bwMode="auto">
          <a:xfrm>
            <a:off x="0" y="260350"/>
            <a:ext cx="915988" cy="3240088"/>
          </a:xfrm>
          <a:prstGeom prst="rect">
            <a:avLst/>
          </a:prstGeom>
          <a:solidFill>
            <a:srgbClr val="66FFFF"/>
          </a:solidFill>
          <a:ln w="9525">
            <a:noFill/>
            <a:miter lim="800000"/>
          </a:ln>
        </p:spPr>
        <p:txBody>
          <a:bodyPr vert="eaVert">
            <a:spAutoFit/>
          </a:bodyPr>
          <a:lstStyle/>
          <a:p>
            <a:pPr>
              <a:spcBef>
                <a:spcPct val="50000"/>
              </a:spcBef>
            </a:pPr>
            <a:r>
              <a:rPr lang="zh-CN" altLang="en-US"/>
              <a:t>课后练习二</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31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6"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914400" y="549275"/>
            <a:ext cx="8229600" cy="1143000"/>
          </a:xfrm>
        </p:spPr>
        <p:txBody>
          <a:bodyPr/>
          <a:lstStyle/>
          <a:p>
            <a:pPr eaLnBrk="1" hangingPunct="1"/>
            <a:r>
              <a:rPr lang="zh-CN" altLang="en-US" smtClean="0"/>
              <a:t>关于二战的故事</a:t>
            </a:r>
          </a:p>
        </p:txBody>
      </p:sp>
      <p:sp>
        <p:nvSpPr>
          <p:cNvPr id="125955" name="Rectangle 3"/>
          <p:cNvSpPr>
            <a:spLocks noGrp="1" noChangeArrowheads="1"/>
          </p:cNvSpPr>
          <p:nvPr>
            <p:ph type="body" idx="1"/>
          </p:nvPr>
        </p:nvSpPr>
        <p:spPr/>
        <p:txBody>
          <a:bodyPr/>
          <a:lstStyle/>
          <a:p>
            <a:pPr eaLnBrk="1" hangingPunct="1"/>
            <a:r>
              <a:rPr lang="en-US" altLang="zh-CN" smtClean="0"/>
              <a:t>       </a:t>
            </a:r>
            <a:r>
              <a:rPr lang="zh-CN" altLang="en-US" b="1" smtClean="0"/>
              <a:t>第二次世界大战后期，盟军在法国诺曼底登陆时发生的一个故事。各个美国伞兵被误投到了低战区，他向附近法国农妇求救，被德国军发现后，枪杀了法国妇女的丈夫。美国伞兵被俘后逃跑，在德国兵的围追下，再次向法国妇女求救，法国妇女毫不犹豫地再次救助了他。是两种勇气</a:t>
            </a:r>
            <a:r>
              <a:rPr lang="en-US" altLang="zh-CN" b="1" smtClean="0"/>
              <a:t>——</a:t>
            </a:r>
            <a:r>
              <a:rPr lang="zh-CN" altLang="en-US" b="1" smtClean="0"/>
              <a:t>美国伞兵的勇气和法国妇女的勇气</a:t>
            </a:r>
            <a:r>
              <a:rPr lang="en-US" altLang="zh-CN" b="1" smtClean="0"/>
              <a:t>——</a:t>
            </a:r>
            <a:r>
              <a:rPr lang="zh-CN" altLang="en-US" b="1" smtClean="0"/>
              <a:t>打败了敌人。 </a:t>
            </a:r>
          </a:p>
        </p:txBody>
      </p:sp>
      <p:sp>
        <p:nvSpPr>
          <p:cNvPr id="28676" name="WordArt 4">
            <a:hlinkClick r:id="rId2" action="ppaction://hlinksldjump"/>
          </p:cNvPr>
          <p:cNvSpPr>
            <a:spLocks noChangeArrowheads="1" noChangeShapeType="1" noTextEdit="1"/>
          </p:cNvSpPr>
          <p:nvPr/>
        </p:nvSpPr>
        <p:spPr bwMode="auto">
          <a:xfrm>
            <a:off x="304800" y="228600"/>
            <a:ext cx="3505200" cy="762000"/>
          </a:xfrm>
          <a:prstGeom prst="rect">
            <a:avLst/>
          </a:prstGeom>
        </p:spPr>
        <p:txBody>
          <a:bodyPr wrap="none" fromWordArt="1">
            <a:prstTxWarp prst="textPlain">
              <a:avLst>
                <a:gd name="adj" fmla="val 50000"/>
              </a:avLst>
            </a:prstTxWarp>
          </a:bodyPr>
          <a:lstStyle/>
          <a:p>
            <a:pPr algn="ctr"/>
            <a:r>
              <a:rPr lang="zh-CN" altLang="en-US" sz="3600" kern="10">
                <a:ln w="12700">
                  <a:solidFill>
                    <a:srgbClr val="FF0066"/>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rPr>
              <a:t>拓展延伸：</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5955">
                                            <p:txEl>
                                              <p:pRg st="0" end="0"/>
                                            </p:txEl>
                                          </p:spTgt>
                                        </p:tgtEl>
                                        <p:attrNameLst>
                                          <p:attrName>style.visibility</p:attrName>
                                        </p:attrNameLst>
                                      </p:cBhvr>
                                      <p:to>
                                        <p:strVal val="visible"/>
                                      </p:to>
                                    </p:set>
                                    <p:anim calcmode="lin" valueType="num">
                                      <p:cBhvr additive="base">
                                        <p:cTn id="7" dur="500" fill="hold"/>
                                        <p:tgtEl>
                                          <p:spTgt spid="1259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595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WordArt 2">
            <a:hlinkClick r:id="rId2" action="ppaction://hlinksldjump"/>
          </p:cNvPr>
          <p:cNvSpPr>
            <a:spLocks noChangeArrowheads="1" noChangeShapeType="1" noTextEdit="1"/>
          </p:cNvSpPr>
          <p:nvPr/>
        </p:nvSpPr>
        <p:spPr bwMode="auto">
          <a:xfrm>
            <a:off x="304800" y="228600"/>
            <a:ext cx="3505200" cy="762000"/>
          </a:xfrm>
          <a:prstGeom prst="rect">
            <a:avLst/>
          </a:prstGeom>
        </p:spPr>
        <p:txBody>
          <a:bodyPr wrap="none" fromWordArt="1">
            <a:prstTxWarp prst="textPlain">
              <a:avLst>
                <a:gd name="adj" fmla="val 50000"/>
              </a:avLst>
            </a:prstTxWarp>
          </a:bodyPr>
          <a:lstStyle/>
          <a:p>
            <a:pPr algn="ctr"/>
            <a:r>
              <a:rPr lang="zh-CN" altLang="en-US" sz="3600" kern="10">
                <a:ln w="12700">
                  <a:solidFill>
                    <a:srgbClr val="FF0066"/>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隶书"/>
                <a:ea typeface="隶书"/>
              </a:rPr>
              <a:t>拓展延伸：</a:t>
            </a:r>
          </a:p>
        </p:txBody>
      </p:sp>
      <p:sp>
        <p:nvSpPr>
          <p:cNvPr id="123907" name="Text Box 3"/>
          <p:cNvSpPr txBox="1">
            <a:spLocks noChangeArrowheads="1"/>
          </p:cNvSpPr>
          <p:nvPr/>
        </p:nvSpPr>
        <p:spPr bwMode="auto">
          <a:xfrm>
            <a:off x="228600" y="1676400"/>
            <a:ext cx="8610600" cy="5216525"/>
          </a:xfrm>
          <a:prstGeom prst="rect">
            <a:avLst/>
          </a:prstGeom>
          <a:solidFill>
            <a:schemeClr val="bg1"/>
          </a:solidFill>
          <a:ln w="12700" cap="sq">
            <a:noFill/>
            <a:miter lim="800000"/>
            <a:headEnd type="none" w="sm" len="sm"/>
            <a:tailEnd type="none" w="sm" len="sm"/>
          </a:ln>
          <a:effectLst>
            <a:outerShdw dist="35921" dir="2700000" algn="ctr" rotWithShape="0">
              <a:schemeClr val="bg2"/>
            </a:outerShdw>
          </a:effectLst>
        </p:spPr>
        <p:txBody>
          <a:bodyPr>
            <a:spAutoFit/>
          </a:bodyPr>
          <a:lstStyle/>
          <a:p>
            <a:pPr>
              <a:spcBef>
                <a:spcPct val="50000"/>
              </a:spcBef>
              <a:defRPr/>
            </a:pPr>
            <a:r>
              <a:rPr kumimoji="1" lang="en-US" altLang="zh-CN" sz="2800">
                <a:latin typeface="Arial Unicode MS" pitchFamily="34" charset="-122"/>
              </a:rPr>
              <a:t>        </a:t>
            </a:r>
            <a:r>
              <a:rPr kumimoji="1" lang="zh-CN" altLang="en-US" sz="2800">
                <a:latin typeface="宋体" pitchFamily="2" charset="-122"/>
              </a:rPr>
              <a:t>听到敲门声，一个年约三十岁的法国女人开了门，她的眼光是善良而镇定的。她的一家人正围坐在饭桌旁边，惊异地盯着他。 “我是一个美国兵。”伞兵说，“你们愿意收藏我吗？” </a:t>
            </a:r>
            <a:r>
              <a:rPr kumimoji="1" lang="en-US" altLang="zh-CN" sz="2800">
                <a:latin typeface="宋体" pitchFamily="2" charset="-122"/>
              </a:rPr>
              <a:t>------ “</a:t>
            </a:r>
            <a:r>
              <a:rPr kumimoji="1" lang="zh-CN" altLang="en-US" sz="2800">
                <a:latin typeface="宋体" pitchFamily="2" charset="-122"/>
              </a:rPr>
              <a:t>哦，当然啦。” 几分钟后，六个德国兵找来。他们在壁橱里发现了那个美国人，把他从橱碗里拖了出来。 而那个收藏了伞兵的法国农民被当场枪毙 在自家的庭院里。妻子呜咽，孩子放声大哭起来。 德国人为如何处置俘虏发生了争论，于是他们暂时把他推入一间棚屋里。那伞兵蜷身挤出窗口，向树林奔去。 德国人听到他逃走。他们跑到棚屋后边来追他，逃跑是没有什么希望的。对，还有</a:t>
            </a:r>
          </a:p>
        </p:txBody>
      </p:sp>
      <p:sp>
        <p:nvSpPr>
          <p:cNvPr id="29700" name="WordArt 4"/>
          <p:cNvSpPr>
            <a:spLocks noChangeArrowheads="1" noChangeShapeType="1" noTextEdit="1"/>
          </p:cNvSpPr>
          <p:nvPr/>
        </p:nvSpPr>
        <p:spPr bwMode="auto">
          <a:xfrm>
            <a:off x="3200400" y="1143000"/>
            <a:ext cx="2438400" cy="476250"/>
          </a:xfrm>
          <a:prstGeom prst="rect">
            <a:avLst/>
          </a:prstGeom>
        </p:spPr>
        <p:txBody>
          <a:bodyPr wrap="none" fromWordArt="1">
            <a:prstTxWarp prst="textPlain">
              <a:avLst>
                <a:gd name="adj" fmla="val 50000"/>
              </a:avLst>
            </a:prstTxWarp>
          </a:bodyPr>
          <a:lstStyle/>
          <a:p>
            <a:pPr algn="ctr"/>
            <a:r>
              <a:rPr lang="zh-CN" altLang="en-US" sz="3600" kern="10">
                <a:ln w="19050" cap="sq">
                  <a:solidFill>
                    <a:srgbClr val="009900"/>
                  </a:solidFill>
                  <a:round/>
                  <a:headEnd type="none" w="sm" len="sm"/>
                  <a:tailEnd type="none" w="sm" len="sm"/>
                </a:ln>
                <a:gradFill rotWithShape="1">
                  <a:gsLst>
                    <a:gs pos="0">
                      <a:srgbClr val="000082"/>
                    </a:gs>
                    <a:gs pos="30000">
                      <a:srgbClr val="66008F"/>
                    </a:gs>
                    <a:gs pos="64999">
                      <a:srgbClr val="BA0066"/>
                    </a:gs>
                    <a:gs pos="89999">
                      <a:srgbClr val="FF0000"/>
                    </a:gs>
                    <a:gs pos="100000">
                      <a:srgbClr val="FF8200"/>
                    </a:gs>
                  </a:gsLst>
                  <a:lin ang="5400000" scaled="1"/>
                </a:gradFill>
                <a:effectLst>
                  <a:outerShdw dist="35921" dir="2700000" algn="ctr" rotWithShape="0">
                    <a:srgbClr val="990000"/>
                  </a:outerShdw>
                </a:effectLst>
                <a:latin typeface="黑体"/>
                <a:ea typeface="黑体"/>
              </a:rPr>
              <a:t>勇  气</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 Box 2"/>
          <p:cNvSpPr txBox="1">
            <a:spLocks noChangeArrowheads="1"/>
          </p:cNvSpPr>
          <p:nvPr/>
        </p:nvSpPr>
        <p:spPr bwMode="auto">
          <a:xfrm>
            <a:off x="381000" y="304800"/>
            <a:ext cx="8458200" cy="6284913"/>
          </a:xfrm>
          <a:prstGeom prst="rect">
            <a:avLst/>
          </a:prstGeom>
          <a:solidFill>
            <a:schemeClr val="bg1"/>
          </a:solidFill>
          <a:ln w="12700" cap="sq">
            <a:noFill/>
            <a:miter lim="800000"/>
            <a:headEnd type="none" w="sm" len="sm"/>
            <a:tailEnd type="none" w="sm" len="sm"/>
          </a:ln>
          <a:effectLst>
            <a:outerShdw dist="35921" dir="2700000" algn="ctr" rotWithShape="0">
              <a:schemeClr val="bg2"/>
            </a:outerShdw>
          </a:effectLst>
        </p:spPr>
        <p:txBody>
          <a:bodyPr>
            <a:spAutoFit/>
          </a:bodyPr>
          <a:lstStyle/>
          <a:p>
            <a:pPr>
              <a:spcBef>
                <a:spcPct val="50000"/>
              </a:spcBef>
              <a:defRPr/>
            </a:pPr>
            <a:r>
              <a:rPr kumimoji="1" lang="zh-CN" altLang="en-US" sz="2800" dirty="0">
                <a:latin typeface="Arial Unicode MS" pitchFamily="34" charset="-122"/>
              </a:rPr>
              <a:t>一次最后的机会。伞兵振作起来押了这一注。 他往回跑，这个美国佬又来到农家跟前，敲着厨房的门。 女人来的很快。她满脸苍白，泪眼模糊。他们面对面的，也许站了一秒来钟。 </a:t>
            </a:r>
            <a:r>
              <a:rPr kumimoji="1" lang="en-US" altLang="zh-CN" sz="2800" dirty="0">
                <a:latin typeface="Arial Unicode MS" pitchFamily="34" charset="-122"/>
              </a:rPr>
              <a:t>------ </a:t>
            </a:r>
            <a:r>
              <a:rPr kumimoji="1" lang="zh-CN" altLang="en-US" sz="2800" dirty="0">
                <a:latin typeface="Arial Unicode MS" pitchFamily="34" charset="-122"/>
              </a:rPr>
              <a:t>她笔直地注视这个美国青年的 眼睛，他的到来使她变成了寡妇，孩子们变成了孤儿。  </a:t>
            </a:r>
            <a:r>
              <a:rPr kumimoji="1" lang="zh-CN" altLang="en-US" sz="2800" dirty="0">
                <a:latin typeface="Times New Roman"/>
              </a:rPr>
              <a:t>“</a:t>
            </a:r>
            <a:r>
              <a:rPr kumimoji="1" lang="zh-CN" altLang="en-US" sz="2800" dirty="0">
                <a:latin typeface="Arial Unicode MS" pitchFamily="34" charset="-122"/>
              </a:rPr>
              <a:t>你愿意藏我吗？</a:t>
            </a:r>
            <a:r>
              <a:rPr kumimoji="1" lang="zh-CN" altLang="en-US" sz="2800" dirty="0">
                <a:latin typeface="Times New Roman"/>
              </a:rPr>
              <a:t>”</a:t>
            </a:r>
            <a:r>
              <a:rPr kumimoji="1" lang="zh-CN" altLang="en-US" sz="2800" dirty="0">
                <a:latin typeface="Arial Unicode MS" pitchFamily="34" charset="-122"/>
              </a:rPr>
              <a:t>他问。 </a:t>
            </a:r>
            <a:r>
              <a:rPr kumimoji="1" lang="zh-CN" altLang="en-US" sz="2800" dirty="0">
                <a:latin typeface="Times New Roman"/>
              </a:rPr>
              <a:t>“</a:t>
            </a:r>
            <a:r>
              <a:rPr kumimoji="1" lang="zh-CN" altLang="en-US" sz="2800" dirty="0">
                <a:latin typeface="Arial Unicode MS" pitchFamily="34" charset="-122"/>
              </a:rPr>
              <a:t>哦，当然啦。快！</a:t>
            </a:r>
            <a:r>
              <a:rPr kumimoji="1" lang="zh-CN" altLang="en-US" sz="2800" dirty="0">
                <a:latin typeface="Times New Roman"/>
              </a:rPr>
              <a:t>”</a:t>
            </a:r>
            <a:r>
              <a:rPr kumimoji="1" lang="zh-CN" altLang="en-US" sz="2800" dirty="0">
                <a:latin typeface="Arial Unicode MS" pitchFamily="34" charset="-122"/>
              </a:rPr>
              <a:t>她毫不迟疑地把他送回壁炉边的碗橱里。    </a:t>
            </a:r>
          </a:p>
          <a:p>
            <a:pPr>
              <a:spcBef>
                <a:spcPct val="50000"/>
              </a:spcBef>
              <a:defRPr/>
            </a:pPr>
            <a:r>
              <a:rPr kumimoji="1" lang="zh-CN" altLang="en-US" sz="2800" dirty="0">
                <a:latin typeface="Arial Unicode MS" pitchFamily="34" charset="-122"/>
              </a:rPr>
              <a:t>        德国人没有再来，因为他们不理解他们所要对付的这种人民。也许，他们理解不了，人类竟然能够达到这样的高度。两种勇气打败 了他们</a:t>
            </a:r>
            <a:r>
              <a:rPr kumimoji="1" lang="en-US" altLang="zh-CN" sz="2800" dirty="0">
                <a:latin typeface="Times New Roman"/>
              </a:rPr>
              <a:t>——</a:t>
            </a:r>
            <a:r>
              <a:rPr kumimoji="1" lang="zh-CN" altLang="en-US" sz="2800" dirty="0">
                <a:latin typeface="Arial Unicode MS" pitchFamily="34" charset="-122"/>
              </a:rPr>
              <a:t>战胜他们的美国青年的勇气，和那位法国寡妇的勇气</a:t>
            </a:r>
            <a:r>
              <a:rPr kumimoji="1" lang="en-US" altLang="zh-CN" sz="2800" dirty="0">
                <a:latin typeface="Times New Roman"/>
              </a:rPr>
              <a:t>——</a:t>
            </a:r>
            <a:r>
              <a:rPr kumimoji="1" lang="zh-CN" altLang="en-US" sz="2800" dirty="0">
                <a:latin typeface="Arial Unicode MS" pitchFamily="34" charset="-122"/>
              </a:rPr>
              <a:t>她毫不犹豫地给了他第二次机会。三天之后，诺曼底的这块地区解放了，他能够重返部队了。</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endParaRPr lang="zh-CN" altLang="zh-CN" smtClean="0"/>
          </a:p>
        </p:txBody>
      </p:sp>
      <p:sp>
        <p:nvSpPr>
          <p:cNvPr id="115715" name="Rectangle 3"/>
          <p:cNvSpPr>
            <a:spLocks noGrp="1" noChangeArrowheads="1"/>
          </p:cNvSpPr>
          <p:nvPr>
            <p:ph type="body" idx="1"/>
          </p:nvPr>
        </p:nvSpPr>
        <p:spPr>
          <a:xfrm>
            <a:off x="8255" y="0"/>
            <a:ext cx="8992870" cy="6517640"/>
          </a:xfrm>
        </p:spPr>
        <p:txBody>
          <a:bodyPr/>
          <a:lstStyle/>
          <a:p>
            <a:pPr eaLnBrk="1" hangingPunct="1">
              <a:lnSpc>
                <a:spcPct val="90000"/>
              </a:lnSpc>
            </a:pPr>
            <a:r>
              <a:rPr lang="zh-CN" altLang="en-US" sz="2000" b="1" smtClean="0">
                <a:solidFill>
                  <a:srgbClr val="FF0000"/>
                </a:solidFill>
              </a:rPr>
              <a:t>致命的母爱</a:t>
            </a:r>
            <a:r>
              <a:rPr lang="zh-CN" altLang="en-US" sz="2000" b="1" smtClean="0"/>
              <a:t> </a:t>
            </a:r>
            <a:br>
              <a:rPr lang="zh-CN" altLang="en-US" sz="2000" b="1" smtClean="0"/>
            </a:br>
            <a:r>
              <a:rPr lang="zh-CN" altLang="en-US" sz="2000" b="1" smtClean="0"/>
              <a:t>       </a:t>
            </a:r>
            <a:r>
              <a:rPr lang="zh-CN" altLang="en-US" sz="2400" b="1" smtClean="0"/>
              <a:t>敌兵冲进民宅</a:t>
            </a:r>
            <a:r>
              <a:rPr lang="en-US" altLang="zh-CN" sz="2400" b="1" smtClean="0"/>
              <a:t>,</a:t>
            </a:r>
            <a:r>
              <a:rPr lang="zh-CN" altLang="en-US" sz="2400" b="1" smtClean="0"/>
              <a:t>以枪口对准男主人的胸膛</a:t>
            </a:r>
            <a:r>
              <a:rPr lang="en-US" altLang="zh-CN" sz="2400" b="1" smtClean="0"/>
              <a:t>,</a:t>
            </a:r>
            <a:r>
              <a:rPr lang="zh-CN" altLang="en-US" sz="2400" b="1" smtClean="0"/>
              <a:t>命令女主人拿出仅存的食物</a:t>
            </a:r>
            <a:r>
              <a:rPr lang="en-US" altLang="zh-CN" sz="2400" b="1" smtClean="0"/>
              <a:t>,</a:t>
            </a:r>
            <a:r>
              <a:rPr lang="zh-CN" altLang="en-US" sz="2400" b="1" smtClean="0"/>
              <a:t>并占据了他们唯一的房间。 </a:t>
            </a:r>
            <a:br>
              <a:rPr lang="zh-CN" altLang="en-US" sz="2400" b="1" smtClean="0"/>
            </a:br>
            <a:r>
              <a:rPr lang="zh-CN" altLang="en-US" sz="2400" b="1" smtClean="0"/>
              <a:t>　　夜深了，精疲力尽的敌兵纷纷睡去，月光洒进窗口，照在浑身泥沙、满脸倦容的敌兵身上。 </a:t>
            </a:r>
            <a:br>
              <a:rPr lang="zh-CN" altLang="en-US" sz="2400" b="1" smtClean="0"/>
            </a:br>
            <a:r>
              <a:rPr lang="zh-CN" altLang="en-US" sz="2400" b="1" smtClean="0"/>
              <a:t>　　“都是人子啊！才十七八岁，还不全懂事呢！在家恐怕还要母亲提醒他多穿衣服的孩子，只为了别人争权夺利，被强迫远离家乡，多么可怜。”瑟缩在墙角的女主人突然想起自己离家的孩子，一股母爱和同情油然从心底升起，“夜里多冷，那孩子的军毯居然滑落了！” </a:t>
            </a:r>
            <a:br>
              <a:rPr lang="zh-CN" altLang="en-US" sz="2400" b="1" smtClean="0"/>
            </a:br>
            <a:r>
              <a:rPr lang="zh-CN" altLang="en-US" sz="2400" b="1" smtClean="0"/>
              <a:t>　　女主人缓缓站起，轻步走到敌兵身边，惟恐自己的脚步会惊醒那年轻人的故乡梦。 </a:t>
            </a:r>
            <a:br>
              <a:rPr lang="zh-CN" altLang="en-US" sz="2400" b="1" smtClean="0"/>
            </a:br>
            <a:r>
              <a:rPr lang="zh-CN" altLang="en-US" sz="2400" b="1" smtClean="0"/>
              <a:t>    你的梦里或许正有着疼爱你的母亲呢！”女主人弯下身，拾起军毯为年轻人盖上。 </a:t>
            </a:r>
            <a:br>
              <a:rPr lang="zh-CN" altLang="en-US" sz="2400" b="1" smtClean="0"/>
            </a:br>
            <a:r>
              <a:rPr lang="zh-CN" altLang="en-US" sz="2400" b="1" smtClean="0"/>
              <a:t>    突然，那敌兵张开双眼，吃惊地浑身震动，如同野兽般怒吼，明晃晃的刺刀穿透了女主人的胸膛，滴血的刀尖在月色下闪着寒光。 </a:t>
            </a:r>
            <a:br>
              <a:rPr lang="zh-CN" altLang="en-US" sz="2400" b="1" smtClean="0"/>
            </a:br>
            <a:r>
              <a:rPr lang="zh-CN" altLang="en-US" sz="2400" b="1" smtClean="0"/>
              <a:t>    接着又一声枪响，冲过去援救的男主人也倒在了血泊中。 </a:t>
            </a:r>
            <a:br>
              <a:rPr lang="zh-CN" altLang="en-US" sz="2400" b="1" smtClean="0"/>
            </a:br>
            <a:r>
              <a:rPr lang="zh-CN" altLang="en-US" sz="2400" b="1" smtClean="0"/>
              <a:t>     “这女人居然想暗算我！”年轻的敌兵喃喃地抽出刺刀，“妈啊！幸亏我被惊醒，也幸亏您在梦中保护，否则我就再也看不见您了！” </a:t>
            </a:r>
            <a:br>
              <a:rPr lang="zh-CN" altLang="en-US" sz="2400" b="1" smtClean="0"/>
            </a:b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1571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15715">
                                            <p:txEl>
                                              <p:pRg st="0" end="0"/>
                                            </p:txEl>
                                          </p:spTgt>
                                        </p:tgtEl>
                                        <p:attrNameLst>
                                          <p:attrName>ppt_w</p:attrName>
                                        </p:attrNameLst>
                                      </p:cBhvr>
                                    </p:anim>
                                    <p:anim by="(#ppt_w*0.50)" calcmode="lin" valueType="num">
                                      <p:cBhvr>
                                        <p:cTn id="8" dur="500" decel="50000" autoRev="1" fill="hold">
                                          <p:stCondLst>
                                            <p:cond delay="0"/>
                                          </p:stCondLst>
                                        </p:cTn>
                                        <p:tgtEl>
                                          <p:spTgt spid="115715">
                                            <p:txEl>
                                              <p:pRg st="0" end="0"/>
                                            </p:txEl>
                                          </p:spTgt>
                                        </p:tgtEl>
                                        <p:attrNameLst>
                                          <p:attrName>ppt_x</p:attrName>
                                        </p:attrNameLst>
                                      </p:cBhvr>
                                    </p:anim>
                                    <p:anim from="(-#ppt_h/2)" to="(#ppt_y)" calcmode="lin" valueType="num">
                                      <p:cBhvr>
                                        <p:cTn id="9" dur="1000" fill="hold">
                                          <p:stCondLst>
                                            <p:cond delay="0"/>
                                          </p:stCondLst>
                                        </p:cTn>
                                        <p:tgtEl>
                                          <p:spTgt spid="115715">
                                            <p:txEl>
                                              <p:pRg st="0" end="0"/>
                                            </p:txEl>
                                          </p:spTgt>
                                        </p:tgtEl>
                                        <p:attrNameLst>
                                          <p:attrName>ppt_y</p:attrName>
                                        </p:attrNameLst>
                                      </p:cBhvr>
                                    </p:anim>
                                    <p:animRot by="21600000">
                                      <p:cBhvr>
                                        <p:cTn id="10" dur="1000" fill="hold">
                                          <p:stCondLst>
                                            <p:cond delay="0"/>
                                          </p:stCondLst>
                                        </p:cTn>
                                        <p:tgtEl>
                                          <p:spTgt spid="11571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4800" b="1"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4800" b="1"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4800" b="1"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4800" b="1"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TotalTime>
  <Words>1683</Words>
  <Application>Microsoft Office PowerPoint</Application>
  <PresentationFormat>全屏显示(4:3)</PresentationFormat>
  <Paragraphs>165</Paragraphs>
  <Slides>27</Slides>
  <Notes>0</Notes>
  <HiddenSlides>1</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27</vt:i4>
      </vt:variant>
    </vt:vector>
  </HeadingPairs>
  <TitlesOfParts>
    <vt:vector size="40" baseType="lpstr">
      <vt:lpstr>Arial Unicode MS</vt:lpstr>
      <vt:lpstr>黑体</vt:lpstr>
      <vt:lpstr>华文新魏</vt:lpstr>
      <vt:lpstr>华文中宋</vt:lpstr>
      <vt:lpstr>楷体_GB2312</vt:lpstr>
      <vt:lpstr>隶书</vt:lpstr>
      <vt:lpstr>宋体</vt:lpstr>
      <vt:lpstr>Arial</vt:lpstr>
      <vt:lpstr>MS Outlook</vt:lpstr>
      <vt:lpstr>Times New Roman</vt:lpstr>
      <vt:lpstr>Wingdings</vt: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多音字</vt:lpstr>
      <vt:lpstr>PowerPoint 演示文稿</vt:lpstr>
      <vt:lpstr>PowerPoint 演示文稿</vt:lpstr>
      <vt:lpstr>PowerPoint 演示文稿</vt:lpstr>
      <vt:lpstr>PowerPoint 演示文稿</vt:lpstr>
      <vt:lpstr>PowerPoint 演示文稿</vt:lpstr>
      <vt:lpstr>揣摩语句，回答问题：</vt:lpstr>
      <vt:lpstr>PowerPoint 演示文稿</vt:lpstr>
      <vt:lpstr>PowerPoint 演示文稿</vt:lpstr>
      <vt:lpstr>PowerPoint 演示文稿</vt:lpstr>
      <vt:lpstr>PowerPoint 演示文稿</vt:lpstr>
      <vt:lpstr>PowerPoint 演示文稿</vt:lpstr>
      <vt:lpstr>    说说这篇文章是赞美什么?</vt:lpstr>
      <vt:lpstr>PowerPoint 演示文稿</vt:lpstr>
      <vt:lpstr>PowerPoint 演示文稿</vt:lpstr>
      <vt:lpstr>3、</vt:lpstr>
      <vt:lpstr>关于二战的故事</vt:lpstr>
      <vt:lpstr>PowerPoint 演示文稿</vt:lpstr>
      <vt:lpstr>PowerPoint 演示文稿</vt:lpstr>
      <vt:lpstr>PowerPoint 演示文稿</vt:lpstr>
    </vt:vector>
  </TitlesOfParts>
  <Company>yhzx</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subject>蜡烛</dc:subject>
  <dc:creator>江水</dc:creator>
  <cp:lastModifiedBy>tt y</cp:lastModifiedBy>
  <cp:revision>208</cp:revision>
  <dcterms:created xsi:type="dcterms:W3CDTF">2004-09-07T05:11:00Z</dcterms:created>
  <dcterms:modified xsi:type="dcterms:W3CDTF">2016-09-09T08:59:37Z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2052-10.1.0.5777</vt:lpwstr>
  </property>
</Properties>
</file>