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heme/theme2.xml" ContentType="application/vnd.openxmlformats-officedocument.theme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notesSlides/notesSlide1.xml" ContentType="application/vnd.openxmlformats-officedocument.presentationml.notesSlide+xml"/>
  <Override PartName="/ppt/tags/tag6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9"/>
  </p:notesMasterIdLst>
  <p:sldIdLst>
    <p:sldId id="257" r:id="rId2"/>
    <p:sldId id="261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4" r:id="rId32"/>
    <p:sldId id="295" r:id="rId33"/>
    <p:sldId id="296" r:id="rId34"/>
    <p:sldId id="297" r:id="rId35"/>
    <p:sldId id="298" r:id="rId36"/>
    <p:sldId id="299" r:id="rId37"/>
    <p:sldId id="300" r:id="rId38"/>
    <p:sldId id="301" r:id="rId39"/>
    <p:sldId id="302" r:id="rId40"/>
    <p:sldId id="303" r:id="rId41"/>
    <p:sldId id="304" r:id="rId42"/>
    <p:sldId id="305" r:id="rId43"/>
    <p:sldId id="306" r:id="rId44"/>
    <p:sldId id="307" r:id="rId45"/>
    <p:sldId id="308" r:id="rId46"/>
    <p:sldId id="309" r:id="rId47"/>
    <p:sldId id="310" r:id="rId48"/>
    <p:sldId id="311" r:id="rId49"/>
    <p:sldId id="312" r:id="rId50"/>
    <p:sldId id="313" r:id="rId51"/>
    <p:sldId id="314" r:id="rId52"/>
    <p:sldId id="315" r:id="rId53"/>
    <p:sldId id="316" r:id="rId54"/>
    <p:sldId id="317" r:id="rId55"/>
    <p:sldId id="318" r:id="rId56"/>
    <p:sldId id="319" r:id="rId57"/>
    <p:sldId id="320" r:id="rId5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2" userDrawn="1">
          <p15:clr>
            <a:srgbClr val="A4A3A4"/>
          </p15:clr>
        </p15:guide>
        <p15:guide id="2" pos="386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3" name="11209" initials="1" lastIdx="0" clrIdx="42"/>
  <p:cmAuthor id="1" name="Administrator" initials="A" lastIdx="1" clrIdx="0"/>
  <p:cmAuthor id="44" name="ZhuanZ(无密码)" initials="Z" lastIdx="0" clrIdx="43"/>
  <p:cmAuthor id="2" name="FtpDown" initials="F" lastIdx="2" clrIdx="0"/>
  <p:cmAuthor id="45" name="兰长宜" initials="兰" lastIdx="0" clrIdx="44"/>
  <p:cmAuthor id="3" name="作者" initials="作" lastIdx="0" clrIdx="0"/>
  <p:cmAuthor id="4" name="新课标第一网" initials="新" lastIdx="2" clrIdx="0"/>
  <p:cmAuthor id="5" name="张 梦鸽" initials="张" lastIdx="1" clrIdx="2"/>
  <p:cmAuthor id="6" name="1206988966@qq.com" initials="1" lastIdx="0" clrIdx="2"/>
  <p:cmAuthor id="7" name="姜伟光" initials="姜" lastIdx="0" clrIdx="0"/>
  <p:cmAuthor id="8" name="www.xkb1.com" initials="w" lastIdx="0" clrIdx="1"/>
  <p:cmAuthor id="9" name="wuwangwang" initials="w" lastIdx="1" clrIdx="10"/>
  <p:cmAuthor id="10" name="宋洁然" initials="宋" lastIdx="0" clrIdx="1"/>
  <p:cmAuthor id="11" name="ming qiu" initials="m" lastIdx="0" clrIdx="1"/>
  <p:cmAuthor id="12" name="王子涵" initials="王" lastIdx="1" clrIdx="0"/>
  <p:cmAuthor id="13" name="jinli" initials="j" lastIdx="0" clrIdx="0"/>
  <p:cmAuthor id="14" name="PC" initials="P" lastIdx="0" clrIdx="12"/>
  <p:cmAuthor id="15" name="李丽" initials="李" lastIdx="0" clrIdx="14"/>
  <p:cmAuthor id="16" name="Nicole Li  李倩" initials="N" lastIdx="0" clrIdx="0"/>
  <p:cmAuthor id="17" name="admin" initials="a" lastIdx="0" clrIdx="0"/>
  <p:cmAuthor id="18" name="222" initials="2" lastIdx="0" clrIdx="0"/>
  <p:cmAuthor id="19" name="Vivian Liu" initials="V" lastIdx="0" clrIdx="1"/>
  <p:cmAuthor id="20" name="xkb1.com" initials="x" lastIdx="2" clrIdx="0"/>
  <p:cmAuthor id="21" name="1637354872@qq.com" initials="1" lastIdx="1" clrIdx="25"/>
  <p:cmAuthor id="22" name="Microsoft Office 用户" initials="M" lastIdx="0" clrIdx="22"/>
  <p:cmAuthor id="23" name="孙宇婷" initials="孙" lastIdx="0" clrIdx="21"/>
  <p:cmAuthor id="1059718210" name="简单" initials="简" lastIdx="1" clrIdx="19"/>
  <p:cmAuthor id="2001" name="骆倩怡_Znauj26B" initials="authorId_382814100" lastIdx="0" clrIdx="0"/>
  <p:cmAuthor id="24" name="杜B格小生" initials="杜" lastIdx="0" clrIdx="0"/>
  <p:cmAuthor id="25" name="刘刘" initials="刘" lastIdx="0" clrIdx="20"/>
  <p:cmAuthor id="26" name="张 林娜" initials="张" lastIdx="0" clrIdx="0"/>
  <p:cmAuthor id="27" name="LJH" initials="L" lastIdx="0" clrIdx="0"/>
  <p:cmAuthor id="28" name="未知用户1" initials="未" lastIdx="0" clrIdx="22"/>
  <p:cmAuthor id="29" name="叶子" initials="叶" lastIdx="0" clrIdx="27"/>
  <p:cmAuthor id="30" name="Dino._6ZFrB7nA" initials="D" lastIdx="0" clrIdx="1"/>
  <p:cmAuthor id="31" name="陈庆" initials="陈" lastIdx="0" clrIdx="31"/>
  <p:cmAuthor id="32" name="陈芳" initials="陈" lastIdx="0" clrIdx="35"/>
  <p:cmAuthor id="33" name="seewo" initials="s" lastIdx="0" clrIdx="35"/>
  <p:cmAuthor id="76" name="学珍 马" initials="学马" lastIdx="0" clrIdx="25"/>
  <p:cmAuthor id="34" name="CHINESE-BC06F90" initials="C" lastIdx="0" clrIdx="0"/>
  <p:cmAuthor id="1483810881" name="WPS_1679281038" initials="W" lastIdx="0" clrIdx="2"/>
  <p:cmAuthor id="77" name="佳佳 程" initials="佳程" lastIdx="0" clrIdx="30"/>
  <p:cmAuthor id="35" name="pc" initials="p" lastIdx="0" clrIdx="0"/>
  <p:cmAuthor id="36" name="张瑞霞" initials="张" lastIdx="0" clrIdx="0"/>
  <p:cmAuthor id="37" name="刘浩" initials="刘" lastIdx="0" clrIdx="0"/>
  <p:cmAuthor id="38" name="DELL" initials="D" lastIdx="0" clrIdx="25"/>
  <p:cmAuthor id="39" name="邹 嘉豪" initials="邹" lastIdx="0" clrIdx="25"/>
  <p:cmAuthor id="40" name="Windows 用户" initials="W" lastIdx="0" clrIdx="0"/>
  <p:cmAuthor id="42" name="zuo" initials="z" lastIdx="3" clrIdx="4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540" y="60"/>
      </p:cViewPr>
      <p:guideLst>
        <p:guide orient="horz" pos="2162"/>
        <p:guide pos="386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2025/6/11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7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2.xml"/><Relationship Id="rId4" Type="http://schemas.openxmlformats.org/officeDocument/2006/relationships/tags" Target="../tags/tag6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2025/6/11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2025/6/11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2025/6/11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2025/6/11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2025/6/11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2025/6/11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2025/6/11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2025/6/11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栏目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同侧圆角矩形 6">
            <a:hlinkClick r:id="" action="ppaction://noaction"/>
          </p:cNvPr>
          <p:cNvSpPr/>
          <p:nvPr userDrawn="1"/>
        </p:nvSpPr>
        <p:spPr>
          <a:xfrm>
            <a:off x="2609128" y="469878"/>
            <a:ext cx="1889696" cy="431244"/>
          </a:xfrm>
          <a:prstGeom prst="round2SameRect">
            <a:avLst/>
          </a:prstGeom>
          <a:gradFill flip="none" rotWithShape="1">
            <a:gsLst>
              <a:gs pos="0">
                <a:srgbClr val="FFFF00"/>
              </a:gs>
              <a:gs pos="100000">
                <a:srgbClr val="FFC000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单元构架</a:t>
            </a: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tags" Target="../tags/tag5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ags" Target="../tags/tag4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3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2.xml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6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5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6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7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2025/6/11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8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9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custDataLst>
      <p:tags r:id="rId14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4.xml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1201783"/>
            <a:ext cx="9695623" cy="2646000"/>
          </a:xfrm>
        </p:spPr>
        <p:txBody>
          <a:bodyPr/>
          <a:lstStyle/>
          <a:p>
            <a:r>
              <a:rPr lang="zh-CN" altLang="en-US" b="1" dirty="0"/>
              <a:t>七年级下</a:t>
            </a:r>
            <a:r>
              <a:rPr lang="zh-CN" altLang="en-US" b="1" dirty="0" smtClean="0"/>
              <a:t>册高频</a:t>
            </a:r>
            <a:r>
              <a:rPr lang="zh-CN" altLang="en-US" b="1" dirty="0"/>
              <a:t>重点基础知识检查</a:t>
            </a:r>
            <a:r>
              <a:rPr lang="zh-CN" altLang="en-US" b="1" dirty="0" smtClean="0"/>
              <a:t>提升</a:t>
            </a:r>
            <a:endParaRPr lang="zh-CN" altLang="en-US" b="1" dirty="0"/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09298" y="101963"/>
            <a:ext cx="10526486" cy="5332186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dirty="0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                                  </a:t>
            </a:r>
            <a:r>
              <a:rPr lang="zh-CN" altLang="en-US" sz="2285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第一单元</a:t>
            </a:r>
            <a:r>
              <a:rPr lang="en-US" altLang="zh-CN" sz="2285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285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隋唐时期：繁荣与开放的时代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</a:t>
            </a:r>
            <a:r>
              <a:rPr lang="zh-CN" altLang="en-US" sz="2285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、隋朝对后世有深远影响的贡献有哪些？</a:t>
            </a:r>
            <a:r>
              <a:rPr lang="zh-CN" altLang="en-US" sz="2285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zh-CN" sz="2285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285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开通大运河；创立科举制。</a:t>
            </a:r>
            <a:endParaRPr lang="zh-CN" altLang="en-US" sz="2285" b="1" dirty="0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第</a:t>
            </a:r>
            <a:r>
              <a:rPr lang="en-US" altLang="zh-CN" sz="2285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1</a:t>
            </a:r>
            <a:r>
              <a:rPr lang="zh-CN" altLang="en-US" sz="2285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课</a:t>
            </a:r>
            <a:r>
              <a:rPr lang="en-US" altLang="zh-CN" sz="2285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zh-CN" altLang="en-US" sz="2285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隋朝的统一与灭亡（</a:t>
            </a:r>
            <a:r>
              <a:rPr lang="en-US" altLang="zh-CN" sz="2285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581</a:t>
            </a:r>
            <a:r>
              <a:rPr lang="zh-CN" altLang="en-US" sz="2285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</a:t>
            </a:r>
            <a:r>
              <a:rPr lang="en-US" altLang="zh-CN" sz="2285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-618</a:t>
            </a:r>
            <a:r>
              <a:rPr lang="zh-CN" altLang="en-US" sz="2285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年）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隋的统一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※2</a:t>
            </a:r>
            <a:r>
              <a:rPr lang="zh-CN" altLang="en-US" sz="2285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、隋朝是哪一年由谁篡夺哪一政权建立的？都城在哪？</a:t>
            </a:r>
            <a:r>
              <a:rPr lang="en-US" altLang="zh-CN" sz="2285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285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zh-CN" sz="2285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581</a:t>
            </a:r>
            <a:r>
              <a:rPr lang="zh-CN" altLang="en-US" sz="2285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年杨坚（隋文帝）篡夺北周政权建立隋朝，都城</a:t>
            </a:r>
            <a:r>
              <a:rPr lang="zh-CN" altLang="en-US" sz="2285" b="1" dirty="0" smtClean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在大兴（长安）。</a:t>
            </a:r>
            <a:endParaRPr lang="zh-CN" altLang="en-US" sz="2285" b="1" dirty="0">
              <a:solidFill>
                <a:srgbClr val="FF0000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※3</a:t>
            </a:r>
            <a:r>
              <a:rPr lang="zh-CN" altLang="en-US" sz="2285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、隋统一全国的时间及标志？</a:t>
            </a:r>
            <a:r>
              <a:rPr lang="en-US" altLang="zh-CN" sz="2285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285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zh-CN" sz="2285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589</a:t>
            </a:r>
            <a:r>
              <a:rPr lang="zh-CN" altLang="en-US" sz="2285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年，隋文帝灭掉陈朝。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※4</a:t>
            </a:r>
            <a:r>
              <a:rPr lang="zh-CN" altLang="en-US" sz="2285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、隋统一有什么意义？</a:t>
            </a:r>
            <a:r>
              <a:rPr lang="en-US" altLang="zh-CN" sz="2285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zh-CN" altLang="en-US" sz="2285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答：结束了长期分裂的局面，顺应了民族交融的大趋势，进一步促进了南北方经济、文化的交流和发展。</a:t>
            </a:r>
            <a:endParaRPr lang="zh-CN" altLang="en-US" sz="2285" b="1" dirty="0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5</a:t>
            </a:r>
            <a:r>
              <a:rPr lang="zh-CN" altLang="en-US" sz="2285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、隋文帝巩固统一的措施及意义。</a:t>
            </a:r>
            <a:r>
              <a:rPr lang="zh-CN" altLang="en-US" sz="2285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措施：发展经济，编订户籍，核实户口，减轻百姓赋役负担，统一币制和度量衡；加强中央集权，修订和减省刑律，简化行政机构，提高效率。意义：隋朝经济迅速恢复和发展，人口数量和垦田面积大幅度增长，成为国力强盛的王朝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※6</a:t>
            </a:r>
            <a:r>
              <a:rPr lang="zh-CN" altLang="en-US" sz="2285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、隋炀帝有什么贡献？</a:t>
            </a:r>
            <a:r>
              <a:rPr lang="zh-CN" altLang="en-US" sz="2285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答：开通贯通南北的大运河；创立科举制。三次派人前往流求（今天台湾），加强与流求联系。</a:t>
            </a:r>
            <a:endParaRPr lang="zh-CN" altLang="en-US" sz="2285" b="1" dirty="0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dirty="0">
                <a:solidFill>
                  <a:srgbClr val="FFFF00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en-US" altLang="zh-CN" sz="2285" dirty="0">
                <a:solidFill>
                  <a:srgbClr val="FFFF00"/>
                </a:solidFill>
                <a:latin typeface="微软雅黑" panose="020B0503020204020204" charset="-122"/>
                <a:sym typeface="+mn-ea"/>
              </a:rPr>
              <a:t>                                       </a:t>
            </a:r>
            <a:r>
              <a:rPr lang="en-US" altLang="zh-CN" sz="2285" dirty="0" smtClean="0">
                <a:solidFill>
                  <a:srgbClr val="FFFF00"/>
                </a:solidFill>
                <a:latin typeface="微软雅黑" panose="020B0503020204020204" charset="-122"/>
                <a:sym typeface="+mn-ea"/>
              </a:rPr>
              <a:t>                       </a:t>
            </a:r>
            <a:r>
              <a:rPr lang="zh-CN" altLang="en-US" sz="2285" dirty="0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提示：带</a:t>
            </a:r>
            <a:r>
              <a:rPr lang="en-US" altLang="zh-CN" sz="2285" dirty="0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 dirty="0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星号</a:t>
            </a:r>
            <a:r>
              <a:rPr lang="en-US" altLang="zh-CN" sz="2285" dirty="0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 dirty="0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的必须重点掌握</a:t>
            </a:r>
            <a:endParaRPr lang="zh-CN" altLang="en-US" sz="228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285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6200" y="102235"/>
            <a:ext cx="1211580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                                 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开通大运河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※7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、隋朝开通大运河的目的？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答：为了加强南北交通，巩固隋王朝对全国的统治。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※8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、隋朝大运河开通时的皇帝是谁？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答：隋炀帝。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※9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、简述隋朝大运河中心、北达什么城市、南到什么城市、全长？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答：以洛阳为中心，北抵涿郡（今北京），南至余杭郡（今杭州），全长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2700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多千米。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※10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、隋朝大运河自北向南分为哪四段？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答：永济渠、通济渠、邗沟、江南河。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※11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、隋朝大运河连接哪五条河流？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答：海河、黄河、淮河、长江、钱塘江。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※12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、隋朝大运河的开通有什么意义（作用、影响）？地位？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答：大运河的开凿和贯通，带动了沿河城市的繁荣与发展，加强了南北地区政治、经济和文化上的交流，有利于国家统一和民族交融。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是当时世界上最长的运河。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13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、大运河开通的条件？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答：隋朝的统一局面（政治条件），隋朝经济的恢复发展（经济基础）。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※14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尽道隋亡为此河，至今千里赖通波。若无水殿龙舟事，共禹论功不较多。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材料中的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河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指？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答：隋朝大运河 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  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             </a:t>
            </a:r>
            <a:r>
              <a:rPr lang="en-US" altLang="zh-CN" sz="2285">
                <a:solidFill>
                  <a:srgbClr val="FFFF00"/>
                </a:solidFill>
                <a:latin typeface="微软雅黑" panose="020B0503020204020204" charset="-122"/>
                <a:sym typeface="+mn-ea"/>
              </a:rPr>
              <a:t>                   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>
                <a:solidFill>
                  <a:srgbClr val="FFFF00"/>
                </a:solidFill>
                <a:latin typeface="微软雅黑" panose="020B0503020204020204" charset="-122"/>
                <a:sym typeface="+mn-ea"/>
              </a:rPr>
              <a:t>                                    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提示：带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星号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的必须重点掌握</a:t>
            </a:r>
            <a:endParaRPr lang="zh-CN" altLang="en-US" sz="2285" b="1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6200" y="0"/>
            <a:ext cx="12115800" cy="653142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dirty="0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                                 </a:t>
            </a:r>
            <a:r>
              <a:rPr lang="en-US" altLang="zh-CN" sz="2285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开创科举取士制度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※15</a:t>
            </a:r>
            <a:r>
              <a:rPr lang="zh-CN" altLang="en-US" sz="2000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、科举制正式确立于何时，标志是什么？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答：隋炀帝时、设置进士科。</a:t>
            </a:r>
            <a:endParaRPr lang="zh-CN" altLang="en-US" sz="2000" b="1" dirty="0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※16</a:t>
            </a:r>
            <a:r>
              <a:rPr lang="zh-CN" altLang="en-US" sz="2000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、科举制的创立有何影响？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科举制度是我国古代选官制度的一大变革，加强了朝廷在选官上的权力，使通过考试选拔官员的用人制度逐渐确立。它不仅扩大了范围，对社会阶层流动也起到了积极作用，还显著提高了整个官僚队伍的文化素养。此后，科举制成为历朝选拔官吏的主要制度，一直延续了约</a:t>
            </a:r>
            <a:r>
              <a:rPr lang="en-US" altLang="zh-CN" sz="2000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1300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年。</a:t>
            </a:r>
            <a:r>
              <a:rPr lang="en-US" altLang="zh-CN" sz="2000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                           </a:t>
            </a:r>
            <a:endParaRPr lang="en-US" altLang="zh-CN" sz="2000" b="1" dirty="0" smtClean="0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 dirty="0">
                <a:latin typeface="微软雅黑" panose="020B0503020204020204" charset="-122"/>
                <a:sym typeface="+mn-ea"/>
              </a:rPr>
              <a:t> </a:t>
            </a:r>
            <a:r>
              <a:rPr lang="en-US" altLang="zh-CN" sz="2000" b="1" dirty="0" smtClean="0">
                <a:latin typeface="微软雅黑" panose="020B0503020204020204" charset="-122"/>
                <a:sym typeface="+mn-ea"/>
              </a:rPr>
              <a:t>                                     </a:t>
            </a:r>
            <a:r>
              <a:rPr lang="en-US" altLang="zh-CN" sz="2000" b="1" dirty="0" smtClean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en-US" altLang="zh-CN" sz="2000" b="1" dirty="0" smtClean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隋朝的灭亡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※17</a:t>
            </a:r>
            <a:r>
              <a:rPr lang="zh-CN" altLang="en-US" sz="2000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、隋朝速亡的原因是什么？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答：隋炀帝的残暴统治。</a:t>
            </a:r>
            <a:endParaRPr lang="zh-CN" altLang="en-US" sz="2000" b="1" dirty="0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</a:t>
            </a:r>
            <a:r>
              <a:rPr lang="en-US" altLang="zh-CN" sz="2000" b="1" dirty="0" smtClean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18</a:t>
            </a:r>
            <a:r>
              <a:rPr lang="zh-CN" altLang="en-US" sz="2000" b="1" dirty="0" smtClean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</a:t>
            </a:r>
            <a:r>
              <a:rPr lang="zh-CN" altLang="en-US" sz="2000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隋朝灭亡于何时，标志是什么？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zh-CN" sz="2000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618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年、隋炀帝在江都被部下杀死。</a:t>
            </a:r>
            <a:endParaRPr lang="zh-CN" altLang="en-US" sz="2000" b="1" dirty="0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 dirty="0" smtClean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</a:t>
            </a:r>
            <a:r>
              <a:rPr lang="en-US" altLang="zh-CN" sz="2000" b="1" dirty="0">
                <a:latin typeface="微软雅黑" panose="020B0503020204020204" charset="-122"/>
                <a:sym typeface="+mn-ea"/>
              </a:rPr>
              <a:t>1</a:t>
            </a:r>
            <a:r>
              <a:rPr lang="en-US" altLang="zh-CN" sz="2000" b="1" dirty="0" smtClean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9</a:t>
            </a:r>
            <a:r>
              <a:rPr lang="zh-CN" altLang="en-US" sz="2000" b="1" dirty="0" smtClean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</a:t>
            </a:r>
            <a:r>
              <a:rPr lang="zh-CN" altLang="en-US" sz="2000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隋朝与秦朝都是我国历史上的短命王朝，它们的相同之处有哪些？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答：都结束分裂，实现统一；统治时间短暂；因暴政而亡；开创了新的制度，秦朝郡县制，隋朝科举制。</a:t>
            </a:r>
            <a:endParaRPr lang="zh-CN" altLang="en-US" sz="2000" b="1" dirty="0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</a:t>
            </a:r>
            <a:r>
              <a:rPr lang="en-US" altLang="zh-CN" sz="2000" b="1" dirty="0" smtClean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20</a:t>
            </a:r>
            <a:r>
              <a:rPr lang="zh-CN" altLang="en-US" sz="2000" b="1" dirty="0" smtClean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</a:t>
            </a:r>
            <a:r>
              <a:rPr lang="zh-CN" altLang="en-US" sz="2000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如何评价隋炀帝</a:t>
            </a:r>
            <a:r>
              <a:rPr lang="en-US" altLang="zh-CN" sz="2000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?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功</a:t>
            </a:r>
            <a:r>
              <a:rPr lang="en-US" altLang="zh-CN" sz="2000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: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隋炀帝时开通了大运河，加强了南北地区政治、经济和文化上的交流，有利于国家统一和民族交融。设置进士科，标志着科举制创立，科举制度是我国古代选官制度的重大变革。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过</a:t>
            </a:r>
            <a:r>
              <a:rPr lang="en-US" altLang="zh-CN" sz="2000" b="1" dirty="0" smtClean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: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隋炀帝暴政导致隋朝灭亡。表现：好大喜功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，不恤民力，他在位期间，营建东都洛阳；开凿大运河；修筑长城和驰道；多次巡游；三征辽东，耗费大量人力财力，民不聊生，社会矛盾激化。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</a:t>
            </a:r>
            <a:r>
              <a:rPr lang="en-US" altLang="zh-CN" sz="2000" b="1" dirty="0" smtClean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21</a:t>
            </a:r>
            <a:r>
              <a:rPr lang="zh-CN" altLang="en-US" sz="2000" b="1" dirty="0" smtClean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、成语“罄竹难书”痛斥</a:t>
            </a:r>
            <a:r>
              <a:rPr lang="zh-CN" altLang="en-US" sz="2000" b="1" dirty="0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的是谁？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答：隋炀帝</a:t>
            </a:r>
            <a:r>
              <a:rPr lang="en-US" altLang="zh-CN" sz="2000" b="1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en-US" altLang="zh-CN" sz="2000" dirty="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en-US" altLang="zh-CN" sz="2000" dirty="0">
                <a:solidFill>
                  <a:srgbClr val="FFFF00"/>
                </a:solidFill>
                <a:latin typeface="微软雅黑" panose="020B0503020204020204" charset="-122"/>
                <a:sym typeface="+mn-ea"/>
              </a:rPr>
              <a:t>      </a:t>
            </a:r>
            <a:r>
              <a:rPr lang="en-US" altLang="zh-CN" sz="2285" dirty="0">
                <a:solidFill>
                  <a:srgbClr val="FFFF00"/>
                </a:solidFill>
                <a:latin typeface="微软雅黑" panose="020B0503020204020204" charset="-122"/>
                <a:sym typeface="+mn-ea"/>
              </a:rPr>
              <a:t>            </a:t>
            </a:r>
            <a:r>
              <a:rPr lang="zh-CN" altLang="en-US" sz="2285" dirty="0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提示：带</a:t>
            </a:r>
            <a:r>
              <a:rPr lang="en-US" altLang="zh-CN" sz="2285" dirty="0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 dirty="0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星号</a:t>
            </a:r>
            <a:r>
              <a:rPr lang="en-US" altLang="zh-CN" sz="2285" dirty="0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 dirty="0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的必须重点掌握</a:t>
            </a:r>
            <a:endParaRPr lang="zh-CN" altLang="en-US" sz="2285" b="1" dirty="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285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6200" y="0"/>
            <a:ext cx="1211580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                                </a:t>
            </a:r>
            <a:r>
              <a:rPr lang="en-US" altLang="zh-CN" sz="2285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第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2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课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唐朝建立与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贞观之治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”</a:t>
            </a:r>
            <a:endParaRPr lang="en-US" altLang="zh-CN" sz="2000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、中国古代历史上的鼎盛时期是何时？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答：唐朝。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※2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、唐朝前期出现了哪两个盛世局面？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答：贞观之治、开元盛世。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※3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、中国历史上唯一的女皇帝是谁？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答：武则天。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唐朝的建立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※4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、唐朝的建立者、建立时间、都城。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答：李渊（唐高祖）、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618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年、长安。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※5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、唐朝第二代皇帝是谁？其年号是什么？他的统治被称为什么？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答：李世民（唐太宗）、贞观、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贞观之治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6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、唐太宗的采取哪些措施巩固统治？（出现治世的原因）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答：（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1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）主观方面：吸取隋朝速亡的历史教训，励精图治，勤于政事，澄清吏治，虚心纳谏，从善如流，戒奢从简，施行与民休息的政策。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（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2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）客观措施：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①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广纳贤才，知人善任。任用敢于直言的魏征、善于谋略的房玄龄、敢于决断的杜如晦等。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②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政治方面：进一步完善三省六部制，进一步完善三省六部制度；制定法律，减省刑罚；增加科举考试科目，鼓励士人报考，进士科逐渐成为最重要的科目；严格考查各级官吏的政绩，尤为重视对地方官的考核。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③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经济方面：关注民间疾苦，减轻百姓的田租和劳役负担，鼓励发展农业生产。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④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巩固边疆：反击突厥，加强了对西域的统治。实行开明的民族政策和开放的对外政策。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en-US" altLang="zh-CN" sz="2000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en-US" altLang="zh-CN" sz="2285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en-US" altLang="zh-CN" sz="2285">
                <a:solidFill>
                  <a:srgbClr val="FFFF00"/>
                </a:solidFill>
                <a:latin typeface="微软雅黑" panose="020B0503020204020204" charset="-122"/>
                <a:sym typeface="+mn-ea"/>
              </a:rPr>
              <a:t>          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>
                <a:solidFill>
                  <a:srgbClr val="FFFF00"/>
                </a:solidFill>
                <a:latin typeface="微软雅黑" panose="020B0503020204020204" charset="-122"/>
                <a:sym typeface="+mn-ea"/>
              </a:rPr>
              <a:t>                                     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提示：带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星号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的必须重点掌握</a:t>
            </a:r>
            <a:endParaRPr lang="zh-CN" altLang="en-US" sz="2285" b="1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6200" y="0"/>
            <a:ext cx="1211580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※7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、唐太宗的革新措施？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政治方面：进一步完善三省六部制，进一步完善三省六部制度；制定法律，减省刑罚；增加科举考试科目，鼓励士人报考，进士科逐渐成为最重要的科目；严格考查各级官吏的政绩，尤为重视对地方官的考核。经济方面：关注民间疾苦，减轻百姓的田租和劳役负担，鼓励发展农业生产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※8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、举出贞观时期著名的宰相三例。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答：敢于直言的魏征、善于谋略的房玄龄、敢于决断的杜如晦。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※9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、如何评价唐太宗时期的统治？（或贞观之治的表现）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答：唐太宗统治时期，政治比较清明，经济得到恢复和发展，国力增强，文教昌盛，各族友好关系进一步发展，被称为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贞观之治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※10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、唐朝在中央机构的设置上实行什么政治制度？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答：三省六部制。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※11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、唐太宗时科举考试最重要的科目时什么？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答：进士科。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	</a:t>
            </a:r>
            <a:endParaRPr lang="en-US" altLang="zh-CN" sz="2000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武则天的统治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※12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、武则天把国号改为什么？如何评价武则天？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答：武则天改国号为周；是我国历史上唯一的女皇帝。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※13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、如何评价武则天的统治？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答：武则天参与执政和在位期间，经济得以持续发展，社会相对安定，人口不断增长，为后来开元盛世局面的出现奠定了基础。（被郭沫若称为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治宏贞观，政启开元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）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※14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、武则天在发展科举制方面的贡献是什么？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答：创立殿试，亲自面试考生。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※15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、唐朝最高学府和教育行政机构是？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答：国子监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16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、如何评价唐太宗？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答：唐太宗汲取隋亡教训，勤于政事，虚心纳谏，推行了一系列革新的措施，开创了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贞观之治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的盛世局面，唐太宗是我国历史上杰出的政治家。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        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>
                <a:solidFill>
                  <a:srgbClr val="FFFF00"/>
                </a:solidFill>
                <a:latin typeface="微软雅黑" panose="020B0503020204020204" charset="-122"/>
                <a:sym typeface="+mn-ea"/>
              </a:rPr>
              <a:t>                                     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提示：带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星号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的必须重点掌握</a:t>
            </a:r>
            <a:endParaRPr lang="zh-CN" altLang="en-US" sz="2285" b="1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6200" y="0"/>
            <a:ext cx="1211580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盛世局面的出现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、举出唐玄宗在位时的贤相两位？被称为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救时宰相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的是谁？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答：姚崇、宋璟。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姚崇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※2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、唐玄宗的改革措施有哪些？有何意义？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答：措施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: 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①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政治上：抵制权贵，整顿吏治，裁减冗员。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②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经济上，大力发展农业生产，注重兴修水利，整顿漕运，改革税制。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③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文化上，注重文教，编修图籍。意义：当时政治稳定，经济繁荣，文化发达，国库充盈，人口数量增长明显，民众生活安定，唐朝国力达到前所未有的强大，出现了盛世局面。历史上称为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开元盛世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※3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、科举制是怎样创立和完善的？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①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隋文帝时，废除了前朝的选官制度，依才能取士；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②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隋炀帝时，设置进士科，标志着通过考试选拔人才的科举制创立。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③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唐太宗时，增加科举考试科目，鼓励士人报考，进士科逐渐成为最重要的科目。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④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武则天时，大力发展科举制，创立殿试，亲自面试考生。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4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、唐朝考核官员的首要标准是什么？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答：四善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      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>
                <a:solidFill>
                  <a:srgbClr val="FFFF00"/>
                </a:solidFill>
                <a:latin typeface="微软雅黑" panose="020B0503020204020204" charset="-122"/>
                <a:sym typeface="+mn-ea"/>
              </a:rPr>
              <a:t>                                     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提示：带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星号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的必须重点掌握</a:t>
            </a:r>
            <a:endParaRPr lang="zh-CN" altLang="en-US" sz="2285" b="1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6200" y="0"/>
            <a:ext cx="1211580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经济的繁荣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5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、唐朝农业的繁荣体现在哪些方面？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①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垦田面积不断扩大；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②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农业生产技术不断改进；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③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发明并推广了曲辕犁、筒车等重要的生产工具；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※6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、唐朝发明并推广了哪些重要的生产工具？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答：曲辕犁（耕地工具）、筒车（灌溉工具）。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※7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、我国是茶叶的故乡和世界茶文化的发源地，茶叶已成为生活必需品，被尊为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茶圣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的是谁？他的著作是？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答：陆羽。《茶经》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※8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、唐朝丝织工艺中以色彩艳丽、纹饰精美冠于全国的是什么？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答：蜀锦。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※9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、列举唐代陶瓷业最著名的代表三例？唐朝陶瓷业中有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类玉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”“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类冰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之称的是什么瓷器？有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类雪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”“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类银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的是什么瓷器？闻名中外的世界工艺珍品指的又是什么？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答：越窑的青瓷、邢窑的白瓷、唐三彩（陶器）。越窑青瓷；邢窑白瓷；唐三彩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10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、唐朝商业繁荣的表现。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答：水陆交通发达；出现长安、洛阳等大都市；草市逐渐兴起；丝绸之路畅通。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※11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、唐都长安的历史地位？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答：长安城既是政治、经济、文化交流中心，也是闻名中外的国际大都市。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※12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、唐都长安主要的商业区和居民区分别是什么？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答：东、西两市（商业区）和坊（居民区）。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                                     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提示：带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星号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的必须重点掌握</a:t>
            </a:r>
            <a:endParaRPr lang="zh-CN" altLang="en-US" sz="2285" b="1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6200" y="0"/>
            <a:ext cx="1211580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※13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、唐朝被奉为戏曲界的祖师爷是谁、他在宫廷创建教授乐舞的机构是？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答：唐玄宗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梨园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※14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、说出唐太宗、武则天、唐玄宗在治理国家方面采取了哪些相同的措施？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答：重视发展农业生产；重视选拔人才，完善发展了科举制。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15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、唐兴盛的原因有哪些？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①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国家统一、社会稳定、统治者吸取隋亡教训，勤于政事，善于用人、纳谏，政治清明；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②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制度创新促进社会进步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(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如三省六部制和科举制）；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③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统治者采取与民休息、轻徭薄赋的政策，经济发展繁荣；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④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实行开明的民族政策，唐太宗被少数民族称为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天可汗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；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⑤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文化繁荣，科技领先；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⑥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对外开放，对外来文化兼收并蓄；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⑦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个人因素：统治者励精图治、个人的努力。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16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、秦亡汉兴和隋亡唐兴有何共同之处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?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（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1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）秦朝与隋朝的共同之处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: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都在消灭其他割据势力后完成统一；都在完成统一后很快灭亡；采取的很多措施都对后世有深远影响；都因暴政激起了大规模的农民起义，并最终被推翻。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（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2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）汉朝与唐朝的共同之处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: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统治者建立政权后都注意吸取前朝灭亡的教训；都实行了轻徭薄赋的政策；都整顿吏治、任用贤良；都出现了繁荣的治世局面，成为有影响力的世界大国。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                                     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提示：带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星号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的必须重点掌握</a:t>
            </a:r>
            <a:endParaRPr lang="zh-CN" altLang="en-US" sz="2285" b="1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6200" y="0"/>
            <a:ext cx="1211580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第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4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课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安史之乱和唐朝衰亡</a:t>
            </a:r>
            <a:endParaRPr lang="en-US" altLang="zh-CN" sz="2285" b="1">
              <a:solidFill>
                <a:srgbClr val="FF0000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安史之乱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、唐朝由盛转衰是在哪个皇帝在位时期的哪一事件？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答：唐玄宗，安史之乱。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2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、安史之乱发生的原因是什么？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①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朝政日益腐败。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②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社会矛盾尖锐。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③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边疆形势紧张。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④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地方节度使势力膨胀，中央与地方形成外重内轻的局面。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※3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、安史之乱开始于哪一年？是由谁发动的？哪一年被平定？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755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年；安禄山、史思明；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763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※4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、安史之乱对唐朝社会产生了哪些影响？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①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唐朝的国势由盛转衰。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②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对社会经济造成极大的破坏，尤其是北方地区损失严重。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③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唐朝的中央权力衰微，安史旧将和内地节度使拥兵自重，形成藩镇割据的局面。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黄巢起义和唐朝灭亡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5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、唐末农民起义爆发的原因是什么？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①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唐朝后期统治腐朽，宦官专权；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②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藩镇割据态势严重，朝廷无力控制藩镇；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③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民众赋役敏繁重，生活困苦，又遇到连年灾荒。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                               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提示：带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星号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的必须重点掌握</a:t>
            </a:r>
            <a:endParaRPr lang="zh-CN" altLang="en-US" sz="2285" b="1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6200" y="0"/>
            <a:ext cx="1211580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※6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、唐末农民起义的领导人代表？起义军在哪建立了什么政权？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答：黄巢和王仙芝；长安；大齐政权。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※7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、黄巢起义有何影响？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答：唐王朝受到致命打击。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※8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、唐朝灭亡于何时？标志是什么？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907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年；朱温建立后梁政权。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9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、五代十国分别指哪些政权？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答：五代：后梁、后唐、后晋、后汉、后周；十国：吴、南唐、吴越、前蜀、后蜀、楚、闽、南汉、南平和北汉。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10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、十国都在南方吗？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答：不是，北汉割据太原，在北方，其他都在南方。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11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、如何看待五代十国的局面？（或五代十国时期的历史特征）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答：政治上：五代十国是唐末以来藩镇割据局面的延续；其开国君主都是掌握兵权的将领；北方政权更迭，战事不断，政局动荡不安；经济上：南方政局相对稳定，经济有一事实上发展。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                            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提示：带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星号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的必须重点掌握</a:t>
            </a:r>
            <a:endParaRPr lang="zh-CN" altLang="en-US" sz="2285" b="1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-58420"/>
            <a:ext cx="1211580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第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5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课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隋唐时期的民族交往与交融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文成公主入蔵</a:t>
            </a:r>
            <a:endParaRPr lang="en-US" altLang="zh-CN" sz="2285" b="1">
              <a:solidFill>
                <a:srgbClr val="FF0000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吐蕃是哪个民族的祖先？吐蕃的最高统治者被成为什么？定都在哪？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答：藏族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赞普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逻些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、文成公主入藏发生在何时？与谁联姻？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641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年（唐太宗时期）；松赞干布。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※2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、文成公主入藏的意义。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答：唐蕃和亲促进了吐蕃经济和社会的发展，也增进了唐蕃的友好关系。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※3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、《步辇图》作者？主要描绘的内容？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答：阎立本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描绘唐太宗接见松赞干布派来求婚使者的场景。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突厥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4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隋唐时期突厥分裂为哪两部分？分别在哪一皇帝统治时期归附唐朝。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答：东突厥和西突厥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唐太宗击败东突厥；唐高宗灭西突厥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5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唐太宗实行怎样的民族政策？他被周边各族尊奉为什么？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答：开明的民族政策；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“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天可汗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6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唐朝如何管理西域？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答：唐太宗击败东突厥，唐高宗灭西突厥，中央政权完全统一西域。唐朝先后设置安西都护府和北庭都护府，管辖西域的天山南北地区。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744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年，唐朝联合漠北回纥等出兵平定了后突厥汗国。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                               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提示：带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星号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的必须重点掌握</a:t>
            </a:r>
            <a:endParaRPr lang="zh-CN" altLang="en-US" sz="2285" b="1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-58420"/>
            <a:ext cx="1211580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回纥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※7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、唐玄宗时统一漠北地区的人是？建立的政权名称？后改名为？唐玄宗册封其的封号是？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答：骨力裴罗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回纥汗国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回鹘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怀仁可汗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※8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、回鹘后来西迁到哪一地区，成为维吾尔族先民的主体？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答：新疆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渤海和南诏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※9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、唐朝时被称为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海东盛国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的是？他们的首领谁被唐玄宗册封为哪一称号？他们生活在哪一流域？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答：渤海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大祚荣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渤海郡王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黑龙江流域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※10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、南诏政权建立者？唐玄宗册封其称号为？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答：皮逻阁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云南王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※11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、盛唐时的疆域？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答：东到大海，西到咸海，西北到巴尔喀什湖以东、以南地区，北达贝加尔湖，东北至黑龙江以北、外兴安装岭一带，南及南海。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※12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、唐朝疆域的地位？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答：成为当时世界上版图最大、势力最强的国家。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 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                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提示：带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星号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的必须重点掌握</a:t>
            </a:r>
            <a:endParaRPr lang="zh-CN" altLang="en-US" sz="2285" b="1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-58420"/>
            <a:ext cx="1211580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13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、隋唐时期民族交往的主要方式有哪些？给我们带来哪些启示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?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（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1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）方式：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①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设置机构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: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唐太宗和武则天先后设置安西都护府和北庭都护府，管辖西域的天山南北地区。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②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和亲政策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: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唐太宗将文成公主嫁给吐蕃赞普松赞干布，唐中宗将金城公主嫁给吐蕃赞普尺带珠丹。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③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册封制度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: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唐玄宗封渤海国首领为渤海郡王，封回纥首领为怀仁可汗，封南诏首领为云南王。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④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战争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: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唐太宗先后击败东、西突厥，加强了对西域的统治。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⑤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会盟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: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唐穆宗长庆年间，唐蕃订立友好盟约，立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唐蕃会盟碑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（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2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）启示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: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各民族之间应和平相处，共同维护民族团结；加强民族间的经济文化交流，促进各民族共同繁荣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。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                 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提示：带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星号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的必须重点掌握</a:t>
            </a:r>
            <a:endParaRPr lang="zh-CN" altLang="en-US" sz="2285" b="1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-58420"/>
            <a:ext cx="1211580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第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6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课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隋唐时期的中外文化交流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遣唐使和鉴真东渡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1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、遣唐使指的是？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使团中留学生中的杰出人物是？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答：隋唐时期，日本派到中国的使团，当时称为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遣唐使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”“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遣隋使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。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阿倍仲麻吕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2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、遣唐使为日本文化作出了哪些贡献（影响）？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答：把唐朝先进的制度、天文历法、文字、典籍、书画艺术、建筑技术、社会风俗、佛教等传到日本，对日本社会的发展产生了深远的影响。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※3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、在唐朝与日本的文化交流中最有影响的人物是谁？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答：鉴真（扬州大明寺高僧）。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※4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、鉴真为中日文化交流做出了什么贡献？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答：在日本传授佛经、传播中国的医药、文学、书法、建筑、绘画等，为中日文化交流做出卓越贡献。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与新罗的交往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※5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、新罗派遣使臣和留学生中最著名的是？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答：崔致远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6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、新罗学习唐朝的哪些制度？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答：仿唐制建立了政治制度，采用科举制选拔官员，还引入中国的医学、天文、历算等科学技术、建筑、艺术、服饰多受唐朝影响。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 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              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提示：带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星号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的必须重点掌握</a:t>
            </a:r>
            <a:endParaRPr lang="zh-CN" altLang="en-US" sz="2285" b="1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-58420"/>
            <a:ext cx="1211580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玄奘西行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7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玄奘西行天竺（今印度）取经是在何时？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答：贞观初年（唐太宗时）。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※8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、玄奘在天竺游学的佛学最高学府是哪里？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答：那烂陀寺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※9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、玄奘的贡献？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答：回国后在长安主持译经工作，为中国佛教发展做出了重要贡献；口述形成《大唐西域记》。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※10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、《大唐西域记》有什么意义？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答：记载了玄奘游历过的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100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多个国家和地区的山川风物和社会习俗，是研究中外交流史的珍贵文献。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与东罗马帝国、大食的交往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※11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、唐朝称哪一人建立的帝国为大食？中国的哪一发明通过大食传到西方？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答：古代阿拉伯人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造纸术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※12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、唐朝时的中国人被称为？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答：唐人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13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、唐朝时中外交流频繁的原因（吸引世界各国来华的原因）？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①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唐朝政权强大，国家统一，社会安定；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②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唐代实行对外开放的政策；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③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玄奘、鉴真等中外文化交流的使者也起到了重要作用。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④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唐朝海陆交通发达。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14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、唐朝的对外政策对我们今天有何启示？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答：一个国家只有经济发达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,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文化先进才能对于国外产生辐射力和吸引力；一个国家只有对外开放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,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积极交流才能有所得益，有所进步。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15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、列举唐朝时与中国交往密切的国家？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答：东罗马帝国、大食、新罗、日本、印度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    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           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提示：带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星号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的必须重点掌握</a:t>
            </a:r>
            <a:endParaRPr lang="zh-CN" altLang="en-US" sz="2285" b="1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-58420"/>
            <a:ext cx="1211580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第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7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课隋唐时期的科技与文化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雕版印刷术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1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雕版印刷术出现的时期、影响？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答：唐朝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促进了世界不同地区文化的交流传播与文明的发展。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天文学和医药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、隋唐时期天文学领域的代表人物？成就？意义？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答：僧一行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制定《大衍历》，组织实测地球子午线长度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僧一行的成就既对天文学发展有重要意义，也对世界数学的发展具有价值。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※2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、隋唐时期医药学领域代表人物？地位或评价他？成就？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答：孙思邈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药王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成就：著有《千金方》，重视药物的采集、配制和使用。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※3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、《唐本草》是哪一皇帝在位时期编修的？地位？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: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唐高宗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是世界上第一部由国家编定颁布的药典。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唐朝的思想家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※5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、列举唐朝时期的思想家代表及其思想主张？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①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韩愈：强烈抨击佛教，主张复兴儒学；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②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柳宗元：认为宇宙是由混沌的、运动着的元气构成的；向天呼号，希望它有赏罚，或得到它的怜悯和恩赐，，都是极其荒谬的想法；只要人们掌握了客观规律，人力足以支配自然。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※6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、评价柳宗元？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答：唐朝无神论和朴素唯物主义思想的杰出代表。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唐诗、书法与绘画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    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  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      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提示：带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星号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的必须重点掌握</a:t>
            </a:r>
            <a:endParaRPr lang="zh-CN" altLang="en-US" sz="2285" b="1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-58420"/>
            <a:ext cx="1211580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※7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、我国诗歌创作的黄金时期是？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答：唐朝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※8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、唐朝诗坛最著名的诗人有哪些？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答：李白、杜甫、白居易等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※9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、李白享有什么美誉？他的诗歌有什么特点？代表作？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答：李白享有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诗仙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的美誉。李白的诗歌具有浓郁的浪漫情怀，抒发昂扬进取的时代精神。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《静夜思》《早发白帝城》《将进酒》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※10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、杜甫生活在何时？享有什么美誉？他的诗被称作什么？有什么特点？代表作？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答：杜甫生活在唐朝由盛转衰的时期；被誉为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诗圣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；杜甫的诗有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诗史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之称；他的很多诗作反映了战争和政治腐败给人民带来的痛苦。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 “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三吏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”“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三别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”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※11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、白居易的诗有什么特点？代表作？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答：白居易的诗直面社会现实，通俗易懂，深受大众欢迎。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《长恨歌》《琵琶行》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※12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、唐朝最著名的书法名家有哪两位？他们的书法特点及代表作各是什么？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答：唐朝最著名的书法家是颜真卿和柳公权。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颜真卿书法特点：端正劲美，雄浑敦厚，代表作品《颜勤礼碑》。柳公权书法特点：方折峻丽、笔力劲健。代表作《玄秘塔碑》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※13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、唐朝著名的画家有哪两位？代表作各是什么，他们的绘画各有什么特点？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答：唐朝最著名的画家是阎立本和吴道子；阎立本善长人物故事画，代表作品《步辇图》，特点是形态各异，神形兼备；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吴道子代表作品《送子天王图》，特点是落笔雄劲，风格奔放。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敦煌莫高窟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※14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、我国有哪三大石窟？都反映了哪一宗教的艺术成就？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答：云冈石窟、龙门石窟、敦煌莫高窟；体现了不同时期佛教的艺术成就。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                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提示：带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星号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的必须重点掌握</a:t>
            </a:r>
            <a:endParaRPr lang="zh-CN" altLang="en-US" sz="2285" b="1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445" y="563245"/>
            <a:ext cx="11539220" cy="41135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-58420"/>
            <a:ext cx="1211580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第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8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课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北宋的政治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陈桥兵变和北宋的建立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、结束了五代十国分裂局面的是什么朝代？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答：北宋。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※2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、与北宋、南宋分别形成对峙局面的是什么政权？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答：辽、西夏与北宋对峙；金与南宋对峙。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※3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黄袍加身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”“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杯酒释兵权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的典故都与哪一历史人物有关？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答：赵匡胤。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※4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、北宋建立于何时？是谁通过什么事件建立？都城在哪里？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960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年；赵匡胤（宋太祖）、陈桥兵变；开封。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※5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、五代十国分裂局面结束的时间、标志？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979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年；宋太宗消灭北汉。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宋太祖强化中央集权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※6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、宋太祖加强中央集权、维护政权稳定的措施有哪些？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答：措施：（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1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）军事方面：解除禁军高级将领的兵权；经常调换军队将领，定期换防。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（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2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）在中央：加强君权，采用分化事权的办法，削弱相权；（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3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）在地方：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①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派文臣担任各地州县的长官，实施三年任期制；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②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设置通判分知州权利；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③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取消节度使收税的权力。（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4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）文教方面：注重发展文教事业，改革和发展科举制。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※7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、宋朝改革和发展科举制的措施有哪些？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①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严格了科举考试程序，殿试成为定制，录取及名次直接由皇帝掌握，进士成为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天子门生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。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②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大幅度增加科举取士名额。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               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提示：带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星号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的必须重点掌握</a:t>
            </a:r>
            <a:endParaRPr lang="zh-CN" altLang="en-US" sz="2285" b="1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-58420"/>
            <a:ext cx="1211580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※8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、宋朝改革和发展科举制有何长远影响？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①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为读书人进入仕途开辟了道路，使北宋政权基础进一步扩大。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②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在全国范围营造了浓厚的读书风气，促进了整个社会文化素养的提高；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③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造就了宋朝科技发达、文化昌盛、人才辈出的文治局面。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※9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、宋朝实行崇文抑武方针的影响？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①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扭转了五代十国时期尚武轻文的风气，杜绝了武将跋扈和兵变政移情况的发生，有利于政权的稳固和社会的安定；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③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（消极影响）导致军队战斗力削弱，办事效率低下，也增加了朝廷的财政支出。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王安石变法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※10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、王安石变法的时间是、支持的皇帝是？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1069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年，宋神宗。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※11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、王安石变法的目的是？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答：摆脱统治危机，实现富国强兵。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※12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、王安石变法的内容是？受到大地主大官僚反对的措施是？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答：经济方面：青苗法、募役法、方田均税法。军事方面：保甲法。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    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受到大地主大官僚反对的措施有募役法和方田均税法。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13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、王安石变法为什么失败？启示？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损害大地主、权贵的利益。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     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改革不是一帆风顺，过程是艰难曲折，是要付出代价的。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    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提示：带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星号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的必须重点掌握</a:t>
            </a:r>
            <a:endParaRPr lang="zh-CN" altLang="en-US" sz="2285" b="1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-58420"/>
            <a:ext cx="1211580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第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9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课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辽、西夏与北宋并立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、与北宋并立的辽和西夏分别是由哪个民族建立的？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答：契丹族、党项族。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※2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、契丹（辽）是哪个民族建立的，建立的时间、建立者、都城？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答：契丹、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916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年、耶律阿保机、上京。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※3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、西夏是哪个民族建立的，建立的时间、建立者、都城？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答：党项族、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1038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年、元昊、兴庆府（今银川）。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※4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、澶州之战发生在何时，当时皇帝、力劝皇帝亲征的宰相是谁？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1004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年、宋真宗时、寇准。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※5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、辽与北宋签订的盟约时间、名称、内容、影响？答：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1005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年代；澶渊之盟；内容：双方皇帝以兄弟相称，北宋每年送给辽岁币；影响：此后很长时间，辽宋间保持着和平局面。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※6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、宋夏合约的时间、内容、有何影响？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1044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年，内容：元昊向宋称臣，宋给西夏岁赐；影响：议和后，宋夏虽时有战事，但关系一直较为稳定。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 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 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提示：带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星号</a:t>
            </a:r>
            <a:r>
              <a:rPr lang="en-US" altLang="zh-CN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285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的必须重点掌握</a:t>
            </a:r>
            <a:endParaRPr lang="zh-CN" altLang="en-US" sz="2285" b="1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-58420"/>
            <a:ext cx="1211580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第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10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课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金与南宋对峙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1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、女真族是哪个民族的祖先？原来生活在哪一地区？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答：满族；黑龙江流域和长白山一带。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※2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、金是哪一少数民族建立的政权，其建立的时间、建立者？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答：女真族、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1115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年、完颜阿骨打（金太祖）。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※3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、辽是在何时被哪一政权所灭？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1125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年、被金灭。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※4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、北宋是在何时被哪一政权所灭，被金军掳去的皇帝是谁？这一事件在历史上被称为？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1127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年被金所灭；宋徽宗、宋钦宗；靖康之变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※5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、南宋的建立者是谁，定都何地？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答：赵构（宋高宗）、临安（今杭州）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※6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、南宋初年，率军北伐的抗金将领是谁，他的军队被誉为什么，取得了什么战役的胜利？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答：岳飞、岳家军、郾城大捷。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※7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、杀害岳飞的人物有谁，他们为何陷害岳飞，罪名是什么？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答：宋高宗和秦桧、害怕抗金力量壮大，危及他们的统治、莫须有。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※8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、宋金和议的时间、内容和影响是什么？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1141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年代；南宋向金称臣，并送钱物，双方以淮水至大散关一线划定分界线以北为金统治区，以南为宋统治区；宋金对峙局面形成。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※9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、宋金议和后，金迁都到哪，改名为什么？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答：燕京、中都。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※10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①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两宋时期的时代特点：政治上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——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多民族政权并立；经济上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——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经济重心南移。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②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两宋时期各政权关系特点：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战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与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和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。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提示：带</a:t>
            </a:r>
            <a:r>
              <a:rPr lang="en-US" altLang="zh-CN" sz="2000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000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星号</a:t>
            </a:r>
            <a:r>
              <a:rPr lang="en-US" altLang="zh-CN" sz="2000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000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的必须重点掌握</a:t>
            </a:r>
            <a:endParaRPr lang="zh-CN" altLang="en-US" sz="2000" b="1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-58420"/>
            <a:ext cx="1211580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2000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第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11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课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元朝的统一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※1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、蒙古政权建立于何时，建立者是谁？尊称？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1206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年、铁木真、成吉思汗。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※2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、元朝统一的过程？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答：第一阶段（此时叫蒙古）：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1227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年蒙古灭西夏。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1234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年，蒙古灭金。金朝灭亡后，南宋和蒙古形成长达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40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多年的对峙局面。第二阶段（此时叫元朝）：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1276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年，元军攻入南宋都城临安，南宋灭亡。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1279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年，攻灭南宋残部，完成全国统一。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※3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1260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年继承蒙古汗位的是谁？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答：忽必烈。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4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、忽必烈推行新政的做法有哪些？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①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接受汉族儒臣的建议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行汉法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”“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行仁政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”“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不嗜杀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。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②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施行治国安民的方略，广开言路，整顿吏治，注重农桑。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※5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、将蒙古改国号为大元的是谁？元朝建立于何时，建立者是谁，定都哪里？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  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答：忽必烈（就是元世祖）、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1271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年、忽必烈、大都（今北京）。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※6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、南宋灭亡后继续展开抗元斗争的代表人？《正气歌》中名句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人生自古谁无死，留取丹心照汗清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的作者？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   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答：文天祥。文天祥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※7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、从统一多民族国家发展的角度，说一说元朝统一的意义。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（课后题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1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）答：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①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结束了我国历史上长时期多个政权并立的局面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②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大体确定了中国后来疆域的轮廓；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③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极大地促进了我国统一多民族国家的巩固和发展。进一步促进了民族融合。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※8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sym typeface="+mn-ea"/>
              </a:rPr>
              <a:t>、元朝的疆域？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答：元朝的疆域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北逾阴山，西极流沙，东尽辽左，南越海表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。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sym typeface="+mn-ea"/>
              </a:rPr>
              <a:t>   </a:t>
            </a:r>
            <a:endParaRPr lang="en-US" altLang="zh-CN" sz="2000" b="1">
              <a:solidFill>
                <a:schemeClr val="tx1"/>
              </a:solidFill>
              <a:latin typeface="微软雅黑" panose="020B0503020204020204" charset="-122"/>
              <a:sym typeface="+mn-ea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提示：带</a:t>
            </a:r>
            <a:r>
              <a:rPr lang="en-US" altLang="zh-CN" sz="2000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sz="2000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星号</a:t>
            </a:r>
            <a:r>
              <a:rPr lang="en-US" altLang="zh-CN" sz="2000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sz="2000">
                <a:solidFill>
                  <a:srgbClr val="00B050"/>
                </a:solidFill>
                <a:latin typeface="微软雅黑" panose="020B0503020204020204" charset="-122"/>
                <a:sym typeface="+mn-ea"/>
              </a:rPr>
              <a:t>的必须重点掌握</a:t>
            </a:r>
            <a:endParaRPr lang="zh-CN" altLang="en-US" sz="2000" b="1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-58420"/>
            <a:ext cx="1211580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※9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、我国历史上版图最大的朝代？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答：元朝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※10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、元朝建立后，忽必烈在政治上确立了什么制度？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答：中央集权制度。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※11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、元朝在中央设置了哪些机构，分别负责哪些事务？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答：设中书省掌管全国的行政事务，下设吏、户、礼、兵、刑、工六部，掌管各项政务；设枢密院负责全国的军事事务，调度全国的军队；设御史台负责监察事务；设宣政院管理全国宗教和西藏地区军政事务。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※12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、元朝在地方设立哪一机构？实行哪一行政区划和管理制度？有什么影响？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答：行中书省（简称行省）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行省制度。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提高了行政效率，是我国古代地方行政制度的重大改革，成为我国省制的开端。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※13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、元朝对边疆地区的管辖方式？管辖措施？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答：因地制宜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措施：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东南地区，在澎湖设置巡检司，加强对台湾的管理；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西北地区，设置北庭都元帅府等机构，管理西域军政事务。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③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西藏地区，设置宣慰使司都元帅府，屯驻军队。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※14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、澎湖巡检司的设置有何影响？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答：这是历史上中央政府首次在台湾地区正式建立行政机构。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※15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、设置宣慰使司都元帅府管辖西藏有何影响？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答：中央政府对西藏正式行政管辖权。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16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、面对当今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台独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”“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藏独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分裂势力，我们应该怎样看待？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答：台湾和西藏自古以来就是祖国领土神圣不可分割的一部分，任何妄图分裂祖国领土的行径都是不可能得逞的，必将遭到失败。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-58420"/>
            <a:ext cx="1211580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※17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、归纳我国古代中央政权处理与少数民族政权之间关系的方式有哪些？（或古代民族融合的方式？）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和亲；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册封；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③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设立机构；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④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战争；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⑤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会盟等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※18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、元朝出现的新的民族是？它是现在哪一少数民族的前身？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答：回回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回族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※19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、元朝民族交融的意义？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答：促进了各族经济、文化的交流与发展，加强了各族间的了解与联系，对中华民族进一步交融具有重要意义。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20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、元朝及元朝之前的各朝代与边疆各地（新疆、西藏、台湾）交往的史实有哪些？并谈谈认识。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新疆：西汉时期设立西域都护府，东汉时期派班超班勇经营西域，唐朝时期设置安西都护府和北庭都护府，元朝时期设北庭都元帅府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西藏：唐朝时期，文成公主和金城公主入藏。唐蕃会盟碑，元朝时期宣慰使司都元帅府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台湾：三国时期，孙权派卫温到达过夷洲。隋朝时期，隋炀帝三次赴流求，元朝时期设澎湖巡检司。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认识：台湾、新疆、西藏自古以来就是中国领土不可分割的一部分。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任何妄图分裂祖国领土的行径都是不能得逞的，必将遭到失败。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-58420"/>
            <a:ext cx="1211580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12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课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宋元时期经济的繁荣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农业的发展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、宋代南方农业发展的原因？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答：北方人民大批南迁，带去了中原的生产技术。南方优越的自然条件。</a:t>
            </a:r>
            <a:r>
              <a:rPr lang="zh-CN" altLang="en-US" sz="2285" b="1" dirty="0">
                <a:ln w="7144">
                  <a:solidFill>
                    <a:srgbClr val="FFFFFF">
                      <a:alpha val="0"/>
                    </a:srgbClr>
                  </a:solidFill>
                </a:ln>
                <a:solidFill>
                  <a:srgbClr val="FF0000">
                    <a:alpha val="100000"/>
                  </a:srgb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南方战乱少，社会比较安定。统治者重视经济发展。</a:t>
            </a:r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、宋元农业发展的表现？（会填空）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答：（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）农业作物：引入越南的优良品种（占城稻）。宋朝（水稻）产量跃居粮食作物首位。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③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（长江下游和太湖流域）一带成为丰饶的粮仓，出现了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苏湖熟，天下足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的谚语。辽金时期，东北地区的农业开发，效果显著。（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）经济作物：南方各地普遍种植茶树。（南宋后期），棉花种植区已推进到江淮和川蜀一带，（元朝）时，南方植棉逐渐普遍。粮食运输一度以（海运）为主。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※3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、宋朝时产量居粮食作物首位的是？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答：水稻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※4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、宋朝时丰饶的粮仓有哪些？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答：长江下游和太湖流域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※5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、宋朝时农业史上的重大变革，使耕地利用率提高，大大增加粮食产量的技术是？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答：复种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（就是一年可种两次）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※6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、宋朝具有代表性的经济作物？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答：茶树、棉花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※7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、为便利南粮北运，忽必烈令人开凿的河流是？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答：会通河和通惠河</a:t>
            </a:r>
          </a:p>
          <a:p>
            <a:endParaRPr lang="zh-CN" altLang="en-US" sz="2285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-58420"/>
            <a:ext cx="1211580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手工业的兴盛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※8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、宋朝时期手工业成就突出的部门有哪些？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答：纺织业、制瓷业和造船业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※9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、中国瓷器发展史上辉煌时代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答：宋朝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※10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、宋朝瓷器发展的代表？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答：河北定窑、河南汝窑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※11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、南宋时，我国制瓷中心是哪？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答：江南地区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※12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、制瓷技术高超水平的代表是？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答：元朝时烧制的青花瓷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※13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、元朝时全国棉纺织业中心是？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答：松江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※14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、推广海南黎族地区先进的棉纺织技术到松江的人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答：黄道婆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※15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、元朝时人们的主要衣被原料是？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答：棉布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※16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、宋朝时期造船业领先于世界的有？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答：广州、泉州、明州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※17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、世界上现存最早的船坞在哪？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答：北宋东京郊外。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※18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、南宋沿海地区制造的海船，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不仅规模宏大，设计科学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，还配备了什么？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答；指南针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-58420"/>
            <a:ext cx="1211580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商业的繁荣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※19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、宋朝时期人口多达百万的城市？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答：北宋东京，南宋临安，元大都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※20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、宋代商业繁荣的表现？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商业城市最大的北宋东京，南宋临安，元大都，人口多达百万。商业活动已突破坊和市的界限，人口聚集或流动性大的地方都可以开设店铺；经商的时间不再受限制，出现了早市和夜市；乡镇发展成为重要的商业商贸区。出现了世界上最早的纸币交子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※21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、宋代的娱乐兼营商业场所叫？其中有许多专供演出的圈子叫？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答：瓦子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勾栏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※22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、世界上最早的纸币是什么？出现于何时？什么地区？</a:t>
            </a: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答：交子、北宋前期、四川地区。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※23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、交子出现的原因、意义是什么？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答：原因：商业繁荣促进了货币交易量的增长，金属货币携带不便；意义：有利于商业的发展。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※24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、我国经济中心难南移最后完成于何时？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答：南宋。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-58420"/>
            <a:ext cx="1211580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经济重心的南移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25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、经济重心南移的过程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：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东汉后期开始，江南社会经济逐步得到发展。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从唐朝中期开始，我国的经济重心开始南移；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③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到南宋最后完成南移。（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国家根本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仰给江南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说明经济重心的南移）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26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、经济重心南移的原因：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北人南迁，带来了劳动力和先进的技术、生产工具（最主要的原因）；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江南地区的战争相对较少，社会秩序比较安定；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③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南方优越的自然地理条件；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④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南北方人民的共同努力；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⑤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南方统治者大多重视发展经济。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27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、经济重心南移的启示：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要重视生产技术和生产工具的创新，重视科技的发展；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要采取有利于经济发展的政策；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③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要保持和谐安定的局面。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④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要重视劳动者素质的提高。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-58420"/>
            <a:ext cx="1112647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13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课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宋元时期的对外交流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发达的中外交通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、宋元发达的中外交通表现？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答：宋代海上丝绸之路取代陆路成为中外贸易交流的主要通道，海路形成了多条航线，远至波斯湾及东非海岸。元朝建立了与中亚、西亚及东欧等地区的联系，海上丝绸之路进入鼎盛时期。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繁荣的海外贸易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※2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、宋元设立管理海外贸易的机构？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答：市舶司</a:t>
            </a:r>
            <a:endParaRPr lang="zh-CN" altLang="en-US" sz="2285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、宋元时期海外贸易发达原因？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宋朝农业、手工业、商业的发达为海外贸易的发展奠定了基础。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宋朝造船业和航海技术发达，为远洋航行提供了条件。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③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政府鼓励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※4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、宋元时期闻名世界的大商港有？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答：广州、泉州、明州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-58420"/>
            <a:ext cx="1112647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※5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、宋朝海外贸易发达的具体表现是什么？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商港闻名世界。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海外贸易范围广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(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远达阿拉伯半岛和非洲东海岸</a:t>
            </a:r>
            <a:r>
              <a:rPr lang="en-US" altLang="zh-CN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)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en-US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③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主要港口设立市舶司加以管理。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密切的中外文化交往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※6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、元世祖任用哪国人主持天文历法工作？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答：波斯人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※7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、元朝收集和翻译了阿拉伯书籍，记载了治疗骨折方法的是哪一书籍？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答：《回回药方》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8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、列举宋元时期中外文化交往的史实？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元世祖任用波斯人主持天文历法工作，阿拉伯书籍《回回药方》记载了治疗骨折方法。中国的创造发明等输往国外，天文、历法等技术传到亚洲其他国家和欧洲，对亚欧地区的社会经济和文化发展起到重要作用。中国的外销瓷器、丝绸深受外国人喜爱。西亚和北非工匠仿制的瓷器，深受中华文化的影响，具有鲜明的中国风格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※9</a:t>
            </a:r>
            <a:r>
              <a:rPr lang="zh-CN" altLang="en-US" sz="2285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、迄今世界上发现的海上沉船中年代最早、船体最大、保存最完整的远洋贸易商船是？</a:t>
            </a:r>
            <a:r>
              <a:rPr lang="zh-CN" altLang="en-US" sz="2285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答：南海一号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122555"/>
            <a:ext cx="1112647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课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辽宋夏金元时期的科技与文化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活字印刷术的发明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、调版印刷术发明的时间？活字印刷术发明的时间？人物？传播的意义？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隋唐时期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北宋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毕昇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 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活字印刷对人类文明的发展产生了重大的影响；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有利于文化的普及和传播。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、活字印刷术的传播路线？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答；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13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世纪时传到朝鲜，之后传到日本及东南亚地区，又经丝绸之路传到波斯，后来经过蒙古人的西征传到欧洲。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指南针、火药的应用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、指南针的发明应用过程？答：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先秦时，文献中记载的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司南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可能是天然磁石制成的指南工具；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宋代开始用人造磁铁制成指南的工具，北宋末年中国的海船上开始使用指南针。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※4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、指南针应用于航海有什么重要意义？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答：对世界经济文化的交流和发展起了巨大推动作用。同时它也为欧洲航海家开辟新航路和实现环球航行提供了重要条件。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※5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、火药发明于何时？什么时候开始运用到军事领域？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答：唐朝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宋代开始运用到军事领域。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※8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、火药的发明有何意义？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答：我国发明的火药和火器传入欧洲后，对欧洲的火器制造和作战方造和作战方式产生影响。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※9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、我国古代劳动人民的四大发明分别是？影响？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造纸术、印刷术、指南针、火药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是中华民族对世界文明发展的重大贡献。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122555"/>
            <a:ext cx="1112647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89305" y="344805"/>
            <a:ext cx="8867140" cy="1906905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天文学的发展</a:t>
            </a:r>
            <a:endParaRPr lang="zh-CN" altLang="en-US" sz="1600" b="1">
              <a:latin typeface="黑体" panose="02010609060101010101" charset="-122"/>
              <a:ea typeface="黑体" panose="02010609060101010101" charset="-122"/>
            </a:endParaRPr>
          </a:p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※10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、列举辽宋夏金元时期天文学领域代表人物及贡献？</a:t>
            </a:r>
          </a:p>
        </p:txBody>
      </p:sp>
      <p:graphicFrame>
        <p:nvGraphicFramePr>
          <p:cNvPr id="4" name="表格 3"/>
          <p:cNvGraphicFramePr/>
          <p:nvPr/>
        </p:nvGraphicFramePr>
        <p:xfrm>
          <a:off x="614680" y="1766570"/>
          <a:ext cx="9791065" cy="2987675"/>
        </p:xfrm>
        <a:graphic>
          <a:graphicData uri="http://schemas.openxmlformats.org/drawingml/2006/table">
            <a:tbl>
              <a:tblPr/>
              <a:tblGrid>
                <a:gridCol w="12084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86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7139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7535"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人物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朝代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贡献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7535"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沈括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北宋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创制先进的历法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“十二气历”著有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《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梦溪笔谈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》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一书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7535"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苏颂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北宋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主持创制了水运仪象台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5070"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郭守敬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元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研制出简仪等近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种天文仪器，主持在全国范围内天文测量，编成历法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《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授时历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》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，测定一年为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365.2425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天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122555"/>
            <a:ext cx="11732895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11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梦溪笔谈的影响？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答：在我国和世界科技史上占有重要地位。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12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※“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石油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这一名称最早开始使用的人？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答：沈括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13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水运仪象台发明的影响？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答：它集观测、演示和报时于一身，比欧洲同类天文仪器早了数百年。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郭守敬测定的一年天数地位或意义？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答：与现行的公历几乎相同，比现行公历的确立早约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300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理学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※15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、宋代儒学在兼收并蓄的基础上形成什么学？代表人物？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答：理学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北宋的程颢、程颐兄弟和南宋的朱熹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※16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、程颢、程颐的思想主张？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答：认为理是天下万物都要遵循的普遍原则。将天理与传统的伦理道德联系起来，要求人们为人行事必须遵循天理。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※17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、朱熹的地位、思想主张、影响？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答：理学的集大成者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强调存天理、灭人欲，要求人们遵从传统的伦理道德和社会秩序。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有利于维护封建统治，逐渐成为我国古代官方的统治思想。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※18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、理学的影响？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答：丰富了中华文化的思想内涵，但它强调封建礼教，束缚了人们的精神追求。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宋词和元曲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※19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、词的特点？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答：便于歌唱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※20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、宋代主要的文学形式？宋代著名的爱国主义诗人是？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答：词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南宋陆游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122555"/>
            <a:ext cx="1112647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86105" y="270827"/>
            <a:ext cx="5080000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※21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、北宋词代表人物？作品特点？</a:t>
            </a:r>
            <a:endParaRPr lang="zh-CN" altLang="en-US" sz="2400" b="1"/>
          </a:p>
        </p:txBody>
      </p:sp>
      <p:graphicFrame>
        <p:nvGraphicFramePr>
          <p:cNvPr id="4" name="表格 3"/>
          <p:cNvGraphicFramePr/>
          <p:nvPr>
            <p:custDataLst>
              <p:tags r:id="rId1"/>
            </p:custDataLst>
          </p:nvPr>
        </p:nvGraphicFramePr>
        <p:xfrm>
          <a:off x="525145" y="879475"/>
          <a:ext cx="7877175" cy="1463040"/>
        </p:xfrm>
        <a:graphic>
          <a:graphicData uri="http://schemas.openxmlformats.org/drawingml/2006/table">
            <a:tbl>
              <a:tblPr/>
              <a:tblGrid>
                <a:gridCol w="2368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08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4805"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人物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作品特点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4805"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苏轼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气势豪迈，雄健奔放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805"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李清照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风格委婉，感情真挚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4805"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辛弃疾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对山河分裂的悲痛和收复中原的壮志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383540" y="2499995"/>
            <a:ext cx="11513185" cy="4399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※22</a:t>
            </a:r>
            <a:r>
              <a:rPr lang="zh-CN" altLang="en-US" sz="2000" b="1">
                <a:latin typeface="宋体" panose="02010600030101010101" pitchFamily="2" charset="-122"/>
                <a:ea typeface="宋体" panose="02010600030101010101" pitchFamily="2" charset="-122"/>
              </a:rPr>
              <a:t>、元代的文学形式主要是？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答：元曲</a:t>
            </a:r>
            <a:endParaRPr lang="zh-CN" altLang="en-US" sz="20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※23</a:t>
            </a:r>
            <a:r>
              <a:rPr lang="zh-CN" altLang="en-US" sz="2000" b="1">
                <a:latin typeface="宋体" panose="02010600030101010101" pitchFamily="2" charset="-122"/>
                <a:ea typeface="宋体" panose="02010600030101010101" pitchFamily="2" charset="-122"/>
              </a:rPr>
              <a:t>、元代最优秀的杂剧作家是谁，他的代表作？ 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答：关汉卿 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  《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窦娥冤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※24</a:t>
            </a:r>
            <a:r>
              <a:rPr lang="zh-CN" altLang="en-US" sz="2000" b="1">
                <a:latin typeface="宋体" panose="02010600030101010101" pitchFamily="2" charset="-122"/>
                <a:ea typeface="宋体" panose="02010600030101010101" pitchFamily="2" charset="-122"/>
              </a:rPr>
              <a:t>、元曲的形式有？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答：散曲和杂剧</a:t>
            </a:r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rgbClr val="FF0000"/>
                </a:solidFill>
              </a:rPr>
              <a:t>司马光和《资治通鉴》</a:t>
            </a:r>
            <a:endParaRPr lang="zh-CN" altLang="en-US" sz="2000"/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2000"/>
              <a:t>※25</a:t>
            </a:r>
            <a:r>
              <a:rPr lang="zh-CN" altLang="en-US" sz="2000"/>
              <a:t>、史学两司马指谁，代表作是什么，体例、内容分别是什么？</a:t>
            </a:r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rgbClr val="FF0000"/>
                </a:solidFill>
              </a:rPr>
              <a:t>司马光</a:t>
            </a:r>
            <a:r>
              <a:rPr lang="en-US" altLang="zh-CN" sz="2000">
                <a:solidFill>
                  <a:srgbClr val="FF0000"/>
                </a:solidFill>
              </a:rPr>
              <a:t>   </a:t>
            </a:r>
            <a:r>
              <a:rPr lang="zh-CN" altLang="en-US" sz="2000">
                <a:solidFill>
                  <a:srgbClr val="FF0000"/>
                </a:solidFill>
              </a:rPr>
              <a:t>《资治通鉴》</a:t>
            </a:r>
            <a:r>
              <a:rPr lang="en-US" altLang="zh-CN" sz="2000">
                <a:solidFill>
                  <a:srgbClr val="FF0000"/>
                </a:solidFill>
              </a:rPr>
              <a:t>    </a:t>
            </a:r>
            <a:r>
              <a:rPr lang="zh-CN" altLang="en-US" sz="2000">
                <a:solidFill>
                  <a:srgbClr val="FF0000"/>
                </a:solidFill>
              </a:rPr>
              <a:t>编年体通史，</a:t>
            </a:r>
            <a:r>
              <a:rPr lang="en-US" altLang="zh-CN" sz="2000">
                <a:solidFill>
                  <a:srgbClr val="FF0000"/>
                </a:solidFill>
              </a:rPr>
              <a:t>    </a:t>
            </a:r>
            <a:r>
              <a:rPr lang="zh-CN" altLang="en-US" sz="2000">
                <a:solidFill>
                  <a:srgbClr val="FF0000"/>
                </a:solidFill>
              </a:rPr>
              <a:t>战国到五代</a:t>
            </a:r>
            <a:r>
              <a:rPr lang="en-US" altLang="zh-CN" sz="2000">
                <a:solidFill>
                  <a:srgbClr val="FF0000"/>
                </a:solidFill>
              </a:rPr>
              <a:t>1300</a:t>
            </a:r>
            <a:r>
              <a:rPr lang="zh-CN" altLang="en-US" sz="2000">
                <a:solidFill>
                  <a:srgbClr val="FF0000"/>
                </a:solidFill>
              </a:rPr>
              <a:t>多年的历史；</a:t>
            </a:r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rgbClr val="FF0000"/>
                </a:solidFill>
              </a:rPr>
              <a:t>司马迁</a:t>
            </a:r>
            <a:r>
              <a:rPr lang="en-US" altLang="zh-CN" sz="2000">
                <a:solidFill>
                  <a:srgbClr val="FF0000"/>
                </a:solidFill>
              </a:rPr>
              <a:t>   </a:t>
            </a:r>
            <a:r>
              <a:rPr lang="zh-CN" altLang="en-US" sz="2000">
                <a:solidFill>
                  <a:srgbClr val="FF0000"/>
                </a:solidFill>
              </a:rPr>
              <a:t>《史记》</a:t>
            </a:r>
            <a:r>
              <a:rPr lang="en-US" altLang="zh-CN" sz="2000">
                <a:solidFill>
                  <a:srgbClr val="FF0000"/>
                </a:solidFill>
              </a:rPr>
              <a:t>        </a:t>
            </a:r>
            <a:r>
              <a:rPr lang="zh-CN" altLang="en-US" sz="2000">
                <a:solidFill>
                  <a:srgbClr val="FF0000"/>
                </a:solidFill>
              </a:rPr>
              <a:t>纪传体通史，</a:t>
            </a:r>
            <a:r>
              <a:rPr lang="en-US" altLang="zh-CN" sz="2000">
                <a:solidFill>
                  <a:srgbClr val="FF0000"/>
                </a:solidFill>
              </a:rPr>
              <a:t>    </a:t>
            </a:r>
            <a:r>
              <a:rPr lang="zh-CN" altLang="en-US" sz="2000">
                <a:solidFill>
                  <a:srgbClr val="FF0000"/>
                </a:solidFill>
              </a:rPr>
              <a:t>黄帝到西汉</a:t>
            </a:r>
            <a:r>
              <a:rPr lang="en-US" altLang="zh-CN" sz="2000">
                <a:solidFill>
                  <a:srgbClr val="FF0000"/>
                </a:solidFill>
              </a:rPr>
              <a:t>3000</a:t>
            </a:r>
            <a:r>
              <a:rPr lang="zh-CN" altLang="en-US" sz="2000">
                <a:solidFill>
                  <a:srgbClr val="FF0000"/>
                </a:solidFill>
              </a:rPr>
              <a:t>多年的史事。</a:t>
            </a:r>
            <a:endParaRPr lang="zh-CN" altLang="en-US" sz="2000"/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2000"/>
              <a:t>26</a:t>
            </a:r>
            <a:r>
              <a:rPr lang="zh-CN" altLang="en-US" sz="2000"/>
              <a:t>、</a:t>
            </a:r>
            <a:r>
              <a:rPr lang="en-US" altLang="zh-CN" sz="2000"/>
              <a:t>※</a:t>
            </a:r>
            <a:r>
              <a:rPr lang="zh-CN" altLang="en-US" sz="2000"/>
              <a:t>《资治通鉴》书名来源？地位？影响？</a:t>
            </a:r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rgbClr val="FF0000"/>
                </a:solidFill>
              </a:rPr>
              <a:t>答：是宋神宗所赐，意为</a:t>
            </a:r>
            <a:r>
              <a:rPr lang="en-US" altLang="zh-CN" sz="2000">
                <a:solidFill>
                  <a:srgbClr val="FF0000"/>
                </a:solidFill>
              </a:rPr>
              <a:t>“</a:t>
            </a:r>
            <a:r>
              <a:rPr lang="zh-CN" altLang="en-US" sz="2000">
                <a:solidFill>
                  <a:srgbClr val="FF0000"/>
                </a:solidFill>
              </a:rPr>
              <a:t>鉴于往事，有资于治道</a:t>
            </a:r>
            <a:r>
              <a:rPr lang="en-US" altLang="zh-CN" sz="2000">
                <a:solidFill>
                  <a:srgbClr val="FF0000"/>
                </a:solidFill>
              </a:rPr>
              <a:t>”      </a:t>
            </a:r>
            <a:r>
              <a:rPr lang="zh-CN" altLang="en-US" sz="2000">
                <a:solidFill>
                  <a:srgbClr val="FF0000"/>
                </a:solidFill>
              </a:rPr>
              <a:t>与司马迁的《史记》并列为中国史学的不朽巨著，被后人称为</a:t>
            </a:r>
            <a:r>
              <a:rPr lang="en-US" altLang="zh-CN" sz="2000">
                <a:solidFill>
                  <a:srgbClr val="FF0000"/>
                </a:solidFill>
              </a:rPr>
              <a:t>“</a:t>
            </a:r>
            <a:r>
              <a:rPr lang="zh-CN" altLang="en-US" sz="2000">
                <a:solidFill>
                  <a:srgbClr val="FF0000"/>
                </a:solidFill>
              </a:rPr>
              <a:t>史学两司马</a:t>
            </a:r>
            <a:r>
              <a:rPr lang="en-US" altLang="zh-CN" sz="2000">
                <a:solidFill>
                  <a:srgbClr val="FF0000"/>
                </a:solidFill>
              </a:rPr>
              <a:t>”</a:t>
            </a:r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solidFill>
                  <a:srgbClr val="FF0000"/>
                </a:solidFill>
              </a:rPr>
              <a:t>对研究我国古代历史具有重要价值。</a:t>
            </a:r>
            <a:endParaRPr lang="zh-CN" altLang="en-US" sz="2000"/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2000"/>
              <a:t>※27</a:t>
            </a:r>
            <a:r>
              <a:rPr lang="zh-CN" altLang="en-US" sz="2000"/>
              <a:t>、举例历史上大分裂之后大统一的王朝？</a:t>
            </a:r>
            <a:r>
              <a:rPr lang="zh-CN" altLang="en-US" sz="2000">
                <a:solidFill>
                  <a:srgbClr val="FF0000"/>
                </a:solidFill>
              </a:rPr>
              <a:t>秦、西晋、隋、元</a:t>
            </a:r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2000"/>
              <a:t>※28</a:t>
            </a:r>
            <a:r>
              <a:rPr lang="zh-CN" altLang="en-US" sz="2000"/>
              <a:t>、隋唐时期的时代特征？</a:t>
            </a:r>
            <a:r>
              <a:rPr lang="zh-CN" altLang="en-US" sz="2000">
                <a:solidFill>
                  <a:srgbClr val="FF0000"/>
                </a:solidFill>
              </a:rPr>
              <a:t>答：繁荣与开放的时代</a:t>
            </a:r>
            <a:endParaRPr lang="zh-CN" altLang="en-US" sz="2000"/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2000"/>
              <a:t>※29</a:t>
            </a:r>
            <a:r>
              <a:rPr lang="zh-CN" altLang="en-US" sz="2000"/>
              <a:t>、辽宋夏金元时期的时代特征？</a:t>
            </a:r>
            <a:r>
              <a:rPr lang="zh-CN" altLang="en-US" sz="2000">
                <a:solidFill>
                  <a:srgbClr val="FF0000"/>
                </a:solidFill>
              </a:rPr>
              <a:t>答：民族关系发展和社会变化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122555"/>
            <a:ext cx="1112647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第三单元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明清时期：统一多民族国家的巩固和发展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15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课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明朝的统治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明朝的建立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明朝建立于哪一年，建立者是谁，定都在哪里？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1368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年、朱元璋（明太祖）、应天府。</a:t>
            </a:r>
            <a:endParaRPr lang="zh-CN" altLang="en-US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靖难之役的发动者？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答：明成祖（朱棣）</a:t>
            </a:r>
            <a:endParaRPr lang="zh-CN" altLang="en-US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※3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1421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年，为加强北方的防御力量，将明朝都城迁到北京的是？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答：明成祖（朱棣）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朱元璋强化皇权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※4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、朱元璋认为元朝灭亡的原因是什么？元朝灭亡的直接原因？根本原因？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答：由于地方分权和朝臣权力过大。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农民起义。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政治腐败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※5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、明太祖强化皇权的措施有哪些？有什么意义？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答：措施：（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）在中央：</a:t>
            </a:r>
            <a:r>
              <a:rPr lang="en-US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废除丞相，提升六部的职权，使其直接向皇帝负责；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把原来的大都督府分为五军都督府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,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将军队调动和武官任命的权力统归兵部。（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）设立由皇帝直接指挥锦衣卫，掌管侍卫、侦查、缉捕、刑狱诸事。（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）在地方：</a:t>
            </a:r>
            <a:r>
              <a:rPr lang="en-US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取消行中书省，，将原来行中书省的权力一分为三，设立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三司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，互不统属；</a:t>
            </a:r>
            <a:r>
              <a:rPr lang="en-US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分封诸子为王，驻守各地，监控地方。（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）思想上：实行八股取士。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意义：中央和地方各部门既互不统属，又相互牵制，各自直接向皇帝负责，这样就使皇权高度集中，君主专制大为加强。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※6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、明太祖对中央和地方官制的改动，最突出的特点是什么？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答：权力的分散与制衡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※7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、东厂、西厂、锦衣卫分别是谁成立的？这几个机构合称什么？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答：明成祖时成立东厂，明宪宗成立西厂，明太祖设立锦衣卫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厂卫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122555"/>
            <a:ext cx="1112647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科举考试的变化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 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※8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、明朝实行八股取士的目的是什么？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答：加强思想控制。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9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、明朝科举考试发生了哪些变化？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</a:t>
            </a:r>
            <a:r>
              <a:rPr lang="en-US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考试题目的变化：考试题目必须来自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四书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”“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五经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；考生对题目的解释，必须是以朱熹的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《四书章句集注》为标准，不得随意发挥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  <a:r>
              <a:rPr lang="en-US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考试形式的变化：对考试答卷的文体格式、段落划分以及文意，都有严格规定。文章必须写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八股文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※10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、八股取士有何影响？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答：八股文形式呆板，脱离实际，禁锢思想，流弊日益严重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民族关系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11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明朝如何加强对东北的管理？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答：明成祖在黑龙江下游设奴儿干都司。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※12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隆庆和议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的时间？内容？影响？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1571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年，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明朝封蒙古俺答汗为王，并达成通贡和互市的协议。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影响：它结束了明朝与蒙古近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200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年的敌对状态，此后明朝与蒙古之间很少爆发大规模战争。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13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、明朝加强中央集权的措施？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）全面改革官制。在中央：</a:t>
            </a:r>
            <a:r>
              <a:rPr lang="en-US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废除丞相，提升六部的职权，使其直接向皇帝负责；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把原来的大都督府分为五军都督府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,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将军队调动和武官任命的权力统归兵部。在地方：</a:t>
            </a:r>
            <a:r>
              <a:rPr lang="en-US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取消行中书省，将原来行中书省的权力一分为三，设立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三司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，互不统属；（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）设立厂卫特务机构。明太祖设立由皇帝直接指挥锦衣卫，明成祖时成立东厂，明宪宗成立西厂。（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）思想上：实行八股取士。（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）加强对东北女真等部的直接管理。明成祖在黑龙江下游设（奴儿干都司）。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122555"/>
            <a:ext cx="1112647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16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课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明朝的对外关系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郑和下西洋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、郑和下西洋的前提条件是？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答：明朝经济繁荣，国力雄厚，是当时世界上的强国；海航技术和造船技术的发展；郑和的个人才能。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※2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、郑和下西洋时的皇帝是谁，目的何在？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答：明成祖；目的：为了提高明朝在国外的地位和威望，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示中国富强，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同时也用我国的货物去换取海外的奇珍。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※3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、郑和下西洋到达了哪些地区？特点？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答：到达亚非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30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多个国家和地区，最远到达非洲东海岸和红海沿岸。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特点：人多，穿多，次数多、范围广、航程远、时间长。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※4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、郑和下西洋评价或者地位？意义是什么？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答：评价或地位：郑和的远航，时间之长，规模之大，堪称世界航海史上的空前壮举。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意义：发展了海上丝绸之路，不仅增进了中国与亚非国家和地区的相互了解和友好往来，而且开创了西太平洋与印度洋之间的亚非海上交通线，为人类的航海事业作出了伟大贡献。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122555"/>
            <a:ext cx="1112647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戚继光抗倭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※5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、倭国指哪国？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答：我国古代称日本为倭国。</a:t>
            </a:r>
            <a:endParaRPr lang="zh-CN" altLang="en-US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6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、明朝中期倭患严重的原因是什么？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</a:t>
            </a:r>
            <a:r>
              <a:rPr lang="en-US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日本国内动荡加剧；</a:t>
            </a:r>
            <a:r>
              <a:rPr lang="en-US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明朝国力减弱，海防松懈。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※7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、戚继光抗倭有什么重大胜利？他率领的军队被称为什么？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1561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年，在台州九战九捷。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戚家军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※8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、戚继光抗倭有什么重要意义？性质？评价他？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答：平定东南沿海倭患。戚继光领导的抗倭战争是一场反侵略的战争，他是我国历史上伟大的民族英雄。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性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质：戚继光领导的抗倭战争是一场反侵略的战争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 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评价：他是我国历史上伟大的民族英雄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9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、戚继光有哪些精神值得我们学习？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大无畏的精神、团队合作的精神；不追求个人名利，以国家和民族安危为己任。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援朝战争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10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、明朝与周边国家的关系怎样？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答；周边国家向我国纳贡称臣，并和中国进行贸易，中国对这些周边国家的国王进行册封。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※11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、明朝时援朝战争发生时期、发动国、发动者、结果、影响？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答：明朝万历年间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日本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丰臣秀吉。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明朝两次出兵援助，都取得胜利。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沉重打击了日本的政治军事势力，明朝的国力因此也受到削弱，这场战争对东亚政治军事格局产生了深远影响。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葡萄牙人攫取在澳门的居住权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※12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1553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年，攫取在我国澳门的居住权的国家是？明朝设置哪一官职管理澳门？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答：葡萄牙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守澳官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122555"/>
            <a:ext cx="1112647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05460" y="711517"/>
            <a:ext cx="5080000" cy="6451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※</a:t>
            </a: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</a:rPr>
              <a:t>13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</a:rPr>
              <a:t>、明朝对外关系主要人物表。</a:t>
            </a:r>
          </a:p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1200" b="1">
                <a:latin typeface="宋体" panose="02010600030101010101" pitchFamily="2" charset="-122"/>
                <a:ea typeface="宋体" panose="02010600030101010101" pitchFamily="2" charset="-122"/>
              </a:rPr>
              <a:t> </a:t>
            </a:r>
            <a:endParaRPr lang="en-US" altLang="zh-CN"/>
          </a:p>
        </p:txBody>
      </p:sp>
      <p:graphicFrame>
        <p:nvGraphicFramePr>
          <p:cNvPr id="4" name="表格 3"/>
          <p:cNvGraphicFramePr/>
          <p:nvPr/>
        </p:nvGraphicFramePr>
        <p:xfrm>
          <a:off x="505460" y="1171893"/>
          <a:ext cx="9497695" cy="2438400"/>
        </p:xfrm>
        <a:graphic>
          <a:graphicData uri="http://schemas.openxmlformats.org/drawingml/2006/table">
            <a:tbl>
              <a:tblPr/>
              <a:tblGrid>
                <a:gridCol w="7340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2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4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871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人物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活动区域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主要事迹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主要作用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郑和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亚非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七次下西洋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发展了海上丝绸之路，不仅增进了中国与亚非国家和地区的相互了解和友好往来，而且开创了西太平洋与印度洋之间的亚非海上交通线，为人类的航海事业作出了伟大贡献。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戚继光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浙江、福建、广东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抗倭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平定东南沿海倭患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122555"/>
            <a:ext cx="1112647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17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课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明朝的灭亡和清朝的建立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政治腐败与张居正改革</a:t>
            </a:r>
            <a:endParaRPr lang="zh-CN" altLang="en-US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张居正改革的时期、人物、内容？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成效或影响？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答：万历初年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张居正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内容：经济上，在清丈田亩的基础上，将田赋、徭役及其杂税合并，计入田亩，按银两收税，称为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一条鞭法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。政治上，整顿吏治，巩固边防。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影响：简化了税收手续，减少了地方官吏渔利百姓的行为，政府税收增加，取得了积极成效。政治局面为之一新。</a:t>
            </a:r>
            <a:endParaRPr lang="zh-CN" altLang="en-US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※2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、《明史》对谁的评价是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通识时变，勇于任事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答：张居正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李自成起义推翻明朝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※3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、明末农民起义（李自成起义）爆发的原因是什么？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答：根本原因：政治腐败；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直接原因：陕北连年大旱，饥民遍野，官府催征如故。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※4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、李自成起义军提出的口号是什么？李自成被人称为？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均田免赋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李闯王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※5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、李自成建立的政权国号是什么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何时在何地建立的？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答：大顺、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1644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年、西安。</a:t>
            </a:r>
            <a:endParaRPr lang="zh-CN" altLang="en-US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※6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、明朝最后一个皇帝是谁？明朝存在多少年？是哪一年被谁灭亡的？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答：（明思宗）崇祯皇帝；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276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年（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1368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年建立）；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1644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年被李自成灭亡。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122555"/>
            <a:ext cx="1112647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满洲兴起和清兵入关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※7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、女真各部是哪一年被谁统一的，国号是什么，史称什么？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1616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年；努尔哈赤；大金；后金。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※8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1635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年，皇太极改女真族名为什么，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1636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年改国号为什么？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答：满洲、大清。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※9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、引清兵入关的驻守山海关的明军将领是谁？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答：吴三桂。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※10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、清朝的建立者、建立时间？都城？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答：皇太极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1636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盛京（今天的沈阳）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清朝对全国的统治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※11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、清统治者进入北京的时间？对全国的统治措施或者巩固统治的措施？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1644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沿袭中原历代王朝的做法，进一步加强中央集权，维护政治上的大一统；在思想文化方面推崇儒家学说，继承历代文化传统。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※12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、八旗制度是谁创立的？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答：努尔哈赤。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122555"/>
            <a:ext cx="1112647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18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课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统一多民族封建国家的巩固和发展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郑成功收复台湾和清朝在台湾的建制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、郑成功收复台湾是在哪一年？荷兰殖民者占据台湾多少年？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1662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年、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38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※2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、如何评价郑成功？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答：郑成功是我国历史上的民族英雄。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※3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、台湾同胞尊称郑成功？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开台圣王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※4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、郑成功把敌人包围在哪两个据点？答？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赤坎城和台湾城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※5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、清军攻入台湾，台湾归入清朝版图是在哪一年？哪位皇帝在位时期？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1683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年。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康熙帝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※6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1684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年，清朝在台湾设置什么机构管理，隶属哪个省？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答：台湾府、福建省。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8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台湾府的设置有什么意义？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答：台湾府的设置，加强了中央政府对台湾的管辖，巩固了祖国的东南海防，台湾的社会经济发展也步入了新的历史时期。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122555"/>
            <a:ext cx="1112647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清廷对西藏地区的有效管辖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9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清朝巩固西藏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(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西南地区）的措施？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A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册封：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1653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年，顺治赐予五世达赖喇嘛金册、金印和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达赖喇嘛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的封号；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1713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年，康熙册封另一位藏传佛教首领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班禅额尔德尼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封号。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B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设置管理机构：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1727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年（雍正），清朝在西藏设置驻藏大臣，监督西藏地方政务。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1751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年（乾隆）清朝在西藏地方设立噶厦，授命达赖喇嘛和驻藏大臣管理政教事务。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C.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颁布法律条文：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1793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年（乾隆），清朝颁布《钦定藏内善后章程》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29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条，规范西藏地区行政体制和法规。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D.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定制度：乾隆时，确定金瓶掣签制度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E.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修寺庙：乾隆时，英国殖民者试图与西藏地方建立直接联系，班禅六世不为所动。乾隆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70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寿辰时，为六世班禅在承德避暑山庄修建须弥福寿庙。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122555"/>
            <a:ext cx="1112647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10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、《钦定藏内善后章程》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29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条内容、影响？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明确驻藏大臣政治上与达赖、班禅地位平等，共同管理西藏政教事务；驻藏大臣还掌管地方军事、对外交往等事务；西藏地方达赖与班禅等大活佛的转世，需要通过金瓶挚签，依照宗教仪轨和历史定制，最后报请朝廷批准。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影响：有效地加强了对西藏的管辖。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※11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、乾隆时，对英国殖民者说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不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的西藏宗教首领是谁？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答：班禅六世。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巩固西北边疆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12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、回部指哪里？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答：天山以南的广大地区，居住者维吾尔等族人民，清朝把这个地区称为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回部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※13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、清朝巩固西北边疆的重要事件有哪些？影响？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答：（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）康熙帝三次亲征，打败葛尔丹；乾隆时期，清军最终平定了准噶尔部；（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）乾隆帝平定回部大小和卓叛乱；（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）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1762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年，清朝设置伊犁将军；（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）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1771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年，西迁的蒙古族土尔扈特部在渥巴锡领导下返回新疆，回归祖国。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     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影响：加强了对西北地区的管辖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※14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、土尔扈特部回归的意义？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: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为统一对民族国家的巩固和发展谱写了光辉的篇章。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雅克萨之战（东北）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※15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、康熙时，与俄国发生了什么战争？时间？战后什么时候签订了什么条约？有何意义？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答：雅克萨之战；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1685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和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1686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年；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1689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年《尼布楚条约》；意义：从法律上明确了黑龙江和乌苏里江流域包括库页岛在内的广大地区，都是中国的领土。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122555"/>
            <a:ext cx="1112647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清朝的疆域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※16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、简述清朝前期的疆域。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答：西跨葱岭，西北至巴勒喀什池，北接西伯利亚，西南达喜马拉雅山脉，东北至黑龙江以北的外兴安岭和库页岛，东临太平洋，东南到台湾及其附属岛屿，包括钓鱼岛、赤尾屿等，南至南海诸岛。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※17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、清朝前期，加强对边疆地区管辖和维护祖国统一的主要措施？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抗击外来侵略：郑成功打败荷兰殖民者，收复台湾；班禅六世拒绝英国殖民者。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镇压分裂势力：康熙帝三次亲征，打败葛尔丹；乾隆时期，清军最终平定了准噶尔部；乾隆帝平定大小和卓叛乱。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③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设置机构：如设伊犁将军、驻藏大臣，设台湾府。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④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确立册封制度：确立对历代达赖、班禅的册封制度，加强对西藏的管辖。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※18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、结合史实说明台湾是中国领土不可分割的一部分。</a:t>
            </a: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三国时，孙权派卫温率万人船队到达夷洲，加强了台湾和内地的联系。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隋时，称台湾为流求，隋炀帝三次派人前往流求，加强了与流求联系。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③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元朝时，政府设澎湖巡检司，加强对台湾的管理。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④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清朝时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,1662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年郑成功驱逐荷兰殖民者，收复台湾。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1683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年清军攻入台湾，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1684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年设台湾府，隶属福建省。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122555"/>
            <a:ext cx="1112647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※19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、结合史实说明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西藏自古以来就是我国领土不可分割的一部分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</a:t>
            </a:r>
            <a:r>
              <a:rPr lang="en-US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唐朝：文成公主嫁给松赞干布，金城公主嫁给尺带珠丹，唐蕃合同为一家。</a:t>
            </a:r>
            <a:r>
              <a:rPr lang="en-US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元朝：设宣慰使司都元帅府，屯驻军队，对西藏正式行事行政管辖权。</a:t>
            </a:r>
            <a:r>
              <a:rPr lang="en-US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③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清朝：确立对历代达赖、班禅的册封制度，设驻藏大臣，颁布《钦定藏内善后章程》，加强对西藏地区的管辖。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※20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、结合史实说明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新疆自古以来就是我国领土不可分割的一部分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</a:t>
            </a:r>
            <a:r>
              <a:rPr lang="en-US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西汉：新疆称西域，汉武帝派张骞两通西域，加强与西域的联系；公元前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60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年西汉设西域都护，这是西域正式归属中央政权的开始。</a:t>
            </a:r>
            <a:r>
              <a:rPr lang="en-US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唐朝：唐太宗先后击败东、西突厥设安西都护府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武则天设北庭都护府管理西域地区。</a:t>
            </a:r>
            <a:r>
              <a:rPr lang="en-US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③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元朝：设北庭都元帅府，鼓励西域军政事务。</a:t>
            </a:r>
            <a:r>
              <a:rPr lang="en-US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④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清朝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: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康熙三次率军亲征，打败葛尔丹；乾隆时期，清军最终平定了准噶尔部；乾隆帝平定回部贵族大小和卓的叛乱；设置伊犁将军，管辖包括巴尔喀什池和葱岭在内的在内的整个新疆地区。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122555"/>
            <a:ext cx="1112647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19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课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清朝君主专制的强化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军机处的设立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endParaRPr lang="en-US" altLang="zh-CN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、清朝前期，保留着专门由满洲贵族组成的什么机构，何时撤销？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答：议政王大臣会议；乾隆时。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※2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、康熙时为了绕开议政王大臣会议，抑制满洲贵族的权力，设立了哪一机构？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答：南书房。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※3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、军机处设立于何时？设立的原因？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答：雍正时。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※4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、军机处是一个怎样的机构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/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军机处的职责？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答：是辅助皇帝处理政务的最重要的中枢机构，军政大事完全由皇帝裁决。军机大臣照皇帝的旨意拟写成文，经皇帝审阅同意后传达给中央各部和地方机构去执行。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※5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、军机处的设置有何影响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/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作用？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答：军机处便于皇帝独掌朝政，使皇帝具有至高无上的权威，一切都要服从皇帝的意志，君主专制进一步强化。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※6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、奏折制度形成时期？作用？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答：康熙、雍正、乾隆时期。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使皇帝能够更直接、广泛地获取信息，提高了决策效率，君主专制进一步强化。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122555"/>
            <a:ext cx="1152017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文字狱与文化专制政策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※6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、清朝前期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文字狱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最严重的是哪三朝？目的？特点？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答：康熙、雍正、乾隆。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目的：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从思想领域严密控制士人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特点：规模之大，次数之多，远超前代。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※7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文字狱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的危害有哪些？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答：文字狱的推行，造成了社会恐怖，摧残了人才；禁锢了人们的思想言论，严重阻碍了思想、学术的发展和进步。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8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、清朝实行文化专制政策表现在哪些方面？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大力提倡尊孔读经，组织人力大规模进行整理文献和编纂书籍的活动；</a:t>
            </a:r>
            <a:r>
              <a:rPr lang="en-US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对全国书籍进行全面检查，把认为是对清朝统治不利的书籍列为禁书，收缴并进行销毁。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不断加剧的社会矛盾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9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、清朝前期社会矛盾不断加剧表现在哪些方面？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</a:t>
            </a:r>
            <a:r>
              <a:rPr lang="en-US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贪腐之风蔓延；</a:t>
            </a:r>
            <a:r>
              <a:rPr lang="en-US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财政虚耗严重，经济衰退，国力虚弱。</a:t>
            </a:r>
            <a:r>
              <a:rPr lang="en-US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③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社会贫富分化日益严重。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※10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、清廷出现财政危机是在何时？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答：嘉庆以后。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※11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、清朝走向衰落的转折点事件是？时间？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答：白莲教起义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 1796-1805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年（历时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9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122555"/>
            <a:ext cx="1112647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禁海令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的颁布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※12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、清朝实行闭关锁国政策的原因是什么？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（根本原因）自给自足的封建经济比较稳定。统治者认为天朝物产丰富，无需同外国进行经济交流。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（直接原因）清政府担心国家的领土主权受到西方殖民者侵犯。又害怕沿海人民同外国人交往，会危及自己的统治。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13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、清朝闭关锁国政策的表现是什么？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严厉限制海上贸易；强迫山东至广东沿海居民内迁数十里，不准商船、渔舟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片帆出海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在台湾设立行政机构后，开放宁波、漳州等地作为对外通商口岸。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③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1757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年，下令关闭其他港口，只开放广州一处对外通商，并规定由朝廷特许的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广州十三行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统一经营对外贸易。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※14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、清朝闭关锁国政策的影响是什么？给我们的启示是什么？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答：清朝的闭关锁国政策推行了近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200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年。这种政策，无法适应新的外部环境，导致当时的中国逐渐落后于世界潮流。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 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启示：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闭关锁国导致落后，改革开放促进发展。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我们要坚持对外开放，加强与世界各国的交流。</a:t>
            </a:r>
            <a:endParaRPr lang="zh-CN" altLang="en-US" sz="20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※15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、列举中国古代对外开放的例子。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西汉通西域和丝绸之路的开辟；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唐朝时玄奘西行、鉴真东渡；</a:t>
            </a:r>
            <a:r>
              <a:rPr lang="en-US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③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明朝郑和下西洋。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※16</a:t>
            </a:r>
            <a:r>
              <a:rPr lang="zh-CN" altLang="en-US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、列举古代史的民族英雄？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答：郑成功、戚继光、康熙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122555"/>
            <a:ext cx="1112647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09320" y="675005"/>
            <a:ext cx="7099935" cy="398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※</a:t>
            </a:r>
            <a:r>
              <a:rPr lang="en-US" altLang="zh-CN" sz="2000">
                <a:latin typeface="宋体" panose="02010600030101010101" pitchFamily="2" charset="-122"/>
                <a:ea typeface="宋体" panose="02010600030101010101" pitchFamily="2" charset="-122"/>
              </a:rPr>
              <a:t>17</a:t>
            </a:r>
            <a:r>
              <a:rPr lang="zh-CN" altLang="en-US" sz="2000">
                <a:latin typeface="宋体" panose="02010600030101010101" pitchFamily="2" charset="-122"/>
                <a:ea typeface="宋体" panose="02010600030101010101" pitchFamily="2" charset="-122"/>
              </a:rPr>
              <a:t>、比较秦朝、西汉、明朝、清朝加强思想统治的措施。</a:t>
            </a:r>
          </a:p>
        </p:txBody>
      </p:sp>
      <p:graphicFrame>
        <p:nvGraphicFramePr>
          <p:cNvPr id="4" name="表格 3"/>
          <p:cNvGraphicFramePr/>
          <p:nvPr/>
        </p:nvGraphicFramePr>
        <p:xfrm>
          <a:off x="909320" y="1258252"/>
          <a:ext cx="6227445" cy="2057400"/>
        </p:xfrm>
        <a:graphic>
          <a:graphicData uri="http://schemas.openxmlformats.org/drawingml/2006/table">
            <a:tbl>
              <a:tblPr/>
              <a:tblGrid>
                <a:gridCol w="6115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22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933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129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朝代</a:t>
                      </a:r>
                    </a:p>
                  </a:txBody>
                  <a:tcPr marL="68580" marR="68580" marT="0" marB="0">
                    <a:lnL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措施</a:t>
                      </a:r>
                    </a:p>
                  </a:txBody>
                  <a:tcPr marL="68580" marR="68580" marT="0" marB="0">
                    <a:lnL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8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目的</a:t>
                      </a:r>
                    </a:p>
                  </a:txBody>
                  <a:tcPr marL="68580" marR="68580" marT="0" marB="0">
                    <a:lnL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29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秦朝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8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焚书坑儒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为了加强</a:t>
                      </a:r>
                      <a:r>
                        <a:rPr lang="zh-CN" sz="18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思想控制</a:t>
                      </a:r>
                      <a:r>
                        <a:rPr lang="zh-CN" sz="1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，加强</a:t>
                      </a:r>
                      <a:r>
                        <a:rPr lang="zh-CN" sz="18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中央集权</a:t>
                      </a:r>
                      <a:r>
                        <a:rPr lang="zh-CN" sz="1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。</a:t>
                      </a:r>
                    </a:p>
                    <a:p>
                      <a:pPr mar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1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                 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29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西汉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8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尊崇儒术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129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明朝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8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八股取士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637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清朝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1800" b="1" u="sng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文字狱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909320" y="3315335"/>
            <a:ext cx="10231120" cy="953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b="1">
                <a:latin typeface="宋体" panose="02010600030101010101" pitchFamily="2" charset="-122"/>
                <a:ea typeface="宋体" panose="02010600030101010101" pitchFamily="2" charset="-122"/>
              </a:rPr>
              <a:t> </a:t>
            </a:r>
          </a:p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※</a:t>
            </a:r>
            <a:r>
              <a:rPr lang="en-US" altLang="zh-CN" sz="2000">
                <a:latin typeface="宋体" panose="02010600030101010101" pitchFamily="2" charset="-122"/>
                <a:ea typeface="宋体" panose="02010600030101010101" pitchFamily="2" charset="-122"/>
              </a:rPr>
              <a:t>18</a:t>
            </a:r>
            <a:r>
              <a:rPr lang="zh-CN" altLang="en-US" sz="2000">
                <a:latin typeface="宋体" panose="02010600030101010101" pitchFamily="2" charset="-122"/>
                <a:ea typeface="宋体" panose="02010600030101010101" pitchFamily="2" charset="-122"/>
              </a:rPr>
              <a:t>、列举清朝君主专制强化的措施？</a:t>
            </a:r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答：设军机处，大兴文字狱和文化专制政策，颁布“禁海令”，推行闭关锁国政策。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122555"/>
            <a:ext cx="1112647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20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课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明清时期社会经济的发展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农业生产的恢复和发展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0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、明清时期采取哪些措施恢复和发展农业生产？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答：明：明太祖下令允许民众开垦各地荒闲的田地，实行轻徭薄赋、休养生息的政策。明朝还组织大规模的移民屯田，对全国土地进行核查，编制土地文册，作为征收赋税的依据。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清：耕地面积不断扩大，大片土地得到开垦，在兴修水利方面，清政府对黄河、淮河以及大运河进行治理，还组织人力修建堤坝、渠堰、海塘。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※1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、明代引进了哪些外来作物？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答：明朝引进了原产于美洲的玉米、甘薯、花生。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※2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、清朝前期对哪些河流进行了治理？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答：黄河、淮河、大运河。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手工业和商业的发展</a:t>
            </a:r>
            <a:endParaRPr lang="zh-CN" altLang="en-US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※3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、明代棉纺织业中心在哪里？丝织业中心在哪里？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答：松江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苏州。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※4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、明代全国制瓷中心在哪里？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答：景德镇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※5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、明清时期形成了哪些拥有雄厚资本的商帮？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答：晋商、徽商。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人口的增长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6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、清朝人口数量有很大增长的原因是什么？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答：清朝前期统治者采取一系列恢复社会经济的措施，使经济发展，国力增强，社会安定。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7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、介绍清朝人口增长情况？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答：康熙时全国人口达到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1.5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亿；乾隆末年发展到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亿，占当时世界人口的</a:t>
            </a:r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1/3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8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、明清时期人口的快速增长带来了哪些影响？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答：中原地区人口快速增长，人地矛盾日益突出，大量人口流向边疆地区，开荒垦田，发展生产，极大促进了边疆的社会繁荣。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122555"/>
            <a:ext cx="1112647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05460" y="390525"/>
            <a:ext cx="8736330" cy="1445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</a:rPr>
              <a:t>第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</a:rPr>
              <a:t>21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</a:rPr>
              <a:t>课 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</a:rPr>
              <a:t> 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</a:rPr>
              <a:t>明清时期的科技与文化</a:t>
            </a:r>
          </a:p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科技名著</a:t>
            </a:r>
          </a:p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※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、列举明朝科学家三个、著作及价值？</a:t>
            </a:r>
          </a:p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dirty="0">
                <a:latin typeface="黑体" panose="02010609060101010101" charset="-122"/>
                <a:ea typeface="黑体" panose="02010609060101010101" charset="-122"/>
              </a:rPr>
              <a:t> </a:t>
            </a:r>
          </a:p>
        </p:txBody>
      </p:sp>
      <p:graphicFrame>
        <p:nvGraphicFramePr>
          <p:cNvPr id="4" name="表格 3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905981387"/>
              </p:ext>
            </p:extLst>
          </p:nvPr>
        </p:nvGraphicFramePr>
        <p:xfrm>
          <a:off x="383541" y="1541145"/>
          <a:ext cx="10902768" cy="4111047"/>
        </p:xfrm>
        <a:graphic>
          <a:graphicData uri="http://schemas.openxmlformats.org/drawingml/2006/table">
            <a:tbl>
              <a:tblPr/>
              <a:tblGrid>
                <a:gridCol w="16013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29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55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83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044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41692">
                <a:tc>
                  <a:txBody>
                    <a:bodyPr/>
                    <a:lstStyle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>
                          <a:latin typeface="华文细黑" panose="02010600040101010101" pitchFamily="2" charset="-122"/>
                          <a:ea typeface="华文细黑" panose="02010600040101010101" pitchFamily="2" charset="-122"/>
                        </a:rPr>
                        <a:t>著作</a:t>
                      </a:r>
                    </a:p>
                  </a:txBody>
                  <a:tcPr marL="68580" marR="68580" marT="0" marB="0" anchor="ctr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>
                          <a:latin typeface="华文细黑" panose="02010600040101010101" pitchFamily="2" charset="-122"/>
                          <a:ea typeface="华文细黑" panose="02010600040101010101" pitchFamily="2" charset="-122"/>
                        </a:rPr>
                        <a:t>作者</a:t>
                      </a:r>
                    </a:p>
                  </a:txBody>
                  <a:tcPr marL="68580" marR="68580" marT="0" marB="0" anchor="ctr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>
                          <a:latin typeface="华文细黑" panose="02010600040101010101" pitchFamily="2" charset="-122"/>
                          <a:ea typeface="华文细黑" panose="02010600040101010101" pitchFamily="2" charset="-122"/>
                        </a:rPr>
                        <a:t>评价作者</a:t>
                      </a:r>
                    </a:p>
                  </a:txBody>
                  <a:tcPr marL="68580" marR="68580" marT="0" marB="0" anchor="ctr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>
                          <a:latin typeface="华文细黑" panose="02010600040101010101" pitchFamily="2" charset="-122"/>
                          <a:ea typeface="华文细黑" panose="02010600040101010101" pitchFamily="2" charset="-122"/>
                        </a:rPr>
                        <a:t>朝代</a:t>
                      </a:r>
                    </a:p>
                  </a:txBody>
                  <a:tcPr marL="68580" marR="68580" marT="0" marB="0" anchor="ctr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>
                          <a:latin typeface="华文细黑" panose="02010600040101010101" pitchFamily="2" charset="-122"/>
                          <a:ea typeface="华文细黑" panose="02010600040101010101" pitchFamily="2" charset="-122"/>
                        </a:rPr>
                        <a:t>特点和价值</a:t>
                      </a:r>
                    </a:p>
                  </a:txBody>
                  <a:tcPr marL="68580" marR="68580" marT="0" marB="0" anchor="ctr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3111">
                <a:tc>
                  <a:txBody>
                    <a:bodyPr/>
                    <a:lstStyle/>
                    <a:p>
                      <a:pPr marL="85725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 b="1" dirty="0">
                          <a:solidFill>
                            <a:srgbClr val="FF0000"/>
                          </a:solidFill>
                          <a:latin typeface="华文细黑" panose="02010600040101010101" pitchFamily="2" charset="-122"/>
                          <a:ea typeface="华文细黑" panose="02010600040101010101" pitchFamily="2" charset="-122"/>
                        </a:rPr>
                        <a:t>《本草纲目》</a:t>
                      </a:r>
                    </a:p>
                  </a:txBody>
                  <a:tcPr marL="68580" marR="68580" marT="0" marB="0" anchor="ctr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 b="1">
                          <a:solidFill>
                            <a:srgbClr val="FF0000"/>
                          </a:solidFill>
                          <a:latin typeface="华文细黑" panose="02010600040101010101" pitchFamily="2" charset="-122"/>
                          <a:ea typeface="华文细黑" panose="02010600040101010101" pitchFamily="2" charset="-122"/>
                        </a:rPr>
                        <a:t>李时珍</a:t>
                      </a:r>
                    </a:p>
                  </a:txBody>
                  <a:tcPr marL="68580" marR="68580" marT="0" marB="0" anchor="ctr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5725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 b="1">
                          <a:solidFill>
                            <a:srgbClr val="FF0000"/>
                          </a:solidFill>
                          <a:latin typeface="华文细黑" panose="02010600040101010101" pitchFamily="2" charset="-122"/>
                          <a:ea typeface="华文细黑" panose="02010600040101010101" pitchFamily="2" charset="-122"/>
                        </a:rPr>
                        <a:t>明朝杰出医药学家</a:t>
                      </a:r>
                    </a:p>
                  </a:txBody>
                  <a:tcPr marL="68580" marR="68580" marT="0" marB="0" anchor="ctr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5725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 b="1">
                          <a:solidFill>
                            <a:srgbClr val="FF0000"/>
                          </a:solidFill>
                          <a:latin typeface="华文细黑" panose="02010600040101010101" pitchFamily="2" charset="-122"/>
                          <a:ea typeface="华文细黑" panose="02010600040101010101" pitchFamily="2" charset="-122"/>
                        </a:rPr>
                        <a:t>明</a:t>
                      </a:r>
                    </a:p>
                  </a:txBody>
                  <a:tcPr marL="68580" marR="68580" marT="0" marB="0" anchor="ctr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5725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 b="1" dirty="0">
                          <a:solidFill>
                            <a:srgbClr val="FF0000"/>
                          </a:solidFill>
                          <a:latin typeface="华文细黑" panose="02010600040101010101" pitchFamily="2" charset="-122"/>
                          <a:ea typeface="华文细黑" panose="02010600040101010101" pitchFamily="2" charset="-122"/>
                        </a:rPr>
                        <a:t>总结了我国古代药物学成就，丰富了我国药物学宝库，在世界医药史上占有重要地位。</a:t>
                      </a:r>
                    </a:p>
                  </a:txBody>
                  <a:tcPr marL="68580" marR="68580" marT="0" marB="0" anchor="ctr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3111">
                <a:tc>
                  <a:txBody>
                    <a:bodyPr/>
                    <a:lstStyle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 b="1">
                          <a:solidFill>
                            <a:srgbClr val="FF0000"/>
                          </a:solidFill>
                          <a:latin typeface="华文细黑" panose="02010600040101010101" pitchFamily="2" charset="-122"/>
                          <a:ea typeface="华文细黑" panose="02010600040101010101" pitchFamily="2" charset="-122"/>
                        </a:rPr>
                        <a:t>《农政全书》</a:t>
                      </a:r>
                    </a:p>
                  </a:txBody>
                  <a:tcPr marL="68580" marR="68580" marT="0" marB="0" anchor="ctr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 b="1">
                          <a:solidFill>
                            <a:srgbClr val="FF0000"/>
                          </a:solidFill>
                          <a:latin typeface="华文细黑" panose="02010600040101010101" pitchFamily="2" charset="-122"/>
                          <a:ea typeface="华文细黑" panose="02010600040101010101" pitchFamily="2" charset="-122"/>
                        </a:rPr>
                        <a:t>徐光启</a:t>
                      </a:r>
                    </a:p>
                  </a:txBody>
                  <a:tcPr marL="68580" marR="68580" marT="0" marB="0" anchor="ctr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5725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2000" b="1">
                          <a:solidFill>
                            <a:srgbClr val="FF0000"/>
                          </a:solidFill>
                          <a:latin typeface="华文细黑" panose="02010600040101010101" pitchFamily="2" charset="-122"/>
                          <a:ea typeface="华文细黑" panose="02010600040101010101" pitchFamily="2" charset="-122"/>
                        </a:rPr>
                        <a:t> </a:t>
                      </a:r>
                    </a:p>
                  </a:txBody>
                  <a:tcPr marL="68580" marR="68580" marT="0" marB="0" anchor="ctr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5725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 b="1">
                          <a:solidFill>
                            <a:srgbClr val="FF0000"/>
                          </a:solidFill>
                          <a:latin typeface="华文细黑" panose="02010600040101010101" pitchFamily="2" charset="-122"/>
                          <a:ea typeface="华文细黑" panose="02010600040101010101" pitchFamily="2" charset="-122"/>
                        </a:rPr>
                        <a:t>明</a:t>
                      </a:r>
                    </a:p>
                  </a:txBody>
                  <a:tcPr marL="68580" marR="68580" marT="0" marB="0" anchor="ctr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5725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 b="1">
                          <a:solidFill>
                            <a:srgbClr val="FF0000"/>
                          </a:solidFill>
                          <a:latin typeface="华文细黑" panose="02010600040101010101" pitchFamily="2" charset="-122"/>
                          <a:ea typeface="华文细黑" panose="02010600040101010101" pitchFamily="2" charset="-122"/>
                        </a:rPr>
                        <a:t>全面总结了我国古代农业生产的先进经验、技术革新和作者关于农学的创新研究成果，是明代末年一部重要的农业科学巨著。</a:t>
                      </a:r>
                    </a:p>
                  </a:txBody>
                  <a:tcPr marL="68580" marR="68580" marT="0" marB="0" anchor="ctr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01844">
                <a:tc>
                  <a:txBody>
                    <a:bodyPr/>
                    <a:lstStyle/>
                    <a:p>
                      <a:pPr marL="85725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 b="1">
                          <a:solidFill>
                            <a:srgbClr val="FF0000"/>
                          </a:solidFill>
                          <a:latin typeface="华文细黑" panose="02010600040101010101" pitchFamily="2" charset="-122"/>
                          <a:ea typeface="华文细黑" panose="02010600040101010101" pitchFamily="2" charset="-122"/>
                        </a:rPr>
                        <a:t>《天工开物》</a:t>
                      </a:r>
                    </a:p>
                  </a:txBody>
                  <a:tcPr marL="68580" marR="68580" marT="0" marB="0" anchor="ctr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5725" indent="0"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 b="1">
                          <a:solidFill>
                            <a:srgbClr val="FF0000"/>
                          </a:solidFill>
                          <a:latin typeface="华文细黑" panose="02010600040101010101" pitchFamily="2" charset="-122"/>
                          <a:ea typeface="华文细黑" panose="02010600040101010101" pitchFamily="2" charset="-122"/>
                        </a:rPr>
                        <a:t>宋应星</a:t>
                      </a:r>
                    </a:p>
                  </a:txBody>
                  <a:tcPr marL="68580" marR="68580" marT="0" marB="0" anchor="ctr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5725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en-US" altLang="zh-CN" sz="2000" b="1">
                          <a:solidFill>
                            <a:srgbClr val="FF0000"/>
                          </a:solidFill>
                          <a:latin typeface="华文细黑" panose="02010600040101010101" pitchFamily="2" charset="-122"/>
                          <a:ea typeface="华文细黑" panose="02010600040101010101" pitchFamily="2" charset="-122"/>
                        </a:rPr>
                        <a:t> </a:t>
                      </a:r>
                    </a:p>
                  </a:txBody>
                  <a:tcPr marL="68580" marR="68580" marT="0" marB="0" anchor="ctr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5725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 b="1">
                          <a:solidFill>
                            <a:srgbClr val="FF0000"/>
                          </a:solidFill>
                          <a:latin typeface="华文细黑" panose="02010600040101010101" pitchFamily="2" charset="-122"/>
                          <a:ea typeface="华文细黑" panose="02010600040101010101" pitchFamily="2" charset="-122"/>
                        </a:rPr>
                        <a:t>明</a:t>
                      </a:r>
                    </a:p>
                  </a:txBody>
                  <a:tcPr marL="68580" marR="68580" marT="0" marB="0" anchor="ctr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5725" indent="0" algn="l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000" b="1" dirty="0">
                          <a:solidFill>
                            <a:srgbClr val="FF0000"/>
                          </a:solidFill>
                          <a:latin typeface="华文细黑" panose="02010600040101010101" pitchFamily="2" charset="-122"/>
                          <a:ea typeface="华文细黑" panose="02010600040101010101" pitchFamily="2" charset="-122"/>
                        </a:rPr>
                        <a:t>对我国古代的农业和手工业进行了全面的总结，记述了中国在当时世界上具有先进水平的科学技术，被誉为</a:t>
                      </a:r>
                      <a:r>
                        <a:rPr lang="zh-CN" altLang="en-US" sz="2000" b="1" dirty="0">
                          <a:solidFill>
                            <a:srgbClr val="FF0000"/>
                          </a:solidFill>
                          <a:latin typeface="华文细黑" panose="02010600040101010101" pitchFamily="2" charset="-122"/>
                          <a:ea typeface="华文细黑" panose="02010600040101010101" pitchFamily="2" charset="-122"/>
                        </a:rPr>
                        <a:t>“中国</a:t>
                      </a:r>
                      <a:r>
                        <a:rPr lang="en-US" altLang="zh-CN" sz="2000" b="1" dirty="0">
                          <a:solidFill>
                            <a:srgbClr val="FF0000"/>
                          </a:solidFill>
                          <a:latin typeface="华文细黑" panose="02010600040101010101" pitchFamily="2" charset="-122"/>
                          <a:ea typeface="华文细黑" panose="02010600040101010101" pitchFamily="2" charset="-122"/>
                        </a:rPr>
                        <a:t>17</a:t>
                      </a:r>
                      <a:r>
                        <a:rPr lang="zh-CN" altLang="en-US" sz="2000" b="1" dirty="0">
                          <a:solidFill>
                            <a:srgbClr val="FF0000"/>
                          </a:solidFill>
                          <a:latin typeface="华文细黑" panose="02010600040101010101" pitchFamily="2" charset="-122"/>
                          <a:ea typeface="华文细黑" panose="02010600040101010101" pitchFamily="2" charset="-122"/>
                        </a:rPr>
                        <a:t>世纪的工艺百科全书”。</a:t>
                      </a:r>
                    </a:p>
                  </a:txBody>
                  <a:tcPr marL="68580" marR="68580" marT="0" marB="0" anchor="ctr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122555"/>
            <a:ext cx="1112647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明长城和北京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※2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、明朝修筑长城的目的是什么？作用？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答：为了防御北方蒙古贵族南扰。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军事防御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※3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、明长城起止地点是哪里？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答：东起辽东、西至嘉峪关。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※4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、明长城的主体、组成？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答：以城墙为主体，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由关隘、城台、烽火台等组成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※5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、明朝北京城在哪一都城基础上发展起来？哪位皇帝在位时营建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?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哪一年建成？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答：元大都、明成祖、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1420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年。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※6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、明朝北京城由那几部分组成？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答：宫城（紫禁城）、皇城，内城和外城。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※7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、宫城又叫什么？现在称为什么？特点？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紫禁城。现在称为故宫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平面呈凸字形，由一条中轴线纵贯对称展开，形成了布局均衡、完整和谐的巨大建筑群。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122555"/>
            <a:ext cx="1112647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03910" y="233045"/>
            <a:ext cx="8625840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明清的思想家</a:t>
            </a:r>
          </a:p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※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</a:rPr>
              <a:t>列举明清著名思想家及其主要思想？</a:t>
            </a:r>
          </a:p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</a:rPr>
              <a:t> </a:t>
            </a:r>
          </a:p>
        </p:txBody>
      </p:sp>
      <p:graphicFrame>
        <p:nvGraphicFramePr>
          <p:cNvPr id="6" name="表格 5"/>
          <p:cNvGraphicFramePr/>
          <p:nvPr/>
        </p:nvGraphicFramePr>
        <p:xfrm>
          <a:off x="551180" y="1063307"/>
          <a:ext cx="9340215" cy="2926080"/>
        </p:xfrm>
        <a:graphic>
          <a:graphicData uri="http://schemas.openxmlformats.org/drawingml/2006/table">
            <a:tbl>
              <a:tblPr/>
              <a:tblGrid>
                <a:gridCol w="11010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39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思想家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主要思想主张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王守仁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认为心是万物的主宰，提倡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“心即理”“知行合一”和“致良知”。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黄宗羲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激烈反对君主专制制度，批判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“君为臣纲”的封建教条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顾炎武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把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“亡国”和“亡天下”作区分，认为改朝换代是亡国，文化沉沦是亡天下。故“保天下者，匹夫之贱与有责焉耳矣”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王夫之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sz="24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是朴素唯物主义思想家，认为社会是发展的，进化的，不能泥古不化、厚古薄今。</a:t>
                      </a:r>
                    </a:p>
                  </a:txBody>
                  <a:tcPr marL="68580" marR="68580" marT="0" marB="0">
                    <a:lnL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8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3540" y="122555"/>
            <a:ext cx="11126470" cy="53320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5770" y="387350"/>
            <a:ext cx="8292465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小说和戏曲</a:t>
            </a:r>
            <a:endParaRPr lang="zh-CN" altLang="en-US" sz="2400" b="1" dirty="0">
              <a:latin typeface="黑体" panose="02010609060101010101" charset="-122"/>
              <a:ea typeface="黑体" panose="02010609060101010101" charset="-122"/>
            </a:endParaRPr>
          </a:p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※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列举明清时期小说的代表著作、作者、朝代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45770" y="3684476"/>
            <a:ext cx="10174605" cy="1938020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altLang="zh-CN" sz="2000" b="1" dirty="0">
                <a:latin typeface="Arial" panose="020B0604020202020204" pitchFamily="34" charset="0"/>
                <a:ea typeface="微软雅黑" panose="020B0503020204020204" charset="-122"/>
              </a:rPr>
              <a:t>※</a:t>
            </a:r>
            <a:r>
              <a:rPr lang="en-US" altLang="zh-CN" sz="2000" b="1" dirty="0"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10</a:t>
            </a:r>
            <a:r>
              <a:rPr lang="zh-CN" altLang="en-US" sz="2000" b="1" dirty="0"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、</a:t>
            </a:r>
            <a:r>
              <a:rPr lang="zh-CN" altLang="en-US" sz="2000" b="1" dirty="0">
                <a:latin typeface="Arial" panose="020B0604020202020204" pitchFamily="34" charset="0"/>
                <a:ea typeface="微软雅黑" panose="020B0503020204020204" charset="-122"/>
              </a:rPr>
              <a:t>昆曲形成时期、明朝时期代表作？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答：明朝万历末年</a:t>
            </a:r>
            <a:r>
              <a:rPr lang="en-US" altLang="zh-CN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     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汤显祖的《牡丹亭》</a:t>
            </a:r>
          </a:p>
          <a:p>
            <a:pPr algn="l"/>
            <a:r>
              <a:rPr lang="en-US" altLang="zh-CN" sz="2000" b="1" dirty="0">
                <a:latin typeface="Arial" panose="020B0604020202020204" pitchFamily="34" charset="0"/>
                <a:ea typeface="微软雅黑" panose="020B0503020204020204" charset="-122"/>
              </a:rPr>
              <a:t>※11</a:t>
            </a:r>
            <a:r>
              <a:rPr lang="zh-CN" altLang="en-US" sz="2000" b="1" dirty="0">
                <a:latin typeface="Arial" panose="020B0604020202020204" pitchFamily="34" charset="0"/>
                <a:ea typeface="微软雅黑" panose="020B0503020204020204" charset="-122"/>
              </a:rPr>
              <a:t>、昆曲艺术发展到鼎盛的时期？昆曲的传世之作？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答：清朝前期</a:t>
            </a:r>
            <a:r>
              <a:rPr lang="en-US" altLang="zh-CN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         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洪昇的《长生殿》、孔尚任的《桃花扇》</a:t>
            </a:r>
          </a:p>
          <a:p>
            <a:pPr algn="l"/>
            <a:r>
              <a:rPr lang="en-US" altLang="zh-CN" sz="2000" b="1" dirty="0">
                <a:latin typeface="Arial" panose="020B0604020202020204" pitchFamily="34" charset="0"/>
                <a:ea typeface="微软雅黑" panose="020B0503020204020204" charset="-122"/>
              </a:rPr>
              <a:t>※12</a:t>
            </a:r>
            <a:r>
              <a:rPr lang="zh-CN" altLang="en-US" sz="2000" b="1" dirty="0">
                <a:latin typeface="Arial" panose="020B0604020202020204" pitchFamily="34" charset="0"/>
                <a:ea typeface="微软雅黑" panose="020B0503020204020204" charset="-122"/>
              </a:rPr>
              <a:t>、道光年间形成的新剧种是？又称什么？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答：皮黄戏</a:t>
            </a:r>
            <a:r>
              <a:rPr lang="en-US" altLang="zh-CN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  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京戏或京剧</a:t>
            </a:r>
          </a:p>
          <a:p>
            <a:pPr algn="l"/>
            <a:r>
              <a:rPr lang="en-US" altLang="zh-CN" sz="2000" b="1" dirty="0">
                <a:latin typeface="Arial" panose="020B0604020202020204" pitchFamily="34" charset="0"/>
                <a:ea typeface="微软雅黑" panose="020B0503020204020204" charset="-122"/>
              </a:rPr>
              <a:t>13</a:t>
            </a:r>
            <a:r>
              <a:rPr lang="zh-CN" altLang="en-US" sz="2000" b="1" dirty="0">
                <a:latin typeface="Arial" panose="020B0604020202020204" pitchFamily="34" charset="0"/>
                <a:ea typeface="微软雅黑" panose="020B0503020204020204" charset="-122"/>
              </a:rPr>
              <a:t>、自秦汉以来，产生了哪些主流文学形式？</a:t>
            </a:r>
            <a:r>
              <a:rPr lang="en-US" altLang="zh-CN" sz="2000" b="1" dirty="0">
                <a:latin typeface="Arial" panose="020B0604020202020204" pitchFamily="34" charset="0"/>
                <a:ea typeface="微软雅黑" panose="020B0503020204020204" charset="-122"/>
              </a:rPr>
              <a:t>  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答：汉赋、唐诗、宋词、元曲、明清小说。</a:t>
            </a:r>
          </a:p>
          <a:p>
            <a:pPr algn="l"/>
            <a:r>
              <a:rPr lang="en-US" altLang="zh-CN" sz="2000" b="1" dirty="0">
                <a:latin typeface="Arial" panose="020B0604020202020204" pitchFamily="34" charset="0"/>
                <a:ea typeface="微软雅黑" panose="020B0503020204020204" charset="-122"/>
              </a:rPr>
              <a:t>14</a:t>
            </a:r>
            <a:r>
              <a:rPr lang="zh-CN" altLang="en-US" sz="2000" b="1" dirty="0">
                <a:latin typeface="Arial" panose="020B0604020202020204" pitchFamily="34" charset="0"/>
                <a:ea typeface="微软雅黑" panose="020B0503020204020204" charset="-122"/>
              </a:rPr>
              <a:t>、明朝末年产生的地理学巨著是什么？</a:t>
            </a:r>
            <a:r>
              <a:rPr lang="en-US" altLang="zh-CN" sz="2000" b="1" dirty="0">
                <a:latin typeface="Arial" panose="020B0604020202020204" pitchFamily="34" charset="0"/>
                <a:ea typeface="微软雅黑" panose="020B0503020204020204" charset="-122"/>
              </a:rPr>
              <a:t>    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答：《徐霞客游记》。</a:t>
            </a:r>
          </a:p>
        </p:txBody>
      </p:sp>
      <p:sp>
        <p:nvSpPr>
          <p:cNvPr id="6" name="矩形 5"/>
          <p:cNvSpPr/>
          <p:nvPr/>
        </p:nvSpPr>
        <p:spPr>
          <a:xfrm>
            <a:off x="709747" y="1385141"/>
            <a:ext cx="1011382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000" b="1" spc="300" dirty="0">
                <a:solidFill>
                  <a:srgbClr val="FF0000"/>
                </a:solidFill>
                <a:latin typeface="+mn-ea"/>
                <a:cs typeface="楷体" panose="02010609060101010101" charset="-122"/>
                <a:sym typeface="+mn-ea"/>
              </a:rPr>
              <a:t>《三国演义》，罗贯中</a:t>
            </a:r>
            <a:r>
              <a:rPr lang="en-US" altLang="zh-CN" sz="2000" b="1" spc="300" dirty="0">
                <a:solidFill>
                  <a:srgbClr val="FF0000"/>
                </a:solidFill>
                <a:latin typeface="+mn-ea"/>
                <a:cs typeface="楷体" panose="02010609060101010101" charset="-122"/>
                <a:sym typeface="+mn-ea"/>
              </a:rPr>
              <a:t> </a:t>
            </a:r>
            <a:r>
              <a:rPr lang="zh-CN" altLang="en-US" sz="2000" b="1" spc="300" dirty="0">
                <a:solidFill>
                  <a:srgbClr val="FF0000"/>
                </a:solidFill>
                <a:latin typeface="+mn-ea"/>
                <a:cs typeface="楷体" panose="02010609060101010101" charset="-122"/>
                <a:sym typeface="+mn-ea"/>
              </a:rPr>
              <a:t>，我国最早的一部长篇历史小说。</a:t>
            </a:r>
          </a:p>
          <a:p>
            <a:pPr>
              <a:lnSpc>
                <a:spcPct val="140000"/>
              </a:lnSpc>
            </a:pPr>
            <a:r>
              <a:rPr lang="zh-CN" altLang="en-US" sz="2000" b="1" spc="300" dirty="0">
                <a:solidFill>
                  <a:srgbClr val="FF0000"/>
                </a:solidFill>
                <a:latin typeface="+mn-ea"/>
                <a:cs typeface="楷体" panose="02010609060101010101" charset="-122"/>
                <a:sym typeface="+mn-ea"/>
              </a:rPr>
              <a:t>《水浒传》</a:t>
            </a:r>
            <a:r>
              <a:rPr lang="zh-CN" altLang="en-US" sz="2000" b="1" spc="300" dirty="0" smtClean="0">
                <a:solidFill>
                  <a:srgbClr val="FF0000"/>
                </a:solidFill>
                <a:latin typeface="+mn-ea"/>
                <a:cs typeface="楷体" panose="02010609060101010101" charset="-122"/>
                <a:sym typeface="+mn-ea"/>
              </a:rPr>
              <a:t>，  施耐庵</a:t>
            </a:r>
            <a:r>
              <a:rPr lang="en-US" altLang="zh-CN" sz="2000" b="1" spc="300" dirty="0" smtClean="0">
                <a:solidFill>
                  <a:srgbClr val="FF0000"/>
                </a:solidFill>
                <a:latin typeface="+mn-ea"/>
                <a:cs typeface="楷体" panose="02010609060101010101" charset="-122"/>
                <a:sym typeface="+mn-ea"/>
              </a:rPr>
              <a:t> </a:t>
            </a:r>
            <a:r>
              <a:rPr lang="zh-CN" altLang="en-US" sz="2000" b="1" spc="300" dirty="0">
                <a:solidFill>
                  <a:srgbClr val="FF0000"/>
                </a:solidFill>
                <a:latin typeface="+mn-ea"/>
                <a:cs typeface="楷体" panose="02010609060101010101" charset="-122"/>
                <a:sym typeface="+mn-ea"/>
              </a:rPr>
              <a:t>，我国第一部以农民起义为题材的长篇小说。</a:t>
            </a:r>
          </a:p>
          <a:p>
            <a:pPr>
              <a:lnSpc>
                <a:spcPct val="140000"/>
              </a:lnSpc>
            </a:pPr>
            <a:r>
              <a:rPr lang="zh-CN" altLang="en-US" sz="2000" b="1" spc="300" dirty="0">
                <a:solidFill>
                  <a:srgbClr val="FF0000"/>
                </a:solidFill>
                <a:latin typeface="+mn-ea"/>
                <a:cs typeface="楷体" panose="02010609060101010101" charset="-122"/>
                <a:sym typeface="+mn-ea"/>
              </a:rPr>
              <a:t>《西游记》</a:t>
            </a:r>
            <a:r>
              <a:rPr lang="zh-CN" altLang="en-US" sz="2000" b="1" spc="300" dirty="0" smtClean="0">
                <a:solidFill>
                  <a:srgbClr val="FF0000"/>
                </a:solidFill>
                <a:latin typeface="+mn-ea"/>
                <a:cs typeface="楷体" panose="02010609060101010101" charset="-122"/>
                <a:sym typeface="+mn-ea"/>
              </a:rPr>
              <a:t>，  吴</a:t>
            </a:r>
            <a:r>
              <a:rPr lang="zh-CN" altLang="en-US" sz="2000" b="1" spc="300" dirty="0">
                <a:solidFill>
                  <a:srgbClr val="FF0000"/>
                </a:solidFill>
                <a:latin typeface="+mn-ea"/>
                <a:cs typeface="楷体" panose="02010609060101010101" charset="-122"/>
                <a:sym typeface="+mn-ea"/>
              </a:rPr>
              <a:t>承恩，一部富于浪漫主义色彩神话小说。</a:t>
            </a:r>
          </a:p>
          <a:p>
            <a:pPr>
              <a:lnSpc>
                <a:spcPct val="140000"/>
              </a:lnSpc>
            </a:pPr>
            <a:r>
              <a:rPr lang="zh-CN" altLang="en-US" sz="2000" b="1" spc="300" dirty="0">
                <a:solidFill>
                  <a:srgbClr val="FF0000"/>
                </a:solidFill>
                <a:latin typeface="+mn-ea"/>
                <a:cs typeface="楷体" panose="02010609060101010101" charset="-122"/>
                <a:sym typeface="+mn-ea"/>
              </a:rPr>
              <a:t>《红楼梦》</a:t>
            </a:r>
            <a:r>
              <a:rPr lang="zh-CN" altLang="en-US" sz="2000" b="1" spc="300" dirty="0" smtClean="0">
                <a:solidFill>
                  <a:srgbClr val="FF0000"/>
                </a:solidFill>
                <a:latin typeface="+mn-ea"/>
                <a:cs typeface="楷体" panose="02010609060101010101" charset="-122"/>
                <a:sym typeface="+mn-ea"/>
              </a:rPr>
              <a:t>，  曹雪芹</a:t>
            </a:r>
            <a:r>
              <a:rPr lang="zh-CN" altLang="en-US" sz="2000" b="1" spc="300" dirty="0">
                <a:solidFill>
                  <a:srgbClr val="FF0000"/>
                </a:solidFill>
                <a:latin typeface="+mn-ea"/>
                <a:cs typeface="楷体" panose="02010609060101010101" charset="-122"/>
                <a:sym typeface="+mn-ea"/>
              </a:rPr>
              <a:t>，我国古典小说的高峰。</a:t>
            </a:r>
            <a:endParaRPr lang="en-US" altLang="zh-CN" sz="2000" b="1" spc="300" dirty="0">
              <a:solidFill>
                <a:schemeClr val="accent1"/>
              </a:solidFill>
              <a:latin typeface="+mn-ea"/>
              <a:cs typeface="华文中宋" panose="0201060004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*a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620*108"/>
  <p:tag name="TABLE_ENDDRAG_RECT" val="41*69*620*108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774*527"/>
  <p:tag name="TABLE_ENDDRAG_RECT" val="46*121*774*527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14149</Words>
  <Application>Microsoft Office PowerPoint</Application>
  <PresentationFormat>宽屏</PresentationFormat>
  <Paragraphs>618</Paragraphs>
  <Slides>57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57</vt:i4>
      </vt:variant>
    </vt:vector>
  </HeadingPairs>
  <TitlesOfParts>
    <vt:vector size="67" baseType="lpstr">
      <vt:lpstr>黑体</vt:lpstr>
      <vt:lpstr>华文细黑</vt:lpstr>
      <vt:lpstr>宋体</vt:lpstr>
      <vt:lpstr>Arial</vt:lpstr>
      <vt:lpstr>Calibri</vt:lpstr>
      <vt:lpstr>Wingdings</vt:lpstr>
      <vt:lpstr>华文中宋</vt:lpstr>
      <vt:lpstr>楷体</vt:lpstr>
      <vt:lpstr>微软雅黑</vt:lpstr>
      <vt:lpstr>WPS</vt:lpstr>
      <vt:lpstr>七年级下册高频重点基础知识检查提升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七年级下册1—21课高频重点基础知识检查提升【课件】</dc:title>
  <dc:creator>laoshen</dc:creator>
  <cp:lastModifiedBy>个人用户</cp:lastModifiedBy>
  <cp:revision>5</cp:revision>
  <dcterms:created xsi:type="dcterms:W3CDTF">2019-06-19T02:08:00Z</dcterms:created>
  <dcterms:modified xsi:type="dcterms:W3CDTF">2025-06-11T11:21:22Z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2052-12.1.0.20305</vt:lpwstr>
  </property>
  <property fmtid="{D5CDD505-2E9C-101B-9397-08002B2CF9AE}" pid="3" name="ICV">
    <vt:lpwstr>643CF2D38292447EBC77B86E67634FC3_11</vt:lpwstr>
  </property>
</Properties>
</file>