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328" r:id="rId3"/>
    <p:sldId id="330" r:id="rId4"/>
    <p:sldId id="331" r:id="rId5"/>
    <p:sldId id="345" r:id="rId6"/>
    <p:sldId id="335" r:id="rId7"/>
    <p:sldId id="336" r:id="rId8"/>
    <p:sldId id="337" r:id="rId9"/>
    <p:sldId id="339" r:id="rId10"/>
    <p:sldId id="338" r:id="rId11"/>
    <p:sldId id="340" r:id="rId12"/>
    <p:sldId id="279" r:id="rId13"/>
    <p:sldId id="280" r:id="rId14"/>
    <p:sldId id="286" r:id="rId15"/>
    <p:sldId id="341" r:id="rId16"/>
    <p:sldId id="342" r:id="rId17"/>
    <p:sldId id="343" r:id="rId18"/>
    <p:sldId id="344" r:id="rId19"/>
    <p:sldId id="283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34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72BF0F-62A6-416A-B09A-0FE7A9D3C3EA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E3C74F-AB86-4FEB-AAC5-BD99E9B4E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747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5E104CD-EBA2-42C8-A652-E838D5C236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22AF01FE-F933-450D-AF4D-04048C37C6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444C158-ECC5-4EAD-8BD4-0C50BD2245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78CC1AF-5A2E-4AB8-867D-772837D05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5E1DCEF-C463-49C9-A859-646F82FE6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211759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0F6111A-91C6-408E-8082-CC22CABC0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3290884-D904-4501-A0AD-E141839D2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6E5AA14-EB8E-4467-B619-D5418793B4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0BFF305-45BB-4A5D-A649-8E58F80D4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12408BE-4160-4FCE-BE2E-528669B4A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444887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7ACEDBF-5B32-4C05-901D-B479ED8E7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56723FA-B821-4ED7-80FD-E9C8A803A1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822218C-83FA-42C6-9CB3-74C5A0D65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5099C6F-2F24-4FBE-AF81-C0A405330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47AEEF1-DEB5-480E-AE1F-AB8B9135A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656986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BE1AC5F-DB59-4FDE-8706-9B7BDFF63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A23B6C3-B622-4F9E-B8D1-5740843546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DC8E8CB-A74E-46F7-96D2-14C6E5AC13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815376D-DFE2-4B93-82BD-8BAB5F7F6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4E323D2-E48A-4448-8750-268D2444E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E6D323F-1330-42DD-AB72-238C0FE0D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4745582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A61538B-7B6F-422D-BEA2-D21A38AB6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8EEFBD7-F454-427A-A47F-72D295D8E7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F264502-D46D-4260-9647-CE0EA01606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CBBF8A52-9B7A-4D4B-B0D4-71A515E424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3368A370-7172-4AA7-9229-7A3DA9280E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232641E3-3BD2-4731-B088-7A13718499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F521555C-7930-41D3-B1E1-7188BD377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62B3CD28-CF44-46B8-B258-078437FD3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3992912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5EE0D47-B3B2-46C6-9CB0-336592183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4231C8B9-E462-46D4-A60A-DA4CAA8DA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506F3F04-FC16-4157-89F2-22B1E7FFC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D0ECEDC-3931-46AF-8DD2-678489CDC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239878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E0DF6967-5CAF-4E13-A1EE-F1332C66D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B2F1D5F9-A63B-4803-90B2-09ABF286A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A1B40E7-4FA2-4C18-A5B4-BC82B836D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7704758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BD4D8A8-493D-4A25-A982-AC11523FD7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4C77432-7E8D-41D5-8D8D-C3B1B8F40B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88E21D8-7797-44B1-9380-2CEE735F3C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C9D7ACC-B6AD-4134-80F6-77BAB31514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D5D8206-FD12-4D0D-8488-0A070DBEE1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88DF113-FC8E-4FE2-B78A-62BFED2F4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8354673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38EB97B-0D60-4EE8-AE7C-0530FED3A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DC6E79EB-8CB7-43CC-BB6B-621AC11E3B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BAF88C0-1FA4-4DD9-876A-E8875654EF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FFFF54D-618C-44AC-A269-5CFDE454F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DC3DFE2-4BA3-48B8-B0F1-B2C9FBEED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F3CDA7E-A45B-4C7C-ABDE-AF5FC6858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96474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0CF4D29-7F05-4BAF-89BD-ABB6E0D85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EC98907-4A00-40F9-B97D-C5095DB65A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C2DD55D-CE7D-42F4-B393-6A405006C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9234B2D-E3EB-4CD2-820C-6A622C3C7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DD905E2-9783-4315-9D94-90EA5A53E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9428752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25B2A206-30FB-4ADE-883B-16AB3F65EC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A8918A1-887E-4ED8-A958-A66395FB14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2FAE086-48A6-49D4-948C-00AE9D3AC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8A7ED-1E29-4355-88A0-B43A0C91F2CE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0682E96-1A34-413B-BBCC-6503A7079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6414CE4-7CD7-41F8-B773-ECB6A44C9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312219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A0DD63BE-7663-4BCB-BA47-BF9FD8551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AAEEA64-D521-4BEE-894C-820BE7FCFA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1CB4BBF-B807-4178-86FE-FD3DDE73B7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8A7ED-1E29-4355-88A0-B43A0C91F2CE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2D78549-DEE2-405D-AE2F-8A61D06820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D07281F-F257-4F82-A2F2-85CDD85A42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DA0CE-C7CE-4CA9-ACA0-EA94436A7D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4055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7" Type="http://schemas.openxmlformats.org/officeDocument/2006/relationships/image" Target="../media/image1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g"/><Relationship Id="rId4" Type="http://schemas.openxmlformats.org/officeDocument/2006/relationships/image" Target="../media/image24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7B23148-4165-40B9-AF9B-D086CCA5A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76066CA0-D5F1-4547-A3A6-B7B92335F0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339" y="3965139"/>
            <a:ext cx="2510972" cy="2508231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BD2D32B1-A70D-4A91-AC7E-91AE00A21C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4922" y="4343401"/>
            <a:ext cx="2816739" cy="212997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E8222900-3CA4-4164-83A4-D902763E4E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243" y="403680"/>
            <a:ext cx="981807" cy="930441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291F24EF-8103-4A33-95BA-D91BF5E3FF72}"/>
              </a:ext>
            </a:extLst>
          </p:cNvPr>
          <p:cNvSpPr txBox="1"/>
          <p:nvPr/>
        </p:nvSpPr>
        <p:spPr>
          <a:xfrm>
            <a:off x="2302167" y="873718"/>
            <a:ext cx="8244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dirty="0">
                <a:solidFill>
                  <a:schemeClr val="bg1"/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第二单元  近代化的早期探索与民族危机的加剧</a:t>
            </a:r>
            <a:endParaRPr lang="en-US" altLang="zh-CN" sz="2400" dirty="0">
              <a:solidFill>
                <a:schemeClr val="bg1"/>
              </a:solidFill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588" y="256287"/>
            <a:ext cx="2413988" cy="345256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3285" y="269390"/>
            <a:ext cx="1246157" cy="947984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288008" y="3041809"/>
            <a:ext cx="54072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第</a:t>
            </a:r>
            <a:r>
              <a:rPr lang="en-US" altLang="zh-CN" sz="54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zh-CN" altLang="en-US" sz="54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课  洋务运动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3993" y="2151584"/>
            <a:ext cx="2985449" cy="4383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084488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7B23148-4165-40B9-AF9B-D086CCA5A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48931" y="-142379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35458" y="477795"/>
            <a:ext cx="6779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一、洋务运动的兴起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342768" y="1062570"/>
            <a:ext cx="9424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（一）历史背景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1" r="14888" b="13813"/>
          <a:stretch/>
        </p:blipFill>
        <p:spPr>
          <a:xfrm>
            <a:off x="9284043" y="301600"/>
            <a:ext cx="2581788" cy="1620894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2970" y="2375461"/>
            <a:ext cx="2592288" cy="160679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684" y="4501895"/>
            <a:ext cx="2592288" cy="1606790"/>
          </a:xfrm>
          <a:prstGeom prst="rect">
            <a:avLst/>
          </a:prstGeom>
        </p:spPr>
      </p:pic>
      <p:sp>
        <p:nvSpPr>
          <p:cNvPr id="43" name="文本框 42"/>
          <p:cNvSpPr txBox="1"/>
          <p:nvPr/>
        </p:nvSpPr>
        <p:spPr>
          <a:xfrm>
            <a:off x="6065641" y="1627190"/>
            <a:ext cx="3253472" cy="1815882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内忧：</a:t>
            </a:r>
            <a:endParaRPr lang="en-US" altLang="zh-CN" sz="2800" dirty="0">
              <a:solidFill>
                <a:schemeClr val="bg1"/>
              </a:solidFill>
            </a:endParaRPr>
          </a:p>
          <a:p>
            <a:r>
              <a:rPr lang="zh-CN" altLang="en-US" sz="28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太平天国运动</a:t>
            </a:r>
            <a:r>
              <a:rPr lang="zh-CN" altLang="en-US" sz="2800" dirty="0">
                <a:solidFill>
                  <a:schemeClr val="bg1"/>
                </a:solidFill>
              </a:rPr>
              <a:t>外患：</a:t>
            </a:r>
            <a:endParaRPr lang="en-US" altLang="zh-CN" sz="2800" dirty="0">
              <a:solidFill>
                <a:schemeClr val="bg1"/>
              </a:solidFill>
            </a:endParaRPr>
          </a:p>
          <a:p>
            <a:r>
              <a:rPr lang="zh-CN" altLang="en-US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    西方列强侵略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9823169" y="1939461"/>
            <a:ext cx="1503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中英海战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383245" y="1626403"/>
            <a:ext cx="5766187" cy="4019516"/>
            <a:chOff x="191279" y="3495450"/>
            <a:chExt cx="5604857" cy="3381896"/>
          </a:xfrm>
          <a:solidFill>
            <a:schemeClr val="bg1"/>
          </a:solidFill>
        </p:grpSpPr>
        <p:sp>
          <p:nvSpPr>
            <p:cNvPr id="15" name="右箭头 14"/>
            <p:cNvSpPr/>
            <p:nvPr/>
          </p:nvSpPr>
          <p:spPr>
            <a:xfrm rot="19532618">
              <a:off x="4342345" y="5267657"/>
              <a:ext cx="852479" cy="250864"/>
            </a:xfrm>
            <a:prstGeom prst="rightArrow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右箭头 15"/>
            <p:cNvSpPr/>
            <p:nvPr/>
          </p:nvSpPr>
          <p:spPr>
            <a:xfrm>
              <a:off x="191279" y="5589240"/>
              <a:ext cx="5604857" cy="360040"/>
            </a:xfrm>
            <a:prstGeom prst="rightArrow">
              <a:avLst/>
            </a:prstGeom>
            <a:grpFill/>
            <a:ln w="508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500063" y="3495450"/>
              <a:ext cx="615553" cy="1749547"/>
              <a:chOff x="500063" y="3495450"/>
              <a:chExt cx="615553" cy="1749547"/>
            </a:xfrm>
            <a:grpFill/>
          </p:grpSpPr>
          <p:sp>
            <p:nvSpPr>
              <p:cNvPr id="39" name="流程图: 可选过程 38"/>
              <p:cNvSpPr/>
              <p:nvPr/>
            </p:nvSpPr>
            <p:spPr>
              <a:xfrm>
                <a:off x="611560" y="3604922"/>
                <a:ext cx="432048" cy="1606790"/>
              </a:xfrm>
              <a:prstGeom prst="flowChartAlternateProcess">
                <a:avLst/>
              </a:prstGeom>
              <a:grpFill/>
              <a:ln w="508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500063" y="3495450"/>
                <a:ext cx="615553" cy="1749547"/>
              </a:xfrm>
              <a:prstGeom prst="rect">
                <a:avLst/>
              </a:prstGeom>
              <a:grpFill/>
            </p:spPr>
            <p:txBody>
              <a:bodyPr vert="eaVert" wrap="square" rtlCol="0">
                <a:spAutoFit/>
              </a:bodyPr>
              <a:lstStyle/>
              <a:p>
                <a:r>
                  <a:rPr lang="zh-CN" altLang="en-US" sz="2800" b="1" dirty="0"/>
                  <a:t>鸦片战争</a:t>
                </a:r>
              </a:p>
            </p:txBody>
          </p:sp>
        </p:grpSp>
        <p:sp>
          <p:nvSpPr>
            <p:cNvPr id="38" name="文本框 37"/>
            <p:cNvSpPr txBox="1"/>
            <p:nvPr/>
          </p:nvSpPr>
          <p:spPr>
            <a:xfrm>
              <a:off x="1907704" y="3506942"/>
              <a:ext cx="2520280" cy="52322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太平天国运动</a:t>
              </a: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2267744" y="4293096"/>
              <a:ext cx="1656184" cy="954107"/>
              <a:chOff x="2339752" y="4293096"/>
              <a:chExt cx="1656184" cy="954107"/>
            </a:xfrm>
            <a:grpFill/>
          </p:grpSpPr>
          <p:sp>
            <p:nvSpPr>
              <p:cNvPr id="35" name="流程图: 可选过程 34"/>
              <p:cNvSpPr/>
              <p:nvPr/>
            </p:nvSpPr>
            <p:spPr>
              <a:xfrm>
                <a:off x="2339752" y="4293096"/>
                <a:ext cx="1656184" cy="918616"/>
              </a:xfrm>
              <a:prstGeom prst="flowChartAlternateProcess">
                <a:avLst/>
              </a:prstGeom>
              <a:grpFill/>
              <a:ln w="508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2339752" y="4293096"/>
                <a:ext cx="1656184" cy="954107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800" b="1" dirty="0"/>
                  <a:t>第二次</a:t>
                </a:r>
                <a:endParaRPr lang="en-US" altLang="zh-CN" sz="2800" b="1" dirty="0"/>
              </a:p>
              <a:p>
                <a:pPr algn="ctr"/>
                <a:r>
                  <a:rPr lang="zh-CN" altLang="en-US" sz="2800" b="1" dirty="0"/>
                  <a:t>鸦片战争</a:t>
                </a:r>
              </a:p>
            </p:txBody>
          </p:sp>
        </p:grpSp>
        <p:cxnSp>
          <p:nvCxnSpPr>
            <p:cNvPr id="22" name="直接箭头连接符 21"/>
            <p:cNvCxnSpPr/>
            <p:nvPr/>
          </p:nvCxnSpPr>
          <p:spPr>
            <a:xfrm flipV="1">
              <a:off x="611560" y="5301208"/>
              <a:ext cx="0" cy="558060"/>
            </a:xfrm>
            <a:prstGeom prst="straightConnector1">
              <a:avLst/>
            </a:prstGeom>
            <a:grpFill/>
            <a:ln w="50800">
              <a:solidFill>
                <a:schemeClr val="accent1">
                  <a:shade val="95000"/>
                  <a:satMod val="10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箭头连接符 22"/>
            <p:cNvCxnSpPr/>
            <p:nvPr/>
          </p:nvCxnSpPr>
          <p:spPr>
            <a:xfrm flipV="1">
              <a:off x="1043608" y="5301208"/>
              <a:ext cx="0" cy="558060"/>
            </a:xfrm>
            <a:prstGeom prst="straightConnector1">
              <a:avLst/>
            </a:prstGeom>
            <a:grpFill/>
            <a:ln w="50800">
              <a:solidFill>
                <a:schemeClr val="accent1">
                  <a:shade val="95000"/>
                  <a:satMod val="10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箭头连接符 23"/>
            <p:cNvCxnSpPr/>
            <p:nvPr/>
          </p:nvCxnSpPr>
          <p:spPr>
            <a:xfrm flipV="1">
              <a:off x="2267744" y="5301208"/>
              <a:ext cx="0" cy="558060"/>
            </a:xfrm>
            <a:prstGeom prst="straightConnector1">
              <a:avLst/>
            </a:prstGeom>
            <a:grpFill/>
            <a:ln w="50800">
              <a:solidFill>
                <a:schemeClr val="accent1">
                  <a:shade val="95000"/>
                  <a:satMod val="10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箭头连接符 24"/>
            <p:cNvCxnSpPr/>
            <p:nvPr/>
          </p:nvCxnSpPr>
          <p:spPr>
            <a:xfrm flipV="1">
              <a:off x="3923928" y="5301208"/>
              <a:ext cx="0" cy="558060"/>
            </a:xfrm>
            <a:prstGeom prst="straightConnector1">
              <a:avLst/>
            </a:prstGeom>
            <a:grpFill/>
            <a:ln w="50800">
              <a:solidFill>
                <a:schemeClr val="accent1">
                  <a:shade val="95000"/>
                  <a:satMod val="10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箭头连接符 25"/>
            <p:cNvCxnSpPr/>
            <p:nvPr/>
          </p:nvCxnSpPr>
          <p:spPr>
            <a:xfrm flipV="1">
              <a:off x="1907704" y="4168244"/>
              <a:ext cx="0" cy="1691024"/>
            </a:xfrm>
            <a:prstGeom prst="straightConnector1">
              <a:avLst/>
            </a:prstGeom>
            <a:grpFill/>
            <a:ln w="50800">
              <a:solidFill>
                <a:schemeClr val="accent1">
                  <a:shade val="95000"/>
                  <a:satMod val="10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箭头连接符 26"/>
            <p:cNvCxnSpPr/>
            <p:nvPr/>
          </p:nvCxnSpPr>
          <p:spPr>
            <a:xfrm flipV="1">
              <a:off x="4283968" y="4149080"/>
              <a:ext cx="0" cy="1691024"/>
            </a:xfrm>
            <a:prstGeom prst="straightConnector1">
              <a:avLst/>
            </a:prstGeom>
            <a:grpFill/>
            <a:ln w="50800">
              <a:solidFill>
                <a:schemeClr val="accent1">
                  <a:shade val="95000"/>
                  <a:satMod val="10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文本框 27"/>
            <p:cNvSpPr txBox="1"/>
            <p:nvPr/>
          </p:nvSpPr>
          <p:spPr>
            <a:xfrm>
              <a:off x="335142" y="5949280"/>
              <a:ext cx="492443" cy="908720"/>
            </a:xfrm>
            <a:prstGeom prst="rect">
              <a:avLst/>
            </a:prstGeom>
            <a:grpFill/>
          </p:spPr>
          <p:txBody>
            <a:bodyPr vert="eaVert" wrap="square" rtlCol="0">
              <a:spAutoFit/>
            </a:bodyPr>
            <a:lstStyle/>
            <a:p>
              <a:r>
                <a:rPr lang="en-US" altLang="zh-CN" sz="2000" b="1" dirty="0"/>
                <a:t>1840</a:t>
              </a:r>
              <a:r>
                <a:rPr lang="zh-CN" altLang="en-US" sz="2000" b="1" dirty="0"/>
                <a:t>年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767191" y="5949280"/>
              <a:ext cx="492443" cy="908720"/>
            </a:xfrm>
            <a:prstGeom prst="rect">
              <a:avLst/>
            </a:prstGeom>
            <a:grpFill/>
          </p:spPr>
          <p:txBody>
            <a:bodyPr vert="eaVert" wrap="square" rtlCol="0">
              <a:spAutoFit/>
            </a:bodyPr>
            <a:lstStyle/>
            <a:p>
              <a:r>
                <a:rPr lang="en-US" altLang="zh-CN" sz="2000" b="1" dirty="0"/>
                <a:t>1842</a:t>
              </a:r>
              <a:r>
                <a:rPr lang="zh-CN" altLang="en-US" sz="2000" b="1" dirty="0"/>
                <a:t>年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631289" y="5949280"/>
              <a:ext cx="492443" cy="908720"/>
            </a:xfrm>
            <a:prstGeom prst="rect">
              <a:avLst/>
            </a:prstGeom>
            <a:grpFill/>
          </p:spPr>
          <p:txBody>
            <a:bodyPr vert="eaVert" wrap="square" rtlCol="0">
              <a:spAutoFit/>
            </a:bodyPr>
            <a:lstStyle/>
            <a:p>
              <a:r>
                <a:rPr lang="en-US" altLang="zh-CN" sz="2000" b="1" dirty="0"/>
                <a:t>1851</a:t>
              </a:r>
              <a:r>
                <a:rPr lang="zh-CN" altLang="en-US" sz="2000" b="1" dirty="0"/>
                <a:t>年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2063337" y="5949280"/>
              <a:ext cx="492443" cy="908720"/>
            </a:xfrm>
            <a:prstGeom prst="rect">
              <a:avLst/>
            </a:prstGeom>
            <a:grpFill/>
          </p:spPr>
          <p:txBody>
            <a:bodyPr vert="eaVert" wrap="square" rtlCol="0">
              <a:spAutoFit/>
            </a:bodyPr>
            <a:lstStyle/>
            <a:p>
              <a:r>
                <a:rPr lang="en-US" altLang="zh-CN" sz="2000" b="1" dirty="0"/>
                <a:t>1856</a:t>
              </a:r>
              <a:r>
                <a:rPr lang="zh-CN" altLang="en-US" sz="2000" b="1" dirty="0"/>
                <a:t>年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647514" y="5949279"/>
              <a:ext cx="492443" cy="928067"/>
            </a:xfrm>
            <a:prstGeom prst="rect">
              <a:avLst/>
            </a:prstGeom>
            <a:grpFill/>
          </p:spPr>
          <p:txBody>
            <a:bodyPr vert="eaVert" wrap="square" rtlCol="0">
              <a:spAutoFit/>
            </a:bodyPr>
            <a:lstStyle/>
            <a:p>
              <a:r>
                <a:rPr lang="en-US" altLang="zh-CN" sz="2000" b="1" dirty="0"/>
                <a:t>1860</a:t>
              </a:r>
              <a:r>
                <a:rPr lang="zh-CN" altLang="en-US" sz="2000" b="1" dirty="0"/>
                <a:t>年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4126454" y="5949279"/>
              <a:ext cx="492443" cy="928066"/>
            </a:xfrm>
            <a:prstGeom prst="rect">
              <a:avLst/>
            </a:prstGeom>
            <a:grpFill/>
          </p:spPr>
          <p:txBody>
            <a:bodyPr vert="eaVert" wrap="square" rtlCol="0">
              <a:spAutoFit/>
            </a:bodyPr>
            <a:lstStyle/>
            <a:p>
              <a:r>
                <a:rPr lang="en-US" altLang="zh-CN" sz="2000" b="1" dirty="0"/>
                <a:t>1864</a:t>
              </a:r>
              <a:r>
                <a:rPr lang="zh-CN" altLang="en-US" sz="2000" b="1" dirty="0"/>
                <a:t>年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4524925" y="4098378"/>
              <a:ext cx="1081953" cy="906338"/>
            </a:xfrm>
            <a:prstGeom prst="rect">
              <a:avLst/>
            </a:prstGeom>
            <a:grpFill/>
            <a:ln w="50800">
              <a:solidFill>
                <a:schemeClr val="accent1">
                  <a:shade val="95000"/>
                  <a:satMod val="10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rgbClr val="C00000"/>
                  </a:solidFill>
                </a:rPr>
                <a:t>内忧</a:t>
              </a:r>
              <a:endParaRPr lang="en-US" altLang="zh-CN" sz="3200" b="1" dirty="0">
                <a:solidFill>
                  <a:srgbClr val="C00000"/>
                </a:solidFill>
              </a:endParaRPr>
            </a:p>
            <a:p>
              <a:r>
                <a:rPr lang="zh-CN" altLang="en-US" sz="3200" b="1" dirty="0">
                  <a:solidFill>
                    <a:srgbClr val="C00000"/>
                  </a:solidFill>
                </a:rPr>
                <a:t>外患</a:t>
              </a:r>
            </a:p>
          </p:txBody>
        </p:sp>
      </p:grpSp>
      <p:sp>
        <p:nvSpPr>
          <p:cNvPr id="41" name="文本框 40"/>
          <p:cNvSpPr txBox="1"/>
          <p:nvPr/>
        </p:nvSpPr>
        <p:spPr>
          <a:xfrm>
            <a:off x="9967332" y="4027757"/>
            <a:ext cx="1503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火烧圆明园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0016758" y="6095448"/>
            <a:ext cx="1503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太平军</a:t>
            </a:r>
          </a:p>
        </p:txBody>
      </p:sp>
      <p:sp>
        <p:nvSpPr>
          <p:cNvPr id="2" name="矩形 1"/>
          <p:cNvSpPr/>
          <p:nvPr/>
        </p:nvSpPr>
        <p:spPr>
          <a:xfrm>
            <a:off x="135154" y="6032622"/>
            <a:ext cx="104839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1" cap="none" spc="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经过两次鸦片战争，清政府内忧外患，需要尽快摆脱困境</a:t>
            </a:r>
          </a:p>
        </p:txBody>
      </p:sp>
    </p:spTree>
    <p:extLst>
      <p:ext uri="{BB962C8B-B14F-4D97-AF65-F5344CB8AC3E}">
        <p14:creationId xmlns:p14="http://schemas.microsoft.com/office/powerpoint/2010/main" val="20862210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7B23148-4165-40B9-AF9B-D086CCA5A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35458" y="477795"/>
            <a:ext cx="6779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一、洋务运动的兴起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342768" y="1062570"/>
            <a:ext cx="9424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（二）根本目的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10163" y="1652859"/>
            <a:ext cx="590940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    材料一：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“是书何以作？曰为以夷攻夷而作，为以夷款夷而作，为</a:t>
            </a:r>
            <a:r>
              <a:rPr lang="zh-CN" alt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师夷长技以制夷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而作。”</a:t>
            </a:r>
          </a:p>
          <a:p>
            <a:pPr algn="r"/>
            <a:r>
              <a:rPr lang="en-US" altLang="zh-CN" sz="2400" dirty="0">
                <a:solidFill>
                  <a:schemeClr val="bg1"/>
                </a:solidFill>
              </a:rPr>
              <a:t>——</a:t>
            </a:r>
            <a:r>
              <a:rPr lang="zh-CN" altLang="en-US" sz="2400" dirty="0">
                <a:solidFill>
                  <a:schemeClr val="bg1"/>
                </a:solidFill>
              </a:rPr>
              <a:t>魏源 </a:t>
            </a:r>
            <a:r>
              <a:rPr lang="en-US" altLang="zh-CN" sz="2400" dirty="0">
                <a:solidFill>
                  <a:schemeClr val="bg1"/>
                </a:solidFill>
              </a:rPr>
              <a:t>《</a:t>
            </a:r>
            <a:r>
              <a:rPr lang="zh-CN" altLang="en-US" sz="2400" dirty="0">
                <a:solidFill>
                  <a:schemeClr val="bg1"/>
                </a:solidFill>
              </a:rPr>
              <a:t>海国图志</a:t>
            </a:r>
            <a:r>
              <a:rPr lang="en-US" altLang="zh-CN" sz="2400" dirty="0">
                <a:solidFill>
                  <a:schemeClr val="bg1"/>
                </a:solidFill>
              </a:rPr>
              <a:t>》</a:t>
            </a:r>
            <a:r>
              <a:rPr lang="zh-CN" altLang="en-US" sz="2400" dirty="0">
                <a:solidFill>
                  <a:schemeClr val="bg1"/>
                </a:solidFill>
              </a:rPr>
              <a:t>序</a:t>
            </a:r>
            <a:endParaRPr lang="en-US" altLang="zh-CN" sz="2400" dirty="0">
              <a:solidFill>
                <a:schemeClr val="bg1"/>
              </a:solidFill>
            </a:endParaRPr>
          </a:p>
          <a:p>
            <a:pPr algn="r"/>
            <a:endParaRPr lang="en-US" altLang="zh-CN" sz="2400" dirty="0">
              <a:solidFill>
                <a:schemeClr val="bg1"/>
              </a:solidFill>
            </a:endParaRPr>
          </a:p>
          <a:p>
            <a:pPr algn="r"/>
            <a:endParaRPr lang="en-US" altLang="zh-CN" sz="2400" dirty="0">
              <a:solidFill>
                <a:schemeClr val="bg1"/>
              </a:solidFill>
            </a:endParaRPr>
          </a:p>
          <a:p>
            <a:r>
              <a:rPr lang="en-US" altLang="zh-CN" sz="2400" dirty="0">
                <a:solidFill>
                  <a:schemeClr val="bg1"/>
                </a:solidFill>
              </a:rPr>
              <a:t>    </a:t>
            </a:r>
            <a:r>
              <a:rPr lang="zh-CN" altLang="zh-CN" sz="2400" dirty="0">
                <a:solidFill>
                  <a:schemeClr val="bg1"/>
                </a:solidFill>
              </a:rPr>
              <a:t>材料二：</a:t>
            </a:r>
            <a:r>
              <a:rPr lang="zh-CN" altLang="zh-CN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至恭亲王等奏请购买外洋船炮，则为今日救时第一要务。</a:t>
            </a:r>
            <a:r>
              <a:rPr lang="en-US" altLang="zh-CN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zh-CN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不过一二年，火轮船必为中国官民通行之物，</a:t>
            </a:r>
            <a:r>
              <a:rPr lang="zh-CN" altLang="zh-CN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可以剿发捻</a:t>
            </a:r>
            <a:r>
              <a:rPr lang="zh-CN" altLang="zh-CN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（太平军），</a:t>
            </a:r>
            <a:r>
              <a:rPr lang="zh-CN" altLang="zh-CN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可以勤远略</a:t>
            </a:r>
            <a:r>
              <a:rPr lang="zh-CN" altLang="zh-CN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（外国势力）。</a:t>
            </a:r>
          </a:p>
          <a:p>
            <a:pPr algn="r"/>
            <a:r>
              <a:rPr lang="en-US" altLang="zh-CN" sz="2400" dirty="0">
                <a:solidFill>
                  <a:schemeClr val="bg1"/>
                </a:solidFill>
              </a:rPr>
              <a:t>——</a:t>
            </a:r>
            <a:r>
              <a:rPr lang="zh-CN" altLang="zh-CN" sz="2400" dirty="0">
                <a:solidFill>
                  <a:schemeClr val="bg1"/>
                </a:solidFill>
              </a:rPr>
              <a:t>曾国藩《复陈购买洋船炮折》</a:t>
            </a:r>
            <a:endParaRPr lang="en-US" altLang="zh-CN" sz="2400" dirty="0">
              <a:solidFill>
                <a:schemeClr val="bg1"/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355080" y="3145062"/>
            <a:ext cx="52395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sz="2400" dirty="0">
                <a:solidFill>
                  <a:schemeClr val="bg1"/>
                </a:solidFill>
              </a:rPr>
              <a:t>依据材料，</a:t>
            </a:r>
            <a:r>
              <a:rPr lang="zh-CN" alt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概括</a:t>
            </a:r>
            <a:r>
              <a:rPr lang="zh-CN" altLang="en-US" sz="2400" dirty="0">
                <a:solidFill>
                  <a:schemeClr val="bg1"/>
                </a:solidFill>
              </a:rPr>
              <a:t>清朝统治阶级“师夷长技”的直接目的是什么？</a:t>
            </a:r>
            <a:endParaRPr lang="en-US" altLang="zh-CN" sz="2400" dirty="0">
              <a:solidFill>
                <a:schemeClr val="bg1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199" y="284382"/>
            <a:ext cx="4434009" cy="2736953"/>
          </a:xfrm>
          <a:prstGeom prst="rect">
            <a:avLst/>
          </a:prstGeom>
        </p:spPr>
      </p:pic>
      <p:sp>
        <p:nvSpPr>
          <p:cNvPr id="71" name="文本框 70"/>
          <p:cNvSpPr txBox="1"/>
          <p:nvPr/>
        </p:nvSpPr>
        <p:spPr>
          <a:xfrm>
            <a:off x="6930512" y="4099786"/>
            <a:ext cx="4385951" cy="95410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对内：镇压农民起义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对外：抗击西方侵略</a:t>
            </a:r>
          </a:p>
        </p:txBody>
      </p:sp>
      <p:sp>
        <p:nvSpPr>
          <p:cNvPr id="72" name="矩形 71"/>
          <p:cNvSpPr/>
          <p:nvPr/>
        </p:nvSpPr>
        <p:spPr>
          <a:xfrm>
            <a:off x="5028679" y="5795430"/>
            <a:ext cx="6853158" cy="707886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r>
              <a:rPr lang="zh-CN" altLang="en-US" sz="4000" b="1" cap="none" spc="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根本目的：</a:t>
            </a:r>
            <a:r>
              <a:rPr lang="zh-CN" altLang="en-US" sz="4000" b="1" cap="none" spc="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维护清王朝的统治</a:t>
            </a:r>
            <a:endParaRPr lang="en-US" altLang="zh-CN" sz="4000" b="1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26559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7B23148-4165-40B9-AF9B-D086CCA5A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-710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85578" y="571765"/>
            <a:ext cx="67797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（三）代表人物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367871" y="485764"/>
            <a:ext cx="8326230" cy="5941043"/>
            <a:chOff x="251520" y="188640"/>
            <a:chExt cx="8486796" cy="6632816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520" y="3501008"/>
              <a:ext cx="1949860" cy="2736304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3768" y="3501008"/>
              <a:ext cx="1852529" cy="2736304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8685" y="3495453"/>
              <a:ext cx="1897531" cy="2667000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71702" y="3495452"/>
              <a:ext cx="1966614" cy="2741859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91880" y="188640"/>
              <a:ext cx="1844079" cy="2649327"/>
            </a:xfrm>
            <a:prstGeom prst="rect">
              <a:avLst/>
            </a:prstGeom>
          </p:spPr>
        </p:pic>
        <p:sp>
          <p:nvSpPr>
            <p:cNvPr id="16" name="左大括号 15"/>
            <p:cNvSpPr/>
            <p:nvPr/>
          </p:nvSpPr>
          <p:spPr>
            <a:xfrm rot="5400000">
              <a:off x="4173135" y="-147543"/>
              <a:ext cx="509700" cy="6480722"/>
            </a:xfrm>
            <a:prstGeom prst="leftBrac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251520" y="6237312"/>
              <a:ext cx="8486796" cy="5841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曾国藩       李鸿章      左宗棠      张之洞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2576424" y="620688"/>
              <a:ext cx="627424" cy="1656184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奕䜣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318375" y="1293887"/>
            <a:ext cx="268085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sz="2800" dirty="0">
                <a:solidFill>
                  <a:schemeClr val="bg1"/>
                </a:solidFill>
              </a:rPr>
              <a:t>通过图片可以判断，洋务运动是哪个阶级领导的？</a:t>
            </a:r>
            <a:endParaRPr lang="en-US" altLang="zh-CN" sz="2800" dirty="0">
              <a:solidFill>
                <a:schemeClr val="bg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56897" y="3718258"/>
            <a:ext cx="2772451" cy="1077218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r>
              <a:rPr lang="zh-CN" altLang="en-US" sz="3200" b="1" cap="none" spc="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领导阶级：</a:t>
            </a:r>
            <a:endParaRPr lang="en-US" altLang="zh-CN" sz="3200" b="1" cap="none" spc="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3200" b="1" cap="none" spc="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封建地主阶级</a:t>
            </a:r>
            <a:endParaRPr lang="en-US" altLang="zh-CN" sz="3200" b="1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638698" y="540320"/>
            <a:ext cx="3157062" cy="1754326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地主阶级洋务派</a:t>
            </a:r>
          </a:p>
        </p:txBody>
      </p:sp>
    </p:spTree>
    <p:extLst>
      <p:ext uri="{BB962C8B-B14F-4D97-AF65-F5344CB8AC3E}">
        <p14:creationId xmlns:p14="http://schemas.microsoft.com/office/powerpoint/2010/main" val="27514992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7B23148-4165-40B9-AF9B-D086CCA5A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-710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85578" y="571765"/>
            <a:ext cx="67797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（三）代表人物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F7472D4A-913C-4D82-9A76-7E4EDCA7C120}"/>
              </a:ext>
            </a:extLst>
          </p:cNvPr>
          <p:cNvSpPr/>
          <p:nvPr/>
        </p:nvSpPr>
        <p:spPr>
          <a:xfrm>
            <a:off x="772596" y="1359195"/>
            <a:ext cx="201168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7200" b="1" dirty="0">
                <a:solidFill>
                  <a:srgbClr val="FFFF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洋务</a:t>
            </a:r>
          </a:p>
        </p:txBody>
      </p:sp>
      <p:cxnSp>
        <p:nvCxnSpPr>
          <p:cNvPr id="23" name="直接箭头连接符 22">
            <a:extLst>
              <a:ext uri="{FF2B5EF4-FFF2-40B4-BE49-F238E27FC236}">
                <a16:creationId xmlns:a16="http://schemas.microsoft.com/office/drawing/2014/main" id="{C36C869C-C79E-44E5-9AF8-B7B79422A452}"/>
              </a:ext>
            </a:extLst>
          </p:cNvPr>
          <p:cNvCxnSpPr>
            <a:cxnSpLocks/>
            <a:stCxn id="22" idx="3"/>
          </p:cNvCxnSpPr>
          <p:nvPr/>
        </p:nvCxnSpPr>
        <p:spPr>
          <a:xfrm flipV="1">
            <a:off x="2784276" y="1958317"/>
            <a:ext cx="1188185" cy="318"/>
          </a:xfrm>
          <a:prstGeom prst="straightConnector1">
            <a:avLst/>
          </a:prstGeom>
          <a:ln w="76200">
            <a:tailEnd type="arrow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:a16="http://schemas.microsoft.com/office/drawing/2014/main" id="{35C73E55-CB6D-4308-9376-6E9AE6B890C8}"/>
              </a:ext>
            </a:extLst>
          </p:cNvPr>
          <p:cNvSpPr txBox="1"/>
          <p:nvPr/>
        </p:nvSpPr>
        <p:spPr>
          <a:xfrm>
            <a:off x="3983937" y="1604940"/>
            <a:ext cx="551624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FFFFFF"/>
                </a:solidFill>
              </a:rPr>
              <a:t>一切涉及外国的事务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0F4C896A-DC37-40D7-B140-8CC76FBADB03}"/>
              </a:ext>
            </a:extLst>
          </p:cNvPr>
          <p:cNvSpPr/>
          <p:nvPr/>
        </p:nvSpPr>
        <p:spPr>
          <a:xfrm>
            <a:off x="657661" y="4023020"/>
            <a:ext cx="3100070" cy="119888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7200" b="1" dirty="0">
                <a:solidFill>
                  <a:srgbClr val="FFFF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洋务派</a:t>
            </a:r>
          </a:p>
        </p:txBody>
      </p:sp>
      <p:cxnSp>
        <p:nvCxnSpPr>
          <p:cNvPr id="26" name="直接箭头连接符 25">
            <a:extLst>
              <a:ext uri="{FF2B5EF4-FFF2-40B4-BE49-F238E27FC236}">
                <a16:creationId xmlns:a16="http://schemas.microsoft.com/office/drawing/2014/main" id="{AE6B638A-B03E-4B07-9939-24103BFB7625}"/>
              </a:ext>
            </a:extLst>
          </p:cNvPr>
          <p:cNvCxnSpPr/>
          <p:nvPr/>
        </p:nvCxnSpPr>
        <p:spPr>
          <a:xfrm flipV="1">
            <a:off x="3580566" y="4617380"/>
            <a:ext cx="1347470" cy="10160"/>
          </a:xfrm>
          <a:prstGeom prst="straightConnector1">
            <a:avLst/>
          </a:prstGeom>
          <a:ln w="76200">
            <a:tailEnd type="arrow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文本框 26">
            <a:extLst>
              <a:ext uri="{FF2B5EF4-FFF2-40B4-BE49-F238E27FC236}">
                <a16:creationId xmlns:a16="http://schemas.microsoft.com/office/drawing/2014/main" id="{B64F29B7-F900-4593-97BB-C94A4CD77A02}"/>
              </a:ext>
            </a:extLst>
          </p:cNvPr>
          <p:cNvSpPr txBox="1"/>
          <p:nvPr/>
        </p:nvSpPr>
        <p:spPr>
          <a:xfrm>
            <a:off x="4928036" y="3939200"/>
            <a:ext cx="412686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FFFF"/>
                </a:solidFill>
              </a:rPr>
              <a:t>主张学习西方先进技术，富国强兵，维护清政府统治的官员</a:t>
            </a:r>
          </a:p>
        </p:txBody>
      </p:sp>
      <p:sp>
        <p:nvSpPr>
          <p:cNvPr id="28" name="右大括号 27">
            <a:extLst>
              <a:ext uri="{FF2B5EF4-FFF2-40B4-BE49-F238E27FC236}">
                <a16:creationId xmlns:a16="http://schemas.microsoft.com/office/drawing/2014/main" id="{30A3BA53-4D91-4D04-837C-A972064D3DAB}"/>
              </a:ext>
            </a:extLst>
          </p:cNvPr>
          <p:cNvSpPr/>
          <p:nvPr/>
        </p:nvSpPr>
        <p:spPr>
          <a:xfrm>
            <a:off x="8803441" y="1874180"/>
            <a:ext cx="480695" cy="3521075"/>
          </a:xfrm>
          <a:prstGeom prst="rightBrace">
            <a:avLst>
              <a:gd name="adj1" fmla="val 8333"/>
              <a:gd name="adj2" fmla="val 4764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2A87E905-385F-49A1-B338-E850E1D2A7DA}"/>
              </a:ext>
            </a:extLst>
          </p:cNvPr>
          <p:cNvSpPr txBox="1"/>
          <p:nvPr/>
        </p:nvSpPr>
        <p:spPr>
          <a:xfrm>
            <a:off x="9282191" y="2311695"/>
            <a:ext cx="923330" cy="351028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800">
                <a:solidFill>
                  <a:srgbClr val="FFFFFF"/>
                </a:solidFill>
              </a:rPr>
              <a:t>洋务运动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9540E677-CF1A-4566-B20D-BEE6AA725D94}"/>
              </a:ext>
            </a:extLst>
          </p:cNvPr>
          <p:cNvSpPr txBox="1"/>
          <p:nvPr/>
        </p:nvSpPr>
        <p:spPr>
          <a:xfrm>
            <a:off x="10066932" y="1874180"/>
            <a:ext cx="738664" cy="46990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3600">
                <a:solidFill>
                  <a:srgbClr val="FFFFFF"/>
                </a:solidFill>
              </a:rPr>
              <a:t>19</a:t>
            </a:r>
            <a:r>
              <a:rPr lang="zh-CN" altLang="en-US" sz="3600">
                <a:solidFill>
                  <a:srgbClr val="FFFFFF"/>
                </a:solidFill>
              </a:rPr>
              <a:t>世纪</a:t>
            </a:r>
            <a:r>
              <a:rPr lang="en-US" altLang="zh-CN" sz="3600">
                <a:solidFill>
                  <a:srgbClr val="FFFFFF"/>
                </a:solidFill>
              </a:rPr>
              <a:t>60---90</a:t>
            </a:r>
            <a:r>
              <a:rPr lang="zh-CN" altLang="en-US" sz="3600">
                <a:solidFill>
                  <a:srgbClr val="FFFFFF"/>
                </a:solidFill>
              </a:rPr>
              <a:t>年代</a:t>
            </a:r>
          </a:p>
        </p:txBody>
      </p:sp>
    </p:spTree>
    <p:extLst>
      <p:ext uri="{BB962C8B-B14F-4D97-AF65-F5344CB8AC3E}">
        <p14:creationId xmlns:p14="http://schemas.microsoft.com/office/powerpoint/2010/main" val="33100976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24" grpId="1"/>
      <p:bldP spid="25" grpId="0"/>
      <p:bldP spid="27" grpId="0"/>
      <p:bldP spid="28" grpId="0" animBg="1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7B23148-4165-40B9-AF9B-D086CCA5A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-710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35458" y="477795"/>
            <a:ext cx="6779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二、洋务运动的内容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342768" y="1062570"/>
            <a:ext cx="942408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（一）发展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军事工业</a:t>
            </a:r>
            <a:r>
              <a:rPr lang="en-US" altLang="zh-CN" sz="2800" b="1" dirty="0"/>
              <a:t>——19</a:t>
            </a:r>
            <a:r>
              <a:rPr lang="zh-CN" altLang="en-US" sz="2800" b="1" dirty="0"/>
              <a:t>世纪</a:t>
            </a:r>
            <a:r>
              <a:rPr lang="en-US" altLang="zh-CN" sz="2800" b="1" dirty="0"/>
              <a:t>60</a:t>
            </a:r>
            <a:r>
              <a:rPr lang="zh-CN" altLang="en-US" sz="2800" b="1" dirty="0"/>
              <a:t>年代</a:t>
            </a:r>
            <a:r>
              <a:rPr lang="zh-CN" altLang="en-US" sz="2800" b="1" dirty="0">
                <a:solidFill>
                  <a:srgbClr val="0070C0"/>
                </a:solidFill>
              </a:rPr>
              <a:t>“自强”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9276521"/>
              </p:ext>
            </p:extLst>
          </p:nvPr>
        </p:nvGraphicFramePr>
        <p:xfrm>
          <a:off x="367793" y="1688930"/>
          <a:ext cx="7596991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42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50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556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9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企业名称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创办时间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创办者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当时地位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安庆内军械所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>
                          <a:solidFill>
                            <a:schemeClr val="tx1"/>
                          </a:solidFill>
                        </a:rPr>
                        <a:t>1861</a:t>
                      </a:r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年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曾国藩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1600" dirty="0">
                          <a:solidFill>
                            <a:schemeClr val="tx1"/>
                          </a:solidFill>
                        </a:rPr>
                        <a:t>洋务派兴办的第一个军事工业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江南制造总局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>
                          <a:solidFill>
                            <a:schemeClr val="tx1"/>
                          </a:solidFill>
                        </a:rPr>
                        <a:t>1865</a:t>
                      </a:r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年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李鸿章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1600" dirty="0">
                          <a:solidFill>
                            <a:schemeClr val="tx1"/>
                          </a:solidFill>
                        </a:rPr>
                        <a:t>当时规模最大的近代军事工业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福州船政局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>
                          <a:solidFill>
                            <a:schemeClr val="tx1"/>
                          </a:solidFill>
                        </a:rPr>
                        <a:t>1866</a:t>
                      </a:r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年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左宗棠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1600" dirty="0">
                          <a:solidFill>
                            <a:schemeClr val="tx1"/>
                          </a:solidFill>
                        </a:rPr>
                        <a:t>当时远东第一大船厂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algn="r"/>
                      <a:r>
                        <a:rPr lang="zh-CN" altLang="en-US" sz="2000" dirty="0">
                          <a:solidFill>
                            <a:schemeClr val="tx1"/>
                          </a:solidFill>
                        </a:rPr>
                        <a:t>（正文标记）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000" dirty="0">
                          <a:solidFill>
                            <a:schemeClr val="tx1"/>
                          </a:solidFill>
                        </a:rPr>
                        <a:t>（不用抄）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3" name="文本框 22"/>
          <p:cNvSpPr txBox="1"/>
          <p:nvPr/>
        </p:nvSpPr>
        <p:spPr>
          <a:xfrm>
            <a:off x="8055864" y="1585790"/>
            <a:ext cx="37124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    材料：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洋务派办的军事工业，全是官办性质，不但不能自主经营，而且在管理方式上还存在官僚衙门的恶习。以福州船政局为例，局内人员的“薪水工食”竟占了全部经费的</a:t>
            </a:r>
            <a:r>
              <a:rPr lang="en-US" altLang="zh-CN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80%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93842" y="4540007"/>
            <a:ext cx="113219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sz="2800" dirty="0">
                <a:solidFill>
                  <a:schemeClr val="bg1"/>
                </a:solidFill>
              </a:rPr>
              <a:t>依据材料，表中所列三个企业属于什么性质的企业？</a:t>
            </a:r>
            <a:endParaRPr lang="en-US" altLang="zh-CN" sz="2800" dirty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sz="2800" dirty="0">
                <a:solidFill>
                  <a:schemeClr val="bg1"/>
                </a:solidFill>
              </a:rPr>
              <a:t>依据材料，要维系这类企业的发展，清政府急需解决的问题是什么？</a:t>
            </a:r>
            <a:endParaRPr lang="en-US" altLang="zh-CN" sz="2800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47380" y="5649488"/>
            <a:ext cx="3959992" cy="707886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官办的军事工业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5254751" y="5654357"/>
            <a:ext cx="6428233" cy="646331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扩大财政来源，解决资金问题</a:t>
            </a:r>
          </a:p>
        </p:txBody>
      </p:sp>
    </p:spTree>
    <p:extLst>
      <p:ext uri="{BB962C8B-B14F-4D97-AF65-F5344CB8AC3E}">
        <p14:creationId xmlns:p14="http://schemas.microsoft.com/office/powerpoint/2010/main" val="13918672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7B23148-4165-40B9-AF9B-D086CCA5A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35458" y="477795"/>
            <a:ext cx="6779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三、洋务运动的内容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342768" y="1062570"/>
            <a:ext cx="942408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（二）兴办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民用企业</a:t>
            </a:r>
            <a:r>
              <a:rPr lang="en-US" altLang="zh-CN" sz="2800" b="1" dirty="0"/>
              <a:t>——19</a:t>
            </a:r>
            <a:r>
              <a:rPr lang="zh-CN" altLang="en-US" sz="2800" b="1" dirty="0"/>
              <a:t>世纪</a:t>
            </a:r>
            <a:r>
              <a:rPr lang="en-US" altLang="zh-CN" sz="2800" b="1" dirty="0"/>
              <a:t>70</a:t>
            </a:r>
            <a:r>
              <a:rPr lang="zh-CN" altLang="en-US" sz="2800" b="1" dirty="0"/>
              <a:t>年代</a:t>
            </a:r>
            <a:r>
              <a:rPr lang="zh-CN" altLang="en-US" sz="2800" b="1" dirty="0">
                <a:solidFill>
                  <a:srgbClr val="0070C0"/>
                </a:solidFill>
              </a:rPr>
              <a:t>“求富”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6645816"/>
              </p:ext>
            </p:extLst>
          </p:nvPr>
        </p:nvGraphicFramePr>
        <p:xfrm>
          <a:off x="338328" y="1698074"/>
          <a:ext cx="7671816" cy="484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317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82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24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636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000" dirty="0">
                          <a:solidFill>
                            <a:schemeClr val="tx1"/>
                          </a:solidFill>
                        </a:rPr>
                        <a:t>类别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企业名称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创办时间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创办者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000" dirty="0">
                          <a:solidFill>
                            <a:schemeClr val="tx1"/>
                          </a:solidFill>
                        </a:rPr>
                        <a:t>当时地位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rowSpan="3"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军事工业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安庆内军械所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>
                          <a:solidFill>
                            <a:schemeClr val="tx1"/>
                          </a:solidFill>
                        </a:rPr>
                        <a:t>1861</a:t>
                      </a:r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曾国藩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1600" dirty="0">
                          <a:solidFill>
                            <a:schemeClr val="tx1"/>
                          </a:solidFill>
                        </a:rPr>
                        <a:t>洋务派办的第一个军事工业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江南制造总局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>
                          <a:solidFill>
                            <a:schemeClr val="tx1"/>
                          </a:solidFill>
                        </a:rPr>
                        <a:t>1865</a:t>
                      </a:r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李鸿章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1600" dirty="0">
                          <a:solidFill>
                            <a:schemeClr val="tx1"/>
                          </a:solidFill>
                        </a:rPr>
                        <a:t>规模最大的近代军事工业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福州船政局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>
                          <a:solidFill>
                            <a:schemeClr val="tx1"/>
                          </a:solidFill>
                        </a:rPr>
                        <a:t>1866</a:t>
                      </a:r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左宗棠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1600" dirty="0">
                          <a:solidFill>
                            <a:schemeClr val="tx1"/>
                          </a:solidFill>
                        </a:rPr>
                        <a:t>当时远东第一大船厂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rowSpan="4"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民用工业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轮船招商局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>
                          <a:solidFill>
                            <a:schemeClr val="tx1"/>
                          </a:solidFill>
                        </a:rPr>
                        <a:t>1872</a:t>
                      </a:r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李鸿章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1600" dirty="0">
                          <a:solidFill>
                            <a:schemeClr val="tx1"/>
                          </a:solidFill>
                        </a:rPr>
                        <a:t>中国近代第一个轮船公司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开平煤矿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>
                          <a:solidFill>
                            <a:schemeClr val="tx1"/>
                          </a:solidFill>
                        </a:rPr>
                        <a:t>1878</a:t>
                      </a:r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李鸿章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CN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汉阳铁厂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>
                          <a:solidFill>
                            <a:schemeClr val="tx1"/>
                          </a:solidFill>
                        </a:rPr>
                        <a:t>1890</a:t>
                      </a:r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张之洞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1600" dirty="0">
                          <a:solidFill>
                            <a:schemeClr val="tx1"/>
                          </a:solidFill>
                        </a:rPr>
                        <a:t>中国第一个近代化钢铁厂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湖北织布局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>
                          <a:solidFill>
                            <a:schemeClr val="tx1"/>
                          </a:solidFill>
                        </a:rPr>
                        <a:t>1888</a:t>
                      </a:r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张之洞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CN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zh-CN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r"/>
                      <a:r>
                        <a:rPr lang="zh-CN" altLang="en-US" sz="2000" dirty="0">
                          <a:solidFill>
                            <a:schemeClr val="tx1"/>
                          </a:solidFill>
                        </a:rPr>
                        <a:t>（正文标记）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>
                          <a:solidFill>
                            <a:schemeClr val="tx1"/>
                          </a:solidFill>
                        </a:rPr>
                        <a:t>（不用抄）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23" name="文本框 22"/>
          <p:cNvSpPr txBox="1"/>
          <p:nvPr/>
        </p:nvSpPr>
        <p:spPr>
          <a:xfrm>
            <a:off x="8119872" y="1585790"/>
            <a:ext cx="36484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    材料：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福州船政局是当时远东第一大船厂。它起初聘请洋匠，但洋匠受雇期间，狭技居奇，唯利是图。</a:t>
            </a:r>
            <a:endParaRPr lang="en-US" altLang="zh-CN" sz="2400" dirty="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119872" y="3524782"/>
            <a:ext cx="359590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sz="2800" dirty="0">
                <a:solidFill>
                  <a:schemeClr val="bg1"/>
                </a:solidFill>
              </a:rPr>
              <a:t>依据材料，洋务企业在发展过程中又遇到了什么问题？</a:t>
            </a:r>
            <a:endParaRPr lang="en-US" altLang="zh-CN" sz="2800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119872" y="5176002"/>
            <a:ext cx="3721608" cy="707886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技术人才紧缺</a:t>
            </a:r>
          </a:p>
        </p:txBody>
      </p:sp>
    </p:spTree>
    <p:extLst>
      <p:ext uri="{BB962C8B-B14F-4D97-AF65-F5344CB8AC3E}">
        <p14:creationId xmlns:p14="http://schemas.microsoft.com/office/powerpoint/2010/main" val="36938663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7B23148-4165-40B9-AF9B-D086CCA5A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35458" y="477795"/>
            <a:ext cx="6779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三、洋务运动的内容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342768" y="1062570"/>
            <a:ext cx="942408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（三）发展近代教育</a:t>
            </a:r>
            <a:r>
              <a:rPr lang="en-US" altLang="zh-CN" sz="2800" b="1" dirty="0"/>
              <a:t>——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办学校、育人才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348864" y="1589874"/>
            <a:ext cx="942408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（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）兴办新式学校、设立翻译馆             </a:t>
            </a:r>
            <a:endParaRPr lang="zh-CN" altLang="en-US" sz="2000" dirty="0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458" y="2170564"/>
            <a:ext cx="4446224" cy="4431403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5065776" y="2372996"/>
            <a:ext cx="662025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京师同文馆</a:t>
            </a:r>
            <a:endParaRPr lang="en-US" altLang="zh-CN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2400" dirty="0">
                <a:solidFill>
                  <a:schemeClr val="bg1"/>
                </a:solidFill>
              </a:rPr>
              <a:t>创办者：奕</a:t>
            </a:r>
            <a:endParaRPr lang="en-US" altLang="zh-CN" sz="2400" b="1" dirty="0">
              <a:solidFill>
                <a:schemeClr val="bg1"/>
              </a:solidFill>
            </a:endParaRPr>
          </a:p>
          <a:p>
            <a:r>
              <a:rPr lang="zh-CN" altLang="en-US" sz="2400" dirty="0">
                <a:solidFill>
                  <a:schemeClr val="bg1"/>
                </a:solidFill>
              </a:rPr>
              <a:t>创办时间：</a:t>
            </a:r>
            <a:r>
              <a:rPr lang="en-US" altLang="zh-CN" sz="2400" b="1" dirty="0">
                <a:solidFill>
                  <a:schemeClr val="bg1"/>
                </a:solidFill>
              </a:rPr>
              <a:t>1861</a:t>
            </a:r>
            <a:r>
              <a:rPr lang="zh-CN" altLang="en-US" sz="2400" b="1" dirty="0">
                <a:solidFill>
                  <a:schemeClr val="bg1"/>
                </a:solidFill>
              </a:rPr>
              <a:t>年</a:t>
            </a:r>
            <a:endParaRPr lang="en-US" altLang="zh-CN" sz="2400" b="1" dirty="0">
              <a:solidFill>
                <a:schemeClr val="bg1"/>
              </a:solidFill>
            </a:endParaRPr>
          </a:p>
          <a:p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京师同文馆是清末第一所官办外语专门学校，初</a:t>
            </a:r>
            <a:r>
              <a:rPr lang="zh-CN" altLang="en-US" sz="2400" dirty="0">
                <a:solidFill>
                  <a:srgbClr val="FFFF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以培养外语翻译、洋务人才为目的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，以外国人为教习，专门培养外文译员，属总理事务衙门。</a:t>
            </a:r>
            <a:endParaRPr lang="en-US" altLang="zh-CN" sz="24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1902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月（光绪二十七年十二月），并入</a:t>
            </a:r>
            <a:r>
              <a:rPr lang="zh-CN" alt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京师大学堂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en-US" sz="24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百日维新期间创办</a:t>
            </a:r>
            <a:r>
              <a:rPr lang="zh-CN" altLang="en-US" sz="24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，今北京大学），改名京师译学馆，并于次年开学，仍为外国语言文字专门学校。</a:t>
            </a:r>
            <a:endParaRPr lang="en-US" altLang="zh-CN" sz="24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5655521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7B23148-4165-40B9-AF9B-D086CCA5A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35458" y="477795"/>
            <a:ext cx="6779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三、洋务运动的内容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342768" y="1062570"/>
            <a:ext cx="942408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（三）发展近代教育</a:t>
            </a:r>
            <a:r>
              <a:rPr lang="en-US" altLang="zh-CN" sz="2800" b="1" dirty="0"/>
              <a:t>——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办学校、育人才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348864" y="1589874"/>
            <a:ext cx="942408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（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）兴办新式学校、设立翻译馆             </a:t>
            </a:r>
            <a:endParaRPr lang="zh-CN" altLang="en-US" sz="2000" dirty="0"/>
          </a:p>
        </p:txBody>
      </p:sp>
      <p:grpSp>
        <p:nvGrpSpPr>
          <p:cNvPr id="8" name="组合 7"/>
          <p:cNvGrpSpPr/>
          <p:nvPr/>
        </p:nvGrpSpPr>
        <p:grpSpPr>
          <a:xfrm>
            <a:off x="964752" y="2361862"/>
            <a:ext cx="4276725" cy="2938165"/>
            <a:chOff x="251520" y="1858942"/>
            <a:chExt cx="4276725" cy="2938165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51520" y="1858942"/>
              <a:ext cx="4276725" cy="2476500"/>
            </a:xfrm>
            <a:prstGeom prst="rect">
              <a:avLst/>
            </a:prstGeom>
          </p:spPr>
        </p:pic>
        <p:sp>
          <p:nvSpPr>
            <p:cNvPr id="11" name="文本框 10"/>
            <p:cNvSpPr txBox="1"/>
            <p:nvPr/>
          </p:nvSpPr>
          <p:spPr>
            <a:xfrm>
              <a:off x="251520" y="4335442"/>
              <a:ext cx="427672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</a:rPr>
                <a:t>福州（马尾）船政学堂</a:t>
              </a:r>
            </a:p>
          </p:txBody>
        </p:sp>
      </p:grpSp>
      <p:pic>
        <p:nvPicPr>
          <p:cNvPr id="14" name="图片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3999" y="2148760"/>
            <a:ext cx="3099537" cy="4432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393256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7B23148-4165-40B9-AF9B-D086CCA5A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35458" y="477795"/>
            <a:ext cx="6779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三、洋务运动的内容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342768" y="1062570"/>
            <a:ext cx="942408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（三）发展近代教育</a:t>
            </a:r>
            <a:r>
              <a:rPr lang="en-US" altLang="zh-CN" sz="2800" b="1" dirty="0"/>
              <a:t>——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办学校、育人才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342768" y="1585790"/>
            <a:ext cx="9424086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（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）兴办新式学校、设立翻译馆             </a:t>
            </a:r>
            <a:endParaRPr lang="en-US" altLang="zh-CN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（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）派遣留学生出国深造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05" y="2648360"/>
            <a:ext cx="4631376" cy="2611461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355" y="2648360"/>
            <a:ext cx="2412016" cy="328612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8501" y="2648360"/>
            <a:ext cx="3943350" cy="328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96755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7B23148-4165-40B9-AF9B-D086CCA5A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35458" y="477795"/>
            <a:ext cx="6779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三、洋务运动的内容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342768" y="1062570"/>
            <a:ext cx="942408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（四）筹划海防</a:t>
            </a:r>
            <a:r>
              <a:rPr lang="en-US" altLang="zh-CN" sz="2800" b="1" dirty="0"/>
              <a:t>——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编练新式海陆军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379536" y="1647345"/>
            <a:ext cx="5189160" cy="3016095"/>
            <a:chOff x="900113" y="908050"/>
            <a:chExt cx="7704137" cy="5329238"/>
          </a:xfrm>
        </p:grpSpPr>
        <p:pic>
          <p:nvPicPr>
            <p:cNvPr id="12" name="Picture 2" descr="10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0113" y="908050"/>
              <a:ext cx="7704137" cy="53292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AutoShape 4"/>
            <p:cNvSpPr>
              <a:spLocks noChangeArrowheads="1"/>
            </p:cNvSpPr>
            <p:nvPr/>
          </p:nvSpPr>
          <p:spPr bwMode="auto">
            <a:xfrm>
              <a:off x="6011863" y="1989138"/>
              <a:ext cx="1758555" cy="646112"/>
            </a:xfrm>
            <a:prstGeom prst="wedgeRectCallout">
              <a:avLst>
                <a:gd name="adj1" fmla="val -78759"/>
                <a:gd name="adj2" fmla="val -34028"/>
              </a:avLst>
            </a:prstGeom>
            <a:solidFill>
              <a:srgbClr val="3333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r>
                <a:rPr kumimoji="1" lang="zh-CN" altLang="en-US" b="1" dirty="0">
                  <a:solidFill>
                    <a:srgbClr val="FFFF00"/>
                  </a:solidFill>
                  <a:latin typeface="Times New Roman" pitchFamily="18" charset="0"/>
                </a:rPr>
                <a:t>北洋海军</a:t>
              </a:r>
            </a:p>
          </p:txBody>
        </p:sp>
        <p:sp>
          <p:nvSpPr>
            <p:cNvPr id="14" name="Oval 5"/>
            <p:cNvSpPr>
              <a:spLocks noChangeArrowheads="1"/>
            </p:cNvSpPr>
            <p:nvPr/>
          </p:nvSpPr>
          <p:spPr bwMode="auto">
            <a:xfrm>
              <a:off x="6156325" y="1412875"/>
              <a:ext cx="1081088" cy="388938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kumimoji="1" lang="zh-CN" altLang="en-US" sz="2000" b="1">
                  <a:solidFill>
                    <a:schemeClr val="bg1"/>
                  </a:solidFill>
                  <a:latin typeface="Times New Roman" pitchFamily="18" charset="0"/>
                </a:rPr>
                <a:t>旅顺</a:t>
              </a:r>
            </a:p>
          </p:txBody>
        </p:sp>
        <p:sp>
          <p:nvSpPr>
            <p:cNvPr id="15" name="Oval 6"/>
            <p:cNvSpPr>
              <a:spLocks noChangeArrowheads="1"/>
            </p:cNvSpPr>
            <p:nvPr/>
          </p:nvSpPr>
          <p:spPr bwMode="auto">
            <a:xfrm>
              <a:off x="4716463" y="2205038"/>
              <a:ext cx="1296987" cy="360362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kumimoji="1" lang="zh-CN" altLang="en-US" sz="2000" b="1">
                  <a:solidFill>
                    <a:schemeClr val="bg1"/>
                  </a:solidFill>
                  <a:latin typeface="Times New Roman" pitchFamily="18" charset="0"/>
                </a:rPr>
                <a:t>威海卫</a:t>
              </a:r>
            </a:p>
          </p:txBody>
        </p:sp>
        <p:sp>
          <p:nvSpPr>
            <p:cNvPr id="16" name="AutoShape 7"/>
            <p:cNvSpPr>
              <a:spLocks/>
            </p:cNvSpPr>
            <p:nvPr/>
          </p:nvSpPr>
          <p:spPr bwMode="auto">
            <a:xfrm>
              <a:off x="5867399" y="4221162"/>
              <a:ext cx="1728789" cy="698501"/>
            </a:xfrm>
            <a:prstGeom prst="borderCallout2">
              <a:avLst>
                <a:gd name="adj1" fmla="val 16366"/>
                <a:gd name="adj2" fmla="val -5037"/>
                <a:gd name="adj3" fmla="val 16366"/>
                <a:gd name="adj4" fmla="val -42602"/>
                <a:gd name="adj5" fmla="val 115000"/>
                <a:gd name="adj6" fmla="val -57713"/>
              </a:avLst>
            </a:prstGeom>
            <a:solidFill>
              <a:srgbClr val="3333CC"/>
            </a:solidFill>
            <a:ln w="38100">
              <a:solidFill>
                <a:srgbClr val="00336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r>
                <a:rPr kumimoji="1" lang="zh-CN" altLang="en-US" b="1" dirty="0">
                  <a:solidFill>
                    <a:srgbClr val="FFFF00"/>
                  </a:solidFill>
                  <a:latin typeface="Times New Roman" pitchFamily="18" charset="0"/>
                </a:rPr>
                <a:t>福建海军</a:t>
              </a:r>
            </a:p>
          </p:txBody>
        </p:sp>
        <p:sp>
          <p:nvSpPr>
            <p:cNvPr id="17" name="AutoShape 8"/>
            <p:cNvSpPr>
              <a:spLocks noChangeArrowheads="1"/>
            </p:cNvSpPr>
            <p:nvPr/>
          </p:nvSpPr>
          <p:spPr bwMode="auto">
            <a:xfrm>
              <a:off x="3851275" y="5516563"/>
              <a:ext cx="1669734" cy="609600"/>
            </a:xfrm>
            <a:prstGeom prst="wedgeRectCallout">
              <a:avLst>
                <a:gd name="adj1" fmla="val -75551"/>
                <a:gd name="adj2" fmla="val 26301"/>
              </a:avLst>
            </a:prstGeom>
            <a:solidFill>
              <a:srgbClr val="3333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r>
                <a:rPr kumimoji="1" lang="zh-CN" altLang="en-US" b="1" dirty="0">
                  <a:solidFill>
                    <a:srgbClr val="FFFF00"/>
                  </a:solidFill>
                  <a:latin typeface="Times New Roman" pitchFamily="18" charset="0"/>
                </a:rPr>
                <a:t>南洋海军</a:t>
              </a: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8519" y="1566566"/>
            <a:ext cx="4302414" cy="3177651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0464" y="3075455"/>
            <a:ext cx="1300469" cy="1668761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535458" y="5070438"/>
            <a:ext cx="4801314" cy="1200329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1885</a:t>
            </a:r>
            <a:r>
              <a:rPr lang="zh-CN" alt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年成立海军衙门、</a:t>
            </a:r>
            <a:endParaRPr lang="en-US" altLang="zh-CN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建立台湾行省</a:t>
            </a:r>
          </a:p>
        </p:txBody>
      </p:sp>
      <p:sp>
        <p:nvSpPr>
          <p:cNvPr id="19" name="矩形 18"/>
          <p:cNvSpPr/>
          <p:nvPr/>
        </p:nvSpPr>
        <p:spPr>
          <a:xfrm>
            <a:off x="7301203" y="5076534"/>
            <a:ext cx="4339650" cy="646331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1884</a:t>
            </a:r>
            <a:r>
              <a:rPr lang="zh-CN" alt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年建立新疆行省</a:t>
            </a:r>
          </a:p>
        </p:txBody>
      </p:sp>
    </p:spTree>
    <p:extLst>
      <p:ext uri="{BB962C8B-B14F-4D97-AF65-F5344CB8AC3E}">
        <p14:creationId xmlns:p14="http://schemas.microsoft.com/office/powerpoint/2010/main" val="3782237620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图片 2785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9995" y="205740"/>
            <a:ext cx="9881870" cy="57061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3" name="文本框 278532"/>
          <p:cNvSpPr txBox="1"/>
          <p:nvPr/>
        </p:nvSpPr>
        <p:spPr>
          <a:xfrm>
            <a:off x="3719513" y="5959475"/>
            <a:ext cx="533336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北洋舰队主力战舰</a:t>
            </a:r>
            <a:r>
              <a:rPr lang="zh-CN" altLang="en-US" sz="3600" b="1" dirty="0">
                <a:solidFill>
                  <a:schemeClr val="hlink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致远舰</a:t>
            </a:r>
            <a:r>
              <a:rPr lang="zh-CN" altLang="en-US" sz="3600" dirty="0">
                <a:latin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277508"/>
          <p:cNvSpPr txBox="1"/>
          <p:nvPr/>
        </p:nvSpPr>
        <p:spPr>
          <a:xfrm>
            <a:off x="3287713" y="5661025"/>
            <a:ext cx="532066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北洋舰队主力战舰</a:t>
            </a:r>
            <a:r>
              <a:rPr lang="zh-CN" altLang="en-US" sz="3600" b="1" dirty="0">
                <a:solidFill>
                  <a:schemeClr val="hlink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定远舰</a:t>
            </a:r>
            <a:r>
              <a:rPr lang="zh-CN" altLang="en-US" sz="3200" b="1" dirty="0">
                <a:latin typeface="Times New Roman" panose="02020603050405020304" pitchFamily="18" charset="0"/>
              </a:rPr>
              <a:t> </a:t>
            </a:r>
          </a:p>
        </p:txBody>
      </p:sp>
      <p:pic>
        <p:nvPicPr>
          <p:cNvPr id="26627" name="图片 2775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7645" y="217805"/>
            <a:ext cx="9683115" cy="54438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8" name="直接连接符 57"/>
          <p:cNvCxnSpPr/>
          <p:nvPr/>
        </p:nvCxnSpPr>
        <p:spPr>
          <a:xfrm>
            <a:off x="1517631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文本框 5"/>
          <p:cNvSpPr txBox="1"/>
          <p:nvPr/>
        </p:nvSpPr>
        <p:spPr>
          <a:xfrm>
            <a:off x="1523698" y="140305"/>
            <a:ext cx="2918581" cy="443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8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人教版八年级上册</a:t>
            </a:r>
            <a:endParaRPr lang="zh-CN" altLang="en-US" sz="2285" b="1" dirty="0"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66"/>
          <p:cNvGrpSpPr/>
          <p:nvPr/>
        </p:nvGrpSpPr>
        <p:grpSpPr>
          <a:xfrm>
            <a:off x="585069" y="6823982"/>
            <a:ext cx="10997633" cy="68035"/>
            <a:chOff x="0" y="7172350"/>
            <a:chExt cx="11547515" cy="71437"/>
          </a:xfrm>
        </p:grpSpPr>
        <p:pic>
          <p:nvPicPr>
            <p:cNvPr id="68" name="图片 67" descr="t018d16e110143ea110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2F2F2"/>
                </a:clrFrom>
                <a:clrTo>
                  <a:srgbClr val="F2F2F2">
                    <a:alpha val="0"/>
                  </a:srgbClr>
                </a:clrTo>
              </a:clrChange>
            </a:blip>
            <a:srcRect t="54831" b="25094"/>
            <a:stretch>
              <a:fillRect/>
            </a:stretch>
          </p:blipFill>
          <p:spPr>
            <a:xfrm>
              <a:off x="25440" y="7172350"/>
              <a:ext cx="11522075" cy="45719"/>
            </a:xfrm>
            <a:prstGeom prst="rect">
              <a:avLst/>
            </a:prstGeom>
          </p:spPr>
        </p:pic>
        <p:sp>
          <p:nvSpPr>
            <p:cNvPr id="69" name="矩形 68"/>
            <p:cNvSpPr/>
            <p:nvPr/>
          </p:nvSpPr>
          <p:spPr bwMode="auto">
            <a:xfrm flipV="1">
              <a:off x="0" y="7198068"/>
              <a:ext cx="11522075" cy="45719"/>
            </a:xfrm>
            <a:prstGeom prst="rect">
              <a:avLst/>
            </a:prstGeom>
            <a:solidFill>
              <a:srgbClr val="6633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glow rad="139700">
                <a:schemeClr val="accent2">
                  <a:lumMod val="60000"/>
                  <a:lumOff val="40000"/>
                  <a:alpha val="40000"/>
                </a:schemeClr>
              </a:glow>
            </a:effectLst>
          </p:spPr>
          <p:txBody>
            <a:bodyPr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715" dirty="0">
                <a:ln>
                  <a:solidFill>
                    <a:srgbClr val="660033"/>
                  </a:solidFill>
                </a:ln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317500" y="1354051"/>
            <a:ext cx="116674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65" b="1" dirty="0">
                <a:solidFill>
                  <a:srgbClr val="76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+mn-ea"/>
                <a:cs typeface="+mn-ea"/>
              </a:rPr>
              <a:t>19</a:t>
            </a:r>
            <a:r>
              <a:rPr lang="zh-CN" altLang="en-US" sz="3600" b="1" dirty="0">
                <a:solidFill>
                  <a:srgbClr val="FF0000"/>
                </a:solidFill>
                <a:latin typeface="+mn-ea"/>
                <a:cs typeface="+mn-ea"/>
              </a:rPr>
              <a:t>世纪</a:t>
            </a:r>
            <a:r>
              <a:rPr lang="en-US" altLang="zh-CN" sz="3600" b="1" dirty="0">
                <a:solidFill>
                  <a:srgbClr val="FF0000"/>
                </a:solidFill>
                <a:latin typeface="+mn-ea"/>
                <a:cs typeface="+mn-ea"/>
              </a:rPr>
              <a:t>60</a:t>
            </a:r>
            <a:r>
              <a:rPr lang="zh-CN" altLang="en-US" sz="3600" b="1" dirty="0">
                <a:solidFill>
                  <a:schemeClr val="tx1"/>
                </a:solidFill>
                <a:latin typeface="+mn-ea"/>
                <a:cs typeface="+mn-ea"/>
              </a:rPr>
              <a:t>年代起，洋务派开始组建陆军</a:t>
            </a:r>
            <a:r>
              <a:rPr lang="en-US" altLang="zh-CN" sz="3600" b="1" dirty="0">
                <a:solidFill>
                  <a:schemeClr val="tx1"/>
                </a:solidFill>
                <a:latin typeface="+mn-ea"/>
                <a:cs typeface="+mn-ea"/>
              </a:rPr>
              <a:t>——</a:t>
            </a:r>
            <a:r>
              <a:rPr lang="zh-CN" altLang="en-US" sz="3600" b="1" dirty="0">
                <a:solidFill>
                  <a:schemeClr val="tx1"/>
                </a:solidFill>
                <a:latin typeface="+mn-ea"/>
                <a:cs typeface="+mn-ea"/>
              </a:rPr>
              <a:t>新式洋枪队。</a:t>
            </a:r>
            <a:endParaRPr lang="zh-CN" altLang="en-US" sz="3600" b="1" dirty="0">
              <a:latin typeface="+mn-ea"/>
              <a:cs typeface="+mn-ea"/>
            </a:endParaRPr>
          </a:p>
        </p:txBody>
      </p:sp>
      <p:pic>
        <p:nvPicPr>
          <p:cNvPr id="30" name="图片 29" descr="10292100475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195" y="3791585"/>
            <a:ext cx="5166360" cy="29324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" name="图片 30" descr="10292200475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0315" y="3791585"/>
            <a:ext cx="5368290" cy="2933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4" name="TextBox 33"/>
          <p:cNvSpPr txBox="1"/>
          <p:nvPr/>
        </p:nvSpPr>
        <p:spPr>
          <a:xfrm>
            <a:off x="207010" y="773430"/>
            <a:ext cx="2043821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chemeClr val="tx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时间：</a:t>
            </a:r>
          </a:p>
        </p:txBody>
      </p:sp>
      <p:sp>
        <p:nvSpPr>
          <p:cNvPr id="2" name="TextBox 28"/>
          <p:cNvSpPr txBox="1"/>
          <p:nvPr/>
        </p:nvSpPr>
        <p:spPr>
          <a:xfrm>
            <a:off x="511175" y="2592705"/>
            <a:ext cx="1118743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chemeClr val="tx1"/>
                </a:solidFill>
                <a:latin typeface="+mn-ea"/>
                <a:cs typeface="+mn-ea"/>
              </a:rPr>
              <a:t>淘汰传统兵器，采用西式兵操练兵，使清朝军队的</a:t>
            </a:r>
            <a:r>
              <a:rPr lang="zh-CN" altLang="en-US" sz="3600" b="1" dirty="0">
                <a:solidFill>
                  <a:srgbClr val="FF0000"/>
                </a:solidFill>
                <a:latin typeface="+mn-ea"/>
                <a:cs typeface="+mn-ea"/>
              </a:rPr>
              <a:t>武器</a:t>
            </a:r>
            <a:r>
              <a:rPr lang="zh-CN" altLang="en-US" sz="3600" b="1" dirty="0">
                <a:solidFill>
                  <a:schemeClr val="tx1"/>
                </a:solidFill>
                <a:latin typeface="+mn-ea"/>
                <a:cs typeface="+mn-ea"/>
              </a:rPr>
              <a:t>和</a:t>
            </a:r>
            <a:r>
              <a:rPr lang="zh-CN" altLang="en-US" sz="3600" b="1" dirty="0">
                <a:solidFill>
                  <a:srgbClr val="FF0000"/>
                </a:solidFill>
                <a:latin typeface="+mn-ea"/>
                <a:cs typeface="+mn-ea"/>
              </a:rPr>
              <a:t>战术</a:t>
            </a:r>
            <a:r>
              <a:rPr lang="zh-CN" altLang="en-US" sz="3600" b="1" dirty="0">
                <a:solidFill>
                  <a:schemeClr val="tx1"/>
                </a:solidFill>
                <a:latin typeface="+mn-ea"/>
                <a:cs typeface="+mn-ea"/>
              </a:rPr>
              <a:t>逐渐发生变化。</a:t>
            </a:r>
          </a:p>
        </p:txBody>
      </p:sp>
      <p:sp>
        <p:nvSpPr>
          <p:cNvPr id="3" name="TextBox 33"/>
          <p:cNvSpPr txBox="1"/>
          <p:nvPr/>
        </p:nvSpPr>
        <p:spPr>
          <a:xfrm>
            <a:off x="207010" y="1934845"/>
            <a:ext cx="200469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chemeClr val="tx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措施：</a:t>
            </a:r>
          </a:p>
        </p:txBody>
      </p:sp>
      <p:sp>
        <p:nvSpPr>
          <p:cNvPr id="4" name="TextBox 33"/>
          <p:cNvSpPr txBox="1"/>
          <p:nvPr/>
        </p:nvSpPr>
        <p:spPr>
          <a:xfrm>
            <a:off x="207010" y="77470"/>
            <a:ext cx="320040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建立陆军</a:t>
            </a:r>
          </a:p>
        </p:txBody>
      </p:sp>
    </p:spTree>
    <p:extLst>
      <p:ext uri="{BB962C8B-B14F-4D97-AF65-F5344CB8AC3E}">
        <p14:creationId xmlns:p14="http://schemas.microsoft.com/office/powerpoint/2010/main" val="17562842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7B23148-4165-40B9-AF9B-D086CCA5A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35458" y="477795"/>
            <a:ext cx="6779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三、客观评价洋务运动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79536" y="1117888"/>
            <a:ext cx="114345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    材料一</a:t>
            </a:r>
            <a:r>
              <a:rPr lang="zh-CN" altLang="en-US" sz="32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：洋务派办民用工业，为了解决资金问题，采取“官督商办”和“官商合办”的方式，吸收私人资本。</a:t>
            </a:r>
            <a:r>
              <a:rPr lang="zh-CN" altLang="en-US" sz="3200" b="1" u="dashHeavy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C0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</a:rPr>
              <a:t>这“商股”部分即是民族资本主义因素</a:t>
            </a:r>
            <a:r>
              <a:rPr lang="zh-CN" altLang="en-US" sz="32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。从</a:t>
            </a:r>
            <a:r>
              <a:rPr lang="en-US" altLang="zh-CN" sz="32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</a:t>
            </a:r>
            <a:r>
              <a:rPr lang="zh-CN" altLang="en-US" sz="32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世纪</a:t>
            </a:r>
            <a:r>
              <a:rPr lang="en-US" altLang="zh-CN" sz="32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70</a:t>
            </a:r>
            <a:r>
              <a:rPr lang="zh-CN" altLang="en-US" sz="32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年代开始，企业的利润更吸引一批官僚、地主、商人，直接投资于近代民用工业，终于使中国有了一点先进的生产能力。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178176" y="3672433"/>
            <a:ext cx="942408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（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）客观上促进民族资本主义的产生</a:t>
            </a:r>
            <a:endParaRPr lang="en-US" altLang="zh-CN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34081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7B23148-4165-40B9-AF9B-D086CCA5A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35458" y="477795"/>
            <a:ext cx="6779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四、客观评价洋务运动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79536" y="1117888"/>
            <a:ext cx="114345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    </a:t>
            </a:r>
            <a:r>
              <a:rPr lang="zh-CN" altLang="en-US" sz="3200" dirty="0">
                <a:solidFill>
                  <a:schemeClr val="bg1"/>
                </a:solidFill>
                <a:latin typeface="+mn-ea"/>
              </a:rPr>
              <a:t>材料二：</a:t>
            </a:r>
            <a:r>
              <a:rPr lang="en-US" altLang="zh-CN" sz="32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1872</a:t>
            </a:r>
            <a:r>
              <a:rPr lang="zh-CN" altLang="en-US" sz="32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李鸿章创办轮船招商局，使“内江外海之利，不致为洋人尽占”，三年多时间，外轮损失白银一千三百多万两，美国旗昌行因不堪赔累，被招商局收购。湖北织布官局开织后，江汉关进口洋布每年减少十万多匹。</a:t>
            </a:r>
            <a:r>
              <a:rPr lang="zh-CN" altLang="en-US" sz="32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中国资本能挫败洋商</a:t>
            </a:r>
            <a:r>
              <a:rPr lang="zh-CN" altLang="en-US" sz="32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，这在当时曾被视为“创见之事”。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178176" y="3672433"/>
            <a:ext cx="9424086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（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）客观上促进民族资本主义的产生          </a:t>
            </a:r>
            <a:endParaRPr lang="en-US" altLang="zh-CN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（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）对外国资本的入侵起到了一定的抵制作用</a:t>
            </a:r>
            <a:endParaRPr lang="en-US" altLang="zh-CN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614462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7B23148-4165-40B9-AF9B-D086CCA5A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35458" y="477795"/>
            <a:ext cx="6779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三、客观评价洋务运动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79536" y="1117888"/>
            <a:ext cx="114345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    </a:t>
            </a:r>
            <a:r>
              <a:rPr lang="zh-CN" altLang="en-US" sz="3200" dirty="0">
                <a:solidFill>
                  <a:schemeClr val="bg1"/>
                </a:solidFill>
                <a:latin typeface="+mn-ea"/>
              </a:rPr>
              <a:t>材料三：</a:t>
            </a:r>
            <a:r>
              <a:rPr lang="zh-CN" altLang="en-US" sz="32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在“幼童赴美留学计划”的推动下。赴美、赴欧、赴日的学生日见其多，兴起了一股“留学热”。留学教育的出现，一扫旧教育体制的腐朽陈旧，改变了一些传统的教育内容，部分废除了旧教育体制的封建等级，</a:t>
            </a:r>
            <a:r>
              <a:rPr lang="zh-CN" altLang="en-US" sz="32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择优选派人才出国</a:t>
            </a:r>
            <a:r>
              <a:rPr lang="zh-CN" altLang="en-US" sz="32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，是中国在走向世界的过程中迈出的重要一步。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178176" y="3672433"/>
            <a:ext cx="9424086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（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）客观上促进民族资本主义的产生          </a:t>
            </a:r>
            <a:endParaRPr lang="en-US" altLang="zh-CN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（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）对外国资本的入侵起到了一定的抵制作用</a:t>
            </a:r>
            <a:endParaRPr lang="en-US" altLang="zh-CN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（</a:t>
            </a:r>
            <a:r>
              <a:rPr lang="en-US" altLang="zh-C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）培养了一批近代新式人才</a:t>
            </a:r>
            <a:endParaRPr lang="en-US" altLang="zh-CN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417155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7B23148-4165-40B9-AF9B-D086CCA5A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" r="819" b="1460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35458" y="477795"/>
            <a:ext cx="6779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三、客观评价洋务运动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79536" y="1117888"/>
            <a:ext cx="114345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    </a:t>
            </a:r>
            <a:r>
              <a:rPr lang="zh-CN" altLang="en-US" sz="3200" dirty="0">
                <a:solidFill>
                  <a:schemeClr val="bg1"/>
                </a:solidFill>
                <a:latin typeface="+mn-ea"/>
              </a:rPr>
              <a:t>材料四：</a:t>
            </a:r>
            <a:r>
              <a:rPr lang="zh-CN" altLang="en-US" sz="32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甲午战争的隆隆炮声宣告了洋务运动的破产</a:t>
            </a:r>
            <a:endParaRPr lang="en-US" altLang="zh-CN" sz="32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    材料五：</a:t>
            </a:r>
            <a:r>
              <a:rPr lang="zh-CN" altLang="en-US" sz="32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我办了一辈子的事，练兵也，海军也，都是纸糊的老虎</a:t>
            </a:r>
            <a:r>
              <a:rPr lang="en-US" altLang="zh-CN" sz="32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32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不过勉强涂饰，虚有其表。         </a:t>
            </a:r>
            <a:r>
              <a:rPr lang="en-US" altLang="zh-CN" sz="32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李鸿章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99163" y="2896510"/>
            <a:ext cx="10393673" cy="34163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性质：一次失败了的封建统治阶级的自救运动</a:t>
            </a:r>
            <a:endParaRPr lang="en-US" altLang="zh-CN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地位：中国近代化的开端</a:t>
            </a:r>
            <a:endParaRPr lang="en-US" altLang="zh-CN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3600" dirty="0">
                <a:solidFill>
                  <a:srgbClr val="FF0000"/>
                </a:solidFill>
              </a:rPr>
              <a:t>积极</a:t>
            </a:r>
            <a:r>
              <a:rPr lang="zh-CN" altLang="en-US" sz="3600" dirty="0"/>
              <a:t>：客观上促进了</a:t>
            </a:r>
            <a:r>
              <a:rPr lang="zh-CN" altLang="en-US" sz="3600" u="sng" dirty="0">
                <a:solidFill>
                  <a:srgbClr val="FF0000"/>
                </a:solidFill>
              </a:rPr>
              <a:t>民族资本主义</a:t>
            </a:r>
            <a:r>
              <a:rPr lang="zh-CN" altLang="en-US" sz="3600" dirty="0"/>
              <a:t>的产生，对外国资本的入侵起到一定的</a:t>
            </a:r>
            <a:r>
              <a:rPr lang="zh-CN" altLang="en-US" sz="3600" dirty="0">
                <a:solidFill>
                  <a:srgbClr val="FF0000"/>
                </a:solidFill>
              </a:rPr>
              <a:t>抵制作用</a:t>
            </a:r>
            <a:r>
              <a:rPr lang="zh-CN" altLang="en-US" sz="3600" b="1" dirty="0">
                <a:solidFill>
                  <a:srgbClr val="3333FF"/>
                </a:solidFill>
              </a:rPr>
              <a:t>（进步性）</a:t>
            </a:r>
          </a:p>
          <a:p>
            <a:r>
              <a:rPr lang="zh-CN" altLang="en-US" sz="3600" dirty="0">
                <a:solidFill>
                  <a:srgbClr val="FF0000"/>
                </a:solidFill>
              </a:rPr>
              <a:t>消极</a:t>
            </a:r>
            <a:r>
              <a:rPr lang="zh-CN" altLang="en-US" sz="3600" dirty="0"/>
              <a:t>：没有使中国走上富强的道路</a:t>
            </a:r>
            <a:r>
              <a:rPr lang="zh-CN" altLang="en-US" sz="3600" b="1" dirty="0">
                <a:solidFill>
                  <a:srgbClr val="3333FF"/>
                </a:solidFill>
              </a:rPr>
              <a:t>（局限性）</a:t>
            </a:r>
          </a:p>
          <a:p>
            <a:endParaRPr lang="en-US" altLang="zh-CN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81781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3"/>
          <p:cNvSpPr txBox="1"/>
          <p:nvPr/>
        </p:nvSpPr>
        <p:spPr>
          <a:xfrm>
            <a:off x="273685" y="831022"/>
            <a:ext cx="3200400" cy="7683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失败的原因：</a:t>
            </a:r>
          </a:p>
        </p:txBody>
      </p:sp>
      <p:sp>
        <p:nvSpPr>
          <p:cNvPr id="3" name="TextBox 33"/>
          <p:cNvSpPr txBox="1"/>
          <p:nvPr/>
        </p:nvSpPr>
        <p:spPr>
          <a:xfrm>
            <a:off x="3564255" y="554162"/>
            <a:ext cx="855154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1.</a:t>
            </a:r>
            <a:r>
              <a:rPr lang="zh-CN" altLang="en-US" sz="4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清政府内部的腐败，</a:t>
            </a:r>
            <a:endParaRPr lang="zh-CN" altLang="en-US" sz="44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r>
              <a:rPr lang="en-US" altLang="zh-CN" sz="4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2.</a:t>
            </a:r>
            <a:r>
              <a:rPr lang="zh-CN" altLang="en-US" sz="4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外部势力的挤压，</a:t>
            </a:r>
          </a:p>
          <a:p>
            <a:r>
              <a:rPr lang="en-US" altLang="zh-CN" sz="4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3.</a:t>
            </a:r>
            <a:r>
              <a:rPr lang="zh-CN" altLang="en-US" sz="4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目的是维护和巩固清朝的统治，</a:t>
            </a:r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没有触动封建制度。（根本原因）</a:t>
            </a:r>
          </a:p>
        </p:txBody>
      </p:sp>
      <p:sp>
        <p:nvSpPr>
          <p:cNvPr id="5" name="TextBox 33"/>
          <p:cNvSpPr txBox="1"/>
          <p:nvPr/>
        </p:nvSpPr>
        <p:spPr>
          <a:xfrm>
            <a:off x="406400" y="3580552"/>
            <a:ext cx="47986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启示（教训）：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27537" y="4575617"/>
            <a:ext cx="9659817" cy="1938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不触动封建制度的自强运动不能救中国。</a:t>
            </a:r>
          </a:p>
          <a:p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学习西方技术的同时也要学习西方的制度。</a:t>
            </a:r>
          </a:p>
          <a:p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地主阶级不能救中国。</a:t>
            </a:r>
          </a:p>
        </p:txBody>
      </p:sp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2.0.50727.8662"/>
  <p:tag name="AS_OS" val="Microsoft Windows NT 6.2.9200.0"/>
  <p:tag name="AS_RELEASE_DATE" val="2018.07.12"/>
  <p:tag name="AS_TITLE" val="Aspose.Slides for .NET 2.0"/>
  <p:tag name="AS_VERSION" val="18.7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1736</TotalTime>
  <Words>1401</Words>
  <Application>Microsoft Office PowerPoint</Application>
  <PresentationFormat>宽屏</PresentationFormat>
  <Paragraphs>175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3" baseType="lpstr">
      <vt:lpstr>等线</vt:lpstr>
      <vt:lpstr>等线 Light</vt:lpstr>
      <vt:lpstr>黑体</vt:lpstr>
      <vt:lpstr>华文仿宋</vt:lpstr>
      <vt:lpstr>华文琥珀</vt:lpstr>
      <vt:lpstr>华文新魏</vt:lpstr>
      <vt:lpstr>楷体</vt:lpstr>
      <vt:lpstr>萝莉体 第二版</vt:lpstr>
      <vt:lpstr>微软雅黑</vt:lpstr>
      <vt:lpstr>Arial</vt:lpstr>
      <vt:lpstr>Calibri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彩虹办公</Manager>
  <Company>上海剑姬网络科技有限公司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彩虹办公PPT模板</dc:title>
  <dc:creator>彩虹办公</dc:creator>
  <cp:keywords>彩虹办公</cp:keywords>
  <dc:description>彩虹办公 http://www.caihong8888.com</dc:description>
  <cp:lastModifiedBy>Administrator</cp:lastModifiedBy>
  <cp:revision>195</cp:revision>
  <dcterms:created xsi:type="dcterms:W3CDTF">2017-11-24T03:51:27Z</dcterms:created>
  <dcterms:modified xsi:type="dcterms:W3CDTF">2020-09-18T02:38:05Z</dcterms:modified>
</cp:coreProperties>
</file>