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98" r:id="rId2"/>
    <p:sldId id="321" r:id="rId3"/>
    <p:sldId id="325" r:id="rId4"/>
    <p:sldId id="324" r:id="rId5"/>
    <p:sldId id="301" r:id="rId6"/>
    <p:sldId id="312" r:id="rId7"/>
    <p:sldId id="290" r:id="rId8"/>
    <p:sldId id="302" r:id="rId9"/>
    <p:sldId id="313" r:id="rId10"/>
    <p:sldId id="292" r:id="rId11"/>
    <p:sldId id="314" r:id="rId12"/>
    <p:sldId id="315" r:id="rId13"/>
    <p:sldId id="323" r:id="rId14"/>
    <p:sldId id="316" r:id="rId15"/>
    <p:sldId id="329" r:id="rId16"/>
    <p:sldId id="330" r:id="rId17"/>
    <p:sldId id="327" r:id="rId18"/>
    <p:sldId id="328" r:id="rId19"/>
    <p:sldId id="310" r:id="rId20"/>
    <p:sldId id="326" r:id="rId21"/>
    <p:sldId id="311" r:id="rId22"/>
    <p:sldId id="322" r:id="rId23"/>
    <p:sldId id="308" r:id="rId2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FFFFFF"/>
    <a:srgbClr val="0000CC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8134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120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120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0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120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120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20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20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12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121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121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121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900686D-9295-4E34-A2DF-94EE519C43D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198FEB-5E8E-4685-AE86-1B941A77CAB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5B0C53-A734-41D6-9B1A-7B708E9E9EC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DC71A9-BA8B-4F79-A6BA-45B437031F0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A0E27-FE55-421B-8CBD-5F38BBF61D3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E07AD-3E4B-4DCC-BEC0-7431AEDDBCD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89393-8A94-46AA-80D1-0B95A64D115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A32CA-96D7-49F4-B3FC-C5B77875F45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5CD1F-D5F7-49A3-92CF-4DF75C4DC9D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660F24-62DF-4D94-BAAC-F8DF4BECB0F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944BD-61F7-4B31-A3BC-A9F20A640A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150938" y="214313"/>
            <a:ext cx="7804150" cy="5918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CDDC8FF-5A11-4265-B1F8-7F6B868A9FD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018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018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018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018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01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501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5018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43D5BFF1-78AE-4DD3-BD76-0209FAED2CA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39532;&#26149;&#31168;\&#31532;&#19977;&#21333;&#20803;&#29289;&#36136;&#26500;&#25104;&#30340;&#22885;&#31192;\&#32933;&#23110;\&#21270;&#23398;&#25945;&#23398;\&#35838;&#20214;&#19982;&#22797;&#20064;\&#21333;&#20803;&#35838;&#20214;\&#31532;&#19977;&#21333;&#20803;\&#26032;&#24314;&#25991;&#20214;&#22841;\2006&#24180;&#20998;&#23376;&#21644;&#21407;&#23376;03.ppt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Oval 4"/>
          <p:cNvSpPr>
            <a:spLocks noChangeArrowheads="1"/>
          </p:cNvSpPr>
          <p:nvPr/>
        </p:nvSpPr>
        <p:spPr bwMode="auto">
          <a:xfrm>
            <a:off x="2195513" y="1268413"/>
            <a:ext cx="720725" cy="720725"/>
          </a:xfrm>
          <a:prstGeom prst="ellipse">
            <a:avLst/>
          </a:prstGeom>
          <a:solidFill>
            <a:srgbClr val="FEFCA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9397" name="Oval 5"/>
          <p:cNvSpPr>
            <a:spLocks noChangeArrowheads="1"/>
          </p:cNvSpPr>
          <p:nvPr/>
        </p:nvSpPr>
        <p:spPr bwMode="auto">
          <a:xfrm>
            <a:off x="6804025" y="4868863"/>
            <a:ext cx="720725" cy="720725"/>
          </a:xfrm>
          <a:prstGeom prst="ellipse">
            <a:avLst/>
          </a:prstGeom>
          <a:solidFill>
            <a:srgbClr val="0000CC"/>
          </a:solidFill>
          <a:ln w="9525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59398" name="Group 6"/>
          <p:cNvGrpSpPr>
            <a:grpSpLocks/>
          </p:cNvGrpSpPr>
          <p:nvPr/>
        </p:nvGrpSpPr>
        <p:grpSpPr bwMode="auto">
          <a:xfrm>
            <a:off x="2987675" y="4868863"/>
            <a:ext cx="576263" cy="647700"/>
            <a:chOff x="1791" y="3158"/>
            <a:chExt cx="363" cy="408"/>
          </a:xfrm>
        </p:grpSpPr>
        <p:sp>
          <p:nvSpPr>
            <p:cNvPr id="59399" name="Oval 7"/>
            <p:cNvSpPr>
              <a:spLocks noChangeArrowheads="1"/>
            </p:cNvSpPr>
            <p:nvPr/>
          </p:nvSpPr>
          <p:spPr bwMode="auto">
            <a:xfrm>
              <a:off x="1791" y="3203"/>
              <a:ext cx="273" cy="272"/>
            </a:xfrm>
            <a:prstGeom prst="ellipse">
              <a:avLst/>
            </a:prstGeom>
            <a:solidFill>
              <a:srgbClr val="F9293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400" name="Oval 8"/>
            <p:cNvSpPr>
              <a:spLocks noChangeArrowheads="1"/>
            </p:cNvSpPr>
            <p:nvPr/>
          </p:nvSpPr>
          <p:spPr bwMode="auto">
            <a:xfrm>
              <a:off x="2018" y="3158"/>
              <a:ext cx="136" cy="136"/>
            </a:xfrm>
            <a:prstGeom prst="ellipse">
              <a:avLst/>
            </a:prstGeom>
            <a:solidFill>
              <a:srgbClr val="A9EEF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401" name="Oval 9"/>
            <p:cNvSpPr>
              <a:spLocks noChangeArrowheads="1"/>
            </p:cNvSpPr>
            <p:nvPr/>
          </p:nvSpPr>
          <p:spPr bwMode="auto">
            <a:xfrm>
              <a:off x="1973" y="3430"/>
              <a:ext cx="136" cy="136"/>
            </a:xfrm>
            <a:prstGeom prst="ellipse">
              <a:avLst/>
            </a:prstGeom>
            <a:solidFill>
              <a:srgbClr val="A9EEF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9402" name="Group 10"/>
          <p:cNvGrpSpPr>
            <a:grpSpLocks/>
          </p:cNvGrpSpPr>
          <p:nvPr/>
        </p:nvGrpSpPr>
        <p:grpSpPr bwMode="auto">
          <a:xfrm>
            <a:off x="6877050" y="1557338"/>
            <a:ext cx="647700" cy="647700"/>
            <a:chOff x="3379" y="3203"/>
            <a:chExt cx="408" cy="408"/>
          </a:xfrm>
        </p:grpSpPr>
        <p:sp>
          <p:nvSpPr>
            <p:cNvPr id="59403" name="Oval 11"/>
            <p:cNvSpPr>
              <a:spLocks noChangeArrowheads="1"/>
            </p:cNvSpPr>
            <p:nvPr/>
          </p:nvSpPr>
          <p:spPr bwMode="auto">
            <a:xfrm>
              <a:off x="3379" y="3339"/>
              <a:ext cx="136" cy="136"/>
            </a:xfrm>
            <a:prstGeom prst="ellipse">
              <a:avLst/>
            </a:prstGeom>
            <a:solidFill>
              <a:srgbClr val="A9EEF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404" name="Oval 12"/>
            <p:cNvSpPr>
              <a:spLocks noChangeArrowheads="1"/>
            </p:cNvSpPr>
            <p:nvPr/>
          </p:nvSpPr>
          <p:spPr bwMode="auto">
            <a:xfrm>
              <a:off x="3606" y="3203"/>
              <a:ext cx="136" cy="136"/>
            </a:xfrm>
            <a:prstGeom prst="ellipse">
              <a:avLst/>
            </a:prstGeom>
            <a:solidFill>
              <a:srgbClr val="A9EEF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405" name="Oval 13"/>
            <p:cNvSpPr>
              <a:spLocks noChangeArrowheads="1"/>
            </p:cNvSpPr>
            <p:nvPr/>
          </p:nvSpPr>
          <p:spPr bwMode="auto">
            <a:xfrm>
              <a:off x="3514" y="3339"/>
              <a:ext cx="273" cy="272"/>
            </a:xfrm>
            <a:prstGeom prst="ellipse">
              <a:avLst/>
            </a:prstGeom>
            <a:solidFill>
              <a:srgbClr val="F9293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9408" name="Text Box 16"/>
          <p:cNvSpPr txBox="1">
            <a:spLocks noChangeArrowheads="1"/>
          </p:cNvSpPr>
          <p:nvPr/>
        </p:nvSpPr>
        <p:spPr bwMode="auto">
          <a:xfrm>
            <a:off x="1979613" y="4124325"/>
            <a:ext cx="5184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中山大学附属中学－－邓作逵  老师</a:t>
            </a:r>
          </a:p>
        </p:txBody>
      </p:sp>
      <p:sp>
        <p:nvSpPr>
          <p:cNvPr id="59409" name="Text Box 17"/>
          <p:cNvSpPr txBox="1">
            <a:spLocks noChangeArrowheads="1"/>
          </p:cNvSpPr>
          <p:nvPr/>
        </p:nvSpPr>
        <p:spPr bwMode="auto">
          <a:xfrm>
            <a:off x="1619250" y="2276475"/>
            <a:ext cx="6408738" cy="8239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课题 </a:t>
            </a: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1  </a:t>
            </a: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分子和原子</a:t>
            </a:r>
          </a:p>
        </p:txBody>
      </p:sp>
      <p:sp>
        <p:nvSpPr>
          <p:cNvPr id="59410" name="Text Box 18"/>
          <p:cNvSpPr txBox="1">
            <a:spLocks noChangeArrowheads="1"/>
          </p:cNvSpPr>
          <p:nvPr/>
        </p:nvSpPr>
        <p:spPr bwMode="auto">
          <a:xfrm>
            <a:off x="6877050" y="5805488"/>
            <a:ext cx="174919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/>
              <a:t>20191008</a:t>
            </a:r>
            <a:endParaRPr lang="en-US" altLang="zh-CN" dirty="0"/>
          </a:p>
        </p:txBody>
      </p:sp>
      <p:sp>
        <p:nvSpPr>
          <p:cNvPr id="59411" name="Oval 19"/>
          <p:cNvSpPr>
            <a:spLocks noChangeArrowheads="1"/>
          </p:cNvSpPr>
          <p:nvPr/>
        </p:nvSpPr>
        <p:spPr bwMode="auto">
          <a:xfrm>
            <a:off x="900113" y="4148138"/>
            <a:ext cx="720725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944 -0.08392 C 0.05642 -0.08392 0.08645 -0.04138 0.08645 0.01109 C 0.08645 0.06333 0.05642 0.1061 0.01944 0.1061 C -0.01754 0.1061 -0.0474 0.06333 -0.0474 0.01109 C -0.0474 -0.04138 -0.01754 -0.08392 0.01944 -0.08392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88889E-6 7.40741E-7 C 0.04098 7.40741E-7 0.07934 -0.0581 0.07934 -0.01597 C 0.08993 -0.00695 0.09705 0.07361 0.08455 0.09792 C 0.07726 0.10995 0.05591 0.06319 0.03559 0.05625 C 0.01424 0.05301 -0.01215 0.05185 -0.03767 0.05625 C -0.06319 0.06065 -0.1085 0.09491 -0.1177 0.0831 C -0.12691 0.0713 -0.11284 -0.00093 -0.09323 -0.01458 C -0.09323 -0.05671 -0.04097 7.40741E-7 -3.88889E-6 7.40741E-7 Z " pathEditMode="relative" rAng="0" ptsTypes="ffafaaff">
                                      <p:cBhvr>
                                        <p:cTn id="8" dur="3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" y="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repeatCount="indefinite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.02361 -0.0682 C 0.05625 -0.0682 0.08281 -0.03283 0.08281 0.01109 C 0.08281 0.05478 0.05625 0.09038 0.02361 0.09038 C -0.00903 0.09038 -0.03542 0.05478 -0.03542 0.01109 C -0.03542 -0.03283 -0.00903 -0.0682 0.02361 -0.0682 Z " pathEditMode="relative" rAng="0" ptsTypes="fffff">
                                      <p:cBhvr>
                                        <p:cTn id="10" dur="3000" fill="hold"/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382 -0.16806 C -0.04063 -0.16806 -0.07084 -0.10463 -0.07084 -0.02639 C -0.07084 0.05162 -0.04063 0.11528 -0.00382 0.11528 C 0.03316 0.11528 0.06319 0.05162 0.06319 -0.02639 C 0.06319 -0.10463 0.03316 -0.16806 -0.00382 -0.16806 Z " pathEditMode="relative" rAng="0" ptsTypes="fffff">
                                      <p:cBhvr>
                                        <p:cTn id="12" dur="30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781 -0.1051 C -0.02517 -0.1051 -0.03941 -0.0625 -0.03941 -0.00996 C -0.03941 0.04236 -0.02517 0.08495 -0.00781 0.08495 C 0.00972 0.08495 0.02361 0.04236 0.02361 -0.00996 C 0.02361 -0.0625 0.00972 -0.1051 -0.00781 -0.1051 Z " pathEditMode="relative" rAng="0" ptsTypes="fffff">
                                      <p:cBhvr>
                                        <p:cTn id="14" dur="5000" fill="hold"/>
                                        <p:tgtEl>
                                          <p:spTgt spid="594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612775" y="1916113"/>
            <a:ext cx="7920038" cy="393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endParaRPr lang="en-US" altLang="zh-CN" sz="2800" b="0">
              <a:latin typeface="宋体" pitchFamily="2" charset="-122"/>
            </a:endParaRPr>
          </a:p>
          <a:p>
            <a:pPr marL="342900" indent="-342900"/>
            <a:r>
              <a:rPr lang="en-US" altLang="zh-CN" sz="2800">
                <a:latin typeface="宋体" pitchFamily="2" charset="-122"/>
              </a:rPr>
              <a:t>1</a:t>
            </a:r>
            <a:r>
              <a:rPr lang="zh-CN" altLang="en-US" sz="2800">
                <a:latin typeface="宋体" pitchFamily="2" charset="-122"/>
              </a:rPr>
              <a:t>．知道物质是由分子、原子等微小粒子构成的；</a:t>
            </a:r>
          </a:p>
          <a:p>
            <a:pPr marL="342900" indent="-342900"/>
            <a:endParaRPr lang="zh-CN" altLang="en-US" sz="2800">
              <a:latin typeface="宋体" pitchFamily="2" charset="-122"/>
            </a:endParaRPr>
          </a:p>
          <a:p>
            <a:pPr marL="342900" indent="-342900"/>
            <a:r>
              <a:rPr lang="en-US" altLang="zh-CN" sz="2800">
                <a:latin typeface="宋体" pitchFamily="2" charset="-122"/>
              </a:rPr>
              <a:t>2</a:t>
            </a:r>
            <a:r>
              <a:rPr lang="zh-CN" altLang="en-US" sz="2800">
                <a:latin typeface="宋体" pitchFamily="2" charset="-122"/>
              </a:rPr>
              <a:t>．能说出分子、原子的特征（质量小、体积小、  </a:t>
            </a:r>
          </a:p>
          <a:p>
            <a:pPr marL="342900" indent="-342900"/>
            <a:r>
              <a:rPr lang="zh-CN" altLang="en-US" sz="2800">
                <a:latin typeface="宋体" pitchFamily="2" charset="-122"/>
              </a:rPr>
              <a:t>   不断运动、有间隔等）；</a:t>
            </a:r>
          </a:p>
          <a:p>
            <a:pPr marL="342900" indent="-342900"/>
            <a:endParaRPr lang="zh-CN" altLang="en-US" sz="2800">
              <a:latin typeface="宋体" pitchFamily="2" charset="-122"/>
            </a:endParaRPr>
          </a:p>
          <a:p>
            <a:pPr marL="342900" indent="-342900">
              <a:buFontTx/>
              <a:buAutoNum type="arabicPeriod" startAt="3"/>
            </a:pPr>
            <a:r>
              <a:rPr lang="zh-CN" altLang="en-US" sz="2800">
                <a:latin typeface="宋体" pitchFamily="2" charset="-122"/>
              </a:rPr>
              <a:t> 能用分子、原子之间有间隔、并在不断运动着 </a:t>
            </a:r>
          </a:p>
          <a:p>
            <a:pPr marL="342900" indent="-342900"/>
            <a:r>
              <a:rPr lang="zh-CN" altLang="en-US" sz="2800">
                <a:latin typeface="宋体" pitchFamily="2" charset="-122"/>
              </a:rPr>
              <a:t>   的观点解释生活中的一些现象。</a:t>
            </a:r>
          </a:p>
          <a:p>
            <a:pPr marL="342900" indent="-342900"/>
            <a:endParaRPr lang="en-US" altLang="zh-CN" sz="2800">
              <a:latin typeface="宋体" pitchFamily="2" charset="-122"/>
            </a:endParaRP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2679700" y="1039813"/>
            <a:ext cx="2936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0000CC"/>
                </a:solidFill>
              </a:rPr>
              <a:t>【</a:t>
            </a:r>
            <a:r>
              <a:rPr lang="zh-CN" altLang="en-US" sz="3600">
                <a:solidFill>
                  <a:srgbClr val="0000CC"/>
                </a:solidFill>
              </a:rPr>
              <a:t>学习目标</a:t>
            </a:r>
            <a:r>
              <a:rPr lang="en-US" altLang="zh-CN" sz="3600">
                <a:solidFill>
                  <a:srgbClr val="0000CC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1214414" y="1068157"/>
            <a:ext cx="34275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rgbClr val="0000CC"/>
                </a:solidFill>
              </a:rPr>
              <a:t>【</a:t>
            </a:r>
            <a:r>
              <a:rPr lang="zh-CN" altLang="en-US" sz="3600" dirty="0" smtClean="0">
                <a:solidFill>
                  <a:srgbClr val="0000CC"/>
                </a:solidFill>
              </a:rPr>
              <a:t>兴趣小实验</a:t>
            </a:r>
            <a:r>
              <a:rPr lang="en-US" altLang="zh-CN" sz="3600" dirty="0" smtClean="0">
                <a:solidFill>
                  <a:srgbClr val="0000CC"/>
                </a:solidFill>
              </a:rPr>
              <a:t>】</a:t>
            </a:r>
            <a:endParaRPr lang="en-US" altLang="zh-CN" sz="3600" dirty="0">
              <a:solidFill>
                <a:srgbClr val="0000CC"/>
              </a:solidFill>
            </a:endParaRP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4643438" y="2357430"/>
            <a:ext cx="4032250" cy="4075112"/>
            <a:chOff x="204" y="1389"/>
            <a:chExt cx="2540" cy="2567"/>
          </a:xfrm>
        </p:grpSpPr>
        <p:sp>
          <p:nvSpPr>
            <p:cNvPr id="57351" name="Text Box 7"/>
            <p:cNvSpPr txBox="1">
              <a:spLocks noChangeArrowheads="1"/>
            </p:cNvSpPr>
            <p:nvPr/>
          </p:nvSpPr>
          <p:spPr bwMode="auto">
            <a:xfrm>
              <a:off x="463" y="3476"/>
              <a:ext cx="165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红色的圆圈</a:t>
              </a:r>
              <a:r>
                <a:rPr lang="zh-CN" altLang="en-US"/>
                <a:t>在移动</a:t>
              </a:r>
            </a:p>
            <a:p>
              <a:r>
                <a:rPr lang="zh-CN" altLang="en-US" sz="2000">
                  <a:solidFill>
                    <a:srgbClr val="0000CC"/>
                  </a:solidFill>
                </a:rPr>
                <a:t>（</a:t>
              </a:r>
              <a:r>
                <a:rPr lang="en-US" altLang="zh-CN" sz="2000">
                  <a:solidFill>
                    <a:srgbClr val="0000CC"/>
                  </a:solidFill>
                </a:rPr>
                <a:t>2015</a:t>
              </a:r>
              <a:r>
                <a:rPr lang="zh-CN" altLang="en-US" sz="2000">
                  <a:solidFill>
                    <a:srgbClr val="0000CC"/>
                  </a:solidFill>
                </a:rPr>
                <a:t>年清华大学）</a:t>
              </a:r>
            </a:p>
          </p:txBody>
        </p:sp>
        <p:pic>
          <p:nvPicPr>
            <p:cNvPr id="57355" name="Picture 11" descr="IMG_20120412_13525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4" y="1389"/>
              <a:ext cx="2540" cy="1905"/>
            </a:xfrm>
            <a:prstGeom prst="rect">
              <a:avLst/>
            </a:prstGeom>
            <a:noFill/>
          </p:spPr>
        </p:pic>
      </p:grpSp>
      <p:pic>
        <p:nvPicPr>
          <p:cNvPr id="9" name="图片 8" descr="分子是不断运动的（实验改进与创新）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333749"/>
            <a:ext cx="4357718" cy="1452573"/>
          </a:xfrm>
          <a:prstGeom prst="rect">
            <a:avLst/>
          </a:prstGeom>
        </p:spPr>
      </p:pic>
      <p:pic>
        <p:nvPicPr>
          <p:cNvPr id="10" name="Picture 9" descr="图片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188913"/>
            <a:ext cx="1785938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008063" y="188913"/>
            <a:ext cx="7812087" cy="138499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【</a:t>
            </a:r>
            <a:r>
              <a:rPr kumimoji="1" lang="zh-CN" altLang="en-US" dirty="0">
                <a:latin typeface="Times New Roman" pitchFamily="18" charset="0"/>
              </a:rPr>
              <a:t>实验</a:t>
            </a:r>
            <a:r>
              <a:rPr kumimoji="1" lang="en-US" altLang="zh-CN" dirty="0">
                <a:latin typeface="Times New Roman" pitchFamily="18" charset="0"/>
              </a:rPr>
              <a:t>3</a:t>
            </a:r>
            <a:r>
              <a:rPr kumimoji="1" lang="zh-CN" altLang="en-US" dirty="0">
                <a:latin typeface="Times New Roman" pitchFamily="18" charset="0"/>
              </a:rPr>
              <a:t>－</a:t>
            </a:r>
            <a:r>
              <a:rPr kumimoji="1" lang="en-US" altLang="zh-CN" dirty="0">
                <a:latin typeface="Times New Roman" pitchFamily="18" charset="0"/>
              </a:rPr>
              <a:t>1】</a:t>
            </a:r>
          </a:p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  </a:t>
            </a:r>
            <a:r>
              <a:rPr kumimoji="1" lang="zh-CN" altLang="en-US" dirty="0" smtClean="0">
                <a:latin typeface="Times New Roman" pitchFamily="18" charset="0"/>
              </a:rPr>
              <a:t>向</a:t>
            </a:r>
            <a:r>
              <a:rPr kumimoji="1" lang="zh-CN" altLang="en-US" dirty="0">
                <a:latin typeface="Times New Roman" pitchFamily="18" charset="0"/>
              </a:rPr>
              <a:t>装有适量</a:t>
            </a:r>
            <a:r>
              <a:rPr kumimoji="1" lang="zh-CN" altLang="en-US" dirty="0" smtClean="0">
                <a:solidFill>
                  <a:srgbClr val="0000CC"/>
                </a:solidFill>
                <a:latin typeface="Times New Roman" pitchFamily="18" charset="0"/>
              </a:rPr>
              <a:t>冷</a:t>
            </a:r>
            <a:r>
              <a:rPr kumimoji="1" lang="zh-CN" altLang="en-US" dirty="0" smtClean="0">
                <a:latin typeface="Times New Roman" pitchFamily="18" charset="0"/>
              </a:rPr>
              <a:t>水的</a:t>
            </a:r>
            <a:r>
              <a:rPr kumimoji="1" lang="zh-CN" altLang="en-US" dirty="0">
                <a:latin typeface="Times New Roman" pitchFamily="18" charset="0"/>
              </a:rPr>
              <a:t>小烧杯中加入</a:t>
            </a:r>
            <a:r>
              <a:rPr kumimoji="1" lang="zh-CN" altLang="en-US" dirty="0">
                <a:solidFill>
                  <a:srgbClr val="0000CC"/>
                </a:solidFill>
                <a:latin typeface="Times New Roman" pitchFamily="18" charset="0"/>
              </a:rPr>
              <a:t>少量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品红</a:t>
            </a:r>
            <a:r>
              <a:rPr kumimoji="1"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**</a:t>
            </a:r>
            <a:r>
              <a:rPr kumimoji="1" lang="zh-CN" altLang="en-US" dirty="0" smtClean="0">
                <a:latin typeface="Times New Roman" pitchFamily="18" charset="0"/>
              </a:rPr>
              <a:t>，</a:t>
            </a:r>
            <a:r>
              <a:rPr kumimoji="1" lang="zh-CN" altLang="en-US" dirty="0">
                <a:latin typeface="Times New Roman" pitchFamily="18" charset="0"/>
              </a:rPr>
              <a:t>静置，观察现象。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987675" y="4586288"/>
            <a:ext cx="5256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1</a:t>
            </a:r>
            <a:r>
              <a:rPr lang="zh-CN" altLang="en-US" dirty="0">
                <a:latin typeface="宋体" pitchFamily="2" charset="-122"/>
              </a:rPr>
              <a:t>、</a:t>
            </a:r>
            <a:r>
              <a:rPr lang="zh-CN" altLang="en-US" dirty="0">
                <a:latin typeface="Arial" charset="0"/>
              </a:rPr>
              <a:t>品红在水中</a:t>
            </a:r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自</a:t>
            </a:r>
            <a:r>
              <a:rPr lang="en-US" altLang="zh-CN" dirty="0" smtClean="0">
                <a:solidFill>
                  <a:srgbClr val="0000FF"/>
                </a:solidFill>
                <a:latin typeface="Arial" charset="0"/>
              </a:rPr>
              <a:t>*</a:t>
            </a:r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往</a:t>
            </a:r>
            <a:r>
              <a:rPr lang="en-US" altLang="zh-CN" dirty="0" smtClean="0">
                <a:solidFill>
                  <a:srgbClr val="0000FF"/>
                </a:solidFill>
                <a:latin typeface="Arial" charset="0"/>
              </a:rPr>
              <a:t>*</a:t>
            </a:r>
            <a:r>
              <a:rPr lang="zh-CN" altLang="en-US" dirty="0" smtClean="0">
                <a:latin typeface="Arial" charset="0"/>
              </a:rPr>
              <a:t>逐渐</a:t>
            </a:r>
            <a:r>
              <a:rPr lang="zh-CN" altLang="en-US" dirty="0">
                <a:latin typeface="Arial" charset="0"/>
              </a:rPr>
              <a:t>扩散，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1812925" y="4579938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现象：</a:t>
            </a: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3003550" y="5138739"/>
            <a:ext cx="521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、一段时间后，整杯水全部变红了。</a:t>
            </a:r>
          </a:p>
        </p:txBody>
      </p:sp>
      <p:pic>
        <p:nvPicPr>
          <p:cNvPr id="5136" name="Picture 16" descr="图3-1　品红在水中扩散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974850"/>
            <a:ext cx="5903912" cy="2413000"/>
          </a:xfrm>
          <a:prstGeom prst="rect">
            <a:avLst/>
          </a:prstGeom>
          <a:noFill/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642910" y="4572008"/>
            <a:ext cx="7816616" cy="519113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FFFF"/>
                </a:solidFill>
                <a:latin typeface="Arial" charset="0"/>
              </a:rPr>
              <a:t>上述宏观现象你能从微观的角度解释吗？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642910" y="5027635"/>
            <a:ext cx="7815291" cy="1616075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说明：</a:t>
            </a:r>
          </a:p>
          <a:p>
            <a:pPr eaLnBrk="0" hangingPunct="0"/>
            <a:r>
              <a:rPr lang="en-US" altLang="zh-CN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a</a:t>
            </a:r>
            <a:r>
              <a:rPr lang="zh-CN" altLang="en-US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、宏观－－“大”，微观－－“小”，二者是相对的。</a:t>
            </a:r>
          </a:p>
          <a:p>
            <a:pPr eaLnBrk="0" hangingPunct="0"/>
            <a:r>
              <a:rPr lang="en-US" altLang="zh-CN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b</a:t>
            </a:r>
            <a:r>
              <a:rPr lang="zh-CN" altLang="en-US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、化学学科中，宏观世界是指我们能直接看见、感受的到的物质和</a:t>
            </a:r>
          </a:p>
          <a:p>
            <a:pPr eaLnBrk="0" hangingPunct="0"/>
            <a:r>
              <a:rPr lang="zh-CN" altLang="en-US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　 现象，而微观世界通常指分子、原子</a:t>
            </a:r>
            <a:r>
              <a:rPr lang="zh-CN" altLang="en-US" sz="2000" dirty="0">
                <a:solidFill>
                  <a:schemeClr val="bg1"/>
                </a:solidFill>
              </a:rPr>
              <a:t>等粒子层面的世界，其直径</a:t>
            </a:r>
          </a:p>
          <a:p>
            <a:pPr eaLnBrk="0" hangingPunct="0"/>
            <a:r>
              <a:rPr lang="zh-CN" altLang="en-US" sz="2000" dirty="0">
                <a:solidFill>
                  <a:schemeClr val="bg1"/>
                </a:solidFill>
              </a:rPr>
              <a:t>      </a:t>
            </a:r>
            <a:r>
              <a:rPr lang="zh-CN" altLang="en-US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一般指介于</a:t>
            </a:r>
            <a:r>
              <a:rPr lang="en-US" altLang="zh-CN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10</a:t>
            </a:r>
            <a:r>
              <a:rPr lang="en-US" altLang="zh-CN" sz="2000" baseline="30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-9</a:t>
            </a:r>
            <a:r>
              <a:rPr lang="zh-CN" altLang="en-US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～</a:t>
            </a:r>
            <a:r>
              <a:rPr lang="en-US" altLang="zh-CN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10</a:t>
            </a:r>
            <a:r>
              <a:rPr lang="en-US" altLang="zh-CN" sz="2000" baseline="30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-8</a:t>
            </a:r>
            <a:r>
              <a:rPr lang="zh-CN" altLang="en-US" sz="2000" dirty="0">
                <a:solidFill>
                  <a:schemeClr val="bg1"/>
                </a:solidFill>
                <a:latin typeface="宋体" pitchFamily="2" charset="-122"/>
                <a:cs typeface="Times New Roman" pitchFamily="18" charset="0"/>
              </a:rPr>
              <a:t>米。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7224" y="5643578"/>
            <a:ext cx="76097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思考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如果将品红放在装有热水的烧杯中，实验现象</a:t>
            </a:r>
            <a:endParaRPr lang="en-US" altLang="zh-CN" dirty="0" smtClean="0"/>
          </a:p>
          <a:p>
            <a:r>
              <a:rPr lang="en-US" altLang="zh-CN" dirty="0" smtClean="0"/>
              <a:t>               </a:t>
            </a:r>
            <a:r>
              <a:rPr lang="zh-CN" altLang="en-US" dirty="0" smtClean="0"/>
              <a:t>是否一样？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32" grpId="0"/>
      <p:bldP spid="8" grpId="0" animBg="1"/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395288" y="1976438"/>
            <a:ext cx="8353425" cy="1143000"/>
          </a:xfrm>
          <a:solidFill>
            <a:schemeClr val="bg1"/>
          </a:solidFill>
        </p:spPr>
        <p:txBody>
          <a:bodyPr/>
          <a:lstStyle/>
          <a:p>
            <a:pPr>
              <a:lnSpc>
                <a:spcPts val="4000"/>
              </a:lnSpc>
            </a:pPr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化学是在</a:t>
            </a:r>
            <a:r>
              <a:rPr lang="zh-CN" altLang="en-US" sz="2400" b="1" u="sng">
                <a:solidFill>
                  <a:srgbClr val="000000"/>
                </a:solidFill>
                <a:latin typeface="宋体" pitchFamily="2" charset="-122"/>
              </a:rPr>
              <a:t>           </a:t>
            </a:r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层次上研究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物质性质、组成、结构和变化规律</a:t>
            </a:r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的科学。 </a:t>
            </a:r>
          </a:p>
        </p:txBody>
      </p:sp>
      <p:pic>
        <p:nvPicPr>
          <p:cNvPr id="64515" name="Picture 3" descr="道尔顿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879475" y="3213100"/>
            <a:ext cx="1406525" cy="2078038"/>
          </a:xfrm>
          <a:noFill/>
        </p:spPr>
      </p:pic>
      <p:pic>
        <p:nvPicPr>
          <p:cNvPr id="64516" name="Picture 4" descr="afujiadeluo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3563938" y="3225800"/>
            <a:ext cx="1460500" cy="2063750"/>
          </a:xfrm>
          <a:noFill/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144463" y="5373688"/>
            <a:ext cx="2627312" cy="86360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>
                <a:solidFill>
                  <a:srgbClr val="000000"/>
                </a:solidFill>
              </a:rPr>
              <a:t>英国</a:t>
            </a:r>
            <a:r>
              <a:rPr lang="zh-CN" altLang="en-US" sz="2000" b="0">
                <a:solidFill>
                  <a:srgbClr val="000000"/>
                </a:solidFill>
              </a:rPr>
              <a:t>（</a:t>
            </a:r>
            <a:r>
              <a:rPr lang="en-US" altLang="zh-CN" sz="2000" b="0">
                <a:solidFill>
                  <a:srgbClr val="000000"/>
                </a:solidFill>
              </a:rPr>
              <a:t>1766-1844</a:t>
            </a:r>
            <a:r>
              <a:rPr lang="zh-CN" altLang="en-US" sz="2000" b="0">
                <a:solidFill>
                  <a:srgbClr val="000000"/>
                </a:solidFill>
              </a:rPr>
              <a:t>） </a:t>
            </a:r>
          </a:p>
          <a:p>
            <a:pPr algn="ctr"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</a:rPr>
              <a:t>道尔顿</a:t>
            </a:r>
            <a:r>
              <a:rPr lang="en-US" altLang="zh-CN" sz="2000">
                <a:solidFill>
                  <a:srgbClr val="FF0000"/>
                </a:solidFill>
              </a:rPr>
              <a:t>--</a:t>
            </a:r>
            <a:r>
              <a:rPr lang="zh-CN" altLang="en-US" sz="2000">
                <a:solidFill>
                  <a:srgbClr val="FF0000"/>
                </a:solidFill>
              </a:rPr>
              <a:t>原子学说</a:t>
            </a: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2843213" y="5362575"/>
            <a:ext cx="3024187" cy="86360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>
                <a:solidFill>
                  <a:srgbClr val="000000"/>
                </a:solidFill>
              </a:rPr>
              <a:t> </a:t>
            </a:r>
            <a:r>
              <a:rPr lang="zh-CN" altLang="en-US" sz="2000">
                <a:solidFill>
                  <a:srgbClr val="000000"/>
                </a:solidFill>
              </a:rPr>
              <a:t>意大利（</a:t>
            </a:r>
            <a:r>
              <a:rPr lang="en-US" altLang="zh-CN" sz="2000">
                <a:solidFill>
                  <a:srgbClr val="000000"/>
                </a:solidFill>
              </a:rPr>
              <a:t>1776-1856</a:t>
            </a:r>
            <a:r>
              <a:rPr lang="zh-CN" altLang="en-US" sz="2000">
                <a:solidFill>
                  <a:srgbClr val="000000"/>
                </a:solidFill>
              </a:rPr>
              <a:t>）</a:t>
            </a:r>
          </a:p>
          <a:p>
            <a:pPr algn="ctr">
              <a:spcBef>
                <a:spcPct val="50000"/>
              </a:spcBef>
            </a:pPr>
            <a:r>
              <a:rPr lang="zh-CN" altLang="en-US" sz="2000"/>
              <a:t> </a:t>
            </a:r>
            <a:r>
              <a:rPr lang="zh-CN" altLang="en-US" sz="2000">
                <a:solidFill>
                  <a:srgbClr val="FF0000"/>
                </a:solidFill>
              </a:rPr>
              <a:t>阿佛加德罗</a:t>
            </a:r>
            <a:r>
              <a:rPr lang="en-US" altLang="zh-CN" sz="2000">
                <a:solidFill>
                  <a:srgbClr val="FF0000"/>
                </a:solidFill>
              </a:rPr>
              <a:t>--</a:t>
            </a:r>
            <a:r>
              <a:rPr lang="zh-CN" altLang="en-US" sz="2000">
                <a:solidFill>
                  <a:srgbClr val="FF0000"/>
                </a:solidFill>
              </a:rPr>
              <a:t>分子学说</a:t>
            </a: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4429124" y="285728"/>
            <a:ext cx="2933716" cy="1214446"/>
          </a:xfrm>
          <a:prstGeom prst="cloudCallout">
            <a:avLst>
              <a:gd name="adj1" fmla="val -97895"/>
              <a:gd name="adj2" fmla="val 96902"/>
            </a:avLst>
          </a:prstGeom>
          <a:solidFill>
            <a:srgbClr val="0000CC"/>
          </a:solidFill>
          <a:ln w="9525" cap="rnd">
            <a:solidFill>
              <a:srgbClr val="FF0000"/>
            </a:solidFill>
            <a:prstDash val="sysDot"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spcBef>
                <a:spcPct val="50000"/>
              </a:spcBef>
            </a:pPr>
            <a:r>
              <a:rPr kumimoji="1" lang="zh-CN" altLang="en-US" sz="2000" dirty="0">
                <a:solidFill>
                  <a:schemeClr val="bg1"/>
                </a:solidFill>
                <a:latin typeface="Times New Roman" pitchFamily="18" charset="0"/>
              </a:rPr>
              <a:t>还记得原子</a:t>
            </a:r>
            <a:r>
              <a:rPr kumimoji="1" lang="zh-CN" altLang="en-US" sz="2000" dirty="0" smtClean="0">
                <a:solidFill>
                  <a:schemeClr val="bg1"/>
                </a:solidFill>
                <a:latin typeface="Times New Roman" pitchFamily="18" charset="0"/>
              </a:rPr>
              <a:t>和</a:t>
            </a:r>
            <a:endParaRPr kumimoji="1" lang="en-US" altLang="zh-CN" sz="200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r>
              <a:rPr kumimoji="1" lang="zh-CN" altLang="en-US" sz="2000" dirty="0" smtClean="0">
                <a:solidFill>
                  <a:schemeClr val="bg1"/>
                </a:solidFill>
                <a:latin typeface="Times New Roman" pitchFamily="18" charset="0"/>
              </a:rPr>
              <a:t>分子</a:t>
            </a:r>
            <a:r>
              <a:rPr kumimoji="1" lang="zh-CN" altLang="en-US" sz="2000" dirty="0">
                <a:solidFill>
                  <a:schemeClr val="bg1"/>
                </a:solidFill>
                <a:latin typeface="Times New Roman" pitchFamily="18" charset="0"/>
              </a:rPr>
              <a:t>学说吗？</a:t>
            </a:r>
            <a:endParaRPr lang="zh-CN" altLang="en-US" sz="2000" b="0" dirty="0">
              <a:solidFill>
                <a:schemeClr val="bg1"/>
              </a:solidFill>
              <a:latin typeface="Times New Roman" pitchFamily="18" charset="0"/>
              <a:ea typeface="华文行楷" pitchFamily="2" charset="-122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5903913" y="3233738"/>
            <a:ext cx="3132137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>
                <a:latin typeface="宋体" pitchFamily="2" charset="-122"/>
              </a:rPr>
              <a:t>原子和分子学说：</a:t>
            </a:r>
          </a:p>
          <a:p>
            <a:pPr>
              <a:lnSpc>
                <a:spcPts val="4000"/>
              </a:lnSpc>
            </a:pP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物质是由</a:t>
            </a:r>
            <a:r>
              <a:rPr lang="zh-CN" altLang="en-US" i="1" u="sng">
                <a:solidFill>
                  <a:srgbClr val="0000CC"/>
                </a:solidFill>
                <a:latin typeface="宋体" pitchFamily="2" charset="-122"/>
              </a:rPr>
              <a:t>原子和分子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构成的，分子中</a:t>
            </a:r>
            <a:r>
              <a:rPr lang="zh-CN" altLang="en-US" i="1" u="sng">
                <a:solidFill>
                  <a:srgbClr val="0000CC"/>
                </a:solidFill>
                <a:latin typeface="宋体" pitchFamily="2" charset="-122"/>
              </a:rPr>
              <a:t>原子的重新组合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是化学变化的基础。</a:t>
            </a:r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P</a:t>
            </a:r>
            <a:r>
              <a:rPr lang="en-US" altLang="zh-CN" baseline="-25000">
                <a:latin typeface="宋体" pitchFamily="2" charset="-122"/>
              </a:rPr>
              <a:t>3</a:t>
            </a:r>
            <a:r>
              <a:rPr lang="zh-CN" altLang="en-US">
                <a:latin typeface="宋体" pitchFamily="2" charset="-122"/>
              </a:rPr>
              <a:t>）</a:t>
            </a:r>
            <a:endParaRPr lang="zh-CN" altLang="en-US" baseline="-25000">
              <a:latin typeface="宋体" pitchFamily="2" charset="-122"/>
            </a:endParaRPr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1692275" y="2060575"/>
            <a:ext cx="1943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分子、原子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1042988" y="1196975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CC"/>
                </a:solidFill>
                <a:latin typeface="Arial" charset="0"/>
              </a:rPr>
              <a:t>【</a:t>
            </a:r>
            <a:r>
              <a:rPr lang="zh-CN" altLang="en-US" sz="2800">
                <a:solidFill>
                  <a:srgbClr val="0000CC"/>
                </a:solidFill>
                <a:latin typeface="Arial" charset="0"/>
              </a:rPr>
              <a:t>温故知新</a:t>
            </a:r>
            <a:r>
              <a:rPr lang="en-US" altLang="zh-CN" sz="2800">
                <a:solidFill>
                  <a:srgbClr val="0000CC"/>
                </a:solidFill>
                <a:latin typeface="Arial" charset="0"/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 animBg="1"/>
      <p:bldP spid="64518" grpId="0" animBg="1"/>
      <p:bldP spid="10" grpId="0" animBg="1"/>
      <p:bldP spid="11" grpId="0"/>
      <p:bldP spid="645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1" name="Picture 43" descr="液体苯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2060575"/>
            <a:ext cx="26701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4" name="Picture 46" descr="晶体硅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4592638"/>
            <a:ext cx="2736850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7842" name="Group 18"/>
          <p:cNvGrpSpPr>
            <a:grpSpLocks/>
          </p:cNvGrpSpPr>
          <p:nvPr/>
        </p:nvGrpSpPr>
        <p:grpSpPr bwMode="auto">
          <a:xfrm>
            <a:off x="5292725" y="44450"/>
            <a:ext cx="3240088" cy="1670050"/>
            <a:chOff x="3334" y="28"/>
            <a:chExt cx="2041" cy="1052"/>
          </a:xfrm>
        </p:grpSpPr>
        <p:pic>
          <p:nvPicPr>
            <p:cNvPr id="77843" name="图片 9" descr="W020090814388704943055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34" y="71"/>
              <a:ext cx="1542" cy="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7844" name="Text Box 20"/>
            <p:cNvSpPr txBox="1">
              <a:spLocks noChangeArrowheads="1"/>
            </p:cNvSpPr>
            <p:nvPr/>
          </p:nvSpPr>
          <p:spPr bwMode="auto">
            <a:xfrm>
              <a:off x="5086" y="28"/>
              <a:ext cx="289" cy="10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>
              <a:spAutoFit/>
            </a:bodyPr>
            <a:lstStyle/>
            <a:p>
              <a:r>
                <a:rPr kumimoji="1" lang="zh-CN" altLang="en-US" sz="1800">
                  <a:solidFill>
                    <a:srgbClr val="0000CC"/>
                  </a:solidFill>
                </a:rPr>
                <a:t>扫描隧道显微镜</a:t>
              </a:r>
            </a:p>
          </p:txBody>
        </p:sp>
      </p:grpSp>
      <p:sp>
        <p:nvSpPr>
          <p:cNvPr id="77846" name="Text Box 22"/>
          <p:cNvSpPr txBox="1">
            <a:spLocks noChangeArrowheads="1"/>
          </p:cNvSpPr>
          <p:nvPr/>
        </p:nvSpPr>
        <p:spPr bwMode="auto">
          <a:xfrm>
            <a:off x="288925" y="2573338"/>
            <a:ext cx="611188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2800">
                <a:solidFill>
                  <a:srgbClr val="0000CC"/>
                </a:solidFill>
              </a:rPr>
              <a:t>液体苯</a:t>
            </a:r>
          </a:p>
        </p:txBody>
      </p:sp>
      <p:sp>
        <p:nvSpPr>
          <p:cNvPr id="77847" name="Text Box 23"/>
          <p:cNvSpPr txBox="1">
            <a:spLocks noChangeArrowheads="1"/>
          </p:cNvSpPr>
          <p:nvPr/>
        </p:nvSpPr>
        <p:spPr bwMode="auto">
          <a:xfrm>
            <a:off x="279400" y="4967288"/>
            <a:ext cx="611188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CC"/>
                </a:solidFill>
              </a:rPr>
              <a:t>晶体硅</a:t>
            </a:r>
          </a:p>
        </p:txBody>
      </p:sp>
      <p:grpSp>
        <p:nvGrpSpPr>
          <p:cNvPr id="77851" name="Group 27"/>
          <p:cNvGrpSpPr>
            <a:grpSpLocks/>
          </p:cNvGrpSpPr>
          <p:nvPr/>
        </p:nvGrpSpPr>
        <p:grpSpPr bwMode="auto">
          <a:xfrm>
            <a:off x="3779838" y="2114550"/>
            <a:ext cx="5221287" cy="2114550"/>
            <a:chOff x="2381" y="1332"/>
            <a:chExt cx="3289" cy="1332"/>
          </a:xfrm>
        </p:grpSpPr>
        <p:pic>
          <p:nvPicPr>
            <p:cNvPr id="77829" name="Picture 41" descr="苯分子图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01" y="1332"/>
              <a:ext cx="2438" cy="1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7848" name="Line 51"/>
            <p:cNvSpPr>
              <a:spLocks noChangeShapeType="1"/>
            </p:cNvSpPr>
            <p:nvPr/>
          </p:nvSpPr>
          <p:spPr bwMode="auto">
            <a:xfrm>
              <a:off x="2381" y="2024"/>
              <a:ext cx="357" cy="0"/>
            </a:xfrm>
            <a:prstGeom prst="line">
              <a:avLst/>
            </a:prstGeom>
            <a:noFill/>
            <a:ln w="63500">
              <a:solidFill>
                <a:srgbClr val="0000CC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849" name="Text Box 25"/>
            <p:cNvSpPr txBox="1">
              <a:spLocks noChangeArrowheads="1"/>
            </p:cNvSpPr>
            <p:nvPr/>
          </p:nvSpPr>
          <p:spPr bwMode="auto">
            <a:xfrm>
              <a:off x="5285" y="1706"/>
              <a:ext cx="385" cy="7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>
              <a:spAutoFit/>
            </a:bodyPr>
            <a:lstStyle/>
            <a:p>
              <a:r>
                <a:rPr lang="zh-CN" altLang="en-US" sz="2800">
                  <a:solidFill>
                    <a:srgbClr val="FF0000"/>
                  </a:solidFill>
                </a:rPr>
                <a:t>苯分子</a:t>
              </a:r>
            </a:p>
          </p:txBody>
        </p:sp>
      </p:grpSp>
      <p:grpSp>
        <p:nvGrpSpPr>
          <p:cNvPr id="77852" name="Group 28"/>
          <p:cNvGrpSpPr>
            <a:grpSpLocks/>
          </p:cNvGrpSpPr>
          <p:nvPr/>
        </p:nvGrpSpPr>
        <p:grpSpPr bwMode="auto">
          <a:xfrm>
            <a:off x="3779838" y="4602163"/>
            <a:ext cx="5219700" cy="1851025"/>
            <a:chOff x="2381" y="2899"/>
            <a:chExt cx="3288" cy="1166"/>
          </a:xfrm>
        </p:grpSpPr>
        <p:pic>
          <p:nvPicPr>
            <p:cNvPr id="77830" name="Picture 42" descr="2003917115749734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801" y="2899"/>
              <a:ext cx="2437" cy="1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7839" name="Line 51"/>
            <p:cNvSpPr>
              <a:spLocks noChangeShapeType="1"/>
            </p:cNvSpPr>
            <p:nvPr/>
          </p:nvSpPr>
          <p:spPr bwMode="auto">
            <a:xfrm>
              <a:off x="2381" y="3385"/>
              <a:ext cx="357" cy="0"/>
            </a:xfrm>
            <a:prstGeom prst="line">
              <a:avLst/>
            </a:prstGeom>
            <a:noFill/>
            <a:ln w="63500">
              <a:solidFill>
                <a:srgbClr val="0000CC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850" name="Text Box 26"/>
            <p:cNvSpPr txBox="1">
              <a:spLocks noChangeArrowheads="1"/>
            </p:cNvSpPr>
            <p:nvPr/>
          </p:nvSpPr>
          <p:spPr bwMode="auto">
            <a:xfrm>
              <a:off x="5284" y="3127"/>
              <a:ext cx="385" cy="7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>
              <a:spAutoFit/>
            </a:bodyPr>
            <a:lstStyle/>
            <a:p>
              <a:r>
                <a:rPr lang="zh-CN" altLang="en-US" sz="2800">
                  <a:solidFill>
                    <a:srgbClr val="FF0000"/>
                  </a:solidFill>
                </a:rPr>
                <a:t>硅原子</a:t>
              </a:r>
            </a:p>
          </p:txBody>
        </p:sp>
      </p:grp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1042988" y="1196975"/>
            <a:ext cx="25161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CC"/>
                </a:solidFill>
                <a:latin typeface="Arial" charset="0"/>
              </a:rPr>
              <a:t>【</a:t>
            </a:r>
            <a:r>
              <a:rPr lang="zh-CN" altLang="en-US" sz="2800">
                <a:solidFill>
                  <a:srgbClr val="0000CC"/>
                </a:solidFill>
                <a:latin typeface="Arial" charset="0"/>
              </a:rPr>
              <a:t>科学事实</a:t>
            </a:r>
            <a:r>
              <a:rPr lang="en-US" altLang="zh-CN" sz="2800">
                <a:solidFill>
                  <a:srgbClr val="0000CC"/>
                </a:solidFill>
                <a:latin typeface="Arial" charset="0"/>
              </a:rPr>
              <a:t>1】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7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7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7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01" name="Picture 21" descr="苯分子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874838"/>
            <a:ext cx="3600450" cy="2359025"/>
          </a:xfrm>
          <a:prstGeom prst="rect">
            <a:avLst/>
          </a:prstGeom>
          <a:noFill/>
        </p:spPr>
      </p:pic>
      <p:sp>
        <p:nvSpPr>
          <p:cNvPr id="46102" name="Text Box 22"/>
          <p:cNvSpPr txBox="1">
            <a:spLocks noChangeArrowheads="1"/>
          </p:cNvSpPr>
          <p:nvPr/>
        </p:nvSpPr>
        <p:spPr bwMode="auto">
          <a:xfrm>
            <a:off x="755650" y="4375150"/>
            <a:ext cx="3816350" cy="8540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>
                <a:latin typeface="Times New Roman" pitchFamily="18" charset="0"/>
              </a:rPr>
              <a:t>图</a:t>
            </a:r>
            <a:r>
              <a:rPr kumimoji="1" lang="en-US" altLang="zh-CN" sz="2000">
                <a:latin typeface="Times New Roman" pitchFamily="18" charset="0"/>
              </a:rPr>
              <a:t>3</a:t>
            </a:r>
            <a:r>
              <a:rPr kumimoji="1" lang="zh-CN" altLang="en-US" sz="2000">
                <a:latin typeface="Times New Roman" pitchFamily="18" charset="0"/>
              </a:rPr>
              <a:t>－</a:t>
            </a:r>
            <a:r>
              <a:rPr kumimoji="1" lang="en-US" altLang="zh-CN" sz="2000">
                <a:latin typeface="Times New Roman" pitchFamily="18" charset="0"/>
              </a:rPr>
              <a:t>2 </a:t>
            </a:r>
            <a:r>
              <a:rPr kumimoji="1" lang="zh-CN" altLang="en-US" sz="2000">
                <a:latin typeface="Times New Roman" pitchFamily="18" charset="0"/>
              </a:rPr>
              <a:t>用扫描隧道显微镜</a:t>
            </a:r>
          </a:p>
          <a:p>
            <a:pPr>
              <a:spcBef>
                <a:spcPct val="50000"/>
              </a:spcBef>
            </a:pPr>
            <a:r>
              <a:rPr kumimoji="1" lang="zh-CN" altLang="en-US" sz="2000">
                <a:latin typeface="Times New Roman" pitchFamily="18" charset="0"/>
              </a:rPr>
              <a:t>获得的</a:t>
            </a:r>
            <a:r>
              <a:rPr kumimoji="1" lang="zh-CN" altLang="en-US" sz="2000">
                <a:solidFill>
                  <a:srgbClr val="FF0000"/>
                </a:solidFill>
                <a:latin typeface="Times New Roman" pitchFamily="18" charset="0"/>
              </a:rPr>
              <a:t>苯分子</a:t>
            </a:r>
            <a:r>
              <a:rPr kumimoji="1" lang="zh-CN" altLang="en-US" sz="2000">
                <a:latin typeface="Times New Roman" pitchFamily="18" charset="0"/>
              </a:rPr>
              <a:t>的图像</a:t>
            </a:r>
          </a:p>
        </p:txBody>
      </p:sp>
      <p:pic>
        <p:nvPicPr>
          <p:cNvPr id="46103" name="Picture 23" descr="20039171157497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1857375"/>
            <a:ext cx="4464050" cy="2376488"/>
          </a:xfrm>
          <a:prstGeom prst="rect">
            <a:avLst/>
          </a:prstGeom>
          <a:noFill/>
        </p:spPr>
      </p:pic>
      <p:sp>
        <p:nvSpPr>
          <p:cNvPr id="46104" name="Text Box 24"/>
          <p:cNvSpPr txBox="1">
            <a:spLocks noChangeArrowheads="1"/>
          </p:cNvSpPr>
          <p:nvPr/>
        </p:nvSpPr>
        <p:spPr bwMode="auto">
          <a:xfrm>
            <a:off x="4787900" y="4375150"/>
            <a:ext cx="4105275" cy="8540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>
                <a:latin typeface="Times New Roman" pitchFamily="18" charset="0"/>
              </a:rPr>
              <a:t>图</a:t>
            </a:r>
            <a:r>
              <a:rPr kumimoji="1" lang="en-US" altLang="zh-CN" sz="2000">
                <a:latin typeface="Times New Roman" pitchFamily="18" charset="0"/>
              </a:rPr>
              <a:t>3</a:t>
            </a:r>
            <a:r>
              <a:rPr kumimoji="1" lang="zh-CN" altLang="en-US" sz="2000">
                <a:latin typeface="Times New Roman" pitchFamily="18" charset="0"/>
              </a:rPr>
              <a:t>－</a:t>
            </a:r>
            <a:r>
              <a:rPr kumimoji="1" lang="en-US" altLang="zh-CN" sz="2000">
                <a:latin typeface="Times New Roman" pitchFamily="18" charset="0"/>
              </a:rPr>
              <a:t>3 </a:t>
            </a:r>
            <a:r>
              <a:rPr kumimoji="1" lang="zh-CN" altLang="en-US" sz="2000">
                <a:latin typeface="Times New Roman" pitchFamily="18" charset="0"/>
              </a:rPr>
              <a:t>通过移走</a:t>
            </a:r>
            <a:r>
              <a:rPr kumimoji="1" lang="zh-CN" altLang="en-US" sz="2000">
                <a:solidFill>
                  <a:srgbClr val="FF0000"/>
                </a:solidFill>
                <a:latin typeface="Times New Roman" pitchFamily="18" charset="0"/>
              </a:rPr>
              <a:t>硅原子</a:t>
            </a:r>
          </a:p>
          <a:p>
            <a:pPr>
              <a:spcBef>
                <a:spcPct val="50000"/>
              </a:spcBef>
            </a:pPr>
            <a:r>
              <a:rPr kumimoji="1" lang="zh-CN" altLang="en-US" sz="2000">
                <a:latin typeface="Times New Roman" pitchFamily="18" charset="0"/>
              </a:rPr>
              <a:t>构成的文字</a:t>
            </a:r>
          </a:p>
        </p:txBody>
      </p:sp>
      <p:sp>
        <p:nvSpPr>
          <p:cNvPr id="46105" name="矩形 7"/>
          <p:cNvSpPr>
            <a:spLocks noChangeArrowheads="1"/>
          </p:cNvSpPr>
          <p:nvPr/>
        </p:nvSpPr>
        <p:spPr bwMode="auto">
          <a:xfrm>
            <a:off x="395288" y="5357813"/>
            <a:ext cx="84597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dirty="0">
                <a:latin typeface="宋体" pitchFamily="2" charset="-122"/>
              </a:rPr>
              <a:t>1993</a:t>
            </a:r>
            <a:r>
              <a:rPr lang="zh-CN" altLang="zh-CN" sz="2000" dirty="0">
                <a:latin typeface="宋体" pitchFamily="2" charset="-122"/>
              </a:rPr>
              <a:t>年，中科院北京真空物理实验室人员，</a:t>
            </a:r>
            <a:r>
              <a:rPr lang="zh-CN" altLang="en-US" sz="2000" dirty="0">
                <a:latin typeface="宋体" pitchFamily="2" charset="-122"/>
              </a:rPr>
              <a:t>利用”</a:t>
            </a:r>
            <a:r>
              <a:rPr lang="zh-CN" altLang="zh-CN" sz="2000" dirty="0">
                <a:latin typeface="宋体" pitchFamily="2" charset="-122"/>
              </a:rPr>
              <a:t>扫描隧道显微镜</a:t>
            </a:r>
            <a:r>
              <a:rPr lang="zh-CN" altLang="en-US" sz="2000" dirty="0">
                <a:latin typeface="宋体" pitchFamily="2" charset="-122"/>
              </a:rPr>
              <a:t>”</a:t>
            </a:r>
            <a:r>
              <a:rPr lang="zh-CN" altLang="zh-CN" sz="2000" dirty="0">
                <a:latin typeface="宋体" pitchFamily="2" charset="-122"/>
              </a:rPr>
              <a:t>，用探针</a:t>
            </a:r>
            <a:r>
              <a:rPr lang="zh-CN" altLang="en-US" sz="2000" dirty="0">
                <a:latin typeface="宋体" pitchFamily="2" charset="-122"/>
              </a:rPr>
              <a:t>移动</a:t>
            </a:r>
            <a:r>
              <a:rPr lang="zh-CN" altLang="zh-CN" sz="2000" dirty="0">
                <a:latin typeface="宋体" pitchFamily="2" charset="-122"/>
              </a:rPr>
              <a:t>硅晶体表面的硅原子，形成</a:t>
            </a:r>
            <a:r>
              <a:rPr lang="zh-CN" altLang="en-US" sz="2000" dirty="0">
                <a:latin typeface="宋体" pitchFamily="2" charset="-122"/>
              </a:rPr>
              <a:t>不同</a:t>
            </a:r>
            <a:r>
              <a:rPr lang="zh-CN" altLang="zh-CN" sz="2000" dirty="0">
                <a:latin typeface="宋体" pitchFamily="2" charset="-122"/>
              </a:rPr>
              <a:t>图形</a:t>
            </a:r>
            <a:r>
              <a:rPr lang="zh-CN" altLang="en-US" sz="2000" dirty="0">
                <a:latin typeface="宋体" pitchFamily="2" charset="-122"/>
              </a:rPr>
              <a:t>。</a:t>
            </a:r>
            <a:r>
              <a:rPr lang="zh-CN" altLang="zh-CN" sz="2000" dirty="0">
                <a:latin typeface="宋体" pitchFamily="2" charset="-122"/>
              </a:rPr>
              <a:t>图</a:t>
            </a:r>
            <a:r>
              <a:rPr lang="zh-CN" altLang="en-US" sz="2000" dirty="0">
                <a:latin typeface="宋体" pitchFamily="2" charset="-122"/>
              </a:rPr>
              <a:t>中“</a:t>
            </a:r>
            <a:r>
              <a:rPr lang="zh-CN" altLang="zh-CN" sz="2000" dirty="0">
                <a:latin typeface="宋体" pitchFamily="2" charset="-122"/>
              </a:rPr>
              <a:t>中国”两字就是这样形成，并经放大约</a:t>
            </a:r>
            <a:r>
              <a:rPr lang="en-US" altLang="zh-CN" sz="2000" dirty="0">
                <a:latin typeface="宋体" pitchFamily="2" charset="-122"/>
              </a:rPr>
              <a:t>180</a:t>
            </a:r>
            <a:r>
              <a:rPr lang="zh-CN" altLang="zh-CN" sz="2000" dirty="0">
                <a:latin typeface="宋体" pitchFamily="2" charset="-122"/>
              </a:rPr>
              <a:t>万倍显示出来</a:t>
            </a:r>
            <a:r>
              <a:rPr lang="zh-CN" altLang="en-US" sz="2000" dirty="0">
                <a:latin typeface="宋体" pitchFamily="2" charset="-122"/>
              </a:rPr>
              <a:t>。</a:t>
            </a:r>
            <a:r>
              <a:rPr lang="zh-CN" altLang="zh-CN" sz="2000" dirty="0">
                <a:latin typeface="宋体" pitchFamily="2" charset="-122"/>
              </a:rPr>
              <a:t>这两个字的“笔画”宽度约</a:t>
            </a:r>
            <a:r>
              <a:rPr lang="en-US" altLang="zh-CN" sz="2000" dirty="0">
                <a:latin typeface="宋体" pitchFamily="2" charset="-122"/>
              </a:rPr>
              <a:t>2nm</a:t>
            </a:r>
            <a:r>
              <a:rPr lang="zh-CN" altLang="zh-CN" sz="2000" dirty="0">
                <a:latin typeface="宋体" pitchFamily="2" charset="-122"/>
              </a:rPr>
              <a:t>，是目前最小的汉字</a:t>
            </a:r>
            <a:r>
              <a:rPr lang="zh-CN" altLang="en-US" sz="2000" dirty="0">
                <a:latin typeface="宋体" pitchFamily="2" charset="-122"/>
              </a:rPr>
              <a:t>。</a:t>
            </a:r>
            <a:r>
              <a:rPr lang="en-US" altLang="zh-CN" sz="2000" dirty="0">
                <a:solidFill>
                  <a:srgbClr val="FF0000"/>
                </a:solidFill>
                <a:latin typeface="宋体" pitchFamily="2" charset="-122"/>
              </a:rPr>
              <a:t>(1nm=10</a:t>
            </a:r>
            <a:r>
              <a:rPr lang="en-US" altLang="zh-CN" sz="2000" baseline="30000" dirty="0">
                <a:solidFill>
                  <a:srgbClr val="FF0000"/>
                </a:solidFill>
                <a:latin typeface="宋体" pitchFamily="2" charset="-122"/>
              </a:rPr>
              <a:t>-9</a:t>
            </a:r>
            <a:r>
              <a:rPr lang="en-US" altLang="zh-CN" sz="2000" dirty="0">
                <a:solidFill>
                  <a:srgbClr val="FF0000"/>
                </a:solidFill>
                <a:latin typeface="宋体" pitchFamily="2" charset="-122"/>
              </a:rPr>
              <a:t>m)</a:t>
            </a:r>
          </a:p>
        </p:txBody>
      </p:sp>
      <p:sp>
        <p:nvSpPr>
          <p:cNvPr id="17412" name="Text Box 21"/>
          <p:cNvSpPr txBox="1">
            <a:spLocks noChangeArrowheads="1"/>
          </p:cNvSpPr>
          <p:nvPr/>
        </p:nvSpPr>
        <p:spPr bwMode="auto">
          <a:xfrm>
            <a:off x="1403350" y="5373688"/>
            <a:ext cx="6215063" cy="4572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分子、原子等微观粒子是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真实存在</a:t>
            </a:r>
            <a:r>
              <a:rPr lang="zh-CN" altLang="en-US">
                <a:latin typeface="宋体" pitchFamily="2" charset="-122"/>
              </a:rPr>
              <a:t>的。</a:t>
            </a:r>
          </a:p>
        </p:txBody>
      </p:sp>
      <p:sp>
        <p:nvSpPr>
          <p:cNvPr id="17414" name="Rectangle 8"/>
          <p:cNvSpPr>
            <a:spLocks noChangeArrowheads="1"/>
          </p:cNvSpPr>
          <p:nvPr/>
        </p:nvSpPr>
        <p:spPr bwMode="auto">
          <a:xfrm>
            <a:off x="395288" y="5486400"/>
            <a:ext cx="79216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CC"/>
                </a:solidFill>
                <a:latin typeface="Arial" charset="0"/>
              </a:rPr>
              <a:t>结论： </a:t>
            </a:r>
          </a:p>
          <a:p>
            <a:r>
              <a:rPr lang="zh-CN" altLang="en-US">
                <a:solidFill>
                  <a:srgbClr val="0000CC"/>
                </a:solidFill>
                <a:latin typeface="Arial" charset="0"/>
              </a:rPr>
              <a:t>         </a:t>
            </a:r>
            <a:r>
              <a:rPr lang="en-US" altLang="zh-CN">
                <a:solidFill>
                  <a:srgbClr val="0000CC"/>
                </a:solidFill>
                <a:latin typeface="Arial" charset="0"/>
              </a:rPr>
              <a:t>______________________________________</a:t>
            </a:r>
          </a:p>
        </p:txBody>
      </p:sp>
      <p:sp>
        <p:nvSpPr>
          <p:cNvPr id="2" name="Text Box 21"/>
          <p:cNvSpPr txBox="1">
            <a:spLocks noChangeArrowheads="1"/>
          </p:cNvSpPr>
          <p:nvPr/>
        </p:nvSpPr>
        <p:spPr bwMode="auto">
          <a:xfrm>
            <a:off x="1403350" y="5764213"/>
            <a:ext cx="6215063" cy="4572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物质是由分子、原子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等微观粒子</a:t>
            </a:r>
            <a:r>
              <a:rPr lang="zh-CN" altLang="en-US">
                <a:latin typeface="宋体" pitchFamily="2" charset="-122"/>
              </a:rPr>
              <a:t>构成的。  </a:t>
            </a:r>
          </a:p>
        </p:txBody>
      </p:sp>
      <p:grpSp>
        <p:nvGrpSpPr>
          <p:cNvPr id="46114" name="Group 34"/>
          <p:cNvGrpSpPr>
            <a:grpSpLocks/>
          </p:cNvGrpSpPr>
          <p:nvPr/>
        </p:nvGrpSpPr>
        <p:grpSpPr bwMode="auto">
          <a:xfrm>
            <a:off x="5292725" y="44450"/>
            <a:ext cx="3240088" cy="1670050"/>
            <a:chOff x="3334" y="28"/>
            <a:chExt cx="2041" cy="1052"/>
          </a:xfrm>
        </p:grpSpPr>
        <p:pic>
          <p:nvPicPr>
            <p:cNvPr id="46115" name="图片 9" descr="W020090814388704943055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34" y="71"/>
              <a:ext cx="1542" cy="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6116" name="Text Box 36"/>
            <p:cNvSpPr txBox="1">
              <a:spLocks noChangeArrowheads="1"/>
            </p:cNvSpPr>
            <p:nvPr/>
          </p:nvSpPr>
          <p:spPr bwMode="auto">
            <a:xfrm>
              <a:off x="5086" y="28"/>
              <a:ext cx="289" cy="10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>
              <a:spAutoFit/>
            </a:bodyPr>
            <a:lstStyle/>
            <a:p>
              <a:r>
                <a:rPr kumimoji="1" lang="zh-CN" altLang="en-US" sz="1800">
                  <a:solidFill>
                    <a:srgbClr val="0000CC"/>
                  </a:solidFill>
                </a:rPr>
                <a:t>扫描隧道显微镜</a:t>
              </a:r>
            </a:p>
          </p:txBody>
        </p:sp>
      </p:grp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1042988" y="1196975"/>
            <a:ext cx="25161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CC"/>
                </a:solidFill>
                <a:latin typeface="Arial" charset="0"/>
              </a:rPr>
              <a:t>【</a:t>
            </a:r>
            <a:r>
              <a:rPr lang="zh-CN" altLang="en-US" sz="2800">
                <a:solidFill>
                  <a:srgbClr val="0000CC"/>
                </a:solidFill>
                <a:latin typeface="Arial" charset="0"/>
              </a:rPr>
              <a:t>科学事实</a:t>
            </a:r>
            <a:r>
              <a:rPr lang="en-US" altLang="zh-CN" sz="2800">
                <a:solidFill>
                  <a:srgbClr val="0000CC"/>
                </a:solidFill>
                <a:latin typeface="Arial" charset="0"/>
              </a:rPr>
              <a:t>1】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6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46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5" grpId="0"/>
      <p:bldP spid="46105" grpId="1"/>
      <p:bldP spid="17412" grpId="0" animBg="1"/>
      <p:bldP spid="17414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1116013" y="2611438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、物质是由微小粒子－－分子、原子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等</a:t>
            </a:r>
            <a:r>
              <a:rPr lang="zh-CN" altLang="en-US">
                <a:latin typeface="宋体" pitchFamily="2" charset="-122"/>
              </a:rPr>
              <a:t>构成的</a:t>
            </a: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755650" y="2060575"/>
            <a:ext cx="3240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一、物质的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微观</a:t>
            </a:r>
            <a:r>
              <a:rPr lang="zh-CN" altLang="en-US">
                <a:latin typeface="宋体" pitchFamily="2" charset="-122"/>
              </a:rPr>
              <a:t>构成</a:t>
            </a:r>
          </a:p>
        </p:txBody>
      </p: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1331913" y="765175"/>
            <a:ext cx="6408737" cy="8239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课题 </a:t>
            </a: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1  </a:t>
            </a: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分子和原子</a:t>
            </a:r>
          </a:p>
        </p:txBody>
      </p: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1560513" y="3213100"/>
            <a:ext cx="3817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如：水是由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水分子</a:t>
            </a:r>
            <a:r>
              <a:rPr lang="zh-CN" altLang="en-US">
                <a:latin typeface="Arial" charset="0"/>
              </a:rPr>
              <a:t>构成、</a:t>
            </a:r>
          </a:p>
        </p:txBody>
      </p:sp>
      <p:sp>
        <p:nvSpPr>
          <p:cNvPr id="131113" name="Text Box 41"/>
          <p:cNvSpPr txBox="1">
            <a:spLocks noChangeArrowheads="1"/>
          </p:cNvSpPr>
          <p:nvPr/>
        </p:nvSpPr>
        <p:spPr bwMode="auto">
          <a:xfrm>
            <a:off x="4945063" y="3213100"/>
            <a:ext cx="373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氧气是由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氧分子</a:t>
            </a:r>
            <a:r>
              <a:rPr lang="zh-CN" altLang="en-US">
                <a:latin typeface="Arial" charset="0"/>
              </a:rPr>
              <a:t>构成、</a:t>
            </a:r>
          </a:p>
        </p:txBody>
      </p:sp>
      <p:sp>
        <p:nvSpPr>
          <p:cNvPr id="131114" name="Text Box 42"/>
          <p:cNvSpPr txBox="1">
            <a:spLocks noChangeArrowheads="1"/>
          </p:cNvSpPr>
          <p:nvPr/>
        </p:nvSpPr>
        <p:spPr bwMode="auto">
          <a:xfrm>
            <a:off x="2154238" y="3860800"/>
            <a:ext cx="3138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铁是由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铁原子</a:t>
            </a:r>
            <a:r>
              <a:rPr lang="zh-CN" altLang="en-US">
                <a:latin typeface="Arial" charset="0"/>
              </a:rPr>
              <a:t>构成</a:t>
            </a:r>
          </a:p>
        </p:txBody>
      </p:sp>
      <p:sp>
        <p:nvSpPr>
          <p:cNvPr id="65553" name="Text Box 17"/>
          <p:cNvSpPr txBox="1">
            <a:spLocks noChangeArrowheads="1"/>
          </p:cNvSpPr>
          <p:nvPr/>
        </p:nvSpPr>
        <p:spPr bwMode="auto">
          <a:xfrm>
            <a:off x="1042988" y="4365625"/>
            <a:ext cx="3152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、分子的特征</a:t>
            </a:r>
          </a:p>
        </p:txBody>
      </p:sp>
      <p:sp>
        <p:nvSpPr>
          <p:cNvPr id="65554" name="Rectangle 21"/>
          <p:cNvSpPr>
            <a:spLocks noChangeArrowheads="1"/>
          </p:cNvSpPr>
          <p:nvPr/>
        </p:nvSpPr>
        <p:spPr bwMode="auto">
          <a:xfrm>
            <a:off x="1476375" y="4868863"/>
            <a:ext cx="669607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个水分子的质量约是</a:t>
            </a:r>
            <a:r>
              <a:rPr lang="en-US" altLang="zh-CN">
                <a:solidFill>
                  <a:srgbClr val="FF0000"/>
                </a:solidFill>
                <a:latin typeface="Arial" charset="0"/>
              </a:rPr>
              <a:t>3×10</a:t>
            </a:r>
            <a:r>
              <a:rPr lang="en-US" altLang="zh-CN" baseline="30000">
                <a:solidFill>
                  <a:srgbClr val="FF0000"/>
                </a:solidFill>
                <a:latin typeface="Arial" charset="0"/>
              </a:rPr>
              <a:t>-26</a:t>
            </a:r>
            <a:r>
              <a:rPr lang="en-US" altLang="zh-CN">
                <a:latin typeface="Times New Roman" pitchFamily="18" charset="0"/>
              </a:rPr>
              <a:t>kg</a:t>
            </a:r>
          </a:p>
          <a:p>
            <a:pPr>
              <a:lnSpc>
                <a:spcPct val="120000"/>
              </a:lnSpc>
            </a:pPr>
            <a:r>
              <a:rPr lang="en-US" altLang="zh-CN">
                <a:latin typeface="Times New Roman" pitchFamily="18" charset="0"/>
              </a:rPr>
              <a:t>  </a:t>
            </a:r>
            <a:r>
              <a:rPr lang="zh-CN" altLang="en-US">
                <a:latin typeface="Times New Roman" pitchFamily="18" charset="0"/>
              </a:rPr>
              <a:t>（</a:t>
            </a:r>
            <a:r>
              <a:rPr lang="en-US" altLang="zh-CN">
                <a:latin typeface="Times New Roman" pitchFamily="18" charset="0"/>
              </a:rPr>
              <a:t>0.00000000000000000000000003kg</a:t>
            </a:r>
            <a:r>
              <a:rPr lang="zh-CN" altLang="en-US">
                <a:latin typeface="Times New Roman" pitchFamily="18" charset="0"/>
              </a:rPr>
              <a:t>）</a:t>
            </a:r>
            <a:endParaRPr lang="zh-CN" altLang="en-US">
              <a:latin typeface="Arial" charset="0"/>
            </a:endParaRPr>
          </a:p>
          <a:p>
            <a:pPr>
              <a:lnSpc>
                <a:spcPct val="120000"/>
              </a:lnSpc>
            </a:pPr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滴水中大约有</a:t>
            </a:r>
            <a:r>
              <a:rPr lang="en-US" altLang="zh-CN">
                <a:solidFill>
                  <a:srgbClr val="FF0000"/>
                </a:solidFill>
                <a:latin typeface="Arial" charset="0"/>
              </a:rPr>
              <a:t>1.67×10</a:t>
            </a:r>
            <a:r>
              <a:rPr lang="en-US" altLang="zh-CN" baseline="30000">
                <a:solidFill>
                  <a:srgbClr val="FF0000"/>
                </a:solidFill>
                <a:latin typeface="Arial" charset="0"/>
              </a:rPr>
              <a:t>21</a:t>
            </a:r>
            <a:r>
              <a:rPr lang="en-US" altLang="zh-CN">
                <a:latin typeface="Arial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altLang="zh-CN">
                <a:latin typeface="Arial" charset="0"/>
              </a:rPr>
              <a:t> </a:t>
            </a:r>
            <a:r>
              <a:rPr lang="zh-CN" altLang="en-US">
                <a:latin typeface="Arial" charset="0"/>
              </a:rPr>
              <a:t>（</a:t>
            </a:r>
            <a:r>
              <a:rPr lang="en-US" altLang="zh-CN">
                <a:latin typeface="Arial" charset="0"/>
              </a:rPr>
              <a:t>1670000000000000000000</a:t>
            </a:r>
            <a:r>
              <a:rPr lang="zh-CN" altLang="en-US">
                <a:latin typeface="Arial" charset="0"/>
              </a:rPr>
              <a:t>）个水分子</a:t>
            </a:r>
          </a:p>
        </p:txBody>
      </p:sp>
      <p:sp>
        <p:nvSpPr>
          <p:cNvPr id="65555" name="Rectangle 19"/>
          <p:cNvSpPr>
            <a:spLocks noChangeArrowheads="1"/>
          </p:cNvSpPr>
          <p:nvPr/>
        </p:nvSpPr>
        <p:spPr bwMode="auto">
          <a:xfrm>
            <a:off x="3276600" y="4340225"/>
            <a:ext cx="220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【</a:t>
            </a:r>
            <a:r>
              <a:rPr lang="zh-CN" altLang="en-US">
                <a:solidFill>
                  <a:srgbClr val="0000CC"/>
                </a:solidFill>
              </a:rPr>
              <a:t>科学事实</a:t>
            </a:r>
            <a:r>
              <a:rPr lang="en-US" altLang="zh-CN">
                <a:solidFill>
                  <a:srgbClr val="0000CC"/>
                </a:solidFill>
              </a:rPr>
              <a:t>2】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1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1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1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5" grpId="0"/>
      <p:bldP spid="131113" grpId="0"/>
      <p:bldP spid="131114" grpId="0"/>
      <p:bldP spid="65553" grpId="0"/>
      <p:bldP spid="65554" grpId="0"/>
      <p:bldP spid="655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1116013" y="2611438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、物质是由微小粒子－－分子、原子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等</a:t>
            </a:r>
            <a:r>
              <a:rPr lang="zh-CN" altLang="en-US">
                <a:latin typeface="宋体" pitchFamily="2" charset="-122"/>
              </a:rPr>
              <a:t>构成的</a:t>
            </a:r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755650" y="2060575"/>
            <a:ext cx="3240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一、物质的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微观</a:t>
            </a:r>
            <a:r>
              <a:rPr lang="zh-CN" altLang="en-US">
                <a:latin typeface="宋体" pitchFamily="2" charset="-122"/>
              </a:rPr>
              <a:t>构成</a:t>
            </a: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1276350" y="3670300"/>
            <a:ext cx="653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）分子具有一定的质量和体积</a:t>
            </a:r>
          </a:p>
        </p:txBody>
      </p:sp>
      <p:sp>
        <p:nvSpPr>
          <p:cNvPr id="78856" name="Text Box 8"/>
          <p:cNvSpPr txBox="1">
            <a:spLocks noChangeArrowheads="1"/>
          </p:cNvSpPr>
          <p:nvPr/>
        </p:nvSpPr>
        <p:spPr bwMode="auto">
          <a:xfrm>
            <a:off x="5724525" y="3644900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（且都很小）</a:t>
            </a:r>
          </a:p>
        </p:txBody>
      </p:sp>
      <p:grpSp>
        <p:nvGrpSpPr>
          <p:cNvPr id="78857" name="Group 9"/>
          <p:cNvGrpSpPr>
            <a:grpSpLocks/>
          </p:cNvGrpSpPr>
          <p:nvPr/>
        </p:nvGrpSpPr>
        <p:grpSpPr bwMode="auto">
          <a:xfrm>
            <a:off x="827088" y="4270375"/>
            <a:ext cx="8066087" cy="958850"/>
            <a:chOff x="521" y="3612"/>
            <a:chExt cx="4914" cy="603"/>
          </a:xfrm>
        </p:grpSpPr>
        <p:sp>
          <p:nvSpPr>
            <p:cNvPr id="78858" name="Text Box 10"/>
            <p:cNvSpPr txBox="1">
              <a:spLocks noChangeArrowheads="1"/>
            </p:cNvSpPr>
            <p:nvPr/>
          </p:nvSpPr>
          <p:spPr bwMode="auto">
            <a:xfrm>
              <a:off x="521" y="3612"/>
              <a:ext cx="9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宋体" pitchFamily="2" charset="-122"/>
                </a:rPr>
                <a:t>【</a:t>
              </a:r>
              <a:r>
                <a:rPr lang="zh-CN" altLang="en-US">
                  <a:latin typeface="宋体" pitchFamily="2" charset="-122"/>
                </a:rPr>
                <a:t>思考</a:t>
              </a:r>
              <a:r>
                <a:rPr lang="en-US" altLang="zh-CN">
                  <a:latin typeface="宋体" pitchFamily="2" charset="-122"/>
                </a:rPr>
                <a:t>1】</a:t>
              </a:r>
            </a:p>
          </p:txBody>
        </p:sp>
        <p:sp>
          <p:nvSpPr>
            <p:cNvPr id="78859" name="Text Box 11"/>
            <p:cNvSpPr txBox="1">
              <a:spLocks noChangeArrowheads="1"/>
            </p:cNvSpPr>
            <p:nvPr/>
          </p:nvSpPr>
          <p:spPr bwMode="auto">
            <a:xfrm>
              <a:off x="567" y="3946"/>
              <a:ext cx="486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 sz="2200">
                  <a:latin typeface="宋体" pitchFamily="2" charset="-122"/>
                </a:rPr>
                <a:t>分子、原子除了具有一定质量和体积外，</a:t>
              </a:r>
              <a:r>
                <a:rPr lang="zh-CN" altLang="en-US" sz="2200">
                  <a:solidFill>
                    <a:srgbClr val="FF0000"/>
                  </a:solidFill>
                  <a:latin typeface="宋体" pitchFamily="2" charset="-122"/>
                </a:rPr>
                <a:t>它们还有什么性质？</a:t>
              </a:r>
            </a:p>
          </p:txBody>
        </p:sp>
      </p:grpSp>
      <p:sp>
        <p:nvSpPr>
          <p:cNvPr id="78860" name="Text Box 12"/>
          <p:cNvSpPr txBox="1">
            <a:spLocks noChangeArrowheads="1"/>
          </p:cNvSpPr>
          <p:nvPr/>
        </p:nvSpPr>
        <p:spPr bwMode="auto">
          <a:xfrm>
            <a:off x="1331913" y="765175"/>
            <a:ext cx="6408737" cy="8239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课题 </a:t>
            </a: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1  </a:t>
            </a: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分子和原子</a:t>
            </a:r>
          </a:p>
        </p:txBody>
      </p:sp>
      <p:sp>
        <p:nvSpPr>
          <p:cNvPr id="78861" name="Rectangle 13"/>
          <p:cNvSpPr>
            <a:spLocks noChangeArrowheads="1"/>
          </p:cNvSpPr>
          <p:nvPr/>
        </p:nvSpPr>
        <p:spPr bwMode="auto">
          <a:xfrm>
            <a:off x="3348038" y="3141663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（原子）</a:t>
            </a:r>
          </a:p>
        </p:txBody>
      </p:sp>
      <p:sp>
        <p:nvSpPr>
          <p:cNvPr id="78862" name="Text Box 14"/>
          <p:cNvSpPr txBox="1">
            <a:spLocks noChangeArrowheads="1"/>
          </p:cNvSpPr>
          <p:nvPr/>
        </p:nvSpPr>
        <p:spPr bwMode="auto">
          <a:xfrm>
            <a:off x="1116013" y="3141663"/>
            <a:ext cx="3152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、分子的特征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78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6" grpId="0"/>
      <p:bldP spid="788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1258888" y="4195763"/>
            <a:ext cx="3402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）分子间是有间隔的</a:t>
            </a:r>
          </a:p>
        </p:txBody>
      </p:sp>
      <p:sp>
        <p:nvSpPr>
          <p:cNvPr id="48140" name="Text Box 12"/>
          <p:cNvSpPr txBox="1">
            <a:spLocks noChangeArrowheads="1"/>
          </p:cNvSpPr>
          <p:nvPr/>
        </p:nvSpPr>
        <p:spPr bwMode="auto">
          <a:xfrm>
            <a:off x="4786314" y="4214813"/>
            <a:ext cx="3195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000" dirty="0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lang="zh-CN" altLang="en-US" sz="2000" dirty="0">
                <a:solidFill>
                  <a:srgbClr val="0000CC"/>
                </a:solidFill>
                <a:latin typeface="宋体" pitchFamily="2" charset="-122"/>
              </a:rPr>
              <a:t>演示实验</a:t>
            </a:r>
            <a:r>
              <a:rPr lang="en-US" altLang="zh-CN" sz="2000" dirty="0">
                <a:solidFill>
                  <a:srgbClr val="0000CC"/>
                </a:solidFill>
                <a:latin typeface="宋体" pitchFamily="2" charset="-122"/>
              </a:rPr>
              <a:t>】</a:t>
            </a:r>
            <a:r>
              <a:rPr lang="zh-CN" altLang="en-US" sz="2000" dirty="0">
                <a:solidFill>
                  <a:srgbClr val="FF0000"/>
                </a:solidFill>
                <a:latin typeface="宋体" pitchFamily="2" charset="-122"/>
              </a:rPr>
              <a:t>压缩注射器</a:t>
            </a:r>
          </a:p>
        </p:txBody>
      </p:sp>
      <p:sp>
        <p:nvSpPr>
          <p:cNvPr id="48144" name="Text Box 16"/>
          <p:cNvSpPr txBox="1">
            <a:spLocks noChangeArrowheads="1"/>
          </p:cNvSpPr>
          <p:nvPr/>
        </p:nvSpPr>
        <p:spPr bwMode="auto">
          <a:xfrm>
            <a:off x="1331913" y="765175"/>
            <a:ext cx="6408737" cy="8239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课题 </a:t>
            </a: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1  </a:t>
            </a: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分子和原子</a:t>
            </a:r>
          </a:p>
        </p:txBody>
      </p:sp>
      <p:sp>
        <p:nvSpPr>
          <p:cNvPr id="48150" name="Text Box 22"/>
          <p:cNvSpPr txBox="1">
            <a:spLocks noChangeArrowheads="1"/>
          </p:cNvSpPr>
          <p:nvPr/>
        </p:nvSpPr>
        <p:spPr bwMode="auto">
          <a:xfrm>
            <a:off x="755650" y="2060575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一、物质的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微观</a:t>
            </a:r>
            <a:r>
              <a:rPr lang="zh-CN" altLang="en-US">
                <a:latin typeface="宋体" pitchFamily="2" charset="-122"/>
              </a:rPr>
              <a:t>构成</a:t>
            </a:r>
          </a:p>
        </p:txBody>
      </p:sp>
      <p:pic>
        <p:nvPicPr>
          <p:cNvPr id="61442" name="Picture 2" descr="固态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4292600"/>
            <a:ext cx="2301875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44" name="Picture 4" descr="液态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4365625"/>
            <a:ext cx="2438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5" name="Picture 5" descr="气态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4432300"/>
            <a:ext cx="2303463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447" name="Rectangle 7" descr="紫色网格"/>
          <p:cNvSpPr>
            <a:spLocks noChangeArrowheads="1"/>
          </p:cNvSpPr>
          <p:nvPr/>
        </p:nvSpPr>
        <p:spPr bwMode="auto">
          <a:xfrm>
            <a:off x="1857375" y="5805488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固态</a:t>
            </a:r>
          </a:p>
        </p:txBody>
      </p:sp>
      <p:sp>
        <p:nvSpPr>
          <p:cNvPr id="61448" name="Rectangle 8" descr="紫色网格"/>
          <p:cNvSpPr>
            <a:spLocks noChangeArrowheads="1"/>
          </p:cNvSpPr>
          <p:nvPr/>
        </p:nvSpPr>
        <p:spPr bwMode="auto">
          <a:xfrm>
            <a:off x="4335463" y="5789613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液态</a:t>
            </a:r>
          </a:p>
        </p:txBody>
      </p:sp>
      <p:sp>
        <p:nvSpPr>
          <p:cNvPr id="61449" name="Rectangle 9" descr="紫色网格"/>
          <p:cNvSpPr>
            <a:spLocks noChangeArrowheads="1"/>
          </p:cNvSpPr>
          <p:nvPr/>
        </p:nvSpPr>
        <p:spPr bwMode="auto">
          <a:xfrm>
            <a:off x="6854825" y="5732463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气态</a:t>
            </a:r>
          </a:p>
        </p:txBody>
      </p:sp>
      <p:sp>
        <p:nvSpPr>
          <p:cNvPr id="61450" name="Line 10"/>
          <p:cNvSpPr>
            <a:spLocks noChangeShapeType="1"/>
          </p:cNvSpPr>
          <p:nvPr/>
        </p:nvSpPr>
        <p:spPr bwMode="auto">
          <a:xfrm>
            <a:off x="1547813" y="6310313"/>
            <a:ext cx="6481762" cy="0"/>
          </a:xfrm>
          <a:prstGeom prst="line">
            <a:avLst/>
          </a:prstGeom>
          <a:noFill/>
          <a:ln w="31750">
            <a:solidFill>
              <a:srgbClr val="0000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51" name="Rectangle 11"/>
          <p:cNvSpPr>
            <a:spLocks noChangeArrowheads="1"/>
          </p:cNvSpPr>
          <p:nvPr/>
        </p:nvSpPr>
        <p:spPr bwMode="auto">
          <a:xfrm>
            <a:off x="3105150" y="6356350"/>
            <a:ext cx="3914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一般情况：分子间隔变大</a:t>
            </a:r>
          </a:p>
        </p:txBody>
      </p:sp>
      <p:sp>
        <p:nvSpPr>
          <p:cNvPr id="48206" name="Text Box 78"/>
          <p:cNvSpPr txBox="1">
            <a:spLocks noChangeArrowheads="1"/>
          </p:cNvSpPr>
          <p:nvPr/>
        </p:nvSpPr>
        <p:spPr bwMode="auto">
          <a:xfrm>
            <a:off x="1276350" y="3670300"/>
            <a:ext cx="653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）分子具有一定的质量和体积</a:t>
            </a:r>
          </a:p>
        </p:txBody>
      </p:sp>
      <p:sp>
        <p:nvSpPr>
          <p:cNvPr id="48207" name="Text Box 79"/>
          <p:cNvSpPr txBox="1">
            <a:spLocks noChangeArrowheads="1"/>
          </p:cNvSpPr>
          <p:nvPr/>
        </p:nvSpPr>
        <p:spPr bwMode="auto">
          <a:xfrm>
            <a:off x="5724525" y="3644900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（且都很小）</a:t>
            </a:r>
          </a:p>
        </p:txBody>
      </p:sp>
      <p:sp>
        <p:nvSpPr>
          <p:cNvPr id="48208" name="Rectangle 80"/>
          <p:cNvSpPr>
            <a:spLocks noChangeArrowheads="1"/>
          </p:cNvSpPr>
          <p:nvPr/>
        </p:nvSpPr>
        <p:spPr bwMode="auto">
          <a:xfrm>
            <a:off x="3348038" y="3141663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（原子）</a:t>
            </a:r>
          </a:p>
        </p:txBody>
      </p:sp>
      <p:sp>
        <p:nvSpPr>
          <p:cNvPr id="48209" name="Text Box 81"/>
          <p:cNvSpPr txBox="1">
            <a:spLocks noChangeArrowheads="1"/>
          </p:cNvSpPr>
          <p:nvPr/>
        </p:nvSpPr>
        <p:spPr bwMode="auto">
          <a:xfrm>
            <a:off x="1116013" y="3141663"/>
            <a:ext cx="3152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、分子的特征</a:t>
            </a:r>
          </a:p>
        </p:txBody>
      </p:sp>
      <p:pic>
        <p:nvPicPr>
          <p:cNvPr id="48210" name="Picture 82" descr="苯分子图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35825" y="620713"/>
            <a:ext cx="1655763" cy="1085850"/>
          </a:xfrm>
          <a:prstGeom prst="rect">
            <a:avLst/>
          </a:prstGeom>
          <a:noFill/>
        </p:spPr>
      </p:pic>
      <p:sp>
        <p:nvSpPr>
          <p:cNvPr id="48211" name="Text Box 83"/>
          <p:cNvSpPr txBox="1">
            <a:spLocks noChangeArrowheads="1"/>
          </p:cNvSpPr>
          <p:nvPr/>
        </p:nvSpPr>
        <p:spPr bwMode="auto">
          <a:xfrm>
            <a:off x="1116013" y="2611438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、物质是由微小粒子－－分子、原子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等</a:t>
            </a:r>
            <a:r>
              <a:rPr lang="zh-CN" altLang="en-US">
                <a:latin typeface="宋体" pitchFamily="2" charset="-122"/>
              </a:rPr>
              <a:t>构成的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/>
      <p:bldP spid="48140" grpId="0"/>
      <p:bldP spid="61447" grpId="0"/>
      <p:bldP spid="61448" grpId="0"/>
      <p:bldP spid="61449" grpId="0"/>
      <p:bldP spid="61450" grpId="0" animBg="1"/>
      <p:bldP spid="614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1258888" y="4195763"/>
            <a:ext cx="3402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）分子间是有间隔的</a:t>
            </a:r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1331913" y="765175"/>
            <a:ext cx="6408737" cy="8239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课题 </a:t>
            </a: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1  </a:t>
            </a: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分子和原子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755650" y="2060575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一、物质的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微观</a:t>
            </a:r>
            <a:r>
              <a:rPr lang="zh-CN" altLang="en-US">
                <a:latin typeface="宋体" pitchFamily="2" charset="-122"/>
              </a:rPr>
              <a:t>构成</a:t>
            </a:r>
          </a:p>
        </p:txBody>
      </p:sp>
      <p:sp>
        <p:nvSpPr>
          <p:cNvPr id="79888" name="Text Box 16"/>
          <p:cNvSpPr txBox="1">
            <a:spLocks noChangeArrowheads="1"/>
          </p:cNvSpPr>
          <p:nvPr/>
        </p:nvSpPr>
        <p:spPr bwMode="auto">
          <a:xfrm>
            <a:off x="1276350" y="3670300"/>
            <a:ext cx="653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）分子具有一定的质量和体积</a:t>
            </a:r>
          </a:p>
        </p:txBody>
      </p:sp>
      <p:sp>
        <p:nvSpPr>
          <p:cNvPr id="79889" name="Text Box 17"/>
          <p:cNvSpPr txBox="1">
            <a:spLocks noChangeArrowheads="1"/>
          </p:cNvSpPr>
          <p:nvPr/>
        </p:nvSpPr>
        <p:spPr bwMode="auto">
          <a:xfrm>
            <a:off x="5724525" y="3644900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（且都很小）</a:t>
            </a:r>
          </a:p>
        </p:txBody>
      </p:sp>
      <p:sp>
        <p:nvSpPr>
          <p:cNvPr id="79890" name="Rectangle 18"/>
          <p:cNvSpPr>
            <a:spLocks noChangeArrowheads="1"/>
          </p:cNvSpPr>
          <p:nvPr/>
        </p:nvSpPr>
        <p:spPr bwMode="auto">
          <a:xfrm>
            <a:off x="3348038" y="3141663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（原子）</a:t>
            </a:r>
          </a:p>
        </p:txBody>
      </p:sp>
      <p:sp>
        <p:nvSpPr>
          <p:cNvPr id="79891" name="Text Box 19"/>
          <p:cNvSpPr txBox="1">
            <a:spLocks noChangeArrowheads="1"/>
          </p:cNvSpPr>
          <p:nvPr/>
        </p:nvSpPr>
        <p:spPr bwMode="auto">
          <a:xfrm>
            <a:off x="1116013" y="3141663"/>
            <a:ext cx="3152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、分子的特征</a:t>
            </a:r>
          </a:p>
        </p:txBody>
      </p:sp>
      <p:sp>
        <p:nvSpPr>
          <p:cNvPr id="79892" name="Text Box 20"/>
          <p:cNvSpPr txBox="1">
            <a:spLocks noChangeArrowheads="1"/>
          </p:cNvSpPr>
          <p:nvPr/>
        </p:nvSpPr>
        <p:spPr bwMode="auto">
          <a:xfrm>
            <a:off x="1976438" y="5300663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宏观表现为：</a:t>
            </a:r>
          </a:p>
        </p:txBody>
      </p:sp>
      <p:sp>
        <p:nvSpPr>
          <p:cNvPr id="79893" name="Text Box 21"/>
          <p:cNvSpPr txBox="1">
            <a:spLocks noChangeArrowheads="1"/>
          </p:cNvSpPr>
          <p:nvPr/>
        </p:nvSpPr>
        <p:spPr bwMode="auto">
          <a:xfrm>
            <a:off x="1687513" y="6021388"/>
            <a:ext cx="6772275" cy="45720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宋体" pitchFamily="2" charset="-122"/>
              </a:rPr>
              <a:t>【</a:t>
            </a:r>
            <a:r>
              <a:rPr lang="zh-CN" altLang="en-US">
                <a:solidFill>
                  <a:schemeClr val="bg1"/>
                </a:solidFill>
                <a:latin typeface="宋体" pitchFamily="2" charset="-122"/>
              </a:rPr>
              <a:t>思考</a:t>
            </a:r>
            <a:r>
              <a:rPr lang="en-US" altLang="zh-CN">
                <a:solidFill>
                  <a:schemeClr val="bg1"/>
                </a:solidFill>
                <a:latin typeface="宋体" pitchFamily="2" charset="-122"/>
              </a:rPr>
              <a:t>2】</a:t>
            </a:r>
            <a:r>
              <a:rPr lang="zh-CN" altLang="en-US">
                <a:solidFill>
                  <a:schemeClr val="bg1"/>
                </a:solidFill>
              </a:rPr>
              <a:t>分子、原子是静止的还是不断运动的？</a:t>
            </a:r>
          </a:p>
        </p:txBody>
      </p:sp>
      <p:sp>
        <p:nvSpPr>
          <p:cNvPr id="79894" name="Text Box 22"/>
          <p:cNvSpPr txBox="1">
            <a:spLocks noChangeArrowheads="1"/>
          </p:cNvSpPr>
          <p:nvPr/>
        </p:nvSpPr>
        <p:spPr bwMode="auto">
          <a:xfrm>
            <a:off x="3992563" y="5300663"/>
            <a:ext cx="4167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物质的三态变化、热胀冷缩等</a:t>
            </a:r>
          </a:p>
        </p:txBody>
      </p:sp>
      <p:sp>
        <p:nvSpPr>
          <p:cNvPr id="79895" name="Text Box 23"/>
          <p:cNvSpPr txBox="1">
            <a:spLocks noChangeArrowheads="1"/>
          </p:cNvSpPr>
          <p:nvPr/>
        </p:nvSpPr>
        <p:spPr bwMode="auto">
          <a:xfrm>
            <a:off x="1760538" y="4724400"/>
            <a:ext cx="368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（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d(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气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) &gt; d(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液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) &gt; d(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固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)</a:t>
            </a:r>
          </a:p>
        </p:txBody>
      </p:sp>
      <p:sp>
        <p:nvSpPr>
          <p:cNvPr id="79897" name="Text Box 25"/>
          <p:cNvSpPr txBox="1">
            <a:spLocks noChangeArrowheads="1"/>
          </p:cNvSpPr>
          <p:nvPr/>
        </p:nvSpPr>
        <p:spPr bwMode="auto">
          <a:xfrm>
            <a:off x="1116013" y="2611438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、物质是由微小粒子－－分子、原子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等</a:t>
            </a:r>
            <a:r>
              <a:rPr lang="zh-CN" altLang="en-US">
                <a:latin typeface="宋体" pitchFamily="2" charset="-122"/>
              </a:rPr>
              <a:t>构成的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9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9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9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92" grpId="0"/>
      <p:bldP spid="79893" grpId="0" animBg="1"/>
      <p:bldP spid="79894" grpId="0"/>
      <p:bldP spid="798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ChangeArrowheads="1"/>
          </p:cNvSpPr>
          <p:nvPr/>
        </p:nvSpPr>
        <p:spPr bwMode="auto">
          <a:xfrm>
            <a:off x="1116013" y="1181100"/>
            <a:ext cx="3905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Arial" charset="0"/>
              </a:rPr>
              <a:t>【</a:t>
            </a:r>
            <a:r>
              <a:rPr kumimoji="1" lang="zh-CN" altLang="en-US" sz="2800">
                <a:latin typeface="Arial" charset="0"/>
              </a:rPr>
              <a:t>活动与探究</a:t>
            </a:r>
            <a:r>
              <a:rPr kumimoji="1" lang="en-US" altLang="zh-CN" sz="2800">
                <a:latin typeface="Arial" charset="0"/>
              </a:rPr>
              <a:t>】</a:t>
            </a:r>
            <a:r>
              <a:rPr kumimoji="1" lang="zh-CN" altLang="en-US" sz="2800">
                <a:latin typeface="Arial" charset="0"/>
              </a:rPr>
              <a:t>（</a:t>
            </a:r>
            <a:r>
              <a:rPr kumimoji="1" lang="en-US" altLang="zh-CN" sz="2800">
                <a:latin typeface="Arial" charset="0"/>
              </a:rPr>
              <a:t>P</a:t>
            </a:r>
            <a:r>
              <a:rPr kumimoji="1" lang="en-US" altLang="zh-CN" sz="2800" baseline="-25000">
                <a:latin typeface="Arial" charset="0"/>
              </a:rPr>
              <a:t>49</a:t>
            </a:r>
            <a:r>
              <a:rPr kumimoji="1" lang="zh-CN" altLang="en-US" sz="2800">
                <a:latin typeface="Arial" charset="0"/>
              </a:rPr>
              <a:t>）</a:t>
            </a:r>
            <a:endParaRPr kumimoji="1" lang="zh-CN" altLang="en-US" sz="2800" baseline="-25000">
              <a:latin typeface="Arial" charset="0"/>
            </a:endParaRPr>
          </a:p>
        </p:txBody>
      </p:sp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916113"/>
            <a:ext cx="1800225" cy="2076450"/>
          </a:xfrm>
          <a:prstGeom prst="rect">
            <a:avLst/>
          </a:prstGeom>
          <a:noFill/>
        </p:spPr>
      </p:pic>
      <p:graphicFrame>
        <p:nvGraphicFramePr>
          <p:cNvPr id="81045" name="Group 149"/>
          <p:cNvGraphicFramePr>
            <a:graphicFrameLocks noGrp="1"/>
          </p:cNvGraphicFramePr>
          <p:nvPr/>
        </p:nvGraphicFramePr>
        <p:xfrm>
          <a:off x="2771775" y="2657475"/>
          <a:ext cx="6064250" cy="1223963"/>
        </p:xfrm>
        <a:graphic>
          <a:graphicData uri="http://schemas.openxmlformats.org/drawingml/2006/table">
            <a:tbl>
              <a:tblPr/>
              <a:tblGrid>
                <a:gridCol w="881063"/>
                <a:gridCol w="5183187"/>
              </a:tblGrid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8032" name="Text Box 32"/>
          <p:cNvSpPr txBox="1">
            <a:spLocks noChangeArrowheads="1"/>
          </p:cNvSpPr>
          <p:nvPr/>
        </p:nvSpPr>
        <p:spPr bwMode="auto">
          <a:xfrm>
            <a:off x="3941763" y="2728913"/>
            <a:ext cx="3455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无色酚酞</a:t>
            </a: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不变色</a:t>
            </a:r>
          </a:p>
        </p:txBody>
      </p:sp>
      <p:sp>
        <p:nvSpPr>
          <p:cNvPr id="128033" name="Text Box 33">
            <a:hlinkClick r:id="rId3" action="ppaction://hlinkpres?slideindex=13&amp;slidetitle=幻灯片 13"/>
          </p:cNvPr>
          <p:cNvSpPr txBox="1">
            <a:spLocks noChangeArrowheads="1"/>
          </p:cNvSpPr>
          <p:nvPr/>
        </p:nvSpPr>
        <p:spPr bwMode="auto">
          <a:xfrm>
            <a:off x="3868738" y="3300413"/>
            <a:ext cx="4286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蒸馏水</a:t>
            </a: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不能</a:t>
            </a:r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使酚酞溶液变色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8060" y="3929066"/>
            <a:ext cx="228799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0" name="Group 149"/>
          <p:cNvGraphicFramePr>
            <a:graphicFrameLocks noGrp="1"/>
          </p:cNvGraphicFramePr>
          <p:nvPr/>
        </p:nvGraphicFramePr>
        <p:xfrm>
          <a:off x="2786050" y="4643446"/>
          <a:ext cx="6064250" cy="1223963"/>
        </p:xfrm>
        <a:graphic>
          <a:graphicData uri="http://schemas.openxmlformats.org/drawingml/2006/table">
            <a:tbl>
              <a:tblPr/>
              <a:tblGrid>
                <a:gridCol w="881063"/>
                <a:gridCol w="5183187"/>
              </a:tblGrid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" name="Text Box 32"/>
          <p:cNvSpPr txBox="1">
            <a:spLocks noChangeArrowheads="1"/>
          </p:cNvSpPr>
          <p:nvPr/>
        </p:nvSpPr>
        <p:spPr bwMode="auto">
          <a:xfrm>
            <a:off x="3956038" y="4714884"/>
            <a:ext cx="3455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solidFill>
                  <a:srgbClr val="0000CC"/>
                </a:solidFill>
                <a:latin typeface="Times New Roman" pitchFamily="18" charset="0"/>
              </a:rPr>
              <a:t>无色</a:t>
            </a:r>
            <a:r>
              <a:rPr kumimoji="1" lang="zh-CN" altLang="en-US" dirty="0" smtClean="0">
                <a:solidFill>
                  <a:srgbClr val="0000CC"/>
                </a:solidFill>
                <a:latin typeface="Times New Roman" pitchFamily="18" charset="0"/>
              </a:rPr>
              <a:t>酚酞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变红</a:t>
            </a:r>
            <a:endParaRPr kumimoji="1" lang="zh-CN" altLang="en-US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62" name="Text Box 33">
            <a:hlinkClick r:id="rId3" action="ppaction://hlinkpres?slideindex=13&amp;slidetitle=幻灯片 13"/>
          </p:cNvPr>
          <p:cNvSpPr txBox="1">
            <a:spLocks noChangeArrowheads="1"/>
          </p:cNvSpPr>
          <p:nvPr/>
        </p:nvSpPr>
        <p:spPr bwMode="auto">
          <a:xfrm>
            <a:off x="3883013" y="5286384"/>
            <a:ext cx="4286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 smtClean="0">
                <a:solidFill>
                  <a:srgbClr val="0000CC"/>
                </a:solidFill>
                <a:latin typeface="Times New Roman" pitchFamily="18" charset="0"/>
              </a:rPr>
              <a:t>氨水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能</a:t>
            </a:r>
            <a:r>
              <a:rPr kumimoji="1" lang="zh-CN" altLang="en-US" dirty="0">
                <a:solidFill>
                  <a:srgbClr val="0000CC"/>
                </a:solidFill>
                <a:latin typeface="Times New Roman" pitchFamily="18" charset="0"/>
              </a:rPr>
              <a:t>使酚酞溶液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变红</a:t>
            </a:r>
            <a:endParaRPr kumimoji="1" lang="zh-CN" altLang="en-US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65" name="Text Box 33">
            <a:hlinkClick r:id="rId3" action="ppaction://hlinkpres?slideindex=13&amp;slidetitle=幻灯片 13"/>
          </p:cNvPr>
          <p:cNvSpPr txBox="1">
            <a:spLocks noChangeArrowheads="1"/>
          </p:cNvSpPr>
          <p:nvPr/>
        </p:nvSpPr>
        <p:spPr bwMode="auto">
          <a:xfrm>
            <a:off x="2214546" y="6182045"/>
            <a:ext cx="65008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 smtClean="0">
                <a:solidFill>
                  <a:srgbClr val="0000CC"/>
                </a:solidFill>
                <a:latin typeface="Times New Roman" pitchFamily="18" charset="0"/>
              </a:rPr>
              <a:t>【</a:t>
            </a:r>
            <a:r>
              <a:rPr kumimoji="1" lang="zh-CN" altLang="en-US" dirty="0" smtClean="0">
                <a:solidFill>
                  <a:srgbClr val="0000CC"/>
                </a:solidFill>
                <a:latin typeface="Times New Roman" pitchFamily="18" charset="0"/>
              </a:rPr>
              <a:t>思考</a:t>
            </a:r>
            <a:r>
              <a:rPr kumimoji="1" lang="en-US" altLang="zh-CN" dirty="0" smtClean="0">
                <a:solidFill>
                  <a:srgbClr val="0000CC"/>
                </a:solidFill>
                <a:latin typeface="Times New Roman" pitchFamily="18" charset="0"/>
              </a:rPr>
              <a:t>3】</a:t>
            </a:r>
            <a:r>
              <a:rPr kumimoji="1" lang="zh-CN" altLang="en-US" dirty="0" smtClean="0">
                <a:solidFill>
                  <a:srgbClr val="000000"/>
                </a:solidFill>
                <a:latin typeface="Times New Roman" pitchFamily="18" charset="0"/>
              </a:rPr>
              <a:t>“酚酞溶液能使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氨水变红</a:t>
            </a:r>
            <a:r>
              <a:rPr kumimoji="1" lang="zh-CN" altLang="en-US" dirty="0" smtClean="0">
                <a:solidFill>
                  <a:srgbClr val="000000"/>
                </a:solidFill>
                <a:latin typeface="Times New Roman" pitchFamily="18" charset="0"/>
              </a:rPr>
              <a:t>”对吗？</a:t>
            </a:r>
            <a:endParaRPr kumimoji="1" lang="zh-CN" altLang="en-US" dirty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8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8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32" grpId="0"/>
      <p:bldP spid="128033" grpId="0"/>
      <p:bldP spid="61" grpId="0"/>
      <p:bldP spid="62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3116"/>
            <a:ext cx="23717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0898" name="Rectangle 2"/>
          <p:cNvSpPr>
            <a:spLocks noChangeArrowheads="1"/>
          </p:cNvSpPr>
          <p:nvPr/>
        </p:nvSpPr>
        <p:spPr bwMode="auto">
          <a:xfrm>
            <a:off x="1116013" y="1181100"/>
            <a:ext cx="3905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Arial" charset="0"/>
              </a:rPr>
              <a:t>【</a:t>
            </a:r>
            <a:r>
              <a:rPr kumimoji="1" lang="zh-CN" altLang="en-US" sz="2800">
                <a:latin typeface="Arial" charset="0"/>
              </a:rPr>
              <a:t>活动与探究</a:t>
            </a:r>
            <a:r>
              <a:rPr kumimoji="1" lang="en-US" altLang="zh-CN" sz="2800">
                <a:latin typeface="Arial" charset="0"/>
              </a:rPr>
              <a:t>】</a:t>
            </a:r>
            <a:r>
              <a:rPr kumimoji="1" lang="zh-CN" altLang="en-US" sz="2800">
                <a:latin typeface="Arial" charset="0"/>
              </a:rPr>
              <a:t>（</a:t>
            </a:r>
            <a:r>
              <a:rPr kumimoji="1" lang="en-US" altLang="zh-CN" sz="2800">
                <a:latin typeface="Arial" charset="0"/>
              </a:rPr>
              <a:t>P</a:t>
            </a:r>
            <a:r>
              <a:rPr kumimoji="1" lang="en-US" altLang="zh-CN" sz="2800" baseline="-25000">
                <a:latin typeface="Arial" charset="0"/>
              </a:rPr>
              <a:t>49</a:t>
            </a:r>
            <a:r>
              <a:rPr kumimoji="1" lang="zh-CN" altLang="en-US" sz="2800">
                <a:latin typeface="Arial" charset="0"/>
              </a:rPr>
              <a:t>）</a:t>
            </a:r>
            <a:endParaRPr kumimoji="1" lang="zh-CN" altLang="en-US" sz="2800" baseline="-25000">
              <a:latin typeface="Arial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789738" y="438150"/>
            <a:ext cx="950912" cy="1262063"/>
            <a:chOff x="4014" y="322"/>
            <a:chExt cx="599" cy="795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4202" y="591"/>
              <a:ext cx="216" cy="249"/>
              <a:chOff x="4320" y="1752"/>
              <a:chExt cx="2700" cy="4525"/>
            </a:xfrm>
          </p:grpSpPr>
          <p:sp>
            <p:nvSpPr>
              <p:cNvPr id="80902" name="y13line 2"/>
              <p:cNvSpPr>
                <a:spLocks noChangeShapeType="1"/>
              </p:cNvSpPr>
              <p:nvPr/>
            </p:nvSpPr>
            <p:spPr bwMode="auto">
              <a:xfrm>
                <a:off x="4680" y="1752"/>
                <a:ext cx="23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3" name="y13line 3"/>
              <p:cNvSpPr>
                <a:spLocks noChangeShapeType="1"/>
              </p:cNvSpPr>
              <p:nvPr/>
            </p:nvSpPr>
            <p:spPr bwMode="auto">
              <a:xfrm flipH="1">
                <a:off x="4320" y="1752"/>
                <a:ext cx="36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4" name="y13line 4"/>
              <p:cNvSpPr>
                <a:spLocks noChangeShapeType="1"/>
              </p:cNvSpPr>
              <p:nvPr/>
            </p:nvSpPr>
            <p:spPr bwMode="auto">
              <a:xfrm>
                <a:off x="4320" y="1908"/>
                <a:ext cx="360" cy="46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5" name="y13line 5"/>
              <p:cNvSpPr>
                <a:spLocks noChangeShapeType="1"/>
              </p:cNvSpPr>
              <p:nvPr/>
            </p:nvSpPr>
            <p:spPr bwMode="auto">
              <a:xfrm>
                <a:off x="4680" y="2376"/>
                <a:ext cx="0" cy="3744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6" name="y13line 6"/>
              <p:cNvSpPr>
                <a:spLocks noChangeShapeType="1"/>
              </p:cNvSpPr>
              <p:nvPr/>
            </p:nvSpPr>
            <p:spPr bwMode="auto">
              <a:xfrm flipH="1">
                <a:off x="6840" y="1752"/>
                <a:ext cx="180" cy="312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7" name="y13line 7"/>
              <p:cNvSpPr>
                <a:spLocks noChangeShapeType="1"/>
              </p:cNvSpPr>
              <p:nvPr/>
            </p:nvSpPr>
            <p:spPr bwMode="auto">
              <a:xfrm>
                <a:off x="6840" y="2064"/>
                <a:ext cx="0" cy="40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8" name="y13line 8"/>
              <p:cNvSpPr>
                <a:spLocks noChangeShapeType="1"/>
              </p:cNvSpPr>
              <p:nvPr/>
            </p:nvSpPr>
            <p:spPr bwMode="auto">
              <a:xfrm>
                <a:off x="4860" y="1908"/>
                <a:ext cx="162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9" name="y13line 9"/>
              <p:cNvSpPr>
                <a:spLocks noChangeShapeType="1"/>
              </p:cNvSpPr>
              <p:nvPr/>
            </p:nvSpPr>
            <p:spPr bwMode="auto">
              <a:xfrm>
                <a:off x="6660" y="2220"/>
                <a:ext cx="0" cy="358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0" name="y13line 11"/>
              <p:cNvSpPr>
                <a:spLocks noChangeShapeType="1"/>
              </p:cNvSpPr>
              <p:nvPr/>
            </p:nvSpPr>
            <p:spPr bwMode="auto">
              <a:xfrm>
                <a:off x="5896" y="2133"/>
                <a:ext cx="0" cy="124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1" name="y13line 12"/>
              <p:cNvSpPr>
                <a:spLocks noChangeShapeType="1"/>
              </p:cNvSpPr>
              <p:nvPr/>
            </p:nvSpPr>
            <p:spPr bwMode="auto">
              <a:xfrm>
                <a:off x="4860" y="2376"/>
                <a:ext cx="0" cy="347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2" name="y13line 13"/>
              <p:cNvSpPr>
                <a:spLocks noChangeShapeType="1"/>
              </p:cNvSpPr>
              <p:nvPr/>
            </p:nvSpPr>
            <p:spPr bwMode="auto">
              <a:xfrm>
                <a:off x="4680" y="2220"/>
                <a:ext cx="18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3" name="y13line 14"/>
              <p:cNvSpPr>
                <a:spLocks noChangeShapeType="1"/>
              </p:cNvSpPr>
              <p:nvPr/>
            </p:nvSpPr>
            <p:spPr bwMode="auto">
              <a:xfrm>
                <a:off x="5040" y="5964"/>
                <a:ext cx="14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4" name="y13line 15"/>
              <p:cNvSpPr>
                <a:spLocks noChangeShapeType="1"/>
              </p:cNvSpPr>
              <p:nvPr/>
            </p:nvSpPr>
            <p:spPr bwMode="auto">
              <a:xfrm>
                <a:off x="4900" y="6276"/>
                <a:ext cx="176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5" name="y13Arc 17"/>
              <p:cNvSpPr>
                <a:spLocks/>
              </p:cNvSpPr>
              <p:nvPr/>
            </p:nvSpPr>
            <p:spPr bwMode="auto">
              <a:xfrm flipV="1">
                <a:off x="6660" y="6120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6" name="y13Arc 18"/>
              <p:cNvSpPr>
                <a:spLocks/>
              </p:cNvSpPr>
              <p:nvPr/>
            </p:nvSpPr>
            <p:spPr bwMode="auto">
              <a:xfrm flipV="1">
                <a:off x="648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7" name="y13Arc 19"/>
              <p:cNvSpPr>
                <a:spLocks/>
              </p:cNvSpPr>
              <p:nvPr/>
            </p:nvSpPr>
            <p:spPr bwMode="auto">
              <a:xfrm flipH="1" flipV="1">
                <a:off x="486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8" name="y13Arc 20"/>
              <p:cNvSpPr>
                <a:spLocks/>
              </p:cNvSpPr>
              <p:nvPr/>
            </p:nvSpPr>
            <p:spPr bwMode="auto">
              <a:xfrm flipH="1" flipV="1">
                <a:off x="4680" y="6120"/>
                <a:ext cx="362" cy="157"/>
              </a:xfrm>
              <a:custGeom>
                <a:avLst/>
                <a:gdLst>
                  <a:gd name="G0" fmla="+- 0 0 0"/>
                  <a:gd name="G1" fmla="+- 20912 0 0"/>
                  <a:gd name="G2" fmla="+- 21600 0 0"/>
                  <a:gd name="T0" fmla="*/ 5407 w 21600"/>
                  <a:gd name="T1" fmla="*/ 0 h 20912"/>
                  <a:gd name="T2" fmla="*/ 21600 w 21600"/>
                  <a:gd name="T3" fmla="*/ 20912 h 20912"/>
                  <a:gd name="T4" fmla="*/ 0 w 21600"/>
                  <a:gd name="T5" fmla="*/ 20912 h 20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912" fill="none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</a:path>
                  <a:path w="21600" h="20912" stroke="0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  <a:lnTo>
                      <a:pt x="0" y="20912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80919" name="Line 23"/>
            <p:cNvSpPr>
              <a:spLocks noChangeShapeType="1"/>
            </p:cNvSpPr>
            <p:nvPr/>
          </p:nvSpPr>
          <p:spPr bwMode="auto">
            <a:xfrm>
              <a:off x="4262" y="741"/>
              <a:ext cx="144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20" name="Line 24"/>
            <p:cNvSpPr>
              <a:spLocks noChangeShapeType="1"/>
            </p:cNvSpPr>
            <p:nvPr/>
          </p:nvSpPr>
          <p:spPr bwMode="auto">
            <a:xfrm>
              <a:off x="4281" y="789"/>
              <a:ext cx="48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21" name="Text Box 25"/>
            <p:cNvSpPr txBox="1">
              <a:spLocks noChangeArrowheads="1"/>
            </p:cNvSpPr>
            <p:nvPr/>
          </p:nvSpPr>
          <p:spPr bwMode="auto">
            <a:xfrm>
              <a:off x="4202" y="322"/>
              <a:ext cx="192" cy="288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latin typeface="宋体" pitchFamily="2" charset="-122"/>
                </a:rPr>
                <a:t>B</a:t>
              </a:r>
            </a:p>
          </p:txBody>
        </p:sp>
        <p:sp>
          <p:nvSpPr>
            <p:cNvPr id="80922" name="Rectangle 26"/>
            <p:cNvSpPr>
              <a:spLocks noChangeArrowheads="1"/>
            </p:cNvSpPr>
            <p:nvPr/>
          </p:nvSpPr>
          <p:spPr bwMode="auto">
            <a:xfrm>
              <a:off x="4014" y="867"/>
              <a:ext cx="59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000">
                  <a:latin typeface="Arial" charset="0"/>
                </a:rPr>
                <a:t>浓氨水</a:t>
              </a:r>
            </a:p>
          </p:txBody>
        </p:sp>
      </p:grp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5422900" y="422275"/>
            <a:ext cx="1295400" cy="1277938"/>
            <a:chOff x="2971" y="312"/>
            <a:chExt cx="816" cy="805"/>
          </a:xfrm>
        </p:grpSpPr>
        <p:grpSp>
          <p:nvGrpSpPr>
            <p:cNvPr id="5" name="Group 28"/>
            <p:cNvGrpSpPr>
              <a:grpSpLocks/>
            </p:cNvGrpSpPr>
            <p:nvPr/>
          </p:nvGrpSpPr>
          <p:grpSpPr bwMode="auto">
            <a:xfrm>
              <a:off x="3210" y="597"/>
              <a:ext cx="216" cy="249"/>
              <a:chOff x="4320" y="1752"/>
              <a:chExt cx="2700" cy="4525"/>
            </a:xfrm>
          </p:grpSpPr>
          <p:sp>
            <p:nvSpPr>
              <p:cNvPr id="80925" name="y13line 2"/>
              <p:cNvSpPr>
                <a:spLocks noChangeShapeType="1"/>
              </p:cNvSpPr>
              <p:nvPr/>
            </p:nvSpPr>
            <p:spPr bwMode="auto">
              <a:xfrm>
                <a:off x="4680" y="1752"/>
                <a:ext cx="23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26" name="y13line 3"/>
              <p:cNvSpPr>
                <a:spLocks noChangeShapeType="1"/>
              </p:cNvSpPr>
              <p:nvPr/>
            </p:nvSpPr>
            <p:spPr bwMode="auto">
              <a:xfrm flipH="1">
                <a:off x="4320" y="1752"/>
                <a:ext cx="36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27" name="y13line 4"/>
              <p:cNvSpPr>
                <a:spLocks noChangeShapeType="1"/>
              </p:cNvSpPr>
              <p:nvPr/>
            </p:nvSpPr>
            <p:spPr bwMode="auto">
              <a:xfrm>
                <a:off x="4320" y="1908"/>
                <a:ext cx="360" cy="46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28" name="y13line 5"/>
              <p:cNvSpPr>
                <a:spLocks noChangeShapeType="1"/>
              </p:cNvSpPr>
              <p:nvPr/>
            </p:nvSpPr>
            <p:spPr bwMode="auto">
              <a:xfrm>
                <a:off x="4680" y="2376"/>
                <a:ext cx="0" cy="3744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29" name="y13line 6"/>
              <p:cNvSpPr>
                <a:spLocks noChangeShapeType="1"/>
              </p:cNvSpPr>
              <p:nvPr/>
            </p:nvSpPr>
            <p:spPr bwMode="auto">
              <a:xfrm flipH="1">
                <a:off x="6840" y="1752"/>
                <a:ext cx="180" cy="312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0" name="y13line 7"/>
              <p:cNvSpPr>
                <a:spLocks noChangeShapeType="1"/>
              </p:cNvSpPr>
              <p:nvPr/>
            </p:nvSpPr>
            <p:spPr bwMode="auto">
              <a:xfrm>
                <a:off x="6840" y="2064"/>
                <a:ext cx="0" cy="40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1" name="y13line 8"/>
              <p:cNvSpPr>
                <a:spLocks noChangeShapeType="1"/>
              </p:cNvSpPr>
              <p:nvPr/>
            </p:nvSpPr>
            <p:spPr bwMode="auto">
              <a:xfrm>
                <a:off x="4860" y="1908"/>
                <a:ext cx="162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2" name="y13line 9"/>
              <p:cNvSpPr>
                <a:spLocks noChangeShapeType="1"/>
              </p:cNvSpPr>
              <p:nvPr/>
            </p:nvSpPr>
            <p:spPr bwMode="auto">
              <a:xfrm>
                <a:off x="6660" y="2220"/>
                <a:ext cx="0" cy="358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3" name="y13line 11"/>
              <p:cNvSpPr>
                <a:spLocks noChangeShapeType="1"/>
              </p:cNvSpPr>
              <p:nvPr/>
            </p:nvSpPr>
            <p:spPr bwMode="auto">
              <a:xfrm>
                <a:off x="5896" y="2133"/>
                <a:ext cx="0" cy="124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4" name="y13line 12"/>
              <p:cNvSpPr>
                <a:spLocks noChangeShapeType="1"/>
              </p:cNvSpPr>
              <p:nvPr/>
            </p:nvSpPr>
            <p:spPr bwMode="auto">
              <a:xfrm>
                <a:off x="4860" y="2376"/>
                <a:ext cx="0" cy="347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5" name="y13line 13"/>
              <p:cNvSpPr>
                <a:spLocks noChangeShapeType="1"/>
              </p:cNvSpPr>
              <p:nvPr/>
            </p:nvSpPr>
            <p:spPr bwMode="auto">
              <a:xfrm>
                <a:off x="4680" y="2220"/>
                <a:ext cx="18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6" name="y13line 14"/>
              <p:cNvSpPr>
                <a:spLocks noChangeShapeType="1"/>
              </p:cNvSpPr>
              <p:nvPr/>
            </p:nvSpPr>
            <p:spPr bwMode="auto">
              <a:xfrm>
                <a:off x="5040" y="5964"/>
                <a:ext cx="14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7" name="y13line 15"/>
              <p:cNvSpPr>
                <a:spLocks noChangeShapeType="1"/>
              </p:cNvSpPr>
              <p:nvPr/>
            </p:nvSpPr>
            <p:spPr bwMode="auto">
              <a:xfrm>
                <a:off x="4900" y="6276"/>
                <a:ext cx="176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8" name="y13Arc 17"/>
              <p:cNvSpPr>
                <a:spLocks/>
              </p:cNvSpPr>
              <p:nvPr/>
            </p:nvSpPr>
            <p:spPr bwMode="auto">
              <a:xfrm flipV="1">
                <a:off x="6660" y="6120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9" name="y13Arc 18"/>
              <p:cNvSpPr>
                <a:spLocks/>
              </p:cNvSpPr>
              <p:nvPr/>
            </p:nvSpPr>
            <p:spPr bwMode="auto">
              <a:xfrm flipV="1">
                <a:off x="648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40" name="y13Arc 19"/>
              <p:cNvSpPr>
                <a:spLocks/>
              </p:cNvSpPr>
              <p:nvPr/>
            </p:nvSpPr>
            <p:spPr bwMode="auto">
              <a:xfrm flipH="1" flipV="1">
                <a:off x="486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41" name="y13Arc 20"/>
              <p:cNvSpPr>
                <a:spLocks/>
              </p:cNvSpPr>
              <p:nvPr/>
            </p:nvSpPr>
            <p:spPr bwMode="auto">
              <a:xfrm flipH="1" flipV="1">
                <a:off x="4680" y="6120"/>
                <a:ext cx="362" cy="157"/>
              </a:xfrm>
              <a:custGeom>
                <a:avLst/>
                <a:gdLst>
                  <a:gd name="G0" fmla="+- 0 0 0"/>
                  <a:gd name="G1" fmla="+- 20912 0 0"/>
                  <a:gd name="G2" fmla="+- 21600 0 0"/>
                  <a:gd name="T0" fmla="*/ 5407 w 21600"/>
                  <a:gd name="T1" fmla="*/ 0 h 20912"/>
                  <a:gd name="T2" fmla="*/ 21600 w 21600"/>
                  <a:gd name="T3" fmla="*/ 20912 h 20912"/>
                  <a:gd name="T4" fmla="*/ 0 w 21600"/>
                  <a:gd name="T5" fmla="*/ 20912 h 20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912" fill="none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</a:path>
                  <a:path w="21600" h="20912" stroke="0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  <a:lnTo>
                      <a:pt x="0" y="20912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80942" name="Line 46"/>
            <p:cNvSpPr>
              <a:spLocks noChangeShapeType="1"/>
            </p:cNvSpPr>
            <p:nvPr/>
          </p:nvSpPr>
          <p:spPr bwMode="auto">
            <a:xfrm>
              <a:off x="3246" y="747"/>
              <a:ext cx="144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43" name="Line 47"/>
            <p:cNvSpPr>
              <a:spLocks noChangeShapeType="1"/>
            </p:cNvSpPr>
            <p:nvPr/>
          </p:nvSpPr>
          <p:spPr bwMode="auto">
            <a:xfrm>
              <a:off x="3294" y="795"/>
              <a:ext cx="48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44" name="Text Box 48"/>
            <p:cNvSpPr txBox="1">
              <a:spLocks noChangeArrowheads="1"/>
            </p:cNvSpPr>
            <p:nvPr/>
          </p:nvSpPr>
          <p:spPr bwMode="auto">
            <a:xfrm>
              <a:off x="3209" y="312"/>
              <a:ext cx="240" cy="288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CC"/>
                  </a:solidFill>
                  <a:latin typeface="宋体" pitchFamily="2" charset="-122"/>
                </a:rPr>
                <a:t>A</a:t>
              </a:r>
            </a:p>
          </p:txBody>
        </p:sp>
        <p:sp>
          <p:nvSpPr>
            <p:cNvPr id="80945" name="Text Box 49"/>
            <p:cNvSpPr txBox="1">
              <a:spLocks noChangeArrowheads="1"/>
            </p:cNvSpPr>
            <p:nvPr/>
          </p:nvSpPr>
          <p:spPr bwMode="auto">
            <a:xfrm>
              <a:off x="2971" y="867"/>
              <a:ext cx="816" cy="250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solidFill>
                    <a:srgbClr val="0000CC"/>
                  </a:solidFill>
                  <a:latin typeface="Arial" charset="0"/>
                </a:rPr>
                <a:t>酚酞溶液</a:t>
              </a:r>
              <a:endParaRPr kumimoji="1" lang="zh-CN" altLang="en-US" sz="2000">
                <a:solidFill>
                  <a:srgbClr val="0000CC"/>
                </a:solidFill>
                <a:latin typeface="宋体" pitchFamily="2" charset="-122"/>
              </a:endParaRPr>
            </a:p>
          </p:txBody>
        </p:sp>
      </p:grpSp>
      <p:pic>
        <p:nvPicPr>
          <p:cNvPr id="80999" name="Picture 1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3071810"/>
            <a:ext cx="554037" cy="647700"/>
          </a:xfrm>
          <a:prstGeom prst="rect">
            <a:avLst/>
          </a:prstGeom>
          <a:noFill/>
        </p:spPr>
      </p:pic>
      <p:graphicFrame>
        <p:nvGraphicFramePr>
          <p:cNvPr id="81046" name="Group 150"/>
          <p:cNvGraphicFramePr>
            <a:graphicFrameLocks noGrp="1"/>
          </p:cNvGraphicFramePr>
          <p:nvPr/>
        </p:nvGraphicFramePr>
        <p:xfrm>
          <a:off x="2786063" y="2341554"/>
          <a:ext cx="6049962" cy="1600200"/>
        </p:xfrm>
        <a:graphic>
          <a:graphicData uri="http://schemas.openxmlformats.org/drawingml/2006/table">
            <a:tbl>
              <a:tblPr/>
              <a:tblGrid>
                <a:gridCol w="1008062"/>
                <a:gridCol w="5041900"/>
              </a:tblGrid>
              <a:tr h="590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烧杯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烧杯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041" name="Text Box 145"/>
          <p:cNvSpPr txBox="1">
            <a:spLocks noChangeArrowheads="1"/>
          </p:cNvSpPr>
          <p:nvPr/>
        </p:nvSpPr>
        <p:spPr bwMode="auto">
          <a:xfrm>
            <a:off x="4011613" y="2916229"/>
            <a:ext cx="4103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无色酚酞</a:t>
            </a:r>
            <a:r>
              <a:rPr lang="zh-CN" altLang="en-US">
                <a:solidFill>
                  <a:srgbClr val="0000CC"/>
                </a:solidFill>
              </a:rPr>
              <a:t>自上往下</a:t>
            </a:r>
            <a:r>
              <a:rPr lang="zh-CN" altLang="en-US"/>
              <a:t>逐渐</a:t>
            </a:r>
            <a:r>
              <a:rPr lang="zh-CN" altLang="en-US">
                <a:solidFill>
                  <a:srgbClr val="FF0000"/>
                </a:solidFill>
              </a:rPr>
              <a:t>变红</a:t>
            </a:r>
          </a:p>
        </p:txBody>
      </p:sp>
      <p:sp>
        <p:nvSpPr>
          <p:cNvPr id="81042" name="Text Box 146"/>
          <p:cNvSpPr txBox="1">
            <a:spLocks noChangeArrowheads="1"/>
          </p:cNvSpPr>
          <p:nvPr/>
        </p:nvSpPr>
        <p:spPr bwMode="auto">
          <a:xfrm>
            <a:off x="4011613" y="3471866"/>
            <a:ext cx="2309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没有明显变化</a:t>
            </a:r>
          </a:p>
        </p:txBody>
      </p:sp>
      <p:sp>
        <p:nvSpPr>
          <p:cNvPr id="65" name="Text Box 40"/>
          <p:cNvSpPr txBox="1">
            <a:spLocks noChangeArrowheads="1"/>
          </p:cNvSpPr>
          <p:nvPr/>
        </p:nvSpPr>
        <p:spPr bwMode="auto">
          <a:xfrm>
            <a:off x="323850" y="4312515"/>
            <a:ext cx="82301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【</a:t>
            </a:r>
            <a:r>
              <a:rPr lang="zh-CN" altLang="en-US" dirty="0">
                <a:latin typeface="宋体" pitchFamily="2" charset="-122"/>
              </a:rPr>
              <a:t>思考</a:t>
            </a:r>
            <a:r>
              <a:rPr lang="en-US" altLang="zh-CN" dirty="0">
                <a:latin typeface="宋体" pitchFamily="2" charset="-122"/>
              </a:rPr>
              <a:t>4】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氨水能使无色酚酞变红</a:t>
            </a:r>
            <a:r>
              <a:rPr lang="zh-CN" altLang="en-US" dirty="0">
                <a:latin typeface="宋体" pitchFamily="2" charset="-122"/>
              </a:rPr>
              <a:t>，但是氨水在烧杯</a:t>
            </a:r>
            <a:r>
              <a:rPr lang="en-US" altLang="zh-CN" dirty="0">
                <a:latin typeface="宋体" pitchFamily="2" charset="-122"/>
              </a:rPr>
              <a:t>B</a:t>
            </a:r>
            <a:r>
              <a:rPr lang="zh-CN" altLang="en-US" dirty="0">
                <a:latin typeface="宋体" pitchFamily="2" charset="-122"/>
              </a:rPr>
              <a:t>中，烧</a:t>
            </a:r>
          </a:p>
          <a:p>
            <a:r>
              <a:rPr lang="zh-CN" altLang="en-US" dirty="0">
                <a:latin typeface="宋体" pitchFamily="2" charset="-122"/>
              </a:rPr>
              <a:t>         杯</a:t>
            </a:r>
            <a:r>
              <a:rPr lang="en-US" altLang="zh-CN" dirty="0">
                <a:latin typeface="宋体" pitchFamily="2" charset="-122"/>
              </a:rPr>
              <a:t>A</a:t>
            </a:r>
            <a:r>
              <a:rPr lang="zh-CN" altLang="en-US" dirty="0">
                <a:latin typeface="宋体" pitchFamily="2" charset="-122"/>
              </a:rPr>
              <a:t>中的酚酞又是怎样变红的呢？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1000"/>
                                        <p:tgtEl>
                                          <p:spTgt spid="80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8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041" grpId="0"/>
      <p:bldP spid="81042" grpId="0"/>
      <p:bldP spid="6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22" name="Group 2"/>
          <p:cNvGraphicFramePr>
            <a:graphicFrameLocks noGrp="1"/>
          </p:cNvGraphicFramePr>
          <p:nvPr/>
        </p:nvGraphicFramePr>
        <p:xfrm>
          <a:off x="250825" y="4005263"/>
          <a:ext cx="8713788" cy="2567009"/>
        </p:xfrm>
        <a:graphic>
          <a:graphicData uri="http://schemas.openxmlformats.org/drawingml/2006/table">
            <a:tbl>
              <a:tblPr/>
              <a:tblGrid>
                <a:gridCol w="1008063"/>
                <a:gridCol w="3817937"/>
                <a:gridCol w="3887788"/>
              </a:tblGrid>
              <a:tr h="495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烧杯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烧杯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6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解释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939" name="Text Box 19"/>
          <p:cNvSpPr txBox="1">
            <a:spLocks noChangeArrowheads="1"/>
          </p:cNvSpPr>
          <p:nvPr/>
        </p:nvSpPr>
        <p:spPr bwMode="auto">
          <a:xfrm>
            <a:off x="1187450" y="4543436"/>
            <a:ext cx="4103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无色酚酞</a:t>
            </a:r>
            <a:r>
              <a:rPr lang="zh-CN" altLang="en-US">
                <a:solidFill>
                  <a:srgbClr val="0000CC"/>
                </a:solidFill>
              </a:rPr>
              <a:t>自上往下</a:t>
            </a:r>
            <a:r>
              <a:rPr lang="zh-CN" altLang="en-US"/>
              <a:t>逐渐</a:t>
            </a:r>
            <a:r>
              <a:rPr lang="zh-CN" altLang="en-US">
                <a:solidFill>
                  <a:srgbClr val="FF0000"/>
                </a:solidFill>
              </a:rPr>
              <a:t>变红</a:t>
            </a:r>
          </a:p>
        </p:txBody>
      </p:sp>
      <p:sp>
        <p:nvSpPr>
          <p:cNvPr id="81940" name="Text Box 20"/>
          <p:cNvSpPr txBox="1">
            <a:spLocks noChangeArrowheads="1"/>
          </p:cNvSpPr>
          <p:nvPr/>
        </p:nvSpPr>
        <p:spPr bwMode="auto">
          <a:xfrm>
            <a:off x="6078538" y="4543436"/>
            <a:ext cx="2309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没有明显变化</a:t>
            </a:r>
          </a:p>
        </p:txBody>
      </p:sp>
      <p:sp>
        <p:nvSpPr>
          <p:cNvPr id="81941" name="Text Box 21"/>
          <p:cNvSpPr txBox="1">
            <a:spLocks noChangeArrowheads="1"/>
          </p:cNvSpPr>
          <p:nvPr/>
        </p:nvSpPr>
        <p:spPr bwMode="auto">
          <a:xfrm>
            <a:off x="1285852" y="5074050"/>
            <a:ext cx="392909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宋体" pitchFamily="2" charset="-122"/>
              </a:rPr>
              <a:t>烧杯</a:t>
            </a:r>
            <a:r>
              <a:rPr lang="en-US" altLang="zh-CN" sz="2200" dirty="0">
                <a:latin typeface="宋体" pitchFamily="2" charset="-122"/>
              </a:rPr>
              <a:t>B</a:t>
            </a:r>
            <a:r>
              <a:rPr lang="zh-CN" altLang="en-US" sz="2200" dirty="0">
                <a:latin typeface="宋体" pitchFamily="2" charset="-122"/>
              </a:rPr>
              <a:t>中的浓氨水挥发</a:t>
            </a:r>
            <a:r>
              <a:rPr lang="zh-CN" altLang="en-US" sz="2200" dirty="0" smtClean="0">
                <a:latin typeface="宋体" pitchFamily="2" charset="-122"/>
              </a:rPr>
              <a:t>出来的</a:t>
            </a:r>
            <a:endParaRPr lang="en-US" altLang="zh-CN" sz="2200" dirty="0" smtClean="0">
              <a:latin typeface="宋体" pitchFamily="2" charset="-122"/>
            </a:endParaRPr>
          </a:p>
          <a:p>
            <a:r>
              <a:rPr lang="en-US" altLang="zh-CN" sz="2200" dirty="0" smtClean="0">
                <a:latin typeface="宋体" pitchFamily="2" charset="-122"/>
              </a:rPr>
              <a:t>NH</a:t>
            </a:r>
            <a:r>
              <a:rPr lang="en-US" altLang="zh-CN" sz="2200" baseline="-25000" dirty="0" smtClean="0">
                <a:latin typeface="宋体" pitchFamily="2" charset="-122"/>
              </a:rPr>
              <a:t>3</a:t>
            </a:r>
            <a:r>
              <a:rPr lang="zh-CN" altLang="en-US" sz="2200" dirty="0">
                <a:solidFill>
                  <a:srgbClr val="FF0000"/>
                </a:solidFill>
                <a:latin typeface="宋体" pitchFamily="2" charset="-122"/>
              </a:rPr>
              <a:t>分子不断运动</a:t>
            </a:r>
            <a:r>
              <a:rPr lang="zh-CN" altLang="en-US" sz="2200" dirty="0">
                <a:latin typeface="宋体" pitchFamily="2" charset="-122"/>
              </a:rPr>
              <a:t>到</a:t>
            </a:r>
            <a:r>
              <a:rPr lang="en-US" altLang="zh-CN" sz="2200" dirty="0">
                <a:latin typeface="宋体" pitchFamily="2" charset="-122"/>
              </a:rPr>
              <a:t>A</a:t>
            </a:r>
            <a:r>
              <a:rPr lang="zh-CN" altLang="en-US" sz="2200" dirty="0" smtClean="0">
                <a:latin typeface="宋体" pitchFamily="2" charset="-122"/>
              </a:rPr>
              <a:t>烧杯中，</a:t>
            </a:r>
            <a:endParaRPr lang="en-US" altLang="zh-CN" sz="2200" dirty="0" smtClean="0">
              <a:latin typeface="宋体" pitchFamily="2" charset="-122"/>
            </a:endParaRPr>
          </a:p>
          <a:p>
            <a:r>
              <a:rPr lang="zh-CN" altLang="en-US" sz="2200" dirty="0" smtClean="0">
                <a:latin typeface="宋体" pitchFamily="2" charset="-122"/>
              </a:rPr>
              <a:t>与</a:t>
            </a:r>
            <a:r>
              <a:rPr lang="zh-CN" altLang="en-US" sz="2200" dirty="0">
                <a:latin typeface="宋体" pitchFamily="2" charset="-122"/>
              </a:rPr>
              <a:t>水分子结合</a:t>
            </a:r>
            <a:r>
              <a:rPr lang="zh-CN" altLang="en-US" sz="2200" dirty="0" smtClean="0">
                <a:latin typeface="宋体" pitchFamily="2" charset="-122"/>
              </a:rPr>
              <a:t>生成</a:t>
            </a:r>
            <a:r>
              <a:rPr lang="en-US" altLang="zh-CN" sz="2200" dirty="0" smtClean="0">
                <a:latin typeface="宋体" pitchFamily="2" charset="-122"/>
              </a:rPr>
              <a:t>NH</a:t>
            </a:r>
            <a:r>
              <a:rPr lang="en-US" altLang="zh-CN" sz="2200" baseline="-25000" dirty="0" smtClean="0">
                <a:latin typeface="宋体" pitchFamily="2" charset="-122"/>
              </a:rPr>
              <a:t>3</a:t>
            </a:r>
            <a:r>
              <a:rPr lang="en-US" altLang="zh-CN" sz="2200" dirty="0" smtClean="0">
                <a:latin typeface="宋体" pitchFamily="2" charset="-122"/>
              </a:rPr>
              <a:t>·H</a:t>
            </a:r>
            <a:r>
              <a:rPr lang="en-US" altLang="zh-CN" sz="2200" baseline="-25000" dirty="0" smtClean="0">
                <a:latin typeface="宋体" pitchFamily="2" charset="-122"/>
              </a:rPr>
              <a:t>2</a:t>
            </a:r>
            <a:r>
              <a:rPr lang="en-US" altLang="zh-CN" sz="2200" dirty="0" smtClean="0">
                <a:latin typeface="宋体" pitchFamily="2" charset="-122"/>
              </a:rPr>
              <a:t>O</a:t>
            </a:r>
            <a:r>
              <a:rPr lang="zh-CN" altLang="en-US" sz="2200" dirty="0" smtClean="0">
                <a:latin typeface="宋体" pitchFamily="2" charset="-122"/>
              </a:rPr>
              <a:t>而</a:t>
            </a:r>
            <a:endParaRPr lang="en-US" altLang="zh-CN" sz="2200" dirty="0" smtClean="0">
              <a:latin typeface="宋体" pitchFamily="2" charset="-122"/>
            </a:endParaRPr>
          </a:p>
          <a:p>
            <a:r>
              <a:rPr lang="zh-CN" altLang="en-US" sz="2200" dirty="0" smtClean="0">
                <a:latin typeface="宋体" pitchFamily="2" charset="-122"/>
              </a:rPr>
              <a:t>使</a:t>
            </a:r>
            <a:r>
              <a:rPr lang="zh-CN" altLang="en-US" sz="2200" dirty="0">
                <a:latin typeface="宋体" pitchFamily="2" charset="-122"/>
              </a:rPr>
              <a:t>无色酚酞变红。</a:t>
            </a:r>
          </a:p>
        </p:txBody>
      </p:sp>
      <p:pic>
        <p:nvPicPr>
          <p:cNvPr id="81942" name="Picture 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03850" y="1971675"/>
            <a:ext cx="2047875" cy="1744663"/>
          </a:xfrm>
          <a:prstGeom prst="rect">
            <a:avLst/>
          </a:prstGeom>
          <a:noFill/>
        </p:spPr>
      </p:pic>
      <p:pic>
        <p:nvPicPr>
          <p:cNvPr id="81943" name="Picture 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53188" y="2781300"/>
            <a:ext cx="554037" cy="647700"/>
          </a:xfrm>
          <a:prstGeom prst="rect">
            <a:avLst/>
          </a:prstGeom>
          <a:noFill/>
        </p:spPr>
      </p:pic>
      <p:sp>
        <p:nvSpPr>
          <p:cNvPr id="81945" name="Rectangle 25"/>
          <p:cNvSpPr>
            <a:spLocks noChangeArrowheads="1"/>
          </p:cNvSpPr>
          <p:nvPr/>
        </p:nvSpPr>
        <p:spPr bwMode="auto">
          <a:xfrm>
            <a:off x="1116013" y="1181100"/>
            <a:ext cx="3905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Arial" charset="0"/>
              </a:rPr>
              <a:t>【</a:t>
            </a:r>
            <a:r>
              <a:rPr kumimoji="1" lang="zh-CN" altLang="en-US" sz="2800">
                <a:latin typeface="Arial" charset="0"/>
              </a:rPr>
              <a:t>活动与探究</a:t>
            </a:r>
            <a:r>
              <a:rPr kumimoji="1" lang="en-US" altLang="zh-CN" sz="2800">
                <a:latin typeface="Arial" charset="0"/>
              </a:rPr>
              <a:t>】</a:t>
            </a:r>
            <a:r>
              <a:rPr kumimoji="1" lang="zh-CN" altLang="en-US" sz="2800">
                <a:latin typeface="Arial" charset="0"/>
              </a:rPr>
              <a:t>（</a:t>
            </a:r>
            <a:r>
              <a:rPr kumimoji="1" lang="en-US" altLang="zh-CN" sz="2800">
                <a:latin typeface="Arial" charset="0"/>
              </a:rPr>
              <a:t>P</a:t>
            </a:r>
            <a:r>
              <a:rPr kumimoji="1" lang="en-US" altLang="zh-CN" sz="2800" baseline="-25000">
                <a:latin typeface="Arial" charset="0"/>
              </a:rPr>
              <a:t>49</a:t>
            </a:r>
            <a:r>
              <a:rPr kumimoji="1" lang="zh-CN" altLang="en-US" sz="2800">
                <a:latin typeface="Arial" charset="0"/>
              </a:rPr>
              <a:t>）</a:t>
            </a:r>
            <a:endParaRPr kumimoji="1" lang="zh-CN" altLang="en-US" sz="2800" baseline="-25000">
              <a:latin typeface="Arial" charset="0"/>
            </a:endParaRPr>
          </a:p>
        </p:txBody>
      </p:sp>
      <p:grpSp>
        <p:nvGrpSpPr>
          <p:cNvPr id="81946" name="Group 26"/>
          <p:cNvGrpSpPr>
            <a:grpSpLocks/>
          </p:cNvGrpSpPr>
          <p:nvPr/>
        </p:nvGrpSpPr>
        <p:grpSpPr bwMode="auto">
          <a:xfrm>
            <a:off x="6789738" y="438150"/>
            <a:ext cx="950912" cy="1262063"/>
            <a:chOff x="4014" y="322"/>
            <a:chExt cx="599" cy="795"/>
          </a:xfrm>
        </p:grpSpPr>
        <p:grpSp>
          <p:nvGrpSpPr>
            <p:cNvPr id="81947" name="Group 27"/>
            <p:cNvGrpSpPr>
              <a:grpSpLocks/>
            </p:cNvGrpSpPr>
            <p:nvPr/>
          </p:nvGrpSpPr>
          <p:grpSpPr bwMode="auto">
            <a:xfrm>
              <a:off x="4202" y="591"/>
              <a:ext cx="216" cy="249"/>
              <a:chOff x="4320" y="1752"/>
              <a:chExt cx="2700" cy="4525"/>
            </a:xfrm>
          </p:grpSpPr>
          <p:sp>
            <p:nvSpPr>
              <p:cNvPr id="81948" name="y13line 2"/>
              <p:cNvSpPr>
                <a:spLocks noChangeShapeType="1"/>
              </p:cNvSpPr>
              <p:nvPr/>
            </p:nvSpPr>
            <p:spPr bwMode="auto">
              <a:xfrm>
                <a:off x="4680" y="1752"/>
                <a:ext cx="23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49" name="y13line 3"/>
              <p:cNvSpPr>
                <a:spLocks noChangeShapeType="1"/>
              </p:cNvSpPr>
              <p:nvPr/>
            </p:nvSpPr>
            <p:spPr bwMode="auto">
              <a:xfrm flipH="1">
                <a:off x="4320" y="1752"/>
                <a:ext cx="36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50" name="y13line 4"/>
              <p:cNvSpPr>
                <a:spLocks noChangeShapeType="1"/>
              </p:cNvSpPr>
              <p:nvPr/>
            </p:nvSpPr>
            <p:spPr bwMode="auto">
              <a:xfrm>
                <a:off x="4320" y="1908"/>
                <a:ext cx="360" cy="46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51" name="y13line 5"/>
              <p:cNvSpPr>
                <a:spLocks noChangeShapeType="1"/>
              </p:cNvSpPr>
              <p:nvPr/>
            </p:nvSpPr>
            <p:spPr bwMode="auto">
              <a:xfrm>
                <a:off x="4680" y="2376"/>
                <a:ext cx="0" cy="3744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52" name="y13line 6"/>
              <p:cNvSpPr>
                <a:spLocks noChangeShapeType="1"/>
              </p:cNvSpPr>
              <p:nvPr/>
            </p:nvSpPr>
            <p:spPr bwMode="auto">
              <a:xfrm flipH="1">
                <a:off x="6840" y="1752"/>
                <a:ext cx="180" cy="312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53" name="y13line 7"/>
              <p:cNvSpPr>
                <a:spLocks noChangeShapeType="1"/>
              </p:cNvSpPr>
              <p:nvPr/>
            </p:nvSpPr>
            <p:spPr bwMode="auto">
              <a:xfrm>
                <a:off x="6840" y="2064"/>
                <a:ext cx="0" cy="40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54" name="y13line 8"/>
              <p:cNvSpPr>
                <a:spLocks noChangeShapeType="1"/>
              </p:cNvSpPr>
              <p:nvPr/>
            </p:nvSpPr>
            <p:spPr bwMode="auto">
              <a:xfrm>
                <a:off x="4860" y="1908"/>
                <a:ext cx="162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55" name="y13line 9"/>
              <p:cNvSpPr>
                <a:spLocks noChangeShapeType="1"/>
              </p:cNvSpPr>
              <p:nvPr/>
            </p:nvSpPr>
            <p:spPr bwMode="auto">
              <a:xfrm>
                <a:off x="6660" y="2220"/>
                <a:ext cx="0" cy="358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56" name="y13line 11"/>
              <p:cNvSpPr>
                <a:spLocks noChangeShapeType="1"/>
              </p:cNvSpPr>
              <p:nvPr/>
            </p:nvSpPr>
            <p:spPr bwMode="auto">
              <a:xfrm>
                <a:off x="5896" y="2133"/>
                <a:ext cx="0" cy="124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57" name="y13line 12"/>
              <p:cNvSpPr>
                <a:spLocks noChangeShapeType="1"/>
              </p:cNvSpPr>
              <p:nvPr/>
            </p:nvSpPr>
            <p:spPr bwMode="auto">
              <a:xfrm>
                <a:off x="4860" y="2376"/>
                <a:ext cx="0" cy="347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58" name="y13line 13"/>
              <p:cNvSpPr>
                <a:spLocks noChangeShapeType="1"/>
              </p:cNvSpPr>
              <p:nvPr/>
            </p:nvSpPr>
            <p:spPr bwMode="auto">
              <a:xfrm>
                <a:off x="4680" y="2220"/>
                <a:ext cx="18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59" name="y13line 14"/>
              <p:cNvSpPr>
                <a:spLocks noChangeShapeType="1"/>
              </p:cNvSpPr>
              <p:nvPr/>
            </p:nvSpPr>
            <p:spPr bwMode="auto">
              <a:xfrm>
                <a:off x="5040" y="5964"/>
                <a:ext cx="14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60" name="y13line 15"/>
              <p:cNvSpPr>
                <a:spLocks noChangeShapeType="1"/>
              </p:cNvSpPr>
              <p:nvPr/>
            </p:nvSpPr>
            <p:spPr bwMode="auto">
              <a:xfrm>
                <a:off x="4900" y="6276"/>
                <a:ext cx="176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61" name="y13Arc 17"/>
              <p:cNvSpPr>
                <a:spLocks/>
              </p:cNvSpPr>
              <p:nvPr/>
            </p:nvSpPr>
            <p:spPr bwMode="auto">
              <a:xfrm flipV="1">
                <a:off x="6660" y="6120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62" name="y13Arc 18"/>
              <p:cNvSpPr>
                <a:spLocks/>
              </p:cNvSpPr>
              <p:nvPr/>
            </p:nvSpPr>
            <p:spPr bwMode="auto">
              <a:xfrm flipV="1">
                <a:off x="648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63" name="y13Arc 19"/>
              <p:cNvSpPr>
                <a:spLocks/>
              </p:cNvSpPr>
              <p:nvPr/>
            </p:nvSpPr>
            <p:spPr bwMode="auto">
              <a:xfrm flipH="1" flipV="1">
                <a:off x="486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64" name="y13Arc 20"/>
              <p:cNvSpPr>
                <a:spLocks/>
              </p:cNvSpPr>
              <p:nvPr/>
            </p:nvSpPr>
            <p:spPr bwMode="auto">
              <a:xfrm flipH="1" flipV="1">
                <a:off x="4680" y="6120"/>
                <a:ext cx="362" cy="157"/>
              </a:xfrm>
              <a:custGeom>
                <a:avLst/>
                <a:gdLst>
                  <a:gd name="G0" fmla="+- 0 0 0"/>
                  <a:gd name="G1" fmla="+- 20912 0 0"/>
                  <a:gd name="G2" fmla="+- 21600 0 0"/>
                  <a:gd name="T0" fmla="*/ 5407 w 21600"/>
                  <a:gd name="T1" fmla="*/ 0 h 20912"/>
                  <a:gd name="T2" fmla="*/ 21600 w 21600"/>
                  <a:gd name="T3" fmla="*/ 20912 h 20912"/>
                  <a:gd name="T4" fmla="*/ 0 w 21600"/>
                  <a:gd name="T5" fmla="*/ 20912 h 20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912" fill="none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</a:path>
                  <a:path w="21600" h="20912" stroke="0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  <a:lnTo>
                      <a:pt x="0" y="20912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81965" name="Line 45"/>
            <p:cNvSpPr>
              <a:spLocks noChangeShapeType="1"/>
            </p:cNvSpPr>
            <p:nvPr/>
          </p:nvSpPr>
          <p:spPr bwMode="auto">
            <a:xfrm>
              <a:off x="4262" y="741"/>
              <a:ext cx="144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66" name="Line 46"/>
            <p:cNvSpPr>
              <a:spLocks noChangeShapeType="1"/>
            </p:cNvSpPr>
            <p:nvPr/>
          </p:nvSpPr>
          <p:spPr bwMode="auto">
            <a:xfrm>
              <a:off x="4281" y="789"/>
              <a:ext cx="48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67" name="Text Box 47"/>
            <p:cNvSpPr txBox="1">
              <a:spLocks noChangeArrowheads="1"/>
            </p:cNvSpPr>
            <p:nvPr/>
          </p:nvSpPr>
          <p:spPr bwMode="auto">
            <a:xfrm>
              <a:off x="4202" y="322"/>
              <a:ext cx="192" cy="288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latin typeface="宋体" pitchFamily="2" charset="-122"/>
                </a:rPr>
                <a:t>B</a:t>
              </a:r>
            </a:p>
          </p:txBody>
        </p:sp>
        <p:sp>
          <p:nvSpPr>
            <p:cNvPr id="81968" name="Rectangle 48"/>
            <p:cNvSpPr>
              <a:spLocks noChangeArrowheads="1"/>
            </p:cNvSpPr>
            <p:nvPr/>
          </p:nvSpPr>
          <p:spPr bwMode="auto">
            <a:xfrm>
              <a:off x="4014" y="867"/>
              <a:ext cx="59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000">
                  <a:latin typeface="Arial" charset="0"/>
                </a:rPr>
                <a:t>浓氨水</a:t>
              </a:r>
            </a:p>
          </p:txBody>
        </p:sp>
      </p:grpSp>
      <p:grpSp>
        <p:nvGrpSpPr>
          <p:cNvPr id="81969" name="Group 49"/>
          <p:cNvGrpSpPr>
            <a:grpSpLocks/>
          </p:cNvGrpSpPr>
          <p:nvPr/>
        </p:nvGrpSpPr>
        <p:grpSpPr bwMode="auto">
          <a:xfrm>
            <a:off x="5422900" y="422275"/>
            <a:ext cx="1295400" cy="1277938"/>
            <a:chOff x="2971" y="312"/>
            <a:chExt cx="816" cy="805"/>
          </a:xfrm>
        </p:grpSpPr>
        <p:grpSp>
          <p:nvGrpSpPr>
            <p:cNvPr id="81970" name="Group 50"/>
            <p:cNvGrpSpPr>
              <a:grpSpLocks/>
            </p:cNvGrpSpPr>
            <p:nvPr/>
          </p:nvGrpSpPr>
          <p:grpSpPr bwMode="auto">
            <a:xfrm>
              <a:off x="3210" y="597"/>
              <a:ext cx="216" cy="249"/>
              <a:chOff x="4320" y="1752"/>
              <a:chExt cx="2700" cy="4525"/>
            </a:xfrm>
          </p:grpSpPr>
          <p:sp>
            <p:nvSpPr>
              <p:cNvPr id="81971" name="y13line 2"/>
              <p:cNvSpPr>
                <a:spLocks noChangeShapeType="1"/>
              </p:cNvSpPr>
              <p:nvPr/>
            </p:nvSpPr>
            <p:spPr bwMode="auto">
              <a:xfrm>
                <a:off x="4680" y="1752"/>
                <a:ext cx="23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72" name="y13line 3"/>
              <p:cNvSpPr>
                <a:spLocks noChangeShapeType="1"/>
              </p:cNvSpPr>
              <p:nvPr/>
            </p:nvSpPr>
            <p:spPr bwMode="auto">
              <a:xfrm flipH="1">
                <a:off x="4320" y="1752"/>
                <a:ext cx="36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73" name="y13line 4"/>
              <p:cNvSpPr>
                <a:spLocks noChangeShapeType="1"/>
              </p:cNvSpPr>
              <p:nvPr/>
            </p:nvSpPr>
            <p:spPr bwMode="auto">
              <a:xfrm>
                <a:off x="4320" y="1908"/>
                <a:ext cx="360" cy="46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74" name="y13line 5"/>
              <p:cNvSpPr>
                <a:spLocks noChangeShapeType="1"/>
              </p:cNvSpPr>
              <p:nvPr/>
            </p:nvSpPr>
            <p:spPr bwMode="auto">
              <a:xfrm>
                <a:off x="4680" y="2376"/>
                <a:ext cx="0" cy="3744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75" name="y13line 6"/>
              <p:cNvSpPr>
                <a:spLocks noChangeShapeType="1"/>
              </p:cNvSpPr>
              <p:nvPr/>
            </p:nvSpPr>
            <p:spPr bwMode="auto">
              <a:xfrm flipH="1">
                <a:off x="6840" y="1752"/>
                <a:ext cx="180" cy="312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76" name="y13line 7"/>
              <p:cNvSpPr>
                <a:spLocks noChangeShapeType="1"/>
              </p:cNvSpPr>
              <p:nvPr/>
            </p:nvSpPr>
            <p:spPr bwMode="auto">
              <a:xfrm>
                <a:off x="6840" y="2064"/>
                <a:ext cx="0" cy="40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77" name="y13line 8"/>
              <p:cNvSpPr>
                <a:spLocks noChangeShapeType="1"/>
              </p:cNvSpPr>
              <p:nvPr/>
            </p:nvSpPr>
            <p:spPr bwMode="auto">
              <a:xfrm>
                <a:off x="4860" y="1908"/>
                <a:ext cx="162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78" name="y13line 9"/>
              <p:cNvSpPr>
                <a:spLocks noChangeShapeType="1"/>
              </p:cNvSpPr>
              <p:nvPr/>
            </p:nvSpPr>
            <p:spPr bwMode="auto">
              <a:xfrm>
                <a:off x="6660" y="2220"/>
                <a:ext cx="0" cy="358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79" name="y13line 11"/>
              <p:cNvSpPr>
                <a:spLocks noChangeShapeType="1"/>
              </p:cNvSpPr>
              <p:nvPr/>
            </p:nvSpPr>
            <p:spPr bwMode="auto">
              <a:xfrm>
                <a:off x="5896" y="2133"/>
                <a:ext cx="0" cy="124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80" name="y13line 12"/>
              <p:cNvSpPr>
                <a:spLocks noChangeShapeType="1"/>
              </p:cNvSpPr>
              <p:nvPr/>
            </p:nvSpPr>
            <p:spPr bwMode="auto">
              <a:xfrm>
                <a:off x="4860" y="2376"/>
                <a:ext cx="0" cy="347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81" name="y13line 13"/>
              <p:cNvSpPr>
                <a:spLocks noChangeShapeType="1"/>
              </p:cNvSpPr>
              <p:nvPr/>
            </p:nvSpPr>
            <p:spPr bwMode="auto">
              <a:xfrm>
                <a:off x="4680" y="2220"/>
                <a:ext cx="18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82" name="y13line 14"/>
              <p:cNvSpPr>
                <a:spLocks noChangeShapeType="1"/>
              </p:cNvSpPr>
              <p:nvPr/>
            </p:nvSpPr>
            <p:spPr bwMode="auto">
              <a:xfrm>
                <a:off x="5040" y="5964"/>
                <a:ext cx="14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83" name="y13line 15"/>
              <p:cNvSpPr>
                <a:spLocks noChangeShapeType="1"/>
              </p:cNvSpPr>
              <p:nvPr/>
            </p:nvSpPr>
            <p:spPr bwMode="auto">
              <a:xfrm>
                <a:off x="4900" y="6276"/>
                <a:ext cx="176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84" name="y13Arc 17"/>
              <p:cNvSpPr>
                <a:spLocks/>
              </p:cNvSpPr>
              <p:nvPr/>
            </p:nvSpPr>
            <p:spPr bwMode="auto">
              <a:xfrm flipV="1">
                <a:off x="6660" y="6120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85" name="y13Arc 18"/>
              <p:cNvSpPr>
                <a:spLocks/>
              </p:cNvSpPr>
              <p:nvPr/>
            </p:nvSpPr>
            <p:spPr bwMode="auto">
              <a:xfrm flipV="1">
                <a:off x="648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86" name="y13Arc 19"/>
              <p:cNvSpPr>
                <a:spLocks/>
              </p:cNvSpPr>
              <p:nvPr/>
            </p:nvSpPr>
            <p:spPr bwMode="auto">
              <a:xfrm flipH="1" flipV="1">
                <a:off x="486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87" name="y13Arc 20"/>
              <p:cNvSpPr>
                <a:spLocks/>
              </p:cNvSpPr>
              <p:nvPr/>
            </p:nvSpPr>
            <p:spPr bwMode="auto">
              <a:xfrm flipH="1" flipV="1">
                <a:off x="4680" y="6120"/>
                <a:ext cx="362" cy="157"/>
              </a:xfrm>
              <a:custGeom>
                <a:avLst/>
                <a:gdLst>
                  <a:gd name="G0" fmla="+- 0 0 0"/>
                  <a:gd name="G1" fmla="+- 20912 0 0"/>
                  <a:gd name="G2" fmla="+- 21600 0 0"/>
                  <a:gd name="T0" fmla="*/ 5407 w 21600"/>
                  <a:gd name="T1" fmla="*/ 0 h 20912"/>
                  <a:gd name="T2" fmla="*/ 21600 w 21600"/>
                  <a:gd name="T3" fmla="*/ 20912 h 20912"/>
                  <a:gd name="T4" fmla="*/ 0 w 21600"/>
                  <a:gd name="T5" fmla="*/ 20912 h 20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912" fill="none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</a:path>
                  <a:path w="21600" h="20912" stroke="0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  <a:lnTo>
                      <a:pt x="0" y="20912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81988" name="Line 68"/>
            <p:cNvSpPr>
              <a:spLocks noChangeShapeType="1"/>
            </p:cNvSpPr>
            <p:nvPr/>
          </p:nvSpPr>
          <p:spPr bwMode="auto">
            <a:xfrm>
              <a:off x="3246" y="747"/>
              <a:ext cx="144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89" name="Line 69"/>
            <p:cNvSpPr>
              <a:spLocks noChangeShapeType="1"/>
            </p:cNvSpPr>
            <p:nvPr/>
          </p:nvSpPr>
          <p:spPr bwMode="auto">
            <a:xfrm>
              <a:off x="3294" y="795"/>
              <a:ext cx="48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90" name="Text Box 70"/>
            <p:cNvSpPr txBox="1">
              <a:spLocks noChangeArrowheads="1"/>
            </p:cNvSpPr>
            <p:nvPr/>
          </p:nvSpPr>
          <p:spPr bwMode="auto">
            <a:xfrm>
              <a:off x="3209" y="312"/>
              <a:ext cx="240" cy="288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CC"/>
                  </a:solidFill>
                  <a:latin typeface="宋体" pitchFamily="2" charset="-122"/>
                </a:rPr>
                <a:t>A</a:t>
              </a:r>
            </a:p>
          </p:txBody>
        </p:sp>
        <p:sp>
          <p:nvSpPr>
            <p:cNvPr id="81991" name="Text Box 71"/>
            <p:cNvSpPr txBox="1">
              <a:spLocks noChangeArrowheads="1"/>
            </p:cNvSpPr>
            <p:nvPr/>
          </p:nvSpPr>
          <p:spPr bwMode="auto">
            <a:xfrm>
              <a:off x="2971" y="867"/>
              <a:ext cx="816" cy="250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solidFill>
                    <a:srgbClr val="0000CC"/>
                  </a:solidFill>
                  <a:latin typeface="Arial" charset="0"/>
                </a:rPr>
                <a:t>酚酞溶液</a:t>
              </a:r>
              <a:endParaRPr kumimoji="1" lang="zh-CN" altLang="en-US" sz="2000">
                <a:solidFill>
                  <a:srgbClr val="0000CC"/>
                </a:solidFill>
                <a:latin typeface="宋体" pitchFamily="2" charset="-122"/>
              </a:endParaRPr>
            </a:p>
          </p:txBody>
        </p:sp>
      </p:grpSp>
      <p:pic>
        <p:nvPicPr>
          <p:cNvPr id="81992" name="Picture 7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5175" y="2060575"/>
            <a:ext cx="1435100" cy="1655763"/>
          </a:xfrm>
          <a:prstGeom prst="rect">
            <a:avLst/>
          </a:prstGeom>
          <a:noFill/>
        </p:spPr>
      </p:pic>
      <p:pic>
        <p:nvPicPr>
          <p:cNvPr id="81993" name="Picture 7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32125" y="1958975"/>
            <a:ext cx="2087563" cy="1685925"/>
          </a:xfrm>
          <a:prstGeom prst="rect">
            <a:avLst/>
          </a:prstGeom>
          <a:noFill/>
        </p:spPr>
      </p:pic>
      <p:sp>
        <p:nvSpPr>
          <p:cNvPr id="57" name="Text Box 21"/>
          <p:cNvSpPr txBox="1">
            <a:spLocks noChangeArrowheads="1"/>
          </p:cNvSpPr>
          <p:nvPr/>
        </p:nvSpPr>
        <p:spPr bwMode="auto">
          <a:xfrm>
            <a:off x="5429256" y="5214950"/>
            <a:ext cx="314327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 smtClean="0">
                <a:latin typeface="宋体" pitchFamily="2" charset="-122"/>
              </a:rPr>
              <a:t>烧杯</a:t>
            </a:r>
            <a:r>
              <a:rPr lang="en-US" altLang="zh-CN" sz="2200" dirty="0" smtClean="0">
                <a:latin typeface="宋体" pitchFamily="2" charset="-122"/>
              </a:rPr>
              <a:t>A</a:t>
            </a:r>
            <a:r>
              <a:rPr lang="zh-CN" altLang="en-US" sz="2200" dirty="0" smtClean="0">
                <a:latin typeface="宋体" pitchFamily="2" charset="-122"/>
              </a:rPr>
              <a:t>中的酚酞分子运动速率慢，并没有</a:t>
            </a:r>
            <a:r>
              <a:rPr lang="zh-CN" altLang="en-US" sz="2200" dirty="0" smtClean="0">
                <a:solidFill>
                  <a:srgbClr val="FF0000"/>
                </a:solidFill>
                <a:latin typeface="宋体" pitchFamily="2" charset="-122"/>
              </a:rPr>
              <a:t>运动</a:t>
            </a:r>
            <a:r>
              <a:rPr lang="zh-CN" altLang="en-US" sz="2200" dirty="0" smtClean="0">
                <a:latin typeface="宋体" pitchFamily="2" charset="-122"/>
              </a:rPr>
              <a:t>到</a:t>
            </a:r>
            <a:r>
              <a:rPr lang="en-US" altLang="zh-CN" sz="2200" dirty="0" smtClean="0">
                <a:latin typeface="宋体" pitchFamily="2" charset="-122"/>
              </a:rPr>
              <a:t>B</a:t>
            </a:r>
            <a:r>
              <a:rPr lang="zh-CN" altLang="en-US" sz="2200" dirty="0" smtClean="0">
                <a:latin typeface="宋体" pitchFamily="2" charset="-122"/>
              </a:rPr>
              <a:t>烧杯中</a:t>
            </a:r>
            <a:endParaRPr lang="en-US" altLang="zh-CN" sz="2200" dirty="0" smtClean="0"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1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1" grpId="0"/>
      <p:bldP spid="5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1331913" y="765175"/>
            <a:ext cx="6408737" cy="8239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课题 </a:t>
            </a: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1  </a:t>
            </a: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分子和原子</a:t>
            </a: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755650" y="2060575"/>
            <a:ext cx="4103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一、物质的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微观</a:t>
            </a:r>
            <a:r>
              <a:rPr lang="zh-CN" altLang="en-US">
                <a:latin typeface="宋体" pitchFamily="2" charset="-122"/>
              </a:rPr>
              <a:t>构成</a:t>
            </a:r>
          </a:p>
        </p:txBody>
      </p:sp>
      <p:sp>
        <p:nvSpPr>
          <p:cNvPr id="87048" name="Rectangle 8"/>
          <p:cNvSpPr>
            <a:spLocks noChangeArrowheads="1"/>
          </p:cNvSpPr>
          <p:nvPr/>
        </p:nvSpPr>
        <p:spPr bwMode="auto">
          <a:xfrm>
            <a:off x="3348038" y="3141663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（原子）</a:t>
            </a:r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1116013" y="3141663"/>
            <a:ext cx="3152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、分子的特征</a:t>
            </a:r>
          </a:p>
        </p:txBody>
      </p:sp>
      <p:sp>
        <p:nvSpPr>
          <p:cNvPr id="87055" name="Text Box 15"/>
          <p:cNvSpPr txBox="1">
            <a:spLocks noChangeArrowheads="1"/>
          </p:cNvSpPr>
          <p:nvPr/>
        </p:nvSpPr>
        <p:spPr bwMode="auto">
          <a:xfrm>
            <a:off x="611188" y="5324475"/>
            <a:ext cx="76914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【</a:t>
            </a:r>
            <a:r>
              <a:rPr lang="zh-CN" altLang="en-US">
                <a:latin typeface="宋体" pitchFamily="2" charset="-122"/>
              </a:rPr>
              <a:t>思考</a:t>
            </a:r>
            <a:r>
              <a:rPr lang="en-US" altLang="zh-CN">
                <a:latin typeface="宋体" pitchFamily="2" charset="-122"/>
              </a:rPr>
              <a:t>5】</a:t>
            </a:r>
            <a:r>
              <a:rPr lang="zh-CN" altLang="en-US">
                <a:latin typeface="宋体" pitchFamily="2" charset="-122"/>
              </a:rPr>
              <a:t>还有什么事例可以说明分子是不断运动的吗？</a:t>
            </a:r>
          </a:p>
        </p:txBody>
      </p:sp>
      <p:sp>
        <p:nvSpPr>
          <p:cNvPr id="16" name="Text Box 1061"/>
          <p:cNvSpPr txBox="1">
            <a:spLocks noChangeArrowheads="1"/>
          </p:cNvSpPr>
          <p:nvPr/>
        </p:nvSpPr>
        <p:spPr bwMode="auto">
          <a:xfrm>
            <a:off x="827088" y="5948363"/>
            <a:ext cx="230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pitchFamily="2" charset="-122"/>
              </a:rPr>
              <a:t>闻到花香</a:t>
            </a:r>
          </a:p>
        </p:txBody>
      </p:sp>
      <p:sp>
        <p:nvSpPr>
          <p:cNvPr id="2" name="Text Box 1061"/>
          <p:cNvSpPr txBox="1">
            <a:spLocks noChangeArrowheads="1"/>
          </p:cNvSpPr>
          <p:nvPr/>
        </p:nvSpPr>
        <p:spPr bwMode="auto">
          <a:xfrm>
            <a:off x="2051050" y="5948363"/>
            <a:ext cx="1944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pitchFamily="2" charset="-122"/>
              </a:rPr>
              <a:t>、警犬搜救</a:t>
            </a:r>
          </a:p>
        </p:txBody>
      </p:sp>
      <p:sp>
        <p:nvSpPr>
          <p:cNvPr id="3" name="Text Box 1061"/>
          <p:cNvSpPr txBox="1">
            <a:spLocks noChangeArrowheads="1"/>
          </p:cNvSpPr>
          <p:nvPr/>
        </p:nvSpPr>
        <p:spPr bwMode="auto">
          <a:xfrm>
            <a:off x="3779838" y="5948363"/>
            <a:ext cx="2160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pitchFamily="2" charset="-122"/>
              </a:rPr>
              <a:t>、吸二手烟</a:t>
            </a:r>
          </a:p>
        </p:txBody>
      </p:sp>
      <p:sp>
        <p:nvSpPr>
          <p:cNvPr id="4" name="Text Box 1061"/>
          <p:cNvSpPr txBox="1">
            <a:spLocks noChangeArrowheads="1"/>
          </p:cNvSpPr>
          <p:nvPr/>
        </p:nvSpPr>
        <p:spPr bwMode="auto">
          <a:xfrm>
            <a:off x="5435600" y="5948363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pitchFamily="2" charset="-122"/>
              </a:rPr>
              <a:t>、糖在水中溶解</a:t>
            </a:r>
          </a:p>
        </p:txBody>
      </p:sp>
      <p:sp>
        <p:nvSpPr>
          <p:cNvPr id="5" name="Text Box 1061"/>
          <p:cNvSpPr txBox="1">
            <a:spLocks noChangeArrowheads="1"/>
          </p:cNvSpPr>
          <p:nvPr/>
        </p:nvSpPr>
        <p:spPr bwMode="auto">
          <a:xfrm>
            <a:off x="7667625" y="5948363"/>
            <a:ext cx="1296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、扩散</a:t>
            </a:r>
          </a:p>
        </p:txBody>
      </p:sp>
      <p:sp>
        <p:nvSpPr>
          <p:cNvPr id="87061" name="Text Box 21"/>
          <p:cNvSpPr txBox="1">
            <a:spLocks noChangeArrowheads="1"/>
          </p:cNvSpPr>
          <p:nvPr/>
        </p:nvSpPr>
        <p:spPr bwMode="auto">
          <a:xfrm>
            <a:off x="1116013" y="2611438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、物质是由微小粒子－－分子、原子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等</a:t>
            </a:r>
            <a:r>
              <a:rPr lang="zh-CN" altLang="en-US">
                <a:latin typeface="宋体" pitchFamily="2" charset="-122"/>
              </a:rPr>
              <a:t>构成的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1258888" y="4078288"/>
            <a:ext cx="3402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）分子间是有间隔的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1276350" y="3598863"/>
            <a:ext cx="653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）分子具有一定的质量和体积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5724525" y="3573463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（且都很小）</a:t>
            </a:r>
          </a:p>
        </p:txBody>
      </p:sp>
      <p:sp>
        <p:nvSpPr>
          <p:cNvPr id="20" name="Rectangle 10"/>
          <p:cNvSpPr>
            <a:spLocks noChangeArrowheads="1"/>
          </p:cNvSpPr>
          <p:nvPr/>
        </p:nvSpPr>
        <p:spPr bwMode="auto">
          <a:xfrm>
            <a:off x="1258888" y="4535488"/>
            <a:ext cx="3402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3</a:t>
            </a:r>
            <a:r>
              <a:rPr lang="zh-CN" altLang="en-US" dirty="0">
                <a:latin typeface="宋体" pitchFamily="2" charset="-122"/>
              </a:rPr>
              <a:t>）分子是不断运动的</a:t>
            </a:r>
          </a:p>
        </p:txBody>
      </p:sp>
      <p:sp>
        <p:nvSpPr>
          <p:cNvPr id="21" name="Text Box 21"/>
          <p:cNvSpPr txBox="1">
            <a:spLocks noChangeArrowheads="1"/>
          </p:cNvSpPr>
          <p:nvPr/>
        </p:nvSpPr>
        <p:spPr bwMode="auto">
          <a:xfrm>
            <a:off x="4619625" y="4603761"/>
            <a:ext cx="399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  <a:latin typeface="宋体" pitchFamily="2" charset="-122"/>
              </a:rPr>
              <a:t>（温度越高，分子运动速度越快）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7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55" grpId="0"/>
      <p:bldP spid="16" grpId="0"/>
      <p:bldP spid="2" grpId="0"/>
      <p:bldP spid="3" grpId="0"/>
      <p:bldP spid="4" grpId="0"/>
      <p:bldP spid="5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258888" y="4078288"/>
            <a:ext cx="3402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）分子间是有间隔的</a:t>
            </a: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331913" y="765175"/>
            <a:ext cx="6408737" cy="8239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课题 </a:t>
            </a:r>
            <a:r>
              <a:rPr kumimoji="1" lang="en-US" altLang="zh-CN" sz="4800">
                <a:latin typeface="隶书" pitchFamily="49" charset="-122"/>
                <a:ea typeface="隶书" pitchFamily="49" charset="-122"/>
              </a:rPr>
              <a:t>1  </a:t>
            </a:r>
            <a:r>
              <a:rPr kumimoji="1" lang="zh-CN" altLang="en-US" sz="4800">
                <a:latin typeface="隶书" pitchFamily="49" charset="-122"/>
                <a:ea typeface="隶书" pitchFamily="49" charset="-122"/>
              </a:rPr>
              <a:t>分子和原子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755650" y="2060575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一、物质的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微观</a:t>
            </a:r>
            <a:r>
              <a:rPr lang="zh-CN" altLang="en-US">
                <a:latin typeface="宋体" pitchFamily="2" charset="-122"/>
              </a:rPr>
              <a:t>构成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1276350" y="3598863"/>
            <a:ext cx="653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）分子具有一定的质量和体积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5724525" y="3573463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（且都很小）</a:t>
            </a:r>
          </a:p>
        </p:txBody>
      </p:sp>
      <p:sp>
        <p:nvSpPr>
          <p:cNvPr id="88072" name="Rectangle 8"/>
          <p:cNvSpPr>
            <a:spLocks noChangeArrowheads="1"/>
          </p:cNvSpPr>
          <p:nvPr/>
        </p:nvSpPr>
        <p:spPr bwMode="auto">
          <a:xfrm>
            <a:off x="3348038" y="3141663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（原子）</a:t>
            </a:r>
          </a:p>
        </p:txBody>
      </p:sp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1116013" y="3141663"/>
            <a:ext cx="3152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、分子的特征</a:t>
            </a:r>
          </a:p>
        </p:txBody>
      </p:sp>
      <p:sp>
        <p:nvSpPr>
          <p:cNvPr id="88074" name="Rectangle 10"/>
          <p:cNvSpPr>
            <a:spLocks noChangeArrowheads="1"/>
          </p:cNvSpPr>
          <p:nvPr/>
        </p:nvSpPr>
        <p:spPr bwMode="auto">
          <a:xfrm>
            <a:off x="1258888" y="4535488"/>
            <a:ext cx="3402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3</a:t>
            </a:r>
            <a:r>
              <a:rPr lang="zh-CN" altLang="en-US">
                <a:latin typeface="宋体" pitchFamily="2" charset="-122"/>
              </a:rPr>
              <a:t>）分子是不断运动的</a:t>
            </a:r>
          </a:p>
        </p:txBody>
      </p:sp>
      <p:sp>
        <p:nvSpPr>
          <p:cNvPr id="88081" name="Text Box 17"/>
          <p:cNvSpPr txBox="1">
            <a:spLocks noChangeArrowheads="1"/>
          </p:cNvSpPr>
          <p:nvPr/>
        </p:nvSpPr>
        <p:spPr bwMode="auto">
          <a:xfrm>
            <a:off x="2052638" y="4975225"/>
            <a:ext cx="508825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>
                <a:latin typeface="宋体" pitchFamily="2" charset="-122"/>
              </a:rPr>
              <a:t>宏观表现为：①挥发、蒸发</a:t>
            </a:r>
            <a:r>
              <a:rPr lang="zh-CN" altLang="en-US" sz="2000" dirty="0" smtClean="0">
                <a:latin typeface="宋体" pitchFamily="2" charset="-122"/>
              </a:rPr>
              <a:t>、气化</a:t>
            </a:r>
            <a:r>
              <a:rPr lang="zh-CN" altLang="en-US" sz="2000" dirty="0">
                <a:latin typeface="宋体" pitchFamily="2" charset="-122"/>
              </a:rPr>
              <a:t>、升华等</a:t>
            </a:r>
          </a:p>
        </p:txBody>
      </p:sp>
      <p:sp>
        <p:nvSpPr>
          <p:cNvPr id="88082" name="Text Box 18"/>
          <p:cNvSpPr txBox="1">
            <a:spLocks noChangeArrowheads="1"/>
          </p:cNvSpPr>
          <p:nvPr/>
        </p:nvSpPr>
        <p:spPr bwMode="auto">
          <a:xfrm>
            <a:off x="3592513" y="5792788"/>
            <a:ext cx="2274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000">
                <a:latin typeface="宋体" pitchFamily="2" charset="-122"/>
              </a:rPr>
              <a:t>②</a:t>
            </a:r>
            <a:r>
              <a:rPr lang="zh-CN" altLang="en-US" sz="2000">
                <a:latin typeface="宋体" pitchFamily="2" charset="-122"/>
              </a:rPr>
              <a:t>扩散、溶解等</a:t>
            </a:r>
          </a:p>
        </p:txBody>
      </p:sp>
      <p:sp>
        <p:nvSpPr>
          <p:cNvPr id="88083" name="Text Box 19"/>
          <p:cNvSpPr txBox="1">
            <a:spLocks noChangeArrowheads="1"/>
          </p:cNvSpPr>
          <p:nvPr/>
        </p:nvSpPr>
        <p:spPr bwMode="auto">
          <a:xfrm>
            <a:off x="3924300" y="5372100"/>
            <a:ext cx="482441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  <a:latin typeface="宋体" pitchFamily="2" charset="-122"/>
              </a:rPr>
              <a:t>由分子不断运动</a:t>
            </a:r>
            <a:r>
              <a:rPr lang="zh-CN" altLang="en-US" sz="2200">
                <a:solidFill>
                  <a:srgbClr val="0000CC"/>
                </a:solidFill>
                <a:latin typeface="宋体" pitchFamily="2" charset="-122"/>
              </a:rPr>
              <a:t>导致分子的间隔增大</a:t>
            </a:r>
          </a:p>
        </p:txBody>
      </p:sp>
      <p:sp>
        <p:nvSpPr>
          <p:cNvPr id="88084" name="Text Box 20"/>
          <p:cNvSpPr txBox="1">
            <a:spLocks noChangeArrowheads="1"/>
          </p:cNvSpPr>
          <p:nvPr/>
        </p:nvSpPr>
        <p:spPr bwMode="auto">
          <a:xfrm>
            <a:off x="3851275" y="6170613"/>
            <a:ext cx="54006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  <a:latin typeface="宋体" pitchFamily="2" charset="-122"/>
              </a:rPr>
              <a:t>由分子不断运动</a:t>
            </a:r>
            <a:r>
              <a:rPr lang="zh-CN" altLang="en-US" sz="2200">
                <a:solidFill>
                  <a:srgbClr val="0000CC"/>
                </a:solidFill>
                <a:latin typeface="宋体" pitchFamily="2" charset="-122"/>
              </a:rPr>
              <a:t>导致进入对方的间隔中</a:t>
            </a:r>
          </a:p>
        </p:txBody>
      </p:sp>
      <p:sp>
        <p:nvSpPr>
          <p:cNvPr id="88086" name="Text Box 22"/>
          <p:cNvSpPr txBox="1">
            <a:spLocks noChangeArrowheads="1"/>
          </p:cNvSpPr>
          <p:nvPr/>
        </p:nvSpPr>
        <p:spPr bwMode="auto">
          <a:xfrm>
            <a:off x="1116013" y="2611438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、物质是由微小粒子－－分子、原子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等</a:t>
            </a:r>
            <a:r>
              <a:rPr lang="zh-CN" altLang="en-US">
                <a:latin typeface="宋体" pitchFamily="2" charset="-122"/>
              </a:rPr>
              <a:t>构成的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3571868" y="6191928"/>
            <a:ext cx="5429288" cy="52322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作业：</a:t>
            </a:r>
            <a:r>
              <a:rPr lang="en-US" altLang="zh-CN" sz="2800" dirty="0">
                <a:solidFill>
                  <a:schemeClr val="bg1"/>
                </a:solidFill>
              </a:rPr>
              <a:t>P</a:t>
            </a:r>
            <a:r>
              <a:rPr lang="en-US" altLang="zh-CN" sz="2800" baseline="-25000" dirty="0">
                <a:solidFill>
                  <a:schemeClr val="bg1"/>
                </a:solidFill>
              </a:rPr>
              <a:t>52</a:t>
            </a:r>
            <a:r>
              <a:rPr lang="en-US" altLang="zh-CN" sz="2800" dirty="0">
                <a:solidFill>
                  <a:schemeClr val="bg1"/>
                </a:solidFill>
              </a:rPr>
              <a:t>   </a:t>
            </a:r>
            <a:r>
              <a:rPr lang="zh-CN" altLang="en-US" sz="2800" dirty="0">
                <a:solidFill>
                  <a:schemeClr val="bg1"/>
                </a:solidFill>
              </a:rPr>
              <a:t>第</a:t>
            </a:r>
            <a:r>
              <a:rPr lang="en-US" altLang="zh-CN" sz="2800" dirty="0">
                <a:solidFill>
                  <a:schemeClr val="bg1"/>
                </a:solidFill>
              </a:rPr>
              <a:t>2</a:t>
            </a:r>
            <a:r>
              <a:rPr lang="zh-CN" altLang="en-US" sz="2800" dirty="0">
                <a:solidFill>
                  <a:schemeClr val="bg1"/>
                </a:solidFill>
              </a:rPr>
              <a:t>大</a:t>
            </a:r>
            <a:r>
              <a:rPr lang="zh-CN" altLang="en-US" sz="2800" dirty="0" smtClean="0">
                <a:solidFill>
                  <a:schemeClr val="bg1"/>
                </a:solidFill>
              </a:rPr>
              <a:t>题（作业本上）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7" name="Text Box 21"/>
          <p:cNvSpPr txBox="1">
            <a:spLocks noChangeArrowheads="1"/>
          </p:cNvSpPr>
          <p:nvPr/>
        </p:nvSpPr>
        <p:spPr bwMode="auto">
          <a:xfrm>
            <a:off x="4619625" y="4603761"/>
            <a:ext cx="399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  <a:latin typeface="宋体" pitchFamily="2" charset="-122"/>
              </a:rPr>
              <a:t>（温度越高，分子运动速度越快）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88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88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88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81" grpId="0"/>
      <p:bldP spid="88082" grpId="0"/>
      <p:bldP spid="88083" grpId="0"/>
      <p:bldP spid="88084" grpId="0"/>
      <p:bldP spid="16" grpId="0" animBg="1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0"/>
            <a:ext cx="23717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0898" name="Rectangle 2"/>
          <p:cNvSpPr>
            <a:spLocks noChangeArrowheads="1"/>
          </p:cNvSpPr>
          <p:nvPr/>
        </p:nvSpPr>
        <p:spPr bwMode="auto">
          <a:xfrm>
            <a:off x="1116013" y="1181100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 smtClean="0">
                <a:latin typeface="Arial" charset="0"/>
              </a:rPr>
              <a:t>【</a:t>
            </a:r>
            <a:r>
              <a:rPr kumimoji="1" lang="zh-CN" altLang="en-US" sz="2800" dirty="0" smtClean="0">
                <a:latin typeface="Arial" charset="0"/>
              </a:rPr>
              <a:t>补充探究</a:t>
            </a:r>
            <a:r>
              <a:rPr kumimoji="1" lang="en-US" altLang="zh-CN" sz="2800" dirty="0" smtClean="0">
                <a:latin typeface="Arial" charset="0"/>
              </a:rPr>
              <a:t>】</a:t>
            </a:r>
            <a:endParaRPr kumimoji="1" lang="zh-CN" altLang="en-US" sz="2800" baseline="-25000" dirty="0">
              <a:latin typeface="Arial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929190" y="500042"/>
            <a:ext cx="950912" cy="1262063"/>
            <a:chOff x="4014" y="322"/>
            <a:chExt cx="599" cy="795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4202" y="591"/>
              <a:ext cx="216" cy="249"/>
              <a:chOff x="4320" y="1752"/>
              <a:chExt cx="2700" cy="4525"/>
            </a:xfrm>
          </p:grpSpPr>
          <p:sp>
            <p:nvSpPr>
              <p:cNvPr id="80902" name="y13line 2"/>
              <p:cNvSpPr>
                <a:spLocks noChangeShapeType="1"/>
              </p:cNvSpPr>
              <p:nvPr/>
            </p:nvSpPr>
            <p:spPr bwMode="auto">
              <a:xfrm>
                <a:off x="4680" y="1752"/>
                <a:ext cx="23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3" name="y13line 3"/>
              <p:cNvSpPr>
                <a:spLocks noChangeShapeType="1"/>
              </p:cNvSpPr>
              <p:nvPr/>
            </p:nvSpPr>
            <p:spPr bwMode="auto">
              <a:xfrm flipH="1">
                <a:off x="4320" y="1752"/>
                <a:ext cx="36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4" name="y13line 4"/>
              <p:cNvSpPr>
                <a:spLocks noChangeShapeType="1"/>
              </p:cNvSpPr>
              <p:nvPr/>
            </p:nvSpPr>
            <p:spPr bwMode="auto">
              <a:xfrm>
                <a:off x="4320" y="1908"/>
                <a:ext cx="360" cy="46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5" name="y13line 5"/>
              <p:cNvSpPr>
                <a:spLocks noChangeShapeType="1"/>
              </p:cNvSpPr>
              <p:nvPr/>
            </p:nvSpPr>
            <p:spPr bwMode="auto">
              <a:xfrm>
                <a:off x="4680" y="2376"/>
                <a:ext cx="0" cy="3744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6" name="y13line 6"/>
              <p:cNvSpPr>
                <a:spLocks noChangeShapeType="1"/>
              </p:cNvSpPr>
              <p:nvPr/>
            </p:nvSpPr>
            <p:spPr bwMode="auto">
              <a:xfrm flipH="1">
                <a:off x="6840" y="1752"/>
                <a:ext cx="180" cy="312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7" name="y13line 7"/>
              <p:cNvSpPr>
                <a:spLocks noChangeShapeType="1"/>
              </p:cNvSpPr>
              <p:nvPr/>
            </p:nvSpPr>
            <p:spPr bwMode="auto">
              <a:xfrm>
                <a:off x="6840" y="2064"/>
                <a:ext cx="0" cy="40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8" name="y13line 8"/>
              <p:cNvSpPr>
                <a:spLocks noChangeShapeType="1"/>
              </p:cNvSpPr>
              <p:nvPr/>
            </p:nvSpPr>
            <p:spPr bwMode="auto">
              <a:xfrm>
                <a:off x="4860" y="1908"/>
                <a:ext cx="162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09" name="y13line 9"/>
              <p:cNvSpPr>
                <a:spLocks noChangeShapeType="1"/>
              </p:cNvSpPr>
              <p:nvPr/>
            </p:nvSpPr>
            <p:spPr bwMode="auto">
              <a:xfrm>
                <a:off x="6660" y="2220"/>
                <a:ext cx="0" cy="358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0" name="y13line 11"/>
              <p:cNvSpPr>
                <a:spLocks noChangeShapeType="1"/>
              </p:cNvSpPr>
              <p:nvPr/>
            </p:nvSpPr>
            <p:spPr bwMode="auto">
              <a:xfrm>
                <a:off x="5896" y="2133"/>
                <a:ext cx="0" cy="124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1" name="y13line 12"/>
              <p:cNvSpPr>
                <a:spLocks noChangeShapeType="1"/>
              </p:cNvSpPr>
              <p:nvPr/>
            </p:nvSpPr>
            <p:spPr bwMode="auto">
              <a:xfrm>
                <a:off x="4860" y="2376"/>
                <a:ext cx="0" cy="347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2" name="y13line 13"/>
              <p:cNvSpPr>
                <a:spLocks noChangeShapeType="1"/>
              </p:cNvSpPr>
              <p:nvPr/>
            </p:nvSpPr>
            <p:spPr bwMode="auto">
              <a:xfrm>
                <a:off x="4680" y="2220"/>
                <a:ext cx="18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3" name="y13line 14"/>
              <p:cNvSpPr>
                <a:spLocks noChangeShapeType="1"/>
              </p:cNvSpPr>
              <p:nvPr/>
            </p:nvSpPr>
            <p:spPr bwMode="auto">
              <a:xfrm>
                <a:off x="5040" y="5964"/>
                <a:ext cx="14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4" name="y13line 15"/>
              <p:cNvSpPr>
                <a:spLocks noChangeShapeType="1"/>
              </p:cNvSpPr>
              <p:nvPr/>
            </p:nvSpPr>
            <p:spPr bwMode="auto">
              <a:xfrm>
                <a:off x="4900" y="6276"/>
                <a:ext cx="176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5" name="y13Arc 17"/>
              <p:cNvSpPr>
                <a:spLocks/>
              </p:cNvSpPr>
              <p:nvPr/>
            </p:nvSpPr>
            <p:spPr bwMode="auto">
              <a:xfrm flipV="1">
                <a:off x="6660" y="6120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6" name="y13Arc 18"/>
              <p:cNvSpPr>
                <a:spLocks/>
              </p:cNvSpPr>
              <p:nvPr/>
            </p:nvSpPr>
            <p:spPr bwMode="auto">
              <a:xfrm flipV="1">
                <a:off x="648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7" name="y13Arc 19"/>
              <p:cNvSpPr>
                <a:spLocks/>
              </p:cNvSpPr>
              <p:nvPr/>
            </p:nvSpPr>
            <p:spPr bwMode="auto">
              <a:xfrm flipH="1" flipV="1">
                <a:off x="486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18" name="y13Arc 20"/>
              <p:cNvSpPr>
                <a:spLocks/>
              </p:cNvSpPr>
              <p:nvPr/>
            </p:nvSpPr>
            <p:spPr bwMode="auto">
              <a:xfrm flipH="1" flipV="1">
                <a:off x="4680" y="6120"/>
                <a:ext cx="362" cy="157"/>
              </a:xfrm>
              <a:custGeom>
                <a:avLst/>
                <a:gdLst>
                  <a:gd name="G0" fmla="+- 0 0 0"/>
                  <a:gd name="G1" fmla="+- 20912 0 0"/>
                  <a:gd name="G2" fmla="+- 21600 0 0"/>
                  <a:gd name="T0" fmla="*/ 5407 w 21600"/>
                  <a:gd name="T1" fmla="*/ 0 h 20912"/>
                  <a:gd name="T2" fmla="*/ 21600 w 21600"/>
                  <a:gd name="T3" fmla="*/ 20912 h 20912"/>
                  <a:gd name="T4" fmla="*/ 0 w 21600"/>
                  <a:gd name="T5" fmla="*/ 20912 h 20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912" fill="none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</a:path>
                  <a:path w="21600" h="20912" stroke="0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  <a:lnTo>
                      <a:pt x="0" y="20912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80919" name="Line 23"/>
            <p:cNvSpPr>
              <a:spLocks noChangeShapeType="1"/>
            </p:cNvSpPr>
            <p:nvPr/>
          </p:nvSpPr>
          <p:spPr bwMode="auto">
            <a:xfrm>
              <a:off x="4262" y="741"/>
              <a:ext cx="144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20" name="Line 24"/>
            <p:cNvSpPr>
              <a:spLocks noChangeShapeType="1"/>
            </p:cNvSpPr>
            <p:nvPr/>
          </p:nvSpPr>
          <p:spPr bwMode="auto">
            <a:xfrm>
              <a:off x="4281" y="789"/>
              <a:ext cx="48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21" name="Text Box 25"/>
            <p:cNvSpPr txBox="1">
              <a:spLocks noChangeArrowheads="1"/>
            </p:cNvSpPr>
            <p:nvPr/>
          </p:nvSpPr>
          <p:spPr bwMode="auto">
            <a:xfrm>
              <a:off x="4202" y="322"/>
              <a:ext cx="192" cy="288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latin typeface="宋体" pitchFamily="2" charset="-122"/>
                </a:rPr>
                <a:t>B</a:t>
              </a:r>
            </a:p>
          </p:txBody>
        </p:sp>
        <p:sp>
          <p:nvSpPr>
            <p:cNvPr id="80922" name="Rectangle 26"/>
            <p:cNvSpPr>
              <a:spLocks noChangeArrowheads="1"/>
            </p:cNvSpPr>
            <p:nvPr/>
          </p:nvSpPr>
          <p:spPr bwMode="auto">
            <a:xfrm>
              <a:off x="4014" y="867"/>
              <a:ext cx="59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000">
                  <a:latin typeface="Arial" charset="0"/>
                </a:rPr>
                <a:t>浓氨水</a:t>
              </a:r>
            </a:p>
          </p:txBody>
        </p:sp>
      </p:grp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3562352" y="484167"/>
            <a:ext cx="1295400" cy="1277938"/>
            <a:chOff x="2971" y="312"/>
            <a:chExt cx="816" cy="805"/>
          </a:xfrm>
        </p:grpSpPr>
        <p:grpSp>
          <p:nvGrpSpPr>
            <p:cNvPr id="5" name="Group 28"/>
            <p:cNvGrpSpPr>
              <a:grpSpLocks/>
            </p:cNvGrpSpPr>
            <p:nvPr/>
          </p:nvGrpSpPr>
          <p:grpSpPr bwMode="auto">
            <a:xfrm>
              <a:off x="3210" y="597"/>
              <a:ext cx="216" cy="249"/>
              <a:chOff x="4320" y="1752"/>
              <a:chExt cx="2700" cy="4525"/>
            </a:xfrm>
          </p:grpSpPr>
          <p:sp>
            <p:nvSpPr>
              <p:cNvPr id="80925" name="y13line 2"/>
              <p:cNvSpPr>
                <a:spLocks noChangeShapeType="1"/>
              </p:cNvSpPr>
              <p:nvPr/>
            </p:nvSpPr>
            <p:spPr bwMode="auto">
              <a:xfrm>
                <a:off x="4680" y="1752"/>
                <a:ext cx="23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26" name="y13line 3"/>
              <p:cNvSpPr>
                <a:spLocks noChangeShapeType="1"/>
              </p:cNvSpPr>
              <p:nvPr/>
            </p:nvSpPr>
            <p:spPr bwMode="auto">
              <a:xfrm flipH="1">
                <a:off x="4320" y="1752"/>
                <a:ext cx="36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27" name="y13line 4"/>
              <p:cNvSpPr>
                <a:spLocks noChangeShapeType="1"/>
              </p:cNvSpPr>
              <p:nvPr/>
            </p:nvSpPr>
            <p:spPr bwMode="auto">
              <a:xfrm>
                <a:off x="4320" y="1908"/>
                <a:ext cx="360" cy="46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28" name="y13line 5"/>
              <p:cNvSpPr>
                <a:spLocks noChangeShapeType="1"/>
              </p:cNvSpPr>
              <p:nvPr/>
            </p:nvSpPr>
            <p:spPr bwMode="auto">
              <a:xfrm>
                <a:off x="4680" y="2376"/>
                <a:ext cx="0" cy="3744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29" name="y13line 6"/>
              <p:cNvSpPr>
                <a:spLocks noChangeShapeType="1"/>
              </p:cNvSpPr>
              <p:nvPr/>
            </p:nvSpPr>
            <p:spPr bwMode="auto">
              <a:xfrm flipH="1">
                <a:off x="6840" y="1752"/>
                <a:ext cx="180" cy="312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0" name="y13line 7"/>
              <p:cNvSpPr>
                <a:spLocks noChangeShapeType="1"/>
              </p:cNvSpPr>
              <p:nvPr/>
            </p:nvSpPr>
            <p:spPr bwMode="auto">
              <a:xfrm>
                <a:off x="6840" y="2064"/>
                <a:ext cx="0" cy="40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1" name="y13line 8"/>
              <p:cNvSpPr>
                <a:spLocks noChangeShapeType="1"/>
              </p:cNvSpPr>
              <p:nvPr/>
            </p:nvSpPr>
            <p:spPr bwMode="auto">
              <a:xfrm>
                <a:off x="4860" y="1908"/>
                <a:ext cx="162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2" name="y13line 9"/>
              <p:cNvSpPr>
                <a:spLocks noChangeShapeType="1"/>
              </p:cNvSpPr>
              <p:nvPr/>
            </p:nvSpPr>
            <p:spPr bwMode="auto">
              <a:xfrm>
                <a:off x="6660" y="2220"/>
                <a:ext cx="0" cy="358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3" name="y13line 11"/>
              <p:cNvSpPr>
                <a:spLocks noChangeShapeType="1"/>
              </p:cNvSpPr>
              <p:nvPr/>
            </p:nvSpPr>
            <p:spPr bwMode="auto">
              <a:xfrm>
                <a:off x="5896" y="2133"/>
                <a:ext cx="0" cy="1248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4" name="y13line 12"/>
              <p:cNvSpPr>
                <a:spLocks noChangeShapeType="1"/>
              </p:cNvSpPr>
              <p:nvPr/>
            </p:nvSpPr>
            <p:spPr bwMode="auto">
              <a:xfrm>
                <a:off x="4860" y="2376"/>
                <a:ext cx="0" cy="347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5" name="y13line 13"/>
              <p:cNvSpPr>
                <a:spLocks noChangeShapeType="1"/>
              </p:cNvSpPr>
              <p:nvPr/>
            </p:nvSpPr>
            <p:spPr bwMode="auto">
              <a:xfrm>
                <a:off x="4680" y="2220"/>
                <a:ext cx="180" cy="15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6" name="y13line 14"/>
              <p:cNvSpPr>
                <a:spLocks noChangeShapeType="1"/>
              </p:cNvSpPr>
              <p:nvPr/>
            </p:nvSpPr>
            <p:spPr bwMode="auto">
              <a:xfrm>
                <a:off x="5040" y="5964"/>
                <a:ext cx="144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7" name="y13line 15"/>
              <p:cNvSpPr>
                <a:spLocks noChangeShapeType="1"/>
              </p:cNvSpPr>
              <p:nvPr/>
            </p:nvSpPr>
            <p:spPr bwMode="auto">
              <a:xfrm>
                <a:off x="4900" y="6276"/>
                <a:ext cx="1760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8" name="y13Arc 17"/>
              <p:cNvSpPr>
                <a:spLocks/>
              </p:cNvSpPr>
              <p:nvPr/>
            </p:nvSpPr>
            <p:spPr bwMode="auto">
              <a:xfrm flipV="1">
                <a:off x="6660" y="6120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39" name="y13Arc 18"/>
              <p:cNvSpPr>
                <a:spLocks/>
              </p:cNvSpPr>
              <p:nvPr/>
            </p:nvSpPr>
            <p:spPr bwMode="auto">
              <a:xfrm flipV="1">
                <a:off x="648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40" name="y13Arc 19"/>
              <p:cNvSpPr>
                <a:spLocks/>
              </p:cNvSpPr>
              <p:nvPr/>
            </p:nvSpPr>
            <p:spPr bwMode="auto">
              <a:xfrm flipH="1" flipV="1">
                <a:off x="4860" y="5808"/>
                <a:ext cx="180" cy="15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941" name="y13Arc 20"/>
              <p:cNvSpPr>
                <a:spLocks/>
              </p:cNvSpPr>
              <p:nvPr/>
            </p:nvSpPr>
            <p:spPr bwMode="auto">
              <a:xfrm flipH="1" flipV="1">
                <a:off x="4680" y="6120"/>
                <a:ext cx="362" cy="157"/>
              </a:xfrm>
              <a:custGeom>
                <a:avLst/>
                <a:gdLst>
                  <a:gd name="G0" fmla="+- 0 0 0"/>
                  <a:gd name="G1" fmla="+- 20912 0 0"/>
                  <a:gd name="G2" fmla="+- 21600 0 0"/>
                  <a:gd name="T0" fmla="*/ 5407 w 21600"/>
                  <a:gd name="T1" fmla="*/ 0 h 20912"/>
                  <a:gd name="T2" fmla="*/ 21600 w 21600"/>
                  <a:gd name="T3" fmla="*/ 20912 h 20912"/>
                  <a:gd name="T4" fmla="*/ 0 w 21600"/>
                  <a:gd name="T5" fmla="*/ 20912 h 20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912" fill="none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</a:path>
                  <a:path w="21600" h="20912" stroke="0" extrusionOk="0">
                    <a:moveTo>
                      <a:pt x="5407" y="-1"/>
                    </a:moveTo>
                    <a:cubicBezTo>
                      <a:pt x="14940" y="2464"/>
                      <a:pt x="21600" y="11065"/>
                      <a:pt x="21600" y="20912"/>
                    </a:cubicBezTo>
                    <a:lnTo>
                      <a:pt x="0" y="20912"/>
                    </a:lnTo>
                    <a:close/>
                  </a:path>
                </a:pathLst>
              </a:cu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80942" name="Line 46"/>
            <p:cNvSpPr>
              <a:spLocks noChangeShapeType="1"/>
            </p:cNvSpPr>
            <p:nvPr/>
          </p:nvSpPr>
          <p:spPr bwMode="auto">
            <a:xfrm>
              <a:off x="3246" y="747"/>
              <a:ext cx="144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43" name="Line 47"/>
            <p:cNvSpPr>
              <a:spLocks noChangeShapeType="1"/>
            </p:cNvSpPr>
            <p:nvPr/>
          </p:nvSpPr>
          <p:spPr bwMode="auto">
            <a:xfrm>
              <a:off x="3294" y="795"/>
              <a:ext cx="48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44" name="Text Box 48"/>
            <p:cNvSpPr txBox="1">
              <a:spLocks noChangeArrowheads="1"/>
            </p:cNvSpPr>
            <p:nvPr/>
          </p:nvSpPr>
          <p:spPr bwMode="auto">
            <a:xfrm>
              <a:off x="3209" y="312"/>
              <a:ext cx="240" cy="288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>
                  <a:solidFill>
                    <a:srgbClr val="0000CC"/>
                  </a:solidFill>
                  <a:latin typeface="宋体" pitchFamily="2" charset="-122"/>
                </a:rPr>
                <a:t>A</a:t>
              </a:r>
            </a:p>
          </p:txBody>
        </p:sp>
        <p:sp>
          <p:nvSpPr>
            <p:cNvPr id="80945" name="Text Box 49"/>
            <p:cNvSpPr txBox="1">
              <a:spLocks noChangeArrowheads="1"/>
            </p:cNvSpPr>
            <p:nvPr/>
          </p:nvSpPr>
          <p:spPr bwMode="auto">
            <a:xfrm>
              <a:off x="2971" y="867"/>
              <a:ext cx="816" cy="250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solidFill>
                    <a:srgbClr val="0000CC"/>
                  </a:solidFill>
                  <a:latin typeface="Arial" charset="0"/>
                </a:rPr>
                <a:t>酚酞溶液</a:t>
              </a:r>
              <a:endParaRPr kumimoji="1" lang="zh-CN" altLang="en-US" sz="2000">
                <a:solidFill>
                  <a:srgbClr val="0000CC"/>
                </a:solidFill>
                <a:latin typeface="宋体" pitchFamily="2" charset="-122"/>
              </a:endParaRPr>
            </a:p>
          </p:txBody>
        </p:sp>
      </p:grpSp>
      <p:pic>
        <p:nvPicPr>
          <p:cNvPr id="80999" name="Picture 1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928694"/>
            <a:ext cx="554037" cy="647700"/>
          </a:xfrm>
          <a:prstGeom prst="rect">
            <a:avLst/>
          </a:prstGeom>
          <a:noFill/>
        </p:spPr>
      </p:pic>
      <p:sp>
        <p:nvSpPr>
          <p:cNvPr id="59" name="Rectangle 91"/>
          <p:cNvSpPr>
            <a:spLocks noChangeArrowheads="1"/>
          </p:cNvSpPr>
          <p:nvPr/>
        </p:nvSpPr>
        <p:spPr bwMode="auto">
          <a:xfrm>
            <a:off x="360394" y="2343496"/>
            <a:ext cx="871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1</a:t>
            </a:r>
            <a:r>
              <a:rPr lang="zh-CN" altLang="en-US" dirty="0">
                <a:latin typeface="宋体" pitchFamily="2" charset="-122"/>
              </a:rPr>
              <a:t>）提出问题：是什么物质使烧杯</a:t>
            </a:r>
            <a:r>
              <a:rPr lang="en-US" altLang="zh-CN" dirty="0">
                <a:latin typeface="宋体" pitchFamily="2" charset="-122"/>
              </a:rPr>
              <a:t>A</a:t>
            </a:r>
            <a:r>
              <a:rPr lang="zh-CN" altLang="en-US" dirty="0">
                <a:latin typeface="宋体" pitchFamily="2" charset="-122"/>
              </a:rPr>
              <a:t>中的酚酞溶液变红？</a:t>
            </a:r>
          </a:p>
        </p:txBody>
      </p:sp>
      <p:sp>
        <p:nvSpPr>
          <p:cNvPr id="60" name="Rectangle 95"/>
          <p:cNvSpPr>
            <a:spLocks noChangeArrowheads="1"/>
          </p:cNvSpPr>
          <p:nvPr/>
        </p:nvSpPr>
        <p:spPr bwMode="auto">
          <a:xfrm>
            <a:off x="360394" y="3057871"/>
            <a:ext cx="828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）猜    想：</a:t>
            </a:r>
            <a:r>
              <a:rPr lang="en-US" altLang="zh-CN" dirty="0">
                <a:latin typeface="宋体" pitchFamily="2" charset="-122"/>
              </a:rPr>
              <a:t>_________________________________</a:t>
            </a:r>
          </a:p>
        </p:txBody>
      </p:sp>
      <p:sp>
        <p:nvSpPr>
          <p:cNvPr id="61" name="Rectangle 96"/>
          <p:cNvSpPr>
            <a:spLocks noChangeArrowheads="1"/>
          </p:cNvSpPr>
          <p:nvPr/>
        </p:nvSpPr>
        <p:spPr bwMode="auto">
          <a:xfrm>
            <a:off x="3887819" y="2978496"/>
            <a:ext cx="2232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烧杯中的空气</a:t>
            </a:r>
          </a:p>
        </p:txBody>
      </p:sp>
      <p:sp>
        <p:nvSpPr>
          <p:cNvPr id="62" name="Rectangle 97"/>
          <p:cNvSpPr>
            <a:spLocks noChangeArrowheads="1"/>
          </p:cNvSpPr>
          <p:nvPr/>
        </p:nvSpPr>
        <p:spPr bwMode="auto">
          <a:xfrm>
            <a:off x="3095657" y="2984841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水</a:t>
            </a:r>
          </a:p>
        </p:txBody>
      </p:sp>
      <p:sp>
        <p:nvSpPr>
          <p:cNvPr id="63" name="Rectangle 98"/>
          <p:cNvSpPr>
            <a:spLocks noChangeArrowheads="1"/>
          </p:cNvSpPr>
          <p:nvPr/>
        </p:nvSpPr>
        <p:spPr bwMode="auto">
          <a:xfrm>
            <a:off x="6192869" y="2938811"/>
            <a:ext cx="13067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NH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3</a:t>
            </a:r>
            <a:r>
              <a:rPr lang="zh-CN" altLang="en-US" dirty="0" smtClean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· 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H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O</a:t>
            </a:r>
            <a:endParaRPr lang="en-US" altLang="zh-CN" dirty="0">
              <a:solidFill>
                <a:srgbClr val="0000CC"/>
              </a:solidFill>
            </a:endParaRPr>
          </a:p>
        </p:txBody>
      </p:sp>
      <p:sp>
        <p:nvSpPr>
          <p:cNvPr id="64" name="Text Box 9"/>
          <p:cNvSpPr txBox="1">
            <a:spLocks noChangeArrowheads="1"/>
          </p:cNvSpPr>
          <p:nvPr/>
        </p:nvSpPr>
        <p:spPr bwMode="auto">
          <a:xfrm>
            <a:off x="431833" y="3770659"/>
            <a:ext cx="649762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latin typeface="宋体" pitchFamily="2" charset="-122"/>
              </a:rPr>
              <a:t>【</a:t>
            </a:r>
            <a:r>
              <a:rPr lang="zh-CN" altLang="en-US" dirty="0">
                <a:latin typeface="宋体" pitchFamily="2" charset="-122"/>
              </a:rPr>
              <a:t>思考</a:t>
            </a:r>
            <a:r>
              <a:rPr lang="en-US" altLang="zh-CN" dirty="0">
                <a:latin typeface="宋体" pitchFamily="2" charset="-122"/>
              </a:rPr>
              <a:t>3】</a:t>
            </a:r>
            <a:r>
              <a:rPr lang="zh-CN" altLang="en-US" dirty="0">
                <a:latin typeface="宋体" pitchFamily="2" charset="-122"/>
              </a:rPr>
              <a:t>我们应该怎样验证这些猜想呢</a:t>
            </a:r>
            <a:r>
              <a:rPr lang="zh-CN" altLang="en-US" dirty="0" smtClean="0">
                <a:latin typeface="宋体" pitchFamily="2" charset="-122"/>
              </a:rPr>
              <a:t>？</a:t>
            </a:r>
            <a:endParaRPr lang="en-US" altLang="zh-CN" dirty="0" smtClean="0"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 smtClean="0">
                <a:latin typeface="宋体" pitchFamily="2" charset="-122"/>
              </a:rPr>
              <a:t>         </a:t>
            </a:r>
            <a:r>
              <a:rPr lang="zh-CN" altLang="en-US" dirty="0" smtClean="0">
                <a:latin typeface="宋体" pitchFamily="2" charset="-122"/>
              </a:rPr>
              <a:t>请补充实验加以验证。</a:t>
            </a:r>
            <a:endParaRPr lang="zh-CN" altLang="en-US" dirty="0">
              <a:latin typeface="宋体" pitchFamily="2" charset="-122"/>
            </a:endParaRPr>
          </a:p>
        </p:txBody>
      </p:sp>
      <p:cxnSp>
        <p:nvCxnSpPr>
          <p:cNvPr id="66" name="直接连接符 65"/>
          <p:cNvCxnSpPr/>
          <p:nvPr/>
        </p:nvCxnSpPr>
        <p:spPr bwMode="auto">
          <a:xfrm>
            <a:off x="2285984" y="4784734"/>
            <a:ext cx="500066" cy="1588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80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62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5031" name="Group 39"/>
          <p:cNvGraphicFramePr>
            <a:graphicFrameLocks noGrp="1"/>
          </p:cNvGraphicFramePr>
          <p:nvPr/>
        </p:nvGraphicFramePr>
        <p:xfrm>
          <a:off x="468313" y="1989138"/>
          <a:ext cx="7991475" cy="3440126"/>
        </p:xfrm>
        <a:graphic>
          <a:graphicData uri="http://schemas.openxmlformats.org/drawingml/2006/table">
            <a:tbl>
              <a:tblPr/>
              <a:tblGrid>
                <a:gridCol w="4032250"/>
                <a:gridCol w="1800225"/>
                <a:gridCol w="2159000"/>
              </a:tblGrid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     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实验步骤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  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8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9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5021" name="Text Box 4"/>
          <p:cNvSpPr txBox="1">
            <a:spLocks noChangeArrowheads="1"/>
          </p:cNvSpPr>
          <p:nvPr/>
        </p:nvSpPr>
        <p:spPr bwMode="auto">
          <a:xfrm>
            <a:off x="755650" y="1268413"/>
            <a:ext cx="3240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（</a:t>
            </a:r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）补充实验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：</a:t>
            </a:r>
          </a:p>
        </p:txBody>
      </p:sp>
      <p:sp>
        <p:nvSpPr>
          <p:cNvPr id="85034" name="AutoShape 42"/>
          <p:cNvSpPr>
            <a:spLocks noChangeArrowheads="1"/>
          </p:cNvSpPr>
          <p:nvPr/>
        </p:nvSpPr>
        <p:spPr bwMode="auto">
          <a:xfrm>
            <a:off x="285720" y="214291"/>
            <a:ext cx="3143272" cy="928693"/>
          </a:xfrm>
          <a:prstGeom prst="wedgeRoundRectCallout">
            <a:avLst>
              <a:gd name="adj1" fmla="val -783"/>
              <a:gd name="adj2" fmla="val 189895"/>
              <a:gd name="adj3" fmla="val 16667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altLang="zh-CN" dirty="0">
                <a:solidFill>
                  <a:schemeClr val="bg1"/>
                </a:solidFill>
              </a:rPr>
              <a:t>【</a:t>
            </a:r>
            <a:r>
              <a:rPr lang="zh-CN" altLang="en-US" dirty="0">
                <a:solidFill>
                  <a:schemeClr val="bg1"/>
                </a:solidFill>
              </a:rPr>
              <a:t>思考</a:t>
            </a:r>
            <a:r>
              <a:rPr lang="en-US" altLang="zh-CN" dirty="0">
                <a:solidFill>
                  <a:schemeClr val="bg1"/>
                </a:solidFill>
              </a:rPr>
              <a:t>】</a:t>
            </a:r>
            <a:r>
              <a:rPr lang="zh-CN" altLang="en-US" dirty="0">
                <a:solidFill>
                  <a:schemeClr val="bg1"/>
                </a:solidFill>
              </a:rPr>
              <a:t>有必要进行</a:t>
            </a:r>
            <a:r>
              <a:rPr lang="zh-CN" altLang="en-US" dirty="0" smtClean="0">
                <a:solidFill>
                  <a:schemeClr val="bg1"/>
                </a:solidFill>
              </a:rPr>
              <a:t>该实验吗？为什么</a:t>
            </a:r>
            <a:r>
              <a:rPr lang="zh-CN" altLang="en-US" dirty="0">
                <a:solidFill>
                  <a:schemeClr val="bg1"/>
                </a:solidFill>
              </a:rPr>
              <a:t>？</a:t>
            </a:r>
          </a:p>
        </p:txBody>
      </p:sp>
      <p:sp>
        <p:nvSpPr>
          <p:cNvPr id="85035" name="AutoShape 43"/>
          <p:cNvSpPr>
            <a:spLocks noChangeArrowheads="1"/>
          </p:cNvSpPr>
          <p:nvPr/>
        </p:nvSpPr>
        <p:spPr bwMode="auto">
          <a:xfrm>
            <a:off x="5572132" y="117474"/>
            <a:ext cx="3357586" cy="1597014"/>
          </a:xfrm>
          <a:prstGeom prst="wedgeRoundRectCallout">
            <a:avLst>
              <a:gd name="adj1" fmla="val -142958"/>
              <a:gd name="adj2" fmla="val 81295"/>
              <a:gd name="adj3" fmla="val 16667"/>
            </a:avLst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zh-CN" altLang="en-US" sz="2200" dirty="0" smtClean="0">
                <a:solidFill>
                  <a:schemeClr val="bg1"/>
                </a:solidFill>
              </a:rPr>
              <a:t>不</a:t>
            </a:r>
            <a:r>
              <a:rPr lang="zh-CN" altLang="en-US" sz="2200" dirty="0">
                <a:solidFill>
                  <a:schemeClr val="bg1"/>
                </a:solidFill>
              </a:rPr>
              <a:t>需要再做，</a:t>
            </a:r>
            <a:r>
              <a:rPr lang="zh-CN" altLang="en-US" sz="2200" dirty="0" smtClean="0">
                <a:solidFill>
                  <a:schemeClr val="bg1"/>
                </a:solidFill>
              </a:rPr>
              <a:t>因为在实验</a:t>
            </a:r>
            <a:r>
              <a:rPr lang="en-US" altLang="zh-CN" sz="2200" dirty="0" smtClean="0">
                <a:solidFill>
                  <a:schemeClr val="bg1"/>
                </a:solidFill>
              </a:rPr>
              <a:t>1</a:t>
            </a:r>
            <a:r>
              <a:rPr lang="zh-CN" altLang="en-US" sz="2200" dirty="0" smtClean="0">
                <a:solidFill>
                  <a:schemeClr val="bg1"/>
                </a:solidFill>
              </a:rPr>
              <a:t>中已经</a:t>
            </a:r>
            <a:r>
              <a:rPr lang="zh-CN" altLang="en-US" sz="2200" dirty="0">
                <a:solidFill>
                  <a:schemeClr val="bg1"/>
                </a:solidFill>
              </a:rPr>
              <a:t>做</a:t>
            </a:r>
            <a:r>
              <a:rPr lang="zh-CN" altLang="en-US" sz="2200" dirty="0" smtClean="0">
                <a:solidFill>
                  <a:schemeClr val="bg1"/>
                </a:solidFill>
              </a:rPr>
              <a:t>过；</a:t>
            </a:r>
            <a:r>
              <a:rPr lang="zh-CN" altLang="en-US" sz="2200" dirty="0" smtClean="0">
                <a:solidFill>
                  <a:srgbClr val="FF0000"/>
                </a:solidFill>
              </a:rPr>
              <a:t>或</a:t>
            </a:r>
            <a:r>
              <a:rPr lang="zh-CN" altLang="en-US" sz="2200" dirty="0" smtClean="0">
                <a:solidFill>
                  <a:schemeClr val="bg1"/>
                </a:solidFill>
              </a:rPr>
              <a:t>酚酞溶液中本来就含有水，而酚酞并没有变红！</a:t>
            </a:r>
            <a:endParaRPr lang="zh-CN" altLang="en-US" sz="2200" dirty="0">
              <a:solidFill>
                <a:schemeClr val="bg1"/>
              </a:solidFill>
            </a:endParaRPr>
          </a:p>
        </p:txBody>
      </p:sp>
      <p:sp>
        <p:nvSpPr>
          <p:cNvPr id="13" name="Text Box 27"/>
          <p:cNvSpPr txBox="1">
            <a:spLocks noChangeArrowheads="1"/>
          </p:cNvSpPr>
          <p:nvPr/>
        </p:nvSpPr>
        <p:spPr bwMode="auto">
          <a:xfrm>
            <a:off x="541338" y="2670178"/>
            <a:ext cx="39592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 smtClean="0">
                <a:solidFill>
                  <a:srgbClr val="0000CC"/>
                </a:solidFill>
                <a:latin typeface="宋体" pitchFamily="2" charset="-122"/>
              </a:rPr>
              <a:t>1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、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在装有</a:t>
            </a:r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20ml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蒸馏水的小烧杯中，滴入</a:t>
            </a:r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5</a:t>
            </a:r>
            <a:r>
              <a:rPr lang="en-US" altLang="en-US" dirty="0">
                <a:solidFill>
                  <a:srgbClr val="0000CC"/>
                </a:solidFill>
              </a:rPr>
              <a:t>～</a:t>
            </a:r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6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滴酚酞溶液，搅拌，放置在实验桌上</a:t>
            </a:r>
          </a:p>
        </p:txBody>
      </p:sp>
      <p:sp>
        <p:nvSpPr>
          <p:cNvPr id="14" name="Text Box 40"/>
          <p:cNvSpPr txBox="1">
            <a:spLocks noChangeArrowheads="1"/>
          </p:cNvSpPr>
          <p:nvPr/>
        </p:nvSpPr>
        <p:spPr bwMode="auto">
          <a:xfrm>
            <a:off x="6516688" y="2955193"/>
            <a:ext cx="19446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水不能</a:t>
            </a:r>
            <a:r>
              <a:rPr lang="zh-CN" altLang="en-US" dirty="0">
                <a:solidFill>
                  <a:srgbClr val="0000CC"/>
                </a:solidFill>
                <a:latin typeface="Arial" charset="0"/>
              </a:rPr>
              <a:t>使无色酚酞变红      </a:t>
            </a:r>
          </a:p>
        </p:txBody>
      </p:sp>
      <p:sp>
        <p:nvSpPr>
          <p:cNvPr id="15" name="Rectangle 34"/>
          <p:cNvSpPr>
            <a:spLocks noChangeArrowheads="1"/>
          </p:cNvSpPr>
          <p:nvPr/>
        </p:nvSpPr>
        <p:spPr bwMode="auto">
          <a:xfrm>
            <a:off x="4572000" y="2992440"/>
            <a:ext cx="1584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无色酚酞</a:t>
            </a:r>
            <a:r>
              <a:rPr lang="zh-CN" altLang="en-US">
                <a:solidFill>
                  <a:srgbClr val="0000CC"/>
                </a:solidFill>
              </a:rPr>
              <a:t>不</a:t>
            </a:r>
            <a:r>
              <a:rPr lang="zh-CN" altLang="en-US">
                <a:solidFill>
                  <a:srgbClr val="FF0000"/>
                </a:solidFill>
              </a:rPr>
              <a:t>变色</a:t>
            </a:r>
          </a:p>
        </p:txBody>
      </p:sp>
      <p:sp>
        <p:nvSpPr>
          <p:cNvPr id="20" name="Text Box 27"/>
          <p:cNvSpPr txBox="1">
            <a:spLocks noChangeArrowheads="1"/>
          </p:cNvSpPr>
          <p:nvPr/>
        </p:nvSpPr>
        <p:spPr bwMode="auto">
          <a:xfrm>
            <a:off x="541338" y="4086059"/>
            <a:ext cx="39592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 smtClean="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、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在装有</a:t>
            </a:r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20ml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蒸馏水的小烧杯中，滴入</a:t>
            </a:r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5</a:t>
            </a:r>
            <a:r>
              <a:rPr lang="en-US" altLang="en-US" dirty="0">
                <a:solidFill>
                  <a:srgbClr val="0000CC"/>
                </a:solidFill>
              </a:rPr>
              <a:t>～</a:t>
            </a:r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6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滴酚酞溶液，搅拌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，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用大烧杯罩住</a:t>
            </a:r>
            <a:endParaRPr lang="zh-CN" altLang="en-US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1" name="Text Box 40"/>
          <p:cNvSpPr txBox="1">
            <a:spLocks noChangeArrowheads="1"/>
          </p:cNvSpPr>
          <p:nvPr/>
        </p:nvSpPr>
        <p:spPr bwMode="auto">
          <a:xfrm>
            <a:off x="6357950" y="4334564"/>
            <a:ext cx="205584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空气不能</a:t>
            </a:r>
            <a:r>
              <a:rPr lang="zh-CN" altLang="en-US" dirty="0">
                <a:solidFill>
                  <a:srgbClr val="0000CC"/>
                </a:solidFill>
                <a:latin typeface="Arial" charset="0"/>
              </a:rPr>
              <a:t>使无色酚酞变红      </a:t>
            </a:r>
          </a:p>
        </p:txBody>
      </p:sp>
      <p:sp>
        <p:nvSpPr>
          <p:cNvPr id="22" name="Rectangle 34"/>
          <p:cNvSpPr>
            <a:spLocks noChangeArrowheads="1"/>
          </p:cNvSpPr>
          <p:nvPr/>
        </p:nvSpPr>
        <p:spPr bwMode="auto">
          <a:xfrm>
            <a:off x="4572000" y="4308305"/>
            <a:ext cx="1584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无色酚酞</a:t>
            </a:r>
            <a:r>
              <a:rPr lang="zh-CN" altLang="en-US" dirty="0">
                <a:solidFill>
                  <a:srgbClr val="0000CC"/>
                </a:solidFill>
              </a:rPr>
              <a:t>不</a:t>
            </a:r>
            <a:r>
              <a:rPr lang="zh-CN" altLang="en-US" dirty="0">
                <a:solidFill>
                  <a:srgbClr val="FF0000"/>
                </a:solidFill>
              </a:rPr>
              <a:t>变色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0166" y="6072206"/>
            <a:ext cx="67217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宋体" pitchFamily="2" charset="-122"/>
              </a:rPr>
              <a:t>是氨水中的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NH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3</a:t>
            </a:r>
            <a:r>
              <a:rPr lang="zh-CN" altLang="en-US" dirty="0" smtClean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· 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H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O</a:t>
            </a:r>
            <a:r>
              <a:rPr lang="zh-CN" altLang="en-US" dirty="0" smtClean="0">
                <a:latin typeface="宋体" pitchFamily="2" charset="-122"/>
              </a:rPr>
              <a:t>使烧杯</a:t>
            </a:r>
            <a:r>
              <a:rPr lang="en-US" altLang="zh-CN" dirty="0" smtClean="0">
                <a:latin typeface="宋体" pitchFamily="2" charset="-122"/>
              </a:rPr>
              <a:t>A</a:t>
            </a:r>
            <a:r>
              <a:rPr lang="zh-CN" altLang="en-US" dirty="0" smtClean="0">
                <a:latin typeface="宋体" pitchFamily="2" charset="-122"/>
              </a:rPr>
              <a:t>中的酚酞溶液变红。</a:t>
            </a:r>
            <a:endParaRPr lang="zh-CN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08792" y="557214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</a:rPr>
              <a:t>【</a:t>
            </a:r>
            <a:r>
              <a:rPr lang="zh-CN" altLang="en-US" dirty="0" smtClean="0">
                <a:solidFill>
                  <a:srgbClr val="0000FF"/>
                </a:solidFill>
              </a:rPr>
              <a:t>结论</a:t>
            </a:r>
            <a:r>
              <a:rPr lang="en-US" altLang="zh-CN" dirty="0" smtClean="0">
                <a:solidFill>
                  <a:srgbClr val="0000FF"/>
                </a:solidFill>
              </a:rPr>
              <a:t>】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23238" y="5610541"/>
            <a:ext cx="6620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（与“实验目的</a:t>
            </a:r>
            <a:r>
              <a:rPr lang="zh-CN" altLang="en-US" dirty="0" smtClean="0">
                <a:solidFill>
                  <a:srgbClr val="0000FF"/>
                </a:solidFill>
              </a:rPr>
              <a:t>或提问</a:t>
            </a:r>
            <a:r>
              <a:rPr lang="zh-CN" altLang="en-US" dirty="0" smtClean="0">
                <a:solidFill>
                  <a:srgbClr val="FF0000"/>
                </a:solidFill>
              </a:rPr>
              <a:t>或猜想”相呼应）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5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85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34" grpId="0" animBg="1"/>
      <p:bldP spid="85035" grpId="0" animBg="1"/>
      <p:bldP spid="13" grpId="0"/>
      <p:bldP spid="14" grpId="0"/>
      <p:bldP spid="15" grpId="0"/>
      <p:bldP spid="20" grpId="0"/>
      <p:bldP spid="21" grpId="0"/>
      <p:bldP spid="22" grpId="0"/>
      <p:bldP spid="12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6"/>
          <p:cNvSpPr txBox="1">
            <a:spLocks noChangeArrowheads="1"/>
          </p:cNvSpPr>
          <p:nvPr/>
        </p:nvSpPr>
        <p:spPr bwMode="auto">
          <a:xfrm>
            <a:off x="428625" y="2152650"/>
            <a:ext cx="83915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1</a:t>
            </a:r>
            <a:r>
              <a:rPr lang="zh-CN" altLang="en-US" dirty="0">
                <a:latin typeface="宋体" pitchFamily="2" charset="-122"/>
              </a:rPr>
              <a:t>、（</a:t>
            </a:r>
            <a:r>
              <a:rPr lang="en-US" altLang="zh-CN" dirty="0">
                <a:latin typeface="宋体" pitchFamily="2" charset="-122"/>
              </a:rPr>
              <a:t>2008</a:t>
            </a:r>
            <a:r>
              <a:rPr lang="zh-CN" altLang="en-US" dirty="0">
                <a:latin typeface="宋体" pitchFamily="2" charset="-122"/>
              </a:rPr>
              <a:t>广州改编）俗话说，“酒香不怕巷子深”，从化学</a:t>
            </a:r>
          </a:p>
          <a:p>
            <a:r>
              <a:rPr lang="zh-CN" altLang="en-US" dirty="0">
                <a:latin typeface="宋体" pitchFamily="2" charset="-122"/>
              </a:rPr>
              <a:t>    的角度来解释是（    ）    </a:t>
            </a:r>
          </a:p>
          <a:p>
            <a:r>
              <a:rPr lang="zh-CN" altLang="en-US" dirty="0">
                <a:latin typeface="宋体" pitchFamily="2" charset="-122"/>
              </a:rPr>
              <a:t>    </a:t>
            </a:r>
            <a:r>
              <a:rPr lang="en-US" altLang="zh-CN" dirty="0">
                <a:latin typeface="宋体" pitchFamily="2" charset="-122"/>
              </a:rPr>
              <a:t>A</a:t>
            </a:r>
            <a:r>
              <a:rPr lang="zh-CN" altLang="en-US" dirty="0">
                <a:latin typeface="宋体" pitchFamily="2" charset="-122"/>
              </a:rPr>
              <a:t>、分子很小         </a:t>
            </a:r>
            <a:r>
              <a:rPr lang="en-US" altLang="zh-CN" dirty="0">
                <a:latin typeface="宋体" pitchFamily="2" charset="-122"/>
              </a:rPr>
              <a:t>B</a:t>
            </a:r>
            <a:r>
              <a:rPr lang="zh-CN" altLang="en-US" dirty="0">
                <a:latin typeface="宋体" pitchFamily="2" charset="-122"/>
              </a:rPr>
              <a:t>、分子在不断地运动</a:t>
            </a:r>
          </a:p>
          <a:p>
            <a:r>
              <a:rPr lang="zh-CN" altLang="en-US" dirty="0">
                <a:latin typeface="宋体" pitchFamily="2" charset="-122"/>
              </a:rPr>
              <a:t>　  </a:t>
            </a:r>
            <a:r>
              <a:rPr lang="en-US" altLang="zh-CN" dirty="0">
                <a:latin typeface="宋体" pitchFamily="2" charset="-122"/>
              </a:rPr>
              <a:t>C</a:t>
            </a:r>
            <a:r>
              <a:rPr lang="zh-CN" altLang="en-US" dirty="0">
                <a:latin typeface="宋体" pitchFamily="2" charset="-122"/>
              </a:rPr>
              <a:t>、分子之间有间隔   </a:t>
            </a:r>
            <a:r>
              <a:rPr lang="en-US" altLang="zh-CN" dirty="0">
                <a:latin typeface="宋体" pitchFamily="2" charset="-122"/>
              </a:rPr>
              <a:t>D</a:t>
            </a:r>
            <a:r>
              <a:rPr lang="zh-CN" altLang="en-US" dirty="0">
                <a:latin typeface="宋体" pitchFamily="2" charset="-122"/>
              </a:rPr>
              <a:t>、分子在化学变化中发生了变化</a:t>
            </a:r>
            <a:endParaRPr lang="zh-CN" altLang="en-US" sz="3200" dirty="0">
              <a:latin typeface="宋体" pitchFamily="2" charset="-122"/>
            </a:endParaRPr>
          </a:p>
        </p:txBody>
      </p:sp>
      <p:sp>
        <p:nvSpPr>
          <p:cNvPr id="75780" name="Rectangle 5"/>
          <p:cNvSpPr>
            <a:spLocks noChangeArrowheads="1"/>
          </p:cNvSpPr>
          <p:nvPr/>
        </p:nvSpPr>
        <p:spPr bwMode="auto">
          <a:xfrm>
            <a:off x="0" y="22002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zh-CN" altLang="zh-CN"/>
          </a:p>
        </p:txBody>
      </p:sp>
      <p:sp>
        <p:nvSpPr>
          <p:cNvPr id="75781" name="Rectangle 1"/>
          <p:cNvSpPr>
            <a:spLocks noChangeArrowheads="1"/>
          </p:cNvSpPr>
          <p:nvPr/>
        </p:nvSpPr>
        <p:spPr bwMode="auto">
          <a:xfrm>
            <a:off x="214313" y="3963988"/>
            <a:ext cx="87153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333375" eaLnBrk="0" hangingPunct="0"/>
            <a:r>
              <a:rPr lang="en-US" altLang="zh-CN" dirty="0">
                <a:latin typeface="宋体" pitchFamily="2" charset="-122"/>
                <a:cs typeface="Times New Roman" pitchFamily="18" charset="0"/>
              </a:rPr>
              <a:t>2</a:t>
            </a:r>
            <a:r>
              <a:rPr lang="zh-CN" altLang="en-US" dirty="0">
                <a:latin typeface="宋体" pitchFamily="2" charset="-122"/>
                <a:cs typeface="Times New Roman" pitchFamily="18" charset="0"/>
              </a:rPr>
              <a:t>、（</a:t>
            </a:r>
            <a:r>
              <a:rPr lang="en-US" altLang="zh-CN" dirty="0">
                <a:latin typeface="宋体" pitchFamily="2" charset="-122"/>
                <a:cs typeface="Times New Roman" pitchFamily="18" charset="0"/>
              </a:rPr>
              <a:t>2011</a:t>
            </a:r>
            <a:r>
              <a:rPr lang="zh-CN" altLang="en-US" dirty="0">
                <a:latin typeface="宋体" pitchFamily="2" charset="-122"/>
                <a:cs typeface="Times New Roman" pitchFamily="18" charset="0"/>
              </a:rPr>
              <a:t>广州）温度升高时，温度计内的水银（汞）柱会</a:t>
            </a:r>
          </a:p>
          <a:p>
            <a:pPr indent="333375" eaLnBrk="0" hangingPunct="0"/>
            <a:r>
              <a:rPr lang="zh-CN" altLang="en-US" dirty="0">
                <a:latin typeface="宋体" pitchFamily="2" charset="-122"/>
                <a:cs typeface="Times New Roman" pitchFamily="18" charset="0"/>
              </a:rPr>
              <a:t>     上升，从微观角度分析，其原因是（    ）</a:t>
            </a:r>
            <a:endParaRPr lang="zh-CN" altLang="en-US" dirty="0">
              <a:latin typeface="宋体" pitchFamily="2" charset="-122"/>
            </a:endParaRPr>
          </a:p>
          <a:p>
            <a:pPr indent="333375" eaLnBrk="0" hangingPunct="0"/>
            <a:r>
              <a:rPr lang="zh-CN" altLang="en-US" dirty="0">
                <a:latin typeface="宋体" pitchFamily="2" charset="-122"/>
                <a:cs typeface="Times New Roman" pitchFamily="18" charset="0"/>
              </a:rPr>
              <a:t>    </a:t>
            </a:r>
            <a:r>
              <a:rPr lang="en-US" altLang="zh-CN" dirty="0">
                <a:latin typeface="宋体" pitchFamily="2" charset="-122"/>
                <a:cs typeface="Times New Roman" pitchFamily="18" charset="0"/>
              </a:rPr>
              <a:t>A</a:t>
            </a:r>
            <a:r>
              <a:rPr lang="zh-CN" altLang="en-US" dirty="0">
                <a:latin typeface="宋体" pitchFamily="2" charset="-122"/>
                <a:cs typeface="Times New Roman" pitchFamily="18" charset="0"/>
              </a:rPr>
              <a:t>、汞原子自身的体积变大   </a:t>
            </a:r>
            <a:r>
              <a:rPr lang="en-US" altLang="zh-CN" dirty="0">
                <a:latin typeface="宋体" pitchFamily="2" charset="-122"/>
                <a:cs typeface="Times New Roman" pitchFamily="18" charset="0"/>
              </a:rPr>
              <a:t>B</a:t>
            </a:r>
            <a:r>
              <a:rPr lang="zh-CN" altLang="en-US" dirty="0">
                <a:latin typeface="宋体" pitchFamily="2" charset="-122"/>
                <a:cs typeface="Times New Roman" pitchFamily="18" charset="0"/>
              </a:rPr>
              <a:t>、汞原子的数目增多</a:t>
            </a:r>
            <a:endParaRPr lang="zh-CN" altLang="en-US" dirty="0">
              <a:latin typeface="宋体" pitchFamily="2" charset="-122"/>
            </a:endParaRPr>
          </a:p>
          <a:p>
            <a:pPr indent="333375" eaLnBrk="0" hangingPunct="0"/>
            <a:r>
              <a:rPr lang="zh-CN" altLang="en-US" dirty="0">
                <a:latin typeface="宋体" pitchFamily="2" charset="-122"/>
                <a:cs typeface="Times New Roman" pitchFamily="18" charset="0"/>
              </a:rPr>
              <a:t>    </a:t>
            </a:r>
            <a:r>
              <a:rPr lang="en-US" altLang="zh-CN" dirty="0">
                <a:latin typeface="宋体" pitchFamily="2" charset="-122"/>
                <a:cs typeface="Times New Roman" pitchFamily="18" charset="0"/>
              </a:rPr>
              <a:t>C</a:t>
            </a:r>
            <a:r>
              <a:rPr lang="zh-CN" altLang="en-US" dirty="0">
                <a:latin typeface="宋体" pitchFamily="2" charset="-122"/>
                <a:cs typeface="Times New Roman" pitchFamily="18" charset="0"/>
              </a:rPr>
              <a:t>、汞原子之间的间隔增大   </a:t>
            </a:r>
            <a:r>
              <a:rPr lang="en-US" altLang="zh-CN" dirty="0">
                <a:latin typeface="宋体" pitchFamily="2" charset="-122"/>
                <a:cs typeface="Times New Roman" pitchFamily="18" charset="0"/>
              </a:rPr>
              <a:t>D</a:t>
            </a:r>
            <a:r>
              <a:rPr lang="zh-CN" altLang="en-US" dirty="0">
                <a:latin typeface="宋体" pitchFamily="2" charset="-122"/>
                <a:cs typeface="Times New Roman" pitchFamily="18" charset="0"/>
              </a:rPr>
              <a:t>、汞原子由静止变为运动</a:t>
            </a:r>
            <a:endParaRPr lang="zh-CN" altLang="en-US" dirty="0">
              <a:latin typeface="宋体" pitchFamily="2" charset="-122"/>
            </a:endParaRP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1116013" y="1196975"/>
            <a:ext cx="2327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/>
              <a:t>【</a:t>
            </a:r>
            <a:r>
              <a:rPr lang="zh-CN" altLang="en-US" sz="2800"/>
              <a:t>课堂练习</a:t>
            </a:r>
            <a:r>
              <a:rPr lang="en-US" altLang="zh-CN" sz="2800"/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496" y="2023228"/>
            <a:ext cx="8964488" cy="2405904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400" b="1" dirty="0" smtClean="0">
                <a:latin typeface="宋体" pitchFamily="2" charset="-122"/>
                <a:cs typeface="Times New Roman" pitchFamily="18" charset="0"/>
              </a:rPr>
              <a:t>3</a:t>
            </a:r>
            <a:r>
              <a:rPr lang="zh-CN" altLang="en-US" sz="2400" b="1" dirty="0" smtClean="0">
                <a:latin typeface="宋体" pitchFamily="2" charset="-122"/>
                <a:cs typeface="Times New Roman" pitchFamily="18" charset="0"/>
              </a:rPr>
              <a:t>、（</a:t>
            </a:r>
            <a:r>
              <a:rPr lang="en-US" altLang="zh-CN" sz="2400" b="1" dirty="0" smtClean="0">
                <a:latin typeface="宋体" pitchFamily="2" charset="-122"/>
                <a:cs typeface="Times New Roman" pitchFamily="18" charset="0"/>
              </a:rPr>
              <a:t>2018</a:t>
            </a:r>
            <a:r>
              <a:rPr lang="zh-CN" altLang="en-US" sz="2400" b="1" dirty="0" smtClean="0">
                <a:latin typeface="宋体" pitchFamily="2" charset="-122"/>
                <a:cs typeface="Times New Roman" pitchFamily="18" charset="0"/>
              </a:rPr>
              <a:t>广州</a:t>
            </a:r>
            <a:r>
              <a:rPr lang="en-US" altLang="zh-CN" sz="2400" b="1" dirty="0" smtClean="0">
                <a:latin typeface="宋体" pitchFamily="2" charset="-122"/>
                <a:cs typeface="Times New Roman" pitchFamily="18" charset="0"/>
              </a:rPr>
              <a:t>,21</a:t>
            </a:r>
            <a:r>
              <a:rPr lang="zh-CN" altLang="en-US" sz="2400" b="1" dirty="0" smtClean="0">
                <a:latin typeface="宋体" pitchFamily="2" charset="-122"/>
                <a:cs typeface="Times New Roman" pitchFamily="18" charset="0"/>
              </a:rPr>
              <a:t>题） </a:t>
            </a:r>
            <a:r>
              <a:rPr lang="zh-CN" altLang="zh-CN" sz="2400" b="1" dirty="0" smtClean="0"/>
              <a:t>从</a:t>
            </a:r>
            <a:r>
              <a:rPr lang="zh-CN" altLang="zh-CN" sz="2400" b="1" dirty="0"/>
              <a:t>微观的角度回答下列问题。</a:t>
            </a:r>
          </a:p>
          <a:p>
            <a:pPr marL="0" indent="0">
              <a:buNone/>
            </a:pPr>
            <a:r>
              <a:rPr lang="zh-CN" altLang="zh-CN" sz="2400" b="1" dirty="0"/>
              <a:t>（</a:t>
            </a:r>
            <a:r>
              <a:rPr lang="en-US" altLang="zh-CN" sz="2400" b="1" dirty="0"/>
              <a:t>1</a:t>
            </a:r>
            <a:r>
              <a:rPr lang="zh-CN" altLang="zh-CN" sz="2400" b="1" dirty="0"/>
              <a:t>）</a:t>
            </a:r>
            <a:r>
              <a:rPr lang="en-US" altLang="zh-CN" sz="2400" b="1" dirty="0"/>
              <a:t>C</a:t>
            </a:r>
            <a:r>
              <a:rPr lang="en-US" altLang="zh-CN" sz="2400" b="1" baseline="-25000" dirty="0"/>
              <a:t>70</a:t>
            </a:r>
            <a:r>
              <a:rPr lang="zh-CN" altLang="zh-CN" sz="2400" b="1" dirty="0"/>
              <a:t>表示一个</a:t>
            </a:r>
            <a:r>
              <a:rPr lang="en-US" altLang="zh-CN" sz="2400" b="1" u="sng" dirty="0"/>
              <a:t>      </a:t>
            </a:r>
            <a:r>
              <a:rPr lang="en-US" altLang="zh-CN" sz="2400" b="1" u="sng" dirty="0" smtClean="0"/>
              <a:t>   </a:t>
            </a:r>
            <a:r>
              <a:rPr lang="zh-CN" altLang="zh-CN" sz="2400" b="1" dirty="0"/>
              <a:t>（填“分子”、“原子”或“离子”）。</a:t>
            </a:r>
          </a:p>
          <a:p>
            <a:pPr marL="0" indent="0">
              <a:buNone/>
            </a:pPr>
            <a:r>
              <a:rPr lang="zh-CN" altLang="zh-CN" sz="2400" b="1" dirty="0"/>
              <a:t>（</a:t>
            </a:r>
            <a:r>
              <a:rPr lang="en-US" altLang="zh-CN" sz="2400" b="1" dirty="0"/>
              <a:t>2</a:t>
            </a:r>
            <a:r>
              <a:rPr lang="zh-CN" altLang="zh-CN" sz="2400" b="1" dirty="0"/>
              <a:t>）一定条件下，</a:t>
            </a:r>
            <a:r>
              <a:rPr lang="en-US" altLang="zh-CN" sz="2400" b="1" dirty="0"/>
              <a:t>6000L</a:t>
            </a:r>
            <a:r>
              <a:rPr lang="zh-CN" altLang="zh-CN" sz="2400" b="1" dirty="0"/>
              <a:t>氧气可装入容积为</a:t>
            </a:r>
            <a:r>
              <a:rPr lang="en-US" altLang="zh-CN" sz="2400" b="1" dirty="0"/>
              <a:t>40L</a:t>
            </a:r>
            <a:r>
              <a:rPr lang="zh-CN" altLang="zh-CN" sz="2400" b="1" dirty="0"/>
              <a:t>的钢瓶中，</a:t>
            </a:r>
            <a:r>
              <a:rPr lang="zh-CN" altLang="zh-CN" sz="2400" b="1" dirty="0" smtClean="0"/>
              <a:t>从</a:t>
            </a:r>
            <a:endParaRPr lang="en-US" altLang="zh-CN" sz="2400" b="1" dirty="0" smtClean="0"/>
          </a:p>
          <a:p>
            <a:pPr marL="0" indent="0">
              <a:buNone/>
            </a:pPr>
            <a:r>
              <a:rPr lang="en-US" altLang="zh-CN" sz="2400" b="1" dirty="0" smtClean="0"/>
              <a:t>         </a:t>
            </a:r>
            <a:r>
              <a:rPr lang="zh-CN" altLang="zh-CN" sz="2400" b="1" dirty="0" smtClean="0"/>
              <a:t>微观</a:t>
            </a:r>
            <a:r>
              <a:rPr lang="zh-CN" altLang="zh-CN" sz="2400" b="1" dirty="0"/>
              <a:t>角度分析，原因是</a:t>
            </a:r>
            <a:r>
              <a:rPr lang="zh-CN" altLang="en-US" sz="2400" b="1" dirty="0"/>
              <a:t>：</a:t>
            </a:r>
            <a:r>
              <a:rPr lang="zh-CN" altLang="zh-CN" sz="2400" b="1" dirty="0"/>
              <a:t>条件改变时，</a:t>
            </a:r>
            <a:r>
              <a:rPr lang="en-US" altLang="zh-CN" sz="2400" b="1" u="sng" dirty="0"/>
              <a:t> </a:t>
            </a:r>
            <a:endParaRPr lang="en-US" altLang="zh-CN" sz="2400" b="1" u="sng" dirty="0" smtClean="0"/>
          </a:p>
          <a:p>
            <a:pPr marL="0" indent="0">
              <a:buNone/>
            </a:pPr>
            <a:r>
              <a:rPr lang="en-US" altLang="zh-CN" sz="2400" dirty="0" smtClean="0"/>
              <a:t>         </a:t>
            </a:r>
            <a:r>
              <a:rPr lang="en-US" altLang="zh-CN" sz="2400" b="1" u="sng" dirty="0" smtClean="0"/>
              <a:t>                                                                </a:t>
            </a:r>
            <a:r>
              <a:rPr lang="zh-CN" altLang="zh-CN" sz="2400" b="1" dirty="0" smtClean="0"/>
              <a:t>。</a:t>
            </a:r>
            <a:endParaRPr lang="zh-CN" altLang="zh-CN" sz="2400" b="1" dirty="0"/>
          </a:p>
        </p:txBody>
      </p:sp>
      <p:sp>
        <p:nvSpPr>
          <p:cNvPr id="4" name="矩形 3"/>
          <p:cNvSpPr/>
          <p:nvPr/>
        </p:nvSpPr>
        <p:spPr>
          <a:xfrm>
            <a:off x="928662" y="3753153"/>
            <a:ext cx="60722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 smtClean="0">
                <a:solidFill>
                  <a:srgbClr val="FF0000"/>
                </a:solidFill>
              </a:rPr>
              <a:t>氧分子之间的间隔减小（分子间隔改变）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8867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6830" name="Group 30"/>
          <p:cNvGraphicFramePr>
            <a:graphicFrameLocks noGrp="1"/>
          </p:cNvGraphicFramePr>
          <p:nvPr/>
        </p:nvGraphicFramePr>
        <p:xfrm>
          <a:off x="395288" y="2205038"/>
          <a:ext cx="8286750" cy="3961449"/>
        </p:xfrm>
        <a:graphic>
          <a:graphicData uri="http://schemas.openxmlformats.org/drawingml/2006/table">
            <a:tbl>
              <a:tblPr/>
              <a:tblGrid>
                <a:gridCol w="792162"/>
                <a:gridCol w="4464050"/>
                <a:gridCol w="3030538"/>
              </a:tblGrid>
              <a:tr h="854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选项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操作或现象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分子的特性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酒精灯不盖灯帽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，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其中的酒精会减少 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分子是不断运动的。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3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100mL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酒精和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100mL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水混合在一起，体积小于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200mL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分子是有质量的。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在花园中可闻到花的香味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分子是不断运动的。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氢气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气态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)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和液氢都可以做燃料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相同物质的分子，化学性质相同。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6828" name="Text Box 2"/>
          <p:cNvSpPr txBox="1">
            <a:spLocks noChangeArrowheads="1"/>
          </p:cNvSpPr>
          <p:nvPr/>
        </p:nvSpPr>
        <p:spPr bwMode="auto">
          <a:xfrm>
            <a:off x="1258888" y="1243013"/>
            <a:ext cx="6948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 smtClean="0">
                <a:latin typeface="宋体" pitchFamily="2" charset="-122"/>
              </a:rPr>
              <a:t>4</a:t>
            </a:r>
            <a:r>
              <a:rPr lang="zh-CN" altLang="en-US" dirty="0" smtClean="0">
                <a:latin typeface="宋体" pitchFamily="2" charset="-122"/>
              </a:rPr>
              <a:t>、</a:t>
            </a:r>
            <a:r>
              <a:rPr lang="zh-CN" altLang="en-US" dirty="0">
                <a:latin typeface="宋体" pitchFamily="2" charset="-122"/>
              </a:rPr>
              <a:t>下列现象的微观解释不正确的是</a:t>
            </a:r>
            <a:r>
              <a:rPr lang="en-US" altLang="zh-CN" dirty="0">
                <a:latin typeface="宋体" pitchFamily="2" charset="-122"/>
              </a:rPr>
              <a:t>(      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539750" y="2016125"/>
            <a:ext cx="759534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133350"/>
            <a:r>
              <a:rPr lang="en-US" altLang="zh-CN" dirty="0" smtClean="0">
                <a:latin typeface="宋体" pitchFamily="2" charset="-122"/>
              </a:rPr>
              <a:t>5.</a:t>
            </a:r>
            <a:r>
              <a:rPr lang="zh-CN" altLang="en-US" dirty="0">
                <a:latin typeface="宋体" pitchFamily="2" charset="-122"/>
              </a:rPr>
              <a:t>下列现象不能说明分子在运动的是</a:t>
            </a:r>
            <a:r>
              <a:rPr lang="en-US" altLang="zh-CN" dirty="0">
                <a:latin typeface="宋体" pitchFamily="2" charset="-122"/>
              </a:rPr>
              <a:t>(    ) </a:t>
            </a:r>
          </a:p>
          <a:p>
            <a:pPr indent="133350"/>
            <a:r>
              <a:rPr lang="en-US" altLang="zh-CN" dirty="0">
                <a:latin typeface="宋体" pitchFamily="2" charset="-122"/>
              </a:rPr>
              <a:t>    A.</a:t>
            </a:r>
            <a:r>
              <a:rPr lang="zh-CN" altLang="en-US" dirty="0">
                <a:latin typeface="宋体" pitchFamily="2" charset="-122"/>
              </a:rPr>
              <a:t>湿衣服晾一段时间变干了             </a:t>
            </a:r>
          </a:p>
          <a:p>
            <a:pPr indent="133350"/>
            <a:r>
              <a:rPr lang="zh-CN" altLang="en-US" dirty="0">
                <a:latin typeface="宋体" pitchFamily="2" charset="-122"/>
              </a:rPr>
              <a:t>    </a:t>
            </a:r>
            <a:r>
              <a:rPr lang="en-US" altLang="zh-CN" dirty="0">
                <a:latin typeface="宋体" pitchFamily="2" charset="-122"/>
              </a:rPr>
              <a:t>B.</a:t>
            </a:r>
            <a:r>
              <a:rPr lang="zh-CN" altLang="en-US" dirty="0">
                <a:latin typeface="宋体" pitchFamily="2" charset="-122"/>
              </a:rPr>
              <a:t>秋天校园内飘着桂花香</a:t>
            </a:r>
          </a:p>
          <a:p>
            <a:pPr indent="133350"/>
            <a:r>
              <a:rPr lang="zh-CN" altLang="en-US" dirty="0">
                <a:latin typeface="宋体" pitchFamily="2" charset="-122"/>
              </a:rPr>
              <a:t>    </a:t>
            </a:r>
            <a:r>
              <a:rPr lang="en-US" altLang="zh-CN" dirty="0">
                <a:latin typeface="宋体" pitchFamily="2" charset="-122"/>
              </a:rPr>
              <a:t>C.2005</a:t>
            </a:r>
            <a:r>
              <a:rPr lang="zh-CN" altLang="en-US" dirty="0">
                <a:latin typeface="宋体" pitchFamily="2" charset="-122"/>
              </a:rPr>
              <a:t>年</a:t>
            </a:r>
            <a:r>
              <a:rPr lang="en-US" altLang="zh-CN" dirty="0">
                <a:latin typeface="宋体" pitchFamily="2" charset="-122"/>
              </a:rPr>
              <a:t>3</a:t>
            </a:r>
            <a:r>
              <a:rPr lang="zh-CN" altLang="en-US" dirty="0">
                <a:latin typeface="宋体" pitchFamily="2" charset="-122"/>
              </a:rPr>
              <a:t>月西北地区发生沙尘暴      </a:t>
            </a:r>
          </a:p>
          <a:p>
            <a:pPr indent="133350"/>
            <a:r>
              <a:rPr lang="zh-CN" altLang="en-US" dirty="0">
                <a:latin typeface="宋体" pitchFamily="2" charset="-122"/>
              </a:rPr>
              <a:t>    </a:t>
            </a:r>
            <a:r>
              <a:rPr lang="en-US" altLang="zh-CN" dirty="0">
                <a:latin typeface="宋体" pitchFamily="2" charset="-122"/>
              </a:rPr>
              <a:t>D.</a:t>
            </a:r>
            <a:r>
              <a:rPr lang="zh-CN" altLang="en-US" dirty="0">
                <a:latin typeface="宋体" pitchFamily="2" charset="-122"/>
              </a:rPr>
              <a:t>中秋节在桂花园中赏月，我们能嗅到桂花香。 </a:t>
            </a:r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706438" y="4032250"/>
            <a:ext cx="911499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133350"/>
            <a:r>
              <a:rPr lang="en-US" altLang="zh-CN" dirty="0" smtClean="0">
                <a:latin typeface="宋体" pitchFamily="2" charset="-122"/>
              </a:rPr>
              <a:t>6</a:t>
            </a:r>
            <a:r>
              <a:rPr lang="zh-CN" altLang="en-US" dirty="0" smtClean="0">
                <a:latin typeface="宋体" pitchFamily="2" charset="-122"/>
              </a:rPr>
              <a:t>．</a:t>
            </a:r>
            <a:r>
              <a:rPr lang="zh-CN" altLang="en-US" dirty="0">
                <a:latin typeface="宋体" pitchFamily="2" charset="-122"/>
              </a:rPr>
              <a:t>以下生活、学习经验不能说明分子间有空隙的是（	  ）</a:t>
            </a:r>
          </a:p>
          <a:p>
            <a:pPr indent="133350"/>
            <a:r>
              <a:rPr lang="zh-CN" altLang="en-US" dirty="0">
                <a:latin typeface="宋体" pitchFamily="2" charset="-122"/>
              </a:rPr>
              <a:t>   </a:t>
            </a:r>
            <a:r>
              <a:rPr lang="en-US" altLang="zh-CN" dirty="0">
                <a:latin typeface="宋体" pitchFamily="2" charset="-122"/>
              </a:rPr>
              <a:t>A</a:t>
            </a:r>
            <a:r>
              <a:rPr lang="zh-CN" altLang="en-US" dirty="0">
                <a:latin typeface="宋体" pitchFamily="2" charset="-122"/>
              </a:rPr>
              <a:t>、打气筒能将气体压缩    </a:t>
            </a:r>
          </a:p>
          <a:p>
            <a:pPr indent="133350"/>
            <a:r>
              <a:rPr lang="zh-CN" altLang="en-US" dirty="0">
                <a:latin typeface="宋体" pitchFamily="2" charset="-122"/>
              </a:rPr>
              <a:t>   </a:t>
            </a:r>
            <a:r>
              <a:rPr lang="en-US" altLang="zh-CN" dirty="0">
                <a:latin typeface="宋体" pitchFamily="2" charset="-122"/>
              </a:rPr>
              <a:t>B</a:t>
            </a:r>
            <a:r>
              <a:rPr lang="zh-CN" altLang="en-US" dirty="0">
                <a:latin typeface="宋体" pitchFamily="2" charset="-122"/>
              </a:rPr>
              <a:t>、酒精和水混合后，总体积变小</a:t>
            </a:r>
          </a:p>
          <a:p>
            <a:pPr indent="133350"/>
            <a:r>
              <a:rPr lang="zh-CN" altLang="en-US" dirty="0">
                <a:latin typeface="宋体" pitchFamily="2" charset="-122"/>
              </a:rPr>
              <a:t>   </a:t>
            </a:r>
            <a:r>
              <a:rPr lang="en-US" altLang="zh-CN" dirty="0">
                <a:latin typeface="宋体" pitchFamily="2" charset="-122"/>
              </a:rPr>
              <a:t>C</a:t>
            </a:r>
            <a:r>
              <a:rPr lang="zh-CN" altLang="en-US" dirty="0">
                <a:latin typeface="宋体" pitchFamily="2" charset="-122"/>
              </a:rPr>
              <a:t>、物体有热胀冷缩的现象  </a:t>
            </a:r>
          </a:p>
          <a:p>
            <a:pPr indent="133350"/>
            <a:r>
              <a:rPr lang="zh-CN" altLang="en-US" dirty="0">
                <a:latin typeface="宋体" pitchFamily="2" charset="-122"/>
              </a:rPr>
              <a:t>   </a:t>
            </a:r>
            <a:r>
              <a:rPr lang="en-US" altLang="zh-CN" dirty="0">
                <a:latin typeface="宋体" pitchFamily="2" charset="-122"/>
              </a:rPr>
              <a:t>D</a:t>
            </a:r>
            <a:r>
              <a:rPr lang="zh-CN" altLang="en-US" dirty="0">
                <a:latin typeface="宋体" pitchFamily="2" charset="-122"/>
              </a:rPr>
              <a:t>、海绵能吸水 </a:t>
            </a: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1116013" y="1196975"/>
            <a:ext cx="2327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/>
              <a:t>【</a:t>
            </a:r>
            <a:r>
              <a:rPr lang="zh-CN" altLang="en-US" sz="2800"/>
              <a:t>课堂练习</a:t>
            </a:r>
            <a:r>
              <a:rPr lang="en-US" altLang="zh-CN" sz="2800"/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7" name="Rectangle 11" descr="紫色网格"/>
          <p:cNvSpPr>
            <a:spLocks noChangeArrowheads="1"/>
          </p:cNvSpPr>
          <p:nvPr/>
        </p:nvSpPr>
        <p:spPr bwMode="auto">
          <a:xfrm>
            <a:off x="142875" y="476250"/>
            <a:ext cx="9001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思考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】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同种物质的分子间的</a:t>
            </a:r>
            <a:r>
              <a:rPr lang="zh-CN" altLang="en-US">
                <a:solidFill>
                  <a:srgbClr val="000000"/>
                </a:solidFill>
              </a:rPr>
              <a:t>间隔主要受什么因素影响？</a:t>
            </a:r>
          </a:p>
        </p:txBody>
      </p:sp>
      <p:graphicFrame>
        <p:nvGraphicFramePr>
          <p:cNvPr id="73762" name="Group 34"/>
          <p:cNvGraphicFramePr>
            <a:graphicFrameLocks noGrp="1"/>
          </p:cNvGraphicFramePr>
          <p:nvPr/>
        </p:nvGraphicFramePr>
        <p:xfrm>
          <a:off x="179388" y="1460500"/>
          <a:ext cx="8858250" cy="4829810"/>
        </p:xfrm>
        <a:graphic>
          <a:graphicData uri="http://schemas.openxmlformats.org/drawingml/2006/table">
            <a:tbl>
              <a:tblPr/>
              <a:tblGrid>
                <a:gridCol w="2687637"/>
                <a:gridCol w="4098925"/>
                <a:gridCol w="2071688"/>
              </a:tblGrid>
              <a:tr h="536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分析现象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推断结论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举例验证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92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1.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瘪掉的乒乓球用热水烫一下，重新鼓起来。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F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F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F5E1"/>
                    </a:solidFill>
                  </a:tcPr>
                </a:tc>
              </a:tr>
              <a:tr h="1058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2.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用力压注射器，注射器内空气体积变小。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A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A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AF1"/>
                    </a:solidFill>
                  </a:tcPr>
                </a:tc>
              </a:tr>
              <a:tr h="2098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3.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用水壶烧水</a:t>
                      </a: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,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水烧开后把壶盖冲起来。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2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4.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一定质量的水蒸气冷凝成水，体积变</a:t>
                      </a:r>
                      <a:r>
                        <a:rPr kumimoji="0" lang="zh-CN" altLang="en-US" sz="22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       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F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F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F5E1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881313" y="2400300"/>
            <a:ext cx="41433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分子间隔随</a:t>
            </a:r>
            <a:r>
              <a:rPr lang="zh-CN" altLang="en-US" sz="22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温度</a:t>
            </a:r>
            <a:r>
              <a:rPr lang="zh-CN" altLang="en-US" sz="220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的升高而增大。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894013" y="3405188"/>
            <a:ext cx="41433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zh-CN" sz="2200">
              <a:solidFill>
                <a:srgbClr val="0000CC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20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分子间隔随</a:t>
            </a:r>
            <a:r>
              <a:rPr lang="zh-CN" altLang="en-US" sz="22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压强</a:t>
            </a:r>
            <a:r>
              <a:rPr lang="zh-CN" altLang="en-US" sz="220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的增大而缩小。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965450" y="4619625"/>
            <a:ext cx="3929063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相同质量的同一种物质</a:t>
            </a:r>
            <a:r>
              <a:rPr lang="en-US" altLang="zh-CN" sz="220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20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分子间隔随</a:t>
            </a:r>
            <a:r>
              <a:rPr lang="zh-CN" altLang="en-US" sz="22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物质的状态</a:t>
            </a:r>
            <a:r>
              <a:rPr lang="zh-CN" altLang="en-US" sz="220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的改变而改变，按固态、液态、气态的顺序依次增大。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37388" y="2190750"/>
            <a:ext cx="1857375" cy="1006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000"/>
              <a:t>热胀冷缩</a:t>
            </a:r>
          </a:p>
          <a:p>
            <a:r>
              <a:rPr lang="zh-CN" altLang="en-US" sz="2000"/>
              <a:t>夏天车胎易爆</a:t>
            </a:r>
          </a:p>
          <a:p>
            <a:r>
              <a:rPr lang="zh-CN" altLang="en-US" sz="2000"/>
              <a:t>温度计测体温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08825" y="4700588"/>
            <a:ext cx="1928813" cy="1006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000"/>
              <a:t>储存氧气时，一般是高压、液态。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108825" y="3476625"/>
            <a:ext cx="1928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/>
              <a:t>加压储存气体</a:t>
            </a:r>
          </a:p>
        </p:txBody>
      </p:sp>
      <p:sp>
        <p:nvSpPr>
          <p:cNvPr id="12" name="矩形 11"/>
          <p:cNvSpPr/>
          <p:nvPr/>
        </p:nvSpPr>
        <p:spPr>
          <a:xfrm>
            <a:off x="611188" y="1027113"/>
            <a:ext cx="8785225" cy="396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>
                <a:latin typeface="宋体" pitchFamily="2" charset="-122"/>
              </a:rPr>
              <a:t>说明：一定质量的一种气体，如果质量不变，分子间隔增大，体积会</a:t>
            </a:r>
            <a:r>
              <a:rPr lang="zh-CN" altLang="en-US" sz="2000" u="sng">
                <a:latin typeface="宋体" pitchFamily="2" charset="-122"/>
              </a:rPr>
              <a:t>   </a:t>
            </a:r>
            <a:r>
              <a:rPr lang="zh-CN" altLang="en-US" sz="2000">
                <a:latin typeface="宋体" pitchFamily="2" charset="-122"/>
              </a:rPr>
              <a:t>。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3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12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3500</TotalTime>
  <Words>1863</Words>
  <Application>Microsoft Office PowerPoint</Application>
  <PresentationFormat>全屏显示(4:3)</PresentationFormat>
  <Paragraphs>259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Blends</vt:lpstr>
      <vt:lpstr>幻灯片 1</vt:lpstr>
      <vt:lpstr>幻灯片 2</vt:lpstr>
      <vt:lpstr>幻灯片 3</vt:lpstr>
      <vt:lpstr>幻灯片 4</vt:lpstr>
      <vt:lpstr>化学是在           层次上研究物质性质、组成、结构和变化规律的科学。 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邓作逵</cp:lastModifiedBy>
  <cp:revision>245</cp:revision>
  <dcterms:created xsi:type="dcterms:W3CDTF">2004-12-14T04:11:40Z</dcterms:created>
  <dcterms:modified xsi:type="dcterms:W3CDTF">2019-10-08T07:10:33Z</dcterms:modified>
</cp:coreProperties>
</file>