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64" r:id="rId4"/>
    <p:sldId id="265" r:id="rId5"/>
    <p:sldId id="257" r:id="rId6"/>
    <p:sldId id="267" r:id="rId7"/>
    <p:sldId id="266" r:id="rId8"/>
    <p:sldId id="258" r:id="rId9"/>
    <p:sldId id="277" r:id="rId10"/>
    <p:sldId id="256" r:id="rId11"/>
    <p:sldId id="274" r:id="rId12"/>
    <p:sldId id="276" r:id="rId13"/>
    <p:sldId id="273" r:id="rId14"/>
    <p:sldId id="262" r:id="rId15"/>
    <p:sldId id="272" r:id="rId1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3300"/>
    <a:srgbClr val="FF0066"/>
    <a:srgbClr val="000000"/>
    <a:srgbClr val="FFFF00"/>
    <a:srgbClr val="FF66CC"/>
    <a:srgbClr val="E5B9E0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-42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9" Type="http://schemas.openxmlformats.org/officeDocument/2006/relationships/image" Target="../media/image19.wmf"/><Relationship Id="rId8" Type="http://schemas.openxmlformats.org/officeDocument/2006/relationships/image" Target="../media/image18.wmf"/><Relationship Id="rId7" Type="http://schemas.openxmlformats.org/officeDocument/2006/relationships/image" Target="../media/image17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2" Type="http://schemas.openxmlformats.org/officeDocument/2006/relationships/image" Target="../media/image22.wmf"/><Relationship Id="rId11" Type="http://schemas.openxmlformats.org/officeDocument/2006/relationships/image" Target="../media/image21.wmf"/><Relationship Id="rId10" Type="http://schemas.openxmlformats.org/officeDocument/2006/relationships/image" Target="../media/image20.wmf"/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55200" cy="6858000"/>
          </a:xfrm>
          <a:prstGeom prst="rect">
            <a:avLst/>
          </a:prstGeom>
          <a:blipFill>
            <a:blip r:embed="rId3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40800" cy="6858000"/>
          </a:xfrm>
          <a:prstGeom prst="rect">
            <a:avLst/>
          </a:prstGeom>
          <a:blipFill>
            <a:blip r:embed="rId3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3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73200" cy="6858000"/>
          </a:xfrm>
          <a:prstGeom prst="rect">
            <a:avLst/>
          </a:prstGeom>
          <a:blipFill>
            <a:blip r:embed="rId3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75" y="5357826"/>
            <a:ext cx="8226225" cy="768028"/>
          </a:xfrm>
        </p:spPr>
        <p:txBody>
          <a:bodyPr anchor="ctr"/>
          <a:lstStyle>
            <a:lvl1pPr algn="ctr">
              <a:defRPr lang="zh-CN" altLang="en-US" sz="3600" b="0" kern="1200" spc="50" dirty="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428604"/>
            <a:ext cx="5111750" cy="48577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6" y="1357298"/>
            <a:ext cx="3008313" cy="392909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3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5298" y="214290"/>
            <a:ext cx="7448602" cy="781052"/>
          </a:xfrm>
        </p:spPr>
        <p:txBody>
          <a:bodyPr anchor="ctr"/>
          <a:lstStyle>
            <a:lvl1pPr algn="ctr" rtl="0">
              <a:spcBef>
                <a:spcPct val="0"/>
              </a:spcBef>
              <a:buNone/>
              <a:defRPr sz="3600" b="0" kern="1200" spc="50">
                <a:ln w="12700">
                  <a:noFill/>
                  <a:prstDash val="solid"/>
                </a:ln>
                <a:solidFill>
                  <a:schemeClr val="accent4"/>
                </a:solidFill>
                <a:effectLst>
                  <a:outerShdw blurRad="38100" dist="20320" dir="27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1015" y="1000108"/>
            <a:ext cx="7452360" cy="5214974"/>
          </a:xfrm>
          <a:prstGeom prst="snip2DiagRect">
            <a:avLst>
              <a:gd name="adj1" fmla="val 0"/>
              <a:gd name="adj2" fmla="val 1794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60000"/>
              <a:buFont typeface="Wingdings 2" panose="05020102010507070707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0" y="6243633"/>
            <a:ext cx="3180375" cy="614367"/>
          </a:xfrm>
        </p:spPr>
        <p:txBody>
          <a:bodyPr anchor="t"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9" name="日期占位符 4"/>
          <p:cNvSpPr>
            <a:spLocks noGrp="1"/>
          </p:cNvSpPr>
          <p:nvPr>
            <p:ph type="dt" sz="half" idx="12"/>
          </p:nvPr>
        </p:nvSpPr>
        <p:spPr>
          <a:xfrm>
            <a:off x="609600" y="6492875"/>
            <a:ext cx="1676400" cy="365125"/>
          </a:xfrm>
          <a:prstGeom prst="rect">
            <a:avLst/>
          </a:prstGeom>
        </p:spPr>
        <p:txBody>
          <a:bodyPr vert="horz" lIns="2743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5"/>
          <p:cNvSpPr>
            <a:spLocks noGrp="1"/>
          </p:cNvSpPr>
          <p:nvPr>
            <p:ph type="ftr" sz="quarter" idx="3"/>
          </p:nvPr>
        </p:nvSpPr>
        <p:spPr>
          <a:xfrm>
            <a:off x="2286000" y="6492875"/>
            <a:ext cx="2643188" cy="365125"/>
          </a:xfrm>
          <a:prstGeom prst="rect">
            <a:avLst/>
          </a:prstGeom>
        </p:spPr>
        <p:txBody>
          <a:bodyPr vert="horz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82625" y="5346700"/>
            <a:ext cx="871538" cy="871538"/>
          </a:xfrm>
          <a:prstGeom prst="rtTriangl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tIns="45720" rIns="45720" rtlCol="0" anchor="ctr"/>
          <a:p>
            <a:pPr lvl="0" algn="r" eaLnBrk="1" hangingPunct="1"/>
            <a:fld id="{9A0DB2DC-4C9A-4742-B13C-FB6460FD3503}" type="slidenum">
              <a:rPr lang="en-US" altLang="zh-CN" sz="1200">
                <a:latin typeface="Goudy Old Style" panose="02020502050305020303" pitchFamily="18" charset="0"/>
              </a:rPr>
            </a:fld>
            <a:endParaRPr lang="en-US" altLang="zh-CN" sz="1200">
              <a:latin typeface="Goudy Old Style" panose="02020502050305020303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3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00176"/>
            <a:ext cx="8229600" cy="4714907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69600" cy="6858000"/>
          </a:xfrm>
          <a:prstGeom prst="rect">
            <a:avLst/>
          </a:prstGeom>
          <a:blipFill>
            <a:blip r:embed="rId3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duotone>
              <a:schemeClr val="bg2"/>
              <a:srgbClr val="FFF1C1"/>
            </a:duotone>
          </a:blip>
          <a:stretch>
            <a:fillRect/>
          </a:stretch>
        </p:blipFill>
        <p:spPr>
          <a:xfrm>
            <a:off x="8135907" y="0"/>
            <a:ext cx="1008093" cy="14287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38"/>
            <a:ext cx="1400156" cy="5940444"/>
          </a:xfrm>
        </p:spPr>
        <p:txBody>
          <a:bodyPr vert="eaVert"/>
          <a:lstStyle>
            <a:lvl1pPr algn="ctr">
              <a:defRPr>
                <a:effectLst>
                  <a:outerShdw dist="50800" dir="18900000" algn="tl" rotWithShape="0">
                    <a:srgbClr val="000000">
                      <a:alpha val="7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758006" cy="59404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2743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45720" tIns="45720" rIns="45720" rtlCol="0" anchor="ctr"/>
          <a:p>
            <a:pPr lvl="0" algn="r" eaLnBrk="1" hangingPunct="1"/>
            <a:fld id="{9A0DB2DC-4C9A-4742-B13C-FB6460FD3503}" type="slidenum">
              <a:rPr lang="en-US" altLang="zh-CN" sz="1200"/>
            </a:fld>
            <a:endParaRPr lang="en-US" altLang="zh-CN" sz="120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image" Target="../media/image1.jpeg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8066" name="标题 8806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8068" name="日期占位符 8806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8069" name="页脚占位符 8806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8070" name="灯片编号占位符 8806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0"/>
            <a:ext cx="655200" cy="6858000"/>
          </a:xfrm>
          <a:prstGeom prst="rect">
            <a:avLst/>
          </a:prstGeom>
          <a:blipFill>
            <a:blip r:embed="rId9">
              <a:alphaModFix amt="40000"/>
            </a:blip>
            <a:tile tx="0" ty="0" sx="50000" sy="50000" flip="x" algn="tl"/>
          </a:blip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75575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matte">
              <a:bevelT w="12700" h="12700"/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34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ransition>
    <p:blinds dir="vert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zh-CN" altLang="en-US" sz="4400" b="0" kern="1200" spc="50" dirty="0">
          <a:ln w="12700">
            <a:noFill/>
            <a:prstDash val="solid"/>
          </a:ln>
          <a:solidFill>
            <a:schemeClr val="accent4"/>
          </a:solidFill>
          <a:effectLst>
            <a:outerShdw blurRad="38100" dist="20320" dir="27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 panose="05020102010507070707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 panose="05020102010507070707"/>
        <a:buChar char="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 panose="05020102010507070707"/>
        <a:buChar char="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 panose="05020102010507070707"/>
        <a:buChar char="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 panose="05020102010507070707"/>
        <a:buChar char="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e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.wmf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Relationship Id="rId3" Type="http://schemas.openxmlformats.org/officeDocument/2006/relationships/oleObject" Target="../embeddings/oleObject3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emf"/><Relationship Id="rId1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2.xml"/><Relationship Id="rId3" Type="http://schemas.openxmlformats.org/officeDocument/2006/relationships/oleObject" Target="../embeddings/oleObject9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wmf"/><Relationship Id="rId8" Type="http://schemas.openxmlformats.org/officeDocument/2006/relationships/image" Target="../media/image13.wmf"/><Relationship Id="rId7" Type="http://schemas.openxmlformats.org/officeDocument/2006/relationships/oleObject" Target="../embeddings/oleObject14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12.bin"/><Relationship Id="rId27" Type="http://schemas.openxmlformats.org/officeDocument/2006/relationships/vmlDrawing" Target="../drawings/vmlDrawing6.vml"/><Relationship Id="rId26" Type="http://schemas.openxmlformats.org/officeDocument/2006/relationships/slideLayout" Target="../slideLayouts/slideLayout7.xml"/><Relationship Id="rId25" Type="http://schemas.openxmlformats.org/officeDocument/2006/relationships/image" Target="../media/image22.wmf"/><Relationship Id="rId24" Type="http://schemas.openxmlformats.org/officeDocument/2006/relationships/oleObject" Target="../embeddings/oleObject22.bin"/><Relationship Id="rId23" Type="http://schemas.openxmlformats.org/officeDocument/2006/relationships/image" Target="../media/image21.wmf"/><Relationship Id="rId22" Type="http://schemas.openxmlformats.org/officeDocument/2006/relationships/oleObject" Target="../embeddings/oleObject21.bin"/><Relationship Id="rId21" Type="http://schemas.openxmlformats.org/officeDocument/2006/relationships/image" Target="../media/image20.wmf"/><Relationship Id="rId20" Type="http://schemas.openxmlformats.org/officeDocument/2006/relationships/oleObject" Target="../embeddings/oleObject20.bin"/><Relationship Id="rId2" Type="http://schemas.openxmlformats.org/officeDocument/2006/relationships/image" Target="../media/image10.wmf"/><Relationship Id="rId19" Type="http://schemas.openxmlformats.org/officeDocument/2006/relationships/image" Target="../media/image19.wmf"/><Relationship Id="rId18" Type="http://schemas.openxmlformats.org/officeDocument/2006/relationships/oleObject" Target="../embeddings/oleObject19.bin"/><Relationship Id="rId17" Type="http://schemas.openxmlformats.org/officeDocument/2006/relationships/image" Target="../media/image18.wmf"/><Relationship Id="rId16" Type="http://schemas.openxmlformats.org/officeDocument/2006/relationships/oleObject" Target="../embeddings/oleObject18.bin"/><Relationship Id="rId15" Type="http://schemas.openxmlformats.org/officeDocument/2006/relationships/image" Target="../media/image17.wmf"/><Relationship Id="rId14" Type="http://schemas.openxmlformats.org/officeDocument/2006/relationships/oleObject" Target="../embeddings/oleObject17.bin"/><Relationship Id="rId13" Type="http://schemas.openxmlformats.org/officeDocument/2006/relationships/image" Target="../media/image16.wmf"/><Relationship Id="rId12" Type="http://schemas.openxmlformats.org/officeDocument/2006/relationships/oleObject" Target="../embeddings/oleObject16.bin"/><Relationship Id="rId11" Type="http://schemas.openxmlformats.org/officeDocument/2006/relationships/image" Target="../media/image15.wmf"/><Relationship Id="rId10" Type="http://schemas.openxmlformats.org/officeDocument/2006/relationships/oleObject" Target="../embeddings/oleObject15.bin"/><Relationship Id="rId1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emf"/><Relationship Id="rId1" Type="http://schemas.openxmlformats.org/officeDocument/2006/relationships/oleObject" Target="../embeddings/oleObject23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8" name="Text Box 7"/>
          <p:cNvSpPr txBox="1"/>
          <p:nvPr/>
        </p:nvSpPr>
        <p:spPr>
          <a:xfrm>
            <a:off x="827088" y="1700213"/>
            <a:ext cx="7345362" cy="1930400"/>
          </a:xfrm>
          <a:prstGeom prst="rect">
            <a:avLst/>
          </a:prstGeom>
          <a:noFill/>
          <a:ln w="9525" cap="rnd" cmpd="sng">
            <a:solidFill>
              <a:schemeClr val="bg1"/>
            </a:solidFill>
            <a:prstDash val="sysDot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b="1">
                <a:latin typeface="Times New Roman" panose="02020603050405020304" pitchFamily="18" charset="0"/>
              </a:rPr>
              <a:t>  </a:t>
            </a:r>
            <a:r>
              <a:rPr lang="zh-CN" altLang="en-US" sz="6000" dirty="0">
                <a:latin typeface="Times New Roman" panose="02020603050405020304" pitchFamily="18" charset="0"/>
                <a:ea typeface="黑体" panose="02010609060101010101" pitchFamily="2" charset="-122"/>
              </a:rPr>
              <a:t>全等三角形的判定</a:t>
            </a:r>
            <a:r>
              <a:rPr lang="zh-CN" altLang="en-US" b="1" dirty="0">
                <a:latin typeface="Times New Roman" panose="02020603050405020304" pitchFamily="18" charset="0"/>
              </a:rPr>
              <a:t>      </a:t>
            </a:r>
            <a:endParaRPr lang="zh-CN" altLang="en-US" b="1" dirty="0">
              <a:latin typeface="Times New Roman" panose="02020603050405020304" pitchFamily="18" charset="0"/>
            </a:endParaRPr>
          </a:p>
          <a:p>
            <a:r>
              <a:rPr lang="en-US" altLang="zh-CN" b="1">
                <a:latin typeface="Times New Roman" panose="02020603050405020304" pitchFamily="18" charset="0"/>
              </a:rPr>
              <a:t>                  </a:t>
            </a:r>
            <a:r>
              <a:rPr lang="en-US" altLang="zh-CN" sz="6000" b="1">
                <a:latin typeface="Times New Roman" panose="02020603050405020304" pitchFamily="18" charset="0"/>
              </a:rPr>
              <a:t>ASA    AAS </a:t>
            </a:r>
            <a:r>
              <a:rPr lang="en-US" altLang="zh-CN" b="1">
                <a:latin typeface="Times New Roman" panose="02020603050405020304" pitchFamily="18" charset="0"/>
              </a:rPr>
              <a:t>    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Rectangle 2"/>
          <p:cNvSpPr/>
          <p:nvPr/>
        </p:nvSpPr>
        <p:spPr>
          <a:xfrm>
            <a:off x="152400" y="471488"/>
            <a:ext cx="8763000" cy="3017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已知：如图，要得到△</a:t>
            </a:r>
            <a:r>
              <a:rPr lang="en-US" altLang="zh-CN" sz="3200" b="1">
                <a:latin typeface="Times New Roman" panose="02020603050405020304" pitchFamily="18" charset="0"/>
              </a:rPr>
              <a:t>ABC≌ △ABD,</a:t>
            </a:r>
            <a:r>
              <a:rPr lang="zh-CN" altLang="en-US" sz="3200" b="1" dirty="0">
                <a:latin typeface="Times New Roman" panose="02020603050405020304" pitchFamily="18" charset="0"/>
              </a:rPr>
              <a:t>已经隐含有条件是</a:t>
            </a:r>
            <a:r>
              <a:rPr lang="en-US" altLang="zh-CN" sz="3200" b="1">
                <a:latin typeface="Times New Roman" panose="02020603050405020304" pitchFamily="18" charset="0"/>
              </a:rPr>
              <a:t>_________</a:t>
            </a:r>
            <a:r>
              <a:rPr lang="zh-CN" altLang="en-US" sz="3200" b="1" dirty="0">
                <a:latin typeface="Times New Roman" panose="02020603050405020304" pitchFamily="18" charset="0"/>
              </a:rPr>
              <a:t>根据所给的判定方法，在下列横线上写出还需要的两个条件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）  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            </a:t>
            </a:r>
            <a:r>
              <a:rPr lang="en-US" altLang="zh-CN" sz="3200" b="1">
                <a:latin typeface="Times New Roman" panose="02020603050405020304" pitchFamily="18" charset="0"/>
              </a:rPr>
              <a:t>(SAS)                                      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  ( 2 )    </a:t>
            </a:r>
            <a:r>
              <a:rPr lang="en-US" altLang="zh-CN" sz="3200" b="1" u="sng">
                <a:latin typeface="Times New Roman" panose="02020603050405020304" pitchFamily="18" charset="0"/>
              </a:rPr>
              <a:t>              </a:t>
            </a:r>
            <a:r>
              <a:rPr lang="en-US" altLang="zh-CN" sz="3200" b="1">
                <a:latin typeface="Times New Roman" panose="02020603050405020304" pitchFamily="18" charset="0"/>
              </a:rPr>
              <a:t>  </a:t>
            </a:r>
            <a:r>
              <a:rPr lang="en-US" altLang="zh-CN" sz="3200" b="1" u="sng">
                <a:latin typeface="Times New Roman" panose="02020603050405020304" pitchFamily="18" charset="0"/>
              </a:rPr>
              <a:t>             </a:t>
            </a:r>
            <a:r>
              <a:rPr lang="en-US" altLang="zh-CN" sz="3200" b="1">
                <a:latin typeface="Times New Roman" panose="02020603050405020304" pitchFamily="18" charset="0"/>
              </a:rPr>
              <a:t>           (SAS)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25603" name="Group 3"/>
          <p:cNvGrpSpPr/>
          <p:nvPr/>
        </p:nvGrpSpPr>
        <p:grpSpPr>
          <a:xfrm>
            <a:off x="2590800" y="3824288"/>
            <a:ext cx="4398963" cy="3109912"/>
            <a:chOff x="1632" y="2304"/>
            <a:chExt cx="2771" cy="1959"/>
          </a:xfrm>
        </p:grpSpPr>
        <p:grpSp>
          <p:nvGrpSpPr>
            <p:cNvPr id="25609" name="Group 4"/>
            <p:cNvGrpSpPr/>
            <p:nvPr/>
          </p:nvGrpSpPr>
          <p:grpSpPr>
            <a:xfrm>
              <a:off x="1968" y="2592"/>
              <a:ext cx="2208" cy="1392"/>
              <a:chOff x="672" y="2544"/>
              <a:chExt cx="2208" cy="1392"/>
            </a:xfrm>
          </p:grpSpPr>
          <p:sp>
            <p:nvSpPr>
              <p:cNvPr id="25614" name="Line 5"/>
              <p:cNvSpPr/>
              <p:nvPr/>
            </p:nvSpPr>
            <p:spPr>
              <a:xfrm>
                <a:off x="672" y="3216"/>
                <a:ext cx="2208" cy="0"/>
              </a:xfrm>
              <a:prstGeom prst="line">
                <a:avLst/>
              </a:prstGeom>
              <a:ln w="5715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5" name="Line 6"/>
              <p:cNvSpPr/>
              <p:nvPr/>
            </p:nvSpPr>
            <p:spPr>
              <a:xfrm flipV="1">
                <a:off x="672" y="2544"/>
                <a:ext cx="672" cy="672"/>
              </a:xfrm>
              <a:prstGeom prst="line">
                <a:avLst/>
              </a:prstGeom>
              <a:ln w="5715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6" name="Line 7"/>
              <p:cNvSpPr/>
              <p:nvPr/>
            </p:nvSpPr>
            <p:spPr>
              <a:xfrm>
                <a:off x="1344" y="2544"/>
                <a:ext cx="1536" cy="672"/>
              </a:xfrm>
              <a:prstGeom prst="line">
                <a:avLst/>
              </a:prstGeom>
              <a:ln w="5715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7" name="Line 8"/>
              <p:cNvSpPr/>
              <p:nvPr/>
            </p:nvSpPr>
            <p:spPr>
              <a:xfrm>
                <a:off x="672" y="3216"/>
                <a:ext cx="672" cy="720"/>
              </a:xfrm>
              <a:prstGeom prst="line">
                <a:avLst/>
              </a:prstGeom>
              <a:ln w="5715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5618" name="Line 9"/>
              <p:cNvSpPr/>
              <p:nvPr/>
            </p:nvSpPr>
            <p:spPr>
              <a:xfrm flipV="1">
                <a:off x="1344" y="3216"/>
                <a:ext cx="1536" cy="720"/>
              </a:xfrm>
              <a:prstGeom prst="line">
                <a:avLst/>
              </a:prstGeom>
              <a:ln w="5715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5610" name="Text Box 10"/>
            <p:cNvSpPr txBox="1"/>
            <p:nvPr/>
          </p:nvSpPr>
          <p:spPr>
            <a:xfrm>
              <a:off x="1632" y="3053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</a:rPr>
                <a:t>A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5611" name="Text Box 11"/>
            <p:cNvSpPr txBox="1"/>
            <p:nvPr/>
          </p:nvSpPr>
          <p:spPr>
            <a:xfrm>
              <a:off x="4138" y="3120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</a:rPr>
                <a:t>B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5612" name="Text Box 12"/>
            <p:cNvSpPr txBox="1"/>
            <p:nvPr/>
          </p:nvSpPr>
          <p:spPr>
            <a:xfrm>
              <a:off x="2544" y="2304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</a:rPr>
                <a:t>C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5613" name="Text Box 13"/>
            <p:cNvSpPr txBox="1"/>
            <p:nvPr/>
          </p:nvSpPr>
          <p:spPr>
            <a:xfrm>
              <a:off x="2506" y="3936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</a:rPr>
                <a:t>D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1278" name="Text Box 14"/>
          <p:cNvSpPr txBox="1"/>
          <p:nvPr/>
        </p:nvSpPr>
        <p:spPr>
          <a:xfrm>
            <a:off x="2017713" y="908050"/>
            <a:ext cx="15462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</a:rPr>
              <a:t>AB=</a:t>
            </a:r>
            <a:r>
              <a:rPr lang="en-US" altLang="zh-CN" sz="3200" b="1" err="1">
                <a:solidFill>
                  <a:srgbClr val="FF3300"/>
                </a:solidFill>
                <a:latin typeface="Times New Roman" panose="02020603050405020304" pitchFamily="18" charset="0"/>
              </a:rPr>
              <a:t>AB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9" name="Text Box 15"/>
          <p:cNvSpPr txBox="1"/>
          <p:nvPr/>
        </p:nvSpPr>
        <p:spPr>
          <a:xfrm>
            <a:off x="1331913" y="2100263"/>
            <a:ext cx="142081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AC=AD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606" name="Text Box 16"/>
          <p:cNvSpPr txBox="1"/>
          <p:nvPr/>
        </p:nvSpPr>
        <p:spPr>
          <a:xfrm>
            <a:off x="2760663" y="2133600"/>
            <a:ext cx="3251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∠CAB= ∠DAB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281" name="Text Box 17"/>
          <p:cNvSpPr txBox="1"/>
          <p:nvPr/>
        </p:nvSpPr>
        <p:spPr>
          <a:xfrm>
            <a:off x="1403350" y="2909888"/>
            <a:ext cx="14208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BC=BD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5608" name="Text Box 18"/>
          <p:cNvSpPr txBox="1"/>
          <p:nvPr/>
        </p:nvSpPr>
        <p:spPr>
          <a:xfrm>
            <a:off x="2916238" y="2909888"/>
            <a:ext cx="33845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∠CBA= ∠DBA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/>
      <p:bldP spid="11279" grpId="0"/>
      <p:bldP spid="25606" grpId="0"/>
      <p:bldP spid="11281" grpId="0"/>
      <p:bldP spid="2560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51" name="Rectangle 5"/>
          <p:cNvSpPr/>
          <p:nvPr/>
        </p:nvSpPr>
        <p:spPr>
          <a:xfrm>
            <a:off x="323850" y="260350"/>
            <a:ext cx="8718550" cy="2041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    已知两个角和一条线段，以这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两个角为内角，以这条线段为这两个角的夹边，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画一个三角形．</a:t>
            </a:r>
            <a:endParaRPr lang="zh-CN" altLang="en-US" sz="3200" dirty="0">
              <a:latin typeface="Arial" panose="020B0604020202020204" pitchFamily="34" charset="0"/>
            </a:endParaRPr>
          </a:p>
          <a:p>
            <a:pPr eaLnBrk="0" hangingPunct="0"/>
            <a:endParaRPr lang="en-US" altLang="zh-CN" sz="3200">
              <a:latin typeface="Arial" panose="020B0604020202020204" pitchFamily="34" charset="0"/>
            </a:endParaRPr>
          </a:p>
        </p:txBody>
      </p:sp>
      <p:graphicFrame>
        <p:nvGraphicFramePr>
          <p:cNvPr id="2050" name="Object 4"/>
          <p:cNvGraphicFramePr/>
          <p:nvPr/>
        </p:nvGraphicFramePr>
        <p:xfrm>
          <a:off x="1331913" y="1700213"/>
          <a:ext cx="6192837" cy="273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743200" imgH="1379855" progId="Word.Picture.8">
                  <p:embed/>
                </p:oleObj>
              </mc:Choice>
              <mc:Fallback>
                <p:oleObj name="" r:id="rId1" imgW="2743200" imgH="1379855" progId="Word.Picture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31913" y="1700213"/>
                        <a:ext cx="6192837" cy="273685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8" name="Rectangle 6"/>
          <p:cNvSpPr/>
          <p:nvPr/>
        </p:nvSpPr>
        <p:spPr>
          <a:xfrm>
            <a:off x="936625" y="4545013"/>
            <a:ext cx="6940550" cy="2165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把你画的三角形与其他同学画的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三角形进行比较，所有的三角形都全等吗？</a:t>
            </a:r>
            <a:endParaRPr lang="zh-CN" altLang="en-US" sz="2800" dirty="0">
              <a:latin typeface="Arial" panose="020B0604020202020204" pitchFamily="34" charset="0"/>
            </a:endParaRPr>
          </a:p>
          <a:p>
            <a:pPr eaLnBrk="0" hangingPunct="0"/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换两个角和一条线段，试试看，是否有同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/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样的结论．</a:t>
            </a:r>
            <a:endParaRPr lang="zh-CN" altLang="en-US" sz="2800" dirty="0">
              <a:latin typeface="Arial" panose="020B0604020202020204" pitchFamily="34" charset="0"/>
            </a:endParaRPr>
          </a:p>
          <a:p>
            <a:pPr eaLnBrk="0" hangingPunct="0"/>
            <a:endParaRPr lang="en-US" altLang="zh-CN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3079" name="Text Box 7"/>
          <p:cNvSpPr txBox="1"/>
          <p:nvPr/>
        </p:nvSpPr>
        <p:spPr>
          <a:xfrm>
            <a:off x="2627313" y="5805488"/>
            <a:ext cx="15827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</a:rPr>
              <a:t>都全等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755650" y="260350"/>
            <a:ext cx="65532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4 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、      在△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ABC 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与△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A'B'C'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中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若</a:t>
            </a:r>
            <a:endParaRPr lang="zh-CN" altLang="en-US" sz="3200" b="1" dirty="0">
              <a:solidFill>
                <a:srgbClr val="FF0000"/>
              </a:solidFill>
              <a:latin typeface="Tahoma" panose="020B0604030504040204" pitchFamily="34" charset="0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     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AB=A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‘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B', ∠A=</a:t>
            </a:r>
            <a:r>
              <a:rPr lang="en-US" altLang="zh-CN" sz="3200" b="1" err="1">
                <a:solidFill>
                  <a:srgbClr val="FF0000"/>
                </a:solidFill>
                <a:latin typeface="Tahoma" panose="020B0604030504040204" pitchFamily="34" charset="0"/>
              </a:rPr>
              <a:t>∠A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', ∠B=</a:t>
            </a:r>
            <a:r>
              <a:rPr lang="en-US" altLang="zh-CN" sz="3200" b="1" err="1">
                <a:solidFill>
                  <a:srgbClr val="FF0000"/>
                </a:solidFill>
                <a:latin typeface="Tahoma" panose="020B0604030504040204" pitchFamily="34" charset="0"/>
              </a:rPr>
              <a:t>∠B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',</a:t>
            </a:r>
            <a:endParaRPr lang="en-US" altLang="zh-CN" sz="3200" b="1">
              <a:solidFill>
                <a:srgbClr val="FF0000"/>
              </a:solidFill>
              <a:latin typeface="Tahoma" panose="020B0604030504040204" pitchFamily="34" charset="0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     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那么△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ABC 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与△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A'B'C'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</a:rPr>
              <a:t>全等吗</a:t>
            </a:r>
            <a:r>
              <a:rPr lang="en-US" altLang="zh-CN" sz="3200" b="1">
                <a:solidFill>
                  <a:srgbClr val="FF0000"/>
                </a:solidFill>
                <a:latin typeface="Tahoma" panose="020B0604030504040204" pitchFamily="34" charset="0"/>
              </a:rPr>
              <a:t>?</a:t>
            </a:r>
            <a:endParaRPr lang="en-US" altLang="zh-CN" sz="3200" b="1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grpSp>
        <p:nvGrpSpPr>
          <p:cNvPr id="27651" name="Group 3"/>
          <p:cNvGrpSpPr/>
          <p:nvPr/>
        </p:nvGrpSpPr>
        <p:grpSpPr>
          <a:xfrm>
            <a:off x="1258888" y="2349500"/>
            <a:ext cx="3024187" cy="2598738"/>
            <a:chOff x="748" y="890"/>
            <a:chExt cx="1905" cy="1637"/>
          </a:xfrm>
        </p:grpSpPr>
        <p:grpSp>
          <p:nvGrpSpPr>
            <p:cNvPr id="27662" name="Group 4"/>
            <p:cNvGrpSpPr/>
            <p:nvPr/>
          </p:nvGrpSpPr>
          <p:grpSpPr>
            <a:xfrm>
              <a:off x="839" y="1207"/>
              <a:ext cx="1769" cy="998"/>
              <a:chOff x="1156" y="1207"/>
              <a:chExt cx="2042" cy="1134"/>
            </a:xfrm>
          </p:grpSpPr>
          <p:sp>
            <p:nvSpPr>
              <p:cNvPr id="27666" name="Line 5"/>
              <p:cNvSpPr/>
              <p:nvPr/>
            </p:nvSpPr>
            <p:spPr>
              <a:xfrm>
                <a:off x="1882" y="1207"/>
                <a:ext cx="1316" cy="113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67" name="Line 6"/>
              <p:cNvSpPr/>
              <p:nvPr/>
            </p:nvSpPr>
            <p:spPr>
              <a:xfrm flipH="1">
                <a:off x="1156" y="1207"/>
                <a:ext cx="726" cy="113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68" name="Line 7"/>
              <p:cNvSpPr/>
              <p:nvPr/>
            </p:nvSpPr>
            <p:spPr>
              <a:xfrm>
                <a:off x="1156" y="2341"/>
                <a:ext cx="204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7663" name="Text Box 8"/>
            <p:cNvSpPr txBox="1"/>
            <p:nvPr/>
          </p:nvSpPr>
          <p:spPr>
            <a:xfrm>
              <a:off x="1383" y="890"/>
              <a:ext cx="18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Tahoma" panose="020B0604030504040204" pitchFamily="34" charset="0"/>
                </a:rPr>
                <a:t>C</a:t>
              </a:r>
              <a:endParaRPr lang="en-US" altLang="zh-CN" sz="1800">
                <a:latin typeface="Tahoma" panose="020B0604030504040204" pitchFamily="34" charset="0"/>
              </a:endParaRPr>
            </a:p>
          </p:txBody>
        </p:sp>
        <p:sp>
          <p:nvSpPr>
            <p:cNvPr id="27664" name="Text Box 9"/>
            <p:cNvSpPr txBox="1"/>
            <p:nvPr/>
          </p:nvSpPr>
          <p:spPr>
            <a:xfrm>
              <a:off x="748" y="2296"/>
              <a:ext cx="18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Tahoma" panose="020B0604030504040204" pitchFamily="34" charset="0"/>
                </a:rPr>
                <a:t>B</a:t>
              </a:r>
              <a:endParaRPr lang="en-US" altLang="zh-CN" sz="1800">
                <a:latin typeface="Tahoma" panose="020B0604030504040204" pitchFamily="34" charset="0"/>
              </a:endParaRPr>
            </a:p>
          </p:txBody>
        </p:sp>
        <p:sp>
          <p:nvSpPr>
            <p:cNvPr id="27665" name="Text Box 10"/>
            <p:cNvSpPr txBox="1"/>
            <p:nvPr/>
          </p:nvSpPr>
          <p:spPr>
            <a:xfrm>
              <a:off x="2472" y="2251"/>
              <a:ext cx="18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Tahoma" panose="020B0604030504040204" pitchFamily="34" charset="0"/>
                </a:rPr>
                <a:t>A</a:t>
              </a:r>
              <a:endParaRPr lang="en-US" altLang="zh-CN" sz="1800">
                <a:latin typeface="Tahoma" panose="020B0604030504040204" pitchFamily="34" charset="0"/>
              </a:endParaRPr>
            </a:p>
          </p:txBody>
        </p:sp>
      </p:grpSp>
      <p:grpSp>
        <p:nvGrpSpPr>
          <p:cNvPr id="4" name="Group 11"/>
          <p:cNvGrpSpPr/>
          <p:nvPr/>
        </p:nvGrpSpPr>
        <p:grpSpPr>
          <a:xfrm>
            <a:off x="5148263" y="2370138"/>
            <a:ext cx="3311525" cy="2598737"/>
            <a:chOff x="3198" y="890"/>
            <a:chExt cx="2086" cy="1637"/>
          </a:xfrm>
        </p:grpSpPr>
        <p:grpSp>
          <p:nvGrpSpPr>
            <p:cNvPr id="27655" name="Group 12"/>
            <p:cNvGrpSpPr/>
            <p:nvPr/>
          </p:nvGrpSpPr>
          <p:grpSpPr>
            <a:xfrm>
              <a:off x="3289" y="1207"/>
              <a:ext cx="1769" cy="998"/>
              <a:chOff x="1156" y="1207"/>
              <a:chExt cx="2042" cy="1134"/>
            </a:xfrm>
          </p:grpSpPr>
          <p:sp>
            <p:nvSpPr>
              <p:cNvPr id="27659" name="Line 13"/>
              <p:cNvSpPr/>
              <p:nvPr/>
            </p:nvSpPr>
            <p:spPr>
              <a:xfrm>
                <a:off x="1882" y="1207"/>
                <a:ext cx="1316" cy="113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60" name="Line 14"/>
              <p:cNvSpPr/>
              <p:nvPr/>
            </p:nvSpPr>
            <p:spPr>
              <a:xfrm flipH="1">
                <a:off x="1156" y="1207"/>
                <a:ext cx="726" cy="113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7661" name="Line 15"/>
              <p:cNvSpPr/>
              <p:nvPr/>
            </p:nvSpPr>
            <p:spPr>
              <a:xfrm>
                <a:off x="1156" y="2341"/>
                <a:ext cx="204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7656" name="Text Box 16"/>
            <p:cNvSpPr txBox="1"/>
            <p:nvPr/>
          </p:nvSpPr>
          <p:spPr>
            <a:xfrm>
              <a:off x="3833" y="890"/>
              <a:ext cx="36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Tahoma" panose="020B0604030504040204" pitchFamily="34" charset="0"/>
                </a:rPr>
                <a:t>C</a:t>
              </a:r>
              <a:r>
                <a:rPr lang="en-US" altLang="zh-CN" sz="1800">
                  <a:solidFill>
                    <a:schemeClr val="tx2"/>
                  </a:solidFill>
                  <a:latin typeface="Tahoma" panose="020B0604030504040204" pitchFamily="34" charset="0"/>
                </a:rPr>
                <a:t>'</a:t>
              </a:r>
              <a:endParaRPr lang="en-US" altLang="zh-CN" sz="1800">
                <a:solidFill>
                  <a:schemeClr val="tx2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657" name="Text Box 17"/>
            <p:cNvSpPr txBox="1"/>
            <p:nvPr/>
          </p:nvSpPr>
          <p:spPr>
            <a:xfrm>
              <a:off x="3198" y="2296"/>
              <a:ext cx="317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Tahoma" panose="020B0604030504040204" pitchFamily="34" charset="0"/>
                </a:rPr>
                <a:t>B</a:t>
              </a:r>
              <a:r>
                <a:rPr lang="en-US" altLang="zh-CN" sz="1800">
                  <a:solidFill>
                    <a:schemeClr val="tx2"/>
                  </a:solidFill>
                  <a:latin typeface="Tahoma" panose="020B0604030504040204" pitchFamily="34" charset="0"/>
                </a:rPr>
                <a:t>'</a:t>
              </a:r>
              <a:endParaRPr lang="en-US" altLang="zh-CN" sz="1800">
                <a:solidFill>
                  <a:schemeClr val="tx2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658" name="Text Box 18"/>
            <p:cNvSpPr txBox="1"/>
            <p:nvPr/>
          </p:nvSpPr>
          <p:spPr>
            <a:xfrm>
              <a:off x="4922" y="2251"/>
              <a:ext cx="36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Tahoma" panose="020B0604030504040204" pitchFamily="34" charset="0"/>
                </a:rPr>
                <a:t>A</a:t>
              </a:r>
              <a:r>
                <a:rPr lang="en-US" altLang="zh-CN" sz="1800">
                  <a:solidFill>
                    <a:schemeClr val="tx2"/>
                  </a:solidFill>
                  <a:latin typeface="Tahoma" panose="020B0604030504040204" pitchFamily="34" charset="0"/>
                </a:rPr>
                <a:t>'</a:t>
              </a:r>
              <a:endParaRPr lang="en-US" altLang="zh-CN" sz="1800">
                <a:solidFill>
                  <a:schemeClr val="tx2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7653" name="Text Box 31"/>
          <p:cNvSpPr txBox="1"/>
          <p:nvPr/>
        </p:nvSpPr>
        <p:spPr>
          <a:xfrm>
            <a:off x="8575675" y="6713538"/>
            <a:ext cx="388938" cy="2143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800">
                <a:latin typeface="Arial" panose="020B0604020202020204" pitchFamily="34" charset="0"/>
              </a:rPr>
              <a:t>ASA</a:t>
            </a:r>
            <a:endParaRPr lang="en-US" altLang="zh-CN" sz="800">
              <a:latin typeface="Arial" panose="020B0604020202020204" pitchFamily="34" charset="0"/>
            </a:endParaRPr>
          </a:p>
        </p:txBody>
      </p:sp>
      <p:sp>
        <p:nvSpPr>
          <p:cNvPr id="29728" name="Text Box 32"/>
          <p:cNvSpPr txBox="1"/>
          <p:nvPr/>
        </p:nvSpPr>
        <p:spPr>
          <a:xfrm>
            <a:off x="3779838" y="5373688"/>
            <a:ext cx="15827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</a:rPr>
              <a:t>全等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74295E-6 L -0.42518 -0.00347 " pathEditMode="relative" rAng="0" ptsTypes="AA">
                                      <p:cBhvr>
                                        <p:cTn id="6" dur="2000" spd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72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2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6" name="Rectangle 4"/>
          <p:cNvSpPr/>
          <p:nvPr/>
        </p:nvSpPr>
        <p:spPr>
          <a:xfrm>
            <a:off x="250825" y="866775"/>
            <a:ext cx="8893175" cy="15541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Gungsuh" pitchFamily="18" charset="-127"/>
                <a:ea typeface="Gungsuh" pitchFamily="18" charset="-127"/>
              </a:rPr>
              <a:t>如果两个三角形有两个角及其夹边分别对应相等，那么这两个三角形全等．简记为</a:t>
            </a:r>
            <a:r>
              <a:rPr lang="en-US" altLang="zh-CN" sz="3200" b="1">
                <a:solidFill>
                  <a:srgbClr val="FF0066"/>
                </a:solidFill>
                <a:latin typeface="Gungsuh" pitchFamily="18" charset="-127"/>
                <a:ea typeface="Gungsuh" pitchFamily="18" charset="-127"/>
              </a:rPr>
              <a:t>A.S.A.</a:t>
            </a:r>
            <a:endParaRPr lang="en-US" altLang="zh-CN" sz="3200" b="1">
              <a:solidFill>
                <a:srgbClr val="FF0066"/>
              </a:solidFill>
              <a:latin typeface="Gungsuh" pitchFamily="18" charset="-127"/>
              <a:ea typeface="Gungsuh" pitchFamily="18" charset="-127"/>
            </a:endParaRPr>
          </a:p>
          <a:p>
            <a:r>
              <a:rPr lang="zh-CN" altLang="en-US" sz="3200" b="1" dirty="0">
                <a:solidFill>
                  <a:srgbClr val="FF0066"/>
                </a:solidFill>
                <a:latin typeface="Gungsuh" pitchFamily="18" charset="-127"/>
                <a:ea typeface="Gungsuh" pitchFamily="18" charset="-127"/>
              </a:rPr>
              <a:t>（或角边角）． </a:t>
            </a:r>
            <a:endParaRPr lang="zh-CN" altLang="en-US" sz="3200" b="1" dirty="0">
              <a:solidFill>
                <a:srgbClr val="FF0066"/>
              </a:solidFill>
              <a:latin typeface="Gungsuh" pitchFamily="18" charset="-127"/>
              <a:ea typeface="Gungsuh" pitchFamily="18" charset="-127"/>
            </a:endParaRPr>
          </a:p>
        </p:txBody>
      </p:sp>
      <p:sp>
        <p:nvSpPr>
          <p:cNvPr id="3080" name="WordArt 5"/>
          <p:cNvSpPr>
            <a:spLocks noTextEdit="1"/>
          </p:cNvSpPr>
          <p:nvPr/>
        </p:nvSpPr>
        <p:spPr>
          <a:xfrm>
            <a:off x="468313" y="-26987"/>
            <a:ext cx="217805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角边角公理</a:t>
            </a:r>
            <a:endParaRPr lang="zh-CN" altLang="en-US" sz="3600">
              <a:ln w="127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9" name="Text Box 7"/>
          <p:cNvSpPr txBox="1"/>
          <p:nvPr/>
        </p:nvSpPr>
        <p:spPr>
          <a:xfrm>
            <a:off x="395288" y="3500438"/>
            <a:ext cx="38877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在△</a:t>
            </a:r>
            <a:r>
              <a:rPr lang="en-US" altLang="zh-CN" sz="2800">
                <a:latin typeface="Arial" panose="020B0604020202020204" pitchFamily="34" charset="0"/>
              </a:rPr>
              <a:t>ABC</a:t>
            </a:r>
            <a:r>
              <a:rPr lang="zh-CN" altLang="en-US" sz="2800" dirty="0">
                <a:latin typeface="Arial" panose="020B0604020202020204" pitchFamily="34" charset="0"/>
              </a:rPr>
              <a:t>和△</a:t>
            </a:r>
            <a:r>
              <a:rPr lang="en-US" altLang="zh-CN" sz="2800">
                <a:latin typeface="Arial" panose="020B0604020202020204" pitchFamily="34" charset="0"/>
              </a:rPr>
              <a:t>DEF</a:t>
            </a:r>
            <a:r>
              <a:rPr lang="zh-CN" altLang="en-US" sz="2800" dirty="0">
                <a:latin typeface="Arial" panose="020B0604020202020204" pitchFamily="34" charset="0"/>
              </a:rPr>
              <a:t>中，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8680" name="Rectangle 8"/>
          <p:cNvSpPr/>
          <p:nvPr/>
        </p:nvSpPr>
        <p:spPr>
          <a:xfrm>
            <a:off x="684213" y="5805488"/>
            <a:ext cx="2301875" cy="45720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△ABC≌△DEF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28681" name="Rectangle 9"/>
          <p:cNvSpPr/>
          <p:nvPr/>
        </p:nvSpPr>
        <p:spPr>
          <a:xfrm>
            <a:off x="250825" y="5805488"/>
            <a:ext cx="490538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en-US" altLang="zh-CN" b="1">
                <a:latin typeface="Times New Roman" panose="02020603050405020304" pitchFamily="18" charset="0"/>
              </a:rPr>
              <a:t>∴</a:t>
            </a:r>
            <a:endParaRPr lang="en-US" altLang="zh-CN" b="1">
              <a:latin typeface="Times New Roman" panose="02020603050405020304" pitchFamily="18" charset="0"/>
            </a:endParaRPr>
          </a:p>
        </p:txBody>
      </p:sp>
      <p:sp>
        <p:nvSpPr>
          <p:cNvPr id="28682" name="Rectangle 10"/>
          <p:cNvSpPr/>
          <p:nvPr/>
        </p:nvSpPr>
        <p:spPr>
          <a:xfrm>
            <a:off x="239713" y="2944813"/>
            <a:ext cx="3398837" cy="519112"/>
          </a:xfrm>
          <a:prstGeom prst="rect">
            <a:avLst/>
          </a:prstGeom>
          <a:noFill/>
          <a:ln w="28575">
            <a:noFill/>
          </a:ln>
        </p:spPr>
        <p:txBody>
          <a:bodyPr wrap="non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用符号语言表达为：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074" name="Object 41"/>
          <p:cNvGraphicFramePr/>
          <p:nvPr>
            <p:ph sz="quarter" idx="4294967295"/>
          </p:nvPr>
        </p:nvGraphicFramePr>
        <p:xfrm>
          <a:off x="2419350" y="2586038"/>
          <a:ext cx="112713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114300" imgH="215265" progId="Equation.3">
                  <p:embed/>
                </p:oleObj>
              </mc:Choice>
              <mc:Fallback>
                <p:oleObj name="" r:id="rId1" imgW="114300" imgH="21526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419350" y="2586038"/>
                        <a:ext cx="112713" cy="2159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46"/>
          <p:cNvGraphicFramePr/>
          <p:nvPr>
            <p:ph sz="quarter" idx="4294967295"/>
          </p:nvPr>
        </p:nvGraphicFramePr>
        <p:xfrm>
          <a:off x="1895475" y="3937000"/>
          <a:ext cx="1158875" cy="218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114300" imgH="215265" progId="Equation.3">
                  <p:embed/>
                </p:oleObj>
              </mc:Choice>
              <mc:Fallback>
                <p:oleObj name="" r:id="rId3" imgW="114300" imgH="21526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95475" y="3937000"/>
                        <a:ext cx="1158875" cy="21891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3"/>
          <p:cNvGrpSpPr/>
          <p:nvPr/>
        </p:nvGrpSpPr>
        <p:grpSpPr>
          <a:xfrm>
            <a:off x="3567113" y="2584450"/>
            <a:ext cx="5473700" cy="3106738"/>
            <a:chOff x="2247" y="1628"/>
            <a:chExt cx="3448" cy="1957"/>
          </a:xfrm>
        </p:grpSpPr>
        <p:grpSp>
          <p:nvGrpSpPr>
            <p:cNvPr id="3087" name="Group 19"/>
            <p:cNvGrpSpPr/>
            <p:nvPr/>
          </p:nvGrpSpPr>
          <p:grpSpPr>
            <a:xfrm>
              <a:off x="3971" y="2088"/>
              <a:ext cx="1724" cy="1497"/>
              <a:chOff x="612" y="2296"/>
              <a:chExt cx="1724" cy="1497"/>
            </a:xfrm>
          </p:grpSpPr>
          <p:sp>
            <p:nvSpPr>
              <p:cNvPr id="3106" name="Line 20"/>
              <p:cNvSpPr/>
              <p:nvPr/>
            </p:nvSpPr>
            <p:spPr>
              <a:xfrm>
                <a:off x="748" y="3475"/>
                <a:ext cx="136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7" name="Line 21"/>
              <p:cNvSpPr/>
              <p:nvPr/>
            </p:nvSpPr>
            <p:spPr>
              <a:xfrm flipV="1">
                <a:off x="748" y="2568"/>
                <a:ext cx="1089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8" name="Line 22"/>
              <p:cNvSpPr/>
              <p:nvPr/>
            </p:nvSpPr>
            <p:spPr>
              <a:xfrm>
                <a:off x="1837" y="2568"/>
                <a:ext cx="272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09" name="Text Box 23"/>
              <p:cNvSpPr txBox="1"/>
              <p:nvPr/>
            </p:nvSpPr>
            <p:spPr>
              <a:xfrm>
                <a:off x="1655" y="2296"/>
                <a:ext cx="36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D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110" name="Text Box 24"/>
              <p:cNvSpPr txBox="1"/>
              <p:nvPr/>
            </p:nvSpPr>
            <p:spPr>
              <a:xfrm>
                <a:off x="612" y="3466"/>
                <a:ext cx="36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E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3111" name="Text Box 25"/>
              <p:cNvSpPr txBox="1"/>
              <p:nvPr/>
            </p:nvSpPr>
            <p:spPr>
              <a:xfrm>
                <a:off x="1973" y="3430"/>
                <a:ext cx="36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F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3088" name="Group 40"/>
            <p:cNvGrpSpPr/>
            <p:nvPr/>
          </p:nvGrpSpPr>
          <p:grpSpPr>
            <a:xfrm>
              <a:off x="2247" y="2088"/>
              <a:ext cx="3357" cy="1497"/>
              <a:chOff x="2247" y="2088"/>
              <a:chExt cx="3357" cy="1497"/>
            </a:xfrm>
          </p:grpSpPr>
          <p:grpSp>
            <p:nvGrpSpPr>
              <p:cNvPr id="3089" name="Group 12"/>
              <p:cNvGrpSpPr/>
              <p:nvPr/>
            </p:nvGrpSpPr>
            <p:grpSpPr>
              <a:xfrm>
                <a:off x="2247" y="2088"/>
                <a:ext cx="1724" cy="1497"/>
                <a:chOff x="612" y="2296"/>
                <a:chExt cx="1724" cy="1497"/>
              </a:xfrm>
            </p:grpSpPr>
            <p:sp>
              <p:nvSpPr>
                <p:cNvPr id="3100" name="Line 13"/>
                <p:cNvSpPr/>
                <p:nvPr/>
              </p:nvSpPr>
              <p:spPr>
                <a:xfrm>
                  <a:off x="748" y="3475"/>
                  <a:ext cx="1361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1" name="Line 14"/>
                <p:cNvSpPr/>
                <p:nvPr/>
              </p:nvSpPr>
              <p:spPr>
                <a:xfrm flipV="1">
                  <a:off x="748" y="2568"/>
                  <a:ext cx="1089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2" name="Line 15"/>
                <p:cNvSpPr/>
                <p:nvPr/>
              </p:nvSpPr>
              <p:spPr>
                <a:xfrm>
                  <a:off x="1837" y="2568"/>
                  <a:ext cx="272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103" name="Text Box 16"/>
                <p:cNvSpPr txBox="1"/>
                <p:nvPr/>
              </p:nvSpPr>
              <p:spPr>
                <a:xfrm>
                  <a:off x="1655" y="2296"/>
                  <a:ext cx="363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Arial" panose="020B0604020202020204" pitchFamily="34" charset="0"/>
                    </a:rPr>
                    <a:t>A</a:t>
                  </a:r>
                  <a:endParaRPr lang="en-US" altLang="zh-CN" sz="2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3104" name="Text Box 17"/>
                <p:cNvSpPr txBox="1"/>
                <p:nvPr/>
              </p:nvSpPr>
              <p:spPr>
                <a:xfrm>
                  <a:off x="612" y="3466"/>
                  <a:ext cx="363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Arial" panose="020B0604020202020204" pitchFamily="34" charset="0"/>
                    </a:rPr>
                    <a:t>B</a:t>
                  </a:r>
                  <a:endParaRPr lang="en-US" altLang="zh-CN" sz="2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3105" name="Text Box 18"/>
                <p:cNvSpPr txBox="1"/>
                <p:nvPr/>
              </p:nvSpPr>
              <p:spPr>
                <a:xfrm>
                  <a:off x="1973" y="3430"/>
                  <a:ext cx="363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Arial" panose="020B0604020202020204" pitchFamily="34" charset="0"/>
                    </a:rPr>
                    <a:t>C</a:t>
                  </a:r>
                  <a:endParaRPr lang="en-US" altLang="zh-CN" sz="280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3090" name="Text Box 28"/>
              <p:cNvSpPr txBox="1"/>
              <p:nvPr/>
            </p:nvSpPr>
            <p:spPr>
              <a:xfrm>
                <a:off x="2971" y="3158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latin typeface="Arial" panose="020B0604020202020204" pitchFamily="34" charset="0"/>
                  </a:rPr>
                  <a:t>\</a:t>
                </a:r>
                <a:endParaRPr lang="en-US" altLang="zh-CN" sz="2000">
                  <a:latin typeface="Arial" panose="020B0604020202020204" pitchFamily="34" charset="0"/>
                </a:endParaRPr>
              </a:p>
            </p:txBody>
          </p:sp>
          <p:sp>
            <p:nvSpPr>
              <p:cNvPr id="3091" name="Text Box 29"/>
              <p:cNvSpPr txBox="1"/>
              <p:nvPr/>
            </p:nvSpPr>
            <p:spPr>
              <a:xfrm>
                <a:off x="4694" y="3135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latin typeface="Arial" panose="020B0604020202020204" pitchFamily="34" charset="0"/>
                  </a:rPr>
                  <a:t>\</a:t>
                </a:r>
                <a:endParaRPr lang="en-US" altLang="zh-CN" sz="2000">
                  <a:latin typeface="Arial" panose="020B0604020202020204" pitchFamily="34" charset="0"/>
                </a:endParaRPr>
              </a:p>
            </p:txBody>
          </p:sp>
          <p:sp>
            <p:nvSpPr>
              <p:cNvPr id="3092" name="Text Box 30"/>
              <p:cNvSpPr txBox="1"/>
              <p:nvPr/>
            </p:nvSpPr>
            <p:spPr>
              <a:xfrm>
                <a:off x="3472" y="2700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zh-CN" altLang="zh-CN" sz="20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3" name="Text Box 31"/>
              <p:cNvSpPr txBox="1"/>
              <p:nvPr/>
            </p:nvSpPr>
            <p:spPr>
              <a:xfrm>
                <a:off x="5196" y="2677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zh-CN" altLang="zh-CN" sz="20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4" name="Freeform 34"/>
              <p:cNvSpPr/>
              <p:nvPr/>
            </p:nvSpPr>
            <p:spPr>
              <a:xfrm>
                <a:off x="2478" y="3178"/>
                <a:ext cx="130" cy="71"/>
              </a:xfrm>
              <a:custGeom>
                <a:avLst/>
                <a:gdLst>
                  <a:gd name="txL" fmla="*/ 0 w 40"/>
                  <a:gd name="txT" fmla="*/ 0 h 86"/>
                  <a:gd name="txR" fmla="*/ 40 w 40"/>
                  <a:gd name="txB" fmla="*/ 86 h 86"/>
                </a:gdLst>
                <a:ahLst/>
                <a:cxnLst>
                  <a:cxn ang="0">
                    <a:pos x="0" y="13"/>
                  </a:cxn>
                  <a:cxn ang="0">
                    <a:pos x="27" y="4"/>
                  </a:cxn>
                  <a:cxn ang="0">
                    <a:pos x="36" y="86"/>
                  </a:cxn>
                </a:cxnLst>
                <a:rect l="txL" t="txT" r="txR" b="txB"/>
                <a:pathLst>
                  <a:path w="40" h="86">
                    <a:moveTo>
                      <a:pt x="0" y="13"/>
                    </a:moveTo>
                    <a:cubicBezTo>
                      <a:pt x="9" y="10"/>
                      <a:pt x="19" y="0"/>
                      <a:pt x="27" y="4"/>
                    </a:cubicBezTo>
                    <a:cubicBezTo>
                      <a:pt x="40" y="11"/>
                      <a:pt x="36" y="65"/>
                      <a:pt x="36" y="86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5" name="Freeform 35"/>
              <p:cNvSpPr/>
              <p:nvPr/>
            </p:nvSpPr>
            <p:spPr>
              <a:xfrm>
                <a:off x="4150" y="3203"/>
                <a:ext cx="130" cy="71"/>
              </a:xfrm>
              <a:custGeom>
                <a:avLst/>
                <a:gdLst>
                  <a:gd name="txL" fmla="*/ 0 w 40"/>
                  <a:gd name="txT" fmla="*/ 0 h 86"/>
                  <a:gd name="txR" fmla="*/ 40 w 40"/>
                  <a:gd name="txB" fmla="*/ 86 h 86"/>
                </a:gdLst>
                <a:ahLst/>
                <a:cxnLst>
                  <a:cxn ang="0">
                    <a:pos x="0" y="13"/>
                  </a:cxn>
                  <a:cxn ang="0">
                    <a:pos x="27" y="4"/>
                  </a:cxn>
                  <a:cxn ang="0">
                    <a:pos x="36" y="86"/>
                  </a:cxn>
                </a:cxnLst>
                <a:rect l="txL" t="txT" r="txR" b="txB"/>
                <a:pathLst>
                  <a:path w="40" h="86">
                    <a:moveTo>
                      <a:pt x="0" y="13"/>
                    </a:moveTo>
                    <a:cubicBezTo>
                      <a:pt x="9" y="10"/>
                      <a:pt x="19" y="0"/>
                      <a:pt x="27" y="4"/>
                    </a:cubicBezTo>
                    <a:cubicBezTo>
                      <a:pt x="40" y="11"/>
                      <a:pt x="36" y="65"/>
                      <a:pt x="36" y="86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6" name="Freeform 36"/>
              <p:cNvSpPr/>
              <p:nvPr/>
            </p:nvSpPr>
            <p:spPr>
              <a:xfrm>
                <a:off x="5349" y="3154"/>
                <a:ext cx="64" cy="110"/>
              </a:xfrm>
              <a:custGeom>
                <a:avLst/>
                <a:gdLst>
                  <a:gd name="txL" fmla="*/ 0 w 64"/>
                  <a:gd name="txT" fmla="*/ 0 h 110"/>
                  <a:gd name="txR" fmla="*/ 64 w 64"/>
                  <a:gd name="txB" fmla="*/ 110 h 110"/>
                </a:gdLst>
                <a:ahLst/>
                <a:cxnLst>
                  <a:cxn ang="0">
                    <a:pos x="0" y="110"/>
                  </a:cxn>
                  <a:cxn ang="0">
                    <a:pos x="64" y="0"/>
                  </a:cxn>
                </a:cxnLst>
                <a:rect l="txL" t="txT" r="txR" b="txB"/>
                <a:pathLst>
                  <a:path w="64" h="110">
                    <a:moveTo>
                      <a:pt x="0" y="110"/>
                    </a:moveTo>
                    <a:cubicBezTo>
                      <a:pt x="6" y="70"/>
                      <a:pt x="9" y="0"/>
                      <a:pt x="64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7" name="Freeform 37"/>
              <p:cNvSpPr/>
              <p:nvPr/>
            </p:nvSpPr>
            <p:spPr>
              <a:xfrm>
                <a:off x="5284" y="3067"/>
                <a:ext cx="136" cy="206"/>
              </a:xfrm>
              <a:custGeom>
                <a:avLst/>
                <a:gdLst>
                  <a:gd name="txL" fmla="*/ 0 w 119"/>
                  <a:gd name="txT" fmla="*/ 0 h 128"/>
                  <a:gd name="txR" fmla="*/ 119 w 119"/>
                  <a:gd name="txB" fmla="*/ 128 h 128"/>
                </a:gdLst>
                <a:ahLst/>
                <a:cxnLst>
                  <a:cxn ang="0">
                    <a:pos x="0" y="128"/>
                  </a:cxn>
                  <a:cxn ang="0">
                    <a:pos x="18" y="55"/>
                  </a:cxn>
                  <a:cxn ang="0">
                    <a:pos x="46" y="37"/>
                  </a:cxn>
                  <a:cxn ang="0">
                    <a:pos x="119" y="0"/>
                  </a:cxn>
                </a:cxnLst>
                <a:rect l="txL" t="txT" r="txR" b="txB"/>
                <a:pathLst>
                  <a:path w="119" h="128">
                    <a:moveTo>
                      <a:pt x="0" y="128"/>
                    </a:moveTo>
                    <a:cubicBezTo>
                      <a:pt x="0" y="126"/>
                      <a:pt x="10" y="64"/>
                      <a:pt x="18" y="55"/>
                    </a:cubicBezTo>
                    <a:cubicBezTo>
                      <a:pt x="25" y="46"/>
                      <a:pt x="37" y="44"/>
                      <a:pt x="46" y="37"/>
                    </a:cubicBezTo>
                    <a:cubicBezTo>
                      <a:pt x="74" y="14"/>
                      <a:pt x="80" y="0"/>
                      <a:pt x="119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8" name="Freeform 38"/>
              <p:cNvSpPr/>
              <p:nvPr/>
            </p:nvSpPr>
            <p:spPr>
              <a:xfrm>
                <a:off x="3560" y="3067"/>
                <a:ext cx="136" cy="206"/>
              </a:xfrm>
              <a:custGeom>
                <a:avLst/>
                <a:gdLst>
                  <a:gd name="txL" fmla="*/ 0 w 119"/>
                  <a:gd name="txT" fmla="*/ 0 h 128"/>
                  <a:gd name="txR" fmla="*/ 119 w 119"/>
                  <a:gd name="txB" fmla="*/ 128 h 128"/>
                </a:gdLst>
                <a:ahLst/>
                <a:cxnLst>
                  <a:cxn ang="0">
                    <a:pos x="0" y="128"/>
                  </a:cxn>
                  <a:cxn ang="0">
                    <a:pos x="18" y="55"/>
                  </a:cxn>
                  <a:cxn ang="0">
                    <a:pos x="46" y="37"/>
                  </a:cxn>
                  <a:cxn ang="0">
                    <a:pos x="119" y="0"/>
                  </a:cxn>
                </a:cxnLst>
                <a:rect l="txL" t="txT" r="txR" b="txB"/>
                <a:pathLst>
                  <a:path w="119" h="128">
                    <a:moveTo>
                      <a:pt x="0" y="128"/>
                    </a:moveTo>
                    <a:cubicBezTo>
                      <a:pt x="0" y="126"/>
                      <a:pt x="10" y="64"/>
                      <a:pt x="18" y="55"/>
                    </a:cubicBezTo>
                    <a:cubicBezTo>
                      <a:pt x="25" y="46"/>
                      <a:pt x="37" y="44"/>
                      <a:pt x="46" y="37"/>
                    </a:cubicBezTo>
                    <a:cubicBezTo>
                      <a:pt x="74" y="14"/>
                      <a:pt x="80" y="0"/>
                      <a:pt x="119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99" name="Freeform 39"/>
              <p:cNvSpPr/>
              <p:nvPr/>
            </p:nvSpPr>
            <p:spPr>
              <a:xfrm>
                <a:off x="3632" y="3158"/>
                <a:ext cx="64" cy="110"/>
              </a:xfrm>
              <a:custGeom>
                <a:avLst/>
                <a:gdLst>
                  <a:gd name="txL" fmla="*/ 0 w 64"/>
                  <a:gd name="txT" fmla="*/ 0 h 110"/>
                  <a:gd name="txR" fmla="*/ 64 w 64"/>
                  <a:gd name="txB" fmla="*/ 110 h 110"/>
                </a:gdLst>
                <a:ahLst/>
                <a:cxnLst>
                  <a:cxn ang="0">
                    <a:pos x="0" y="110"/>
                  </a:cxn>
                  <a:cxn ang="0">
                    <a:pos x="64" y="0"/>
                  </a:cxn>
                </a:cxnLst>
                <a:rect l="txL" t="txT" r="txR" b="txB"/>
                <a:pathLst>
                  <a:path w="64" h="110">
                    <a:moveTo>
                      <a:pt x="0" y="110"/>
                    </a:moveTo>
                    <a:cubicBezTo>
                      <a:pt x="6" y="70"/>
                      <a:pt x="9" y="0"/>
                      <a:pt x="64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aphicFrame>
          <p:nvGraphicFramePr>
            <p:cNvPr id="3077" name="Object 43"/>
            <p:cNvGraphicFramePr/>
            <p:nvPr/>
          </p:nvGraphicFramePr>
          <p:xfrm>
            <a:off x="4164" y="1628"/>
            <a:ext cx="72" cy="1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4" imgW="114300" imgH="215265" progId="Equation.3">
                    <p:embed/>
                  </p:oleObj>
                </mc:Choice>
                <mc:Fallback>
                  <p:oleObj name="" r:id="rId4" imgW="114300" imgH="215265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64" y="1628"/>
                          <a:ext cx="72" cy="1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8" name="Object 49"/>
            <p:cNvGraphicFramePr/>
            <p:nvPr/>
          </p:nvGraphicFramePr>
          <p:xfrm>
            <a:off x="4070" y="2926"/>
            <a:ext cx="258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5" imgW="114300" imgH="215265" progId="Equation.3">
                    <p:embed/>
                  </p:oleObj>
                </mc:Choice>
                <mc:Fallback>
                  <p:oleObj name="" r:id="rId5" imgW="114300" imgH="215265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70" y="2926"/>
                          <a:ext cx="258" cy="4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8724" name="Object 52"/>
          <p:cNvGraphicFramePr/>
          <p:nvPr/>
        </p:nvGraphicFramePr>
        <p:xfrm>
          <a:off x="539750" y="4076700"/>
          <a:ext cx="1768475" cy="180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6" imgW="698500" imgH="711200" progId="Equation.3">
                  <p:embed/>
                </p:oleObj>
              </mc:Choice>
              <mc:Fallback>
                <p:oleObj name="" r:id="rId6" imgW="698500" imgH="7112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9750" y="4076700"/>
                        <a:ext cx="1768475" cy="1800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6" name="Text Box 54"/>
          <p:cNvSpPr txBox="1"/>
          <p:nvPr/>
        </p:nvSpPr>
        <p:spPr>
          <a:xfrm>
            <a:off x="8628063" y="6669088"/>
            <a:ext cx="336550" cy="184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600" dirty="0">
                <a:latin typeface="Arial" panose="020B0604020202020204" pitchFamily="34" charset="0"/>
              </a:rPr>
              <a:t>练习</a:t>
            </a:r>
            <a:endParaRPr lang="zh-CN" altLang="en-US" sz="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6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9" grpId="0"/>
      <p:bldP spid="28680" grpId="0"/>
      <p:bldP spid="28681" grpId="0"/>
      <p:bldP spid="286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9" name="Rectangle 5"/>
          <p:cNvSpPr/>
          <p:nvPr/>
        </p:nvSpPr>
        <p:spPr>
          <a:xfrm>
            <a:off x="1208088" y="355600"/>
            <a:ext cx="8042275" cy="21955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  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已知</a:t>
            </a:r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＝∠</a:t>
            </a:r>
            <a:r>
              <a:rPr lang="en-US" altLang="zh-CN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DCB</a:t>
            </a:r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　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∠</a:t>
            </a:r>
            <a:r>
              <a:rPr lang="en-US" altLang="zh-CN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ACB</a:t>
            </a:r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 ∠</a:t>
            </a:r>
            <a:r>
              <a:rPr lang="en-US" altLang="zh-CN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DBC</a:t>
            </a:r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求证</a:t>
            </a:r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　△</a:t>
            </a:r>
            <a:r>
              <a:rPr lang="en-US" altLang="zh-CN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ABC≌△DCB</a:t>
            </a:r>
            <a:r>
              <a:rPr lang="zh-CN" alt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zh-CN" altLang="en-US" sz="4000" b="1" dirty="0">
              <a:latin typeface="Arial" panose="020B0604020202020204" pitchFamily="34" charset="0"/>
            </a:endParaRPr>
          </a:p>
          <a:p>
            <a:pPr eaLnBrk="0" hangingPunct="0"/>
            <a:endParaRPr lang="en-US" altLang="zh-CN" sz="1800" b="1">
              <a:latin typeface="Arial" panose="020B0604020202020204" pitchFamily="34" charset="0"/>
            </a:endParaRPr>
          </a:p>
        </p:txBody>
      </p:sp>
      <p:graphicFrame>
        <p:nvGraphicFramePr>
          <p:cNvPr id="4098" name="Object 4"/>
          <p:cNvGraphicFramePr/>
          <p:nvPr/>
        </p:nvGraphicFramePr>
        <p:xfrm>
          <a:off x="-36512" y="3357563"/>
          <a:ext cx="3606800" cy="287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825625" imgH="1183640" progId="Word.Picture.8">
                  <p:embed/>
                </p:oleObj>
              </mc:Choice>
              <mc:Fallback>
                <p:oleObj name="" r:id="rId1" imgW="1825625" imgH="1183640" progId="Word.Picture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-36512" y="3357563"/>
                        <a:ext cx="3606800" cy="287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3" name="Rectangle 7"/>
          <p:cNvSpPr/>
          <p:nvPr/>
        </p:nvSpPr>
        <p:spPr>
          <a:xfrm>
            <a:off x="4572000" y="2900363"/>
            <a:ext cx="4406900" cy="20415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indent="266700" algn="ctr"/>
            <a:r>
              <a:rPr lang="zh-CN" altLang="en-US" sz="3200" dirty="0">
                <a:latin typeface="Arial" panose="020B0604020202020204" pitchFamily="34" charset="0"/>
              </a:rPr>
              <a:t>　∠</a:t>
            </a:r>
            <a:r>
              <a:rPr lang="en-US" altLang="zh-CN" sz="3200">
                <a:latin typeface="Arial" panose="020B0604020202020204" pitchFamily="34" charset="0"/>
              </a:rPr>
              <a:t>ABC</a:t>
            </a:r>
            <a:r>
              <a:rPr lang="zh-CN" altLang="en-US" sz="3200" dirty="0">
                <a:latin typeface="Arial" panose="020B0604020202020204" pitchFamily="34" charset="0"/>
              </a:rPr>
              <a:t>＝∠</a:t>
            </a:r>
            <a:r>
              <a:rPr lang="en-US" altLang="zh-CN" sz="3200">
                <a:latin typeface="Arial" panose="020B0604020202020204" pitchFamily="34" charset="0"/>
              </a:rPr>
              <a:t>DCB</a:t>
            </a:r>
            <a:r>
              <a:rPr lang="zh-CN" altLang="en-US" sz="3200" dirty="0">
                <a:latin typeface="Arial" panose="020B0604020202020204" pitchFamily="34" charset="0"/>
              </a:rPr>
              <a:t>，</a:t>
            </a:r>
            <a:endParaRPr lang="zh-CN" altLang="en-US" sz="3200" dirty="0">
              <a:latin typeface="Arial" panose="020B0604020202020204" pitchFamily="34" charset="0"/>
            </a:endParaRPr>
          </a:p>
          <a:p>
            <a:pPr indent="266700" algn="ctr"/>
            <a:r>
              <a:rPr lang="en-US" altLang="zh-CN" sz="3200">
                <a:latin typeface="Arial" panose="020B0604020202020204" pitchFamily="34" charset="0"/>
              </a:rPr>
              <a:t>BC</a:t>
            </a:r>
            <a:r>
              <a:rPr lang="zh-CN" altLang="en-US" sz="3200" dirty="0">
                <a:latin typeface="Arial" panose="020B0604020202020204" pitchFamily="34" charset="0"/>
              </a:rPr>
              <a:t>＝</a:t>
            </a:r>
            <a:r>
              <a:rPr lang="en-US" altLang="zh-CN" sz="3200">
                <a:latin typeface="Arial" panose="020B0604020202020204" pitchFamily="34" charset="0"/>
              </a:rPr>
              <a:t>CB</a:t>
            </a:r>
            <a:r>
              <a:rPr lang="zh-CN" altLang="en-US" sz="3200" dirty="0">
                <a:latin typeface="Arial" panose="020B0604020202020204" pitchFamily="34" charset="0"/>
              </a:rPr>
              <a:t>，</a:t>
            </a:r>
            <a:endParaRPr lang="zh-CN" altLang="en-US" sz="3200" dirty="0">
              <a:latin typeface="Arial" panose="020B0604020202020204" pitchFamily="34" charset="0"/>
            </a:endParaRPr>
          </a:p>
          <a:p>
            <a:pPr indent="266700" algn="ctr"/>
            <a:r>
              <a:rPr lang="zh-CN" altLang="en-US" sz="3200" dirty="0">
                <a:latin typeface="Arial" panose="020B0604020202020204" pitchFamily="34" charset="0"/>
              </a:rPr>
              <a:t>     ∠</a:t>
            </a:r>
            <a:r>
              <a:rPr lang="en-US" altLang="zh-CN" sz="3200">
                <a:latin typeface="Arial" panose="020B0604020202020204" pitchFamily="34" charset="0"/>
              </a:rPr>
              <a:t>ACB</a:t>
            </a:r>
            <a:r>
              <a:rPr lang="zh-CN" altLang="en-US" sz="3200" dirty="0">
                <a:latin typeface="Arial" panose="020B0604020202020204" pitchFamily="34" charset="0"/>
              </a:rPr>
              <a:t>＝∠</a:t>
            </a:r>
            <a:r>
              <a:rPr lang="en-US" altLang="zh-CN" sz="3200">
                <a:latin typeface="Arial" panose="020B0604020202020204" pitchFamily="34" charset="0"/>
              </a:rPr>
              <a:t>DBC</a:t>
            </a:r>
            <a:r>
              <a:rPr lang="zh-CN" altLang="en-US" sz="3200" dirty="0">
                <a:latin typeface="Arial" panose="020B0604020202020204" pitchFamily="34" charset="0"/>
              </a:rPr>
              <a:t>，</a:t>
            </a:r>
            <a:endParaRPr lang="zh-CN" altLang="en-US" sz="3200" dirty="0">
              <a:latin typeface="Arial" panose="020B0604020202020204" pitchFamily="34" charset="0"/>
            </a:endParaRPr>
          </a:p>
          <a:p>
            <a:pPr indent="266700" algn="ctr" eaLnBrk="0" hangingPunct="0"/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4104" name="Rectangle 8"/>
          <p:cNvSpPr/>
          <p:nvPr/>
        </p:nvSpPr>
        <p:spPr>
          <a:xfrm>
            <a:off x="2249488" y="2257425"/>
            <a:ext cx="10985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solidFill>
                  <a:srgbClr val="CC3300"/>
                </a:solidFill>
                <a:latin typeface="Arial" panose="020B0604020202020204" pitchFamily="34" charset="0"/>
              </a:rPr>
              <a:t>证明</a:t>
            </a:r>
            <a:endParaRPr lang="zh-CN" altLang="en-US" sz="3600" dirty="0">
              <a:solidFill>
                <a:srgbClr val="CC3300"/>
              </a:solidFill>
              <a:latin typeface="Arial" panose="020B0604020202020204" pitchFamily="34" charset="0"/>
            </a:endParaRPr>
          </a:p>
        </p:txBody>
      </p:sp>
      <p:sp>
        <p:nvSpPr>
          <p:cNvPr id="4105" name="Rectangle 9"/>
          <p:cNvSpPr/>
          <p:nvPr/>
        </p:nvSpPr>
        <p:spPr>
          <a:xfrm>
            <a:off x="3708400" y="2276475"/>
            <a:ext cx="4832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latin typeface="Arial" panose="020B0604020202020204" pitchFamily="34" charset="0"/>
              </a:rPr>
              <a:t>在△</a:t>
            </a:r>
            <a:r>
              <a:rPr lang="en-US" altLang="zh-CN" sz="3600">
                <a:latin typeface="Arial" panose="020B0604020202020204" pitchFamily="34" charset="0"/>
              </a:rPr>
              <a:t>ABC</a:t>
            </a:r>
            <a:r>
              <a:rPr lang="zh-CN" altLang="en-US" sz="3600" dirty="0">
                <a:latin typeface="Arial" panose="020B0604020202020204" pitchFamily="34" charset="0"/>
              </a:rPr>
              <a:t>和△</a:t>
            </a:r>
            <a:r>
              <a:rPr lang="en-US" altLang="zh-CN" sz="3600">
                <a:latin typeface="Arial" panose="020B0604020202020204" pitchFamily="34" charset="0"/>
              </a:rPr>
              <a:t>DCB</a:t>
            </a:r>
            <a:r>
              <a:rPr lang="zh-CN" altLang="en-US" sz="3600" dirty="0">
                <a:latin typeface="Arial" panose="020B0604020202020204" pitchFamily="34" charset="0"/>
              </a:rPr>
              <a:t>中，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  <p:sp>
        <p:nvSpPr>
          <p:cNvPr id="4106" name="AutoShape 10"/>
          <p:cNvSpPr/>
          <p:nvPr/>
        </p:nvSpPr>
        <p:spPr>
          <a:xfrm>
            <a:off x="4932363" y="3141663"/>
            <a:ext cx="215900" cy="1223962"/>
          </a:xfrm>
          <a:prstGeom prst="leftBrace">
            <a:avLst>
              <a:gd name="adj1" fmla="val 47242"/>
              <a:gd name="adj2" fmla="val 50000"/>
            </a:avLst>
          </a:prstGeom>
          <a:noFill/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7" name="Rectangle 11"/>
          <p:cNvSpPr/>
          <p:nvPr/>
        </p:nvSpPr>
        <p:spPr>
          <a:xfrm>
            <a:off x="3563938" y="3357563"/>
            <a:ext cx="63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>
                <a:solidFill>
                  <a:srgbClr val="CC3300"/>
                </a:solidFill>
                <a:latin typeface="Arial" panose="020B0604020202020204" pitchFamily="34" charset="0"/>
              </a:rPr>
              <a:t>∵</a:t>
            </a:r>
            <a:endParaRPr lang="en-US" altLang="zh-CN" sz="3600">
              <a:solidFill>
                <a:srgbClr val="CC3300"/>
              </a:solidFill>
              <a:latin typeface="Arial" panose="020B0604020202020204" pitchFamily="34" charset="0"/>
            </a:endParaRPr>
          </a:p>
        </p:txBody>
      </p:sp>
      <p:sp>
        <p:nvSpPr>
          <p:cNvPr id="4108" name="Rectangle 12"/>
          <p:cNvSpPr/>
          <p:nvPr/>
        </p:nvSpPr>
        <p:spPr>
          <a:xfrm>
            <a:off x="2879725" y="4149725"/>
            <a:ext cx="62642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zh-CN" sz="3200">
              <a:latin typeface="Arial" panose="020B0604020202020204" pitchFamily="34" charset="0"/>
            </a:endParaRPr>
          </a:p>
          <a:p>
            <a:r>
              <a:rPr lang="en-US" altLang="zh-CN" sz="3200">
                <a:latin typeface="Arial" panose="020B0604020202020204" pitchFamily="34" charset="0"/>
              </a:rPr>
              <a:t>∴</a:t>
            </a:r>
            <a:r>
              <a:rPr lang="zh-CN" altLang="en-US" sz="3200" dirty="0">
                <a:latin typeface="Arial" panose="020B0604020202020204" pitchFamily="34" charset="0"/>
              </a:rPr>
              <a:t>　△</a:t>
            </a:r>
            <a:r>
              <a:rPr lang="en-US" altLang="zh-CN" sz="3200">
                <a:latin typeface="Arial" panose="020B0604020202020204" pitchFamily="34" charset="0"/>
              </a:rPr>
              <a:t>ABC≌△DCB</a:t>
            </a:r>
            <a:r>
              <a:rPr lang="zh-CN" altLang="en-US" sz="3200" dirty="0">
                <a:latin typeface="Arial" panose="020B0604020202020204" pitchFamily="34" charset="0"/>
              </a:rPr>
              <a:t>（          ）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4109" name="Rectangle 13"/>
          <p:cNvSpPr/>
          <p:nvPr/>
        </p:nvSpPr>
        <p:spPr>
          <a:xfrm>
            <a:off x="7164388" y="4652963"/>
            <a:ext cx="99853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>
                <a:latin typeface="Arial" panose="020B0604020202020204" pitchFamily="34" charset="0"/>
              </a:rPr>
              <a:t>ASA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2" name="Text Box 14"/>
          <p:cNvSpPr txBox="1"/>
          <p:nvPr/>
        </p:nvSpPr>
        <p:spPr>
          <a:xfrm>
            <a:off x="7793038" y="6713538"/>
            <a:ext cx="490537" cy="2143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800">
                <a:latin typeface="Arial" panose="020B0604020202020204" pitchFamily="34" charset="0"/>
              </a:rPr>
              <a:t>AAS</a:t>
            </a:r>
            <a:r>
              <a:rPr lang="zh-CN" altLang="en-US" sz="800" dirty="0">
                <a:latin typeface="Arial" panose="020B0604020202020204" pitchFamily="34" charset="0"/>
              </a:rPr>
              <a:t>？</a:t>
            </a:r>
            <a:endParaRPr lang="zh-CN" altLang="en-US" sz="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charRg st="12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03">
                                            <p:txEl>
                                              <p:charRg st="12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3">
                                            <p:txEl>
                                              <p:charRg st="12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3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03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  <p:bldP spid="4106" grpId="0" animBg="1"/>
      <p:bldP spid="4107" grpId="0"/>
      <p:bldP spid="4108" grpId="0"/>
      <p:bldP spid="41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6562" name="标题 6656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75"/>
          </a:xfrm>
          <a:ln/>
        </p:spPr>
        <p:txBody>
          <a:bodyPr anchor="ctr" anchorCtr="0"/>
          <a:p>
            <a:endParaRPr lang="zh-CN" altLang="en-US" sz="4000" dirty="0"/>
          </a:p>
        </p:txBody>
      </p:sp>
      <p:sp>
        <p:nvSpPr>
          <p:cNvPr id="66563" name="文本占位符 66562"/>
          <p:cNvSpPr>
            <a:spLocks noGrp="1"/>
          </p:cNvSpPr>
          <p:nvPr>
            <p:ph type="body" idx="1"/>
          </p:nvPr>
        </p:nvSpPr>
        <p:spPr>
          <a:xfrm>
            <a:off x="611188" y="549275"/>
            <a:ext cx="7715250" cy="3241675"/>
          </a:xfrm>
          <a:ln/>
        </p:spPr>
        <p:txBody>
          <a:bodyPr/>
          <a:p>
            <a:r>
              <a:rPr lang="zh-CN" altLang="en-US" dirty="0"/>
              <a:t>在△</a:t>
            </a:r>
            <a:r>
              <a:rPr lang="en-US" altLang="zh-CN"/>
              <a:t>ABC</a:t>
            </a:r>
            <a:r>
              <a:rPr lang="zh-CN" altLang="en-US" dirty="0"/>
              <a:t>和△</a:t>
            </a:r>
            <a:r>
              <a:rPr lang="en-US" altLang="zh-CN"/>
              <a:t>DEF</a:t>
            </a:r>
            <a:r>
              <a:rPr lang="zh-CN" altLang="en-US" dirty="0"/>
              <a:t>中∠</a:t>
            </a:r>
            <a:r>
              <a:rPr lang="en-US" altLang="zh-CN"/>
              <a:t>B</a:t>
            </a:r>
            <a:r>
              <a:rPr lang="zh-CN" altLang="en-US" dirty="0"/>
              <a:t>＝∠</a:t>
            </a:r>
            <a:r>
              <a:rPr lang="en-US" altLang="zh-CN"/>
              <a:t>E    </a:t>
            </a:r>
            <a:r>
              <a:rPr lang="zh-CN" altLang="en-US" dirty="0"/>
              <a:t>∠</a:t>
            </a:r>
            <a:r>
              <a:rPr lang="en-US" altLang="zh-CN"/>
              <a:t>C</a:t>
            </a:r>
            <a:r>
              <a:rPr lang="zh-CN" altLang="en-US" dirty="0"/>
              <a:t>＝∠</a:t>
            </a:r>
            <a:r>
              <a:rPr lang="en-US" altLang="zh-CN"/>
              <a:t>F       AB</a:t>
            </a:r>
            <a:r>
              <a:rPr lang="zh-CN" altLang="en-US" dirty="0"/>
              <a:t>＝</a:t>
            </a:r>
            <a:r>
              <a:rPr lang="en-US" altLang="zh-CN"/>
              <a:t>DE</a:t>
            </a:r>
            <a:endParaRPr lang="zh-CN" altLang="en-US" dirty="0"/>
          </a:p>
          <a:p>
            <a:r>
              <a:rPr lang="en-US" altLang="zh-CN"/>
              <a:t>  </a:t>
            </a:r>
            <a:r>
              <a:rPr lang="zh-CN" altLang="en-US" dirty="0"/>
              <a:t>求证：</a:t>
            </a:r>
            <a:r>
              <a:rPr lang="en-US" altLang="zh-CN"/>
              <a:t>△ABC≌△DEF</a:t>
            </a:r>
            <a:endParaRPr lang="en-US" altLang="zh-CN"/>
          </a:p>
          <a:p>
            <a:r>
              <a:rPr lang="zh-CN" altLang="en-US" dirty="0"/>
              <a:t> </a:t>
            </a:r>
            <a:endParaRPr lang="zh-CN" altLang="en-US" dirty="0"/>
          </a:p>
        </p:txBody>
      </p:sp>
      <p:grpSp>
        <p:nvGrpSpPr>
          <p:cNvPr id="2" name="Group 53"/>
          <p:cNvGrpSpPr/>
          <p:nvPr/>
        </p:nvGrpSpPr>
        <p:grpSpPr>
          <a:xfrm>
            <a:off x="3670300" y="1052513"/>
            <a:ext cx="5473700" cy="3106737"/>
            <a:chOff x="2247" y="1628"/>
            <a:chExt cx="3448" cy="1957"/>
          </a:xfrm>
        </p:grpSpPr>
        <p:grpSp>
          <p:nvGrpSpPr>
            <p:cNvPr id="66565" name="Group 19"/>
            <p:cNvGrpSpPr/>
            <p:nvPr/>
          </p:nvGrpSpPr>
          <p:grpSpPr>
            <a:xfrm>
              <a:off x="3971" y="2088"/>
              <a:ext cx="1724" cy="1497"/>
              <a:chOff x="612" y="2296"/>
              <a:chExt cx="1724" cy="1497"/>
            </a:xfrm>
          </p:grpSpPr>
          <p:sp>
            <p:nvSpPr>
              <p:cNvPr id="66566" name="Line 20"/>
              <p:cNvSpPr/>
              <p:nvPr/>
            </p:nvSpPr>
            <p:spPr>
              <a:xfrm>
                <a:off x="748" y="3475"/>
                <a:ext cx="136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6567" name="Line 21"/>
              <p:cNvSpPr/>
              <p:nvPr/>
            </p:nvSpPr>
            <p:spPr>
              <a:xfrm flipV="1">
                <a:off x="748" y="2568"/>
                <a:ext cx="1089" cy="907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6568" name="Line 22"/>
              <p:cNvSpPr/>
              <p:nvPr/>
            </p:nvSpPr>
            <p:spPr>
              <a:xfrm>
                <a:off x="1837" y="2568"/>
                <a:ext cx="272" cy="90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6569" name="Text Box 23"/>
              <p:cNvSpPr txBox="1"/>
              <p:nvPr/>
            </p:nvSpPr>
            <p:spPr>
              <a:xfrm>
                <a:off x="1655" y="2296"/>
                <a:ext cx="36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D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66570" name="Text Box 24"/>
              <p:cNvSpPr txBox="1"/>
              <p:nvPr/>
            </p:nvSpPr>
            <p:spPr>
              <a:xfrm>
                <a:off x="612" y="3466"/>
                <a:ext cx="36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E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  <p:sp>
            <p:nvSpPr>
              <p:cNvPr id="66571" name="Text Box 25"/>
              <p:cNvSpPr txBox="1"/>
              <p:nvPr/>
            </p:nvSpPr>
            <p:spPr>
              <a:xfrm>
                <a:off x="1973" y="3430"/>
                <a:ext cx="36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Arial" panose="020B0604020202020204" pitchFamily="34" charset="0"/>
                  </a:rPr>
                  <a:t>F</a:t>
                </a:r>
                <a:endParaRPr lang="en-US" altLang="zh-CN" sz="280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66572" name="Group 40"/>
            <p:cNvGrpSpPr/>
            <p:nvPr/>
          </p:nvGrpSpPr>
          <p:grpSpPr>
            <a:xfrm>
              <a:off x="2247" y="2088"/>
              <a:ext cx="3357" cy="1497"/>
              <a:chOff x="2247" y="2088"/>
              <a:chExt cx="3357" cy="1497"/>
            </a:xfrm>
          </p:grpSpPr>
          <p:grpSp>
            <p:nvGrpSpPr>
              <p:cNvPr id="66573" name="Group 12"/>
              <p:cNvGrpSpPr/>
              <p:nvPr/>
            </p:nvGrpSpPr>
            <p:grpSpPr>
              <a:xfrm>
                <a:off x="2247" y="2088"/>
                <a:ext cx="1724" cy="1497"/>
                <a:chOff x="612" y="2296"/>
                <a:chExt cx="1724" cy="1497"/>
              </a:xfrm>
            </p:grpSpPr>
            <p:sp>
              <p:nvSpPr>
                <p:cNvPr id="66574" name="Line 13"/>
                <p:cNvSpPr/>
                <p:nvPr/>
              </p:nvSpPr>
              <p:spPr>
                <a:xfrm>
                  <a:off x="748" y="3475"/>
                  <a:ext cx="1361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6575" name="Line 14"/>
                <p:cNvSpPr/>
                <p:nvPr/>
              </p:nvSpPr>
              <p:spPr>
                <a:xfrm flipV="1">
                  <a:off x="748" y="2568"/>
                  <a:ext cx="1089" cy="907"/>
                </a:xfrm>
                <a:prstGeom prst="line">
                  <a:avLst/>
                </a:prstGeom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6576" name="Line 15"/>
                <p:cNvSpPr/>
                <p:nvPr/>
              </p:nvSpPr>
              <p:spPr>
                <a:xfrm>
                  <a:off x="1837" y="2568"/>
                  <a:ext cx="272" cy="90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6577" name="Text Box 16"/>
                <p:cNvSpPr txBox="1"/>
                <p:nvPr/>
              </p:nvSpPr>
              <p:spPr>
                <a:xfrm>
                  <a:off x="1655" y="2296"/>
                  <a:ext cx="363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Arial" panose="020B0604020202020204" pitchFamily="34" charset="0"/>
                    </a:rPr>
                    <a:t>A</a:t>
                  </a:r>
                  <a:endParaRPr lang="en-US" altLang="zh-CN" sz="2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6578" name="Text Box 17"/>
                <p:cNvSpPr txBox="1"/>
                <p:nvPr/>
              </p:nvSpPr>
              <p:spPr>
                <a:xfrm>
                  <a:off x="612" y="3466"/>
                  <a:ext cx="363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Arial" panose="020B0604020202020204" pitchFamily="34" charset="0"/>
                    </a:rPr>
                    <a:t>B</a:t>
                  </a:r>
                  <a:endParaRPr lang="en-US" altLang="zh-CN" sz="2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6579" name="Text Box 18"/>
                <p:cNvSpPr txBox="1"/>
                <p:nvPr/>
              </p:nvSpPr>
              <p:spPr>
                <a:xfrm>
                  <a:off x="1973" y="3430"/>
                  <a:ext cx="363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latin typeface="Arial" panose="020B0604020202020204" pitchFamily="34" charset="0"/>
                    </a:rPr>
                    <a:t>C</a:t>
                  </a:r>
                  <a:endParaRPr lang="en-US" altLang="zh-CN" sz="280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66580" name="Text Box 28"/>
              <p:cNvSpPr txBox="1"/>
              <p:nvPr/>
            </p:nvSpPr>
            <p:spPr>
              <a:xfrm>
                <a:off x="2971" y="3158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en-US" altLang="zh-CN" sz="2000">
                  <a:latin typeface="Arial" panose="020B0604020202020204" pitchFamily="34" charset="0"/>
                </a:endParaRPr>
              </a:p>
            </p:txBody>
          </p:sp>
          <p:sp>
            <p:nvSpPr>
              <p:cNvPr id="66581" name="Text Box 29"/>
              <p:cNvSpPr txBox="1"/>
              <p:nvPr/>
            </p:nvSpPr>
            <p:spPr>
              <a:xfrm>
                <a:off x="4694" y="3135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en-US" altLang="zh-CN" sz="2000">
                  <a:latin typeface="Arial" panose="020B0604020202020204" pitchFamily="34" charset="0"/>
                </a:endParaRPr>
              </a:p>
            </p:txBody>
          </p:sp>
          <p:sp>
            <p:nvSpPr>
              <p:cNvPr id="66582" name="Text Box 30"/>
              <p:cNvSpPr txBox="1"/>
              <p:nvPr/>
            </p:nvSpPr>
            <p:spPr>
              <a:xfrm>
                <a:off x="3472" y="2700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zh-CN" altLang="zh-CN" sz="20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583" name="Text Box 31"/>
              <p:cNvSpPr txBox="1"/>
              <p:nvPr/>
            </p:nvSpPr>
            <p:spPr>
              <a:xfrm>
                <a:off x="5196" y="2677"/>
                <a:ext cx="40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zh-CN" altLang="zh-CN" sz="20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584" name="Freeform 34"/>
              <p:cNvSpPr/>
              <p:nvPr/>
            </p:nvSpPr>
            <p:spPr>
              <a:xfrm>
                <a:off x="2478" y="3178"/>
                <a:ext cx="130" cy="71"/>
              </a:xfrm>
              <a:custGeom>
                <a:avLst/>
                <a:gdLst>
                  <a:gd name="txL" fmla="*/ 0 w 40"/>
                  <a:gd name="txT" fmla="*/ 0 h 86"/>
                  <a:gd name="txR" fmla="*/ 40 w 40"/>
                  <a:gd name="txB" fmla="*/ 86 h 86"/>
                </a:gdLst>
                <a:ahLst/>
                <a:cxnLst>
                  <a:cxn ang="0">
                    <a:pos x="0" y="13"/>
                  </a:cxn>
                  <a:cxn ang="0">
                    <a:pos x="27" y="4"/>
                  </a:cxn>
                  <a:cxn ang="0">
                    <a:pos x="36" y="86"/>
                  </a:cxn>
                </a:cxnLst>
                <a:rect l="txL" t="txT" r="txR" b="txB"/>
                <a:pathLst>
                  <a:path w="40" h="86">
                    <a:moveTo>
                      <a:pt x="0" y="13"/>
                    </a:moveTo>
                    <a:cubicBezTo>
                      <a:pt x="9" y="10"/>
                      <a:pt x="19" y="0"/>
                      <a:pt x="27" y="4"/>
                    </a:cubicBezTo>
                    <a:cubicBezTo>
                      <a:pt x="40" y="11"/>
                      <a:pt x="36" y="65"/>
                      <a:pt x="36" y="86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585" name="Freeform 35"/>
              <p:cNvSpPr/>
              <p:nvPr/>
            </p:nvSpPr>
            <p:spPr>
              <a:xfrm>
                <a:off x="4150" y="3203"/>
                <a:ext cx="130" cy="71"/>
              </a:xfrm>
              <a:custGeom>
                <a:avLst/>
                <a:gdLst>
                  <a:gd name="txL" fmla="*/ 0 w 40"/>
                  <a:gd name="txT" fmla="*/ 0 h 86"/>
                  <a:gd name="txR" fmla="*/ 40 w 40"/>
                  <a:gd name="txB" fmla="*/ 86 h 86"/>
                </a:gdLst>
                <a:ahLst/>
                <a:cxnLst>
                  <a:cxn ang="0">
                    <a:pos x="0" y="13"/>
                  </a:cxn>
                  <a:cxn ang="0">
                    <a:pos x="27" y="4"/>
                  </a:cxn>
                  <a:cxn ang="0">
                    <a:pos x="36" y="86"/>
                  </a:cxn>
                </a:cxnLst>
                <a:rect l="txL" t="txT" r="txR" b="txB"/>
                <a:pathLst>
                  <a:path w="40" h="86">
                    <a:moveTo>
                      <a:pt x="0" y="13"/>
                    </a:moveTo>
                    <a:cubicBezTo>
                      <a:pt x="9" y="10"/>
                      <a:pt x="19" y="0"/>
                      <a:pt x="27" y="4"/>
                    </a:cubicBezTo>
                    <a:cubicBezTo>
                      <a:pt x="40" y="11"/>
                      <a:pt x="36" y="65"/>
                      <a:pt x="36" y="86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586" name="Freeform 36"/>
              <p:cNvSpPr/>
              <p:nvPr/>
            </p:nvSpPr>
            <p:spPr>
              <a:xfrm>
                <a:off x="5349" y="3154"/>
                <a:ext cx="64" cy="110"/>
              </a:xfrm>
              <a:custGeom>
                <a:avLst/>
                <a:gdLst>
                  <a:gd name="txL" fmla="*/ 0 w 64"/>
                  <a:gd name="txT" fmla="*/ 0 h 110"/>
                  <a:gd name="txR" fmla="*/ 64 w 64"/>
                  <a:gd name="txB" fmla="*/ 110 h 110"/>
                </a:gdLst>
                <a:ahLst/>
                <a:cxnLst>
                  <a:cxn ang="0">
                    <a:pos x="0" y="110"/>
                  </a:cxn>
                  <a:cxn ang="0">
                    <a:pos x="64" y="0"/>
                  </a:cxn>
                </a:cxnLst>
                <a:rect l="txL" t="txT" r="txR" b="txB"/>
                <a:pathLst>
                  <a:path w="64" h="110">
                    <a:moveTo>
                      <a:pt x="0" y="110"/>
                    </a:moveTo>
                    <a:cubicBezTo>
                      <a:pt x="6" y="70"/>
                      <a:pt x="9" y="0"/>
                      <a:pt x="64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587" name="Freeform 37"/>
              <p:cNvSpPr/>
              <p:nvPr/>
            </p:nvSpPr>
            <p:spPr>
              <a:xfrm>
                <a:off x="5284" y="3067"/>
                <a:ext cx="136" cy="206"/>
              </a:xfrm>
              <a:custGeom>
                <a:avLst/>
                <a:gdLst>
                  <a:gd name="txL" fmla="*/ 0 w 119"/>
                  <a:gd name="txT" fmla="*/ 0 h 128"/>
                  <a:gd name="txR" fmla="*/ 119 w 119"/>
                  <a:gd name="txB" fmla="*/ 128 h 128"/>
                </a:gdLst>
                <a:ahLst/>
                <a:cxnLst>
                  <a:cxn ang="0">
                    <a:pos x="0" y="128"/>
                  </a:cxn>
                  <a:cxn ang="0">
                    <a:pos x="18" y="55"/>
                  </a:cxn>
                  <a:cxn ang="0">
                    <a:pos x="46" y="37"/>
                  </a:cxn>
                  <a:cxn ang="0">
                    <a:pos x="119" y="0"/>
                  </a:cxn>
                </a:cxnLst>
                <a:rect l="txL" t="txT" r="txR" b="txB"/>
                <a:pathLst>
                  <a:path w="119" h="128">
                    <a:moveTo>
                      <a:pt x="0" y="128"/>
                    </a:moveTo>
                    <a:cubicBezTo>
                      <a:pt x="0" y="126"/>
                      <a:pt x="10" y="64"/>
                      <a:pt x="18" y="55"/>
                    </a:cubicBezTo>
                    <a:cubicBezTo>
                      <a:pt x="25" y="46"/>
                      <a:pt x="37" y="44"/>
                      <a:pt x="46" y="37"/>
                    </a:cubicBezTo>
                    <a:cubicBezTo>
                      <a:pt x="74" y="14"/>
                      <a:pt x="80" y="0"/>
                      <a:pt x="119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588" name="Freeform 38"/>
              <p:cNvSpPr/>
              <p:nvPr/>
            </p:nvSpPr>
            <p:spPr>
              <a:xfrm>
                <a:off x="3560" y="3067"/>
                <a:ext cx="136" cy="206"/>
              </a:xfrm>
              <a:custGeom>
                <a:avLst/>
                <a:gdLst>
                  <a:gd name="txL" fmla="*/ 0 w 119"/>
                  <a:gd name="txT" fmla="*/ 0 h 128"/>
                  <a:gd name="txR" fmla="*/ 119 w 119"/>
                  <a:gd name="txB" fmla="*/ 128 h 128"/>
                </a:gdLst>
                <a:ahLst/>
                <a:cxnLst>
                  <a:cxn ang="0">
                    <a:pos x="0" y="128"/>
                  </a:cxn>
                  <a:cxn ang="0">
                    <a:pos x="18" y="55"/>
                  </a:cxn>
                  <a:cxn ang="0">
                    <a:pos x="46" y="37"/>
                  </a:cxn>
                  <a:cxn ang="0">
                    <a:pos x="119" y="0"/>
                  </a:cxn>
                </a:cxnLst>
                <a:rect l="txL" t="txT" r="txR" b="txB"/>
                <a:pathLst>
                  <a:path w="119" h="128">
                    <a:moveTo>
                      <a:pt x="0" y="128"/>
                    </a:moveTo>
                    <a:cubicBezTo>
                      <a:pt x="0" y="126"/>
                      <a:pt x="10" y="64"/>
                      <a:pt x="18" y="55"/>
                    </a:cubicBezTo>
                    <a:cubicBezTo>
                      <a:pt x="25" y="46"/>
                      <a:pt x="37" y="44"/>
                      <a:pt x="46" y="37"/>
                    </a:cubicBezTo>
                    <a:cubicBezTo>
                      <a:pt x="74" y="14"/>
                      <a:pt x="80" y="0"/>
                      <a:pt x="119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589" name="Freeform 39"/>
              <p:cNvSpPr/>
              <p:nvPr/>
            </p:nvSpPr>
            <p:spPr>
              <a:xfrm>
                <a:off x="3632" y="3158"/>
                <a:ext cx="64" cy="110"/>
              </a:xfrm>
              <a:custGeom>
                <a:avLst/>
                <a:gdLst>
                  <a:gd name="txL" fmla="*/ 0 w 64"/>
                  <a:gd name="txT" fmla="*/ 0 h 110"/>
                  <a:gd name="txR" fmla="*/ 64 w 64"/>
                  <a:gd name="txB" fmla="*/ 110 h 110"/>
                </a:gdLst>
                <a:ahLst/>
                <a:cxnLst>
                  <a:cxn ang="0">
                    <a:pos x="0" y="110"/>
                  </a:cxn>
                  <a:cxn ang="0">
                    <a:pos x="64" y="0"/>
                  </a:cxn>
                </a:cxnLst>
                <a:rect l="txL" t="txT" r="txR" b="txB"/>
                <a:pathLst>
                  <a:path w="64" h="110">
                    <a:moveTo>
                      <a:pt x="0" y="110"/>
                    </a:moveTo>
                    <a:cubicBezTo>
                      <a:pt x="6" y="70"/>
                      <a:pt x="9" y="0"/>
                      <a:pt x="64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aphicFrame>
          <p:nvGraphicFramePr>
            <p:cNvPr id="66590" name="Object 43"/>
            <p:cNvGraphicFramePr/>
            <p:nvPr/>
          </p:nvGraphicFramePr>
          <p:xfrm>
            <a:off x="4164" y="1628"/>
            <a:ext cx="72" cy="1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" imgW="114300" imgH="215265" progId="Equation.3">
                    <p:embed/>
                  </p:oleObj>
                </mc:Choice>
                <mc:Fallback>
                  <p:oleObj name="" r:id="rId1" imgW="114300" imgH="215265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64" y="1628"/>
                          <a:ext cx="72" cy="1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6591" name="Object 49"/>
            <p:cNvGraphicFramePr/>
            <p:nvPr/>
          </p:nvGraphicFramePr>
          <p:xfrm>
            <a:off x="4070" y="2926"/>
            <a:ext cx="258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3" imgW="114300" imgH="215265" progId="Equation.3">
                    <p:embed/>
                  </p:oleObj>
                </mc:Choice>
                <mc:Fallback>
                  <p:oleObj name="" r:id="rId3" imgW="114300" imgH="215265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70" y="2926"/>
                          <a:ext cx="258" cy="48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6594" name="文本框 66593"/>
          <p:cNvSpPr txBox="1"/>
          <p:nvPr/>
        </p:nvSpPr>
        <p:spPr>
          <a:xfrm>
            <a:off x="663575" y="3068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6595" name="文本框 66594"/>
          <p:cNvSpPr txBox="1"/>
          <p:nvPr/>
        </p:nvSpPr>
        <p:spPr>
          <a:xfrm>
            <a:off x="684213" y="4365625"/>
            <a:ext cx="795655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如果两个三角形有两个角和其中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一个角的对边分别对应相等，那么这两个三角形全等．简记为</a:t>
            </a:r>
            <a:r>
              <a:rPr lang="en-US" altLang="zh-CN" sz="3200" b="1">
                <a:latin typeface="Arial" panose="020B0604020202020204" pitchFamily="34" charset="0"/>
              </a:rPr>
              <a:t>AAS.</a:t>
            </a:r>
            <a:r>
              <a:rPr lang="zh-CN" altLang="en-US" sz="3200" b="1" dirty="0">
                <a:latin typeface="Arial" panose="020B0604020202020204" pitchFamily="34" charset="0"/>
              </a:rPr>
              <a:t>（或角角边）．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659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95">
                                            <p:txEl>
                                              <p:charRg st="15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6595">
                                            <p:txEl>
                                              <p:charRg st="15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53" name="Rectangle 5"/>
          <p:cNvSpPr/>
          <p:nvPr/>
        </p:nvSpPr>
        <p:spPr>
          <a:xfrm>
            <a:off x="684213" y="1052513"/>
            <a:ext cx="7499350" cy="1066800"/>
          </a:xfrm>
          <a:prstGeom prst="rect">
            <a:avLst/>
          </a:prstGeom>
          <a:solidFill>
            <a:srgbClr val="E5B9E0"/>
          </a:solidFill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3200" b="1" dirty="0">
                <a:solidFill>
                  <a:srgbClr val="6600FF"/>
                </a:solidFill>
                <a:latin typeface="Arial" panose="020B0604020202020204" pitchFamily="34" charset="0"/>
              </a:rPr>
              <a:t>如果两个三角形有两个角、一条边分别</a:t>
            </a:r>
            <a:endParaRPr lang="zh-CN" altLang="en-US" sz="3200" b="1" dirty="0">
              <a:solidFill>
                <a:srgbClr val="6600FF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6600FF"/>
                </a:solidFill>
                <a:latin typeface="Arial" panose="020B0604020202020204" pitchFamily="34" charset="0"/>
              </a:rPr>
              <a:t>对应相等，那么这两个三角形能全等吗？</a:t>
            </a:r>
            <a:endParaRPr lang="zh-CN" altLang="en-US" sz="3200" b="1" dirty="0">
              <a:solidFill>
                <a:srgbClr val="6600FF"/>
              </a:solidFill>
              <a:latin typeface="Arial" panose="020B0604020202020204" pitchFamily="34" charset="0"/>
            </a:endParaRPr>
          </a:p>
        </p:txBody>
      </p:sp>
      <p:sp>
        <p:nvSpPr>
          <p:cNvPr id="1028" name="Rectangle 7"/>
          <p:cNvSpPr/>
          <p:nvPr/>
        </p:nvSpPr>
        <p:spPr>
          <a:xfrm>
            <a:off x="0" y="303371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6" name="Object 6"/>
          <p:cNvGraphicFramePr/>
          <p:nvPr/>
        </p:nvGraphicFramePr>
        <p:xfrm>
          <a:off x="684213" y="2420938"/>
          <a:ext cx="7816850" cy="202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2714625" imgH="556260" progId="Word.Picture.8">
                  <p:embed/>
                </p:oleObj>
              </mc:Choice>
              <mc:Fallback>
                <p:oleObj name="" r:id="rId1" imgW="2714625" imgH="556260" progId="Word.Picture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4213" y="2420938"/>
                        <a:ext cx="7816850" cy="20224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 cap="flat" cmpd="sng">
                        <a:solidFill>
                          <a:srgbClr val="FF66CC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Text Box 8"/>
          <p:cNvSpPr txBox="1"/>
          <p:nvPr/>
        </p:nvSpPr>
        <p:spPr>
          <a:xfrm>
            <a:off x="2771775" y="4292600"/>
            <a:ext cx="13684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全等（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ASA)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57" name="Text Box 9"/>
          <p:cNvSpPr txBox="1"/>
          <p:nvPr/>
        </p:nvSpPr>
        <p:spPr>
          <a:xfrm>
            <a:off x="7235825" y="4292600"/>
            <a:ext cx="1295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全等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(AAS)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468313" y="333375"/>
            <a:ext cx="20875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练一练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323850" y="1341438"/>
            <a:ext cx="9540875" cy="2397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buNone/>
            </a:pP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已知： △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和△ </a:t>
            </a:r>
            <a:r>
              <a:rPr lang="en-US" altLang="zh-CN" b="1">
                <a:latin typeface="Arial" panose="020B0604020202020204" pitchFamily="34" charset="0"/>
              </a:rPr>
              <a:t>A′B′C′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中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,AB=A′B′,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        ∠A=∠A′,∠B=∠B′, 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   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则△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ABC≌△ A′B′C′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的根据是（    ）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  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A; SAS  B: ASA  C: AAS  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：都不对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700" name="Rectangle 4"/>
          <p:cNvSpPr/>
          <p:nvPr/>
        </p:nvSpPr>
        <p:spPr>
          <a:xfrm>
            <a:off x="5364163" y="24209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1800" dirty="0">
              <a:latin typeface="Arial" panose="020B0604020202020204" pitchFamily="34" charset="0"/>
            </a:endParaRPr>
          </a:p>
        </p:txBody>
      </p:sp>
      <p:sp>
        <p:nvSpPr>
          <p:cNvPr id="29701" name="Text Box 5"/>
          <p:cNvSpPr txBox="1"/>
          <p:nvPr/>
        </p:nvSpPr>
        <p:spPr>
          <a:xfrm>
            <a:off x="6948488" y="2276475"/>
            <a:ext cx="287337" cy="3667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1800" dirty="0">
              <a:latin typeface="Arial" panose="020B0604020202020204" pitchFamily="34" charset="0"/>
            </a:endParaRPr>
          </a:p>
        </p:txBody>
      </p:sp>
      <p:sp>
        <p:nvSpPr>
          <p:cNvPr id="41990" name="Text Box 6"/>
          <p:cNvSpPr txBox="1"/>
          <p:nvPr/>
        </p:nvSpPr>
        <p:spPr>
          <a:xfrm>
            <a:off x="7092950" y="2151063"/>
            <a:ext cx="404813" cy="457200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991" name="Text Box 7"/>
          <p:cNvSpPr txBox="1"/>
          <p:nvPr/>
        </p:nvSpPr>
        <p:spPr>
          <a:xfrm>
            <a:off x="4572000" y="4579938"/>
            <a:ext cx="404813" cy="457200"/>
          </a:xfrm>
          <a:prstGeom prst="rect">
            <a:avLst/>
          </a:prstGeom>
          <a:noFill/>
          <a:ln w="38100">
            <a:noFill/>
          </a:ln>
        </p:spPr>
        <p:txBody>
          <a:bodyPr wrap="none">
            <a:spAutoFit/>
          </a:bodyPr>
          <a:p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992" name="Text Box 8"/>
          <p:cNvSpPr txBox="1"/>
          <p:nvPr/>
        </p:nvSpPr>
        <p:spPr>
          <a:xfrm>
            <a:off x="539750" y="3665538"/>
            <a:ext cx="8604250" cy="2868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已知： △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和△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A′B′C ′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中，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AB=A′B′,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    ∠A=</a:t>
            </a:r>
            <a:r>
              <a:rPr lang="en-US" altLang="zh-CN" sz="2800" b="1" err="1">
                <a:latin typeface="黑体" panose="02010609060101010101" pitchFamily="2" charset="-122"/>
                <a:ea typeface="黑体" panose="02010609060101010101" pitchFamily="2" charset="-122"/>
              </a:rPr>
              <a:t>∠A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′,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若△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ABC≌△ A′B′C′,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还需要什么条件（　        ）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　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：∠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B=∠B′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  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：  ∠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C=∠C′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　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C:  AC=A′C′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 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D: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  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均可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  <p:bldP spid="41990" grpId="0"/>
      <p:bldP spid="41991" grpId="0"/>
      <p:bldP spid="419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034" name="Text Box 2"/>
          <p:cNvSpPr txBox="1"/>
          <p:nvPr/>
        </p:nvSpPr>
        <p:spPr>
          <a:xfrm>
            <a:off x="669925" y="1390650"/>
            <a:ext cx="5638800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3 </a:t>
            </a:r>
            <a:r>
              <a:rPr lang="zh-CN" altLang="en-US" sz="2800" b="1" dirty="0">
                <a:latin typeface="Times New Roman" panose="02020603050405020304" pitchFamily="18" charset="0"/>
              </a:rPr>
              <a:t>已知如图，∠</a:t>
            </a:r>
            <a:r>
              <a:rPr lang="en-US" altLang="zh-CN" sz="2800" b="1">
                <a:latin typeface="Times New Roman" panose="02020603050405020304" pitchFamily="18" charset="0"/>
              </a:rPr>
              <a:t>1 = ∠2</a:t>
            </a:r>
            <a:r>
              <a:rPr lang="zh-CN" altLang="en-US" sz="2800" b="1" dirty="0">
                <a:latin typeface="Times New Roman" panose="02020603050405020304" pitchFamily="18" charset="0"/>
              </a:rPr>
              <a:t>，∠</a:t>
            </a:r>
            <a:r>
              <a:rPr lang="en-US" altLang="zh-CN" sz="2800" b="1">
                <a:latin typeface="Times New Roman" panose="02020603050405020304" pitchFamily="18" charset="0"/>
              </a:rPr>
              <a:t>C = ∠D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求证：</a:t>
            </a:r>
            <a:r>
              <a:rPr lang="en-US" altLang="zh-CN" sz="2800" b="1">
                <a:latin typeface="Times New Roman" panose="02020603050405020304" pitchFamily="18" charset="0"/>
              </a:rPr>
              <a:t>AC = AD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4632325" y="2489200"/>
            <a:ext cx="3597275" cy="3276600"/>
            <a:chOff x="2294" y="1226"/>
            <a:chExt cx="2266" cy="2064"/>
          </a:xfrm>
        </p:grpSpPr>
        <p:sp>
          <p:nvSpPr>
            <p:cNvPr id="32776" name="Freeform 4"/>
            <p:cNvSpPr/>
            <p:nvPr/>
          </p:nvSpPr>
          <p:spPr>
            <a:xfrm>
              <a:off x="2496" y="1392"/>
              <a:ext cx="2064" cy="816"/>
            </a:xfrm>
            <a:custGeom>
              <a:avLst/>
              <a:gdLst>
                <a:gd name="txL" fmla="*/ 0 w 2064"/>
                <a:gd name="txT" fmla="*/ 0 h 816"/>
                <a:gd name="txR" fmla="*/ 2064 w 2064"/>
                <a:gd name="txB" fmla="*/ 816 h 816"/>
              </a:gdLst>
              <a:ahLst/>
              <a:cxnLst>
                <a:cxn ang="0">
                  <a:pos x="2064" y="816"/>
                </a:cxn>
                <a:cxn ang="0">
                  <a:pos x="0" y="816"/>
                </a:cxn>
                <a:cxn ang="0">
                  <a:pos x="1392" y="0"/>
                </a:cxn>
                <a:cxn ang="0">
                  <a:pos x="960" y="816"/>
                </a:cxn>
              </a:cxnLst>
              <a:rect l="txL" t="txT" r="txR" b="txB"/>
              <a:pathLst>
                <a:path w="2064" h="816">
                  <a:moveTo>
                    <a:pt x="2064" y="816"/>
                  </a:moveTo>
                  <a:lnTo>
                    <a:pt x="0" y="816"/>
                  </a:lnTo>
                  <a:lnTo>
                    <a:pt x="1392" y="0"/>
                  </a:lnTo>
                  <a:lnTo>
                    <a:pt x="960" y="816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2777" name="Freeform 5"/>
            <p:cNvSpPr/>
            <p:nvPr/>
          </p:nvSpPr>
          <p:spPr>
            <a:xfrm flipV="1">
              <a:off x="2496" y="2208"/>
              <a:ext cx="2064" cy="816"/>
            </a:xfrm>
            <a:custGeom>
              <a:avLst/>
              <a:gdLst>
                <a:gd name="txL" fmla="*/ 0 w 2064"/>
                <a:gd name="txT" fmla="*/ 0 h 816"/>
                <a:gd name="txR" fmla="*/ 2064 w 2064"/>
                <a:gd name="txB" fmla="*/ 816 h 816"/>
              </a:gdLst>
              <a:ahLst/>
              <a:cxnLst>
                <a:cxn ang="0">
                  <a:pos x="2064" y="816"/>
                </a:cxn>
                <a:cxn ang="0">
                  <a:pos x="0" y="816"/>
                </a:cxn>
                <a:cxn ang="0">
                  <a:pos x="1392" y="0"/>
                </a:cxn>
                <a:cxn ang="0">
                  <a:pos x="960" y="816"/>
                </a:cxn>
              </a:cxnLst>
              <a:rect l="txL" t="txT" r="txR" b="txB"/>
              <a:pathLst>
                <a:path w="2064" h="816">
                  <a:moveTo>
                    <a:pt x="2064" y="816"/>
                  </a:moveTo>
                  <a:lnTo>
                    <a:pt x="0" y="816"/>
                  </a:lnTo>
                  <a:lnTo>
                    <a:pt x="1392" y="0"/>
                  </a:lnTo>
                  <a:lnTo>
                    <a:pt x="960" y="816"/>
                  </a:ln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2778" name="Text Box 6"/>
            <p:cNvSpPr txBox="1"/>
            <p:nvPr/>
          </p:nvSpPr>
          <p:spPr>
            <a:xfrm>
              <a:off x="2294" y="2186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Times New Roman" panose="02020603050405020304" pitchFamily="18" charset="0"/>
                </a:rPr>
                <a:t>A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32779" name="Text Box 7"/>
            <p:cNvSpPr txBox="1"/>
            <p:nvPr/>
          </p:nvSpPr>
          <p:spPr>
            <a:xfrm>
              <a:off x="3302" y="2186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Times New Roman" panose="02020603050405020304" pitchFamily="18" charset="0"/>
                </a:rPr>
                <a:t>B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32780" name="Text Box 8"/>
            <p:cNvSpPr txBox="1"/>
            <p:nvPr/>
          </p:nvSpPr>
          <p:spPr>
            <a:xfrm>
              <a:off x="3926" y="1226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Times New Roman" panose="02020603050405020304" pitchFamily="18" charset="0"/>
                </a:rPr>
                <a:t>D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32781" name="Text Box 9"/>
            <p:cNvSpPr txBox="1"/>
            <p:nvPr/>
          </p:nvSpPr>
          <p:spPr>
            <a:xfrm>
              <a:off x="3878" y="3002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>
                  <a:latin typeface="Times New Roman" panose="02020603050405020304" pitchFamily="18" charset="0"/>
                </a:rPr>
                <a:t>C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32782" name="Freeform 10"/>
            <p:cNvSpPr/>
            <p:nvPr/>
          </p:nvSpPr>
          <p:spPr>
            <a:xfrm>
              <a:off x="2676" y="2112"/>
              <a:ext cx="28" cy="108"/>
            </a:xfrm>
            <a:custGeom>
              <a:avLst/>
              <a:gdLst>
                <a:gd name="txL" fmla="*/ 0 w 28"/>
                <a:gd name="txT" fmla="*/ 0 h 108"/>
                <a:gd name="txR" fmla="*/ 28 w 28"/>
                <a:gd name="txB" fmla="*/ 108 h 108"/>
              </a:gdLst>
              <a:ahLst/>
              <a:cxnLst>
                <a:cxn ang="0">
                  <a:pos x="0" y="0"/>
                </a:cxn>
                <a:cxn ang="0">
                  <a:pos x="24" y="72"/>
                </a:cxn>
                <a:cxn ang="0">
                  <a:pos x="12" y="108"/>
                </a:cxn>
              </a:cxnLst>
              <a:rect l="txL" t="txT" r="txR" b="txB"/>
              <a:pathLst>
                <a:path w="28" h="108">
                  <a:moveTo>
                    <a:pt x="0" y="0"/>
                  </a:moveTo>
                  <a:cubicBezTo>
                    <a:pt x="8" y="24"/>
                    <a:pt x="16" y="48"/>
                    <a:pt x="24" y="72"/>
                  </a:cubicBezTo>
                  <a:cubicBezTo>
                    <a:pt x="28" y="84"/>
                    <a:pt x="12" y="108"/>
                    <a:pt x="12" y="108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2783" name="Freeform 11"/>
            <p:cNvSpPr/>
            <p:nvPr/>
          </p:nvSpPr>
          <p:spPr>
            <a:xfrm>
              <a:off x="2640" y="2208"/>
              <a:ext cx="48" cy="72"/>
            </a:xfrm>
            <a:custGeom>
              <a:avLst/>
              <a:gdLst>
                <a:gd name="txL" fmla="*/ 0 w 48"/>
                <a:gd name="txT" fmla="*/ 0 h 72"/>
                <a:gd name="txR" fmla="*/ 48 w 48"/>
                <a:gd name="txB" fmla="*/ 72 h 72"/>
              </a:gdLst>
              <a:ahLst/>
              <a:cxnLst>
                <a:cxn ang="0">
                  <a:pos x="0" y="72"/>
                </a:cxn>
                <a:cxn ang="0">
                  <a:pos x="36" y="36"/>
                </a:cxn>
                <a:cxn ang="0">
                  <a:pos x="48" y="0"/>
                </a:cxn>
              </a:cxnLst>
              <a:rect l="txL" t="txT" r="txR" b="txB"/>
              <a:pathLst>
                <a:path w="48" h="72">
                  <a:moveTo>
                    <a:pt x="0" y="72"/>
                  </a:moveTo>
                  <a:cubicBezTo>
                    <a:pt x="12" y="60"/>
                    <a:pt x="27" y="50"/>
                    <a:pt x="36" y="36"/>
                  </a:cubicBezTo>
                  <a:cubicBezTo>
                    <a:pt x="43" y="25"/>
                    <a:pt x="48" y="0"/>
                    <a:pt x="48" y="0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2784" name="Text Box 12"/>
            <p:cNvSpPr txBox="1"/>
            <p:nvPr/>
          </p:nvSpPr>
          <p:spPr>
            <a:xfrm>
              <a:off x="2748" y="2013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2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  <p:sp>
          <p:nvSpPr>
            <p:cNvPr id="32785" name="Text Box 13"/>
            <p:cNvSpPr txBox="1"/>
            <p:nvPr/>
          </p:nvSpPr>
          <p:spPr>
            <a:xfrm>
              <a:off x="2748" y="2196"/>
              <a:ext cx="18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1800">
                  <a:latin typeface="Times New Roman" panose="02020603050405020304" pitchFamily="18" charset="0"/>
                </a:rPr>
                <a:t>1</a:t>
              </a:r>
              <a:endParaRPr lang="en-US" altLang="zh-CN" sz="1800">
                <a:latin typeface="Times New Roman" panose="02020603050405020304" pitchFamily="18" charset="0"/>
              </a:endParaRPr>
            </a:p>
          </p:txBody>
        </p:sp>
      </p:grpSp>
      <p:sp>
        <p:nvSpPr>
          <p:cNvPr id="44046" name="Text Box 14"/>
          <p:cNvSpPr txBox="1"/>
          <p:nvPr/>
        </p:nvSpPr>
        <p:spPr>
          <a:xfrm>
            <a:off x="822325" y="2530475"/>
            <a:ext cx="38941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Times New Roman" panose="02020603050405020304" pitchFamily="18" charset="0"/>
              </a:rPr>
              <a:t>证明：在△</a:t>
            </a:r>
            <a:r>
              <a:rPr lang="en-US" altLang="zh-CN">
                <a:latin typeface="Times New Roman" panose="02020603050405020304" pitchFamily="18" charset="0"/>
              </a:rPr>
              <a:t>ABC</a:t>
            </a:r>
            <a:r>
              <a:rPr lang="zh-CN" altLang="en-US" dirty="0">
                <a:latin typeface="Times New Roman" panose="02020603050405020304" pitchFamily="18" charset="0"/>
              </a:rPr>
              <a:t>和△</a:t>
            </a:r>
            <a:r>
              <a:rPr lang="en-US" altLang="zh-CN">
                <a:latin typeface="Times New Roman" panose="02020603050405020304" pitchFamily="18" charset="0"/>
              </a:rPr>
              <a:t>ABD</a:t>
            </a:r>
            <a:r>
              <a:rPr lang="zh-CN" altLang="en-US" dirty="0">
                <a:latin typeface="Times New Roman" panose="02020603050405020304" pitchFamily="18" charset="0"/>
              </a:rPr>
              <a:t>中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4047" name="Text Box 15"/>
          <p:cNvSpPr txBox="1"/>
          <p:nvPr/>
        </p:nvSpPr>
        <p:spPr>
          <a:xfrm>
            <a:off x="1889125" y="3368675"/>
            <a:ext cx="1541463" cy="11874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∠1 = ∠2</a:t>
            </a:r>
            <a:endParaRPr lang="en-US" altLang="zh-CN">
              <a:latin typeface="Times New Roman" panose="02020603050405020304" pitchFamily="18" charset="0"/>
            </a:endParaRPr>
          </a:p>
          <a:p>
            <a:r>
              <a:rPr lang="en-US" altLang="zh-CN">
                <a:latin typeface="Times New Roman" panose="02020603050405020304" pitchFamily="18" charset="0"/>
              </a:rPr>
              <a:t>∠C = ∠D</a:t>
            </a:r>
            <a:endParaRPr lang="en-US" altLang="zh-CN">
              <a:latin typeface="Times New Roman" panose="02020603050405020304" pitchFamily="18" charset="0"/>
            </a:endParaRPr>
          </a:p>
          <a:p>
            <a:r>
              <a:rPr lang="en-US" altLang="zh-CN">
                <a:latin typeface="Times New Roman" panose="02020603050405020304" pitchFamily="18" charset="0"/>
              </a:rPr>
              <a:t>AB = </a:t>
            </a:r>
            <a:r>
              <a:rPr lang="en-US" altLang="zh-CN" err="1">
                <a:latin typeface="Times New Roman" panose="02020603050405020304" pitchFamily="18" charset="0"/>
              </a:rPr>
              <a:t>AB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44048" name="AutoShape 16"/>
          <p:cNvSpPr/>
          <p:nvPr/>
        </p:nvSpPr>
        <p:spPr>
          <a:xfrm>
            <a:off x="1731963" y="3521075"/>
            <a:ext cx="76200" cy="914400"/>
          </a:xfrm>
          <a:prstGeom prst="leftBrace">
            <a:avLst>
              <a:gd name="adj1" fmla="val 10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4049" name="Text Box 17"/>
          <p:cNvSpPr txBox="1"/>
          <p:nvPr/>
        </p:nvSpPr>
        <p:spPr>
          <a:xfrm>
            <a:off x="1660525" y="5121275"/>
            <a:ext cx="5335588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>
                <a:latin typeface="Times New Roman" panose="02020603050405020304" pitchFamily="18" charset="0"/>
              </a:rPr>
              <a:t>∴△ABC≌△ABD</a:t>
            </a:r>
            <a:r>
              <a:rPr lang="zh-CN" altLang="en-US" dirty="0">
                <a:latin typeface="Times New Roman" panose="02020603050405020304" pitchFamily="18" charset="0"/>
              </a:rPr>
              <a:t>（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AAS</a:t>
            </a:r>
            <a:r>
              <a:rPr lang="zh-CN" altLang="en-US" dirty="0">
                <a:latin typeface="Times New Roman" panose="02020603050405020304" pitchFamily="18" charset="0"/>
              </a:rPr>
              <a:t>）</a:t>
            </a:r>
            <a:endParaRPr lang="zh-CN" altLang="en-US" dirty="0">
              <a:latin typeface="Times New Roman" panose="02020603050405020304" pitchFamily="18" charset="0"/>
            </a:endParaRPr>
          </a:p>
          <a:p>
            <a:r>
              <a:rPr lang="zh-CN" altLang="en-US" dirty="0">
                <a:latin typeface="Times New Roman" panose="02020603050405020304" pitchFamily="18" charset="0"/>
              </a:rPr>
              <a:t>∴</a:t>
            </a:r>
            <a:r>
              <a:rPr lang="en-US" altLang="zh-CN">
                <a:latin typeface="Times New Roman" panose="02020603050405020304" pitchFamily="18" charset="0"/>
              </a:rPr>
              <a:t>AC = AD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（全等三角形对应边相等）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4034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23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4034">
                                            <p:txEl>
                                              <p:charRg st="23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44046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4404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>
                                            <p:txEl>
                                              <p:charRg st="8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44047">
                                            <p:txEl>
                                              <p:charRg st="8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>
                                            <p:txEl>
                                              <p:charRg st="16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44047">
                                            <p:txEl>
                                              <p:charRg st="16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4404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>
                                            <p:txEl>
                                              <p:charRg st="16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44049">
                                            <p:txEl>
                                              <p:charRg st="16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uild="p"/>
      <p:bldP spid="44046" grpId="0" build="p"/>
      <p:bldP spid="44047" grpId="0" build="p"/>
      <p:bldP spid="44048" grpId="0" animBg="1"/>
      <p:bldP spid="4404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30" name="Text Box 2"/>
          <p:cNvSpPr txBox="1"/>
          <p:nvPr/>
        </p:nvSpPr>
        <p:spPr>
          <a:xfrm>
            <a:off x="0" y="228600"/>
            <a:ext cx="8091488" cy="946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      4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、如图</a:t>
            </a:r>
            <a:r>
              <a:rPr lang="en-US" altLang="zh-CN" sz="2800" b="1">
                <a:latin typeface="Times New Roman" panose="02020603050405020304" pitchFamily="18" charset="0"/>
              </a:rPr>
              <a:t>,O</a:t>
            </a:r>
            <a:r>
              <a:rPr lang="zh-CN" altLang="en-US" sz="2800" b="1" dirty="0">
                <a:latin typeface="Times New Roman" panose="02020603050405020304" pitchFamily="18" charset="0"/>
              </a:rPr>
              <a:t>是</a:t>
            </a:r>
            <a:r>
              <a:rPr lang="en-US" altLang="zh-CN" sz="2800" b="1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的中点，      </a:t>
            </a:r>
            <a:r>
              <a:rPr lang="en-US" altLang="zh-CN" sz="2800" b="1">
                <a:latin typeface="Times New Roman" panose="02020603050405020304" pitchFamily="18" charset="0"/>
              </a:rPr>
              <a:t>=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，        与         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全等吗</a:t>
            </a:r>
            <a:r>
              <a:rPr lang="en-US" altLang="zh-CN" sz="2800" b="1">
                <a:latin typeface="Times New Roman" panose="02020603050405020304" pitchFamily="18" charset="0"/>
              </a:rPr>
              <a:t>?   </a:t>
            </a:r>
            <a:r>
              <a:rPr lang="zh-CN" altLang="en-US" sz="2800" b="1" dirty="0">
                <a:latin typeface="Times New Roman" panose="02020603050405020304" pitchFamily="18" charset="0"/>
              </a:rPr>
              <a:t>为什么？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9218" name="Object 3"/>
          <p:cNvGraphicFramePr/>
          <p:nvPr/>
        </p:nvGraphicFramePr>
        <p:xfrm>
          <a:off x="4140200" y="188913"/>
          <a:ext cx="762000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253365" imgH="165100" progId="Equation.3">
                  <p:embed/>
                </p:oleObj>
              </mc:Choice>
              <mc:Fallback>
                <p:oleObj name="" r:id="rId1" imgW="253365" imgH="1651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40200" y="188913"/>
                        <a:ext cx="762000" cy="492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4"/>
          <p:cNvGraphicFramePr/>
          <p:nvPr/>
        </p:nvGraphicFramePr>
        <p:xfrm>
          <a:off x="5219700" y="260350"/>
          <a:ext cx="685800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253365" imgH="165100" progId="Equation.3">
                  <p:embed/>
                </p:oleObj>
              </mc:Choice>
              <mc:Fallback>
                <p:oleObj name="" r:id="rId3" imgW="253365" imgH="1651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19700" y="260350"/>
                        <a:ext cx="685800" cy="442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5"/>
          <p:cNvGraphicFramePr/>
          <p:nvPr/>
        </p:nvGraphicFramePr>
        <p:xfrm>
          <a:off x="5867400" y="260350"/>
          <a:ext cx="1011238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5" imgW="456565" imgH="177800" progId="Equation.3">
                  <p:embed/>
                </p:oleObj>
              </mc:Choice>
              <mc:Fallback>
                <p:oleObj name="" r:id="rId5" imgW="456565" imgH="1778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67400" y="260350"/>
                        <a:ext cx="1011238" cy="395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6"/>
          <p:cNvGraphicFramePr/>
          <p:nvPr/>
        </p:nvGraphicFramePr>
        <p:xfrm>
          <a:off x="7235825" y="260350"/>
          <a:ext cx="1011238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7" imgW="456565" imgH="177800" progId="Equation.3">
                  <p:embed/>
                </p:oleObj>
              </mc:Choice>
              <mc:Fallback>
                <p:oleObj name="" r:id="rId7" imgW="456565" imgH="1778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235825" y="260350"/>
                        <a:ext cx="1011238" cy="393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31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7800" y="1143000"/>
            <a:ext cx="3671888" cy="2487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8" name="AutoShape 8"/>
          <p:cNvSpPr/>
          <p:nvPr/>
        </p:nvSpPr>
        <p:spPr>
          <a:xfrm>
            <a:off x="1295400" y="1295400"/>
            <a:ext cx="2895600" cy="990600"/>
          </a:xfrm>
          <a:prstGeom prst="cloudCallout">
            <a:avLst>
              <a:gd name="adj1" fmla="val -71000"/>
              <a:gd name="adj2" fmla="val 9711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dirty="0">
                <a:solidFill>
                  <a:srgbClr val="CC3300"/>
                </a:solidFill>
                <a:latin typeface="Times New Roman" panose="02020603050405020304" pitchFamily="18" charset="0"/>
              </a:rPr>
              <a:t>两角和夹边对应相等</a:t>
            </a:r>
            <a:endParaRPr lang="zh-CN" altLang="en-US" dirty="0">
              <a:solidFill>
                <a:srgbClr val="CC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9" name="AutoShape 9"/>
          <p:cNvSpPr/>
          <p:nvPr/>
        </p:nvSpPr>
        <p:spPr>
          <a:xfrm>
            <a:off x="1981200" y="3733800"/>
            <a:ext cx="381000" cy="1676400"/>
          </a:xfrm>
          <a:prstGeom prst="leftBrace">
            <a:avLst>
              <a:gd name="adj1" fmla="val 3666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40970" name="Object 10"/>
          <p:cNvGraphicFramePr/>
          <p:nvPr/>
        </p:nvGraphicFramePr>
        <p:xfrm>
          <a:off x="2700338" y="3646488"/>
          <a:ext cx="1947862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0" imgW="761365" imgH="190500" progId="Equation.3">
                  <p:embed/>
                </p:oleObj>
              </mc:Choice>
              <mc:Fallback>
                <p:oleObj name="" r:id="rId10" imgW="761365" imgH="1905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700338" y="3646488"/>
                        <a:ext cx="1947862" cy="487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71" name="Object 11"/>
          <p:cNvGraphicFramePr/>
          <p:nvPr/>
        </p:nvGraphicFramePr>
        <p:xfrm>
          <a:off x="2700338" y="4337050"/>
          <a:ext cx="184785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2" imgW="633730" imgH="177800" progId="Equation.3">
                  <p:embed/>
                </p:oleObj>
              </mc:Choice>
              <mc:Fallback>
                <p:oleObj name="" r:id="rId12" imgW="633730" imgH="1778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700338" y="4337050"/>
                        <a:ext cx="1847850" cy="517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72" name="Object 12"/>
          <p:cNvGraphicFramePr/>
          <p:nvPr/>
        </p:nvGraphicFramePr>
        <p:xfrm>
          <a:off x="2640013" y="4979988"/>
          <a:ext cx="279717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4" imgW="1052195" imgH="177800" progId="Equation.3">
                  <p:embed/>
                </p:oleObj>
              </mc:Choice>
              <mc:Fallback>
                <p:oleObj name="" r:id="rId14" imgW="1052195" imgH="1778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640013" y="4979988"/>
                        <a:ext cx="2797175" cy="473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73" name="Object 13"/>
          <p:cNvGraphicFramePr/>
          <p:nvPr/>
        </p:nvGraphicFramePr>
        <p:xfrm>
          <a:off x="1562100" y="5816600"/>
          <a:ext cx="3441700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6" imgW="1421130" imgH="203200" progId="Equation.3">
                  <p:embed/>
                </p:oleObj>
              </mc:Choice>
              <mc:Fallback>
                <p:oleObj name="" r:id="rId16" imgW="1421130" imgH="2032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62100" y="5816600"/>
                        <a:ext cx="3441700" cy="492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74" name="Object 14"/>
          <p:cNvGraphicFramePr/>
          <p:nvPr/>
        </p:nvGraphicFramePr>
        <p:xfrm>
          <a:off x="5410200" y="5867400"/>
          <a:ext cx="1250950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8" imgW="520700" imgH="241300" progId="Equation.3">
                  <p:embed/>
                </p:oleObj>
              </mc:Choice>
              <mc:Fallback>
                <p:oleObj name="" r:id="rId18" imgW="520700" imgH="2413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410200" y="5867400"/>
                        <a:ext cx="1250950" cy="579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75" name="Object 15"/>
          <p:cNvGraphicFramePr/>
          <p:nvPr/>
        </p:nvGraphicFramePr>
        <p:xfrm>
          <a:off x="2419350" y="2852738"/>
          <a:ext cx="2508250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0" imgW="1002665" imgH="190500" progId="Equation.3">
                  <p:embed/>
                </p:oleObj>
              </mc:Choice>
              <mc:Fallback>
                <p:oleObj name="" r:id="rId20" imgW="1002665" imgH="1905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419350" y="2852738"/>
                        <a:ext cx="2508250" cy="476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76" name="Text Box 16"/>
          <p:cNvSpPr txBox="1"/>
          <p:nvPr/>
        </p:nvSpPr>
        <p:spPr>
          <a:xfrm>
            <a:off x="4876800" y="3606800"/>
            <a:ext cx="11398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已知</a:t>
            </a:r>
            <a:r>
              <a:rPr lang="en-US" altLang="zh-CN" sz="2800" b="1">
                <a:latin typeface="Times New Roman" panose="02020603050405020304" pitchFamily="18" charset="0"/>
              </a:rPr>
              <a:t>)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0977" name="Text Box 17"/>
          <p:cNvSpPr txBox="1"/>
          <p:nvPr/>
        </p:nvSpPr>
        <p:spPr>
          <a:xfrm>
            <a:off x="4876800" y="4292600"/>
            <a:ext cx="22161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中点的定义</a:t>
            </a:r>
            <a:r>
              <a:rPr lang="en-US" altLang="zh-CN" sz="2800" b="1">
                <a:latin typeface="Times New Roman" panose="02020603050405020304" pitchFamily="18" charset="0"/>
              </a:rPr>
              <a:t>)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40978" name="Text Box 18"/>
          <p:cNvSpPr txBox="1"/>
          <p:nvPr/>
        </p:nvSpPr>
        <p:spPr>
          <a:xfrm>
            <a:off x="5927725" y="4867275"/>
            <a:ext cx="22161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</a:rPr>
              <a:t>对顶角相等</a:t>
            </a:r>
            <a:r>
              <a:rPr lang="en-US" altLang="zh-CN" sz="2800" b="1">
                <a:latin typeface="Times New Roman" panose="02020603050405020304" pitchFamily="18" charset="0"/>
              </a:rPr>
              <a:t>)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graphicFrame>
        <p:nvGraphicFramePr>
          <p:cNvPr id="40979" name="Object 19"/>
          <p:cNvGraphicFramePr/>
          <p:nvPr/>
        </p:nvGraphicFramePr>
        <p:xfrm>
          <a:off x="1403350" y="2865438"/>
          <a:ext cx="430213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2" imgW="139700" imgH="127000" progId="Equation.3">
                  <p:embed/>
                </p:oleObj>
              </mc:Choice>
              <mc:Fallback>
                <p:oleObj name="" r:id="rId22" imgW="139700" imgH="1270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403350" y="2865438"/>
                        <a:ext cx="430213" cy="392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80" name="Text Box 20"/>
          <p:cNvSpPr txBox="1"/>
          <p:nvPr/>
        </p:nvSpPr>
        <p:spPr>
          <a:xfrm>
            <a:off x="1806575" y="2838450"/>
            <a:ext cx="3917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b" anchorCtr="0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在              和                中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0981" name="Line 21"/>
          <p:cNvSpPr/>
          <p:nvPr/>
        </p:nvSpPr>
        <p:spPr>
          <a:xfrm>
            <a:off x="2268538" y="3284538"/>
            <a:ext cx="12239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82" name="Line 22"/>
          <p:cNvSpPr/>
          <p:nvPr/>
        </p:nvSpPr>
        <p:spPr>
          <a:xfrm>
            <a:off x="3851275" y="3284538"/>
            <a:ext cx="14414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83" name="Line 23"/>
          <p:cNvSpPr/>
          <p:nvPr/>
        </p:nvSpPr>
        <p:spPr>
          <a:xfrm>
            <a:off x="2339975" y="4149725"/>
            <a:ext cx="25193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84" name="Line 24"/>
          <p:cNvSpPr/>
          <p:nvPr/>
        </p:nvSpPr>
        <p:spPr>
          <a:xfrm>
            <a:off x="2411413" y="4941888"/>
            <a:ext cx="25209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85" name="Line 25"/>
          <p:cNvSpPr/>
          <p:nvPr/>
        </p:nvSpPr>
        <p:spPr>
          <a:xfrm>
            <a:off x="2627313" y="5516563"/>
            <a:ext cx="28813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40986" name="Object 26"/>
          <p:cNvGraphicFramePr/>
          <p:nvPr/>
        </p:nvGraphicFramePr>
        <p:xfrm>
          <a:off x="3276600" y="5915025"/>
          <a:ext cx="4318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24" imgW="139700" imgH="127000" progId="Equation.3">
                  <p:embed/>
                </p:oleObj>
              </mc:Choice>
              <mc:Fallback>
                <p:oleObj name="" r:id="rId24" imgW="139700" imgH="1270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3276600" y="5915025"/>
                        <a:ext cx="431800" cy="393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87" name="Line 27"/>
          <p:cNvSpPr/>
          <p:nvPr/>
        </p:nvSpPr>
        <p:spPr>
          <a:xfrm>
            <a:off x="1979613" y="6308725"/>
            <a:ext cx="12239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88" name="Line 28"/>
          <p:cNvSpPr/>
          <p:nvPr/>
        </p:nvSpPr>
        <p:spPr>
          <a:xfrm>
            <a:off x="3708400" y="6308725"/>
            <a:ext cx="12239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0989" name="Text Box 29"/>
          <p:cNvSpPr txBox="1"/>
          <p:nvPr/>
        </p:nvSpPr>
        <p:spPr>
          <a:xfrm>
            <a:off x="5219700" y="5924550"/>
            <a:ext cx="15589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b" anchorCtr="0">
            <a:spAutoFit/>
          </a:bodyPr>
          <a:p>
            <a:r>
              <a:rPr lang="zh-CN" altLang="en-US" b="1" dirty="0">
                <a:latin typeface="Times New Roman" panose="02020603050405020304" pitchFamily="18" charset="0"/>
              </a:rPr>
              <a:t>（          ）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8" grpId="0" animBg="1"/>
      <p:bldP spid="40969" grpId="0" animBg="1"/>
      <p:bldP spid="40980" grpId="0"/>
      <p:bldP spid="4098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8194" name="Object 4"/>
          <p:cNvGraphicFramePr/>
          <p:nvPr/>
        </p:nvGraphicFramePr>
        <p:xfrm>
          <a:off x="5867400" y="2492375"/>
          <a:ext cx="2862263" cy="381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1255395" imgH="1676400" progId="Word.Picture.8">
                  <p:embed/>
                </p:oleObj>
              </mc:Choice>
              <mc:Fallback>
                <p:oleObj name="" r:id="rId1" imgW="1255395" imgH="1676400" progId="Word.Picture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867400" y="2492375"/>
                        <a:ext cx="2862263" cy="3816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" name="Rectangle 7"/>
          <p:cNvSpPr/>
          <p:nvPr/>
        </p:nvSpPr>
        <p:spPr>
          <a:xfrm>
            <a:off x="395288" y="293688"/>
            <a:ext cx="7621587" cy="1552575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CN" altLang="en-US" b="1" dirty="0">
                <a:latin typeface="Times New Roman" panose="02020603050405020304" pitchFamily="18" charset="0"/>
              </a:rPr>
              <a:t>如图，△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是等腰三角形，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　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分别是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∠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BAC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、∠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的角平分线，△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ABD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和△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BAE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全等吗？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试说明理由．</a:t>
            </a:r>
            <a:endParaRPr lang="zh-CN" altLang="en-US" b="1" dirty="0">
              <a:latin typeface="Arial" panose="020B0604020202020204" pitchFamily="34" charset="0"/>
            </a:endParaRPr>
          </a:p>
          <a:p>
            <a:pPr eaLnBrk="0" hangingPunct="0"/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8204" name="Text Box 12"/>
          <p:cNvSpPr txBox="1"/>
          <p:nvPr/>
        </p:nvSpPr>
        <p:spPr>
          <a:xfrm>
            <a:off x="395288" y="2122488"/>
            <a:ext cx="5472112" cy="37226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全等。∵ △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是等腰三角形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∴ ∠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ABD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＝∠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BAE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∵ AD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、　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BE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分别是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∠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BAC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、∠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的角平分线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∴ ∠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BAD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＝∠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ABE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＝等腰△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ABC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底角的一半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∵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AB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＝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BA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∴ △ABD</a:t>
            </a:r>
            <a:r>
              <a:rPr lang="zh-CN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≌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△BAE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ASA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4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4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16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04">
                                            <p:txEl>
                                              <p:charRg st="16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04">
                                            <p:txEl>
                                              <p:charRg st="16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2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204">
                                            <p:txEl>
                                              <p:charRg st="2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204">
                                            <p:txEl>
                                              <p:charRg st="2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4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04">
                                            <p:txEl>
                                              <p:charRg st="4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04">
                                            <p:txEl>
                                              <p:charRg st="4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5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04">
                                            <p:txEl>
                                              <p:charRg st="5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04">
                                            <p:txEl>
                                              <p:charRg st="5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7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204">
                                            <p:txEl>
                                              <p:charRg st="7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204">
                                            <p:txEl>
                                              <p:charRg st="7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>
                                            <p:txEl>
                                              <p:charRg st="86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4">
                                            <p:txEl>
                                              <p:charRg st="86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04">
                                            <p:txEl>
                                              <p:charRg st="86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6" name="Text Box 2"/>
          <p:cNvSpPr txBox="1"/>
          <p:nvPr/>
        </p:nvSpPr>
        <p:spPr>
          <a:xfrm>
            <a:off x="468313" y="323850"/>
            <a:ext cx="8766175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/>
            <a:r>
              <a:rPr lang="en-US" altLang="zh-CN" sz="3200" b="1">
                <a:latin typeface="Arial" panose="020B0604020202020204" pitchFamily="34" charset="0"/>
              </a:rPr>
              <a:t>6</a:t>
            </a:r>
            <a:r>
              <a:rPr lang="zh-CN" altLang="en-US" sz="3200" b="1" dirty="0">
                <a:latin typeface="Arial" panose="020B0604020202020204" pitchFamily="34" charset="0"/>
              </a:rPr>
              <a:t>、如图，已知</a:t>
            </a:r>
            <a:r>
              <a:rPr lang="en-US" altLang="zh-CN" sz="3200" b="1">
                <a:latin typeface="Arial" panose="020B0604020202020204" pitchFamily="34" charset="0"/>
              </a:rPr>
              <a:t>AB=AC</a:t>
            </a:r>
            <a:r>
              <a:rPr lang="zh-CN" altLang="en-US" sz="3200" b="1" dirty="0">
                <a:latin typeface="Arial" panose="020B0604020202020204" pitchFamily="34" charset="0"/>
              </a:rPr>
              <a:t>，∠</a:t>
            </a:r>
            <a:r>
              <a:rPr lang="en-US" altLang="zh-CN" sz="3200" b="1">
                <a:latin typeface="Arial" panose="020B0604020202020204" pitchFamily="34" charset="0"/>
              </a:rPr>
              <a:t>ADB= ∠AEC</a:t>
            </a:r>
            <a:r>
              <a:rPr lang="zh-CN" altLang="en-US" sz="3200" b="1" dirty="0">
                <a:latin typeface="Arial" panose="020B0604020202020204" pitchFamily="34" charset="0"/>
              </a:rPr>
              <a:t>，       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 marL="457200" indent="-457200"/>
            <a:r>
              <a:rPr lang="zh-CN" altLang="en-US" sz="3200" b="1" dirty="0">
                <a:latin typeface="Arial" panose="020B0604020202020204" pitchFamily="34" charset="0"/>
              </a:rPr>
              <a:t>     求证：△</a:t>
            </a:r>
            <a:r>
              <a:rPr lang="en-US" altLang="zh-CN" sz="3200" b="1">
                <a:latin typeface="Arial" panose="020B0604020202020204" pitchFamily="34" charset="0"/>
              </a:rPr>
              <a:t>ABD≌△ACE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grpSp>
        <p:nvGrpSpPr>
          <p:cNvPr id="31747" name="Group 3"/>
          <p:cNvGrpSpPr/>
          <p:nvPr/>
        </p:nvGrpSpPr>
        <p:grpSpPr>
          <a:xfrm>
            <a:off x="5272088" y="2565400"/>
            <a:ext cx="3465512" cy="3040063"/>
            <a:chOff x="3321" y="1686"/>
            <a:chExt cx="2183" cy="1915"/>
          </a:xfrm>
        </p:grpSpPr>
        <p:sp>
          <p:nvSpPr>
            <p:cNvPr id="31749" name="Line 4"/>
            <p:cNvSpPr/>
            <p:nvPr/>
          </p:nvSpPr>
          <p:spPr>
            <a:xfrm>
              <a:off x="3560" y="3203"/>
              <a:ext cx="167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0" name="Line 5"/>
            <p:cNvSpPr/>
            <p:nvPr/>
          </p:nvSpPr>
          <p:spPr>
            <a:xfrm flipV="1">
              <a:off x="3560" y="2115"/>
              <a:ext cx="862" cy="10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1" name="Line 6"/>
            <p:cNvSpPr/>
            <p:nvPr/>
          </p:nvSpPr>
          <p:spPr>
            <a:xfrm>
              <a:off x="4422" y="2115"/>
              <a:ext cx="817" cy="10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2" name="Line 7"/>
            <p:cNvSpPr/>
            <p:nvPr/>
          </p:nvSpPr>
          <p:spPr>
            <a:xfrm flipH="1">
              <a:off x="4014" y="2115"/>
              <a:ext cx="408" cy="10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3" name="Line 8"/>
            <p:cNvSpPr/>
            <p:nvPr/>
          </p:nvSpPr>
          <p:spPr>
            <a:xfrm>
              <a:off x="4422" y="2115"/>
              <a:ext cx="363" cy="10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54" name="Text Box 9"/>
            <p:cNvSpPr txBox="1"/>
            <p:nvPr/>
          </p:nvSpPr>
          <p:spPr>
            <a:xfrm>
              <a:off x="4274" y="1686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A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31755" name="Text Box 10"/>
            <p:cNvSpPr txBox="1"/>
            <p:nvPr/>
          </p:nvSpPr>
          <p:spPr>
            <a:xfrm>
              <a:off x="3321" y="3228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B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31756" name="Text Box 11"/>
            <p:cNvSpPr txBox="1"/>
            <p:nvPr/>
          </p:nvSpPr>
          <p:spPr>
            <a:xfrm>
              <a:off x="5226" y="3274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C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31757" name="Text Box 12"/>
            <p:cNvSpPr txBox="1"/>
            <p:nvPr/>
          </p:nvSpPr>
          <p:spPr>
            <a:xfrm>
              <a:off x="3956" y="3274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D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  <p:sp>
          <p:nvSpPr>
            <p:cNvPr id="31758" name="Text Box 13"/>
            <p:cNvSpPr txBox="1"/>
            <p:nvPr/>
          </p:nvSpPr>
          <p:spPr>
            <a:xfrm>
              <a:off x="4727" y="3274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</a:rPr>
                <a:t>E</a:t>
              </a:r>
              <a:endParaRPr lang="en-US" altLang="zh-CN" sz="2800" b="1">
                <a:latin typeface="Arial" panose="020B0604020202020204" pitchFamily="34" charset="0"/>
              </a:endParaRPr>
            </a:p>
          </p:txBody>
        </p:sp>
      </p:grpSp>
      <p:sp>
        <p:nvSpPr>
          <p:cNvPr id="39950" name="Text Box 14"/>
          <p:cNvSpPr txBox="1"/>
          <p:nvPr/>
        </p:nvSpPr>
        <p:spPr>
          <a:xfrm>
            <a:off x="395288" y="1906588"/>
            <a:ext cx="6553200" cy="277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证明：∵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AB=AC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∴ ∠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B= ∠C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（等边对等角）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∵ ∠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ADB= ∠AEC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，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AB=AC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∴ △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ABD≌△ACE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AAS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5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50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>
                                            <p:txEl>
                                              <p:charRg st="12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50">
                                            <p:txEl>
                                              <p:charRg st="12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50">
                                            <p:txEl>
                                              <p:charRg st="12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>
                                            <p:txEl>
                                              <p:charRg st="28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50">
                                            <p:txEl>
                                              <p:charRg st="28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50">
                                            <p:txEl>
                                              <p:charRg st="28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>
                                            <p:txEl>
                                              <p:charRg st="49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50">
                                            <p:txEl>
                                              <p:charRg st="49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50">
                                            <p:txEl>
                                              <p:charRg st="49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2011高考英语一轮复习 语法专项（六）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凤舞九天">
  <a:themeElements>
    <a:clrScheme name="凤舞九天">
      <a:dk1>
        <a:sysClr val="windowText" lastClr="000000"/>
      </a:dk1>
      <a:lt1>
        <a:sysClr val="window" lastClr="FFFFFF"/>
      </a:lt1>
      <a:dk2>
        <a:srgbClr val="004646"/>
      </a:dk2>
      <a:lt2>
        <a:srgbClr val="E1F0FF"/>
      </a:lt2>
      <a:accent1>
        <a:srgbClr val="50742F"/>
      </a:accent1>
      <a:accent2>
        <a:srgbClr val="268868"/>
      </a:accent2>
      <a:accent3>
        <a:srgbClr val="33BD56"/>
      </a:accent3>
      <a:accent4>
        <a:srgbClr val="4BC5B9"/>
      </a:accent4>
      <a:accent5>
        <a:srgbClr val="3163CA"/>
      </a:accent5>
      <a:accent6>
        <a:srgbClr val="4B14AA"/>
      </a:accent6>
      <a:hlink>
        <a:srgbClr val="D9BE02"/>
      </a:hlink>
      <a:folHlink>
        <a:srgbClr val="F900F9"/>
      </a:folHlink>
    </a:clrScheme>
    <a:fontScheme name="凤舞九天">
      <a:majorFont>
        <a:latin typeface="Footlight MT Light"/>
        <a:ea typeface=""/>
        <a:cs typeface=""/>
        <a:font script="Jpan" typeface="ＭＳ Ｐゴシック"/>
        <a:font script="Hang" typeface="맑은 고딕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oudy Old Style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凤舞九天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atMod val="180000"/>
              </a:schemeClr>
            </a:gs>
            <a:gs pos="50000">
              <a:schemeClr val="phClr">
                <a:tint val="40000"/>
                <a:satMod val="175000"/>
              </a:schemeClr>
            </a:gs>
            <a:gs pos="100000">
              <a:schemeClr val="phClr">
                <a:tint val="65000"/>
                <a:satMod val="18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38000"/>
                <a:satMod val="150000"/>
              </a:schemeClr>
            </a:gs>
            <a:gs pos="50000">
              <a:schemeClr val="phClr">
                <a:shade val="100000"/>
                <a:satMod val="100000"/>
              </a:schemeClr>
            </a:gs>
            <a:gs pos="100000">
              <a:schemeClr val="phClr">
                <a:shade val="38000"/>
                <a:satMod val="150000"/>
              </a:schemeClr>
            </a:gs>
          </a:gsLst>
          <a:lin ang="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</a:effectStyle>
        <a:effectStyle>
          <a:effectLst>
            <a:outerShdw blurRad="190500" dist="78600" dir="2700000" rotWithShape="0">
              <a:srgbClr val="000000">
                <a:alpha val="3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00000"/>
              </a:schemeClr>
            </a:gs>
            <a:gs pos="100000">
              <a:schemeClr val="phClr">
                <a:shade val="15000"/>
                <a:satMod val="300000"/>
              </a:schemeClr>
            </a:gs>
          </a:gsLst>
          <a:path path="circle">
            <a:fillToRect l="10000" t="180000" r="1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tile tx="0" ty="0" sx="50000" sy="50000" flip="x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Phoenix</Template>
  <TotalTime>0</TotalTime>
  <Words>1691</Words>
  <Application>WPS 演示</Application>
  <PresentationFormat>在屏幕上显示</PresentationFormat>
  <Paragraphs>227</Paragraphs>
  <Slides>13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23</vt:i4>
      </vt:variant>
      <vt:variant>
        <vt:lpstr>幻灯片标题</vt:lpstr>
      </vt:variant>
      <vt:variant>
        <vt:i4>13</vt:i4>
      </vt:variant>
    </vt:vector>
  </HeadingPairs>
  <TitlesOfParts>
    <vt:vector size="56" baseType="lpstr">
      <vt:lpstr>Arial</vt:lpstr>
      <vt:lpstr>宋体</vt:lpstr>
      <vt:lpstr>Wingdings</vt:lpstr>
      <vt:lpstr>Footlight MT Light</vt:lpstr>
      <vt:lpstr>华文新魏</vt:lpstr>
      <vt:lpstr>Goudy Old Style</vt:lpstr>
      <vt:lpstr>Wingdings 2</vt:lpstr>
      <vt:lpstr>Calibri</vt:lpstr>
      <vt:lpstr>Times New Roman</vt:lpstr>
      <vt:lpstr>黑体</vt:lpstr>
      <vt:lpstr>Tahoma</vt:lpstr>
      <vt:lpstr>Gungsuh</vt:lpstr>
      <vt:lpstr>Malgun Gothic</vt:lpstr>
      <vt:lpstr>华文行楷</vt:lpstr>
      <vt:lpstr>Wingdings 2</vt:lpstr>
      <vt:lpstr>Arial</vt:lpstr>
      <vt:lpstr>微软雅黑</vt:lpstr>
      <vt:lpstr>Arial Unicode MS</vt:lpstr>
      <vt:lpstr>2011高考英语一轮复习 语法专项（六）</vt:lpstr>
      <vt:lpstr>4_凤舞九天</vt:lpstr>
      <vt:lpstr>Word.Picture.8</vt:lpstr>
      <vt:lpstr>Word.Picture.8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Word.Picture.8</vt:lpstr>
      <vt:lpstr>Equation.3</vt:lpstr>
      <vt:lpstr>Equation.3</vt:lpstr>
      <vt:lpstr>Equation.3</vt:lpstr>
      <vt:lpstr>Equation.3</vt:lpstr>
      <vt:lpstr>Word.Picture.8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www.dearedu.com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www.dearedu.com</dc:title>
  <dc:creator>www.dearedu.com</dc:creator>
  <cp:keywords>www.dearedu.com</cp:keywords>
  <dc:description>www.dearedu.com</dc:description>
  <dc:subject>www.dearedu.com</dc:subject>
  <cp:category>www.dearedu.com</cp:category>
  <cp:lastModifiedBy>官田民</cp:lastModifiedBy>
  <cp:revision>12</cp:revision>
  <dcterms:created xsi:type="dcterms:W3CDTF">2007-04-18T14:57:21Z</dcterms:created>
  <dcterms:modified xsi:type="dcterms:W3CDTF">2021-09-13T01:27:09Z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C6338AFCE87A4E06B4878EA6070E1543</vt:lpwstr>
  </property>
  <property fmtid="{D5CDD505-2E9C-101B-9397-08002B2CF9AE}" pid="3" name="KSOProductBuildVer">
    <vt:lpwstr>2052-11.1.0.10700</vt:lpwstr>
  </property>
</Properties>
</file>