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5"/>
  </p:notesMasterIdLst>
  <p:handoutMasterIdLst>
    <p:handoutMasterId r:id="rId86"/>
  </p:handoutMasterIdLst>
  <p:sldIdLst>
    <p:sldId id="597" r:id="rId2"/>
    <p:sldId id="296" r:id="rId3"/>
    <p:sldId id="513" r:id="rId4"/>
    <p:sldId id="516" r:id="rId5"/>
    <p:sldId id="517" r:id="rId6"/>
    <p:sldId id="518" r:id="rId7"/>
    <p:sldId id="519" r:id="rId8"/>
    <p:sldId id="520" r:id="rId9"/>
    <p:sldId id="521" r:id="rId10"/>
    <p:sldId id="522" r:id="rId11"/>
    <p:sldId id="523" r:id="rId12"/>
    <p:sldId id="524" r:id="rId13"/>
    <p:sldId id="525" r:id="rId14"/>
    <p:sldId id="527" r:id="rId15"/>
    <p:sldId id="526" r:id="rId16"/>
    <p:sldId id="528" r:id="rId17"/>
    <p:sldId id="530" r:id="rId18"/>
    <p:sldId id="529" r:id="rId19"/>
    <p:sldId id="531" r:id="rId20"/>
    <p:sldId id="532" r:id="rId21"/>
    <p:sldId id="533" r:id="rId22"/>
    <p:sldId id="534" r:id="rId23"/>
    <p:sldId id="535" r:id="rId24"/>
    <p:sldId id="536" r:id="rId25"/>
    <p:sldId id="537" r:id="rId26"/>
    <p:sldId id="538" r:id="rId27"/>
    <p:sldId id="539" r:id="rId28"/>
    <p:sldId id="540" r:id="rId29"/>
    <p:sldId id="541" r:id="rId30"/>
    <p:sldId id="542" r:id="rId31"/>
    <p:sldId id="545" r:id="rId32"/>
    <p:sldId id="544" r:id="rId33"/>
    <p:sldId id="546" r:id="rId34"/>
    <p:sldId id="547" r:id="rId35"/>
    <p:sldId id="548" r:id="rId36"/>
    <p:sldId id="549" r:id="rId37"/>
    <p:sldId id="550" r:id="rId38"/>
    <p:sldId id="551" r:id="rId39"/>
    <p:sldId id="552" r:id="rId40"/>
    <p:sldId id="554" r:id="rId41"/>
    <p:sldId id="553" r:id="rId42"/>
    <p:sldId id="555" r:id="rId43"/>
    <p:sldId id="556" r:id="rId44"/>
    <p:sldId id="557" r:id="rId45"/>
    <p:sldId id="558" r:id="rId46"/>
    <p:sldId id="559" r:id="rId47"/>
    <p:sldId id="560" r:id="rId48"/>
    <p:sldId id="561" r:id="rId49"/>
    <p:sldId id="562" r:id="rId50"/>
    <p:sldId id="563" r:id="rId51"/>
    <p:sldId id="564" r:id="rId52"/>
    <p:sldId id="566" r:id="rId53"/>
    <p:sldId id="565" r:id="rId54"/>
    <p:sldId id="567" r:id="rId55"/>
    <p:sldId id="568" r:id="rId56"/>
    <p:sldId id="569" r:id="rId57"/>
    <p:sldId id="570" r:id="rId58"/>
    <p:sldId id="571" r:id="rId59"/>
    <p:sldId id="572" r:id="rId60"/>
    <p:sldId id="573" r:id="rId61"/>
    <p:sldId id="574" r:id="rId62"/>
    <p:sldId id="575" r:id="rId63"/>
    <p:sldId id="576" r:id="rId64"/>
    <p:sldId id="577" r:id="rId65"/>
    <p:sldId id="578" r:id="rId66"/>
    <p:sldId id="579" r:id="rId67"/>
    <p:sldId id="580" r:id="rId68"/>
    <p:sldId id="581" r:id="rId69"/>
    <p:sldId id="582" r:id="rId70"/>
    <p:sldId id="583" r:id="rId71"/>
    <p:sldId id="584" r:id="rId72"/>
    <p:sldId id="585" r:id="rId73"/>
    <p:sldId id="586" r:id="rId74"/>
    <p:sldId id="587" r:id="rId75"/>
    <p:sldId id="588" r:id="rId76"/>
    <p:sldId id="589" r:id="rId77"/>
    <p:sldId id="590" r:id="rId78"/>
    <p:sldId id="591" r:id="rId79"/>
    <p:sldId id="592" r:id="rId80"/>
    <p:sldId id="593" r:id="rId81"/>
    <p:sldId id="594" r:id="rId82"/>
    <p:sldId id="595" r:id="rId83"/>
    <p:sldId id="596" r:id="rId84"/>
  </p:sldIdLst>
  <p:sldSz cx="24371300" cy="13716000"/>
  <p:notesSz cx="6858000" cy="9144000"/>
  <p:defaultTextStyle>
    <a:defPPr>
      <a:defRPr lang="zh-CN"/>
    </a:defPPr>
    <a:lvl1pPr marL="0" algn="l" defTabSz="1827530" rtl="0" eaLnBrk="1" latinLnBrk="0" hangingPunct="1">
      <a:defRPr sz="3600" kern="1200">
        <a:solidFill>
          <a:schemeClr val="tx1"/>
        </a:solidFill>
        <a:latin typeface="+mn-lt"/>
        <a:ea typeface="+mn-ea"/>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p:defaultTextStyle>
  <p:extLst>
    <p:ext uri="{521415D9-36F7-43E2-AB2F-B90AF26B5E84}">
      <p14:sectionLst xmlns:p14="http://schemas.microsoft.com/office/powerpoint/2010/main">
        <p14:section name="普查讲" id="{9059A2C1-EEE2-4C93-845C-F28C4CFF0029}">
          <p14:sldIdLst>
            <p14:sldId id="597"/>
            <p14:sldId id="296"/>
            <p14:sldId id="513"/>
            <p14:sldId id="516"/>
            <p14:sldId id="517"/>
            <p14:sldId id="518"/>
            <p14:sldId id="519"/>
            <p14:sldId id="520"/>
            <p14:sldId id="521"/>
            <p14:sldId id="522"/>
            <p14:sldId id="523"/>
            <p14:sldId id="524"/>
            <p14:sldId id="525"/>
            <p14:sldId id="527"/>
            <p14:sldId id="526"/>
            <p14:sldId id="528"/>
            <p14:sldId id="530"/>
            <p14:sldId id="529"/>
            <p14:sldId id="531"/>
            <p14:sldId id="532"/>
            <p14:sldId id="533"/>
            <p14:sldId id="534"/>
            <p14:sldId id="535"/>
            <p14:sldId id="536"/>
            <p14:sldId id="537"/>
            <p14:sldId id="538"/>
            <p14:sldId id="539"/>
            <p14:sldId id="540"/>
            <p14:sldId id="541"/>
            <p14:sldId id="542"/>
            <p14:sldId id="545"/>
            <p14:sldId id="544"/>
            <p14:sldId id="546"/>
            <p14:sldId id="547"/>
            <p14:sldId id="548"/>
            <p14:sldId id="549"/>
            <p14:sldId id="550"/>
            <p14:sldId id="551"/>
            <p14:sldId id="552"/>
            <p14:sldId id="554"/>
            <p14:sldId id="553"/>
            <p14:sldId id="555"/>
            <p14:sldId id="556"/>
            <p14:sldId id="557"/>
            <p14:sldId id="558"/>
            <p14:sldId id="559"/>
            <p14:sldId id="560"/>
            <p14:sldId id="561"/>
            <p14:sldId id="562"/>
            <p14:sldId id="563"/>
            <p14:sldId id="564"/>
            <p14:sldId id="566"/>
            <p14:sldId id="565"/>
            <p14:sldId id="567"/>
            <p14:sldId id="568"/>
            <p14:sldId id="569"/>
            <p14:sldId id="570"/>
            <p14:sldId id="571"/>
            <p14:sldId id="572"/>
            <p14:sldId id="573"/>
            <p14:sldId id="574"/>
            <p14:sldId id="575"/>
            <p14:sldId id="576"/>
            <p14:sldId id="577"/>
            <p14:sldId id="578"/>
            <p14:sldId id="579"/>
            <p14:sldId id="580"/>
            <p14:sldId id="581"/>
            <p14:sldId id="582"/>
            <p14:sldId id="583"/>
            <p14:sldId id="584"/>
            <p14:sldId id="585"/>
            <p14:sldId id="586"/>
            <p14:sldId id="587"/>
            <p14:sldId id="588"/>
            <p14:sldId id="589"/>
            <p14:sldId id="590"/>
            <p14:sldId id="591"/>
            <p14:sldId id="592"/>
            <p14:sldId id="593"/>
            <p14:sldId id="594"/>
            <p14:sldId id="595"/>
            <p14:sldId id="596"/>
          </p14:sldIdLst>
        </p14:section>
      </p14:sectionLst>
    </p:ext>
    <p:ext uri="{EFAFB233-063F-42B5-8137-9DF3F51BA10A}">
      <p15:sldGuideLst xmlns="" xmlns:p15="http://schemas.microsoft.com/office/powerpoint/2012/main">
        <p15:guide id="12" orient="horz" pos="1996" userDrawn="1">
          <p15:clr>
            <a:srgbClr val="A4A3A4"/>
          </p15:clr>
        </p15:guide>
        <p15:guide id="13" orient="horz" pos="5936" userDrawn="1">
          <p15:clr>
            <a:srgbClr val="A4A3A4"/>
          </p15:clr>
        </p15:guide>
        <p15:guide id="19" pos="2290" userDrawn="1">
          <p15:clr>
            <a:srgbClr val="A4A3A4"/>
          </p15:clr>
        </p15:guide>
        <p15:guide id="24" pos="12778" userDrawn="1">
          <p15:clr>
            <a:srgbClr val="A4A3A4"/>
          </p15:clr>
        </p15:guide>
        <p15:guide id="30" orient="horz" pos="6900" userDrawn="1">
          <p15:clr>
            <a:srgbClr val="A4A3A4"/>
          </p15:clr>
        </p15:guide>
        <p15:guide id="34" pos="6854" userDrawn="1">
          <p15:clr>
            <a:srgbClr val="A4A3A4"/>
          </p15:clr>
        </p15:guide>
        <p15:guide id="38" orient="horz" pos="3243" userDrawn="1">
          <p15:clr>
            <a:srgbClr val="A4A3A4"/>
          </p15:clr>
        </p15:guide>
        <p15:guide id="39" orient="horz" pos="1145" userDrawn="1">
          <p15:clr>
            <a:srgbClr val="A4A3A4"/>
          </p15:clr>
        </p15:guide>
        <p15:guide id="41" pos="8470" userDrawn="1">
          <p15:clr>
            <a:srgbClr val="A4A3A4"/>
          </p15:clr>
        </p15:guide>
        <p15:guide id="42" pos="1440" userDrawn="1">
          <p15:clr>
            <a:srgbClr val="A4A3A4"/>
          </p15:clr>
        </p15:guide>
        <p15:guide id="43" orient="horz" pos="2789">
          <p15:clr>
            <a:srgbClr val="A4A3A4"/>
          </p15:clr>
        </p15:guide>
        <p15:guide id="44" orient="horz" pos="5454">
          <p15:clr>
            <a:srgbClr val="A4A3A4"/>
          </p15:clr>
        </p15:guide>
        <p15:guide id="45" orient="horz" pos="4093">
          <p15:clr>
            <a:srgbClr val="A4A3A4"/>
          </p15:clr>
        </p15:guide>
        <p15:guide id="46" pos="11248">
          <p15:clr>
            <a:srgbClr val="A4A3A4"/>
          </p15:clr>
        </p15:guide>
        <p15:guide id="47" pos="5550">
          <p15:clr>
            <a:srgbClr val="A4A3A4"/>
          </p15:clr>
        </p15:guide>
        <p15:guide id="48" pos="1638">
          <p15:clr>
            <a:srgbClr val="A4A3A4"/>
          </p15:clr>
        </p15:guide>
      </p15:sldGuideLst>
    </p:ext>
    <p:ext uri="{2D200454-40CA-4A62-9FC3-DE9A4176ACB9}">
      <p15:notesGuideLst xmlns=""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Administrator" initials="A" lastIdx="1" clrIdx="0"/>
  <p:cmAuthor id="1" name="孙文纯" initials="孙文纯" lastIdx="1"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2A5CAA"/>
    <a:srgbClr val="4472C4"/>
    <a:srgbClr val="D7F1FF"/>
    <a:srgbClr val="E3F4FD"/>
    <a:srgbClr val="D3EDFB"/>
    <a:srgbClr val="FFFDE7"/>
    <a:srgbClr val="FFFEF3"/>
    <a:srgbClr val="FFFEF7"/>
    <a:srgbClr val="FFFFFF"/>
    <a:srgbClr val="FFFCD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503" autoAdjust="0"/>
    <p:restoredTop sz="98065" autoAdjust="0"/>
  </p:normalViewPr>
  <p:slideViewPr>
    <p:cSldViewPr>
      <p:cViewPr varScale="1">
        <p:scale>
          <a:sx n="42" d="100"/>
          <a:sy n="42" d="100"/>
        </p:scale>
        <p:origin x="-222" y="-132"/>
      </p:cViewPr>
      <p:guideLst>
        <p:guide orient="horz" pos="1230"/>
        <p:guide pos="1326"/>
        <p:guide pos="7676"/>
        <p:guide pos="10851"/>
        <p:guide pos="4501"/>
      </p:guideLst>
    </p:cSldViewPr>
  </p:slideViewPr>
  <p:notesTextViewPr>
    <p:cViewPr>
      <p:scale>
        <a:sx n="150" d="100"/>
        <a:sy n="150" d="100"/>
      </p:scale>
      <p:origin x="0" y="0"/>
    </p:cViewPr>
  </p:notesTextViewPr>
  <p:sorterViewPr>
    <p:cViewPr>
      <p:scale>
        <a:sx n="75" d="100"/>
        <a:sy n="75" d="100"/>
      </p:scale>
      <p:origin x="0" y="12828"/>
    </p:cViewPr>
  </p:sorterViewPr>
  <p:notesViewPr>
    <p:cSldViewPr>
      <p:cViewPr varScale="1">
        <p:scale>
          <a:sx n="68" d="100"/>
          <a:sy n="68" d="100"/>
        </p:scale>
        <p:origin x="-3324" y="-90"/>
      </p:cViewPr>
      <p:guideLst>
        <p:guide orient="horz" pos="2880"/>
        <p:guide pos="2160"/>
      </p:guideLst>
    </p:cSldViewPr>
  </p:notesViewPr>
  <p:gridSpacing cx="45000" cy="450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commentAuthors" Target="commentAuthor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theme" Target="theme/theme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presProps" Target="presProps.xml"/><Relationship Id="rId91" Type="http://schemas.openxmlformats.org/officeDocument/2006/relationships/tableStyles" Target="tableStyles.xml"/><Relationship Id="rId179"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dirty="0">
              <a:latin typeface="Times New Roman" panose="02020603050405020304" pitchFamily="18" charset="0"/>
              <a:ea typeface="楷体" panose="02010609060101010101" pitchFamily="49" charset="-122"/>
            </a:endParaRPr>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02F4A69F-A7BF-4946-B3A6-ED01CBEB8F2B}" type="datetimeFigureOut">
              <a:rPr lang="zh-CN" altLang="en-US" smtClean="0">
                <a:latin typeface="Times New Roman" panose="02020603050405020304" pitchFamily="18" charset="0"/>
                <a:ea typeface="楷体" panose="02010609060101010101" pitchFamily="49" charset="-122"/>
              </a:rPr>
              <a:t>2019/3/1</a:t>
            </a:fld>
            <a:endParaRPr lang="zh-CN" altLang="en-US" dirty="0">
              <a:latin typeface="Times New Roman" panose="02020603050405020304" pitchFamily="18" charset="0"/>
              <a:ea typeface="楷体" panose="02010609060101010101" pitchFamily="49" charset="-122"/>
            </a:endParaRPr>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dirty="0">
              <a:latin typeface="Times New Roman" panose="02020603050405020304" pitchFamily="18" charset="0"/>
              <a:ea typeface="楷体" panose="02010609060101010101" pitchFamily="49" charset="-122"/>
            </a:endParaRPr>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3EC31665-BE4C-4D05-B9C5-2B73D647A6C5}" type="slidenum">
              <a:rPr lang="zh-CN" altLang="en-US" smtClean="0">
                <a:latin typeface="Times New Roman" panose="02020603050405020304" pitchFamily="18" charset="0"/>
                <a:ea typeface="楷体" panose="02010609060101010101" pitchFamily="49" charset="-122"/>
              </a:rPr>
              <a:t>‹#›</a:t>
            </a:fld>
            <a:endParaRPr lang="zh-CN" altLang="en-US" dirty="0">
              <a:latin typeface="Times New Roman" panose="02020603050405020304" pitchFamily="18" charset="0"/>
              <a:ea typeface="楷体" panose="02010609060101010101" pitchFamily="49" charset="-122"/>
            </a:endParaRPr>
          </a:p>
        </p:txBody>
      </p:sp>
    </p:spTree>
    <p:extLst>
      <p:ext uri="{BB962C8B-B14F-4D97-AF65-F5344CB8AC3E}">
        <p14:creationId xmlns:p14="http://schemas.microsoft.com/office/powerpoint/2010/main" val="3918602650"/>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Times New Roman" panose="02020603050405020304" pitchFamily="18" charset="0"/>
                <a:ea typeface="楷体" panose="02010609060101010101" pitchFamily="49" charset="-122"/>
              </a:defRPr>
            </a:lvl1pPr>
          </a:lstStyle>
          <a:p>
            <a:endParaRPr lang="zh-CN" altLang="en-US" dirty="0"/>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Times New Roman" panose="02020603050405020304" pitchFamily="18" charset="0"/>
                <a:ea typeface="楷体" panose="02010609060101010101" pitchFamily="49" charset="-122"/>
              </a:defRPr>
            </a:lvl1pPr>
          </a:lstStyle>
          <a:p>
            <a:fld id="{805CE786-2566-4729-BA0C-6278D59A1AE1}" type="datetimeFigureOut">
              <a:rPr lang="zh-CN" altLang="en-US" smtClean="0"/>
              <a:pPr/>
              <a:t>2019/3/1</a:t>
            </a:fld>
            <a:endParaRPr lang="zh-CN" altLang="en-US" dirty="0"/>
          </a:p>
        </p:txBody>
      </p:sp>
      <p:sp>
        <p:nvSpPr>
          <p:cNvPr id="4" name="幻灯片图像占位符 3"/>
          <p:cNvSpPr>
            <a:spLocks noGrp="1" noRot="1" noChangeAspect="1"/>
          </p:cNvSpPr>
          <p:nvPr>
            <p:ph type="sldImg" idx="2"/>
          </p:nvPr>
        </p:nvSpPr>
        <p:spPr>
          <a:xfrm>
            <a:off x="687388" y="1143000"/>
            <a:ext cx="5483225" cy="3086100"/>
          </a:xfrm>
          <a:prstGeom prst="rect">
            <a:avLst/>
          </a:prstGeom>
          <a:noFill/>
          <a:ln w="12700">
            <a:solidFill>
              <a:prstClr val="black"/>
            </a:solidFill>
          </a:ln>
        </p:spPr>
        <p:txBody>
          <a:bodyPr vert="horz" lIns="91440" tIns="45720" rIns="91440" bIns="45720" rtlCol="0" anchor="ctr"/>
          <a:lstStyle/>
          <a:p>
            <a:endParaRPr lang="zh-CN" altLang="en-US" dirty="0"/>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Times New Roman" panose="02020603050405020304" pitchFamily="18" charset="0"/>
                <a:ea typeface="楷体" panose="02010609060101010101" pitchFamily="49" charset="-122"/>
              </a:defRPr>
            </a:lvl1pPr>
          </a:lstStyle>
          <a:p>
            <a:endParaRPr lang="zh-CN" altLang="en-US" dirty="0"/>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Times New Roman" panose="02020603050405020304" pitchFamily="18" charset="0"/>
                <a:ea typeface="楷体" panose="02010609060101010101" pitchFamily="49" charset="-122"/>
              </a:defRPr>
            </a:lvl1pPr>
          </a:lstStyle>
          <a:p>
            <a:fld id="{E49D8A1A-3085-48B2-A401-84F34E154A3C}" type="slidenum">
              <a:rPr lang="zh-CN" altLang="en-US" smtClean="0"/>
              <a:pPr/>
              <a:t>‹#›</a:t>
            </a:fld>
            <a:endParaRPr lang="zh-CN" altLang="en-US" dirty="0"/>
          </a:p>
        </p:txBody>
      </p:sp>
    </p:spTree>
    <p:extLst>
      <p:ext uri="{BB962C8B-B14F-4D97-AF65-F5344CB8AC3E}">
        <p14:creationId xmlns:p14="http://schemas.microsoft.com/office/powerpoint/2010/main" val="4029738423"/>
      </p:ext>
    </p:extLst>
  </p:cSld>
  <p:clrMap bg1="lt1" tx1="dk1" bg2="lt2" tx2="dk2" accent1="accent1" accent2="accent2" accent3="accent3" accent4="accent4" accent5="accent5" accent6="accent6" hlink="hlink" folHlink="folHlink"/>
  <p:hf hdr="0" ftr="0" dt="0"/>
  <p:notesStyle>
    <a:lvl1pPr marL="0" algn="l" defTabSz="1827530" rtl="0" eaLnBrk="1" latinLnBrk="0" hangingPunct="1">
      <a:defRPr sz="2400" kern="1200">
        <a:solidFill>
          <a:schemeClr val="tx1"/>
        </a:solidFill>
        <a:latin typeface="Times New Roman" panose="02020603050405020304" pitchFamily="18" charset="0"/>
        <a:ea typeface="楷体" panose="02010609060101010101" pitchFamily="49" charset="-122"/>
        <a:cs typeface="+mn-cs"/>
      </a:defRPr>
    </a:lvl1pPr>
    <a:lvl2pPr marL="913765" algn="l" defTabSz="1827530" rtl="0" eaLnBrk="1" latinLnBrk="0" hangingPunct="1">
      <a:defRPr sz="2400" kern="1200">
        <a:solidFill>
          <a:schemeClr val="tx1"/>
        </a:solidFill>
        <a:latin typeface="Times New Roman" panose="02020603050405020304" pitchFamily="18" charset="0"/>
        <a:ea typeface="楷体" panose="02010609060101010101" pitchFamily="49" charset="-122"/>
        <a:cs typeface="+mn-cs"/>
      </a:defRPr>
    </a:lvl2pPr>
    <a:lvl3pPr marL="1828165" algn="l" defTabSz="1827530" rtl="0" eaLnBrk="1" latinLnBrk="0" hangingPunct="1">
      <a:defRPr sz="2400" kern="1200">
        <a:solidFill>
          <a:schemeClr val="tx1"/>
        </a:solidFill>
        <a:latin typeface="Times New Roman" panose="02020603050405020304" pitchFamily="18" charset="0"/>
        <a:ea typeface="楷体" panose="02010609060101010101" pitchFamily="49" charset="-122"/>
        <a:cs typeface="+mn-cs"/>
      </a:defRPr>
    </a:lvl3pPr>
    <a:lvl4pPr marL="2741930" algn="l" defTabSz="1827530" rtl="0" eaLnBrk="1" latinLnBrk="0" hangingPunct="1">
      <a:defRPr sz="2400" kern="1200">
        <a:solidFill>
          <a:schemeClr val="tx1"/>
        </a:solidFill>
        <a:latin typeface="Times New Roman" panose="02020603050405020304" pitchFamily="18" charset="0"/>
        <a:ea typeface="楷体" panose="02010609060101010101" pitchFamily="49" charset="-122"/>
        <a:cs typeface="+mn-cs"/>
      </a:defRPr>
    </a:lvl4pPr>
    <a:lvl5pPr marL="3655695" algn="l" defTabSz="1827530" rtl="0" eaLnBrk="1" latinLnBrk="0" hangingPunct="1">
      <a:defRPr sz="2400" kern="1200">
        <a:solidFill>
          <a:schemeClr val="tx1"/>
        </a:solidFill>
        <a:latin typeface="Times New Roman" panose="02020603050405020304" pitchFamily="18" charset="0"/>
        <a:ea typeface="楷体" panose="02010609060101010101" pitchFamily="49" charset="-122"/>
        <a:cs typeface="+mn-cs"/>
      </a:defRPr>
    </a:lvl5pPr>
    <a:lvl6pPr marL="4570095" algn="l" defTabSz="1827530" rtl="0" eaLnBrk="1" latinLnBrk="0" hangingPunct="1">
      <a:defRPr sz="2400" kern="1200">
        <a:solidFill>
          <a:schemeClr val="tx1"/>
        </a:solidFill>
        <a:latin typeface="+mn-lt"/>
        <a:ea typeface="+mn-ea"/>
        <a:cs typeface="+mn-cs"/>
      </a:defRPr>
    </a:lvl6pPr>
    <a:lvl7pPr marL="5483860" algn="l" defTabSz="1827530" rtl="0" eaLnBrk="1" latinLnBrk="0" hangingPunct="1">
      <a:defRPr sz="2400" kern="1200">
        <a:solidFill>
          <a:schemeClr val="tx1"/>
        </a:solidFill>
        <a:latin typeface="+mn-lt"/>
        <a:ea typeface="+mn-ea"/>
        <a:cs typeface="+mn-cs"/>
      </a:defRPr>
    </a:lvl7pPr>
    <a:lvl8pPr marL="6397625" algn="l" defTabSz="1827530" rtl="0" eaLnBrk="1" latinLnBrk="0" hangingPunct="1">
      <a:defRPr sz="2400" kern="1200">
        <a:solidFill>
          <a:schemeClr val="tx1"/>
        </a:solidFill>
        <a:latin typeface="+mn-lt"/>
        <a:ea typeface="+mn-ea"/>
        <a:cs typeface="+mn-cs"/>
      </a:defRPr>
    </a:lvl8pPr>
    <a:lvl9pPr marL="7311390" algn="l" defTabSz="1827530" rtl="0" eaLnBrk="1" latinLnBrk="0" hangingPunct="1">
      <a:defRPr sz="24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背景色-2">
    <p:spTree>
      <p:nvGrpSpPr>
        <p:cNvPr id="1" name=""/>
        <p:cNvGrpSpPr/>
        <p:nvPr/>
      </p:nvGrpSpPr>
      <p:grpSpPr>
        <a:xfrm>
          <a:off x="0" y="0"/>
          <a:ext cx="0" cy="0"/>
          <a:chOff x="0" y="0"/>
          <a:chExt cx="0" cy="0"/>
        </a:xfrm>
      </p:grpSpPr>
      <p:sp>
        <p:nvSpPr>
          <p:cNvPr id="6" name="矩形 5"/>
          <p:cNvSpPr/>
          <p:nvPr userDrawn="1"/>
        </p:nvSpPr>
        <p:spPr>
          <a:xfrm>
            <a:off x="0" y="0"/>
            <a:ext cx="24368125" cy="13714412"/>
          </a:xfrm>
          <a:prstGeom prst="rect">
            <a:avLst/>
          </a:prstGeom>
          <a:solidFill>
            <a:srgbClr val="E3F4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6000" b="1" dirty="0">
              <a:solidFill>
                <a:schemeClr val="tx1"/>
              </a:solidFill>
              <a:latin typeface="微软雅黑" panose="020B0503020204020204" pitchFamily="34" charset="-122"/>
              <a:ea typeface="微软雅黑" panose="020B0503020204020204" pitchFamily="34" charset="-122"/>
            </a:endParaRPr>
          </a:p>
        </p:txBody>
      </p:sp>
      <p:sp>
        <p:nvSpPr>
          <p:cNvPr id="13" name="矩形 12"/>
          <p:cNvSpPr/>
          <p:nvPr userDrawn="1"/>
        </p:nvSpPr>
        <p:spPr bwMode="auto">
          <a:xfrm>
            <a:off x="1260660" y="682638"/>
            <a:ext cx="21963198" cy="12350724"/>
          </a:xfrm>
          <a:prstGeom prst="rect">
            <a:avLst/>
          </a:prstGeom>
          <a:noFill/>
          <a:ln w="3175" cap="flat" cmpd="sng" algn="ctr">
            <a:solidFill>
              <a:schemeClr val="bg1">
                <a:lumMod val="85000"/>
              </a:schemeClr>
            </a:solidFill>
            <a:prstDash val="solid"/>
            <a:round/>
            <a:headEnd type="none" w="med" len="med"/>
            <a:tailEnd type="none" w="med" len="med"/>
          </a:ln>
          <a:effectLst/>
        </p:spPr>
        <p:txBody>
          <a:bodyPr vert="horz" wrap="square" lIns="91187" tIns="45593" rIns="91187" bIns="45593" numCol="1" rtlCol="0" anchor="t" anchorCtr="0" compatLnSpc="1"/>
          <a:lstStyle/>
          <a:p>
            <a:pPr marL="0" marR="0" indent="0" algn="l" defTabSz="911225"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a:ln>
                <a:noFill/>
              </a:ln>
              <a:solidFill>
                <a:schemeClr val="tx1"/>
              </a:solidFill>
              <a:effectLst/>
              <a:latin typeface="Arial" panose="020B0604020202020204" pitchFamily="34" charset="0"/>
              <a:ea typeface="宋体" panose="02010600030101010101" pitchFamily="2" charset="-122"/>
            </a:endParaRPr>
          </a:p>
        </p:txBody>
      </p:sp>
      <p:pic>
        <p:nvPicPr>
          <p:cNvPr id="16" name="27 Imagen"/>
          <p:cNvPicPr>
            <a:picLocks/>
          </p:cNvPicPr>
          <p:nvPr userDrawn="1"/>
        </p:nvPicPr>
        <p:blipFill>
          <a:blip r:embed="rId2"/>
          <a:srcRect/>
          <a:stretch>
            <a:fillRect/>
          </a:stretch>
        </p:blipFill>
        <p:spPr bwMode="auto">
          <a:xfrm>
            <a:off x="21680650" y="12966181"/>
            <a:ext cx="648000" cy="401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 name="TextBox 15"/>
          <p:cNvSpPr txBox="1"/>
          <p:nvPr userDrawn="1"/>
        </p:nvSpPr>
        <p:spPr>
          <a:xfrm>
            <a:off x="21595440" y="12952113"/>
            <a:ext cx="717642" cy="430887"/>
          </a:xfrm>
          <a:prstGeom prst="rect">
            <a:avLst/>
          </a:prstGeom>
          <a:noFill/>
        </p:spPr>
        <p:txBody>
          <a:bodyPr wrap="square" rtlCol="0">
            <a:spAutoFit/>
          </a:bodyPr>
          <a:lstStyle/>
          <a:p>
            <a:pPr algn="ctr"/>
            <a:fld id="{2EEF1883-7A0E-4F66-9932-E581691AD397}" type="slidenum">
              <a:rPr lang="zh-CN" altLang="en-US" sz="2200" b="1" smtClean="0">
                <a:solidFill>
                  <a:srgbClr val="5AD00A"/>
                </a:solidFill>
                <a:latin typeface="Arial Unicode MS" panose="020B0604020202020204" pitchFamily="34" charset="-122"/>
                <a:ea typeface="Arial Unicode MS" panose="020B0604020202020204" pitchFamily="34" charset="-122"/>
                <a:cs typeface="Arial Unicode MS" panose="020B0604020202020204" pitchFamily="34" charset="-122"/>
              </a:rPr>
              <a:t>‹#›</a:t>
            </a:fld>
            <a:r>
              <a:rPr lang="zh-CN" altLang="en-US" sz="1600" dirty="0">
                <a:solidFill>
                  <a:prstClr val="white"/>
                </a:solidFill>
                <a:latin typeface="Arial Unicode MS" panose="020B0604020202020204" pitchFamily="34" charset="-122"/>
                <a:ea typeface="Arial Unicode MS" panose="020B0604020202020204" pitchFamily="34" charset="-122"/>
                <a:cs typeface="Arial Unicode MS" panose="020B0604020202020204" pitchFamily="34" charset="-122"/>
              </a:rPr>
              <a:t> </a:t>
            </a:r>
          </a:p>
        </p:txBody>
      </p:sp>
      <p:grpSp>
        <p:nvGrpSpPr>
          <p:cNvPr id="30" name="组合 29"/>
          <p:cNvGrpSpPr/>
          <p:nvPr userDrawn="1"/>
        </p:nvGrpSpPr>
        <p:grpSpPr>
          <a:xfrm>
            <a:off x="21230650" y="12960143"/>
            <a:ext cx="414000" cy="414000"/>
            <a:chOff x="11226607" y="6533712"/>
            <a:chExt cx="216000" cy="216000"/>
          </a:xfrm>
        </p:grpSpPr>
        <p:sp>
          <p:nvSpPr>
            <p:cNvPr id="31" name="椭圆 30"/>
            <p:cNvSpPr/>
            <p:nvPr userDrawn="1"/>
          </p:nvSpPr>
          <p:spPr>
            <a:xfrm>
              <a:off x="11226607" y="6533712"/>
              <a:ext cx="216000" cy="216000"/>
            </a:xfrm>
            <a:prstGeom prst="ellipse">
              <a:avLst/>
            </a:prstGeom>
            <a:solidFill>
              <a:srgbClr val="88E70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32" name="燕尾形 22">
              <a:hlinkClick r:id="" action="ppaction://hlinkshowjump?jump=previousslide"/>
            </p:cNvPr>
            <p:cNvSpPr/>
            <p:nvPr userDrawn="1"/>
          </p:nvSpPr>
          <p:spPr>
            <a:xfrm flipH="1">
              <a:off x="11291407" y="6587712"/>
              <a:ext cx="86400" cy="108000"/>
            </a:xfrm>
            <a:prstGeom prst="chevron">
              <a:avLst/>
            </a:prstGeom>
            <a:solidFill>
              <a:srgbClr val="FFFFF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latin typeface="Calibri" panose="020F0502020204030204"/>
                <a:ea typeface="宋体" panose="02010600030101010101" pitchFamily="2" charset="-122"/>
              </a:endParaRPr>
            </a:p>
          </p:txBody>
        </p:sp>
      </p:grpSp>
      <p:grpSp>
        <p:nvGrpSpPr>
          <p:cNvPr id="33" name="组合 32"/>
          <p:cNvGrpSpPr/>
          <p:nvPr userDrawn="1"/>
        </p:nvGrpSpPr>
        <p:grpSpPr>
          <a:xfrm>
            <a:off x="23162036" y="12960143"/>
            <a:ext cx="414000" cy="414000"/>
            <a:chOff x="11142748" y="6381312"/>
            <a:chExt cx="216000" cy="216000"/>
          </a:xfrm>
        </p:grpSpPr>
        <p:sp>
          <p:nvSpPr>
            <p:cNvPr id="34" name="椭圆 33"/>
            <p:cNvSpPr/>
            <p:nvPr userDrawn="1"/>
          </p:nvSpPr>
          <p:spPr>
            <a:xfrm>
              <a:off x="11142748" y="6381312"/>
              <a:ext cx="216000" cy="216000"/>
            </a:xfrm>
            <a:prstGeom prst="ellipse">
              <a:avLst/>
            </a:prstGeom>
            <a:solidFill>
              <a:srgbClr val="88E70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35" name="燕尾形 25">
              <a:hlinkClick r:id="" action="ppaction://hlinkshowjump?jump=nextslide"/>
            </p:cNvPr>
            <p:cNvSpPr/>
            <p:nvPr userDrawn="1"/>
          </p:nvSpPr>
          <p:spPr>
            <a:xfrm>
              <a:off x="11207548" y="6435312"/>
              <a:ext cx="86400" cy="108000"/>
            </a:xfrm>
            <a:prstGeom prst="chevron">
              <a:avLst/>
            </a:prstGeom>
            <a:solidFill>
              <a:srgbClr val="FFFFF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latin typeface="Calibri" panose="020F0502020204030204"/>
                <a:ea typeface="宋体" panose="02010600030101010101" pitchFamily="2" charset="-122"/>
              </a:endParaRPr>
            </a:p>
          </p:txBody>
        </p:sp>
      </p:grpSp>
      <p:pic>
        <p:nvPicPr>
          <p:cNvPr id="36" name="28 Imagen"/>
          <p:cNvPicPr>
            <a:picLocks/>
          </p:cNvPicPr>
          <p:nvPr userDrawn="1"/>
        </p:nvPicPr>
        <p:blipFill>
          <a:blip r:embed="rId2"/>
          <a:srcRect/>
          <a:stretch>
            <a:fillRect/>
          </a:stretch>
        </p:blipFill>
        <p:spPr bwMode="auto">
          <a:xfrm>
            <a:off x="22535650" y="12966181"/>
            <a:ext cx="648000" cy="401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 name="36 CuadroTexto"/>
          <p:cNvSpPr txBox="1"/>
          <p:nvPr userDrawn="1"/>
        </p:nvSpPr>
        <p:spPr>
          <a:xfrm>
            <a:off x="22206888" y="12933000"/>
            <a:ext cx="418762" cy="400110"/>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s-HN" sz="2000" b="1" i="1" u="none" strike="noStrike" kern="0" cap="none" spc="0" normalizeH="0" baseline="0" noProof="0" dirty="0">
                <a:ln>
                  <a:noFill/>
                </a:ln>
                <a:solidFill>
                  <a:prstClr val="white">
                    <a:lumMod val="65000"/>
                  </a:prstClr>
                </a:solidFill>
                <a:effectLst/>
                <a:uLnTx/>
                <a:uFillTx/>
              </a:rPr>
              <a:t>of</a:t>
            </a:r>
            <a:endParaRPr kumimoji="0" lang="es-ES" sz="2000" b="1" i="1" u="none" strike="noStrike" kern="0" cap="none" spc="0" normalizeH="0" baseline="0" noProof="0" dirty="0">
              <a:ln>
                <a:noFill/>
              </a:ln>
              <a:solidFill>
                <a:prstClr val="white">
                  <a:lumMod val="65000"/>
                </a:prstClr>
              </a:solidFill>
              <a:effectLst/>
              <a:uLnTx/>
              <a:uFillTx/>
            </a:endParaRPr>
          </a:p>
        </p:txBody>
      </p:sp>
      <p:sp>
        <p:nvSpPr>
          <p:cNvPr id="38" name="38 CuadroTexto"/>
          <p:cNvSpPr txBox="1"/>
          <p:nvPr userDrawn="1"/>
        </p:nvSpPr>
        <p:spPr>
          <a:xfrm>
            <a:off x="22453694" y="12955302"/>
            <a:ext cx="689654" cy="430887"/>
          </a:xfrm>
          <a:prstGeom prst="rect">
            <a:avLst/>
          </a:prstGeom>
          <a:noFill/>
        </p:spPr>
        <p:txBody>
          <a:bodyPr wrap="square">
            <a:spAutoFit/>
          </a:bodyPr>
          <a:lstStyle/>
          <a:p>
            <a:pPr algn="ctr">
              <a:defRPr/>
            </a:pPr>
            <a:r>
              <a:rPr lang="es-ES" sz="2200" b="1" dirty="0" smtClean="0">
                <a:solidFill>
                  <a:prstClr val="white">
                    <a:lumMod val="50000"/>
                  </a:prstClr>
                </a:solidFill>
                <a:latin typeface="Arial Unicode MS" panose="020B0604020202020204" pitchFamily="34" charset="-122"/>
                <a:ea typeface="Arial Unicode MS" panose="020B0604020202020204" pitchFamily="34" charset="-122"/>
                <a:cs typeface="Arial Unicode MS" panose="020B0604020202020204" pitchFamily="34" charset="-122"/>
              </a:rPr>
              <a:t>83</a:t>
            </a:r>
            <a:endParaRPr lang="es-ES" sz="2200" b="1" dirty="0">
              <a:solidFill>
                <a:prstClr val="white">
                  <a:lumMod val="50000"/>
                </a:prstClr>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spTree>
    <p:extLst>
      <p:ext uri="{BB962C8B-B14F-4D97-AF65-F5344CB8AC3E}">
        <p14:creationId xmlns:p14="http://schemas.microsoft.com/office/powerpoint/2010/main" val="689119160"/>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随堂普查练">
    <p:spTree>
      <p:nvGrpSpPr>
        <p:cNvPr id="1" name=""/>
        <p:cNvGrpSpPr/>
        <p:nvPr/>
      </p:nvGrpSpPr>
      <p:grpSpPr>
        <a:xfrm>
          <a:off x="0" y="0"/>
          <a:ext cx="0" cy="0"/>
          <a:chOff x="0" y="0"/>
          <a:chExt cx="0" cy="0"/>
        </a:xfrm>
      </p:grpSpPr>
      <p:sp>
        <p:nvSpPr>
          <p:cNvPr id="6" name="矩形 5"/>
          <p:cNvSpPr/>
          <p:nvPr userDrawn="1"/>
        </p:nvSpPr>
        <p:spPr>
          <a:xfrm>
            <a:off x="0" y="0"/>
            <a:ext cx="24368125" cy="13714412"/>
          </a:xfrm>
          <a:prstGeom prst="rect">
            <a:avLst/>
          </a:prstGeom>
          <a:solidFill>
            <a:srgbClr val="E3F4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5999" b="1" dirty="0">
              <a:solidFill>
                <a:schemeClr val="tx1"/>
              </a:solidFill>
              <a:latin typeface="方正楷体_GBK" panose="03000509000000000000" pitchFamily="65" charset="-122"/>
              <a:ea typeface="方正楷体_GBK" panose="03000509000000000000" pitchFamily="65" charset="-122"/>
            </a:endParaRPr>
          </a:p>
        </p:txBody>
      </p:sp>
      <p:sp>
        <p:nvSpPr>
          <p:cNvPr id="13" name="矩形 12"/>
          <p:cNvSpPr/>
          <p:nvPr userDrawn="1"/>
        </p:nvSpPr>
        <p:spPr bwMode="auto">
          <a:xfrm>
            <a:off x="1260660" y="682638"/>
            <a:ext cx="21963198" cy="12350724"/>
          </a:xfrm>
          <a:prstGeom prst="rect">
            <a:avLst/>
          </a:prstGeom>
          <a:noFill/>
          <a:ln w="3175" cap="flat" cmpd="sng" algn="ctr">
            <a:solidFill>
              <a:schemeClr val="bg1">
                <a:lumMod val="85000"/>
              </a:schemeClr>
            </a:solidFill>
            <a:prstDash val="solid"/>
            <a:round/>
            <a:headEnd type="none" w="med" len="med"/>
            <a:tailEnd type="none" w="med" len="med"/>
          </a:ln>
          <a:effectLst/>
        </p:spPr>
        <p:txBody>
          <a:bodyPr vert="horz" wrap="square" lIns="91187" tIns="45593" rIns="91187" bIns="45593" numCol="1" rtlCol="0" anchor="t" anchorCtr="0" compatLnSpc="1"/>
          <a:lstStyle/>
          <a:p>
            <a:pPr marL="0" marR="0" indent="0" algn="l" defTabSz="911225" rtl="0" eaLnBrk="1" fontAlgn="base" latinLnBrk="0" hangingPunct="1">
              <a:lnSpc>
                <a:spcPct val="100000"/>
              </a:lnSpc>
              <a:spcBef>
                <a:spcPct val="0"/>
              </a:spcBef>
              <a:spcAft>
                <a:spcPct val="0"/>
              </a:spcAft>
              <a:buClrTx/>
              <a:buSzTx/>
              <a:buFont typeface="Arial" pitchFamily="34" charset="0"/>
              <a:buNone/>
            </a:pPr>
            <a:endParaRPr kumimoji="0" lang="zh-CN" altLang="en-US" sz="1795" b="0" i="0" u="none" strike="noStrike" cap="none" normalizeH="0" baseline="0" dirty="0">
              <a:ln>
                <a:noFill/>
              </a:ln>
              <a:solidFill>
                <a:schemeClr val="tx1"/>
              </a:solidFill>
              <a:effectLst/>
              <a:latin typeface="Times New Roman" panose="02020603050405020304" pitchFamily="18" charset="0"/>
              <a:ea typeface="方正楷体_GBK" panose="03000509000000000000" pitchFamily="65" charset="-122"/>
            </a:endParaRPr>
          </a:p>
        </p:txBody>
      </p:sp>
      <p:sp>
        <p:nvSpPr>
          <p:cNvPr id="21" name="椭圆 20"/>
          <p:cNvSpPr/>
          <p:nvPr/>
        </p:nvSpPr>
        <p:spPr>
          <a:xfrm>
            <a:off x="1265164" y="741486"/>
            <a:ext cx="855000" cy="854901"/>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t>随</a:t>
            </a:r>
            <a:endParaRPr lang="zh-CN" altLang="en-US" sz="4800" b="1" dirty="0"/>
          </a:p>
        </p:txBody>
      </p:sp>
      <p:sp>
        <p:nvSpPr>
          <p:cNvPr id="22" name="椭圆 21"/>
          <p:cNvSpPr/>
          <p:nvPr/>
        </p:nvSpPr>
        <p:spPr>
          <a:xfrm>
            <a:off x="2120164" y="741486"/>
            <a:ext cx="855000" cy="854901"/>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t>堂</a:t>
            </a:r>
            <a:endParaRPr lang="zh-CN" altLang="en-US" sz="4800" b="1" dirty="0"/>
          </a:p>
        </p:txBody>
      </p:sp>
      <p:sp>
        <p:nvSpPr>
          <p:cNvPr id="23" name="椭圆 22"/>
          <p:cNvSpPr/>
          <p:nvPr/>
        </p:nvSpPr>
        <p:spPr>
          <a:xfrm>
            <a:off x="2975164" y="741486"/>
            <a:ext cx="855000" cy="854901"/>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t>普</a:t>
            </a:r>
            <a:endParaRPr lang="zh-CN" altLang="en-US" sz="4800" b="1" dirty="0"/>
          </a:p>
        </p:txBody>
      </p:sp>
      <p:sp>
        <p:nvSpPr>
          <p:cNvPr id="24" name="椭圆 23"/>
          <p:cNvSpPr/>
          <p:nvPr/>
        </p:nvSpPr>
        <p:spPr>
          <a:xfrm>
            <a:off x="3827414" y="741486"/>
            <a:ext cx="855000" cy="854901"/>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t>查</a:t>
            </a:r>
            <a:endParaRPr lang="zh-CN" altLang="en-US" sz="4800" b="1" dirty="0"/>
          </a:p>
        </p:txBody>
      </p:sp>
      <p:sp>
        <p:nvSpPr>
          <p:cNvPr id="25" name="椭圆 24"/>
          <p:cNvSpPr/>
          <p:nvPr/>
        </p:nvSpPr>
        <p:spPr>
          <a:xfrm>
            <a:off x="4682414" y="741486"/>
            <a:ext cx="855000" cy="854901"/>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t>练</a:t>
            </a:r>
            <a:endParaRPr lang="zh-CN" altLang="en-US" sz="4800" b="1" dirty="0"/>
          </a:p>
        </p:txBody>
      </p:sp>
      <p:pic>
        <p:nvPicPr>
          <p:cNvPr id="26" name="27 Imagen"/>
          <p:cNvPicPr>
            <a:picLocks/>
          </p:cNvPicPr>
          <p:nvPr userDrawn="1"/>
        </p:nvPicPr>
        <p:blipFill>
          <a:blip r:embed="rId2"/>
          <a:srcRect/>
          <a:stretch>
            <a:fillRect/>
          </a:stretch>
        </p:blipFill>
        <p:spPr bwMode="auto">
          <a:xfrm>
            <a:off x="21680650" y="12966181"/>
            <a:ext cx="648000" cy="401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 name="TextBox 15"/>
          <p:cNvSpPr txBox="1"/>
          <p:nvPr userDrawn="1"/>
        </p:nvSpPr>
        <p:spPr>
          <a:xfrm>
            <a:off x="21595440" y="12952113"/>
            <a:ext cx="717642" cy="430887"/>
          </a:xfrm>
          <a:prstGeom prst="rect">
            <a:avLst/>
          </a:prstGeom>
          <a:noFill/>
        </p:spPr>
        <p:txBody>
          <a:bodyPr wrap="square" rtlCol="0">
            <a:spAutoFit/>
          </a:bodyPr>
          <a:lstStyle/>
          <a:p>
            <a:pPr algn="ctr"/>
            <a:fld id="{2EEF1883-7A0E-4F66-9932-E581691AD397}" type="slidenum">
              <a:rPr lang="zh-CN" altLang="en-US" sz="2200" b="1" smtClean="0">
                <a:solidFill>
                  <a:srgbClr val="5AD00A"/>
                </a:solidFill>
                <a:latin typeface="Arial Unicode MS" panose="020B0604020202020204" pitchFamily="34" charset="-122"/>
                <a:ea typeface="Arial Unicode MS" panose="020B0604020202020204" pitchFamily="34" charset="-122"/>
                <a:cs typeface="Arial Unicode MS" panose="020B0604020202020204" pitchFamily="34" charset="-122"/>
              </a:rPr>
              <a:t>‹#›</a:t>
            </a:fld>
            <a:r>
              <a:rPr lang="zh-CN" altLang="en-US" sz="1600" dirty="0">
                <a:solidFill>
                  <a:prstClr val="white"/>
                </a:solidFill>
                <a:latin typeface="Arial Unicode MS" panose="020B0604020202020204" pitchFamily="34" charset="-122"/>
                <a:ea typeface="Arial Unicode MS" panose="020B0604020202020204" pitchFamily="34" charset="-122"/>
                <a:cs typeface="Arial Unicode MS" panose="020B0604020202020204" pitchFamily="34" charset="-122"/>
              </a:rPr>
              <a:t> </a:t>
            </a:r>
          </a:p>
        </p:txBody>
      </p:sp>
      <p:grpSp>
        <p:nvGrpSpPr>
          <p:cNvPr id="36" name="组合 35"/>
          <p:cNvGrpSpPr/>
          <p:nvPr userDrawn="1"/>
        </p:nvGrpSpPr>
        <p:grpSpPr>
          <a:xfrm>
            <a:off x="21230650" y="12960143"/>
            <a:ext cx="414000" cy="414000"/>
            <a:chOff x="11226607" y="6533712"/>
            <a:chExt cx="216000" cy="216000"/>
          </a:xfrm>
        </p:grpSpPr>
        <p:sp>
          <p:nvSpPr>
            <p:cNvPr id="37" name="椭圆 36"/>
            <p:cNvSpPr/>
            <p:nvPr userDrawn="1"/>
          </p:nvSpPr>
          <p:spPr>
            <a:xfrm>
              <a:off x="11226607" y="6533712"/>
              <a:ext cx="216000" cy="216000"/>
            </a:xfrm>
            <a:prstGeom prst="ellipse">
              <a:avLst/>
            </a:prstGeom>
            <a:solidFill>
              <a:srgbClr val="88E70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38" name="燕尾形 22">
              <a:hlinkClick r:id="" action="ppaction://hlinkshowjump?jump=previousslide"/>
            </p:cNvPr>
            <p:cNvSpPr/>
            <p:nvPr userDrawn="1"/>
          </p:nvSpPr>
          <p:spPr>
            <a:xfrm flipH="1">
              <a:off x="11291407" y="6587712"/>
              <a:ext cx="86400" cy="108000"/>
            </a:xfrm>
            <a:prstGeom prst="chevron">
              <a:avLst/>
            </a:prstGeom>
            <a:solidFill>
              <a:srgbClr val="FFFFF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latin typeface="Calibri" panose="020F0502020204030204"/>
                <a:ea typeface="宋体" panose="02010600030101010101" pitchFamily="2" charset="-122"/>
              </a:endParaRPr>
            </a:p>
          </p:txBody>
        </p:sp>
      </p:grpSp>
      <p:grpSp>
        <p:nvGrpSpPr>
          <p:cNvPr id="39" name="组合 38"/>
          <p:cNvGrpSpPr/>
          <p:nvPr userDrawn="1"/>
        </p:nvGrpSpPr>
        <p:grpSpPr>
          <a:xfrm>
            <a:off x="23162036" y="12960143"/>
            <a:ext cx="414000" cy="414000"/>
            <a:chOff x="11142748" y="6381312"/>
            <a:chExt cx="216000" cy="216000"/>
          </a:xfrm>
        </p:grpSpPr>
        <p:sp>
          <p:nvSpPr>
            <p:cNvPr id="40" name="椭圆 39"/>
            <p:cNvSpPr/>
            <p:nvPr userDrawn="1"/>
          </p:nvSpPr>
          <p:spPr>
            <a:xfrm>
              <a:off x="11142748" y="6381312"/>
              <a:ext cx="216000" cy="216000"/>
            </a:xfrm>
            <a:prstGeom prst="ellipse">
              <a:avLst/>
            </a:prstGeom>
            <a:solidFill>
              <a:srgbClr val="88E70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41" name="燕尾形 25">
              <a:hlinkClick r:id="" action="ppaction://hlinkshowjump?jump=nextslide"/>
            </p:cNvPr>
            <p:cNvSpPr/>
            <p:nvPr userDrawn="1"/>
          </p:nvSpPr>
          <p:spPr>
            <a:xfrm>
              <a:off x="11207548" y="6435312"/>
              <a:ext cx="86400" cy="108000"/>
            </a:xfrm>
            <a:prstGeom prst="chevron">
              <a:avLst/>
            </a:prstGeom>
            <a:solidFill>
              <a:srgbClr val="FFFFF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latin typeface="Calibri" panose="020F0502020204030204"/>
                <a:ea typeface="宋体" panose="02010600030101010101" pitchFamily="2" charset="-122"/>
              </a:endParaRPr>
            </a:p>
          </p:txBody>
        </p:sp>
      </p:grpSp>
      <p:pic>
        <p:nvPicPr>
          <p:cNvPr id="42" name="28 Imagen"/>
          <p:cNvPicPr>
            <a:picLocks/>
          </p:cNvPicPr>
          <p:nvPr userDrawn="1"/>
        </p:nvPicPr>
        <p:blipFill>
          <a:blip r:embed="rId2"/>
          <a:srcRect/>
          <a:stretch>
            <a:fillRect/>
          </a:stretch>
        </p:blipFill>
        <p:spPr bwMode="auto">
          <a:xfrm>
            <a:off x="22535650" y="12966181"/>
            <a:ext cx="648000" cy="401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 name="36 CuadroTexto"/>
          <p:cNvSpPr txBox="1"/>
          <p:nvPr userDrawn="1"/>
        </p:nvSpPr>
        <p:spPr>
          <a:xfrm>
            <a:off x="22206888" y="12933000"/>
            <a:ext cx="418762" cy="400110"/>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s-HN" sz="2000" b="1" i="1" u="none" strike="noStrike" kern="0" cap="none" spc="0" normalizeH="0" baseline="0" noProof="0" dirty="0">
                <a:ln>
                  <a:noFill/>
                </a:ln>
                <a:solidFill>
                  <a:prstClr val="white">
                    <a:lumMod val="65000"/>
                  </a:prstClr>
                </a:solidFill>
                <a:effectLst/>
                <a:uLnTx/>
                <a:uFillTx/>
              </a:rPr>
              <a:t>of</a:t>
            </a:r>
            <a:endParaRPr kumimoji="0" lang="es-ES" sz="2000" b="1" i="1" u="none" strike="noStrike" kern="0" cap="none" spc="0" normalizeH="0" baseline="0" noProof="0" dirty="0">
              <a:ln>
                <a:noFill/>
              </a:ln>
              <a:solidFill>
                <a:prstClr val="white">
                  <a:lumMod val="65000"/>
                </a:prstClr>
              </a:solidFill>
              <a:effectLst/>
              <a:uLnTx/>
              <a:uFillTx/>
            </a:endParaRPr>
          </a:p>
        </p:txBody>
      </p:sp>
      <p:sp>
        <p:nvSpPr>
          <p:cNvPr id="44" name="38 CuadroTexto"/>
          <p:cNvSpPr txBox="1"/>
          <p:nvPr userDrawn="1"/>
        </p:nvSpPr>
        <p:spPr>
          <a:xfrm>
            <a:off x="22453694" y="12955302"/>
            <a:ext cx="689654" cy="430887"/>
          </a:xfrm>
          <a:prstGeom prst="rect">
            <a:avLst/>
          </a:prstGeom>
          <a:noFill/>
        </p:spPr>
        <p:txBody>
          <a:bodyPr wrap="square">
            <a:spAutoFit/>
          </a:bodyPr>
          <a:lstStyle/>
          <a:p>
            <a:pPr algn="ctr">
              <a:defRPr/>
            </a:pPr>
            <a:r>
              <a:rPr lang="en-US" sz="2200" b="1" smtClean="0">
                <a:solidFill>
                  <a:prstClr val="white">
                    <a:lumMod val="50000"/>
                  </a:prstClr>
                </a:solidFill>
                <a:latin typeface="Arial Unicode MS" panose="020B0604020202020204" pitchFamily="34" charset="-122"/>
                <a:ea typeface="Arial Unicode MS" panose="020B0604020202020204" pitchFamily="34" charset="-122"/>
                <a:cs typeface="Arial Unicode MS" panose="020B0604020202020204" pitchFamily="34" charset="-122"/>
              </a:rPr>
              <a:t>167</a:t>
            </a:r>
            <a:endParaRPr lang="es-ES" sz="2200" b="1" dirty="0">
              <a:solidFill>
                <a:prstClr val="white">
                  <a:lumMod val="50000"/>
                </a:prstClr>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spTree>
    <p:extLst>
      <p:ext uri="{BB962C8B-B14F-4D97-AF65-F5344CB8AC3E}">
        <p14:creationId xmlns:p14="http://schemas.microsoft.com/office/powerpoint/2010/main" val="3042331183"/>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课后提分练">
    <p:spTree>
      <p:nvGrpSpPr>
        <p:cNvPr id="1" name=""/>
        <p:cNvGrpSpPr/>
        <p:nvPr/>
      </p:nvGrpSpPr>
      <p:grpSpPr>
        <a:xfrm>
          <a:off x="0" y="0"/>
          <a:ext cx="0" cy="0"/>
          <a:chOff x="0" y="0"/>
          <a:chExt cx="0" cy="0"/>
        </a:xfrm>
      </p:grpSpPr>
      <p:sp>
        <p:nvSpPr>
          <p:cNvPr id="6" name="矩形 5"/>
          <p:cNvSpPr/>
          <p:nvPr userDrawn="1"/>
        </p:nvSpPr>
        <p:spPr>
          <a:xfrm>
            <a:off x="0" y="0"/>
            <a:ext cx="24368125" cy="13714412"/>
          </a:xfrm>
          <a:prstGeom prst="rect">
            <a:avLst/>
          </a:prstGeom>
          <a:solidFill>
            <a:srgbClr val="E3F4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5999" b="1" dirty="0">
              <a:solidFill>
                <a:schemeClr val="tx1"/>
              </a:solidFill>
              <a:latin typeface="方正楷体_GBK" panose="03000509000000000000" pitchFamily="65" charset="-122"/>
              <a:ea typeface="方正楷体_GBK" panose="03000509000000000000" pitchFamily="65" charset="-122"/>
            </a:endParaRPr>
          </a:p>
        </p:txBody>
      </p:sp>
      <p:sp>
        <p:nvSpPr>
          <p:cNvPr id="13" name="矩形 12"/>
          <p:cNvSpPr/>
          <p:nvPr userDrawn="1"/>
        </p:nvSpPr>
        <p:spPr bwMode="auto">
          <a:xfrm>
            <a:off x="1260660" y="682638"/>
            <a:ext cx="21963198" cy="12350724"/>
          </a:xfrm>
          <a:prstGeom prst="rect">
            <a:avLst/>
          </a:prstGeom>
          <a:noFill/>
          <a:ln w="3175" cap="flat" cmpd="sng" algn="ctr">
            <a:solidFill>
              <a:schemeClr val="bg1">
                <a:lumMod val="85000"/>
              </a:schemeClr>
            </a:solidFill>
            <a:prstDash val="solid"/>
            <a:round/>
            <a:headEnd type="none" w="med" len="med"/>
            <a:tailEnd type="none" w="med" len="med"/>
          </a:ln>
          <a:effectLst/>
        </p:spPr>
        <p:txBody>
          <a:bodyPr vert="horz" wrap="square" lIns="91187" tIns="45593" rIns="91187" bIns="45593" numCol="1" rtlCol="0" anchor="t" anchorCtr="0" compatLnSpc="1"/>
          <a:lstStyle/>
          <a:p>
            <a:pPr marL="0" marR="0" indent="0" algn="l" defTabSz="911225" rtl="0" eaLnBrk="1" fontAlgn="base" latinLnBrk="0" hangingPunct="1">
              <a:lnSpc>
                <a:spcPct val="100000"/>
              </a:lnSpc>
              <a:spcBef>
                <a:spcPct val="0"/>
              </a:spcBef>
              <a:spcAft>
                <a:spcPct val="0"/>
              </a:spcAft>
              <a:buClrTx/>
              <a:buSzTx/>
              <a:buFont typeface="Arial" pitchFamily="34" charset="0"/>
              <a:buNone/>
            </a:pPr>
            <a:endParaRPr kumimoji="0" lang="zh-CN" altLang="en-US" sz="1795" b="0" i="0" u="none" strike="noStrike" cap="none" normalizeH="0" baseline="0" dirty="0">
              <a:ln>
                <a:noFill/>
              </a:ln>
              <a:solidFill>
                <a:schemeClr val="tx1"/>
              </a:solidFill>
              <a:effectLst/>
              <a:latin typeface="Times New Roman" panose="02020603050405020304" pitchFamily="18" charset="0"/>
              <a:ea typeface="方正楷体_GBK" panose="03000509000000000000" pitchFamily="65" charset="-122"/>
            </a:endParaRPr>
          </a:p>
        </p:txBody>
      </p:sp>
      <p:sp>
        <p:nvSpPr>
          <p:cNvPr id="21" name="椭圆 20"/>
          <p:cNvSpPr/>
          <p:nvPr/>
        </p:nvSpPr>
        <p:spPr>
          <a:xfrm>
            <a:off x="1265164" y="741486"/>
            <a:ext cx="855000" cy="854901"/>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t>课</a:t>
            </a:r>
            <a:endParaRPr lang="zh-CN" altLang="en-US" sz="4800" b="1" dirty="0"/>
          </a:p>
        </p:txBody>
      </p:sp>
      <p:sp>
        <p:nvSpPr>
          <p:cNvPr id="22" name="椭圆 21"/>
          <p:cNvSpPr/>
          <p:nvPr/>
        </p:nvSpPr>
        <p:spPr>
          <a:xfrm>
            <a:off x="2120164" y="741486"/>
            <a:ext cx="855000" cy="854901"/>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t>后</a:t>
            </a:r>
            <a:endParaRPr lang="zh-CN" altLang="en-US" sz="4800" b="1" dirty="0"/>
          </a:p>
        </p:txBody>
      </p:sp>
      <p:sp>
        <p:nvSpPr>
          <p:cNvPr id="23" name="椭圆 22"/>
          <p:cNvSpPr/>
          <p:nvPr/>
        </p:nvSpPr>
        <p:spPr>
          <a:xfrm>
            <a:off x="2975164" y="741486"/>
            <a:ext cx="855000" cy="854901"/>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t>提</a:t>
            </a:r>
            <a:endParaRPr lang="zh-CN" altLang="en-US" sz="4800" b="1" dirty="0"/>
          </a:p>
        </p:txBody>
      </p:sp>
      <p:sp>
        <p:nvSpPr>
          <p:cNvPr id="24" name="椭圆 23"/>
          <p:cNvSpPr/>
          <p:nvPr/>
        </p:nvSpPr>
        <p:spPr>
          <a:xfrm>
            <a:off x="3827414" y="741486"/>
            <a:ext cx="855000" cy="854901"/>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t>分</a:t>
            </a:r>
            <a:endParaRPr lang="zh-CN" altLang="en-US" sz="4800" b="1" dirty="0"/>
          </a:p>
        </p:txBody>
      </p:sp>
      <p:sp>
        <p:nvSpPr>
          <p:cNvPr id="25" name="椭圆 24"/>
          <p:cNvSpPr/>
          <p:nvPr/>
        </p:nvSpPr>
        <p:spPr>
          <a:xfrm>
            <a:off x="4682414" y="741486"/>
            <a:ext cx="855000" cy="854901"/>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t>练</a:t>
            </a:r>
            <a:endParaRPr lang="zh-CN" altLang="en-US" sz="4800" b="1" dirty="0"/>
          </a:p>
        </p:txBody>
      </p:sp>
      <p:pic>
        <p:nvPicPr>
          <p:cNvPr id="26" name="27 Imagen"/>
          <p:cNvPicPr>
            <a:picLocks/>
          </p:cNvPicPr>
          <p:nvPr userDrawn="1"/>
        </p:nvPicPr>
        <p:blipFill>
          <a:blip r:embed="rId2"/>
          <a:srcRect/>
          <a:stretch>
            <a:fillRect/>
          </a:stretch>
        </p:blipFill>
        <p:spPr bwMode="auto">
          <a:xfrm>
            <a:off x="21680650" y="12966181"/>
            <a:ext cx="648000" cy="401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 name="TextBox 15"/>
          <p:cNvSpPr txBox="1"/>
          <p:nvPr userDrawn="1"/>
        </p:nvSpPr>
        <p:spPr>
          <a:xfrm>
            <a:off x="21595440" y="12952113"/>
            <a:ext cx="717642" cy="430887"/>
          </a:xfrm>
          <a:prstGeom prst="rect">
            <a:avLst/>
          </a:prstGeom>
          <a:noFill/>
        </p:spPr>
        <p:txBody>
          <a:bodyPr wrap="square" rtlCol="0">
            <a:spAutoFit/>
          </a:bodyPr>
          <a:lstStyle/>
          <a:p>
            <a:pPr algn="ctr"/>
            <a:fld id="{2EEF1883-7A0E-4F66-9932-E581691AD397}" type="slidenum">
              <a:rPr lang="zh-CN" altLang="en-US" sz="2200" b="1" smtClean="0">
                <a:solidFill>
                  <a:srgbClr val="5AD00A"/>
                </a:solidFill>
                <a:latin typeface="Arial Unicode MS" panose="020B0604020202020204" pitchFamily="34" charset="-122"/>
                <a:ea typeface="Arial Unicode MS" panose="020B0604020202020204" pitchFamily="34" charset="-122"/>
                <a:cs typeface="Arial Unicode MS" panose="020B0604020202020204" pitchFamily="34" charset="-122"/>
              </a:rPr>
              <a:t>‹#›</a:t>
            </a:fld>
            <a:r>
              <a:rPr lang="zh-CN" altLang="en-US" sz="1600" dirty="0">
                <a:solidFill>
                  <a:prstClr val="white"/>
                </a:solidFill>
                <a:latin typeface="Arial Unicode MS" panose="020B0604020202020204" pitchFamily="34" charset="-122"/>
                <a:ea typeface="Arial Unicode MS" panose="020B0604020202020204" pitchFamily="34" charset="-122"/>
                <a:cs typeface="Arial Unicode MS" panose="020B0604020202020204" pitchFamily="34" charset="-122"/>
              </a:rPr>
              <a:t> </a:t>
            </a:r>
          </a:p>
        </p:txBody>
      </p:sp>
      <p:grpSp>
        <p:nvGrpSpPr>
          <p:cNvPr id="36" name="组合 35"/>
          <p:cNvGrpSpPr/>
          <p:nvPr userDrawn="1"/>
        </p:nvGrpSpPr>
        <p:grpSpPr>
          <a:xfrm>
            <a:off x="21230650" y="12960143"/>
            <a:ext cx="414000" cy="414000"/>
            <a:chOff x="11226607" y="6533712"/>
            <a:chExt cx="216000" cy="216000"/>
          </a:xfrm>
        </p:grpSpPr>
        <p:sp>
          <p:nvSpPr>
            <p:cNvPr id="37" name="椭圆 36"/>
            <p:cNvSpPr/>
            <p:nvPr userDrawn="1"/>
          </p:nvSpPr>
          <p:spPr>
            <a:xfrm>
              <a:off x="11226607" y="6533712"/>
              <a:ext cx="216000" cy="216000"/>
            </a:xfrm>
            <a:prstGeom prst="ellipse">
              <a:avLst/>
            </a:prstGeom>
            <a:solidFill>
              <a:srgbClr val="88E70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38" name="燕尾形 22">
              <a:hlinkClick r:id="" action="ppaction://hlinkshowjump?jump=previousslide"/>
            </p:cNvPr>
            <p:cNvSpPr/>
            <p:nvPr userDrawn="1"/>
          </p:nvSpPr>
          <p:spPr>
            <a:xfrm flipH="1">
              <a:off x="11291407" y="6587712"/>
              <a:ext cx="86400" cy="108000"/>
            </a:xfrm>
            <a:prstGeom prst="chevron">
              <a:avLst/>
            </a:prstGeom>
            <a:solidFill>
              <a:srgbClr val="FFFFF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latin typeface="Calibri" panose="020F0502020204030204"/>
                <a:ea typeface="宋体" panose="02010600030101010101" pitchFamily="2" charset="-122"/>
              </a:endParaRPr>
            </a:p>
          </p:txBody>
        </p:sp>
      </p:grpSp>
      <p:grpSp>
        <p:nvGrpSpPr>
          <p:cNvPr id="39" name="组合 38"/>
          <p:cNvGrpSpPr/>
          <p:nvPr userDrawn="1"/>
        </p:nvGrpSpPr>
        <p:grpSpPr>
          <a:xfrm>
            <a:off x="23162036" y="12960143"/>
            <a:ext cx="414000" cy="414000"/>
            <a:chOff x="11142748" y="6381312"/>
            <a:chExt cx="216000" cy="216000"/>
          </a:xfrm>
        </p:grpSpPr>
        <p:sp>
          <p:nvSpPr>
            <p:cNvPr id="40" name="椭圆 39"/>
            <p:cNvSpPr/>
            <p:nvPr userDrawn="1"/>
          </p:nvSpPr>
          <p:spPr>
            <a:xfrm>
              <a:off x="11142748" y="6381312"/>
              <a:ext cx="216000" cy="216000"/>
            </a:xfrm>
            <a:prstGeom prst="ellipse">
              <a:avLst/>
            </a:prstGeom>
            <a:solidFill>
              <a:srgbClr val="88E70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41" name="燕尾形 25">
              <a:hlinkClick r:id="" action="ppaction://hlinkshowjump?jump=nextslide"/>
            </p:cNvPr>
            <p:cNvSpPr/>
            <p:nvPr userDrawn="1"/>
          </p:nvSpPr>
          <p:spPr>
            <a:xfrm>
              <a:off x="11207548" y="6435312"/>
              <a:ext cx="86400" cy="108000"/>
            </a:xfrm>
            <a:prstGeom prst="chevron">
              <a:avLst/>
            </a:prstGeom>
            <a:solidFill>
              <a:srgbClr val="FFFFF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latin typeface="Calibri" panose="020F0502020204030204"/>
                <a:ea typeface="宋体" panose="02010600030101010101" pitchFamily="2" charset="-122"/>
              </a:endParaRPr>
            </a:p>
          </p:txBody>
        </p:sp>
      </p:grpSp>
      <p:pic>
        <p:nvPicPr>
          <p:cNvPr id="42" name="28 Imagen"/>
          <p:cNvPicPr>
            <a:picLocks/>
          </p:cNvPicPr>
          <p:nvPr userDrawn="1"/>
        </p:nvPicPr>
        <p:blipFill>
          <a:blip r:embed="rId2"/>
          <a:srcRect/>
          <a:stretch>
            <a:fillRect/>
          </a:stretch>
        </p:blipFill>
        <p:spPr bwMode="auto">
          <a:xfrm>
            <a:off x="22535650" y="12966181"/>
            <a:ext cx="648000" cy="401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 name="36 CuadroTexto"/>
          <p:cNvSpPr txBox="1"/>
          <p:nvPr userDrawn="1"/>
        </p:nvSpPr>
        <p:spPr>
          <a:xfrm>
            <a:off x="22206888" y="12933000"/>
            <a:ext cx="418762" cy="400110"/>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s-HN" sz="2000" b="1" i="1" u="none" strike="noStrike" kern="0" cap="none" spc="0" normalizeH="0" baseline="0" noProof="0" dirty="0">
                <a:ln>
                  <a:noFill/>
                </a:ln>
                <a:solidFill>
                  <a:prstClr val="white">
                    <a:lumMod val="65000"/>
                  </a:prstClr>
                </a:solidFill>
                <a:effectLst/>
                <a:uLnTx/>
                <a:uFillTx/>
              </a:rPr>
              <a:t>of</a:t>
            </a:r>
            <a:endParaRPr kumimoji="0" lang="es-ES" sz="2000" b="1" i="1" u="none" strike="noStrike" kern="0" cap="none" spc="0" normalizeH="0" baseline="0" noProof="0" dirty="0">
              <a:ln>
                <a:noFill/>
              </a:ln>
              <a:solidFill>
                <a:prstClr val="white">
                  <a:lumMod val="65000"/>
                </a:prstClr>
              </a:solidFill>
              <a:effectLst/>
              <a:uLnTx/>
              <a:uFillTx/>
            </a:endParaRPr>
          </a:p>
        </p:txBody>
      </p:sp>
      <p:sp>
        <p:nvSpPr>
          <p:cNvPr id="44" name="38 CuadroTexto"/>
          <p:cNvSpPr txBox="1"/>
          <p:nvPr userDrawn="1"/>
        </p:nvSpPr>
        <p:spPr>
          <a:xfrm>
            <a:off x="22453694" y="12955302"/>
            <a:ext cx="689654" cy="430887"/>
          </a:xfrm>
          <a:prstGeom prst="rect">
            <a:avLst/>
          </a:prstGeom>
          <a:noFill/>
        </p:spPr>
        <p:txBody>
          <a:bodyPr wrap="square">
            <a:spAutoFit/>
          </a:bodyPr>
          <a:lstStyle/>
          <a:p>
            <a:pPr algn="ctr">
              <a:defRPr/>
            </a:pPr>
            <a:r>
              <a:rPr lang="en-US" sz="2200" b="1" smtClean="0">
                <a:solidFill>
                  <a:prstClr val="white">
                    <a:lumMod val="50000"/>
                  </a:prstClr>
                </a:solidFill>
                <a:latin typeface="Arial Unicode MS" panose="020B0604020202020204" pitchFamily="34" charset="-122"/>
                <a:ea typeface="Arial Unicode MS" panose="020B0604020202020204" pitchFamily="34" charset="-122"/>
                <a:cs typeface="Arial Unicode MS" panose="020B0604020202020204" pitchFamily="34" charset="-122"/>
              </a:rPr>
              <a:t>167</a:t>
            </a:r>
            <a:endParaRPr lang="es-ES" sz="2200" b="1" dirty="0">
              <a:solidFill>
                <a:prstClr val="white">
                  <a:lumMod val="50000"/>
                </a:prstClr>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spTree>
    <p:extLst>
      <p:ext uri="{BB962C8B-B14F-4D97-AF65-F5344CB8AC3E}">
        <p14:creationId xmlns:p14="http://schemas.microsoft.com/office/powerpoint/2010/main" val="25550583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汉译英写得准">
    <p:spTree>
      <p:nvGrpSpPr>
        <p:cNvPr id="1" name=""/>
        <p:cNvGrpSpPr/>
        <p:nvPr/>
      </p:nvGrpSpPr>
      <p:grpSpPr>
        <a:xfrm>
          <a:off x="0" y="0"/>
          <a:ext cx="0" cy="0"/>
          <a:chOff x="0" y="0"/>
          <a:chExt cx="0" cy="0"/>
        </a:xfrm>
      </p:grpSpPr>
      <p:sp>
        <p:nvSpPr>
          <p:cNvPr id="18" name="矩形 17"/>
          <p:cNvSpPr/>
          <p:nvPr userDrawn="1"/>
        </p:nvSpPr>
        <p:spPr>
          <a:xfrm>
            <a:off x="0" y="0"/>
            <a:ext cx="24368125" cy="13714412"/>
          </a:xfrm>
          <a:prstGeom prst="rect">
            <a:avLst/>
          </a:prstGeom>
          <a:solidFill>
            <a:srgbClr val="E3F4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6000" b="1" dirty="0">
              <a:solidFill>
                <a:schemeClr val="tx1"/>
              </a:solidFill>
              <a:latin typeface="微软雅黑" panose="020B0503020204020204" pitchFamily="34" charset="-122"/>
              <a:ea typeface="微软雅黑" panose="020B0503020204020204" pitchFamily="34" charset="-122"/>
            </a:endParaRPr>
          </a:p>
        </p:txBody>
      </p:sp>
      <p:sp>
        <p:nvSpPr>
          <p:cNvPr id="13" name="矩形 12"/>
          <p:cNvSpPr/>
          <p:nvPr userDrawn="1"/>
        </p:nvSpPr>
        <p:spPr bwMode="auto">
          <a:xfrm>
            <a:off x="1260660" y="682638"/>
            <a:ext cx="21963198" cy="12350724"/>
          </a:xfrm>
          <a:prstGeom prst="rect">
            <a:avLst/>
          </a:prstGeom>
          <a:noFill/>
          <a:ln w="3175" cap="flat" cmpd="sng" algn="ctr">
            <a:solidFill>
              <a:schemeClr val="bg1">
                <a:lumMod val="85000"/>
              </a:schemeClr>
            </a:solidFill>
            <a:prstDash val="solid"/>
            <a:round/>
            <a:headEnd type="none" w="med" len="med"/>
            <a:tailEnd type="none" w="med" len="med"/>
          </a:ln>
          <a:effectLst/>
        </p:spPr>
        <p:txBody>
          <a:bodyPr vert="horz" wrap="square" lIns="91187" tIns="45593" rIns="91187" bIns="45593" numCol="1" rtlCol="0" anchor="t" anchorCtr="0" compatLnSpc="1"/>
          <a:lstStyle/>
          <a:p>
            <a:pPr marL="0" marR="0" indent="0" algn="l" defTabSz="911225" rtl="0" eaLnBrk="1" fontAlgn="base" latinLnBrk="0" hangingPunct="1">
              <a:lnSpc>
                <a:spcPct val="100000"/>
              </a:lnSpc>
              <a:spcBef>
                <a:spcPct val="0"/>
              </a:spcBef>
              <a:spcAft>
                <a:spcPct val="0"/>
              </a:spcAft>
              <a:buClrTx/>
              <a:buSzTx/>
              <a:buFont typeface="Arial" pitchFamily="34" charset="0"/>
              <a:buNone/>
            </a:pPr>
            <a:endParaRPr kumimoji="0" lang="zh-CN" altLang="en-US" sz="1795" b="0" i="0" u="none" strike="noStrike" cap="none" normalizeH="0" baseline="0" dirty="0">
              <a:ln>
                <a:noFill/>
              </a:ln>
              <a:solidFill>
                <a:schemeClr val="tx1"/>
              </a:solidFill>
              <a:effectLst/>
              <a:latin typeface="Times New Roman" panose="02020603050405020304" pitchFamily="18" charset="0"/>
              <a:ea typeface="楷体" panose="02010609060101010101" pitchFamily="49" charset="-122"/>
            </a:endParaRPr>
          </a:p>
        </p:txBody>
      </p:sp>
      <p:sp>
        <p:nvSpPr>
          <p:cNvPr id="21" name="椭圆 20"/>
          <p:cNvSpPr/>
          <p:nvPr/>
        </p:nvSpPr>
        <p:spPr>
          <a:xfrm>
            <a:off x="1265164" y="741486"/>
            <a:ext cx="855000" cy="854901"/>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t>汉</a:t>
            </a:r>
            <a:endParaRPr lang="zh-CN" altLang="en-US" sz="4800" b="1" dirty="0"/>
          </a:p>
        </p:txBody>
      </p:sp>
      <p:sp>
        <p:nvSpPr>
          <p:cNvPr id="22" name="椭圆 21"/>
          <p:cNvSpPr/>
          <p:nvPr/>
        </p:nvSpPr>
        <p:spPr>
          <a:xfrm>
            <a:off x="2120164" y="741486"/>
            <a:ext cx="855000" cy="854901"/>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t>译</a:t>
            </a:r>
            <a:endParaRPr lang="zh-CN" altLang="en-US" sz="4800" b="1" dirty="0"/>
          </a:p>
        </p:txBody>
      </p:sp>
      <p:sp>
        <p:nvSpPr>
          <p:cNvPr id="23" name="椭圆 22"/>
          <p:cNvSpPr/>
          <p:nvPr/>
        </p:nvSpPr>
        <p:spPr>
          <a:xfrm>
            <a:off x="2975164" y="741486"/>
            <a:ext cx="855000" cy="854901"/>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t>英</a:t>
            </a:r>
            <a:endParaRPr lang="zh-CN" altLang="en-US" sz="4800" b="1" dirty="0"/>
          </a:p>
        </p:txBody>
      </p:sp>
      <p:sp>
        <p:nvSpPr>
          <p:cNvPr id="24" name="椭圆 23"/>
          <p:cNvSpPr/>
          <p:nvPr/>
        </p:nvSpPr>
        <p:spPr>
          <a:xfrm>
            <a:off x="3827414" y="741486"/>
            <a:ext cx="855000" cy="854901"/>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t>写</a:t>
            </a:r>
            <a:endParaRPr lang="zh-CN" altLang="en-US" sz="4800" b="1" dirty="0"/>
          </a:p>
        </p:txBody>
      </p:sp>
      <p:sp>
        <p:nvSpPr>
          <p:cNvPr id="25" name="椭圆 24"/>
          <p:cNvSpPr/>
          <p:nvPr/>
        </p:nvSpPr>
        <p:spPr>
          <a:xfrm>
            <a:off x="4682414" y="741486"/>
            <a:ext cx="855000" cy="854901"/>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t>得</a:t>
            </a:r>
            <a:endParaRPr lang="zh-CN" altLang="en-US" sz="4800" b="1" dirty="0"/>
          </a:p>
        </p:txBody>
      </p:sp>
      <p:sp>
        <p:nvSpPr>
          <p:cNvPr id="26" name="椭圆 25"/>
          <p:cNvSpPr/>
          <p:nvPr userDrawn="1"/>
        </p:nvSpPr>
        <p:spPr>
          <a:xfrm>
            <a:off x="5558278" y="741486"/>
            <a:ext cx="855000" cy="854901"/>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t>准</a:t>
            </a:r>
            <a:endParaRPr lang="zh-CN" altLang="en-US" sz="4800" b="1" dirty="0"/>
          </a:p>
        </p:txBody>
      </p:sp>
      <p:pic>
        <p:nvPicPr>
          <p:cNvPr id="10" name="27 Imagen"/>
          <p:cNvPicPr>
            <a:picLocks/>
          </p:cNvPicPr>
          <p:nvPr userDrawn="1"/>
        </p:nvPicPr>
        <p:blipFill>
          <a:blip r:embed="rId2"/>
          <a:srcRect/>
          <a:stretch>
            <a:fillRect/>
          </a:stretch>
        </p:blipFill>
        <p:spPr bwMode="auto">
          <a:xfrm>
            <a:off x="21680650" y="12966181"/>
            <a:ext cx="648000" cy="401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extBox 15"/>
          <p:cNvSpPr txBox="1"/>
          <p:nvPr userDrawn="1"/>
        </p:nvSpPr>
        <p:spPr>
          <a:xfrm>
            <a:off x="21595440" y="12952113"/>
            <a:ext cx="717642" cy="430887"/>
          </a:xfrm>
          <a:prstGeom prst="rect">
            <a:avLst/>
          </a:prstGeom>
          <a:noFill/>
        </p:spPr>
        <p:txBody>
          <a:bodyPr wrap="square" rtlCol="0">
            <a:spAutoFit/>
          </a:bodyPr>
          <a:lstStyle/>
          <a:p>
            <a:pPr algn="ctr"/>
            <a:fld id="{2EEF1883-7A0E-4F66-9932-E581691AD397}" type="slidenum">
              <a:rPr lang="zh-CN" altLang="en-US" sz="2200" b="1" smtClean="0">
                <a:solidFill>
                  <a:srgbClr val="5AD00A"/>
                </a:solidFill>
                <a:latin typeface="Arial Unicode MS" panose="020B0604020202020204" pitchFamily="34" charset="-122"/>
                <a:ea typeface="Arial Unicode MS" panose="020B0604020202020204" pitchFamily="34" charset="-122"/>
                <a:cs typeface="Arial Unicode MS" panose="020B0604020202020204" pitchFamily="34" charset="-122"/>
              </a:rPr>
              <a:t>‹#›</a:t>
            </a:fld>
            <a:r>
              <a:rPr lang="zh-CN" altLang="en-US" sz="1600" dirty="0">
                <a:solidFill>
                  <a:prstClr val="white"/>
                </a:solidFill>
                <a:latin typeface="Arial Unicode MS" panose="020B0604020202020204" pitchFamily="34" charset="-122"/>
                <a:ea typeface="Arial Unicode MS" panose="020B0604020202020204" pitchFamily="34" charset="-122"/>
                <a:cs typeface="Arial Unicode MS" panose="020B0604020202020204" pitchFamily="34" charset="-122"/>
              </a:rPr>
              <a:t> </a:t>
            </a:r>
          </a:p>
        </p:txBody>
      </p:sp>
      <p:grpSp>
        <p:nvGrpSpPr>
          <p:cNvPr id="12" name="组合 11"/>
          <p:cNvGrpSpPr/>
          <p:nvPr userDrawn="1"/>
        </p:nvGrpSpPr>
        <p:grpSpPr>
          <a:xfrm>
            <a:off x="21230650" y="12960143"/>
            <a:ext cx="414000" cy="414000"/>
            <a:chOff x="11226607" y="6533712"/>
            <a:chExt cx="216000" cy="216000"/>
          </a:xfrm>
        </p:grpSpPr>
        <p:sp>
          <p:nvSpPr>
            <p:cNvPr id="14" name="椭圆 13"/>
            <p:cNvSpPr/>
            <p:nvPr userDrawn="1"/>
          </p:nvSpPr>
          <p:spPr>
            <a:xfrm>
              <a:off x="11226607" y="6533712"/>
              <a:ext cx="216000" cy="216000"/>
            </a:xfrm>
            <a:prstGeom prst="ellipse">
              <a:avLst/>
            </a:prstGeom>
            <a:solidFill>
              <a:srgbClr val="88E70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15" name="燕尾形 22">
              <a:hlinkClick r:id="" action="ppaction://hlinkshowjump?jump=previousslide"/>
            </p:cNvPr>
            <p:cNvSpPr/>
            <p:nvPr userDrawn="1"/>
          </p:nvSpPr>
          <p:spPr>
            <a:xfrm flipH="1">
              <a:off x="11291407" y="6587712"/>
              <a:ext cx="86400" cy="108000"/>
            </a:xfrm>
            <a:prstGeom prst="chevron">
              <a:avLst/>
            </a:prstGeom>
            <a:solidFill>
              <a:srgbClr val="FFFFF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latin typeface="Calibri" panose="020F0502020204030204"/>
                <a:ea typeface="宋体" panose="02010600030101010101" pitchFamily="2" charset="-122"/>
              </a:endParaRPr>
            </a:p>
          </p:txBody>
        </p:sp>
      </p:grpSp>
      <p:grpSp>
        <p:nvGrpSpPr>
          <p:cNvPr id="16" name="组合 15"/>
          <p:cNvGrpSpPr/>
          <p:nvPr userDrawn="1"/>
        </p:nvGrpSpPr>
        <p:grpSpPr>
          <a:xfrm>
            <a:off x="23162036" y="12960143"/>
            <a:ext cx="414000" cy="414000"/>
            <a:chOff x="11142748" y="6381312"/>
            <a:chExt cx="216000" cy="216000"/>
          </a:xfrm>
        </p:grpSpPr>
        <p:sp>
          <p:nvSpPr>
            <p:cNvPr id="17" name="椭圆 16"/>
            <p:cNvSpPr/>
            <p:nvPr userDrawn="1"/>
          </p:nvSpPr>
          <p:spPr>
            <a:xfrm>
              <a:off x="11142748" y="6381312"/>
              <a:ext cx="216000" cy="216000"/>
            </a:xfrm>
            <a:prstGeom prst="ellipse">
              <a:avLst/>
            </a:prstGeom>
            <a:solidFill>
              <a:srgbClr val="88E70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19" name="燕尾形 25">
              <a:hlinkClick r:id="" action="ppaction://hlinkshowjump?jump=nextslide"/>
            </p:cNvPr>
            <p:cNvSpPr/>
            <p:nvPr userDrawn="1"/>
          </p:nvSpPr>
          <p:spPr>
            <a:xfrm>
              <a:off x="11207548" y="6435312"/>
              <a:ext cx="86400" cy="108000"/>
            </a:xfrm>
            <a:prstGeom prst="chevron">
              <a:avLst/>
            </a:prstGeom>
            <a:solidFill>
              <a:srgbClr val="FFFFF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latin typeface="Calibri" panose="020F0502020204030204"/>
                <a:ea typeface="宋体" panose="02010600030101010101" pitchFamily="2" charset="-122"/>
              </a:endParaRPr>
            </a:p>
          </p:txBody>
        </p:sp>
      </p:grpSp>
      <p:pic>
        <p:nvPicPr>
          <p:cNvPr id="20" name="28 Imagen"/>
          <p:cNvPicPr>
            <a:picLocks/>
          </p:cNvPicPr>
          <p:nvPr userDrawn="1"/>
        </p:nvPicPr>
        <p:blipFill>
          <a:blip r:embed="rId2"/>
          <a:srcRect/>
          <a:stretch>
            <a:fillRect/>
          </a:stretch>
        </p:blipFill>
        <p:spPr bwMode="auto">
          <a:xfrm>
            <a:off x="22535650" y="12966181"/>
            <a:ext cx="648000" cy="401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 name="36 CuadroTexto"/>
          <p:cNvSpPr txBox="1"/>
          <p:nvPr userDrawn="1"/>
        </p:nvSpPr>
        <p:spPr>
          <a:xfrm>
            <a:off x="22206888" y="12933000"/>
            <a:ext cx="418762" cy="400110"/>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s-HN" sz="2000" b="1" i="1" u="none" strike="noStrike" kern="0" cap="none" spc="0" normalizeH="0" baseline="0" noProof="0" dirty="0">
                <a:ln>
                  <a:noFill/>
                </a:ln>
                <a:solidFill>
                  <a:prstClr val="white">
                    <a:lumMod val="65000"/>
                  </a:prstClr>
                </a:solidFill>
                <a:effectLst/>
                <a:uLnTx/>
                <a:uFillTx/>
              </a:rPr>
              <a:t>of</a:t>
            </a:r>
            <a:endParaRPr kumimoji="0" lang="es-ES" sz="2000" b="1" i="1" u="none" strike="noStrike" kern="0" cap="none" spc="0" normalizeH="0" baseline="0" noProof="0" dirty="0">
              <a:ln>
                <a:noFill/>
              </a:ln>
              <a:solidFill>
                <a:prstClr val="white">
                  <a:lumMod val="65000"/>
                </a:prstClr>
              </a:solidFill>
              <a:effectLst/>
              <a:uLnTx/>
              <a:uFillTx/>
            </a:endParaRPr>
          </a:p>
        </p:txBody>
      </p:sp>
      <p:sp>
        <p:nvSpPr>
          <p:cNvPr id="28" name="38 CuadroTexto"/>
          <p:cNvSpPr txBox="1"/>
          <p:nvPr userDrawn="1"/>
        </p:nvSpPr>
        <p:spPr>
          <a:xfrm>
            <a:off x="22453694" y="12955302"/>
            <a:ext cx="689654" cy="430887"/>
          </a:xfrm>
          <a:prstGeom prst="rect">
            <a:avLst/>
          </a:prstGeom>
          <a:noFill/>
        </p:spPr>
        <p:txBody>
          <a:bodyPr wrap="square">
            <a:spAutoFit/>
          </a:bodyPr>
          <a:lstStyle/>
          <a:p>
            <a:pPr algn="ctr">
              <a:defRPr/>
            </a:pPr>
            <a:r>
              <a:rPr lang="en-US" sz="2200" b="1" smtClean="0">
                <a:solidFill>
                  <a:prstClr val="white">
                    <a:lumMod val="50000"/>
                  </a:prstClr>
                </a:solidFill>
                <a:latin typeface="Arial Unicode MS" panose="020B0604020202020204" pitchFamily="34" charset="-122"/>
                <a:ea typeface="Arial Unicode MS" panose="020B0604020202020204" pitchFamily="34" charset="-122"/>
                <a:cs typeface="Arial Unicode MS" panose="020B0604020202020204" pitchFamily="34" charset="-122"/>
              </a:rPr>
              <a:t>167</a:t>
            </a:r>
            <a:endParaRPr lang="es-ES" sz="2200" b="1" dirty="0">
              <a:solidFill>
                <a:prstClr val="white">
                  <a:lumMod val="50000"/>
                </a:prstClr>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spTree>
    <p:extLst>
      <p:ext uri="{BB962C8B-B14F-4D97-AF65-F5344CB8AC3E}">
        <p14:creationId xmlns:p14="http://schemas.microsoft.com/office/powerpoint/2010/main" val="4006970132"/>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英译汉记得牢">
    <p:spTree>
      <p:nvGrpSpPr>
        <p:cNvPr id="1" name=""/>
        <p:cNvGrpSpPr/>
        <p:nvPr/>
      </p:nvGrpSpPr>
      <p:grpSpPr>
        <a:xfrm>
          <a:off x="0" y="0"/>
          <a:ext cx="0" cy="0"/>
          <a:chOff x="0" y="0"/>
          <a:chExt cx="0" cy="0"/>
        </a:xfrm>
      </p:grpSpPr>
      <p:sp>
        <p:nvSpPr>
          <p:cNvPr id="6" name="矩形 5"/>
          <p:cNvSpPr/>
          <p:nvPr userDrawn="1"/>
        </p:nvSpPr>
        <p:spPr>
          <a:xfrm>
            <a:off x="0" y="0"/>
            <a:ext cx="24368125" cy="13714412"/>
          </a:xfrm>
          <a:prstGeom prst="rect">
            <a:avLst/>
          </a:prstGeom>
          <a:solidFill>
            <a:srgbClr val="E3F4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5999" b="1" dirty="0">
              <a:solidFill>
                <a:schemeClr val="tx1"/>
              </a:solidFill>
              <a:latin typeface="楷体" panose="02010609060101010101" pitchFamily="49" charset="-122"/>
              <a:ea typeface="楷体" panose="02010609060101010101" pitchFamily="49" charset="-122"/>
            </a:endParaRPr>
          </a:p>
        </p:txBody>
      </p:sp>
      <p:sp>
        <p:nvSpPr>
          <p:cNvPr id="13" name="矩形 12"/>
          <p:cNvSpPr/>
          <p:nvPr userDrawn="1"/>
        </p:nvSpPr>
        <p:spPr bwMode="auto">
          <a:xfrm>
            <a:off x="1260660" y="682638"/>
            <a:ext cx="21963198" cy="12350724"/>
          </a:xfrm>
          <a:prstGeom prst="rect">
            <a:avLst/>
          </a:prstGeom>
          <a:noFill/>
          <a:ln w="3175" cap="flat" cmpd="sng" algn="ctr">
            <a:solidFill>
              <a:schemeClr val="bg1">
                <a:lumMod val="85000"/>
              </a:schemeClr>
            </a:solidFill>
            <a:prstDash val="solid"/>
            <a:round/>
            <a:headEnd type="none" w="med" len="med"/>
            <a:tailEnd type="none" w="med" len="med"/>
          </a:ln>
          <a:effectLst/>
        </p:spPr>
        <p:txBody>
          <a:bodyPr vert="horz" wrap="square" lIns="91187" tIns="45593" rIns="91187" bIns="45593" numCol="1" rtlCol="0" anchor="t" anchorCtr="0" compatLnSpc="1"/>
          <a:lstStyle/>
          <a:p>
            <a:pPr marL="0" marR="0" indent="0" algn="l" defTabSz="911225" rtl="0" eaLnBrk="1" fontAlgn="base" latinLnBrk="0" hangingPunct="1">
              <a:lnSpc>
                <a:spcPct val="100000"/>
              </a:lnSpc>
              <a:spcBef>
                <a:spcPct val="0"/>
              </a:spcBef>
              <a:spcAft>
                <a:spcPct val="0"/>
              </a:spcAft>
              <a:buClrTx/>
              <a:buSzTx/>
              <a:buFont typeface="Arial" pitchFamily="34" charset="0"/>
              <a:buNone/>
            </a:pPr>
            <a:endParaRPr kumimoji="0" lang="zh-CN" altLang="en-US" sz="1795" b="0" i="0" u="none" strike="noStrike" cap="none" normalizeH="0" baseline="0" dirty="0">
              <a:ln>
                <a:noFill/>
              </a:ln>
              <a:solidFill>
                <a:schemeClr val="tx1"/>
              </a:solidFill>
              <a:effectLst/>
              <a:latin typeface="Times New Roman" panose="02020603050405020304" pitchFamily="18" charset="0"/>
              <a:ea typeface="楷体" panose="02010609060101010101" pitchFamily="49" charset="-122"/>
            </a:endParaRPr>
          </a:p>
        </p:txBody>
      </p:sp>
      <p:sp>
        <p:nvSpPr>
          <p:cNvPr id="21" name="椭圆 20"/>
          <p:cNvSpPr/>
          <p:nvPr/>
        </p:nvSpPr>
        <p:spPr>
          <a:xfrm>
            <a:off x="1265164" y="741486"/>
            <a:ext cx="855000" cy="854901"/>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t>英</a:t>
            </a:r>
            <a:endParaRPr lang="zh-CN" altLang="en-US" sz="4800" b="1" dirty="0"/>
          </a:p>
        </p:txBody>
      </p:sp>
      <p:sp>
        <p:nvSpPr>
          <p:cNvPr id="22" name="椭圆 21"/>
          <p:cNvSpPr/>
          <p:nvPr/>
        </p:nvSpPr>
        <p:spPr>
          <a:xfrm>
            <a:off x="2120164" y="741486"/>
            <a:ext cx="855000" cy="854901"/>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t>译</a:t>
            </a:r>
            <a:endParaRPr lang="zh-CN" altLang="en-US" sz="4800" b="1" dirty="0"/>
          </a:p>
        </p:txBody>
      </p:sp>
      <p:sp>
        <p:nvSpPr>
          <p:cNvPr id="23" name="椭圆 22"/>
          <p:cNvSpPr/>
          <p:nvPr/>
        </p:nvSpPr>
        <p:spPr>
          <a:xfrm>
            <a:off x="2975164" y="741486"/>
            <a:ext cx="855000" cy="854901"/>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t>汉</a:t>
            </a:r>
            <a:endParaRPr lang="zh-CN" altLang="en-US" sz="4800" b="1" dirty="0"/>
          </a:p>
        </p:txBody>
      </p:sp>
      <p:sp>
        <p:nvSpPr>
          <p:cNvPr id="24" name="椭圆 23"/>
          <p:cNvSpPr/>
          <p:nvPr/>
        </p:nvSpPr>
        <p:spPr>
          <a:xfrm>
            <a:off x="3827414" y="741486"/>
            <a:ext cx="855000" cy="854901"/>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t>记</a:t>
            </a:r>
            <a:endParaRPr lang="zh-CN" altLang="en-US" sz="4800" b="1" dirty="0"/>
          </a:p>
        </p:txBody>
      </p:sp>
      <p:sp>
        <p:nvSpPr>
          <p:cNvPr id="25" name="椭圆 24"/>
          <p:cNvSpPr/>
          <p:nvPr/>
        </p:nvSpPr>
        <p:spPr>
          <a:xfrm>
            <a:off x="4682414" y="741486"/>
            <a:ext cx="855000" cy="854901"/>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t>得</a:t>
            </a:r>
            <a:endParaRPr lang="zh-CN" altLang="en-US" sz="4800" b="1" dirty="0"/>
          </a:p>
        </p:txBody>
      </p:sp>
      <p:sp>
        <p:nvSpPr>
          <p:cNvPr id="26" name="椭圆 25"/>
          <p:cNvSpPr/>
          <p:nvPr userDrawn="1"/>
        </p:nvSpPr>
        <p:spPr>
          <a:xfrm>
            <a:off x="5558278" y="741486"/>
            <a:ext cx="855000" cy="854901"/>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t>牢</a:t>
            </a:r>
            <a:endParaRPr lang="zh-CN" altLang="en-US" sz="4800" b="1" dirty="0"/>
          </a:p>
        </p:txBody>
      </p:sp>
      <p:pic>
        <p:nvPicPr>
          <p:cNvPr id="10" name="27 Imagen"/>
          <p:cNvPicPr>
            <a:picLocks/>
          </p:cNvPicPr>
          <p:nvPr userDrawn="1"/>
        </p:nvPicPr>
        <p:blipFill>
          <a:blip r:embed="rId2"/>
          <a:srcRect/>
          <a:stretch>
            <a:fillRect/>
          </a:stretch>
        </p:blipFill>
        <p:spPr bwMode="auto">
          <a:xfrm>
            <a:off x="21680650" y="12966181"/>
            <a:ext cx="648000" cy="401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extBox 15"/>
          <p:cNvSpPr txBox="1"/>
          <p:nvPr userDrawn="1"/>
        </p:nvSpPr>
        <p:spPr>
          <a:xfrm>
            <a:off x="21595440" y="12952113"/>
            <a:ext cx="717642" cy="430887"/>
          </a:xfrm>
          <a:prstGeom prst="rect">
            <a:avLst/>
          </a:prstGeom>
          <a:noFill/>
        </p:spPr>
        <p:txBody>
          <a:bodyPr wrap="square" rtlCol="0">
            <a:spAutoFit/>
          </a:bodyPr>
          <a:lstStyle/>
          <a:p>
            <a:pPr algn="ctr"/>
            <a:fld id="{2EEF1883-7A0E-4F66-9932-E581691AD397}" type="slidenum">
              <a:rPr lang="zh-CN" altLang="en-US" sz="2200" b="1" smtClean="0">
                <a:solidFill>
                  <a:srgbClr val="5AD00A"/>
                </a:solidFill>
                <a:latin typeface="Arial Unicode MS" panose="020B0604020202020204" pitchFamily="34" charset="-122"/>
                <a:ea typeface="Arial Unicode MS" panose="020B0604020202020204" pitchFamily="34" charset="-122"/>
                <a:cs typeface="Arial Unicode MS" panose="020B0604020202020204" pitchFamily="34" charset="-122"/>
              </a:rPr>
              <a:t>‹#›</a:t>
            </a:fld>
            <a:r>
              <a:rPr lang="zh-CN" altLang="en-US" sz="1600" dirty="0">
                <a:solidFill>
                  <a:prstClr val="white"/>
                </a:solidFill>
                <a:latin typeface="Arial Unicode MS" panose="020B0604020202020204" pitchFamily="34" charset="-122"/>
                <a:ea typeface="Arial Unicode MS" panose="020B0604020202020204" pitchFamily="34" charset="-122"/>
                <a:cs typeface="Arial Unicode MS" panose="020B0604020202020204" pitchFamily="34" charset="-122"/>
              </a:rPr>
              <a:t> </a:t>
            </a:r>
          </a:p>
        </p:txBody>
      </p:sp>
      <p:grpSp>
        <p:nvGrpSpPr>
          <p:cNvPr id="12" name="组合 11"/>
          <p:cNvGrpSpPr/>
          <p:nvPr userDrawn="1"/>
        </p:nvGrpSpPr>
        <p:grpSpPr>
          <a:xfrm>
            <a:off x="21230650" y="12960143"/>
            <a:ext cx="414000" cy="414000"/>
            <a:chOff x="11226607" y="6533712"/>
            <a:chExt cx="216000" cy="216000"/>
          </a:xfrm>
        </p:grpSpPr>
        <p:sp>
          <p:nvSpPr>
            <p:cNvPr id="14" name="椭圆 13"/>
            <p:cNvSpPr/>
            <p:nvPr userDrawn="1"/>
          </p:nvSpPr>
          <p:spPr>
            <a:xfrm>
              <a:off x="11226607" y="6533712"/>
              <a:ext cx="216000" cy="216000"/>
            </a:xfrm>
            <a:prstGeom prst="ellipse">
              <a:avLst/>
            </a:prstGeom>
            <a:solidFill>
              <a:srgbClr val="88E70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15" name="燕尾形 22">
              <a:hlinkClick r:id="" action="ppaction://hlinkshowjump?jump=previousslide"/>
            </p:cNvPr>
            <p:cNvSpPr/>
            <p:nvPr userDrawn="1"/>
          </p:nvSpPr>
          <p:spPr>
            <a:xfrm flipH="1">
              <a:off x="11291407" y="6587712"/>
              <a:ext cx="86400" cy="108000"/>
            </a:xfrm>
            <a:prstGeom prst="chevron">
              <a:avLst/>
            </a:prstGeom>
            <a:solidFill>
              <a:srgbClr val="FFFFF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latin typeface="Calibri" panose="020F0502020204030204"/>
                <a:ea typeface="宋体" panose="02010600030101010101" pitchFamily="2" charset="-122"/>
              </a:endParaRPr>
            </a:p>
          </p:txBody>
        </p:sp>
      </p:grpSp>
      <p:grpSp>
        <p:nvGrpSpPr>
          <p:cNvPr id="16" name="组合 15"/>
          <p:cNvGrpSpPr/>
          <p:nvPr userDrawn="1"/>
        </p:nvGrpSpPr>
        <p:grpSpPr>
          <a:xfrm>
            <a:off x="23162036" y="12960143"/>
            <a:ext cx="414000" cy="414000"/>
            <a:chOff x="11142748" y="6381312"/>
            <a:chExt cx="216000" cy="216000"/>
          </a:xfrm>
        </p:grpSpPr>
        <p:sp>
          <p:nvSpPr>
            <p:cNvPr id="17" name="椭圆 16"/>
            <p:cNvSpPr/>
            <p:nvPr userDrawn="1"/>
          </p:nvSpPr>
          <p:spPr>
            <a:xfrm>
              <a:off x="11142748" y="6381312"/>
              <a:ext cx="216000" cy="216000"/>
            </a:xfrm>
            <a:prstGeom prst="ellipse">
              <a:avLst/>
            </a:prstGeom>
            <a:solidFill>
              <a:srgbClr val="88E70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18" name="燕尾形 25">
              <a:hlinkClick r:id="" action="ppaction://hlinkshowjump?jump=nextslide"/>
            </p:cNvPr>
            <p:cNvSpPr/>
            <p:nvPr userDrawn="1"/>
          </p:nvSpPr>
          <p:spPr>
            <a:xfrm>
              <a:off x="11207548" y="6435312"/>
              <a:ext cx="86400" cy="108000"/>
            </a:xfrm>
            <a:prstGeom prst="chevron">
              <a:avLst/>
            </a:prstGeom>
            <a:solidFill>
              <a:srgbClr val="FFFFF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latin typeface="Calibri" panose="020F0502020204030204"/>
                <a:ea typeface="宋体" panose="02010600030101010101" pitchFamily="2" charset="-122"/>
              </a:endParaRPr>
            </a:p>
          </p:txBody>
        </p:sp>
      </p:grpSp>
      <p:pic>
        <p:nvPicPr>
          <p:cNvPr id="19" name="28 Imagen"/>
          <p:cNvPicPr>
            <a:picLocks/>
          </p:cNvPicPr>
          <p:nvPr userDrawn="1"/>
        </p:nvPicPr>
        <p:blipFill>
          <a:blip r:embed="rId2"/>
          <a:srcRect/>
          <a:stretch>
            <a:fillRect/>
          </a:stretch>
        </p:blipFill>
        <p:spPr bwMode="auto">
          <a:xfrm>
            <a:off x="22535650" y="12966181"/>
            <a:ext cx="648000" cy="401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36 CuadroTexto"/>
          <p:cNvSpPr txBox="1"/>
          <p:nvPr userDrawn="1"/>
        </p:nvSpPr>
        <p:spPr>
          <a:xfrm>
            <a:off x="22206888" y="12933000"/>
            <a:ext cx="418762" cy="400110"/>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s-HN" sz="2000" b="1" i="1" u="none" strike="noStrike" kern="0" cap="none" spc="0" normalizeH="0" baseline="0" noProof="0" dirty="0">
                <a:ln>
                  <a:noFill/>
                </a:ln>
                <a:solidFill>
                  <a:prstClr val="white">
                    <a:lumMod val="65000"/>
                  </a:prstClr>
                </a:solidFill>
                <a:effectLst/>
                <a:uLnTx/>
                <a:uFillTx/>
              </a:rPr>
              <a:t>of</a:t>
            </a:r>
            <a:endParaRPr kumimoji="0" lang="es-ES" sz="2000" b="1" i="1" u="none" strike="noStrike" kern="0" cap="none" spc="0" normalizeH="0" baseline="0" noProof="0" dirty="0">
              <a:ln>
                <a:noFill/>
              </a:ln>
              <a:solidFill>
                <a:prstClr val="white">
                  <a:lumMod val="65000"/>
                </a:prstClr>
              </a:solidFill>
              <a:effectLst/>
              <a:uLnTx/>
              <a:uFillTx/>
            </a:endParaRPr>
          </a:p>
        </p:txBody>
      </p:sp>
      <p:sp>
        <p:nvSpPr>
          <p:cNvPr id="27" name="38 CuadroTexto"/>
          <p:cNvSpPr txBox="1"/>
          <p:nvPr userDrawn="1"/>
        </p:nvSpPr>
        <p:spPr>
          <a:xfrm>
            <a:off x="22453694" y="12955302"/>
            <a:ext cx="689654" cy="430887"/>
          </a:xfrm>
          <a:prstGeom prst="rect">
            <a:avLst/>
          </a:prstGeom>
          <a:noFill/>
        </p:spPr>
        <p:txBody>
          <a:bodyPr wrap="square">
            <a:spAutoFit/>
          </a:bodyPr>
          <a:lstStyle/>
          <a:p>
            <a:pPr algn="ctr">
              <a:defRPr/>
            </a:pPr>
            <a:r>
              <a:rPr lang="en-US" sz="2200" b="1" smtClean="0">
                <a:solidFill>
                  <a:prstClr val="white">
                    <a:lumMod val="50000"/>
                  </a:prstClr>
                </a:solidFill>
                <a:latin typeface="Arial Unicode MS" panose="020B0604020202020204" pitchFamily="34" charset="-122"/>
                <a:ea typeface="Arial Unicode MS" panose="020B0604020202020204" pitchFamily="34" charset="-122"/>
                <a:cs typeface="Arial Unicode MS" panose="020B0604020202020204" pitchFamily="34" charset="-122"/>
              </a:rPr>
              <a:t>167</a:t>
            </a:r>
            <a:endParaRPr lang="es-ES" sz="2200" b="1" dirty="0">
              <a:solidFill>
                <a:prstClr val="white">
                  <a:lumMod val="50000"/>
                </a:prstClr>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spTree>
    <p:extLst>
      <p:ext uri="{BB962C8B-B14F-4D97-AF65-F5344CB8AC3E}">
        <p14:creationId xmlns:p14="http://schemas.microsoft.com/office/powerpoint/2010/main" val="930568741"/>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经典读">
    <p:spTree>
      <p:nvGrpSpPr>
        <p:cNvPr id="1" name=""/>
        <p:cNvGrpSpPr/>
        <p:nvPr/>
      </p:nvGrpSpPr>
      <p:grpSpPr>
        <a:xfrm>
          <a:off x="0" y="0"/>
          <a:ext cx="0" cy="0"/>
          <a:chOff x="0" y="0"/>
          <a:chExt cx="0" cy="0"/>
        </a:xfrm>
      </p:grpSpPr>
      <p:sp>
        <p:nvSpPr>
          <p:cNvPr id="6" name="矩形 5"/>
          <p:cNvSpPr/>
          <p:nvPr userDrawn="1"/>
        </p:nvSpPr>
        <p:spPr>
          <a:xfrm>
            <a:off x="0" y="0"/>
            <a:ext cx="24368125" cy="13714412"/>
          </a:xfrm>
          <a:prstGeom prst="rect">
            <a:avLst/>
          </a:prstGeom>
          <a:solidFill>
            <a:srgbClr val="E3F4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5999" b="1" dirty="0">
              <a:solidFill>
                <a:schemeClr val="tx1"/>
              </a:solidFill>
              <a:latin typeface="楷体" panose="02010609060101010101" pitchFamily="49" charset="-122"/>
              <a:ea typeface="楷体" panose="02010609060101010101" pitchFamily="49" charset="-122"/>
            </a:endParaRPr>
          </a:p>
        </p:txBody>
      </p:sp>
      <p:sp>
        <p:nvSpPr>
          <p:cNvPr id="13" name="矩形 12"/>
          <p:cNvSpPr/>
          <p:nvPr userDrawn="1"/>
        </p:nvSpPr>
        <p:spPr bwMode="auto">
          <a:xfrm>
            <a:off x="1260660" y="682638"/>
            <a:ext cx="21963198" cy="12350724"/>
          </a:xfrm>
          <a:prstGeom prst="rect">
            <a:avLst/>
          </a:prstGeom>
          <a:noFill/>
          <a:ln w="3175" cap="flat" cmpd="sng" algn="ctr">
            <a:solidFill>
              <a:schemeClr val="bg1">
                <a:lumMod val="85000"/>
              </a:schemeClr>
            </a:solidFill>
            <a:prstDash val="solid"/>
            <a:round/>
            <a:headEnd type="none" w="med" len="med"/>
            <a:tailEnd type="none" w="med" len="med"/>
          </a:ln>
          <a:effectLst/>
        </p:spPr>
        <p:txBody>
          <a:bodyPr vert="horz" wrap="square" lIns="91187" tIns="45593" rIns="91187" bIns="45593" numCol="1" rtlCol="0" anchor="t" anchorCtr="0" compatLnSpc="1"/>
          <a:lstStyle/>
          <a:p>
            <a:pPr marL="0" marR="0" indent="0" algn="l" defTabSz="911225" rtl="0" eaLnBrk="1" fontAlgn="base" latinLnBrk="0" hangingPunct="1">
              <a:lnSpc>
                <a:spcPct val="100000"/>
              </a:lnSpc>
              <a:spcBef>
                <a:spcPct val="0"/>
              </a:spcBef>
              <a:spcAft>
                <a:spcPct val="0"/>
              </a:spcAft>
              <a:buClrTx/>
              <a:buSzTx/>
              <a:buFont typeface="Arial" pitchFamily="34" charset="0"/>
              <a:buNone/>
            </a:pPr>
            <a:endParaRPr kumimoji="0" lang="zh-CN" altLang="en-US" sz="1795" b="0" i="0" u="none" strike="noStrike" cap="none" normalizeH="0" baseline="0" dirty="0">
              <a:ln>
                <a:noFill/>
              </a:ln>
              <a:solidFill>
                <a:schemeClr val="tx1"/>
              </a:solidFill>
              <a:effectLst/>
              <a:latin typeface="Times New Roman" panose="02020603050405020304" pitchFamily="18" charset="0"/>
              <a:ea typeface="楷体" panose="02010609060101010101" pitchFamily="49" charset="-122"/>
            </a:endParaRPr>
          </a:p>
        </p:txBody>
      </p:sp>
      <p:grpSp>
        <p:nvGrpSpPr>
          <p:cNvPr id="4" name="组合 3"/>
          <p:cNvGrpSpPr/>
          <p:nvPr userDrawn="1"/>
        </p:nvGrpSpPr>
        <p:grpSpPr>
          <a:xfrm>
            <a:off x="1265164" y="736457"/>
            <a:ext cx="2565000" cy="854901"/>
            <a:chOff x="1265164" y="736542"/>
            <a:chExt cx="2565000" cy="855000"/>
          </a:xfrm>
        </p:grpSpPr>
        <p:sp>
          <p:nvSpPr>
            <p:cNvPr id="5" name="椭圆 4"/>
            <p:cNvSpPr/>
            <p:nvPr/>
          </p:nvSpPr>
          <p:spPr>
            <a:xfrm>
              <a:off x="126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t>经</a:t>
              </a:r>
              <a:endParaRPr lang="zh-CN" altLang="en-US" sz="4800" b="1" dirty="0"/>
            </a:p>
          </p:txBody>
        </p:sp>
        <p:sp>
          <p:nvSpPr>
            <p:cNvPr id="7" name="椭圆 6"/>
            <p:cNvSpPr/>
            <p:nvPr/>
          </p:nvSpPr>
          <p:spPr>
            <a:xfrm>
              <a:off x="2120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t>典</a:t>
              </a:r>
              <a:endParaRPr lang="zh-CN" altLang="en-US" sz="4800" b="1" dirty="0"/>
            </a:p>
          </p:txBody>
        </p:sp>
        <p:sp>
          <p:nvSpPr>
            <p:cNvPr id="8" name="椭圆 7"/>
            <p:cNvSpPr/>
            <p:nvPr/>
          </p:nvSpPr>
          <p:spPr>
            <a:xfrm>
              <a:off x="297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t>读</a:t>
              </a:r>
              <a:endParaRPr lang="zh-CN" altLang="en-US" sz="4800" b="1" dirty="0"/>
            </a:p>
          </p:txBody>
        </p:sp>
      </p:grpSp>
      <p:pic>
        <p:nvPicPr>
          <p:cNvPr id="9" name="27 Imagen"/>
          <p:cNvPicPr>
            <a:picLocks/>
          </p:cNvPicPr>
          <p:nvPr userDrawn="1"/>
        </p:nvPicPr>
        <p:blipFill>
          <a:blip r:embed="rId2"/>
          <a:srcRect/>
          <a:stretch>
            <a:fillRect/>
          </a:stretch>
        </p:blipFill>
        <p:spPr bwMode="auto">
          <a:xfrm>
            <a:off x="21680650" y="12966181"/>
            <a:ext cx="648000" cy="401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extBox 15"/>
          <p:cNvSpPr txBox="1"/>
          <p:nvPr userDrawn="1"/>
        </p:nvSpPr>
        <p:spPr>
          <a:xfrm>
            <a:off x="21595440" y="12952113"/>
            <a:ext cx="717642" cy="430887"/>
          </a:xfrm>
          <a:prstGeom prst="rect">
            <a:avLst/>
          </a:prstGeom>
          <a:noFill/>
        </p:spPr>
        <p:txBody>
          <a:bodyPr wrap="square" rtlCol="0">
            <a:spAutoFit/>
          </a:bodyPr>
          <a:lstStyle/>
          <a:p>
            <a:pPr algn="ctr"/>
            <a:fld id="{2EEF1883-7A0E-4F66-9932-E581691AD397}" type="slidenum">
              <a:rPr lang="zh-CN" altLang="en-US" sz="2200" b="1" smtClean="0">
                <a:solidFill>
                  <a:srgbClr val="5AD00A"/>
                </a:solidFill>
                <a:latin typeface="Arial Unicode MS" panose="020B0604020202020204" pitchFamily="34" charset="-122"/>
                <a:ea typeface="Arial Unicode MS" panose="020B0604020202020204" pitchFamily="34" charset="-122"/>
                <a:cs typeface="Arial Unicode MS" panose="020B0604020202020204" pitchFamily="34" charset="-122"/>
              </a:rPr>
              <a:t>‹#›</a:t>
            </a:fld>
            <a:r>
              <a:rPr lang="zh-CN" altLang="en-US" sz="1600" dirty="0">
                <a:solidFill>
                  <a:prstClr val="white"/>
                </a:solidFill>
                <a:latin typeface="Arial Unicode MS" panose="020B0604020202020204" pitchFamily="34" charset="-122"/>
                <a:ea typeface="Arial Unicode MS" panose="020B0604020202020204" pitchFamily="34" charset="-122"/>
                <a:cs typeface="Arial Unicode MS" panose="020B0604020202020204" pitchFamily="34" charset="-122"/>
              </a:rPr>
              <a:t> </a:t>
            </a:r>
          </a:p>
        </p:txBody>
      </p:sp>
      <p:grpSp>
        <p:nvGrpSpPr>
          <p:cNvPr id="11" name="组合 10"/>
          <p:cNvGrpSpPr/>
          <p:nvPr userDrawn="1"/>
        </p:nvGrpSpPr>
        <p:grpSpPr>
          <a:xfrm>
            <a:off x="21230650" y="12960143"/>
            <a:ext cx="414000" cy="414000"/>
            <a:chOff x="11226607" y="6533712"/>
            <a:chExt cx="216000" cy="216000"/>
          </a:xfrm>
        </p:grpSpPr>
        <p:sp>
          <p:nvSpPr>
            <p:cNvPr id="12" name="椭圆 11"/>
            <p:cNvSpPr/>
            <p:nvPr userDrawn="1"/>
          </p:nvSpPr>
          <p:spPr>
            <a:xfrm>
              <a:off x="11226607" y="6533712"/>
              <a:ext cx="216000" cy="216000"/>
            </a:xfrm>
            <a:prstGeom prst="ellipse">
              <a:avLst/>
            </a:prstGeom>
            <a:solidFill>
              <a:srgbClr val="88E70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14" name="燕尾形 22">
              <a:hlinkClick r:id="" action="ppaction://hlinkshowjump?jump=previousslide"/>
            </p:cNvPr>
            <p:cNvSpPr/>
            <p:nvPr userDrawn="1"/>
          </p:nvSpPr>
          <p:spPr>
            <a:xfrm flipH="1">
              <a:off x="11291407" y="6587712"/>
              <a:ext cx="86400" cy="108000"/>
            </a:xfrm>
            <a:prstGeom prst="chevron">
              <a:avLst/>
            </a:prstGeom>
            <a:solidFill>
              <a:srgbClr val="FFFFF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latin typeface="Calibri" panose="020F0502020204030204"/>
                <a:ea typeface="宋体" panose="02010600030101010101" pitchFamily="2" charset="-122"/>
              </a:endParaRPr>
            </a:p>
          </p:txBody>
        </p:sp>
      </p:grpSp>
      <p:grpSp>
        <p:nvGrpSpPr>
          <p:cNvPr id="15" name="组合 14"/>
          <p:cNvGrpSpPr/>
          <p:nvPr userDrawn="1"/>
        </p:nvGrpSpPr>
        <p:grpSpPr>
          <a:xfrm>
            <a:off x="23162036" y="12960143"/>
            <a:ext cx="414000" cy="414000"/>
            <a:chOff x="11142748" y="6381312"/>
            <a:chExt cx="216000" cy="216000"/>
          </a:xfrm>
        </p:grpSpPr>
        <p:sp>
          <p:nvSpPr>
            <p:cNvPr id="16" name="椭圆 15"/>
            <p:cNvSpPr/>
            <p:nvPr userDrawn="1"/>
          </p:nvSpPr>
          <p:spPr>
            <a:xfrm>
              <a:off x="11142748" y="6381312"/>
              <a:ext cx="216000" cy="216000"/>
            </a:xfrm>
            <a:prstGeom prst="ellipse">
              <a:avLst/>
            </a:prstGeom>
            <a:solidFill>
              <a:srgbClr val="88E70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17" name="燕尾形 25">
              <a:hlinkClick r:id="" action="ppaction://hlinkshowjump?jump=nextslide"/>
            </p:cNvPr>
            <p:cNvSpPr/>
            <p:nvPr userDrawn="1"/>
          </p:nvSpPr>
          <p:spPr>
            <a:xfrm>
              <a:off x="11207548" y="6435312"/>
              <a:ext cx="86400" cy="108000"/>
            </a:xfrm>
            <a:prstGeom prst="chevron">
              <a:avLst/>
            </a:prstGeom>
            <a:solidFill>
              <a:srgbClr val="FFFFF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latin typeface="Calibri" panose="020F0502020204030204"/>
                <a:ea typeface="宋体" panose="02010600030101010101" pitchFamily="2" charset="-122"/>
              </a:endParaRPr>
            </a:p>
          </p:txBody>
        </p:sp>
      </p:grpSp>
      <p:pic>
        <p:nvPicPr>
          <p:cNvPr id="18" name="28 Imagen"/>
          <p:cNvPicPr>
            <a:picLocks/>
          </p:cNvPicPr>
          <p:nvPr userDrawn="1"/>
        </p:nvPicPr>
        <p:blipFill>
          <a:blip r:embed="rId2"/>
          <a:srcRect/>
          <a:stretch>
            <a:fillRect/>
          </a:stretch>
        </p:blipFill>
        <p:spPr bwMode="auto">
          <a:xfrm>
            <a:off x="22535650" y="12966181"/>
            <a:ext cx="648000" cy="401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36 CuadroTexto"/>
          <p:cNvSpPr txBox="1"/>
          <p:nvPr userDrawn="1"/>
        </p:nvSpPr>
        <p:spPr>
          <a:xfrm>
            <a:off x="22206888" y="12933000"/>
            <a:ext cx="418762" cy="400110"/>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s-HN" sz="2000" b="1" i="1" u="none" strike="noStrike" kern="0" cap="none" spc="0" normalizeH="0" baseline="0" noProof="0" dirty="0">
                <a:ln>
                  <a:noFill/>
                </a:ln>
                <a:solidFill>
                  <a:prstClr val="white">
                    <a:lumMod val="65000"/>
                  </a:prstClr>
                </a:solidFill>
                <a:effectLst/>
                <a:uLnTx/>
                <a:uFillTx/>
              </a:rPr>
              <a:t>of</a:t>
            </a:r>
            <a:endParaRPr kumimoji="0" lang="es-ES" sz="2000" b="1" i="1" u="none" strike="noStrike" kern="0" cap="none" spc="0" normalizeH="0" baseline="0" noProof="0" dirty="0">
              <a:ln>
                <a:noFill/>
              </a:ln>
              <a:solidFill>
                <a:prstClr val="white">
                  <a:lumMod val="65000"/>
                </a:prstClr>
              </a:solidFill>
              <a:effectLst/>
              <a:uLnTx/>
              <a:uFillTx/>
            </a:endParaRPr>
          </a:p>
        </p:txBody>
      </p:sp>
      <p:sp>
        <p:nvSpPr>
          <p:cNvPr id="20" name="38 CuadroTexto"/>
          <p:cNvSpPr txBox="1"/>
          <p:nvPr userDrawn="1"/>
        </p:nvSpPr>
        <p:spPr>
          <a:xfrm>
            <a:off x="22453694" y="12955302"/>
            <a:ext cx="689654" cy="430887"/>
          </a:xfrm>
          <a:prstGeom prst="rect">
            <a:avLst/>
          </a:prstGeom>
          <a:noFill/>
        </p:spPr>
        <p:txBody>
          <a:bodyPr wrap="square">
            <a:spAutoFit/>
          </a:bodyPr>
          <a:lstStyle/>
          <a:p>
            <a:pPr algn="ctr">
              <a:defRPr/>
            </a:pPr>
            <a:r>
              <a:rPr lang="en-US" sz="2200" b="1" smtClean="0">
                <a:solidFill>
                  <a:prstClr val="white">
                    <a:lumMod val="50000"/>
                  </a:prstClr>
                </a:solidFill>
                <a:latin typeface="Arial Unicode MS" panose="020B0604020202020204" pitchFamily="34" charset="-122"/>
                <a:ea typeface="Arial Unicode MS" panose="020B0604020202020204" pitchFamily="34" charset="-122"/>
                <a:cs typeface="Arial Unicode MS" panose="020B0604020202020204" pitchFamily="34" charset="-122"/>
              </a:rPr>
              <a:t>167</a:t>
            </a:r>
            <a:endParaRPr lang="es-ES" sz="2200" b="1" dirty="0">
              <a:solidFill>
                <a:prstClr val="white">
                  <a:lumMod val="50000"/>
                </a:prstClr>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spTree>
    <p:extLst>
      <p:ext uri="{BB962C8B-B14F-4D97-AF65-F5344CB8AC3E}">
        <p14:creationId xmlns:p14="http://schemas.microsoft.com/office/powerpoint/2010/main" val="14253769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课前热身">
    <p:spTree>
      <p:nvGrpSpPr>
        <p:cNvPr id="1" name=""/>
        <p:cNvGrpSpPr/>
        <p:nvPr/>
      </p:nvGrpSpPr>
      <p:grpSpPr>
        <a:xfrm>
          <a:off x="0" y="0"/>
          <a:ext cx="0" cy="0"/>
          <a:chOff x="0" y="0"/>
          <a:chExt cx="0" cy="0"/>
        </a:xfrm>
      </p:grpSpPr>
      <p:sp>
        <p:nvSpPr>
          <p:cNvPr id="6" name="矩形 5"/>
          <p:cNvSpPr/>
          <p:nvPr userDrawn="1"/>
        </p:nvSpPr>
        <p:spPr>
          <a:xfrm>
            <a:off x="0" y="0"/>
            <a:ext cx="24368125" cy="13714412"/>
          </a:xfrm>
          <a:prstGeom prst="rect">
            <a:avLst/>
          </a:prstGeom>
          <a:solidFill>
            <a:srgbClr val="E3F4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5999" b="1" dirty="0">
              <a:solidFill>
                <a:schemeClr val="tx1"/>
              </a:solidFill>
              <a:latin typeface="楷体" panose="02010609060101010101" pitchFamily="49" charset="-122"/>
              <a:ea typeface="楷体" panose="02010609060101010101" pitchFamily="49" charset="-122"/>
            </a:endParaRPr>
          </a:p>
        </p:txBody>
      </p:sp>
      <p:sp>
        <p:nvSpPr>
          <p:cNvPr id="13" name="矩形 12"/>
          <p:cNvSpPr/>
          <p:nvPr userDrawn="1"/>
        </p:nvSpPr>
        <p:spPr bwMode="auto">
          <a:xfrm>
            <a:off x="1260660" y="682638"/>
            <a:ext cx="21963198" cy="12350724"/>
          </a:xfrm>
          <a:prstGeom prst="rect">
            <a:avLst/>
          </a:prstGeom>
          <a:noFill/>
          <a:ln w="3175" cap="flat" cmpd="sng" algn="ctr">
            <a:solidFill>
              <a:schemeClr val="bg1">
                <a:lumMod val="85000"/>
              </a:schemeClr>
            </a:solidFill>
            <a:prstDash val="solid"/>
            <a:round/>
            <a:headEnd type="none" w="med" len="med"/>
            <a:tailEnd type="none" w="med" len="med"/>
          </a:ln>
          <a:effectLst/>
        </p:spPr>
        <p:txBody>
          <a:bodyPr vert="horz" wrap="square" lIns="91187" tIns="45593" rIns="91187" bIns="45593" numCol="1" rtlCol="0" anchor="t" anchorCtr="0" compatLnSpc="1"/>
          <a:lstStyle/>
          <a:p>
            <a:pPr marL="0" marR="0" indent="0" algn="l" defTabSz="911225" rtl="0" eaLnBrk="1" fontAlgn="base" latinLnBrk="0" hangingPunct="1">
              <a:lnSpc>
                <a:spcPct val="100000"/>
              </a:lnSpc>
              <a:spcBef>
                <a:spcPct val="0"/>
              </a:spcBef>
              <a:spcAft>
                <a:spcPct val="0"/>
              </a:spcAft>
              <a:buClrTx/>
              <a:buSzTx/>
              <a:buFont typeface="Arial" pitchFamily="34" charset="0"/>
              <a:buNone/>
            </a:pPr>
            <a:endParaRPr kumimoji="0" lang="zh-CN" altLang="en-US" sz="1795" b="0" i="0" u="none" strike="noStrike" cap="none" normalizeH="0" baseline="0" dirty="0">
              <a:ln>
                <a:noFill/>
              </a:ln>
              <a:solidFill>
                <a:schemeClr val="tx1"/>
              </a:solidFill>
              <a:effectLst/>
              <a:latin typeface="Times New Roman" panose="02020603050405020304" pitchFamily="18" charset="0"/>
              <a:ea typeface="楷体" panose="02010609060101010101" pitchFamily="49" charset="-122"/>
            </a:endParaRPr>
          </a:p>
        </p:txBody>
      </p:sp>
      <p:grpSp>
        <p:nvGrpSpPr>
          <p:cNvPr id="4" name="组合 3"/>
          <p:cNvGrpSpPr/>
          <p:nvPr userDrawn="1"/>
        </p:nvGrpSpPr>
        <p:grpSpPr>
          <a:xfrm>
            <a:off x="1265164" y="736457"/>
            <a:ext cx="3417250" cy="854901"/>
            <a:chOff x="1265164" y="736542"/>
            <a:chExt cx="3417250" cy="855000"/>
          </a:xfrm>
        </p:grpSpPr>
        <p:sp>
          <p:nvSpPr>
            <p:cNvPr id="5" name="椭圆 4"/>
            <p:cNvSpPr/>
            <p:nvPr/>
          </p:nvSpPr>
          <p:spPr>
            <a:xfrm>
              <a:off x="126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t>课</a:t>
              </a:r>
              <a:endParaRPr lang="zh-CN" altLang="en-US" sz="4800" b="1" dirty="0"/>
            </a:p>
          </p:txBody>
        </p:sp>
        <p:sp>
          <p:nvSpPr>
            <p:cNvPr id="7" name="椭圆 6"/>
            <p:cNvSpPr/>
            <p:nvPr/>
          </p:nvSpPr>
          <p:spPr>
            <a:xfrm>
              <a:off x="2120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t>前</a:t>
              </a:r>
              <a:endParaRPr lang="zh-CN" altLang="en-US" sz="4800" b="1" dirty="0"/>
            </a:p>
          </p:txBody>
        </p:sp>
        <p:sp>
          <p:nvSpPr>
            <p:cNvPr id="8" name="椭圆 7"/>
            <p:cNvSpPr/>
            <p:nvPr/>
          </p:nvSpPr>
          <p:spPr>
            <a:xfrm>
              <a:off x="297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t>热</a:t>
              </a:r>
              <a:endParaRPr lang="zh-CN" altLang="en-US" sz="4800" b="1" dirty="0"/>
            </a:p>
          </p:txBody>
        </p:sp>
        <p:sp>
          <p:nvSpPr>
            <p:cNvPr id="9" name="椭圆 8"/>
            <p:cNvSpPr/>
            <p:nvPr/>
          </p:nvSpPr>
          <p:spPr>
            <a:xfrm>
              <a:off x="382741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t>身</a:t>
              </a:r>
              <a:endParaRPr lang="zh-CN" altLang="en-US" sz="4800" b="1" dirty="0"/>
            </a:p>
          </p:txBody>
        </p:sp>
      </p:grpSp>
      <p:pic>
        <p:nvPicPr>
          <p:cNvPr id="10" name="27 Imagen"/>
          <p:cNvPicPr>
            <a:picLocks/>
          </p:cNvPicPr>
          <p:nvPr userDrawn="1"/>
        </p:nvPicPr>
        <p:blipFill>
          <a:blip r:embed="rId2"/>
          <a:srcRect/>
          <a:stretch>
            <a:fillRect/>
          </a:stretch>
        </p:blipFill>
        <p:spPr bwMode="auto">
          <a:xfrm>
            <a:off x="21680650" y="12966181"/>
            <a:ext cx="648000" cy="401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extBox 15"/>
          <p:cNvSpPr txBox="1"/>
          <p:nvPr userDrawn="1"/>
        </p:nvSpPr>
        <p:spPr>
          <a:xfrm>
            <a:off x="21595440" y="12952113"/>
            <a:ext cx="717642" cy="430887"/>
          </a:xfrm>
          <a:prstGeom prst="rect">
            <a:avLst/>
          </a:prstGeom>
          <a:noFill/>
        </p:spPr>
        <p:txBody>
          <a:bodyPr wrap="square" rtlCol="0">
            <a:spAutoFit/>
          </a:bodyPr>
          <a:lstStyle/>
          <a:p>
            <a:pPr algn="ctr"/>
            <a:fld id="{2EEF1883-7A0E-4F66-9932-E581691AD397}" type="slidenum">
              <a:rPr lang="zh-CN" altLang="en-US" sz="2200" b="1" smtClean="0">
                <a:solidFill>
                  <a:srgbClr val="5AD00A"/>
                </a:solidFill>
                <a:latin typeface="Arial Unicode MS" panose="020B0604020202020204" pitchFamily="34" charset="-122"/>
                <a:ea typeface="Arial Unicode MS" panose="020B0604020202020204" pitchFamily="34" charset="-122"/>
                <a:cs typeface="Arial Unicode MS" panose="020B0604020202020204" pitchFamily="34" charset="-122"/>
              </a:rPr>
              <a:t>‹#›</a:t>
            </a:fld>
            <a:r>
              <a:rPr lang="zh-CN" altLang="en-US" sz="1600" dirty="0">
                <a:solidFill>
                  <a:prstClr val="white"/>
                </a:solidFill>
                <a:latin typeface="Arial Unicode MS" panose="020B0604020202020204" pitchFamily="34" charset="-122"/>
                <a:ea typeface="Arial Unicode MS" panose="020B0604020202020204" pitchFamily="34" charset="-122"/>
                <a:cs typeface="Arial Unicode MS" panose="020B0604020202020204" pitchFamily="34" charset="-122"/>
              </a:rPr>
              <a:t> </a:t>
            </a:r>
          </a:p>
        </p:txBody>
      </p:sp>
      <p:grpSp>
        <p:nvGrpSpPr>
          <p:cNvPr id="12" name="组合 11"/>
          <p:cNvGrpSpPr/>
          <p:nvPr userDrawn="1"/>
        </p:nvGrpSpPr>
        <p:grpSpPr>
          <a:xfrm>
            <a:off x="21230650" y="12960143"/>
            <a:ext cx="414000" cy="414000"/>
            <a:chOff x="11226607" y="6533712"/>
            <a:chExt cx="216000" cy="216000"/>
          </a:xfrm>
        </p:grpSpPr>
        <p:sp>
          <p:nvSpPr>
            <p:cNvPr id="14" name="椭圆 13"/>
            <p:cNvSpPr/>
            <p:nvPr userDrawn="1"/>
          </p:nvSpPr>
          <p:spPr>
            <a:xfrm>
              <a:off x="11226607" y="6533712"/>
              <a:ext cx="216000" cy="216000"/>
            </a:xfrm>
            <a:prstGeom prst="ellipse">
              <a:avLst/>
            </a:prstGeom>
            <a:solidFill>
              <a:srgbClr val="88E70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15" name="燕尾形 22">
              <a:hlinkClick r:id="" action="ppaction://hlinkshowjump?jump=previousslide"/>
            </p:cNvPr>
            <p:cNvSpPr/>
            <p:nvPr userDrawn="1"/>
          </p:nvSpPr>
          <p:spPr>
            <a:xfrm flipH="1">
              <a:off x="11291407" y="6587712"/>
              <a:ext cx="86400" cy="108000"/>
            </a:xfrm>
            <a:prstGeom prst="chevron">
              <a:avLst/>
            </a:prstGeom>
            <a:solidFill>
              <a:srgbClr val="FFFFF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latin typeface="Calibri" panose="020F0502020204030204"/>
                <a:ea typeface="宋体" panose="02010600030101010101" pitchFamily="2" charset="-122"/>
              </a:endParaRPr>
            </a:p>
          </p:txBody>
        </p:sp>
      </p:grpSp>
      <p:grpSp>
        <p:nvGrpSpPr>
          <p:cNvPr id="16" name="组合 15"/>
          <p:cNvGrpSpPr/>
          <p:nvPr userDrawn="1"/>
        </p:nvGrpSpPr>
        <p:grpSpPr>
          <a:xfrm>
            <a:off x="23162036" y="12960143"/>
            <a:ext cx="414000" cy="414000"/>
            <a:chOff x="11142748" y="6381312"/>
            <a:chExt cx="216000" cy="216000"/>
          </a:xfrm>
        </p:grpSpPr>
        <p:sp>
          <p:nvSpPr>
            <p:cNvPr id="17" name="椭圆 16"/>
            <p:cNvSpPr/>
            <p:nvPr userDrawn="1"/>
          </p:nvSpPr>
          <p:spPr>
            <a:xfrm>
              <a:off x="11142748" y="6381312"/>
              <a:ext cx="216000" cy="216000"/>
            </a:xfrm>
            <a:prstGeom prst="ellipse">
              <a:avLst/>
            </a:prstGeom>
            <a:solidFill>
              <a:srgbClr val="88E70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18" name="燕尾形 25">
              <a:hlinkClick r:id="" action="ppaction://hlinkshowjump?jump=nextslide"/>
            </p:cNvPr>
            <p:cNvSpPr/>
            <p:nvPr userDrawn="1"/>
          </p:nvSpPr>
          <p:spPr>
            <a:xfrm>
              <a:off x="11207548" y="6435312"/>
              <a:ext cx="86400" cy="108000"/>
            </a:xfrm>
            <a:prstGeom prst="chevron">
              <a:avLst/>
            </a:prstGeom>
            <a:solidFill>
              <a:srgbClr val="FFFFF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latin typeface="Calibri" panose="020F0502020204030204"/>
                <a:ea typeface="宋体" panose="02010600030101010101" pitchFamily="2" charset="-122"/>
              </a:endParaRPr>
            </a:p>
          </p:txBody>
        </p:sp>
      </p:grpSp>
      <p:pic>
        <p:nvPicPr>
          <p:cNvPr id="19" name="28 Imagen"/>
          <p:cNvPicPr>
            <a:picLocks/>
          </p:cNvPicPr>
          <p:nvPr userDrawn="1"/>
        </p:nvPicPr>
        <p:blipFill>
          <a:blip r:embed="rId2"/>
          <a:srcRect/>
          <a:stretch>
            <a:fillRect/>
          </a:stretch>
        </p:blipFill>
        <p:spPr bwMode="auto">
          <a:xfrm>
            <a:off x="22535650" y="12966181"/>
            <a:ext cx="648000" cy="401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36 CuadroTexto"/>
          <p:cNvSpPr txBox="1"/>
          <p:nvPr userDrawn="1"/>
        </p:nvSpPr>
        <p:spPr>
          <a:xfrm>
            <a:off x="22206888" y="12933000"/>
            <a:ext cx="418762" cy="400110"/>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s-HN" sz="2000" b="1" i="1" u="none" strike="noStrike" kern="0" cap="none" spc="0" normalizeH="0" baseline="0" noProof="0" dirty="0">
                <a:ln>
                  <a:noFill/>
                </a:ln>
                <a:solidFill>
                  <a:prstClr val="white">
                    <a:lumMod val="65000"/>
                  </a:prstClr>
                </a:solidFill>
                <a:effectLst/>
                <a:uLnTx/>
                <a:uFillTx/>
              </a:rPr>
              <a:t>of</a:t>
            </a:r>
            <a:endParaRPr kumimoji="0" lang="es-ES" sz="2000" b="1" i="1" u="none" strike="noStrike" kern="0" cap="none" spc="0" normalizeH="0" baseline="0" noProof="0" dirty="0">
              <a:ln>
                <a:noFill/>
              </a:ln>
              <a:solidFill>
                <a:prstClr val="white">
                  <a:lumMod val="65000"/>
                </a:prstClr>
              </a:solidFill>
              <a:effectLst/>
              <a:uLnTx/>
              <a:uFillTx/>
            </a:endParaRPr>
          </a:p>
        </p:txBody>
      </p:sp>
      <p:sp>
        <p:nvSpPr>
          <p:cNvPr id="21" name="38 CuadroTexto"/>
          <p:cNvSpPr txBox="1"/>
          <p:nvPr userDrawn="1"/>
        </p:nvSpPr>
        <p:spPr>
          <a:xfrm>
            <a:off x="22453694" y="12955302"/>
            <a:ext cx="689654" cy="430887"/>
          </a:xfrm>
          <a:prstGeom prst="rect">
            <a:avLst/>
          </a:prstGeom>
          <a:noFill/>
        </p:spPr>
        <p:txBody>
          <a:bodyPr wrap="square">
            <a:spAutoFit/>
          </a:bodyPr>
          <a:lstStyle/>
          <a:p>
            <a:pPr algn="ctr">
              <a:defRPr/>
            </a:pPr>
            <a:r>
              <a:rPr lang="en-US" sz="2200" b="1" smtClean="0">
                <a:solidFill>
                  <a:prstClr val="white">
                    <a:lumMod val="50000"/>
                  </a:prstClr>
                </a:solidFill>
                <a:latin typeface="Arial Unicode MS" panose="020B0604020202020204" pitchFamily="34" charset="-122"/>
                <a:ea typeface="Arial Unicode MS" panose="020B0604020202020204" pitchFamily="34" charset="-122"/>
                <a:cs typeface="Arial Unicode MS" panose="020B0604020202020204" pitchFamily="34" charset="-122"/>
              </a:rPr>
              <a:t>167</a:t>
            </a:r>
            <a:endParaRPr lang="es-ES" sz="2200" b="1" dirty="0">
              <a:solidFill>
                <a:prstClr val="white">
                  <a:lumMod val="50000"/>
                </a:prstClr>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spTree>
    <p:extLst>
      <p:ext uri="{BB962C8B-B14F-4D97-AF65-F5344CB8AC3E}">
        <p14:creationId xmlns:p14="http://schemas.microsoft.com/office/powerpoint/2010/main" val="33995366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积累听">
    <p:spTree>
      <p:nvGrpSpPr>
        <p:cNvPr id="1" name=""/>
        <p:cNvGrpSpPr/>
        <p:nvPr/>
      </p:nvGrpSpPr>
      <p:grpSpPr>
        <a:xfrm>
          <a:off x="0" y="0"/>
          <a:ext cx="0" cy="0"/>
          <a:chOff x="0" y="0"/>
          <a:chExt cx="0" cy="0"/>
        </a:xfrm>
      </p:grpSpPr>
      <p:sp>
        <p:nvSpPr>
          <p:cNvPr id="6" name="矩形 5"/>
          <p:cNvSpPr/>
          <p:nvPr userDrawn="1"/>
        </p:nvSpPr>
        <p:spPr>
          <a:xfrm>
            <a:off x="0" y="0"/>
            <a:ext cx="24368125" cy="13714412"/>
          </a:xfrm>
          <a:prstGeom prst="rect">
            <a:avLst/>
          </a:prstGeom>
          <a:solidFill>
            <a:srgbClr val="E3F4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5999" b="1" dirty="0">
              <a:solidFill>
                <a:schemeClr val="tx1"/>
              </a:solidFill>
              <a:latin typeface="楷体" panose="02010609060101010101" pitchFamily="49" charset="-122"/>
              <a:ea typeface="楷体" panose="02010609060101010101" pitchFamily="49" charset="-122"/>
            </a:endParaRPr>
          </a:p>
        </p:txBody>
      </p:sp>
      <p:sp>
        <p:nvSpPr>
          <p:cNvPr id="13" name="矩形 12"/>
          <p:cNvSpPr/>
          <p:nvPr userDrawn="1"/>
        </p:nvSpPr>
        <p:spPr bwMode="auto">
          <a:xfrm>
            <a:off x="1260660" y="682638"/>
            <a:ext cx="21963198" cy="12350724"/>
          </a:xfrm>
          <a:prstGeom prst="rect">
            <a:avLst/>
          </a:prstGeom>
          <a:noFill/>
          <a:ln w="3175" cap="flat" cmpd="sng" algn="ctr">
            <a:solidFill>
              <a:schemeClr val="bg1">
                <a:lumMod val="85000"/>
              </a:schemeClr>
            </a:solidFill>
            <a:prstDash val="solid"/>
            <a:round/>
            <a:headEnd type="none" w="med" len="med"/>
            <a:tailEnd type="none" w="med" len="med"/>
          </a:ln>
          <a:effectLst/>
        </p:spPr>
        <p:txBody>
          <a:bodyPr vert="horz" wrap="square" lIns="91187" tIns="45593" rIns="91187" bIns="45593" numCol="1" rtlCol="0" anchor="t" anchorCtr="0" compatLnSpc="1"/>
          <a:lstStyle/>
          <a:p>
            <a:pPr marL="0" marR="0" indent="0" algn="l" defTabSz="911225" rtl="0" eaLnBrk="1" fontAlgn="base" latinLnBrk="0" hangingPunct="1">
              <a:lnSpc>
                <a:spcPct val="100000"/>
              </a:lnSpc>
              <a:spcBef>
                <a:spcPct val="0"/>
              </a:spcBef>
              <a:spcAft>
                <a:spcPct val="0"/>
              </a:spcAft>
              <a:buClrTx/>
              <a:buSzTx/>
              <a:buFont typeface="Arial" pitchFamily="34" charset="0"/>
              <a:buNone/>
            </a:pPr>
            <a:endParaRPr kumimoji="0" lang="zh-CN" altLang="en-US" sz="1795" b="0" i="0" u="none" strike="noStrike" cap="none" normalizeH="0" baseline="0" dirty="0">
              <a:ln>
                <a:noFill/>
              </a:ln>
              <a:solidFill>
                <a:schemeClr val="tx1"/>
              </a:solidFill>
              <a:effectLst/>
              <a:latin typeface="Times New Roman" panose="02020603050405020304" pitchFamily="18" charset="0"/>
              <a:ea typeface="楷体" panose="02010609060101010101" pitchFamily="49" charset="-122"/>
            </a:endParaRPr>
          </a:p>
        </p:txBody>
      </p:sp>
      <p:grpSp>
        <p:nvGrpSpPr>
          <p:cNvPr id="4" name="组合 3"/>
          <p:cNvGrpSpPr/>
          <p:nvPr userDrawn="1"/>
        </p:nvGrpSpPr>
        <p:grpSpPr>
          <a:xfrm>
            <a:off x="1265164" y="736457"/>
            <a:ext cx="2565000" cy="854901"/>
            <a:chOff x="1265164" y="736542"/>
            <a:chExt cx="2565000" cy="855000"/>
          </a:xfrm>
        </p:grpSpPr>
        <p:sp>
          <p:nvSpPr>
            <p:cNvPr id="5" name="椭圆 4"/>
            <p:cNvSpPr/>
            <p:nvPr/>
          </p:nvSpPr>
          <p:spPr>
            <a:xfrm>
              <a:off x="126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t>积</a:t>
              </a:r>
              <a:endParaRPr lang="zh-CN" altLang="en-US" sz="4800" b="1" dirty="0"/>
            </a:p>
          </p:txBody>
        </p:sp>
        <p:sp>
          <p:nvSpPr>
            <p:cNvPr id="7" name="椭圆 6"/>
            <p:cNvSpPr/>
            <p:nvPr/>
          </p:nvSpPr>
          <p:spPr>
            <a:xfrm>
              <a:off x="2120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t>累</a:t>
              </a:r>
              <a:endParaRPr lang="zh-CN" altLang="en-US" sz="4800" b="1" dirty="0"/>
            </a:p>
          </p:txBody>
        </p:sp>
        <p:sp>
          <p:nvSpPr>
            <p:cNvPr id="8" name="椭圆 7"/>
            <p:cNvSpPr/>
            <p:nvPr/>
          </p:nvSpPr>
          <p:spPr>
            <a:xfrm>
              <a:off x="297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t>听</a:t>
              </a:r>
              <a:endParaRPr lang="zh-CN" altLang="en-US" sz="4800" b="1" dirty="0"/>
            </a:p>
          </p:txBody>
        </p:sp>
      </p:grpSp>
      <p:pic>
        <p:nvPicPr>
          <p:cNvPr id="9" name="27 Imagen"/>
          <p:cNvPicPr>
            <a:picLocks/>
          </p:cNvPicPr>
          <p:nvPr userDrawn="1"/>
        </p:nvPicPr>
        <p:blipFill>
          <a:blip r:embed="rId2"/>
          <a:srcRect/>
          <a:stretch>
            <a:fillRect/>
          </a:stretch>
        </p:blipFill>
        <p:spPr bwMode="auto">
          <a:xfrm>
            <a:off x="21680650" y="12966181"/>
            <a:ext cx="648000" cy="401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extBox 15"/>
          <p:cNvSpPr txBox="1"/>
          <p:nvPr userDrawn="1"/>
        </p:nvSpPr>
        <p:spPr>
          <a:xfrm>
            <a:off x="21595440" y="12952113"/>
            <a:ext cx="717642" cy="430887"/>
          </a:xfrm>
          <a:prstGeom prst="rect">
            <a:avLst/>
          </a:prstGeom>
          <a:noFill/>
        </p:spPr>
        <p:txBody>
          <a:bodyPr wrap="square" rtlCol="0">
            <a:spAutoFit/>
          </a:bodyPr>
          <a:lstStyle/>
          <a:p>
            <a:pPr algn="ctr"/>
            <a:fld id="{2EEF1883-7A0E-4F66-9932-E581691AD397}" type="slidenum">
              <a:rPr lang="zh-CN" altLang="en-US" sz="2200" b="1" smtClean="0">
                <a:solidFill>
                  <a:srgbClr val="5AD00A"/>
                </a:solidFill>
                <a:latin typeface="Arial Unicode MS" panose="020B0604020202020204" pitchFamily="34" charset="-122"/>
                <a:ea typeface="Arial Unicode MS" panose="020B0604020202020204" pitchFamily="34" charset="-122"/>
                <a:cs typeface="Arial Unicode MS" panose="020B0604020202020204" pitchFamily="34" charset="-122"/>
              </a:rPr>
              <a:t>‹#›</a:t>
            </a:fld>
            <a:r>
              <a:rPr lang="zh-CN" altLang="en-US" sz="1600" dirty="0">
                <a:solidFill>
                  <a:prstClr val="white"/>
                </a:solidFill>
                <a:latin typeface="Arial Unicode MS" panose="020B0604020202020204" pitchFamily="34" charset="-122"/>
                <a:ea typeface="Arial Unicode MS" panose="020B0604020202020204" pitchFamily="34" charset="-122"/>
                <a:cs typeface="Arial Unicode MS" panose="020B0604020202020204" pitchFamily="34" charset="-122"/>
              </a:rPr>
              <a:t> </a:t>
            </a:r>
          </a:p>
        </p:txBody>
      </p:sp>
      <p:grpSp>
        <p:nvGrpSpPr>
          <p:cNvPr id="11" name="组合 10"/>
          <p:cNvGrpSpPr/>
          <p:nvPr userDrawn="1"/>
        </p:nvGrpSpPr>
        <p:grpSpPr>
          <a:xfrm>
            <a:off x="21230650" y="12960143"/>
            <a:ext cx="414000" cy="414000"/>
            <a:chOff x="11226607" y="6533712"/>
            <a:chExt cx="216000" cy="216000"/>
          </a:xfrm>
        </p:grpSpPr>
        <p:sp>
          <p:nvSpPr>
            <p:cNvPr id="12" name="椭圆 11"/>
            <p:cNvSpPr/>
            <p:nvPr userDrawn="1"/>
          </p:nvSpPr>
          <p:spPr>
            <a:xfrm>
              <a:off x="11226607" y="6533712"/>
              <a:ext cx="216000" cy="216000"/>
            </a:xfrm>
            <a:prstGeom prst="ellipse">
              <a:avLst/>
            </a:prstGeom>
            <a:solidFill>
              <a:srgbClr val="88E70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14" name="燕尾形 22">
              <a:hlinkClick r:id="" action="ppaction://hlinkshowjump?jump=previousslide"/>
            </p:cNvPr>
            <p:cNvSpPr/>
            <p:nvPr userDrawn="1"/>
          </p:nvSpPr>
          <p:spPr>
            <a:xfrm flipH="1">
              <a:off x="11291407" y="6587712"/>
              <a:ext cx="86400" cy="108000"/>
            </a:xfrm>
            <a:prstGeom prst="chevron">
              <a:avLst/>
            </a:prstGeom>
            <a:solidFill>
              <a:srgbClr val="FFFFF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latin typeface="Calibri" panose="020F0502020204030204"/>
                <a:ea typeface="宋体" panose="02010600030101010101" pitchFamily="2" charset="-122"/>
              </a:endParaRPr>
            </a:p>
          </p:txBody>
        </p:sp>
      </p:grpSp>
      <p:grpSp>
        <p:nvGrpSpPr>
          <p:cNvPr id="15" name="组合 14"/>
          <p:cNvGrpSpPr/>
          <p:nvPr userDrawn="1"/>
        </p:nvGrpSpPr>
        <p:grpSpPr>
          <a:xfrm>
            <a:off x="23162036" y="12960143"/>
            <a:ext cx="414000" cy="414000"/>
            <a:chOff x="11142748" y="6381312"/>
            <a:chExt cx="216000" cy="216000"/>
          </a:xfrm>
        </p:grpSpPr>
        <p:sp>
          <p:nvSpPr>
            <p:cNvPr id="16" name="椭圆 15"/>
            <p:cNvSpPr/>
            <p:nvPr userDrawn="1"/>
          </p:nvSpPr>
          <p:spPr>
            <a:xfrm>
              <a:off x="11142748" y="6381312"/>
              <a:ext cx="216000" cy="216000"/>
            </a:xfrm>
            <a:prstGeom prst="ellipse">
              <a:avLst/>
            </a:prstGeom>
            <a:solidFill>
              <a:srgbClr val="88E70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17" name="燕尾形 25">
              <a:hlinkClick r:id="" action="ppaction://hlinkshowjump?jump=nextslide"/>
            </p:cNvPr>
            <p:cNvSpPr/>
            <p:nvPr userDrawn="1"/>
          </p:nvSpPr>
          <p:spPr>
            <a:xfrm>
              <a:off x="11207548" y="6435312"/>
              <a:ext cx="86400" cy="108000"/>
            </a:xfrm>
            <a:prstGeom prst="chevron">
              <a:avLst/>
            </a:prstGeom>
            <a:solidFill>
              <a:srgbClr val="FFFFF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latin typeface="Calibri" panose="020F0502020204030204"/>
                <a:ea typeface="宋体" panose="02010600030101010101" pitchFamily="2" charset="-122"/>
              </a:endParaRPr>
            </a:p>
          </p:txBody>
        </p:sp>
      </p:grpSp>
      <p:pic>
        <p:nvPicPr>
          <p:cNvPr id="18" name="28 Imagen"/>
          <p:cNvPicPr>
            <a:picLocks/>
          </p:cNvPicPr>
          <p:nvPr userDrawn="1"/>
        </p:nvPicPr>
        <p:blipFill>
          <a:blip r:embed="rId2"/>
          <a:srcRect/>
          <a:stretch>
            <a:fillRect/>
          </a:stretch>
        </p:blipFill>
        <p:spPr bwMode="auto">
          <a:xfrm>
            <a:off x="22535650" y="12966181"/>
            <a:ext cx="648000" cy="401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36 CuadroTexto"/>
          <p:cNvSpPr txBox="1"/>
          <p:nvPr userDrawn="1"/>
        </p:nvSpPr>
        <p:spPr>
          <a:xfrm>
            <a:off x="22206888" y="12933000"/>
            <a:ext cx="418762" cy="400110"/>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s-HN" sz="2000" b="1" i="1" u="none" strike="noStrike" kern="0" cap="none" spc="0" normalizeH="0" baseline="0" noProof="0" dirty="0">
                <a:ln>
                  <a:noFill/>
                </a:ln>
                <a:solidFill>
                  <a:prstClr val="white">
                    <a:lumMod val="65000"/>
                  </a:prstClr>
                </a:solidFill>
                <a:effectLst/>
                <a:uLnTx/>
                <a:uFillTx/>
              </a:rPr>
              <a:t>of</a:t>
            </a:r>
            <a:endParaRPr kumimoji="0" lang="es-ES" sz="2000" b="1" i="1" u="none" strike="noStrike" kern="0" cap="none" spc="0" normalizeH="0" baseline="0" noProof="0" dirty="0">
              <a:ln>
                <a:noFill/>
              </a:ln>
              <a:solidFill>
                <a:prstClr val="white">
                  <a:lumMod val="65000"/>
                </a:prstClr>
              </a:solidFill>
              <a:effectLst/>
              <a:uLnTx/>
              <a:uFillTx/>
            </a:endParaRPr>
          </a:p>
        </p:txBody>
      </p:sp>
      <p:sp>
        <p:nvSpPr>
          <p:cNvPr id="20" name="38 CuadroTexto"/>
          <p:cNvSpPr txBox="1"/>
          <p:nvPr userDrawn="1"/>
        </p:nvSpPr>
        <p:spPr>
          <a:xfrm>
            <a:off x="22453694" y="12955302"/>
            <a:ext cx="689654" cy="430887"/>
          </a:xfrm>
          <a:prstGeom prst="rect">
            <a:avLst/>
          </a:prstGeom>
          <a:noFill/>
        </p:spPr>
        <p:txBody>
          <a:bodyPr wrap="square">
            <a:spAutoFit/>
          </a:bodyPr>
          <a:lstStyle/>
          <a:p>
            <a:pPr algn="ctr">
              <a:defRPr/>
            </a:pPr>
            <a:r>
              <a:rPr lang="en-US" sz="2200" b="1" smtClean="0">
                <a:solidFill>
                  <a:prstClr val="white">
                    <a:lumMod val="50000"/>
                  </a:prstClr>
                </a:solidFill>
                <a:latin typeface="Arial Unicode MS" panose="020B0604020202020204" pitchFamily="34" charset="-122"/>
                <a:ea typeface="Arial Unicode MS" panose="020B0604020202020204" pitchFamily="34" charset="-122"/>
                <a:cs typeface="Arial Unicode MS" panose="020B0604020202020204" pitchFamily="34" charset="-122"/>
              </a:rPr>
              <a:t>167</a:t>
            </a:r>
            <a:endParaRPr lang="es-ES" sz="2200" b="1" dirty="0">
              <a:solidFill>
                <a:prstClr val="white">
                  <a:lumMod val="50000"/>
                </a:prstClr>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spTree>
    <p:extLst>
      <p:ext uri="{BB962C8B-B14F-4D97-AF65-F5344CB8AC3E}">
        <p14:creationId xmlns:p14="http://schemas.microsoft.com/office/powerpoint/2010/main" val="3111591161"/>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词义辨析">
    <p:spTree>
      <p:nvGrpSpPr>
        <p:cNvPr id="1" name=""/>
        <p:cNvGrpSpPr/>
        <p:nvPr/>
      </p:nvGrpSpPr>
      <p:grpSpPr>
        <a:xfrm>
          <a:off x="0" y="0"/>
          <a:ext cx="0" cy="0"/>
          <a:chOff x="0" y="0"/>
          <a:chExt cx="0" cy="0"/>
        </a:xfrm>
      </p:grpSpPr>
      <p:sp>
        <p:nvSpPr>
          <p:cNvPr id="6" name="矩形 5"/>
          <p:cNvSpPr/>
          <p:nvPr userDrawn="1"/>
        </p:nvSpPr>
        <p:spPr>
          <a:xfrm>
            <a:off x="0" y="0"/>
            <a:ext cx="24368125" cy="13714412"/>
          </a:xfrm>
          <a:prstGeom prst="rect">
            <a:avLst/>
          </a:prstGeom>
          <a:solidFill>
            <a:srgbClr val="E3F4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5999" b="1" dirty="0">
              <a:solidFill>
                <a:schemeClr val="tx1"/>
              </a:solidFill>
              <a:latin typeface="楷体" panose="02010609060101010101" pitchFamily="49" charset="-122"/>
              <a:ea typeface="楷体" panose="02010609060101010101" pitchFamily="49" charset="-122"/>
            </a:endParaRPr>
          </a:p>
        </p:txBody>
      </p:sp>
      <p:sp>
        <p:nvSpPr>
          <p:cNvPr id="13" name="矩形 12"/>
          <p:cNvSpPr/>
          <p:nvPr userDrawn="1"/>
        </p:nvSpPr>
        <p:spPr bwMode="auto">
          <a:xfrm>
            <a:off x="1260660" y="682638"/>
            <a:ext cx="21963198" cy="12350724"/>
          </a:xfrm>
          <a:prstGeom prst="rect">
            <a:avLst/>
          </a:prstGeom>
          <a:noFill/>
          <a:ln w="3175" cap="flat" cmpd="sng" algn="ctr">
            <a:solidFill>
              <a:schemeClr val="bg1">
                <a:lumMod val="85000"/>
              </a:schemeClr>
            </a:solidFill>
            <a:prstDash val="solid"/>
            <a:round/>
            <a:headEnd type="none" w="med" len="med"/>
            <a:tailEnd type="none" w="med" len="med"/>
          </a:ln>
          <a:effectLst/>
        </p:spPr>
        <p:txBody>
          <a:bodyPr vert="horz" wrap="square" lIns="91187" tIns="45593" rIns="91187" bIns="45593" numCol="1" rtlCol="0" anchor="t" anchorCtr="0" compatLnSpc="1"/>
          <a:lstStyle/>
          <a:p>
            <a:pPr marL="0" marR="0" indent="0" algn="l" defTabSz="911225" rtl="0" eaLnBrk="1" fontAlgn="base" latinLnBrk="0" hangingPunct="1">
              <a:lnSpc>
                <a:spcPct val="100000"/>
              </a:lnSpc>
              <a:spcBef>
                <a:spcPct val="0"/>
              </a:spcBef>
              <a:spcAft>
                <a:spcPct val="0"/>
              </a:spcAft>
              <a:buClrTx/>
              <a:buSzTx/>
              <a:buFont typeface="Arial" pitchFamily="34" charset="0"/>
              <a:buNone/>
            </a:pPr>
            <a:endParaRPr kumimoji="0" lang="zh-CN" altLang="en-US" sz="1795" b="0" i="0" u="none" strike="noStrike" cap="none" normalizeH="0" baseline="0" dirty="0">
              <a:ln>
                <a:noFill/>
              </a:ln>
              <a:solidFill>
                <a:schemeClr val="tx1"/>
              </a:solidFill>
              <a:effectLst/>
              <a:latin typeface="Times New Roman" panose="02020603050405020304" pitchFamily="18" charset="0"/>
              <a:ea typeface="楷体" panose="02010609060101010101" pitchFamily="49" charset="-122"/>
            </a:endParaRPr>
          </a:p>
        </p:txBody>
      </p:sp>
      <p:grpSp>
        <p:nvGrpSpPr>
          <p:cNvPr id="4" name="组合 3">
            <a:extLst>
              <a:ext uri="{FF2B5EF4-FFF2-40B4-BE49-F238E27FC236}">
                <a16:creationId xmlns:a16="http://schemas.microsoft.com/office/drawing/2014/main" xmlns="" id="{571C14BC-54C9-46C8-B514-1CC291E92F5D}"/>
              </a:ext>
            </a:extLst>
          </p:cNvPr>
          <p:cNvGrpSpPr/>
          <p:nvPr userDrawn="1"/>
        </p:nvGrpSpPr>
        <p:grpSpPr>
          <a:xfrm>
            <a:off x="1312442" y="665312"/>
            <a:ext cx="3418218" cy="953659"/>
            <a:chOff x="4692443" y="931228"/>
            <a:chExt cx="1710000" cy="477078"/>
          </a:xfrm>
        </p:grpSpPr>
        <p:sp>
          <p:nvSpPr>
            <p:cNvPr id="5" name="对角圆角矩形 36">
              <a:extLst>
                <a:ext uri="{FF2B5EF4-FFF2-40B4-BE49-F238E27FC236}">
                  <a16:creationId xmlns:a16="http://schemas.microsoft.com/office/drawing/2014/main" xmlns="" id="{759F1635-EA70-461B-B977-70E41723B1AD}"/>
                </a:ext>
              </a:extLst>
            </p:cNvPr>
            <p:cNvSpPr/>
            <p:nvPr/>
          </p:nvSpPr>
          <p:spPr>
            <a:xfrm>
              <a:off x="4692443" y="958306"/>
              <a:ext cx="1710000" cy="450000"/>
            </a:xfrm>
            <a:prstGeom prst="round2DiagRect">
              <a:avLst/>
            </a:prstGeom>
            <a:solidFill>
              <a:srgbClr val="DA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6616"/>
              <a:endParaRPr lang="zh-CN" altLang="en-US" sz="3598" dirty="0">
                <a:solidFill>
                  <a:prstClr val="white"/>
                </a:solidFill>
                <a:latin typeface="Calibri"/>
                <a:ea typeface="宋体" panose="02010600030101010101" pitchFamily="2" charset="-122"/>
              </a:endParaRPr>
            </a:p>
          </p:txBody>
        </p:sp>
        <p:sp>
          <p:nvSpPr>
            <p:cNvPr id="7" name="文本框 5">
              <a:extLst>
                <a:ext uri="{FF2B5EF4-FFF2-40B4-BE49-F238E27FC236}">
                  <a16:creationId xmlns:a16="http://schemas.microsoft.com/office/drawing/2014/main" xmlns="" id="{14BE6B4B-119D-4942-A664-FEF5F55F1D1A}"/>
                </a:ext>
              </a:extLst>
            </p:cNvPr>
            <p:cNvSpPr txBox="1"/>
            <p:nvPr/>
          </p:nvSpPr>
          <p:spPr>
            <a:xfrm>
              <a:off x="4779525" y="931228"/>
              <a:ext cx="1535836" cy="477078"/>
            </a:xfrm>
            <a:prstGeom prst="rect">
              <a:avLst/>
            </a:prstGeom>
            <a:noFill/>
          </p:spPr>
          <p:txBody>
            <a:bodyPr wrap="none" rtlCol="0" anchor="ctr" anchorCtr="1">
              <a:spAutoFit/>
            </a:bodyPr>
            <a:lstStyle/>
            <a:p>
              <a:pPr defTabSz="1826616"/>
              <a:r>
                <a:rPr lang="zh-CN" altLang="en-US" sz="5597" b="1" dirty="0">
                  <a:solidFill>
                    <a:prstClr val="white"/>
                  </a:solidFill>
                  <a:latin typeface="黑体" panose="02010609060101010101" pitchFamily="49" charset="-122"/>
                  <a:ea typeface="黑体" panose="02010609060101010101" pitchFamily="49" charset="-122"/>
                </a:rPr>
                <a:t>词义辨析</a:t>
              </a:r>
            </a:p>
          </p:txBody>
        </p:sp>
      </p:grpSp>
      <p:pic>
        <p:nvPicPr>
          <p:cNvPr id="8" name="27 Imagen"/>
          <p:cNvPicPr>
            <a:picLocks/>
          </p:cNvPicPr>
          <p:nvPr userDrawn="1"/>
        </p:nvPicPr>
        <p:blipFill>
          <a:blip r:embed="rId2"/>
          <a:srcRect/>
          <a:stretch>
            <a:fillRect/>
          </a:stretch>
        </p:blipFill>
        <p:spPr bwMode="auto">
          <a:xfrm>
            <a:off x="21680650" y="12966181"/>
            <a:ext cx="648000" cy="401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Box 15"/>
          <p:cNvSpPr txBox="1"/>
          <p:nvPr userDrawn="1"/>
        </p:nvSpPr>
        <p:spPr>
          <a:xfrm>
            <a:off x="21595440" y="12952113"/>
            <a:ext cx="717642" cy="430887"/>
          </a:xfrm>
          <a:prstGeom prst="rect">
            <a:avLst/>
          </a:prstGeom>
          <a:noFill/>
        </p:spPr>
        <p:txBody>
          <a:bodyPr wrap="square" rtlCol="0">
            <a:spAutoFit/>
          </a:bodyPr>
          <a:lstStyle/>
          <a:p>
            <a:pPr algn="ctr"/>
            <a:fld id="{2EEF1883-7A0E-4F66-9932-E581691AD397}" type="slidenum">
              <a:rPr lang="zh-CN" altLang="en-US" sz="2200" b="1" smtClean="0">
                <a:solidFill>
                  <a:srgbClr val="5AD00A"/>
                </a:solidFill>
                <a:latin typeface="Arial Unicode MS" panose="020B0604020202020204" pitchFamily="34" charset="-122"/>
                <a:ea typeface="Arial Unicode MS" panose="020B0604020202020204" pitchFamily="34" charset="-122"/>
                <a:cs typeface="Arial Unicode MS" panose="020B0604020202020204" pitchFamily="34" charset="-122"/>
              </a:rPr>
              <a:t>‹#›</a:t>
            </a:fld>
            <a:r>
              <a:rPr lang="zh-CN" altLang="en-US" sz="1600" dirty="0">
                <a:solidFill>
                  <a:prstClr val="white"/>
                </a:solidFill>
                <a:latin typeface="Arial Unicode MS" panose="020B0604020202020204" pitchFamily="34" charset="-122"/>
                <a:ea typeface="Arial Unicode MS" panose="020B0604020202020204" pitchFamily="34" charset="-122"/>
                <a:cs typeface="Arial Unicode MS" panose="020B0604020202020204" pitchFamily="34" charset="-122"/>
              </a:rPr>
              <a:t> </a:t>
            </a:r>
          </a:p>
        </p:txBody>
      </p:sp>
      <p:grpSp>
        <p:nvGrpSpPr>
          <p:cNvPr id="10" name="组合 9"/>
          <p:cNvGrpSpPr/>
          <p:nvPr userDrawn="1"/>
        </p:nvGrpSpPr>
        <p:grpSpPr>
          <a:xfrm>
            <a:off x="21230650" y="12960143"/>
            <a:ext cx="414000" cy="414000"/>
            <a:chOff x="11226607" y="6533712"/>
            <a:chExt cx="216000" cy="216000"/>
          </a:xfrm>
        </p:grpSpPr>
        <p:sp>
          <p:nvSpPr>
            <p:cNvPr id="11" name="椭圆 10"/>
            <p:cNvSpPr/>
            <p:nvPr userDrawn="1"/>
          </p:nvSpPr>
          <p:spPr>
            <a:xfrm>
              <a:off x="11226607" y="6533712"/>
              <a:ext cx="216000" cy="216000"/>
            </a:xfrm>
            <a:prstGeom prst="ellipse">
              <a:avLst/>
            </a:prstGeom>
            <a:solidFill>
              <a:srgbClr val="88E70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12" name="燕尾形 22">
              <a:hlinkClick r:id="" action="ppaction://hlinkshowjump?jump=previousslide"/>
            </p:cNvPr>
            <p:cNvSpPr/>
            <p:nvPr userDrawn="1"/>
          </p:nvSpPr>
          <p:spPr>
            <a:xfrm flipH="1">
              <a:off x="11291407" y="6587712"/>
              <a:ext cx="86400" cy="108000"/>
            </a:xfrm>
            <a:prstGeom prst="chevron">
              <a:avLst/>
            </a:prstGeom>
            <a:solidFill>
              <a:srgbClr val="FFFFF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latin typeface="Calibri" panose="020F0502020204030204"/>
                <a:ea typeface="宋体" panose="02010600030101010101" pitchFamily="2" charset="-122"/>
              </a:endParaRPr>
            </a:p>
          </p:txBody>
        </p:sp>
      </p:grpSp>
      <p:grpSp>
        <p:nvGrpSpPr>
          <p:cNvPr id="14" name="组合 13"/>
          <p:cNvGrpSpPr/>
          <p:nvPr userDrawn="1"/>
        </p:nvGrpSpPr>
        <p:grpSpPr>
          <a:xfrm>
            <a:off x="23162036" y="12960143"/>
            <a:ext cx="414000" cy="414000"/>
            <a:chOff x="11142748" y="6381312"/>
            <a:chExt cx="216000" cy="216000"/>
          </a:xfrm>
        </p:grpSpPr>
        <p:sp>
          <p:nvSpPr>
            <p:cNvPr id="15" name="椭圆 14"/>
            <p:cNvSpPr/>
            <p:nvPr userDrawn="1"/>
          </p:nvSpPr>
          <p:spPr>
            <a:xfrm>
              <a:off x="11142748" y="6381312"/>
              <a:ext cx="216000" cy="216000"/>
            </a:xfrm>
            <a:prstGeom prst="ellipse">
              <a:avLst/>
            </a:prstGeom>
            <a:solidFill>
              <a:srgbClr val="88E70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16" name="燕尾形 25">
              <a:hlinkClick r:id="" action="ppaction://hlinkshowjump?jump=nextslide"/>
            </p:cNvPr>
            <p:cNvSpPr/>
            <p:nvPr userDrawn="1"/>
          </p:nvSpPr>
          <p:spPr>
            <a:xfrm>
              <a:off x="11207548" y="6435312"/>
              <a:ext cx="86400" cy="108000"/>
            </a:xfrm>
            <a:prstGeom prst="chevron">
              <a:avLst/>
            </a:prstGeom>
            <a:solidFill>
              <a:srgbClr val="FFFFF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latin typeface="Calibri" panose="020F0502020204030204"/>
                <a:ea typeface="宋体" panose="02010600030101010101" pitchFamily="2" charset="-122"/>
              </a:endParaRPr>
            </a:p>
          </p:txBody>
        </p:sp>
      </p:grpSp>
      <p:pic>
        <p:nvPicPr>
          <p:cNvPr id="17" name="28 Imagen"/>
          <p:cNvPicPr>
            <a:picLocks/>
          </p:cNvPicPr>
          <p:nvPr userDrawn="1"/>
        </p:nvPicPr>
        <p:blipFill>
          <a:blip r:embed="rId2"/>
          <a:srcRect/>
          <a:stretch>
            <a:fillRect/>
          </a:stretch>
        </p:blipFill>
        <p:spPr bwMode="auto">
          <a:xfrm>
            <a:off x="22535650" y="12966181"/>
            <a:ext cx="648000" cy="401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36 CuadroTexto"/>
          <p:cNvSpPr txBox="1"/>
          <p:nvPr userDrawn="1"/>
        </p:nvSpPr>
        <p:spPr>
          <a:xfrm>
            <a:off x="22206888" y="12933000"/>
            <a:ext cx="418762" cy="400110"/>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s-HN" sz="2000" b="1" i="1" u="none" strike="noStrike" kern="0" cap="none" spc="0" normalizeH="0" baseline="0" noProof="0" dirty="0">
                <a:ln>
                  <a:noFill/>
                </a:ln>
                <a:solidFill>
                  <a:prstClr val="white">
                    <a:lumMod val="65000"/>
                  </a:prstClr>
                </a:solidFill>
                <a:effectLst/>
                <a:uLnTx/>
                <a:uFillTx/>
              </a:rPr>
              <a:t>of</a:t>
            </a:r>
            <a:endParaRPr kumimoji="0" lang="es-ES" sz="2000" b="1" i="1" u="none" strike="noStrike" kern="0" cap="none" spc="0" normalizeH="0" baseline="0" noProof="0" dirty="0">
              <a:ln>
                <a:noFill/>
              </a:ln>
              <a:solidFill>
                <a:prstClr val="white">
                  <a:lumMod val="65000"/>
                </a:prstClr>
              </a:solidFill>
              <a:effectLst/>
              <a:uLnTx/>
              <a:uFillTx/>
            </a:endParaRPr>
          </a:p>
        </p:txBody>
      </p:sp>
      <p:sp>
        <p:nvSpPr>
          <p:cNvPr id="19" name="38 CuadroTexto"/>
          <p:cNvSpPr txBox="1"/>
          <p:nvPr userDrawn="1"/>
        </p:nvSpPr>
        <p:spPr>
          <a:xfrm>
            <a:off x="22453694" y="12955302"/>
            <a:ext cx="689654" cy="430887"/>
          </a:xfrm>
          <a:prstGeom prst="rect">
            <a:avLst/>
          </a:prstGeom>
          <a:noFill/>
        </p:spPr>
        <p:txBody>
          <a:bodyPr wrap="square">
            <a:spAutoFit/>
          </a:bodyPr>
          <a:lstStyle/>
          <a:p>
            <a:pPr algn="ctr">
              <a:defRPr/>
            </a:pPr>
            <a:r>
              <a:rPr lang="en-US" sz="2200" b="1" smtClean="0">
                <a:solidFill>
                  <a:prstClr val="white">
                    <a:lumMod val="50000"/>
                  </a:prstClr>
                </a:solidFill>
                <a:latin typeface="Arial Unicode MS" panose="020B0604020202020204" pitchFamily="34" charset="-122"/>
                <a:ea typeface="Arial Unicode MS" panose="020B0604020202020204" pitchFamily="34" charset="-122"/>
                <a:cs typeface="Arial Unicode MS" panose="020B0604020202020204" pitchFamily="34" charset="-122"/>
              </a:rPr>
              <a:t>167</a:t>
            </a:r>
            <a:endParaRPr lang="es-ES" sz="2200" b="1" dirty="0">
              <a:solidFill>
                <a:prstClr val="white">
                  <a:lumMod val="50000"/>
                </a:prstClr>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spTree>
    <p:extLst>
      <p:ext uri="{BB962C8B-B14F-4D97-AF65-F5344CB8AC3E}">
        <p14:creationId xmlns:p14="http://schemas.microsoft.com/office/powerpoint/2010/main" val="248013766"/>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小积累">
    <p:spTree>
      <p:nvGrpSpPr>
        <p:cNvPr id="1" name=""/>
        <p:cNvGrpSpPr/>
        <p:nvPr/>
      </p:nvGrpSpPr>
      <p:grpSpPr>
        <a:xfrm>
          <a:off x="0" y="0"/>
          <a:ext cx="0" cy="0"/>
          <a:chOff x="0" y="0"/>
          <a:chExt cx="0" cy="0"/>
        </a:xfrm>
      </p:grpSpPr>
      <p:sp>
        <p:nvSpPr>
          <p:cNvPr id="6" name="矩形 5"/>
          <p:cNvSpPr/>
          <p:nvPr userDrawn="1"/>
        </p:nvSpPr>
        <p:spPr>
          <a:xfrm>
            <a:off x="3175" y="1588"/>
            <a:ext cx="24368125" cy="13714412"/>
          </a:xfrm>
          <a:prstGeom prst="rect">
            <a:avLst/>
          </a:prstGeom>
          <a:solidFill>
            <a:srgbClr val="E3F4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5999" b="1" dirty="0">
              <a:solidFill>
                <a:schemeClr val="tx1"/>
              </a:solidFill>
              <a:latin typeface="楷体" panose="02010609060101010101" pitchFamily="49" charset="-122"/>
              <a:ea typeface="楷体" panose="02010609060101010101" pitchFamily="49" charset="-122"/>
            </a:endParaRPr>
          </a:p>
        </p:txBody>
      </p:sp>
      <p:sp>
        <p:nvSpPr>
          <p:cNvPr id="13" name="矩形 12"/>
          <p:cNvSpPr/>
          <p:nvPr userDrawn="1"/>
        </p:nvSpPr>
        <p:spPr bwMode="auto">
          <a:xfrm>
            <a:off x="1260660" y="682638"/>
            <a:ext cx="21963198" cy="12350724"/>
          </a:xfrm>
          <a:prstGeom prst="rect">
            <a:avLst/>
          </a:prstGeom>
          <a:noFill/>
          <a:ln w="3175" cap="flat" cmpd="sng" algn="ctr">
            <a:solidFill>
              <a:schemeClr val="bg1">
                <a:lumMod val="85000"/>
              </a:schemeClr>
            </a:solidFill>
            <a:prstDash val="solid"/>
            <a:round/>
            <a:headEnd type="none" w="med" len="med"/>
            <a:tailEnd type="none" w="med" len="med"/>
          </a:ln>
          <a:effectLst/>
        </p:spPr>
        <p:txBody>
          <a:bodyPr vert="horz" wrap="square" lIns="91187" tIns="45593" rIns="91187" bIns="45593" numCol="1" rtlCol="0" anchor="t" anchorCtr="0" compatLnSpc="1"/>
          <a:lstStyle/>
          <a:p>
            <a:pPr marL="0" marR="0" indent="0" algn="l" defTabSz="911225" rtl="0" eaLnBrk="1" fontAlgn="base" latinLnBrk="0" hangingPunct="1">
              <a:lnSpc>
                <a:spcPct val="100000"/>
              </a:lnSpc>
              <a:spcBef>
                <a:spcPct val="0"/>
              </a:spcBef>
              <a:spcAft>
                <a:spcPct val="0"/>
              </a:spcAft>
              <a:buClrTx/>
              <a:buSzTx/>
              <a:buFont typeface="Arial" pitchFamily="34" charset="0"/>
              <a:buNone/>
            </a:pPr>
            <a:endParaRPr kumimoji="0" lang="zh-CN" altLang="en-US" sz="1795" b="0" i="0" u="none" strike="noStrike" cap="none" normalizeH="0" baseline="0" dirty="0">
              <a:ln>
                <a:noFill/>
              </a:ln>
              <a:solidFill>
                <a:schemeClr val="tx1"/>
              </a:solidFill>
              <a:effectLst/>
              <a:latin typeface="Times New Roman" panose="02020603050405020304" pitchFamily="18" charset="0"/>
              <a:ea typeface="楷体" panose="02010609060101010101" pitchFamily="49" charset="-122"/>
            </a:endParaRPr>
          </a:p>
        </p:txBody>
      </p:sp>
      <p:sp>
        <p:nvSpPr>
          <p:cNvPr id="8" name="对角圆角矩形 7"/>
          <p:cNvSpPr/>
          <p:nvPr userDrawn="1"/>
        </p:nvSpPr>
        <p:spPr>
          <a:xfrm>
            <a:off x="1295650" y="728446"/>
            <a:ext cx="3420000" cy="900000"/>
          </a:xfrm>
          <a:prstGeom prst="round2DiagRect">
            <a:avLst/>
          </a:prstGeom>
          <a:solidFill>
            <a:srgbClr val="DA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5">
            <a:extLst>
              <a:ext uri="{FF2B5EF4-FFF2-40B4-BE49-F238E27FC236}">
                <a16:creationId xmlns="" xmlns:a16="http://schemas.microsoft.com/office/drawing/2014/main" id="{4CDF7D84-DA2E-4F07-8821-A00D69F5981A}"/>
              </a:ext>
            </a:extLst>
          </p:cNvPr>
          <p:cNvSpPr txBox="1"/>
          <p:nvPr userDrawn="1"/>
        </p:nvSpPr>
        <p:spPr>
          <a:xfrm>
            <a:off x="1835650" y="674339"/>
            <a:ext cx="2348720" cy="954107"/>
          </a:xfrm>
          <a:prstGeom prst="rect">
            <a:avLst/>
          </a:prstGeom>
          <a:noFill/>
        </p:spPr>
        <p:txBody>
          <a:bodyPr wrap="none" rtlCol="0" anchor="ctr" anchorCtr="1">
            <a:spAutoFit/>
          </a:bodyPr>
          <a:lstStyle/>
          <a:p>
            <a:r>
              <a:rPr lang="zh-CN" altLang="en-US" sz="5600" b="1" dirty="0">
                <a:solidFill>
                  <a:schemeClr val="bg1"/>
                </a:solidFill>
                <a:latin typeface="黑体" panose="02010609060101010101" pitchFamily="49" charset="-122"/>
                <a:ea typeface="黑体" panose="02010609060101010101" pitchFamily="49" charset="-122"/>
              </a:rPr>
              <a:t>小积累</a:t>
            </a:r>
          </a:p>
        </p:txBody>
      </p:sp>
      <p:pic>
        <p:nvPicPr>
          <p:cNvPr id="7" name="27 Imagen"/>
          <p:cNvPicPr>
            <a:picLocks/>
          </p:cNvPicPr>
          <p:nvPr userDrawn="1"/>
        </p:nvPicPr>
        <p:blipFill>
          <a:blip r:embed="rId2"/>
          <a:srcRect/>
          <a:stretch>
            <a:fillRect/>
          </a:stretch>
        </p:blipFill>
        <p:spPr bwMode="auto">
          <a:xfrm>
            <a:off x="21680650" y="12966181"/>
            <a:ext cx="648000" cy="401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extBox 15"/>
          <p:cNvSpPr txBox="1"/>
          <p:nvPr userDrawn="1"/>
        </p:nvSpPr>
        <p:spPr>
          <a:xfrm>
            <a:off x="21595440" y="12952113"/>
            <a:ext cx="717642" cy="430887"/>
          </a:xfrm>
          <a:prstGeom prst="rect">
            <a:avLst/>
          </a:prstGeom>
          <a:noFill/>
        </p:spPr>
        <p:txBody>
          <a:bodyPr wrap="square" rtlCol="0">
            <a:spAutoFit/>
          </a:bodyPr>
          <a:lstStyle/>
          <a:p>
            <a:pPr algn="ctr"/>
            <a:fld id="{2EEF1883-7A0E-4F66-9932-E581691AD397}" type="slidenum">
              <a:rPr lang="zh-CN" altLang="en-US" sz="2200" b="1" smtClean="0">
                <a:solidFill>
                  <a:srgbClr val="5AD00A"/>
                </a:solidFill>
                <a:latin typeface="Arial Unicode MS" panose="020B0604020202020204" pitchFamily="34" charset="-122"/>
                <a:ea typeface="Arial Unicode MS" panose="020B0604020202020204" pitchFamily="34" charset="-122"/>
                <a:cs typeface="Arial Unicode MS" panose="020B0604020202020204" pitchFamily="34" charset="-122"/>
              </a:rPr>
              <a:t>‹#›</a:t>
            </a:fld>
            <a:r>
              <a:rPr lang="zh-CN" altLang="en-US" sz="1600" dirty="0">
                <a:solidFill>
                  <a:prstClr val="white"/>
                </a:solidFill>
                <a:latin typeface="Arial Unicode MS" panose="020B0604020202020204" pitchFamily="34" charset="-122"/>
                <a:ea typeface="Arial Unicode MS" panose="020B0604020202020204" pitchFamily="34" charset="-122"/>
                <a:cs typeface="Arial Unicode MS" panose="020B0604020202020204" pitchFamily="34" charset="-122"/>
              </a:rPr>
              <a:t> </a:t>
            </a:r>
          </a:p>
        </p:txBody>
      </p:sp>
      <p:grpSp>
        <p:nvGrpSpPr>
          <p:cNvPr id="11" name="组合 10"/>
          <p:cNvGrpSpPr/>
          <p:nvPr userDrawn="1"/>
        </p:nvGrpSpPr>
        <p:grpSpPr>
          <a:xfrm>
            <a:off x="21230650" y="12960143"/>
            <a:ext cx="414000" cy="414000"/>
            <a:chOff x="11226607" y="6533712"/>
            <a:chExt cx="216000" cy="216000"/>
          </a:xfrm>
        </p:grpSpPr>
        <p:sp>
          <p:nvSpPr>
            <p:cNvPr id="12" name="椭圆 11"/>
            <p:cNvSpPr/>
            <p:nvPr userDrawn="1"/>
          </p:nvSpPr>
          <p:spPr>
            <a:xfrm>
              <a:off x="11226607" y="6533712"/>
              <a:ext cx="216000" cy="216000"/>
            </a:xfrm>
            <a:prstGeom prst="ellipse">
              <a:avLst/>
            </a:prstGeom>
            <a:solidFill>
              <a:srgbClr val="88E70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14" name="燕尾形 22">
              <a:hlinkClick r:id="" action="ppaction://hlinkshowjump?jump=previousslide"/>
            </p:cNvPr>
            <p:cNvSpPr/>
            <p:nvPr userDrawn="1"/>
          </p:nvSpPr>
          <p:spPr>
            <a:xfrm flipH="1">
              <a:off x="11291407" y="6587712"/>
              <a:ext cx="86400" cy="108000"/>
            </a:xfrm>
            <a:prstGeom prst="chevron">
              <a:avLst/>
            </a:prstGeom>
            <a:solidFill>
              <a:srgbClr val="FFFFF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latin typeface="Calibri" panose="020F0502020204030204"/>
                <a:ea typeface="宋体" panose="02010600030101010101" pitchFamily="2" charset="-122"/>
              </a:endParaRPr>
            </a:p>
          </p:txBody>
        </p:sp>
      </p:grpSp>
      <p:grpSp>
        <p:nvGrpSpPr>
          <p:cNvPr id="15" name="组合 14"/>
          <p:cNvGrpSpPr/>
          <p:nvPr userDrawn="1"/>
        </p:nvGrpSpPr>
        <p:grpSpPr>
          <a:xfrm>
            <a:off x="23162036" y="12960143"/>
            <a:ext cx="414000" cy="414000"/>
            <a:chOff x="11142748" y="6381312"/>
            <a:chExt cx="216000" cy="216000"/>
          </a:xfrm>
        </p:grpSpPr>
        <p:sp>
          <p:nvSpPr>
            <p:cNvPr id="16" name="椭圆 15"/>
            <p:cNvSpPr/>
            <p:nvPr userDrawn="1"/>
          </p:nvSpPr>
          <p:spPr>
            <a:xfrm>
              <a:off x="11142748" y="6381312"/>
              <a:ext cx="216000" cy="216000"/>
            </a:xfrm>
            <a:prstGeom prst="ellipse">
              <a:avLst/>
            </a:prstGeom>
            <a:solidFill>
              <a:srgbClr val="88E70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17" name="燕尾形 25">
              <a:hlinkClick r:id="" action="ppaction://hlinkshowjump?jump=nextslide"/>
            </p:cNvPr>
            <p:cNvSpPr/>
            <p:nvPr userDrawn="1"/>
          </p:nvSpPr>
          <p:spPr>
            <a:xfrm>
              <a:off x="11207548" y="6435312"/>
              <a:ext cx="86400" cy="108000"/>
            </a:xfrm>
            <a:prstGeom prst="chevron">
              <a:avLst/>
            </a:prstGeom>
            <a:solidFill>
              <a:srgbClr val="FFFFF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latin typeface="Calibri" panose="020F0502020204030204"/>
                <a:ea typeface="宋体" panose="02010600030101010101" pitchFamily="2" charset="-122"/>
              </a:endParaRPr>
            </a:p>
          </p:txBody>
        </p:sp>
      </p:grpSp>
      <p:pic>
        <p:nvPicPr>
          <p:cNvPr id="18" name="28 Imagen"/>
          <p:cNvPicPr>
            <a:picLocks/>
          </p:cNvPicPr>
          <p:nvPr userDrawn="1"/>
        </p:nvPicPr>
        <p:blipFill>
          <a:blip r:embed="rId2"/>
          <a:srcRect/>
          <a:stretch>
            <a:fillRect/>
          </a:stretch>
        </p:blipFill>
        <p:spPr bwMode="auto">
          <a:xfrm>
            <a:off x="22535650" y="12966181"/>
            <a:ext cx="648000" cy="401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36 CuadroTexto"/>
          <p:cNvSpPr txBox="1"/>
          <p:nvPr userDrawn="1"/>
        </p:nvSpPr>
        <p:spPr>
          <a:xfrm>
            <a:off x="22206888" y="12933000"/>
            <a:ext cx="418762" cy="400110"/>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s-HN" sz="2000" b="1" i="1" u="none" strike="noStrike" kern="0" cap="none" spc="0" normalizeH="0" baseline="0" noProof="0" dirty="0">
                <a:ln>
                  <a:noFill/>
                </a:ln>
                <a:solidFill>
                  <a:prstClr val="white">
                    <a:lumMod val="65000"/>
                  </a:prstClr>
                </a:solidFill>
                <a:effectLst/>
                <a:uLnTx/>
                <a:uFillTx/>
              </a:rPr>
              <a:t>of</a:t>
            </a:r>
            <a:endParaRPr kumimoji="0" lang="es-ES" sz="2000" b="1" i="1" u="none" strike="noStrike" kern="0" cap="none" spc="0" normalizeH="0" baseline="0" noProof="0" dirty="0">
              <a:ln>
                <a:noFill/>
              </a:ln>
              <a:solidFill>
                <a:prstClr val="white">
                  <a:lumMod val="65000"/>
                </a:prstClr>
              </a:solidFill>
              <a:effectLst/>
              <a:uLnTx/>
              <a:uFillTx/>
            </a:endParaRPr>
          </a:p>
        </p:txBody>
      </p:sp>
      <p:sp>
        <p:nvSpPr>
          <p:cNvPr id="20" name="38 CuadroTexto"/>
          <p:cNvSpPr txBox="1"/>
          <p:nvPr userDrawn="1"/>
        </p:nvSpPr>
        <p:spPr>
          <a:xfrm>
            <a:off x="22453694" y="12955302"/>
            <a:ext cx="689654" cy="430887"/>
          </a:xfrm>
          <a:prstGeom prst="rect">
            <a:avLst/>
          </a:prstGeom>
          <a:noFill/>
        </p:spPr>
        <p:txBody>
          <a:bodyPr wrap="square">
            <a:spAutoFit/>
          </a:bodyPr>
          <a:lstStyle/>
          <a:p>
            <a:pPr algn="ctr">
              <a:defRPr/>
            </a:pPr>
            <a:r>
              <a:rPr lang="en-US" sz="2200" b="1" smtClean="0">
                <a:solidFill>
                  <a:prstClr val="white">
                    <a:lumMod val="50000"/>
                  </a:prstClr>
                </a:solidFill>
                <a:latin typeface="Arial Unicode MS" panose="020B0604020202020204" pitchFamily="34" charset="-122"/>
                <a:ea typeface="Arial Unicode MS" panose="020B0604020202020204" pitchFamily="34" charset="-122"/>
                <a:cs typeface="Arial Unicode MS" panose="020B0604020202020204" pitchFamily="34" charset="-122"/>
              </a:rPr>
              <a:t>167</a:t>
            </a:r>
            <a:endParaRPr lang="es-ES" sz="2200" b="1" dirty="0">
              <a:solidFill>
                <a:prstClr val="white">
                  <a:lumMod val="50000"/>
                </a:prstClr>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spTree>
    <p:extLst>
      <p:ext uri="{BB962C8B-B14F-4D97-AF65-F5344CB8AC3E}">
        <p14:creationId xmlns:p14="http://schemas.microsoft.com/office/powerpoint/2010/main" val="3394618761"/>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小提示">
    <p:spTree>
      <p:nvGrpSpPr>
        <p:cNvPr id="1" name=""/>
        <p:cNvGrpSpPr/>
        <p:nvPr/>
      </p:nvGrpSpPr>
      <p:grpSpPr>
        <a:xfrm>
          <a:off x="0" y="0"/>
          <a:ext cx="0" cy="0"/>
          <a:chOff x="0" y="0"/>
          <a:chExt cx="0" cy="0"/>
        </a:xfrm>
      </p:grpSpPr>
      <p:sp>
        <p:nvSpPr>
          <p:cNvPr id="6" name="矩形 5"/>
          <p:cNvSpPr/>
          <p:nvPr userDrawn="1"/>
        </p:nvSpPr>
        <p:spPr>
          <a:xfrm>
            <a:off x="0" y="0"/>
            <a:ext cx="24368125" cy="13714412"/>
          </a:xfrm>
          <a:prstGeom prst="rect">
            <a:avLst/>
          </a:prstGeom>
          <a:solidFill>
            <a:srgbClr val="E3F4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5999" b="1" dirty="0">
              <a:solidFill>
                <a:schemeClr val="tx1"/>
              </a:solidFill>
              <a:latin typeface="楷体" panose="02010609060101010101" pitchFamily="49" charset="-122"/>
              <a:ea typeface="楷体" panose="02010609060101010101" pitchFamily="49" charset="-122"/>
            </a:endParaRPr>
          </a:p>
        </p:txBody>
      </p:sp>
      <p:sp>
        <p:nvSpPr>
          <p:cNvPr id="13" name="矩形 12"/>
          <p:cNvSpPr/>
          <p:nvPr userDrawn="1"/>
        </p:nvSpPr>
        <p:spPr bwMode="auto">
          <a:xfrm>
            <a:off x="1260660" y="682638"/>
            <a:ext cx="21963198" cy="12350724"/>
          </a:xfrm>
          <a:prstGeom prst="rect">
            <a:avLst/>
          </a:prstGeom>
          <a:noFill/>
          <a:ln w="3175" cap="flat" cmpd="sng" algn="ctr">
            <a:solidFill>
              <a:schemeClr val="bg1">
                <a:lumMod val="85000"/>
              </a:schemeClr>
            </a:solidFill>
            <a:prstDash val="solid"/>
            <a:round/>
            <a:headEnd type="none" w="med" len="med"/>
            <a:tailEnd type="none" w="med" len="med"/>
          </a:ln>
          <a:effectLst/>
        </p:spPr>
        <p:txBody>
          <a:bodyPr vert="horz" wrap="square" lIns="91187" tIns="45593" rIns="91187" bIns="45593" numCol="1" rtlCol="0" anchor="t" anchorCtr="0" compatLnSpc="1"/>
          <a:lstStyle/>
          <a:p>
            <a:pPr marL="0" marR="0" indent="0" algn="l" defTabSz="911225" rtl="0" eaLnBrk="1" fontAlgn="base" latinLnBrk="0" hangingPunct="1">
              <a:lnSpc>
                <a:spcPct val="100000"/>
              </a:lnSpc>
              <a:spcBef>
                <a:spcPct val="0"/>
              </a:spcBef>
              <a:spcAft>
                <a:spcPct val="0"/>
              </a:spcAft>
              <a:buClrTx/>
              <a:buSzTx/>
              <a:buFont typeface="Arial" pitchFamily="34" charset="0"/>
              <a:buNone/>
            </a:pPr>
            <a:endParaRPr kumimoji="0" lang="zh-CN" altLang="en-US" sz="1795" b="0" i="0" u="none" strike="noStrike" cap="none" normalizeH="0" baseline="0" dirty="0">
              <a:ln>
                <a:noFill/>
              </a:ln>
              <a:solidFill>
                <a:schemeClr val="tx1"/>
              </a:solidFill>
              <a:effectLst/>
              <a:latin typeface="Times New Roman" panose="02020603050405020304" pitchFamily="18" charset="0"/>
              <a:ea typeface="楷体" panose="02010609060101010101" pitchFamily="49" charset="-122"/>
            </a:endParaRPr>
          </a:p>
        </p:txBody>
      </p:sp>
      <p:sp>
        <p:nvSpPr>
          <p:cNvPr id="4" name="对角圆角矩形 3"/>
          <p:cNvSpPr/>
          <p:nvPr userDrawn="1"/>
        </p:nvSpPr>
        <p:spPr>
          <a:xfrm>
            <a:off x="1295650" y="728446"/>
            <a:ext cx="3420000" cy="900000"/>
          </a:xfrm>
          <a:prstGeom prst="round2DiagRect">
            <a:avLst/>
          </a:prstGeom>
          <a:solidFill>
            <a:srgbClr val="DA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5">
            <a:extLst>
              <a:ext uri="{FF2B5EF4-FFF2-40B4-BE49-F238E27FC236}">
                <a16:creationId xmlns="" xmlns:a16="http://schemas.microsoft.com/office/drawing/2014/main" id="{4CDF7D84-DA2E-4F07-8821-A00D69F5981A}"/>
              </a:ext>
            </a:extLst>
          </p:cNvPr>
          <p:cNvSpPr txBox="1"/>
          <p:nvPr userDrawn="1"/>
        </p:nvSpPr>
        <p:spPr>
          <a:xfrm>
            <a:off x="1835650" y="674339"/>
            <a:ext cx="2348720" cy="954107"/>
          </a:xfrm>
          <a:prstGeom prst="rect">
            <a:avLst/>
          </a:prstGeom>
          <a:noFill/>
        </p:spPr>
        <p:txBody>
          <a:bodyPr wrap="none" rtlCol="0" anchor="ctr" anchorCtr="1">
            <a:spAutoFit/>
          </a:bodyPr>
          <a:lstStyle/>
          <a:p>
            <a:r>
              <a:rPr lang="zh-CN" altLang="en-US" sz="5600" b="1" dirty="0" smtClean="0">
                <a:solidFill>
                  <a:schemeClr val="bg1"/>
                </a:solidFill>
                <a:latin typeface="黑体" panose="02010609060101010101" pitchFamily="49" charset="-122"/>
                <a:ea typeface="黑体" panose="02010609060101010101" pitchFamily="49" charset="-122"/>
              </a:rPr>
              <a:t>小提示</a:t>
            </a:r>
            <a:endParaRPr lang="zh-CN" altLang="en-US" sz="5600" b="1" dirty="0">
              <a:solidFill>
                <a:schemeClr val="bg1"/>
              </a:solidFill>
              <a:latin typeface="黑体" panose="02010609060101010101" pitchFamily="49" charset="-122"/>
              <a:ea typeface="黑体" panose="02010609060101010101" pitchFamily="49" charset="-122"/>
            </a:endParaRPr>
          </a:p>
        </p:txBody>
      </p:sp>
      <p:pic>
        <p:nvPicPr>
          <p:cNvPr id="7" name="27 Imagen"/>
          <p:cNvPicPr>
            <a:picLocks/>
          </p:cNvPicPr>
          <p:nvPr userDrawn="1"/>
        </p:nvPicPr>
        <p:blipFill>
          <a:blip r:embed="rId2"/>
          <a:srcRect/>
          <a:stretch>
            <a:fillRect/>
          </a:stretch>
        </p:blipFill>
        <p:spPr bwMode="auto">
          <a:xfrm>
            <a:off x="21680650" y="12966181"/>
            <a:ext cx="648000" cy="401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15"/>
          <p:cNvSpPr txBox="1"/>
          <p:nvPr userDrawn="1"/>
        </p:nvSpPr>
        <p:spPr>
          <a:xfrm>
            <a:off x="21595440" y="12952113"/>
            <a:ext cx="717642" cy="430887"/>
          </a:xfrm>
          <a:prstGeom prst="rect">
            <a:avLst/>
          </a:prstGeom>
          <a:noFill/>
        </p:spPr>
        <p:txBody>
          <a:bodyPr wrap="square" rtlCol="0">
            <a:spAutoFit/>
          </a:bodyPr>
          <a:lstStyle/>
          <a:p>
            <a:pPr algn="ctr"/>
            <a:fld id="{2EEF1883-7A0E-4F66-9932-E581691AD397}" type="slidenum">
              <a:rPr lang="zh-CN" altLang="en-US" sz="2200" b="1" smtClean="0">
                <a:solidFill>
                  <a:srgbClr val="5AD00A"/>
                </a:solidFill>
                <a:latin typeface="Arial Unicode MS" panose="020B0604020202020204" pitchFamily="34" charset="-122"/>
                <a:ea typeface="Arial Unicode MS" panose="020B0604020202020204" pitchFamily="34" charset="-122"/>
                <a:cs typeface="Arial Unicode MS" panose="020B0604020202020204" pitchFamily="34" charset="-122"/>
              </a:rPr>
              <a:t>‹#›</a:t>
            </a:fld>
            <a:r>
              <a:rPr lang="zh-CN" altLang="en-US" sz="1600" dirty="0">
                <a:solidFill>
                  <a:prstClr val="white"/>
                </a:solidFill>
                <a:latin typeface="Arial Unicode MS" panose="020B0604020202020204" pitchFamily="34" charset="-122"/>
                <a:ea typeface="Arial Unicode MS" panose="020B0604020202020204" pitchFamily="34" charset="-122"/>
                <a:cs typeface="Arial Unicode MS" panose="020B0604020202020204" pitchFamily="34" charset="-122"/>
              </a:rPr>
              <a:t> </a:t>
            </a:r>
          </a:p>
        </p:txBody>
      </p:sp>
      <p:grpSp>
        <p:nvGrpSpPr>
          <p:cNvPr id="9" name="组合 8"/>
          <p:cNvGrpSpPr/>
          <p:nvPr userDrawn="1"/>
        </p:nvGrpSpPr>
        <p:grpSpPr>
          <a:xfrm>
            <a:off x="21230650" y="12960143"/>
            <a:ext cx="414000" cy="414000"/>
            <a:chOff x="11226607" y="6533712"/>
            <a:chExt cx="216000" cy="216000"/>
          </a:xfrm>
        </p:grpSpPr>
        <p:sp>
          <p:nvSpPr>
            <p:cNvPr id="10" name="椭圆 9"/>
            <p:cNvSpPr/>
            <p:nvPr userDrawn="1"/>
          </p:nvSpPr>
          <p:spPr>
            <a:xfrm>
              <a:off x="11226607" y="6533712"/>
              <a:ext cx="216000" cy="216000"/>
            </a:xfrm>
            <a:prstGeom prst="ellipse">
              <a:avLst/>
            </a:prstGeom>
            <a:solidFill>
              <a:srgbClr val="88E70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11" name="燕尾形 22">
              <a:hlinkClick r:id="" action="ppaction://hlinkshowjump?jump=previousslide"/>
            </p:cNvPr>
            <p:cNvSpPr/>
            <p:nvPr userDrawn="1"/>
          </p:nvSpPr>
          <p:spPr>
            <a:xfrm flipH="1">
              <a:off x="11291407" y="6587712"/>
              <a:ext cx="86400" cy="108000"/>
            </a:xfrm>
            <a:prstGeom prst="chevron">
              <a:avLst/>
            </a:prstGeom>
            <a:solidFill>
              <a:srgbClr val="FFFFF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latin typeface="Calibri" panose="020F0502020204030204"/>
                <a:ea typeface="宋体" panose="02010600030101010101" pitchFamily="2" charset="-122"/>
              </a:endParaRPr>
            </a:p>
          </p:txBody>
        </p:sp>
      </p:grpSp>
      <p:grpSp>
        <p:nvGrpSpPr>
          <p:cNvPr id="12" name="组合 11"/>
          <p:cNvGrpSpPr/>
          <p:nvPr userDrawn="1"/>
        </p:nvGrpSpPr>
        <p:grpSpPr>
          <a:xfrm>
            <a:off x="23162036" y="12960143"/>
            <a:ext cx="414000" cy="414000"/>
            <a:chOff x="11142748" y="6381312"/>
            <a:chExt cx="216000" cy="216000"/>
          </a:xfrm>
        </p:grpSpPr>
        <p:sp>
          <p:nvSpPr>
            <p:cNvPr id="14" name="椭圆 13"/>
            <p:cNvSpPr/>
            <p:nvPr userDrawn="1"/>
          </p:nvSpPr>
          <p:spPr>
            <a:xfrm>
              <a:off x="11142748" y="6381312"/>
              <a:ext cx="216000" cy="216000"/>
            </a:xfrm>
            <a:prstGeom prst="ellipse">
              <a:avLst/>
            </a:prstGeom>
            <a:solidFill>
              <a:srgbClr val="88E70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15" name="燕尾形 25">
              <a:hlinkClick r:id="" action="ppaction://hlinkshowjump?jump=nextslide"/>
            </p:cNvPr>
            <p:cNvSpPr/>
            <p:nvPr userDrawn="1"/>
          </p:nvSpPr>
          <p:spPr>
            <a:xfrm>
              <a:off x="11207548" y="6435312"/>
              <a:ext cx="86400" cy="108000"/>
            </a:xfrm>
            <a:prstGeom prst="chevron">
              <a:avLst/>
            </a:prstGeom>
            <a:solidFill>
              <a:srgbClr val="FFFFF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latin typeface="Calibri" panose="020F0502020204030204"/>
                <a:ea typeface="宋体" panose="02010600030101010101" pitchFamily="2" charset="-122"/>
              </a:endParaRPr>
            </a:p>
          </p:txBody>
        </p:sp>
      </p:grpSp>
      <p:pic>
        <p:nvPicPr>
          <p:cNvPr id="16" name="28 Imagen"/>
          <p:cNvPicPr>
            <a:picLocks/>
          </p:cNvPicPr>
          <p:nvPr userDrawn="1"/>
        </p:nvPicPr>
        <p:blipFill>
          <a:blip r:embed="rId2"/>
          <a:srcRect/>
          <a:stretch>
            <a:fillRect/>
          </a:stretch>
        </p:blipFill>
        <p:spPr bwMode="auto">
          <a:xfrm>
            <a:off x="22535650" y="12966181"/>
            <a:ext cx="648000" cy="401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36 CuadroTexto"/>
          <p:cNvSpPr txBox="1"/>
          <p:nvPr userDrawn="1"/>
        </p:nvSpPr>
        <p:spPr>
          <a:xfrm>
            <a:off x="22206888" y="12933000"/>
            <a:ext cx="418762" cy="400110"/>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s-HN" sz="2000" b="1" i="1" u="none" strike="noStrike" kern="0" cap="none" spc="0" normalizeH="0" baseline="0" noProof="0" dirty="0">
                <a:ln>
                  <a:noFill/>
                </a:ln>
                <a:solidFill>
                  <a:prstClr val="white">
                    <a:lumMod val="65000"/>
                  </a:prstClr>
                </a:solidFill>
                <a:effectLst/>
                <a:uLnTx/>
                <a:uFillTx/>
              </a:rPr>
              <a:t>of</a:t>
            </a:r>
            <a:endParaRPr kumimoji="0" lang="es-ES" sz="2000" b="1" i="1" u="none" strike="noStrike" kern="0" cap="none" spc="0" normalizeH="0" baseline="0" noProof="0" dirty="0">
              <a:ln>
                <a:noFill/>
              </a:ln>
              <a:solidFill>
                <a:prstClr val="white">
                  <a:lumMod val="65000"/>
                </a:prstClr>
              </a:solidFill>
              <a:effectLst/>
              <a:uLnTx/>
              <a:uFillTx/>
            </a:endParaRPr>
          </a:p>
        </p:txBody>
      </p:sp>
      <p:sp>
        <p:nvSpPr>
          <p:cNvPr id="18" name="38 CuadroTexto"/>
          <p:cNvSpPr txBox="1"/>
          <p:nvPr userDrawn="1"/>
        </p:nvSpPr>
        <p:spPr>
          <a:xfrm>
            <a:off x="22453694" y="12955302"/>
            <a:ext cx="689654" cy="430887"/>
          </a:xfrm>
          <a:prstGeom prst="rect">
            <a:avLst/>
          </a:prstGeom>
          <a:noFill/>
        </p:spPr>
        <p:txBody>
          <a:bodyPr wrap="square">
            <a:spAutoFit/>
          </a:bodyPr>
          <a:lstStyle/>
          <a:p>
            <a:pPr algn="ctr">
              <a:defRPr/>
            </a:pPr>
            <a:r>
              <a:rPr lang="en-US" sz="2200" b="1" smtClean="0">
                <a:solidFill>
                  <a:prstClr val="white">
                    <a:lumMod val="50000"/>
                  </a:prstClr>
                </a:solidFill>
                <a:latin typeface="Arial Unicode MS" panose="020B0604020202020204" pitchFamily="34" charset="-122"/>
                <a:ea typeface="Arial Unicode MS" panose="020B0604020202020204" pitchFamily="34" charset="-122"/>
                <a:cs typeface="Arial Unicode MS" panose="020B0604020202020204" pitchFamily="34" charset="-122"/>
              </a:rPr>
              <a:t>167</a:t>
            </a:r>
            <a:endParaRPr lang="es-ES" sz="2200" b="1" dirty="0">
              <a:solidFill>
                <a:prstClr val="white">
                  <a:lumMod val="50000"/>
                </a:prstClr>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spTree>
    <p:extLst>
      <p:ext uri="{BB962C8B-B14F-4D97-AF65-F5344CB8AC3E}">
        <p14:creationId xmlns:p14="http://schemas.microsoft.com/office/powerpoint/2010/main" val="3071043256"/>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3_背景色-2">
    <p:spTree>
      <p:nvGrpSpPr>
        <p:cNvPr id="1" name=""/>
        <p:cNvGrpSpPr/>
        <p:nvPr/>
      </p:nvGrpSpPr>
      <p:grpSpPr>
        <a:xfrm>
          <a:off x="0" y="0"/>
          <a:ext cx="0" cy="0"/>
          <a:chOff x="0" y="0"/>
          <a:chExt cx="0" cy="0"/>
        </a:xfrm>
      </p:grpSpPr>
      <p:sp>
        <p:nvSpPr>
          <p:cNvPr id="6" name="矩形 5"/>
          <p:cNvSpPr/>
          <p:nvPr userDrawn="1"/>
        </p:nvSpPr>
        <p:spPr>
          <a:xfrm>
            <a:off x="0" y="0"/>
            <a:ext cx="24368125" cy="13714412"/>
          </a:xfrm>
          <a:prstGeom prst="rect">
            <a:avLst/>
          </a:prstGeom>
          <a:solidFill>
            <a:srgbClr val="E3F4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5999" b="1" dirty="0">
              <a:solidFill>
                <a:schemeClr val="tx1"/>
              </a:solidFill>
              <a:latin typeface="楷体" panose="02010609060101010101" pitchFamily="49" charset="-122"/>
              <a:ea typeface="楷体" panose="02010609060101010101" pitchFamily="49" charset="-122"/>
            </a:endParaRPr>
          </a:p>
        </p:txBody>
      </p:sp>
      <p:sp>
        <p:nvSpPr>
          <p:cNvPr id="13" name="矩形 12"/>
          <p:cNvSpPr/>
          <p:nvPr userDrawn="1"/>
        </p:nvSpPr>
        <p:spPr bwMode="auto">
          <a:xfrm>
            <a:off x="1260660" y="682638"/>
            <a:ext cx="21963198" cy="12350724"/>
          </a:xfrm>
          <a:prstGeom prst="rect">
            <a:avLst/>
          </a:prstGeom>
          <a:noFill/>
          <a:ln w="3175" cap="flat" cmpd="sng" algn="ctr">
            <a:solidFill>
              <a:schemeClr val="bg1">
                <a:lumMod val="85000"/>
              </a:schemeClr>
            </a:solidFill>
            <a:prstDash val="solid"/>
            <a:round/>
            <a:headEnd type="none" w="med" len="med"/>
            <a:tailEnd type="none" w="med" len="med"/>
          </a:ln>
          <a:effectLst/>
        </p:spPr>
        <p:txBody>
          <a:bodyPr vert="horz" wrap="square" lIns="91187" tIns="45593" rIns="91187" bIns="45593" numCol="1" rtlCol="0" anchor="t" anchorCtr="0" compatLnSpc="1"/>
          <a:lstStyle/>
          <a:p>
            <a:pPr marL="0" marR="0" indent="0" algn="l" defTabSz="911225" rtl="0" eaLnBrk="1" fontAlgn="base" latinLnBrk="0" hangingPunct="1">
              <a:lnSpc>
                <a:spcPct val="100000"/>
              </a:lnSpc>
              <a:spcBef>
                <a:spcPct val="0"/>
              </a:spcBef>
              <a:spcAft>
                <a:spcPct val="0"/>
              </a:spcAft>
              <a:buClrTx/>
              <a:buSzTx/>
              <a:buFont typeface="Arial" pitchFamily="34" charset="0"/>
              <a:buNone/>
            </a:pPr>
            <a:endParaRPr kumimoji="0" lang="zh-CN" altLang="en-US" sz="1795" b="0" i="0" u="none" strike="noStrike" cap="none" normalizeH="0" baseline="0" dirty="0">
              <a:ln>
                <a:noFill/>
              </a:ln>
              <a:solidFill>
                <a:schemeClr val="tx1"/>
              </a:solidFill>
              <a:effectLst/>
              <a:latin typeface="Times New Roman" panose="02020603050405020304" pitchFamily="18" charset="0"/>
              <a:ea typeface="楷体" panose="02010609060101010101" pitchFamily="49" charset="-122"/>
            </a:endParaRPr>
          </a:p>
        </p:txBody>
      </p:sp>
      <p:pic>
        <p:nvPicPr>
          <p:cNvPr id="4" name="27 Imagen"/>
          <p:cNvPicPr>
            <a:picLocks/>
          </p:cNvPicPr>
          <p:nvPr userDrawn="1"/>
        </p:nvPicPr>
        <p:blipFill>
          <a:blip r:embed="rId2"/>
          <a:srcRect/>
          <a:stretch>
            <a:fillRect/>
          </a:stretch>
        </p:blipFill>
        <p:spPr bwMode="auto">
          <a:xfrm>
            <a:off x="21680650" y="12966181"/>
            <a:ext cx="648000" cy="401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15"/>
          <p:cNvSpPr txBox="1"/>
          <p:nvPr userDrawn="1"/>
        </p:nvSpPr>
        <p:spPr>
          <a:xfrm>
            <a:off x="21595440" y="12952113"/>
            <a:ext cx="717642" cy="430887"/>
          </a:xfrm>
          <a:prstGeom prst="rect">
            <a:avLst/>
          </a:prstGeom>
          <a:noFill/>
        </p:spPr>
        <p:txBody>
          <a:bodyPr wrap="square" rtlCol="0">
            <a:spAutoFit/>
          </a:bodyPr>
          <a:lstStyle/>
          <a:p>
            <a:pPr algn="ctr"/>
            <a:fld id="{2EEF1883-7A0E-4F66-9932-E581691AD397}" type="slidenum">
              <a:rPr lang="zh-CN" altLang="en-US" sz="2200" b="1" smtClean="0">
                <a:solidFill>
                  <a:srgbClr val="5AD00A"/>
                </a:solidFill>
                <a:latin typeface="Arial Unicode MS" panose="020B0604020202020204" pitchFamily="34" charset="-122"/>
                <a:ea typeface="Arial Unicode MS" panose="020B0604020202020204" pitchFamily="34" charset="-122"/>
                <a:cs typeface="Arial Unicode MS" panose="020B0604020202020204" pitchFamily="34" charset="-122"/>
              </a:rPr>
              <a:t>‹#›</a:t>
            </a:fld>
            <a:r>
              <a:rPr lang="zh-CN" altLang="en-US" sz="1600" dirty="0">
                <a:solidFill>
                  <a:prstClr val="white"/>
                </a:solidFill>
                <a:latin typeface="Arial Unicode MS" panose="020B0604020202020204" pitchFamily="34" charset="-122"/>
                <a:ea typeface="Arial Unicode MS" panose="020B0604020202020204" pitchFamily="34" charset="-122"/>
                <a:cs typeface="Arial Unicode MS" panose="020B0604020202020204" pitchFamily="34" charset="-122"/>
              </a:rPr>
              <a:t> </a:t>
            </a:r>
          </a:p>
        </p:txBody>
      </p:sp>
      <p:grpSp>
        <p:nvGrpSpPr>
          <p:cNvPr id="7" name="组合 6"/>
          <p:cNvGrpSpPr/>
          <p:nvPr userDrawn="1"/>
        </p:nvGrpSpPr>
        <p:grpSpPr>
          <a:xfrm>
            <a:off x="21230650" y="12960143"/>
            <a:ext cx="414000" cy="414000"/>
            <a:chOff x="11226607" y="6533712"/>
            <a:chExt cx="216000" cy="216000"/>
          </a:xfrm>
        </p:grpSpPr>
        <p:sp>
          <p:nvSpPr>
            <p:cNvPr id="8" name="椭圆 7"/>
            <p:cNvSpPr/>
            <p:nvPr userDrawn="1"/>
          </p:nvSpPr>
          <p:spPr>
            <a:xfrm>
              <a:off x="11226607" y="6533712"/>
              <a:ext cx="216000" cy="216000"/>
            </a:xfrm>
            <a:prstGeom prst="ellipse">
              <a:avLst/>
            </a:prstGeom>
            <a:solidFill>
              <a:srgbClr val="88E70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9" name="燕尾形 22">
              <a:hlinkClick r:id="" action="ppaction://hlinkshowjump?jump=previousslide"/>
            </p:cNvPr>
            <p:cNvSpPr/>
            <p:nvPr userDrawn="1"/>
          </p:nvSpPr>
          <p:spPr>
            <a:xfrm flipH="1">
              <a:off x="11291407" y="6587712"/>
              <a:ext cx="86400" cy="108000"/>
            </a:xfrm>
            <a:prstGeom prst="chevron">
              <a:avLst/>
            </a:prstGeom>
            <a:solidFill>
              <a:srgbClr val="FFFFF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latin typeface="Calibri" panose="020F0502020204030204"/>
                <a:ea typeface="宋体" panose="02010600030101010101" pitchFamily="2" charset="-122"/>
              </a:endParaRPr>
            </a:p>
          </p:txBody>
        </p:sp>
      </p:grpSp>
      <p:grpSp>
        <p:nvGrpSpPr>
          <p:cNvPr id="10" name="组合 9"/>
          <p:cNvGrpSpPr/>
          <p:nvPr userDrawn="1"/>
        </p:nvGrpSpPr>
        <p:grpSpPr>
          <a:xfrm>
            <a:off x="23162036" y="12960143"/>
            <a:ext cx="414000" cy="414000"/>
            <a:chOff x="11142748" y="6381312"/>
            <a:chExt cx="216000" cy="216000"/>
          </a:xfrm>
        </p:grpSpPr>
        <p:sp>
          <p:nvSpPr>
            <p:cNvPr id="11" name="椭圆 10"/>
            <p:cNvSpPr/>
            <p:nvPr userDrawn="1"/>
          </p:nvSpPr>
          <p:spPr>
            <a:xfrm>
              <a:off x="11142748" y="6381312"/>
              <a:ext cx="216000" cy="216000"/>
            </a:xfrm>
            <a:prstGeom prst="ellipse">
              <a:avLst/>
            </a:prstGeom>
            <a:solidFill>
              <a:srgbClr val="88E70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12" name="燕尾形 25">
              <a:hlinkClick r:id="" action="ppaction://hlinkshowjump?jump=nextslide"/>
            </p:cNvPr>
            <p:cNvSpPr/>
            <p:nvPr userDrawn="1"/>
          </p:nvSpPr>
          <p:spPr>
            <a:xfrm>
              <a:off x="11207548" y="6435312"/>
              <a:ext cx="86400" cy="108000"/>
            </a:xfrm>
            <a:prstGeom prst="chevron">
              <a:avLst/>
            </a:prstGeom>
            <a:solidFill>
              <a:srgbClr val="FFFFF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latin typeface="Calibri" panose="020F0502020204030204"/>
                <a:ea typeface="宋体" panose="02010600030101010101" pitchFamily="2" charset="-122"/>
              </a:endParaRPr>
            </a:p>
          </p:txBody>
        </p:sp>
      </p:grpSp>
      <p:pic>
        <p:nvPicPr>
          <p:cNvPr id="14" name="28 Imagen"/>
          <p:cNvPicPr>
            <a:picLocks/>
          </p:cNvPicPr>
          <p:nvPr userDrawn="1"/>
        </p:nvPicPr>
        <p:blipFill>
          <a:blip r:embed="rId2"/>
          <a:srcRect/>
          <a:stretch>
            <a:fillRect/>
          </a:stretch>
        </p:blipFill>
        <p:spPr bwMode="auto">
          <a:xfrm>
            <a:off x="22535650" y="12966181"/>
            <a:ext cx="648000" cy="401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36 CuadroTexto"/>
          <p:cNvSpPr txBox="1"/>
          <p:nvPr userDrawn="1"/>
        </p:nvSpPr>
        <p:spPr>
          <a:xfrm>
            <a:off x="22206888" y="12933000"/>
            <a:ext cx="418762" cy="400110"/>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s-HN" sz="2000" b="1" i="1" u="none" strike="noStrike" kern="0" cap="none" spc="0" normalizeH="0" baseline="0" noProof="0" dirty="0">
                <a:ln>
                  <a:noFill/>
                </a:ln>
                <a:solidFill>
                  <a:prstClr val="white">
                    <a:lumMod val="65000"/>
                  </a:prstClr>
                </a:solidFill>
                <a:effectLst/>
                <a:uLnTx/>
                <a:uFillTx/>
              </a:rPr>
              <a:t>of</a:t>
            </a:r>
            <a:endParaRPr kumimoji="0" lang="es-ES" sz="2000" b="1" i="1" u="none" strike="noStrike" kern="0" cap="none" spc="0" normalizeH="0" baseline="0" noProof="0" dirty="0">
              <a:ln>
                <a:noFill/>
              </a:ln>
              <a:solidFill>
                <a:prstClr val="white">
                  <a:lumMod val="65000"/>
                </a:prstClr>
              </a:solidFill>
              <a:effectLst/>
              <a:uLnTx/>
              <a:uFillTx/>
            </a:endParaRPr>
          </a:p>
        </p:txBody>
      </p:sp>
      <p:sp>
        <p:nvSpPr>
          <p:cNvPr id="16" name="38 CuadroTexto"/>
          <p:cNvSpPr txBox="1"/>
          <p:nvPr userDrawn="1"/>
        </p:nvSpPr>
        <p:spPr>
          <a:xfrm>
            <a:off x="22453694" y="12955302"/>
            <a:ext cx="689654" cy="430887"/>
          </a:xfrm>
          <a:prstGeom prst="rect">
            <a:avLst/>
          </a:prstGeom>
          <a:noFill/>
        </p:spPr>
        <p:txBody>
          <a:bodyPr wrap="square">
            <a:spAutoFit/>
          </a:bodyPr>
          <a:lstStyle/>
          <a:p>
            <a:pPr algn="ctr">
              <a:defRPr/>
            </a:pPr>
            <a:r>
              <a:rPr lang="en-US" sz="2200" b="1" smtClean="0">
                <a:solidFill>
                  <a:prstClr val="white">
                    <a:lumMod val="50000"/>
                  </a:prstClr>
                </a:solidFill>
                <a:latin typeface="Arial Unicode MS" panose="020B0604020202020204" pitchFamily="34" charset="-122"/>
                <a:ea typeface="Arial Unicode MS" panose="020B0604020202020204" pitchFamily="34" charset="-122"/>
                <a:cs typeface="Arial Unicode MS" panose="020B0604020202020204" pitchFamily="34" charset="-122"/>
              </a:rPr>
              <a:t>167</a:t>
            </a:r>
            <a:endParaRPr lang="es-ES" sz="2200" b="1" dirty="0">
              <a:solidFill>
                <a:prstClr val="white">
                  <a:lumMod val="50000"/>
                </a:prstClr>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spTree>
    <p:extLst>
      <p:ext uri="{BB962C8B-B14F-4D97-AF65-F5344CB8AC3E}">
        <p14:creationId xmlns:p14="http://schemas.microsoft.com/office/powerpoint/2010/main" val="1027247929"/>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对对对背景色-2">
    <p:spTree>
      <p:nvGrpSpPr>
        <p:cNvPr id="1" name=""/>
        <p:cNvGrpSpPr/>
        <p:nvPr/>
      </p:nvGrpSpPr>
      <p:grpSpPr>
        <a:xfrm>
          <a:off x="0" y="0"/>
          <a:ext cx="0" cy="0"/>
          <a:chOff x="0" y="0"/>
          <a:chExt cx="0" cy="0"/>
        </a:xfrm>
      </p:grpSpPr>
      <p:sp>
        <p:nvSpPr>
          <p:cNvPr id="26" name="标题 1">
            <a:extLst>
              <a:ext uri="{FF2B5EF4-FFF2-40B4-BE49-F238E27FC236}">
                <a16:creationId xmlns:a16="http://schemas.microsoft.com/office/drawing/2014/main" xmlns="" id="{7F2097D3-4F04-4233-93BB-485EB075E577}"/>
              </a:ext>
            </a:extLst>
          </p:cNvPr>
          <p:cNvSpPr>
            <a:spLocks noGrp="1"/>
          </p:cNvSpPr>
          <p:nvPr>
            <p:ph type="title" hasCustomPrompt="1"/>
          </p:nvPr>
        </p:nvSpPr>
        <p:spPr>
          <a:xfrm>
            <a:off x="1235999" y="2057154"/>
            <a:ext cx="21942971" cy="2834622"/>
          </a:xfrm>
          <a:prstGeom prst="rect">
            <a:avLst/>
          </a:prstGeom>
          <a:noFill/>
        </p:spPr>
        <p:txBody>
          <a:bodyPr wrap="square" rtlCol="0" anchor="t" anchorCtr="0">
            <a:spAutoFit/>
          </a:bodyPr>
          <a:lstStyle>
            <a:lvl1pPr algn="dist" defTabSz="1008000">
              <a:defRPr lang="zh-CN" altLang="en-US" sz="5400" kern="1200" dirty="0">
                <a:solidFill>
                  <a:schemeClr val="tx1"/>
                </a:solidFill>
                <a:latin typeface="Times New Roman" panose="02020603050405020304" pitchFamily="18" charset="0"/>
                <a:ea typeface="楷体" panose="02010609060101010101" pitchFamily="49" charset="-122"/>
                <a:cs typeface="Times New Roman" panose="02020603050405020304" pitchFamily="18" charset="0"/>
              </a:defRPr>
            </a:lvl1pPr>
          </a:lstStyle>
          <a:p>
            <a:pPr marL="0" lvl="0" algn="just" defTabSz="1827530" latinLnBrk="1">
              <a:lnSpc>
                <a:spcPct val="110000"/>
              </a:lnSpc>
            </a:pPr>
            <a:r>
              <a:rPr kumimoji="0" lang="en-US" altLang="zh-CN" sz="5400" b="0" i="0" u="none" strike="noStrike" kern="1200" cap="none" spc="0" normalizeH="0" baseline="0" noProof="0" dirty="0">
                <a:ln>
                  <a:noFill/>
                </a:ln>
                <a:solidFill>
                  <a:prstClr val="black"/>
                </a:solidFill>
                <a:effectLst/>
                <a:uLnTx/>
                <a:uFillTx/>
                <a:latin typeface="Times New Roman" panose="02020603050405020304" pitchFamily="18" charset="0"/>
                <a:ea typeface="方正楷体_GBK" panose="03000509000000000000" pitchFamily="65" charset="-122"/>
                <a:cs typeface="Times New Roman" panose="02020603050405020304" pitchFamily="18" charset="0"/>
              </a:rPr>
              <a:t> (1) He burst </a:t>
            </a:r>
            <a:r>
              <a:rPr kumimoji="0" lang="en-US" altLang="zh-CN" sz="5400" b="0" i="0" u="sng" strike="noStrike" kern="1200" cap="none" spc="0" normalizeH="0" baseline="0" noProof="0" dirty="0">
                <a:ln>
                  <a:noFill/>
                </a:ln>
                <a:solidFill>
                  <a:prstClr val="black"/>
                </a:solidFill>
                <a:effectLst/>
                <a:uLnTx/>
                <a:uFillTx/>
                <a:latin typeface="Times New Roman" panose="02020603050405020304" pitchFamily="18" charset="0"/>
                <a:ea typeface="方正楷体_GBK" panose="03000509000000000000" pitchFamily="65" charset="-122"/>
                <a:cs typeface="Times New Roman" panose="02020603050405020304" pitchFamily="18" charset="0"/>
              </a:rPr>
              <a:t>            </a:t>
            </a:r>
            <a:r>
              <a:rPr kumimoji="0" lang="en-US" altLang="zh-CN" sz="5400" b="0" i="0" u="none" strike="noStrike" kern="1200" cap="none" spc="0" normalizeH="0" baseline="0" noProof="0" dirty="0">
                <a:ln>
                  <a:noFill/>
                </a:ln>
                <a:solidFill>
                  <a:prstClr val="black"/>
                </a:solidFill>
                <a:effectLst/>
                <a:uLnTx/>
                <a:uFillTx/>
                <a:latin typeface="Times New Roman" panose="02020603050405020304" pitchFamily="18" charset="0"/>
                <a:ea typeface="方正楷体_GBK" panose="03000509000000000000" pitchFamily="65" charset="-122"/>
                <a:cs typeface="Times New Roman" panose="02020603050405020304" pitchFamily="18" charset="0"/>
              </a:rPr>
              <a:t> the room without knocking</a:t>
            </a:r>
            <a:br>
              <a:rPr kumimoji="0" lang="en-US" altLang="zh-CN" sz="5400" b="0" i="0" u="none" strike="noStrike" kern="1200" cap="none" spc="0" normalizeH="0" baseline="0" noProof="0" dirty="0">
                <a:ln>
                  <a:noFill/>
                </a:ln>
                <a:solidFill>
                  <a:prstClr val="black"/>
                </a:solidFill>
                <a:effectLst/>
                <a:uLnTx/>
                <a:uFillTx/>
                <a:latin typeface="Times New Roman" panose="02020603050405020304" pitchFamily="18" charset="0"/>
                <a:ea typeface="方正楷体_GBK" panose="03000509000000000000" pitchFamily="65" charset="-122"/>
                <a:cs typeface="Times New Roman" panose="02020603050405020304" pitchFamily="18" charset="0"/>
              </a:rPr>
            </a:br>
            <a:r>
              <a:rPr kumimoji="0" lang="en-US" altLang="zh-CN" sz="5400" b="0" i="0" u="none" strike="noStrike" kern="1200" cap="none" spc="0" normalizeH="0" baseline="0" noProof="0" dirty="0">
                <a:ln>
                  <a:noFill/>
                </a:ln>
                <a:solidFill>
                  <a:prstClr val="black"/>
                </a:solidFill>
                <a:effectLst/>
                <a:uLnTx/>
                <a:uFillTx/>
                <a:latin typeface="Times New Roman" panose="02020603050405020304" pitchFamily="18" charset="0"/>
                <a:ea typeface="方正楷体_GBK" panose="03000509000000000000" pitchFamily="65" charset="-122"/>
                <a:cs typeface="Times New Roman" panose="02020603050405020304" pitchFamily="18" charset="0"/>
              </a:rPr>
              <a:t/>
            </a:r>
            <a:br>
              <a:rPr kumimoji="0" lang="en-US" altLang="zh-CN" sz="5400" b="0" i="0" u="none" strike="noStrike" kern="1200" cap="none" spc="0" normalizeH="0" baseline="0" noProof="0" dirty="0">
                <a:ln>
                  <a:noFill/>
                </a:ln>
                <a:solidFill>
                  <a:prstClr val="black"/>
                </a:solidFill>
                <a:effectLst/>
                <a:uLnTx/>
                <a:uFillTx/>
                <a:latin typeface="Times New Roman" panose="02020603050405020304" pitchFamily="18" charset="0"/>
                <a:ea typeface="方正楷体_GBK" panose="03000509000000000000" pitchFamily="65" charset="-122"/>
                <a:cs typeface="Times New Roman" panose="02020603050405020304" pitchFamily="18" charset="0"/>
              </a:rPr>
            </a:br>
            <a:endParaRPr lang="zh-CN" altLang="en-US" dirty="0"/>
          </a:p>
        </p:txBody>
      </p:sp>
      <p:sp>
        <p:nvSpPr>
          <p:cNvPr id="28" name="内容占位符 2">
            <a:extLst>
              <a:ext uri="{FF2B5EF4-FFF2-40B4-BE49-F238E27FC236}">
                <a16:creationId xmlns:a16="http://schemas.microsoft.com/office/drawing/2014/main" xmlns="" id="{6D509807-1720-4114-B7BD-34D1543B9295}"/>
              </a:ext>
            </a:extLst>
          </p:cNvPr>
          <p:cNvSpPr>
            <a:spLocks noGrp="1"/>
          </p:cNvSpPr>
          <p:nvPr>
            <p:ph idx="13" hasCustomPrompt="1"/>
          </p:nvPr>
        </p:nvSpPr>
        <p:spPr>
          <a:xfrm>
            <a:off x="2877960" y="6038840"/>
            <a:ext cx="19172786" cy="6218112"/>
          </a:xfrm>
          <a:prstGeom prst="rect">
            <a:avLst/>
          </a:prstGeom>
          <a:noFill/>
        </p:spPr>
        <p:txBody>
          <a:bodyPr wrap="square" rtlCol="0">
            <a:spAutoFit/>
          </a:bodyPr>
          <a:lstStyle>
            <a:lvl1pPr marL="0" indent="0" algn="just" defTabSz="1827530" rtl="0" eaLnBrk="1" latinLnBrk="1" hangingPunct="1">
              <a:lnSpc>
                <a:spcPct val="110000"/>
              </a:lnSpc>
              <a:buNone/>
              <a:defRPr lang="zh-CN" altLang="en-US" sz="5400" kern="1200" baseline="0" noProof="0" dirty="0">
                <a:solidFill>
                  <a:srgbClr val="4472C4"/>
                </a:solidFill>
                <a:latin typeface="楷体" panose="02010609060101010101" pitchFamily="49" charset="-122"/>
                <a:ea typeface="楷体" panose="02010609060101010101" pitchFamily="49" charset="-122"/>
                <a:cs typeface="Times New Roman" panose="02020603050405020304" pitchFamily="18" charset="0"/>
              </a:defRPr>
            </a:lvl1pPr>
          </a:lstStyle>
          <a:p>
            <a:pPr marL="0" lvl="0" defTabSz="1827530">
              <a:lnSpc>
                <a:spcPct val="110000"/>
              </a:lnSpc>
            </a:pPr>
            <a:r>
              <a:rPr kumimoji="0" lang="zh-CN" altLang="en-US" sz="5400" b="0" i="0" u="none" strike="noStrike" kern="1200" cap="none" spc="0" normalizeH="0" baseline="0" noProof="0" dirty="0">
                <a:ln>
                  <a:noFill/>
                </a:ln>
                <a:solidFill>
                  <a:srgbClr val="4472C4"/>
                </a:solidFill>
                <a:effectLst/>
                <a:uLnTx/>
                <a:uFillTx/>
                <a:latin typeface="Times New Roman" panose="02020603050405020304" pitchFamily="18" charset="0"/>
                <a:ea typeface="方正楷体_GBK" panose="03000509000000000000" pitchFamily="65" charset="-122"/>
                <a:cs typeface="Times New Roman" panose="02020603050405020304" pitchFamily="18" charset="0"/>
              </a:rPr>
              <a:t>单击写东西</a:t>
            </a:r>
            <a:endParaRPr kumimoji="0" lang="en-US" altLang="zh-CN" sz="5400" b="0" i="0" u="none" strike="noStrike" kern="1200" cap="none" spc="0" normalizeH="0" baseline="0" noProof="0" dirty="0">
              <a:ln>
                <a:noFill/>
              </a:ln>
              <a:solidFill>
                <a:srgbClr val="4472C4"/>
              </a:solidFill>
              <a:effectLst/>
              <a:uLnTx/>
              <a:uFillTx/>
              <a:latin typeface="Times New Roman" panose="02020603050405020304" pitchFamily="18" charset="0"/>
              <a:ea typeface="方正楷体_GBK" panose="03000509000000000000" pitchFamily="65" charset="-122"/>
              <a:cs typeface="Times New Roman" panose="02020603050405020304" pitchFamily="18" charset="0"/>
            </a:endParaRPr>
          </a:p>
          <a:p>
            <a:pPr marL="0" lvl="0" defTabSz="1827530">
              <a:lnSpc>
                <a:spcPct val="110000"/>
              </a:lnSpc>
            </a:pPr>
            <a:endParaRPr kumimoji="0" lang="en-US" altLang="zh-CN" sz="5400" b="0" i="0" u="none" strike="noStrike" kern="1200" cap="none" spc="0" normalizeH="0" baseline="0" noProof="0" dirty="0">
              <a:ln>
                <a:noFill/>
              </a:ln>
              <a:solidFill>
                <a:srgbClr val="4472C4"/>
              </a:solidFill>
              <a:effectLst/>
              <a:uLnTx/>
              <a:uFillTx/>
              <a:latin typeface="Times New Roman" panose="02020603050405020304" pitchFamily="18" charset="0"/>
              <a:ea typeface="方正楷体_GBK" panose="03000509000000000000" pitchFamily="65" charset="-122"/>
              <a:cs typeface="Times New Roman" panose="02020603050405020304" pitchFamily="18" charset="0"/>
            </a:endParaRPr>
          </a:p>
          <a:p>
            <a:pPr marL="0" lvl="0" defTabSz="1827530">
              <a:lnSpc>
                <a:spcPct val="110000"/>
              </a:lnSpc>
            </a:pPr>
            <a:endParaRPr kumimoji="0" lang="en-US" altLang="zh-CN" sz="5400" b="0" i="0" u="none" strike="noStrike" kern="1200" cap="none" spc="0" normalizeH="0" baseline="0" noProof="0" dirty="0">
              <a:ln>
                <a:noFill/>
              </a:ln>
              <a:solidFill>
                <a:srgbClr val="4472C4"/>
              </a:solidFill>
              <a:effectLst/>
              <a:uLnTx/>
              <a:uFillTx/>
              <a:latin typeface="Times New Roman" panose="02020603050405020304" pitchFamily="18" charset="0"/>
              <a:ea typeface="方正楷体_GBK" panose="03000509000000000000" pitchFamily="65" charset="-122"/>
              <a:cs typeface="Times New Roman" panose="02020603050405020304" pitchFamily="18" charset="0"/>
            </a:endParaRPr>
          </a:p>
          <a:p>
            <a:pPr marL="0" lvl="0" defTabSz="1827530">
              <a:lnSpc>
                <a:spcPct val="110000"/>
              </a:lnSpc>
            </a:pPr>
            <a:endParaRPr kumimoji="0" lang="en-US" altLang="zh-CN" sz="5400" b="0" i="0" u="none" strike="noStrike" kern="1200" cap="none" spc="0" normalizeH="0" baseline="0" noProof="0" dirty="0">
              <a:ln>
                <a:noFill/>
              </a:ln>
              <a:solidFill>
                <a:srgbClr val="4472C4"/>
              </a:solidFill>
              <a:effectLst/>
              <a:uLnTx/>
              <a:uFillTx/>
              <a:latin typeface="Times New Roman" panose="02020603050405020304" pitchFamily="18" charset="0"/>
              <a:ea typeface="方正楷体_GBK" panose="03000509000000000000" pitchFamily="65" charset="-122"/>
              <a:cs typeface="Times New Roman" panose="02020603050405020304" pitchFamily="18" charset="0"/>
            </a:endParaRPr>
          </a:p>
          <a:p>
            <a:pPr marL="0" lvl="0" defTabSz="1827530">
              <a:lnSpc>
                <a:spcPct val="110000"/>
              </a:lnSpc>
            </a:pPr>
            <a:endParaRPr kumimoji="0" lang="en-US" altLang="zh-CN" sz="5400" b="0" i="0" u="none" strike="noStrike" kern="1200" cap="none" spc="0" normalizeH="0" baseline="0" noProof="0" dirty="0">
              <a:ln>
                <a:noFill/>
              </a:ln>
              <a:solidFill>
                <a:srgbClr val="4472C4"/>
              </a:solidFill>
              <a:effectLst/>
              <a:uLnTx/>
              <a:uFillTx/>
              <a:latin typeface="方正楷体_GBK" panose="03000509000000000000" pitchFamily="65" charset="-122"/>
              <a:ea typeface="方正楷体_GBK" panose="03000509000000000000" pitchFamily="65" charset="-122"/>
              <a:cs typeface="Times New Roman" panose="02020603050405020304" pitchFamily="18" charset="0"/>
            </a:endParaRPr>
          </a:p>
          <a:p>
            <a:pPr marL="0" lvl="0" defTabSz="1827530">
              <a:lnSpc>
                <a:spcPct val="110000"/>
              </a:lnSpc>
            </a:pPr>
            <a:endParaRPr kumimoji="0" lang="en-US" altLang="zh-CN" sz="5400" b="0" i="0" u="none" strike="noStrike" kern="1200" cap="none" spc="0" normalizeH="0" baseline="0" noProof="0" dirty="0">
              <a:ln>
                <a:noFill/>
              </a:ln>
              <a:solidFill>
                <a:srgbClr val="4472C4"/>
              </a:solidFill>
              <a:effectLst/>
              <a:uLnTx/>
              <a:uFillTx/>
              <a:latin typeface="方正楷体_GBK" panose="03000509000000000000" pitchFamily="65" charset="-122"/>
              <a:ea typeface="方正楷体_GBK" panose="03000509000000000000" pitchFamily="65" charset="-122"/>
              <a:cs typeface="Times New Roman" panose="02020603050405020304" pitchFamily="18" charset="0"/>
            </a:endParaRPr>
          </a:p>
        </p:txBody>
      </p:sp>
      <p:sp>
        <p:nvSpPr>
          <p:cNvPr id="10" name="内容占位符 2">
            <a:extLst>
              <a:ext uri="{FF2B5EF4-FFF2-40B4-BE49-F238E27FC236}">
                <a16:creationId xmlns:a16="http://schemas.microsoft.com/office/drawing/2014/main" xmlns="" id="{D75CBC79-63F2-440A-AE0D-F879DB55DE35}"/>
              </a:ext>
            </a:extLst>
          </p:cNvPr>
          <p:cNvSpPr>
            <a:spLocks noGrp="1"/>
          </p:cNvSpPr>
          <p:nvPr>
            <p:ph idx="14" hasCustomPrompt="1"/>
          </p:nvPr>
        </p:nvSpPr>
        <p:spPr>
          <a:xfrm>
            <a:off x="2167160" y="7632919"/>
            <a:ext cx="6912769" cy="1006429"/>
          </a:xfrm>
          <a:prstGeom prst="rect">
            <a:avLst/>
          </a:prstGeom>
          <a:noFill/>
        </p:spPr>
        <p:txBody>
          <a:bodyPr wrap="square" rtlCol="0">
            <a:spAutoFit/>
          </a:bodyPr>
          <a:lstStyle>
            <a:lvl1pPr marL="0" indent="0" algn="just" defTabSz="1827530" rtl="0" eaLnBrk="1" latinLnBrk="1" hangingPunct="1">
              <a:lnSpc>
                <a:spcPct val="110000"/>
              </a:lnSpc>
              <a:spcBef>
                <a:spcPts val="0"/>
              </a:spcBef>
              <a:buNone/>
              <a:defRPr lang="zh-CN" altLang="en-US" sz="5400" kern="1200" baseline="0" noProof="0" dirty="0">
                <a:solidFill>
                  <a:srgbClr val="FF0000"/>
                </a:solidFill>
                <a:latin typeface="楷体" panose="02010609060101010101" pitchFamily="49" charset="-122"/>
                <a:ea typeface="楷体" panose="02010609060101010101" pitchFamily="49" charset="-122"/>
                <a:cs typeface="Times New Roman" panose="02020603050405020304" pitchFamily="18" charset="0"/>
              </a:defRPr>
            </a:lvl1pPr>
          </a:lstStyle>
          <a:p>
            <a:pPr marL="0" lvl="0" defTabSz="1827530">
              <a:lnSpc>
                <a:spcPct val="110000"/>
              </a:lnSpc>
            </a:pPr>
            <a:r>
              <a:rPr kumimoji="0" lang="zh-CN" altLang="en-US" sz="5400" b="0" i="0" u="none" strike="noStrike" kern="1200" cap="none" spc="0" normalizeH="0" baseline="0" noProof="0" dirty="0">
                <a:ln>
                  <a:noFill/>
                </a:ln>
                <a:solidFill>
                  <a:srgbClr val="4472C4"/>
                </a:solidFill>
                <a:effectLst/>
                <a:uLnTx/>
                <a:uFillTx/>
                <a:latin typeface="Times New Roman" panose="02020603050405020304" pitchFamily="18" charset="0"/>
                <a:ea typeface="方正楷体_GBK" panose="03000509000000000000" pitchFamily="65" charset="-122"/>
                <a:cs typeface="Times New Roman" panose="02020603050405020304" pitchFamily="18" charset="0"/>
              </a:rPr>
              <a:t>单击写东西</a:t>
            </a:r>
            <a:endParaRPr kumimoji="0" lang="en-US" altLang="zh-CN" sz="5400" b="0" i="0" u="none" strike="noStrike" kern="1200" cap="none" spc="0" normalizeH="0" baseline="0" noProof="0" dirty="0">
              <a:ln>
                <a:noFill/>
              </a:ln>
              <a:solidFill>
                <a:srgbClr val="4472C4"/>
              </a:solidFill>
              <a:effectLst/>
              <a:uLnTx/>
              <a:uFillTx/>
              <a:latin typeface="方正楷体_GBK" panose="03000509000000000000" pitchFamily="65" charset="-122"/>
              <a:ea typeface="方正楷体_GBK" panose="03000509000000000000" pitchFamily="65" charset="-122"/>
              <a:cs typeface="Times New Roman" panose="02020603050405020304" pitchFamily="18" charset="0"/>
            </a:endParaRPr>
          </a:p>
        </p:txBody>
      </p:sp>
    </p:spTree>
    <p:extLst>
      <p:ext uri="{BB962C8B-B14F-4D97-AF65-F5344CB8AC3E}">
        <p14:creationId xmlns:p14="http://schemas.microsoft.com/office/powerpoint/2010/main" val="17308565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8"/>
                                        </p:tgtEl>
                                        <p:attrNameLst>
                                          <p:attrName>style.visibility</p:attrName>
                                        </p:attrNameLst>
                                      </p:cBhvr>
                                      <p:to>
                                        <p:strVal val="visible"/>
                                      </p:to>
                                    </p:set>
                                    <p:animEffect transition="in" filter="fade">
                                      <p:cBhvr>
                                        <p:cTn id="12" dur="500"/>
                                        <p:tgtEl>
                                          <p:spTgt spid="28"/>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0">
                                            <p:txEl>
                                              <p:pRg st="0" end="0"/>
                                            </p:txEl>
                                          </p:spTgt>
                                        </p:tgtEl>
                                        <p:attrNameLst>
                                          <p:attrName>style.visibility</p:attrName>
                                        </p:attrNameLst>
                                      </p:cBhvr>
                                      <p:to>
                                        <p:strVal val="visible"/>
                                      </p:to>
                                    </p:set>
                                    <p:animEffect transition="in" filter="wipe(left)">
                                      <p:cBhvr>
                                        <p:cTn id="17" dur="2000"/>
                                        <p:tgtEl>
                                          <p:spTgt spid="1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8" grpId="0">
        <p:tmplLst>
          <p:tmpl>
            <p:tnLst>
              <p:par>
                <p:cTn presetID="10" presetClass="entr" presetSubtype="0" fill="hold" nodeType="clickEffect">
                  <p:stCondLst>
                    <p:cond delay="0"/>
                  </p:stCondLst>
                  <p:childTnLst>
                    <p:set>
                      <p:cBhvr>
                        <p:cTn dur="1" fill="hold">
                          <p:stCondLst>
                            <p:cond delay="0"/>
                          </p:stCondLst>
                        </p:cTn>
                        <p:tgtEl>
                          <p:spTgt spid="28"/>
                        </p:tgtEl>
                        <p:attrNameLst>
                          <p:attrName>style.visibility</p:attrName>
                        </p:attrNameLst>
                      </p:cBhvr>
                      <p:to>
                        <p:strVal val="visible"/>
                      </p:to>
                    </p:set>
                    <p:animEffect transition="in" filter="fade">
                      <p:cBhvr>
                        <p:cTn dur="500"/>
                        <p:tgtEl>
                          <p:spTgt spid="28"/>
                        </p:tgtEl>
                      </p:cBhvr>
                    </p:animEffect>
                  </p:childTnLst>
                </p:cTn>
              </p:par>
            </p:tnLst>
          </p:tmpl>
        </p:tmplLst>
      </p:bldP>
      <p:bldP spid="10" grpId="0" build="p">
        <p:tmplLst>
          <p:tmpl lvl="1">
            <p:tnLst>
              <p:par>
                <p:cTn presetID="22" presetClass="entr" presetSubtype="8" fill="hold" nodeType="clickEffect">
                  <p:stCondLst>
                    <p:cond delay="0"/>
                  </p:stCondLst>
                  <p:childTnLst>
                    <p:set>
                      <p:cBhvr>
                        <p:cTn dur="1" fill="hold">
                          <p:stCondLst>
                            <p:cond delay="0"/>
                          </p:stCondLst>
                        </p:cTn>
                        <p:tgtEl>
                          <p:spTgt spid="10"/>
                        </p:tgtEl>
                        <p:attrNameLst>
                          <p:attrName>style.visibility</p:attrName>
                        </p:attrNameLst>
                      </p:cBhvr>
                      <p:to>
                        <p:strVal val="visible"/>
                      </p:to>
                    </p:set>
                    <p:animEffect transition="in" filter="wipe(left)">
                      <p:cBhvr>
                        <p:cTn dur="2000"/>
                        <p:tgtEl>
                          <p:spTgt spid="10"/>
                        </p:tgtEl>
                      </p:cBhvr>
                    </p:animEffect>
                  </p:childTnLst>
                </p:cTn>
              </p:par>
            </p:tnLst>
          </p:tmpl>
        </p:tmplLst>
      </p:bldP>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2" name="27 Imagen"/>
          <p:cNvPicPr>
            <a:picLocks/>
          </p:cNvPicPr>
          <p:nvPr userDrawn="1"/>
        </p:nvPicPr>
        <p:blipFill>
          <a:blip r:embed="rId15"/>
          <a:srcRect/>
          <a:stretch>
            <a:fillRect/>
          </a:stretch>
        </p:blipFill>
        <p:spPr bwMode="auto">
          <a:xfrm>
            <a:off x="21680650" y="12966181"/>
            <a:ext cx="648000" cy="401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15"/>
          <p:cNvSpPr txBox="1"/>
          <p:nvPr userDrawn="1"/>
        </p:nvSpPr>
        <p:spPr>
          <a:xfrm>
            <a:off x="21595440" y="12952113"/>
            <a:ext cx="717642" cy="430887"/>
          </a:xfrm>
          <a:prstGeom prst="rect">
            <a:avLst/>
          </a:prstGeom>
          <a:noFill/>
        </p:spPr>
        <p:txBody>
          <a:bodyPr wrap="square" rtlCol="0">
            <a:spAutoFit/>
          </a:bodyPr>
          <a:lstStyle/>
          <a:p>
            <a:pPr algn="ctr"/>
            <a:fld id="{2EEF1883-7A0E-4F66-9932-E581691AD397}" type="slidenum">
              <a:rPr lang="zh-CN" altLang="en-US" sz="2200" b="1" smtClean="0">
                <a:solidFill>
                  <a:srgbClr val="5AD00A"/>
                </a:solidFill>
                <a:latin typeface="Arial Unicode MS" panose="020B0604020202020204" pitchFamily="34" charset="-122"/>
                <a:ea typeface="Arial Unicode MS" panose="020B0604020202020204" pitchFamily="34" charset="-122"/>
                <a:cs typeface="Arial Unicode MS" panose="020B0604020202020204" pitchFamily="34" charset="-122"/>
              </a:rPr>
              <a:t>‹#›</a:t>
            </a:fld>
            <a:r>
              <a:rPr lang="zh-CN" altLang="en-US" sz="1600" dirty="0">
                <a:solidFill>
                  <a:prstClr val="white"/>
                </a:solidFill>
                <a:latin typeface="Arial Unicode MS" panose="020B0604020202020204" pitchFamily="34" charset="-122"/>
                <a:ea typeface="Arial Unicode MS" panose="020B0604020202020204" pitchFamily="34" charset="-122"/>
                <a:cs typeface="Arial Unicode MS" panose="020B0604020202020204" pitchFamily="34" charset="-122"/>
              </a:rPr>
              <a:t> </a:t>
            </a:r>
          </a:p>
        </p:txBody>
      </p:sp>
      <p:grpSp>
        <p:nvGrpSpPr>
          <p:cNvPr id="4" name="组合 3"/>
          <p:cNvGrpSpPr/>
          <p:nvPr userDrawn="1"/>
        </p:nvGrpSpPr>
        <p:grpSpPr>
          <a:xfrm>
            <a:off x="21230650" y="12960143"/>
            <a:ext cx="414000" cy="414000"/>
            <a:chOff x="11226607" y="6533712"/>
            <a:chExt cx="216000" cy="216000"/>
          </a:xfrm>
        </p:grpSpPr>
        <p:sp>
          <p:nvSpPr>
            <p:cNvPr id="5" name="椭圆 4"/>
            <p:cNvSpPr/>
            <p:nvPr userDrawn="1"/>
          </p:nvSpPr>
          <p:spPr>
            <a:xfrm>
              <a:off x="11226607" y="6533712"/>
              <a:ext cx="216000" cy="216000"/>
            </a:xfrm>
            <a:prstGeom prst="ellipse">
              <a:avLst/>
            </a:prstGeom>
            <a:solidFill>
              <a:srgbClr val="88E70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6" name="燕尾形 22">
              <a:hlinkClick r:id="" action="ppaction://hlinkshowjump?jump=previousslide"/>
            </p:cNvPr>
            <p:cNvSpPr/>
            <p:nvPr userDrawn="1"/>
          </p:nvSpPr>
          <p:spPr>
            <a:xfrm flipH="1">
              <a:off x="11291407" y="6587712"/>
              <a:ext cx="86400" cy="108000"/>
            </a:xfrm>
            <a:prstGeom prst="chevron">
              <a:avLst/>
            </a:prstGeom>
            <a:solidFill>
              <a:srgbClr val="FFFFF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latin typeface="Calibri" panose="020F0502020204030204"/>
                <a:ea typeface="宋体" panose="02010600030101010101" pitchFamily="2" charset="-122"/>
              </a:endParaRPr>
            </a:p>
          </p:txBody>
        </p:sp>
      </p:grpSp>
      <p:grpSp>
        <p:nvGrpSpPr>
          <p:cNvPr id="7" name="组合 6"/>
          <p:cNvGrpSpPr/>
          <p:nvPr userDrawn="1"/>
        </p:nvGrpSpPr>
        <p:grpSpPr>
          <a:xfrm>
            <a:off x="23162036" y="12960143"/>
            <a:ext cx="414000" cy="414000"/>
            <a:chOff x="11142748" y="6381312"/>
            <a:chExt cx="216000" cy="216000"/>
          </a:xfrm>
        </p:grpSpPr>
        <p:sp>
          <p:nvSpPr>
            <p:cNvPr id="8" name="椭圆 7"/>
            <p:cNvSpPr/>
            <p:nvPr userDrawn="1"/>
          </p:nvSpPr>
          <p:spPr>
            <a:xfrm>
              <a:off x="11142748" y="6381312"/>
              <a:ext cx="216000" cy="216000"/>
            </a:xfrm>
            <a:prstGeom prst="ellipse">
              <a:avLst/>
            </a:prstGeom>
            <a:solidFill>
              <a:srgbClr val="88E70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9" name="燕尾形 25">
              <a:hlinkClick r:id="" action="ppaction://hlinkshowjump?jump=nextslide"/>
            </p:cNvPr>
            <p:cNvSpPr/>
            <p:nvPr userDrawn="1"/>
          </p:nvSpPr>
          <p:spPr>
            <a:xfrm>
              <a:off x="11207548" y="6435312"/>
              <a:ext cx="86400" cy="108000"/>
            </a:xfrm>
            <a:prstGeom prst="chevron">
              <a:avLst/>
            </a:prstGeom>
            <a:solidFill>
              <a:srgbClr val="FFFFF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latin typeface="Calibri" panose="020F0502020204030204"/>
                <a:ea typeface="宋体" panose="02010600030101010101" pitchFamily="2" charset="-122"/>
              </a:endParaRPr>
            </a:p>
          </p:txBody>
        </p:sp>
      </p:grpSp>
      <p:pic>
        <p:nvPicPr>
          <p:cNvPr id="10" name="28 Imagen"/>
          <p:cNvPicPr>
            <a:picLocks/>
          </p:cNvPicPr>
          <p:nvPr userDrawn="1"/>
        </p:nvPicPr>
        <p:blipFill>
          <a:blip r:embed="rId15"/>
          <a:srcRect/>
          <a:stretch>
            <a:fillRect/>
          </a:stretch>
        </p:blipFill>
        <p:spPr bwMode="auto">
          <a:xfrm>
            <a:off x="22535650" y="12966181"/>
            <a:ext cx="648000" cy="401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36 CuadroTexto"/>
          <p:cNvSpPr txBox="1"/>
          <p:nvPr userDrawn="1"/>
        </p:nvSpPr>
        <p:spPr>
          <a:xfrm>
            <a:off x="22206888" y="12933000"/>
            <a:ext cx="418762" cy="400110"/>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s-HN" sz="2000" b="1" i="1" u="none" strike="noStrike" kern="0" cap="none" spc="0" normalizeH="0" baseline="0" noProof="0" dirty="0">
                <a:ln>
                  <a:noFill/>
                </a:ln>
                <a:solidFill>
                  <a:prstClr val="white">
                    <a:lumMod val="65000"/>
                  </a:prstClr>
                </a:solidFill>
                <a:effectLst/>
                <a:uLnTx/>
                <a:uFillTx/>
              </a:rPr>
              <a:t>of</a:t>
            </a:r>
            <a:endParaRPr kumimoji="0" lang="es-ES" sz="2000" b="1" i="1" u="none" strike="noStrike" kern="0" cap="none" spc="0" normalizeH="0" baseline="0" noProof="0" dirty="0">
              <a:ln>
                <a:noFill/>
              </a:ln>
              <a:solidFill>
                <a:prstClr val="white">
                  <a:lumMod val="65000"/>
                </a:prstClr>
              </a:solidFill>
              <a:effectLst/>
              <a:uLnTx/>
              <a:uFillTx/>
            </a:endParaRPr>
          </a:p>
        </p:txBody>
      </p:sp>
      <p:sp>
        <p:nvSpPr>
          <p:cNvPr id="12" name="38 CuadroTexto"/>
          <p:cNvSpPr txBox="1"/>
          <p:nvPr userDrawn="1"/>
        </p:nvSpPr>
        <p:spPr>
          <a:xfrm>
            <a:off x="22453694" y="12955302"/>
            <a:ext cx="689654" cy="430887"/>
          </a:xfrm>
          <a:prstGeom prst="rect">
            <a:avLst/>
          </a:prstGeom>
          <a:noFill/>
        </p:spPr>
        <p:txBody>
          <a:bodyPr wrap="square">
            <a:spAutoFit/>
          </a:bodyPr>
          <a:lstStyle/>
          <a:p>
            <a:pPr algn="ctr">
              <a:defRPr/>
            </a:pPr>
            <a:r>
              <a:rPr lang="en-US" sz="2200" b="1" smtClean="0">
                <a:solidFill>
                  <a:prstClr val="white">
                    <a:lumMod val="50000"/>
                  </a:prstClr>
                </a:solidFill>
                <a:latin typeface="Arial Unicode MS" panose="020B0604020202020204" pitchFamily="34" charset="-122"/>
                <a:ea typeface="Arial Unicode MS" panose="020B0604020202020204" pitchFamily="34" charset="-122"/>
                <a:cs typeface="Arial Unicode MS" panose="020B0604020202020204" pitchFamily="34" charset="-122"/>
              </a:rPr>
              <a:t>167</a:t>
            </a:r>
            <a:endParaRPr lang="es-ES" sz="2200" b="1" dirty="0">
              <a:solidFill>
                <a:prstClr val="white">
                  <a:lumMod val="50000"/>
                </a:prstClr>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spTree>
  </p:cSld>
  <p:clrMap bg1="lt1" tx1="dk1" bg2="lt2" tx2="dk2" accent1="accent1" accent2="accent2" accent3="accent3" accent4="accent4" accent5="accent5" accent6="accent6" hlink="hlink" folHlink="folHlink"/>
  <p:sldLayoutIdLst>
    <p:sldLayoutId id="2147483743" r:id="rId1"/>
    <p:sldLayoutId id="2147483754" r:id="rId2"/>
    <p:sldLayoutId id="2147483755" r:id="rId3"/>
    <p:sldLayoutId id="2147483744" r:id="rId4"/>
    <p:sldLayoutId id="2147483745" r:id="rId5"/>
    <p:sldLayoutId id="2147483746" r:id="rId6"/>
    <p:sldLayoutId id="2147483747" r:id="rId7"/>
    <p:sldLayoutId id="2147483748" r:id="rId8"/>
    <p:sldLayoutId id="2147483749" r:id="rId9"/>
    <p:sldLayoutId id="2147483750" r:id="rId10"/>
    <p:sldLayoutId id="2147483751" r:id="rId11"/>
    <p:sldLayoutId id="2147483752" r:id="rId12"/>
    <p:sldLayoutId id="2147483753" r:id="rId13"/>
  </p:sldLayoutIdLst>
  <p:hf hdr="0"/>
  <p:txStyles>
    <p:titleStyle>
      <a:lvl1pPr algn="l" defTabSz="911225" rtl="0" eaLnBrk="1" latinLnBrk="0" hangingPunct="1">
        <a:lnSpc>
          <a:spcPct val="90000"/>
        </a:lnSpc>
        <a:spcBef>
          <a:spcPct val="0"/>
        </a:spcBef>
        <a:buNone/>
        <a:defRPr sz="4390" kern="1200">
          <a:solidFill>
            <a:schemeClr val="tx1"/>
          </a:solidFill>
          <a:latin typeface="+mj-lt"/>
          <a:ea typeface="+mj-ea"/>
          <a:cs typeface="+mj-cs"/>
        </a:defRPr>
      </a:lvl1pPr>
    </p:titleStyle>
    <p:bodyStyle>
      <a:lvl1pPr marL="227965" indent="-227965" algn="l" defTabSz="911225" rtl="0" eaLnBrk="1" latinLnBrk="0" hangingPunct="1">
        <a:lnSpc>
          <a:spcPct val="90000"/>
        </a:lnSpc>
        <a:spcBef>
          <a:spcPts val="995"/>
        </a:spcBef>
        <a:buFont typeface="Arial" pitchFamily="34" charset="0"/>
        <a:buChar char="•"/>
        <a:defRPr sz="2790" kern="1200">
          <a:solidFill>
            <a:schemeClr val="tx1"/>
          </a:solidFill>
          <a:latin typeface="+mn-lt"/>
          <a:ea typeface="+mn-ea"/>
          <a:cs typeface="+mn-cs"/>
        </a:defRPr>
      </a:lvl1pPr>
      <a:lvl2pPr marL="683895" indent="-227965" algn="l" defTabSz="911225" rtl="0" eaLnBrk="1" latinLnBrk="0" hangingPunct="1">
        <a:lnSpc>
          <a:spcPct val="90000"/>
        </a:lnSpc>
        <a:spcBef>
          <a:spcPts val="500"/>
        </a:spcBef>
        <a:buFont typeface="Arial" pitchFamily="34" charset="0"/>
        <a:buChar char="•"/>
        <a:defRPr sz="2395" kern="1200">
          <a:solidFill>
            <a:schemeClr val="tx1"/>
          </a:solidFill>
          <a:latin typeface="+mn-lt"/>
          <a:ea typeface="+mn-ea"/>
          <a:cs typeface="+mn-cs"/>
        </a:defRPr>
      </a:lvl2pPr>
      <a:lvl3pPr marL="1139825" indent="-227965" algn="l" defTabSz="911225" rtl="0" eaLnBrk="1" latinLnBrk="0" hangingPunct="1">
        <a:lnSpc>
          <a:spcPct val="90000"/>
        </a:lnSpc>
        <a:spcBef>
          <a:spcPts val="500"/>
        </a:spcBef>
        <a:buFont typeface="Arial" pitchFamily="34" charset="0"/>
        <a:buChar char="•"/>
        <a:defRPr sz="1995" kern="1200">
          <a:solidFill>
            <a:schemeClr val="tx1"/>
          </a:solidFill>
          <a:latin typeface="+mn-lt"/>
          <a:ea typeface="+mn-ea"/>
          <a:cs typeface="+mn-cs"/>
        </a:defRPr>
      </a:lvl3pPr>
      <a:lvl4pPr marL="1595755" indent="-227965" algn="l" defTabSz="911225" rtl="0" eaLnBrk="1" latinLnBrk="0" hangingPunct="1">
        <a:lnSpc>
          <a:spcPct val="90000"/>
        </a:lnSpc>
        <a:spcBef>
          <a:spcPts val="500"/>
        </a:spcBef>
        <a:buFont typeface="Arial" pitchFamily="34" charset="0"/>
        <a:buChar char="•"/>
        <a:defRPr sz="1795" kern="1200">
          <a:solidFill>
            <a:schemeClr val="tx1"/>
          </a:solidFill>
          <a:latin typeface="+mn-lt"/>
          <a:ea typeface="+mn-ea"/>
          <a:cs typeface="+mn-cs"/>
        </a:defRPr>
      </a:lvl4pPr>
      <a:lvl5pPr marL="2051685" indent="-227965" algn="l" defTabSz="911225" rtl="0" eaLnBrk="1" latinLnBrk="0" hangingPunct="1">
        <a:lnSpc>
          <a:spcPct val="90000"/>
        </a:lnSpc>
        <a:spcBef>
          <a:spcPts val="500"/>
        </a:spcBef>
        <a:buFont typeface="Arial" pitchFamily="34" charset="0"/>
        <a:buChar char="•"/>
        <a:defRPr sz="1795" kern="1200">
          <a:solidFill>
            <a:schemeClr val="tx1"/>
          </a:solidFill>
          <a:latin typeface="+mn-lt"/>
          <a:ea typeface="+mn-ea"/>
          <a:cs typeface="+mn-cs"/>
        </a:defRPr>
      </a:lvl5pPr>
      <a:lvl6pPr marL="2507615" indent="-227965" algn="l" defTabSz="911225" rtl="0" eaLnBrk="1" latinLnBrk="0" hangingPunct="1">
        <a:lnSpc>
          <a:spcPct val="90000"/>
        </a:lnSpc>
        <a:spcBef>
          <a:spcPts val="500"/>
        </a:spcBef>
        <a:buFont typeface="Arial" pitchFamily="34" charset="0"/>
        <a:buChar char="•"/>
        <a:defRPr sz="1795" kern="1200">
          <a:solidFill>
            <a:schemeClr val="tx1"/>
          </a:solidFill>
          <a:latin typeface="+mn-lt"/>
          <a:ea typeface="+mn-ea"/>
          <a:cs typeface="+mn-cs"/>
        </a:defRPr>
      </a:lvl6pPr>
      <a:lvl7pPr marL="2963545" indent="-227965" algn="l" defTabSz="911225" rtl="0" eaLnBrk="1" latinLnBrk="0" hangingPunct="1">
        <a:lnSpc>
          <a:spcPct val="90000"/>
        </a:lnSpc>
        <a:spcBef>
          <a:spcPts val="500"/>
        </a:spcBef>
        <a:buFont typeface="Arial" pitchFamily="34" charset="0"/>
        <a:buChar char="•"/>
        <a:defRPr sz="1795" kern="1200">
          <a:solidFill>
            <a:schemeClr val="tx1"/>
          </a:solidFill>
          <a:latin typeface="+mn-lt"/>
          <a:ea typeface="+mn-ea"/>
          <a:cs typeface="+mn-cs"/>
        </a:defRPr>
      </a:lvl7pPr>
      <a:lvl8pPr marL="3419475" indent="-227965" algn="l" defTabSz="911225" rtl="0" eaLnBrk="1" latinLnBrk="0" hangingPunct="1">
        <a:lnSpc>
          <a:spcPct val="90000"/>
        </a:lnSpc>
        <a:spcBef>
          <a:spcPts val="500"/>
        </a:spcBef>
        <a:buFont typeface="Arial" pitchFamily="34" charset="0"/>
        <a:buChar char="•"/>
        <a:defRPr sz="1795" kern="1200">
          <a:solidFill>
            <a:schemeClr val="tx1"/>
          </a:solidFill>
          <a:latin typeface="+mn-lt"/>
          <a:ea typeface="+mn-ea"/>
          <a:cs typeface="+mn-cs"/>
        </a:defRPr>
      </a:lvl8pPr>
      <a:lvl9pPr marL="3875405" indent="-227965" algn="l" defTabSz="911225" rtl="0" eaLnBrk="1" latinLnBrk="0" hangingPunct="1">
        <a:lnSpc>
          <a:spcPct val="90000"/>
        </a:lnSpc>
        <a:spcBef>
          <a:spcPts val="500"/>
        </a:spcBef>
        <a:buFont typeface="Arial" pitchFamily="34" charset="0"/>
        <a:buChar char="•"/>
        <a:defRPr sz="1795" kern="1200">
          <a:solidFill>
            <a:schemeClr val="tx1"/>
          </a:solidFill>
          <a:latin typeface="+mn-lt"/>
          <a:ea typeface="+mn-ea"/>
          <a:cs typeface="+mn-cs"/>
        </a:defRPr>
      </a:lvl9pPr>
    </p:bodyStyle>
    <p:otherStyle>
      <a:defPPr>
        <a:defRPr lang="zh-CN"/>
      </a:defPPr>
      <a:lvl1pPr marL="0" algn="l" defTabSz="911225" rtl="0" eaLnBrk="1" latinLnBrk="0" hangingPunct="1">
        <a:defRPr sz="1795" kern="1200">
          <a:solidFill>
            <a:schemeClr val="tx1"/>
          </a:solidFill>
          <a:latin typeface="+mn-lt"/>
          <a:ea typeface="+mn-ea"/>
          <a:cs typeface="+mn-cs"/>
        </a:defRPr>
      </a:lvl1pPr>
      <a:lvl2pPr marL="455930" algn="l" defTabSz="911225" rtl="0" eaLnBrk="1" latinLnBrk="0" hangingPunct="1">
        <a:defRPr sz="1795" kern="1200">
          <a:solidFill>
            <a:schemeClr val="tx1"/>
          </a:solidFill>
          <a:latin typeface="+mn-lt"/>
          <a:ea typeface="+mn-ea"/>
          <a:cs typeface="+mn-cs"/>
        </a:defRPr>
      </a:lvl2pPr>
      <a:lvl3pPr marL="911860" algn="l" defTabSz="911225" rtl="0" eaLnBrk="1" latinLnBrk="0" hangingPunct="1">
        <a:defRPr sz="1795" kern="1200">
          <a:solidFill>
            <a:schemeClr val="tx1"/>
          </a:solidFill>
          <a:latin typeface="+mn-lt"/>
          <a:ea typeface="+mn-ea"/>
          <a:cs typeface="+mn-cs"/>
        </a:defRPr>
      </a:lvl3pPr>
      <a:lvl4pPr marL="1367790" algn="l" defTabSz="911225" rtl="0" eaLnBrk="1" latinLnBrk="0" hangingPunct="1">
        <a:defRPr sz="1795" kern="1200">
          <a:solidFill>
            <a:schemeClr val="tx1"/>
          </a:solidFill>
          <a:latin typeface="+mn-lt"/>
          <a:ea typeface="+mn-ea"/>
          <a:cs typeface="+mn-cs"/>
        </a:defRPr>
      </a:lvl4pPr>
      <a:lvl5pPr marL="1823720" algn="l" defTabSz="911225" rtl="0" eaLnBrk="1" latinLnBrk="0" hangingPunct="1">
        <a:defRPr sz="1795" kern="1200">
          <a:solidFill>
            <a:schemeClr val="tx1"/>
          </a:solidFill>
          <a:latin typeface="+mn-lt"/>
          <a:ea typeface="+mn-ea"/>
          <a:cs typeface="+mn-cs"/>
        </a:defRPr>
      </a:lvl5pPr>
      <a:lvl6pPr marL="2279650" algn="l" defTabSz="911225" rtl="0" eaLnBrk="1" latinLnBrk="0" hangingPunct="1">
        <a:defRPr sz="1795" kern="1200">
          <a:solidFill>
            <a:schemeClr val="tx1"/>
          </a:solidFill>
          <a:latin typeface="+mn-lt"/>
          <a:ea typeface="+mn-ea"/>
          <a:cs typeface="+mn-cs"/>
        </a:defRPr>
      </a:lvl6pPr>
      <a:lvl7pPr marL="2735580" algn="l" defTabSz="911225" rtl="0" eaLnBrk="1" latinLnBrk="0" hangingPunct="1">
        <a:defRPr sz="1795" kern="1200">
          <a:solidFill>
            <a:schemeClr val="tx1"/>
          </a:solidFill>
          <a:latin typeface="+mn-lt"/>
          <a:ea typeface="+mn-ea"/>
          <a:cs typeface="+mn-cs"/>
        </a:defRPr>
      </a:lvl7pPr>
      <a:lvl8pPr marL="3191510" algn="l" defTabSz="911225" rtl="0" eaLnBrk="1" latinLnBrk="0" hangingPunct="1">
        <a:defRPr sz="1795" kern="1200">
          <a:solidFill>
            <a:schemeClr val="tx1"/>
          </a:solidFill>
          <a:latin typeface="+mn-lt"/>
          <a:ea typeface="+mn-ea"/>
          <a:cs typeface="+mn-cs"/>
        </a:defRPr>
      </a:lvl8pPr>
      <a:lvl9pPr marL="3647440" algn="l" defTabSz="911225" rtl="0" eaLnBrk="1" latinLnBrk="0" hangingPunct="1">
        <a:defRPr sz="1795"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slide" Target="slide69.xml"/><Relationship Id="rId3" Type="http://schemas.openxmlformats.org/officeDocument/2006/relationships/slide" Target="slide5.xml"/><Relationship Id="rId7" Type="http://schemas.openxmlformats.org/officeDocument/2006/relationships/slide" Target="slide59.xml"/><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 Target="slide44.xml"/><Relationship Id="rId5" Type="http://schemas.openxmlformats.org/officeDocument/2006/relationships/slide" Target="slide29.xml"/><Relationship Id="rId4" Type="http://schemas.openxmlformats.org/officeDocument/2006/relationships/slide" Target="slide22.xml"/><Relationship Id="rId9" Type="http://schemas.openxmlformats.org/officeDocument/2006/relationships/slide" Target="slide79.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slide" Target="slide1.xml"/></Relationships>
</file>

<file path=ppt/slides/_rels/slide3.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slide" Target="slide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slide" Target="slide1.xml"/><Relationship Id="rId5" Type="http://schemas.openxmlformats.org/officeDocument/2006/relationships/image" Target="../media/image7.pn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slide" Target="slide1.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slide" Target="slide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slide" Target="slide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slide" Target="slide1.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slide" Target="slide1.xml"/><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slide" Target="slide1.xml"/></Relationships>
</file>

<file path=ppt/slides/_rels/slide12.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slide" Target="slide1.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slide" Target="slide1.xml"/></Relationships>
</file>

<file path=ppt/slides/_rels/slide15.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slide" Target="slide1.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slide" Target="slide1.xml"/></Relationships>
</file>

<file path=ppt/slides/_rels/slide19.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slide" Target="slide1.xml"/><Relationship Id="rId4" Type="http://schemas.openxmlformats.org/officeDocument/2006/relationships/image" Target="../media/image9.png"/></Relationships>
</file>

<file path=ppt/slides/_rels/slide21.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slide" Target="slide1.xml"/><Relationship Id="rId4" Type="http://schemas.openxmlformats.org/officeDocument/2006/relationships/image" Target="../media/image13.png"/></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slide" Target="slide1.xml"/></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slide" Target="slide1.xml"/></Relationships>
</file>

<file path=ppt/slides/_rels/slide2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slide" Target="slide1.xml"/><Relationship Id="rId4" Type="http://schemas.openxmlformats.org/officeDocument/2006/relationships/image" Target="../media/image15.png"/></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slide" Target="slide1.xml"/><Relationship Id="rId4" Type="http://schemas.openxmlformats.org/officeDocument/2006/relationships/image" Target="../media/image16.png"/></Relationships>
</file>

<file path=ppt/slides/_rels/slide27.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8.png"/><Relationship Id="rId7" Type="http://schemas.openxmlformats.org/officeDocument/2006/relationships/slide" Target="slide1.xml"/><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2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slide" Target="slide1.xml"/></Relationships>
</file>

<file path=ppt/slides/_rels/slide29.xml.rels><?xml version="1.0" encoding="UTF-8" standalone="yes"?>
<Relationships xmlns="http://schemas.openxmlformats.org/package/2006/relationships"><Relationship Id="rId3" Type="http://schemas.openxmlformats.org/officeDocument/2006/relationships/image" Target="../media/image21.png"/><Relationship Id="rId7"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 Target="slide1.xml"/><Relationship Id="rId5" Type="http://schemas.openxmlformats.org/officeDocument/2006/relationships/image" Target="../media/image23.png"/><Relationship Id="rId4" Type="http://schemas.openxmlformats.org/officeDocument/2006/relationships/image" Target="../media/image22.png"/></Relationships>
</file>

<file path=ppt/slides/_rels/slide30.xml.rels><?xml version="1.0" encoding="UTF-8" standalone="yes"?>
<Relationships xmlns="http://schemas.openxmlformats.org/package/2006/relationships"><Relationship Id="rId3" Type="http://schemas.openxmlformats.org/officeDocument/2006/relationships/image" Target="../media/image21.png"/><Relationship Id="rId7"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 Target="slide1.xml"/><Relationship Id="rId5" Type="http://schemas.openxmlformats.org/officeDocument/2006/relationships/image" Target="../media/image25.png"/><Relationship Id="rId4" Type="http://schemas.openxmlformats.org/officeDocument/2006/relationships/image" Target="../media/image24.png"/></Relationships>
</file>

<file path=ppt/slides/_rels/slide3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slide" Target="slide1.xml"/></Relationships>
</file>

<file path=ppt/slides/_rels/slide3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slide" Target="slide1.xml"/></Relationships>
</file>

<file path=ppt/slides/_rels/slide3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slide" Target="slide1.xml"/><Relationship Id="rId4" Type="http://schemas.openxmlformats.org/officeDocument/2006/relationships/image" Target="../media/image26.png"/></Relationships>
</file>

<file path=ppt/slides/_rels/slide3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slide" Target="slide1.xml"/><Relationship Id="rId4" Type="http://schemas.openxmlformats.org/officeDocument/2006/relationships/image" Target="../media/image27.png"/></Relationships>
</file>

<file path=ppt/slides/_rels/slide3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slide" Target="slide1.xml"/></Relationships>
</file>

<file path=ppt/slides/_rels/slide3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slide" Target="slide1.xml"/></Relationships>
</file>

<file path=ppt/slides/_rels/slide37.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slide" Target="slide1.xml"/></Relationships>
</file>

<file path=ppt/slides/_rels/slide39.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40.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4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slide" Target="slide1.xml"/></Relationships>
</file>

<file path=ppt/slides/_rels/slide42.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43.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4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9.png"/><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slide" Target="slide1.xml"/><Relationship Id="rId4" Type="http://schemas.openxmlformats.org/officeDocument/2006/relationships/image" Target="../media/image30.png"/></Relationships>
</file>

<file path=ppt/slides/_rels/slide4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slide" Target="slide1.xml"/><Relationship Id="rId4" Type="http://schemas.openxmlformats.org/officeDocument/2006/relationships/image" Target="../media/image31.png"/></Relationships>
</file>

<file path=ppt/slides/_rels/slide4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slide" Target="slide1.xml"/><Relationship Id="rId4" Type="http://schemas.openxmlformats.org/officeDocument/2006/relationships/image" Target="../media/image32.png"/></Relationships>
</file>

<file path=ppt/slides/_rels/slide4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slide" Target="slide1.xml"/><Relationship Id="rId4" Type="http://schemas.openxmlformats.org/officeDocument/2006/relationships/image" Target="../media/image33.png"/></Relationships>
</file>

<file path=ppt/slides/_rels/slide4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slide" Target="slide1.xml"/><Relationship Id="rId4" Type="http://schemas.openxmlformats.org/officeDocument/2006/relationships/image" Target="../media/image34.png"/></Relationships>
</file>

<file path=ppt/slides/_rels/slide4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slide" Target="slide1.xml"/></Relationships>
</file>

<file path=ppt/slides/_rels/slide5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slide" Target="slide1.xml"/><Relationship Id="rId4" Type="http://schemas.openxmlformats.org/officeDocument/2006/relationships/image" Target="../media/image35.png"/></Relationships>
</file>

<file path=ppt/slides/_rels/slide5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slide" Target="slide1.xml"/><Relationship Id="rId4" Type="http://schemas.openxmlformats.org/officeDocument/2006/relationships/image" Target="../media/image36.png"/></Relationships>
</file>

<file path=ppt/slides/_rels/slide52.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53.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5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slide" Target="slide1.xml"/></Relationships>
</file>

<file path=ppt/slides/_rels/slide5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slide" Target="slide1.xml"/><Relationship Id="rId4" Type="http://schemas.openxmlformats.org/officeDocument/2006/relationships/image" Target="../media/image37.png"/></Relationships>
</file>

<file path=ppt/slides/_rels/slide5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slide" Target="slide1.xml"/><Relationship Id="rId4" Type="http://schemas.openxmlformats.org/officeDocument/2006/relationships/image" Target="../media/image38.png"/></Relationships>
</file>

<file path=ppt/slides/_rels/slide5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slide" Target="slide1.xml"/><Relationship Id="rId4" Type="http://schemas.openxmlformats.org/officeDocument/2006/relationships/image" Target="../media/image39.png"/></Relationships>
</file>

<file path=ppt/slides/_rels/slide58.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59.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60.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61.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62.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63.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64.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65.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66.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67.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68.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69.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70.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71.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72.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73.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74.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75.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76.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77.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78.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79.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80.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81.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82.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83.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图片 15">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25" name="矩形 24">
            <a:extLst>
              <a:ext uri="{FF2B5EF4-FFF2-40B4-BE49-F238E27FC236}">
                <a16:creationId xmlns="" xmlns:a16="http://schemas.microsoft.com/office/drawing/2014/main" id="{037EC38E-21B6-4B70-B7D0-7EF1E23E3893}"/>
              </a:ext>
            </a:extLst>
          </p:cNvPr>
          <p:cNvSpPr/>
          <p:nvPr/>
        </p:nvSpPr>
        <p:spPr>
          <a:xfrm>
            <a:off x="1192102" y="738000"/>
            <a:ext cx="21987096" cy="969496"/>
          </a:xfrm>
          <a:prstGeom prst="rect">
            <a:avLst/>
          </a:prstGeom>
        </p:spPr>
        <p:txBody>
          <a:bodyPr wrap="square">
            <a:spAutoFit/>
          </a:bodyPr>
          <a:lstStyle/>
          <a:p>
            <a:pPr algn="ct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突破语法</a:t>
            </a:r>
            <a:r>
              <a:rPr lang="en-US" altLang="zh-CN" sz="5700" b="1" dirty="0" smtClean="0">
                <a:latin typeface="Times New Roman" panose="02020603050405020304" pitchFamily="18" charset="0"/>
                <a:ea typeface="黑体" panose="02010609060101010101" pitchFamily="49" charset="-122"/>
                <a:cs typeface="Times New Roman" panose="02020603050405020304" pitchFamily="18" charset="0"/>
              </a:rPr>
              <a:t>5   </a:t>
            </a: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非谓语动词</a:t>
            </a:r>
            <a:endParaRPr lang="en-US" altLang="zh-CN" sz="5700" b="1" dirty="0">
              <a:latin typeface="Times New Roman" panose="02020603050405020304" pitchFamily="18" charset="0"/>
              <a:ea typeface="黑体" panose="02010609060101010101" pitchFamily="49" charset="-122"/>
              <a:cs typeface="Times New Roman" panose="02020603050405020304" pitchFamily="18" charset="0"/>
            </a:endParaRPr>
          </a:p>
        </p:txBody>
      </p:sp>
      <p:sp>
        <p:nvSpPr>
          <p:cNvPr id="9" name="页脚占位符 11"/>
          <p:cNvSpPr txBox="1"/>
          <p:nvPr/>
        </p:nvSpPr>
        <p:spPr>
          <a:xfrm>
            <a:off x="21780260" y="5913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5000" dirty="0">
                <a:latin typeface="楷体" panose="02010609060101010101" pitchFamily="49" charset="-122"/>
                <a:ea typeface="楷体" panose="02010609060101010101" pitchFamily="49" charset="-122"/>
              </a:rPr>
              <a:t>目录</a:t>
            </a:r>
            <a:endParaRPr lang="en-US" altLang="zh-CN" sz="5000" dirty="0">
              <a:latin typeface="楷体" panose="02010609060101010101" pitchFamily="49" charset="-122"/>
              <a:ea typeface="楷体" panose="02010609060101010101" pitchFamily="49" charset="-122"/>
            </a:endParaRPr>
          </a:p>
        </p:txBody>
      </p:sp>
      <p:sp>
        <p:nvSpPr>
          <p:cNvPr id="10" name="TextBox 2"/>
          <p:cNvSpPr txBox="1"/>
          <p:nvPr/>
        </p:nvSpPr>
        <p:spPr>
          <a:xfrm>
            <a:off x="2761896" y="2641500"/>
            <a:ext cx="5058754" cy="861774"/>
          </a:xfrm>
          <a:prstGeom prst="rect">
            <a:avLst/>
          </a:prstGeom>
          <a:noFill/>
        </p:spPr>
        <p:txBody>
          <a:bodyPr wrap="square" rtlCol="0">
            <a:spAutoFit/>
          </a:bodyPr>
          <a:lstStyle/>
          <a:p>
            <a:r>
              <a:rPr lang="zh-CN" altLang="en-US" sz="5000" dirty="0">
                <a:solidFill>
                  <a:srgbClr val="FF0000"/>
                </a:solidFill>
                <a:latin typeface="黑体" panose="02010609060101010101" pitchFamily="49" charset="-122"/>
                <a:ea typeface="黑体" panose="02010609060101010101" pitchFamily="49" charset="-122"/>
              </a:rPr>
              <a:t>非</a:t>
            </a:r>
            <a:r>
              <a:rPr lang="zh-CN" altLang="en-US" sz="5000" dirty="0" smtClean="0">
                <a:solidFill>
                  <a:srgbClr val="FF0000"/>
                </a:solidFill>
                <a:latin typeface="黑体" panose="02010609060101010101" pitchFamily="49" charset="-122"/>
                <a:ea typeface="黑体" panose="02010609060101010101" pitchFamily="49" charset="-122"/>
              </a:rPr>
              <a:t>谓语动词概述</a:t>
            </a:r>
            <a:endParaRPr lang="zh-CN" altLang="en-US" sz="5000" dirty="0">
              <a:solidFill>
                <a:srgbClr val="FF0000"/>
              </a:solidFill>
              <a:latin typeface="楷体" panose="02010609060101010101" pitchFamily="49" charset="-122"/>
              <a:ea typeface="楷体" panose="02010609060101010101" pitchFamily="49" charset="-122"/>
            </a:endParaRPr>
          </a:p>
        </p:txBody>
      </p:sp>
      <p:sp>
        <p:nvSpPr>
          <p:cNvPr id="11" name="TextBox 4">
            <a:hlinkClick r:id="rId3" action="ppaction://hlinksldjump"/>
          </p:cNvPr>
          <p:cNvSpPr txBox="1"/>
          <p:nvPr/>
        </p:nvSpPr>
        <p:spPr>
          <a:xfrm>
            <a:off x="5165651" y="5673515"/>
            <a:ext cx="4519298" cy="861774"/>
          </a:xfrm>
          <a:prstGeom prst="rect">
            <a:avLst/>
          </a:prstGeom>
          <a:noFill/>
        </p:spPr>
        <p:txBody>
          <a:bodyPr wrap="square" rtlCol="0">
            <a:spAutoFit/>
          </a:bodyPr>
          <a:lstStyle/>
          <a:p>
            <a:r>
              <a:rPr lang="en-US" altLang="zh-CN" sz="5000" b="1" dirty="0" smtClean="0">
                <a:solidFill>
                  <a:srgbClr val="2A5CAA"/>
                </a:solidFill>
                <a:latin typeface="Times New Roman" panose="02020603050405020304" pitchFamily="18" charset="0"/>
                <a:ea typeface="楷体" panose="02010609060101010101" pitchFamily="49" charset="-122"/>
                <a:cs typeface="Times New Roman" panose="02020603050405020304" pitchFamily="18" charset="0"/>
              </a:rPr>
              <a:t>1.</a:t>
            </a:r>
            <a:r>
              <a:rPr lang="zh-CN" altLang="en-US" sz="5000" b="1" dirty="0" smtClean="0">
                <a:solidFill>
                  <a:srgbClr val="2A5CAA"/>
                </a:solidFill>
                <a:latin typeface="Times New Roman" panose="02020603050405020304" pitchFamily="18" charset="0"/>
                <a:ea typeface="楷体" panose="02010609060101010101" pitchFamily="49" charset="-122"/>
                <a:cs typeface="Times New Roman" panose="02020603050405020304" pitchFamily="18" charset="0"/>
              </a:rPr>
              <a:t>动词不定式</a:t>
            </a:r>
            <a:endParaRPr lang="en-US" altLang="zh-CN" sz="5000" b="1" dirty="0">
              <a:solidFill>
                <a:srgbClr val="2A5CAA"/>
              </a:solidFill>
              <a:latin typeface="Times New Roman" panose="02020603050405020304" pitchFamily="18" charset="0"/>
              <a:ea typeface="楷体" panose="02010609060101010101" pitchFamily="49" charset="-122"/>
              <a:cs typeface="Times New Roman" panose="02020603050405020304" pitchFamily="18" charset="0"/>
            </a:endParaRPr>
          </a:p>
        </p:txBody>
      </p:sp>
      <p:sp>
        <p:nvSpPr>
          <p:cNvPr id="13" name="TextBox 4">
            <a:hlinkClick r:id="rId4" action="ppaction://hlinksldjump"/>
          </p:cNvPr>
          <p:cNvSpPr txBox="1"/>
          <p:nvPr/>
        </p:nvSpPr>
        <p:spPr>
          <a:xfrm>
            <a:off x="12815650" y="5673515"/>
            <a:ext cx="4519298" cy="861774"/>
          </a:xfrm>
          <a:prstGeom prst="rect">
            <a:avLst/>
          </a:prstGeom>
          <a:noFill/>
        </p:spPr>
        <p:txBody>
          <a:bodyPr wrap="square" rtlCol="0">
            <a:spAutoFit/>
          </a:bodyPr>
          <a:lstStyle/>
          <a:p>
            <a:r>
              <a:rPr lang="en-US" altLang="zh-CN" sz="5000" b="1" dirty="0" smtClean="0">
                <a:solidFill>
                  <a:srgbClr val="2A5CAA"/>
                </a:solidFill>
                <a:latin typeface="Times New Roman" panose="02020603050405020304" pitchFamily="18" charset="0"/>
                <a:ea typeface="楷体" panose="02010609060101010101" pitchFamily="49" charset="-122"/>
                <a:cs typeface="Times New Roman" panose="02020603050405020304" pitchFamily="18" charset="0"/>
              </a:rPr>
              <a:t>2.</a:t>
            </a:r>
            <a:r>
              <a:rPr lang="zh-CN" altLang="en-US" sz="5000" b="1" dirty="0" smtClean="0">
                <a:solidFill>
                  <a:srgbClr val="2A5CAA"/>
                </a:solidFill>
                <a:latin typeface="Times New Roman" panose="02020603050405020304" pitchFamily="18" charset="0"/>
                <a:ea typeface="楷体" panose="02010609060101010101" pitchFamily="49" charset="-122"/>
                <a:cs typeface="Times New Roman" panose="02020603050405020304" pitchFamily="18" charset="0"/>
              </a:rPr>
              <a:t>动名词</a:t>
            </a:r>
            <a:endParaRPr lang="en-US" altLang="zh-CN" sz="5000" b="1" dirty="0">
              <a:solidFill>
                <a:srgbClr val="2A5CAA"/>
              </a:solidFill>
              <a:latin typeface="Times New Roman" panose="02020603050405020304" pitchFamily="18" charset="0"/>
              <a:ea typeface="楷体" panose="02010609060101010101" pitchFamily="49" charset="-122"/>
              <a:cs typeface="Times New Roman" panose="02020603050405020304" pitchFamily="18" charset="0"/>
            </a:endParaRPr>
          </a:p>
        </p:txBody>
      </p:sp>
      <p:sp>
        <p:nvSpPr>
          <p:cNvPr id="14" name="TextBox 4">
            <a:hlinkClick r:id="rId5" action="ppaction://hlinksldjump"/>
          </p:cNvPr>
          <p:cNvSpPr txBox="1"/>
          <p:nvPr/>
        </p:nvSpPr>
        <p:spPr>
          <a:xfrm>
            <a:off x="5165651" y="6851226"/>
            <a:ext cx="6589298" cy="861774"/>
          </a:xfrm>
          <a:prstGeom prst="rect">
            <a:avLst/>
          </a:prstGeom>
          <a:noFill/>
        </p:spPr>
        <p:txBody>
          <a:bodyPr wrap="square" rtlCol="0">
            <a:spAutoFit/>
          </a:bodyPr>
          <a:lstStyle/>
          <a:p>
            <a:r>
              <a:rPr lang="en-US" altLang="zh-CN" sz="5000" b="1" dirty="0" smtClean="0">
                <a:solidFill>
                  <a:srgbClr val="2A5CAA"/>
                </a:solidFill>
                <a:latin typeface="Times New Roman" panose="02020603050405020304" pitchFamily="18" charset="0"/>
                <a:ea typeface="楷体" panose="02010609060101010101" pitchFamily="49" charset="-122"/>
                <a:cs typeface="Times New Roman" panose="02020603050405020304" pitchFamily="18" charset="0"/>
              </a:rPr>
              <a:t>3.</a:t>
            </a:r>
            <a:r>
              <a:rPr lang="zh-CN" altLang="en-US" sz="5000" b="1" dirty="0" smtClean="0">
                <a:solidFill>
                  <a:srgbClr val="2A5CAA"/>
                </a:solidFill>
                <a:latin typeface="Times New Roman" panose="02020603050405020304" pitchFamily="18" charset="0"/>
                <a:ea typeface="楷体" panose="02010609060101010101" pitchFamily="49" charset="-122"/>
                <a:cs typeface="Times New Roman" panose="02020603050405020304" pitchFamily="18" charset="0"/>
              </a:rPr>
              <a:t>现在分词和过去分词</a:t>
            </a:r>
            <a:endParaRPr lang="en-US" altLang="zh-CN" sz="5000" b="1" dirty="0">
              <a:solidFill>
                <a:srgbClr val="2A5CAA"/>
              </a:solidFill>
              <a:latin typeface="Times New Roman" panose="02020603050405020304" pitchFamily="18" charset="0"/>
              <a:ea typeface="楷体" panose="02010609060101010101" pitchFamily="49" charset="-122"/>
              <a:cs typeface="Times New Roman" panose="02020603050405020304" pitchFamily="18" charset="0"/>
            </a:endParaRPr>
          </a:p>
        </p:txBody>
      </p:sp>
      <p:sp>
        <p:nvSpPr>
          <p:cNvPr id="15" name="TextBox 4">
            <a:hlinkClick r:id="rId6" action="ppaction://hlinksldjump"/>
          </p:cNvPr>
          <p:cNvSpPr txBox="1"/>
          <p:nvPr/>
        </p:nvSpPr>
        <p:spPr>
          <a:xfrm>
            <a:off x="12815650" y="6851226"/>
            <a:ext cx="7290001" cy="861774"/>
          </a:xfrm>
          <a:prstGeom prst="rect">
            <a:avLst/>
          </a:prstGeom>
          <a:noFill/>
        </p:spPr>
        <p:txBody>
          <a:bodyPr wrap="square" rtlCol="0">
            <a:spAutoFit/>
          </a:bodyPr>
          <a:lstStyle/>
          <a:p>
            <a:r>
              <a:rPr lang="en-US" altLang="zh-CN" sz="5000" b="1" dirty="0" smtClean="0">
                <a:solidFill>
                  <a:srgbClr val="2A5CAA"/>
                </a:solidFill>
                <a:latin typeface="Times New Roman" panose="02020603050405020304" pitchFamily="18" charset="0"/>
                <a:ea typeface="楷体" panose="02010609060101010101" pitchFamily="49" charset="-122"/>
                <a:cs typeface="Times New Roman" panose="02020603050405020304" pitchFamily="18" charset="0"/>
              </a:rPr>
              <a:t>4.</a:t>
            </a:r>
            <a:r>
              <a:rPr lang="zh-CN" altLang="en-US" sz="5000" b="1" dirty="0">
                <a:solidFill>
                  <a:srgbClr val="2A5CAA"/>
                </a:solidFill>
                <a:latin typeface="Times New Roman" panose="02020603050405020304" pitchFamily="18" charset="0"/>
                <a:ea typeface="楷体" panose="02010609060101010101" pitchFamily="49" charset="-122"/>
                <a:cs typeface="Times New Roman" panose="02020603050405020304" pitchFamily="18" charset="0"/>
              </a:rPr>
              <a:t>非</a:t>
            </a:r>
            <a:r>
              <a:rPr lang="zh-CN" altLang="en-US" sz="5000" b="1" dirty="0" smtClean="0">
                <a:solidFill>
                  <a:srgbClr val="2A5CAA"/>
                </a:solidFill>
                <a:latin typeface="Times New Roman" panose="02020603050405020304" pitchFamily="18" charset="0"/>
                <a:ea typeface="楷体" panose="02010609060101010101" pitchFamily="49" charset="-122"/>
                <a:cs typeface="Times New Roman" panose="02020603050405020304" pitchFamily="18" charset="0"/>
              </a:rPr>
              <a:t>谓语动词用法易混点</a:t>
            </a:r>
            <a:endParaRPr lang="en-US" altLang="zh-CN" sz="5000" b="1" dirty="0">
              <a:solidFill>
                <a:srgbClr val="2A5CAA"/>
              </a:solidFill>
              <a:latin typeface="Times New Roman" panose="02020603050405020304" pitchFamily="18" charset="0"/>
              <a:ea typeface="楷体" panose="02010609060101010101" pitchFamily="49" charset="-122"/>
              <a:cs typeface="Times New Roman" panose="02020603050405020304" pitchFamily="18" charset="0"/>
            </a:endParaRPr>
          </a:p>
        </p:txBody>
      </p:sp>
      <p:sp>
        <p:nvSpPr>
          <p:cNvPr id="22" name="TextBox 2"/>
          <p:cNvSpPr txBox="1"/>
          <p:nvPr/>
        </p:nvSpPr>
        <p:spPr>
          <a:xfrm>
            <a:off x="2761896" y="8658000"/>
            <a:ext cx="4095755" cy="892546"/>
          </a:xfrm>
          <a:prstGeom prst="rect">
            <a:avLst/>
          </a:prstGeom>
          <a:noFill/>
        </p:spPr>
        <p:txBody>
          <a:bodyPr wrap="square" lIns="91433" tIns="45717" rIns="91433" bIns="45717" rtlCol="0">
            <a:spAutoFit/>
          </a:bodyPr>
          <a:lstStyle/>
          <a:p>
            <a:r>
              <a:rPr lang="zh-CN" altLang="en-US" sz="5200" dirty="0" smtClean="0">
                <a:solidFill>
                  <a:srgbClr val="FF0000"/>
                </a:solidFill>
                <a:latin typeface="黑体" panose="02010609060101010101" pitchFamily="49" charset="-122"/>
                <a:ea typeface="黑体" panose="02010609060101010101" pitchFamily="49" charset="-122"/>
              </a:rPr>
              <a:t>突破积累练</a:t>
            </a:r>
            <a:r>
              <a:rPr lang="en-US" altLang="zh-CN" sz="5200" dirty="0" smtClean="0">
                <a:solidFill>
                  <a:srgbClr val="FF0000"/>
                </a:solidFill>
                <a:latin typeface="黑体" panose="02010609060101010101" pitchFamily="49" charset="-122"/>
                <a:ea typeface="黑体" panose="02010609060101010101" pitchFamily="49" charset="-122"/>
              </a:rPr>
              <a:t> </a:t>
            </a:r>
            <a:r>
              <a:rPr lang="zh-CN" altLang="en-US" sz="5200" dirty="0" smtClean="0">
                <a:solidFill>
                  <a:srgbClr val="FF0000"/>
                </a:solidFill>
                <a:latin typeface="黑体" panose="02010609060101010101" pitchFamily="49" charset="-122"/>
                <a:ea typeface="黑体" panose="02010609060101010101" pitchFamily="49" charset="-122"/>
              </a:rPr>
              <a:t>  </a:t>
            </a:r>
            <a:endParaRPr lang="zh-CN" altLang="en-US" sz="5200" dirty="0">
              <a:solidFill>
                <a:srgbClr val="FF0000"/>
              </a:solidFill>
              <a:latin typeface="黑体" panose="02010609060101010101" pitchFamily="49" charset="-122"/>
              <a:ea typeface="黑体" panose="02010609060101010101" pitchFamily="49" charset="-122"/>
            </a:endParaRPr>
          </a:p>
        </p:txBody>
      </p:sp>
      <p:sp>
        <p:nvSpPr>
          <p:cNvPr id="23" name="TextBox 7">
            <a:hlinkClick r:id="rId7" action="ppaction://hlinksldjump"/>
          </p:cNvPr>
          <p:cNvSpPr txBox="1"/>
          <p:nvPr/>
        </p:nvSpPr>
        <p:spPr>
          <a:xfrm>
            <a:off x="5165651" y="9785587"/>
            <a:ext cx="3384000" cy="861768"/>
          </a:xfrm>
          <a:prstGeom prst="rect">
            <a:avLst/>
          </a:prstGeom>
          <a:noFill/>
        </p:spPr>
        <p:txBody>
          <a:bodyPr wrap="square" lIns="91433" tIns="45717" rIns="91433" bIns="45717" rtlCol="0">
            <a:spAutoFit/>
          </a:bodyPr>
          <a:lstStyle/>
          <a:p>
            <a:pPr algn="ctr"/>
            <a:r>
              <a:rPr lang="en-US" altLang="zh-CN" sz="5000" b="1" dirty="0" smtClean="0">
                <a:solidFill>
                  <a:srgbClr val="2A5CAA"/>
                </a:solidFill>
                <a:latin typeface="Times New Roman" panose="02020603050405020304" pitchFamily="18" charset="0"/>
                <a:ea typeface="黑体" panose="02010609060101010101" pitchFamily="49" charset="-122"/>
                <a:cs typeface="Times New Roman" panose="02020603050405020304" pitchFamily="18" charset="0"/>
              </a:rPr>
              <a:t>Ⅰ</a:t>
            </a:r>
            <a:r>
              <a:rPr lang="zh-CN" altLang="en-US" sz="5000" b="1" dirty="0" smtClean="0">
                <a:solidFill>
                  <a:srgbClr val="2A5CAA"/>
                </a:solidFill>
                <a:latin typeface="楷体" panose="02010609060101010101" pitchFamily="49" charset="-122"/>
                <a:ea typeface="楷体" panose="02010609060101010101" pitchFamily="49" charset="-122"/>
              </a:rPr>
              <a:t>单项填空</a:t>
            </a:r>
            <a:endParaRPr lang="zh-CN" altLang="en-US" sz="5000" b="1" dirty="0">
              <a:solidFill>
                <a:srgbClr val="2A5CAA"/>
              </a:solidFill>
              <a:latin typeface="楷体" panose="02010609060101010101" pitchFamily="49" charset="-122"/>
              <a:ea typeface="楷体" panose="02010609060101010101" pitchFamily="49" charset="-122"/>
            </a:endParaRPr>
          </a:p>
        </p:txBody>
      </p:sp>
      <p:sp>
        <p:nvSpPr>
          <p:cNvPr id="24" name="TextBox 7">
            <a:hlinkClick r:id="rId8" action="ppaction://hlinksldjump"/>
          </p:cNvPr>
          <p:cNvSpPr txBox="1"/>
          <p:nvPr/>
        </p:nvSpPr>
        <p:spPr>
          <a:xfrm>
            <a:off x="9625150" y="9785587"/>
            <a:ext cx="4860000" cy="861768"/>
          </a:xfrm>
          <a:prstGeom prst="rect">
            <a:avLst/>
          </a:prstGeom>
          <a:noFill/>
        </p:spPr>
        <p:txBody>
          <a:bodyPr wrap="square" lIns="91433" tIns="45717" rIns="91433" bIns="45717" rtlCol="0">
            <a:spAutoFit/>
          </a:bodyPr>
          <a:lstStyle/>
          <a:p>
            <a:pPr algn="ctr"/>
            <a:r>
              <a:rPr lang="en-US" altLang="zh-CN" sz="5000" b="1" dirty="0">
                <a:solidFill>
                  <a:srgbClr val="2A5CAA"/>
                </a:solidFill>
                <a:latin typeface="Times New Roman" panose="02020603050405020304" pitchFamily="18" charset="0"/>
                <a:ea typeface="黑体" panose="02010609060101010101" pitchFamily="49" charset="-122"/>
                <a:cs typeface="Times New Roman" panose="02020603050405020304" pitchFamily="18" charset="0"/>
              </a:rPr>
              <a:t>Ⅱ </a:t>
            </a:r>
            <a:r>
              <a:rPr lang="zh-CN" altLang="en-US" sz="5000" b="1" dirty="0" smtClean="0">
                <a:solidFill>
                  <a:srgbClr val="2A5CAA"/>
                </a:solidFill>
                <a:latin typeface="楷体" panose="02010609060101010101" pitchFamily="49" charset="-122"/>
                <a:ea typeface="楷体" panose="02010609060101010101" pitchFamily="49" charset="-122"/>
                <a:cs typeface="Times New Roman" panose="02020603050405020304" pitchFamily="18" charset="0"/>
              </a:rPr>
              <a:t>单句语法填空</a:t>
            </a:r>
            <a:endParaRPr lang="zh-CN" altLang="en-US" sz="5000" b="1" dirty="0">
              <a:solidFill>
                <a:srgbClr val="2A5CAA"/>
              </a:solidFill>
              <a:latin typeface="楷体" panose="02010609060101010101" pitchFamily="49" charset="-122"/>
              <a:ea typeface="楷体" panose="02010609060101010101" pitchFamily="49" charset="-122"/>
              <a:cs typeface="Times New Roman" panose="02020603050405020304" pitchFamily="18" charset="0"/>
            </a:endParaRPr>
          </a:p>
        </p:txBody>
      </p:sp>
      <p:sp>
        <p:nvSpPr>
          <p:cNvPr id="26" name="TextBox 7">
            <a:hlinkClick r:id="rId9" action="ppaction://hlinksldjump"/>
          </p:cNvPr>
          <p:cNvSpPr txBox="1"/>
          <p:nvPr/>
        </p:nvSpPr>
        <p:spPr>
          <a:xfrm>
            <a:off x="15560650" y="9785587"/>
            <a:ext cx="3564000" cy="861768"/>
          </a:xfrm>
          <a:prstGeom prst="rect">
            <a:avLst/>
          </a:prstGeom>
          <a:noFill/>
        </p:spPr>
        <p:txBody>
          <a:bodyPr wrap="square" lIns="91433" tIns="45717" rIns="91433" bIns="45717" rtlCol="0">
            <a:spAutoFit/>
          </a:bodyPr>
          <a:lstStyle/>
          <a:p>
            <a:pPr algn="ctr"/>
            <a:r>
              <a:rPr lang="en-US" altLang="zh-CN" sz="5000" b="1" dirty="0">
                <a:solidFill>
                  <a:srgbClr val="2A5CAA"/>
                </a:solidFill>
                <a:latin typeface="Times New Roman" panose="02020603050405020304" pitchFamily="18" charset="0"/>
                <a:ea typeface="黑体" panose="02010609060101010101" pitchFamily="49" charset="-122"/>
                <a:cs typeface="Times New Roman" panose="02020603050405020304" pitchFamily="18" charset="0"/>
              </a:rPr>
              <a:t>Ⅲ </a:t>
            </a:r>
            <a:r>
              <a:rPr lang="zh-CN" altLang="en-US" sz="5000" b="1" dirty="0" smtClean="0">
                <a:solidFill>
                  <a:srgbClr val="2A5CAA"/>
                </a:solidFill>
                <a:latin typeface="楷体" panose="02010609060101010101" pitchFamily="49" charset="-122"/>
                <a:ea typeface="楷体" panose="02010609060101010101" pitchFamily="49" charset="-122"/>
                <a:cs typeface="Times New Roman" panose="02020603050405020304" pitchFamily="18" charset="0"/>
              </a:rPr>
              <a:t>单句写作</a:t>
            </a:r>
            <a:endParaRPr lang="zh-CN" altLang="en-US" sz="5000" b="1" dirty="0">
              <a:solidFill>
                <a:srgbClr val="2A5CAA"/>
              </a:solidFill>
              <a:latin typeface="楷体" panose="02010609060101010101" pitchFamily="49" charset="-122"/>
              <a:ea typeface="楷体" panose="02010609060101010101" pitchFamily="49" charset="-122"/>
              <a:cs typeface="Times New Roman" panose="02020603050405020304" pitchFamily="18" charset="0"/>
            </a:endParaRPr>
          </a:p>
        </p:txBody>
      </p:sp>
      <p:sp>
        <p:nvSpPr>
          <p:cNvPr id="28" name="TextBox 2"/>
          <p:cNvSpPr txBox="1"/>
          <p:nvPr/>
        </p:nvSpPr>
        <p:spPr>
          <a:xfrm>
            <a:off x="2761896" y="4460463"/>
            <a:ext cx="4663404" cy="861774"/>
          </a:xfrm>
          <a:prstGeom prst="rect">
            <a:avLst/>
          </a:prstGeom>
          <a:noFill/>
        </p:spPr>
        <p:txBody>
          <a:bodyPr wrap="square" rtlCol="0">
            <a:spAutoFit/>
          </a:bodyPr>
          <a:lstStyle/>
          <a:p>
            <a:r>
              <a:rPr lang="zh-CN" altLang="en-US" sz="5000" dirty="0" smtClean="0">
                <a:solidFill>
                  <a:srgbClr val="FF0000"/>
                </a:solidFill>
                <a:latin typeface="黑体" panose="02010609060101010101" pitchFamily="49" charset="-122"/>
                <a:ea typeface="黑体" panose="02010609060101010101" pitchFamily="49" charset="-122"/>
              </a:rPr>
              <a:t>非谓语动词详解</a:t>
            </a:r>
            <a:endParaRPr lang="zh-CN" altLang="en-US" sz="5000" dirty="0">
              <a:solidFill>
                <a:srgbClr val="FF0000"/>
              </a:solidFill>
              <a:latin typeface="楷体" panose="02010609060101010101" pitchFamily="49" charset="-122"/>
              <a:ea typeface="楷体" panose="02010609060101010101" pitchFamily="49" charset="-122"/>
            </a:endParaRPr>
          </a:p>
        </p:txBody>
      </p:sp>
    </p:spTree>
    <p:extLst>
      <p:ext uri="{BB962C8B-B14F-4D97-AF65-F5344CB8AC3E}">
        <p14:creationId xmlns:p14="http://schemas.microsoft.com/office/powerpoint/2010/main" val="368053972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图片 15">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25" name="矩形 24">
            <a:extLst>
              <a:ext uri="{FF2B5EF4-FFF2-40B4-BE49-F238E27FC236}">
                <a16:creationId xmlns="" xmlns:a16="http://schemas.microsoft.com/office/drawing/2014/main" id="{037EC38E-21B6-4B70-B7D0-7EF1E23E3893}"/>
              </a:ext>
            </a:extLst>
          </p:cNvPr>
          <p:cNvSpPr/>
          <p:nvPr/>
        </p:nvSpPr>
        <p:spPr>
          <a:xfrm>
            <a:off x="1192102" y="738000"/>
            <a:ext cx="21987096" cy="969496"/>
          </a:xfrm>
          <a:prstGeom prst="rect">
            <a:avLst/>
          </a:prstGeom>
        </p:spPr>
        <p:txBody>
          <a:bodyPr wrap="square">
            <a:spAutoFit/>
          </a:bodyPr>
          <a:lstStyle/>
          <a:p>
            <a:pPr algn="ct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突破语法</a:t>
            </a:r>
            <a:r>
              <a:rPr lang="en-US" altLang="zh-CN" sz="5700" b="1" dirty="0" smtClean="0">
                <a:latin typeface="Times New Roman" panose="02020603050405020304" pitchFamily="18" charset="0"/>
                <a:ea typeface="黑体" panose="02010609060101010101" pitchFamily="49" charset="-122"/>
                <a:cs typeface="Times New Roman" panose="02020603050405020304" pitchFamily="18" charset="0"/>
              </a:rPr>
              <a:t>5   </a:t>
            </a: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非谓语动词</a:t>
            </a:r>
            <a:endParaRPr lang="en-US" altLang="zh-CN" sz="5700" b="1" dirty="0">
              <a:latin typeface="Times New Roman" panose="02020603050405020304" pitchFamily="18" charset="0"/>
              <a:ea typeface="黑体" panose="02010609060101010101" pitchFamily="49" charset="-122"/>
              <a:cs typeface="Times New Roman" panose="02020603050405020304" pitchFamily="18" charset="0"/>
            </a:endParaRPr>
          </a:p>
        </p:txBody>
      </p:sp>
      <p:sp>
        <p:nvSpPr>
          <p:cNvPr id="27"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5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非</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谓语动词</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P303</a:t>
            </a:r>
            <a:endParaRPr lang="zh-CN" altLang="en-US" sz="3200" dirty="0">
              <a:solidFill>
                <a:srgbClr val="FF0000"/>
              </a:solidFill>
              <a:latin typeface="宋体" panose="02010600030101010101" pitchFamily="2" charset="-122"/>
              <a:ea typeface="宋体" panose="02010600030101010101" pitchFamily="2" charset="-122"/>
            </a:endParaRPr>
          </a:p>
        </p:txBody>
      </p:sp>
      <p:pic>
        <p:nvPicPr>
          <p:cNvPr id="4" name="Picture 3" descr="C:\Users\063\Desktop\未标题-1.png"/>
          <p:cNvPicPr>
            <a:picLocks noChangeAspect="1" noChangeArrowheads="1"/>
          </p:cNvPicPr>
          <p:nvPr/>
        </p:nvPicPr>
        <p:blipFill rotWithShape="1">
          <a:blip r:embed="rId3">
            <a:extLst>
              <a:ext uri="{28A0092B-C50C-407E-A947-70E740481C1C}">
                <a14:useLocalDpi xmlns:a14="http://schemas.microsoft.com/office/drawing/2010/main" val="0"/>
              </a:ext>
            </a:extLst>
          </a:blip>
          <a:srcRect b="70159"/>
          <a:stretch/>
        </p:blipFill>
        <p:spPr bwMode="auto">
          <a:xfrm>
            <a:off x="1925638" y="2049078"/>
            <a:ext cx="6319407" cy="1080000"/>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
          <p:cNvSpPr txBox="1"/>
          <p:nvPr/>
        </p:nvSpPr>
        <p:spPr>
          <a:xfrm>
            <a:off x="1880649" y="3129078"/>
            <a:ext cx="20250001" cy="1845890"/>
          </a:xfrm>
          <a:prstGeom prst="rect">
            <a:avLst/>
          </a:prstGeom>
          <a:noFill/>
        </p:spPr>
        <p:txBody>
          <a:bodyPr wrap="square" rtlCol="0">
            <a:spAutoFit/>
          </a:bodyPr>
          <a:lstStyle/>
          <a:p>
            <a:pPr fontAlgn="auto">
              <a:lnSpc>
                <a:spcPct val="110000"/>
              </a:lnSpc>
            </a:pPr>
            <a:r>
              <a:rPr lang="zh-CN" altLang="en-US" sz="5400" spc="-100" dirty="0">
                <a:latin typeface="黑体" panose="02010609060101010101" pitchFamily="49" charset="-122"/>
                <a:ea typeface="黑体" panose="02010609060101010101" pitchFamily="49" charset="-122"/>
                <a:cs typeface="Times New Roman" panose="02020603050405020304" pitchFamily="18" charset="0"/>
              </a:rPr>
              <a:t>非谓语动词是指在句子中不作谓语的动词，主要包括不定式、动名词和分词（现在分词和过去分词），即动词的非谓语形式。</a:t>
            </a:r>
            <a:endParaRPr lang="en-US" altLang="zh-CN" sz="5400" spc="-100" dirty="0">
              <a:latin typeface="黑体" panose="02010609060101010101" pitchFamily="49" charset="-122"/>
              <a:ea typeface="黑体" panose="02010609060101010101" pitchFamily="49" charset="-122"/>
              <a:cs typeface="Times New Roman" panose="02020603050405020304" pitchFamily="18" charset="0"/>
            </a:endParaRPr>
          </a:p>
        </p:txBody>
      </p:sp>
      <p:graphicFrame>
        <p:nvGraphicFramePr>
          <p:cNvPr id="5" name="表格 4"/>
          <p:cNvGraphicFramePr>
            <a:graphicFrameLocks noGrp="1"/>
          </p:cNvGraphicFramePr>
          <p:nvPr>
            <p:extLst>
              <p:ext uri="{D42A27DB-BD31-4B8C-83A1-F6EECF244321}">
                <p14:modId xmlns:p14="http://schemas.microsoft.com/office/powerpoint/2010/main" val="1233212678"/>
              </p:ext>
            </p:extLst>
          </p:nvPr>
        </p:nvGraphicFramePr>
        <p:xfrm>
          <a:off x="1160650" y="4968000"/>
          <a:ext cx="20115000" cy="8503920"/>
        </p:xfrm>
        <a:graphic>
          <a:graphicData uri="http://schemas.openxmlformats.org/drawingml/2006/table">
            <a:tbl>
              <a:tblPr firstRow="1" bandRow="1">
                <a:tableStyleId>{5C22544A-7EE6-4342-B048-85BDC9FD1C3A}</a:tableStyleId>
              </a:tblPr>
              <a:tblGrid>
                <a:gridCol w="914318"/>
                <a:gridCol w="3765682"/>
                <a:gridCol w="3510000"/>
                <a:gridCol w="7110000"/>
                <a:gridCol w="855000"/>
                <a:gridCol w="765000"/>
                <a:gridCol w="855000"/>
                <a:gridCol w="765000"/>
                <a:gridCol w="720000"/>
                <a:gridCol w="855000"/>
              </a:tblGrid>
              <a:tr h="1710000">
                <a:tc>
                  <a:txBody>
                    <a:bodyPr/>
                    <a:lstStyle/>
                    <a:p>
                      <a:pPr algn="ctr"/>
                      <a:r>
                        <a:rPr lang="zh-CN" altLang="en-US" sz="4800" dirty="0" smtClean="0"/>
                        <a:t>种类</a:t>
                      </a:r>
                      <a:endParaRPr lang="zh-CN" altLang="en-US" sz="4800" dirty="0"/>
                    </a:p>
                  </a:txBody>
                  <a:tcPr anchor="ctr"/>
                </a:tc>
                <a:tc>
                  <a:txBody>
                    <a:bodyPr/>
                    <a:lstStyle/>
                    <a:p>
                      <a:pPr algn="ctr"/>
                      <a:r>
                        <a:rPr lang="zh-CN" altLang="en-US" sz="4800" dirty="0" smtClean="0"/>
                        <a:t>与逻辑主语之间是主动关系</a:t>
                      </a:r>
                      <a:endParaRPr lang="zh-CN" altLang="en-US" sz="4800" dirty="0"/>
                    </a:p>
                  </a:txBody>
                  <a:tcPr anchor="ctr"/>
                </a:tc>
                <a:tc>
                  <a:txBody>
                    <a:bodyPr/>
                    <a:lstStyle/>
                    <a:p>
                      <a:pPr algn="ctr"/>
                      <a:r>
                        <a:rPr lang="zh-CN" altLang="en-US" sz="4800" dirty="0" smtClean="0"/>
                        <a:t>与逻辑主语之间是被动关系</a:t>
                      </a:r>
                      <a:endParaRPr lang="zh-CN" altLang="en-US" sz="4800" dirty="0"/>
                    </a:p>
                  </a:txBody>
                  <a:tcPr anchor="ctr"/>
                </a:tc>
                <a:tc>
                  <a:txBody>
                    <a:bodyPr/>
                    <a:lstStyle/>
                    <a:p>
                      <a:pPr algn="ctr"/>
                      <a:r>
                        <a:rPr lang="zh-CN" altLang="en-US" sz="4800" dirty="0" smtClean="0"/>
                        <a:t>含义</a:t>
                      </a:r>
                      <a:endParaRPr lang="zh-CN" altLang="en-US" sz="4800" dirty="0"/>
                    </a:p>
                  </a:txBody>
                  <a:tcPr anchor="ctr"/>
                </a:tc>
                <a:tc>
                  <a:txBody>
                    <a:bodyPr/>
                    <a:lstStyle/>
                    <a:p>
                      <a:pPr algn="ctr"/>
                      <a:r>
                        <a:rPr lang="zh-CN" altLang="en-US" sz="4800" dirty="0" smtClean="0"/>
                        <a:t>主语</a:t>
                      </a:r>
                      <a:endParaRPr lang="zh-CN" altLang="en-US" sz="4800" dirty="0"/>
                    </a:p>
                  </a:txBody>
                  <a:tcPr anchor="ctr"/>
                </a:tc>
                <a:tc>
                  <a:txBody>
                    <a:bodyPr/>
                    <a:lstStyle/>
                    <a:p>
                      <a:pPr algn="ctr"/>
                      <a:r>
                        <a:rPr lang="zh-CN" altLang="en-US" sz="4800" dirty="0" smtClean="0"/>
                        <a:t>宾语</a:t>
                      </a:r>
                      <a:endParaRPr lang="zh-CN" altLang="en-US" sz="4800" dirty="0"/>
                    </a:p>
                  </a:txBody>
                  <a:tcPr anchor="ctr"/>
                </a:tc>
                <a:tc>
                  <a:txBody>
                    <a:bodyPr/>
                    <a:lstStyle/>
                    <a:p>
                      <a:pPr algn="ctr"/>
                      <a:r>
                        <a:rPr lang="zh-CN" altLang="en-US" sz="4800" dirty="0" smtClean="0"/>
                        <a:t>补足语</a:t>
                      </a:r>
                      <a:endParaRPr lang="zh-CN" altLang="en-US" sz="4800" dirty="0"/>
                    </a:p>
                  </a:txBody>
                  <a:tcPr anchor="ctr"/>
                </a:tc>
                <a:tc>
                  <a:txBody>
                    <a:bodyPr/>
                    <a:lstStyle/>
                    <a:p>
                      <a:pPr algn="ctr"/>
                      <a:r>
                        <a:rPr lang="zh-CN" altLang="en-US" sz="4800" dirty="0" smtClean="0"/>
                        <a:t>表语</a:t>
                      </a:r>
                      <a:endParaRPr lang="zh-CN" altLang="en-US" sz="4800" dirty="0"/>
                    </a:p>
                  </a:txBody>
                  <a:tcPr anchor="ctr"/>
                </a:tc>
                <a:tc>
                  <a:txBody>
                    <a:bodyPr/>
                    <a:lstStyle/>
                    <a:p>
                      <a:pPr algn="ctr"/>
                      <a:r>
                        <a:rPr lang="zh-CN" altLang="en-US" sz="4800" dirty="0" smtClean="0"/>
                        <a:t>定语</a:t>
                      </a:r>
                      <a:endParaRPr lang="zh-CN" altLang="en-US" sz="4800" dirty="0"/>
                    </a:p>
                  </a:txBody>
                  <a:tcPr anchor="ctr"/>
                </a:tc>
                <a:tc>
                  <a:txBody>
                    <a:bodyPr/>
                    <a:lstStyle/>
                    <a:p>
                      <a:pPr algn="ctr"/>
                      <a:r>
                        <a:rPr lang="zh-CN" altLang="en-US" sz="4800" dirty="0" smtClean="0"/>
                        <a:t>状语</a:t>
                      </a:r>
                      <a:endParaRPr lang="zh-CN" altLang="en-US" sz="4800" dirty="0"/>
                    </a:p>
                  </a:txBody>
                  <a:tcPr anchor="ctr"/>
                </a:tc>
              </a:tr>
              <a:tr h="370840">
                <a:tc rowSpan="4">
                  <a:txBody>
                    <a:bodyPr/>
                    <a:lstStyle/>
                    <a:p>
                      <a:pPr algn="ctr"/>
                      <a:r>
                        <a:rPr lang="zh-CN" altLang="en-US" sz="4800" baseline="0" dirty="0" smtClean="0">
                          <a:latin typeface="Times New Roman" panose="02020603050405020304" pitchFamily="18" charset="0"/>
                          <a:ea typeface="楷体" panose="02010609060101010101" pitchFamily="49" charset="-122"/>
                        </a:rPr>
                        <a:t>不定式</a:t>
                      </a:r>
                      <a:endParaRPr lang="zh-CN" altLang="en-US" sz="4800" baseline="0" dirty="0">
                        <a:latin typeface="Times New Roman" panose="02020603050405020304" pitchFamily="18" charset="0"/>
                        <a:ea typeface="楷体" panose="02010609060101010101" pitchFamily="49" charset="-122"/>
                      </a:endParaRPr>
                    </a:p>
                  </a:txBody>
                  <a:tcPr anchor="ctr"/>
                </a:tc>
                <a:tc>
                  <a:txBody>
                    <a:bodyPr/>
                    <a:lstStyle/>
                    <a:p>
                      <a:pPr algn="l"/>
                      <a:r>
                        <a:rPr lang="en-US" altLang="zh-CN" sz="4800" baseline="0" dirty="0" smtClean="0">
                          <a:latin typeface="Times New Roman" panose="02020603050405020304" pitchFamily="18" charset="0"/>
                          <a:ea typeface="楷体" panose="02010609060101010101" pitchFamily="49" charset="-122"/>
                        </a:rPr>
                        <a:t>to do</a:t>
                      </a:r>
                      <a:endParaRPr lang="zh-CN" altLang="en-US" sz="4800" baseline="0" dirty="0">
                        <a:latin typeface="Times New Roman" panose="02020603050405020304" pitchFamily="18" charset="0"/>
                        <a:ea typeface="楷体" panose="02010609060101010101" pitchFamily="49" charset="-122"/>
                      </a:endParaRPr>
                    </a:p>
                  </a:txBody>
                  <a:tcPr anchor="ctr"/>
                </a:tc>
                <a:tc>
                  <a:txBody>
                    <a:bodyPr/>
                    <a:lstStyle/>
                    <a:p>
                      <a:pPr algn="l"/>
                      <a:r>
                        <a:rPr lang="en-US" altLang="zh-CN" sz="4800" baseline="0" dirty="0" smtClean="0">
                          <a:latin typeface="Times New Roman" panose="02020603050405020304" pitchFamily="18" charset="0"/>
                          <a:ea typeface="楷体" panose="02010609060101010101" pitchFamily="49" charset="-122"/>
                        </a:rPr>
                        <a:t>to be done</a:t>
                      </a:r>
                      <a:endParaRPr lang="zh-CN" altLang="en-US" sz="4800" baseline="0" dirty="0">
                        <a:latin typeface="Times New Roman" panose="02020603050405020304" pitchFamily="18" charset="0"/>
                        <a:ea typeface="楷体" panose="02010609060101010101" pitchFamily="49" charset="-122"/>
                      </a:endParaRPr>
                    </a:p>
                  </a:txBody>
                  <a:tcPr anchor="ctr"/>
                </a:tc>
                <a:tc>
                  <a:txBody>
                    <a:bodyPr/>
                    <a:lstStyle/>
                    <a:p>
                      <a:pPr algn="l"/>
                      <a:r>
                        <a:rPr lang="zh-CN" altLang="en-US" sz="4800" baseline="0" dirty="0" smtClean="0">
                          <a:latin typeface="Times New Roman" panose="02020603050405020304" pitchFamily="18" charset="0"/>
                          <a:ea typeface="楷体" panose="02010609060101010101" pitchFamily="49" charset="-122"/>
                        </a:rPr>
                        <a:t>与谓语动词的动作同时发生或在其后发生</a:t>
                      </a:r>
                      <a:endParaRPr lang="zh-CN" altLang="en-US" sz="4800" baseline="0" dirty="0">
                        <a:latin typeface="Times New Roman" panose="02020603050405020304" pitchFamily="18" charset="0"/>
                        <a:ea typeface="楷体" panose="02010609060101010101" pitchFamily="49" charset="-122"/>
                      </a:endParaRPr>
                    </a:p>
                  </a:txBody>
                  <a:tcPr anchor="ctr"/>
                </a:tc>
                <a:tc rowSpan="4">
                  <a:txBody>
                    <a:bodyPr/>
                    <a:lstStyle/>
                    <a:p>
                      <a:pPr algn="ctr"/>
                      <a:r>
                        <a:rPr lang="zh-CN" altLang="en-US" sz="4800" baseline="0" dirty="0" smtClean="0">
                          <a:latin typeface="Times New Roman" panose="02020603050405020304" pitchFamily="18" charset="0"/>
                          <a:ea typeface="楷体" panose="02010609060101010101" pitchFamily="49" charset="-122"/>
                        </a:rPr>
                        <a:t>√</a:t>
                      </a:r>
                      <a:endParaRPr lang="zh-CN" altLang="en-US" sz="4800" baseline="0" dirty="0">
                        <a:latin typeface="Times New Roman" panose="02020603050405020304" pitchFamily="18" charset="0"/>
                        <a:ea typeface="楷体" panose="02010609060101010101" pitchFamily="49" charset="-122"/>
                      </a:endParaRPr>
                    </a:p>
                  </a:txBody>
                  <a:tcPr anchor="ctr"/>
                </a:tc>
                <a:tc rowSpan="4">
                  <a:txBody>
                    <a:bodyPr/>
                    <a:lstStyle/>
                    <a:p>
                      <a:pPr marL="0" marR="0" indent="0" algn="ctr" defTabSz="911225" rtl="0" eaLnBrk="1" fontAlgn="auto" latinLnBrk="0" hangingPunct="1">
                        <a:lnSpc>
                          <a:spcPct val="100000"/>
                        </a:lnSpc>
                        <a:spcBef>
                          <a:spcPts val="0"/>
                        </a:spcBef>
                        <a:spcAft>
                          <a:spcPts val="0"/>
                        </a:spcAft>
                        <a:buClrTx/>
                        <a:buSzTx/>
                        <a:buFontTx/>
                        <a:buNone/>
                        <a:tabLst/>
                        <a:defRPr/>
                      </a:pPr>
                      <a:r>
                        <a:rPr lang="zh-CN" altLang="en-US" sz="4800" baseline="0" dirty="0" smtClean="0">
                          <a:latin typeface="Times New Roman" panose="02020603050405020304" pitchFamily="18" charset="0"/>
                          <a:ea typeface="楷体" panose="02010609060101010101" pitchFamily="49" charset="-122"/>
                        </a:rPr>
                        <a:t>√</a:t>
                      </a:r>
                    </a:p>
                  </a:txBody>
                  <a:tcPr anchor="ctr"/>
                </a:tc>
                <a:tc rowSpan="4">
                  <a:txBody>
                    <a:bodyPr/>
                    <a:lstStyle/>
                    <a:p>
                      <a:pPr marL="0" marR="0" indent="0" algn="ctr" defTabSz="911225" rtl="0" eaLnBrk="1" fontAlgn="auto" latinLnBrk="0" hangingPunct="1">
                        <a:lnSpc>
                          <a:spcPct val="100000"/>
                        </a:lnSpc>
                        <a:spcBef>
                          <a:spcPts val="0"/>
                        </a:spcBef>
                        <a:spcAft>
                          <a:spcPts val="0"/>
                        </a:spcAft>
                        <a:buClrTx/>
                        <a:buSzTx/>
                        <a:buFontTx/>
                        <a:buNone/>
                        <a:tabLst/>
                        <a:defRPr/>
                      </a:pPr>
                      <a:r>
                        <a:rPr lang="zh-CN" altLang="en-US" sz="4800" baseline="0" dirty="0" smtClean="0">
                          <a:latin typeface="Times New Roman" panose="02020603050405020304" pitchFamily="18" charset="0"/>
                          <a:ea typeface="楷体" panose="02010609060101010101" pitchFamily="49" charset="-122"/>
                        </a:rPr>
                        <a:t>√</a:t>
                      </a:r>
                    </a:p>
                  </a:txBody>
                  <a:tcPr anchor="ctr"/>
                </a:tc>
                <a:tc rowSpan="4">
                  <a:txBody>
                    <a:bodyPr/>
                    <a:lstStyle/>
                    <a:p>
                      <a:pPr marL="0" marR="0" indent="0" algn="ctr" defTabSz="911225" rtl="0" eaLnBrk="1" fontAlgn="auto" latinLnBrk="0" hangingPunct="1">
                        <a:lnSpc>
                          <a:spcPct val="100000"/>
                        </a:lnSpc>
                        <a:spcBef>
                          <a:spcPts val="0"/>
                        </a:spcBef>
                        <a:spcAft>
                          <a:spcPts val="0"/>
                        </a:spcAft>
                        <a:buClrTx/>
                        <a:buSzTx/>
                        <a:buFontTx/>
                        <a:buNone/>
                        <a:tabLst/>
                        <a:defRPr/>
                      </a:pPr>
                      <a:r>
                        <a:rPr lang="zh-CN" altLang="en-US" sz="4800" baseline="0" dirty="0" smtClean="0">
                          <a:latin typeface="Times New Roman" panose="02020603050405020304" pitchFamily="18" charset="0"/>
                          <a:ea typeface="楷体" panose="02010609060101010101" pitchFamily="49" charset="-122"/>
                        </a:rPr>
                        <a:t>√</a:t>
                      </a:r>
                    </a:p>
                  </a:txBody>
                  <a:tcPr anchor="ctr"/>
                </a:tc>
                <a:tc rowSpan="4">
                  <a:txBody>
                    <a:bodyPr/>
                    <a:lstStyle/>
                    <a:p>
                      <a:pPr marL="0" marR="0" indent="0" algn="ctr" defTabSz="911225" rtl="0" eaLnBrk="1" fontAlgn="auto" latinLnBrk="0" hangingPunct="1">
                        <a:lnSpc>
                          <a:spcPct val="100000"/>
                        </a:lnSpc>
                        <a:spcBef>
                          <a:spcPts val="0"/>
                        </a:spcBef>
                        <a:spcAft>
                          <a:spcPts val="0"/>
                        </a:spcAft>
                        <a:buClrTx/>
                        <a:buSzTx/>
                        <a:buFontTx/>
                        <a:buNone/>
                        <a:tabLst/>
                        <a:defRPr/>
                      </a:pPr>
                      <a:r>
                        <a:rPr lang="zh-CN" altLang="en-US" sz="4800" baseline="0" dirty="0" smtClean="0">
                          <a:latin typeface="Times New Roman" panose="02020603050405020304" pitchFamily="18" charset="0"/>
                          <a:ea typeface="楷体" panose="02010609060101010101" pitchFamily="49" charset="-122"/>
                        </a:rPr>
                        <a:t>√</a:t>
                      </a:r>
                    </a:p>
                  </a:txBody>
                  <a:tcPr anchor="ctr"/>
                </a:tc>
                <a:tc rowSpan="4">
                  <a:txBody>
                    <a:bodyPr/>
                    <a:lstStyle/>
                    <a:p>
                      <a:pPr marL="0" marR="0" indent="0" algn="ctr" defTabSz="911225" rtl="0" eaLnBrk="1" fontAlgn="auto" latinLnBrk="0" hangingPunct="1">
                        <a:lnSpc>
                          <a:spcPct val="100000"/>
                        </a:lnSpc>
                        <a:spcBef>
                          <a:spcPts val="0"/>
                        </a:spcBef>
                        <a:spcAft>
                          <a:spcPts val="0"/>
                        </a:spcAft>
                        <a:buClrTx/>
                        <a:buSzTx/>
                        <a:buFontTx/>
                        <a:buNone/>
                        <a:tabLst/>
                        <a:defRPr/>
                      </a:pPr>
                      <a:r>
                        <a:rPr lang="zh-CN" altLang="en-US" sz="4800" baseline="0" dirty="0" smtClean="0">
                          <a:latin typeface="Times New Roman" panose="02020603050405020304" pitchFamily="18" charset="0"/>
                          <a:ea typeface="楷体" panose="02010609060101010101" pitchFamily="49" charset="-122"/>
                        </a:rPr>
                        <a:t>√</a:t>
                      </a:r>
                    </a:p>
                  </a:txBody>
                  <a:tcPr anchor="ctr"/>
                </a:tc>
              </a:tr>
              <a:tr h="370840">
                <a:tc vMerge="1">
                  <a:txBody>
                    <a:bodyPr/>
                    <a:lstStyle/>
                    <a:p>
                      <a:endParaRPr lang="zh-CN" altLang="en-US" sz="4800" dirty="0"/>
                    </a:p>
                  </a:txBody>
                  <a:tcPr/>
                </a:tc>
                <a:tc>
                  <a:txBody>
                    <a:bodyPr/>
                    <a:lstStyle/>
                    <a:p>
                      <a:pPr algn="l"/>
                      <a:r>
                        <a:rPr lang="en-US" altLang="zh-CN" sz="4800" baseline="0" dirty="0" smtClean="0">
                          <a:latin typeface="Times New Roman" panose="02020603050405020304" pitchFamily="18" charset="0"/>
                          <a:ea typeface="楷体" panose="02010609060101010101" pitchFamily="49" charset="-122"/>
                        </a:rPr>
                        <a:t>to be doing</a:t>
                      </a:r>
                      <a:endParaRPr lang="zh-CN" altLang="en-US" sz="4800" baseline="0" dirty="0">
                        <a:latin typeface="Times New Roman" panose="02020603050405020304" pitchFamily="18" charset="0"/>
                        <a:ea typeface="楷体" panose="02010609060101010101" pitchFamily="49" charset="-122"/>
                      </a:endParaRPr>
                    </a:p>
                  </a:txBody>
                  <a:tcPr anchor="ctr"/>
                </a:tc>
                <a:tc>
                  <a:txBody>
                    <a:bodyPr/>
                    <a:lstStyle/>
                    <a:p>
                      <a:pPr algn="l"/>
                      <a:r>
                        <a:rPr lang="en-US" altLang="zh-CN" sz="4800" baseline="0" dirty="0" smtClean="0">
                          <a:latin typeface="Times New Roman" panose="02020603050405020304" pitchFamily="18" charset="0"/>
                          <a:ea typeface="楷体" panose="02010609060101010101" pitchFamily="49" charset="-122"/>
                        </a:rPr>
                        <a:t>——</a:t>
                      </a:r>
                      <a:endParaRPr lang="zh-CN" altLang="en-US" sz="4800" baseline="0" dirty="0">
                        <a:latin typeface="Times New Roman" panose="02020603050405020304" pitchFamily="18" charset="0"/>
                        <a:ea typeface="楷体" panose="02010609060101010101" pitchFamily="49" charset="-122"/>
                      </a:endParaRPr>
                    </a:p>
                  </a:txBody>
                  <a:tcPr anchor="ctr"/>
                </a:tc>
                <a:tc>
                  <a:txBody>
                    <a:bodyPr/>
                    <a:lstStyle/>
                    <a:p>
                      <a:pPr algn="l"/>
                      <a:r>
                        <a:rPr lang="zh-CN" altLang="en-US" sz="4800" baseline="0" dirty="0" smtClean="0">
                          <a:latin typeface="Times New Roman" panose="02020603050405020304" pitchFamily="18" charset="0"/>
                          <a:ea typeface="楷体" panose="02010609060101010101" pitchFamily="49" charset="-122"/>
                        </a:rPr>
                        <a:t>谓语动作发生时，不定式的动作正在进行</a:t>
                      </a:r>
                      <a:endParaRPr lang="zh-CN" altLang="en-US" sz="4800" baseline="0" dirty="0">
                        <a:latin typeface="Times New Roman" panose="02020603050405020304" pitchFamily="18" charset="0"/>
                        <a:ea typeface="楷体" panose="02010609060101010101" pitchFamily="49" charset="-122"/>
                      </a:endParaRPr>
                    </a:p>
                  </a:txBody>
                  <a:tcPr anchor="ctr"/>
                </a:tc>
                <a:tc vMerge="1">
                  <a:txBody>
                    <a:bodyPr/>
                    <a:lstStyle/>
                    <a:p>
                      <a:pPr marL="0" marR="0" indent="0" algn="ctr" defTabSz="911225" rtl="0" eaLnBrk="1" fontAlgn="auto" latinLnBrk="0" hangingPunct="1">
                        <a:lnSpc>
                          <a:spcPct val="100000"/>
                        </a:lnSpc>
                        <a:spcBef>
                          <a:spcPts val="0"/>
                        </a:spcBef>
                        <a:spcAft>
                          <a:spcPts val="0"/>
                        </a:spcAft>
                        <a:buClrTx/>
                        <a:buSzTx/>
                        <a:buFontTx/>
                        <a:buNone/>
                        <a:tabLst/>
                        <a:defRPr/>
                      </a:pPr>
                      <a:endParaRPr lang="zh-CN" altLang="en-US" sz="4800" dirty="0" smtClean="0"/>
                    </a:p>
                  </a:txBody>
                  <a:tcPr anchor="ctr"/>
                </a:tc>
                <a:tc vMerge="1">
                  <a:txBody>
                    <a:bodyPr/>
                    <a:lstStyle/>
                    <a:p>
                      <a:pPr marL="0" marR="0" indent="0" algn="ctr" defTabSz="911225" rtl="0" eaLnBrk="1" fontAlgn="auto" latinLnBrk="0" hangingPunct="1">
                        <a:lnSpc>
                          <a:spcPct val="100000"/>
                        </a:lnSpc>
                        <a:spcBef>
                          <a:spcPts val="0"/>
                        </a:spcBef>
                        <a:spcAft>
                          <a:spcPts val="0"/>
                        </a:spcAft>
                        <a:buClrTx/>
                        <a:buSzTx/>
                        <a:buFontTx/>
                        <a:buNone/>
                        <a:tabLst/>
                        <a:defRPr/>
                      </a:pPr>
                      <a:endParaRPr lang="zh-CN" altLang="en-US" sz="4800" dirty="0" smtClean="0"/>
                    </a:p>
                  </a:txBody>
                  <a:tcPr anchor="ctr"/>
                </a:tc>
                <a:tc vMerge="1">
                  <a:txBody>
                    <a:bodyPr/>
                    <a:lstStyle/>
                    <a:p>
                      <a:pPr algn="ctr"/>
                      <a:endParaRPr lang="zh-CN" altLang="en-US" sz="4800" dirty="0"/>
                    </a:p>
                  </a:txBody>
                  <a:tcPr anchor="ctr"/>
                </a:tc>
                <a:tc vMerge="1">
                  <a:txBody>
                    <a:bodyPr/>
                    <a:lstStyle/>
                    <a:p>
                      <a:pPr marL="0" marR="0" indent="0" algn="ctr" defTabSz="911225" rtl="0" eaLnBrk="1" fontAlgn="auto" latinLnBrk="0" hangingPunct="1">
                        <a:lnSpc>
                          <a:spcPct val="100000"/>
                        </a:lnSpc>
                        <a:spcBef>
                          <a:spcPts val="0"/>
                        </a:spcBef>
                        <a:spcAft>
                          <a:spcPts val="0"/>
                        </a:spcAft>
                        <a:buClrTx/>
                        <a:buSzTx/>
                        <a:buFontTx/>
                        <a:buNone/>
                        <a:tabLst/>
                        <a:defRPr/>
                      </a:pPr>
                      <a:endParaRPr lang="zh-CN" altLang="en-US" sz="4800" dirty="0" smtClean="0"/>
                    </a:p>
                  </a:txBody>
                  <a:tcPr anchor="ctr"/>
                </a:tc>
                <a:tc vMerge="1">
                  <a:txBody>
                    <a:bodyPr/>
                    <a:lstStyle/>
                    <a:p>
                      <a:pPr marL="0" marR="0" indent="0" algn="ctr" defTabSz="911225" rtl="0" eaLnBrk="1" fontAlgn="auto" latinLnBrk="0" hangingPunct="1">
                        <a:lnSpc>
                          <a:spcPct val="100000"/>
                        </a:lnSpc>
                        <a:spcBef>
                          <a:spcPts val="0"/>
                        </a:spcBef>
                        <a:spcAft>
                          <a:spcPts val="0"/>
                        </a:spcAft>
                        <a:buClrTx/>
                        <a:buSzTx/>
                        <a:buFontTx/>
                        <a:buNone/>
                        <a:tabLst/>
                        <a:defRPr/>
                      </a:pPr>
                      <a:endParaRPr lang="zh-CN" altLang="en-US" sz="4800" dirty="0" smtClean="0"/>
                    </a:p>
                  </a:txBody>
                  <a:tcPr anchor="ctr"/>
                </a:tc>
                <a:tc vMerge="1">
                  <a:txBody>
                    <a:bodyPr/>
                    <a:lstStyle/>
                    <a:p>
                      <a:pPr algn="ctr"/>
                      <a:endParaRPr lang="zh-CN" altLang="en-US" sz="4800" dirty="0"/>
                    </a:p>
                  </a:txBody>
                  <a:tcPr anchor="ctr"/>
                </a:tc>
              </a:tr>
              <a:tr h="370840">
                <a:tc vMerge="1">
                  <a:txBody>
                    <a:bodyPr/>
                    <a:lstStyle/>
                    <a:p>
                      <a:endParaRPr lang="zh-CN" altLang="en-US" sz="4800" dirty="0"/>
                    </a:p>
                  </a:txBody>
                  <a:tcPr/>
                </a:tc>
                <a:tc>
                  <a:txBody>
                    <a:bodyPr/>
                    <a:lstStyle/>
                    <a:p>
                      <a:pPr algn="l"/>
                      <a:r>
                        <a:rPr lang="en-US" altLang="zh-CN" sz="4800" baseline="0" dirty="0" smtClean="0">
                          <a:latin typeface="Times New Roman" panose="02020603050405020304" pitchFamily="18" charset="0"/>
                          <a:ea typeface="楷体" panose="02010609060101010101" pitchFamily="49" charset="-122"/>
                        </a:rPr>
                        <a:t>to have done</a:t>
                      </a:r>
                      <a:endParaRPr lang="zh-CN" altLang="en-US" sz="4800" baseline="0" dirty="0">
                        <a:latin typeface="Times New Roman" panose="02020603050405020304" pitchFamily="18" charset="0"/>
                        <a:ea typeface="楷体" panose="02010609060101010101" pitchFamily="49" charset="-122"/>
                      </a:endParaRPr>
                    </a:p>
                  </a:txBody>
                  <a:tcPr anchor="ctr"/>
                </a:tc>
                <a:tc>
                  <a:txBody>
                    <a:bodyPr/>
                    <a:lstStyle/>
                    <a:p>
                      <a:pPr algn="l"/>
                      <a:r>
                        <a:rPr lang="en-US" altLang="zh-CN" sz="4800" baseline="0" dirty="0" smtClean="0">
                          <a:latin typeface="Times New Roman" panose="02020603050405020304" pitchFamily="18" charset="0"/>
                          <a:ea typeface="楷体" panose="02010609060101010101" pitchFamily="49" charset="-122"/>
                        </a:rPr>
                        <a:t>to have been done</a:t>
                      </a:r>
                      <a:endParaRPr lang="zh-CN" altLang="en-US" sz="4800" baseline="0" dirty="0">
                        <a:latin typeface="Times New Roman" panose="02020603050405020304" pitchFamily="18" charset="0"/>
                        <a:ea typeface="楷体" panose="02010609060101010101" pitchFamily="49" charset="-122"/>
                      </a:endParaRPr>
                    </a:p>
                  </a:txBody>
                  <a:tcPr anchor="ctr"/>
                </a:tc>
                <a:tc>
                  <a:txBody>
                    <a:bodyPr/>
                    <a:lstStyle/>
                    <a:p>
                      <a:pPr algn="l"/>
                      <a:r>
                        <a:rPr lang="zh-CN" altLang="en-US" sz="4800" baseline="0" dirty="0" smtClean="0">
                          <a:latin typeface="Times New Roman" panose="02020603050405020304" pitchFamily="18" charset="0"/>
                          <a:ea typeface="楷体" panose="02010609060101010101" pitchFamily="49" charset="-122"/>
                        </a:rPr>
                        <a:t>先于谓语动词的动作</a:t>
                      </a:r>
                      <a:endParaRPr lang="zh-CN" altLang="en-US" sz="4800" baseline="0" dirty="0">
                        <a:latin typeface="Times New Roman" panose="02020603050405020304" pitchFamily="18" charset="0"/>
                        <a:ea typeface="楷体" panose="02010609060101010101" pitchFamily="49" charset="-122"/>
                      </a:endParaRPr>
                    </a:p>
                  </a:txBody>
                  <a:tcPr anchor="ctr"/>
                </a:tc>
                <a:tc vMerge="1">
                  <a:txBody>
                    <a:bodyPr/>
                    <a:lstStyle/>
                    <a:p>
                      <a:pPr algn="ctr"/>
                      <a:endParaRPr lang="zh-CN" altLang="en-US" sz="4800" dirty="0"/>
                    </a:p>
                  </a:txBody>
                  <a:tcPr anchor="ctr"/>
                </a:tc>
                <a:tc vMerge="1">
                  <a:txBody>
                    <a:bodyPr/>
                    <a:lstStyle/>
                    <a:p>
                      <a:pPr algn="ctr"/>
                      <a:endParaRPr lang="zh-CN" altLang="en-US" sz="4800" dirty="0"/>
                    </a:p>
                  </a:txBody>
                  <a:tcPr anchor="ctr"/>
                </a:tc>
                <a:tc vMerge="1">
                  <a:txBody>
                    <a:bodyPr/>
                    <a:lstStyle/>
                    <a:p>
                      <a:pPr algn="ctr"/>
                      <a:endParaRPr lang="zh-CN" altLang="en-US" sz="4800" dirty="0"/>
                    </a:p>
                  </a:txBody>
                  <a:tcPr anchor="ctr"/>
                </a:tc>
                <a:tc vMerge="1">
                  <a:txBody>
                    <a:bodyPr/>
                    <a:lstStyle/>
                    <a:p>
                      <a:pPr algn="ctr"/>
                      <a:endParaRPr lang="zh-CN" altLang="en-US" sz="4800" dirty="0"/>
                    </a:p>
                  </a:txBody>
                  <a:tcPr anchor="ctr"/>
                </a:tc>
                <a:tc vMerge="1">
                  <a:txBody>
                    <a:bodyPr/>
                    <a:lstStyle/>
                    <a:p>
                      <a:pPr algn="ctr"/>
                      <a:endParaRPr lang="zh-CN" altLang="en-US" sz="4800" dirty="0"/>
                    </a:p>
                  </a:txBody>
                  <a:tcPr anchor="ctr"/>
                </a:tc>
                <a:tc vMerge="1">
                  <a:txBody>
                    <a:bodyPr/>
                    <a:lstStyle/>
                    <a:p>
                      <a:pPr algn="ctr"/>
                      <a:endParaRPr lang="zh-CN" altLang="en-US" sz="4800" dirty="0"/>
                    </a:p>
                  </a:txBody>
                  <a:tcPr anchor="ctr"/>
                </a:tc>
              </a:tr>
              <a:tr h="370840">
                <a:tc vMerge="1">
                  <a:txBody>
                    <a:bodyPr/>
                    <a:lstStyle/>
                    <a:p>
                      <a:endParaRPr lang="zh-CN" altLang="en-US" sz="4800" dirty="0"/>
                    </a:p>
                  </a:txBody>
                  <a:tcPr/>
                </a:tc>
                <a:tc>
                  <a:txBody>
                    <a:bodyPr/>
                    <a:lstStyle/>
                    <a:p>
                      <a:pPr algn="l"/>
                      <a:r>
                        <a:rPr lang="en-US" altLang="zh-CN" sz="4800" baseline="0" dirty="0" smtClean="0">
                          <a:latin typeface="Times New Roman" panose="02020603050405020304" pitchFamily="18" charset="0"/>
                          <a:ea typeface="楷体" panose="02010609060101010101" pitchFamily="49" charset="-122"/>
                        </a:rPr>
                        <a:t>to have been doing</a:t>
                      </a:r>
                      <a:endParaRPr lang="zh-CN" altLang="en-US" sz="4800" baseline="0" dirty="0">
                        <a:latin typeface="Times New Roman" panose="02020603050405020304" pitchFamily="18" charset="0"/>
                        <a:ea typeface="楷体" panose="02010609060101010101" pitchFamily="49" charset="-122"/>
                      </a:endParaRPr>
                    </a:p>
                  </a:txBody>
                  <a:tcPr anchor="ctr"/>
                </a:tc>
                <a:tc>
                  <a:txBody>
                    <a:bodyPr/>
                    <a:lstStyle/>
                    <a:p>
                      <a:pPr algn="l"/>
                      <a:r>
                        <a:rPr lang="en-US" altLang="zh-CN" sz="4800" baseline="0" dirty="0" smtClean="0">
                          <a:latin typeface="Times New Roman" panose="02020603050405020304" pitchFamily="18" charset="0"/>
                          <a:ea typeface="楷体" panose="02010609060101010101" pitchFamily="49" charset="-122"/>
                        </a:rPr>
                        <a:t>——</a:t>
                      </a:r>
                      <a:endParaRPr lang="zh-CN" altLang="en-US" sz="4800" baseline="0" dirty="0">
                        <a:latin typeface="Times New Roman" panose="02020603050405020304" pitchFamily="18" charset="0"/>
                        <a:ea typeface="楷体" panose="02010609060101010101" pitchFamily="49" charset="-122"/>
                      </a:endParaRPr>
                    </a:p>
                  </a:txBody>
                  <a:tcPr anchor="ctr"/>
                </a:tc>
                <a:tc>
                  <a:txBody>
                    <a:bodyPr/>
                    <a:lstStyle/>
                    <a:p>
                      <a:pPr algn="l"/>
                      <a:r>
                        <a:rPr lang="zh-CN" altLang="en-US" sz="4800" baseline="0" dirty="0" smtClean="0">
                          <a:latin typeface="Times New Roman" panose="02020603050405020304" pitchFamily="18" charset="0"/>
                          <a:ea typeface="楷体" panose="02010609060101010101" pitchFamily="49" charset="-122"/>
                        </a:rPr>
                        <a:t>先于谓语动词的动作而又延续到谓语动作发生时</a:t>
                      </a:r>
                      <a:endParaRPr lang="zh-CN" altLang="en-US" sz="4800" baseline="0" dirty="0">
                        <a:latin typeface="Times New Roman" panose="02020603050405020304" pitchFamily="18" charset="0"/>
                        <a:ea typeface="楷体" panose="02010609060101010101" pitchFamily="49" charset="-122"/>
                      </a:endParaRPr>
                    </a:p>
                  </a:txBody>
                  <a:tcPr anchor="ctr"/>
                </a:tc>
                <a:tc vMerge="1">
                  <a:txBody>
                    <a:bodyPr/>
                    <a:lstStyle/>
                    <a:p>
                      <a:pPr algn="ctr"/>
                      <a:endParaRPr lang="zh-CN" altLang="en-US" sz="4800" dirty="0"/>
                    </a:p>
                  </a:txBody>
                  <a:tcPr anchor="ctr"/>
                </a:tc>
                <a:tc vMerge="1">
                  <a:txBody>
                    <a:bodyPr/>
                    <a:lstStyle/>
                    <a:p>
                      <a:pPr algn="ctr"/>
                      <a:endParaRPr lang="zh-CN" altLang="en-US" sz="4800" dirty="0"/>
                    </a:p>
                  </a:txBody>
                  <a:tcPr anchor="ctr"/>
                </a:tc>
                <a:tc vMerge="1">
                  <a:txBody>
                    <a:bodyPr/>
                    <a:lstStyle/>
                    <a:p>
                      <a:pPr algn="ctr"/>
                      <a:endParaRPr lang="zh-CN" altLang="en-US" sz="4800" dirty="0"/>
                    </a:p>
                  </a:txBody>
                  <a:tcPr anchor="ctr"/>
                </a:tc>
                <a:tc vMerge="1">
                  <a:txBody>
                    <a:bodyPr/>
                    <a:lstStyle/>
                    <a:p>
                      <a:pPr algn="ctr"/>
                      <a:endParaRPr lang="zh-CN" altLang="en-US" sz="4800" dirty="0"/>
                    </a:p>
                  </a:txBody>
                  <a:tcPr anchor="ctr"/>
                </a:tc>
                <a:tc vMerge="1">
                  <a:txBody>
                    <a:bodyPr/>
                    <a:lstStyle/>
                    <a:p>
                      <a:pPr algn="ctr"/>
                      <a:endParaRPr lang="zh-CN" altLang="en-US" sz="4800" dirty="0"/>
                    </a:p>
                  </a:txBody>
                  <a:tcPr anchor="ctr"/>
                </a:tc>
                <a:tc vMerge="1">
                  <a:txBody>
                    <a:bodyPr/>
                    <a:lstStyle/>
                    <a:p>
                      <a:pPr algn="ctr"/>
                      <a:endParaRPr lang="zh-CN" altLang="en-US" sz="4800" dirty="0"/>
                    </a:p>
                  </a:txBody>
                  <a:tcPr anchor="ctr"/>
                </a:tc>
              </a:tr>
            </a:tbl>
          </a:graphicData>
        </a:graphic>
      </p:graphicFrame>
      <p:pic>
        <p:nvPicPr>
          <p:cNvPr id="9" name="图片 8">
            <a:hlinkClick r:id="rId4" action="ppaction://hlinksldjump"/>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11640041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 xmlns:a16="http://schemas.microsoft.com/office/drawing/2014/main" id="{037EC38E-21B6-4B70-B7D0-7EF1E23E3893}"/>
              </a:ext>
            </a:extLst>
          </p:cNvPr>
          <p:cNvSpPr/>
          <p:nvPr/>
        </p:nvSpPr>
        <p:spPr>
          <a:xfrm>
            <a:off x="1192102" y="738000"/>
            <a:ext cx="21987096" cy="969496"/>
          </a:xfrm>
          <a:prstGeom prst="rect">
            <a:avLst/>
          </a:prstGeom>
        </p:spPr>
        <p:txBody>
          <a:bodyPr wrap="square">
            <a:spAutoFit/>
          </a:bodyPr>
          <a:lstStyle/>
          <a:p>
            <a:pPr algn="ct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突破语法</a:t>
            </a:r>
            <a:r>
              <a:rPr lang="en-US" altLang="zh-CN" sz="5700" b="1" dirty="0" smtClean="0">
                <a:latin typeface="Times New Roman" panose="02020603050405020304" pitchFamily="18" charset="0"/>
                <a:ea typeface="黑体" panose="02010609060101010101" pitchFamily="49" charset="-122"/>
                <a:cs typeface="Times New Roman" panose="02020603050405020304" pitchFamily="18" charset="0"/>
              </a:rPr>
              <a:t>5   </a:t>
            </a: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非谓语动词</a:t>
            </a:r>
            <a:endParaRPr lang="en-US" altLang="zh-CN" sz="5700" b="1" dirty="0">
              <a:latin typeface="Times New Roman" panose="02020603050405020304" pitchFamily="18" charset="0"/>
              <a:ea typeface="黑体" panose="02010609060101010101" pitchFamily="49" charset="-122"/>
              <a:cs typeface="Times New Roman" panose="02020603050405020304" pitchFamily="18" charset="0"/>
            </a:endParaRPr>
          </a:p>
        </p:txBody>
      </p:sp>
      <p:pic>
        <p:nvPicPr>
          <p:cNvPr id="4" name="图片 3">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5"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5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非</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谓语动词</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P303</a:t>
            </a:r>
            <a:endParaRPr lang="zh-CN" altLang="en-US" sz="3200" dirty="0">
              <a:solidFill>
                <a:srgbClr val="FF0000"/>
              </a:solidFill>
              <a:latin typeface="宋体" panose="02010600030101010101" pitchFamily="2" charset="-122"/>
              <a:ea typeface="宋体" panose="02010600030101010101" pitchFamily="2" charset="-122"/>
            </a:endParaRPr>
          </a:p>
        </p:txBody>
      </p:sp>
      <p:graphicFrame>
        <p:nvGraphicFramePr>
          <p:cNvPr id="6" name="表格 5"/>
          <p:cNvGraphicFramePr>
            <a:graphicFrameLocks noGrp="1"/>
          </p:cNvGraphicFramePr>
          <p:nvPr>
            <p:extLst>
              <p:ext uri="{D42A27DB-BD31-4B8C-83A1-F6EECF244321}">
                <p14:modId xmlns:p14="http://schemas.microsoft.com/office/powerpoint/2010/main" val="1827919619"/>
              </p:ext>
            </p:extLst>
          </p:nvPr>
        </p:nvGraphicFramePr>
        <p:xfrm>
          <a:off x="1385650" y="1974446"/>
          <a:ext cx="20114996" cy="10789920"/>
        </p:xfrm>
        <a:graphic>
          <a:graphicData uri="http://schemas.openxmlformats.org/drawingml/2006/table">
            <a:tbl>
              <a:tblPr firstRow="1" bandRow="1">
                <a:tableStyleId>{5C22544A-7EE6-4342-B048-85BDC9FD1C3A}</a:tableStyleId>
              </a:tblPr>
              <a:tblGrid>
                <a:gridCol w="922498"/>
                <a:gridCol w="1125000"/>
                <a:gridCol w="3420000"/>
                <a:gridCol w="3240000"/>
                <a:gridCol w="5962502"/>
                <a:gridCol w="945000"/>
                <a:gridCol w="990000"/>
                <a:gridCol w="855000"/>
                <a:gridCol w="945000"/>
                <a:gridCol w="900000"/>
                <a:gridCol w="809996"/>
              </a:tblGrid>
              <a:tr h="1553554">
                <a:tc gridSpan="2">
                  <a:txBody>
                    <a:bodyPr/>
                    <a:lstStyle/>
                    <a:p>
                      <a:pPr algn="ctr"/>
                      <a:r>
                        <a:rPr lang="zh-CN" altLang="en-US" sz="4800" dirty="0" smtClean="0"/>
                        <a:t>种类</a:t>
                      </a:r>
                      <a:endParaRPr lang="zh-CN" altLang="en-US" sz="4800" dirty="0"/>
                    </a:p>
                  </a:txBody>
                  <a:tcPr anchor="ctr"/>
                </a:tc>
                <a:tc hMerge="1">
                  <a:txBody>
                    <a:bodyPr/>
                    <a:lstStyle/>
                    <a:p>
                      <a:endParaRPr lang="zh-CN" altLang="en-US" sz="4800" dirty="0"/>
                    </a:p>
                  </a:txBody>
                  <a:tcPr/>
                </a:tc>
                <a:tc>
                  <a:txBody>
                    <a:bodyPr/>
                    <a:lstStyle/>
                    <a:p>
                      <a:pPr algn="ctr"/>
                      <a:r>
                        <a:rPr lang="zh-CN" altLang="en-US" sz="4800" dirty="0" smtClean="0"/>
                        <a:t>与逻辑主语之间是主动关系</a:t>
                      </a:r>
                      <a:endParaRPr lang="zh-CN" altLang="en-US" sz="4800" dirty="0"/>
                    </a:p>
                  </a:txBody>
                  <a:tcPr anchor="ctr"/>
                </a:tc>
                <a:tc>
                  <a:txBody>
                    <a:bodyPr/>
                    <a:lstStyle/>
                    <a:p>
                      <a:pPr algn="ctr"/>
                      <a:r>
                        <a:rPr lang="zh-CN" altLang="en-US" sz="4800" dirty="0" smtClean="0"/>
                        <a:t>与逻辑主语之间是被动关系</a:t>
                      </a:r>
                      <a:endParaRPr lang="zh-CN" altLang="en-US" sz="4800" dirty="0"/>
                    </a:p>
                  </a:txBody>
                  <a:tcPr anchor="ctr"/>
                </a:tc>
                <a:tc>
                  <a:txBody>
                    <a:bodyPr/>
                    <a:lstStyle/>
                    <a:p>
                      <a:pPr algn="ctr"/>
                      <a:r>
                        <a:rPr lang="zh-CN" altLang="en-US" sz="4800" dirty="0" smtClean="0"/>
                        <a:t>含义</a:t>
                      </a:r>
                      <a:endParaRPr lang="zh-CN" altLang="en-US" sz="4800" dirty="0"/>
                    </a:p>
                  </a:txBody>
                  <a:tcPr anchor="ctr"/>
                </a:tc>
                <a:tc>
                  <a:txBody>
                    <a:bodyPr/>
                    <a:lstStyle/>
                    <a:p>
                      <a:pPr algn="ctr"/>
                      <a:r>
                        <a:rPr lang="zh-CN" altLang="en-US" sz="4800" dirty="0" smtClean="0"/>
                        <a:t>主语</a:t>
                      </a:r>
                      <a:endParaRPr lang="zh-CN" altLang="en-US" sz="4800" dirty="0"/>
                    </a:p>
                  </a:txBody>
                  <a:tcPr anchor="ctr"/>
                </a:tc>
                <a:tc>
                  <a:txBody>
                    <a:bodyPr/>
                    <a:lstStyle/>
                    <a:p>
                      <a:pPr algn="ctr"/>
                      <a:r>
                        <a:rPr lang="zh-CN" altLang="en-US" sz="4800" dirty="0" smtClean="0"/>
                        <a:t>宾语</a:t>
                      </a:r>
                      <a:endParaRPr lang="zh-CN" altLang="en-US" sz="4800" dirty="0"/>
                    </a:p>
                  </a:txBody>
                  <a:tcPr anchor="ctr"/>
                </a:tc>
                <a:tc>
                  <a:txBody>
                    <a:bodyPr/>
                    <a:lstStyle/>
                    <a:p>
                      <a:pPr algn="ctr"/>
                      <a:r>
                        <a:rPr lang="zh-CN" altLang="en-US" sz="4800" dirty="0" smtClean="0"/>
                        <a:t>补足语</a:t>
                      </a:r>
                      <a:endParaRPr lang="zh-CN" altLang="en-US" sz="4800" dirty="0"/>
                    </a:p>
                  </a:txBody>
                  <a:tcPr anchor="ctr"/>
                </a:tc>
                <a:tc>
                  <a:txBody>
                    <a:bodyPr/>
                    <a:lstStyle/>
                    <a:p>
                      <a:pPr algn="ctr"/>
                      <a:r>
                        <a:rPr lang="zh-CN" altLang="en-US" sz="4800" dirty="0" smtClean="0"/>
                        <a:t>表语</a:t>
                      </a:r>
                      <a:endParaRPr lang="zh-CN" altLang="en-US" sz="4800" dirty="0"/>
                    </a:p>
                  </a:txBody>
                  <a:tcPr anchor="ctr"/>
                </a:tc>
                <a:tc>
                  <a:txBody>
                    <a:bodyPr/>
                    <a:lstStyle/>
                    <a:p>
                      <a:pPr algn="ctr"/>
                      <a:r>
                        <a:rPr lang="zh-CN" altLang="en-US" sz="4800" dirty="0" smtClean="0"/>
                        <a:t>定语</a:t>
                      </a:r>
                      <a:endParaRPr lang="zh-CN" altLang="en-US" sz="4800" dirty="0"/>
                    </a:p>
                  </a:txBody>
                  <a:tcPr anchor="ctr"/>
                </a:tc>
                <a:tc>
                  <a:txBody>
                    <a:bodyPr/>
                    <a:lstStyle/>
                    <a:p>
                      <a:pPr algn="ctr"/>
                      <a:r>
                        <a:rPr lang="zh-CN" altLang="en-US" sz="4800" dirty="0" smtClean="0"/>
                        <a:t>状语</a:t>
                      </a:r>
                      <a:endParaRPr lang="zh-CN" altLang="en-US" sz="4800" dirty="0"/>
                    </a:p>
                  </a:txBody>
                  <a:tcPr anchor="ctr"/>
                </a:tc>
              </a:tr>
              <a:tr h="617554">
                <a:tc rowSpan="2" gridSpan="2">
                  <a:txBody>
                    <a:bodyPr/>
                    <a:lstStyle/>
                    <a:p>
                      <a:pPr algn="ctr"/>
                      <a:r>
                        <a:rPr lang="zh-CN" altLang="en-US" sz="4800" baseline="0" dirty="0" smtClean="0">
                          <a:latin typeface="黑体" panose="02010609060101010101" pitchFamily="49" charset="-122"/>
                          <a:ea typeface="黑体" panose="02010609060101010101" pitchFamily="49" charset="-122"/>
                        </a:rPr>
                        <a:t>动名词</a:t>
                      </a:r>
                      <a:endParaRPr lang="zh-CN" altLang="en-US" sz="4800" baseline="0" dirty="0">
                        <a:latin typeface="黑体" panose="02010609060101010101" pitchFamily="49" charset="-122"/>
                        <a:ea typeface="黑体" panose="02010609060101010101" pitchFamily="49" charset="-122"/>
                      </a:endParaRPr>
                    </a:p>
                  </a:txBody>
                  <a:tcPr anchor="ctr"/>
                </a:tc>
                <a:tc rowSpan="2" hMerge="1">
                  <a:txBody>
                    <a:bodyPr/>
                    <a:lstStyle/>
                    <a:p>
                      <a:endParaRPr lang="zh-CN" altLang="en-US" sz="4800" dirty="0"/>
                    </a:p>
                  </a:txBody>
                  <a:tcPr/>
                </a:tc>
                <a:tc>
                  <a:txBody>
                    <a:bodyPr/>
                    <a:lstStyle/>
                    <a:p>
                      <a:pPr algn="ctr"/>
                      <a:r>
                        <a:rPr lang="en-US" altLang="zh-CN" sz="4800" baseline="0" dirty="0" smtClean="0">
                          <a:latin typeface="Times New Roman" panose="02020603050405020304" pitchFamily="18" charset="0"/>
                          <a:ea typeface="楷体" panose="02010609060101010101" pitchFamily="49" charset="-122"/>
                        </a:rPr>
                        <a:t>doing</a:t>
                      </a:r>
                      <a:endParaRPr lang="zh-CN" altLang="en-US" sz="4800" baseline="0" dirty="0">
                        <a:latin typeface="Times New Roman" panose="02020603050405020304" pitchFamily="18" charset="0"/>
                        <a:ea typeface="楷体" panose="02010609060101010101" pitchFamily="49" charset="-122"/>
                      </a:endParaRPr>
                    </a:p>
                  </a:txBody>
                  <a:tcPr anchor="ctr"/>
                </a:tc>
                <a:tc>
                  <a:txBody>
                    <a:bodyPr/>
                    <a:lstStyle/>
                    <a:p>
                      <a:pPr algn="ctr"/>
                      <a:r>
                        <a:rPr lang="en-US" altLang="zh-CN" sz="4800" baseline="0" dirty="0" smtClean="0">
                          <a:latin typeface="Times New Roman" panose="02020603050405020304" pitchFamily="18" charset="0"/>
                          <a:ea typeface="楷体" panose="02010609060101010101" pitchFamily="49" charset="-122"/>
                        </a:rPr>
                        <a:t>being done</a:t>
                      </a:r>
                      <a:endParaRPr lang="zh-CN" altLang="en-US" sz="4800" baseline="0" dirty="0">
                        <a:latin typeface="Times New Roman" panose="02020603050405020304" pitchFamily="18" charset="0"/>
                        <a:ea typeface="楷体" panose="02010609060101010101" pitchFamily="49" charset="-122"/>
                      </a:endParaRPr>
                    </a:p>
                  </a:txBody>
                  <a:tcPr anchor="ctr"/>
                </a:tc>
                <a:tc>
                  <a:txBody>
                    <a:bodyPr/>
                    <a:lstStyle/>
                    <a:p>
                      <a:pPr algn="l"/>
                      <a:r>
                        <a:rPr lang="zh-CN" altLang="en-US" sz="4800" baseline="0" dirty="0" smtClean="0">
                          <a:latin typeface="Times New Roman" panose="02020603050405020304" pitchFamily="18" charset="0"/>
                          <a:ea typeface="楷体" panose="02010609060101010101" pitchFamily="49" charset="-122"/>
                        </a:rPr>
                        <a:t>与谓语动作同时发生或在其后发生</a:t>
                      </a:r>
                      <a:endParaRPr lang="zh-CN" altLang="en-US" sz="4800" baseline="0" dirty="0">
                        <a:latin typeface="Times New Roman" panose="02020603050405020304" pitchFamily="18" charset="0"/>
                        <a:ea typeface="楷体" panose="02010609060101010101" pitchFamily="49" charset="-122"/>
                      </a:endParaRPr>
                    </a:p>
                  </a:txBody>
                  <a:tcPr anchor="ctr"/>
                </a:tc>
                <a:tc rowSpan="2">
                  <a:txBody>
                    <a:bodyPr/>
                    <a:lstStyle/>
                    <a:p>
                      <a:pPr marL="0" marR="0" indent="0" algn="ctr" defTabSz="911225" rtl="0" eaLnBrk="1" fontAlgn="auto" latinLnBrk="0" hangingPunct="1">
                        <a:lnSpc>
                          <a:spcPct val="100000"/>
                        </a:lnSpc>
                        <a:spcBef>
                          <a:spcPts val="0"/>
                        </a:spcBef>
                        <a:spcAft>
                          <a:spcPts val="0"/>
                        </a:spcAft>
                        <a:buClrTx/>
                        <a:buSzTx/>
                        <a:buFontTx/>
                        <a:buNone/>
                        <a:tabLst/>
                        <a:defRPr/>
                      </a:pPr>
                      <a:r>
                        <a:rPr lang="zh-CN" altLang="en-US" sz="4800" baseline="0" dirty="0" smtClean="0">
                          <a:latin typeface="Times New Roman" panose="02020603050405020304" pitchFamily="18" charset="0"/>
                          <a:ea typeface="楷体" panose="02010609060101010101" pitchFamily="49" charset="-122"/>
                        </a:rPr>
                        <a:t>√</a:t>
                      </a:r>
                      <a:endParaRPr lang="en-US" altLang="zh-CN" sz="4800" baseline="0" dirty="0" smtClean="0">
                        <a:latin typeface="Times New Roman" panose="02020603050405020304" pitchFamily="18" charset="0"/>
                        <a:ea typeface="楷体" panose="02010609060101010101" pitchFamily="49" charset="-122"/>
                      </a:endParaRPr>
                    </a:p>
                  </a:txBody>
                  <a:tcPr anchor="ctr"/>
                </a:tc>
                <a:tc rowSpan="2">
                  <a:txBody>
                    <a:bodyPr/>
                    <a:lstStyle/>
                    <a:p>
                      <a:pPr marL="0" marR="0" indent="0" algn="ctr" defTabSz="911225" rtl="0" eaLnBrk="1" fontAlgn="auto" latinLnBrk="0" hangingPunct="1">
                        <a:lnSpc>
                          <a:spcPct val="100000"/>
                        </a:lnSpc>
                        <a:spcBef>
                          <a:spcPts val="0"/>
                        </a:spcBef>
                        <a:spcAft>
                          <a:spcPts val="0"/>
                        </a:spcAft>
                        <a:buClrTx/>
                        <a:buSzTx/>
                        <a:buFontTx/>
                        <a:buNone/>
                        <a:tabLst/>
                        <a:defRPr/>
                      </a:pPr>
                      <a:r>
                        <a:rPr lang="zh-CN" altLang="en-US" sz="4800" baseline="0" dirty="0" smtClean="0">
                          <a:latin typeface="Times New Roman" panose="02020603050405020304" pitchFamily="18" charset="0"/>
                          <a:ea typeface="楷体" panose="02010609060101010101" pitchFamily="49" charset="-122"/>
                        </a:rPr>
                        <a:t>√</a:t>
                      </a:r>
                    </a:p>
                  </a:txBody>
                  <a:tcPr anchor="ctr"/>
                </a:tc>
                <a:tc rowSpan="2">
                  <a:txBody>
                    <a:bodyPr/>
                    <a:lstStyle/>
                    <a:p>
                      <a:pPr algn="ctr"/>
                      <a:r>
                        <a:rPr lang="en-US" altLang="zh-CN" sz="4800" baseline="0" dirty="0" smtClean="0">
                          <a:latin typeface="Times New Roman" panose="02020603050405020304" pitchFamily="18" charset="0"/>
                          <a:ea typeface="楷体" panose="02010609060101010101" pitchFamily="49" charset="-122"/>
                        </a:rPr>
                        <a:t>×</a:t>
                      </a:r>
                      <a:endParaRPr lang="zh-CN" altLang="en-US" sz="4800" baseline="0" dirty="0">
                        <a:latin typeface="Times New Roman" panose="02020603050405020304" pitchFamily="18" charset="0"/>
                        <a:ea typeface="楷体" panose="02010609060101010101" pitchFamily="49" charset="-122"/>
                      </a:endParaRPr>
                    </a:p>
                  </a:txBody>
                  <a:tcPr anchor="ctr"/>
                </a:tc>
                <a:tc rowSpan="2">
                  <a:txBody>
                    <a:bodyPr/>
                    <a:lstStyle/>
                    <a:p>
                      <a:pPr marL="0" marR="0" indent="0" algn="ctr" defTabSz="911225" rtl="0" eaLnBrk="1" fontAlgn="auto" latinLnBrk="0" hangingPunct="1">
                        <a:lnSpc>
                          <a:spcPct val="100000"/>
                        </a:lnSpc>
                        <a:spcBef>
                          <a:spcPts val="0"/>
                        </a:spcBef>
                        <a:spcAft>
                          <a:spcPts val="0"/>
                        </a:spcAft>
                        <a:buClrTx/>
                        <a:buSzTx/>
                        <a:buFontTx/>
                        <a:buNone/>
                        <a:tabLst/>
                        <a:defRPr/>
                      </a:pPr>
                      <a:r>
                        <a:rPr lang="zh-CN" altLang="en-US" sz="4800" baseline="0" dirty="0" smtClean="0">
                          <a:latin typeface="Times New Roman" panose="02020603050405020304" pitchFamily="18" charset="0"/>
                          <a:ea typeface="楷体" panose="02010609060101010101" pitchFamily="49" charset="-122"/>
                        </a:rPr>
                        <a:t>√</a:t>
                      </a:r>
                    </a:p>
                  </a:txBody>
                  <a:tcPr anchor="ctr"/>
                </a:tc>
                <a:tc rowSpan="2">
                  <a:txBody>
                    <a:bodyPr/>
                    <a:lstStyle/>
                    <a:p>
                      <a:pPr marL="0" marR="0" indent="0" algn="ctr" defTabSz="911225" rtl="0" eaLnBrk="1" fontAlgn="auto" latinLnBrk="0" hangingPunct="1">
                        <a:lnSpc>
                          <a:spcPct val="100000"/>
                        </a:lnSpc>
                        <a:spcBef>
                          <a:spcPts val="0"/>
                        </a:spcBef>
                        <a:spcAft>
                          <a:spcPts val="0"/>
                        </a:spcAft>
                        <a:buClrTx/>
                        <a:buSzTx/>
                        <a:buFontTx/>
                        <a:buNone/>
                        <a:tabLst/>
                        <a:defRPr/>
                      </a:pPr>
                      <a:r>
                        <a:rPr lang="zh-CN" altLang="en-US" sz="4800" baseline="0" dirty="0" smtClean="0">
                          <a:latin typeface="Times New Roman" panose="02020603050405020304" pitchFamily="18" charset="0"/>
                          <a:ea typeface="楷体" panose="02010609060101010101" pitchFamily="49" charset="-122"/>
                        </a:rPr>
                        <a:t>√</a:t>
                      </a:r>
                    </a:p>
                  </a:txBody>
                  <a:tcPr anchor="ctr"/>
                </a:tc>
                <a:tc rowSpan="2">
                  <a:txBody>
                    <a:bodyPr/>
                    <a:lstStyle/>
                    <a:p>
                      <a:pPr marL="0" marR="0" indent="0" algn="ctr" defTabSz="911225" rtl="0" eaLnBrk="1" fontAlgn="auto" latinLnBrk="0" hangingPunct="1">
                        <a:lnSpc>
                          <a:spcPct val="100000"/>
                        </a:lnSpc>
                        <a:spcBef>
                          <a:spcPts val="0"/>
                        </a:spcBef>
                        <a:spcAft>
                          <a:spcPts val="0"/>
                        </a:spcAft>
                        <a:buClrTx/>
                        <a:buSzTx/>
                        <a:buFontTx/>
                        <a:buNone/>
                        <a:tabLst/>
                        <a:defRPr/>
                      </a:pPr>
                      <a:r>
                        <a:rPr lang="en-US" altLang="zh-CN" sz="4800" baseline="0" dirty="0" smtClean="0">
                          <a:latin typeface="Times New Roman" panose="02020603050405020304" pitchFamily="18" charset="0"/>
                          <a:ea typeface="楷体" panose="02010609060101010101" pitchFamily="49" charset="-122"/>
                        </a:rPr>
                        <a:t>×</a:t>
                      </a:r>
                      <a:endParaRPr lang="zh-CN" altLang="en-US" sz="4800" baseline="0" dirty="0" smtClean="0">
                        <a:latin typeface="Times New Roman" panose="02020603050405020304" pitchFamily="18" charset="0"/>
                        <a:ea typeface="楷体" panose="02010609060101010101" pitchFamily="49" charset="-122"/>
                      </a:endParaRPr>
                    </a:p>
                  </a:txBody>
                  <a:tcPr anchor="ctr"/>
                </a:tc>
              </a:tr>
              <a:tr h="1003892">
                <a:tc gridSpan="2" vMerge="1">
                  <a:txBody>
                    <a:bodyPr/>
                    <a:lstStyle/>
                    <a:p>
                      <a:endParaRPr lang="zh-CN" altLang="en-US" sz="4800"/>
                    </a:p>
                  </a:txBody>
                  <a:tcPr/>
                </a:tc>
                <a:tc hMerge="1" vMerge="1">
                  <a:txBody>
                    <a:bodyPr/>
                    <a:lstStyle/>
                    <a:p>
                      <a:endParaRPr lang="zh-CN" altLang="en-US" sz="4800" dirty="0"/>
                    </a:p>
                  </a:txBody>
                  <a:tcPr/>
                </a:tc>
                <a:tc>
                  <a:txBody>
                    <a:bodyPr/>
                    <a:lstStyle/>
                    <a:p>
                      <a:pPr algn="ctr"/>
                      <a:r>
                        <a:rPr lang="en-US" altLang="zh-CN" sz="4800" baseline="0" dirty="0" smtClean="0">
                          <a:latin typeface="Times New Roman" panose="02020603050405020304" pitchFamily="18" charset="0"/>
                          <a:ea typeface="楷体" panose="02010609060101010101" pitchFamily="49" charset="-122"/>
                        </a:rPr>
                        <a:t>having done</a:t>
                      </a:r>
                      <a:endParaRPr lang="zh-CN" altLang="en-US" sz="4800" baseline="0" dirty="0">
                        <a:latin typeface="Times New Roman" panose="02020603050405020304" pitchFamily="18" charset="0"/>
                        <a:ea typeface="楷体" panose="02010609060101010101" pitchFamily="49" charset="-122"/>
                      </a:endParaRPr>
                    </a:p>
                  </a:txBody>
                  <a:tcPr anchor="ctr"/>
                </a:tc>
                <a:tc>
                  <a:txBody>
                    <a:bodyPr/>
                    <a:lstStyle/>
                    <a:p>
                      <a:pPr algn="ctr"/>
                      <a:r>
                        <a:rPr lang="en-US" altLang="zh-CN" sz="4800" baseline="0" dirty="0" smtClean="0">
                          <a:latin typeface="Times New Roman" panose="02020603050405020304" pitchFamily="18" charset="0"/>
                          <a:ea typeface="楷体" panose="02010609060101010101" pitchFamily="49" charset="-122"/>
                        </a:rPr>
                        <a:t>having been done</a:t>
                      </a:r>
                      <a:endParaRPr lang="zh-CN" altLang="en-US" sz="4800" baseline="0" dirty="0">
                        <a:latin typeface="Times New Roman" panose="02020603050405020304" pitchFamily="18" charset="0"/>
                        <a:ea typeface="楷体" panose="02010609060101010101" pitchFamily="49" charset="-122"/>
                      </a:endParaRPr>
                    </a:p>
                  </a:txBody>
                  <a:tcPr anchor="ctr"/>
                </a:tc>
                <a:tc>
                  <a:txBody>
                    <a:bodyPr/>
                    <a:lstStyle/>
                    <a:p>
                      <a:pPr algn="l"/>
                      <a:r>
                        <a:rPr lang="zh-CN" altLang="en-US" sz="4800" baseline="0" dirty="0" smtClean="0">
                          <a:latin typeface="Times New Roman" panose="02020603050405020304" pitchFamily="18" charset="0"/>
                          <a:ea typeface="楷体" panose="02010609060101010101" pitchFamily="49" charset="-122"/>
                        </a:rPr>
                        <a:t>发生在谓语动作之前</a:t>
                      </a:r>
                      <a:endParaRPr lang="zh-CN" altLang="en-US" sz="4800" baseline="0" dirty="0">
                        <a:latin typeface="Times New Roman" panose="02020603050405020304" pitchFamily="18" charset="0"/>
                        <a:ea typeface="楷体" panose="02010609060101010101" pitchFamily="49" charset="-122"/>
                      </a:endParaRPr>
                    </a:p>
                  </a:txBody>
                  <a:tcPr anchor="ctr"/>
                </a:tc>
                <a:tc vMerge="1">
                  <a:txBody>
                    <a:bodyPr/>
                    <a:lstStyle/>
                    <a:p>
                      <a:endParaRPr lang="zh-CN" altLang="en-US" sz="4800" dirty="0"/>
                    </a:p>
                  </a:txBody>
                  <a:tcPr/>
                </a:tc>
                <a:tc vMerge="1">
                  <a:txBody>
                    <a:bodyPr/>
                    <a:lstStyle/>
                    <a:p>
                      <a:endParaRPr lang="zh-CN" altLang="en-US" sz="4800" dirty="0"/>
                    </a:p>
                  </a:txBody>
                  <a:tcPr/>
                </a:tc>
                <a:tc vMerge="1">
                  <a:txBody>
                    <a:bodyPr/>
                    <a:lstStyle/>
                    <a:p>
                      <a:endParaRPr lang="zh-CN" altLang="en-US" sz="4800" dirty="0"/>
                    </a:p>
                  </a:txBody>
                  <a:tcPr/>
                </a:tc>
                <a:tc vMerge="1">
                  <a:txBody>
                    <a:bodyPr/>
                    <a:lstStyle/>
                    <a:p>
                      <a:endParaRPr lang="zh-CN" altLang="en-US" sz="4800" dirty="0"/>
                    </a:p>
                  </a:txBody>
                  <a:tcPr/>
                </a:tc>
                <a:tc vMerge="1">
                  <a:txBody>
                    <a:bodyPr/>
                    <a:lstStyle/>
                    <a:p>
                      <a:endParaRPr lang="zh-CN" altLang="en-US" sz="4800" dirty="0"/>
                    </a:p>
                  </a:txBody>
                  <a:tcPr/>
                </a:tc>
                <a:tc vMerge="1">
                  <a:txBody>
                    <a:bodyPr/>
                    <a:lstStyle/>
                    <a:p>
                      <a:endParaRPr lang="zh-CN" altLang="en-US" sz="4800" dirty="0"/>
                    </a:p>
                  </a:txBody>
                  <a:tcPr/>
                </a:tc>
              </a:tr>
              <a:tr h="1003892">
                <a:tc rowSpan="3">
                  <a:txBody>
                    <a:bodyPr/>
                    <a:lstStyle/>
                    <a:p>
                      <a:pPr algn="ctr"/>
                      <a:r>
                        <a:rPr lang="zh-CN" altLang="en-US" sz="4800" baseline="0" dirty="0" smtClean="0">
                          <a:latin typeface="黑体" panose="02010609060101010101" pitchFamily="49" charset="-122"/>
                          <a:ea typeface="黑体" panose="02010609060101010101" pitchFamily="49" charset="-122"/>
                        </a:rPr>
                        <a:t>分词</a:t>
                      </a:r>
                      <a:endParaRPr lang="zh-CN" altLang="en-US" sz="4800" baseline="0" dirty="0">
                        <a:latin typeface="黑体" panose="02010609060101010101" pitchFamily="49" charset="-122"/>
                        <a:ea typeface="黑体" panose="02010609060101010101" pitchFamily="49" charset="-122"/>
                      </a:endParaRPr>
                    </a:p>
                  </a:txBody>
                  <a:tcPr anchor="ctr"/>
                </a:tc>
                <a:tc rowSpan="2">
                  <a:txBody>
                    <a:bodyPr/>
                    <a:lstStyle/>
                    <a:p>
                      <a:pPr algn="ctr"/>
                      <a:r>
                        <a:rPr lang="zh-CN" altLang="en-US" sz="4800" baseline="0" dirty="0" smtClean="0">
                          <a:latin typeface="黑体" panose="02010609060101010101" pitchFamily="49" charset="-122"/>
                          <a:ea typeface="黑体" panose="02010609060101010101" pitchFamily="49" charset="-122"/>
                        </a:rPr>
                        <a:t>现在</a:t>
                      </a:r>
                      <a:endParaRPr lang="zh-CN" altLang="en-US" sz="4800" baseline="0" dirty="0">
                        <a:latin typeface="黑体" panose="02010609060101010101" pitchFamily="49" charset="-122"/>
                        <a:ea typeface="黑体" panose="02010609060101010101" pitchFamily="49" charset="-122"/>
                      </a:endParaRPr>
                    </a:p>
                  </a:txBody>
                  <a:tcPr anchor="ctr"/>
                </a:tc>
                <a:tc>
                  <a:txBody>
                    <a:bodyPr/>
                    <a:lstStyle/>
                    <a:p>
                      <a:pPr algn="ctr"/>
                      <a:r>
                        <a:rPr lang="en-US" altLang="zh-CN" sz="4800" baseline="0" dirty="0" smtClean="0">
                          <a:latin typeface="Times New Roman" panose="02020603050405020304" pitchFamily="18" charset="0"/>
                          <a:ea typeface="楷体" panose="02010609060101010101" pitchFamily="49" charset="-122"/>
                        </a:rPr>
                        <a:t>doing</a:t>
                      </a:r>
                      <a:endParaRPr lang="zh-CN" altLang="en-US" sz="4800" baseline="0" dirty="0">
                        <a:latin typeface="Times New Roman" panose="02020603050405020304" pitchFamily="18" charset="0"/>
                        <a:ea typeface="楷体" panose="02010609060101010101" pitchFamily="49" charset="-122"/>
                      </a:endParaRPr>
                    </a:p>
                  </a:txBody>
                  <a:tcPr anchor="ctr"/>
                </a:tc>
                <a:tc>
                  <a:txBody>
                    <a:bodyPr/>
                    <a:lstStyle/>
                    <a:p>
                      <a:pPr algn="ctr"/>
                      <a:r>
                        <a:rPr lang="en-US" altLang="zh-CN" sz="4800" baseline="0" dirty="0" smtClean="0">
                          <a:latin typeface="Times New Roman" panose="02020603050405020304" pitchFamily="18" charset="0"/>
                          <a:ea typeface="楷体" panose="02010609060101010101" pitchFamily="49" charset="-122"/>
                        </a:rPr>
                        <a:t>being done</a:t>
                      </a:r>
                      <a:endParaRPr lang="zh-CN" altLang="en-US" sz="4800" baseline="0" dirty="0">
                        <a:latin typeface="Times New Roman" panose="02020603050405020304" pitchFamily="18" charset="0"/>
                        <a:ea typeface="楷体" panose="02010609060101010101" pitchFamily="49" charset="-122"/>
                      </a:endParaRPr>
                    </a:p>
                  </a:txBody>
                  <a:tcPr anchor="ctr"/>
                </a:tc>
                <a:tc>
                  <a:txBody>
                    <a:bodyPr/>
                    <a:lstStyle/>
                    <a:p>
                      <a:pPr algn="l"/>
                      <a:r>
                        <a:rPr lang="zh-CN" altLang="en-US" sz="4800" baseline="0" dirty="0" smtClean="0">
                          <a:latin typeface="Times New Roman" panose="02020603050405020304" pitchFamily="18" charset="0"/>
                          <a:ea typeface="楷体" panose="02010609060101010101" pitchFamily="49" charset="-122"/>
                        </a:rPr>
                        <a:t>与谓语动作同时发生或正在进行</a:t>
                      </a:r>
                      <a:endParaRPr lang="zh-CN" altLang="en-US" sz="4800" baseline="0" dirty="0">
                        <a:latin typeface="Times New Roman" panose="02020603050405020304" pitchFamily="18" charset="0"/>
                        <a:ea typeface="楷体" panose="02010609060101010101" pitchFamily="49" charset="-122"/>
                      </a:endParaRPr>
                    </a:p>
                  </a:txBody>
                  <a:tcPr anchor="ctr"/>
                </a:tc>
                <a:tc rowSpan="3">
                  <a:txBody>
                    <a:bodyPr/>
                    <a:lstStyle/>
                    <a:p>
                      <a:pPr marL="0" marR="0" indent="0" algn="ctr" defTabSz="911225" rtl="0" eaLnBrk="1" fontAlgn="auto" latinLnBrk="0" hangingPunct="1">
                        <a:lnSpc>
                          <a:spcPct val="100000"/>
                        </a:lnSpc>
                        <a:spcBef>
                          <a:spcPts val="0"/>
                        </a:spcBef>
                        <a:spcAft>
                          <a:spcPts val="0"/>
                        </a:spcAft>
                        <a:buClrTx/>
                        <a:buSzTx/>
                        <a:buFontTx/>
                        <a:buNone/>
                        <a:tabLst/>
                        <a:defRPr/>
                      </a:pPr>
                      <a:r>
                        <a:rPr lang="en-US" altLang="zh-CN" sz="4800" baseline="0" dirty="0" smtClean="0">
                          <a:latin typeface="Times New Roman" panose="02020603050405020304" pitchFamily="18" charset="0"/>
                          <a:ea typeface="楷体" panose="02010609060101010101" pitchFamily="49" charset="-122"/>
                        </a:rPr>
                        <a:t>×</a:t>
                      </a:r>
                      <a:endParaRPr lang="zh-CN" altLang="en-US" sz="4800" baseline="0" dirty="0" smtClean="0">
                        <a:latin typeface="Times New Roman" panose="02020603050405020304" pitchFamily="18" charset="0"/>
                        <a:ea typeface="楷体" panose="02010609060101010101" pitchFamily="49" charset="-122"/>
                      </a:endParaRPr>
                    </a:p>
                  </a:txBody>
                  <a:tcPr anchor="ctr"/>
                </a:tc>
                <a:tc rowSpan="3">
                  <a:txBody>
                    <a:bodyPr/>
                    <a:lstStyle/>
                    <a:p>
                      <a:pPr marL="0" marR="0" indent="0" algn="ctr" defTabSz="911225" rtl="0" eaLnBrk="1" fontAlgn="auto" latinLnBrk="0" hangingPunct="1">
                        <a:lnSpc>
                          <a:spcPct val="100000"/>
                        </a:lnSpc>
                        <a:spcBef>
                          <a:spcPts val="0"/>
                        </a:spcBef>
                        <a:spcAft>
                          <a:spcPts val="0"/>
                        </a:spcAft>
                        <a:buClrTx/>
                        <a:buSzTx/>
                        <a:buFontTx/>
                        <a:buNone/>
                        <a:tabLst/>
                        <a:defRPr/>
                      </a:pPr>
                      <a:r>
                        <a:rPr lang="en-US" altLang="zh-CN" sz="4800" baseline="0" dirty="0" smtClean="0">
                          <a:latin typeface="Times New Roman" panose="02020603050405020304" pitchFamily="18" charset="0"/>
                          <a:ea typeface="楷体" panose="02010609060101010101" pitchFamily="49" charset="-122"/>
                        </a:rPr>
                        <a:t>×</a:t>
                      </a:r>
                      <a:endParaRPr lang="zh-CN" altLang="en-US" sz="4800" baseline="0" dirty="0" smtClean="0">
                        <a:latin typeface="Times New Roman" panose="02020603050405020304" pitchFamily="18" charset="0"/>
                        <a:ea typeface="楷体" panose="02010609060101010101" pitchFamily="49" charset="-122"/>
                      </a:endParaRPr>
                    </a:p>
                  </a:txBody>
                  <a:tcPr anchor="ctr"/>
                </a:tc>
                <a:tc rowSpan="3">
                  <a:txBody>
                    <a:bodyPr/>
                    <a:lstStyle/>
                    <a:p>
                      <a:pPr marL="0" marR="0" indent="0" algn="ctr" defTabSz="911225" rtl="0" eaLnBrk="1" fontAlgn="auto" latinLnBrk="0" hangingPunct="1">
                        <a:lnSpc>
                          <a:spcPct val="100000"/>
                        </a:lnSpc>
                        <a:spcBef>
                          <a:spcPts val="0"/>
                        </a:spcBef>
                        <a:spcAft>
                          <a:spcPts val="0"/>
                        </a:spcAft>
                        <a:buClrTx/>
                        <a:buSzTx/>
                        <a:buFontTx/>
                        <a:buNone/>
                        <a:tabLst/>
                        <a:defRPr/>
                      </a:pPr>
                      <a:r>
                        <a:rPr lang="zh-CN" altLang="en-US" sz="4800" baseline="0" dirty="0" smtClean="0">
                          <a:latin typeface="Times New Roman" panose="02020603050405020304" pitchFamily="18" charset="0"/>
                          <a:ea typeface="楷体" panose="02010609060101010101" pitchFamily="49" charset="-122"/>
                        </a:rPr>
                        <a:t>√</a:t>
                      </a:r>
                    </a:p>
                  </a:txBody>
                  <a:tcPr anchor="ctr"/>
                </a:tc>
                <a:tc rowSpan="3">
                  <a:txBody>
                    <a:bodyPr/>
                    <a:lstStyle/>
                    <a:p>
                      <a:pPr marL="0" marR="0" indent="0" algn="ctr" defTabSz="911225" rtl="0" eaLnBrk="1" fontAlgn="auto" latinLnBrk="0" hangingPunct="1">
                        <a:lnSpc>
                          <a:spcPct val="100000"/>
                        </a:lnSpc>
                        <a:spcBef>
                          <a:spcPts val="0"/>
                        </a:spcBef>
                        <a:spcAft>
                          <a:spcPts val="0"/>
                        </a:spcAft>
                        <a:buClrTx/>
                        <a:buSzTx/>
                        <a:buFontTx/>
                        <a:buNone/>
                        <a:tabLst/>
                        <a:defRPr/>
                      </a:pPr>
                      <a:r>
                        <a:rPr lang="zh-CN" altLang="en-US" sz="4800" baseline="0" dirty="0" smtClean="0">
                          <a:latin typeface="Times New Roman" panose="02020603050405020304" pitchFamily="18" charset="0"/>
                          <a:ea typeface="楷体" panose="02010609060101010101" pitchFamily="49" charset="-122"/>
                        </a:rPr>
                        <a:t>√</a:t>
                      </a:r>
                    </a:p>
                  </a:txBody>
                  <a:tcPr anchor="ctr"/>
                </a:tc>
                <a:tc rowSpan="3">
                  <a:txBody>
                    <a:bodyPr/>
                    <a:lstStyle/>
                    <a:p>
                      <a:pPr marL="0" marR="0" indent="0" algn="ctr" defTabSz="911225" rtl="0" eaLnBrk="1" fontAlgn="auto" latinLnBrk="0" hangingPunct="1">
                        <a:lnSpc>
                          <a:spcPct val="100000"/>
                        </a:lnSpc>
                        <a:spcBef>
                          <a:spcPts val="0"/>
                        </a:spcBef>
                        <a:spcAft>
                          <a:spcPts val="0"/>
                        </a:spcAft>
                        <a:buClrTx/>
                        <a:buSzTx/>
                        <a:buFontTx/>
                        <a:buNone/>
                        <a:tabLst/>
                        <a:defRPr/>
                      </a:pPr>
                      <a:r>
                        <a:rPr lang="zh-CN" altLang="en-US" sz="4800" baseline="0" dirty="0" smtClean="0">
                          <a:latin typeface="Times New Roman" panose="02020603050405020304" pitchFamily="18" charset="0"/>
                          <a:ea typeface="楷体" panose="02010609060101010101" pitchFamily="49" charset="-122"/>
                        </a:rPr>
                        <a:t>√</a:t>
                      </a:r>
                    </a:p>
                  </a:txBody>
                  <a:tcPr anchor="ctr"/>
                </a:tc>
                <a:tc rowSpan="3">
                  <a:txBody>
                    <a:bodyPr/>
                    <a:lstStyle/>
                    <a:p>
                      <a:pPr marL="0" marR="0" indent="0" algn="ctr" defTabSz="911225" rtl="0" eaLnBrk="1" fontAlgn="auto" latinLnBrk="0" hangingPunct="1">
                        <a:lnSpc>
                          <a:spcPct val="100000"/>
                        </a:lnSpc>
                        <a:spcBef>
                          <a:spcPts val="0"/>
                        </a:spcBef>
                        <a:spcAft>
                          <a:spcPts val="0"/>
                        </a:spcAft>
                        <a:buClrTx/>
                        <a:buSzTx/>
                        <a:buFontTx/>
                        <a:buNone/>
                        <a:tabLst/>
                        <a:defRPr/>
                      </a:pPr>
                      <a:r>
                        <a:rPr lang="zh-CN" altLang="en-US" sz="4800" baseline="0" dirty="0" smtClean="0">
                          <a:latin typeface="Times New Roman" panose="02020603050405020304" pitchFamily="18" charset="0"/>
                          <a:ea typeface="楷体" panose="02010609060101010101" pitchFamily="49" charset="-122"/>
                        </a:rPr>
                        <a:t>√</a:t>
                      </a:r>
                    </a:p>
                  </a:txBody>
                  <a:tcPr anchor="ctr"/>
                </a:tc>
              </a:tr>
              <a:tr h="1003892">
                <a:tc vMerge="1">
                  <a:txBody>
                    <a:bodyPr/>
                    <a:lstStyle/>
                    <a:p>
                      <a:endParaRPr lang="zh-CN" altLang="en-US" sz="4800" dirty="0"/>
                    </a:p>
                  </a:txBody>
                  <a:tcPr/>
                </a:tc>
                <a:tc vMerge="1">
                  <a:txBody>
                    <a:bodyPr/>
                    <a:lstStyle/>
                    <a:p>
                      <a:endParaRPr lang="zh-CN" altLang="en-US" sz="4800" dirty="0"/>
                    </a:p>
                  </a:txBody>
                  <a:tcPr/>
                </a:tc>
                <a:tc>
                  <a:txBody>
                    <a:bodyPr/>
                    <a:lstStyle/>
                    <a:p>
                      <a:pPr algn="ctr"/>
                      <a:r>
                        <a:rPr lang="en-US" altLang="zh-CN" sz="4800" baseline="0" dirty="0" smtClean="0">
                          <a:latin typeface="Times New Roman" panose="02020603050405020304" pitchFamily="18" charset="0"/>
                          <a:ea typeface="楷体" panose="02010609060101010101" pitchFamily="49" charset="-122"/>
                        </a:rPr>
                        <a:t>having done</a:t>
                      </a:r>
                      <a:endParaRPr lang="zh-CN" altLang="en-US" sz="4800" baseline="0" dirty="0">
                        <a:latin typeface="Times New Roman" panose="02020603050405020304" pitchFamily="18" charset="0"/>
                        <a:ea typeface="楷体" panose="02010609060101010101" pitchFamily="49" charset="-122"/>
                      </a:endParaRPr>
                    </a:p>
                  </a:txBody>
                  <a:tcPr anchor="ctr"/>
                </a:tc>
                <a:tc>
                  <a:txBody>
                    <a:bodyPr/>
                    <a:lstStyle/>
                    <a:p>
                      <a:pPr algn="ctr"/>
                      <a:r>
                        <a:rPr lang="en-US" altLang="zh-CN" sz="4800" baseline="0" dirty="0" smtClean="0">
                          <a:latin typeface="Times New Roman" panose="02020603050405020304" pitchFamily="18" charset="0"/>
                          <a:ea typeface="楷体" panose="02010609060101010101" pitchFamily="49" charset="-122"/>
                        </a:rPr>
                        <a:t>having been done</a:t>
                      </a:r>
                      <a:endParaRPr lang="zh-CN" altLang="en-US" sz="4800" baseline="0" dirty="0">
                        <a:latin typeface="Times New Roman" panose="02020603050405020304" pitchFamily="18" charset="0"/>
                        <a:ea typeface="楷体" panose="02010609060101010101" pitchFamily="49" charset="-122"/>
                      </a:endParaRPr>
                    </a:p>
                  </a:txBody>
                  <a:tcPr anchor="ctr"/>
                </a:tc>
                <a:tc rowSpan="2">
                  <a:txBody>
                    <a:bodyPr/>
                    <a:lstStyle/>
                    <a:p>
                      <a:pPr algn="l"/>
                      <a:r>
                        <a:rPr lang="zh-CN" altLang="en-US" sz="4800" baseline="0" dirty="0" smtClean="0">
                          <a:latin typeface="Times New Roman" panose="02020603050405020304" pitchFamily="18" charset="0"/>
                          <a:ea typeface="楷体" panose="02010609060101010101" pitchFamily="49" charset="-122"/>
                        </a:rPr>
                        <a:t>先于谓语动词的动作</a:t>
                      </a:r>
                      <a:endParaRPr lang="zh-CN" altLang="en-US" sz="4800" baseline="0" dirty="0">
                        <a:latin typeface="Times New Roman" panose="02020603050405020304" pitchFamily="18" charset="0"/>
                        <a:ea typeface="楷体" panose="02010609060101010101" pitchFamily="49" charset="-122"/>
                      </a:endParaRPr>
                    </a:p>
                  </a:txBody>
                  <a:tcPr anchor="ctr"/>
                </a:tc>
                <a:tc vMerge="1">
                  <a:txBody>
                    <a:bodyPr/>
                    <a:lstStyle/>
                    <a:p>
                      <a:endParaRPr lang="zh-CN" altLang="en-US" sz="4800" dirty="0"/>
                    </a:p>
                  </a:txBody>
                  <a:tcPr/>
                </a:tc>
                <a:tc vMerge="1">
                  <a:txBody>
                    <a:bodyPr/>
                    <a:lstStyle/>
                    <a:p>
                      <a:endParaRPr lang="zh-CN" altLang="en-US" sz="4800" dirty="0"/>
                    </a:p>
                  </a:txBody>
                  <a:tcPr/>
                </a:tc>
                <a:tc vMerge="1">
                  <a:txBody>
                    <a:bodyPr/>
                    <a:lstStyle/>
                    <a:p>
                      <a:endParaRPr lang="zh-CN" altLang="en-US" sz="4800" dirty="0"/>
                    </a:p>
                  </a:txBody>
                  <a:tcPr/>
                </a:tc>
                <a:tc vMerge="1">
                  <a:txBody>
                    <a:bodyPr/>
                    <a:lstStyle/>
                    <a:p>
                      <a:endParaRPr lang="zh-CN" altLang="en-US" sz="4800" dirty="0"/>
                    </a:p>
                  </a:txBody>
                  <a:tcPr/>
                </a:tc>
                <a:tc vMerge="1">
                  <a:txBody>
                    <a:bodyPr/>
                    <a:lstStyle/>
                    <a:p>
                      <a:endParaRPr lang="zh-CN" altLang="en-US" sz="4800" dirty="0"/>
                    </a:p>
                  </a:txBody>
                  <a:tcPr/>
                </a:tc>
                <a:tc vMerge="1">
                  <a:txBody>
                    <a:bodyPr/>
                    <a:lstStyle/>
                    <a:p>
                      <a:endParaRPr lang="zh-CN" altLang="en-US" sz="4800" dirty="0"/>
                    </a:p>
                  </a:txBody>
                  <a:tcPr/>
                </a:tc>
              </a:tr>
              <a:tr h="1003892">
                <a:tc vMerge="1">
                  <a:txBody>
                    <a:bodyPr/>
                    <a:lstStyle/>
                    <a:p>
                      <a:pPr algn="ctr"/>
                      <a:endParaRPr lang="zh-CN" altLang="en-US" sz="4800" baseline="0" dirty="0">
                        <a:latin typeface="黑体" panose="02010609060101010101" pitchFamily="49" charset="-122"/>
                        <a:ea typeface="黑体" panose="02010609060101010101" pitchFamily="49" charset="-122"/>
                      </a:endParaRPr>
                    </a:p>
                  </a:txBody>
                  <a:tcPr anchor="ctr"/>
                </a:tc>
                <a:tc>
                  <a:txBody>
                    <a:bodyPr/>
                    <a:lstStyle/>
                    <a:p>
                      <a:pPr marL="0" marR="0" indent="0" algn="ctr" defTabSz="911225" rtl="0" eaLnBrk="1" fontAlgn="auto" latinLnBrk="0" hangingPunct="1">
                        <a:lnSpc>
                          <a:spcPct val="100000"/>
                        </a:lnSpc>
                        <a:spcBef>
                          <a:spcPts val="0"/>
                        </a:spcBef>
                        <a:spcAft>
                          <a:spcPts val="0"/>
                        </a:spcAft>
                        <a:buClrTx/>
                        <a:buSzTx/>
                        <a:buFontTx/>
                        <a:buNone/>
                        <a:tabLst/>
                        <a:defRPr/>
                      </a:pPr>
                      <a:r>
                        <a:rPr lang="zh-CN" altLang="en-US" sz="4800" baseline="0" dirty="0" smtClean="0">
                          <a:latin typeface="黑体" panose="02010609060101010101" pitchFamily="49" charset="-122"/>
                          <a:ea typeface="黑体" panose="02010609060101010101" pitchFamily="49" charset="-122"/>
                        </a:rPr>
                        <a:t>过去</a:t>
                      </a:r>
                    </a:p>
                    <a:p>
                      <a:pPr algn="ctr"/>
                      <a:endParaRPr lang="zh-CN" altLang="en-US" sz="4800" baseline="0" dirty="0">
                        <a:latin typeface="黑体" panose="02010609060101010101" pitchFamily="49" charset="-122"/>
                        <a:ea typeface="黑体" panose="02010609060101010101" pitchFamily="49" charset="-122"/>
                      </a:endParaRPr>
                    </a:p>
                  </a:txBody>
                  <a:tcPr anchor="ctr"/>
                </a:tc>
                <a:tc>
                  <a:txBody>
                    <a:bodyPr/>
                    <a:lstStyle/>
                    <a:p>
                      <a:pPr algn="ctr"/>
                      <a:r>
                        <a:rPr lang="en-US" altLang="zh-CN" sz="4800" baseline="0" dirty="0" smtClean="0">
                          <a:latin typeface="Times New Roman" panose="02020603050405020304" pitchFamily="18" charset="0"/>
                          <a:ea typeface="楷体" panose="02010609060101010101" pitchFamily="49" charset="-122"/>
                        </a:rPr>
                        <a:t>done (vi.)</a:t>
                      </a:r>
                      <a:r>
                        <a:rPr lang="zh-CN" altLang="en-US" sz="4800" baseline="0" dirty="0" smtClean="0">
                          <a:latin typeface="Times New Roman" panose="02020603050405020304" pitchFamily="18" charset="0"/>
                          <a:ea typeface="楷体" panose="02010609060101010101" pitchFamily="49" charset="-122"/>
                        </a:rPr>
                        <a:t>表完成</a:t>
                      </a:r>
                      <a:endParaRPr lang="zh-CN" altLang="en-US" sz="4800" baseline="0" dirty="0">
                        <a:latin typeface="Times New Roman" panose="02020603050405020304" pitchFamily="18" charset="0"/>
                        <a:ea typeface="楷体" panose="02010609060101010101" pitchFamily="49" charset="-122"/>
                      </a:endParaRPr>
                    </a:p>
                  </a:txBody>
                  <a:tcPr anchor="ctr"/>
                </a:tc>
                <a:tc>
                  <a:txBody>
                    <a:bodyPr/>
                    <a:lstStyle/>
                    <a:p>
                      <a:pPr algn="ctr"/>
                      <a:r>
                        <a:rPr lang="en-US" altLang="zh-CN" sz="4800" baseline="0" dirty="0" smtClean="0">
                          <a:latin typeface="Times New Roman" panose="02020603050405020304" pitchFamily="18" charset="0"/>
                          <a:ea typeface="楷体" panose="02010609060101010101" pitchFamily="49" charset="-122"/>
                        </a:rPr>
                        <a:t>done (</a:t>
                      </a:r>
                      <a:r>
                        <a:rPr lang="en-US" altLang="zh-CN" sz="4800" baseline="0" dirty="0" err="1" smtClean="0">
                          <a:latin typeface="Times New Roman" panose="02020603050405020304" pitchFamily="18" charset="0"/>
                          <a:ea typeface="楷体" panose="02010609060101010101" pitchFamily="49" charset="-122"/>
                        </a:rPr>
                        <a:t>vt.</a:t>
                      </a:r>
                      <a:r>
                        <a:rPr lang="en-US" altLang="zh-CN" sz="4800" baseline="0" dirty="0" smtClean="0">
                          <a:latin typeface="Times New Roman" panose="02020603050405020304" pitchFamily="18" charset="0"/>
                          <a:ea typeface="楷体" panose="02010609060101010101" pitchFamily="49" charset="-122"/>
                        </a:rPr>
                        <a:t>)</a:t>
                      </a:r>
                      <a:r>
                        <a:rPr lang="zh-CN" altLang="en-US" sz="4800" baseline="0" dirty="0" smtClean="0">
                          <a:latin typeface="Times New Roman" panose="02020603050405020304" pitchFamily="18" charset="0"/>
                          <a:ea typeface="楷体" panose="02010609060101010101" pitchFamily="49" charset="-122"/>
                        </a:rPr>
                        <a:t>表被动与完成</a:t>
                      </a:r>
                      <a:endParaRPr lang="zh-CN" altLang="en-US" sz="4800" baseline="0" dirty="0">
                        <a:latin typeface="Times New Roman" panose="02020603050405020304" pitchFamily="18" charset="0"/>
                        <a:ea typeface="楷体" panose="02010609060101010101" pitchFamily="49" charset="-122"/>
                      </a:endParaRPr>
                    </a:p>
                  </a:txBody>
                  <a:tcPr anchor="ctr"/>
                </a:tc>
                <a:tc vMerge="1">
                  <a:txBody>
                    <a:bodyPr/>
                    <a:lstStyle/>
                    <a:p>
                      <a:endParaRPr lang="zh-CN" altLang="en-US" sz="4800" dirty="0"/>
                    </a:p>
                  </a:txBody>
                  <a:tcPr/>
                </a:tc>
                <a:tc vMerge="1">
                  <a:txBody>
                    <a:bodyPr/>
                    <a:lstStyle/>
                    <a:p>
                      <a:endParaRPr lang="zh-CN" altLang="en-US" sz="4800" dirty="0"/>
                    </a:p>
                  </a:txBody>
                  <a:tcPr/>
                </a:tc>
                <a:tc vMerge="1">
                  <a:txBody>
                    <a:bodyPr/>
                    <a:lstStyle/>
                    <a:p>
                      <a:endParaRPr lang="zh-CN" altLang="en-US" sz="4800" dirty="0"/>
                    </a:p>
                  </a:txBody>
                  <a:tcPr/>
                </a:tc>
                <a:tc vMerge="1">
                  <a:txBody>
                    <a:bodyPr/>
                    <a:lstStyle/>
                    <a:p>
                      <a:endParaRPr lang="zh-CN" altLang="en-US" sz="4800" dirty="0"/>
                    </a:p>
                  </a:txBody>
                  <a:tcPr/>
                </a:tc>
                <a:tc vMerge="1">
                  <a:txBody>
                    <a:bodyPr/>
                    <a:lstStyle/>
                    <a:p>
                      <a:endParaRPr lang="zh-CN" altLang="en-US" sz="4800" dirty="0"/>
                    </a:p>
                  </a:txBody>
                  <a:tcPr/>
                </a:tc>
                <a:tc vMerge="1">
                  <a:txBody>
                    <a:bodyPr/>
                    <a:lstStyle/>
                    <a:p>
                      <a:endParaRPr lang="zh-CN" altLang="en-US" sz="4800" dirty="0"/>
                    </a:p>
                  </a:txBody>
                  <a:tcPr/>
                </a:tc>
                <a:tc vMerge="1">
                  <a:txBody>
                    <a:bodyPr/>
                    <a:lstStyle/>
                    <a:p>
                      <a:endParaRPr lang="zh-CN" altLang="en-US" sz="4800" dirty="0"/>
                    </a:p>
                  </a:txBody>
                  <a:tcPr/>
                </a:tc>
              </a:tr>
            </a:tbl>
          </a:graphicData>
        </a:graphic>
      </p:graphicFrame>
      <p:pic>
        <p:nvPicPr>
          <p:cNvPr id="7" name="图片 6">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16360822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 xmlns:a16="http://schemas.microsoft.com/office/drawing/2014/main" id="{037EC38E-21B6-4B70-B7D0-7EF1E23E3893}"/>
              </a:ext>
            </a:extLst>
          </p:cNvPr>
          <p:cNvSpPr/>
          <p:nvPr/>
        </p:nvSpPr>
        <p:spPr>
          <a:xfrm>
            <a:off x="1192102" y="738000"/>
            <a:ext cx="21987096" cy="969496"/>
          </a:xfrm>
          <a:prstGeom prst="rect">
            <a:avLst/>
          </a:prstGeom>
        </p:spPr>
        <p:txBody>
          <a:bodyPr wrap="square">
            <a:spAutoFit/>
          </a:bodyPr>
          <a:lstStyle/>
          <a:p>
            <a:pPr algn="ct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突破语法</a:t>
            </a:r>
            <a:r>
              <a:rPr lang="en-US" altLang="zh-CN" sz="5700" b="1" dirty="0" smtClean="0">
                <a:latin typeface="Times New Roman" panose="02020603050405020304" pitchFamily="18" charset="0"/>
                <a:ea typeface="黑体" panose="02010609060101010101" pitchFamily="49" charset="-122"/>
                <a:cs typeface="Times New Roman" panose="02020603050405020304" pitchFamily="18" charset="0"/>
              </a:rPr>
              <a:t>5   </a:t>
            </a: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非谓语动词</a:t>
            </a:r>
            <a:endParaRPr lang="en-US" altLang="zh-CN" sz="5700" b="1" dirty="0">
              <a:latin typeface="Times New Roman" panose="02020603050405020304" pitchFamily="18" charset="0"/>
              <a:ea typeface="黑体" panose="02010609060101010101" pitchFamily="49" charset="-122"/>
              <a:cs typeface="Times New Roman" panose="02020603050405020304" pitchFamily="18" charset="0"/>
            </a:endParaRPr>
          </a:p>
        </p:txBody>
      </p:sp>
      <p:pic>
        <p:nvPicPr>
          <p:cNvPr id="4" name="图片 3">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5"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5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非</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谓语动词</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P303</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7" name="TextBox 1"/>
          <p:cNvSpPr txBox="1"/>
          <p:nvPr/>
        </p:nvSpPr>
        <p:spPr>
          <a:xfrm>
            <a:off x="1880649" y="1952625"/>
            <a:ext cx="20250001" cy="894797"/>
          </a:xfrm>
          <a:prstGeom prst="rect">
            <a:avLst/>
          </a:prstGeom>
          <a:noFill/>
        </p:spPr>
        <p:txBody>
          <a:bodyPr wrap="square" rtlCol="0">
            <a:spAutoFit/>
          </a:bodyPr>
          <a:lstStyle/>
          <a:p>
            <a:pPr fontAlgn="auto">
              <a:lnSpc>
                <a:spcPct val="110000"/>
              </a:lnSpc>
            </a:pPr>
            <a:r>
              <a:rPr lang="zh-CN" altLang="en-US" sz="5400" spc="-100" dirty="0">
                <a:latin typeface="黑体" panose="02010609060101010101" pitchFamily="49" charset="-122"/>
                <a:ea typeface="黑体" panose="02010609060101010101" pitchFamily="49" charset="-122"/>
                <a:cs typeface="Times New Roman" panose="02020603050405020304" pitchFamily="18" charset="0"/>
              </a:rPr>
              <a:t>非谓语动词类题目的四种解题技巧</a:t>
            </a:r>
            <a:endParaRPr lang="en-US" altLang="zh-CN" sz="5400" spc="-100" dirty="0">
              <a:latin typeface="黑体" panose="02010609060101010101" pitchFamily="49" charset="-122"/>
              <a:ea typeface="黑体" panose="02010609060101010101" pitchFamily="49" charset="-122"/>
              <a:cs typeface="Times New Roman" panose="02020603050405020304" pitchFamily="18" charset="0"/>
            </a:endParaRPr>
          </a:p>
        </p:txBody>
      </p:sp>
      <p:pic>
        <p:nvPicPr>
          <p:cNvPr id="2050" name="Picture 2" descr="C:\Users\063\Desktop\未标题-1.pn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88994"/>
          <a:stretch/>
        </p:blipFill>
        <p:spPr bwMode="auto">
          <a:xfrm>
            <a:off x="1935537" y="3166824"/>
            <a:ext cx="3041650" cy="1171176"/>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1"/>
          <p:cNvSpPr txBox="1"/>
          <p:nvPr/>
        </p:nvSpPr>
        <p:spPr>
          <a:xfrm>
            <a:off x="5300651" y="2990278"/>
            <a:ext cx="16479609" cy="1717393"/>
          </a:xfrm>
          <a:prstGeom prst="rect">
            <a:avLst/>
          </a:prstGeom>
          <a:noFill/>
        </p:spPr>
        <p:txBody>
          <a:bodyPr wrap="square" rtlCol="0">
            <a:spAutoFit/>
          </a:bodyPr>
          <a:lstStyle/>
          <a:p>
            <a:pPr fontAlgn="auto">
              <a:lnSpc>
                <a:spcPct val="110000"/>
              </a:lnSpc>
            </a:pPr>
            <a:r>
              <a:rPr lang="zh-CN" altLang="en-US" sz="4800" spc="-100" dirty="0">
                <a:solidFill>
                  <a:srgbClr val="2A5CAA"/>
                </a:solidFill>
                <a:latin typeface="楷体" panose="02010609060101010101" pitchFamily="49" charset="-122"/>
                <a:ea typeface="楷体" panose="02010609060101010101" pitchFamily="49" charset="-122"/>
                <a:cs typeface="Times New Roman" panose="02020603050405020304" pitchFamily="18" charset="0"/>
              </a:rPr>
              <a:t>确定句中的谓语动词和非谓语动词动作发生的先后顺序，再根据前面讲到的不同的非谓语形式所具有的时间含义答题。</a:t>
            </a:r>
          </a:p>
        </p:txBody>
      </p:sp>
      <p:pic>
        <p:nvPicPr>
          <p:cNvPr id="9" name="Picture 2" descr="C:\Users\063\Desktop\未标题-1.pn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26927" b="62067"/>
          <a:stretch/>
        </p:blipFill>
        <p:spPr bwMode="auto">
          <a:xfrm>
            <a:off x="1935537" y="5103000"/>
            <a:ext cx="3041650" cy="1171176"/>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1"/>
          <p:cNvSpPr txBox="1"/>
          <p:nvPr/>
        </p:nvSpPr>
        <p:spPr>
          <a:xfrm>
            <a:off x="5300651" y="4978766"/>
            <a:ext cx="16479609" cy="2529923"/>
          </a:xfrm>
          <a:prstGeom prst="rect">
            <a:avLst/>
          </a:prstGeom>
          <a:noFill/>
        </p:spPr>
        <p:txBody>
          <a:bodyPr wrap="square" rtlCol="0">
            <a:spAutoFit/>
          </a:bodyPr>
          <a:lstStyle/>
          <a:p>
            <a:pPr marL="685800" indent="-685800" fontAlgn="auto">
              <a:lnSpc>
                <a:spcPct val="110000"/>
              </a:lnSpc>
              <a:buFont typeface="Arial" panose="020B0604020202020204" pitchFamily="34" charset="0"/>
              <a:buChar char="•"/>
            </a:pPr>
            <a:r>
              <a:rPr lang="zh-CN" altLang="en-US" sz="4800" spc="-100" dirty="0">
                <a:solidFill>
                  <a:srgbClr val="2A5CAA"/>
                </a:solidFill>
                <a:latin typeface="楷体" panose="02010609060101010101" pitchFamily="49" charset="-122"/>
                <a:ea typeface="楷体" panose="02010609060101010101" pitchFamily="49" charset="-122"/>
                <a:cs typeface="Times New Roman" panose="02020603050405020304" pitchFamily="18" charset="0"/>
              </a:rPr>
              <a:t>找到非谓语动词的逻辑主语</a:t>
            </a:r>
            <a:r>
              <a:rPr lang="en-US" altLang="zh-CN" sz="4800" spc="-100" dirty="0">
                <a:solidFill>
                  <a:srgbClr val="2A5CAA"/>
                </a:solidFill>
                <a:latin typeface="楷体" panose="02010609060101010101" pitchFamily="49" charset="-122"/>
                <a:ea typeface="楷体" panose="02010609060101010101" pitchFamily="49" charset="-122"/>
                <a:cs typeface="Times New Roman" panose="02020603050405020304" pitchFamily="18" charset="0"/>
              </a:rPr>
              <a:t>,</a:t>
            </a:r>
            <a:r>
              <a:rPr lang="zh-CN" altLang="en-US" sz="4800" spc="-100" dirty="0">
                <a:solidFill>
                  <a:srgbClr val="2A5CAA"/>
                </a:solidFill>
                <a:latin typeface="楷体" panose="02010609060101010101" pitchFamily="49" charset="-122"/>
                <a:ea typeface="楷体" panose="02010609060101010101" pitchFamily="49" charset="-122"/>
                <a:cs typeface="Times New Roman" panose="02020603050405020304" pitchFamily="18" charset="0"/>
              </a:rPr>
              <a:t>判断二者是主动关系还是被动关系</a:t>
            </a:r>
            <a:r>
              <a:rPr lang="zh-CN" altLang="en-US" sz="4800" spc="-100" dirty="0" smtClean="0">
                <a:solidFill>
                  <a:srgbClr val="2A5CAA"/>
                </a:solidFill>
                <a:latin typeface="楷体" panose="02010609060101010101" pitchFamily="49" charset="-122"/>
                <a:ea typeface="楷体" panose="02010609060101010101" pitchFamily="49" charset="-122"/>
                <a:cs typeface="Times New Roman" panose="02020603050405020304" pitchFamily="18" charset="0"/>
              </a:rPr>
              <a:t>；</a:t>
            </a:r>
          </a:p>
          <a:p>
            <a:pPr marL="685800" indent="-685800" fontAlgn="auto">
              <a:lnSpc>
                <a:spcPct val="110000"/>
              </a:lnSpc>
              <a:buFont typeface="Arial" panose="020B0604020202020204" pitchFamily="34" charset="0"/>
              <a:buChar char="•"/>
            </a:pPr>
            <a:r>
              <a:rPr lang="zh-CN" altLang="en-US" sz="4800" spc="-100" dirty="0" smtClean="0">
                <a:solidFill>
                  <a:srgbClr val="2A5CAA"/>
                </a:solidFill>
                <a:latin typeface="楷体" panose="02010609060101010101" pitchFamily="49" charset="-122"/>
                <a:ea typeface="楷体" panose="02010609060101010101" pitchFamily="49" charset="-122"/>
                <a:cs typeface="Times New Roman" panose="02020603050405020304" pitchFamily="18" charset="0"/>
              </a:rPr>
              <a:t>非谓语动词作状语时，整个句子的主语即为逻辑主语。</a:t>
            </a:r>
            <a:endParaRPr lang="zh-CN" altLang="en-US" sz="4800" spc="-100" dirty="0">
              <a:solidFill>
                <a:srgbClr val="2A5CAA"/>
              </a:solidFill>
              <a:latin typeface="楷体" panose="02010609060101010101" pitchFamily="49" charset="-122"/>
              <a:ea typeface="楷体" panose="02010609060101010101" pitchFamily="49" charset="-122"/>
              <a:cs typeface="Times New Roman" panose="02020603050405020304" pitchFamily="18" charset="0"/>
            </a:endParaRPr>
          </a:p>
        </p:txBody>
      </p:sp>
      <p:pic>
        <p:nvPicPr>
          <p:cNvPr id="11" name="Picture 2" descr="C:\Users\063\Desktop\未标题-1.pn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58142" b="30852"/>
          <a:stretch/>
        </p:blipFill>
        <p:spPr bwMode="auto">
          <a:xfrm>
            <a:off x="1935537" y="7851762"/>
            <a:ext cx="3041650" cy="1171176"/>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
          <p:cNvSpPr txBox="1"/>
          <p:nvPr/>
        </p:nvSpPr>
        <p:spPr>
          <a:xfrm>
            <a:off x="5300651" y="7779784"/>
            <a:ext cx="16479609" cy="2463560"/>
          </a:xfrm>
          <a:prstGeom prst="rect">
            <a:avLst/>
          </a:prstGeom>
          <a:noFill/>
        </p:spPr>
        <p:txBody>
          <a:bodyPr wrap="square" rtlCol="0">
            <a:spAutoFit/>
          </a:bodyPr>
          <a:lstStyle/>
          <a:p>
            <a:pPr fontAlgn="auto">
              <a:lnSpc>
                <a:spcPct val="110000"/>
              </a:lnSpc>
            </a:pPr>
            <a:r>
              <a:rPr lang="zh-CN" altLang="en-US" sz="4800" spc="-100" dirty="0" smtClean="0">
                <a:solidFill>
                  <a:srgbClr val="2A5CAA"/>
                </a:solidFill>
                <a:latin typeface="Times New Roman" panose="02020603050405020304" pitchFamily="18" charset="0"/>
                <a:ea typeface="楷体" panose="02010609060101010101" pitchFamily="49" charset="-122"/>
                <a:cs typeface="Times New Roman" panose="02020603050405020304" pitchFamily="18" charset="0"/>
              </a:rPr>
              <a:t>非谓语动词涉及的固定搭配要熟记，比如哪些动词后常接不定式，哪些动词后常接动名词；同时也要注意积累使用非谓语动词不同形式的句型，如</a:t>
            </a:r>
            <a:r>
              <a:rPr lang="en-US" altLang="zh-CN" sz="4800" spc="-100" dirty="0" smtClean="0">
                <a:solidFill>
                  <a:srgbClr val="2A5CAA"/>
                </a:solidFill>
                <a:latin typeface="Times New Roman" panose="02020603050405020304" pitchFamily="18" charset="0"/>
                <a:ea typeface="楷体" panose="02010609060101010101" pitchFamily="49" charset="-122"/>
                <a:cs typeface="Times New Roman" panose="02020603050405020304" pitchFamily="18" charset="0"/>
              </a:rPr>
              <a:t>It’s no use doing </a:t>
            </a:r>
            <a:r>
              <a:rPr lang="en-US" altLang="zh-CN" sz="4800" spc="-100" dirty="0" err="1" smtClean="0">
                <a:solidFill>
                  <a:srgbClr val="2A5CAA"/>
                </a:solidFill>
                <a:latin typeface="Times New Roman" panose="02020603050405020304" pitchFamily="18" charset="0"/>
                <a:ea typeface="楷体" panose="02010609060101010101" pitchFamily="49" charset="-122"/>
                <a:cs typeface="Times New Roman" panose="02020603050405020304" pitchFamily="18" charset="0"/>
              </a:rPr>
              <a:t>sth</a:t>
            </a:r>
            <a:r>
              <a:rPr lang="en-US" altLang="zh-CN" sz="4800" spc="-100" dirty="0" smtClean="0">
                <a:solidFill>
                  <a:srgbClr val="2A5CAA"/>
                </a:solidFill>
                <a:latin typeface="Times New Roman" panose="02020603050405020304" pitchFamily="18" charset="0"/>
                <a:ea typeface="楷体" panose="02010609060101010101" pitchFamily="49" charset="-122"/>
                <a:cs typeface="Times New Roman" panose="02020603050405020304" pitchFamily="18" charset="0"/>
              </a:rPr>
              <a:t>.</a:t>
            </a:r>
            <a:r>
              <a:rPr lang="zh-CN" altLang="en-US" sz="4800" spc="-100" dirty="0" smtClean="0">
                <a:solidFill>
                  <a:srgbClr val="2A5CAA"/>
                </a:solidFill>
                <a:latin typeface="Times New Roman" panose="02020603050405020304" pitchFamily="18" charset="0"/>
                <a:ea typeface="楷体" panose="02010609060101010101" pitchFamily="49" charset="-122"/>
                <a:cs typeface="Times New Roman" panose="02020603050405020304" pitchFamily="18" charset="0"/>
              </a:rPr>
              <a:t>等。</a:t>
            </a:r>
            <a:endParaRPr lang="zh-CN" altLang="en-US" sz="4800" spc="-100" dirty="0">
              <a:solidFill>
                <a:srgbClr val="2A5CAA"/>
              </a:solidFill>
              <a:latin typeface="Times New Roman" panose="02020603050405020304" pitchFamily="18" charset="0"/>
              <a:ea typeface="楷体" panose="02010609060101010101" pitchFamily="49" charset="-122"/>
              <a:cs typeface="Times New Roman" panose="02020603050405020304" pitchFamily="18" charset="0"/>
            </a:endParaRPr>
          </a:p>
        </p:txBody>
      </p:sp>
      <p:pic>
        <p:nvPicPr>
          <p:cNvPr id="13" name="Picture 2" descr="C:\Users\063\Desktop\未标题-1.pn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90226" b="-1232"/>
          <a:stretch/>
        </p:blipFill>
        <p:spPr bwMode="auto">
          <a:xfrm>
            <a:off x="1935537" y="10591824"/>
            <a:ext cx="3041650" cy="1171176"/>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
          <p:cNvSpPr txBox="1"/>
          <p:nvPr/>
        </p:nvSpPr>
        <p:spPr>
          <a:xfrm>
            <a:off x="5300651" y="10514440"/>
            <a:ext cx="16479609" cy="2463560"/>
          </a:xfrm>
          <a:prstGeom prst="rect">
            <a:avLst/>
          </a:prstGeom>
          <a:noFill/>
        </p:spPr>
        <p:txBody>
          <a:bodyPr wrap="square" rtlCol="0">
            <a:spAutoFit/>
          </a:bodyPr>
          <a:lstStyle/>
          <a:p>
            <a:pPr fontAlgn="auto">
              <a:lnSpc>
                <a:spcPct val="110000"/>
              </a:lnSpc>
            </a:pPr>
            <a:r>
              <a:rPr lang="zh-CN" altLang="en-US" sz="4800" spc="-100" dirty="0">
                <a:solidFill>
                  <a:srgbClr val="2A5CAA"/>
                </a:solidFill>
                <a:latin typeface="Times New Roman" panose="02020603050405020304" pitchFamily="18" charset="0"/>
                <a:ea typeface="楷体" panose="02010609060101010101" pitchFamily="49" charset="-122"/>
                <a:cs typeface="Times New Roman" panose="02020603050405020304" pitchFamily="18" charset="0"/>
              </a:rPr>
              <a:t>非谓语动词作定语和状语时，基本都可以转换为相应的定语从句或状语从句，做题时可适当进行转换，帮助理解，有助于解题。</a:t>
            </a:r>
          </a:p>
        </p:txBody>
      </p:sp>
      <p:pic>
        <p:nvPicPr>
          <p:cNvPr id="15" name="图片 14">
            <a:hlinkClick r:id="rId4" action="ppaction://hlinksldjump"/>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34115864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par>
                                <p:cTn id="13" presetID="10" presetClass="entr" presetSubtype="0" fill="hold" nodeType="withEffect">
                                  <p:stCondLst>
                                    <p:cond delay="0"/>
                                  </p:stCondLst>
                                  <p:childTnLst>
                                    <p:set>
                                      <p:cBhvr>
                                        <p:cTn id="14" dur="1" fill="hold">
                                          <p:stCondLst>
                                            <p:cond delay="0"/>
                                          </p:stCondLst>
                                        </p:cTn>
                                        <p:tgtEl>
                                          <p:spTgt spid="2050"/>
                                        </p:tgtEl>
                                        <p:attrNameLst>
                                          <p:attrName>style.visibility</p:attrName>
                                        </p:attrNameLst>
                                      </p:cBhvr>
                                      <p:to>
                                        <p:strVal val="visible"/>
                                      </p:to>
                                    </p:set>
                                    <p:animEffect transition="in" filter="fade">
                                      <p:cBhvr>
                                        <p:cTn id="15" dur="500"/>
                                        <p:tgtEl>
                                          <p:spTgt spid="2050"/>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fade">
                                      <p:cBhvr>
                                        <p:cTn id="20" dur="500"/>
                                        <p:tgtEl>
                                          <p:spTgt spid="10"/>
                                        </p:tgtEl>
                                      </p:cBhvr>
                                    </p:animEffect>
                                  </p:childTnLst>
                                </p:cTn>
                              </p:par>
                              <p:par>
                                <p:cTn id="21" presetID="10" presetClass="entr" presetSubtype="0"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500"/>
                                        <p:tgtEl>
                                          <p:spTgt spid="9"/>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500"/>
                                        <p:tgtEl>
                                          <p:spTgt spid="12"/>
                                        </p:tgtEl>
                                      </p:cBhvr>
                                    </p:animEffect>
                                  </p:childTnLst>
                                </p:cTn>
                              </p:par>
                              <p:par>
                                <p:cTn id="29" presetID="10" presetClass="entr" presetSubtype="0"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fade">
                                      <p:cBhvr>
                                        <p:cTn id="31" dur="500"/>
                                        <p:tgtEl>
                                          <p:spTgt spid="11"/>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500"/>
                                        <p:tgtEl>
                                          <p:spTgt spid="14"/>
                                        </p:tgtEl>
                                      </p:cBhvr>
                                    </p:animEffect>
                                  </p:childTnLst>
                                </p:cTn>
                              </p:par>
                              <p:par>
                                <p:cTn id="37" presetID="10" presetClass="entr" presetSubtype="0" fill="hold" nodeType="with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fade">
                                      <p:cBhvr>
                                        <p:cTn id="39"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10" grpId="0"/>
      <p:bldP spid="12" grpId="0"/>
      <p:bldP spid="1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3"/>
          <p:cNvPicPr>
            <a:picLocks noChangeAspect="1" noChangeArrowheads="1"/>
          </p:cNvPicPr>
          <p:nvPr/>
        </p:nvPicPr>
        <p:blipFill>
          <a:blip r:embed="rId2">
            <a:clrChange>
              <a:clrFrom>
                <a:srgbClr val="DBF2FB"/>
              </a:clrFrom>
              <a:clrTo>
                <a:srgbClr val="DBF2FB">
                  <a:alpha val="0"/>
                </a:srgbClr>
              </a:clrTo>
            </a:clrChange>
            <a:extLst>
              <a:ext uri="{28A0092B-C50C-407E-A947-70E740481C1C}">
                <a14:useLocalDpi xmlns:a14="http://schemas.microsoft.com/office/drawing/2010/main" val="0"/>
              </a:ext>
            </a:extLst>
          </a:blip>
          <a:srcRect/>
          <a:stretch>
            <a:fillRect/>
          </a:stretch>
        </p:blipFill>
        <p:spPr bwMode="auto">
          <a:xfrm>
            <a:off x="1502488" y="6093000"/>
            <a:ext cx="20718373" cy="658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矩形 2">
            <a:extLst>
              <a:ext uri="{FF2B5EF4-FFF2-40B4-BE49-F238E27FC236}">
                <a16:creationId xmlns="" xmlns:a16="http://schemas.microsoft.com/office/drawing/2014/main" id="{037EC38E-21B6-4B70-B7D0-7EF1E23E3893}"/>
              </a:ext>
            </a:extLst>
          </p:cNvPr>
          <p:cNvSpPr/>
          <p:nvPr/>
        </p:nvSpPr>
        <p:spPr>
          <a:xfrm>
            <a:off x="1192102" y="738000"/>
            <a:ext cx="21987096" cy="969496"/>
          </a:xfrm>
          <a:prstGeom prst="rect">
            <a:avLst/>
          </a:prstGeom>
        </p:spPr>
        <p:txBody>
          <a:bodyPr wrap="square">
            <a:spAutoFit/>
          </a:bodyPr>
          <a:lstStyle/>
          <a:p>
            <a:pPr algn="ct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突破语法</a:t>
            </a:r>
            <a:r>
              <a:rPr lang="en-US" altLang="zh-CN" sz="5700" b="1" dirty="0" smtClean="0">
                <a:latin typeface="Times New Roman" panose="02020603050405020304" pitchFamily="18" charset="0"/>
                <a:ea typeface="黑体" panose="02010609060101010101" pitchFamily="49" charset="-122"/>
                <a:cs typeface="Times New Roman" panose="02020603050405020304" pitchFamily="18" charset="0"/>
              </a:rPr>
              <a:t>5   </a:t>
            </a: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非谓语动词</a:t>
            </a:r>
            <a:endParaRPr lang="en-US" altLang="zh-CN" sz="5700" b="1" dirty="0">
              <a:latin typeface="Times New Roman" panose="02020603050405020304" pitchFamily="18" charset="0"/>
              <a:ea typeface="黑体" panose="02010609060101010101" pitchFamily="49" charset="-122"/>
              <a:cs typeface="Times New Roman" panose="02020603050405020304" pitchFamily="18" charset="0"/>
            </a:endParaRPr>
          </a:p>
        </p:txBody>
      </p:sp>
      <p:pic>
        <p:nvPicPr>
          <p:cNvPr id="4" name="图片 3">
            <a:extLst>
              <a:ext uri="{FF2B5EF4-FFF2-40B4-BE49-F238E27FC236}">
                <a16:creationId xmlns="" xmlns:a16="http://schemas.microsoft.com/office/drawing/2014/main" id="{2B77E84D-0C4D-4332-A730-D72B99C4FCE0}"/>
              </a:ext>
            </a:extLst>
          </p:cNvPr>
          <p:cNvPicPr>
            <a:picLocks noChangeAspect="1"/>
          </p:cNvPicPr>
          <p:nvPr/>
        </p:nvPicPr>
        <p:blipFill rotWithShape="1">
          <a:blip r:embed="rId3">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5"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5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非</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谓语动词</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P303</a:t>
            </a:r>
            <a:endParaRPr lang="zh-CN" altLang="en-US" sz="3200" dirty="0">
              <a:solidFill>
                <a:srgbClr val="FF0000"/>
              </a:solidFill>
              <a:latin typeface="宋体" panose="02010600030101010101" pitchFamily="2" charset="-122"/>
              <a:ea typeface="宋体" panose="02010600030101010101" pitchFamily="2" charset="-122"/>
            </a:endParaRPr>
          </a:p>
        </p:txBody>
      </p:sp>
      <p:pic>
        <p:nvPicPr>
          <p:cNvPr id="15" name="Picture 3" descr="C:\Users\063\Desktop\未标题-1.png"/>
          <p:cNvPicPr>
            <a:picLocks noChangeAspect="1" noChangeArrowheads="1"/>
          </p:cNvPicPr>
          <p:nvPr/>
        </p:nvPicPr>
        <p:blipFill rotWithShape="1">
          <a:blip r:embed="rId4">
            <a:extLst>
              <a:ext uri="{28A0092B-C50C-407E-A947-70E740481C1C}">
                <a14:useLocalDpi xmlns:a14="http://schemas.microsoft.com/office/drawing/2010/main" val="0"/>
              </a:ext>
            </a:extLst>
          </a:blip>
          <a:srcRect t="70159"/>
          <a:stretch/>
        </p:blipFill>
        <p:spPr bwMode="auto">
          <a:xfrm>
            <a:off x="1867273" y="1893438"/>
            <a:ext cx="6319407" cy="1080000"/>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p:cNvPicPr>
            <a:picLocks noChangeAspect="1" noChangeArrowheads="1"/>
          </p:cNvPicPr>
          <p:nvPr/>
        </p:nvPicPr>
        <p:blipFill>
          <a:blip r:embed="rId5">
            <a:clrChange>
              <a:clrFrom>
                <a:srgbClr val="DBF2FB"/>
              </a:clrFrom>
              <a:clrTo>
                <a:srgbClr val="DBF2FB">
                  <a:alpha val="0"/>
                </a:srgbClr>
              </a:clrTo>
            </a:clrChange>
            <a:extLst>
              <a:ext uri="{28A0092B-C50C-407E-A947-70E740481C1C}">
                <a14:useLocalDpi xmlns:a14="http://schemas.microsoft.com/office/drawing/2010/main" val="0"/>
              </a:ext>
            </a:extLst>
          </a:blip>
          <a:srcRect/>
          <a:stretch>
            <a:fillRect/>
          </a:stretch>
        </p:blipFill>
        <p:spPr bwMode="auto">
          <a:xfrm>
            <a:off x="1925638" y="3258000"/>
            <a:ext cx="5646857" cy="1080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6" name="TextBox 1"/>
          <p:cNvSpPr txBox="1"/>
          <p:nvPr/>
        </p:nvSpPr>
        <p:spPr>
          <a:xfrm>
            <a:off x="8265433" y="3388137"/>
            <a:ext cx="6890217" cy="904863"/>
          </a:xfrm>
          <a:prstGeom prst="rect">
            <a:avLst/>
          </a:prstGeom>
          <a:noFill/>
        </p:spPr>
        <p:txBody>
          <a:bodyPr wrap="square" rtlCol="0">
            <a:spAutoFit/>
          </a:bodyPr>
          <a:lstStyle/>
          <a:p>
            <a:pPr fontAlgn="auto">
              <a:lnSpc>
                <a:spcPct val="110000"/>
              </a:lnSpc>
            </a:pPr>
            <a:r>
              <a:rPr lang="zh-CN" altLang="en-US" sz="5400" b="1" spc="-100" dirty="0" smtClean="0">
                <a:solidFill>
                  <a:srgbClr val="2A5CAA"/>
                </a:solidFill>
                <a:latin typeface="+mj-ea"/>
                <a:ea typeface="+mj-ea"/>
                <a:cs typeface="Times New Roman" panose="02020603050405020304" pitchFamily="18" charset="0"/>
              </a:rPr>
              <a:t>不定式的解题技巧</a:t>
            </a:r>
            <a:endParaRPr lang="zh-CN" altLang="en-US" sz="5400" b="1" spc="-100" dirty="0">
              <a:solidFill>
                <a:srgbClr val="2A5CAA"/>
              </a:solidFill>
              <a:latin typeface="+mj-ea"/>
              <a:ea typeface="+mj-ea"/>
              <a:cs typeface="Times New Roman" panose="02020603050405020304" pitchFamily="18" charset="0"/>
            </a:endParaRPr>
          </a:p>
        </p:txBody>
      </p:sp>
      <p:sp>
        <p:nvSpPr>
          <p:cNvPr id="17" name="TextBox 1"/>
          <p:cNvSpPr txBox="1"/>
          <p:nvPr/>
        </p:nvSpPr>
        <p:spPr>
          <a:xfrm>
            <a:off x="1925638" y="4376394"/>
            <a:ext cx="19854622" cy="1717393"/>
          </a:xfrm>
          <a:prstGeom prst="rect">
            <a:avLst/>
          </a:prstGeom>
          <a:noFill/>
        </p:spPr>
        <p:txBody>
          <a:bodyPr wrap="square" rtlCol="0">
            <a:spAutoFit/>
          </a:bodyPr>
          <a:lstStyle/>
          <a:p>
            <a:pPr fontAlgn="auto">
              <a:lnSpc>
                <a:spcPct val="110000"/>
              </a:lnSpc>
            </a:pPr>
            <a:r>
              <a:rPr lang="zh-CN" altLang="en-US" sz="4800" spc="-100" dirty="0">
                <a:latin typeface="楷体" panose="02010609060101010101" pitchFamily="49" charset="-122"/>
                <a:ea typeface="楷体" panose="02010609060101010101" pitchFamily="49" charset="-122"/>
                <a:cs typeface="Times New Roman" panose="02020603050405020304" pitchFamily="18" charset="0"/>
              </a:rPr>
              <a:t>做题时，选取不定式的哪种形式，主要依据动作发生的时间和其与逻辑主语之间的主被动关系来判断。</a:t>
            </a:r>
          </a:p>
        </p:txBody>
      </p:sp>
      <p:pic>
        <p:nvPicPr>
          <p:cNvPr id="10" name="图片 9">
            <a:hlinkClick r:id="rId6" action="ppaction://hlinksldjump"/>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7989388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074"/>
                                        </p:tgtEl>
                                        <p:attrNameLst>
                                          <p:attrName>style.visibility</p:attrName>
                                        </p:attrNameLst>
                                      </p:cBhvr>
                                      <p:to>
                                        <p:strVal val="visible"/>
                                      </p:to>
                                    </p:set>
                                    <p:animEffect transition="in" filter="fade">
                                      <p:cBhvr>
                                        <p:cTn id="12" dur="500"/>
                                        <p:tgtEl>
                                          <p:spTgt spid="307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
                                        <p:tgtEl>
                                          <p:spTgt spid="1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fade">
                                      <p:cBhvr>
                                        <p:cTn id="22" dur="500"/>
                                        <p:tgtEl>
                                          <p:spTgt spid="1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075"/>
                                        </p:tgtEl>
                                        <p:attrNameLst>
                                          <p:attrName>style.visibility</p:attrName>
                                        </p:attrNameLst>
                                      </p:cBhvr>
                                      <p:to>
                                        <p:strVal val="visible"/>
                                      </p:to>
                                    </p:set>
                                    <p:animEffect transition="in" filter="fade">
                                      <p:cBhvr>
                                        <p:cTn id="27" dur="500"/>
                                        <p:tgtEl>
                                          <p:spTgt spid="30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 xmlns:a16="http://schemas.microsoft.com/office/drawing/2014/main" id="{037EC38E-21B6-4B70-B7D0-7EF1E23E3893}"/>
              </a:ext>
            </a:extLst>
          </p:cNvPr>
          <p:cNvSpPr/>
          <p:nvPr/>
        </p:nvSpPr>
        <p:spPr>
          <a:xfrm>
            <a:off x="1192102" y="738000"/>
            <a:ext cx="21987096" cy="969496"/>
          </a:xfrm>
          <a:prstGeom prst="rect">
            <a:avLst/>
          </a:prstGeom>
        </p:spPr>
        <p:txBody>
          <a:bodyPr wrap="square">
            <a:spAutoFit/>
          </a:bodyPr>
          <a:lstStyle/>
          <a:p>
            <a:pPr algn="ct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突破语法</a:t>
            </a:r>
            <a:r>
              <a:rPr lang="en-US" altLang="zh-CN" sz="5700" b="1" dirty="0" smtClean="0">
                <a:latin typeface="Times New Roman" panose="02020603050405020304" pitchFamily="18" charset="0"/>
                <a:ea typeface="黑体" panose="02010609060101010101" pitchFamily="49" charset="-122"/>
                <a:cs typeface="Times New Roman" panose="02020603050405020304" pitchFamily="18" charset="0"/>
              </a:rPr>
              <a:t>5   </a:t>
            </a: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非谓语动词</a:t>
            </a:r>
            <a:endParaRPr lang="en-US" altLang="zh-CN" sz="5700" b="1" dirty="0">
              <a:latin typeface="Times New Roman" panose="02020603050405020304" pitchFamily="18" charset="0"/>
              <a:ea typeface="黑体" panose="02010609060101010101" pitchFamily="49" charset="-122"/>
              <a:cs typeface="Times New Roman" panose="02020603050405020304" pitchFamily="18" charset="0"/>
            </a:endParaRPr>
          </a:p>
        </p:txBody>
      </p:sp>
      <p:pic>
        <p:nvPicPr>
          <p:cNvPr id="4" name="图片 3">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5"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5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非</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谓语动词</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P304</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16" name="TextBox 1"/>
          <p:cNvSpPr txBox="1"/>
          <p:nvPr/>
        </p:nvSpPr>
        <p:spPr>
          <a:xfrm>
            <a:off x="1925638" y="1936081"/>
            <a:ext cx="8325012" cy="894797"/>
          </a:xfrm>
          <a:prstGeom prst="rect">
            <a:avLst/>
          </a:prstGeom>
          <a:noFill/>
        </p:spPr>
        <p:txBody>
          <a:bodyPr wrap="square" rtlCol="0">
            <a:spAutoFit/>
          </a:bodyPr>
          <a:lstStyle/>
          <a:p>
            <a:pPr fontAlgn="auto">
              <a:lnSpc>
                <a:spcPct val="110000"/>
              </a:lnSpc>
            </a:pPr>
            <a:r>
              <a:rPr lang="zh-CN" altLang="en-US" sz="5400" spc="-100" dirty="0">
                <a:latin typeface="黑体" panose="02010609060101010101" pitchFamily="49" charset="-122"/>
                <a:ea typeface="黑体" panose="02010609060101010101" pitchFamily="49" charset="-122"/>
                <a:cs typeface="Times New Roman" panose="02020603050405020304" pitchFamily="18" charset="0"/>
              </a:rPr>
              <a:t>（</a:t>
            </a:r>
            <a:r>
              <a:rPr lang="en-US" altLang="zh-CN" sz="5400" spc="-100" dirty="0">
                <a:latin typeface="黑体" panose="02010609060101010101" pitchFamily="49" charset="-122"/>
                <a:ea typeface="黑体" panose="02010609060101010101" pitchFamily="49" charset="-122"/>
                <a:cs typeface="Times New Roman" panose="02020603050405020304" pitchFamily="18" charset="0"/>
              </a:rPr>
              <a:t>1</a:t>
            </a:r>
            <a:r>
              <a:rPr lang="zh-CN" altLang="en-US" sz="5400" spc="-100" dirty="0">
                <a:latin typeface="黑体" panose="02010609060101010101" pitchFamily="49" charset="-122"/>
                <a:ea typeface="黑体" panose="02010609060101010101" pitchFamily="49" charset="-122"/>
                <a:cs typeface="Times New Roman" panose="02020603050405020304" pitchFamily="18" charset="0"/>
              </a:rPr>
              <a:t>）动词不定式作主语</a:t>
            </a:r>
          </a:p>
        </p:txBody>
      </p:sp>
      <p:sp>
        <p:nvSpPr>
          <p:cNvPr id="17" name="TextBox 1"/>
          <p:cNvSpPr txBox="1"/>
          <p:nvPr/>
        </p:nvSpPr>
        <p:spPr>
          <a:xfrm>
            <a:off x="2530105" y="2936910"/>
            <a:ext cx="19854622" cy="1808893"/>
          </a:xfrm>
          <a:prstGeom prst="rect">
            <a:avLst/>
          </a:prstGeom>
          <a:noFill/>
        </p:spPr>
        <p:txBody>
          <a:bodyPr wrap="square" rtlCol="0">
            <a:spAutoFit/>
          </a:bodyPr>
          <a:lstStyle/>
          <a:p>
            <a:pPr fontAlgn="auto">
              <a:lnSpc>
                <a:spcPct val="110000"/>
              </a:lnSpc>
            </a:pPr>
            <a:r>
              <a:rPr lang="zh-CN" altLang="en-US" sz="5400" spc="-100" dirty="0">
                <a:solidFill>
                  <a:srgbClr val="2A5CAA"/>
                </a:solidFill>
                <a:latin typeface="+mj-ea"/>
                <a:ea typeface="+mj-ea"/>
                <a:cs typeface="Times New Roman" panose="02020603050405020304" pitchFamily="18" charset="0"/>
              </a:rPr>
              <a:t>动词不定式作主语时，谓语动词用单数形式。通常用</a:t>
            </a:r>
            <a:r>
              <a:rPr lang="en-US" altLang="zh-CN" sz="5400" spc="-100" dirty="0">
                <a:solidFill>
                  <a:srgbClr val="2A5CAA"/>
                </a:solidFill>
                <a:latin typeface="+mj-ea"/>
                <a:ea typeface="+mj-ea"/>
                <a:cs typeface="Times New Roman" panose="02020603050405020304" pitchFamily="18" charset="0"/>
              </a:rPr>
              <a:t>it</a:t>
            </a:r>
            <a:r>
              <a:rPr lang="zh-CN" altLang="en-US" sz="5400" spc="-100" dirty="0">
                <a:solidFill>
                  <a:srgbClr val="2A5CAA"/>
                </a:solidFill>
                <a:latin typeface="+mj-ea"/>
                <a:ea typeface="+mj-ea"/>
                <a:cs typeface="Times New Roman" panose="02020603050405020304" pitchFamily="18" charset="0"/>
              </a:rPr>
              <a:t>作形式主语，常用句型如下：</a:t>
            </a:r>
          </a:p>
        </p:txBody>
      </p:sp>
      <p:pic>
        <p:nvPicPr>
          <p:cNvPr id="4098" name="Picture 2" descr="C:\Users\063\Desktop\未标题-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05650" y="3141000"/>
            <a:ext cx="373334" cy="432000"/>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
          <p:cNvSpPr txBox="1"/>
          <p:nvPr/>
        </p:nvSpPr>
        <p:spPr>
          <a:xfrm>
            <a:off x="1925649" y="5049584"/>
            <a:ext cx="19395001" cy="6491008"/>
          </a:xfrm>
          <a:prstGeom prst="rect">
            <a:avLst/>
          </a:prstGeom>
          <a:noFill/>
        </p:spPr>
        <p:txBody>
          <a:bodyPr wrap="square" rtlCol="0">
            <a:spAutoFit/>
          </a:bodyPr>
          <a:lstStyle/>
          <a:p>
            <a:pPr marL="685800" indent="-685800" fontAlgn="auto">
              <a:lnSpc>
                <a:spcPct val="110000"/>
              </a:lnSpc>
              <a:buFont typeface="Arial" panose="020B0604020202020204" pitchFamily="34" charset="0"/>
              <a:buChar char="•"/>
            </a:pP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It is/</a:t>
            </a:r>
            <a:r>
              <a:rPr lang="en-US" altLang="zh-CN" sz="5400" dirty="0" err="1">
                <a:latin typeface="Times New Roman" panose="02020603050405020304" pitchFamily="18" charset="0"/>
                <a:ea typeface="楷体" panose="02010609060101010101" pitchFamily="49" charset="-122"/>
                <a:cs typeface="Times New Roman" panose="02020603050405020304" pitchFamily="18" charset="0"/>
              </a:rPr>
              <a:t>was+adj</a:t>
            </a: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.+of sb. to do </a:t>
            </a:r>
            <a:r>
              <a:rPr lang="en-US" altLang="zh-CN" sz="5400" dirty="0" err="1">
                <a:latin typeface="Times New Roman" panose="02020603050405020304" pitchFamily="18" charset="0"/>
                <a:ea typeface="楷体" panose="02010609060101010101" pitchFamily="49" charset="-122"/>
                <a:cs typeface="Times New Roman" panose="02020603050405020304" pitchFamily="18" charset="0"/>
              </a:rPr>
              <a:t>sth</a:t>
            </a: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a:t>
            </a:r>
            <a:r>
              <a:rPr lang="zh-CN" altLang="en-US" sz="5400" dirty="0">
                <a:latin typeface="Times New Roman" panose="02020603050405020304" pitchFamily="18" charset="0"/>
                <a:ea typeface="楷体" panose="02010609060101010101" pitchFamily="49" charset="-122"/>
                <a:cs typeface="Times New Roman" panose="02020603050405020304" pitchFamily="18" charset="0"/>
              </a:rPr>
              <a:t>（一般用描述人物的性格、品德或表达主观情感态度的形容词</a:t>
            </a:r>
            <a:r>
              <a:rPr lang="zh-CN" altLang="en-US" sz="5400" dirty="0" smtClean="0">
                <a:latin typeface="Times New Roman" panose="02020603050405020304" pitchFamily="18" charset="0"/>
                <a:ea typeface="楷体" panose="02010609060101010101" pitchFamily="49" charset="-122"/>
                <a:cs typeface="Times New Roman" panose="02020603050405020304" pitchFamily="18" charset="0"/>
              </a:rPr>
              <a:t>）</a:t>
            </a:r>
            <a:endPar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endParaRPr>
          </a:p>
          <a:p>
            <a:pPr marL="685800" indent="-685800" fontAlgn="auto">
              <a:lnSpc>
                <a:spcPct val="110000"/>
              </a:lnSpc>
              <a:buFont typeface="Arial" panose="020B0604020202020204" pitchFamily="34" charset="0"/>
              <a:buChar char="•"/>
            </a:pP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It is/</a:t>
            </a:r>
            <a:r>
              <a:rPr lang="en-US" altLang="zh-CN" sz="5400" dirty="0" err="1">
                <a:latin typeface="Times New Roman" panose="02020603050405020304" pitchFamily="18" charset="0"/>
                <a:ea typeface="楷体" panose="02010609060101010101" pitchFamily="49" charset="-122"/>
                <a:cs typeface="Times New Roman" panose="02020603050405020304" pitchFamily="18" charset="0"/>
              </a:rPr>
              <a:t>was+adj</a:t>
            </a: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.+for sb. to do </a:t>
            </a:r>
            <a:r>
              <a:rPr lang="en-US" altLang="zh-CN" sz="5400" dirty="0" err="1">
                <a:latin typeface="Times New Roman" panose="02020603050405020304" pitchFamily="18" charset="0"/>
                <a:ea typeface="楷体" panose="02010609060101010101" pitchFamily="49" charset="-122"/>
                <a:cs typeface="Times New Roman" panose="02020603050405020304" pitchFamily="18" charset="0"/>
              </a:rPr>
              <a:t>sth</a:t>
            </a: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 </a:t>
            </a:r>
            <a:r>
              <a:rPr lang="zh-CN" altLang="en-US" sz="5400" dirty="0">
                <a:latin typeface="Times New Roman" panose="02020603050405020304" pitchFamily="18" charset="0"/>
                <a:ea typeface="楷体" panose="02010609060101010101" pitchFamily="49" charset="-122"/>
                <a:cs typeface="Times New Roman" panose="02020603050405020304" pitchFamily="18" charset="0"/>
              </a:rPr>
              <a:t>（常用表示事物的特征或表示客观形势的形容词</a:t>
            </a:r>
            <a:r>
              <a:rPr lang="zh-CN" altLang="en-US" sz="5400" dirty="0" smtClean="0">
                <a:latin typeface="Times New Roman" panose="02020603050405020304" pitchFamily="18" charset="0"/>
                <a:ea typeface="楷体" panose="02010609060101010101" pitchFamily="49" charset="-122"/>
                <a:cs typeface="Times New Roman" panose="02020603050405020304" pitchFamily="18" charset="0"/>
              </a:rPr>
              <a:t>）</a:t>
            </a:r>
            <a:endPar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endParaRPr>
          </a:p>
          <a:p>
            <a:pPr marL="685800" indent="-685800" fontAlgn="auto">
              <a:lnSpc>
                <a:spcPct val="110000"/>
              </a:lnSpc>
              <a:buFont typeface="Arial" panose="020B0604020202020204" pitchFamily="34" charset="0"/>
              <a:buChar char="•"/>
            </a:pP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It is+</a:t>
            </a:r>
            <a:r>
              <a:rPr lang="zh-CN" altLang="en-US" sz="5400" dirty="0">
                <a:latin typeface="Times New Roman" panose="02020603050405020304" pitchFamily="18" charset="0"/>
                <a:ea typeface="楷体" panose="02010609060101010101" pitchFamily="49" charset="-122"/>
                <a:cs typeface="Times New Roman" panose="02020603050405020304" pitchFamily="18" charset="0"/>
              </a:rPr>
              <a:t>名词（</a:t>
            </a: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a pleasure, a pity, an </a:t>
            </a:r>
            <a:r>
              <a:rPr lang="en-US" altLang="zh-CN" sz="5400" dirty="0" err="1">
                <a:latin typeface="Times New Roman" panose="02020603050405020304" pitchFamily="18" charset="0"/>
                <a:ea typeface="楷体" panose="02010609060101010101" pitchFamily="49" charset="-122"/>
                <a:cs typeface="Times New Roman" panose="02020603050405020304" pitchFamily="18" charset="0"/>
              </a:rPr>
              <a:t>honour</a:t>
            </a: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 a shame, a crime, no easy job</a:t>
            </a:r>
            <a:r>
              <a:rPr lang="zh-CN" altLang="en-US" sz="5400" dirty="0">
                <a:latin typeface="Times New Roman" panose="02020603050405020304" pitchFamily="18" charset="0"/>
                <a:ea typeface="楷体" panose="02010609060101010101" pitchFamily="49" charset="-122"/>
                <a:cs typeface="Times New Roman" panose="02020603050405020304" pitchFamily="18" charset="0"/>
              </a:rPr>
              <a:t>等）</a:t>
            </a: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a:t>
            </a:r>
            <a:r>
              <a:rPr lang="zh-CN" altLang="en-US" sz="5400" dirty="0" smtClean="0">
                <a:latin typeface="Times New Roman" panose="02020603050405020304" pitchFamily="18" charset="0"/>
                <a:ea typeface="楷体" panose="02010609060101010101" pitchFamily="49" charset="-122"/>
                <a:cs typeface="Times New Roman" panose="02020603050405020304" pitchFamily="18" charset="0"/>
              </a:rPr>
              <a:t>不定式</a:t>
            </a:r>
            <a:endPar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endParaRPr>
          </a:p>
          <a:p>
            <a:pPr marL="685800" indent="-685800" fontAlgn="auto">
              <a:lnSpc>
                <a:spcPct val="110000"/>
              </a:lnSpc>
              <a:buFont typeface="Arial" panose="020B0604020202020204" pitchFamily="34" charset="0"/>
              <a:buChar char="•"/>
            </a:pP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It takes (sb.) some time +</a:t>
            </a:r>
            <a:r>
              <a:rPr lang="zh-CN" altLang="en-US" sz="5400" dirty="0">
                <a:latin typeface="Times New Roman" panose="02020603050405020304" pitchFamily="18" charset="0"/>
                <a:ea typeface="楷体" panose="02010609060101010101" pitchFamily="49" charset="-122"/>
                <a:cs typeface="Times New Roman" panose="02020603050405020304" pitchFamily="18" charset="0"/>
              </a:rPr>
              <a:t>不定式</a:t>
            </a:r>
          </a:p>
        </p:txBody>
      </p:sp>
      <p:pic>
        <p:nvPicPr>
          <p:cNvPr id="9" name="图片 8">
            <a:hlinkClick r:id="rId4" action="ppaction://hlinksldjump"/>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13414602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500"/>
                                        <p:tgtEl>
                                          <p:spTgt spid="17"/>
                                        </p:tgtEl>
                                      </p:cBhvr>
                                    </p:animEffect>
                                  </p:childTnLst>
                                </p:cTn>
                              </p:par>
                              <p:par>
                                <p:cTn id="13" presetID="10" presetClass="entr" presetSubtype="0" fill="hold" nodeType="withEffect">
                                  <p:stCondLst>
                                    <p:cond delay="0"/>
                                  </p:stCondLst>
                                  <p:childTnLst>
                                    <p:set>
                                      <p:cBhvr>
                                        <p:cTn id="14" dur="1" fill="hold">
                                          <p:stCondLst>
                                            <p:cond delay="0"/>
                                          </p:stCondLst>
                                        </p:cTn>
                                        <p:tgtEl>
                                          <p:spTgt spid="4098"/>
                                        </p:tgtEl>
                                        <p:attrNameLst>
                                          <p:attrName>style.visibility</p:attrName>
                                        </p:attrNameLst>
                                      </p:cBhvr>
                                      <p:to>
                                        <p:strVal val="visible"/>
                                      </p:to>
                                    </p:set>
                                    <p:animEffect transition="in" filter="fade">
                                      <p:cBhvr>
                                        <p:cTn id="15" dur="500"/>
                                        <p:tgtEl>
                                          <p:spTgt spid="4098"/>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fade">
                                      <p:cBhvr>
                                        <p:cTn id="2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1"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 xmlns:a16="http://schemas.microsoft.com/office/drawing/2014/main" id="{037EC38E-21B6-4B70-B7D0-7EF1E23E3893}"/>
              </a:ext>
            </a:extLst>
          </p:cNvPr>
          <p:cNvSpPr/>
          <p:nvPr/>
        </p:nvSpPr>
        <p:spPr>
          <a:xfrm>
            <a:off x="1192102" y="738000"/>
            <a:ext cx="21987096" cy="969496"/>
          </a:xfrm>
          <a:prstGeom prst="rect">
            <a:avLst/>
          </a:prstGeom>
        </p:spPr>
        <p:txBody>
          <a:bodyPr wrap="square">
            <a:spAutoFit/>
          </a:bodyPr>
          <a:lstStyle/>
          <a:p>
            <a:pPr algn="ct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突破语法</a:t>
            </a:r>
            <a:r>
              <a:rPr lang="en-US" altLang="zh-CN" sz="5700" b="1" dirty="0" smtClean="0">
                <a:latin typeface="Times New Roman" panose="02020603050405020304" pitchFamily="18" charset="0"/>
                <a:ea typeface="黑体" panose="02010609060101010101" pitchFamily="49" charset="-122"/>
                <a:cs typeface="Times New Roman" panose="02020603050405020304" pitchFamily="18" charset="0"/>
              </a:rPr>
              <a:t>5   </a:t>
            </a: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非谓语动词</a:t>
            </a:r>
            <a:endParaRPr lang="en-US" altLang="zh-CN" sz="5700" b="1" dirty="0">
              <a:latin typeface="Times New Roman" panose="02020603050405020304" pitchFamily="18" charset="0"/>
              <a:ea typeface="黑体" panose="02010609060101010101" pitchFamily="49" charset="-122"/>
              <a:cs typeface="Times New Roman" panose="02020603050405020304" pitchFamily="18" charset="0"/>
            </a:endParaRPr>
          </a:p>
        </p:txBody>
      </p:sp>
      <p:pic>
        <p:nvPicPr>
          <p:cNvPr id="4" name="图片 3">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5"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5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非</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谓语动词</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P304</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9" name="TextBox 1"/>
          <p:cNvSpPr txBox="1"/>
          <p:nvPr/>
        </p:nvSpPr>
        <p:spPr>
          <a:xfrm>
            <a:off x="1880649" y="1953468"/>
            <a:ext cx="20250001" cy="1920526"/>
          </a:xfrm>
          <a:prstGeom prst="rect">
            <a:avLst/>
          </a:prstGeom>
          <a:noFill/>
        </p:spPr>
        <p:txBody>
          <a:bodyPr wrap="square" rtlCol="0">
            <a:spAutoFit/>
          </a:bodyPr>
          <a:lstStyle/>
          <a:p>
            <a:pPr fontAlgn="auto">
              <a:lnSpc>
                <a:spcPct val="110000"/>
              </a:lnSpc>
            </a:pPr>
            <a:r>
              <a:rPr lang="en-US" altLang="zh-CN" sz="5400" spc="-100" dirty="0">
                <a:latin typeface="Times New Roman" panose="02020603050405020304" pitchFamily="18" charset="0"/>
                <a:ea typeface="楷体" panose="02010609060101010101" pitchFamily="49" charset="-122"/>
                <a:cs typeface="Times New Roman" panose="02020603050405020304" pitchFamily="18" charset="0"/>
              </a:rPr>
              <a:t>It’s foolish of him _________ to his notes in such an important exam.</a:t>
            </a:r>
          </a:p>
          <a:p>
            <a:pPr fontAlgn="auto">
              <a:lnSpc>
                <a:spcPct val="110000"/>
              </a:lnSpc>
            </a:pPr>
            <a:r>
              <a:rPr lang="en-US" altLang="zh-CN" sz="5400" spc="-100" dirty="0" smtClean="0">
                <a:latin typeface="Times New Roman" panose="02020603050405020304" pitchFamily="18" charset="0"/>
                <a:ea typeface="楷体" panose="02010609060101010101" pitchFamily="49" charset="-122"/>
                <a:cs typeface="Times New Roman" panose="02020603050405020304" pitchFamily="18" charset="0"/>
              </a:rPr>
              <a:t>A. referring             </a:t>
            </a:r>
            <a:r>
              <a:rPr lang="en-US" altLang="zh-CN" sz="5400" spc="-100" dirty="0">
                <a:latin typeface="Times New Roman" panose="02020603050405020304" pitchFamily="18" charset="0"/>
                <a:ea typeface="楷体" panose="02010609060101010101" pitchFamily="49" charset="-122"/>
                <a:cs typeface="Times New Roman" panose="02020603050405020304" pitchFamily="18" charset="0"/>
              </a:rPr>
              <a:t>B. to refer       </a:t>
            </a:r>
            <a:r>
              <a:rPr lang="en-US" altLang="zh-CN" sz="5400" spc="-100" dirty="0" smtClean="0">
                <a:latin typeface="Times New Roman" panose="02020603050405020304" pitchFamily="18" charset="0"/>
                <a:ea typeface="楷体" panose="02010609060101010101" pitchFamily="49" charset="-122"/>
                <a:cs typeface="Times New Roman" panose="02020603050405020304" pitchFamily="18" charset="0"/>
              </a:rPr>
              <a:t>        C</a:t>
            </a:r>
            <a:r>
              <a:rPr lang="en-US" altLang="zh-CN" sz="5400" spc="-100" dirty="0">
                <a:latin typeface="Times New Roman" panose="02020603050405020304" pitchFamily="18" charset="0"/>
                <a:ea typeface="楷体" panose="02010609060101010101" pitchFamily="49" charset="-122"/>
                <a:cs typeface="Times New Roman" panose="02020603050405020304" pitchFamily="18" charset="0"/>
              </a:rPr>
              <a:t>.</a:t>
            </a:r>
            <a:r>
              <a:rPr lang="en-US" altLang="zh-CN" sz="5400" spc="-100" dirty="0" smtClean="0">
                <a:latin typeface="Times New Roman" panose="02020603050405020304" pitchFamily="18" charset="0"/>
                <a:ea typeface="楷体" panose="02010609060101010101" pitchFamily="49" charset="-122"/>
                <a:cs typeface="Times New Roman" panose="02020603050405020304" pitchFamily="18" charset="0"/>
              </a:rPr>
              <a:t> referred              </a:t>
            </a:r>
            <a:r>
              <a:rPr lang="en-US" altLang="zh-CN" sz="5400" spc="-100" dirty="0">
                <a:latin typeface="Times New Roman" panose="02020603050405020304" pitchFamily="18" charset="0"/>
                <a:ea typeface="楷体" panose="02010609060101010101" pitchFamily="49" charset="-122"/>
                <a:cs typeface="Times New Roman" panose="02020603050405020304" pitchFamily="18" charset="0"/>
              </a:rPr>
              <a:t>D. having referred</a:t>
            </a:r>
          </a:p>
        </p:txBody>
      </p:sp>
      <p:sp>
        <p:nvSpPr>
          <p:cNvPr id="10" name="椭圆 9"/>
          <p:cNvSpPr/>
          <p:nvPr/>
        </p:nvSpPr>
        <p:spPr>
          <a:xfrm>
            <a:off x="1183292" y="2196000"/>
            <a:ext cx="612000" cy="612000"/>
          </a:xfrm>
          <a:prstGeom prst="ellipse">
            <a:avLst/>
          </a:prstGeom>
          <a:solidFill>
            <a:srgbClr val="00A1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400" dirty="0" smtClean="0">
                <a:latin typeface="Times New Roman" panose="02020603050405020304" pitchFamily="18" charset="0"/>
                <a:cs typeface="Times New Roman" panose="02020603050405020304" pitchFamily="18" charset="0"/>
              </a:rPr>
              <a:t>1</a:t>
            </a:r>
            <a:endParaRPr lang="zh-CN" altLang="en-US" sz="5400" dirty="0">
              <a:latin typeface="Times New Roman" panose="02020603050405020304" pitchFamily="18" charset="0"/>
              <a:cs typeface="Times New Roman" panose="02020603050405020304" pitchFamily="18" charset="0"/>
            </a:endParaRPr>
          </a:p>
        </p:txBody>
      </p:sp>
      <p:pic>
        <p:nvPicPr>
          <p:cNvPr id="13" name="图片 12" descr="对1.png"/>
          <p:cNvPicPr>
            <a:picLocks noChangeAspect="1"/>
          </p:cNvPicPr>
          <p:nvPr/>
        </p:nvPicPr>
        <p:blipFill>
          <a:blip r:embed="rId3" cstate="print"/>
          <a:stretch>
            <a:fillRect/>
          </a:stretch>
        </p:blipFill>
        <p:spPr>
          <a:xfrm>
            <a:off x="6789014" y="2777147"/>
            <a:ext cx="1571636" cy="1227674"/>
          </a:xfrm>
          <a:prstGeom prst="rect">
            <a:avLst/>
          </a:prstGeom>
        </p:spPr>
      </p:pic>
      <p:sp>
        <p:nvSpPr>
          <p:cNvPr id="14" name="TextBox 1"/>
          <p:cNvSpPr txBox="1"/>
          <p:nvPr/>
        </p:nvSpPr>
        <p:spPr>
          <a:xfrm>
            <a:off x="1880649" y="5103000"/>
            <a:ext cx="20250001" cy="1920526"/>
          </a:xfrm>
          <a:prstGeom prst="rect">
            <a:avLst/>
          </a:prstGeom>
          <a:noFill/>
        </p:spPr>
        <p:txBody>
          <a:bodyPr wrap="square" rtlCol="0">
            <a:spAutoFit/>
          </a:bodyPr>
          <a:lstStyle/>
          <a:p>
            <a:pPr fontAlgn="auto">
              <a:lnSpc>
                <a:spcPct val="110000"/>
              </a:lnSpc>
            </a:pPr>
            <a:r>
              <a:rPr lang="en-US" altLang="zh-CN" sz="5400" spc="-100" dirty="0">
                <a:latin typeface="Times New Roman" panose="02020603050405020304" pitchFamily="18" charset="0"/>
                <a:ea typeface="楷体" panose="02010609060101010101" pitchFamily="49" charset="-122"/>
                <a:cs typeface="Times New Roman" panose="02020603050405020304" pitchFamily="18" charset="0"/>
              </a:rPr>
              <a:t>It is necessary </a:t>
            </a:r>
            <a:r>
              <a:rPr lang="en-US" altLang="zh-CN" sz="5400" spc="-100" dirty="0" smtClean="0">
                <a:latin typeface="Times New Roman" panose="02020603050405020304" pitchFamily="18" charset="0"/>
                <a:ea typeface="楷体" panose="02010609060101010101" pitchFamily="49" charset="-122"/>
                <a:cs typeface="Times New Roman" panose="02020603050405020304" pitchFamily="18" charset="0"/>
              </a:rPr>
              <a:t>______ </a:t>
            </a:r>
            <a:r>
              <a:rPr lang="en-US" altLang="zh-CN" sz="5400" spc="-100" dirty="0">
                <a:latin typeface="Times New Roman" panose="02020603050405020304" pitchFamily="18" charset="0"/>
                <a:ea typeface="楷体" panose="02010609060101010101" pitchFamily="49" charset="-122"/>
                <a:cs typeface="Times New Roman" panose="02020603050405020304" pitchFamily="18" charset="0"/>
              </a:rPr>
              <a:t>the English learners </a:t>
            </a:r>
            <a:r>
              <a:rPr lang="en-US" altLang="zh-CN" sz="5400" spc="-100" dirty="0" smtClean="0">
                <a:latin typeface="Times New Roman" panose="02020603050405020304" pitchFamily="18" charset="0"/>
                <a:ea typeface="楷体" panose="02010609060101010101" pitchFamily="49" charset="-122"/>
                <a:cs typeface="Times New Roman" panose="02020603050405020304" pitchFamily="18" charset="0"/>
              </a:rPr>
              <a:t>_______ </a:t>
            </a:r>
            <a:r>
              <a:rPr lang="en-US" altLang="zh-CN" sz="5400" spc="-100" dirty="0">
                <a:latin typeface="Times New Roman" panose="02020603050405020304" pitchFamily="18" charset="0"/>
                <a:ea typeface="楷体" panose="02010609060101010101" pitchFamily="49" charset="-122"/>
                <a:cs typeface="Times New Roman" panose="02020603050405020304" pitchFamily="18" charset="0"/>
              </a:rPr>
              <a:t>more English reading.</a:t>
            </a:r>
          </a:p>
          <a:p>
            <a:pPr fontAlgn="auto">
              <a:lnSpc>
                <a:spcPct val="110000"/>
              </a:lnSpc>
            </a:pPr>
            <a:r>
              <a:rPr lang="en-US" altLang="zh-CN" sz="5400" spc="-100" dirty="0">
                <a:latin typeface="Times New Roman" panose="02020603050405020304" pitchFamily="18" charset="0"/>
                <a:ea typeface="楷体" panose="02010609060101010101" pitchFamily="49" charset="-122"/>
                <a:cs typeface="Times New Roman" panose="02020603050405020304" pitchFamily="18" charset="0"/>
              </a:rPr>
              <a:t>A. for; to do  </a:t>
            </a:r>
            <a:r>
              <a:rPr lang="en-US" altLang="zh-CN" sz="5400" spc="-100" dirty="0" smtClean="0">
                <a:latin typeface="Times New Roman" panose="02020603050405020304" pitchFamily="18" charset="0"/>
                <a:ea typeface="楷体" panose="02010609060101010101" pitchFamily="49" charset="-122"/>
                <a:cs typeface="Times New Roman" panose="02020603050405020304" pitchFamily="18" charset="0"/>
              </a:rPr>
              <a:t>          </a:t>
            </a:r>
            <a:r>
              <a:rPr lang="en-US" altLang="zh-CN" sz="5400" spc="-100" dirty="0">
                <a:latin typeface="Times New Roman" panose="02020603050405020304" pitchFamily="18" charset="0"/>
                <a:ea typeface="楷体" panose="02010609060101010101" pitchFamily="49" charset="-122"/>
                <a:cs typeface="Times New Roman" panose="02020603050405020304" pitchFamily="18" charset="0"/>
              </a:rPr>
              <a:t>B. of; do       </a:t>
            </a:r>
            <a:r>
              <a:rPr lang="en-US" altLang="zh-CN" sz="5400" spc="-100" dirty="0" smtClean="0">
                <a:latin typeface="Times New Roman" panose="02020603050405020304" pitchFamily="18" charset="0"/>
                <a:ea typeface="楷体" panose="02010609060101010101" pitchFamily="49" charset="-122"/>
                <a:cs typeface="Times New Roman" panose="02020603050405020304" pitchFamily="18" charset="0"/>
              </a:rPr>
              <a:t>           </a:t>
            </a:r>
            <a:r>
              <a:rPr lang="en-US" altLang="zh-CN" sz="5400" spc="-100" dirty="0">
                <a:latin typeface="Times New Roman" panose="02020603050405020304" pitchFamily="18" charset="0"/>
                <a:ea typeface="楷体" panose="02010609060101010101" pitchFamily="49" charset="-122"/>
                <a:cs typeface="Times New Roman" panose="02020603050405020304" pitchFamily="18" charset="0"/>
              </a:rPr>
              <a:t>C. of; read    </a:t>
            </a:r>
            <a:r>
              <a:rPr lang="en-US" altLang="zh-CN" sz="5400" spc="-100" dirty="0" smtClean="0">
                <a:latin typeface="Times New Roman" panose="02020603050405020304" pitchFamily="18" charset="0"/>
                <a:ea typeface="楷体" panose="02010609060101010101" pitchFamily="49" charset="-122"/>
                <a:cs typeface="Times New Roman" panose="02020603050405020304" pitchFamily="18" charset="0"/>
              </a:rPr>
              <a:t>          </a:t>
            </a:r>
            <a:r>
              <a:rPr lang="en-US" altLang="zh-CN" sz="5400" spc="-100" dirty="0">
                <a:latin typeface="Times New Roman" panose="02020603050405020304" pitchFamily="18" charset="0"/>
                <a:ea typeface="楷体" panose="02010609060101010101" pitchFamily="49" charset="-122"/>
                <a:cs typeface="Times New Roman" panose="02020603050405020304" pitchFamily="18" charset="0"/>
              </a:rPr>
              <a:t>D. for; to read</a:t>
            </a:r>
          </a:p>
        </p:txBody>
      </p:sp>
      <p:sp>
        <p:nvSpPr>
          <p:cNvPr id="15" name="椭圆 14"/>
          <p:cNvSpPr/>
          <p:nvPr/>
        </p:nvSpPr>
        <p:spPr>
          <a:xfrm>
            <a:off x="1183292" y="5345532"/>
            <a:ext cx="612000" cy="612000"/>
          </a:xfrm>
          <a:prstGeom prst="ellipse">
            <a:avLst/>
          </a:prstGeom>
          <a:solidFill>
            <a:srgbClr val="00A1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400" dirty="0" smtClean="0">
                <a:latin typeface="Times New Roman" panose="02020603050405020304" pitchFamily="18" charset="0"/>
                <a:cs typeface="Times New Roman" panose="02020603050405020304" pitchFamily="18" charset="0"/>
              </a:rPr>
              <a:t>2</a:t>
            </a:r>
            <a:endParaRPr lang="zh-CN" altLang="en-US" sz="5400" dirty="0">
              <a:latin typeface="Times New Roman" panose="02020603050405020304" pitchFamily="18" charset="0"/>
              <a:cs typeface="Times New Roman" panose="02020603050405020304" pitchFamily="18" charset="0"/>
            </a:endParaRPr>
          </a:p>
        </p:txBody>
      </p:sp>
      <p:pic>
        <p:nvPicPr>
          <p:cNvPr id="18" name="图片 17" descr="对1.png"/>
          <p:cNvPicPr>
            <a:picLocks noChangeAspect="1"/>
          </p:cNvPicPr>
          <p:nvPr/>
        </p:nvPicPr>
        <p:blipFill>
          <a:blip r:embed="rId3" cstate="print"/>
          <a:stretch>
            <a:fillRect/>
          </a:stretch>
        </p:blipFill>
        <p:spPr>
          <a:xfrm>
            <a:off x="1655650" y="5926679"/>
            <a:ext cx="1571636" cy="1227674"/>
          </a:xfrm>
          <a:prstGeom prst="rect">
            <a:avLst/>
          </a:prstGeom>
        </p:spPr>
      </p:pic>
      <p:sp>
        <p:nvSpPr>
          <p:cNvPr id="19" name="TextBox 1"/>
          <p:cNvSpPr txBox="1"/>
          <p:nvPr/>
        </p:nvSpPr>
        <p:spPr>
          <a:xfrm>
            <a:off x="1880649" y="8118000"/>
            <a:ext cx="20250001" cy="2834622"/>
          </a:xfrm>
          <a:prstGeom prst="rect">
            <a:avLst/>
          </a:prstGeom>
          <a:noFill/>
        </p:spPr>
        <p:txBody>
          <a:bodyPr wrap="square" rtlCol="0">
            <a:spAutoFit/>
          </a:bodyPr>
          <a:lstStyle/>
          <a:p>
            <a:pPr fontAlgn="auto">
              <a:lnSpc>
                <a:spcPct val="110000"/>
              </a:lnSpc>
            </a:pPr>
            <a:r>
              <a:rPr lang="en-US" altLang="zh-CN" sz="5400" spc="-100" dirty="0">
                <a:latin typeface="Times New Roman" panose="02020603050405020304" pitchFamily="18" charset="0"/>
                <a:ea typeface="楷体" panose="02010609060101010101" pitchFamily="49" charset="-122"/>
                <a:cs typeface="Times New Roman" panose="02020603050405020304" pitchFamily="18" charset="0"/>
              </a:rPr>
              <a:t>After the operation, the patient is still very weak. It will take a long time for him _________ from the operation.</a:t>
            </a:r>
          </a:p>
          <a:p>
            <a:pPr fontAlgn="auto">
              <a:lnSpc>
                <a:spcPct val="110000"/>
              </a:lnSpc>
            </a:pPr>
            <a:r>
              <a:rPr lang="en-US" altLang="zh-CN" sz="5400" spc="-100" dirty="0">
                <a:latin typeface="Times New Roman" panose="02020603050405020304" pitchFamily="18" charset="0"/>
                <a:ea typeface="楷体" panose="02010609060101010101" pitchFamily="49" charset="-122"/>
                <a:cs typeface="Times New Roman" panose="02020603050405020304" pitchFamily="18" charset="0"/>
              </a:rPr>
              <a:t>A. to cure             </a:t>
            </a:r>
            <a:r>
              <a:rPr lang="en-US" altLang="zh-CN" sz="5400" spc="-100" dirty="0" smtClean="0">
                <a:latin typeface="Times New Roman" panose="02020603050405020304" pitchFamily="18" charset="0"/>
                <a:ea typeface="楷体" panose="02010609060101010101" pitchFamily="49" charset="-122"/>
                <a:cs typeface="Times New Roman" panose="02020603050405020304" pitchFamily="18" charset="0"/>
              </a:rPr>
              <a:t>   </a:t>
            </a:r>
            <a:r>
              <a:rPr lang="en-US" altLang="zh-CN" sz="5400" spc="-100" dirty="0">
                <a:latin typeface="Times New Roman" panose="02020603050405020304" pitchFamily="18" charset="0"/>
                <a:ea typeface="楷体" panose="02010609060101010101" pitchFamily="49" charset="-122"/>
                <a:cs typeface="Times New Roman" panose="02020603050405020304" pitchFamily="18" charset="0"/>
              </a:rPr>
              <a:t>B. to recover   </a:t>
            </a:r>
            <a:r>
              <a:rPr lang="en-US" altLang="zh-CN" sz="5400" spc="-100" dirty="0" smtClean="0">
                <a:latin typeface="Times New Roman" panose="02020603050405020304" pitchFamily="18" charset="0"/>
                <a:ea typeface="楷体" panose="02010609060101010101" pitchFamily="49" charset="-122"/>
                <a:cs typeface="Times New Roman" panose="02020603050405020304" pitchFamily="18" charset="0"/>
              </a:rPr>
              <a:t>       </a:t>
            </a:r>
            <a:r>
              <a:rPr lang="en-US" altLang="zh-CN" sz="5400" spc="-100" dirty="0">
                <a:latin typeface="Times New Roman" panose="02020603050405020304" pitchFamily="18" charset="0"/>
                <a:ea typeface="楷体" panose="02010609060101010101" pitchFamily="49" charset="-122"/>
                <a:cs typeface="Times New Roman" panose="02020603050405020304" pitchFamily="18" charset="0"/>
              </a:rPr>
              <a:t>C. curing       </a:t>
            </a:r>
            <a:r>
              <a:rPr lang="en-US" altLang="zh-CN" sz="5400" spc="-100" dirty="0" smtClean="0">
                <a:latin typeface="Times New Roman" panose="02020603050405020304" pitchFamily="18" charset="0"/>
                <a:ea typeface="楷体" panose="02010609060101010101" pitchFamily="49" charset="-122"/>
                <a:cs typeface="Times New Roman" panose="02020603050405020304" pitchFamily="18" charset="0"/>
              </a:rPr>
              <a:t>         </a:t>
            </a:r>
            <a:r>
              <a:rPr lang="en-US" altLang="zh-CN" sz="5400" spc="-100" dirty="0">
                <a:latin typeface="Times New Roman" panose="02020603050405020304" pitchFamily="18" charset="0"/>
                <a:ea typeface="楷体" panose="02010609060101010101" pitchFamily="49" charset="-122"/>
                <a:cs typeface="Times New Roman" panose="02020603050405020304" pitchFamily="18" charset="0"/>
              </a:rPr>
              <a:t>D. recovering</a:t>
            </a:r>
          </a:p>
        </p:txBody>
      </p:sp>
      <p:sp>
        <p:nvSpPr>
          <p:cNvPr id="20" name="椭圆 19"/>
          <p:cNvSpPr/>
          <p:nvPr/>
        </p:nvSpPr>
        <p:spPr>
          <a:xfrm>
            <a:off x="1183292" y="8360532"/>
            <a:ext cx="612000" cy="612000"/>
          </a:xfrm>
          <a:prstGeom prst="ellipse">
            <a:avLst/>
          </a:prstGeom>
          <a:solidFill>
            <a:srgbClr val="00A1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400" dirty="0" smtClean="0">
                <a:latin typeface="Times New Roman" panose="02020603050405020304" pitchFamily="18" charset="0"/>
                <a:cs typeface="Times New Roman" panose="02020603050405020304" pitchFamily="18" charset="0"/>
              </a:rPr>
              <a:t>3</a:t>
            </a:r>
            <a:endParaRPr lang="zh-CN" altLang="en-US" sz="5400" dirty="0">
              <a:latin typeface="Times New Roman" panose="02020603050405020304" pitchFamily="18" charset="0"/>
              <a:cs typeface="Times New Roman" panose="02020603050405020304" pitchFamily="18" charset="0"/>
            </a:endParaRPr>
          </a:p>
        </p:txBody>
      </p:sp>
      <p:pic>
        <p:nvPicPr>
          <p:cNvPr id="21" name="图片 20" descr="对1.png"/>
          <p:cNvPicPr>
            <a:picLocks noChangeAspect="1"/>
          </p:cNvPicPr>
          <p:nvPr/>
        </p:nvPicPr>
        <p:blipFill>
          <a:blip r:embed="rId3" cstate="print"/>
          <a:stretch>
            <a:fillRect/>
          </a:stretch>
        </p:blipFill>
        <p:spPr>
          <a:xfrm>
            <a:off x="6789014" y="9918000"/>
            <a:ext cx="1571636" cy="1227674"/>
          </a:xfrm>
          <a:prstGeom prst="rect">
            <a:avLst/>
          </a:prstGeom>
        </p:spPr>
      </p:pic>
      <p:pic>
        <p:nvPicPr>
          <p:cNvPr id="16" name="图片 15">
            <a:hlinkClick r:id="rId4" action="ppaction://hlinksldjump"/>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38915084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500"/>
                                        <p:tgtEl>
                                          <p:spTgt spid="10"/>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nodeType="click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wipe(left)">
                                      <p:cBhvr>
                                        <p:cTn id="15" dur="2000"/>
                                        <p:tgtEl>
                                          <p:spTgt spid="13"/>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4"/>
                                        </p:tgtEl>
                                        <p:attrNameLst>
                                          <p:attrName>style.visibility</p:attrName>
                                        </p:attrNameLst>
                                      </p:cBhvr>
                                      <p:to>
                                        <p:strVal val="visible"/>
                                      </p:to>
                                    </p:set>
                                    <p:animEffect transition="in" filter="fade">
                                      <p:cBhvr>
                                        <p:cTn id="20" dur="500"/>
                                        <p:tgtEl>
                                          <p:spTgt spid="14"/>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fade">
                                      <p:cBhvr>
                                        <p:cTn id="23" dur="500"/>
                                        <p:tgtEl>
                                          <p:spTgt spid="15"/>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nodeType="click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wipe(left)">
                                      <p:cBhvr>
                                        <p:cTn id="28" dur="2000"/>
                                        <p:tgtEl>
                                          <p:spTgt spid="18"/>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19"/>
                                        </p:tgtEl>
                                        <p:attrNameLst>
                                          <p:attrName>style.visibility</p:attrName>
                                        </p:attrNameLst>
                                      </p:cBhvr>
                                      <p:to>
                                        <p:strVal val="visible"/>
                                      </p:to>
                                    </p:set>
                                    <p:animEffect transition="in" filter="fade">
                                      <p:cBhvr>
                                        <p:cTn id="33" dur="500"/>
                                        <p:tgtEl>
                                          <p:spTgt spid="19"/>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20"/>
                                        </p:tgtEl>
                                        <p:attrNameLst>
                                          <p:attrName>style.visibility</p:attrName>
                                        </p:attrNameLst>
                                      </p:cBhvr>
                                      <p:to>
                                        <p:strVal val="visible"/>
                                      </p:to>
                                    </p:set>
                                    <p:animEffect transition="in" filter="fade">
                                      <p:cBhvr>
                                        <p:cTn id="36" dur="500"/>
                                        <p:tgtEl>
                                          <p:spTgt spid="20"/>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8" fill="hold" nodeType="clickEffect">
                                  <p:stCondLst>
                                    <p:cond delay="0"/>
                                  </p:stCondLst>
                                  <p:childTnLst>
                                    <p:set>
                                      <p:cBhvr>
                                        <p:cTn id="40" dur="1" fill="hold">
                                          <p:stCondLst>
                                            <p:cond delay="0"/>
                                          </p:stCondLst>
                                        </p:cTn>
                                        <p:tgtEl>
                                          <p:spTgt spid="21"/>
                                        </p:tgtEl>
                                        <p:attrNameLst>
                                          <p:attrName>style.visibility</p:attrName>
                                        </p:attrNameLst>
                                      </p:cBhvr>
                                      <p:to>
                                        <p:strVal val="visible"/>
                                      </p:to>
                                    </p:set>
                                    <p:animEffect transition="in" filter="wipe(left)">
                                      <p:cBhvr>
                                        <p:cTn id="41" dur="20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animBg="1"/>
      <p:bldP spid="14" grpId="0"/>
      <p:bldP spid="15" grpId="0" animBg="1"/>
      <p:bldP spid="19" grpId="0"/>
      <p:bldP spid="2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 xmlns:a16="http://schemas.microsoft.com/office/drawing/2014/main" id="{037EC38E-21B6-4B70-B7D0-7EF1E23E3893}"/>
              </a:ext>
            </a:extLst>
          </p:cNvPr>
          <p:cNvSpPr/>
          <p:nvPr/>
        </p:nvSpPr>
        <p:spPr>
          <a:xfrm>
            <a:off x="1192102" y="738000"/>
            <a:ext cx="21987096" cy="969496"/>
          </a:xfrm>
          <a:prstGeom prst="rect">
            <a:avLst/>
          </a:prstGeom>
        </p:spPr>
        <p:txBody>
          <a:bodyPr wrap="square">
            <a:spAutoFit/>
          </a:bodyPr>
          <a:lstStyle/>
          <a:p>
            <a:pPr algn="ct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突破语法</a:t>
            </a:r>
            <a:r>
              <a:rPr lang="en-US" altLang="zh-CN" sz="5700" b="1" dirty="0" smtClean="0">
                <a:latin typeface="Times New Roman" panose="02020603050405020304" pitchFamily="18" charset="0"/>
                <a:ea typeface="黑体" panose="02010609060101010101" pitchFamily="49" charset="-122"/>
                <a:cs typeface="Times New Roman" panose="02020603050405020304" pitchFamily="18" charset="0"/>
              </a:rPr>
              <a:t>5   </a:t>
            </a: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非谓语动词</a:t>
            </a:r>
            <a:endParaRPr lang="en-US" altLang="zh-CN" sz="5700" b="1" dirty="0">
              <a:latin typeface="Times New Roman" panose="02020603050405020304" pitchFamily="18" charset="0"/>
              <a:ea typeface="黑体" panose="02010609060101010101" pitchFamily="49" charset="-122"/>
              <a:cs typeface="Times New Roman" panose="02020603050405020304" pitchFamily="18" charset="0"/>
            </a:endParaRPr>
          </a:p>
        </p:txBody>
      </p:sp>
      <p:pic>
        <p:nvPicPr>
          <p:cNvPr id="4" name="图片 3">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5"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5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非</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谓语动词</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P304</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16" name="TextBox 1"/>
          <p:cNvSpPr txBox="1"/>
          <p:nvPr/>
        </p:nvSpPr>
        <p:spPr>
          <a:xfrm>
            <a:off x="1925638" y="1936081"/>
            <a:ext cx="8325012" cy="894797"/>
          </a:xfrm>
          <a:prstGeom prst="rect">
            <a:avLst/>
          </a:prstGeom>
          <a:noFill/>
        </p:spPr>
        <p:txBody>
          <a:bodyPr wrap="square" rtlCol="0">
            <a:spAutoFit/>
          </a:bodyPr>
          <a:lstStyle/>
          <a:p>
            <a:pPr fontAlgn="auto">
              <a:lnSpc>
                <a:spcPct val="110000"/>
              </a:lnSpc>
            </a:pPr>
            <a:r>
              <a:rPr lang="zh-CN" altLang="en-US" sz="5400" spc="-100" dirty="0">
                <a:latin typeface="黑体" panose="02010609060101010101" pitchFamily="49" charset="-122"/>
                <a:ea typeface="黑体" panose="02010609060101010101" pitchFamily="49" charset="-122"/>
                <a:cs typeface="Times New Roman" panose="02020603050405020304" pitchFamily="18" charset="0"/>
              </a:rPr>
              <a:t>（</a:t>
            </a:r>
            <a:r>
              <a:rPr lang="en-US" altLang="zh-CN" sz="5400" spc="-100" dirty="0">
                <a:latin typeface="黑体" panose="02010609060101010101" pitchFamily="49" charset="-122"/>
                <a:ea typeface="黑体" panose="02010609060101010101" pitchFamily="49" charset="-122"/>
                <a:cs typeface="Times New Roman" panose="02020603050405020304" pitchFamily="18" charset="0"/>
              </a:rPr>
              <a:t>2</a:t>
            </a:r>
            <a:r>
              <a:rPr lang="zh-CN" altLang="en-US" sz="5400" spc="-100" dirty="0">
                <a:latin typeface="黑体" panose="02010609060101010101" pitchFamily="49" charset="-122"/>
                <a:ea typeface="黑体" panose="02010609060101010101" pitchFamily="49" charset="-122"/>
                <a:cs typeface="Times New Roman" panose="02020603050405020304" pitchFamily="18" charset="0"/>
              </a:rPr>
              <a:t>）动词不定式作表语</a:t>
            </a:r>
          </a:p>
        </p:txBody>
      </p:sp>
      <p:sp>
        <p:nvSpPr>
          <p:cNvPr id="17" name="TextBox 1"/>
          <p:cNvSpPr txBox="1"/>
          <p:nvPr/>
        </p:nvSpPr>
        <p:spPr>
          <a:xfrm>
            <a:off x="2530105" y="2936910"/>
            <a:ext cx="19854622" cy="1808893"/>
          </a:xfrm>
          <a:prstGeom prst="rect">
            <a:avLst/>
          </a:prstGeom>
          <a:noFill/>
        </p:spPr>
        <p:txBody>
          <a:bodyPr wrap="square" rtlCol="0">
            <a:spAutoFit/>
          </a:bodyPr>
          <a:lstStyle/>
          <a:p>
            <a:pPr fontAlgn="auto">
              <a:lnSpc>
                <a:spcPct val="110000"/>
              </a:lnSpc>
            </a:pPr>
            <a:r>
              <a:rPr lang="zh-CN" altLang="en-US" sz="5400" spc="-100" dirty="0">
                <a:solidFill>
                  <a:srgbClr val="2A5CAA"/>
                </a:solidFill>
                <a:latin typeface="+mj-ea"/>
                <a:ea typeface="+mj-ea"/>
                <a:cs typeface="Times New Roman" panose="02020603050405020304" pitchFamily="18" charset="0"/>
              </a:rPr>
              <a:t>动词不定式作表语：一、表示主语的职业、性质等；二、主语为抽象名词；三、主语为</a:t>
            </a:r>
            <a:r>
              <a:rPr lang="en-US" altLang="zh-CN" sz="5400" spc="-100" dirty="0">
                <a:solidFill>
                  <a:srgbClr val="2A5CAA"/>
                </a:solidFill>
                <a:latin typeface="+mj-ea"/>
                <a:ea typeface="+mj-ea"/>
                <a:cs typeface="Times New Roman" panose="02020603050405020304" pitchFamily="18" charset="0"/>
              </a:rPr>
              <a:t>what</a:t>
            </a:r>
            <a:r>
              <a:rPr lang="zh-CN" altLang="en-US" sz="5400" spc="-100" dirty="0">
                <a:solidFill>
                  <a:srgbClr val="2A5CAA"/>
                </a:solidFill>
                <a:latin typeface="+mj-ea"/>
                <a:ea typeface="+mj-ea"/>
                <a:cs typeface="Times New Roman" panose="02020603050405020304" pitchFamily="18" charset="0"/>
              </a:rPr>
              <a:t>引导的名词性从句。</a:t>
            </a:r>
          </a:p>
        </p:txBody>
      </p:sp>
      <p:pic>
        <p:nvPicPr>
          <p:cNvPr id="4098" name="Picture 2" descr="C:\Users\063\Desktop\未标题-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05650" y="3141000"/>
            <a:ext cx="373334" cy="432000"/>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1"/>
          <p:cNvSpPr txBox="1"/>
          <p:nvPr/>
        </p:nvSpPr>
        <p:spPr>
          <a:xfrm>
            <a:off x="1880649" y="5103000"/>
            <a:ext cx="20250001" cy="3674083"/>
          </a:xfrm>
          <a:prstGeom prst="rect">
            <a:avLst/>
          </a:prstGeom>
          <a:noFill/>
        </p:spPr>
        <p:txBody>
          <a:bodyPr wrap="square" rtlCol="0">
            <a:spAutoFit/>
          </a:bodyPr>
          <a:lstStyle/>
          <a:p>
            <a:pPr fontAlgn="auto">
              <a:lnSpc>
                <a:spcPct val="110000"/>
              </a:lnSpc>
            </a:pPr>
            <a:r>
              <a:rPr lang="en-US" altLang="zh-CN" sz="5400" spc="-100" dirty="0">
                <a:latin typeface="Times New Roman" panose="02020603050405020304" pitchFamily="18" charset="0"/>
                <a:ea typeface="楷体" panose="02010609060101010101" pitchFamily="49" charset="-122"/>
                <a:cs typeface="Times New Roman" panose="02020603050405020304" pitchFamily="18" charset="0"/>
              </a:rPr>
              <a:t>The purpose of the organization is _________ (greet) all new comers to the city and to provide them with any necessary information.</a:t>
            </a:r>
          </a:p>
          <a:p>
            <a:pPr fontAlgn="auto">
              <a:lnSpc>
                <a:spcPct val="110000"/>
              </a:lnSpc>
            </a:pPr>
            <a:r>
              <a:rPr lang="zh-CN" altLang="en-US" sz="5400" spc="-100" dirty="0">
                <a:latin typeface="Times New Roman" panose="02020603050405020304" pitchFamily="18" charset="0"/>
                <a:ea typeface="楷体" panose="02010609060101010101" pitchFamily="49" charset="-122"/>
                <a:cs typeface="Times New Roman" panose="02020603050405020304" pitchFamily="18" charset="0"/>
              </a:rPr>
              <a:t>这个组织旨在欢迎所有初来这座城市的人并向他们提供任何必要的信息。</a:t>
            </a:r>
            <a:endParaRPr lang="en-US" altLang="zh-CN" sz="5400" spc="-100" dirty="0">
              <a:latin typeface="Times New Roman" panose="02020603050405020304" pitchFamily="18" charset="0"/>
              <a:ea typeface="楷体" panose="02010609060101010101" pitchFamily="49" charset="-122"/>
              <a:cs typeface="Times New Roman" panose="02020603050405020304" pitchFamily="18" charset="0"/>
            </a:endParaRPr>
          </a:p>
        </p:txBody>
      </p:sp>
      <p:sp>
        <p:nvSpPr>
          <p:cNvPr id="10" name="椭圆 9"/>
          <p:cNvSpPr/>
          <p:nvPr/>
        </p:nvSpPr>
        <p:spPr>
          <a:xfrm>
            <a:off x="1183292" y="5345532"/>
            <a:ext cx="612000" cy="612000"/>
          </a:xfrm>
          <a:prstGeom prst="ellipse">
            <a:avLst/>
          </a:prstGeom>
          <a:solidFill>
            <a:srgbClr val="00A1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400" dirty="0" smtClean="0">
                <a:latin typeface="Times New Roman" panose="02020603050405020304" pitchFamily="18" charset="0"/>
                <a:cs typeface="Times New Roman" panose="02020603050405020304" pitchFamily="18" charset="0"/>
              </a:rPr>
              <a:t>4</a:t>
            </a:r>
            <a:endParaRPr lang="zh-CN" altLang="en-US" sz="5400" dirty="0">
              <a:latin typeface="Times New Roman" panose="02020603050405020304" pitchFamily="18" charset="0"/>
              <a:cs typeface="Times New Roman" panose="02020603050405020304" pitchFamily="18" charset="0"/>
            </a:endParaRPr>
          </a:p>
        </p:txBody>
      </p:sp>
      <p:sp>
        <p:nvSpPr>
          <p:cNvPr id="13" name="文本框 13"/>
          <p:cNvSpPr txBox="1"/>
          <p:nvPr/>
        </p:nvSpPr>
        <p:spPr>
          <a:xfrm>
            <a:off x="11420650" y="5034202"/>
            <a:ext cx="2475000" cy="923330"/>
          </a:xfrm>
          <a:prstGeom prst="rect">
            <a:avLst/>
          </a:prstGeom>
          <a:noFill/>
        </p:spPr>
        <p:txBody>
          <a:bodyPr wrap="square" rtlCol="0">
            <a:spAutoFit/>
          </a:bodyPr>
          <a:lstStyle/>
          <a:p>
            <a:r>
              <a:rPr lang="en-US"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to greet</a:t>
            </a:r>
            <a:endPar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endParaRPr>
          </a:p>
        </p:txBody>
      </p:sp>
      <p:pic>
        <p:nvPicPr>
          <p:cNvPr id="11" name="图片 10">
            <a:hlinkClick r:id="rId4" action="ppaction://hlinksldjump"/>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11215729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500"/>
                                        <p:tgtEl>
                                          <p:spTgt spid="17"/>
                                        </p:tgtEl>
                                      </p:cBhvr>
                                    </p:animEffect>
                                  </p:childTnLst>
                                </p:cTn>
                              </p:par>
                              <p:par>
                                <p:cTn id="13" presetID="10" presetClass="entr" presetSubtype="0" fill="hold" nodeType="withEffect">
                                  <p:stCondLst>
                                    <p:cond delay="0"/>
                                  </p:stCondLst>
                                  <p:childTnLst>
                                    <p:set>
                                      <p:cBhvr>
                                        <p:cTn id="14" dur="1" fill="hold">
                                          <p:stCondLst>
                                            <p:cond delay="0"/>
                                          </p:stCondLst>
                                        </p:cTn>
                                        <p:tgtEl>
                                          <p:spTgt spid="4098"/>
                                        </p:tgtEl>
                                        <p:attrNameLst>
                                          <p:attrName>style.visibility</p:attrName>
                                        </p:attrNameLst>
                                      </p:cBhvr>
                                      <p:to>
                                        <p:strVal val="visible"/>
                                      </p:to>
                                    </p:set>
                                    <p:animEffect transition="in" filter="fade">
                                      <p:cBhvr>
                                        <p:cTn id="15" dur="500"/>
                                        <p:tgtEl>
                                          <p:spTgt spid="4098"/>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500"/>
                                        <p:tgtEl>
                                          <p:spTgt spid="9"/>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500"/>
                                        <p:tgtEl>
                                          <p:spTgt spid="10"/>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wipe(left)">
                                      <p:cBhvr>
                                        <p:cTn id="28"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9" grpId="0"/>
      <p:bldP spid="10" grpId="0" animBg="1"/>
      <p:bldP spid="1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 xmlns:a16="http://schemas.microsoft.com/office/drawing/2014/main" id="{037EC38E-21B6-4B70-B7D0-7EF1E23E3893}"/>
              </a:ext>
            </a:extLst>
          </p:cNvPr>
          <p:cNvSpPr/>
          <p:nvPr/>
        </p:nvSpPr>
        <p:spPr>
          <a:xfrm>
            <a:off x="1192102" y="738000"/>
            <a:ext cx="21987096" cy="969496"/>
          </a:xfrm>
          <a:prstGeom prst="rect">
            <a:avLst/>
          </a:prstGeom>
        </p:spPr>
        <p:txBody>
          <a:bodyPr wrap="square">
            <a:spAutoFit/>
          </a:bodyPr>
          <a:lstStyle/>
          <a:p>
            <a:pPr algn="ct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突破语法</a:t>
            </a:r>
            <a:r>
              <a:rPr lang="en-US" altLang="zh-CN" sz="5700" b="1" dirty="0" smtClean="0">
                <a:latin typeface="Times New Roman" panose="02020603050405020304" pitchFamily="18" charset="0"/>
                <a:ea typeface="黑体" panose="02010609060101010101" pitchFamily="49" charset="-122"/>
                <a:cs typeface="Times New Roman" panose="02020603050405020304" pitchFamily="18" charset="0"/>
              </a:rPr>
              <a:t>5   </a:t>
            </a: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非谓语动词</a:t>
            </a:r>
            <a:endParaRPr lang="en-US" altLang="zh-CN" sz="5700" b="1" dirty="0">
              <a:latin typeface="Times New Roman" panose="02020603050405020304" pitchFamily="18" charset="0"/>
              <a:ea typeface="黑体" panose="02010609060101010101" pitchFamily="49" charset="-122"/>
              <a:cs typeface="Times New Roman" panose="02020603050405020304" pitchFamily="18" charset="0"/>
            </a:endParaRPr>
          </a:p>
        </p:txBody>
      </p:sp>
      <p:pic>
        <p:nvPicPr>
          <p:cNvPr id="4" name="图片 3">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5"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5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非</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谓语动词</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P304</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16" name="TextBox 1"/>
          <p:cNvSpPr txBox="1"/>
          <p:nvPr/>
        </p:nvSpPr>
        <p:spPr>
          <a:xfrm>
            <a:off x="1925638" y="1936081"/>
            <a:ext cx="8325012" cy="894797"/>
          </a:xfrm>
          <a:prstGeom prst="rect">
            <a:avLst/>
          </a:prstGeom>
          <a:noFill/>
        </p:spPr>
        <p:txBody>
          <a:bodyPr wrap="square" rtlCol="0">
            <a:spAutoFit/>
          </a:bodyPr>
          <a:lstStyle/>
          <a:p>
            <a:pPr fontAlgn="auto">
              <a:lnSpc>
                <a:spcPct val="110000"/>
              </a:lnSpc>
            </a:pPr>
            <a:r>
              <a:rPr lang="zh-CN" altLang="en-US" sz="5400" spc="-100" dirty="0">
                <a:latin typeface="黑体" panose="02010609060101010101" pitchFamily="49" charset="-122"/>
                <a:ea typeface="黑体" panose="02010609060101010101" pitchFamily="49" charset="-122"/>
                <a:cs typeface="Times New Roman" panose="02020603050405020304" pitchFamily="18" charset="0"/>
              </a:rPr>
              <a:t>（</a:t>
            </a:r>
            <a:r>
              <a:rPr lang="en-US" altLang="zh-CN" sz="5400" spc="-100" dirty="0">
                <a:latin typeface="黑体" panose="02010609060101010101" pitchFamily="49" charset="-122"/>
                <a:ea typeface="黑体" panose="02010609060101010101" pitchFamily="49" charset="-122"/>
                <a:cs typeface="Times New Roman" panose="02020603050405020304" pitchFamily="18" charset="0"/>
              </a:rPr>
              <a:t>2</a:t>
            </a:r>
            <a:r>
              <a:rPr lang="zh-CN" altLang="en-US" sz="5400" spc="-100" dirty="0">
                <a:latin typeface="黑体" panose="02010609060101010101" pitchFamily="49" charset="-122"/>
                <a:ea typeface="黑体" panose="02010609060101010101" pitchFamily="49" charset="-122"/>
                <a:cs typeface="Times New Roman" panose="02020603050405020304" pitchFamily="18" charset="0"/>
              </a:rPr>
              <a:t>）动词不定式作表语</a:t>
            </a:r>
          </a:p>
        </p:txBody>
      </p:sp>
      <p:sp>
        <p:nvSpPr>
          <p:cNvPr id="17" name="TextBox 1"/>
          <p:cNvSpPr txBox="1"/>
          <p:nvPr/>
        </p:nvSpPr>
        <p:spPr>
          <a:xfrm>
            <a:off x="2530105" y="2936910"/>
            <a:ext cx="19854622" cy="894797"/>
          </a:xfrm>
          <a:prstGeom prst="rect">
            <a:avLst/>
          </a:prstGeom>
          <a:noFill/>
        </p:spPr>
        <p:txBody>
          <a:bodyPr wrap="square" rtlCol="0">
            <a:spAutoFit/>
          </a:bodyPr>
          <a:lstStyle/>
          <a:p>
            <a:pPr fontAlgn="auto">
              <a:lnSpc>
                <a:spcPct val="110000"/>
              </a:lnSpc>
            </a:pPr>
            <a:r>
              <a:rPr lang="zh-CN" altLang="en-US" sz="5400" spc="-100" dirty="0">
                <a:solidFill>
                  <a:srgbClr val="2A5CAA"/>
                </a:solidFill>
                <a:latin typeface="+mj-ea"/>
                <a:ea typeface="+mj-ea"/>
                <a:cs typeface="Times New Roman" panose="02020603050405020304" pitchFamily="18" charset="0"/>
              </a:rPr>
              <a:t>主语部分含有行为动词</a:t>
            </a:r>
            <a:r>
              <a:rPr lang="en-US" altLang="zh-CN" sz="5400" spc="-100" dirty="0">
                <a:solidFill>
                  <a:srgbClr val="2A5CAA"/>
                </a:solidFill>
                <a:latin typeface="+mj-ea"/>
                <a:ea typeface="+mj-ea"/>
                <a:cs typeface="Times New Roman" panose="02020603050405020304" pitchFamily="18" charset="0"/>
              </a:rPr>
              <a:t>do</a:t>
            </a:r>
            <a:r>
              <a:rPr lang="zh-CN" altLang="en-US" sz="5400" spc="-100" dirty="0">
                <a:solidFill>
                  <a:srgbClr val="2A5CAA"/>
                </a:solidFill>
                <a:latin typeface="+mj-ea"/>
                <a:ea typeface="+mj-ea"/>
                <a:cs typeface="Times New Roman" panose="02020603050405020304" pitchFamily="18" charset="0"/>
              </a:rPr>
              <a:t>时，作表语的不定式可省略</a:t>
            </a:r>
            <a:r>
              <a:rPr lang="en-US" altLang="zh-CN" sz="5400" spc="-100" dirty="0">
                <a:solidFill>
                  <a:srgbClr val="2A5CAA"/>
                </a:solidFill>
                <a:latin typeface="+mj-ea"/>
                <a:ea typeface="+mj-ea"/>
                <a:cs typeface="Times New Roman" panose="02020603050405020304" pitchFamily="18" charset="0"/>
              </a:rPr>
              <a:t>to</a:t>
            </a:r>
            <a:r>
              <a:rPr lang="zh-CN" altLang="en-US" sz="5400" spc="-100" dirty="0">
                <a:solidFill>
                  <a:srgbClr val="2A5CAA"/>
                </a:solidFill>
                <a:latin typeface="+mj-ea"/>
                <a:ea typeface="+mj-ea"/>
                <a:cs typeface="Times New Roman" panose="02020603050405020304" pitchFamily="18" charset="0"/>
              </a:rPr>
              <a:t>。</a:t>
            </a:r>
          </a:p>
        </p:txBody>
      </p:sp>
      <p:pic>
        <p:nvPicPr>
          <p:cNvPr id="4098" name="Picture 2" descr="C:\Users\063\Desktop\未标题-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05650" y="3141000"/>
            <a:ext cx="373334" cy="432000"/>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1"/>
          <p:cNvSpPr txBox="1"/>
          <p:nvPr/>
        </p:nvSpPr>
        <p:spPr>
          <a:xfrm>
            <a:off x="1880649" y="4488007"/>
            <a:ext cx="20250001" cy="2834622"/>
          </a:xfrm>
          <a:prstGeom prst="rect">
            <a:avLst/>
          </a:prstGeom>
          <a:noFill/>
        </p:spPr>
        <p:txBody>
          <a:bodyPr wrap="square" rtlCol="0">
            <a:spAutoFit/>
          </a:bodyPr>
          <a:lstStyle/>
          <a:p>
            <a:pPr fontAlgn="auto">
              <a:lnSpc>
                <a:spcPct val="110000"/>
              </a:lnSpc>
            </a:pPr>
            <a:r>
              <a:rPr lang="en-US" altLang="zh-CN" sz="5400" spc="-100" dirty="0">
                <a:latin typeface="Times New Roman" panose="02020603050405020304" pitchFamily="18" charset="0"/>
                <a:ea typeface="楷体" panose="02010609060101010101" pitchFamily="49" charset="-122"/>
                <a:cs typeface="Times New Roman" panose="02020603050405020304" pitchFamily="18" charset="0"/>
              </a:rPr>
              <a:t>What he wanted to do was </a:t>
            </a:r>
            <a:r>
              <a:rPr lang="en-US" altLang="zh-CN" sz="5400" spc="-100" dirty="0" smtClean="0">
                <a:latin typeface="Times New Roman" panose="02020603050405020304" pitchFamily="18" charset="0"/>
                <a:ea typeface="楷体" panose="02010609060101010101" pitchFamily="49" charset="-122"/>
                <a:cs typeface="Times New Roman" panose="02020603050405020304" pitchFamily="18" charset="0"/>
              </a:rPr>
              <a:t>____________ </a:t>
            </a:r>
            <a:r>
              <a:rPr lang="en-US" altLang="zh-CN" sz="5400" spc="-100" dirty="0">
                <a:latin typeface="Times New Roman" panose="02020603050405020304" pitchFamily="18" charset="0"/>
                <a:ea typeface="楷体" panose="02010609060101010101" pitchFamily="49" charset="-122"/>
                <a:cs typeface="Times New Roman" panose="02020603050405020304" pitchFamily="18" charset="0"/>
              </a:rPr>
              <a:t>(become) a volunteer to help the poor in his community.</a:t>
            </a:r>
          </a:p>
          <a:p>
            <a:pPr fontAlgn="auto">
              <a:lnSpc>
                <a:spcPct val="110000"/>
              </a:lnSpc>
            </a:pPr>
            <a:r>
              <a:rPr lang="zh-CN" altLang="en-US" sz="5400" spc="-100" dirty="0">
                <a:latin typeface="Times New Roman" panose="02020603050405020304" pitchFamily="18" charset="0"/>
                <a:ea typeface="楷体" panose="02010609060101010101" pitchFamily="49" charset="-122"/>
                <a:cs typeface="Times New Roman" panose="02020603050405020304" pitchFamily="18" charset="0"/>
              </a:rPr>
              <a:t>他想做的是成为一名志愿者，帮助社区里的穷人。</a:t>
            </a:r>
            <a:endParaRPr lang="en-US" altLang="zh-CN" sz="5400" spc="-100" dirty="0">
              <a:latin typeface="Times New Roman" panose="02020603050405020304" pitchFamily="18" charset="0"/>
              <a:ea typeface="楷体" panose="02010609060101010101" pitchFamily="49" charset="-122"/>
              <a:cs typeface="Times New Roman" panose="02020603050405020304" pitchFamily="18" charset="0"/>
            </a:endParaRPr>
          </a:p>
        </p:txBody>
      </p:sp>
      <p:sp>
        <p:nvSpPr>
          <p:cNvPr id="10" name="椭圆 9"/>
          <p:cNvSpPr/>
          <p:nvPr/>
        </p:nvSpPr>
        <p:spPr>
          <a:xfrm>
            <a:off x="1183292" y="4730539"/>
            <a:ext cx="612000" cy="612000"/>
          </a:xfrm>
          <a:prstGeom prst="ellipse">
            <a:avLst/>
          </a:prstGeom>
          <a:solidFill>
            <a:srgbClr val="00A1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400" dirty="0">
                <a:latin typeface="Times New Roman" panose="02020603050405020304" pitchFamily="18" charset="0"/>
                <a:cs typeface="Times New Roman" panose="02020603050405020304" pitchFamily="18" charset="0"/>
              </a:rPr>
              <a:t>5</a:t>
            </a:r>
            <a:endParaRPr lang="zh-CN" altLang="en-US" sz="5400" dirty="0">
              <a:latin typeface="Times New Roman" panose="02020603050405020304" pitchFamily="18" charset="0"/>
              <a:cs typeface="Times New Roman" panose="02020603050405020304" pitchFamily="18" charset="0"/>
            </a:endParaRPr>
          </a:p>
        </p:txBody>
      </p:sp>
      <p:sp>
        <p:nvSpPr>
          <p:cNvPr id="13" name="文本框 13"/>
          <p:cNvSpPr txBox="1"/>
          <p:nvPr/>
        </p:nvSpPr>
        <p:spPr>
          <a:xfrm>
            <a:off x="9260650" y="4419209"/>
            <a:ext cx="3645000" cy="923330"/>
          </a:xfrm>
          <a:prstGeom prst="rect">
            <a:avLst/>
          </a:prstGeom>
          <a:noFill/>
        </p:spPr>
        <p:txBody>
          <a:bodyPr wrap="square" rtlCol="0">
            <a:spAutoFit/>
          </a:bodyPr>
          <a:lstStyle/>
          <a:p>
            <a:r>
              <a:rPr lang="en-US"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(to) become</a:t>
            </a:r>
            <a:endPar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endParaRPr>
          </a:p>
        </p:txBody>
      </p:sp>
      <p:pic>
        <p:nvPicPr>
          <p:cNvPr id="11" name="图片 10">
            <a:hlinkClick r:id="rId4" action="ppaction://hlinksldjump"/>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3231414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500"/>
                                        <p:tgtEl>
                                          <p:spTgt spid="17"/>
                                        </p:tgtEl>
                                      </p:cBhvr>
                                    </p:animEffect>
                                  </p:childTnLst>
                                </p:cTn>
                              </p:par>
                              <p:par>
                                <p:cTn id="13" presetID="10" presetClass="entr" presetSubtype="0" fill="hold" nodeType="withEffect">
                                  <p:stCondLst>
                                    <p:cond delay="0"/>
                                  </p:stCondLst>
                                  <p:childTnLst>
                                    <p:set>
                                      <p:cBhvr>
                                        <p:cTn id="14" dur="1" fill="hold">
                                          <p:stCondLst>
                                            <p:cond delay="0"/>
                                          </p:stCondLst>
                                        </p:cTn>
                                        <p:tgtEl>
                                          <p:spTgt spid="4098"/>
                                        </p:tgtEl>
                                        <p:attrNameLst>
                                          <p:attrName>style.visibility</p:attrName>
                                        </p:attrNameLst>
                                      </p:cBhvr>
                                      <p:to>
                                        <p:strVal val="visible"/>
                                      </p:to>
                                    </p:set>
                                    <p:animEffect transition="in" filter="fade">
                                      <p:cBhvr>
                                        <p:cTn id="15" dur="500"/>
                                        <p:tgtEl>
                                          <p:spTgt spid="4098"/>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500"/>
                                        <p:tgtEl>
                                          <p:spTgt spid="9"/>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500"/>
                                        <p:tgtEl>
                                          <p:spTgt spid="10"/>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wipe(left)">
                                      <p:cBhvr>
                                        <p:cTn id="28"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9" grpId="0"/>
      <p:bldP spid="10" grpId="0" animBg="1"/>
      <p:bldP spid="1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 xmlns:a16="http://schemas.microsoft.com/office/drawing/2014/main" id="{037EC38E-21B6-4B70-B7D0-7EF1E23E3893}"/>
              </a:ext>
            </a:extLst>
          </p:cNvPr>
          <p:cNvSpPr/>
          <p:nvPr/>
        </p:nvSpPr>
        <p:spPr>
          <a:xfrm>
            <a:off x="1192102" y="738000"/>
            <a:ext cx="21987096" cy="969496"/>
          </a:xfrm>
          <a:prstGeom prst="rect">
            <a:avLst/>
          </a:prstGeom>
        </p:spPr>
        <p:txBody>
          <a:bodyPr wrap="square">
            <a:spAutoFit/>
          </a:bodyPr>
          <a:lstStyle/>
          <a:p>
            <a:pPr algn="ct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突破语法</a:t>
            </a:r>
            <a:r>
              <a:rPr lang="en-US" altLang="zh-CN" sz="5700" b="1" dirty="0" smtClean="0">
                <a:latin typeface="Times New Roman" panose="02020603050405020304" pitchFamily="18" charset="0"/>
                <a:ea typeface="黑体" panose="02010609060101010101" pitchFamily="49" charset="-122"/>
                <a:cs typeface="Times New Roman" panose="02020603050405020304" pitchFamily="18" charset="0"/>
              </a:rPr>
              <a:t>5   </a:t>
            </a: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非谓语动词</a:t>
            </a:r>
            <a:endParaRPr lang="en-US" altLang="zh-CN" sz="5700" b="1" dirty="0">
              <a:latin typeface="Times New Roman" panose="02020603050405020304" pitchFamily="18" charset="0"/>
              <a:ea typeface="黑体" panose="02010609060101010101" pitchFamily="49" charset="-122"/>
              <a:cs typeface="Times New Roman" panose="02020603050405020304" pitchFamily="18" charset="0"/>
            </a:endParaRPr>
          </a:p>
        </p:txBody>
      </p:sp>
      <p:pic>
        <p:nvPicPr>
          <p:cNvPr id="4" name="图片 3">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5"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5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非</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谓语动词</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P304</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16" name="TextBox 1"/>
          <p:cNvSpPr txBox="1"/>
          <p:nvPr/>
        </p:nvSpPr>
        <p:spPr>
          <a:xfrm>
            <a:off x="1925638" y="1936081"/>
            <a:ext cx="8325012" cy="894797"/>
          </a:xfrm>
          <a:prstGeom prst="rect">
            <a:avLst/>
          </a:prstGeom>
          <a:noFill/>
        </p:spPr>
        <p:txBody>
          <a:bodyPr wrap="square" rtlCol="0">
            <a:spAutoFit/>
          </a:bodyPr>
          <a:lstStyle/>
          <a:p>
            <a:pPr fontAlgn="auto">
              <a:lnSpc>
                <a:spcPct val="110000"/>
              </a:lnSpc>
            </a:pPr>
            <a:r>
              <a:rPr lang="zh-CN" altLang="en-US" sz="5400" spc="-100" dirty="0" smtClean="0">
                <a:latin typeface="黑体" panose="02010609060101010101" pitchFamily="49" charset="-122"/>
                <a:ea typeface="黑体" panose="02010609060101010101" pitchFamily="49" charset="-122"/>
                <a:cs typeface="Times New Roman" panose="02020603050405020304" pitchFamily="18" charset="0"/>
              </a:rPr>
              <a:t>（</a:t>
            </a:r>
            <a:r>
              <a:rPr lang="en-US" altLang="zh-CN" sz="5400" spc="-100" dirty="0" smtClean="0">
                <a:latin typeface="黑体" panose="02010609060101010101" pitchFamily="49" charset="-122"/>
                <a:ea typeface="黑体" panose="02010609060101010101" pitchFamily="49" charset="-122"/>
                <a:cs typeface="Times New Roman" panose="02020603050405020304" pitchFamily="18" charset="0"/>
              </a:rPr>
              <a:t>3</a:t>
            </a:r>
            <a:r>
              <a:rPr lang="zh-CN" altLang="en-US" sz="5400" spc="-100" dirty="0">
                <a:latin typeface="黑体" panose="02010609060101010101" pitchFamily="49" charset="-122"/>
                <a:ea typeface="黑体" panose="02010609060101010101" pitchFamily="49" charset="-122"/>
                <a:cs typeface="Times New Roman" panose="02020603050405020304" pitchFamily="18" charset="0"/>
              </a:rPr>
              <a:t>）动词不定式作宾语</a:t>
            </a:r>
          </a:p>
        </p:txBody>
      </p:sp>
      <p:sp>
        <p:nvSpPr>
          <p:cNvPr id="17" name="TextBox 1"/>
          <p:cNvSpPr txBox="1"/>
          <p:nvPr/>
        </p:nvSpPr>
        <p:spPr>
          <a:xfrm>
            <a:off x="2530105" y="2936910"/>
            <a:ext cx="19854622" cy="2759986"/>
          </a:xfrm>
          <a:prstGeom prst="rect">
            <a:avLst/>
          </a:prstGeom>
          <a:noFill/>
        </p:spPr>
        <p:txBody>
          <a:bodyPr wrap="square" rtlCol="0">
            <a:spAutoFit/>
          </a:bodyPr>
          <a:lstStyle/>
          <a:p>
            <a:pPr fontAlgn="auto">
              <a:lnSpc>
                <a:spcPct val="110000"/>
              </a:lnSpc>
            </a:pPr>
            <a:r>
              <a:rPr lang="zh-CN" altLang="en-US" sz="5400" spc="-100" dirty="0">
                <a:solidFill>
                  <a:srgbClr val="2A5CAA"/>
                </a:solidFill>
                <a:latin typeface="Times New Roman" panose="02020603050405020304" pitchFamily="18" charset="0"/>
                <a:ea typeface="+mj-ea"/>
                <a:cs typeface="Times New Roman" panose="02020603050405020304" pitchFamily="18" charset="0"/>
              </a:rPr>
              <a:t>不定式可以作某些动词的宾语，如</a:t>
            </a:r>
            <a:r>
              <a:rPr lang="en-US" altLang="zh-CN" sz="5400" spc="-100" dirty="0">
                <a:solidFill>
                  <a:srgbClr val="2A5CAA"/>
                </a:solidFill>
                <a:latin typeface="Times New Roman" panose="02020603050405020304" pitchFamily="18" charset="0"/>
                <a:ea typeface="+mj-ea"/>
                <a:cs typeface="Times New Roman" panose="02020603050405020304" pitchFamily="18" charset="0"/>
              </a:rPr>
              <a:t>afford, agree, want, prefer, attempt, beg, begin, care, choose, claim, consent, demand, decide, desire, determine, expect, fail, hope</a:t>
            </a:r>
            <a:r>
              <a:rPr lang="zh-CN" altLang="en-US" sz="5400" spc="-100" dirty="0">
                <a:solidFill>
                  <a:srgbClr val="2A5CAA"/>
                </a:solidFill>
                <a:latin typeface="Times New Roman" panose="02020603050405020304" pitchFamily="18" charset="0"/>
                <a:ea typeface="+mj-ea"/>
                <a:cs typeface="Times New Roman" panose="02020603050405020304" pitchFamily="18" charset="0"/>
              </a:rPr>
              <a:t>等。</a:t>
            </a:r>
          </a:p>
        </p:txBody>
      </p:sp>
      <p:pic>
        <p:nvPicPr>
          <p:cNvPr id="4098" name="Picture 2" descr="C:\Users\063\Desktop\未标题-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05650" y="3141000"/>
            <a:ext cx="373334" cy="432000"/>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1"/>
          <p:cNvSpPr txBox="1"/>
          <p:nvPr/>
        </p:nvSpPr>
        <p:spPr>
          <a:xfrm>
            <a:off x="1880649" y="5868000"/>
            <a:ext cx="20250001" cy="3748719"/>
          </a:xfrm>
          <a:prstGeom prst="rect">
            <a:avLst/>
          </a:prstGeom>
          <a:noFill/>
        </p:spPr>
        <p:txBody>
          <a:bodyPr wrap="square" rtlCol="0">
            <a:spAutoFit/>
          </a:bodyPr>
          <a:lstStyle/>
          <a:p>
            <a:pPr fontAlgn="auto">
              <a:lnSpc>
                <a:spcPct val="110000"/>
              </a:lnSpc>
            </a:pPr>
            <a:r>
              <a:rPr lang="en-US" altLang="zh-CN" sz="5400" spc="-100" dirty="0">
                <a:latin typeface="Times New Roman" panose="02020603050405020304" pitchFamily="18" charset="0"/>
                <a:ea typeface="楷体" panose="02010609060101010101" pitchFamily="49" charset="-122"/>
                <a:cs typeface="Times New Roman" panose="02020603050405020304" pitchFamily="18" charset="0"/>
              </a:rPr>
              <a:t>Sophia was surprised to see that she was to have a companion during her trip, as she had expected ______. </a:t>
            </a:r>
          </a:p>
          <a:p>
            <a:pPr fontAlgn="auto">
              <a:lnSpc>
                <a:spcPct val="110000"/>
              </a:lnSpc>
            </a:pPr>
            <a:r>
              <a:rPr lang="en-US" altLang="zh-CN" sz="5400" spc="-100" dirty="0" smtClean="0">
                <a:latin typeface="Times New Roman" panose="02020603050405020304" pitchFamily="18" charset="0"/>
                <a:ea typeface="楷体" panose="02010609060101010101" pitchFamily="49" charset="-122"/>
                <a:cs typeface="Times New Roman" panose="02020603050405020304" pitchFamily="18" charset="0"/>
              </a:rPr>
              <a:t>A. being </a:t>
            </a:r>
            <a:r>
              <a:rPr lang="en-US" altLang="zh-CN" sz="5400" spc="-100" dirty="0">
                <a:latin typeface="Times New Roman" panose="02020603050405020304" pitchFamily="18" charset="0"/>
                <a:ea typeface="楷体" panose="02010609060101010101" pitchFamily="49" charset="-122"/>
                <a:cs typeface="Times New Roman" panose="02020603050405020304" pitchFamily="18" charset="0"/>
              </a:rPr>
              <a:t>lonely         </a:t>
            </a:r>
            <a:r>
              <a:rPr lang="en-US" altLang="zh-CN" sz="5400" spc="-100" dirty="0" smtClean="0">
                <a:latin typeface="Times New Roman" panose="02020603050405020304" pitchFamily="18" charset="0"/>
                <a:ea typeface="楷体" panose="02010609060101010101" pitchFamily="49" charset="-122"/>
                <a:cs typeface="Times New Roman" panose="02020603050405020304" pitchFamily="18" charset="0"/>
              </a:rPr>
              <a:t>                             </a:t>
            </a:r>
            <a:r>
              <a:rPr lang="en-US" altLang="zh-CN" sz="5400" spc="-100" dirty="0">
                <a:latin typeface="Times New Roman" panose="02020603050405020304" pitchFamily="18" charset="0"/>
                <a:ea typeface="楷体" panose="02010609060101010101" pitchFamily="49" charset="-122"/>
                <a:cs typeface="Times New Roman" panose="02020603050405020304" pitchFamily="18" charset="0"/>
              </a:rPr>
              <a:t>B. to be lonely           </a:t>
            </a:r>
            <a:endParaRPr lang="en-US" altLang="zh-CN" sz="5400" spc="-100" dirty="0" smtClean="0">
              <a:latin typeface="Times New Roman" panose="02020603050405020304" pitchFamily="18" charset="0"/>
              <a:ea typeface="楷体" panose="02010609060101010101" pitchFamily="49" charset="-122"/>
              <a:cs typeface="Times New Roman" panose="02020603050405020304" pitchFamily="18" charset="0"/>
            </a:endParaRPr>
          </a:p>
          <a:p>
            <a:pPr fontAlgn="auto">
              <a:lnSpc>
                <a:spcPct val="110000"/>
              </a:lnSpc>
            </a:pPr>
            <a:r>
              <a:rPr lang="en-US" altLang="zh-CN" sz="5400" spc="-100" dirty="0" smtClean="0">
                <a:latin typeface="Times New Roman" panose="02020603050405020304" pitchFamily="18" charset="0"/>
                <a:ea typeface="楷体" panose="02010609060101010101" pitchFamily="49" charset="-122"/>
                <a:cs typeface="Times New Roman" panose="02020603050405020304" pitchFamily="18" charset="0"/>
              </a:rPr>
              <a:t>C</a:t>
            </a:r>
            <a:r>
              <a:rPr lang="en-US" altLang="zh-CN" sz="5400" spc="-100" dirty="0">
                <a:latin typeface="Times New Roman" panose="02020603050405020304" pitchFamily="18" charset="0"/>
                <a:ea typeface="楷体" panose="02010609060101010101" pitchFamily="49" charset="-122"/>
                <a:cs typeface="Times New Roman" panose="02020603050405020304" pitchFamily="18" charset="0"/>
              </a:rPr>
              <a:t>. being alone       </a:t>
            </a:r>
            <a:r>
              <a:rPr lang="en-US" altLang="zh-CN" sz="5400" spc="-100" dirty="0" smtClean="0">
                <a:latin typeface="Times New Roman" panose="02020603050405020304" pitchFamily="18" charset="0"/>
                <a:ea typeface="楷体" panose="02010609060101010101" pitchFamily="49" charset="-122"/>
                <a:cs typeface="Times New Roman" panose="02020603050405020304" pitchFamily="18" charset="0"/>
              </a:rPr>
              <a:t>                                 </a:t>
            </a:r>
            <a:r>
              <a:rPr lang="en-US" altLang="zh-CN" sz="5400" spc="-100" dirty="0">
                <a:latin typeface="Times New Roman" panose="02020603050405020304" pitchFamily="18" charset="0"/>
                <a:ea typeface="楷体" panose="02010609060101010101" pitchFamily="49" charset="-122"/>
                <a:cs typeface="Times New Roman" panose="02020603050405020304" pitchFamily="18" charset="0"/>
              </a:rPr>
              <a:t>D. to be alone</a:t>
            </a:r>
          </a:p>
        </p:txBody>
      </p:sp>
      <p:sp>
        <p:nvSpPr>
          <p:cNvPr id="10" name="椭圆 9"/>
          <p:cNvSpPr/>
          <p:nvPr/>
        </p:nvSpPr>
        <p:spPr>
          <a:xfrm>
            <a:off x="1183292" y="6110532"/>
            <a:ext cx="612000" cy="612000"/>
          </a:xfrm>
          <a:prstGeom prst="ellipse">
            <a:avLst/>
          </a:prstGeom>
          <a:solidFill>
            <a:srgbClr val="00A1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400" dirty="0" smtClean="0">
                <a:latin typeface="Times New Roman" panose="02020603050405020304" pitchFamily="18" charset="0"/>
                <a:cs typeface="Times New Roman" panose="02020603050405020304" pitchFamily="18" charset="0"/>
              </a:rPr>
              <a:t>6</a:t>
            </a:r>
            <a:endParaRPr lang="zh-CN" altLang="en-US" sz="5400" dirty="0">
              <a:latin typeface="Times New Roman" panose="02020603050405020304" pitchFamily="18" charset="0"/>
              <a:cs typeface="Times New Roman" panose="02020603050405020304" pitchFamily="18" charset="0"/>
            </a:endParaRPr>
          </a:p>
        </p:txBody>
      </p:sp>
      <p:pic>
        <p:nvPicPr>
          <p:cNvPr id="11" name="图片 10" descr="对1.png"/>
          <p:cNvPicPr>
            <a:picLocks noChangeAspect="1"/>
          </p:cNvPicPr>
          <p:nvPr/>
        </p:nvPicPr>
        <p:blipFill>
          <a:blip r:embed="rId4" cstate="print"/>
          <a:stretch>
            <a:fillRect/>
          </a:stretch>
        </p:blipFill>
        <p:spPr>
          <a:xfrm>
            <a:off x="11825650" y="8414735"/>
            <a:ext cx="1571636" cy="1227674"/>
          </a:xfrm>
          <a:prstGeom prst="rect">
            <a:avLst/>
          </a:prstGeom>
        </p:spPr>
      </p:pic>
      <p:pic>
        <p:nvPicPr>
          <p:cNvPr id="12" name="图片 11">
            <a:hlinkClick r:id="rId5" action="ppaction://hlinksldjump"/>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3380284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500"/>
                                        <p:tgtEl>
                                          <p:spTgt spid="17"/>
                                        </p:tgtEl>
                                      </p:cBhvr>
                                    </p:animEffect>
                                  </p:childTnLst>
                                </p:cTn>
                              </p:par>
                              <p:par>
                                <p:cTn id="13" presetID="10" presetClass="entr" presetSubtype="0" fill="hold" nodeType="withEffect">
                                  <p:stCondLst>
                                    <p:cond delay="0"/>
                                  </p:stCondLst>
                                  <p:childTnLst>
                                    <p:set>
                                      <p:cBhvr>
                                        <p:cTn id="14" dur="1" fill="hold">
                                          <p:stCondLst>
                                            <p:cond delay="0"/>
                                          </p:stCondLst>
                                        </p:cTn>
                                        <p:tgtEl>
                                          <p:spTgt spid="4098"/>
                                        </p:tgtEl>
                                        <p:attrNameLst>
                                          <p:attrName>style.visibility</p:attrName>
                                        </p:attrNameLst>
                                      </p:cBhvr>
                                      <p:to>
                                        <p:strVal val="visible"/>
                                      </p:to>
                                    </p:set>
                                    <p:animEffect transition="in" filter="fade">
                                      <p:cBhvr>
                                        <p:cTn id="15" dur="500"/>
                                        <p:tgtEl>
                                          <p:spTgt spid="4098"/>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500"/>
                                        <p:tgtEl>
                                          <p:spTgt spid="9"/>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500"/>
                                        <p:tgtEl>
                                          <p:spTgt spid="10"/>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wipe(left)">
                                      <p:cBhvr>
                                        <p:cTn id="28"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9" grpId="0"/>
      <p:bldP spid="1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 xmlns:a16="http://schemas.microsoft.com/office/drawing/2014/main" id="{037EC38E-21B6-4B70-B7D0-7EF1E23E3893}"/>
              </a:ext>
            </a:extLst>
          </p:cNvPr>
          <p:cNvSpPr/>
          <p:nvPr/>
        </p:nvSpPr>
        <p:spPr>
          <a:xfrm>
            <a:off x="1192102" y="738000"/>
            <a:ext cx="21987096" cy="969496"/>
          </a:xfrm>
          <a:prstGeom prst="rect">
            <a:avLst/>
          </a:prstGeom>
        </p:spPr>
        <p:txBody>
          <a:bodyPr wrap="square">
            <a:spAutoFit/>
          </a:bodyPr>
          <a:lstStyle/>
          <a:p>
            <a:pPr algn="ct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突破语法</a:t>
            </a:r>
            <a:r>
              <a:rPr lang="en-US" altLang="zh-CN" sz="5700" b="1" dirty="0" smtClean="0">
                <a:latin typeface="Times New Roman" panose="02020603050405020304" pitchFamily="18" charset="0"/>
                <a:ea typeface="黑体" panose="02010609060101010101" pitchFamily="49" charset="-122"/>
                <a:cs typeface="Times New Roman" panose="02020603050405020304" pitchFamily="18" charset="0"/>
              </a:rPr>
              <a:t>5   </a:t>
            </a: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非谓语动词</a:t>
            </a:r>
            <a:endParaRPr lang="en-US" altLang="zh-CN" sz="5700" b="1" dirty="0">
              <a:latin typeface="Times New Roman" panose="02020603050405020304" pitchFamily="18" charset="0"/>
              <a:ea typeface="黑体" panose="02010609060101010101" pitchFamily="49" charset="-122"/>
              <a:cs typeface="Times New Roman" panose="02020603050405020304" pitchFamily="18" charset="0"/>
            </a:endParaRPr>
          </a:p>
        </p:txBody>
      </p:sp>
      <p:pic>
        <p:nvPicPr>
          <p:cNvPr id="4" name="图片 3">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5"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5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非</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谓语动词</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P304</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16" name="TextBox 1"/>
          <p:cNvSpPr txBox="1"/>
          <p:nvPr/>
        </p:nvSpPr>
        <p:spPr>
          <a:xfrm>
            <a:off x="1925638" y="1936081"/>
            <a:ext cx="8325012" cy="894797"/>
          </a:xfrm>
          <a:prstGeom prst="rect">
            <a:avLst/>
          </a:prstGeom>
          <a:noFill/>
        </p:spPr>
        <p:txBody>
          <a:bodyPr wrap="square" rtlCol="0">
            <a:spAutoFit/>
          </a:bodyPr>
          <a:lstStyle/>
          <a:p>
            <a:pPr fontAlgn="auto">
              <a:lnSpc>
                <a:spcPct val="110000"/>
              </a:lnSpc>
            </a:pPr>
            <a:r>
              <a:rPr lang="zh-CN" altLang="en-US" sz="5400" spc="-100" dirty="0" smtClean="0">
                <a:latin typeface="黑体" panose="02010609060101010101" pitchFamily="49" charset="-122"/>
                <a:ea typeface="黑体" panose="02010609060101010101" pitchFamily="49" charset="-122"/>
                <a:cs typeface="Times New Roman" panose="02020603050405020304" pitchFamily="18" charset="0"/>
              </a:rPr>
              <a:t>（</a:t>
            </a:r>
            <a:r>
              <a:rPr lang="en-US" altLang="zh-CN" sz="5400" spc="-100" dirty="0" smtClean="0">
                <a:latin typeface="黑体" panose="02010609060101010101" pitchFamily="49" charset="-122"/>
                <a:ea typeface="黑体" panose="02010609060101010101" pitchFamily="49" charset="-122"/>
                <a:cs typeface="Times New Roman" panose="02020603050405020304" pitchFamily="18" charset="0"/>
              </a:rPr>
              <a:t>3</a:t>
            </a:r>
            <a:r>
              <a:rPr lang="zh-CN" altLang="en-US" sz="5400" spc="-100" dirty="0">
                <a:latin typeface="黑体" panose="02010609060101010101" pitchFamily="49" charset="-122"/>
                <a:ea typeface="黑体" panose="02010609060101010101" pitchFamily="49" charset="-122"/>
                <a:cs typeface="Times New Roman" panose="02020603050405020304" pitchFamily="18" charset="0"/>
              </a:rPr>
              <a:t>）动词不定式作宾语</a:t>
            </a:r>
          </a:p>
        </p:txBody>
      </p:sp>
      <p:sp>
        <p:nvSpPr>
          <p:cNvPr id="17" name="TextBox 1"/>
          <p:cNvSpPr txBox="1"/>
          <p:nvPr/>
        </p:nvSpPr>
        <p:spPr>
          <a:xfrm>
            <a:off x="2530105" y="2936910"/>
            <a:ext cx="19854622" cy="2759986"/>
          </a:xfrm>
          <a:prstGeom prst="rect">
            <a:avLst/>
          </a:prstGeom>
          <a:noFill/>
        </p:spPr>
        <p:txBody>
          <a:bodyPr wrap="square" rtlCol="0">
            <a:spAutoFit/>
          </a:bodyPr>
          <a:lstStyle/>
          <a:p>
            <a:pPr fontAlgn="auto">
              <a:lnSpc>
                <a:spcPct val="110000"/>
              </a:lnSpc>
            </a:pPr>
            <a:r>
              <a:rPr lang="zh-CN" altLang="en-US" sz="5400" spc="-100" dirty="0">
                <a:solidFill>
                  <a:srgbClr val="2A5CAA"/>
                </a:solidFill>
                <a:latin typeface="Times New Roman" panose="02020603050405020304" pitchFamily="18" charset="0"/>
                <a:ea typeface="+mj-ea"/>
                <a:cs typeface="Times New Roman" panose="02020603050405020304" pitchFamily="18" charset="0"/>
              </a:rPr>
              <a:t>动词不定式作宾语且后面有宾语补足语时，常用</a:t>
            </a:r>
            <a:r>
              <a:rPr lang="en-US" altLang="zh-CN" sz="5400" spc="-100" dirty="0">
                <a:solidFill>
                  <a:srgbClr val="2A5CAA"/>
                </a:solidFill>
                <a:latin typeface="Times New Roman" panose="02020603050405020304" pitchFamily="18" charset="0"/>
                <a:ea typeface="+mj-ea"/>
                <a:cs typeface="Times New Roman" panose="02020603050405020304" pitchFamily="18" charset="0"/>
              </a:rPr>
              <a:t>it</a:t>
            </a:r>
            <a:r>
              <a:rPr lang="zh-CN" altLang="en-US" sz="5400" spc="-100" dirty="0">
                <a:solidFill>
                  <a:srgbClr val="2A5CAA"/>
                </a:solidFill>
                <a:latin typeface="Times New Roman" panose="02020603050405020304" pitchFamily="18" charset="0"/>
                <a:ea typeface="+mj-ea"/>
                <a:cs typeface="Times New Roman" panose="02020603050405020304" pitchFamily="18" charset="0"/>
              </a:rPr>
              <a:t>作形式宾语，而把真正的宾语动词不定式放在后面。句型为“主语</a:t>
            </a:r>
            <a:r>
              <a:rPr lang="en-US" altLang="zh-CN" sz="5400" spc="-100" dirty="0">
                <a:solidFill>
                  <a:srgbClr val="2A5CAA"/>
                </a:solidFill>
                <a:latin typeface="Times New Roman" panose="02020603050405020304" pitchFamily="18" charset="0"/>
                <a:ea typeface="+mj-ea"/>
                <a:cs typeface="Times New Roman" panose="02020603050405020304" pitchFamily="18" charset="0"/>
              </a:rPr>
              <a:t>+find</a:t>
            </a:r>
            <a:r>
              <a:rPr lang="zh-CN" altLang="en-US" sz="5400" spc="-100" dirty="0">
                <a:solidFill>
                  <a:srgbClr val="2A5CAA"/>
                </a:solidFill>
                <a:latin typeface="Times New Roman" panose="02020603050405020304" pitchFamily="18" charset="0"/>
                <a:ea typeface="+mj-ea"/>
                <a:cs typeface="Times New Roman" panose="02020603050405020304" pitchFamily="18" charset="0"/>
              </a:rPr>
              <a:t>（</a:t>
            </a:r>
            <a:r>
              <a:rPr lang="en-US" altLang="zh-CN" sz="5400" spc="-100" dirty="0">
                <a:solidFill>
                  <a:srgbClr val="2A5CAA"/>
                </a:solidFill>
                <a:latin typeface="Times New Roman" panose="02020603050405020304" pitchFamily="18" charset="0"/>
                <a:ea typeface="+mj-ea"/>
                <a:cs typeface="Times New Roman" panose="02020603050405020304" pitchFamily="18" charset="0"/>
              </a:rPr>
              <a:t>feel, think, believe, consider</a:t>
            </a:r>
            <a:r>
              <a:rPr lang="zh-CN" altLang="en-US" sz="5400" spc="-100" dirty="0">
                <a:solidFill>
                  <a:srgbClr val="2A5CAA"/>
                </a:solidFill>
                <a:latin typeface="Times New Roman" panose="02020603050405020304" pitchFamily="18" charset="0"/>
                <a:ea typeface="+mj-ea"/>
                <a:cs typeface="Times New Roman" panose="02020603050405020304" pitchFamily="18" charset="0"/>
              </a:rPr>
              <a:t>等）</a:t>
            </a:r>
            <a:r>
              <a:rPr lang="en-US" altLang="zh-CN" sz="5400" spc="-100" dirty="0">
                <a:solidFill>
                  <a:srgbClr val="2A5CAA"/>
                </a:solidFill>
                <a:latin typeface="Times New Roman" panose="02020603050405020304" pitchFamily="18" charset="0"/>
                <a:ea typeface="+mj-ea"/>
                <a:cs typeface="Times New Roman" panose="02020603050405020304" pitchFamily="18" charset="0"/>
              </a:rPr>
              <a:t>+ it+</a:t>
            </a:r>
            <a:r>
              <a:rPr lang="zh-CN" altLang="en-US" sz="5400" spc="-100" dirty="0">
                <a:solidFill>
                  <a:srgbClr val="2A5CAA"/>
                </a:solidFill>
                <a:latin typeface="Times New Roman" panose="02020603050405020304" pitchFamily="18" charset="0"/>
                <a:ea typeface="+mj-ea"/>
                <a:cs typeface="Times New Roman" panose="02020603050405020304" pitchFamily="18" charset="0"/>
              </a:rPr>
              <a:t>形容词</a:t>
            </a:r>
            <a:r>
              <a:rPr lang="en-US" altLang="zh-CN" sz="5400" spc="-100" dirty="0">
                <a:solidFill>
                  <a:srgbClr val="2A5CAA"/>
                </a:solidFill>
                <a:latin typeface="Times New Roman" panose="02020603050405020304" pitchFamily="18" charset="0"/>
                <a:ea typeface="+mj-ea"/>
                <a:cs typeface="Times New Roman" panose="02020603050405020304" pitchFamily="18" charset="0"/>
              </a:rPr>
              <a:t>/</a:t>
            </a:r>
            <a:r>
              <a:rPr lang="zh-CN" altLang="en-US" sz="5400" spc="-100" dirty="0">
                <a:solidFill>
                  <a:srgbClr val="2A5CAA"/>
                </a:solidFill>
                <a:latin typeface="Times New Roman" panose="02020603050405020304" pitchFamily="18" charset="0"/>
                <a:ea typeface="+mj-ea"/>
                <a:cs typeface="Times New Roman" panose="02020603050405020304" pitchFamily="18" charset="0"/>
              </a:rPr>
              <a:t>名词</a:t>
            </a:r>
            <a:r>
              <a:rPr lang="en-US" altLang="zh-CN" sz="5400" spc="-100" dirty="0">
                <a:solidFill>
                  <a:srgbClr val="2A5CAA"/>
                </a:solidFill>
                <a:latin typeface="Times New Roman" panose="02020603050405020304" pitchFamily="18" charset="0"/>
                <a:ea typeface="+mj-ea"/>
                <a:cs typeface="Times New Roman" panose="02020603050405020304" pitchFamily="18" charset="0"/>
              </a:rPr>
              <a:t>+to do </a:t>
            </a:r>
            <a:r>
              <a:rPr lang="en-US" altLang="zh-CN" sz="5400" spc="-100" dirty="0" err="1">
                <a:solidFill>
                  <a:srgbClr val="2A5CAA"/>
                </a:solidFill>
                <a:latin typeface="Times New Roman" panose="02020603050405020304" pitchFamily="18" charset="0"/>
                <a:ea typeface="+mj-ea"/>
                <a:cs typeface="Times New Roman" panose="02020603050405020304" pitchFamily="18" charset="0"/>
              </a:rPr>
              <a:t>sth</a:t>
            </a:r>
            <a:r>
              <a:rPr lang="en-US" altLang="zh-CN" sz="5400" spc="-100" dirty="0">
                <a:solidFill>
                  <a:srgbClr val="2A5CAA"/>
                </a:solidFill>
                <a:latin typeface="Times New Roman" panose="02020603050405020304" pitchFamily="18" charset="0"/>
                <a:ea typeface="+mj-ea"/>
                <a:cs typeface="Times New Roman" panose="02020603050405020304" pitchFamily="18" charset="0"/>
              </a:rPr>
              <a:t>.”</a:t>
            </a:r>
            <a:r>
              <a:rPr lang="zh-CN" altLang="en-US" sz="5400" spc="-100" dirty="0">
                <a:solidFill>
                  <a:srgbClr val="2A5CAA"/>
                </a:solidFill>
                <a:latin typeface="Times New Roman" panose="02020603050405020304" pitchFamily="18" charset="0"/>
                <a:ea typeface="+mj-ea"/>
                <a:cs typeface="Times New Roman" panose="02020603050405020304" pitchFamily="18" charset="0"/>
              </a:rPr>
              <a:t>。</a:t>
            </a:r>
          </a:p>
        </p:txBody>
      </p:sp>
      <p:pic>
        <p:nvPicPr>
          <p:cNvPr id="4098" name="Picture 2" descr="C:\Users\063\Desktop\未标题-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05650" y="3141000"/>
            <a:ext cx="373334" cy="432000"/>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1"/>
          <p:cNvSpPr txBox="1"/>
          <p:nvPr/>
        </p:nvSpPr>
        <p:spPr>
          <a:xfrm>
            <a:off x="1880649" y="5868000"/>
            <a:ext cx="20250001" cy="1920526"/>
          </a:xfrm>
          <a:prstGeom prst="rect">
            <a:avLst/>
          </a:prstGeom>
          <a:noFill/>
        </p:spPr>
        <p:txBody>
          <a:bodyPr wrap="square" rtlCol="0">
            <a:spAutoFit/>
          </a:bodyPr>
          <a:lstStyle/>
          <a:p>
            <a:pPr fontAlgn="auto">
              <a:lnSpc>
                <a:spcPct val="110000"/>
              </a:lnSpc>
            </a:pPr>
            <a:r>
              <a:rPr lang="en-US" altLang="zh-CN" sz="5400" spc="-100" dirty="0">
                <a:latin typeface="Times New Roman" panose="02020603050405020304" pitchFamily="18" charset="0"/>
                <a:ea typeface="楷体" panose="02010609060101010101" pitchFamily="49" charset="-122"/>
                <a:cs typeface="Times New Roman" panose="02020603050405020304" pitchFamily="18" charset="0"/>
              </a:rPr>
              <a:t>We found </a:t>
            </a:r>
            <a:r>
              <a:rPr lang="en-US" altLang="zh-CN" sz="5400" spc="-100" dirty="0" smtClean="0">
                <a:latin typeface="Times New Roman" panose="02020603050405020304" pitchFamily="18" charset="0"/>
                <a:ea typeface="楷体" panose="02010609060101010101" pitchFamily="49" charset="-122"/>
                <a:cs typeface="Times New Roman" panose="02020603050405020304" pitchFamily="18" charset="0"/>
              </a:rPr>
              <a:t>___________________________________ </a:t>
            </a:r>
            <a:r>
              <a:rPr lang="en-US" altLang="zh-CN" sz="5400" spc="-100" dirty="0">
                <a:latin typeface="Times New Roman" panose="02020603050405020304" pitchFamily="18" charset="0"/>
                <a:ea typeface="楷体" panose="02010609060101010101" pitchFamily="49" charset="-122"/>
                <a:cs typeface="Times New Roman" panose="02020603050405020304" pitchFamily="18" charset="0"/>
              </a:rPr>
              <a:t>in time. </a:t>
            </a:r>
            <a:endParaRPr lang="en-US" altLang="zh-CN" sz="5400" spc="-100" dirty="0" smtClean="0">
              <a:latin typeface="Times New Roman" panose="02020603050405020304" pitchFamily="18" charset="0"/>
              <a:ea typeface="楷体" panose="02010609060101010101" pitchFamily="49" charset="-122"/>
              <a:cs typeface="Times New Roman" panose="02020603050405020304" pitchFamily="18" charset="0"/>
            </a:endParaRPr>
          </a:p>
          <a:p>
            <a:pPr fontAlgn="auto">
              <a:lnSpc>
                <a:spcPct val="110000"/>
              </a:lnSpc>
            </a:pPr>
            <a:r>
              <a:rPr lang="zh-CN" altLang="en-US" sz="5400" spc="-100" dirty="0" smtClean="0">
                <a:latin typeface="Times New Roman" panose="02020603050405020304" pitchFamily="18" charset="0"/>
                <a:ea typeface="楷体" panose="02010609060101010101" pitchFamily="49" charset="-122"/>
                <a:cs typeface="Times New Roman" panose="02020603050405020304" pitchFamily="18" charset="0"/>
              </a:rPr>
              <a:t>我们</a:t>
            </a:r>
            <a:r>
              <a:rPr lang="zh-CN" altLang="en-US" sz="5400" spc="-100" dirty="0">
                <a:latin typeface="Times New Roman" panose="02020603050405020304" pitchFamily="18" charset="0"/>
                <a:ea typeface="楷体" panose="02010609060101010101" pitchFamily="49" charset="-122"/>
                <a:cs typeface="Times New Roman" panose="02020603050405020304" pitchFamily="18" charset="0"/>
              </a:rPr>
              <a:t>发现要及时把所有东西都准备好是不可能的。</a:t>
            </a:r>
          </a:p>
        </p:txBody>
      </p:sp>
      <p:sp>
        <p:nvSpPr>
          <p:cNvPr id="10" name="椭圆 9"/>
          <p:cNvSpPr/>
          <p:nvPr/>
        </p:nvSpPr>
        <p:spPr>
          <a:xfrm>
            <a:off x="1183292" y="6110532"/>
            <a:ext cx="612000" cy="612000"/>
          </a:xfrm>
          <a:prstGeom prst="ellipse">
            <a:avLst/>
          </a:prstGeom>
          <a:solidFill>
            <a:srgbClr val="00A1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400" dirty="0">
                <a:latin typeface="Times New Roman" panose="02020603050405020304" pitchFamily="18" charset="0"/>
                <a:cs typeface="Times New Roman" panose="02020603050405020304" pitchFamily="18" charset="0"/>
              </a:rPr>
              <a:t>7</a:t>
            </a:r>
            <a:endParaRPr lang="zh-CN" altLang="en-US" sz="5400" dirty="0">
              <a:latin typeface="Times New Roman" panose="02020603050405020304" pitchFamily="18" charset="0"/>
              <a:cs typeface="Times New Roman" panose="02020603050405020304" pitchFamily="18" charset="0"/>
            </a:endParaRPr>
          </a:p>
        </p:txBody>
      </p:sp>
      <p:sp>
        <p:nvSpPr>
          <p:cNvPr id="12" name="文本框 13"/>
          <p:cNvSpPr txBox="1"/>
          <p:nvPr/>
        </p:nvSpPr>
        <p:spPr>
          <a:xfrm>
            <a:off x="4819014" y="5829577"/>
            <a:ext cx="10665002" cy="923330"/>
          </a:xfrm>
          <a:prstGeom prst="rect">
            <a:avLst/>
          </a:prstGeom>
          <a:noFill/>
        </p:spPr>
        <p:txBody>
          <a:bodyPr wrap="square" rtlCol="0">
            <a:spAutoFit/>
          </a:bodyPr>
          <a:lstStyle/>
          <a:p>
            <a:r>
              <a:rPr lang="en-US"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it impossible to get everything ready</a:t>
            </a:r>
            <a:endPar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endParaRPr>
          </a:p>
        </p:txBody>
      </p:sp>
      <p:pic>
        <p:nvPicPr>
          <p:cNvPr id="11" name="图片 10">
            <a:hlinkClick r:id="rId4" action="ppaction://hlinksldjump"/>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37790275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500"/>
                                        <p:tgtEl>
                                          <p:spTgt spid="17"/>
                                        </p:tgtEl>
                                      </p:cBhvr>
                                    </p:animEffect>
                                  </p:childTnLst>
                                </p:cTn>
                              </p:par>
                              <p:par>
                                <p:cTn id="13" presetID="10" presetClass="entr" presetSubtype="0" fill="hold" nodeType="withEffect">
                                  <p:stCondLst>
                                    <p:cond delay="0"/>
                                  </p:stCondLst>
                                  <p:childTnLst>
                                    <p:set>
                                      <p:cBhvr>
                                        <p:cTn id="14" dur="1" fill="hold">
                                          <p:stCondLst>
                                            <p:cond delay="0"/>
                                          </p:stCondLst>
                                        </p:cTn>
                                        <p:tgtEl>
                                          <p:spTgt spid="4098"/>
                                        </p:tgtEl>
                                        <p:attrNameLst>
                                          <p:attrName>style.visibility</p:attrName>
                                        </p:attrNameLst>
                                      </p:cBhvr>
                                      <p:to>
                                        <p:strVal val="visible"/>
                                      </p:to>
                                    </p:set>
                                    <p:animEffect transition="in" filter="fade">
                                      <p:cBhvr>
                                        <p:cTn id="15" dur="500"/>
                                        <p:tgtEl>
                                          <p:spTgt spid="4098"/>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500"/>
                                        <p:tgtEl>
                                          <p:spTgt spid="9"/>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500"/>
                                        <p:tgtEl>
                                          <p:spTgt spid="10"/>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wipe(left)">
                                      <p:cBhvr>
                                        <p:cTn id="28"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9" grpId="0"/>
      <p:bldP spid="10" grpId="0" animBg="1"/>
      <p:bldP spid="1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 xmlns:a16="http://schemas.microsoft.com/office/drawing/2014/main" id="{037EC38E-21B6-4B70-B7D0-7EF1E23E3893}"/>
              </a:ext>
            </a:extLst>
          </p:cNvPr>
          <p:cNvSpPr/>
          <p:nvPr/>
        </p:nvSpPr>
        <p:spPr>
          <a:xfrm>
            <a:off x="1192102" y="738000"/>
            <a:ext cx="21987096" cy="969496"/>
          </a:xfrm>
          <a:prstGeom prst="rect">
            <a:avLst/>
          </a:prstGeom>
        </p:spPr>
        <p:txBody>
          <a:bodyPr wrap="square">
            <a:spAutoFit/>
          </a:bodyPr>
          <a:lstStyle/>
          <a:p>
            <a:pPr algn="ct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突破语法</a:t>
            </a:r>
            <a:r>
              <a:rPr lang="en-US" altLang="zh-CN" sz="5700" b="1" dirty="0" smtClean="0">
                <a:latin typeface="Times New Roman" panose="02020603050405020304" pitchFamily="18" charset="0"/>
                <a:ea typeface="黑体" panose="02010609060101010101" pitchFamily="49" charset="-122"/>
                <a:cs typeface="Times New Roman" panose="02020603050405020304" pitchFamily="18" charset="0"/>
              </a:rPr>
              <a:t>5   </a:t>
            </a: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非谓语动词</a:t>
            </a:r>
            <a:endParaRPr lang="en-US" altLang="zh-CN" sz="5700" b="1" dirty="0">
              <a:latin typeface="Times New Roman" panose="02020603050405020304" pitchFamily="18" charset="0"/>
              <a:ea typeface="黑体" panose="02010609060101010101" pitchFamily="49" charset="-122"/>
              <a:cs typeface="Times New Roman" panose="02020603050405020304" pitchFamily="18" charset="0"/>
            </a:endParaRPr>
          </a:p>
        </p:txBody>
      </p:sp>
      <p:pic>
        <p:nvPicPr>
          <p:cNvPr id="4" name="图片 3">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5"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5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非</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谓语动词</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P304</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16" name="TextBox 1"/>
          <p:cNvSpPr txBox="1"/>
          <p:nvPr/>
        </p:nvSpPr>
        <p:spPr>
          <a:xfrm>
            <a:off x="1925638" y="1936081"/>
            <a:ext cx="14130012" cy="1006429"/>
          </a:xfrm>
          <a:prstGeom prst="rect">
            <a:avLst/>
          </a:prstGeom>
          <a:noFill/>
        </p:spPr>
        <p:txBody>
          <a:bodyPr wrap="square" rtlCol="0">
            <a:spAutoFit/>
          </a:bodyPr>
          <a:lstStyle/>
          <a:p>
            <a:pPr fontAlgn="auto">
              <a:lnSpc>
                <a:spcPct val="110000"/>
              </a:lnSpc>
            </a:pPr>
            <a:r>
              <a:rPr lang="zh-CN" altLang="en-US" sz="5400" spc="-100" dirty="0">
                <a:latin typeface="黑体" panose="02010609060101010101" pitchFamily="49" charset="-122"/>
                <a:ea typeface="黑体" panose="02010609060101010101" pitchFamily="49" charset="-122"/>
                <a:cs typeface="Times New Roman" panose="02020603050405020304" pitchFamily="18" charset="0"/>
              </a:rPr>
              <a:t>（</a:t>
            </a:r>
            <a:r>
              <a:rPr lang="en-US" altLang="zh-CN" sz="5400" spc="-100" dirty="0">
                <a:latin typeface="黑体" panose="02010609060101010101" pitchFamily="49" charset="-122"/>
                <a:ea typeface="黑体" panose="02010609060101010101" pitchFamily="49" charset="-122"/>
                <a:cs typeface="Times New Roman" panose="02020603050405020304" pitchFamily="18" charset="0"/>
              </a:rPr>
              <a:t>4</a:t>
            </a:r>
            <a:r>
              <a:rPr lang="zh-CN" altLang="en-US" sz="5400" spc="-100" dirty="0">
                <a:latin typeface="黑体" panose="02010609060101010101" pitchFamily="49" charset="-122"/>
                <a:ea typeface="黑体" panose="02010609060101010101" pitchFamily="49" charset="-122"/>
                <a:cs typeface="Times New Roman" panose="02020603050405020304" pitchFamily="18" charset="0"/>
              </a:rPr>
              <a:t>）动词不定式作宾语补足语或主语补足语</a:t>
            </a:r>
          </a:p>
        </p:txBody>
      </p:sp>
      <p:graphicFrame>
        <p:nvGraphicFramePr>
          <p:cNvPr id="2" name="表格 1"/>
          <p:cNvGraphicFramePr>
            <a:graphicFrameLocks noGrp="1"/>
          </p:cNvGraphicFramePr>
          <p:nvPr>
            <p:extLst>
              <p:ext uri="{D42A27DB-BD31-4B8C-83A1-F6EECF244321}">
                <p14:modId xmlns:p14="http://schemas.microsoft.com/office/powerpoint/2010/main" val="3581003979"/>
              </p:ext>
            </p:extLst>
          </p:nvPr>
        </p:nvGraphicFramePr>
        <p:xfrm>
          <a:off x="1520650" y="2898000"/>
          <a:ext cx="20025000" cy="9966960"/>
        </p:xfrm>
        <a:graphic>
          <a:graphicData uri="http://schemas.openxmlformats.org/drawingml/2006/table">
            <a:tbl>
              <a:tblPr firstRow="1" bandRow="1">
                <a:tableStyleId>{5C22544A-7EE6-4342-B048-85BDC9FD1C3A}</a:tableStyleId>
              </a:tblPr>
              <a:tblGrid>
                <a:gridCol w="3420000"/>
                <a:gridCol w="10395000"/>
                <a:gridCol w="6210000"/>
              </a:tblGrid>
              <a:tr h="702248">
                <a:tc>
                  <a:txBody>
                    <a:bodyPr/>
                    <a:lstStyle/>
                    <a:p>
                      <a:pPr algn="ctr"/>
                      <a:r>
                        <a:rPr lang="zh-CN" altLang="en-US" sz="4800" dirty="0" smtClean="0"/>
                        <a:t>结构要求</a:t>
                      </a:r>
                      <a:endParaRPr lang="zh-CN" altLang="en-US" sz="4800" dirty="0"/>
                    </a:p>
                  </a:txBody>
                  <a:tcPr anchor="ctr"/>
                </a:tc>
                <a:tc>
                  <a:txBody>
                    <a:bodyPr/>
                    <a:lstStyle/>
                    <a:p>
                      <a:pPr algn="ctr"/>
                      <a:r>
                        <a:rPr lang="zh-CN" altLang="en-US" sz="4800" dirty="0" smtClean="0"/>
                        <a:t>常见动词或短语</a:t>
                      </a:r>
                      <a:endParaRPr lang="zh-CN" altLang="en-US" sz="4800" dirty="0"/>
                    </a:p>
                  </a:txBody>
                  <a:tcPr anchor="ctr"/>
                </a:tc>
                <a:tc>
                  <a:txBody>
                    <a:bodyPr/>
                    <a:lstStyle/>
                    <a:p>
                      <a:pPr algn="ctr"/>
                      <a:r>
                        <a:rPr lang="zh-CN" altLang="en-US" sz="4800" dirty="0" smtClean="0"/>
                        <a:t>注意事项</a:t>
                      </a:r>
                      <a:endParaRPr lang="zh-CN" altLang="en-US" sz="4800" dirty="0"/>
                    </a:p>
                  </a:txBody>
                  <a:tcPr anchor="ctr"/>
                </a:tc>
              </a:tr>
              <a:tr h="1950688">
                <a:tc>
                  <a:txBody>
                    <a:bodyPr/>
                    <a:lstStyle/>
                    <a:p>
                      <a:pPr algn="ctr"/>
                      <a:r>
                        <a:rPr lang="zh-CN" altLang="en-US" sz="4800" baseline="0" dirty="0" smtClean="0">
                          <a:latin typeface="Times New Roman" panose="02020603050405020304" pitchFamily="18" charset="0"/>
                          <a:ea typeface="黑体" panose="02010609060101010101" pitchFamily="49" charset="-122"/>
                          <a:cs typeface="Times New Roman" panose="02020603050405020304" pitchFamily="18" charset="0"/>
                        </a:rPr>
                        <a:t>带</a:t>
                      </a:r>
                      <a:r>
                        <a:rPr lang="en-US" altLang="zh-CN" sz="4800" baseline="0" dirty="0" smtClean="0">
                          <a:latin typeface="Times New Roman" panose="02020603050405020304" pitchFamily="18" charset="0"/>
                          <a:ea typeface="黑体" panose="02010609060101010101" pitchFamily="49" charset="-122"/>
                          <a:cs typeface="Times New Roman" panose="02020603050405020304" pitchFamily="18" charset="0"/>
                        </a:rPr>
                        <a:t>to</a:t>
                      </a:r>
                      <a:r>
                        <a:rPr lang="zh-CN" altLang="en-US" sz="4800" baseline="0" dirty="0" smtClean="0">
                          <a:latin typeface="Times New Roman" panose="02020603050405020304" pitchFamily="18" charset="0"/>
                          <a:ea typeface="黑体" panose="02010609060101010101" pitchFamily="49" charset="-122"/>
                          <a:cs typeface="Times New Roman" panose="02020603050405020304" pitchFamily="18" charset="0"/>
                        </a:rPr>
                        <a:t>的不定式作宾补</a:t>
                      </a:r>
                      <a:endParaRPr lang="zh-CN" altLang="en-US" sz="4800" baseline="0" dirty="0">
                        <a:latin typeface="Times New Roman" panose="02020603050405020304" pitchFamily="18" charset="0"/>
                        <a:ea typeface="黑体" panose="02010609060101010101" pitchFamily="49" charset="-122"/>
                        <a:cs typeface="Times New Roman" panose="02020603050405020304" pitchFamily="18" charset="0"/>
                      </a:endParaRPr>
                    </a:p>
                  </a:txBody>
                  <a:tcPr anchor="ctr"/>
                </a:tc>
                <a:tc>
                  <a:txBody>
                    <a:bodyPr/>
                    <a:lstStyle/>
                    <a:p>
                      <a:pPr algn="l"/>
                      <a:r>
                        <a:rPr lang="en-US" altLang="zh-CN" sz="4800" baseline="0" dirty="0" smtClean="0">
                          <a:latin typeface="Times New Roman" panose="02020603050405020304" pitchFamily="18" charset="0"/>
                          <a:ea typeface="楷体" panose="02010609060101010101" pitchFamily="49" charset="-122"/>
                        </a:rPr>
                        <a:t>ask, advise, allow, beg, cause, force, order, persuade, permit, warn, expect, get, require, teach, tell, call on, wait for </a:t>
                      </a:r>
                      <a:endParaRPr lang="zh-CN" altLang="en-US" sz="4800" baseline="0" dirty="0">
                        <a:latin typeface="Times New Roman" panose="02020603050405020304" pitchFamily="18" charset="0"/>
                        <a:ea typeface="楷体" panose="02010609060101010101" pitchFamily="49" charset="-122"/>
                      </a:endParaRPr>
                    </a:p>
                  </a:txBody>
                  <a:tcPr anchor="ctr"/>
                </a:tc>
                <a:tc>
                  <a:txBody>
                    <a:bodyPr/>
                    <a:lstStyle/>
                    <a:p>
                      <a:pPr algn="ctr"/>
                      <a:r>
                        <a:rPr lang="en-US" altLang="zh-CN" sz="4800" baseline="0" dirty="0" smtClean="0">
                          <a:latin typeface="Times New Roman" panose="02020603050405020304" pitchFamily="18" charset="0"/>
                          <a:ea typeface="楷体" panose="02010609060101010101" pitchFamily="49" charset="-122"/>
                        </a:rPr>
                        <a:t>——</a:t>
                      </a:r>
                      <a:endParaRPr lang="zh-CN" altLang="en-US" sz="4800" baseline="0" dirty="0">
                        <a:latin typeface="Times New Roman" panose="02020603050405020304" pitchFamily="18" charset="0"/>
                        <a:ea typeface="楷体" panose="02010609060101010101" pitchFamily="49" charset="-122"/>
                      </a:endParaRPr>
                    </a:p>
                  </a:txBody>
                  <a:tcPr anchor="ctr"/>
                </a:tc>
              </a:tr>
              <a:tr h="1326468">
                <a:tc>
                  <a:txBody>
                    <a:bodyPr/>
                    <a:lstStyle/>
                    <a:p>
                      <a:pPr marL="0" marR="0" indent="0" algn="ctr" defTabSz="911225" rtl="0" eaLnBrk="1" fontAlgn="auto" latinLnBrk="0" hangingPunct="1">
                        <a:lnSpc>
                          <a:spcPct val="100000"/>
                        </a:lnSpc>
                        <a:spcBef>
                          <a:spcPts val="0"/>
                        </a:spcBef>
                        <a:spcAft>
                          <a:spcPts val="0"/>
                        </a:spcAft>
                        <a:buClrTx/>
                        <a:buSzTx/>
                        <a:buFontTx/>
                        <a:buNone/>
                        <a:tabLst/>
                        <a:defRPr/>
                      </a:pPr>
                      <a:r>
                        <a:rPr lang="en-US" altLang="zh-CN" sz="4800" baseline="0" dirty="0" smtClean="0">
                          <a:latin typeface="Times New Roman" panose="02020603050405020304" pitchFamily="18" charset="0"/>
                          <a:ea typeface="黑体" panose="02010609060101010101" pitchFamily="49" charset="-122"/>
                          <a:cs typeface="Times New Roman" panose="02020603050405020304" pitchFamily="18" charset="0"/>
                        </a:rPr>
                        <a:t>to be...</a:t>
                      </a:r>
                      <a:r>
                        <a:rPr lang="zh-CN" altLang="en-US" sz="4800" baseline="0" dirty="0" smtClean="0">
                          <a:latin typeface="Times New Roman" panose="02020603050405020304" pitchFamily="18" charset="0"/>
                          <a:ea typeface="黑体" panose="02010609060101010101" pitchFamily="49" charset="-122"/>
                          <a:cs typeface="Times New Roman" panose="02020603050405020304" pitchFamily="18" charset="0"/>
                        </a:rPr>
                        <a:t>作宾补</a:t>
                      </a:r>
                    </a:p>
                  </a:txBody>
                  <a:tcPr anchor="ctr"/>
                </a:tc>
                <a:tc>
                  <a:txBody>
                    <a:bodyPr/>
                    <a:lstStyle/>
                    <a:p>
                      <a:pPr algn="l"/>
                      <a:r>
                        <a:rPr lang="en-US" altLang="zh-CN" sz="4800" baseline="0" dirty="0" smtClean="0">
                          <a:latin typeface="Times New Roman" panose="02020603050405020304" pitchFamily="18" charset="0"/>
                          <a:ea typeface="楷体" panose="02010609060101010101" pitchFamily="49" charset="-122"/>
                        </a:rPr>
                        <a:t>think, consider, believe, suppose, feel, find, imagine, prove, judge</a:t>
                      </a:r>
                      <a:r>
                        <a:rPr lang="zh-CN" altLang="en-US" sz="4800" baseline="0" dirty="0" smtClean="0">
                          <a:latin typeface="Times New Roman" panose="02020603050405020304" pitchFamily="18" charset="0"/>
                          <a:ea typeface="楷体" panose="02010609060101010101" pitchFamily="49" charset="-122"/>
                        </a:rPr>
                        <a:t>等</a:t>
                      </a:r>
                      <a:endParaRPr lang="zh-CN" altLang="en-US" sz="4800" baseline="0" dirty="0">
                        <a:latin typeface="Times New Roman" panose="02020603050405020304" pitchFamily="18" charset="0"/>
                        <a:ea typeface="楷体" panose="02010609060101010101" pitchFamily="49" charset="-122"/>
                      </a:endParaRPr>
                    </a:p>
                  </a:txBody>
                  <a:tcPr anchor="ctr"/>
                </a:tc>
                <a:tc>
                  <a:txBody>
                    <a:bodyPr/>
                    <a:lstStyle/>
                    <a:p>
                      <a:pPr algn="ctr"/>
                      <a:r>
                        <a:rPr lang="en-US" altLang="zh-CN" sz="4800" baseline="0" dirty="0" smtClean="0">
                          <a:latin typeface="Times New Roman" panose="02020603050405020304" pitchFamily="18" charset="0"/>
                          <a:ea typeface="楷体" panose="02010609060101010101" pitchFamily="49" charset="-122"/>
                        </a:rPr>
                        <a:t>——</a:t>
                      </a:r>
                      <a:endParaRPr lang="zh-CN" altLang="en-US" sz="4800" baseline="0" dirty="0">
                        <a:latin typeface="Times New Roman" panose="02020603050405020304" pitchFamily="18" charset="0"/>
                        <a:ea typeface="楷体" panose="02010609060101010101" pitchFamily="49" charset="-122"/>
                      </a:endParaRPr>
                    </a:p>
                  </a:txBody>
                  <a:tcPr anchor="ctr"/>
                </a:tc>
              </a:tr>
              <a:tr h="2574908">
                <a:tc>
                  <a:txBody>
                    <a:bodyPr/>
                    <a:lstStyle/>
                    <a:p>
                      <a:pPr algn="ctr"/>
                      <a:r>
                        <a:rPr lang="zh-CN" altLang="en-US" sz="4800" baseline="0" dirty="0" smtClean="0">
                          <a:latin typeface="Times New Roman" panose="02020603050405020304" pitchFamily="18" charset="0"/>
                          <a:ea typeface="黑体" panose="02010609060101010101" pitchFamily="49" charset="-122"/>
                          <a:cs typeface="Times New Roman" panose="02020603050405020304" pitchFamily="18" charset="0"/>
                        </a:rPr>
                        <a:t>不带</a:t>
                      </a:r>
                      <a:r>
                        <a:rPr lang="en-US" altLang="zh-CN" sz="4800" baseline="0" dirty="0" smtClean="0">
                          <a:latin typeface="Times New Roman" panose="02020603050405020304" pitchFamily="18" charset="0"/>
                          <a:ea typeface="黑体" panose="02010609060101010101" pitchFamily="49" charset="-122"/>
                          <a:cs typeface="Times New Roman" panose="02020603050405020304" pitchFamily="18" charset="0"/>
                        </a:rPr>
                        <a:t>to</a:t>
                      </a:r>
                      <a:r>
                        <a:rPr lang="zh-CN" altLang="en-US" sz="4800" baseline="0" dirty="0" smtClean="0">
                          <a:latin typeface="Times New Roman" panose="02020603050405020304" pitchFamily="18" charset="0"/>
                          <a:ea typeface="黑体" panose="02010609060101010101" pitchFamily="49" charset="-122"/>
                          <a:cs typeface="Times New Roman" panose="02020603050405020304" pitchFamily="18" charset="0"/>
                        </a:rPr>
                        <a:t>的不定式作宾补</a:t>
                      </a:r>
                    </a:p>
                  </a:txBody>
                  <a:tcPr anchor="ctr"/>
                </a:tc>
                <a:tc>
                  <a:txBody>
                    <a:bodyPr/>
                    <a:lstStyle/>
                    <a:p>
                      <a:pPr algn="l"/>
                      <a:r>
                        <a:rPr lang="zh-CN" altLang="en-US" sz="4800" baseline="0" dirty="0" smtClean="0">
                          <a:latin typeface="Times New Roman" panose="02020603050405020304" pitchFamily="18" charset="0"/>
                          <a:ea typeface="楷体" panose="02010609060101010101" pitchFamily="49" charset="-122"/>
                        </a:rPr>
                        <a:t>一感：</a:t>
                      </a:r>
                      <a:r>
                        <a:rPr lang="en-US" altLang="zh-CN" sz="4800" baseline="0" dirty="0" smtClean="0">
                          <a:latin typeface="Times New Roman" panose="02020603050405020304" pitchFamily="18" charset="0"/>
                          <a:ea typeface="楷体" panose="02010609060101010101" pitchFamily="49" charset="-122"/>
                        </a:rPr>
                        <a:t>feel</a:t>
                      </a:r>
                      <a:r>
                        <a:rPr lang="zh-CN" altLang="en-US" sz="4800" baseline="0" dirty="0" smtClean="0">
                          <a:latin typeface="Times New Roman" panose="02020603050405020304" pitchFamily="18" charset="0"/>
                          <a:ea typeface="楷体" panose="02010609060101010101" pitchFamily="49" charset="-122"/>
                        </a:rPr>
                        <a:t>；二听：</a:t>
                      </a:r>
                      <a:r>
                        <a:rPr lang="en-US" altLang="zh-CN" sz="4800" baseline="0" dirty="0" smtClean="0">
                          <a:latin typeface="Times New Roman" panose="02020603050405020304" pitchFamily="18" charset="0"/>
                          <a:ea typeface="楷体" panose="02010609060101010101" pitchFamily="49" charset="-122"/>
                        </a:rPr>
                        <a:t>hear, listen to</a:t>
                      </a:r>
                      <a:r>
                        <a:rPr lang="zh-CN" altLang="en-US" sz="4800" baseline="0" dirty="0" smtClean="0">
                          <a:latin typeface="Times New Roman" panose="02020603050405020304" pitchFamily="18" charset="0"/>
                          <a:ea typeface="楷体" panose="02010609060101010101" pitchFamily="49" charset="-122"/>
                        </a:rPr>
                        <a:t>；三使：</a:t>
                      </a:r>
                      <a:r>
                        <a:rPr lang="en-US" altLang="zh-CN" sz="4800" baseline="0" dirty="0" smtClean="0">
                          <a:latin typeface="Times New Roman" panose="02020603050405020304" pitchFamily="18" charset="0"/>
                          <a:ea typeface="楷体" panose="02010609060101010101" pitchFamily="49" charset="-122"/>
                        </a:rPr>
                        <a:t>have, let, make</a:t>
                      </a:r>
                      <a:r>
                        <a:rPr lang="zh-CN" altLang="en-US" sz="4800" baseline="0" dirty="0" smtClean="0">
                          <a:latin typeface="Times New Roman" panose="02020603050405020304" pitchFamily="18" charset="0"/>
                          <a:ea typeface="楷体" panose="02010609060101010101" pitchFamily="49" charset="-122"/>
                        </a:rPr>
                        <a:t>；五看：</a:t>
                      </a:r>
                      <a:r>
                        <a:rPr lang="en-US" altLang="zh-CN" sz="4800" baseline="0" dirty="0" smtClean="0">
                          <a:latin typeface="Times New Roman" panose="02020603050405020304" pitchFamily="18" charset="0"/>
                          <a:ea typeface="楷体" panose="02010609060101010101" pitchFamily="49" charset="-122"/>
                        </a:rPr>
                        <a:t>see, watch, notice, observe, look at</a:t>
                      </a:r>
                    </a:p>
                    <a:p>
                      <a:pPr algn="l"/>
                      <a:r>
                        <a:rPr lang="zh-CN" altLang="en-US" sz="4800" baseline="0" dirty="0" smtClean="0">
                          <a:latin typeface="Times New Roman" panose="02020603050405020304" pitchFamily="18" charset="0"/>
                          <a:ea typeface="楷体" panose="02010609060101010101" pitchFamily="49" charset="-122"/>
                        </a:rPr>
                        <a:t>求帮助：</a:t>
                      </a:r>
                      <a:r>
                        <a:rPr lang="en-US" altLang="zh-CN" sz="4800" baseline="0" dirty="0" smtClean="0">
                          <a:latin typeface="Times New Roman" panose="02020603050405020304" pitchFamily="18" charset="0"/>
                          <a:ea typeface="楷体" panose="02010609060101010101" pitchFamily="49" charset="-122"/>
                        </a:rPr>
                        <a:t>help</a:t>
                      </a:r>
                      <a:r>
                        <a:rPr lang="zh-CN" altLang="en-US" sz="4800" baseline="0" dirty="0" smtClean="0">
                          <a:latin typeface="Times New Roman" panose="02020603050405020304" pitchFamily="18" charset="0"/>
                          <a:ea typeface="楷体" panose="02010609060101010101" pitchFamily="49" charset="-122"/>
                        </a:rPr>
                        <a:t>后的宾补加不加</a:t>
                      </a:r>
                      <a:r>
                        <a:rPr lang="en-US" altLang="zh-CN" sz="4800" baseline="0" dirty="0" smtClean="0">
                          <a:latin typeface="Times New Roman" panose="02020603050405020304" pitchFamily="18" charset="0"/>
                          <a:ea typeface="楷体" panose="02010609060101010101" pitchFamily="49" charset="-122"/>
                        </a:rPr>
                        <a:t>to</a:t>
                      </a:r>
                      <a:r>
                        <a:rPr lang="zh-CN" altLang="en-US" sz="4800" baseline="0" dirty="0" smtClean="0">
                          <a:latin typeface="Times New Roman" panose="02020603050405020304" pitchFamily="18" charset="0"/>
                          <a:ea typeface="楷体" panose="02010609060101010101" pitchFamily="49" charset="-122"/>
                        </a:rPr>
                        <a:t>都可以</a:t>
                      </a:r>
                    </a:p>
                  </a:txBody>
                  <a:tcPr anchor="ctr"/>
                </a:tc>
                <a:tc>
                  <a:txBody>
                    <a:bodyPr/>
                    <a:lstStyle/>
                    <a:p>
                      <a:pPr algn="ctr"/>
                      <a:r>
                        <a:rPr lang="zh-CN" altLang="en-US" sz="4800" baseline="0" dirty="0" smtClean="0">
                          <a:latin typeface="Times New Roman" panose="02020603050405020304" pitchFamily="18" charset="0"/>
                          <a:ea typeface="楷体" panose="02010609060101010101" pitchFamily="49" charset="-122"/>
                        </a:rPr>
                        <a:t>被动语态中宾语补足语变为主语补足语，要加上</a:t>
                      </a:r>
                      <a:r>
                        <a:rPr lang="en-US" altLang="zh-CN" sz="4800" baseline="0" dirty="0" smtClean="0">
                          <a:latin typeface="Times New Roman" panose="02020603050405020304" pitchFamily="18" charset="0"/>
                          <a:ea typeface="楷体" panose="02010609060101010101" pitchFamily="49" charset="-122"/>
                        </a:rPr>
                        <a:t>to</a:t>
                      </a:r>
                      <a:endParaRPr lang="zh-CN" altLang="en-US" sz="4800" baseline="0" dirty="0">
                        <a:latin typeface="Times New Roman" panose="02020603050405020304" pitchFamily="18" charset="0"/>
                        <a:ea typeface="楷体" panose="02010609060101010101" pitchFamily="49" charset="-122"/>
                      </a:endParaRPr>
                    </a:p>
                  </a:txBody>
                  <a:tcPr anchor="ctr"/>
                </a:tc>
              </a:tr>
              <a:tr h="1950688">
                <a:tc>
                  <a:txBody>
                    <a:bodyPr/>
                    <a:lstStyle/>
                    <a:p>
                      <a:pPr algn="ctr"/>
                      <a:r>
                        <a:rPr lang="zh-CN" altLang="en-US" sz="4800" baseline="0" dirty="0" smtClean="0">
                          <a:latin typeface="黑体" panose="02010609060101010101" pitchFamily="49" charset="-122"/>
                          <a:ea typeface="黑体" panose="02010609060101010101" pitchFamily="49" charset="-122"/>
                        </a:rPr>
                        <a:t>不定式作主语补足语</a:t>
                      </a:r>
                    </a:p>
                  </a:txBody>
                  <a:tcPr anchor="ctr"/>
                </a:tc>
                <a:tc>
                  <a:txBody>
                    <a:bodyPr/>
                    <a:lstStyle/>
                    <a:p>
                      <a:pPr algn="l"/>
                      <a:r>
                        <a:rPr lang="en-US" altLang="zh-CN" sz="4800" baseline="0" dirty="0" smtClean="0">
                          <a:latin typeface="Times New Roman" panose="02020603050405020304" pitchFamily="18" charset="0"/>
                          <a:ea typeface="楷体" panose="02010609060101010101" pitchFamily="49" charset="-122"/>
                        </a:rPr>
                        <a:t>sb. be said/believed/known/reported/</a:t>
                      </a:r>
                    </a:p>
                    <a:p>
                      <a:pPr algn="l"/>
                      <a:r>
                        <a:rPr lang="en-US" altLang="zh-CN" sz="4800" baseline="0" dirty="0" smtClean="0">
                          <a:latin typeface="Times New Roman" panose="02020603050405020304" pitchFamily="18" charset="0"/>
                          <a:ea typeface="楷体" panose="02010609060101010101" pitchFamily="49" charset="-122"/>
                        </a:rPr>
                        <a:t>considered/found/thought to do </a:t>
                      </a:r>
                      <a:r>
                        <a:rPr lang="en-US" altLang="zh-CN" sz="4800" baseline="0" dirty="0" err="1" smtClean="0">
                          <a:latin typeface="Times New Roman" panose="02020603050405020304" pitchFamily="18" charset="0"/>
                          <a:ea typeface="楷体" panose="02010609060101010101" pitchFamily="49" charset="-122"/>
                        </a:rPr>
                        <a:t>sth</a:t>
                      </a:r>
                      <a:r>
                        <a:rPr lang="en-US" altLang="zh-CN" sz="4800" baseline="0" dirty="0" smtClean="0">
                          <a:latin typeface="Times New Roman" panose="02020603050405020304" pitchFamily="18" charset="0"/>
                          <a:ea typeface="楷体" panose="02010609060101010101" pitchFamily="49" charset="-122"/>
                        </a:rPr>
                        <a:t>.</a:t>
                      </a:r>
                    </a:p>
                  </a:txBody>
                  <a:tcPr anchor="ctr"/>
                </a:tc>
                <a:tc>
                  <a:txBody>
                    <a:bodyPr/>
                    <a:lstStyle/>
                    <a:p>
                      <a:pPr algn="ctr"/>
                      <a:r>
                        <a:rPr lang="zh-CN" altLang="en-US" sz="4800" baseline="0" dirty="0" smtClean="0">
                          <a:latin typeface="Times New Roman" panose="02020603050405020304" pitchFamily="18" charset="0"/>
                          <a:ea typeface="楷体" panose="02010609060101010101" pitchFamily="49" charset="-122"/>
                        </a:rPr>
                        <a:t>此结构中不定式有三种时态：</a:t>
                      </a:r>
                      <a:r>
                        <a:rPr lang="en-US" altLang="zh-CN" sz="4800" baseline="0" dirty="0" smtClean="0">
                          <a:latin typeface="Times New Roman" panose="02020603050405020304" pitchFamily="18" charset="0"/>
                          <a:ea typeface="楷体" panose="02010609060101010101" pitchFamily="49" charset="-122"/>
                        </a:rPr>
                        <a:t>to do</a:t>
                      </a:r>
                      <a:r>
                        <a:rPr lang="zh-CN" altLang="en-US" sz="4800" baseline="0" dirty="0" smtClean="0">
                          <a:latin typeface="Times New Roman" panose="02020603050405020304" pitchFamily="18" charset="0"/>
                          <a:ea typeface="楷体" panose="02010609060101010101" pitchFamily="49" charset="-122"/>
                        </a:rPr>
                        <a:t>；</a:t>
                      </a:r>
                      <a:r>
                        <a:rPr lang="en-US" altLang="zh-CN" sz="4800" baseline="0" dirty="0" smtClean="0">
                          <a:latin typeface="Times New Roman" panose="02020603050405020304" pitchFamily="18" charset="0"/>
                          <a:ea typeface="楷体" panose="02010609060101010101" pitchFamily="49" charset="-122"/>
                        </a:rPr>
                        <a:t>to have done</a:t>
                      </a:r>
                      <a:r>
                        <a:rPr lang="zh-CN" altLang="en-US" sz="4800" baseline="0" dirty="0" smtClean="0">
                          <a:latin typeface="Times New Roman" panose="02020603050405020304" pitchFamily="18" charset="0"/>
                          <a:ea typeface="楷体" panose="02010609060101010101" pitchFamily="49" charset="-122"/>
                        </a:rPr>
                        <a:t>；</a:t>
                      </a:r>
                      <a:r>
                        <a:rPr lang="en-US" altLang="zh-CN" sz="4800" baseline="0" dirty="0" smtClean="0">
                          <a:latin typeface="Times New Roman" panose="02020603050405020304" pitchFamily="18" charset="0"/>
                          <a:ea typeface="楷体" panose="02010609060101010101" pitchFamily="49" charset="-122"/>
                        </a:rPr>
                        <a:t>to be doing</a:t>
                      </a:r>
                      <a:endParaRPr lang="zh-CN" altLang="en-US" sz="4800" baseline="0" dirty="0">
                        <a:latin typeface="Times New Roman" panose="02020603050405020304" pitchFamily="18" charset="0"/>
                        <a:ea typeface="楷体" panose="02010609060101010101" pitchFamily="49" charset="-122"/>
                      </a:endParaRPr>
                    </a:p>
                  </a:txBody>
                  <a:tcPr anchor="ctr"/>
                </a:tc>
              </a:tr>
            </a:tbl>
          </a:graphicData>
        </a:graphic>
      </p:graphicFrame>
      <p:pic>
        <p:nvPicPr>
          <p:cNvPr id="7" name="图片 6">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14613855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 xmlns:a16="http://schemas.microsoft.com/office/drawing/2014/main" id="{037EC38E-21B6-4B70-B7D0-7EF1E23E3893}"/>
              </a:ext>
            </a:extLst>
          </p:cNvPr>
          <p:cNvSpPr/>
          <p:nvPr/>
        </p:nvSpPr>
        <p:spPr>
          <a:xfrm>
            <a:off x="1192102" y="738000"/>
            <a:ext cx="21987096" cy="969496"/>
          </a:xfrm>
          <a:prstGeom prst="rect">
            <a:avLst/>
          </a:prstGeom>
        </p:spPr>
        <p:txBody>
          <a:bodyPr wrap="square">
            <a:spAutoFit/>
          </a:bodyPr>
          <a:lstStyle/>
          <a:p>
            <a:pPr algn="ct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突破语法</a:t>
            </a:r>
            <a:r>
              <a:rPr lang="en-US" altLang="zh-CN" sz="5700" b="1" dirty="0" smtClean="0">
                <a:latin typeface="Times New Roman" panose="02020603050405020304" pitchFamily="18" charset="0"/>
                <a:ea typeface="黑体" panose="02010609060101010101" pitchFamily="49" charset="-122"/>
                <a:cs typeface="Times New Roman" panose="02020603050405020304" pitchFamily="18" charset="0"/>
              </a:rPr>
              <a:t>5   </a:t>
            </a: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非谓语动词</a:t>
            </a:r>
            <a:endParaRPr lang="en-US" altLang="zh-CN" sz="5700" b="1" dirty="0">
              <a:latin typeface="Times New Roman" panose="02020603050405020304" pitchFamily="18" charset="0"/>
              <a:ea typeface="黑体" panose="02010609060101010101" pitchFamily="49" charset="-122"/>
              <a:cs typeface="Times New Roman" panose="02020603050405020304" pitchFamily="18" charset="0"/>
            </a:endParaRPr>
          </a:p>
        </p:txBody>
      </p:sp>
      <p:pic>
        <p:nvPicPr>
          <p:cNvPr id="4" name="图片 3">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5"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5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非</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谓语动词</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P304</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9" name="TextBox 1"/>
          <p:cNvSpPr txBox="1"/>
          <p:nvPr/>
        </p:nvSpPr>
        <p:spPr>
          <a:xfrm>
            <a:off x="1880649" y="1944632"/>
            <a:ext cx="20250001" cy="1920526"/>
          </a:xfrm>
          <a:prstGeom prst="rect">
            <a:avLst/>
          </a:prstGeom>
          <a:noFill/>
        </p:spPr>
        <p:txBody>
          <a:bodyPr wrap="square" rtlCol="0">
            <a:spAutoFit/>
          </a:bodyPr>
          <a:lstStyle/>
          <a:p>
            <a:pPr fontAlgn="auto">
              <a:lnSpc>
                <a:spcPct val="110000"/>
              </a:lnSpc>
            </a:pPr>
            <a:r>
              <a:rPr lang="en-US" altLang="zh-CN" sz="5400" spc="-100" dirty="0">
                <a:latin typeface="Times New Roman" panose="02020603050405020304" pitchFamily="18" charset="0"/>
                <a:ea typeface="楷体" panose="02010609060101010101" pitchFamily="49" charset="-122"/>
                <a:cs typeface="Times New Roman" panose="02020603050405020304" pitchFamily="18" charset="0"/>
              </a:rPr>
              <a:t>Before the volcano eruption, the government urged the villagers </a:t>
            </a:r>
            <a:r>
              <a:rPr lang="en-US" altLang="zh-CN" sz="5400" spc="-100" dirty="0" smtClean="0">
                <a:latin typeface="Times New Roman" panose="02020603050405020304" pitchFamily="18" charset="0"/>
                <a:ea typeface="楷体" panose="02010609060101010101" pitchFamily="49" charset="-122"/>
                <a:cs typeface="Times New Roman" panose="02020603050405020304" pitchFamily="18" charset="0"/>
              </a:rPr>
              <a:t>_________</a:t>
            </a:r>
          </a:p>
          <a:p>
            <a:pPr fontAlgn="auto">
              <a:lnSpc>
                <a:spcPct val="110000"/>
              </a:lnSpc>
            </a:pPr>
            <a:r>
              <a:rPr lang="en-US" altLang="zh-CN" sz="5400" spc="-100" dirty="0" smtClean="0">
                <a:latin typeface="Times New Roman" panose="02020603050405020304" pitchFamily="18" charset="0"/>
                <a:ea typeface="楷体" panose="02010609060101010101" pitchFamily="49" charset="-122"/>
                <a:cs typeface="Times New Roman" panose="02020603050405020304" pitchFamily="18" charset="0"/>
              </a:rPr>
              <a:t>(</a:t>
            </a:r>
            <a:r>
              <a:rPr lang="en-US" altLang="zh-CN" sz="5400" spc="-100" dirty="0">
                <a:latin typeface="Times New Roman" panose="02020603050405020304" pitchFamily="18" charset="0"/>
                <a:ea typeface="楷体" panose="02010609060101010101" pitchFamily="49" charset="-122"/>
                <a:cs typeface="Times New Roman" panose="02020603050405020304" pitchFamily="18" charset="0"/>
              </a:rPr>
              <a:t>leave) as soon as possible and to move to safety.</a:t>
            </a:r>
          </a:p>
        </p:txBody>
      </p:sp>
      <p:sp>
        <p:nvSpPr>
          <p:cNvPr id="10" name="椭圆 9"/>
          <p:cNvSpPr/>
          <p:nvPr/>
        </p:nvSpPr>
        <p:spPr>
          <a:xfrm>
            <a:off x="1183292" y="2187164"/>
            <a:ext cx="612000" cy="612000"/>
          </a:xfrm>
          <a:prstGeom prst="ellipse">
            <a:avLst/>
          </a:prstGeom>
          <a:solidFill>
            <a:srgbClr val="00A1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400" dirty="0" smtClean="0">
                <a:latin typeface="Times New Roman" panose="02020603050405020304" pitchFamily="18" charset="0"/>
                <a:cs typeface="Times New Roman" panose="02020603050405020304" pitchFamily="18" charset="0"/>
              </a:rPr>
              <a:t>8</a:t>
            </a:r>
            <a:endParaRPr lang="zh-CN" altLang="en-US" sz="5400" dirty="0">
              <a:latin typeface="Times New Roman" panose="02020603050405020304" pitchFamily="18" charset="0"/>
              <a:cs typeface="Times New Roman" panose="02020603050405020304" pitchFamily="18" charset="0"/>
            </a:endParaRPr>
          </a:p>
        </p:txBody>
      </p:sp>
      <p:sp>
        <p:nvSpPr>
          <p:cNvPr id="12" name="文本框 13"/>
          <p:cNvSpPr txBox="1"/>
          <p:nvPr/>
        </p:nvSpPr>
        <p:spPr>
          <a:xfrm>
            <a:off x="18859014" y="1906209"/>
            <a:ext cx="2641636" cy="923330"/>
          </a:xfrm>
          <a:prstGeom prst="rect">
            <a:avLst/>
          </a:prstGeom>
          <a:noFill/>
        </p:spPr>
        <p:txBody>
          <a:bodyPr wrap="square" rtlCol="0">
            <a:spAutoFit/>
          </a:bodyPr>
          <a:lstStyle/>
          <a:p>
            <a:r>
              <a:rPr lang="en-US"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to leave</a:t>
            </a:r>
            <a:endPar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endParaRPr>
          </a:p>
        </p:txBody>
      </p:sp>
      <p:sp>
        <p:nvSpPr>
          <p:cNvPr id="11" name="TextBox 1"/>
          <p:cNvSpPr txBox="1"/>
          <p:nvPr/>
        </p:nvSpPr>
        <p:spPr>
          <a:xfrm>
            <a:off x="1880649" y="4364061"/>
            <a:ext cx="20250001" cy="1920526"/>
          </a:xfrm>
          <a:prstGeom prst="rect">
            <a:avLst/>
          </a:prstGeom>
          <a:noFill/>
        </p:spPr>
        <p:txBody>
          <a:bodyPr wrap="square" rtlCol="0">
            <a:spAutoFit/>
          </a:bodyPr>
          <a:lstStyle/>
          <a:p>
            <a:pPr fontAlgn="auto">
              <a:lnSpc>
                <a:spcPct val="110000"/>
              </a:lnSpc>
            </a:pPr>
            <a:r>
              <a:rPr lang="en-US" altLang="zh-CN" sz="5400" spc="-100" dirty="0">
                <a:latin typeface="Times New Roman" panose="02020603050405020304" pitchFamily="18" charset="0"/>
                <a:ea typeface="楷体" panose="02010609060101010101" pitchFamily="49" charset="-122"/>
                <a:cs typeface="Times New Roman" panose="02020603050405020304" pitchFamily="18" charset="0"/>
              </a:rPr>
              <a:t>The player </a:t>
            </a:r>
            <a:r>
              <a:rPr lang="en-US" altLang="zh-CN" sz="5400" spc="-100" dirty="0" smtClean="0">
                <a:latin typeface="Times New Roman" panose="02020603050405020304" pitchFamily="18" charset="0"/>
                <a:ea typeface="楷体" panose="02010609060101010101" pitchFamily="49" charset="-122"/>
                <a:cs typeface="Times New Roman" panose="02020603050405020304" pitchFamily="18" charset="0"/>
              </a:rPr>
              <a:t>____________ </a:t>
            </a:r>
            <a:r>
              <a:rPr lang="en-US" altLang="zh-CN" sz="5400" spc="-100" dirty="0">
                <a:latin typeface="Times New Roman" panose="02020603050405020304" pitchFamily="18" charset="0"/>
                <a:ea typeface="楷体" panose="02010609060101010101" pitchFamily="49" charset="-122"/>
                <a:cs typeface="Times New Roman" panose="02020603050405020304" pitchFamily="18" charset="0"/>
              </a:rPr>
              <a:t>a strong competitor to us. Do watch out for him. </a:t>
            </a:r>
            <a:r>
              <a:rPr lang="zh-CN" altLang="en-US" sz="5400" spc="-100" dirty="0">
                <a:latin typeface="Times New Roman" panose="02020603050405020304" pitchFamily="18" charset="0"/>
                <a:ea typeface="楷体" panose="02010609060101010101" pitchFamily="49" charset="-122"/>
                <a:cs typeface="Times New Roman" panose="02020603050405020304" pitchFamily="18" charset="0"/>
              </a:rPr>
              <a:t>这位运动员据说是我们强有力的竞争对手。一定要当心他。</a:t>
            </a:r>
            <a:endParaRPr lang="en-US" altLang="zh-CN" sz="5400" spc="-100" dirty="0">
              <a:latin typeface="Times New Roman" panose="02020603050405020304" pitchFamily="18" charset="0"/>
              <a:ea typeface="楷体" panose="02010609060101010101" pitchFamily="49" charset="-122"/>
              <a:cs typeface="Times New Roman" panose="02020603050405020304" pitchFamily="18" charset="0"/>
            </a:endParaRPr>
          </a:p>
        </p:txBody>
      </p:sp>
      <p:sp>
        <p:nvSpPr>
          <p:cNvPr id="13" name="椭圆 12"/>
          <p:cNvSpPr/>
          <p:nvPr/>
        </p:nvSpPr>
        <p:spPr>
          <a:xfrm>
            <a:off x="1183292" y="4606593"/>
            <a:ext cx="612000" cy="612000"/>
          </a:xfrm>
          <a:prstGeom prst="ellipse">
            <a:avLst/>
          </a:prstGeom>
          <a:solidFill>
            <a:srgbClr val="00A1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400" dirty="0">
                <a:latin typeface="Times New Roman" panose="02020603050405020304" pitchFamily="18" charset="0"/>
                <a:cs typeface="Times New Roman" panose="02020603050405020304" pitchFamily="18" charset="0"/>
              </a:rPr>
              <a:t>9</a:t>
            </a:r>
            <a:endParaRPr lang="zh-CN" altLang="en-US" sz="5400" dirty="0">
              <a:latin typeface="Times New Roman" panose="02020603050405020304" pitchFamily="18" charset="0"/>
              <a:cs typeface="Times New Roman" panose="02020603050405020304" pitchFamily="18" charset="0"/>
            </a:endParaRPr>
          </a:p>
        </p:txBody>
      </p:sp>
      <p:sp>
        <p:nvSpPr>
          <p:cNvPr id="14" name="文本框 13"/>
          <p:cNvSpPr txBox="1"/>
          <p:nvPr/>
        </p:nvSpPr>
        <p:spPr>
          <a:xfrm>
            <a:off x="5007994" y="4359670"/>
            <a:ext cx="4274687" cy="923330"/>
          </a:xfrm>
          <a:prstGeom prst="rect">
            <a:avLst/>
          </a:prstGeom>
          <a:noFill/>
        </p:spPr>
        <p:txBody>
          <a:bodyPr wrap="square" rtlCol="0">
            <a:spAutoFit/>
          </a:bodyPr>
          <a:lstStyle/>
          <a:p>
            <a:r>
              <a:rPr lang="en-US"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is said to be</a:t>
            </a:r>
            <a:endPar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endParaRPr>
          </a:p>
        </p:txBody>
      </p:sp>
      <p:sp>
        <p:nvSpPr>
          <p:cNvPr id="15" name="TextBox 1"/>
          <p:cNvSpPr txBox="1"/>
          <p:nvPr/>
        </p:nvSpPr>
        <p:spPr>
          <a:xfrm>
            <a:off x="1880649" y="7013533"/>
            <a:ext cx="20250001" cy="2768387"/>
          </a:xfrm>
          <a:prstGeom prst="rect">
            <a:avLst/>
          </a:prstGeom>
          <a:noFill/>
        </p:spPr>
        <p:txBody>
          <a:bodyPr wrap="square" rtlCol="0">
            <a:spAutoFit/>
          </a:bodyPr>
          <a:lstStyle/>
          <a:p>
            <a:pPr fontAlgn="auto">
              <a:lnSpc>
                <a:spcPct val="110000"/>
              </a:lnSpc>
            </a:pPr>
            <a:r>
              <a:rPr lang="en-US" altLang="zh-CN" sz="5400" spc="-100" dirty="0">
                <a:latin typeface="Times New Roman" panose="02020603050405020304" pitchFamily="18" charset="0"/>
                <a:ea typeface="楷体" panose="02010609060101010101" pitchFamily="49" charset="-122"/>
                <a:cs typeface="Times New Roman" panose="02020603050405020304" pitchFamily="18" charset="0"/>
              </a:rPr>
              <a:t>The news is made _________ to everyone throughout the world that our Chinese athletes have won five gold medals in the Winter Olympics.</a:t>
            </a:r>
          </a:p>
          <a:p>
            <a:pPr fontAlgn="auto">
              <a:lnSpc>
                <a:spcPct val="110000"/>
              </a:lnSpc>
            </a:pPr>
            <a:r>
              <a:rPr lang="en-US" altLang="zh-CN" sz="5400" spc="-100" dirty="0">
                <a:latin typeface="Times New Roman" panose="02020603050405020304" pitchFamily="18" charset="0"/>
                <a:ea typeface="楷体" panose="02010609060101010101" pitchFamily="49" charset="-122"/>
                <a:cs typeface="Times New Roman" panose="02020603050405020304" pitchFamily="18" charset="0"/>
              </a:rPr>
              <a:t>A. be known     B. to be known        C. to know      D. knowing</a:t>
            </a:r>
          </a:p>
        </p:txBody>
      </p:sp>
      <p:grpSp>
        <p:nvGrpSpPr>
          <p:cNvPr id="19" name="组合 18"/>
          <p:cNvGrpSpPr/>
          <p:nvPr/>
        </p:nvGrpSpPr>
        <p:grpSpPr>
          <a:xfrm>
            <a:off x="1219800" y="7079834"/>
            <a:ext cx="684000" cy="769441"/>
            <a:chOff x="1219800" y="4649187"/>
            <a:chExt cx="684000" cy="769441"/>
          </a:xfrm>
        </p:grpSpPr>
        <p:sp>
          <p:nvSpPr>
            <p:cNvPr id="20" name="椭圆 19"/>
            <p:cNvSpPr/>
            <p:nvPr/>
          </p:nvSpPr>
          <p:spPr>
            <a:xfrm>
              <a:off x="1267375" y="4739482"/>
              <a:ext cx="612000" cy="612000"/>
            </a:xfrm>
            <a:prstGeom prst="ellipse">
              <a:avLst/>
            </a:prstGeom>
            <a:solidFill>
              <a:srgbClr val="00A1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spc="-300" dirty="0">
                <a:latin typeface="Times New Roman" panose="02020603050405020304" pitchFamily="18" charset="0"/>
                <a:cs typeface="Times New Roman" panose="02020603050405020304" pitchFamily="18" charset="0"/>
              </a:endParaRPr>
            </a:p>
          </p:txBody>
        </p:sp>
        <p:sp>
          <p:nvSpPr>
            <p:cNvPr id="21" name="TextBox 20"/>
            <p:cNvSpPr txBox="1"/>
            <p:nvPr/>
          </p:nvSpPr>
          <p:spPr>
            <a:xfrm>
              <a:off x="1219800" y="4649187"/>
              <a:ext cx="684000" cy="769441"/>
            </a:xfrm>
            <a:prstGeom prst="rect">
              <a:avLst/>
            </a:prstGeom>
            <a:noFill/>
          </p:spPr>
          <p:txBody>
            <a:bodyPr wrap="square" rtlCol="0" anchor="ctr">
              <a:spAutoFit/>
            </a:bodyPr>
            <a:lstStyle/>
            <a:p>
              <a:pPr algn="ctr"/>
              <a:r>
                <a:rPr lang="en-US" altLang="zh-CN" sz="4400" spc="-300" dirty="0" smtClean="0">
                  <a:solidFill>
                    <a:schemeClr val="lt1"/>
                  </a:solidFill>
                  <a:latin typeface="Times New Roman" panose="02020603050405020304" pitchFamily="18" charset="0"/>
                  <a:cs typeface="Times New Roman" panose="02020603050405020304" pitchFamily="18" charset="0"/>
                </a:rPr>
                <a:t>10</a:t>
              </a:r>
              <a:endParaRPr lang="zh-CN" altLang="en-US" sz="4400" spc="-300" dirty="0">
                <a:solidFill>
                  <a:schemeClr val="lt1"/>
                </a:solidFill>
                <a:latin typeface="Times New Roman" panose="02020603050405020304" pitchFamily="18" charset="0"/>
                <a:cs typeface="Times New Roman" panose="02020603050405020304" pitchFamily="18" charset="0"/>
              </a:endParaRPr>
            </a:p>
          </p:txBody>
        </p:sp>
      </p:grpSp>
      <p:pic>
        <p:nvPicPr>
          <p:cNvPr id="22" name="图片 21" descr="对1.png"/>
          <p:cNvPicPr>
            <a:picLocks noChangeAspect="1"/>
          </p:cNvPicPr>
          <p:nvPr/>
        </p:nvPicPr>
        <p:blipFill>
          <a:blip r:embed="rId3" cstate="print"/>
          <a:stretch>
            <a:fillRect/>
          </a:stretch>
        </p:blipFill>
        <p:spPr>
          <a:xfrm>
            <a:off x="5799014" y="8703000"/>
            <a:ext cx="1571636" cy="1227674"/>
          </a:xfrm>
          <a:prstGeom prst="rect">
            <a:avLst/>
          </a:prstGeom>
        </p:spPr>
      </p:pic>
      <p:sp>
        <p:nvSpPr>
          <p:cNvPr id="23" name="TextBox 1"/>
          <p:cNvSpPr txBox="1"/>
          <p:nvPr/>
        </p:nvSpPr>
        <p:spPr>
          <a:xfrm>
            <a:off x="1880649" y="10082569"/>
            <a:ext cx="20250001" cy="1006429"/>
          </a:xfrm>
          <a:prstGeom prst="rect">
            <a:avLst/>
          </a:prstGeom>
          <a:noFill/>
        </p:spPr>
        <p:txBody>
          <a:bodyPr wrap="square" rtlCol="0">
            <a:spAutoFit/>
          </a:bodyPr>
          <a:lstStyle/>
          <a:p>
            <a:pPr fontAlgn="auto">
              <a:lnSpc>
                <a:spcPct val="110000"/>
              </a:lnSpc>
            </a:pPr>
            <a:r>
              <a:rPr lang="en-US" altLang="zh-CN" sz="5400" spc="-100" dirty="0">
                <a:latin typeface="Times New Roman" panose="02020603050405020304" pitchFamily="18" charset="0"/>
                <a:ea typeface="楷体" panose="02010609060101010101" pitchFamily="49" charset="-122"/>
                <a:cs typeface="Times New Roman" panose="02020603050405020304" pitchFamily="18" charset="0"/>
              </a:rPr>
              <a:t>My father has a farm and has two men </a:t>
            </a:r>
            <a:r>
              <a:rPr lang="en-US" altLang="zh-CN" sz="5400" spc="-100" dirty="0" smtClean="0">
                <a:latin typeface="Times New Roman" panose="02020603050405020304" pitchFamily="18" charset="0"/>
                <a:ea typeface="楷体" panose="02010609060101010101" pitchFamily="49" charset="-122"/>
                <a:cs typeface="Times New Roman" panose="02020603050405020304" pitchFamily="18" charset="0"/>
              </a:rPr>
              <a:t>__________ </a:t>
            </a:r>
            <a:r>
              <a:rPr lang="en-US" altLang="zh-CN" sz="5400" spc="-100" dirty="0">
                <a:latin typeface="Times New Roman" panose="02020603050405020304" pitchFamily="18" charset="0"/>
                <a:ea typeface="楷体" panose="02010609060101010101" pitchFamily="49" charset="-122"/>
                <a:cs typeface="Times New Roman" panose="02020603050405020304" pitchFamily="18" charset="0"/>
              </a:rPr>
              <a:t>(work) for him.</a:t>
            </a:r>
          </a:p>
        </p:txBody>
      </p:sp>
      <p:grpSp>
        <p:nvGrpSpPr>
          <p:cNvPr id="24" name="组合 23"/>
          <p:cNvGrpSpPr/>
          <p:nvPr/>
        </p:nvGrpSpPr>
        <p:grpSpPr>
          <a:xfrm>
            <a:off x="1219800" y="10148870"/>
            <a:ext cx="684000" cy="769441"/>
            <a:chOff x="1219800" y="4649187"/>
            <a:chExt cx="684000" cy="769441"/>
          </a:xfrm>
        </p:grpSpPr>
        <p:sp>
          <p:nvSpPr>
            <p:cNvPr id="25" name="椭圆 24"/>
            <p:cNvSpPr/>
            <p:nvPr/>
          </p:nvSpPr>
          <p:spPr>
            <a:xfrm>
              <a:off x="1267375" y="4739482"/>
              <a:ext cx="612000" cy="612000"/>
            </a:xfrm>
            <a:prstGeom prst="ellipse">
              <a:avLst/>
            </a:prstGeom>
            <a:solidFill>
              <a:srgbClr val="00A1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spc="-300" dirty="0">
                <a:latin typeface="Times New Roman" panose="02020603050405020304" pitchFamily="18" charset="0"/>
                <a:cs typeface="Times New Roman" panose="02020603050405020304" pitchFamily="18" charset="0"/>
              </a:endParaRPr>
            </a:p>
          </p:txBody>
        </p:sp>
        <p:sp>
          <p:nvSpPr>
            <p:cNvPr id="26" name="TextBox 25"/>
            <p:cNvSpPr txBox="1"/>
            <p:nvPr/>
          </p:nvSpPr>
          <p:spPr>
            <a:xfrm>
              <a:off x="1219800" y="4649187"/>
              <a:ext cx="684000" cy="769441"/>
            </a:xfrm>
            <a:prstGeom prst="rect">
              <a:avLst/>
            </a:prstGeom>
            <a:noFill/>
          </p:spPr>
          <p:txBody>
            <a:bodyPr wrap="square" rtlCol="0" anchor="ctr">
              <a:spAutoFit/>
            </a:bodyPr>
            <a:lstStyle/>
            <a:p>
              <a:pPr algn="ctr"/>
              <a:r>
                <a:rPr lang="en-US" altLang="zh-CN" sz="4400" spc="-300" dirty="0" smtClean="0">
                  <a:solidFill>
                    <a:schemeClr val="lt1"/>
                  </a:solidFill>
                  <a:latin typeface="Times New Roman" panose="02020603050405020304" pitchFamily="18" charset="0"/>
                  <a:cs typeface="Times New Roman" panose="02020603050405020304" pitchFamily="18" charset="0"/>
                </a:rPr>
                <a:t>11</a:t>
              </a:r>
              <a:endParaRPr lang="zh-CN" altLang="en-US" sz="4400" spc="-300" dirty="0">
                <a:solidFill>
                  <a:schemeClr val="lt1"/>
                </a:solidFill>
                <a:latin typeface="Times New Roman" panose="02020603050405020304" pitchFamily="18" charset="0"/>
                <a:cs typeface="Times New Roman" panose="02020603050405020304" pitchFamily="18" charset="0"/>
              </a:endParaRPr>
            </a:p>
          </p:txBody>
        </p:sp>
      </p:grpSp>
      <p:sp>
        <p:nvSpPr>
          <p:cNvPr id="27" name="文本框 13"/>
          <p:cNvSpPr txBox="1"/>
          <p:nvPr/>
        </p:nvSpPr>
        <p:spPr>
          <a:xfrm>
            <a:off x="12590963" y="10119670"/>
            <a:ext cx="2969687" cy="923330"/>
          </a:xfrm>
          <a:prstGeom prst="rect">
            <a:avLst/>
          </a:prstGeom>
          <a:noFill/>
        </p:spPr>
        <p:txBody>
          <a:bodyPr wrap="square" rtlCol="0">
            <a:spAutoFit/>
          </a:bodyPr>
          <a:lstStyle/>
          <a:p>
            <a:r>
              <a:rPr lang="en-US"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work</a:t>
            </a:r>
            <a:endPar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endParaRPr>
          </a:p>
        </p:txBody>
      </p:sp>
      <p:pic>
        <p:nvPicPr>
          <p:cNvPr id="28" name="图片 27">
            <a:hlinkClick r:id="rId4" action="ppaction://hlinksldjump"/>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32314784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500"/>
                                        <p:tgtEl>
                                          <p:spTgt spid="10"/>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wipe(left)">
                                      <p:cBhvr>
                                        <p:cTn id="15" dur="2000"/>
                                        <p:tgtEl>
                                          <p:spTgt spid="12"/>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fade">
                                      <p:cBhvr>
                                        <p:cTn id="20" dur="500"/>
                                        <p:tgtEl>
                                          <p:spTgt spid="11"/>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500"/>
                                        <p:tgtEl>
                                          <p:spTgt spid="13"/>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wipe(left)">
                                      <p:cBhvr>
                                        <p:cTn id="28" dur="2000"/>
                                        <p:tgtEl>
                                          <p:spTgt spid="14"/>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fade">
                                      <p:cBhvr>
                                        <p:cTn id="33" dur="500"/>
                                        <p:tgtEl>
                                          <p:spTgt spid="15"/>
                                        </p:tgtEl>
                                      </p:cBhvr>
                                    </p:animEffect>
                                  </p:childTnLst>
                                </p:cTn>
                              </p:par>
                              <p:par>
                                <p:cTn id="34" presetID="10" presetClass="entr" presetSubtype="0" fill="hold" nodeType="withEffect">
                                  <p:stCondLst>
                                    <p:cond delay="0"/>
                                  </p:stCondLst>
                                  <p:childTnLst>
                                    <p:set>
                                      <p:cBhvr>
                                        <p:cTn id="35" dur="1" fill="hold">
                                          <p:stCondLst>
                                            <p:cond delay="0"/>
                                          </p:stCondLst>
                                        </p:cTn>
                                        <p:tgtEl>
                                          <p:spTgt spid="19"/>
                                        </p:tgtEl>
                                        <p:attrNameLst>
                                          <p:attrName>style.visibility</p:attrName>
                                        </p:attrNameLst>
                                      </p:cBhvr>
                                      <p:to>
                                        <p:strVal val="visible"/>
                                      </p:to>
                                    </p:set>
                                    <p:animEffect transition="in" filter="fade">
                                      <p:cBhvr>
                                        <p:cTn id="36" dur="500"/>
                                        <p:tgtEl>
                                          <p:spTgt spid="19"/>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8" fill="hold" nodeType="clickEffect">
                                  <p:stCondLst>
                                    <p:cond delay="0"/>
                                  </p:stCondLst>
                                  <p:childTnLst>
                                    <p:set>
                                      <p:cBhvr>
                                        <p:cTn id="40" dur="1" fill="hold">
                                          <p:stCondLst>
                                            <p:cond delay="0"/>
                                          </p:stCondLst>
                                        </p:cTn>
                                        <p:tgtEl>
                                          <p:spTgt spid="22"/>
                                        </p:tgtEl>
                                        <p:attrNameLst>
                                          <p:attrName>style.visibility</p:attrName>
                                        </p:attrNameLst>
                                      </p:cBhvr>
                                      <p:to>
                                        <p:strVal val="visible"/>
                                      </p:to>
                                    </p:set>
                                    <p:animEffect transition="in" filter="wipe(left)">
                                      <p:cBhvr>
                                        <p:cTn id="41" dur="2000"/>
                                        <p:tgtEl>
                                          <p:spTgt spid="22"/>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23"/>
                                        </p:tgtEl>
                                        <p:attrNameLst>
                                          <p:attrName>style.visibility</p:attrName>
                                        </p:attrNameLst>
                                      </p:cBhvr>
                                      <p:to>
                                        <p:strVal val="visible"/>
                                      </p:to>
                                    </p:set>
                                    <p:animEffect transition="in" filter="fade">
                                      <p:cBhvr>
                                        <p:cTn id="46" dur="500"/>
                                        <p:tgtEl>
                                          <p:spTgt spid="23"/>
                                        </p:tgtEl>
                                      </p:cBhvr>
                                    </p:animEffect>
                                  </p:childTnLst>
                                </p:cTn>
                              </p:par>
                              <p:par>
                                <p:cTn id="47" presetID="10" presetClass="entr" presetSubtype="0" fill="hold" nodeType="withEffect">
                                  <p:stCondLst>
                                    <p:cond delay="0"/>
                                  </p:stCondLst>
                                  <p:childTnLst>
                                    <p:set>
                                      <p:cBhvr>
                                        <p:cTn id="48" dur="1" fill="hold">
                                          <p:stCondLst>
                                            <p:cond delay="0"/>
                                          </p:stCondLst>
                                        </p:cTn>
                                        <p:tgtEl>
                                          <p:spTgt spid="24"/>
                                        </p:tgtEl>
                                        <p:attrNameLst>
                                          <p:attrName>style.visibility</p:attrName>
                                        </p:attrNameLst>
                                      </p:cBhvr>
                                      <p:to>
                                        <p:strVal val="visible"/>
                                      </p:to>
                                    </p:set>
                                    <p:animEffect transition="in" filter="fade">
                                      <p:cBhvr>
                                        <p:cTn id="49" dur="500"/>
                                        <p:tgtEl>
                                          <p:spTgt spid="24"/>
                                        </p:tgtEl>
                                      </p:cBhvr>
                                    </p:animEffect>
                                  </p:childTnLst>
                                </p:cTn>
                              </p:par>
                            </p:childTnLst>
                          </p:cTn>
                        </p:par>
                      </p:childTnLst>
                    </p:cTn>
                  </p:par>
                  <p:par>
                    <p:cTn id="50" fill="hold">
                      <p:stCondLst>
                        <p:cond delay="indefinite"/>
                      </p:stCondLst>
                      <p:childTnLst>
                        <p:par>
                          <p:cTn id="51" fill="hold">
                            <p:stCondLst>
                              <p:cond delay="0"/>
                            </p:stCondLst>
                            <p:childTnLst>
                              <p:par>
                                <p:cTn id="52" presetID="22" presetClass="entr" presetSubtype="8" fill="hold" grpId="0" nodeType="clickEffect">
                                  <p:stCondLst>
                                    <p:cond delay="0"/>
                                  </p:stCondLst>
                                  <p:childTnLst>
                                    <p:set>
                                      <p:cBhvr>
                                        <p:cTn id="53" dur="1" fill="hold">
                                          <p:stCondLst>
                                            <p:cond delay="0"/>
                                          </p:stCondLst>
                                        </p:cTn>
                                        <p:tgtEl>
                                          <p:spTgt spid="27"/>
                                        </p:tgtEl>
                                        <p:attrNameLst>
                                          <p:attrName>style.visibility</p:attrName>
                                        </p:attrNameLst>
                                      </p:cBhvr>
                                      <p:to>
                                        <p:strVal val="visible"/>
                                      </p:to>
                                    </p:set>
                                    <p:animEffect transition="in" filter="wipe(left)">
                                      <p:cBhvr>
                                        <p:cTn id="54" dur="20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animBg="1"/>
      <p:bldP spid="12" grpId="0"/>
      <p:bldP spid="11" grpId="0"/>
      <p:bldP spid="13" grpId="0" animBg="1"/>
      <p:bldP spid="14" grpId="0"/>
      <p:bldP spid="15" grpId="0"/>
      <p:bldP spid="23" grpId="0"/>
      <p:bldP spid="2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对角圆角矩形 1"/>
          <p:cNvSpPr/>
          <p:nvPr/>
        </p:nvSpPr>
        <p:spPr>
          <a:xfrm>
            <a:off x="1268730" y="715550"/>
            <a:ext cx="3420000" cy="900000"/>
          </a:xfrm>
          <a:prstGeom prst="round2DiagRect">
            <a:avLst/>
          </a:prstGeom>
          <a:solidFill>
            <a:srgbClr val="DA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5600" b="1" dirty="0">
                <a:solidFill>
                  <a:schemeClr val="bg1"/>
                </a:solidFill>
                <a:latin typeface="黑体" panose="02010609060101010101" pitchFamily="49" charset="-122"/>
                <a:ea typeface="黑体" panose="02010609060101010101" pitchFamily="49" charset="-122"/>
                <a:sym typeface="+mn-ea"/>
              </a:rPr>
              <a:t>小提示</a:t>
            </a:r>
          </a:p>
        </p:txBody>
      </p:sp>
      <p:pic>
        <p:nvPicPr>
          <p:cNvPr id="4" name="图片 3">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pic>
        <p:nvPicPr>
          <p:cNvPr id="5122" name="Picture 2"/>
          <p:cNvPicPr>
            <a:picLocks noChangeAspect="1" noChangeArrowheads="1"/>
          </p:cNvPicPr>
          <p:nvPr/>
        </p:nvPicPr>
        <p:blipFill>
          <a:blip r:embed="rId3">
            <a:clrChange>
              <a:clrFrom>
                <a:srgbClr val="FFFDE9"/>
              </a:clrFrom>
              <a:clrTo>
                <a:srgbClr val="FFFDE9">
                  <a:alpha val="0"/>
                </a:srgbClr>
              </a:clrTo>
            </a:clrChange>
            <a:extLst>
              <a:ext uri="{28A0092B-C50C-407E-A947-70E740481C1C}">
                <a14:useLocalDpi xmlns:a14="http://schemas.microsoft.com/office/drawing/2010/main" val="0"/>
              </a:ext>
            </a:extLst>
          </a:blip>
          <a:srcRect/>
          <a:stretch>
            <a:fillRect/>
          </a:stretch>
        </p:blipFill>
        <p:spPr bwMode="auto">
          <a:xfrm>
            <a:off x="3185650" y="2814197"/>
            <a:ext cx="18000000" cy="80876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5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非</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谓语动词</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P304</a:t>
            </a:r>
            <a:endParaRPr lang="zh-CN" altLang="en-US" sz="3200" dirty="0">
              <a:solidFill>
                <a:srgbClr val="FF0000"/>
              </a:solidFill>
              <a:latin typeface="宋体" panose="02010600030101010101" pitchFamily="2" charset="-122"/>
              <a:ea typeface="宋体" panose="02010600030101010101" pitchFamily="2" charset="-122"/>
            </a:endParaRPr>
          </a:p>
        </p:txBody>
      </p:sp>
      <p:pic>
        <p:nvPicPr>
          <p:cNvPr id="10" name="图片 9">
            <a:hlinkClick r:id="rId4" action="ppaction://hlinksldjump"/>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38179308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fade">
                                      <p:cBhvr>
                                        <p:cTn id="7" dur="500"/>
                                        <p:tgtEl>
                                          <p:spTgt spid="5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1"/>
          <p:cNvSpPr txBox="1"/>
          <p:nvPr/>
        </p:nvSpPr>
        <p:spPr>
          <a:xfrm>
            <a:off x="1880649" y="2860276"/>
            <a:ext cx="20250001" cy="1845890"/>
          </a:xfrm>
          <a:prstGeom prst="rect">
            <a:avLst/>
          </a:prstGeom>
          <a:noFill/>
        </p:spPr>
        <p:txBody>
          <a:bodyPr wrap="square" rtlCol="0">
            <a:spAutoFit/>
          </a:bodyPr>
          <a:lstStyle/>
          <a:p>
            <a:pPr marL="685800" indent="-685800" fontAlgn="auto">
              <a:lnSpc>
                <a:spcPct val="110000"/>
              </a:lnSpc>
              <a:buFont typeface="Arial" panose="020B0604020202020204" pitchFamily="34" charset="0"/>
              <a:buChar char="•"/>
            </a:pPr>
            <a:r>
              <a:rPr lang="zh-CN" altLang="en-US" sz="5400" spc="-100" dirty="0">
                <a:latin typeface="Times New Roman" panose="02020603050405020304" pitchFamily="18" charset="0"/>
                <a:ea typeface="楷体" panose="02010609060101010101" pitchFamily="49" charset="-122"/>
                <a:cs typeface="Times New Roman" panose="02020603050405020304" pitchFamily="18" charset="0"/>
              </a:rPr>
              <a:t>动词不定式（短语）作定语常用来修饰名词或不定代词，位于所修饰的词后，为后置定语。</a:t>
            </a:r>
            <a:endParaRPr lang="en-US" altLang="zh-CN" sz="5400" spc="-100" dirty="0">
              <a:latin typeface="Times New Roman" panose="02020603050405020304" pitchFamily="18" charset="0"/>
              <a:ea typeface="楷体" panose="02010609060101010101" pitchFamily="49" charset="-122"/>
              <a:cs typeface="Times New Roman" panose="02020603050405020304" pitchFamily="18" charset="0"/>
            </a:endParaRPr>
          </a:p>
        </p:txBody>
      </p:sp>
      <p:sp>
        <p:nvSpPr>
          <p:cNvPr id="3" name="矩形 2">
            <a:extLst>
              <a:ext uri="{FF2B5EF4-FFF2-40B4-BE49-F238E27FC236}">
                <a16:creationId xmlns="" xmlns:a16="http://schemas.microsoft.com/office/drawing/2014/main" id="{037EC38E-21B6-4B70-B7D0-7EF1E23E3893}"/>
              </a:ext>
            </a:extLst>
          </p:cNvPr>
          <p:cNvSpPr/>
          <p:nvPr/>
        </p:nvSpPr>
        <p:spPr>
          <a:xfrm>
            <a:off x="1192102" y="738000"/>
            <a:ext cx="21987096" cy="969496"/>
          </a:xfrm>
          <a:prstGeom prst="rect">
            <a:avLst/>
          </a:prstGeom>
        </p:spPr>
        <p:txBody>
          <a:bodyPr wrap="square">
            <a:spAutoFit/>
          </a:bodyPr>
          <a:lstStyle/>
          <a:p>
            <a:pPr algn="ct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突破语法</a:t>
            </a:r>
            <a:r>
              <a:rPr lang="en-US" altLang="zh-CN" sz="5700" b="1" dirty="0" smtClean="0">
                <a:latin typeface="Times New Roman" panose="02020603050405020304" pitchFamily="18" charset="0"/>
                <a:ea typeface="黑体" panose="02010609060101010101" pitchFamily="49" charset="-122"/>
                <a:cs typeface="Times New Roman" panose="02020603050405020304" pitchFamily="18" charset="0"/>
              </a:rPr>
              <a:t>5   </a:t>
            </a: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非谓语动词</a:t>
            </a:r>
            <a:endParaRPr lang="en-US" altLang="zh-CN" sz="5700" b="1" dirty="0">
              <a:latin typeface="Times New Roman" panose="02020603050405020304" pitchFamily="18" charset="0"/>
              <a:ea typeface="黑体" panose="02010609060101010101" pitchFamily="49" charset="-122"/>
              <a:cs typeface="Times New Roman" panose="02020603050405020304" pitchFamily="18" charset="0"/>
            </a:endParaRPr>
          </a:p>
        </p:txBody>
      </p:sp>
      <p:pic>
        <p:nvPicPr>
          <p:cNvPr id="4" name="图片 3">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5"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5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非</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谓语动词</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P305</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9" name="TextBox 1"/>
          <p:cNvSpPr txBox="1"/>
          <p:nvPr/>
        </p:nvSpPr>
        <p:spPr>
          <a:xfrm>
            <a:off x="1880649" y="4647620"/>
            <a:ext cx="20250001" cy="1920526"/>
          </a:xfrm>
          <a:prstGeom prst="rect">
            <a:avLst/>
          </a:prstGeom>
          <a:noFill/>
        </p:spPr>
        <p:txBody>
          <a:bodyPr wrap="square" rtlCol="0">
            <a:spAutoFit/>
          </a:bodyPr>
          <a:lstStyle/>
          <a:p>
            <a:pPr fontAlgn="auto">
              <a:lnSpc>
                <a:spcPct val="110000"/>
              </a:lnSpc>
            </a:pP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Ducks are the first </a:t>
            </a:r>
            <a:r>
              <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rPr>
              <a:t>______________(</a:t>
            </a: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sense) the warming of river waters in early spring.</a:t>
            </a:r>
          </a:p>
        </p:txBody>
      </p:sp>
      <p:sp>
        <p:nvSpPr>
          <p:cNvPr id="12" name="文本框 13"/>
          <p:cNvSpPr txBox="1"/>
          <p:nvPr/>
        </p:nvSpPr>
        <p:spPr>
          <a:xfrm>
            <a:off x="8208412" y="4629670"/>
            <a:ext cx="2641636" cy="923330"/>
          </a:xfrm>
          <a:prstGeom prst="rect">
            <a:avLst/>
          </a:prstGeom>
          <a:noFill/>
        </p:spPr>
        <p:txBody>
          <a:bodyPr wrap="square" rtlCol="0">
            <a:spAutoFit/>
          </a:bodyPr>
          <a:lstStyle/>
          <a:p>
            <a:r>
              <a:rPr lang="en-US"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to sense</a:t>
            </a:r>
            <a:endPar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endParaRPr>
          </a:p>
        </p:txBody>
      </p:sp>
      <p:sp>
        <p:nvSpPr>
          <p:cNvPr id="11" name="TextBox 1"/>
          <p:cNvSpPr txBox="1"/>
          <p:nvPr/>
        </p:nvSpPr>
        <p:spPr>
          <a:xfrm>
            <a:off x="1880649" y="10316423"/>
            <a:ext cx="20250001" cy="1006429"/>
          </a:xfrm>
          <a:prstGeom prst="rect">
            <a:avLst/>
          </a:prstGeom>
          <a:noFill/>
        </p:spPr>
        <p:txBody>
          <a:bodyPr wrap="square" rtlCol="0">
            <a:spAutoFit/>
          </a:bodyPr>
          <a:lstStyle/>
          <a:p>
            <a:pPr fontAlgn="auto">
              <a:lnSpc>
                <a:spcPct val="110000"/>
              </a:lnSpc>
            </a:pP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He has no house to </a:t>
            </a:r>
            <a:r>
              <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rPr>
              <a:t>____________(</a:t>
            </a: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live) in the big city.</a:t>
            </a:r>
          </a:p>
        </p:txBody>
      </p:sp>
      <p:sp>
        <p:nvSpPr>
          <p:cNvPr id="14" name="文本框 13"/>
          <p:cNvSpPr txBox="1"/>
          <p:nvPr/>
        </p:nvSpPr>
        <p:spPr>
          <a:xfrm>
            <a:off x="8045650" y="10278000"/>
            <a:ext cx="2383892" cy="923330"/>
          </a:xfrm>
          <a:prstGeom prst="rect">
            <a:avLst/>
          </a:prstGeom>
          <a:noFill/>
        </p:spPr>
        <p:txBody>
          <a:bodyPr wrap="square" rtlCol="0">
            <a:spAutoFit/>
          </a:bodyPr>
          <a:lstStyle/>
          <a:p>
            <a:r>
              <a:rPr lang="en-US"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live in</a:t>
            </a:r>
            <a:endPar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endParaRPr>
          </a:p>
        </p:txBody>
      </p:sp>
      <p:grpSp>
        <p:nvGrpSpPr>
          <p:cNvPr id="19" name="组合 18"/>
          <p:cNvGrpSpPr/>
          <p:nvPr/>
        </p:nvGrpSpPr>
        <p:grpSpPr>
          <a:xfrm>
            <a:off x="1219800" y="4778668"/>
            <a:ext cx="684000" cy="769441"/>
            <a:chOff x="1219800" y="4649187"/>
            <a:chExt cx="684000" cy="769441"/>
          </a:xfrm>
        </p:grpSpPr>
        <p:sp>
          <p:nvSpPr>
            <p:cNvPr id="20" name="椭圆 19"/>
            <p:cNvSpPr/>
            <p:nvPr/>
          </p:nvSpPr>
          <p:spPr>
            <a:xfrm>
              <a:off x="1267375" y="4739482"/>
              <a:ext cx="612000" cy="612000"/>
            </a:xfrm>
            <a:prstGeom prst="ellipse">
              <a:avLst/>
            </a:prstGeom>
            <a:solidFill>
              <a:srgbClr val="00A1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spc="-300" dirty="0">
                <a:latin typeface="Times New Roman" panose="02020603050405020304" pitchFamily="18" charset="0"/>
                <a:cs typeface="Times New Roman" panose="02020603050405020304" pitchFamily="18" charset="0"/>
              </a:endParaRPr>
            </a:p>
          </p:txBody>
        </p:sp>
        <p:sp>
          <p:nvSpPr>
            <p:cNvPr id="21" name="TextBox 20"/>
            <p:cNvSpPr txBox="1"/>
            <p:nvPr/>
          </p:nvSpPr>
          <p:spPr>
            <a:xfrm>
              <a:off x="1219800" y="4649187"/>
              <a:ext cx="684000" cy="769441"/>
            </a:xfrm>
            <a:prstGeom prst="rect">
              <a:avLst/>
            </a:prstGeom>
            <a:noFill/>
          </p:spPr>
          <p:txBody>
            <a:bodyPr wrap="square" rtlCol="0" anchor="ctr">
              <a:spAutoFit/>
            </a:bodyPr>
            <a:lstStyle/>
            <a:p>
              <a:pPr algn="ctr"/>
              <a:r>
                <a:rPr lang="en-US" altLang="zh-CN" sz="4400" spc="-300" dirty="0" smtClean="0">
                  <a:solidFill>
                    <a:schemeClr val="lt1"/>
                  </a:solidFill>
                  <a:latin typeface="Times New Roman" panose="02020603050405020304" pitchFamily="18" charset="0"/>
                  <a:cs typeface="Times New Roman" panose="02020603050405020304" pitchFamily="18" charset="0"/>
                </a:rPr>
                <a:t>12</a:t>
              </a:r>
              <a:endParaRPr lang="zh-CN" altLang="en-US" sz="4400" spc="-300" dirty="0">
                <a:solidFill>
                  <a:schemeClr val="lt1"/>
                </a:solidFill>
                <a:latin typeface="Times New Roman" panose="02020603050405020304" pitchFamily="18" charset="0"/>
                <a:cs typeface="Times New Roman" panose="02020603050405020304" pitchFamily="18" charset="0"/>
              </a:endParaRPr>
            </a:p>
          </p:txBody>
        </p:sp>
      </p:grpSp>
      <p:sp>
        <p:nvSpPr>
          <p:cNvPr id="29" name="TextBox 1"/>
          <p:cNvSpPr txBox="1"/>
          <p:nvPr/>
        </p:nvSpPr>
        <p:spPr>
          <a:xfrm>
            <a:off x="1925638" y="1936081"/>
            <a:ext cx="14130012" cy="894797"/>
          </a:xfrm>
          <a:prstGeom prst="rect">
            <a:avLst/>
          </a:prstGeom>
          <a:noFill/>
        </p:spPr>
        <p:txBody>
          <a:bodyPr wrap="square" rtlCol="0">
            <a:spAutoFit/>
          </a:bodyPr>
          <a:lstStyle/>
          <a:p>
            <a:pPr fontAlgn="auto">
              <a:lnSpc>
                <a:spcPct val="110000"/>
              </a:lnSpc>
            </a:pPr>
            <a:r>
              <a:rPr lang="zh-CN" altLang="en-US" sz="5400" spc="-100" dirty="0">
                <a:latin typeface="黑体" panose="02010609060101010101" pitchFamily="49" charset="-122"/>
                <a:ea typeface="黑体" panose="02010609060101010101" pitchFamily="49" charset="-122"/>
                <a:cs typeface="Times New Roman" panose="02020603050405020304" pitchFamily="18" charset="0"/>
              </a:rPr>
              <a:t>（</a:t>
            </a:r>
            <a:r>
              <a:rPr lang="en-US" altLang="zh-CN" sz="5400" spc="-100" dirty="0">
                <a:latin typeface="黑体" panose="02010609060101010101" pitchFamily="49" charset="-122"/>
                <a:ea typeface="黑体" panose="02010609060101010101" pitchFamily="49" charset="-122"/>
                <a:cs typeface="Times New Roman" panose="02020603050405020304" pitchFamily="18" charset="0"/>
              </a:rPr>
              <a:t>5</a:t>
            </a:r>
            <a:r>
              <a:rPr lang="zh-CN" altLang="en-US" sz="5400" spc="-100" dirty="0">
                <a:latin typeface="黑体" panose="02010609060101010101" pitchFamily="49" charset="-122"/>
                <a:ea typeface="黑体" panose="02010609060101010101" pitchFamily="49" charset="-122"/>
                <a:cs typeface="Times New Roman" panose="02020603050405020304" pitchFamily="18" charset="0"/>
              </a:rPr>
              <a:t>）动词不定式作定语</a:t>
            </a:r>
          </a:p>
        </p:txBody>
      </p:sp>
      <p:sp>
        <p:nvSpPr>
          <p:cNvPr id="31" name="TextBox 1"/>
          <p:cNvSpPr txBox="1"/>
          <p:nvPr/>
        </p:nvSpPr>
        <p:spPr>
          <a:xfrm>
            <a:off x="1880649" y="7248014"/>
            <a:ext cx="20250001" cy="2759986"/>
          </a:xfrm>
          <a:prstGeom prst="rect">
            <a:avLst/>
          </a:prstGeom>
          <a:noFill/>
        </p:spPr>
        <p:txBody>
          <a:bodyPr wrap="square" rtlCol="0">
            <a:spAutoFit/>
          </a:bodyPr>
          <a:lstStyle/>
          <a:p>
            <a:pPr marL="685800" indent="-685800" fontAlgn="auto">
              <a:lnSpc>
                <a:spcPct val="110000"/>
              </a:lnSpc>
              <a:buFont typeface="Arial" panose="020B0604020202020204" pitchFamily="34" charset="0"/>
              <a:buChar char="•"/>
            </a:pPr>
            <a:r>
              <a:rPr lang="zh-CN" altLang="en-US" sz="5400" spc="-100" dirty="0">
                <a:latin typeface="Times New Roman" panose="02020603050405020304" pitchFamily="18" charset="0"/>
                <a:ea typeface="楷体" panose="02010609060101010101" pitchFamily="49" charset="-122"/>
                <a:cs typeface="Times New Roman" panose="02020603050405020304" pitchFamily="18" charset="0"/>
              </a:rPr>
              <a:t>动词不定式（短语）作定语修饰名词且与其所修饰的词构成动宾关系时，如果不定式中的动词为不及物动词，其后应加上一个含义上所需要的介词。</a:t>
            </a:r>
            <a:endParaRPr lang="en-US" altLang="zh-CN" sz="5400" spc="-100" dirty="0">
              <a:latin typeface="Times New Roman" panose="02020603050405020304" pitchFamily="18" charset="0"/>
              <a:ea typeface="楷体" panose="02010609060101010101" pitchFamily="49" charset="-122"/>
              <a:cs typeface="Times New Roman" panose="02020603050405020304" pitchFamily="18" charset="0"/>
            </a:endParaRPr>
          </a:p>
        </p:txBody>
      </p:sp>
      <p:grpSp>
        <p:nvGrpSpPr>
          <p:cNvPr id="32" name="组合 31"/>
          <p:cNvGrpSpPr/>
          <p:nvPr/>
        </p:nvGrpSpPr>
        <p:grpSpPr>
          <a:xfrm>
            <a:off x="1219800" y="10426801"/>
            <a:ext cx="684000" cy="769441"/>
            <a:chOff x="1219800" y="4649187"/>
            <a:chExt cx="684000" cy="769441"/>
          </a:xfrm>
        </p:grpSpPr>
        <p:sp>
          <p:nvSpPr>
            <p:cNvPr id="33" name="椭圆 32"/>
            <p:cNvSpPr/>
            <p:nvPr/>
          </p:nvSpPr>
          <p:spPr>
            <a:xfrm>
              <a:off x="1267375" y="4739482"/>
              <a:ext cx="612000" cy="612000"/>
            </a:xfrm>
            <a:prstGeom prst="ellipse">
              <a:avLst/>
            </a:prstGeom>
            <a:solidFill>
              <a:srgbClr val="00A1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spc="-300" dirty="0">
                <a:latin typeface="Times New Roman" panose="02020603050405020304" pitchFamily="18" charset="0"/>
                <a:cs typeface="Times New Roman" panose="02020603050405020304" pitchFamily="18" charset="0"/>
              </a:endParaRPr>
            </a:p>
          </p:txBody>
        </p:sp>
        <p:sp>
          <p:nvSpPr>
            <p:cNvPr id="34" name="TextBox 33"/>
            <p:cNvSpPr txBox="1"/>
            <p:nvPr/>
          </p:nvSpPr>
          <p:spPr>
            <a:xfrm>
              <a:off x="1219800" y="4649187"/>
              <a:ext cx="684000" cy="769441"/>
            </a:xfrm>
            <a:prstGeom prst="rect">
              <a:avLst/>
            </a:prstGeom>
            <a:noFill/>
          </p:spPr>
          <p:txBody>
            <a:bodyPr wrap="square" rtlCol="0" anchor="ctr">
              <a:spAutoFit/>
            </a:bodyPr>
            <a:lstStyle/>
            <a:p>
              <a:pPr algn="ctr"/>
              <a:r>
                <a:rPr lang="en-US" altLang="zh-CN" sz="4400" spc="-300" dirty="0" smtClean="0">
                  <a:solidFill>
                    <a:schemeClr val="lt1"/>
                  </a:solidFill>
                  <a:latin typeface="Times New Roman" panose="02020603050405020304" pitchFamily="18" charset="0"/>
                  <a:cs typeface="Times New Roman" panose="02020603050405020304" pitchFamily="18" charset="0"/>
                </a:rPr>
                <a:t>13</a:t>
              </a:r>
              <a:endParaRPr lang="zh-CN" altLang="en-US" sz="4400" spc="-300" dirty="0">
                <a:solidFill>
                  <a:schemeClr val="lt1"/>
                </a:solidFill>
                <a:latin typeface="Times New Roman" panose="02020603050405020304" pitchFamily="18" charset="0"/>
                <a:cs typeface="Times New Roman" panose="02020603050405020304" pitchFamily="18" charset="0"/>
              </a:endParaRPr>
            </a:p>
          </p:txBody>
        </p:sp>
      </p:grpSp>
      <p:pic>
        <p:nvPicPr>
          <p:cNvPr id="18" name="图片 17">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24149522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0"/>
                                        </p:tgtEl>
                                        <p:attrNameLst>
                                          <p:attrName>style.visibility</p:attrName>
                                        </p:attrNameLst>
                                      </p:cBhvr>
                                      <p:to>
                                        <p:strVal val="visible"/>
                                      </p:to>
                                    </p:set>
                                    <p:animEffect transition="in" filter="fade">
                                      <p:cBhvr>
                                        <p:cTn id="12" dur="500"/>
                                        <p:tgtEl>
                                          <p:spTgt spid="3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par>
                                <p:cTn id="18" presetID="10" presetClass="entr" presetSubtype="0" fill="hold" nodeType="withEffect">
                                  <p:stCondLst>
                                    <p:cond delay="0"/>
                                  </p:stCondLst>
                                  <p:childTnLst>
                                    <p:set>
                                      <p:cBhvr>
                                        <p:cTn id="19" dur="1" fill="hold">
                                          <p:stCondLst>
                                            <p:cond delay="0"/>
                                          </p:stCondLst>
                                        </p:cTn>
                                        <p:tgtEl>
                                          <p:spTgt spid="19"/>
                                        </p:tgtEl>
                                        <p:attrNameLst>
                                          <p:attrName>style.visibility</p:attrName>
                                        </p:attrNameLst>
                                      </p:cBhvr>
                                      <p:to>
                                        <p:strVal val="visible"/>
                                      </p:to>
                                    </p:set>
                                    <p:animEffect transition="in" filter="fade">
                                      <p:cBhvr>
                                        <p:cTn id="20" dur="500"/>
                                        <p:tgtEl>
                                          <p:spTgt spid="19"/>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wipe(left)">
                                      <p:cBhvr>
                                        <p:cTn id="25" dur="2000"/>
                                        <p:tgtEl>
                                          <p:spTgt spid="12"/>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31"/>
                                        </p:tgtEl>
                                        <p:attrNameLst>
                                          <p:attrName>style.visibility</p:attrName>
                                        </p:attrNameLst>
                                      </p:cBhvr>
                                      <p:to>
                                        <p:strVal val="visible"/>
                                      </p:to>
                                    </p:set>
                                    <p:animEffect transition="in" filter="fade">
                                      <p:cBhvr>
                                        <p:cTn id="30" dur="500"/>
                                        <p:tgtEl>
                                          <p:spTgt spid="31"/>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fade">
                                      <p:cBhvr>
                                        <p:cTn id="35" dur="500"/>
                                        <p:tgtEl>
                                          <p:spTgt spid="11"/>
                                        </p:tgtEl>
                                      </p:cBhvr>
                                    </p:animEffect>
                                  </p:childTnLst>
                                </p:cTn>
                              </p:par>
                              <p:par>
                                <p:cTn id="36" presetID="10" presetClass="entr" presetSubtype="0" fill="hold" nodeType="withEffect">
                                  <p:stCondLst>
                                    <p:cond delay="0"/>
                                  </p:stCondLst>
                                  <p:childTnLst>
                                    <p:set>
                                      <p:cBhvr>
                                        <p:cTn id="37" dur="1" fill="hold">
                                          <p:stCondLst>
                                            <p:cond delay="0"/>
                                          </p:stCondLst>
                                        </p:cTn>
                                        <p:tgtEl>
                                          <p:spTgt spid="32"/>
                                        </p:tgtEl>
                                        <p:attrNameLst>
                                          <p:attrName>style.visibility</p:attrName>
                                        </p:attrNameLst>
                                      </p:cBhvr>
                                      <p:to>
                                        <p:strVal val="visible"/>
                                      </p:to>
                                    </p:set>
                                    <p:animEffect transition="in" filter="fade">
                                      <p:cBhvr>
                                        <p:cTn id="38" dur="500"/>
                                        <p:tgtEl>
                                          <p:spTgt spid="32"/>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8" fill="hold" grpId="0" nodeType="clickEffect">
                                  <p:stCondLst>
                                    <p:cond delay="0"/>
                                  </p:stCondLst>
                                  <p:childTnLst>
                                    <p:set>
                                      <p:cBhvr>
                                        <p:cTn id="42" dur="1" fill="hold">
                                          <p:stCondLst>
                                            <p:cond delay="0"/>
                                          </p:stCondLst>
                                        </p:cTn>
                                        <p:tgtEl>
                                          <p:spTgt spid="14"/>
                                        </p:tgtEl>
                                        <p:attrNameLst>
                                          <p:attrName>style.visibility</p:attrName>
                                        </p:attrNameLst>
                                      </p:cBhvr>
                                      <p:to>
                                        <p:strVal val="visible"/>
                                      </p:to>
                                    </p:set>
                                    <p:animEffect transition="in" filter="wipe(left)">
                                      <p:cBhvr>
                                        <p:cTn id="43" dur="2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9" grpId="0"/>
      <p:bldP spid="12" grpId="0"/>
      <p:bldP spid="11" grpId="0"/>
      <p:bldP spid="14" grpId="0"/>
      <p:bldP spid="29" grpId="0"/>
      <p:bldP spid="3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1"/>
          <p:cNvSpPr txBox="1"/>
          <p:nvPr/>
        </p:nvSpPr>
        <p:spPr>
          <a:xfrm>
            <a:off x="1880649" y="3018014"/>
            <a:ext cx="20250001" cy="2834622"/>
          </a:xfrm>
          <a:prstGeom prst="rect">
            <a:avLst/>
          </a:prstGeom>
          <a:noFill/>
        </p:spPr>
        <p:txBody>
          <a:bodyPr wrap="square" rtlCol="0">
            <a:spAutoFit/>
          </a:bodyPr>
          <a:lstStyle/>
          <a:p>
            <a:pPr marL="685800" indent="-685800" fontAlgn="auto">
              <a:lnSpc>
                <a:spcPct val="110000"/>
              </a:lnSpc>
              <a:buFont typeface="Arial" panose="020B0604020202020204" pitchFamily="34" charset="0"/>
              <a:buChar char="•"/>
            </a:pPr>
            <a:r>
              <a:rPr lang="zh-CN" altLang="en-US" sz="5400" dirty="0">
                <a:latin typeface="Times New Roman" panose="02020603050405020304" pitchFamily="18" charset="0"/>
                <a:ea typeface="楷体" panose="02010609060101010101" pitchFamily="49" charset="-122"/>
                <a:cs typeface="Times New Roman" panose="02020603050405020304" pitchFamily="18" charset="0"/>
              </a:rPr>
              <a:t>动词不定式（短语）作定语常用来修饰抽象名词，如</a:t>
            </a: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ability, chance, idea, fact, excuse, promise, answer, reply, attempt, belief, way, reason, moment, time, plan</a:t>
            </a:r>
            <a:r>
              <a:rPr lang="zh-CN" altLang="en-US" sz="5400" dirty="0">
                <a:latin typeface="Times New Roman" panose="02020603050405020304" pitchFamily="18" charset="0"/>
                <a:ea typeface="楷体" panose="02010609060101010101" pitchFamily="49" charset="-122"/>
                <a:cs typeface="Times New Roman" panose="02020603050405020304" pitchFamily="18" charset="0"/>
              </a:rPr>
              <a:t>等。</a:t>
            </a:r>
            <a:endParaRPr lang="en-US" altLang="zh-CN" sz="5400" dirty="0">
              <a:latin typeface="Times New Roman" panose="02020603050405020304" pitchFamily="18" charset="0"/>
              <a:ea typeface="楷体" panose="02010609060101010101" pitchFamily="49" charset="-122"/>
              <a:cs typeface="Times New Roman" panose="02020603050405020304" pitchFamily="18" charset="0"/>
            </a:endParaRPr>
          </a:p>
        </p:txBody>
      </p:sp>
      <p:sp>
        <p:nvSpPr>
          <p:cNvPr id="3" name="矩形 2">
            <a:extLst>
              <a:ext uri="{FF2B5EF4-FFF2-40B4-BE49-F238E27FC236}">
                <a16:creationId xmlns="" xmlns:a16="http://schemas.microsoft.com/office/drawing/2014/main" id="{037EC38E-21B6-4B70-B7D0-7EF1E23E3893}"/>
              </a:ext>
            </a:extLst>
          </p:cNvPr>
          <p:cNvSpPr/>
          <p:nvPr/>
        </p:nvSpPr>
        <p:spPr>
          <a:xfrm>
            <a:off x="1192102" y="738000"/>
            <a:ext cx="21987096" cy="969496"/>
          </a:xfrm>
          <a:prstGeom prst="rect">
            <a:avLst/>
          </a:prstGeom>
        </p:spPr>
        <p:txBody>
          <a:bodyPr wrap="square">
            <a:spAutoFit/>
          </a:bodyPr>
          <a:lstStyle/>
          <a:p>
            <a:pPr algn="ct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突破语法</a:t>
            </a:r>
            <a:r>
              <a:rPr lang="en-US" altLang="zh-CN" sz="5700" b="1" dirty="0" smtClean="0">
                <a:latin typeface="Times New Roman" panose="02020603050405020304" pitchFamily="18" charset="0"/>
                <a:ea typeface="黑体" panose="02010609060101010101" pitchFamily="49" charset="-122"/>
                <a:cs typeface="Times New Roman" panose="02020603050405020304" pitchFamily="18" charset="0"/>
              </a:rPr>
              <a:t>5   </a:t>
            </a: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非谓语动词</a:t>
            </a:r>
            <a:endParaRPr lang="en-US" altLang="zh-CN" sz="5700" b="1" dirty="0">
              <a:latin typeface="Times New Roman" panose="02020603050405020304" pitchFamily="18" charset="0"/>
              <a:ea typeface="黑体" panose="02010609060101010101" pitchFamily="49" charset="-122"/>
              <a:cs typeface="Times New Roman" panose="02020603050405020304" pitchFamily="18" charset="0"/>
            </a:endParaRPr>
          </a:p>
        </p:txBody>
      </p:sp>
      <p:pic>
        <p:nvPicPr>
          <p:cNvPr id="4" name="图片 3">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5"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5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非</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谓语动词</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P305</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9" name="TextBox 1"/>
          <p:cNvSpPr txBox="1"/>
          <p:nvPr/>
        </p:nvSpPr>
        <p:spPr>
          <a:xfrm>
            <a:off x="1880649" y="5823261"/>
            <a:ext cx="20250001" cy="1920526"/>
          </a:xfrm>
          <a:prstGeom prst="rect">
            <a:avLst/>
          </a:prstGeom>
          <a:noFill/>
        </p:spPr>
        <p:txBody>
          <a:bodyPr wrap="square" rtlCol="0">
            <a:spAutoFit/>
          </a:bodyPr>
          <a:lstStyle/>
          <a:p>
            <a:pPr fontAlgn="auto">
              <a:lnSpc>
                <a:spcPct val="110000"/>
              </a:lnSpc>
            </a:pP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Everyone would like to see the plan the manager thought of </a:t>
            </a:r>
            <a:r>
              <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rPr>
              <a:t>________</a:t>
            </a:r>
          </a:p>
          <a:p>
            <a:pPr fontAlgn="auto">
              <a:lnSpc>
                <a:spcPct val="110000"/>
              </a:lnSpc>
            </a:pPr>
            <a:r>
              <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rPr>
              <a:t>(</a:t>
            </a: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solve) the present situation carried out.</a:t>
            </a:r>
          </a:p>
        </p:txBody>
      </p:sp>
      <p:sp>
        <p:nvSpPr>
          <p:cNvPr id="12" name="文本框 13"/>
          <p:cNvSpPr txBox="1"/>
          <p:nvPr/>
        </p:nvSpPr>
        <p:spPr>
          <a:xfrm>
            <a:off x="18814014" y="5877364"/>
            <a:ext cx="2641636" cy="923330"/>
          </a:xfrm>
          <a:prstGeom prst="rect">
            <a:avLst/>
          </a:prstGeom>
          <a:noFill/>
        </p:spPr>
        <p:txBody>
          <a:bodyPr wrap="square" rtlCol="0">
            <a:spAutoFit/>
          </a:bodyPr>
          <a:lstStyle/>
          <a:p>
            <a:r>
              <a:rPr lang="en-US"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to solve</a:t>
            </a:r>
            <a:endPar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endParaRPr>
          </a:p>
        </p:txBody>
      </p:sp>
      <p:grpSp>
        <p:nvGrpSpPr>
          <p:cNvPr id="19" name="组合 18"/>
          <p:cNvGrpSpPr/>
          <p:nvPr/>
        </p:nvGrpSpPr>
        <p:grpSpPr>
          <a:xfrm>
            <a:off x="1219800" y="5954309"/>
            <a:ext cx="684000" cy="769441"/>
            <a:chOff x="1219800" y="4649187"/>
            <a:chExt cx="684000" cy="769441"/>
          </a:xfrm>
        </p:grpSpPr>
        <p:sp>
          <p:nvSpPr>
            <p:cNvPr id="20" name="椭圆 19"/>
            <p:cNvSpPr/>
            <p:nvPr/>
          </p:nvSpPr>
          <p:spPr>
            <a:xfrm>
              <a:off x="1267375" y="4739482"/>
              <a:ext cx="612000" cy="612000"/>
            </a:xfrm>
            <a:prstGeom prst="ellipse">
              <a:avLst/>
            </a:prstGeom>
            <a:solidFill>
              <a:srgbClr val="00A1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spc="-300" dirty="0">
                <a:latin typeface="Times New Roman" panose="02020603050405020304" pitchFamily="18" charset="0"/>
                <a:cs typeface="Times New Roman" panose="02020603050405020304" pitchFamily="18" charset="0"/>
              </a:endParaRPr>
            </a:p>
          </p:txBody>
        </p:sp>
        <p:sp>
          <p:nvSpPr>
            <p:cNvPr id="21" name="TextBox 20"/>
            <p:cNvSpPr txBox="1"/>
            <p:nvPr/>
          </p:nvSpPr>
          <p:spPr>
            <a:xfrm>
              <a:off x="1219800" y="4649187"/>
              <a:ext cx="684000" cy="769441"/>
            </a:xfrm>
            <a:prstGeom prst="rect">
              <a:avLst/>
            </a:prstGeom>
            <a:noFill/>
          </p:spPr>
          <p:txBody>
            <a:bodyPr wrap="square" rtlCol="0" anchor="ctr">
              <a:spAutoFit/>
            </a:bodyPr>
            <a:lstStyle/>
            <a:p>
              <a:pPr algn="ctr"/>
              <a:r>
                <a:rPr lang="en-US" altLang="zh-CN" sz="4400" spc="-300" dirty="0" smtClean="0">
                  <a:solidFill>
                    <a:schemeClr val="lt1"/>
                  </a:solidFill>
                  <a:latin typeface="Times New Roman" panose="02020603050405020304" pitchFamily="18" charset="0"/>
                  <a:cs typeface="Times New Roman" panose="02020603050405020304" pitchFamily="18" charset="0"/>
                </a:rPr>
                <a:t>12</a:t>
              </a:r>
              <a:endParaRPr lang="zh-CN" altLang="en-US" sz="4400" spc="-300" dirty="0">
                <a:solidFill>
                  <a:schemeClr val="lt1"/>
                </a:solidFill>
                <a:latin typeface="Times New Roman" panose="02020603050405020304" pitchFamily="18" charset="0"/>
                <a:cs typeface="Times New Roman" panose="02020603050405020304" pitchFamily="18" charset="0"/>
              </a:endParaRPr>
            </a:p>
          </p:txBody>
        </p:sp>
      </p:grpSp>
      <p:sp>
        <p:nvSpPr>
          <p:cNvPr id="29" name="TextBox 1"/>
          <p:cNvSpPr txBox="1"/>
          <p:nvPr/>
        </p:nvSpPr>
        <p:spPr>
          <a:xfrm>
            <a:off x="1925638" y="1936081"/>
            <a:ext cx="14130012" cy="894797"/>
          </a:xfrm>
          <a:prstGeom prst="rect">
            <a:avLst/>
          </a:prstGeom>
          <a:noFill/>
        </p:spPr>
        <p:txBody>
          <a:bodyPr wrap="square" rtlCol="0">
            <a:spAutoFit/>
          </a:bodyPr>
          <a:lstStyle/>
          <a:p>
            <a:pPr fontAlgn="auto">
              <a:lnSpc>
                <a:spcPct val="110000"/>
              </a:lnSpc>
            </a:pPr>
            <a:r>
              <a:rPr lang="zh-CN" altLang="en-US" sz="5400" spc="-100" dirty="0">
                <a:latin typeface="黑体" panose="02010609060101010101" pitchFamily="49" charset="-122"/>
                <a:ea typeface="黑体" panose="02010609060101010101" pitchFamily="49" charset="-122"/>
                <a:cs typeface="Times New Roman" panose="02020603050405020304" pitchFamily="18" charset="0"/>
              </a:rPr>
              <a:t>（</a:t>
            </a:r>
            <a:r>
              <a:rPr lang="en-US" altLang="zh-CN" sz="5400" spc="-100" dirty="0">
                <a:latin typeface="黑体" panose="02010609060101010101" pitchFamily="49" charset="-122"/>
                <a:ea typeface="黑体" panose="02010609060101010101" pitchFamily="49" charset="-122"/>
                <a:cs typeface="Times New Roman" panose="02020603050405020304" pitchFamily="18" charset="0"/>
              </a:rPr>
              <a:t>5</a:t>
            </a:r>
            <a:r>
              <a:rPr lang="zh-CN" altLang="en-US" sz="5400" spc="-100" dirty="0">
                <a:latin typeface="黑体" panose="02010609060101010101" pitchFamily="49" charset="-122"/>
                <a:ea typeface="黑体" panose="02010609060101010101" pitchFamily="49" charset="-122"/>
                <a:cs typeface="Times New Roman" panose="02020603050405020304" pitchFamily="18" charset="0"/>
              </a:rPr>
              <a:t>）动词不定式作定语</a:t>
            </a:r>
          </a:p>
        </p:txBody>
      </p:sp>
      <p:pic>
        <p:nvPicPr>
          <p:cNvPr id="13" name="图片 12">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4039799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fade">
                                      <p:cBhvr>
                                        <p:cTn id="7" dur="500"/>
                                        <p:tgtEl>
                                          <p:spTgt spid="3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par>
                                <p:cTn id="13" presetID="10" presetClass="entr" presetSubtype="0" fill="hold" nodeType="withEffect">
                                  <p:stCondLst>
                                    <p:cond delay="0"/>
                                  </p:stCondLst>
                                  <p:childTnLst>
                                    <p:set>
                                      <p:cBhvr>
                                        <p:cTn id="14" dur="1" fill="hold">
                                          <p:stCondLst>
                                            <p:cond delay="0"/>
                                          </p:stCondLst>
                                        </p:cTn>
                                        <p:tgtEl>
                                          <p:spTgt spid="19"/>
                                        </p:tgtEl>
                                        <p:attrNameLst>
                                          <p:attrName>style.visibility</p:attrName>
                                        </p:attrNameLst>
                                      </p:cBhvr>
                                      <p:to>
                                        <p:strVal val="visible"/>
                                      </p:to>
                                    </p:set>
                                    <p:animEffect transition="in" filter="fade">
                                      <p:cBhvr>
                                        <p:cTn id="15" dur="500"/>
                                        <p:tgtEl>
                                          <p:spTgt spid="19"/>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wipe(left)">
                                      <p:cBhvr>
                                        <p:cTn id="20"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9" grpId="0"/>
      <p:bldP spid="1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 xmlns:a16="http://schemas.microsoft.com/office/drawing/2014/main" id="{037EC38E-21B6-4B70-B7D0-7EF1E23E3893}"/>
              </a:ext>
            </a:extLst>
          </p:cNvPr>
          <p:cNvSpPr/>
          <p:nvPr/>
        </p:nvSpPr>
        <p:spPr>
          <a:xfrm>
            <a:off x="1192102" y="738000"/>
            <a:ext cx="21987096" cy="969496"/>
          </a:xfrm>
          <a:prstGeom prst="rect">
            <a:avLst/>
          </a:prstGeom>
        </p:spPr>
        <p:txBody>
          <a:bodyPr wrap="square">
            <a:spAutoFit/>
          </a:bodyPr>
          <a:lstStyle/>
          <a:p>
            <a:pPr algn="ct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突破语法</a:t>
            </a:r>
            <a:r>
              <a:rPr lang="en-US" altLang="zh-CN" sz="5700" b="1" dirty="0" smtClean="0">
                <a:latin typeface="Times New Roman" panose="02020603050405020304" pitchFamily="18" charset="0"/>
                <a:ea typeface="黑体" panose="02010609060101010101" pitchFamily="49" charset="-122"/>
                <a:cs typeface="Times New Roman" panose="02020603050405020304" pitchFamily="18" charset="0"/>
              </a:rPr>
              <a:t>5   </a:t>
            </a: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非谓语动词</a:t>
            </a:r>
            <a:endParaRPr lang="en-US" altLang="zh-CN" sz="5700" b="1" dirty="0">
              <a:latin typeface="Times New Roman" panose="02020603050405020304" pitchFamily="18" charset="0"/>
              <a:ea typeface="黑体" panose="02010609060101010101" pitchFamily="49" charset="-122"/>
              <a:cs typeface="Times New Roman" panose="02020603050405020304" pitchFamily="18" charset="0"/>
            </a:endParaRPr>
          </a:p>
        </p:txBody>
      </p:sp>
      <p:pic>
        <p:nvPicPr>
          <p:cNvPr id="4" name="图片 3">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5"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5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非</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谓语动词</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P305</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29" name="TextBox 1"/>
          <p:cNvSpPr txBox="1"/>
          <p:nvPr/>
        </p:nvSpPr>
        <p:spPr>
          <a:xfrm>
            <a:off x="1925638" y="1936081"/>
            <a:ext cx="14130012" cy="894797"/>
          </a:xfrm>
          <a:prstGeom prst="rect">
            <a:avLst/>
          </a:prstGeom>
          <a:noFill/>
        </p:spPr>
        <p:txBody>
          <a:bodyPr wrap="square" rtlCol="0">
            <a:spAutoFit/>
          </a:bodyPr>
          <a:lstStyle/>
          <a:p>
            <a:pPr fontAlgn="auto">
              <a:lnSpc>
                <a:spcPct val="110000"/>
              </a:lnSpc>
            </a:pPr>
            <a:r>
              <a:rPr lang="zh-CN" altLang="en-US" sz="5400" spc="-100" dirty="0">
                <a:latin typeface="黑体" panose="02010609060101010101" pitchFamily="49" charset="-122"/>
                <a:ea typeface="黑体" panose="02010609060101010101" pitchFamily="49" charset="-122"/>
                <a:cs typeface="Times New Roman" panose="02020603050405020304" pitchFamily="18" charset="0"/>
              </a:rPr>
              <a:t>（</a:t>
            </a:r>
            <a:r>
              <a:rPr lang="en-US" altLang="zh-CN" sz="5400" spc="-100" dirty="0">
                <a:latin typeface="黑体" panose="02010609060101010101" pitchFamily="49" charset="-122"/>
                <a:ea typeface="黑体" panose="02010609060101010101" pitchFamily="49" charset="-122"/>
                <a:cs typeface="Times New Roman" panose="02020603050405020304" pitchFamily="18" charset="0"/>
              </a:rPr>
              <a:t>6</a:t>
            </a:r>
            <a:r>
              <a:rPr lang="zh-CN" altLang="en-US" sz="5400" spc="-100" dirty="0">
                <a:latin typeface="黑体" panose="02010609060101010101" pitchFamily="49" charset="-122"/>
                <a:ea typeface="黑体" panose="02010609060101010101" pitchFamily="49" charset="-122"/>
                <a:cs typeface="Times New Roman" panose="02020603050405020304" pitchFamily="18" charset="0"/>
              </a:rPr>
              <a:t>）动词不定式作状语</a:t>
            </a:r>
          </a:p>
        </p:txBody>
      </p:sp>
      <p:sp>
        <p:nvSpPr>
          <p:cNvPr id="13" name="TextBox 1"/>
          <p:cNvSpPr txBox="1"/>
          <p:nvPr/>
        </p:nvSpPr>
        <p:spPr>
          <a:xfrm>
            <a:off x="2530105" y="2936910"/>
            <a:ext cx="19854622" cy="894797"/>
          </a:xfrm>
          <a:prstGeom prst="rect">
            <a:avLst/>
          </a:prstGeom>
          <a:noFill/>
        </p:spPr>
        <p:txBody>
          <a:bodyPr wrap="square" rtlCol="0">
            <a:spAutoFit/>
          </a:bodyPr>
          <a:lstStyle/>
          <a:p>
            <a:pPr fontAlgn="auto">
              <a:lnSpc>
                <a:spcPct val="110000"/>
              </a:lnSpc>
            </a:pPr>
            <a:r>
              <a:rPr lang="zh-CN" altLang="en-US" sz="5400" spc="-100" dirty="0">
                <a:solidFill>
                  <a:srgbClr val="2A5CAA"/>
                </a:solidFill>
                <a:latin typeface="+mj-ea"/>
                <a:ea typeface="+mj-ea"/>
                <a:cs typeface="Times New Roman" panose="02020603050405020304" pitchFamily="18" charset="0"/>
              </a:rPr>
              <a:t>不定式作状语，其逻辑主语必须与句子主语保持一致。</a:t>
            </a:r>
          </a:p>
        </p:txBody>
      </p:sp>
      <p:pic>
        <p:nvPicPr>
          <p:cNvPr id="14" name="Picture 2" descr="C:\Users\063\Desktop\未标题-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05650" y="3141000"/>
            <a:ext cx="373334" cy="43200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 name="表格 1"/>
          <p:cNvGraphicFramePr>
            <a:graphicFrameLocks noGrp="1"/>
          </p:cNvGraphicFramePr>
          <p:nvPr>
            <p:extLst>
              <p:ext uri="{D42A27DB-BD31-4B8C-83A1-F6EECF244321}">
                <p14:modId xmlns:p14="http://schemas.microsoft.com/office/powerpoint/2010/main" val="2851922884"/>
              </p:ext>
            </p:extLst>
          </p:nvPr>
        </p:nvGraphicFramePr>
        <p:xfrm>
          <a:off x="1535202" y="4833000"/>
          <a:ext cx="19980000" cy="6428010"/>
        </p:xfrm>
        <a:graphic>
          <a:graphicData uri="http://schemas.openxmlformats.org/drawingml/2006/table">
            <a:tbl>
              <a:tblPr firstRow="1" bandRow="1">
                <a:tableStyleId>{5C22544A-7EE6-4342-B048-85BDC9FD1C3A}</a:tableStyleId>
              </a:tblPr>
              <a:tblGrid>
                <a:gridCol w="2640448"/>
                <a:gridCol w="8010000"/>
                <a:gridCol w="9329552"/>
              </a:tblGrid>
              <a:tr h="370840">
                <a:tc>
                  <a:txBody>
                    <a:bodyPr/>
                    <a:lstStyle/>
                    <a:p>
                      <a:pPr algn="ctr"/>
                      <a:r>
                        <a:rPr lang="zh-CN" altLang="en-US" sz="4800" dirty="0" smtClean="0"/>
                        <a:t>状语类别</a:t>
                      </a:r>
                      <a:endParaRPr lang="zh-CN" altLang="en-US" sz="4800" dirty="0"/>
                    </a:p>
                  </a:txBody>
                  <a:tcPr/>
                </a:tc>
                <a:tc>
                  <a:txBody>
                    <a:bodyPr/>
                    <a:lstStyle/>
                    <a:p>
                      <a:pPr algn="ctr"/>
                      <a:r>
                        <a:rPr lang="zh-CN" altLang="en-US" sz="4800" dirty="0" smtClean="0"/>
                        <a:t>常用短语</a:t>
                      </a:r>
                      <a:r>
                        <a:rPr lang="en-US" altLang="zh-CN" sz="4800" dirty="0" smtClean="0"/>
                        <a:t>/</a:t>
                      </a:r>
                      <a:r>
                        <a:rPr lang="zh-CN" altLang="en-US" sz="4800" dirty="0" smtClean="0"/>
                        <a:t>句型</a:t>
                      </a:r>
                      <a:endParaRPr lang="zh-CN" altLang="en-US" sz="4800" dirty="0"/>
                    </a:p>
                  </a:txBody>
                  <a:tcPr/>
                </a:tc>
                <a:tc>
                  <a:txBody>
                    <a:bodyPr/>
                    <a:lstStyle/>
                    <a:p>
                      <a:pPr algn="ctr"/>
                      <a:r>
                        <a:rPr lang="zh-CN" altLang="en-US" sz="4800" dirty="0" smtClean="0"/>
                        <a:t>注意事项</a:t>
                      </a:r>
                      <a:endParaRPr lang="zh-CN" altLang="en-US" sz="4800" dirty="0"/>
                    </a:p>
                  </a:txBody>
                  <a:tcPr/>
                </a:tc>
              </a:tr>
              <a:tr h="370840">
                <a:tc>
                  <a:txBody>
                    <a:bodyPr/>
                    <a:lstStyle/>
                    <a:p>
                      <a:pPr algn="ctr"/>
                      <a:r>
                        <a:rPr lang="zh-CN" altLang="en-US" sz="4800" dirty="0" smtClean="0">
                          <a:latin typeface="黑体" panose="02010609060101010101" pitchFamily="49" charset="-122"/>
                          <a:ea typeface="黑体" panose="02010609060101010101" pitchFamily="49" charset="-122"/>
                        </a:rPr>
                        <a:t>目的状语</a:t>
                      </a:r>
                      <a:endParaRPr lang="zh-CN" altLang="en-US" sz="4800" dirty="0">
                        <a:latin typeface="黑体" panose="02010609060101010101" pitchFamily="49" charset="-122"/>
                        <a:ea typeface="黑体" panose="02010609060101010101" pitchFamily="49" charset="-122"/>
                      </a:endParaRPr>
                    </a:p>
                  </a:txBody>
                  <a:tcPr anchor="ctr"/>
                </a:tc>
                <a:tc>
                  <a:txBody>
                    <a:bodyPr/>
                    <a:lstStyle/>
                    <a:p>
                      <a:pPr algn="ctr"/>
                      <a:r>
                        <a:rPr lang="en-US" altLang="zh-CN" sz="4800" baseline="0" dirty="0" smtClean="0">
                          <a:latin typeface="Times New Roman" panose="02020603050405020304" pitchFamily="18" charset="0"/>
                          <a:ea typeface="楷体" panose="02010609060101010101" pitchFamily="49" charset="-122"/>
                        </a:rPr>
                        <a:t>to do, in order to do, so as to do</a:t>
                      </a:r>
                      <a:endParaRPr lang="zh-CN" altLang="en-US" sz="4800" baseline="0" dirty="0">
                        <a:latin typeface="Times New Roman" panose="02020603050405020304" pitchFamily="18" charset="0"/>
                        <a:ea typeface="楷体" panose="02010609060101010101" pitchFamily="49" charset="-122"/>
                      </a:endParaRPr>
                    </a:p>
                  </a:txBody>
                  <a:tcPr anchor="ctr"/>
                </a:tc>
                <a:tc>
                  <a:txBody>
                    <a:bodyPr/>
                    <a:lstStyle/>
                    <a:p>
                      <a:pPr algn="ctr"/>
                      <a:r>
                        <a:rPr lang="en-US" altLang="zh-CN" sz="4800" baseline="0" dirty="0" smtClean="0">
                          <a:latin typeface="Times New Roman" panose="02020603050405020304" pitchFamily="18" charset="0"/>
                          <a:ea typeface="楷体" panose="02010609060101010101" pitchFamily="49" charset="-122"/>
                        </a:rPr>
                        <a:t>so as to do</a:t>
                      </a:r>
                      <a:r>
                        <a:rPr lang="zh-CN" altLang="en-US" sz="4800" baseline="0" dirty="0" smtClean="0">
                          <a:latin typeface="Times New Roman" panose="02020603050405020304" pitchFamily="18" charset="0"/>
                          <a:ea typeface="楷体" panose="02010609060101010101" pitchFamily="49" charset="-122"/>
                        </a:rPr>
                        <a:t>不位于句首</a:t>
                      </a:r>
                    </a:p>
                    <a:p>
                      <a:pPr algn="ctr"/>
                      <a:r>
                        <a:rPr lang="zh-CN" altLang="en-US" sz="4800" baseline="0" dirty="0" smtClean="0">
                          <a:latin typeface="Times New Roman" panose="02020603050405020304" pitchFamily="18" charset="0"/>
                          <a:ea typeface="楷体" panose="02010609060101010101" pitchFamily="49" charset="-122"/>
                        </a:rPr>
                        <a:t>不定式动作为句子主语发出</a:t>
                      </a:r>
                    </a:p>
                    <a:p>
                      <a:pPr algn="ctr"/>
                      <a:r>
                        <a:rPr lang="zh-CN" altLang="en-US" sz="4800" baseline="0" dirty="0" smtClean="0">
                          <a:latin typeface="Times New Roman" panose="02020603050405020304" pitchFamily="18" charset="0"/>
                          <a:ea typeface="楷体" panose="02010609060101010101" pitchFamily="49" charset="-122"/>
                        </a:rPr>
                        <a:t>放在句尾时不用逗号分隔</a:t>
                      </a:r>
                    </a:p>
                  </a:txBody>
                  <a:tcPr anchor="ctr"/>
                </a:tc>
              </a:tr>
              <a:tr h="1058505">
                <a:tc rowSpan="2">
                  <a:txBody>
                    <a:bodyPr/>
                    <a:lstStyle/>
                    <a:p>
                      <a:pPr algn="ctr"/>
                      <a:r>
                        <a:rPr lang="zh-CN" altLang="en-US" sz="4800" dirty="0" smtClean="0">
                          <a:latin typeface="黑体" panose="02010609060101010101" pitchFamily="49" charset="-122"/>
                          <a:ea typeface="黑体" panose="02010609060101010101" pitchFamily="49" charset="-122"/>
                        </a:rPr>
                        <a:t>结果状语</a:t>
                      </a:r>
                      <a:endParaRPr lang="zh-CN" altLang="en-US" sz="4800" dirty="0">
                        <a:latin typeface="黑体" panose="02010609060101010101" pitchFamily="49" charset="-122"/>
                        <a:ea typeface="黑体" panose="02010609060101010101" pitchFamily="49" charset="-122"/>
                      </a:endParaRPr>
                    </a:p>
                  </a:txBody>
                  <a:tcPr anchor="ctr"/>
                </a:tc>
                <a:tc>
                  <a:txBody>
                    <a:bodyPr/>
                    <a:lstStyle/>
                    <a:p>
                      <a:pPr algn="l"/>
                      <a:r>
                        <a:rPr lang="en-US" altLang="zh-CN" sz="4800" baseline="0" dirty="0" smtClean="0">
                          <a:latin typeface="Times New Roman" panose="02020603050405020304" pitchFamily="18" charset="0"/>
                          <a:ea typeface="楷体" panose="02010609060101010101" pitchFamily="49" charset="-122"/>
                        </a:rPr>
                        <a:t>only to do</a:t>
                      </a:r>
                      <a:endParaRPr lang="zh-CN" altLang="en-US" sz="4800" baseline="0" dirty="0">
                        <a:latin typeface="Times New Roman" panose="02020603050405020304" pitchFamily="18" charset="0"/>
                        <a:ea typeface="楷体" panose="02010609060101010101" pitchFamily="49" charset="-122"/>
                      </a:endParaRPr>
                    </a:p>
                  </a:txBody>
                  <a:tcPr anchor="ctr"/>
                </a:tc>
                <a:tc>
                  <a:txBody>
                    <a:bodyPr/>
                    <a:lstStyle/>
                    <a:p>
                      <a:pPr algn="ctr"/>
                      <a:r>
                        <a:rPr lang="zh-CN" altLang="en-US" sz="4800" baseline="0" dirty="0" smtClean="0">
                          <a:latin typeface="Times New Roman" panose="02020603050405020304" pitchFamily="18" charset="0"/>
                          <a:ea typeface="楷体" panose="02010609060101010101" pitchFamily="49" charset="-122"/>
                        </a:rPr>
                        <a:t>表示出人意料的结果</a:t>
                      </a:r>
                    </a:p>
                  </a:txBody>
                  <a:tcPr anchor="ctr"/>
                </a:tc>
              </a:tr>
              <a:tr h="2260545">
                <a:tc vMerge="1">
                  <a:txBody>
                    <a:bodyPr/>
                    <a:lstStyle/>
                    <a:p>
                      <a:endParaRPr lang="zh-CN" altLang="en-US" sz="4800" dirty="0"/>
                    </a:p>
                  </a:txBody>
                  <a:tcPr/>
                </a:tc>
                <a:tc>
                  <a:txBody>
                    <a:bodyPr/>
                    <a:lstStyle/>
                    <a:p>
                      <a:pPr algn="l"/>
                      <a:r>
                        <a:rPr lang="en-US" altLang="zh-CN" sz="4800" baseline="0" dirty="0" smtClean="0">
                          <a:latin typeface="Times New Roman" panose="02020603050405020304" pitchFamily="18" charset="0"/>
                          <a:ea typeface="楷体" panose="02010609060101010101" pitchFamily="49" charset="-122"/>
                        </a:rPr>
                        <a:t>so/such…as to do, enough to do, too…to do</a:t>
                      </a:r>
                      <a:endParaRPr lang="zh-CN" altLang="en-US" sz="4800" baseline="0" dirty="0">
                        <a:latin typeface="Times New Roman" panose="02020603050405020304" pitchFamily="18" charset="0"/>
                        <a:ea typeface="楷体" panose="02010609060101010101" pitchFamily="49" charset="-122"/>
                      </a:endParaRPr>
                    </a:p>
                  </a:txBody>
                  <a:tcPr anchor="ctr"/>
                </a:tc>
                <a:tc>
                  <a:txBody>
                    <a:bodyPr/>
                    <a:lstStyle/>
                    <a:p>
                      <a:pPr algn="ctr"/>
                      <a:r>
                        <a:rPr lang="zh-CN" altLang="en-US" sz="4800" baseline="0" dirty="0" smtClean="0">
                          <a:latin typeface="Times New Roman" panose="02020603050405020304" pitchFamily="18" charset="0"/>
                          <a:ea typeface="楷体" panose="02010609060101010101" pitchFamily="49" charset="-122"/>
                        </a:rPr>
                        <a:t>表示主语的动作或事实引起的结果</a:t>
                      </a:r>
                    </a:p>
                  </a:txBody>
                  <a:tcPr anchor="ctr"/>
                </a:tc>
              </a:tr>
            </a:tbl>
          </a:graphicData>
        </a:graphic>
      </p:graphicFrame>
      <p:pic>
        <p:nvPicPr>
          <p:cNvPr id="9" name="图片 8">
            <a:hlinkClick r:id="rId4" action="ppaction://hlinksldjump"/>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28691115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par>
                                <p:cTn id="8" presetID="10" presetClass="entr" presetSubtype="0" fill="hold"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fade">
                                      <p:cBhvr>
                                        <p:cTn id="10" dur="500"/>
                                        <p:tgtEl>
                                          <p:spTgt spid="14"/>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 xmlns:a16="http://schemas.microsoft.com/office/drawing/2014/main" id="{037EC38E-21B6-4B70-B7D0-7EF1E23E3893}"/>
              </a:ext>
            </a:extLst>
          </p:cNvPr>
          <p:cNvSpPr/>
          <p:nvPr/>
        </p:nvSpPr>
        <p:spPr>
          <a:xfrm>
            <a:off x="1192102" y="738000"/>
            <a:ext cx="21987096" cy="969496"/>
          </a:xfrm>
          <a:prstGeom prst="rect">
            <a:avLst/>
          </a:prstGeom>
        </p:spPr>
        <p:txBody>
          <a:bodyPr wrap="square">
            <a:spAutoFit/>
          </a:bodyPr>
          <a:lstStyle/>
          <a:p>
            <a:pPr algn="ct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突破语法</a:t>
            </a:r>
            <a:r>
              <a:rPr lang="en-US" altLang="zh-CN" sz="5700" b="1" dirty="0" smtClean="0">
                <a:latin typeface="Times New Roman" panose="02020603050405020304" pitchFamily="18" charset="0"/>
                <a:ea typeface="黑体" panose="02010609060101010101" pitchFamily="49" charset="-122"/>
                <a:cs typeface="Times New Roman" panose="02020603050405020304" pitchFamily="18" charset="0"/>
              </a:rPr>
              <a:t>5   </a:t>
            </a: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非谓语动词</a:t>
            </a:r>
            <a:endParaRPr lang="en-US" altLang="zh-CN" sz="5700" b="1" dirty="0">
              <a:latin typeface="Times New Roman" panose="02020603050405020304" pitchFamily="18" charset="0"/>
              <a:ea typeface="黑体" panose="02010609060101010101" pitchFamily="49" charset="-122"/>
              <a:cs typeface="Times New Roman" panose="02020603050405020304" pitchFamily="18" charset="0"/>
            </a:endParaRPr>
          </a:p>
        </p:txBody>
      </p:sp>
      <p:pic>
        <p:nvPicPr>
          <p:cNvPr id="4" name="图片 3">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5"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5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非</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谓语动词</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P305</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29" name="TextBox 1"/>
          <p:cNvSpPr txBox="1"/>
          <p:nvPr/>
        </p:nvSpPr>
        <p:spPr>
          <a:xfrm>
            <a:off x="1925638" y="1936081"/>
            <a:ext cx="14130012" cy="894797"/>
          </a:xfrm>
          <a:prstGeom prst="rect">
            <a:avLst/>
          </a:prstGeom>
          <a:noFill/>
        </p:spPr>
        <p:txBody>
          <a:bodyPr wrap="square" rtlCol="0">
            <a:spAutoFit/>
          </a:bodyPr>
          <a:lstStyle/>
          <a:p>
            <a:pPr fontAlgn="auto">
              <a:lnSpc>
                <a:spcPct val="110000"/>
              </a:lnSpc>
            </a:pPr>
            <a:r>
              <a:rPr lang="zh-CN" altLang="en-US" sz="5400" spc="-100" dirty="0">
                <a:latin typeface="黑体" panose="02010609060101010101" pitchFamily="49" charset="-122"/>
                <a:ea typeface="黑体" panose="02010609060101010101" pitchFamily="49" charset="-122"/>
                <a:cs typeface="Times New Roman" panose="02020603050405020304" pitchFamily="18" charset="0"/>
              </a:rPr>
              <a:t>（</a:t>
            </a:r>
            <a:r>
              <a:rPr lang="en-US" altLang="zh-CN" sz="5400" spc="-100" dirty="0">
                <a:latin typeface="黑体" panose="02010609060101010101" pitchFamily="49" charset="-122"/>
                <a:ea typeface="黑体" panose="02010609060101010101" pitchFamily="49" charset="-122"/>
                <a:cs typeface="Times New Roman" panose="02020603050405020304" pitchFamily="18" charset="0"/>
              </a:rPr>
              <a:t>6</a:t>
            </a:r>
            <a:r>
              <a:rPr lang="zh-CN" altLang="en-US" sz="5400" spc="-100" dirty="0">
                <a:latin typeface="黑体" panose="02010609060101010101" pitchFamily="49" charset="-122"/>
                <a:ea typeface="黑体" panose="02010609060101010101" pitchFamily="49" charset="-122"/>
                <a:cs typeface="Times New Roman" panose="02020603050405020304" pitchFamily="18" charset="0"/>
              </a:rPr>
              <a:t>）动词不定式作状语</a:t>
            </a:r>
          </a:p>
        </p:txBody>
      </p:sp>
      <p:sp>
        <p:nvSpPr>
          <p:cNvPr id="13" name="TextBox 1"/>
          <p:cNvSpPr txBox="1"/>
          <p:nvPr/>
        </p:nvSpPr>
        <p:spPr>
          <a:xfrm>
            <a:off x="2530105" y="2936910"/>
            <a:ext cx="19854622" cy="894797"/>
          </a:xfrm>
          <a:prstGeom prst="rect">
            <a:avLst/>
          </a:prstGeom>
          <a:noFill/>
        </p:spPr>
        <p:txBody>
          <a:bodyPr wrap="square" rtlCol="0">
            <a:spAutoFit/>
          </a:bodyPr>
          <a:lstStyle/>
          <a:p>
            <a:pPr fontAlgn="auto">
              <a:lnSpc>
                <a:spcPct val="110000"/>
              </a:lnSpc>
            </a:pPr>
            <a:r>
              <a:rPr lang="zh-CN" altLang="en-US" sz="5400" spc="-100" dirty="0">
                <a:solidFill>
                  <a:srgbClr val="2A5CAA"/>
                </a:solidFill>
                <a:latin typeface="+mj-ea"/>
                <a:ea typeface="+mj-ea"/>
                <a:cs typeface="Times New Roman" panose="02020603050405020304" pitchFamily="18" charset="0"/>
              </a:rPr>
              <a:t>不定式作状语，其逻辑主语必须与句子主语保持一致。</a:t>
            </a:r>
          </a:p>
        </p:txBody>
      </p:sp>
      <p:pic>
        <p:nvPicPr>
          <p:cNvPr id="14" name="Picture 2" descr="C:\Users\063\Desktop\未标题-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05650" y="3141000"/>
            <a:ext cx="373334" cy="43200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 name="表格 1"/>
          <p:cNvGraphicFramePr>
            <a:graphicFrameLocks noGrp="1"/>
          </p:cNvGraphicFramePr>
          <p:nvPr>
            <p:extLst>
              <p:ext uri="{D42A27DB-BD31-4B8C-83A1-F6EECF244321}">
                <p14:modId xmlns:p14="http://schemas.microsoft.com/office/powerpoint/2010/main" val="3987194741"/>
              </p:ext>
            </p:extLst>
          </p:nvPr>
        </p:nvGraphicFramePr>
        <p:xfrm>
          <a:off x="1535202" y="4698000"/>
          <a:ext cx="19980000" cy="5867040"/>
        </p:xfrm>
        <a:graphic>
          <a:graphicData uri="http://schemas.openxmlformats.org/drawingml/2006/table">
            <a:tbl>
              <a:tblPr firstRow="1" bandRow="1">
                <a:tableStyleId>{5C22544A-7EE6-4342-B048-85BDC9FD1C3A}</a:tableStyleId>
              </a:tblPr>
              <a:tblGrid>
                <a:gridCol w="2925001"/>
                <a:gridCol w="8175447"/>
                <a:gridCol w="8879552"/>
              </a:tblGrid>
              <a:tr h="370840">
                <a:tc>
                  <a:txBody>
                    <a:bodyPr/>
                    <a:lstStyle/>
                    <a:p>
                      <a:pPr algn="ctr"/>
                      <a:r>
                        <a:rPr lang="zh-CN" altLang="en-US" sz="4800" dirty="0" smtClean="0"/>
                        <a:t>状语类别</a:t>
                      </a:r>
                      <a:endParaRPr lang="zh-CN" altLang="en-US" sz="4800" dirty="0"/>
                    </a:p>
                  </a:txBody>
                  <a:tcPr anchor="ctr"/>
                </a:tc>
                <a:tc>
                  <a:txBody>
                    <a:bodyPr/>
                    <a:lstStyle/>
                    <a:p>
                      <a:pPr algn="ctr"/>
                      <a:r>
                        <a:rPr lang="zh-CN" altLang="en-US" sz="4800" dirty="0" smtClean="0"/>
                        <a:t>常用短语</a:t>
                      </a:r>
                      <a:r>
                        <a:rPr lang="en-US" altLang="zh-CN" sz="4800" dirty="0" smtClean="0"/>
                        <a:t>/</a:t>
                      </a:r>
                      <a:r>
                        <a:rPr lang="zh-CN" altLang="en-US" sz="4800" dirty="0" smtClean="0"/>
                        <a:t>句型</a:t>
                      </a:r>
                      <a:endParaRPr lang="zh-CN" altLang="en-US" sz="4800" dirty="0"/>
                    </a:p>
                  </a:txBody>
                  <a:tcPr anchor="ctr"/>
                </a:tc>
                <a:tc>
                  <a:txBody>
                    <a:bodyPr/>
                    <a:lstStyle/>
                    <a:p>
                      <a:pPr algn="ctr"/>
                      <a:r>
                        <a:rPr lang="zh-CN" altLang="en-US" sz="4800" dirty="0" smtClean="0"/>
                        <a:t>注意事项</a:t>
                      </a:r>
                      <a:endParaRPr lang="zh-CN" altLang="en-US" sz="4800" dirty="0"/>
                    </a:p>
                  </a:txBody>
                  <a:tcPr anchor="ctr"/>
                </a:tc>
              </a:tr>
              <a:tr h="2758080">
                <a:tc>
                  <a:txBody>
                    <a:bodyPr/>
                    <a:lstStyle/>
                    <a:p>
                      <a:pPr marL="0" marR="0" indent="0" algn="ctr" defTabSz="911225" rtl="0" eaLnBrk="1" fontAlgn="auto" latinLnBrk="0" hangingPunct="1">
                        <a:lnSpc>
                          <a:spcPct val="100000"/>
                        </a:lnSpc>
                        <a:spcBef>
                          <a:spcPts val="0"/>
                        </a:spcBef>
                        <a:spcAft>
                          <a:spcPts val="0"/>
                        </a:spcAft>
                        <a:buClrTx/>
                        <a:buSzTx/>
                        <a:buFontTx/>
                        <a:buNone/>
                        <a:tabLst/>
                        <a:defRPr/>
                      </a:pPr>
                      <a:r>
                        <a:rPr lang="zh-CN" altLang="en-US" sz="4800" dirty="0" smtClean="0">
                          <a:latin typeface="黑体" panose="02010609060101010101" pitchFamily="49" charset="-122"/>
                          <a:ea typeface="黑体" panose="02010609060101010101" pitchFamily="49" charset="-122"/>
                        </a:rPr>
                        <a:t>原因状语</a:t>
                      </a:r>
                    </a:p>
                  </a:txBody>
                  <a:tcPr anchor="ctr"/>
                </a:tc>
                <a:tc>
                  <a:txBody>
                    <a:bodyPr/>
                    <a:lstStyle/>
                    <a:p>
                      <a:pPr algn="ctr"/>
                      <a:r>
                        <a:rPr lang="en-US" altLang="zh-CN" sz="4800" baseline="0" dirty="0" smtClean="0">
                          <a:latin typeface="Times New Roman" panose="02020603050405020304" pitchFamily="18" charset="0"/>
                          <a:ea typeface="楷体" panose="02010609060101010101" pitchFamily="49" charset="-122"/>
                        </a:rPr>
                        <a:t>be glad/sad/happy/sorry/</a:t>
                      </a:r>
                    </a:p>
                    <a:p>
                      <a:pPr algn="ctr"/>
                      <a:r>
                        <a:rPr lang="en-US" altLang="zh-CN" sz="4800" baseline="0" dirty="0" smtClean="0">
                          <a:latin typeface="Times New Roman" panose="02020603050405020304" pitchFamily="18" charset="0"/>
                          <a:ea typeface="楷体" panose="02010609060101010101" pitchFamily="49" charset="-122"/>
                        </a:rPr>
                        <a:t>pleased/ready/surprised/</a:t>
                      </a:r>
                    </a:p>
                    <a:p>
                      <a:pPr algn="ctr"/>
                      <a:r>
                        <a:rPr lang="en-US" altLang="zh-CN" sz="4800" baseline="0" dirty="0" smtClean="0">
                          <a:latin typeface="Times New Roman" panose="02020603050405020304" pitchFamily="18" charset="0"/>
                          <a:ea typeface="楷体" panose="02010609060101010101" pitchFamily="49" charset="-122"/>
                        </a:rPr>
                        <a:t>delighted/shocked to do</a:t>
                      </a:r>
                      <a:r>
                        <a:rPr lang="zh-CN" altLang="en-US" sz="4800" baseline="0" dirty="0" smtClean="0">
                          <a:latin typeface="Times New Roman" panose="02020603050405020304" pitchFamily="18" charset="0"/>
                          <a:ea typeface="楷体" panose="02010609060101010101" pitchFamily="49" charset="-122"/>
                        </a:rPr>
                        <a:t>等</a:t>
                      </a:r>
                    </a:p>
                  </a:txBody>
                  <a:tcPr anchor="ctr"/>
                </a:tc>
                <a:tc>
                  <a:txBody>
                    <a:bodyPr/>
                    <a:lstStyle/>
                    <a:p>
                      <a:pPr algn="ctr"/>
                      <a:r>
                        <a:rPr lang="zh-CN" altLang="en-US" sz="4800" baseline="0" dirty="0" smtClean="0">
                          <a:latin typeface="Times New Roman" panose="02020603050405020304" pitchFamily="18" charset="0"/>
                          <a:ea typeface="楷体" panose="02010609060101010101" pitchFamily="49" charset="-122"/>
                        </a:rPr>
                        <a:t>放在系表结构后面，表示产生某种情绪或状态的原因</a:t>
                      </a:r>
                    </a:p>
                  </a:txBody>
                  <a:tcPr anchor="ctr"/>
                </a:tc>
              </a:tr>
              <a:tr h="370840">
                <a:tc>
                  <a:txBody>
                    <a:bodyPr/>
                    <a:lstStyle/>
                    <a:p>
                      <a:pPr marL="0" marR="0" indent="0" algn="ctr" defTabSz="911225" rtl="0" eaLnBrk="1" fontAlgn="auto" latinLnBrk="0" hangingPunct="1">
                        <a:lnSpc>
                          <a:spcPct val="100000"/>
                        </a:lnSpc>
                        <a:spcBef>
                          <a:spcPts val="0"/>
                        </a:spcBef>
                        <a:spcAft>
                          <a:spcPts val="0"/>
                        </a:spcAft>
                        <a:buClrTx/>
                        <a:buSzTx/>
                        <a:buFontTx/>
                        <a:buNone/>
                        <a:tabLst/>
                        <a:defRPr/>
                      </a:pPr>
                      <a:r>
                        <a:rPr lang="zh-CN" altLang="en-US" sz="4800" dirty="0" smtClean="0">
                          <a:latin typeface="黑体" panose="02010609060101010101" pitchFamily="49" charset="-122"/>
                          <a:ea typeface="黑体" panose="02010609060101010101" pitchFamily="49" charset="-122"/>
                        </a:rPr>
                        <a:t>评注性状语</a:t>
                      </a:r>
                    </a:p>
                  </a:txBody>
                  <a:tcPr anchor="ctr"/>
                </a:tc>
                <a:tc>
                  <a:txBody>
                    <a:bodyPr/>
                    <a:lstStyle/>
                    <a:p>
                      <a:pPr algn="ctr"/>
                      <a:r>
                        <a:rPr lang="en-US" altLang="zh-CN" sz="4800" baseline="0" dirty="0" smtClean="0">
                          <a:latin typeface="Times New Roman" panose="02020603050405020304" pitchFamily="18" charset="0"/>
                          <a:ea typeface="楷体" panose="02010609060101010101" pitchFamily="49" charset="-122"/>
                        </a:rPr>
                        <a:t>to tell (you) the truth, to be honest, to sum up, to begin with, not to mention, to be frank</a:t>
                      </a:r>
                      <a:r>
                        <a:rPr lang="zh-CN" altLang="en-US" sz="4800" baseline="0" dirty="0" smtClean="0">
                          <a:latin typeface="Times New Roman" panose="02020603050405020304" pitchFamily="18" charset="0"/>
                          <a:ea typeface="楷体" panose="02010609060101010101" pitchFamily="49" charset="-122"/>
                        </a:rPr>
                        <a:t>等</a:t>
                      </a:r>
                    </a:p>
                  </a:txBody>
                  <a:tcPr anchor="ctr"/>
                </a:tc>
                <a:tc>
                  <a:txBody>
                    <a:bodyPr/>
                    <a:lstStyle/>
                    <a:p>
                      <a:pPr algn="ctr"/>
                      <a:r>
                        <a:rPr lang="zh-CN" altLang="en-US" sz="4800" baseline="0" dirty="0" smtClean="0">
                          <a:latin typeface="Times New Roman" panose="02020603050405020304" pitchFamily="18" charset="0"/>
                          <a:ea typeface="楷体" panose="02010609060101010101" pitchFamily="49" charset="-122"/>
                        </a:rPr>
                        <a:t>用来表明说话者的观点或态度，修饰整句话内容</a:t>
                      </a:r>
                      <a:endParaRPr lang="zh-CN" altLang="en-US" sz="4800" baseline="0" dirty="0">
                        <a:latin typeface="Times New Roman" panose="02020603050405020304" pitchFamily="18" charset="0"/>
                        <a:ea typeface="楷体" panose="02010609060101010101" pitchFamily="49" charset="-122"/>
                      </a:endParaRPr>
                    </a:p>
                  </a:txBody>
                  <a:tcPr anchor="ctr"/>
                </a:tc>
              </a:tr>
            </a:tbl>
          </a:graphicData>
        </a:graphic>
      </p:graphicFrame>
      <p:pic>
        <p:nvPicPr>
          <p:cNvPr id="9" name="图片 8">
            <a:hlinkClick r:id="rId4" action="ppaction://hlinksldjump"/>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20454183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 xmlns:a16="http://schemas.microsoft.com/office/drawing/2014/main" id="{037EC38E-21B6-4B70-B7D0-7EF1E23E3893}"/>
              </a:ext>
            </a:extLst>
          </p:cNvPr>
          <p:cNvSpPr/>
          <p:nvPr/>
        </p:nvSpPr>
        <p:spPr>
          <a:xfrm>
            <a:off x="1192102" y="738000"/>
            <a:ext cx="21987096" cy="969496"/>
          </a:xfrm>
          <a:prstGeom prst="rect">
            <a:avLst/>
          </a:prstGeom>
        </p:spPr>
        <p:txBody>
          <a:bodyPr wrap="square">
            <a:spAutoFit/>
          </a:bodyPr>
          <a:lstStyle/>
          <a:p>
            <a:pPr algn="ct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突破语法</a:t>
            </a:r>
            <a:r>
              <a:rPr lang="en-US" altLang="zh-CN" sz="5700" b="1" dirty="0" smtClean="0">
                <a:latin typeface="Times New Roman" panose="02020603050405020304" pitchFamily="18" charset="0"/>
                <a:ea typeface="黑体" panose="02010609060101010101" pitchFamily="49" charset="-122"/>
                <a:cs typeface="Times New Roman" panose="02020603050405020304" pitchFamily="18" charset="0"/>
              </a:rPr>
              <a:t>5   </a:t>
            </a: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非谓语动词</a:t>
            </a:r>
            <a:endParaRPr lang="en-US" altLang="zh-CN" sz="5700" b="1" dirty="0">
              <a:latin typeface="Times New Roman" panose="02020603050405020304" pitchFamily="18" charset="0"/>
              <a:ea typeface="黑体" panose="02010609060101010101" pitchFamily="49" charset="-122"/>
              <a:cs typeface="Times New Roman" panose="02020603050405020304" pitchFamily="18" charset="0"/>
            </a:endParaRPr>
          </a:p>
        </p:txBody>
      </p:sp>
      <p:pic>
        <p:nvPicPr>
          <p:cNvPr id="4" name="图片 3">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5"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5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非</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谓语动词</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P305</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9" name="TextBox 1"/>
          <p:cNvSpPr txBox="1"/>
          <p:nvPr/>
        </p:nvSpPr>
        <p:spPr>
          <a:xfrm>
            <a:off x="1880649" y="1944632"/>
            <a:ext cx="19710001" cy="1920526"/>
          </a:xfrm>
          <a:prstGeom prst="rect">
            <a:avLst/>
          </a:prstGeom>
          <a:noFill/>
        </p:spPr>
        <p:txBody>
          <a:bodyPr wrap="square" rtlCol="0">
            <a:spAutoFit/>
          </a:bodyPr>
          <a:lstStyle/>
          <a:p>
            <a:pPr fontAlgn="auto">
              <a:lnSpc>
                <a:spcPct val="110000"/>
              </a:lnSpc>
            </a:pP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Doctors and nurses were called up </a:t>
            </a:r>
            <a:r>
              <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rPr>
              <a:t>___________(</a:t>
            </a: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respond) to the emergency call. </a:t>
            </a:r>
          </a:p>
        </p:txBody>
      </p:sp>
      <p:sp>
        <p:nvSpPr>
          <p:cNvPr id="12" name="文本框 13"/>
          <p:cNvSpPr txBox="1"/>
          <p:nvPr/>
        </p:nvSpPr>
        <p:spPr>
          <a:xfrm>
            <a:off x="11928143" y="1929670"/>
            <a:ext cx="4274687" cy="923330"/>
          </a:xfrm>
          <a:prstGeom prst="rect">
            <a:avLst/>
          </a:prstGeom>
          <a:noFill/>
        </p:spPr>
        <p:txBody>
          <a:bodyPr wrap="square" rtlCol="0">
            <a:spAutoFit/>
          </a:bodyPr>
          <a:lstStyle/>
          <a:p>
            <a:r>
              <a:rPr lang="en-US"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to respond</a:t>
            </a:r>
            <a:endPar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endParaRPr>
          </a:p>
        </p:txBody>
      </p:sp>
      <p:sp>
        <p:nvSpPr>
          <p:cNvPr id="11" name="TextBox 1"/>
          <p:cNvSpPr txBox="1"/>
          <p:nvPr/>
        </p:nvSpPr>
        <p:spPr>
          <a:xfrm>
            <a:off x="1880649" y="4364061"/>
            <a:ext cx="19710001" cy="1920526"/>
          </a:xfrm>
          <a:prstGeom prst="rect">
            <a:avLst/>
          </a:prstGeom>
          <a:noFill/>
        </p:spPr>
        <p:txBody>
          <a:bodyPr wrap="square" rtlCol="0">
            <a:spAutoFit/>
          </a:bodyPr>
          <a:lstStyle/>
          <a:p>
            <a:pPr fontAlgn="auto">
              <a:lnSpc>
                <a:spcPct val="110000"/>
              </a:lnSpc>
            </a:pP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I rushed to the station as fast as I could, only </a:t>
            </a:r>
            <a:r>
              <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rPr>
              <a:t>__________(</a:t>
            </a: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tell) the train had already gone. </a:t>
            </a:r>
          </a:p>
        </p:txBody>
      </p:sp>
      <p:sp>
        <p:nvSpPr>
          <p:cNvPr id="14" name="文本框 13"/>
          <p:cNvSpPr txBox="1"/>
          <p:nvPr/>
        </p:nvSpPr>
        <p:spPr>
          <a:xfrm>
            <a:off x="14390806" y="4403458"/>
            <a:ext cx="3734844" cy="923330"/>
          </a:xfrm>
          <a:prstGeom prst="rect">
            <a:avLst/>
          </a:prstGeom>
          <a:noFill/>
        </p:spPr>
        <p:txBody>
          <a:bodyPr wrap="square" rtlCol="0">
            <a:spAutoFit/>
          </a:bodyPr>
          <a:lstStyle/>
          <a:p>
            <a:r>
              <a:rPr lang="en-US"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to be told</a:t>
            </a:r>
            <a:endPar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endParaRPr>
          </a:p>
        </p:txBody>
      </p:sp>
      <p:sp>
        <p:nvSpPr>
          <p:cNvPr id="15" name="TextBox 1"/>
          <p:cNvSpPr txBox="1"/>
          <p:nvPr/>
        </p:nvSpPr>
        <p:spPr>
          <a:xfrm>
            <a:off x="1880649" y="7013533"/>
            <a:ext cx="19710001" cy="1920526"/>
          </a:xfrm>
          <a:prstGeom prst="rect">
            <a:avLst/>
          </a:prstGeom>
          <a:noFill/>
        </p:spPr>
        <p:txBody>
          <a:bodyPr wrap="square" rtlCol="0">
            <a:spAutoFit/>
          </a:bodyPr>
          <a:lstStyle/>
          <a:p>
            <a:pPr fontAlgn="auto">
              <a:lnSpc>
                <a:spcPct val="110000"/>
              </a:lnSpc>
            </a:pP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Jack knows he is wrong but </a:t>
            </a:r>
            <a:r>
              <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rPr>
              <a:t>______________________________. </a:t>
            </a:r>
            <a:endParaRPr lang="en-US" altLang="zh-CN" sz="5400" dirty="0">
              <a:latin typeface="Times New Roman" panose="02020603050405020304" pitchFamily="18" charset="0"/>
              <a:ea typeface="楷体" panose="02010609060101010101" pitchFamily="49" charset="-122"/>
              <a:cs typeface="Times New Roman" panose="02020603050405020304" pitchFamily="18" charset="0"/>
            </a:endParaRPr>
          </a:p>
          <a:p>
            <a:pPr fontAlgn="auto">
              <a:lnSpc>
                <a:spcPct val="110000"/>
              </a:lnSpc>
            </a:pPr>
            <a:r>
              <a:rPr lang="zh-CN" altLang="en-US" sz="5400" dirty="0">
                <a:latin typeface="Times New Roman" panose="02020603050405020304" pitchFamily="18" charset="0"/>
                <a:ea typeface="楷体" panose="02010609060101010101" pitchFamily="49" charset="-122"/>
                <a:cs typeface="Times New Roman" panose="02020603050405020304" pitchFamily="18" charset="0"/>
              </a:rPr>
              <a:t>杰克知道自己错了，但是他太骄傲了以至于不愿承认错误。</a:t>
            </a:r>
          </a:p>
        </p:txBody>
      </p:sp>
      <p:grpSp>
        <p:nvGrpSpPr>
          <p:cNvPr id="19" name="组合 18"/>
          <p:cNvGrpSpPr/>
          <p:nvPr/>
        </p:nvGrpSpPr>
        <p:grpSpPr>
          <a:xfrm>
            <a:off x="1219800" y="7079834"/>
            <a:ext cx="684000" cy="769441"/>
            <a:chOff x="1219800" y="4649187"/>
            <a:chExt cx="684000" cy="769441"/>
          </a:xfrm>
        </p:grpSpPr>
        <p:sp>
          <p:nvSpPr>
            <p:cNvPr id="20" name="椭圆 19"/>
            <p:cNvSpPr/>
            <p:nvPr/>
          </p:nvSpPr>
          <p:spPr>
            <a:xfrm>
              <a:off x="1267375" y="4739482"/>
              <a:ext cx="612000" cy="612000"/>
            </a:xfrm>
            <a:prstGeom prst="ellipse">
              <a:avLst/>
            </a:prstGeom>
            <a:solidFill>
              <a:srgbClr val="00A1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spc="-300" dirty="0">
                <a:latin typeface="Times New Roman" panose="02020603050405020304" pitchFamily="18" charset="0"/>
                <a:cs typeface="Times New Roman" panose="02020603050405020304" pitchFamily="18" charset="0"/>
              </a:endParaRPr>
            </a:p>
          </p:txBody>
        </p:sp>
        <p:sp>
          <p:nvSpPr>
            <p:cNvPr id="21" name="TextBox 20"/>
            <p:cNvSpPr txBox="1"/>
            <p:nvPr/>
          </p:nvSpPr>
          <p:spPr>
            <a:xfrm>
              <a:off x="1219800" y="4649187"/>
              <a:ext cx="684000" cy="769441"/>
            </a:xfrm>
            <a:prstGeom prst="rect">
              <a:avLst/>
            </a:prstGeom>
            <a:noFill/>
          </p:spPr>
          <p:txBody>
            <a:bodyPr wrap="square" rtlCol="0" anchor="ctr">
              <a:spAutoFit/>
            </a:bodyPr>
            <a:lstStyle/>
            <a:p>
              <a:pPr algn="ctr"/>
              <a:r>
                <a:rPr lang="en-US" altLang="zh-CN" sz="4400" spc="-300" dirty="0" smtClean="0">
                  <a:solidFill>
                    <a:schemeClr val="lt1"/>
                  </a:solidFill>
                  <a:latin typeface="Times New Roman" panose="02020603050405020304" pitchFamily="18" charset="0"/>
                  <a:cs typeface="Times New Roman" panose="02020603050405020304" pitchFamily="18" charset="0"/>
                </a:rPr>
                <a:t>17</a:t>
              </a:r>
              <a:endParaRPr lang="zh-CN" altLang="en-US" sz="4400" spc="-300" dirty="0">
                <a:solidFill>
                  <a:schemeClr val="lt1"/>
                </a:solidFill>
                <a:latin typeface="Times New Roman" panose="02020603050405020304" pitchFamily="18" charset="0"/>
                <a:cs typeface="Times New Roman" panose="02020603050405020304" pitchFamily="18" charset="0"/>
              </a:endParaRPr>
            </a:p>
          </p:txBody>
        </p:sp>
      </p:grpSp>
      <p:sp>
        <p:nvSpPr>
          <p:cNvPr id="23" name="TextBox 1"/>
          <p:cNvSpPr txBox="1"/>
          <p:nvPr/>
        </p:nvSpPr>
        <p:spPr>
          <a:xfrm>
            <a:off x="1880649" y="9603000"/>
            <a:ext cx="19710001" cy="1920526"/>
          </a:xfrm>
          <a:prstGeom prst="rect">
            <a:avLst/>
          </a:prstGeom>
          <a:noFill/>
        </p:spPr>
        <p:txBody>
          <a:bodyPr wrap="square" rtlCol="0">
            <a:spAutoFit/>
          </a:bodyPr>
          <a:lstStyle/>
          <a:p>
            <a:pPr fontAlgn="auto">
              <a:lnSpc>
                <a:spcPct val="110000"/>
              </a:lnSpc>
            </a:pP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We were astonished </a:t>
            </a:r>
            <a:r>
              <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rPr>
              <a:t>________(</a:t>
            </a: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find) the temple still in its original condition.</a:t>
            </a:r>
          </a:p>
        </p:txBody>
      </p:sp>
      <p:grpSp>
        <p:nvGrpSpPr>
          <p:cNvPr id="24" name="组合 23"/>
          <p:cNvGrpSpPr/>
          <p:nvPr/>
        </p:nvGrpSpPr>
        <p:grpSpPr>
          <a:xfrm>
            <a:off x="1219800" y="9669301"/>
            <a:ext cx="684000" cy="769441"/>
            <a:chOff x="1219800" y="4649187"/>
            <a:chExt cx="684000" cy="769441"/>
          </a:xfrm>
        </p:grpSpPr>
        <p:sp>
          <p:nvSpPr>
            <p:cNvPr id="25" name="椭圆 24"/>
            <p:cNvSpPr/>
            <p:nvPr/>
          </p:nvSpPr>
          <p:spPr>
            <a:xfrm>
              <a:off x="1267375" y="4739482"/>
              <a:ext cx="612000" cy="612000"/>
            </a:xfrm>
            <a:prstGeom prst="ellipse">
              <a:avLst/>
            </a:prstGeom>
            <a:solidFill>
              <a:srgbClr val="00A1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spc="-300" dirty="0">
                <a:latin typeface="Times New Roman" panose="02020603050405020304" pitchFamily="18" charset="0"/>
                <a:cs typeface="Times New Roman" panose="02020603050405020304" pitchFamily="18" charset="0"/>
              </a:endParaRPr>
            </a:p>
          </p:txBody>
        </p:sp>
        <p:sp>
          <p:nvSpPr>
            <p:cNvPr id="26" name="TextBox 25"/>
            <p:cNvSpPr txBox="1"/>
            <p:nvPr/>
          </p:nvSpPr>
          <p:spPr>
            <a:xfrm>
              <a:off x="1219800" y="4649187"/>
              <a:ext cx="684000" cy="769441"/>
            </a:xfrm>
            <a:prstGeom prst="rect">
              <a:avLst/>
            </a:prstGeom>
            <a:noFill/>
          </p:spPr>
          <p:txBody>
            <a:bodyPr wrap="square" rtlCol="0" anchor="ctr">
              <a:spAutoFit/>
            </a:bodyPr>
            <a:lstStyle/>
            <a:p>
              <a:pPr algn="ctr"/>
              <a:r>
                <a:rPr lang="en-US" altLang="zh-CN" sz="4400" spc="-300" dirty="0" smtClean="0">
                  <a:solidFill>
                    <a:schemeClr val="lt1"/>
                  </a:solidFill>
                  <a:latin typeface="Times New Roman" panose="02020603050405020304" pitchFamily="18" charset="0"/>
                  <a:cs typeface="Times New Roman" panose="02020603050405020304" pitchFamily="18" charset="0"/>
                </a:rPr>
                <a:t>18</a:t>
              </a:r>
              <a:endParaRPr lang="zh-CN" altLang="en-US" sz="4400" spc="-300" dirty="0">
                <a:solidFill>
                  <a:schemeClr val="lt1"/>
                </a:solidFill>
                <a:latin typeface="Times New Roman" panose="02020603050405020304" pitchFamily="18" charset="0"/>
                <a:cs typeface="Times New Roman" panose="02020603050405020304" pitchFamily="18" charset="0"/>
              </a:endParaRPr>
            </a:p>
          </p:txBody>
        </p:sp>
      </p:grpSp>
      <p:sp>
        <p:nvSpPr>
          <p:cNvPr id="27" name="文本框 13"/>
          <p:cNvSpPr txBox="1"/>
          <p:nvPr/>
        </p:nvSpPr>
        <p:spPr>
          <a:xfrm>
            <a:off x="7640963" y="9640101"/>
            <a:ext cx="2969687" cy="923330"/>
          </a:xfrm>
          <a:prstGeom prst="rect">
            <a:avLst/>
          </a:prstGeom>
          <a:noFill/>
        </p:spPr>
        <p:txBody>
          <a:bodyPr wrap="square" rtlCol="0">
            <a:spAutoFit/>
          </a:bodyPr>
          <a:lstStyle/>
          <a:p>
            <a:r>
              <a:rPr lang="en-US"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to find</a:t>
            </a:r>
            <a:endPar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endParaRPr>
          </a:p>
        </p:txBody>
      </p:sp>
      <p:grpSp>
        <p:nvGrpSpPr>
          <p:cNvPr id="28" name="组合 27"/>
          <p:cNvGrpSpPr/>
          <p:nvPr/>
        </p:nvGrpSpPr>
        <p:grpSpPr>
          <a:xfrm>
            <a:off x="1219800" y="2060098"/>
            <a:ext cx="684000" cy="769441"/>
            <a:chOff x="1219800" y="4649187"/>
            <a:chExt cx="684000" cy="769441"/>
          </a:xfrm>
        </p:grpSpPr>
        <p:sp>
          <p:nvSpPr>
            <p:cNvPr id="29" name="椭圆 28"/>
            <p:cNvSpPr/>
            <p:nvPr/>
          </p:nvSpPr>
          <p:spPr>
            <a:xfrm>
              <a:off x="1267375" y="4739482"/>
              <a:ext cx="612000" cy="612000"/>
            </a:xfrm>
            <a:prstGeom prst="ellipse">
              <a:avLst/>
            </a:prstGeom>
            <a:solidFill>
              <a:srgbClr val="00A1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spc="-300" dirty="0">
                <a:latin typeface="Times New Roman" panose="02020603050405020304" pitchFamily="18" charset="0"/>
                <a:cs typeface="Times New Roman" panose="02020603050405020304" pitchFamily="18" charset="0"/>
              </a:endParaRPr>
            </a:p>
          </p:txBody>
        </p:sp>
        <p:sp>
          <p:nvSpPr>
            <p:cNvPr id="30" name="TextBox 29"/>
            <p:cNvSpPr txBox="1"/>
            <p:nvPr/>
          </p:nvSpPr>
          <p:spPr>
            <a:xfrm>
              <a:off x="1219800" y="4649187"/>
              <a:ext cx="684000" cy="769441"/>
            </a:xfrm>
            <a:prstGeom prst="rect">
              <a:avLst/>
            </a:prstGeom>
            <a:noFill/>
          </p:spPr>
          <p:txBody>
            <a:bodyPr wrap="square" rtlCol="0" anchor="ctr">
              <a:spAutoFit/>
            </a:bodyPr>
            <a:lstStyle/>
            <a:p>
              <a:pPr algn="ctr"/>
              <a:r>
                <a:rPr lang="en-US" altLang="zh-CN" sz="4400" spc="-300" dirty="0" smtClean="0">
                  <a:solidFill>
                    <a:schemeClr val="lt1"/>
                  </a:solidFill>
                  <a:latin typeface="Times New Roman" panose="02020603050405020304" pitchFamily="18" charset="0"/>
                  <a:cs typeface="Times New Roman" panose="02020603050405020304" pitchFamily="18" charset="0"/>
                </a:rPr>
                <a:t>15</a:t>
              </a:r>
              <a:endParaRPr lang="zh-CN" altLang="en-US" sz="4400" spc="-300" dirty="0">
                <a:solidFill>
                  <a:schemeClr val="lt1"/>
                </a:solidFill>
                <a:latin typeface="Times New Roman" panose="02020603050405020304" pitchFamily="18" charset="0"/>
                <a:cs typeface="Times New Roman" panose="02020603050405020304" pitchFamily="18" charset="0"/>
              </a:endParaRPr>
            </a:p>
          </p:txBody>
        </p:sp>
      </p:grpSp>
      <p:grpSp>
        <p:nvGrpSpPr>
          <p:cNvPr id="31" name="组合 30"/>
          <p:cNvGrpSpPr/>
          <p:nvPr/>
        </p:nvGrpSpPr>
        <p:grpSpPr>
          <a:xfrm>
            <a:off x="1219800" y="4543945"/>
            <a:ext cx="684000" cy="769441"/>
            <a:chOff x="1219800" y="4649187"/>
            <a:chExt cx="684000" cy="769441"/>
          </a:xfrm>
        </p:grpSpPr>
        <p:sp>
          <p:nvSpPr>
            <p:cNvPr id="32" name="椭圆 31"/>
            <p:cNvSpPr/>
            <p:nvPr/>
          </p:nvSpPr>
          <p:spPr>
            <a:xfrm>
              <a:off x="1267375" y="4739482"/>
              <a:ext cx="612000" cy="612000"/>
            </a:xfrm>
            <a:prstGeom prst="ellipse">
              <a:avLst/>
            </a:prstGeom>
            <a:solidFill>
              <a:srgbClr val="00A1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spc="-300" dirty="0">
                <a:latin typeface="Times New Roman" panose="02020603050405020304" pitchFamily="18" charset="0"/>
                <a:cs typeface="Times New Roman" panose="02020603050405020304" pitchFamily="18" charset="0"/>
              </a:endParaRPr>
            </a:p>
          </p:txBody>
        </p:sp>
        <p:sp>
          <p:nvSpPr>
            <p:cNvPr id="33" name="TextBox 32"/>
            <p:cNvSpPr txBox="1"/>
            <p:nvPr/>
          </p:nvSpPr>
          <p:spPr>
            <a:xfrm>
              <a:off x="1219800" y="4649187"/>
              <a:ext cx="684000" cy="769441"/>
            </a:xfrm>
            <a:prstGeom prst="rect">
              <a:avLst/>
            </a:prstGeom>
            <a:noFill/>
          </p:spPr>
          <p:txBody>
            <a:bodyPr wrap="square" rtlCol="0" anchor="ctr">
              <a:spAutoFit/>
            </a:bodyPr>
            <a:lstStyle/>
            <a:p>
              <a:pPr algn="ctr"/>
              <a:r>
                <a:rPr lang="en-US" altLang="zh-CN" sz="4400" spc="-300" dirty="0" smtClean="0">
                  <a:solidFill>
                    <a:schemeClr val="lt1"/>
                  </a:solidFill>
                  <a:latin typeface="Times New Roman" panose="02020603050405020304" pitchFamily="18" charset="0"/>
                  <a:cs typeface="Times New Roman" panose="02020603050405020304" pitchFamily="18" charset="0"/>
                </a:rPr>
                <a:t>16</a:t>
              </a:r>
              <a:endParaRPr lang="zh-CN" altLang="en-US" sz="4400" spc="-300" dirty="0">
                <a:solidFill>
                  <a:schemeClr val="lt1"/>
                </a:solidFill>
                <a:latin typeface="Times New Roman" panose="02020603050405020304" pitchFamily="18" charset="0"/>
                <a:cs typeface="Times New Roman" panose="02020603050405020304" pitchFamily="18" charset="0"/>
              </a:endParaRPr>
            </a:p>
          </p:txBody>
        </p:sp>
      </p:grpSp>
      <p:sp>
        <p:nvSpPr>
          <p:cNvPr id="34" name="文本框 13"/>
          <p:cNvSpPr txBox="1"/>
          <p:nvPr/>
        </p:nvSpPr>
        <p:spPr>
          <a:xfrm>
            <a:off x="10250650" y="6993000"/>
            <a:ext cx="6197507" cy="923330"/>
          </a:xfrm>
          <a:prstGeom prst="rect">
            <a:avLst/>
          </a:prstGeom>
          <a:noFill/>
        </p:spPr>
        <p:txBody>
          <a:bodyPr wrap="square" rtlCol="0">
            <a:spAutoFit/>
          </a:bodyPr>
          <a:lstStyle/>
          <a:p>
            <a:r>
              <a:rPr lang="en-US"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too proud to admit it</a:t>
            </a:r>
            <a:endPar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endParaRPr>
          </a:p>
        </p:txBody>
      </p:sp>
      <p:pic>
        <p:nvPicPr>
          <p:cNvPr id="35" name="图片 34">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30763361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par>
                                <p:cTn id="8" presetID="10" presetClass="entr" presetSubtype="0" fill="hold" nodeType="withEffect">
                                  <p:stCondLst>
                                    <p:cond delay="0"/>
                                  </p:stCondLst>
                                  <p:childTnLst>
                                    <p:set>
                                      <p:cBhvr>
                                        <p:cTn id="9" dur="1" fill="hold">
                                          <p:stCondLst>
                                            <p:cond delay="0"/>
                                          </p:stCondLst>
                                        </p:cTn>
                                        <p:tgtEl>
                                          <p:spTgt spid="28"/>
                                        </p:tgtEl>
                                        <p:attrNameLst>
                                          <p:attrName>style.visibility</p:attrName>
                                        </p:attrNameLst>
                                      </p:cBhvr>
                                      <p:to>
                                        <p:strVal val="visible"/>
                                      </p:to>
                                    </p:set>
                                    <p:animEffect transition="in" filter="fade">
                                      <p:cBhvr>
                                        <p:cTn id="10" dur="500"/>
                                        <p:tgtEl>
                                          <p:spTgt spid="28"/>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wipe(left)">
                                      <p:cBhvr>
                                        <p:cTn id="15" dur="2000"/>
                                        <p:tgtEl>
                                          <p:spTgt spid="12"/>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fade">
                                      <p:cBhvr>
                                        <p:cTn id="20" dur="500"/>
                                        <p:tgtEl>
                                          <p:spTgt spid="11"/>
                                        </p:tgtEl>
                                      </p:cBhvr>
                                    </p:animEffect>
                                  </p:childTnLst>
                                </p:cTn>
                              </p:par>
                              <p:par>
                                <p:cTn id="21" presetID="10" presetClass="entr" presetSubtype="0" fill="hold" nodeType="withEffect">
                                  <p:stCondLst>
                                    <p:cond delay="0"/>
                                  </p:stCondLst>
                                  <p:childTnLst>
                                    <p:set>
                                      <p:cBhvr>
                                        <p:cTn id="22" dur="1" fill="hold">
                                          <p:stCondLst>
                                            <p:cond delay="0"/>
                                          </p:stCondLst>
                                        </p:cTn>
                                        <p:tgtEl>
                                          <p:spTgt spid="31"/>
                                        </p:tgtEl>
                                        <p:attrNameLst>
                                          <p:attrName>style.visibility</p:attrName>
                                        </p:attrNameLst>
                                      </p:cBhvr>
                                      <p:to>
                                        <p:strVal val="visible"/>
                                      </p:to>
                                    </p:set>
                                    <p:animEffect transition="in" filter="fade">
                                      <p:cBhvr>
                                        <p:cTn id="23" dur="500"/>
                                        <p:tgtEl>
                                          <p:spTgt spid="31"/>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wipe(left)">
                                      <p:cBhvr>
                                        <p:cTn id="28" dur="2000"/>
                                        <p:tgtEl>
                                          <p:spTgt spid="14"/>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fade">
                                      <p:cBhvr>
                                        <p:cTn id="33" dur="500"/>
                                        <p:tgtEl>
                                          <p:spTgt spid="15"/>
                                        </p:tgtEl>
                                      </p:cBhvr>
                                    </p:animEffect>
                                  </p:childTnLst>
                                </p:cTn>
                              </p:par>
                              <p:par>
                                <p:cTn id="34" presetID="10" presetClass="entr" presetSubtype="0" fill="hold" nodeType="withEffect">
                                  <p:stCondLst>
                                    <p:cond delay="0"/>
                                  </p:stCondLst>
                                  <p:childTnLst>
                                    <p:set>
                                      <p:cBhvr>
                                        <p:cTn id="35" dur="1" fill="hold">
                                          <p:stCondLst>
                                            <p:cond delay="0"/>
                                          </p:stCondLst>
                                        </p:cTn>
                                        <p:tgtEl>
                                          <p:spTgt spid="19"/>
                                        </p:tgtEl>
                                        <p:attrNameLst>
                                          <p:attrName>style.visibility</p:attrName>
                                        </p:attrNameLst>
                                      </p:cBhvr>
                                      <p:to>
                                        <p:strVal val="visible"/>
                                      </p:to>
                                    </p:set>
                                    <p:animEffect transition="in" filter="fade">
                                      <p:cBhvr>
                                        <p:cTn id="36" dur="500"/>
                                        <p:tgtEl>
                                          <p:spTgt spid="19"/>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8" fill="hold" grpId="0" nodeType="clickEffect">
                                  <p:stCondLst>
                                    <p:cond delay="0"/>
                                  </p:stCondLst>
                                  <p:childTnLst>
                                    <p:set>
                                      <p:cBhvr>
                                        <p:cTn id="40" dur="1" fill="hold">
                                          <p:stCondLst>
                                            <p:cond delay="0"/>
                                          </p:stCondLst>
                                        </p:cTn>
                                        <p:tgtEl>
                                          <p:spTgt spid="34"/>
                                        </p:tgtEl>
                                        <p:attrNameLst>
                                          <p:attrName>style.visibility</p:attrName>
                                        </p:attrNameLst>
                                      </p:cBhvr>
                                      <p:to>
                                        <p:strVal val="visible"/>
                                      </p:to>
                                    </p:set>
                                    <p:animEffect transition="in" filter="wipe(left)">
                                      <p:cBhvr>
                                        <p:cTn id="41" dur="2000"/>
                                        <p:tgtEl>
                                          <p:spTgt spid="34"/>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23"/>
                                        </p:tgtEl>
                                        <p:attrNameLst>
                                          <p:attrName>style.visibility</p:attrName>
                                        </p:attrNameLst>
                                      </p:cBhvr>
                                      <p:to>
                                        <p:strVal val="visible"/>
                                      </p:to>
                                    </p:set>
                                    <p:animEffect transition="in" filter="fade">
                                      <p:cBhvr>
                                        <p:cTn id="46" dur="500"/>
                                        <p:tgtEl>
                                          <p:spTgt spid="23"/>
                                        </p:tgtEl>
                                      </p:cBhvr>
                                    </p:animEffect>
                                  </p:childTnLst>
                                </p:cTn>
                              </p:par>
                              <p:par>
                                <p:cTn id="47" presetID="10" presetClass="entr" presetSubtype="0" fill="hold" nodeType="withEffect">
                                  <p:stCondLst>
                                    <p:cond delay="0"/>
                                  </p:stCondLst>
                                  <p:childTnLst>
                                    <p:set>
                                      <p:cBhvr>
                                        <p:cTn id="48" dur="1" fill="hold">
                                          <p:stCondLst>
                                            <p:cond delay="0"/>
                                          </p:stCondLst>
                                        </p:cTn>
                                        <p:tgtEl>
                                          <p:spTgt spid="24"/>
                                        </p:tgtEl>
                                        <p:attrNameLst>
                                          <p:attrName>style.visibility</p:attrName>
                                        </p:attrNameLst>
                                      </p:cBhvr>
                                      <p:to>
                                        <p:strVal val="visible"/>
                                      </p:to>
                                    </p:set>
                                    <p:animEffect transition="in" filter="fade">
                                      <p:cBhvr>
                                        <p:cTn id="49" dur="500"/>
                                        <p:tgtEl>
                                          <p:spTgt spid="24"/>
                                        </p:tgtEl>
                                      </p:cBhvr>
                                    </p:animEffect>
                                  </p:childTnLst>
                                </p:cTn>
                              </p:par>
                            </p:childTnLst>
                          </p:cTn>
                        </p:par>
                      </p:childTnLst>
                    </p:cTn>
                  </p:par>
                  <p:par>
                    <p:cTn id="50" fill="hold">
                      <p:stCondLst>
                        <p:cond delay="indefinite"/>
                      </p:stCondLst>
                      <p:childTnLst>
                        <p:par>
                          <p:cTn id="51" fill="hold">
                            <p:stCondLst>
                              <p:cond delay="0"/>
                            </p:stCondLst>
                            <p:childTnLst>
                              <p:par>
                                <p:cTn id="52" presetID="22" presetClass="entr" presetSubtype="8" fill="hold" grpId="0" nodeType="clickEffect">
                                  <p:stCondLst>
                                    <p:cond delay="0"/>
                                  </p:stCondLst>
                                  <p:childTnLst>
                                    <p:set>
                                      <p:cBhvr>
                                        <p:cTn id="53" dur="1" fill="hold">
                                          <p:stCondLst>
                                            <p:cond delay="0"/>
                                          </p:stCondLst>
                                        </p:cTn>
                                        <p:tgtEl>
                                          <p:spTgt spid="27"/>
                                        </p:tgtEl>
                                        <p:attrNameLst>
                                          <p:attrName>style.visibility</p:attrName>
                                        </p:attrNameLst>
                                      </p:cBhvr>
                                      <p:to>
                                        <p:strVal val="visible"/>
                                      </p:to>
                                    </p:set>
                                    <p:animEffect transition="in" filter="wipe(left)">
                                      <p:cBhvr>
                                        <p:cTn id="54" dur="20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P spid="11" grpId="0"/>
      <p:bldP spid="14" grpId="0"/>
      <p:bldP spid="15" grpId="0"/>
      <p:bldP spid="23" grpId="0"/>
      <p:bldP spid="27" grpId="0"/>
      <p:bldP spid="3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 xmlns:a16="http://schemas.microsoft.com/office/drawing/2014/main" id="{037EC38E-21B6-4B70-B7D0-7EF1E23E3893}"/>
              </a:ext>
            </a:extLst>
          </p:cNvPr>
          <p:cNvSpPr/>
          <p:nvPr/>
        </p:nvSpPr>
        <p:spPr>
          <a:xfrm>
            <a:off x="1192102" y="738000"/>
            <a:ext cx="21987096" cy="969496"/>
          </a:xfrm>
          <a:prstGeom prst="rect">
            <a:avLst/>
          </a:prstGeom>
        </p:spPr>
        <p:txBody>
          <a:bodyPr wrap="square">
            <a:spAutoFit/>
          </a:bodyPr>
          <a:lstStyle/>
          <a:p>
            <a:pPr algn="ct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突破语法</a:t>
            </a:r>
            <a:r>
              <a:rPr lang="en-US" altLang="zh-CN" sz="5700" b="1" dirty="0" smtClean="0">
                <a:latin typeface="Times New Roman" panose="02020603050405020304" pitchFamily="18" charset="0"/>
                <a:ea typeface="黑体" panose="02010609060101010101" pitchFamily="49" charset="-122"/>
                <a:cs typeface="Times New Roman" panose="02020603050405020304" pitchFamily="18" charset="0"/>
              </a:rPr>
              <a:t>5   </a:t>
            </a: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非谓语动词</a:t>
            </a:r>
            <a:endParaRPr lang="en-US" altLang="zh-CN" sz="5700" b="1" dirty="0">
              <a:latin typeface="Times New Roman" panose="02020603050405020304" pitchFamily="18" charset="0"/>
              <a:ea typeface="黑体" panose="02010609060101010101" pitchFamily="49" charset="-122"/>
              <a:cs typeface="Times New Roman" panose="02020603050405020304" pitchFamily="18" charset="0"/>
            </a:endParaRPr>
          </a:p>
        </p:txBody>
      </p:sp>
      <p:pic>
        <p:nvPicPr>
          <p:cNvPr id="4" name="图片 3">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5"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5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非</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谓语动词</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P305</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16" name="TextBox 1"/>
          <p:cNvSpPr txBox="1"/>
          <p:nvPr/>
        </p:nvSpPr>
        <p:spPr>
          <a:xfrm>
            <a:off x="1925638" y="1936081"/>
            <a:ext cx="9405012" cy="1006429"/>
          </a:xfrm>
          <a:prstGeom prst="rect">
            <a:avLst/>
          </a:prstGeom>
          <a:noFill/>
        </p:spPr>
        <p:txBody>
          <a:bodyPr wrap="square" rtlCol="0">
            <a:spAutoFit/>
          </a:bodyPr>
          <a:lstStyle/>
          <a:p>
            <a:pPr fontAlgn="auto">
              <a:lnSpc>
                <a:spcPct val="110000"/>
              </a:lnSpc>
            </a:pPr>
            <a:r>
              <a:rPr lang="zh-CN" altLang="en-US" sz="5400" spc="-100" dirty="0">
                <a:latin typeface="黑体" panose="02010609060101010101" pitchFamily="49" charset="-122"/>
                <a:ea typeface="黑体" panose="02010609060101010101" pitchFamily="49" charset="-122"/>
                <a:cs typeface="Times New Roman" panose="02020603050405020304" pitchFamily="18" charset="0"/>
              </a:rPr>
              <a:t>（</a:t>
            </a:r>
            <a:r>
              <a:rPr lang="en-US" altLang="zh-CN" sz="5400" spc="-100" dirty="0">
                <a:latin typeface="黑体" panose="02010609060101010101" pitchFamily="49" charset="-122"/>
                <a:ea typeface="黑体" panose="02010609060101010101" pitchFamily="49" charset="-122"/>
                <a:cs typeface="Times New Roman" panose="02020603050405020304" pitchFamily="18" charset="0"/>
              </a:rPr>
              <a:t>7</a:t>
            </a:r>
            <a:r>
              <a:rPr lang="zh-CN" altLang="en-US" sz="5400" spc="-100" dirty="0">
                <a:latin typeface="黑体" panose="02010609060101010101" pitchFamily="49" charset="-122"/>
                <a:ea typeface="黑体" panose="02010609060101010101" pitchFamily="49" charset="-122"/>
                <a:cs typeface="Times New Roman" panose="02020603050405020304" pitchFamily="18" charset="0"/>
              </a:rPr>
              <a:t>）“疑问词</a:t>
            </a:r>
            <a:r>
              <a:rPr lang="en-US" altLang="zh-CN" sz="5400" spc="-100" dirty="0">
                <a:latin typeface="黑体" panose="02010609060101010101" pitchFamily="49" charset="-122"/>
                <a:ea typeface="黑体" panose="02010609060101010101" pitchFamily="49" charset="-122"/>
                <a:cs typeface="Times New Roman" panose="02020603050405020304" pitchFamily="18" charset="0"/>
              </a:rPr>
              <a:t>+</a:t>
            </a:r>
            <a:r>
              <a:rPr lang="zh-CN" altLang="en-US" sz="5400" spc="-100" dirty="0">
                <a:latin typeface="黑体" panose="02010609060101010101" pitchFamily="49" charset="-122"/>
                <a:ea typeface="黑体" panose="02010609060101010101" pitchFamily="49" charset="-122"/>
                <a:cs typeface="Times New Roman" panose="02020603050405020304" pitchFamily="18" charset="0"/>
              </a:rPr>
              <a:t>不定式”结构</a:t>
            </a:r>
          </a:p>
        </p:txBody>
      </p:sp>
      <p:sp>
        <p:nvSpPr>
          <p:cNvPr id="17" name="TextBox 1"/>
          <p:cNvSpPr txBox="1"/>
          <p:nvPr/>
        </p:nvSpPr>
        <p:spPr>
          <a:xfrm>
            <a:off x="2530105" y="2936910"/>
            <a:ext cx="19854622" cy="2834622"/>
          </a:xfrm>
          <a:prstGeom prst="rect">
            <a:avLst/>
          </a:prstGeom>
          <a:noFill/>
        </p:spPr>
        <p:txBody>
          <a:bodyPr wrap="square" rtlCol="0">
            <a:spAutoFit/>
          </a:bodyPr>
          <a:lstStyle/>
          <a:p>
            <a:pPr fontAlgn="auto">
              <a:lnSpc>
                <a:spcPct val="110000"/>
              </a:lnSpc>
            </a:pPr>
            <a:r>
              <a:rPr lang="zh-CN" altLang="en-US" sz="5400" dirty="0">
                <a:solidFill>
                  <a:srgbClr val="2A5CAA"/>
                </a:solidFill>
                <a:latin typeface="Times New Roman" panose="02020603050405020304" pitchFamily="18" charset="0"/>
                <a:ea typeface="+mj-ea"/>
                <a:cs typeface="Times New Roman" panose="02020603050405020304" pitchFamily="18" charset="0"/>
              </a:rPr>
              <a:t>“疑问词</a:t>
            </a:r>
            <a:r>
              <a:rPr lang="en-US" altLang="zh-CN" sz="5400" dirty="0">
                <a:solidFill>
                  <a:srgbClr val="2A5CAA"/>
                </a:solidFill>
                <a:latin typeface="Times New Roman" panose="02020603050405020304" pitchFamily="18" charset="0"/>
                <a:ea typeface="+mj-ea"/>
                <a:cs typeface="Times New Roman" panose="02020603050405020304" pitchFamily="18" charset="0"/>
              </a:rPr>
              <a:t>+</a:t>
            </a:r>
            <a:r>
              <a:rPr lang="zh-CN" altLang="en-US" sz="5400" dirty="0">
                <a:solidFill>
                  <a:srgbClr val="2A5CAA"/>
                </a:solidFill>
                <a:latin typeface="Times New Roman" panose="02020603050405020304" pitchFamily="18" charset="0"/>
                <a:ea typeface="+mj-ea"/>
                <a:cs typeface="Times New Roman" panose="02020603050405020304" pitchFamily="18" charset="0"/>
              </a:rPr>
              <a:t>不定式”构成不定式短语，在句中常作主语、宾语、表语。常接此结构的动词有：</a:t>
            </a:r>
            <a:r>
              <a:rPr lang="en-US" altLang="zh-CN" sz="5400" dirty="0">
                <a:solidFill>
                  <a:srgbClr val="2A5CAA"/>
                </a:solidFill>
                <a:latin typeface="Times New Roman" panose="02020603050405020304" pitchFamily="18" charset="0"/>
                <a:ea typeface="+mj-ea"/>
                <a:cs typeface="Times New Roman" panose="02020603050405020304" pitchFamily="18" charset="0"/>
              </a:rPr>
              <a:t>see, decide, tell, ask, consider, discover, explain, forget, guess, hear, imagine, inquire</a:t>
            </a:r>
            <a:r>
              <a:rPr lang="zh-CN" altLang="en-US" sz="5400" dirty="0">
                <a:solidFill>
                  <a:srgbClr val="2A5CAA"/>
                </a:solidFill>
                <a:latin typeface="Times New Roman" panose="02020603050405020304" pitchFamily="18" charset="0"/>
                <a:ea typeface="+mj-ea"/>
                <a:cs typeface="Times New Roman" panose="02020603050405020304" pitchFamily="18" charset="0"/>
              </a:rPr>
              <a:t>等。</a:t>
            </a:r>
          </a:p>
        </p:txBody>
      </p:sp>
      <p:pic>
        <p:nvPicPr>
          <p:cNvPr id="4098" name="Picture 2" descr="C:\Users\063\Desktop\未标题-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05650" y="3141000"/>
            <a:ext cx="373334" cy="432000"/>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1"/>
          <p:cNvSpPr txBox="1"/>
          <p:nvPr/>
        </p:nvSpPr>
        <p:spPr>
          <a:xfrm>
            <a:off x="1880649" y="5868000"/>
            <a:ext cx="20250001" cy="1920526"/>
          </a:xfrm>
          <a:prstGeom prst="rect">
            <a:avLst/>
          </a:prstGeom>
          <a:noFill/>
        </p:spPr>
        <p:txBody>
          <a:bodyPr wrap="square" rtlCol="0">
            <a:spAutoFit/>
          </a:bodyPr>
          <a:lstStyle/>
          <a:p>
            <a:pPr fontAlgn="auto">
              <a:lnSpc>
                <a:spcPct val="110000"/>
              </a:lnSpc>
            </a:pP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He told us whether __________ a meeting was still under discussion.</a:t>
            </a:r>
          </a:p>
          <a:p>
            <a:pPr fontAlgn="auto">
              <a:lnSpc>
                <a:spcPct val="110000"/>
              </a:lnSpc>
            </a:pPr>
            <a:r>
              <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rPr>
              <a:t> A</a:t>
            </a: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 to have         </a:t>
            </a:r>
            <a:r>
              <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rPr>
              <a:t>      </a:t>
            </a: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B. having         </a:t>
            </a:r>
            <a:r>
              <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rPr>
              <a:t>       </a:t>
            </a: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C. have        </a:t>
            </a:r>
            <a:r>
              <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rPr>
              <a:t>           </a:t>
            </a: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D. had</a:t>
            </a:r>
          </a:p>
        </p:txBody>
      </p:sp>
      <p:pic>
        <p:nvPicPr>
          <p:cNvPr id="11" name="图片 10" descr="对1.png"/>
          <p:cNvPicPr>
            <a:picLocks noChangeAspect="1"/>
          </p:cNvPicPr>
          <p:nvPr/>
        </p:nvPicPr>
        <p:blipFill>
          <a:blip r:embed="rId4" cstate="print"/>
          <a:stretch>
            <a:fillRect/>
          </a:stretch>
        </p:blipFill>
        <p:spPr>
          <a:xfrm>
            <a:off x="1744287" y="6727999"/>
            <a:ext cx="1571636" cy="1227674"/>
          </a:xfrm>
          <a:prstGeom prst="rect">
            <a:avLst/>
          </a:prstGeom>
        </p:spPr>
      </p:pic>
      <p:grpSp>
        <p:nvGrpSpPr>
          <p:cNvPr id="12" name="组合 11"/>
          <p:cNvGrpSpPr/>
          <p:nvPr/>
        </p:nvGrpSpPr>
        <p:grpSpPr>
          <a:xfrm>
            <a:off x="1219800" y="6025704"/>
            <a:ext cx="684000" cy="769441"/>
            <a:chOff x="1219800" y="4649187"/>
            <a:chExt cx="684000" cy="769441"/>
          </a:xfrm>
        </p:grpSpPr>
        <p:sp>
          <p:nvSpPr>
            <p:cNvPr id="13" name="椭圆 12"/>
            <p:cNvSpPr/>
            <p:nvPr/>
          </p:nvSpPr>
          <p:spPr>
            <a:xfrm>
              <a:off x="1267375" y="4739482"/>
              <a:ext cx="612000" cy="612000"/>
            </a:xfrm>
            <a:prstGeom prst="ellipse">
              <a:avLst/>
            </a:prstGeom>
            <a:solidFill>
              <a:srgbClr val="00A1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spc="-300" dirty="0">
                <a:latin typeface="Times New Roman" panose="02020603050405020304" pitchFamily="18" charset="0"/>
                <a:cs typeface="Times New Roman" panose="02020603050405020304" pitchFamily="18" charset="0"/>
              </a:endParaRPr>
            </a:p>
          </p:txBody>
        </p:sp>
        <p:sp>
          <p:nvSpPr>
            <p:cNvPr id="14" name="TextBox 13"/>
            <p:cNvSpPr txBox="1"/>
            <p:nvPr/>
          </p:nvSpPr>
          <p:spPr>
            <a:xfrm>
              <a:off x="1219800" y="4649187"/>
              <a:ext cx="684000" cy="769441"/>
            </a:xfrm>
            <a:prstGeom prst="rect">
              <a:avLst/>
            </a:prstGeom>
            <a:noFill/>
          </p:spPr>
          <p:txBody>
            <a:bodyPr wrap="square" rtlCol="0" anchor="ctr">
              <a:spAutoFit/>
            </a:bodyPr>
            <a:lstStyle/>
            <a:p>
              <a:pPr algn="ctr"/>
              <a:r>
                <a:rPr lang="en-US" altLang="zh-CN" sz="4400" spc="-300" dirty="0" smtClean="0">
                  <a:solidFill>
                    <a:schemeClr val="lt1"/>
                  </a:solidFill>
                  <a:latin typeface="Times New Roman" panose="02020603050405020304" pitchFamily="18" charset="0"/>
                  <a:cs typeface="Times New Roman" panose="02020603050405020304" pitchFamily="18" charset="0"/>
                </a:rPr>
                <a:t>19</a:t>
              </a:r>
              <a:endParaRPr lang="zh-CN" altLang="en-US" sz="4400" spc="-300" dirty="0">
                <a:solidFill>
                  <a:schemeClr val="lt1"/>
                </a:solidFill>
                <a:latin typeface="Times New Roman" panose="02020603050405020304" pitchFamily="18" charset="0"/>
                <a:cs typeface="Times New Roman" panose="02020603050405020304" pitchFamily="18" charset="0"/>
              </a:endParaRPr>
            </a:p>
          </p:txBody>
        </p:sp>
      </p:grpSp>
      <p:sp>
        <p:nvSpPr>
          <p:cNvPr id="15" name="TextBox 1"/>
          <p:cNvSpPr txBox="1"/>
          <p:nvPr/>
        </p:nvSpPr>
        <p:spPr>
          <a:xfrm>
            <a:off x="1880649" y="8343000"/>
            <a:ext cx="20250001" cy="1920526"/>
          </a:xfrm>
          <a:prstGeom prst="rect">
            <a:avLst/>
          </a:prstGeom>
          <a:noFill/>
        </p:spPr>
        <p:txBody>
          <a:bodyPr wrap="square" rtlCol="0">
            <a:spAutoFit/>
          </a:bodyPr>
          <a:lstStyle/>
          <a:p>
            <a:pPr fontAlgn="auto">
              <a:lnSpc>
                <a:spcPct val="110000"/>
              </a:lnSpc>
            </a:pPr>
            <a:r>
              <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rPr>
              <a:t>______________ </a:t>
            </a: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has not been decided. </a:t>
            </a:r>
            <a:endPar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endParaRPr>
          </a:p>
          <a:p>
            <a:pPr fontAlgn="auto">
              <a:lnSpc>
                <a:spcPct val="110000"/>
              </a:lnSpc>
            </a:pPr>
            <a:r>
              <a:rPr lang="zh-CN" altLang="en-US" sz="5400" dirty="0" smtClean="0">
                <a:latin typeface="Times New Roman" panose="02020603050405020304" pitchFamily="18" charset="0"/>
                <a:ea typeface="楷体" panose="02010609060101010101" pitchFamily="49" charset="-122"/>
                <a:cs typeface="Times New Roman" panose="02020603050405020304" pitchFamily="18" charset="0"/>
              </a:rPr>
              <a:t>什么</a:t>
            </a:r>
            <a:r>
              <a:rPr lang="zh-CN" altLang="en-US" sz="5400" dirty="0">
                <a:latin typeface="Times New Roman" panose="02020603050405020304" pitchFamily="18" charset="0"/>
                <a:ea typeface="楷体" panose="02010609060101010101" pitchFamily="49" charset="-122"/>
                <a:cs typeface="Times New Roman" panose="02020603050405020304" pitchFamily="18" charset="0"/>
              </a:rPr>
              <a:t>时候开始还没有决定。</a:t>
            </a:r>
          </a:p>
        </p:txBody>
      </p:sp>
      <p:grpSp>
        <p:nvGrpSpPr>
          <p:cNvPr id="18" name="组合 17"/>
          <p:cNvGrpSpPr/>
          <p:nvPr/>
        </p:nvGrpSpPr>
        <p:grpSpPr>
          <a:xfrm>
            <a:off x="1219800" y="8500704"/>
            <a:ext cx="684000" cy="769441"/>
            <a:chOff x="1219800" y="4649187"/>
            <a:chExt cx="684000" cy="769441"/>
          </a:xfrm>
        </p:grpSpPr>
        <p:sp>
          <p:nvSpPr>
            <p:cNvPr id="19" name="椭圆 18"/>
            <p:cNvSpPr/>
            <p:nvPr/>
          </p:nvSpPr>
          <p:spPr>
            <a:xfrm>
              <a:off x="1267375" y="4739482"/>
              <a:ext cx="612000" cy="612000"/>
            </a:xfrm>
            <a:prstGeom prst="ellipse">
              <a:avLst/>
            </a:prstGeom>
            <a:solidFill>
              <a:srgbClr val="00A1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spc="-300" dirty="0">
                <a:latin typeface="Times New Roman" panose="02020603050405020304" pitchFamily="18" charset="0"/>
                <a:cs typeface="Times New Roman" panose="02020603050405020304" pitchFamily="18" charset="0"/>
              </a:endParaRPr>
            </a:p>
          </p:txBody>
        </p:sp>
        <p:sp>
          <p:nvSpPr>
            <p:cNvPr id="20" name="TextBox 19"/>
            <p:cNvSpPr txBox="1"/>
            <p:nvPr/>
          </p:nvSpPr>
          <p:spPr>
            <a:xfrm>
              <a:off x="1219800" y="4649187"/>
              <a:ext cx="684000" cy="769441"/>
            </a:xfrm>
            <a:prstGeom prst="rect">
              <a:avLst/>
            </a:prstGeom>
            <a:noFill/>
          </p:spPr>
          <p:txBody>
            <a:bodyPr wrap="square" rtlCol="0" anchor="ctr">
              <a:spAutoFit/>
            </a:bodyPr>
            <a:lstStyle/>
            <a:p>
              <a:pPr algn="ctr"/>
              <a:r>
                <a:rPr lang="en-US" altLang="zh-CN" sz="4400" spc="-300" dirty="0" smtClean="0">
                  <a:solidFill>
                    <a:schemeClr val="lt1"/>
                  </a:solidFill>
                  <a:latin typeface="Times New Roman" panose="02020603050405020304" pitchFamily="18" charset="0"/>
                  <a:cs typeface="Times New Roman" panose="02020603050405020304" pitchFamily="18" charset="0"/>
                </a:rPr>
                <a:t>20</a:t>
              </a:r>
              <a:endParaRPr lang="zh-CN" altLang="en-US" sz="4400" spc="-300" dirty="0">
                <a:solidFill>
                  <a:schemeClr val="lt1"/>
                </a:solidFill>
                <a:latin typeface="Times New Roman" panose="02020603050405020304" pitchFamily="18" charset="0"/>
                <a:cs typeface="Times New Roman" panose="02020603050405020304" pitchFamily="18" charset="0"/>
              </a:endParaRPr>
            </a:p>
          </p:txBody>
        </p:sp>
      </p:grpSp>
      <p:sp>
        <p:nvSpPr>
          <p:cNvPr id="21" name="文本框 13"/>
          <p:cNvSpPr txBox="1"/>
          <p:nvPr/>
        </p:nvSpPr>
        <p:spPr>
          <a:xfrm>
            <a:off x="2102466" y="8371109"/>
            <a:ext cx="4364686" cy="923330"/>
          </a:xfrm>
          <a:prstGeom prst="rect">
            <a:avLst/>
          </a:prstGeom>
          <a:noFill/>
        </p:spPr>
        <p:txBody>
          <a:bodyPr wrap="square" rtlCol="0">
            <a:spAutoFit/>
          </a:bodyPr>
          <a:lstStyle/>
          <a:p>
            <a:r>
              <a:rPr lang="en-US"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When to start</a:t>
            </a:r>
            <a:endPar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endParaRPr>
          </a:p>
        </p:txBody>
      </p:sp>
      <p:pic>
        <p:nvPicPr>
          <p:cNvPr id="22" name="图片 21">
            <a:hlinkClick r:id="rId5" action="ppaction://hlinksldjump"/>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24507113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500"/>
                                        <p:tgtEl>
                                          <p:spTgt spid="17"/>
                                        </p:tgtEl>
                                      </p:cBhvr>
                                    </p:animEffect>
                                  </p:childTnLst>
                                </p:cTn>
                              </p:par>
                              <p:par>
                                <p:cTn id="13" presetID="10" presetClass="entr" presetSubtype="0" fill="hold" nodeType="withEffect">
                                  <p:stCondLst>
                                    <p:cond delay="0"/>
                                  </p:stCondLst>
                                  <p:childTnLst>
                                    <p:set>
                                      <p:cBhvr>
                                        <p:cTn id="14" dur="1" fill="hold">
                                          <p:stCondLst>
                                            <p:cond delay="0"/>
                                          </p:stCondLst>
                                        </p:cTn>
                                        <p:tgtEl>
                                          <p:spTgt spid="4098"/>
                                        </p:tgtEl>
                                        <p:attrNameLst>
                                          <p:attrName>style.visibility</p:attrName>
                                        </p:attrNameLst>
                                      </p:cBhvr>
                                      <p:to>
                                        <p:strVal val="visible"/>
                                      </p:to>
                                    </p:set>
                                    <p:animEffect transition="in" filter="fade">
                                      <p:cBhvr>
                                        <p:cTn id="15" dur="500"/>
                                        <p:tgtEl>
                                          <p:spTgt spid="4098"/>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500"/>
                                        <p:tgtEl>
                                          <p:spTgt spid="9"/>
                                        </p:tgtEl>
                                      </p:cBhvr>
                                    </p:animEffect>
                                  </p:childTnLst>
                                </p:cTn>
                              </p:par>
                              <p:par>
                                <p:cTn id="21" presetID="10" presetClass="entr" presetSubtype="0"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fade">
                                      <p:cBhvr>
                                        <p:cTn id="23" dur="500"/>
                                        <p:tgtEl>
                                          <p:spTgt spid="12"/>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wipe(left)">
                                      <p:cBhvr>
                                        <p:cTn id="28" dur="2000"/>
                                        <p:tgtEl>
                                          <p:spTgt spid="11"/>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fade">
                                      <p:cBhvr>
                                        <p:cTn id="33" dur="500"/>
                                        <p:tgtEl>
                                          <p:spTgt spid="15"/>
                                        </p:tgtEl>
                                      </p:cBhvr>
                                    </p:animEffect>
                                  </p:childTnLst>
                                </p:cTn>
                              </p:par>
                              <p:par>
                                <p:cTn id="34" presetID="10" presetClass="entr" presetSubtype="0" fill="hold" nodeType="withEffect">
                                  <p:stCondLst>
                                    <p:cond delay="0"/>
                                  </p:stCondLst>
                                  <p:childTnLst>
                                    <p:set>
                                      <p:cBhvr>
                                        <p:cTn id="35" dur="1" fill="hold">
                                          <p:stCondLst>
                                            <p:cond delay="0"/>
                                          </p:stCondLst>
                                        </p:cTn>
                                        <p:tgtEl>
                                          <p:spTgt spid="18"/>
                                        </p:tgtEl>
                                        <p:attrNameLst>
                                          <p:attrName>style.visibility</p:attrName>
                                        </p:attrNameLst>
                                      </p:cBhvr>
                                      <p:to>
                                        <p:strVal val="visible"/>
                                      </p:to>
                                    </p:set>
                                    <p:animEffect transition="in" filter="fade">
                                      <p:cBhvr>
                                        <p:cTn id="36" dur="500"/>
                                        <p:tgtEl>
                                          <p:spTgt spid="18"/>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8" fill="hold" grpId="0" nodeType="clickEffect">
                                  <p:stCondLst>
                                    <p:cond delay="0"/>
                                  </p:stCondLst>
                                  <p:childTnLst>
                                    <p:set>
                                      <p:cBhvr>
                                        <p:cTn id="40" dur="1" fill="hold">
                                          <p:stCondLst>
                                            <p:cond delay="0"/>
                                          </p:stCondLst>
                                        </p:cTn>
                                        <p:tgtEl>
                                          <p:spTgt spid="21"/>
                                        </p:tgtEl>
                                        <p:attrNameLst>
                                          <p:attrName>style.visibility</p:attrName>
                                        </p:attrNameLst>
                                      </p:cBhvr>
                                      <p:to>
                                        <p:strVal val="visible"/>
                                      </p:to>
                                    </p:set>
                                    <p:animEffect transition="in" filter="wipe(left)">
                                      <p:cBhvr>
                                        <p:cTn id="41" dur="20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9" grpId="0"/>
      <p:bldP spid="15" grpId="0"/>
      <p:bldP spid="21"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对角圆角矩形 1"/>
          <p:cNvSpPr/>
          <p:nvPr/>
        </p:nvSpPr>
        <p:spPr>
          <a:xfrm>
            <a:off x="1268730" y="715550"/>
            <a:ext cx="3420000" cy="900000"/>
          </a:xfrm>
          <a:prstGeom prst="round2DiagRect">
            <a:avLst/>
          </a:prstGeom>
          <a:solidFill>
            <a:srgbClr val="DA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5600" b="1" dirty="0">
                <a:solidFill>
                  <a:schemeClr val="bg1"/>
                </a:solidFill>
                <a:latin typeface="黑体" panose="02010609060101010101" pitchFamily="49" charset="-122"/>
                <a:ea typeface="黑体" panose="02010609060101010101" pitchFamily="49" charset="-122"/>
                <a:sym typeface="+mn-ea"/>
              </a:rPr>
              <a:t>小提示</a:t>
            </a:r>
          </a:p>
        </p:txBody>
      </p:sp>
      <p:pic>
        <p:nvPicPr>
          <p:cNvPr id="4" name="图片 3">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pic>
        <p:nvPicPr>
          <p:cNvPr id="7" name="图片 6">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
        <p:nvSpPr>
          <p:cNvPr id="8"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5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非</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谓语动词</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P305</a:t>
            </a:r>
            <a:endParaRPr lang="zh-CN" altLang="en-US" sz="3200" dirty="0">
              <a:solidFill>
                <a:srgbClr val="FF0000"/>
              </a:solidFill>
              <a:latin typeface="宋体" panose="02010600030101010101" pitchFamily="2" charset="-122"/>
              <a:ea typeface="宋体" panose="02010600030101010101" pitchFamily="2" charset="-122"/>
            </a:endParaRPr>
          </a:p>
        </p:txBody>
      </p:sp>
      <p:grpSp>
        <p:nvGrpSpPr>
          <p:cNvPr id="3" name="组合 2"/>
          <p:cNvGrpSpPr/>
          <p:nvPr/>
        </p:nvGrpSpPr>
        <p:grpSpPr>
          <a:xfrm>
            <a:off x="5345650" y="2325104"/>
            <a:ext cx="13680000" cy="9065792"/>
            <a:chOff x="5345650" y="2325104"/>
            <a:chExt cx="13680000" cy="9065792"/>
          </a:xfrm>
        </p:grpSpPr>
        <p:pic>
          <p:nvPicPr>
            <p:cNvPr id="7170" name="Picture 2"/>
            <p:cNvPicPr>
              <a:picLocks noChangeAspect="1" noChangeArrowheads="1"/>
            </p:cNvPicPr>
            <p:nvPr/>
          </p:nvPicPr>
          <p:blipFill>
            <a:blip r:embed="rId5">
              <a:clrChange>
                <a:clrFrom>
                  <a:srgbClr val="FFFDE9"/>
                </a:clrFrom>
                <a:clrTo>
                  <a:srgbClr val="FFFDE9">
                    <a:alpha val="0"/>
                  </a:srgbClr>
                </a:clrTo>
              </a:clrChange>
              <a:extLst>
                <a:ext uri="{28A0092B-C50C-407E-A947-70E740481C1C}">
                  <a14:useLocalDpi xmlns:a14="http://schemas.microsoft.com/office/drawing/2010/main" val="0"/>
                </a:ext>
              </a:extLst>
            </a:blip>
            <a:srcRect/>
            <a:stretch>
              <a:fillRect/>
            </a:stretch>
          </p:blipFill>
          <p:spPr bwMode="auto">
            <a:xfrm>
              <a:off x="5345650" y="2325104"/>
              <a:ext cx="13680000" cy="90657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1"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345650" y="2325104"/>
              <a:ext cx="5106000" cy="51752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pic>
        <p:nvPicPr>
          <p:cNvPr id="9" name="图片 8">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968050" y="11596769"/>
            <a:ext cx="1398631" cy="1398631"/>
          </a:xfrm>
          <a:prstGeom prst="rect">
            <a:avLst/>
          </a:prstGeom>
        </p:spPr>
      </p:pic>
    </p:spTree>
    <p:extLst>
      <p:ext uri="{BB962C8B-B14F-4D97-AF65-F5344CB8AC3E}">
        <p14:creationId xmlns:p14="http://schemas.microsoft.com/office/powerpoint/2010/main" val="7149478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 xmlns:a16="http://schemas.microsoft.com/office/drawing/2014/main" id="{037EC38E-21B6-4B70-B7D0-7EF1E23E3893}"/>
              </a:ext>
            </a:extLst>
          </p:cNvPr>
          <p:cNvSpPr/>
          <p:nvPr/>
        </p:nvSpPr>
        <p:spPr>
          <a:xfrm>
            <a:off x="1192102" y="738000"/>
            <a:ext cx="21987096" cy="969496"/>
          </a:xfrm>
          <a:prstGeom prst="rect">
            <a:avLst/>
          </a:prstGeom>
        </p:spPr>
        <p:txBody>
          <a:bodyPr wrap="square">
            <a:spAutoFit/>
          </a:bodyPr>
          <a:lstStyle/>
          <a:p>
            <a:pPr algn="ct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突破语法</a:t>
            </a:r>
            <a:r>
              <a:rPr lang="en-US" altLang="zh-CN" sz="5700" b="1" dirty="0" smtClean="0">
                <a:latin typeface="Times New Roman" panose="02020603050405020304" pitchFamily="18" charset="0"/>
                <a:ea typeface="黑体" panose="02010609060101010101" pitchFamily="49" charset="-122"/>
                <a:cs typeface="Times New Roman" panose="02020603050405020304" pitchFamily="18" charset="0"/>
              </a:rPr>
              <a:t>5   </a:t>
            </a: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非谓语动词</a:t>
            </a:r>
            <a:endParaRPr lang="en-US" altLang="zh-CN" sz="5700" b="1" dirty="0">
              <a:latin typeface="Times New Roman" panose="02020603050405020304" pitchFamily="18" charset="0"/>
              <a:ea typeface="黑体" panose="02010609060101010101" pitchFamily="49" charset="-122"/>
              <a:cs typeface="Times New Roman" panose="02020603050405020304" pitchFamily="18" charset="0"/>
            </a:endParaRPr>
          </a:p>
        </p:txBody>
      </p:sp>
      <p:pic>
        <p:nvPicPr>
          <p:cNvPr id="4" name="图片 3">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5"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5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非</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谓语动词</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P305</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16" name="TextBox 1"/>
          <p:cNvSpPr txBox="1"/>
          <p:nvPr/>
        </p:nvSpPr>
        <p:spPr>
          <a:xfrm>
            <a:off x="1925638" y="3058602"/>
            <a:ext cx="9405012" cy="894797"/>
          </a:xfrm>
          <a:prstGeom prst="rect">
            <a:avLst/>
          </a:prstGeom>
          <a:noFill/>
        </p:spPr>
        <p:txBody>
          <a:bodyPr wrap="square" rtlCol="0">
            <a:spAutoFit/>
          </a:bodyPr>
          <a:lstStyle/>
          <a:p>
            <a:pPr fontAlgn="auto">
              <a:lnSpc>
                <a:spcPct val="110000"/>
              </a:lnSpc>
            </a:pPr>
            <a:r>
              <a:rPr lang="zh-CN" altLang="en-US" sz="5400" spc="-100" dirty="0">
                <a:latin typeface="黑体" panose="02010609060101010101" pitchFamily="49" charset="-122"/>
                <a:ea typeface="黑体" panose="02010609060101010101" pitchFamily="49" charset="-122"/>
                <a:cs typeface="Times New Roman" panose="02020603050405020304" pitchFamily="18" charset="0"/>
              </a:rPr>
              <a:t>（</a:t>
            </a:r>
            <a:r>
              <a:rPr lang="en-US" altLang="zh-CN" sz="5400" spc="-100" dirty="0">
                <a:latin typeface="黑体" panose="02010609060101010101" pitchFamily="49" charset="-122"/>
                <a:ea typeface="黑体" panose="02010609060101010101" pitchFamily="49" charset="-122"/>
                <a:cs typeface="Times New Roman" panose="02020603050405020304" pitchFamily="18" charset="0"/>
              </a:rPr>
              <a:t>1</a:t>
            </a:r>
            <a:r>
              <a:rPr lang="zh-CN" altLang="en-US" sz="5400" spc="-100" dirty="0">
                <a:latin typeface="黑体" panose="02010609060101010101" pitchFamily="49" charset="-122"/>
                <a:ea typeface="黑体" panose="02010609060101010101" pitchFamily="49" charset="-122"/>
                <a:cs typeface="Times New Roman" panose="02020603050405020304" pitchFamily="18" charset="0"/>
              </a:rPr>
              <a:t>）动名词作主语</a:t>
            </a:r>
          </a:p>
        </p:txBody>
      </p:sp>
      <p:sp>
        <p:nvSpPr>
          <p:cNvPr id="17" name="TextBox 1"/>
          <p:cNvSpPr txBox="1"/>
          <p:nvPr/>
        </p:nvSpPr>
        <p:spPr>
          <a:xfrm>
            <a:off x="2530105" y="4394765"/>
            <a:ext cx="18790545" cy="1920526"/>
          </a:xfrm>
          <a:prstGeom prst="rect">
            <a:avLst/>
          </a:prstGeom>
          <a:noFill/>
        </p:spPr>
        <p:txBody>
          <a:bodyPr wrap="square" rtlCol="0">
            <a:spAutoFit/>
          </a:bodyPr>
          <a:lstStyle/>
          <a:p>
            <a:pPr fontAlgn="auto">
              <a:lnSpc>
                <a:spcPct val="110000"/>
              </a:lnSpc>
            </a:pPr>
            <a:r>
              <a:rPr lang="zh-CN" altLang="en-US" sz="5400" dirty="0">
                <a:solidFill>
                  <a:srgbClr val="2A5CAA"/>
                </a:solidFill>
                <a:latin typeface="Times New Roman" panose="02020603050405020304" pitchFamily="18" charset="0"/>
                <a:ea typeface="+mj-ea"/>
                <a:cs typeface="Times New Roman" panose="02020603050405020304" pitchFamily="18" charset="0"/>
              </a:rPr>
              <a:t>动名词短语作主语时，表示经常性、习惯性的动作或状态，谓语动词用第三人称单数。</a:t>
            </a:r>
          </a:p>
        </p:txBody>
      </p:sp>
      <p:pic>
        <p:nvPicPr>
          <p:cNvPr id="4098" name="Picture 2" descr="C:\Users\063\Desktop\未标题-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05650" y="4598855"/>
            <a:ext cx="373334" cy="432000"/>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1"/>
          <p:cNvSpPr txBox="1"/>
          <p:nvPr/>
        </p:nvSpPr>
        <p:spPr>
          <a:xfrm>
            <a:off x="1880649" y="9018000"/>
            <a:ext cx="20250001" cy="1920526"/>
          </a:xfrm>
          <a:prstGeom prst="rect">
            <a:avLst/>
          </a:prstGeom>
          <a:noFill/>
        </p:spPr>
        <p:txBody>
          <a:bodyPr wrap="square" rtlCol="0">
            <a:spAutoFit/>
          </a:bodyPr>
          <a:lstStyle/>
          <a:p>
            <a:pPr fontAlgn="auto">
              <a:lnSpc>
                <a:spcPct val="110000"/>
              </a:lnSpc>
            </a:pP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Spending money </a:t>
            </a:r>
            <a:r>
              <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rPr>
              <a:t>______(</a:t>
            </a: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be) much easier than earning money. </a:t>
            </a:r>
            <a:endPar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endParaRPr>
          </a:p>
          <a:p>
            <a:pPr fontAlgn="auto">
              <a:lnSpc>
                <a:spcPct val="110000"/>
              </a:lnSpc>
            </a:pPr>
            <a:r>
              <a:rPr lang="zh-CN" altLang="en-US" sz="5400" dirty="0" smtClean="0">
                <a:latin typeface="Times New Roman" panose="02020603050405020304" pitchFamily="18" charset="0"/>
                <a:ea typeface="楷体" panose="02010609060101010101" pitchFamily="49" charset="-122"/>
                <a:cs typeface="Times New Roman" panose="02020603050405020304" pitchFamily="18" charset="0"/>
              </a:rPr>
              <a:t>花钱</a:t>
            </a:r>
            <a:r>
              <a:rPr lang="zh-CN" altLang="en-US" sz="5400" dirty="0">
                <a:latin typeface="Times New Roman" panose="02020603050405020304" pitchFamily="18" charset="0"/>
                <a:ea typeface="楷体" panose="02010609060101010101" pitchFamily="49" charset="-122"/>
                <a:cs typeface="Times New Roman" panose="02020603050405020304" pitchFamily="18" charset="0"/>
              </a:rPr>
              <a:t>容易赚钱难。</a:t>
            </a:r>
          </a:p>
        </p:txBody>
      </p:sp>
      <p:grpSp>
        <p:nvGrpSpPr>
          <p:cNvPr id="12" name="组合 11"/>
          <p:cNvGrpSpPr/>
          <p:nvPr/>
        </p:nvGrpSpPr>
        <p:grpSpPr>
          <a:xfrm>
            <a:off x="1219800" y="9175704"/>
            <a:ext cx="684000" cy="769441"/>
            <a:chOff x="1219800" y="4649187"/>
            <a:chExt cx="684000" cy="769441"/>
          </a:xfrm>
        </p:grpSpPr>
        <p:sp>
          <p:nvSpPr>
            <p:cNvPr id="13" name="椭圆 12"/>
            <p:cNvSpPr/>
            <p:nvPr/>
          </p:nvSpPr>
          <p:spPr>
            <a:xfrm>
              <a:off x="1267375" y="4739482"/>
              <a:ext cx="612000" cy="612000"/>
            </a:xfrm>
            <a:prstGeom prst="ellipse">
              <a:avLst/>
            </a:prstGeom>
            <a:solidFill>
              <a:srgbClr val="00A1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spc="-300" dirty="0">
                <a:latin typeface="Times New Roman" panose="02020603050405020304" pitchFamily="18" charset="0"/>
                <a:cs typeface="Times New Roman" panose="02020603050405020304" pitchFamily="18" charset="0"/>
              </a:endParaRPr>
            </a:p>
          </p:txBody>
        </p:sp>
        <p:sp>
          <p:nvSpPr>
            <p:cNvPr id="14" name="TextBox 13"/>
            <p:cNvSpPr txBox="1"/>
            <p:nvPr/>
          </p:nvSpPr>
          <p:spPr>
            <a:xfrm>
              <a:off x="1219800" y="4649187"/>
              <a:ext cx="684000" cy="769441"/>
            </a:xfrm>
            <a:prstGeom prst="rect">
              <a:avLst/>
            </a:prstGeom>
            <a:noFill/>
          </p:spPr>
          <p:txBody>
            <a:bodyPr wrap="square" rtlCol="0" anchor="ctr">
              <a:spAutoFit/>
            </a:bodyPr>
            <a:lstStyle/>
            <a:p>
              <a:pPr algn="ctr"/>
              <a:r>
                <a:rPr lang="en-US" altLang="zh-CN" sz="4400" spc="-300" dirty="0" smtClean="0">
                  <a:solidFill>
                    <a:schemeClr val="lt1"/>
                  </a:solidFill>
                  <a:latin typeface="Times New Roman" panose="02020603050405020304" pitchFamily="18" charset="0"/>
                  <a:cs typeface="Times New Roman" panose="02020603050405020304" pitchFamily="18" charset="0"/>
                </a:rPr>
                <a:t>21</a:t>
              </a:r>
              <a:endParaRPr lang="zh-CN" altLang="en-US" sz="4400" spc="-300" dirty="0">
                <a:solidFill>
                  <a:schemeClr val="lt1"/>
                </a:solidFill>
                <a:latin typeface="Times New Roman" panose="02020603050405020304" pitchFamily="18" charset="0"/>
                <a:cs typeface="Times New Roman" panose="02020603050405020304" pitchFamily="18" charset="0"/>
              </a:endParaRPr>
            </a:p>
          </p:txBody>
        </p:sp>
      </p:grpSp>
      <p:sp>
        <p:nvSpPr>
          <p:cNvPr id="21" name="文本框 13"/>
          <p:cNvSpPr txBox="1"/>
          <p:nvPr/>
        </p:nvSpPr>
        <p:spPr>
          <a:xfrm>
            <a:off x="7187466" y="9039670"/>
            <a:ext cx="1038184" cy="923330"/>
          </a:xfrm>
          <a:prstGeom prst="rect">
            <a:avLst/>
          </a:prstGeom>
          <a:noFill/>
        </p:spPr>
        <p:txBody>
          <a:bodyPr wrap="square" rtlCol="0">
            <a:spAutoFit/>
          </a:bodyPr>
          <a:lstStyle/>
          <a:p>
            <a:r>
              <a:rPr lang="en-US"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is</a:t>
            </a:r>
            <a:endPar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endParaRPr>
          </a:p>
        </p:txBody>
      </p:sp>
      <p:pic>
        <p:nvPicPr>
          <p:cNvPr id="8194" name="Picture 2"/>
          <p:cNvPicPr>
            <a:picLocks noChangeAspect="1" noChangeArrowheads="1"/>
          </p:cNvPicPr>
          <p:nvPr/>
        </p:nvPicPr>
        <p:blipFill>
          <a:blip r:embed="rId4">
            <a:clrChange>
              <a:clrFrom>
                <a:srgbClr val="DBF2FB"/>
              </a:clrFrom>
              <a:clrTo>
                <a:srgbClr val="DBF2FB">
                  <a:alpha val="0"/>
                </a:srgbClr>
              </a:clrTo>
            </a:clrChange>
            <a:extLst>
              <a:ext uri="{28A0092B-C50C-407E-A947-70E740481C1C}">
                <a14:useLocalDpi xmlns:a14="http://schemas.microsoft.com/office/drawing/2010/main" val="0"/>
              </a:ext>
            </a:extLst>
          </a:blip>
          <a:srcRect/>
          <a:stretch>
            <a:fillRect/>
          </a:stretch>
        </p:blipFill>
        <p:spPr bwMode="auto">
          <a:xfrm>
            <a:off x="1886728" y="1954390"/>
            <a:ext cx="3854194" cy="1080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2" name="TextBox 1"/>
          <p:cNvSpPr txBox="1"/>
          <p:nvPr/>
        </p:nvSpPr>
        <p:spPr>
          <a:xfrm>
            <a:off x="2530105" y="6240655"/>
            <a:ext cx="18790545" cy="2834622"/>
          </a:xfrm>
          <a:prstGeom prst="rect">
            <a:avLst/>
          </a:prstGeom>
          <a:noFill/>
        </p:spPr>
        <p:txBody>
          <a:bodyPr wrap="square" rtlCol="0">
            <a:spAutoFit/>
          </a:bodyPr>
          <a:lstStyle/>
          <a:p>
            <a:pPr fontAlgn="auto">
              <a:lnSpc>
                <a:spcPct val="110000"/>
              </a:lnSpc>
            </a:pPr>
            <a:r>
              <a:rPr lang="zh-CN" altLang="en-US" sz="5400" dirty="0">
                <a:solidFill>
                  <a:srgbClr val="2A5CAA"/>
                </a:solidFill>
                <a:latin typeface="Times New Roman" panose="02020603050405020304" pitchFamily="18" charset="0"/>
                <a:ea typeface="+mj-ea"/>
                <a:cs typeface="Times New Roman" panose="02020603050405020304" pitchFamily="18" charset="0"/>
              </a:rPr>
              <a:t>较长的动名词短语作主语时，通常用</a:t>
            </a:r>
            <a:r>
              <a:rPr lang="en-US" altLang="zh-CN" sz="5400" dirty="0">
                <a:solidFill>
                  <a:srgbClr val="2A5CAA"/>
                </a:solidFill>
                <a:latin typeface="Times New Roman" panose="02020603050405020304" pitchFamily="18" charset="0"/>
                <a:ea typeface="+mj-ea"/>
                <a:cs typeface="Times New Roman" panose="02020603050405020304" pitchFamily="18" charset="0"/>
              </a:rPr>
              <a:t>it</a:t>
            </a:r>
            <a:r>
              <a:rPr lang="zh-CN" altLang="en-US" sz="5400" dirty="0">
                <a:solidFill>
                  <a:srgbClr val="2A5CAA"/>
                </a:solidFill>
                <a:latin typeface="Times New Roman" panose="02020603050405020304" pitchFamily="18" charset="0"/>
                <a:ea typeface="+mj-ea"/>
                <a:cs typeface="Times New Roman" panose="02020603050405020304" pitchFamily="18" charset="0"/>
              </a:rPr>
              <a:t>作形式主语，而将动名词短语置于句末。常用句式结构为：</a:t>
            </a:r>
            <a:r>
              <a:rPr lang="en-US" altLang="zh-CN" sz="5400" dirty="0">
                <a:solidFill>
                  <a:srgbClr val="2A5CAA"/>
                </a:solidFill>
                <a:latin typeface="Times New Roman" panose="02020603050405020304" pitchFamily="18" charset="0"/>
                <a:ea typeface="+mj-ea"/>
                <a:cs typeface="Times New Roman" panose="02020603050405020304" pitchFamily="18" charset="0"/>
              </a:rPr>
              <a:t>It </a:t>
            </a:r>
            <a:r>
              <a:rPr lang="en-US" altLang="zh-CN" sz="5400" dirty="0" err="1">
                <a:solidFill>
                  <a:srgbClr val="2A5CAA"/>
                </a:solidFill>
                <a:latin typeface="Times New Roman" panose="02020603050405020304" pitchFamily="18" charset="0"/>
                <a:ea typeface="+mj-ea"/>
                <a:cs typeface="Times New Roman" panose="02020603050405020304" pitchFamily="18" charset="0"/>
              </a:rPr>
              <a:t>is+no</a:t>
            </a:r>
            <a:r>
              <a:rPr lang="en-US" altLang="zh-CN" sz="5400" dirty="0">
                <a:solidFill>
                  <a:srgbClr val="2A5CAA"/>
                </a:solidFill>
                <a:latin typeface="Times New Roman" panose="02020603050405020304" pitchFamily="18" charset="0"/>
                <a:ea typeface="+mj-ea"/>
                <a:cs typeface="Times New Roman" panose="02020603050405020304" pitchFamily="18" charset="0"/>
              </a:rPr>
              <a:t> use/no good/useless/a waste of time...+V-</a:t>
            </a:r>
            <a:r>
              <a:rPr lang="en-US" altLang="zh-CN" sz="5400" dirty="0" err="1">
                <a:solidFill>
                  <a:srgbClr val="2A5CAA"/>
                </a:solidFill>
                <a:latin typeface="Times New Roman" panose="02020603050405020304" pitchFamily="18" charset="0"/>
                <a:ea typeface="+mj-ea"/>
                <a:cs typeface="Times New Roman" panose="02020603050405020304" pitchFamily="18" charset="0"/>
              </a:rPr>
              <a:t>ing</a:t>
            </a:r>
            <a:r>
              <a:rPr lang="zh-CN" altLang="en-US" sz="5400" dirty="0">
                <a:solidFill>
                  <a:srgbClr val="2A5CAA"/>
                </a:solidFill>
                <a:latin typeface="Times New Roman" panose="02020603050405020304" pitchFamily="18" charset="0"/>
                <a:ea typeface="+mj-ea"/>
                <a:cs typeface="Times New Roman" panose="02020603050405020304" pitchFamily="18" charset="0"/>
              </a:rPr>
              <a:t>。</a:t>
            </a:r>
          </a:p>
        </p:txBody>
      </p:sp>
      <p:pic>
        <p:nvPicPr>
          <p:cNvPr id="23" name="Picture 2" descr="C:\Users\063\Desktop\未标题-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05650" y="6420029"/>
            <a:ext cx="373334" cy="432000"/>
          </a:xfrm>
          <a:prstGeom prst="rect">
            <a:avLst/>
          </a:prstGeom>
          <a:noFill/>
          <a:extLst>
            <a:ext uri="{909E8E84-426E-40DD-AFC4-6F175D3DCCD1}">
              <a14:hiddenFill xmlns:a14="http://schemas.microsoft.com/office/drawing/2010/main">
                <a:solidFill>
                  <a:srgbClr val="FFFFFF"/>
                </a:solidFill>
              </a14:hiddenFill>
            </a:ext>
          </a:extLst>
        </p:spPr>
      </p:pic>
      <p:pic>
        <p:nvPicPr>
          <p:cNvPr id="18" name="图片 17">
            <a:hlinkClick r:id="rId5" action="ppaction://hlinksldjump"/>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11662779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194"/>
                                        </p:tgtEl>
                                        <p:attrNameLst>
                                          <p:attrName>style.visibility</p:attrName>
                                        </p:attrNameLst>
                                      </p:cBhvr>
                                      <p:to>
                                        <p:strVal val="visible"/>
                                      </p:to>
                                    </p:set>
                                    <p:animEffect transition="in" filter="fade">
                                      <p:cBhvr>
                                        <p:cTn id="7" dur="500"/>
                                        <p:tgtEl>
                                          <p:spTgt spid="819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500"/>
                                        <p:tgtEl>
                                          <p:spTgt spid="1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fade">
                                      <p:cBhvr>
                                        <p:cTn id="17" dur="500"/>
                                        <p:tgtEl>
                                          <p:spTgt spid="17"/>
                                        </p:tgtEl>
                                      </p:cBhvr>
                                    </p:animEffect>
                                  </p:childTnLst>
                                </p:cTn>
                              </p:par>
                              <p:par>
                                <p:cTn id="18" presetID="10" presetClass="entr" presetSubtype="0" fill="hold" nodeType="withEffect">
                                  <p:stCondLst>
                                    <p:cond delay="0"/>
                                  </p:stCondLst>
                                  <p:childTnLst>
                                    <p:set>
                                      <p:cBhvr>
                                        <p:cTn id="19" dur="1" fill="hold">
                                          <p:stCondLst>
                                            <p:cond delay="0"/>
                                          </p:stCondLst>
                                        </p:cTn>
                                        <p:tgtEl>
                                          <p:spTgt spid="4098"/>
                                        </p:tgtEl>
                                        <p:attrNameLst>
                                          <p:attrName>style.visibility</p:attrName>
                                        </p:attrNameLst>
                                      </p:cBhvr>
                                      <p:to>
                                        <p:strVal val="visible"/>
                                      </p:to>
                                    </p:set>
                                    <p:animEffect transition="in" filter="fade">
                                      <p:cBhvr>
                                        <p:cTn id="20" dur="500"/>
                                        <p:tgtEl>
                                          <p:spTgt spid="4098"/>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22"/>
                                        </p:tgtEl>
                                        <p:attrNameLst>
                                          <p:attrName>style.visibility</p:attrName>
                                        </p:attrNameLst>
                                      </p:cBhvr>
                                      <p:to>
                                        <p:strVal val="visible"/>
                                      </p:to>
                                    </p:set>
                                    <p:animEffect transition="in" filter="fade">
                                      <p:cBhvr>
                                        <p:cTn id="25" dur="500"/>
                                        <p:tgtEl>
                                          <p:spTgt spid="22"/>
                                        </p:tgtEl>
                                      </p:cBhvr>
                                    </p:animEffect>
                                  </p:childTnLst>
                                </p:cTn>
                              </p:par>
                              <p:par>
                                <p:cTn id="26" presetID="10" presetClass="entr" presetSubtype="0" fill="hold" nodeType="withEffect">
                                  <p:stCondLst>
                                    <p:cond delay="0"/>
                                  </p:stCondLst>
                                  <p:childTnLst>
                                    <p:set>
                                      <p:cBhvr>
                                        <p:cTn id="27" dur="1" fill="hold">
                                          <p:stCondLst>
                                            <p:cond delay="0"/>
                                          </p:stCondLst>
                                        </p:cTn>
                                        <p:tgtEl>
                                          <p:spTgt spid="23"/>
                                        </p:tgtEl>
                                        <p:attrNameLst>
                                          <p:attrName>style.visibility</p:attrName>
                                        </p:attrNameLst>
                                      </p:cBhvr>
                                      <p:to>
                                        <p:strVal val="visible"/>
                                      </p:to>
                                    </p:set>
                                    <p:animEffect transition="in" filter="fade">
                                      <p:cBhvr>
                                        <p:cTn id="28" dur="500"/>
                                        <p:tgtEl>
                                          <p:spTgt spid="23"/>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500"/>
                                        <p:tgtEl>
                                          <p:spTgt spid="9"/>
                                        </p:tgtEl>
                                      </p:cBhvr>
                                    </p:animEffect>
                                  </p:childTnLst>
                                </p:cTn>
                              </p:par>
                              <p:par>
                                <p:cTn id="34" presetID="10" presetClass="entr" presetSubtype="0" fill="hold" nodeType="with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fade">
                                      <p:cBhvr>
                                        <p:cTn id="36" dur="500"/>
                                        <p:tgtEl>
                                          <p:spTgt spid="12"/>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8" fill="hold" grpId="0" nodeType="clickEffect">
                                  <p:stCondLst>
                                    <p:cond delay="0"/>
                                  </p:stCondLst>
                                  <p:childTnLst>
                                    <p:set>
                                      <p:cBhvr>
                                        <p:cTn id="40" dur="1" fill="hold">
                                          <p:stCondLst>
                                            <p:cond delay="0"/>
                                          </p:stCondLst>
                                        </p:cTn>
                                        <p:tgtEl>
                                          <p:spTgt spid="21"/>
                                        </p:tgtEl>
                                        <p:attrNameLst>
                                          <p:attrName>style.visibility</p:attrName>
                                        </p:attrNameLst>
                                      </p:cBhvr>
                                      <p:to>
                                        <p:strVal val="visible"/>
                                      </p:to>
                                    </p:set>
                                    <p:animEffect transition="in" filter="wipe(left)">
                                      <p:cBhvr>
                                        <p:cTn id="41" dur="20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9" grpId="0"/>
      <p:bldP spid="21" grpId="0"/>
      <p:bldP spid="2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 xmlns:a16="http://schemas.microsoft.com/office/drawing/2014/main" id="{037EC38E-21B6-4B70-B7D0-7EF1E23E3893}"/>
              </a:ext>
            </a:extLst>
          </p:cNvPr>
          <p:cNvSpPr/>
          <p:nvPr/>
        </p:nvSpPr>
        <p:spPr>
          <a:xfrm>
            <a:off x="1192102" y="738000"/>
            <a:ext cx="21987096" cy="969496"/>
          </a:xfrm>
          <a:prstGeom prst="rect">
            <a:avLst/>
          </a:prstGeom>
        </p:spPr>
        <p:txBody>
          <a:bodyPr wrap="square">
            <a:spAutoFit/>
          </a:bodyPr>
          <a:lstStyle/>
          <a:p>
            <a:pPr algn="ct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突破语法</a:t>
            </a:r>
            <a:r>
              <a:rPr lang="en-US" altLang="zh-CN" sz="5700" b="1" dirty="0" smtClean="0">
                <a:latin typeface="Times New Roman" panose="02020603050405020304" pitchFamily="18" charset="0"/>
                <a:ea typeface="黑体" panose="02010609060101010101" pitchFamily="49" charset="-122"/>
                <a:cs typeface="Times New Roman" panose="02020603050405020304" pitchFamily="18" charset="0"/>
              </a:rPr>
              <a:t>5   </a:t>
            </a: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非谓语动词</a:t>
            </a:r>
            <a:endParaRPr lang="en-US" altLang="zh-CN" sz="5700" b="1" dirty="0">
              <a:latin typeface="Times New Roman" panose="02020603050405020304" pitchFamily="18" charset="0"/>
              <a:ea typeface="黑体" panose="02010609060101010101" pitchFamily="49" charset="-122"/>
              <a:cs typeface="Times New Roman" panose="02020603050405020304" pitchFamily="18" charset="0"/>
            </a:endParaRPr>
          </a:p>
        </p:txBody>
      </p:sp>
      <p:pic>
        <p:nvPicPr>
          <p:cNvPr id="4" name="图片 3">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5"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5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非</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谓语动词</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P305</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16" name="TextBox 1"/>
          <p:cNvSpPr txBox="1"/>
          <p:nvPr/>
        </p:nvSpPr>
        <p:spPr>
          <a:xfrm>
            <a:off x="1925638" y="1953000"/>
            <a:ext cx="9405012" cy="894797"/>
          </a:xfrm>
          <a:prstGeom prst="rect">
            <a:avLst/>
          </a:prstGeom>
          <a:noFill/>
        </p:spPr>
        <p:txBody>
          <a:bodyPr wrap="square" rtlCol="0">
            <a:spAutoFit/>
          </a:bodyPr>
          <a:lstStyle/>
          <a:p>
            <a:pPr fontAlgn="auto">
              <a:lnSpc>
                <a:spcPct val="110000"/>
              </a:lnSpc>
            </a:pPr>
            <a:r>
              <a:rPr lang="zh-CN" altLang="en-US" sz="5400" spc="-100" dirty="0">
                <a:latin typeface="黑体" panose="02010609060101010101" pitchFamily="49" charset="-122"/>
                <a:ea typeface="黑体" panose="02010609060101010101" pitchFamily="49" charset="-122"/>
                <a:cs typeface="Times New Roman" panose="02020603050405020304" pitchFamily="18" charset="0"/>
              </a:rPr>
              <a:t>（</a:t>
            </a:r>
            <a:r>
              <a:rPr lang="en-US" altLang="zh-CN" sz="5400" spc="-100" dirty="0">
                <a:latin typeface="黑体" panose="02010609060101010101" pitchFamily="49" charset="-122"/>
                <a:ea typeface="黑体" panose="02010609060101010101" pitchFamily="49" charset="-122"/>
                <a:cs typeface="Times New Roman" panose="02020603050405020304" pitchFamily="18" charset="0"/>
              </a:rPr>
              <a:t>2</a:t>
            </a:r>
            <a:r>
              <a:rPr lang="zh-CN" altLang="en-US" sz="5400" spc="-100" dirty="0">
                <a:latin typeface="黑体" panose="02010609060101010101" pitchFamily="49" charset="-122"/>
                <a:ea typeface="黑体" panose="02010609060101010101" pitchFamily="49" charset="-122"/>
                <a:cs typeface="Times New Roman" panose="02020603050405020304" pitchFamily="18" charset="0"/>
              </a:rPr>
              <a:t>）动名词作表语</a:t>
            </a:r>
          </a:p>
        </p:txBody>
      </p:sp>
      <p:sp>
        <p:nvSpPr>
          <p:cNvPr id="17" name="TextBox 1"/>
          <p:cNvSpPr txBox="1"/>
          <p:nvPr/>
        </p:nvSpPr>
        <p:spPr>
          <a:xfrm>
            <a:off x="2530105" y="3289163"/>
            <a:ext cx="19854622" cy="1845890"/>
          </a:xfrm>
          <a:prstGeom prst="rect">
            <a:avLst/>
          </a:prstGeom>
          <a:noFill/>
        </p:spPr>
        <p:txBody>
          <a:bodyPr wrap="square" rtlCol="0">
            <a:spAutoFit/>
          </a:bodyPr>
          <a:lstStyle/>
          <a:p>
            <a:pPr fontAlgn="auto">
              <a:lnSpc>
                <a:spcPct val="110000"/>
              </a:lnSpc>
            </a:pPr>
            <a:r>
              <a:rPr lang="zh-CN" altLang="en-US" sz="5400" spc="-100" dirty="0">
                <a:solidFill>
                  <a:srgbClr val="2A5CAA"/>
                </a:solidFill>
                <a:latin typeface="Times New Roman" panose="02020603050405020304" pitchFamily="18" charset="0"/>
                <a:ea typeface="+mj-ea"/>
                <a:cs typeface="Times New Roman" panose="02020603050405020304" pitchFamily="18" charset="0"/>
              </a:rPr>
              <a:t>动名词作表语相当于名词，说明主语的含义及内容，主语与表语互换位置不影响句子的基本含义；不可用副词来修饰。</a:t>
            </a:r>
          </a:p>
        </p:txBody>
      </p:sp>
      <p:pic>
        <p:nvPicPr>
          <p:cNvPr id="4098" name="Picture 2" descr="C:\Users\063\Desktop\未标题-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05650" y="3493253"/>
            <a:ext cx="373334" cy="432000"/>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1"/>
          <p:cNvSpPr txBox="1"/>
          <p:nvPr/>
        </p:nvSpPr>
        <p:spPr>
          <a:xfrm>
            <a:off x="1880649" y="6088178"/>
            <a:ext cx="20250001" cy="1920526"/>
          </a:xfrm>
          <a:prstGeom prst="rect">
            <a:avLst/>
          </a:prstGeom>
          <a:noFill/>
        </p:spPr>
        <p:txBody>
          <a:bodyPr wrap="square" rtlCol="0">
            <a:spAutoFit/>
          </a:bodyPr>
          <a:lstStyle/>
          <a:p>
            <a:pPr fontAlgn="auto">
              <a:lnSpc>
                <a:spcPct val="110000"/>
              </a:lnSpc>
            </a:pP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Their job is building houses.</a:t>
            </a:r>
            <a:r>
              <a:rPr lang="zh-CN" altLang="en-US" sz="5400" dirty="0">
                <a:latin typeface="Times New Roman" panose="02020603050405020304" pitchFamily="18" charset="0"/>
                <a:ea typeface="楷体" panose="02010609060101010101" pitchFamily="49" charset="-122"/>
                <a:cs typeface="Times New Roman" panose="02020603050405020304" pitchFamily="18" charset="0"/>
              </a:rPr>
              <a:t>（同义句改写）</a:t>
            </a:r>
          </a:p>
          <a:p>
            <a:pPr fontAlgn="auto">
              <a:lnSpc>
                <a:spcPct val="110000"/>
              </a:lnSpc>
            </a:pPr>
            <a:r>
              <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rPr>
              <a:t>________________________ </a:t>
            </a: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is their job. </a:t>
            </a:r>
            <a:endParaRPr lang="zh-CN" altLang="en-US" sz="5400" dirty="0">
              <a:latin typeface="Times New Roman" panose="02020603050405020304" pitchFamily="18" charset="0"/>
              <a:ea typeface="楷体" panose="02010609060101010101" pitchFamily="49" charset="-122"/>
              <a:cs typeface="Times New Roman" panose="02020603050405020304" pitchFamily="18" charset="0"/>
            </a:endParaRPr>
          </a:p>
        </p:txBody>
      </p:sp>
      <p:grpSp>
        <p:nvGrpSpPr>
          <p:cNvPr id="12" name="组合 11"/>
          <p:cNvGrpSpPr/>
          <p:nvPr/>
        </p:nvGrpSpPr>
        <p:grpSpPr>
          <a:xfrm>
            <a:off x="1219800" y="6245882"/>
            <a:ext cx="684000" cy="769441"/>
            <a:chOff x="1219800" y="4649187"/>
            <a:chExt cx="684000" cy="769441"/>
          </a:xfrm>
        </p:grpSpPr>
        <p:sp>
          <p:nvSpPr>
            <p:cNvPr id="13" name="椭圆 12"/>
            <p:cNvSpPr/>
            <p:nvPr/>
          </p:nvSpPr>
          <p:spPr>
            <a:xfrm>
              <a:off x="1267375" y="4739482"/>
              <a:ext cx="612000" cy="612000"/>
            </a:xfrm>
            <a:prstGeom prst="ellipse">
              <a:avLst/>
            </a:prstGeom>
            <a:solidFill>
              <a:srgbClr val="00A1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spc="-300" dirty="0">
                <a:latin typeface="Times New Roman" panose="02020603050405020304" pitchFamily="18" charset="0"/>
                <a:cs typeface="Times New Roman" panose="02020603050405020304" pitchFamily="18" charset="0"/>
              </a:endParaRPr>
            </a:p>
          </p:txBody>
        </p:sp>
        <p:sp>
          <p:nvSpPr>
            <p:cNvPr id="14" name="TextBox 13"/>
            <p:cNvSpPr txBox="1"/>
            <p:nvPr/>
          </p:nvSpPr>
          <p:spPr>
            <a:xfrm>
              <a:off x="1219800" y="4649187"/>
              <a:ext cx="684000" cy="769441"/>
            </a:xfrm>
            <a:prstGeom prst="rect">
              <a:avLst/>
            </a:prstGeom>
            <a:noFill/>
          </p:spPr>
          <p:txBody>
            <a:bodyPr wrap="square" rtlCol="0" anchor="ctr">
              <a:spAutoFit/>
            </a:bodyPr>
            <a:lstStyle/>
            <a:p>
              <a:pPr algn="ctr"/>
              <a:r>
                <a:rPr lang="en-US" altLang="zh-CN" sz="4400" spc="-300" dirty="0" smtClean="0">
                  <a:solidFill>
                    <a:schemeClr val="lt1"/>
                  </a:solidFill>
                  <a:latin typeface="Times New Roman" panose="02020603050405020304" pitchFamily="18" charset="0"/>
                  <a:cs typeface="Times New Roman" panose="02020603050405020304" pitchFamily="18" charset="0"/>
                </a:rPr>
                <a:t>22</a:t>
              </a:r>
              <a:endParaRPr lang="zh-CN" altLang="en-US" sz="4400" spc="-300" dirty="0">
                <a:solidFill>
                  <a:schemeClr val="lt1"/>
                </a:solidFill>
                <a:latin typeface="Times New Roman" panose="02020603050405020304" pitchFamily="18" charset="0"/>
                <a:cs typeface="Times New Roman" panose="02020603050405020304" pitchFamily="18" charset="0"/>
              </a:endParaRPr>
            </a:p>
          </p:txBody>
        </p:sp>
      </p:grpSp>
      <p:sp>
        <p:nvSpPr>
          <p:cNvPr id="21" name="文本框 13"/>
          <p:cNvSpPr txBox="1"/>
          <p:nvPr/>
        </p:nvSpPr>
        <p:spPr>
          <a:xfrm>
            <a:off x="2032994" y="6926971"/>
            <a:ext cx="5133184" cy="923330"/>
          </a:xfrm>
          <a:prstGeom prst="rect">
            <a:avLst/>
          </a:prstGeom>
          <a:noFill/>
        </p:spPr>
        <p:txBody>
          <a:bodyPr wrap="square" rtlCol="0">
            <a:spAutoFit/>
          </a:bodyPr>
          <a:lstStyle/>
          <a:p>
            <a:r>
              <a:rPr lang="en-US"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Building houses</a:t>
            </a:r>
            <a:endPar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endParaRPr>
          </a:p>
        </p:txBody>
      </p:sp>
      <p:pic>
        <p:nvPicPr>
          <p:cNvPr id="15" name="图片 14">
            <a:hlinkClick r:id="rId4" action="ppaction://hlinksldjump"/>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20886703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500"/>
                                        <p:tgtEl>
                                          <p:spTgt spid="17"/>
                                        </p:tgtEl>
                                      </p:cBhvr>
                                    </p:animEffect>
                                  </p:childTnLst>
                                </p:cTn>
                              </p:par>
                              <p:par>
                                <p:cTn id="13" presetID="10" presetClass="entr" presetSubtype="0" fill="hold" nodeType="withEffect">
                                  <p:stCondLst>
                                    <p:cond delay="0"/>
                                  </p:stCondLst>
                                  <p:childTnLst>
                                    <p:set>
                                      <p:cBhvr>
                                        <p:cTn id="14" dur="1" fill="hold">
                                          <p:stCondLst>
                                            <p:cond delay="0"/>
                                          </p:stCondLst>
                                        </p:cTn>
                                        <p:tgtEl>
                                          <p:spTgt spid="4098"/>
                                        </p:tgtEl>
                                        <p:attrNameLst>
                                          <p:attrName>style.visibility</p:attrName>
                                        </p:attrNameLst>
                                      </p:cBhvr>
                                      <p:to>
                                        <p:strVal val="visible"/>
                                      </p:to>
                                    </p:set>
                                    <p:animEffect transition="in" filter="fade">
                                      <p:cBhvr>
                                        <p:cTn id="15" dur="500"/>
                                        <p:tgtEl>
                                          <p:spTgt spid="4098"/>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500"/>
                                        <p:tgtEl>
                                          <p:spTgt spid="9"/>
                                        </p:tgtEl>
                                      </p:cBhvr>
                                    </p:animEffect>
                                  </p:childTnLst>
                                </p:cTn>
                              </p:par>
                              <p:par>
                                <p:cTn id="21" presetID="10" presetClass="entr" presetSubtype="0"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fade">
                                      <p:cBhvr>
                                        <p:cTn id="23" dur="500"/>
                                        <p:tgtEl>
                                          <p:spTgt spid="12"/>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21"/>
                                        </p:tgtEl>
                                        <p:attrNameLst>
                                          <p:attrName>style.visibility</p:attrName>
                                        </p:attrNameLst>
                                      </p:cBhvr>
                                      <p:to>
                                        <p:strVal val="visible"/>
                                      </p:to>
                                    </p:set>
                                    <p:animEffect transition="in" filter="wipe(left)">
                                      <p:cBhvr>
                                        <p:cTn id="28" dur="20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9" grpId="0"/>
      <p:bldP spid="21"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 xmlns:a16="http://schemas.microsoft.com/office/drawing/2014/main" id="{037EC38E-21B6-4B70-B7D0-7EF1E23E3893}"/>
              </a:ext>
            </a:extLst>
          </p:cNvPr>
          <p:cNvSpPr/>
          <p:nvPr/>
        </p:nvSpPr>
        <p:spPr>
          <a:xfrm>
            <a:off x="1192102" y="738000"/>
            <a:ext cx="21987096" cy="969496"/>
          </a:xfrm>
          <a:prstGeom prst="rect">
            <a:avLst/>
          </a:prstGeom>
        </p:spPr>
        <p:txBody>
          <a:bodyPr wrap="square">
            <a:spAutoFit/>
          </a:bodyPr>
          <a:lstStyle/>
          <a:p>
            <a:pPr algn="ct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突破语法</a:t>
            </a:r>
            <a:r>
              <a:rPr lang="en-US" altLang="zh-CN" sz="5700" b="1" dirty="0" smtClean="0">
                <a:latin typeface="Times New Roman" panose="02020603050405020304" pitchFamily="18" charset="0"/>
                <a:ea typeface="黑体" panose="02010609060101010101" pitchFamily="49" charset="-122"/>
                <a:cs typeface="Times New Roman" panose="02020603050405020304" pitchFamily="18" charset="0"/>
              </a:rPr>
              <a:t>5   </a:t>
            </a: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非谓语动词</a:t>
            </a:r>
            <a:endParaRPr lang="en-US" altLang="zh-CN" sz="5700" b="1" dirty="0">
              <a:latin typeface="Times New Roman" panose="02020603050405020304" pitchFamily="18" charset="0"/>
              <a:ea typeface="黑体" panose="02010609060101010101" pitchFamily="49" charset="-122"/>
              <a:cs typeface="Times New Roman" panose="02020603050405020304" pitchFamily="18" charset="0"/>
            </a:endParaRPr>
          </a:p>
        </p:txBody>
      </p:sp>
      <p:pic>
        <p:nvPicPr>
          <p:cNvPr id="4" name="图片 3">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5"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5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非</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谓语动词</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P306</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16" name="TextBox 1"/>
          <p:cNvSpPr txBox="1"/>
          <p:nvPr/>
        </p:nvSpPr>
        <p:spPr>
          <a:xfrm>
            <a:off x="1925638" y="1953000"/>
            <a:ext cx="9405012" cy="894797"/>
          </a:xfrm>
          <a:prstGeom prst="rect">
            <a:avLst/>
          </a:prstGeom>
          <a:noFill/>
        </p:spPr>
        <p:txBody>
          <a:bodyPr wrap="square" rtlCol="0">
            <a:spAutoFit/>
          </a:bodyPr>
          <a:lstStyle/>
          <a:p>
            <a:pPr fontAlgn="auto">
              <a:lnSpc>
                <a:spcPct val="110000"/>
              </a:lnSpc>
            </a:pPr>
            <a:r>
              <a:rPr lang="zh-CN" altLang="en-US" sz="5400" spc="-100" dirty="0">
                <a:latin typeface="黑体" panose="02010609060101010101" pitchFamily="49" charset="-122"/>
                <a:ea typeface="黑体" panose="02010609060101010101" pitchFamily="49" charset="-122"/>
                <a:cs typeface="Times New Roman" panose="02020603050405020304" pitchFamily="18" charset="0"/>
              </a:rPr>
              <a:t>（</a:t>
            </a:r>
            <a:r>
              <a:rPr lang="en-US" altLang="zh-CN" sz="5400" spc="-100" dirty="0">
                <a:latin typeface="黑体" panose="02010609060101010101" pitchFamily="49" charset="-122"/>
                <a:ea typeface="黑体" panose="02010609060101010101" pitchFamily="49" charset="-122"/>
                <a:cs typeface="Times New Roman" panose="02020603050405020304" pitchFamily="18" charset="0"/>
              </a:rPr>
              <a:t>2</a:t>
            </a:r>
            <a:r>
              <a:rPr lang="zh-CN" altLang="en-US" sz="5400" spc="-100" dirty="0">
                <a:latin typeface="黑体" panose="02010609060101010101" pitchFamily="49" charset="-122"/>
                <a:ea typeface="黑体" panose="02010609060101010101" pitchFamily="49" charset="-122"/>
                <a:cs typeface="Times New Roman" panose="02020603050405020304" pitchFamily="18" charset="0"/>
              </a:rPr>
              <a:t>）动名词作表语</a:t>
            </a:r>
          </a:p>
        </p:txBody>
      </p:sp>
      <p:sp>
        <p:nvSpPr>
          <p:cNvPr id="17" name="TextBox 1"/>
          <p:cNvSpPr txBox="1"/>
          <p:nvPr/>
        </p:nvSpPr>
        <p:spPr>
          <a:xfrm>
            <a:off x="2530105" y="3289163"/>
            <a:ext cx="19854622" cy="2759986"/>
          </a:xfrm>
          <a:prstGeom prst="rect">
            <a:avLst/>
          </a:prstGeom>
          <a:noFill/>
        </p:spPr>
        <p:txBody>
          <a:bodyPr wrap="square" rtlCol="0">
            <a:spAutoFit/>
          </a:bodyPr>
          <a:lstStyle/>
          <a:p>
            <a:pPr fontAlgn="auto">
              <a:lnSpc>
                <a:spcPct val="110000"/>
              </a:lnSpc>
            </a:pPr>
            <a:r>
              <a:rPr lang="zh-CN" altLang="en-US" sz="5400" spc="-100" dirty="0">
                <a:solidFill>
                  <a:srgbClr val="2A5CAA"/>
                </a:solidFill>
                <a:latin typeface="Times New Roman" panose="02020603050405020304" pitchFamily="18" charset="0"/>
                <a:ea typeface="+mj-ea"/>
                <a:cs typeface="Times New Roman" panose="02020603050405020304" pitchFamily="18" charset="0"/>
              </a:rPr>
              <a:t>动名词或不定式在句中作表语时，要注意与句子的主语在形式上保持一致，即句子主语用动名词，则表语也应使用动名词；若主语为不定式，则表语也使用不定式。</a:t>
            </a:r>
          </a:p>
        </p:txBody>
      </p:sp>
      <p:pic>
        <p:nvPicPr>
          <p:cNvPr id="4098" name="Picture 2" descr="C:\Users\063\Desktop\未标题-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05650" y="3493253"/>
            <a:ext cx="373334" cy="432000"/>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1"/>
          <p:cNvSpPr txBox="1"/>
          <p:nvPr/>
        </p:nvSpPr>
        <p:spPr>
          <a:xfrm>
            <a:off x="1880650" y="6661571"/>
            <a:ext cx="15345314" cy="1006429"/>
          </a:xfrm>
          <a:prstGeom prst="rect">
            <a:avLst/>
          </a:prstGeom>
          <a:noFill/>
        </p:spPr>
        <p:txBody>
          <a:bodyPr wrap="square" rtlCol="0">
            <a:spAutoFit/>
          </a:bodyPr>
          <a:lstStyle/>
          <a:p>
            <a:pPr fontAlgn="auto">
              <a:lnSpc>
                <a:spcPct val="110000"/>
              </a:lnSpc>
            </a:pP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Seeing is </a:t>
            </a:r>
            <a:r>
              <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rPr>
              <a:t>__________ </a:t>
            </a: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(believe). </a:t>
            </a:r>
            <a:r>
              <a:rPr lang="zh-CN" altLang="en-US" sz="5400" dirty="0">
                <a:latin typeface="Times New Roman" panose="02020603050405020304" pitchFamily="18" charset="0"/>
                <a:ea typeface="楷体" panose="02010609060101010101" pitchFamily="49" charset="-122"/>
                <a:cs typeface="Times New Roman" panose="02020603050405020304" pitchFamily="18" charset="0"/>
              </a:rPr>
              <a:t>眼见为实。</a:t>
            </a:r>
          </a:p>
        </p:txBody>
      </p:sp>
      <p:grpSp>
        <p:nvGrpSpPr>
          <p:cNvPr id="12" name="组合 11"/>
          <p:cNvGrpSpPr/>
          <p:nvPr/>
        </p:nvGrpSpPr>
        <p:grpSpPr>
          <a:xfrm>
            <a:off x="1219800" y="6763559"/>
            <a:ext cx="684000" cy="769441"/>
            <a:chOff x="1219800" y="4649187"/>
            <a:chExt cx="684000" cy="769441"/>
          </a:xfrm>
        </p:grpSpPr>
        <p:sp>
          <p:nvSpPr>
            <p:cNvPr id="13" name="椭圆 12"/>
            <p:cNvSpPr/>
            <p:nvPr/>
          </p:nvSpPr>
          <p:spPr>
            <a:xfrm>
              <a:off x="1267375" y="4739482"/>
              <a:ext cx="612000" cy="612000"/>
            </a:xfrm>
            <a:prstGeom prst="ellipse">
              <a:avLst/>
            </a:prstGeom>
            <a:solidFill>
              <a:srgbClr val="00A1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spc="-300" dirty="0">
                <a:latin typeface="Times New Roman" panose="02020603050405020304" pitchFamily="18" charset="0"/>
                <a:cs typeface="Times New Roman" panose="02020603050405020304" pitchFamily="18" charset="0"/>
              </a:endParaRPr>
            </a:p>
          </p:txBody>
        </p:sp>
        <p:sp>
          <p:nvSpPr>
            <p:cNvPr id="14" name="TextBox 13"/>
            <p:cNvSpPr txBox="1"/>
            <p:nvPr/>
          </p:nvSpPr>
          <p:spPr>
            <a:xfrm>
              <a:off x="1219800" y="4649187"/>
              <a:ext cx="684000" cy="769441"/>
            </a:xfrm>
            <a:prstGeom prst="rect">
              <a:avLst/>
            </a:prstGeom>
            <a:noFill/>
          </p:spPr>
          <p:txBody>
            <a:bodyPr wrap="square" rtlCol="0" anchor="ctr">
              <a:spAutoFit/>
            </a:bodyPr>
            <a:lstStyle/>
            <a:p>
              <a:pPr algn="ctr"/>
              <a:r>
                <a:rPr lang="en-US" altLang="zh-CN" sz="4400" spc="-300" dirty="0" smtClean="0">
                  <a:solidFill>
                    <a:schemeClr val="lt1"/>
                  </a:solidFill>
                  <a:latin typeface="Times New Roman" panose="02020603050405020304" pitchFamily="18" charset="0"/>
                  <a:cs typeface="Times New Roman" panose="02020603050405020304" pitchFamily="18" charset="0"/>
                </a:rPr>
                <a:t>23</a:t>
              </a:r>
              <a:endParaRPr lang="zh-CN" altLang="en-US" sz="4400" spc="-300" dirty="0">
                <a:solidFill>
                  <a:schemeClr val="lt1"/>
                </a:solidFill>
                <a:latin typeface="Times New Roman" panose="02020603050405020304" pitchFamily="18" charset="0"/>
                <a:cs typeface="Times New Roman" panose="02020603050405020304" pitchFamily="18" charset="0"/>
              </a:endParaRPr>
            </a:p>
          </p:txBody>
        </p:sp>
      </p:grpSp>
      <p:sp>
        <p:nvSpPr>
          <p:cNvPr id="21" name="文本框 13"/>
          <p:cNvSpPr txBox="1"/>
          <p:nvPr/>
        </p:nvSpPr>
        <p:spPr>
          <a:xfrm>
            <a:off x="4803746" y="6668608"/>
            <a:ext cx="2791904" cy="923330"/>
          </a:xfrm>
          <a:prstGeom prst="rect">
            <a:avLst/>
          </a:prstGeom>
          <a:noFill/>
        </p:spPr>
        <p:txBody>
          <a:bodyPr wrap="square" rtlCol="0">
            <a:spAutoFit/>
          </a:bodyPr>
          <a:lstStyle/>
          <a:p>
            <a:r>
              <a:rPr lang="en-US"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believing</a:t>
            </a:r>
            <a:endPar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endParaRPr>
          </a:p>
        </p:txBody>
      </p:sp>
      <p:pic>
        <p:nvPicPr>
          <p:cNvPr id="15" name="图片 14">
            <a:hlinkClick r:id="rId4" action="ppaction://hlinksldjump"/>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29801751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500"/>
                                        <p:tgtEl>
                                          <p:spTgt spid="17"/>
                                        </p:tgtEl>
                                      </p:cBhvr>
                                    </p:animEffect>
                                  </p:childTnLst>
                                </p:cTn>
                              </p:par>
                              <p:par>
                                <p:cTn id="13" presetID="10" presetClass="entr" presetSubtype="0" fill="hold" nodeType="withEffect">
                                  <p:stCondLst>
                                    <p:cond delay="0"/>
                                  </p:stCondLst>
                                  <p:childTnLst>
                                    <p:set>
                                      <p:cBhvr>
                                        <p:cTn id="14" dur="1" fill="hold">
                                          <p:stCondLst>
                                            <p:cond delay="0"/>
                                          </p:stCondLst>
                                        </p:cTn>
                                        <p:tgtEl>
                                          <p:spTgt spid="4098"/>
                                        </p:tgtEl>
                                        <p:attrNameLst>
                                          <p:attrName>style.visibility</p:attrName>
                                        </p:attrNameLst>
                                      </p:cBhvr>
                                      <p:to>
                                        <p:strVal val="visible"/>
                                      </p:to>
                                    </p:set>
                                    <p:animEffect transition="in" filter="fade">
                                      <p:cBhvr>
                                        <p:cTn id="15" dur="500"/>
                                        <p:tgtEl>
                                          <p:spTgt spid="4098"/>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500"/>
                                        <p:tgtEl>
                                          <p:spTgt spid="9"/>
                                        </p:tgtEl>
                                      </p:cBhvr>
                                    </p:animEffect>
                                  </p:childTnLst>
                                </p:cTn>
                              </p:par>
                              <p:par>
                                <p:cTn id="21" presetID="10" presetClass="entr" presetSubtype="0"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fade">
                                      <p:cBhvr>
                                        <p:cTn id="23" dur="500"/>
                                        <p:tgtEl>
                                          <p:spTgt spid="12"/>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21"/>
                                        </p:tgtEl>
                                        <p:attrNameLst>
                                          <p:attrName>style.visibility</p:attrName>
                                        </p:attrNameLst>
                                      </p:cBhvr>
                                      <p:to>
                                        <p:strVal val="visible"/>
                                      </p:to>
                                    </p:set>
                                    <p:animEffect transition="in" filter="wipe(left)">
                                      <p:cBhvr>
                                        <p:cTn id="28" dur="20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9" grpId="0"/>
      <p:bldP spid="21"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 xmlns:a16="http://schemas.microsoft.com/office/drawing/2014/main" id="{037EC38E-21B6-4B70-B7D0-7EF1E23E3893}"/>
              </a:ext>
            </a:extLst>
          </p:cNvPr>
          <p:cNvSpPr/>
          <p:nvPr/>
        </p:nvSpPr>
        <p:spPr>
          <a:xfrm>
            <a:off x="1192102" y="738000"/>
            <a:ext cx="21987096" cy="969496"/>
          </a:xfrm>
          <a:prstGeom prst="rect">
            <a:avLst/>
          </a:prstGeom>
        </p:spPr>
        <p:txBody>
          <a:bodyPr wrap="square">
            <a:spAutoFit/>
          </a:bodyPr>
          <a:lstStyle/>
          <a:p>
            <a:pPr algn="ct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突破语法</a:t>
            </a:r>
            <a:r>
              <a:rPr lang="en-US" altLang="zh-CN" sz="5700" b="1" dirty="0" smtClean="0">
                <a:latin typeface="Times New Roman" panose="02020603050405020304" pitchFamily="18" charset="0"/>
                <a:ea typeface="黑体" panose="02010609060101010101" pitchFamily="49" charset="-122"/>
                <a:cs typeface="Times New Roman" panose="02020603050405020304" pitchFamily="18" charset="0"/>
              </a:rPr>
              <a:t>5   </a:t>
            </a: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非谓语动词</a:t>
            </a:r>
            <a:endParaRPr lang="en-US" altLang="zh-CN" sz="5700" b="1" dirty="0">
              <a:latin typeface="Times New Roman" panose="02020603050405020304" pitchFamily="18" charset="0"/>
              <a:ea typeface="黑体" panose="02010609060101010101" pitchFamily="49" charset="-122"/>
              <a:cs typeface="Times New Roman" panose="02020603050405020304" pitchFamily="18" charset="0"/>
            </a:endParaRPr>
          </a:p>
        </p:txBody>
      </p:sp>
      <p:pic>
        <p:nvPicPr>
          <p:cNvPr id="4" name="图片 3">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5"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5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非</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谓语动词</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P306</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16" name="TextBox 1"/>
          <p:cNvSpPr txBox="1"/>
          <p:nvPr/>
        </p:nvSpPr>
        <p:spPr>
          <a:xfrm>
            <a:off x="1925638" y="1953000"/>
            <a:ext cx="9405012" cy="894797"/>
          </a:xfrm>
          <a:prstGeom prst="rect">
            <a:avLst/>
          </a:prstGeom>
          <a:noFill/>
        </p:spPr>
        <p:txBody>
          <a:bodyPr wrap="square" rtlCol="0">
            <a:spAutoFit/>
          </a:bodyPr>
          <a:lstStyle/>
          <a:p>
            <a:pPr fontAlgn="auto">
              <a:lnSpc>
                <a:spcPct val="110000"/>
              </a:lnSpc>
            </a:pPr>
            <a:r>
              <a:rPr lang="zh-CN" altLang="en-US" sz="5400" spc="-100" dirty="0">
                <a:latin typeface="黑体" panose="02010609060101010101" pitchFamily="49" charset="-122"/>
                <a:ea typeface="黑体" panose="02010609060101010101" pitchFamily="49" charset="-122"/>
                <a:cs typeface="Times New Roman" panose="02020603050405020304" pitchFamily="18" charset="0"/>
              </a:rPr>
              <a:t>（</a:t>
            </a:r>
            <a:r>
              <a:rPr lang="en-US" altLang="zh-CN" sz="5400" spc="-100" dirty="0">
                <a:latin typeface="黑体" panose="02010609060101010101" pitchFamily="49" charset="-122"/>
                <a:ea typeface="黑体" panose="02010609060101010101" pitchFamily="49" charset="-122"/>
                <a:cs typeface="Times New Roman" panose="02020603050405020304" pitchFamily="18" charset="0"/>
              </a:rPr>
              <a:t>3</a:t>
            </a:r>
            <a:r>
              <a:rPr lang="zh-CN" altLang="en-US" sz="5400" spc="-100" dirty="0">
                <a:latin typeface="黑体" panose="02010609060101010101" pitchFamily="49" charset="-122"/>
                <a:ea typeface="黑体" panose="02010609060101010101" pitchFamily="49" charset="-122"/>
                <a:cs typeface="Times New Roman" panose="02020603050405020304" pitchFamily="18" charset="0"/>
              </a:rPr>
              <a:t>）动名词作定语</a:t>
            </a:r>
          </a:p>
        </p:txBody>
      </p:sp>
      <p:sp>
        <p:nvSpPr>
          <p:cNvPr id="17" name="TextBox 1"/>
          <p:cNvSpPr txBox="1"/>
          <p:nvPr/>
        </p:nvSpPr>
        <p:spPr>
          <a:xfrm>
            <a:off x="1879375" y="3289163"/>
            <a:ext cx="19854622" cy="1808893"/>
          </a:xfrm>
          <a:prstGeom prst="rect">
            <a:avLst/>
          </a:prstGeom>
          <a:noFill/>
        </p:spPr>
        <p:txBody>
          <a:bodyPr wrap="square" rtlCol="0">
            <a:spAutoFit/>
          </a:bodyPr>
          <a:lstStyle/>
          <a:p>
            <a:pPr fontAlgn="auto">
              <a:lnSpc>
                <a:spcPct val="110000"/>
              </a:lnSpc>
            </a:pPr>
            <a:r>
              <a:rPr lang="zh-CN" altLang="en-US" sz="5400" spc="-100" dirty="0">
                <a:latin typeface="楷体" panose="02010609060101010101" pitchFamily="49" charset="-122"/>
                <a:ea typeface="楷体" panose="02010609060101010101" pitchFamily="49" charset="-122"/>
                <a:cs typeface="Times New Roman" panose="02020603050405020304" pitchFamily="18" charset="0"/>
              </a:rPr>
              <a:t>动名词作定语时一般前置，与所修饰的名词间没有逻辑上的主谓关系，表示被修饰词的性质、特征或用途</a:t>
            </a:r>
            <a:r>
              <a:rPr lang="zh-CN" altLang="en-US" sz="5400" spc="-100" dirty="0" smtClean="0">
                <a:latin typeface="楷体" panose="02010609060101010101" pitchFamily="49" charset="-122"/>
                <a:ea typeface="楷体" panose="02010609060101010101" pitchFamily="49" charset="-122"/>
                <a:cs typeface="Times New Roman" panose="02020603050405020304" pitchFamily="18" charset="0"/>
              </a:rPr>
              <a:t>。</a:t>
            </a:r>
            <a:endParaRPr lang="zh-CN" altLang="en-US" sz="5400" spc="-100" dirty="0">
              <a:latin typeface="楷体" panose="02010609060101010101" pitchFamily="49" charset="-122"/>
              <a:ea typeface="楷体" panose="02010609060101010101" pitchFamily="49" charset="-122"/>
              <a:cs typeface="Times New Roman" panose="02020603050405020304" pitchFamily="18" charset="0"/>
            </a:endParaRPr>
          </a:p>
        </p:txBody>
      </p:sp>
      <p:pic>
        <p:nvPicPr>
          <p:cNvPr id="9218" name="Picture 2"/>
          <p:cNvPicPr>
            <a:picLocks noChangeAspect="1" noChangeArrowheads="1"/>
          </p:cNvPicPr>
          <p:nvPr/>
        </p:nvPicPr>
        <p:blipFill>
          <a:blip r:embed="rId3">
            <a:clrChange>
              <a:clrFrom>
                <a:srgbClr val="DBF2FB"/>
              </a:clrFrom>
              <a:clrTo>
                <a:srgbClr val="DBF2FB">
                  <a:alpha val="0"/>
                </a:srgbClr>
              </a:clrTo>
            </a:clrChange>
            <a:extLst>
              <a:ext uri="{28A0092B-C50C-407E-A947-70E740481C1C}">
                <a14:useLocalDpi xmlns:a14="http://schemas.microsoft.com/office/drawing/2010/main" val="0"/>
              </a:ext>
            </a:extLst>
          </a:blip>
          <a:srcRect/>
          <a:stretch>
            <a:fillRect/>
          </a:stretch>
        </p:blipFill>
        <p:spPr bwMode="auto">
          <a:xfrm>
            <a:off x="3210565" y="5855898"/>
            <a:ext cx="14015398" cy="1152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219" name="Picture 3"/>
          <p:cNvPicPr>
            <a:picLocks noChangeAspect="1" noChangeArrowheads="1"/>
          </p:cNvPicPr>
          <p:nvPr/>
        </p:nvPicPr>
        <p:blipFill rotWithShape="1">
          <a:blip r:embed="rId4">
            <a:clrChange>
              <a:clrFrom>
                <a:srgbClr val="DBF2FB"/>
              </a:clrFrom>
              <a:clrTo>
                <a:srgbClr val="DBF2FB">
                  <a:alpha val="0"/>
                </a:srgbClr>
              </a:clrTo>
            </a:clrChange>
            <a:extLst>
              <a:ext uri="{28A0092B-C50C-407E-A947-70E740481C1C}">
                <a14:useLocalDpi xmlns:a14="http://schemas.microsoft.com/office/drawing/2010/main" val="0"/>
              </a:ext>
            </a:extLst>
          </a:blip>
          <a:srcRect r="46197"/>
          <a:stretch/>
        </p:blipFill>
        <p:spPr bwMode="auto">
          <a:xfrm>
            <a:off x="3158224" y="7464555"/>
            <a:ext cx="6842303" cy="1152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5" name="Picture 3"/>
          <p:cNvPicPr>
            <a:picLocks noChangeAspect="1" noChangeArrowheads="1"/>
          </p:cNvPicPr>
          <p:nvPr/>
        </p:nvPicPr>
        <p:blipFill rotWithShape="1">
          <a:blip r:embed="rId4">
            <a:clrChange>
              <a:clrFrom>
                <a:srgbClr val="DBF2FB"/>
              </a:clrFrom>
              <a:clrTo>
                <a:srgbClr val="DBF2FB">
                  <a:alpha val="0"/>
                </a:srgbClr>
              </a:clrTo>
            </a:clrChange>
            <a:extLst>
              <a:ext uri="{28A0092B-C50C-407E-A947-70E740481C1C}">
                <a14:useLocalDpi xmlns:a14="http://schemas.microsoft.com/office/drawing/2010/main" val="0"/>
              </a:ext>
            </a:extLst>
          </a:blip>
          <a:srcRect l="50000" r="-3803"/>
          <a:stretch/>
        </p:blipFill>
        <p:spPr bwMode="auto">
          <a:xfrm>
            <a:off x="10520650" y="7464555"/>
            <a:ext cx="6842303" cy="1152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图片 9">
            <a:hlinkClick r:id="rId5" action="ppaction://hlinksldjump"/>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27943763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500"/>
                                        <p:tgtEl>
                                          <p:spTgt spid="1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218"/>
                                        </p:tgtEl>
                                        <p:attrNameLst>
                                          <p:attrName>style.visibility</p:attrName>
                                        </p:attrNameLst>
                                      </p:cBhvr>
                                      <p:to>
                                        <p:strVal val="visible"/>
                                      </p:to>
                                    </p:set>
                                    <p:animEffect transition="in" filter="fade">
                                      <p:cBhvr>
                                        <p:cTn id="17" dur="500"/>
                                        <p:tgtEl>
                                          <p:spTgt spid="9218"/>
                                        </p:tgtEl>
                                      </p:cBhvr>
                                    </p:animEffect>
                                  </p:childTnLst>
                                </p:cTn>
                              </p:par>
                              <p:par>
                                <p:cTn id="18" presetID="10" presetClass="entr" presetSubtype="0" fill="hold" nodeType="withEffect">
                                  <p:stCondLst>
                                    <p:cond delay="0"/>
                                  </p:stCondLst>
                                  <p:childTnLst>
                                    <p:set>
                                      <p:cBhvr>
                                        <p:cTn id="19" dur="1" fill="hold">
                                          <p:stCondLst>
                                            <p:cond delay="0"/>
                                          </p:stCondLst>
                                        </p:cTn>
                                        <p:tgtEl>
                                          <p:spTgt spid="9219"/>
                                        </p:tgtEl>
                                        <p:attrNameLst>
                                          <p:attrName>style.visibility</p:attrName>
                                        </p:attrNameLst>
                                      </p:cBhvr>
                                      <p:to>
                                        <p:strVal val="visible"/>
                                      </p:to>
                                    </p:set>
                                    <p:animEffect transition="in" filter="fade">
                                      <p:cBhvr>
                                        <p:cTn id="20" dur="500"/>
                                        <p:tgtEl>
                                          <p:spTgt spid="9219"/>
                                        </p:tgtEl>
                                      </p:cBhvr>
                                    </p:animEffect>
                                  </p:childTnLst>
                                </p:cTn>
                              </p:par>
                              <p:par>
                                <p:cTn id="21" presetID="10" presetClass="entr" presetSubtype="0" fill="hold" nodeType="with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fade">
                                      <p:cBhvr>
                                        <p:cTn id="2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 xmlns:a16="http://schemas.microsoft.com/office/drawing/2014/main" id="{037EC38E-21B6-4B70-B7D0-7EF1E23E3893}"/>
              </a:ext>
            </a:extLst>
          </p:cNvPr>
          <p:cNvSpPr/>
          <p:nvPr/>
        </p:nvSpPr>
        <p:spPr>
          <a:xfrm>
            <a:off x="1192102" y="738000"/>
            <a:ext cx="21987096" cy="969496"/>
          </a:xfrm>
          <a:prstGeom prst="rect">
            <a:avLst/>
          </a:prstGeom>
        </p:spPr>
        <p:txBody>
          <a:bodyPr wrap="square">
            <a:spAutoFit/>
          </a:bodyPr>
          <a:lstStyle/>
          <a:p>
            <a:pPr algn="ct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突破语法</a:t>
            </a:r>
            <a:r>
              <a:rPr lang="en-US" altLang="zh-CN" sz="5700" b="1" dirty="0" smtClean="0">
                <a:latin typeface="Times New Roman" panose="02020603050405020304" pitchFamily="18" charset="0"/>
                <a:ea typeface="黑体" panose="02010609060101010101" pitchFamily="49" charset="-122"/>
                <a:cs typeface="Times New Roman" panose="02020603050405020304" pitchFamily="18" charset="0"/>
              </a:rPr>
              <a:t>5   </a:t>
            </a: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非谓语动词</a:t>
            </a:r>
            <a:endParaRPr lang="en-US" altLang="zh-CN" sz="5700" b="1" dirty="0">
              <a:latin typeface="Times New Roman" panose="02020603050405020304" pitchFamily="18" charset="0"/>
              <a:ea typeface="黑体" panose="02010609060101010101" pitchFamily="49" charset="-122"/>
              <a:cs typeface="Times New Roman" panose="02020603050405020304" pitchFamily="18" charset="0"/>
            </a:endParaRPr>
          </a:p>
        </p:txBody>
      </p:sp>
      <p:pic>
        <p:nvPicPr>
          <p:cNvPr id="4" name="图片 3">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5"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5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非</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谓语动词</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P306</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16" name="TextBox 1"/>
          <p:cNvSpPr txBox="1"/>
          <p:nvPr/>
        </p:nvSpPr>
        <p:spPr>
          <a:xfrm>
            <a:off x="1925638" y="1953000"/>
            <a:ext cx="9405012" cy="894797"/>
          </a:xfrm>
          <a:prstGeom prst="rect">
            <a:avLst/>
          </a:prstGeom>
          <a:noFill/>
        </p:spPr>
        <p:txBody>
          <a:bodyPr wrap="square" rtlCol="0">
            <a:spAutoFit/>
          </a:bodyPr>
          <a:lstStyle/>
          <a:p>
            <a:pPr fontAlgn="auto">
              <a:lnSpc>
                <a:spcPct val="110000"/>
              </a:lnSpc>
            </a:pPr>
            <a:r>
              <a:rPr lang="zh-CN" altLang="en-US" sz="5400" spc="-100" dirty="0">
                <a:latin typeface="黑体" panose="02010609060101010101" pitchFamily="49" charset="-122"/>
                <a:ea typeface="黑体" panose="02010609060101010101" pitchFamily="49" charset="-122"/>
                <a:cs typeface="Times New Roman" panose="02020603050405020304" pitchFamily="18" charset="0"/>
              </a:rPr>
              <a:t>（</a:t>
            </a:r>
            <a:r>
              <a:rPr lang="en-US" altLang="zh-CN" sz="5400" spc="-100" dirty="0">
                <a:latin typeface="黑体" panose="02010609060101010101" pitchFamily="49" charset="-122"/>
                <a:ea typeface="黑体" panose="02010609060101010101" pitchFamily="49" charset="-122"/>
                <a:cs typeface="Times New Roman" panose="02020603050405020304" pitchFamily="18" charset="0"/>
              </a:rPr>
              <a:t>4</a:t>
            </a:r>
            <a:r>
              <a:rPr lang="zh-CN" altLang="en-US" sz="5400" spc="-100" dirty="0">
                <a:latin typeface="黑体" panose="02010609060101010101" pitchFamily="49" charset="-122"/>
                <a:ea typeface="黑体" panose="02010609060101010101" pitchFamily="49" charset="-122"/>
                <a:cs typeface="Times New Roman" panose="02020603050405020304" pitchFamily="18" charset="0"/>
              </a:rPr>
              <a:t>）动名词作宾语</a:t>
            </a:r>
          </a:p>
        </p:txBody>
      </p:sp>
      <p:sp>
        <p:nvSpPr>
          <p:cNvPr id="17" name="TextBox 1"/>
          <p:cNvSpPr txBox="1"/>
          <p:nvPr/>
        </p:nvSpPr>
        <p:spPr>
          <a:xfrm>
            <a:off x="2530105" y="3289163"/>
            <a:ext cx="19854622" cy="931794"/>
          </a:xfrm>
          <a:prstGeom prst="rect">
            <a:avLst/>
          </a:prstGeom>
          <a:noFill/>
        </p:spPr>
        <p:txBody>
          <a:bodyPr wrap="square" rtlCol="0">
            <a:spAutoFit/>
          </a:bodyPr>
          <a:lstStyle/>
          <a:p>
            <a:pPr fontAlgn="auto">
              <a:lnSpc>
                <a:spcPct val="110000"/>
              </a:lnSpc>
            </a:pPr>
            <a:r>
              <a:rPr lang="zh-CN" altLang="en-US" sz="5400" spc="-100" dirty="0">
                <a:solidFill>
                  <a:srgbClr val="2A5CAA"/>
                </a:solidFill>
                <a:latin typeface="Times New Roman" panose="02020603050405020304" pitchFamily="18" charset="0"/>
                <a:ea typeface="+mj-ea"/>
                <a:cs typeface="Times New Roman" panose="02020603050405020304" pitchFamily="18" charset="0"/>
              </a:rPr>
              <a:t>一些动词或动词短语后只接动名词作宾语</a:t>
            </a:r>
          </a:p>
        </p:txBody>
      </p:sp>
      <p:pic>
        <p:nvPicPr>
          <p:cNvPr id="4098" name="Picture 2" descr="C:\Users\063\Desktop\未标题-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05650" y="3493253"/>
            <a:ext cx="373334" cy="432000"/>
          </a:xfrm>
          <a:prstGeom prst="rect">
            <a:avLst/>
          </a:prstGeom>
          <a:noFill/>
          <a:extLst>
            <a:ext uri="{909E8E84-426E-40DD-AFC4-6F175D3DCCD1}">
              <a14:hiddenFill xmlns:a14="http://schemas.microsoft.com/office/drawing/2010/main">
                <a:solidFill>
                  <a:srgbClr val="FFFFFF"/>
                </a:solidFill>
              </a14:hiddenFill>
            </a:ext>
          </a:extLst>
        </p:spPr>
      </p:pic>
      <p:pic>
        <p:nvPicPr>
          <p:cNvPr id="10242" name="Picture 2"/>
          <p:cNvPicPr>
            <a:picLocks noChangeAspect="1" noChangeArrowheads="1"/>
          </p:cNvPicPr>
          <p:nvPr/>
        </p:nvPicPr>
        <p:blipFill>
          <a:blip r:embed="rId4">
            <a:clrChange>
              <a:clrFrom>
                <a:srgbClr val="DBF2FB"/>
              </a:clrFrom>
              <a:clrTo>
                <a:srgbClr val="DBF2FB">
                  <a:alpha val="0"/>
                </a:srgbClr>
              </a:clrTo>
            </a:clrChange>
            <a:extLst>
              <a:ext uri="{28A0092B-C50C-407E-A947-70E740481C1C}">
                <a14:useLocalDpi xmlns:a14="http://schemas.microsoft.com/office/drawing/2010/main" val="0"/>
              </a:ext>
            </a:extLst>
          </a:blip>
          <a:srcRect/>
          <a:stretch>
            <a:fillRect/>
          </a:stretch>
        </p:blipFill>
        <p:spPr bwMode="auto">
          <a:xfrm>
            <a:off x="2478984" y="4379747"/>
            <a:ext cx="18000000" cy="64521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5" name="TextBox 1"/>
          <p:cNvSpPr txBox="1"/>
          <p:nvPr/>
        </p:nvSpPr>
        <p:spPr>
          <a:xfrm>
            <a:off x="1880650" y="11043000"/>
            <a:ext cx="19935000" cy="1920526"/>
          </a:xfrm>
          <a:prstGeom prst="rect">
            <a:avLst/>
          </a:prstGeom>
          <a:noFill/>
        </p:spPr>
        <p:txBody>
          <a:bodyPr wrap="square" rtlCol="0">
            <a:spAutoFit/>
          </a:bodyPr>
          <a:lstStyle/>
          <a:p>
            <a:pPr fontAlgn="auto">
              <a:lnSpc>
                <a:spcPct val="110000"/>
              </a:lnSpc>
            </a:pPr>
            <a:r>
              <a:rPr lang="en-US" altLang="zh-CN" sz="5400" spc="-100" dirty="0">
                <a:latin typeface="Times New Roman" panose="02020603050405020304" pitchFamily="18" charset="0"/>
                <a:ea typeface="楷体" panose="02010609060101010101" pitchFamily="49" charset="-122"/>
                <a:cs typeface="Times New Roman" panose="02020603050405020304" pitchFamily="18" charset="0"/>
              </a:rPr>
              <a:t>The park doesn’t allow </a:t>
            </a:r>
            <a:r>
              <a:rPr lang="en-US" altLang="zh-CN" sz="5400" spc="-100" dirty="0" smtClean="0">
                <a:latin typeface="Times New Roman" panose="02020603050405020304" pitchFamily="18" charset="0"/>
                <a:ea typeface="楷体" panose="02010609060101010101" pitchFamily="49" charset="-122"/>
                <a:cs typeface="Times New Roman" panose="02020603050405020304" pitchFamily="18" charset="0"/>
              </a:rPr>
              <a:t>______ </a:t>
            </a:r>
            <a:r>
              <a:rPr lang="en-US" altLang="zh-CN" sz="5400" spc="-100" dirty="0">
                <a:latin typeface="Times New Roman" panose="02020603050405020304" pitchFamily="18" charset="0"/>
                <a:ea typeface="楷体" panose="02010609060101010101" pitchFamily="49" charset="-122"/>
                <a:cs typeface="Times New Roman" panose="02020603050405020304" pitchFamily="18" charset="0"/>
              </a:rPr>
              <a:t>(take) photos, and </a:t>
            </a:r>
            <a:r>
              <a:rPr lang="en-US" altLang="zh-CN" sz="5400" spc="-150" dirty="0">
                <a:latin typeface="Times New Roman" panose="02020603050405020304" pitchFamily="18" charset="0"/>
                <a:ea typeface="楷体" panose="02010609060101010101" pitchFamily="49" charset="-122"/>
                <a:cs typeface="Times New Roman" panose="02020603050405020304" pitchFamily="18" charset="0"/>
              </a:rPr>
              <a:t>you needn’t bring your camera</a:t>
            </a:r>
            <a:r>
              <a:rPr lang="en-US" altLang="zh-CN" sz="5400" spc="-100" dirty="0" smtClean="0">
                <a:latin typeface="Times New Roman" panose="02020603050405020304" pitchFamily="18" charset="0"/>
                <a:ea typeface="楷体" panose="02010609060101010101" pitchFamily="49" charset="-122"/>
                <a:cs typeface="Times New Roman" panose="02020603050405020304" pitchFamily="18" charset="0"/>
              </a:rPr>
              <a:t>.</a:t>
            </a:r>
            <a:r>
              <a:rPr lang="zh-CN" altLang="en-US" sz="5400" spc="-100" dirty="0" smtClean="0">
                <a:latin typeface="Times New Roman" panose="02020603050405020304" pitchFamily="18" charset="0"/>
                <a:ea typeface="楷体" panose="02010609060101010101" pitchFamily="49" charset="-122"/>
                <a:cs typeface="Times New Roman" panose="02020603050405020304" pitchFamily="18" charset="0"/>
              </a:rPr>
              <a:t>公园</a:t>
            </a:r>
            <a:r>
              <a:rPr lang="zh-CN" altLang="en-US" sz="5400" spc="-100" dirty="0">
                <a:latin typeface="Times New Roman" panose="02020603050405020304" pitchFamily="18" charset="0"/>
                <a:ea typeface="楷体" panose="02010609060101010101" pitchFamily="49" charset="-122"/>
                <a:cs typeface="Times New Roman" panose="02020603050405020304" pitchFamily="18" charset="0"/>
              </a:rPr>
              <a:t>不允许拍照，你不需要带相机。</a:t>
            </a:r>
          </a:p>
        </p:txBody>
      </p:sp>
      <p:grpSp>
        <p:nvGrpSpPr>
          <p:cNvPr id="18" name="组合 17"/>
          <p:cNvGrpSpPr/>
          <p:nvPr/>
        </p:nvGrpSpPr>
        <p:grpSpPr>
          <a:xfrm>
            <a:off x="1219800" y="11144988"/>
            <a:ext cx="684000" cy="769441"/>
            <a:chOff x="1219800" y="4649187"/>
            <a:chExt cx="684000" cy="769441"/>
          </a:xfrm>
        </p:grpSpPr>
        <p:sp>
          <p:nvSpPr>
            <p:cNvPr id="19" name="椭圆 18"/>
            <p:cNvSpPr/>
            <p:nvPr/>
          </p:nvSpPr>
          <p:spPr>
            <a:xfrm>
              <a:off x="1267375" y="4739482"/>
              <a:ext cx="612000" cy="612000"/>
            </a:xfrm>
            <a:prstGeom prst="ellipse">
              <a:avLst/>
            </a:prstGeom>
            <a:solidFill>
              <a:srgbClr val="00A1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spc="-300" dirty="0">
                <a:latin typeface="Times New Roman" panose="02020603050405020304" pitchFamily="18" charset="0"/>
                <a:cs typeface="Times New Roman" panose="02020603050405020304" pitchFamily="18" charset="0"/>
              </a:endParaRPr>
            </a:p>
          </p:txBody>
        </p:sp>
        <p:sp>
          <p:nvSpPr>
            <p:cNvPr id="20" name="TextBox 19"/>
            <p:cNvSpPr txBox="1"/>
            <p:nvPr/>
          </p:nvSpPr>
          <p:spPr>
            <a:xfrm>
              <a:off x="1219800" y="4649187"/>
              <a:ext cx="684000" cy="769441"/>
            </a:xfrm>
            <a:prstGeom prst="rect">
              <a:avLst/>
            </a:prstGeom>
            <a:noFill/>
          </p:spPr>
          <p:txBody>
            <a:bodyPr wrap="square" rtlCol="0" anchor="ctr">
              <a:spAutoFit/>
            </a:bodyPr>
            <a:lstStyle/>
            <a:p>
              <a:pPr algn="ctr"/>
              <a:r>
                <a:rPr lang="en-US" altLang="zh-CN" sz="4400" spc="-300" dirty="0" smtClean="0">
                  <a:solidFill>
                    <a:schemeClr val="lt1"/>
                  </a:solidFill>
                  <a:latin typeface="Times New Roman" panose="02020603050405020304" pitchFamily="18" charset="0"/>
                  <a:cs typeface="Times New Roman" panose="02020603050405020304" pitchFamily="18" charset="0"/>
                </a:rPr>
                <a:t>24</a:t>
              </a:r>
              <a:endParaRPr lang="zh-CN" altLang="en-US" sz="4400" spc="-300" dirty="0">
                <a:solidFill>
                  <a:schemeClr val="lt1"/>
                </a:solidFill>
                <a:latin typeface="Times New Roman" panose="02020603050405020304" pitchFamily="18" charset="0"/>
                <a:cs typeface="Times New Roman" panose="02020603050405020304" pitchFamily="18" charset="0"/>
              </a:endParaRPr>
            </a:p>
          </p:txBody>
        </p:sp>
      </p:grpSp>
      <p:sp>
        <p:nvSpPr>
          <p:cNvPr id="22" name="文本框 13"/>
          <p:cNvSpPr txBox="1"/>
          <p:nvPr/>
        </p:nvSpPr>
        <p:spPr>
          <a:xfrm>
            <a:off x="8157355" y="11019670"/>
            <a:ext cx="2273295" cy="923330"/>
          </a:xfrm>
          <a:prstGeom prst="rect">
            <a:avLst/>
          </a:prstGeom>
          <a:noFill/>
        </p:spPr>
        <p:txBody>
          <a:bodyPr wrap="square" rtlCol="0">
            <a:spAutoFit/>
          </a:bodyPr>
          <a:lstStyle/>
          <a:p>
            <a:r>
              <a:rPr lang="en-US"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taking</a:t>
            </a:r>
            <a:endPar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endParaRPr>
          </a:p>
        </p:txBody>
      </p:sp>
      <p:pic>
        <p:nvPicPr>
          <p:cNvPr id="14" name="图片 13">
            <a:hlinkClick r:id="rId5" action="ppaction://hlinksldjump"/>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40564252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500"/>
                                        <p:tgtEl>
                                          <p:spTgt spid="17"/>
                                        </p:tgtEl>
                                      </p:cBhvr>
                                    </p:animEffect>
                                  </p:childTnLst>
                                </p:cTn>
                              </p:par>
                              <p:par>
                                <p:cTn id="13" presetID="10" presetClass="entr" presetSubtype="0" fill="hold" nodeType="withEffect">
                                  <p:stCondLst>
                                    <p:cond delay="0"/>
                                  </p:stCondLst>
                                  <p:childTnLst>
                                    <p:set>
                                      <p:cBhvr>
                                        <p:cTn id="14" dur="1" fill="hold">
                                          <p:stCondLst>
                                            <p:cond delay="0"/>
                                          </p:stCondLst>
                                        </p:cTn>
                                        <p:tgtEl>
                                          <p:spTgt spid="4098"/>
                                        </p:tgtEl>
                                        <p:attrNameLst>
                                          <p:attrName>style.visibility</p:attrName>
                                        </p:attrNameLst>
                                      </p:cBhvr>
                                      <p:to>
                                        <p:strVal val="visible"/>
                                      </p:to>
                                    </p:set>
                                    <p:animEffect transition="in" filter="fade">
                                      <p:cBhvr>
                                        <p:cTn id="15" dur="500"/>
                                        <p:tgtEl>
                                          <p:spTgt spid="4098"/>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10242"/>
                                        </p:tgtEl>
                                        <p:attrNameLst>
                                          <p:attrName>style.visibility</p:attrName>
                                        </p:attrNameLst>
                                      </p:cBhvr>
                                      <p:to>
                                        <p:strVal val="visible"/>
                                      </p:to>
                                    </p:set>
                                    <p:animEffect transition="in" filter="fade">
                                      <p:cBhvr>
                                        <p:cTn id="20" dur="500"/>
                                        <p:tgtEl>
                                          <p:spTgt spid="10242"/>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500"/>
                                        <p:tgtEl>
                                          <p:spTgt spid="15"/>
                                        </p:tgtEl>
                                      </p:cBhvr>
                                    </p:animEffect>
                                  </p:childTnLst>
                                </p:cTn>
                              </p:par>
                              <p:par>
                                <p:cTn id="26" presetID="10" presetClass="entr" presetSubtype="0" fill="hold" nodeType="with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fade">
                                      <p:cBhvr>
                                        <p:cTn id="28" dur="500"/>
                                        <p:tgtEl>
                                          <p:spTgt spid="18"/>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8" fill="hold" grpId="0" nodeType="clickEffect">
                                  <p:stCondLst>
                                    <p:cond delay="0"/>
                                  </p:stCondLst>
                                  <p:childTnLst>
                                    <p:set>
                                      <p:cBhvr>
                                        <p:cTn id="32" dur="1" fill="hold">
                                          <p:stCondLst>
                                            <p:cond delay="0"/>
                                          </p:stCondLst>
                                        </p:cTn>
                                        <p:tgtEl>
                                          <p:spTgt spid="22"/>
                                        </p:tgtEl>
                                        <p:attrNameLst>
                                          <p:attrName>style.visibility</p:attrName>
                                        </p:attrNameLst>
                                      </p:cBhvr>
                                      <p:to>
                                        <p:strVal val="visible"/>
                                      </p:to>
                                    </p:set>
                                    <p:animEffect transition="in" filter="wipe(left)">
                                      <p:cBhvr>
                                        <p:cTn id="33" dur="20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5" grpId="0"/>
      <p:bldP spid="2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 xmlns:a16="http://schemas.microsoft.com/office/drawing/2014/main" id="{037EC38E-21B6-4B70-B7D0-7EF1E23E3893}"/>
              </a:ext>
            </a:extLst>
          </p:cNvPr>
          <p:cNvSpPr/>
          <p:nvPr/>
        </p:nvSpPr>
        <p:spPr>
          <a:xfrm>
            <a:off x="1192102" y="738000"/>
            <a:ext cx="21987096" cy="969496"/>
          </a:xfrm>
          <a:prstGeom prst="rect">
            <a:avLst/>
          </a:prstGeom>
        </p:spPr>
        <p:txBody>
          <a:bodyPr wrap="square">
            <a:spAutoFit/>
          </a:bodyPr>
          <a:lstStyle/>
          <a:p>
            <a:pPr algn="ct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突破语法</a:t>
            </a:r>
            <a:r>
              <a:rPr lang="en-US" altLang="zh-CN" sz="5700" b="1" dirty="0" smtClean="0">
                <a:latin typeface="Times New Roman" panose="02020603050405020304" pitchFamily="18" charset="0"/>
                <a:ea typeface="黑体" panose="02010609060101010101" pitchFamily="49" charset="-122"/>
                <a:cs typeface="Times New Roman" panose="02020603050405020304" pitchFamily="18" charset="0"/>
              </a:rPr>
              <a:t>5   </a:t>
            </a: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非谓语动词</a:t>
            </a:r>
            <a:endParaRPr lang="en-US" altLang="zh-CN" sz="5700" b="1" dirty="0">
              <a:latin typeface="Times New Roman" panose="02020603050405020304" pitchFamily="18" charset="0"/>
              <a:ea typeface="黑体" panose="02010609060101010101" pitchFamily="49" charset="-122"/>
              <a:cs typeface="Times New Roman" panose="02020603050405020304" pitchFamily="18" charset="0"/>
            </a:endParaRPr>
          </a:p>
        </p:txBody>
      </p:sp>
      <p:pic>
        <p:nvPicPr>
          <p:cNvPr id="4" name="图片 3">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5"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5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非</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谓语动词</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P306</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16" name="TextBox 1"/>
          <p:cNvSpPr txBox="1"/>
          <p:nvPr/>
        </p:nvSpPr>
        <p:spPr>
          <a:xfrm>
            <a:off x="1925638" y="1953000"/>
            <a:ext cx="9405012" cy="894797"/>
          </a:xfrm>
          <a:prstGeom prst="rect">
            <a:avLst/>
          </a:prstGeom>
          <a:noFill/>
        </p:spPr>
        <p:txBody>
          <a:bodyPr wrap="square" rtlCol="0">
            <a:spAutoFit/>
          </a:bodyPr>
          <a:lstStyle/>
          <a:p>
            <a:pPr fontAlgn="auto">
              <a:lnSpc>
                <a:spcPct val="110000"/>
              </a:lnSpc>
            </a:pPr>
            <a:r>
              <a:rPr lang="zh-CN" altLang="en-US" sz="5400" spc="-100" dirty="0">
                <a:latin typeface="黑体" panose="02010609060101010101" pitchFamily="49" charset="-122"/>
                <a:ea typeface="黑体" panose="02010609060101010101" pitchFamily="49" charset="-122"/>
                <a:cs typeface="Times New Roman" panose="02020603050405020304" pitchFamily="18" charset="0"/>
              </a:rPr>
              <a:t>（</a:t>
            </a:r>
            <a:r>
              <a:rPr lang="en-US" altLang="zh-CN" sz="5400" spc="-100" dirty="0">
                <a:latin typeface="黑体" panose="02010609060101010101" pitchFamily="49" charset="-122"/>
                <a:ea typeface="黑体" panose="02010609060101010101" pitchFamily="49" charset="-122"/>
                <a:cs typeface="Times New Roman" panose="02020603050405020304" pitchFamily="18" charset="0"/>
              </a:rPr>
              <a:t>4</a:t>
            </a:r>
            <a:r>
              <a:rPr lang="zh-CN" altLang="en-US" sz="5400" spc="-100" dirty="0">
                <a:latin typeface="黑体" panose="02010609060101010101" pitchFamily="49" charset="-122"/>
                <a:ea typeface="黑体" panose="02010609060101010101" pitchFamily="49" charset="-122"/>
                <a:cs typeface="Times New Roman" panose="02020603050405020304" pitchFamily="18" charset="0"/>
              </a:rPr>
              <a:t>）动名词作宾语</a:t>
            </a:r>
          </a:p>
        </p:txBody>
      </p:sp>
      <p:sp>
        <p:nvSpPr>
          <p:cNvPr id="17" name="TextBox 1"/>
          <p:cNvSpPr txBox="1"/>
          <p:nvPr/>
        </p:nvSpPr>
        <p:spPr>
          <a:xfrm>
            <a:off x="2530105" y="3289163"/>
            <a:ext cx="19854622" cy="931794"/>
          </a:xfrm>
          <a:prstGeom prst="rect">
            <a:avLst/>
          </a:prstGeom>
          <a:noFill/>
        </p:spPr>
        <p:txBody>
          <a:bodyPr wrap="square" rtlCol="0">
            <a:spAutoFit/>
          </a:bodyPr>
          <a:lstStyle/>
          <a:p>
            <a:pPr fontAlgn="auto">
              <a:lnSpc>
                <a:spcPct val="110000"/>
              </a:lnSpc>
            </a:pPr>
            <a:r>
              <a:rPr lang="zh-CN" altLang="en-US" sz="5400" spc="-100" dirty="0">
                <a:solidFill>
                  <a:srgbClr val="2A5CAA"/>
                </a:solidFill>
                <a:latin typeface="Times New Roman" panose="02020603050405020304" pitchFamily="18" charset="0"/>
                <a:ea typeface="+mj-ea"/>
                <a:cs typeface="Times New Roman" panose="02020603050405020304" pitchFamily="18" charset="0"/>
              </a:rPr>
              <a:t>动名词作介词宾语</a:t>
            </a:r>
          </a:p>
        </p:txBody>
      </p:sp>
      <p:pic>
        <p:nvPicPr>
          <p:cNvPr id="4098" name="Picture 2" descr="C:\Users\063\Desktop\未标题-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05650" y="3493253"/>
            <a:ext cx="373334" cy="432000"/>
          </a:xfrm>
          <a:prstGeom prst="rect">
            <a:avLst/>
          </a:prstGeom>
          <a:noFill/>
          <a:extLst>
            <a:ext uri="{909E8E84-426E-40DD-AFC4-6F175D3DCCD1}">
              <a14:hiddenFill xmlns:a14="http://schemas.microsoft.com/office/drawing/2010/main">
                <a:solidFill>
                  <a:srgbClr val="FFFFFF"/>
                </a:solidFill>
              </a14:hiddenFill>
            </a:ext>
          </a:extLst>
        </p:spPr>
      </p:pic>
      <p:pic>
        <p:nvPicPr>
          <p:cNvPr id="11266" name="Picture 2"/>
          <p:cNvPicPr>
            <a:picLocks noChangeAspect="1" noChangeArrowheads="1"/>
          </p:cNvPicPr>
          <p:nvPr/>
        </p:nvPicPr>
        <p:blipFill>
          <a:blip r:embed="rId4">
            <a:clrChange>
              <a:clrFrom>
                <a:srgbClr val="DBF2FB"/>
              </a:clrFrom>
              <a:clrTo>
                <a:srgbClr val="DBF2FB">
                  <a:alpha val="0"/>
                </a:srgbClr>
              </a:clrTo>
            </a:clrChange>
            <a:extLst>
              <a:ext uri="{28A0092B-C50C-407E-A947-70E740481C1C}">
                <a14:useLocalDpi xmlns:a14="http://schemas.microsoft.com/office/drawing/2010/main" val="0"/>
              </a:ext>
            </a:extLst>
          </a:blip>
          <a:srcRect/>
          <a:stretch>
            <a:fillRect/>
          </a:stretch>
        </p:blipFill>
        <p:spPr bwMode="auto">
          <a:xfrm>
            <a:off x="3333321" y="4220957"/>
            <a:ext cx="7350381" cy="3600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267" name="Picture 3"/>
          <p:cNvPicPr>
            <a:picLocks noChangeAspect="1" noChangeArrowheads="1"/>
          </p:cNvPicPr>
          <p:nvPr/>
        </p:nvPicPr>
        <p:blipFill>
          <a:blip r:embed="rId5">
            <a:clrChange>
              <a:clrFrom>
                <a:srgbClr val="DBF2FB"/>
              </a:clrFrom>
              <a:clrTo>
                <a:srgbClr val="DBF2FB">
                  <a:alpha val="0"/>
                </a:srgbClr>
              </a:clrTo>
            </a:clrChange>
            <a:extLst>
              <a:ext uri="{28A0092B-C50C-407E-A947-70E740481C1C}">
                <a14:useLocalDpi xmlns:a14="http://schemas.microsoft.com/office/drawing/2010/main" val="0"/>
              </a:ext>
            </a:extLst>
          </a:blip>
          <a:srcRect/>
          <a:stretch>
            <a:fillRect/>
          </a:stretch>
        </p:blipFill>
        <p:spPr bwMode="auto">
          <a:xfrm>
            <a:off x="11598064" y="5042944"/>
            <a:ext cx="8039359" cy="2772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268" name="Picture 4"/>
          <p:cNvPicPr>
            <a:picLocks noChangeAspect="1" noChangeArrowheads="1"/>
          </p:cNvPicPr>
          <p:nvPr/>
        </p:nvPicPr>
        <p:blipFill>
          <a:blip r:embed="rId6">
            <a:clrChange>
              <a:clrFrom>
                <a:srgbClr val="DBF2FB"/>
              </a:clrFrom>
              <a:clrTo>
                <a:srgbClr val="DBF2FB">
                  <a:alpha val="0"/>
                </a:srgbClr>
              </a:clrTo>
            </a:clrChange>
            <a:extLst>
              <a:ext uri="{28A0092B-C50C-407E-A947-70E740481C1C}">
                <a14:useLocalDpi xmlns:a14="http://schemas.microsoft.com/office/drawing/2010/main" val="0"/>
              </a:ext>
            </a:extLst>
          </a:blip>
          <a:srcRect/>
          <a:stretch>
            <a:fillRect/>
          </a:stretch>
        </p:blipFill>
        <p:spPr bwMode="auto">
          <a:xfrm>
            <a:off x="3333321" y="8014902"/>
            <a:ext cx="9019694" cy="2952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1" name="TextBox 1"/>
          <p:cNvSpPr txBox="1"/>
          <p:nvPr/>
        </p:nvSpPr>
        <p:spPr>
          <a:xfrm>
            <a:off x="1880650" y="11043000"/>
            <a:ext cx="21555000" cy="1845890"/>
          </a:xfrm>
          <a:prstGeom prst="rect">
            <a:avLst/>
          </a:prstGeom>
          <a:noFill/>
        </p:spPr>
        <p:txBody>
          <a:bodyPr wrap="square" rtlCol="0">
            <a:spAutoFit/>
          </a:bodyPr>
          <a:lstStyle/>
          <a:p>
            <a:pPr fontAlgn="auto">
              <a:lnSpc>
                <a:spcPct val="110000"/>
              </a:lnSpc>
            </a:pPr>
            <a:r>
              <a:rPr lang="en-US" altLang="zh-CN" sz="5400" spc="-100" dirty="0">
                <a:latin typeface="Times New Roman" panose="02020603050405020304" pitchFamily="18" charset="0"/>
                <a:ea typeface="楷体" panose="02010609060101010101" pitchFamily="49" charset="-122"/>
                <a:cs typeface="Times New Roman" panose="02020603050405020304" pitchFamily="18" charset="0"/>
              </a:rPr>
              <a:t>I’m not used to </a:t>
            </a:r>
            <a:r>
              <a:rPr lang="en-US" altLang="zh-CN" sz="5400" spc="-100" dirty="0" smtClean="0">
                <a:latin typeface="Times New Roman" panose="02020603050405020304" pitchFamily="18" charset="0"/>
                <a:ea typeface="楷体" panose="02010609060101010101" pitchFamily="49" charset="-122"/>
                <a:cs typeface="Times New Roman" panose="02020603050405020304" pitchFamily="18" charset="0"/>
              </a:rPr>
              <a:t>__________ </a:t>
            </a:r>
            <a:r>
              <a:rPr lang="en-US" altLang="zh-CN" sz="5400" spc="-100" dirty="0">
                <a:latin typeface="Times New Roman" panose="02020603050405020304" pitchFamily="18" charset="0"/>
                <a:ea typeface="楷体" panose="02010609060101010101" pitchFamily="49" charset="-122"/>
                <a:cs typeface="Times New Roman" panose="02020603050405020304" pitchFamily="18" charset="0"/>
              </a:rPr>
              <a:t>(eat) so much at lunchtime.  </a:t>
            </a:r>
            <a:endParaRPr lang="en-US" altLang="zh-CN" sz="5400" spc="-100" dirty="0" smtClean="0">
              <a:latin typeface="Times New Roman" panose="02020603050405020304" pitchFamily="18" charset="0"/>
              <a:ea typeface="楷体" panose="02010609060101010101" pitchFamily="49" charset="-122"/>
              <a:cs typeface="Times New Roman" panose="02020603050405020304" pitchFamily="18" charset="0"/>
            </a:endParaRPr>
          </a:p>
          <a:p>
            <a:pPr fontAlgn="auto">
              <a:lnSpc>
                <a:spcPct val="110000"/>
              </a:lnSpc>
            </a:pPr>
            <a:r>
              <a:rPr lang="zh-CN" altLang="en-US" sz="5400" spc="-100" dirty="0" smtClean="0">
                <a:latin typeface="Times New Roman" panose="02020603050405020304" pitchFamily="18" charset="0"/>
                <a:ea typeface="楷体" panose="02010609060101010101" pitchFamily="49" charset="-122"/>
                <a:cs typeface="Times New Roman" panose="02020603050405020304" pitchFamily="18" charset="0"/>
              </a:rPr>
              <a:t>我</a:t>
            </a:r>
            <a:r>
              <a:rPr lang="zh-CN" altLang="en-US" sz="5400" spc="-100" dirty="0">
                <a:latin typeface="Times New Roman" panose="02020603050405020304" pitchFamily="18" charset="0"/>
                <a:ea typeface="楷体" panose="02010609060101010101" pitchFamily="49" charset="-122"/>
                <a:cs typeface="Times New Roman" panose="02020603050405020304" pitchFamily="18" charset="0"/>
              </a:rPr>
              <a:t>不习惯午饭吃那么多。</a:t>
            </a:r>
          </a:p>
        </p:txBody>
      </p:sp>
      <p:grpSp>
        <p:nvGrpSpPr>
          <p:cNvPr id="23" name="组合 22"/>
          <p:cNvGrpSpPr/>
          <p:nvPr/>
        </p:nvGrpSpPr>
        <p:grpSpPr>
          <a:xfrm>
            <a:off x="1219800" y="11144988"/>
            <a:ext cx="684000" cy="769441"/>
            <a:chOff x="1219800" y="4649187"/>
            <a:chExt cx="684000" cy="769441"/>
          </a:xfrm>
        </p:grpSpPr>
        <p:sp>
          <p:nvSpPr>
            <p:cNvPr id="24" name="椭圆 23"/>
            <p:cNvSpPr/>
            <p:nvPr/>
          </p:nvSpPr>
          <p:spPr>
            <a:xfrm>
              <a:off x="1267375" y="4739482"/>
              <a:ext cx="612000" cy="612000"/>
            </a:xfrm>
            <a:prstGeom prst="ellipse">
              <a:avLst/>
            </a:prstGeom>
            <a:solidFill>
              <a:srgbClr val="00A1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spc="-300" dirty="0">
                <a:latin typeface="Times New Roman" panose="02020603050405020304" pitchFamily="18" charset="0"/>
                <a:cs typeface="Times New Roman" panose="02020603050405020304" pitchFamily="18" charset="0"/>
              </a:endParaRPr>
            </a:p>
          </p:txBody>
        </p:sp>
        <p:sp>
          <p:nvSpPr>
            <p:cNvPr id="25" name="TextBox 24"/>
            <p:cNvSpPr txBox="1"/>
            <p:nvPr/>
          </p:nvSpPr>
          <p:spPr>
            <a:xfrm>
              <a:off x="1219800" y="4649187"/>
              <a:ext cx="684000" cy="769441"/>
            </a:xfrm>
            <a:prstGeom prst="rect">
              <a:avLst/>
            </a:prstGeom>
            <a:noFill/>
          </p:spPr>
          <p:txBody>
            <a:bodyPr wrap="square" rtlCol="0" anchor="ctr">
              <a:spAutoFit/>
            </a:bodyPr>
            <a:lstStyle/>
            <a:p>
              <a:pPr algn="ctr"/>
              <a:r>
                <a:rPr lang="en-US" altLang="zh-CN" sz="4400" spc="-300" dirty="0" smtClean="0">
                  <a:solidFill>
                    <a:schemeClr val="lt1"/>
                  </a:solidFill>
                  <a:latin typeface="Times New Roman" panose="02020603050405020304" pitchFamily="18" charset="0"/>
                  <a:cs typeface="Times New Roman" panose="02020603050405020304" pitchFamily="18" charset="0"/>
                </a:rPr>
                <a:t>24</a:t>
              </a:r>
              <a:endParaRPr lang="zh-CN" altLang="en-US" sz="4400" spc="-300" dirty="0">
                <a:solidFill>
                  <a:schemeClr val="lt1"/>
                </a:solidFill>
                <a:latin typeface="Times New Roman" panose="02020603050405020304" pitchFamily="18" charset="0"/>
                <a:cs typeface="Times New Roman" panose="02020603050405020304" pitchFamily="18" charset="0"/>
              </a:endParaRPr>
            </a:p>
          </p:txBody>
        </p:sp>
      </p:grpSp>
      <p:sp>
        <p:nvSpPr>
          <p:cNvPr id="26" name="文本框 13"/>
          <p:cNvSpPr txBox="1"/>
          <p:nvPr/>
        </p:nvSpPr>
        <p:spPr>
          <a:xfrm>
            <a:off x="6627355" y="11019670"/>
            <a:ext cx="2273295" cy="923330"/>
          </a:xfrm>
          <a:prstGeom prst="rect">
            <a:avLst/>
          </a:prstGeom>
          <a:noFill/>
        </p:spPr>
        <p:txBody>
          <a:bodyPr wrap="square" rtlCol="0">
            <a:spAutoFit/>
          </a:bodyPr>
          <a:lstStyle/>
          <a:p>
            <a:r>
              <a:rPr lang="en-US"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eating</a:t>
            </a:r>
            <a:endPar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endParaRPr>
          </a:p>
        </p:txBody>
      </p:sp>
      <p:pic>
        <p:nvPicPr>
          <p:cNvPr id="20" name="图片 19">
            <a:hlinkClick r:id="rId7" action="ppaction://hlinksldjump"/>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9049477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500"/>
                                        <p:tgtEl>
                                          <p:spTgt spid="17"/>
                                        </p:tgtEl>
                                      </p:cBhvr>
                                    </p:animEffect>
                                  </p:childTnLst>
                                </p:cTn>
                              </p:par>
                              <p:par>
                                <p:cTn id="13" presetID="10" presetClass="entr" presetSubtype="0" fill="hold" nodeType="withEffect">
                                  <p:stCondLst>
                                    <p:cond delay="0"/>
                                  </p:stCondLst>
                                  <p:childTnLst>
                                    <p:set>
                                      <p:cBhvr>
                                        <p:cTn id="14" dur="1" fill="hold">
                                          <p:stCondLst>
                                            <p:cond delay="0"/>
                                          </p:stCondLst>
                                        </p:cTn>
                                        <p:tgtEl>
                                          <p:spTgt spid="4098"/>
                                        </p:tgtEl>
                                        <p:attrNameLst>
                                          <p:attrName>style.visibility</p:attrName>
                                        </p:attrNameLst>
                                      </p:cBhvr>
                                      <p:to>
                                        <p:strVal val="visible"/>
                                      </p:to>
                                    </p:set>
                                    <p:animEffect transition="in" filter="fade">
                                      <p:cBhvr>
                                        <p:cTn id="15" dur="500"/>
                                        <p:tgtEl>
                                          <p:spTgt spid="4098"/>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11266"/>
                                        </p:tgtEl>
                                        <p:attrNameLst>
                                          <p:attrName>style.visibility</p:attrName>
                                        </p:attrNameLst>
                                      </p:cBhvr>
                                      <p:to>
                                        <p:strVal val="visible"/>
                                      </p:to>
                                    </p:set>
                                    <p:animEffect transition="in" filter="fade">
                                      <p:cBhvr>
                                        <p:cTn id="20" dur="500"/>
                                        <p:tgtEl>
                                          <p:spTgt spid="11266"/>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11267"/>
                                        </p:tgtEl>
                                        <p:attrNameLst>
                                          <p:attrName>style.visibility</p:attrName>
                                        </p:attrNameLst>
                                      </p:cBhvr>
                                      <p:to>
                                        <p:strVal val="visible"/>
                                      </p:to>
                                    </p:set>
                                    <p:animEffect transition="in" filter="fade">
                                      <p:cBhvr>
                                        <p:cTn id="25" dur="500"/>
                                        <p:tgtEl>
                                          <p:spTgt spid="11267"/>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11268"/>
                                        </p:tgtEl>
                                        <p:attrNameLst>
                                          <p:attrName>style.visibility</p:attrName>
                                        </p:attrNameLst>
                                      </p:cBhvr>
                                      <p:to>
                                        <p:strVal val="visible"/>
                                      </p:to>
                                    </p:set>
                                    <p:animEffect transition="in" filter="fade">
                                      <p:cBhvr>
                                        <p:cTn id="30" dur="500"/>
                                        <p:tgtEl>
                                          <p:spTgt spid="11268"/>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21"/>
                                        </p:tgtEl>
                                        <p:attrNameLst>
                                          <p:attrName>style.visibility</p:attrName>
                                        </p:attrNameLst>
                                      </p:cBhvr>
                                      <p:to>
                                        <p:strVal val="visible"/>
                                      </p:to>
                                    </p:set>
                                    <p:animEffect transition="in" filter="fade">
                                      <p:cBhvr>
                                        <p:cTn id="35" dur="500"/>
                                        <p:tgtEl>
                                          <p:spTgt spid="21"/>
                                        </p:tgtEl>
                                      </p:cBhvr>
                                    </p:animEffect>
                                  </p:childTnLst>
                                </p:cTn>
                              </p:par>
                              <p:par>
                                <p:cTn id="36" presetID="10" presetClass="entr" presetSubtype="0" fill="hold" nodeType="withEffect">
                                  <p:stCondLst>
                                    <p:cond delay="0"/>
                                  </p:stCondLst>
                                  <p:childTnLst>
                                    <p:set>
                                      <p:cBhvr>
                                        <p:cTn id="37" dur="1" fill="hold">
                                          <p:stCondLst>
                                            <p:cond delay="0"/>
                                          </p:stCondLst>
                                        </p:cTn>
                                        <p:tgtEl>
                                          <p:spTgt spid="23"/>
                                        </p:tgtEl>
                                        <p:attrNameLst>
                                          <p:attrName>style.visibility</p:attrName>
                                        </p:attrNameLst>
                                      </p:cBhvr>
                                      <p:to>
                                        <p:strVal val="visible"/>
                                      </p:to>
                                    </p:set>
                                    <p:animEffect transition="in" filter="fade">
                                      <p:cBhvr>
                                        <p:cTn id="38" dur="500"/>
                                        <p:tgtEl>
                                          <p:spTgt spid="23"/>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8" fill="hold" grpId="0" nodeType="clickEffect">
                                  <p:stCondLst>
                                    <p:cond delay="0"/>
                                  </p:stCondLst>
                                  <p:childTnLst>
                                    <p:set>
                                      <p:cBhvr>
                                        <p:cTn id="42" dur="1" fill="hold">
                                          <p:stCondLst>
                                            <p:cond delay="0"/>
                                          </p:stCondLst>
                                        </p:cTn>
                                        <p:tgtEl>
                                          <p:spTgt spid="26"/>
                                        </p:tgtEl>
                                        <p:attrNameLst>
                                          <p:attrName>style.visibility</p:attrName>
                                        </p:attrNameLst>
                                      </p:cBhvr>
                                      <p:to>
                                        <p:strVal val="visible"/>
                                      </p:to>
                                    </p:set>
                                    <p:animEffect transition="in" filter="wipe(left)">
                                      <p:cBhvr>
                                        <p:cTn id="43" dur="20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21" grpId="0"/>
      <p:bldP spid="26"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 xmlns:a16="http://schemas.microsoft.com/office/drawing/2014/main" id="{037EC38E-21B6-4B70-B7D0-7EF1E23E3893}"/>
              </a:ext>
            </a:extLst>
          </p:cNvPr>
          <p:cNvSpPr/>
          <p:nvPr/>
        </p:nvSpPr>
        <p:spPr>
          <a:xfrm>
            <a:off x="1192102" y="738000"/>
            <a:ext cx="21987096" cy="969496"/>
          </a:xfrm>
          <a:prstGeom prst="rect">
            <a:avLst/>
          </a:prstGeom>
        </p:spPr>
        <p:txBody>
          <a:bodyPr wrap="square">
            <a:spAutoFit/>
          </a:bodyPr>
          <a:lstStyle/>
          <a:p>
            <a:pPr algn="ct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突破语法</a:t>
            </a:r>
            <a:r>
              <a:rPr lang="en-US" altLang="zh-CN" sz="5700" b="1" dirty="0" smtClean="0">
                <a:latin typeface="Times New Roman" panose="02020603050405020304" pitchFamily="18" charset="0"/>
                <a:ea typeface="黑体" panose="02010609060101010101" pitchFamily="49" charset="-122"/>
                <a:cs typeface="Times New Roman" panose="02020603050405020304" pitchFamily="18" charset="0"/>
              </a:rPr>
              <a:t>5   </a:t>
            </a: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非谓语动词</a:t>
            </a:r>
            <a:endParaRPr lang="en-US" altLang="zh-CN" sz="5700" b="1" dirty="0">
              <a:latin typeface="Times New Roman" panose="02020603050405020304" pitchFamily="18" charset="0"/>
              <a:ea typeface="黑体" panose="02010609060101010101" pitchFamily="49" charset="-122"/>
              <a:cs typeface="Times New Roman" panose="02020603050405020304" pitchFamily="18" charset="0"/>
            </a:endParaRPr>
          </a:p>
        </p:txBody>
      </p:sp>
      <p:pic>
        <p:nvPicPr>
          <p:cNvPr id="4" name="图片 3">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5"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5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非</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谓语动词</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P306</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16" name="TextBox 1"/>
          <p:cNvSpPr txBox="1"/>
          <p:nvPr/>
        </p:nvSpPr>
        <p:spPr>
          <a:xfrm>
            <a:off x="1925638" y="1953000"/>
            <a:ext cx="9405012" cy="894797"/>
          </a:xfrm>
          <a:prstGeom prst="rect">
            <a:avLst/>
          </a:prstGeom>
          <a:noFill/>
        </p:spPr>
        <p:txBody>
          <a:bodyPr wrap="square" rtlCol="0">
            <a:spAutoFit/>
          </a:bodyPr>
          <a:lstStyle/>
          <a:p>
            <a:pPr fontAlgn="auto">
              <a:lnSpc>
                <a:spcPct val="110000"/>
              </a:lnSpc>
            </a:pPr>
            <a:r>
              <a:rPr lang="zh-CN" altLang="en-US" sz="5400" spc="-100" dirty="0">
                <a:latin typeface="黑体" panose="02010609060101010101" pitchFamily="49" charset="-122"/>
                <a:ea typeface="黑体" panose="02010609060101010101" pitchFamily="49" charset="-122"/>
                <a:cs typeface="Times New Roman" panose="02020603050405020304" pitchFamily="18" charset="0"/>
              </a:rPr>
              <a:t>（</a:t>
            </a:r>
            <a:r>
              <a:rPr lang="en-US" altLang="zh-CN" sz="5400" spc="-100" dirty="0">
                <a:latin typeface="黑体" panose="02010609060101010101" pitchFamily="49" charset="-122"/>
                <a:ea typeface="黑体" panose="02010609060101010101" pitchFamily="49" charset="-122"/>
                <a:cs typeface="Times New Roman" panose="02020603050405020304" pitchFamily="18" charset="0"/>
              </a:rPr>
              <a:t>5</a:t>
            </a:r>
            <a:r>
              <a:rPr lang="zh-CN" altLang="en-US" sz="5400" spc="-100" dirty="0">
                <a:latin typeface="黑体" panose="02010609060101010101" pitchFamily="49" charset="-122"/>
                <a:ea typeface="黑体" panose="02010609060101010101" pitchFamily="49" charset="-122"/>
                <a:cs typeface="Times New Roman" panose="02020603050405020304" pitchFamily="18" charset="0"/>
              </a:rPr>
              <a:t>）常见固定句型</a:t>
            </a:r>
          </a:p>
        </p:txBody>
      </p:sp>
      <p:pic>
        <p:nvPicPr>
          <p:cNvPr id="12290" name="Picture 2" descr="C:\Users\063\Desktop\未标题-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8224" y="3573000"/>
            <a:ext cx="19947337" cy="7997596"/>
          </a:xfrm>
          <a:prstGeom prst="rect">
            <a:avLst/>
          </a:prstGeom>
          <a:noFill/>
          <a:extLst>
            <a:ext uri="{909E8E84-426E-40DD-AFC4-6F175D3DCCD1}">
              <a14:hiddenFill xmlns:a14="http://schemas.microsoft.com/office/drawing/2010/main">
                <a:solidFill>
                  <a:srgbClr val="FFFFFF"/>
                </a:solidFill>
              </a14:hiddenFill>
            </a:ext>
          </a:extLst>
        </p:spPr>
      </p:pic>
      <p:pic>
        <p:nvPicPr>
          <p:cNvPr id="8" name="图片 7">
            <a:hlinkClick r:id="rId4" action="ppaction://hlinksldjump"/>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29651088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2290"/>
                                        </p:tgtEl>
                                        <p:attrNameLst>
                                          <p:attrName>style.visibility</p:attrName>
                                        </p:attrNameLst>
                                      </p:cBhvr>
                                      <p:to>
                                        <p:strVal val="visible"/>
                                      </p:to>
                                    </p:set>
                                    <p:animEffect transition="in" filter="fade">
                                      <p:cBhvr>
                                        <p:cTn id="12" dur="500"/>
                                        <p:tgtEl>
                                          <p:spTgt spid="122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 xmlns:a16="http://schemas.microsoft.com/office/drawing/2014/main" id="{037EC38E-21B6-4B70-B7D0-7EF1E23E3893}"/>
              </a:ext>
            </a:extLst>
          </p:cNvPr>
          <p:cNvSpPr/>
          <p:nvPr/>
        </p:nvSpPr>
        <p:spPr>
          <a:xfrm>
            <a:off x="1192102" y="738000"/>
            <a:ext cx="21987096" cy="969496"/>
          </a:xfrm>
          <a:prstGeom prst="rect">
            <a:avLst/>
          </a:prstGeom>
        </p:spPr>
        <p:txBody>
          <a:bodyPr wrap="square">
            <a:spAutoFit/>
          </a:bodyPr>
          <a:lstStyle/>
          <a:p>
            <a:pPr algn="ct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突破语法</a:t>
            </a:r>
            <a:r>
              <a:rPr lang="en-US" altLang="zh-CN" sz="5700" b="1" dirty="0" smtClean="0">
                <a:latin typeface="Times New Roman" panose="02020603050405020304" pitchFamily="18" charset="0"/>
                <a:ea typeface="黑体" panose="02010609060101010101" pitchFamily="49" charset="-122"/>
                <a:cs typeface="Times New Roman" panose="02020603050405020304" pitchFamily="18" charset="0"/>
              </a:rPr>
              <a:t>5   </a:t>
            </a: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非谓语动词</a:t>
            </a:r>
            <a:endParaRPr lang="en-US" altLang="zh-CN" sz="5700" b="1" dirty="0">
              <a:latin typeface="Times New Roman" panose="02020603050405020304" pitchFamily="18" charset="0"/>
              <a:ea typeface="黑体" panose="02010609060101010101" pitchFamily="49" charset="-122"/>
              <a:cs typeface="Times New Roman" panose="02020603050405020304" pitchFamily="18" charset="0"/>
            </a:endParaRPr>
          </a:p>
        </p:txBody>
      </p:sp>
      <p:pic>
        <p:nvPicPr>
          <p:cNvPr id="4" name="图片 3">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5"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5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非</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谓语动词</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P306</a:t>
            </a:r>
            <a:endParaRPr lang="zh-CN" altLang="en-US" sz="3200" dirty="0">
              <a:solidFill>
                <a:srgbClr val="FF0000"/>
              </a:solidFill>
              <a:latin typeface="宋体" panose="02010600030101010101" pitchFamily="2" charset="-122"/>
              <a:ea typeface="宋体" panose="02010600030101010101" pitchFamily="2" charset="-122"/>
            </a:endParaRPr>
          </a:p>
        </p:txBody>
      </p:sp>
      <p:pic>
        <p:nvPicPr>
          <p:cNvPr id="13314" name="Picture 2"/>
          <p:cNvPicPr>
            <a:picLocks noChangeAspect="1" noChangeArrowheads="1"/>
          </p:cNvPicPr>
          <p:nvPr/>
        </p:nvPicPr>
        <p:blipFill>
          <a:blip r:embed="rId3">
            <a:clrChange>
              <a:clrFrom>
                <a:srgbClr val="DBF2FB"/>
              </a:clrFrom>
              <a:clrTo>
                <a:srgbClr val="DBF2FB">
                  <a:alpha val="0"/>
                </a:srgbClr>
              </a:clrTo>
            </a:clrChange>
            <a:extLst>
              <a:ext uri="{28A0092B-C50C-407E-A947-70E740481C1C}">
                <a14:useLocalDpi xmlns:a14="http://schemas.microsoft.com/office/drawing/2010/main" val="0"/>
              </a:ext>
            </a:extLst>
          </a:blip>
          <a:srcRect/>
          <a:stretch>
            <a:fillRect/>
          </a:stretch>
        </p:blipFill>
        <p:spPr bwMode="auto">
          <a:xfrm>
            <a:off x="1884345" y="1940570"/>
            <a:ext cx="8758396" cy="1080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316" name="Picture 4"/>
          <p:cNvPicPr>
            <a:picLocks noChangeAspect="1" noChangeArrowheads="1"/>
          </p:cNvPicPr>
          <p:nvPr/>
        </p:nvPicPr>
        <p:blipFill>
          <a:blip r:embed="rId4">
            <a:clrChange>
              <a:clrFrom>
                <a:srgbClr val="DBF2FB"/>
              </a:clrFrom>
              <a:clrTo>
                <a:srgbClr val="DBF2FB">
                  <a:alpha val="0"/>
                </a:srgbClr>
              </a:clrTo>
            </a:clrChange>
            <a:extLst>
              <a:ext uri="{28A0092B-C50C-407E-A947-70E740481C1C}">
                <a14:useLocalDpi xmlns:a14="http://schemas.microsoft.com/office/drawing/2010/main" val="0"/>
              </a:ext>
            </a:extLst>
          </a:blip>
          <a:srcRect/>
          <a:stretch>
            <a:fillRect/>
          </a:stretch>
        </p:blipFill>
        <p:spPr bwMode="auto">
          <a:xfrm>
            <a:off x="1881187" y="3847878"/>
            <a:ext cx="19681147" cy="3600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317" name="Picture 5"/>
          <p:cNvPicPr>
            <a:picLocks noChangeAspect="1" noChangeArrowheads="1"/>
          </p:cNvPicPr>
          <p:nvPr/>
        </p:nvPicPr>
        <p:blipFill>
          <a:blip r:embed="rId5">
            <a:clrChange>
              <a:clrFrom>
                <a:srgbClr val="DBF2FB"/>
              </a:clrFrom>
              <a:clrTo>
                <a:srgbClr val="DBF2FB">
                  <a:alpha val="0"/>
                </a:srgbClr>
              </a:clrTo>
            </a:clrChange>
            <a:extLst>
              <a:ext uri="{28A0092B-C50C-407E-A947-70E740481C1C}">
                <a14:useLocalDpi xmlns:a14="http://schemas.microsoft.com/office/drawing/2010/main" val="0"/>
              </a:ext>
            </a:extLst>
          </a:blip>
          <a:srcRect/>
          <a:stretch>
            <a:fillRect/>
          </a:stretch>
        </p:blipFill>
        <p:spPr bwMode="auto">
          <a:xfrm>
            <a:off x="4625650" y="7616729"/>
            <a:ext cx="13545000" cy="26346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0" name="TextBox 1"/>
          <p:cNvSpPr txBox="1"/>
          <p:nvPr/>
        </p:nvSpPr>
        <p:spPr>
          <a:xfrm>
            <a:off x="7201897" y="3457696"/>
            <a:ext cx="9967506" cy="894797"/>
          </a:xfrm>
          <a:prstGeom prst="rect">
            <a:avLst/>
          </a:prstGeom>
          <a:noFill/>
        </p:spPr>
        <p:txBody>
          <a:bodyPr wrap="square" rtlCol="0">
            <a:spAutoFit/>
          </a:bodyPr>
          <a:lstStyle/>
          <a:p>
            <a:pPr algn="ctr" fontAlgn="auto">
              <a:lnSpc>
                <a:spcPct val="110000"/>
              </a:lnSpc>
            </a:pPr>
            <a:r>
              <a:rPr lang="zh-CN" altLang="en-US" sz="5400" spc="-100" dirty="0">
                <a:latin typeface="黑体" panose="02010609060101010101" pitchFamily="49" charset="-122"/>
                <a:ea typeface="黑体" panose="02010609060101010101" pitchFamily="49" charset="-122"/>
                <a:cs typeface="Times New Roman" panose="02020603050405020304" pitchFamily="18" charset="0"/>
              </a:rPr>
              <a:t>现在分词和过去分词的用法区别</a:t>
            </a:r>
          </a:p>
        </p:txBody>
      </p:sp>
      <p:pic>
        <p:nvPicPr>
          <p:cNvPr id="9" name="图片 8">
            <a:hlinkClick r:id="rId6" action="ppaction://hlinksldjump"/>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42408216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314"/>
                                        </p:tgtEl>
                                        <p:attrNameLst>
                                          <p:attrName>style.visibility</p:attrName>
                                        </p:attrNameLst>
                                      </p:cBhvr>
                                      <p:to>
                                        <p:strVal val="visible"/>
                                      </p:to>
                                    </p:set>
                                    <p:animEffect transition="in" filter="fade">
                                      <p:cBhvr>
                                        <p:cTn id="7" dur="500"/>
                                        <p:tgtEl>
                                          <p:spTgt spid="1331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fade">
                                      <p:cBhvr>
                                        <p:cTn id="12" dur="500"/>
                                        <p:tgtEl>
                                          <p:spTgt spid="2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3316"/>
                                        </p:tgtEl>
                                        <p:attrNameLst>
                                          <p:attrName>style.visibility</p:attrName>
                                        </p:attrNameLst>
                                      </p:cBhvr>
                                      <p:to>
                                        <p:strVal val="visible"/>
                                      </p:to>
                                    </p:set>
                                    <p:animEffect transition="in" filter="fade">
                                      <p:cBhvr>
                                        <p:cTn id="17" dur="500"/>
                                        <p:tgtEl>
                                          <p:spTgt spid="1331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3317"/>
                                        </p:tgtEl>
                                        <p:attrNameLst>
                                          <p:attrName>style.visibility</p:attrName>
                                        </p:attrNameLst>
                                      </p:cBhvr>
                                      <p:to>
                                        <p:strVal val="visible"/>
                                      </p:to>
                                    </p:set>
                                    <p:animEffect transition="in" filter="fade">
                                      <p:cBhvr>
                                        <p:cTn id="22" dur="500"/>
                                        <p:tgtEl>
                                          <p:spTgt spid="133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 xmlns:a16="http://schemas.microsoft.com/office/drawing/2014/main" id="{037EC38E-21B6-4B70-B7D0-7EF1E23E3893}"/>
              </a:ext>
            </a:extLst>
          </p:cNvPr>
          <p:cNvSpPr/>
          <p:nvPr/>
        </p:nvSpPr>
        <p:spPr>
          <a:xfrm>
            <a:off x="1192102" y="738000"/>
            <a:ext cx="21987096" cy="969496"/>
          </a:xfrm>
          <a:prstGeom prst="rect">
            <a:avLst/>
          </a:prstGeom>
        </p:spPr>
        <p:txBody>
          <a:bodyPr wrap="square">
            <a:spAutoFit/>
          </a:bodyPr>
          <a:lstStyle/>
          <a:p>
            <a:pPr algn="ct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突破语法</a:t>
            </a:r>
            <a:r>
              <a:rPr lang="en-US" altLang="zh-CN" sz="5700" b="1" dirty="0" smtClean="0">
                <a:latin typeface="Times New Roman" panose="02020603050405020304" pitchFamily="18" charset="0"/>
                <a:ea typeface="黑体" panose="02010609060101010101" pitchFamily="49" charset="-122"/>
                <a:cs typeface="Times New Roman" panose="02020603050405020304" pitchFamily="18" charset="0"/>
              </a:rPr>
              <a:t>5   </a:t>
            </a: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非谓语动词</a:t>
            </a:r>
            <a:endParaRPr lang="en-US" altLang="zh-CN" sz="5700" b="1" dirty="0">
              <a:latin typeface="Times New Roman" panose="02020603050405020304" pitchFamily="18" charset="0"/>
              <a:ea typeface="黑体" panose="02010609060101010101" pitchFamily="49" charset="-122"/>
              <a:cs typeface="Times New Roman" panose="02020603050405020304" pitchFamily="18" charset="0"/>
            </a:endParaRPr>
          </a:p>
        </p:txBody>
      </p:sp>
      <p:pic>
        <p:nvPicPr>
          <p:cNvPr id="4" name="图片 3">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5"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5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非</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谓语动词</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P306</a:t>
            </a:r>
            <a:endParaRPr lang="zh-CN" altLang="en-US" sz="3200" dirty="0">
              <a:solidFill>
                <a:srgbClr val="FF0000"/>
              </a:solidFill>
              <a:latin typeface="宋体" panose="02010600030101010101" pitchFamily="2" charset="-122"/>
              <a:ea typeface="宋体" panose="02010600030101010101" pitchFamily="2" charset="-122"/>
            </a:endParaRPr>
          </a:p>
        </p:txBody>
      </p:sp>
      <p:pic>
        <p:nvPicPr>
          <p:cNvPr id="13314" name="Picture 2"/>
          <p:cNvPicPr>
            <a:picLocks noChangeAspect="1" noChangeArrowheads="1"/>
          </p:cNvPicPr>
          <p:nvPr/>
        </p:nvPicPr>
        <p:blipFill>
          <a:blip r:embed="rId3">
            <a:clrChange>
              <a:clrFrom>
                <a:srgbClr val="DBF2FB"/>
              </a:clrFrom>
              <a:clrTo>
                <a:srgbClr val="DBF2FB">
                  <a:alpha val="0"/>
                </a:srgbClr>
              </a:clrTo>
            </a:clrChange>
            <a:extLst>
              <a:ext uri="{28A0092B-C50C-407E-A947-70E740481C1C}">
                <a14:useLocalDpi xmlns:a14="http://schemas.microsoft.com/office/drawing/2010/main" val="0"/>
              </a:ext>
            </a:extLst>
          </a:blip>
          <a:srcRect/>
          <a:stretch>
            <a:fillRect/>
          </a:stretch>
        </p:blipFill>
        <p:spPr bwMode="auto">
          <a:xfrm>
            <a:off x="1884345" y="1940570"/>
            <a:ext cx="8758396" cy="1080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338" name="Picture 2"/>
          <p:cNvPicPr>
            <a:picLocks noChangeAspect="1" noChangeArrowheads="1"/>
          </p:cNvPicPr>
          <p:nvPr/>
        </p:nvPicPr>
        <p:blipFill>
          <a:blip r:embed="rId4">
            <a:clrChange>
              <a:clrFrom>
                <a:srgbClr val="DBF2FB"/>
              </a:clrFrom>
              <a:clrTo>
                <a:srgbClr val="DBF2FB">
                  <a:alpha val="0"/>
                </a:srgbClr>
              </a:clrTo>
            </a:clrChange>
            <a:extLst>
              <a:ext uri="{28A0092B-C50C-407E-A947-70E740481C1C}">
                <a14:useLocalDpi xmlns:a14="http://schemas.microsoft.com/office/drawing/2010/main" val="0"/>
              </a:ext>
            </a:extLst>
          </a:blip>
          <a:srcRect/>
          <a:stretch>
            <a:fillRect/>
          </a:stretch>
        </p:blipFill>
        <p:spPr bwMode="auto">
          <a:xfrm>
            <a:off x="1753175" y="4435557"/>
            <a:ext cx="19983079" cy="311353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339" name="Picture 3"/>
          <p:cNvPicPr>
            <a:picLocks noChangeAspect="1" noChangeArrowheads="1"/>
          </p:cNvPicPr>
          <p:nvPr/>
        </p:nvPicPr>
        <p:blipFill>
          <a:blip r:embed="rId5">
            <a:clrChange>
              <a:clrFrom>
                <a:srgbClr val="DBF2FB"/>
              </a:clrFrom>
              <a:clrTo>
                <a:srgbClr val="DBF2FB">
                  <a:alpha val="0"/>
                </a:srgbClr>
              </a:clrTo>
            </a:clrChange>
            <a:extLst>
              <a:ext uri="{28A0092B-C50C-407E-A947-70E740481C1C}">
                <a14:useLocalDpi xmlns:a14="http://schemas.microsoft.com/office/drawing/2010/main" val="0"/>
              </a:ext>
            </a:extLst>
          </a:blip>
          <a:srcRect/>
          <a:stretch>
            <a:fillRect/>
          </a:stretch>
        </p:blipFill>
        <p:spPr bwMode="auto">
          <a:xfrm>
            <a:off x="4805650" y="7954096"/>
            <a:ext cx="14310000" cy="35839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0" name="TextBox 1"/>
          <p:cNvSpPr txBox="1"/>
          <p:nvPr/>
        </p:nvSpPr>
        <p:spPr>
          <a:xfrm>
            <a:off x="7201897" y="3457696"/>
            <a:ext cx="9967506" cy="894797"/>
          </a:xfrm>
          <a:prstGeom prst="rect">
            <a:avLst/>
          </a:prstGeom>
          <a:noFill/>
        </p:spPr>
        <p:txBody>
          <a:bodyPr wrap="square" rtlCol="0">
            <a:spAutoFit/>
          </a:bodyPr>
          <a:lstStyle/>
          <a:p>
            <a:pPr algn="ctr" fontAlgn="auto">
              <a:lnSpc>
                <a:spcPct val="110000"/>
              </a:lnSpc>
            </a:pPr>
            <a:r>
              <a:rPr lang="zh-CN" altLang="en-US" sz="5400" spc="-100" dirty="0">
                <a:latin typeface="黑体" panose="02010609060101010101" pitchFamily="49" charset="-122"/>
                <a:ea typeface="黑体" panose="02010609060101010101" pitchFamily="49" charset="-122"/>
                <a:cs typeface="Times New Roman" panose="02020603050405020304" pitchFamily="18" charset="0"/>
              </a:rPr>
              <a:t>现在分词和过去分词的用法区别</a:t>
            </a:r>
          </a:p>
        </p:txBody>
      </p:sp>
      <p:pic>
        <p:nvPicPr>
          <p:cNvPr id="9" name="图片 8">
            <a:hlinkClick r:id="rId6" action="ppaction://hlinksldjump"/>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4824046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338"/>
                                        </p:tgtEl>
                                        <p:attrNameLst>
                                          <p:attrName>style.visibility</p:attrName>
                                        </p:attrNameLst>
                                      </p:cBhvr>
                                      <p:to>
                                        <p:strVal val="visible"/>
                                      </p:to>
                                    </p:set>
                                    <p:animEffect transition="in" filter="fade">
                                      <p:cBhvr>
                                        <p:cTn id="7" dur="500"/>
                                        <p:tgtEl>
                                          <p:spTgt spid="1433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4339"/>
                                        </p:tgtEl>
                                        <p:attrNameLst>
                                          <p:attrName>style.visibility</p:attrName>
                                        </p:attrNameLst>
                                      </p:cBhvr>
                                      <p:to>
                                        <p:strVal val="visible"/>
                                      </p:to>
                                    </p:set>
                                    <p:animEffect transition="in" filter="fade">
                                      <p:cBhvr>
                                        <p:cTn id="12" dur="500"/>
                                        <p:tgtEl>
                                          <p:spTgt spid="143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 xmlns:a16="http://schemas.microsoft.com/office/drawing/2014/main" id="{037EC38E-21B6-4B70-B7D0-7EF1E23E3893}"/>
              </a:ext>
            </a:extLst>
          </p:cNvPr>
          <p:cNvSpPr/>
          <p:nvPr/>
        </p:nvSpPr>
        <p:spPr>
          <a:xfrm>
            <a:off x="1192102" y="738000"/>
            <a:ext cx="21987096" cy="969496"/>
          </a:xfrm>
          <a:prstGeom prst="rect">
            <a:avLst/>
          </a:prstGeom>
        </p:spPr>
        <p:txBody>
          <a:bodyPr wrap="square">
            <a:spAutoFit/>
          </a:bodyPr>
          <a:lstStyle/>
          <a:p>
            <a:pPr algn="ct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突破语法</a:t>
            </a:r>
            <a:r>
              <a:rPr lang="en-US" altLang="zh-CN" sz="5700" b="1" dirty="0" smtClean="0">
                <a:latin typeface="Times New Roman" panose="02020603050405020304" pitchFamily="18" charset="0"/>
                <a:ea typeface="黑体" panose="02010609060101010101" pitchFamily="49" charset="-122"/>
                <a:cs typeface="Times New Roman" panose="02020603050405020304" pitchFamily="18" charset="0"/>
              </a:rPr>
              <a:t>5   </a:t>
            </a: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非谓语动词</a:t>
            </a:r>
            <a:endParaRPr lang="en-US" altLang="zh-CN" sz="5700" b="1" dirty="0">
              <a:latin typeface="Times New Roman" panose="02020603050405020304" pitchFamily="18" charset="0"/>
              <a:ea typeface="黑体" panose="02010609060101010101" pitchFamily="49" charset="-122"/>
              <a:cs typeface="Times New Roman" panose="02020603050405020304" pitchFamily="18" charset="0"/>
            </a:endParaRPr>
          </a:p>
        </p:txBody>
      </p:sp>
      <p:pic>
        <p:nvPicPr>
          <p:cNvPr id="4" name="图片 3">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5"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5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非</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谓语动词</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P307</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16" name="TextBox 1"/>
          <p:cNvSpPr txBox="1"/>
          <p:nvPr/>
        </p:nvSpPr>
        <p:spPr>
          <a:xfrm>
            <a:off x="1925638" y="1953000"/>
            <a:ext cx="9405012" cy="894797"/>
          </a:xfrm>
          <a:prstGeom prst="rect">
            <a:avLst/>
          </a:prstGeom>
          <a:noFill/>
        </p:spPr>
        <p:txBody>
          <a:bodyPr wrap="square" rtlCol="0">
            <a:spAutoFit/>
          </a:bodyPr>
          <a:lstStyle/>
          <a:p>
            <a:pPr fontAlgn="auto">
              <a:lnSpc>
                <a:spcPct val="110000"/>
              </a:lnSpc>
            </a:pPr>
            <a:r>
              <a:rPr lang="zh-CN" altLang="en-US" sz="5400" spc="-100" dirty="0">
                <a:latin typeface="黑体" panose="02010609060101010101" pitchFamily="49" charset="-122"/>
                <a:ea typeface="黑体" panose="02010609060101010101" pitchFamily="49" charset="-122"/>
                <a:cs typeface="Times New Roman" panose="02020603050405020304" pitchFamily="18" charset="0"/>
              </a:rPr>
              <a:t>（</a:t>
            </a:r>
            <a:r>
              <a:rPr lang="en-US" altLang="zh-CN" sz="5400" spc="-100" dirty="0">
                <a:latin typeface="黑体" panose="02010609060101010101" pitchFamily="49" charset="-122"/>
                <a:ea typeface="黑体" panose="02010609060101010101" pitchFamily="49" charset="-122"/>
                <a:cs typeface="Times New Roman" panose="02020603050405020304" pitchFamily="18" charset="0"/>
              </a:rPr>
              <a:t>1</a:t>
            </a:r>
            <a:r>
              <a:rPr lang="zh-CN" altLang="en-US" sz="5400" spc="-100" dirty="0">
                <a:latin typeface="黑体" panose="02010609060101010101" pitchFamily="49" charset="-122"/>
                <a:ea typeface="黑体" panose="02010609060101010101" pitchFamily="49" charset="-122"/>
                <a:cs typeface="Times New Roman" panose="02020603050405020304" pitchFamily="18" charset="0"/>
              </a:rPr>
              <a:t>）分词作状语</a:t>
            </a:r>
          </a:p>
        </p:txBody>
      </p:sp>
      <p:sp>
        <p:nvSpPr>
          <p:cNvPr id="17" name="TextBox 1"/>
          <p:cNvSpPr txBox="1"/>
          <p:nvPr/>
        </p:nvSpPr>
        <p:spPr>
          <a:xfrm>
            <a:off x="2530105" y="3289163"/>
            <a:ext cx="19854622" cy="931794"/>
          </a:xfrm>
          <a:prstGeom prst="rect">
            <a:avLst/>
          </a:prstGeom>
          <a:noFill/>
        </p:spPr>
        <p:txBody>
          <a:bodyPr wrap="square" rtlCol="0">
            <a:spAutoFit/>
          </a:bodyPr>
          <a:lstStyle/>
          <a:p>
            <a:pPr fontAlgn="auto">
              <a:lnSpc>
                <a:spcPct val="110000"/>
              </a:lnSpc>
            </a:pPr>
            <a:r>
              <a:rPr lang="zh-CN" altLang="en-US" sz="5400" spc="-100" dirty="0">
                <a:solidFill>
                  <a:srgbClr val="2A5CAA"/>
                </a:solidFill>
                <a:latin typeface="Times New Roman" panose="02020603050405020304" pitchFamily="18" charset="0"/>
                <a:ea typeface="+mj-ea"/>
                <a:cs typeface="Times New Roman" panose="02020603050405020304" pitchFamily="18" charset="0"/>
              </a:rPr>
              <a:t>基本情况</a:t>
            </a:r>
          </a:p>
        </p:txBody>
      </p:sp>
      <p:pic>
        <p:nvPicPr>
          <p:cNvPr id="4098" name="Picture 2" descr="C:\Users\063\Desktop\未标题-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05650" y="3493253"/>
            <a:ext cx="373334" cy="43200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 name="表格 1"/>
          <p:cNvGraphicFramePr>
            <a:graphicFrameLocks noGrp="1"/>
          </p:cNvGraphicFramePr>
          <p:nvPr>
            <p:extLst>
              <p:ext uri="{D42A27DB-BD31-4B8C-83A1-F6EECF244321}">
                <p14:modId xmlns:p14="http://schemas.microsoft.com/office/powerpoint/2010/main" val="528968174"/>
              </p:ext>
            </p:extLst>
          </p:nvPr>
        </p:nvGraphicFramePr>
        <p:xfrm>
          <a:off x="1561800" y="4338000"/>
          <a:ext cx="19938849" cy="7494120"/>
        </p:xfrm>
        <a:graphic>
          <a:graphicData uri="http://schemas.openxmlformats.org/drawingml/2006/table">
            <a:tbl>
              <a:tblPr firstRow="1" bandRow="1">
                <a:tableStyleId>{5C22544A-7EE6-4342-B048-85BDC9FD1C3A}</a:tableStyleId>
              </a:tblPr>
              <a:tblGrid>
                <a:gridCol w="3243850"/>
                <a:gridCol w="10048716"/>
                <a:gridCol w="6646283"/>
              </a:tblGrid>
              <a:tr h="370840">
                <a:tc>
                  <a:txBody>
                    <a:bodyPr/>
                    <a:lstStyle/>
                    <a:p>
                      <a:pPr algn="ctr"/>
                      <a:endParaRPr lang="zh-CN" altLang="en-US" sz="4800" dirty="0"/>
                    </a:p>
                  </a:txBody>
                  <a:tcPr/>
                </a:tc>
                <a:tc>
                  <a:txBody>
                    <a:bodyPr/>
                    <a:lstStyle/>
                    <a:p>
                      <a:pPr algn="ctr"/>
                      <a:r>
                        <a:rPr lang="zh-CN" altLang="en-US" sz="4800" dirty="0" smtClean="0"/>
                        <a:t>现在分词作状语</a:t>
                      </a:r>
                      <a:endParaRPr lang="zh-CN" altLang="en-US" sz="4800" dirty="0"/>
                    </a:p>
                  </a:txBody>
                  <a:tcPr anchor="ctr"/>
                </a:tc>
                <a:tc>
                  <a:txBody>
                    <a:bodyPr/>
                    <a:lstStyle/>
                    <a:p>
                      <a:pPr algn="ctr"/>
                      <a:r>
                        <a:rPr lang="zh-CN" altLang="en-US" sz="4800" dirty="0" smtClean="0"/>
                        <a:t>过去分词作状语</a:t>
                      </a:r>
                      <a:endParaRPr lang="zh-CN" altLang="en-US" sz="4800" dirty="0"/>
                    </a:p>
                  </a:txBody>
                  <a:tcPr/>
                </a:tc>
              </a:tr>
              <a:tr h="2372040">
                <a:tc>
                  <a:txBody>
                    <a:bodyPr/>
                    <a:lstStyle/>
                    <a:p>
                      <a:pPr algn="ctr"/>
                      <a:r>
                        <a:rPr lang="zh-CN" altLang="en-US" sz="4800" baseline="0" dirty="0" smtClean="0">
                          <a:latin typeface="黑体" panose="02010609060101010101" pitchFamily="49" charset="-122"/>
                          <a:ea typeface="黑体" panose="02010609060101010101" pitchFamily="49" charset="-122"/>
                        </a:rPr>
                        <a:t>所作成分和位置</a:t>
                      </a:r>
                      <a:endParaRPr lang="zh-CN" altLang="en-US" sz="4800" baseline="0" dirty="0">
                        <a:latin typeface="黑体" panose="02010609060101010101" pitchFamily="49" charset="-122"/>
                        <a:ea typeface="黑体" panose="02010609060101010101" pitchFamily="49" charset="-122"/>
                      </a:endParaRPr>
                    </a:p>
                  </a:txBody>
                  <a:tcPr anchor="ctr"/>
                </a:tc>
                <a:tc gridSpan="2">
                  <a:txBody>
                    <a:bodyPr/>
                    <a:lstStyle/>
                    <a:p>
                      <a:pPr marL="685800" indent="-685800">
                        <a:buFont typeface="Arial" panose="020B0604020202020204" pitchFamily="34" charset="0"/>
                        <a:buChar char="•"/>
                      </a:pPr>
                      <a:r>
                        <a:rPr lang="zh-CN" altLang="en-US" sz="4800" baseline="0" dirty="0" smtClean="0">
                          <a:latin typeface="Times New Roman" panose="02020603050405020304" pitchFamily="18" charset="0"/>
                          <a:ea typeface="楷体" panose="02010609060101010101" pitchFamily="49" charset="-122"/>
                        </a:rPr>
                        <a:t>作时间状语：位置灵活多变                                </a:t>
                      </a:r>
                      <a:endParaRPr lang="en-US" altLang="zh-CN" sz="4800" baseline="0" dirty="0" smtClean="0">
                        <a:latin typeface="Times New Roman" panose="02020603050405020304" pitchFamily="18" charset="0"/>
                        <a:ea typeface="楷体" panose="02010609060101010101" pitchFamily="49" charset="-122"/>
                      </a:endParaRPr>
                    </a:p>
                    <a:p>
                      <a:pPr marL="685800" marR="0" indent="-685800" algn="l" defTabSz="911225" rtl="0" eaLnBrk="1" fontAlgn="auto" latinLnBrk="0" hangingPunct="1">
                        <a:lnSpc>
                          <a:spcPct val="100000"/>
                        </a:lnSpc>
                        <a:spcBef>
                          <a:spcPts val="0"/>
                        </a:spcBef>
                        <a:spcAft>
                          <a:spcPts val="0"/>
                        </a:spcAft>
                        <a:buClrTx/>
                        <a:buSzTx/>
                        <a:buFont typeface="Arial" panose="020B0604020202020204" pitchFamily="34" charset="0"/>
                        <a:buChar char="•"/>
                        <a:tabLst/>
                        <a:defRPr/>
                      </a:pPr>
                      <a:r>
                        <a:rPr lang="zh-CN" altLang="en-US" sz="4800" baseline="0" dirty="0" smtClean="0">
                          <a:latin typeface="Times New Roman" panose="02020603050405020304" pitchFamily="18" charset="0"/>
                          <a:ea typeface="楷体" panose="02010609060101010101" pitchFamily="49" charset="-122"/>
                        </a:rPr>
                        <a:t>作原因</a:t>
                      </a:r>
                      <a:r>
                        <a:rPr lang="en-US" altLang="zh-CN" sz="4800" baseline="0" dirty="0" smtClean="0">
                          <a:latin typeface="Times New Roman" panose="02020603050405020304" pitchFamily="18" charset="0"/>
                          <a:ea typeface="楷体" panose="02010609060101010101" pitchFamily="49" charset="-122"/>
                        </a:rPr>
                        <a:t>/</a:t>
                      </a:r>
                      <a:r>
                        <a:rPr lang="zh-CN" altLang="en-US" sz="4800" baseline="0" dirty="0" smtClean="0">
                          <a:latin typeface="Times New Roman" panose="02020603050405020304" pitchFamily="18" charset="0"/>
                          <a:ea typeface="楷体" panose="02010609060101010101" pitchFamily="49" charset="-122"/>
                        </a:rPr>
                        <a:t>条件</a:t>
                      </a:r>
                      <a:r>
                        <a:rPr lang="en-US" altLang="zh-CN" sz="4800" baseline="0" dirty="0" smtClean="0">
                          <a:latin typeface="Times New Roman" panose="02020603050405020304" pitchFamily="18" charset="0"/>
                          <a:ea typeface="楷体" panose="02010609060101010101" pitchFamily="49" charset="-122"/>
                        </a:rPr>
                        <a:t>/</a:t>
                      </a:r>
                      <a:r>
                        <a:rPr lang="zh-CN" altLang="en-US" sz="4800" baseline="0" dirty="0" smtClean="0">
                          <a:latin typeface="Times New Roman" panose="02020603050405020304" pitchFamily="18" charset="0"/>
                          <a:ea typeface="楷体" panose="02010609060101010101" pitchFamily="49" charset="-122"/>
                        </a:rPr>
                        <a:t>让步</a:t>
                      </a:r>
                      <a:r>
                        <a:rPr lang="en-US" altLang="zh-CN" sz="4800" baseline="0" dirty="0" smtClean="0">
                          <a:latin typeface="Times New Roman" panose="02020603050405020304" pitchFamily="18" charset="0"/>
                          <a:ea typeface="楷体" panose="02010609060101010101" pitchFamily="49" charset="-122"/>
                        </a:rPr>
                        <a:t>/</a:t>
                      </a:r>
                      <a:r>
                        <a:rPr lang="zh-CN" altLang="en-US" sz="4800" baseline="0" dirty="0" smtClean="0">
                          <a:latin typeface="Times New Roman" panose="02020603050405020304" pitchFamily="18" charset="0"/>
                          <a:ea typeface="楷体" panose="02010609060101010101" pitchFamily="49" charset="-122"/>
                        </a:rPr>
                        <a:t>评注性状语：常位于句首</a:t>
                      </a:r>
                      <a:endParaRPr lang="en-US" altLang="zh-CN" sz="4800" baseline="0" dirty="0" smtClean="0">
                        <a:latin typeface="Times New Roman" panose="02020603050405020304" pitchFamily="18" charset="0"/>
                        <a:ea typeface="楷体" panose="02010609060101010101" pitchFamily="49" charset="-122"/>
                      </a:endParaRPr>
                    </a:p>
                    <a:p>
                      <a:pPr marL="685800" marR="0" indent="-685800" algn="l" defTabSz="911225" rtl="0" eaLnBrk="1" fontAlgn="auto" latinLnBrk="0" hangingPunct="1">
                        <a:lnSpc>
                          <a:spcPct val="100000"/>
                        </a:lnSpc>
                        <a:spcBef>
                          <a:spcPts val="0"/>
                        </a:spcBef>
                        <a:spcAft>
                          <a:spcPts val="0"/>
                        </a:spcAft>
                        <a:buClrTx/>
                        <a:buSzTx/>
                        <a:buFont typeface="Arial" panose="020B0604020202020204" pitchFamily="34" charset="0"/>
                        <a:buChar char="•"/>
                        <a:tabLst/>
                        <a:defRPr/>
                      </a:pPr>
                      <a:r>
                        <a:rPr lang="zh-CN" altLang="en-US" sz="4800" baseline="0" dirty="0" smtClean="0">
                          <a:latin typeface="Times New Roman" panose="02020603050405020304" pitchFamily="18" charset="0"/>
                          <a:ea typeface="楷体" panose="02010609060101010101" pitchFamily="49" charset="-122"/>
                        </a:rPr>
                        <a:t>作结果</a:t>
                      </a:r>
                      <a:r>
                        <a:rPr lang="en-US" altLang="zh-CN" sz="4800" baseline="0" dirty="0" smtClean="0">
                          <a:latin typeface="Times New Roman" panose="02020603050405020304" pitchFamily="18" charset="0"/>
                          <a:ea typeface="楷体" panose="02010609060101010101" pitchFamily="49" charset="-122"/>
                        </a:rPr>
                        <a:t>/</a:t>
                      </a:r>
                      <a:r>
                        <a:rPr lang="zh-CN" altLang="en-US" sz="4800" baseline="0" dirty="0" smtClean="0">
                          <a:latin typeface="Times New Roman" panose="02020603050405020304" pitchFamily="18" charset="0"/>
                          <a:ea typeface="楷体" panose="02010609060101010101" pitchFamily="49" charset="-122"/>
                        </a:rPr>
                        <a:t>方式</a:t>
                      </a:r>
                      <a:r>
                        <a:rPr lang="en-US" altLang="zh-CN" sz="4800" baseline="0" dirty="0" smtClean="0">
                          <a:latin typeface="Times New Roman" panose="02020603050405020304" pitchFamily="18" charset="0"/>
                          <a:ea typeface="楷体" panose="02010609060101010101" pitchFamily="49" charset="-122"/>
                        </a:rPr>
                        <a:t>/</a:t>
                      </a:r>
                      <a:r>
                        <a:rPr lang="zh-CN" altLang="en-US" sz="4800" baseline="0" dirty="0" smtClean="0">
                          <a:latin typeface="Times New Roman" panose="02020603050405020304" pitchFamily="18" charset="0"/>
                          <a:ea typeface="楷体" panose="02010609060101010101" pitchFamily="49" charset="-122"/>
                        </a:rPr>
                        <a:t>伴随状语：常位于句尾</a:t>
                      </a:r>
                    </a:p>
                  </a:txBody>
                  <a:tcPr anchor="ctr"/>
                </a:tc>
                <a:tc hMerge="1">
                  <a:txBody>
                    <a:bodyPr/>
                    <a:lstStyle/>
                    <a:p>
                      <a:endParaRPr lang="zh-CN" altLang="en-US" sz="4800" dirty="0"/>
                    </a:p>
                  </a:txBody>
                  <a:tcPr/>
                </a:tc>
              </a:tr>
              <a:tr h="986040">
                <a:tc rowSpan="2">
                  <a:txBody>
                    <a:bodyPr/>
                    <a:lstStyle/>
                    <a:p>
                      <a:pPr algn="ctr"/>
                      <a:r>
                        <a:rPr lang="zh-CN" altLang="en-US" sz="4800" baseline="0" dirty="0" smtClean="0">
                          <a:latin typeface="黑体" panose="02010609060101010101" pitchFamily="49" charset="-122"/>
                          <a:ea typeface="黑体" panose="02010609060101010101" pitchFamily="49" charset="-122"/>
                        </a:rPr>
                        <a:t>逻辑主语</a:t>
                      </a:r>
                      <a:endParaRPr lang="zh-CN" altLang="en-US" sz="4800" baseline="0" dirty="0">
                        <a:latin typeface="黑体" panose="02010609060101010101" pitchFamily="49" charset="-122"/>
                        <a:ea typeface="黑体" panose="02010609060101010101" pitchFamily="49" charset="-122"/>
                      </a:endParaRPr>
                    </a:p>
                  </a:txBody>
                  <a:tcPr anchor="ctr"/>
                </a:tc>
                <a:tc gridSpan="2">
                  <a:txBody>
                    <a:bodyPr/>
                    <a:lstStyle/>
                    <a:p>
                      <a:r>
                        <a:rPr lang="zh-CN" altLang="en-US" sz="4800" baseline="0" dirty="0" smtClean="0">
                          <a:latin typeface="Times New Roman" panose="02020603050405020304" pitchFamily="18" charset="0"/>
                          <a:ea typeface="楷体" panose="02010609060101010101" pitchFamily="49" charset="-122"/>
                        </a:rPr>
                        <a:t>逻辑主语必须与句子的主语保持一致</a:t>
                      </a:r>
                      <a:endParaRPr lang="zh-CN" altLang="en-US" sz="4800" baseline="0" dirty="0">
                        <a:latin typeface="Times New Roman" panose="02020603050405020304" pitchFamily="18" charset="0"/>
                        <a:ea typeface="楷体" panose="02010609060101010101" pitchFamily="49" charset="-122"/>
                      </a:endParaRPr>
                    </a:p>
                  </a:txBody>
                  <a:tcPr anchor="ctr"/>
                </a:tc>
                <a:tc hMerge="1">
                  <a:txBody>
                    <a:bodyPr/>
                    <a:lstStyle/>
                    <a:p>
                      <a:endParaRPr lang="zh-CN" altLang="en-US" sz="4800" dirty="0"/>
                    </a:p>
                  </a:txBody>
                  <a:tcPr/>
                </a:tc>
              </a:tr>
              <a:tr h="3313080">
                <a:tc vMerge="1">
                  <a:txBody>
                    <a:bodyPr/>
                    <a:lstStyle/>
                    <a:p>
                      <a:endParaRPr lang="zh-CN" altLang="en-US" sz="4800" dirty="0"/>
                    </a:p>
                  </a:txBody>
                  <a:tcPr/>
                </a:tc>
                <a:tc>
                  <a:txBody>
                    <a:bodyPr/>
                    <a:lstStyle/>
                    <a:p>
                      <a:r>
                        <a:rPr lang="zh-CN" altLang="en-US" sz="4800" baseline="0" dirty="0" smtClean="0">
                          <a:latin typeface="Times New Roman" panose="02020603050405020304" pitchFamily="18" charset="0"/>
                          <a:ea typeface="楷体" panose="02010609060101010101" pitchFamily="49" charset="-122"/>
                        </a:rPr>
                        <a:t>与句子主语有逻辑上的主谓关系，分词表示的动作是次要动作</a:t>
                      </a:r>
                      <a:r>
                        <a:rPr lang="en-US" altLang="zh-CN" sz="4800" baseline="0" dirty="0" smtClean="0">
                          <a:latin typeface="Times New Roman" panose="02020603050405020304" pitchFamily="18" charset="0"/>
                          <a:ea typeface="楷体" panose="02010609060101010101" pitchFamily="49" charset="-122"/>
                        </a:rPr>
                        <a:t>;</a:t>
                      </a:r>
                      <a:r>
                        <a:rPr lang="zh-CN" altLang="en-US" sz="4800" baseline="0" dirty="0" smtClean="0">
                          <a:latin typeface="Times New Roman" panose="02020603050405020304" pitchFamily="18" charset="0"/>
                          <a:ea typeface="楷体" panose="02010609060101010101" pitchFamily="49" charset="-122"/>
                        </a:rPr>
                        <a:t>有时可在分词前加</a:t>
                      </a:r>
                      <a:r>
                        <a:rPr lang="en-US" altLang="zh-CN" sz="4800" baseline="0" dirty="0" smtClean="0">
                          <a:latin typeface="Times New Roman" panose="02020603050405020304" pitchFamily="18" charset="0"/>
                          <a:ea typeface="楷体" panose="02010609060101010101" pitchFamily="49" charset="-122"/>
                        </a:rPr>
                        <a:t>when, while, if, unless</a:t>
                      </a:r>
                      <a:r>
                        <a:rPr lang="zh-CN" altLang="en-US" sz="4800" baseline="0" dirty="0" smtClean="0">
                          <a:latin typeface="Times New Roman" panose="02020603050405020304" pitchFamily="18" charset="0"/>
                          <a:ea typeface="楷体" panose="02010609060101010101" pitchFamily="49" charset="-122"/>
                        </a:rPr>
                        <a:t>等连接词。</a:t>
                      </a:r>
                      <a:endParaRPr lang="zh-CN" altLang="en-US" sz="4800" baseline="0" dirty="0">
                        <a:latin typeface="Times New Roman" panose="02020603050405020304" pitchFamily="18" charset="0"/>
                        <a:ea typeface="楷体" panose="02010609060101010101" pitchFamily="49" charset="-122"/>
                      </a:endParaRPr>
                    </a:p>
                  </a:txBody>
                  <a:tcPr anchor="ctr"/>
                </a:tc>
                <a:tc>
                  <a:txBody>
                    <a:bodyPr/>
                    <a:lstStyle/>
                    <a:p>
                      <a:r>
                        <a:rPr lang="zh-CN" altLang="en-US" sz="4800" baseline="0" dirty="0" smtClean="0">
                          <a:latin typeface="Times New Roman" panose="02020603050405020304" pitchFamily="18" charset="0"/>
                          <a:ea typeface="楷体" panose="02010609060101010101" pitchFamily="49" charset="-122"/>
                        </a:rPr>
                        <a:t>与句子主语有逻辑上的动宾关系；可与</a:t>
                      </a:r>
                      <a:r>
                        <a:rPr lang="en-US" altLang="zh-CN" sz="4800" baseline="0" dirty="0" smtClean="0">
                          <a:latin typeface="Times New Roman" panose="02020603050405020304" pitchFamily="18" charset="0"/>
                          <a:ea typeface="楷体" panose="02010609060101010101" pitchFamily="49" charset="-122"/>
                        </a:rPr>
                        <a:t>while, if, unless, once</a:t>
                      </a:r>
                      <a:r>
                        <a:rPr lang="zh-CN" altLang="en-US" sz="4800" baseline="0" dirty="0" smtClean="0">
                          <a:latin typeface="Times New Roman" panose="02020603050405020304" pitchFamily="18" charset="0"/>
                          <a:ea typeface="楷体" panose="02010609060101010101" pitchFamily="49" charset="-122"/>
                        </a:rPr>
                        <a:t>等连词连用，表示强调。</a:t>
                      </a:r>
                      <a:endParaRPr lang="zh-CN" altLang="en-US" sz="4800" baseline="0" dirty="0">
                        <a:latin typeface="Times New Roman" panose="02020603050405020304" pitchFamily="18" charset="0"/>
                        <a:ea typeface="楷体" panose="02010609060101010101" pitchFamily="49" charset="-122"/>
                      </a:endParaRPr>
                    </a:p>
                  </a:txBody>
                  <a:tcPr anchor="ctr"/>
                </a:tc>
              </a:tr>
            </a:tbl>
          </a:graphicData>
        </a:graphic>
      </p:graphicFrame>
      <p:cxnSp>
        <p:nvCxnSpPr>
          <p:cNvPr id="7" name="直接连接符 6"/>
          <p:cNvCxnSpPr/>
          <p:nvPr/>
        </p:nvCxnSpPr>
        <p:spPr>
          <a:xfrm>
            <a:off x="1588510" y="4360860"/>
            <a:ext cx="3195000" cy="76500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pic>
        <p:nvPicPr>
          <p:cNvPr id="10" name="图片 9">
            <a:hlinkClick r:id="rId4" action="ppaction://hlinksldjump"/>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40206947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500"/>
                                        <p:tgtEl>
                                          <p:spTgt spid="17"/>
                                        </p:tgtEl>
                                      </p:cBhvr>
                                    </p:animEffect>
                                  </p:childTnLst>
                                </p:cTn>
                              </p:par>
                              <p:par>
                                <p:cTn id="13" presetID="10" presetClass="entr" presetSubtype="0" fill="hold" nodeType="withEffect">
                                  <p:stCondLst>
                                    <p:cond delay="0"/>
                                  </p:stCondLst>
                                  <p:childTnLst>
                                    <p:set>
                                      <p:cBhvr>
                                        <p:cTn id="14" dur="1" fill="hold">
                                          <p:stCondLst>
                                            <p:cond delay="0"/>
                                          </p:stCondLst>
                                        </p:cTn>
                                        <p:tgtEl>
                                          <p:spTgt spid="4098"/>
                                        </p:tgtEl>
                                        <p:attrNameLst>
                                          <p:attrName>style.visibility</p:attrName>
                                        </p:attrNameLst>
                                      </p:cBhvr>
                                      <p:to>
                                        <p:strVal val="visible"/>
                                      </p:to>
                                    </p:set>
                                    <p:animEffect transition="in" filter="fade">
                                      <p:cBhvr>
                                        <p:cTn id="15" dur="500"/>
                                        <p:tgtEl>
                                          <p:spTgt spid="4098"/>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500"/>
                                        <p:tgtEl>
                                          <p:spTgt spid="7"/>
                                        </p:tgtEl>
                                      </p:cBhvr>
                                    </p:animEffect>
                                  </p:childTnLst>
                                </p:cTn>
                              </p:par>
                              <p:par>
                                <p:cTn id="21" presetID="10" presetClass="entr" presetSubtype="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 xmlns:a16="http://schemas.microsoft.com/office/drawing/2014/main" id="{037EC38E-21B6-4B70-B7D0-7EF1E23E3893}"/>
              </a:ext>
            </a:extLst>
          </p:cNvPr>
          <p:cNvSpPr/>
          <p:nvPr/>
        </p:nvSpPr>
        <p:spPr>
          <a:xfrm>
            <a:off x="1192102" y="738000"/>
            <a:ext cx="21987096" cy="969496"/>
          </a:xfrm>
          <a:prstGeom prst="rect">
            <a:avLst/>
          </a:prstGeom>
        </p:spPr>
        <p:txBody>
          <a:bodyPr wrap="square">
            <a:spAutoFit/>
          </a:bodyPr>
          <a:lstStyle/>
          <a:p>
            <a:pPr algn="ct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突破语法</a:t>
            </a:r>
            <a:r>
              <a:rPr lang="en-US" altLang="zh-CN" sz="5700" b="1" dirty="0" smtClean="0">
                <a:latin typeface="Times New Roman" panose="02020603050405020304" pitchFamily="18" charset="0"/>
                <a:ea typeface="黑体" panose="02010609060101010101" pitchFamily="49" charset="-122"/>
                <a:cs typeface="Times New Roman" panose="02020603050405020304" pitchFamily="18" charset="0"/>
              </a:rPr>
              <a:t>5   </a:t>
            </a: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非谓语动词</a:t>
            </a:r>
            <a:endParaRPr lang="en-US" altLang="zh-CN" sz="5700" b="1" dirty="0">
              <a:latin typeface="Times New Roman" panose="02020603050405020304" pitchFamily="18" charset="0"/>
              <a:ea typeface="黑体" panose="02010609060101010101" pitchFamily="49" charset="-122"/>
              <a:cs typeface="Times New Roman" panose="02020603050405020304" pitchFamily="18" charset="0"/>
            </a:endParaRPr>
          </a:p>
        </p:txBody>
      </p:sp>
      <p:pic>
        <p:nvPicPr>
          <p:cNvPr id="4" name="图片 3">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5"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5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非</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谓语动词</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P307</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31" name="TextBox 1"/>
          <p:cNvSpPr txBox="1"/>
          <p:nvPr/>
        </p:nvSpPr>
        <p:spPr>
          <a:xfrm>
            <a:off x="1880649" y="1944632"/>
            <a:ext cx="19710001" cy="2834622"/>
          </a:xfrm>
          <a:prstGeom prst="rect">
            <a:avLst/>
          </a:prstGeom>
          <a:noFill/>
        </p:spPr>
        <p:txBody>
          <a:bodyPr wrap="square" rtlCol="0">
            <a:spAutoFit/>
          </a:bodyPr>
          <a:lstStyle/>
          <a:p>
            <a:pPr fontAlgn="auto">
              <a:lnSpc>
                <a:spcPct val="110000"/>
              </a:lnSpc>
            </a:pP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__________ at the party, I found Tina seated alone in the front row. </a:t>
            </a:r>
            <a:r>
              <a:rPr lang="zh-CN" altLang="en-US" sz="5400" dirty="0">
                <a:latin typeface="Times New Roman" panose="02020603050405020304" pitchFamily="18" charset="0"/>
                <a:ea typeface="楷体" panose="02010609060101010101" pitchFamily="49" charset="-122"/>
                <a:cs typeface="Times New Roman" panose="02020603050405020304" pitchFamily="18" charset="0"/>
              </a:rPr>
              <a:t>（时间状语）</a:t>
            </a:r>
          </a:p>
          <a:p>
            <a:pPr fontAlgn="auto">
              <a:lnSpc>
                <a:spcPct val="110000"/>
              </a:lnSpc>
            </a:pPr>
            <a:r>
              <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rPr>
              <a:t> A</a:t>
            </a: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 Arriving   </a:t>
            </a:r>
            <a:r>
              <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rPr>
              <a:t>        </a:t>
            </a: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B. To arrive  </a:t>
            </a:r>
            <a:r>
              <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rPr>
              <a:t>      </a:t>
            </a: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C. Arrive                    D. Arrived</a:t>
            </a:r>
          </a:p>
        </p:txBody>
      </p:sp>
      <p:sp>
        <p:nvSpPr>
          <p:cNvPr id="33" name="TextBox 1"/>
          <p:cNvSpPr txBox="1"/>
          <p:nvPr/>
        </p:nvSpPr>
        <p:spPr>
          <a:xfrm>
            <a:off x="1880649" y="4705517"/>
            <a:ext cx="19710001" cy="3748719"/>
          </a:xfrm>
          <a:prstGeom prst="rect">
            <a:avLst/>
          </a:prstGeom>
          <a:noFill/>
        </p:spPr>
        <p:txBody>
          <a:bodyPr wrap="square" rtlCol="0">
            <a:spAutoFit/>
          </a:bodyPr>
          <a:lstStyle/>
          <a:p>
            <a:pPr fontAlgn="auto">
              <a:lnSpc>
                <a:spcPct val="110000"/>
              </a:lnSpc>
            </a:pP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__________ many times, the determined man didn’t give up and was finally offered a position in the firm. </a:t>
            </a:r>
            <a:r>
              <a:rPr lang="zh-CN" altLang="en-US" sz="5400" dirty="0">
                <a:latin typeface="Times New Roman" panose="02020603050405020304" pitchFamily="18" charset="0"/>
                <a:ea typeface="楷体" panose="02010609060101010101" pitchFamily="49" charset="-122"/>
                <a:cs typeface="Times New Roman" panose="02020603050405020304" pitchFamily="18" charset="0"/>
              </a:rPr>
              <a:t>（让步状语）</a:t>
            </a:r>
          </a:p>
          <a:p>
            <a:pPr fontAlgn="auto">
              <a:lnSpc>
                <a:spcPct val="110000"/>
              </a:lnSpc>
            </a:pPr>
            <a:r>
              <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rPr>
              <a:t>A</a:t>
            </a: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a:t>
            </a:r>
            <a:r>
              <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rPr>
              <a:t> Being </a:t>
            </a: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refused         </a:t>
            </a:r>
            <a:r>
              <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rPr>
              <a:t>                     </a:t>
            </a: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B. Refusing                    </a:t>
            </a:r>
            <a:endPar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endParaRPr>
          </a:p>
          <a:p>
            <a:pPr fontAlgn="auto">
              <a:lnSpc>
                <a:spcPct val="110000"/>
              </a:lnSpc>
            </a:pPr>
            <a:r>
              <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rPr>
              <a:t>C</a:t>
            </a: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 Having been refused                    D. To be refused</a:t>
            </a:r>
          </a:p>
        </p:txBody>
      </p:sp>
      <p:sp>
        <p:nvSpPr>
          <p:cNvPr id="35" name="TextBox 1"/>
          <p:cNvSpPr txBox="1"/>
          <p:nvPr/>
        </p:nvSpPr>
        <p:spPr>
          <a:xfrm>
            <a:off x="1880649" y="8468007"/>
            <a:ext cx="19710001" cy="2834622"/>
          </a:xfrm>
          <a:prstGeom prst="rect">
            <a:avLst/>
          </a:prstGeom>
          <a:noFill/>
        </p:spPr>
        <p:txBody>
          <a:bodyPr wrap="square" rtlCol="0">
            <a:spAutoFit/>
          </a:bodyPr>
          <a:lstStyle/>
          <a:p>
            <a:pPr fontAlgn="auto">
              <a:lnSpc>
                <a:spcPct val="110000"/>
              </a:lnSpc>
            </a:pPr>
            <a:r>
              <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rPr>
              <a:t>_____________________________________</a:t>
            </a:r>
            <a:r>
              <a:rPr lang="zh-CN" altLang="en-US" sz="5400" dirty="0">
                <a:latin typeface="Times New Roman" panose="02020603050405020304" pitchFamily="18" charset="0"/>
                <a:ea typeface="楷体" panose="02010609060101010101" pitchFamily="49" charset="-122"/>
                <a:cs typeface="Times New Roman" panose="02020603050405020304" pitchFamily="18" charset="0"/>
              </a:rPr>
              <a:t>（虽然被对手打败）</a:t>
            </a: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 the players were not discouraged and </a:t>
            </a:r>
            <a:r>
              <a:rPr lang="en-US" altLang="zh-CN" sz="5400" dirty="0" err="1">
                <a:latin typeface="Times New Roman" panose="02020603050405020304" pitchFamily="18" charset="0"/>
                <a:ea typeface="楷体" panose="02010609060101010101" pitchFamily="49" charset="-122"/>
                <a:cs typeface="Times New Roman" panose="02020603050405020304" pitchFamily="18" charset="0"/>
              </a:rPr>
              <a:t>practised</a:t>
            </a: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 even harder.</a:t>
            </a:r>
            <a:r>
              <a:rPr lang="zh-CN" altLang="en-US" sz="5400" dirty="0">
                <a:latin typeface="Times New Roman" panose="02020603050405020304" pitchFamily="18" charset="0"/>
                <a:ea typeface="楷体" panose="02010609060101010101" pitchFamily="49" charset="-122"/>
                <a:cs typeface="Times New Roman" panose="02020603050405020304" pitchFamily="18" charset="0"/>
              </a:rPr>
              <a:t>（分词作状语）</a:t>
            </a:r>
          </a:p>
        </p:txBody>
      </p:sp>
      <p:sp>
        <p:nvSpPr>
          <p:cNvPr id="39" name="TextBox 1"/>
          <p:cNvSpPr txBox="1"/>
          <p:nvPr/>
        </p:nvSpPr>
        <p:spPr>
          <a:xfrm>
            <a:off x="1880649" y="11057474"/>
            <a:ext cx="19710001" cy="1920526"/>
          </a:xfrm>
          <a:prstGeom prst="rect">
            <a:avLst/>
          </a:prstGeom>
          <a:noFill/>
        </p:spPr>
        <p:txBody>
          <a:bodyPr wrap="square" rtlCol="0">
            <a:spAutoFit/>
          </a:bodyPr>
          <a:lstStyle/>
          <a:p>
            <a:pPr fontAlgn="auto">
              <a:lnSpc>
                <a:spcPct val="110000"/>
              </a:lnSpc>
            </a:pPr>
            <a:r>
              <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rPr>
              <a:t>____________________</a:t>
            </a:r>
            <a:r>
              <a:rPr lang="zh-CN" altLang="en-US" sz="5400" dirty="0">
                <a:latin typeface="Times New Roman" panose="02020603050405020304" pitchFamily="18" charset="0"/>
                <a:ea typeface="楷体" panose="02010609060101010101" pitchFamily="49" charset="-122"/>
                <a:cs typeface="Times New Roman" panose="02020603050405020304" pitchFamily="18" charset="0"/>
              </a:rPr>
              <a:t>（当被提供帮助时）</a:t>
            </a: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 one often says “Thank you” or “It’s kind of you”.</a:t>
            </a:r>
            <a:r>
              <a:rPr lang="zh-CN" altLang="en-US" sz="5400" dirty="0">
                <a:latin typeface="Times New Roman" panose="02020603050405020304" pitchFamily="18" charset="0"/>
                <a:ea typeface="楷体" panose="02010609060101010101" pitchFamily="49" charset="-122"/>
                <a:cs typeface="Times New Roman" panose="02020603050405020304" pitchFamily="18" charset="0"/>
              </a:rPr>
              <a:t>（分词作状语）</a:t>
            </a:r>
            <a:endParaRPr lang="en-US" altLang="zh-CN" sz="5400" dirty="0">
              <a:latin typeface="Times New Roman" panose="02020603050405020304" pitchFamily="18" charset="0"/>
              <a:ea typeface="楷体" panose="02010609060101010101" pitchFamily="49" charset="-122"/>
              <a:cs typeface="Times New Roman" panose="02020603050405020304" pitchFamily="18" charset="0"/>
            </a:endParaRPr>
          </a:p>
        </p:txBody>
      </p:sp>
      <p:grpSp>
        <p:nvGrpSpPr>
          <p:cNvPr id="40" name="组合 39"/>
          <p:cNvGrpSpPr/>
          <p:nvPr/>
        </p:nvGrpSpPr>
        <p:grpSpPr>
          <a:xfrm>
            <a:off x="1219800" y="11133000"/>
            <a:ext cx="684000" cy="769441"/>
            <a:chOff x="1219800" y="4649187"/>
            <a:chExt cx="684000" cy="769441"/>
          </a:xfrm>
        </p:grpSpPr>
        <p:sp>
          <p:nvSpPr>
            <p:cNvPr id="41" name="椭圆 40"/>
            <p:cNvSpPr/>
            <p:nvPr/>
          </p:nvSpPr>
          <p:spPr>
            <a:xfrm>
              <a:off x="1267375" y="4739482"/>
              <a:ext cx="612000" cy="612000"/>
            </a:xfrm>
            <a:prstGeom prst="ellipse">
              <a:avLst/>
            </a:prstGeom>
            <a:solidFill>
              <a:srgbClr val="00A1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spc="-300" dirty="0">
                <a:latin typeface="Times New Roman" panose="02020603050405020304" pitchFamily="18" charset="0"/>
                <a:cs typeface="Times New Roman" panose="02020603050405020304" pitchFamily="18" charset="0"/>
              </a:endParaRPr>
            </a:p>
          </p:txBody>
        </p:sp>
        <p:sp>
          <p:nvSpPr>
            <p:cNvPr id="42" name="TextBox 41"/>
            <p:cNvSpPr txBox="1"/>
            <p:nvPr/>
          </p:nvSpPr>
          <p:spPr>
            <a:xfrm>
              <a:off x="1219800" y="4649187"/>
              <a:ext cx="684000" cy="769441"/>
            </a:xfrm>
            <a:prstGeom prst="rect">
              <a:avLst/>
            </a:prstGeom>
            <a:noFill/>
          </p:spPr>
          <p:txBody>
            <a:bodyPr wrap="square" rtlCol="0" anchor="ctr">
              <a:spAutoFit/>
            </a:bodyPr>
            <a:lstStyle/>
            <a:p>
              <a:pPr algn="ctr"/>
              <a:r>
                <a:rPr lang="en-US" altLang="zh-CN" sz="4400" spc="-300" dirty="0" smtClean="0">
                  <a:solidFill>
                    <a:schemeClr val="lt1"/>
                  </a:solidFill>
                  <a:latin typeface="Times New Roman" panose="02020603050405020304" pitchFamily="18" charset="0"/>
                  <a:cs typeface="Times New Roman" panose="02020603050405020304" pitchFamily="18" charset="0"/>
                </a:rPr>
                <a:t>29</a:t>
              </a:r>
              <a:endParaRPr lang="zh-CN" altLang="en-US" sz="4400" spc="-300" dirty="0">
                <a:solidFill>
                  <a:schemeClr val="lt1"/>
                </a:solidFill>
                <a:latin typeface="Times New Roman" panose="02020603050405020304" pitchFamily="18" charset="0"/>
                <a:cs typeface="Times New Roman" panose="02020603050405020304" pitchFamily="18" charset="0"/>
              </a:endParaRPr>
            </a:p>
          </p:txBody>
        </p:sp>
      </p:grpSp>
      <p:sp>
        <p:nvSpPr>
          <p:cNvPr id="43" name="文本框 13"/>
          <p:cNvSpPr txBox="1"/>
          <p:nvPr/>
        </p:nvSpPr>
        <p:spPr>
          <a:xfrm>
            <a:off x="2061276" y="11094575"/>
            <a:ext cx="5579687" cy="923330"/>
          </a:xfrm>
          <a:prstGeom prst="rect">
            <a:avLst/>
          </a:prstGeom>
          <a:noFill/>
        </p:spPr>
        <p:txBody>
          <a:bodyPr wrap="square" rtlCol="0">
            <a:spAutoFit/>
          </a:bodyPr>
          <a:lstStyle/>
          <a:p>
            <a:r>
              <a:rPr lang="en-US"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When offered help</a:t>
            </a:r>
            <a:endPar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endParaRPr>
          </a:p>
        </p:txBody>
      </p:sp>
      <p:grpSp>
        <p:nvGrpSpPr>
          <p:cNvPr id="44" name="组合 43"/>
          <p:cNvGrpSpPr/>
          <p:nvPr/>
        </p:nvGrpSpPr>
        <p:grpSpPr>
          <a:xfrm>
            <a:off x="1219800" y="2060098"/>
            <a:ext cx="684000" cy="769441"/>
            <a:chOff x="1219800" y="4649187"/>
            <a:chExt cx="684000" cy="769441"/>
          </a:xfrm>
        </p:grpSpPr>
        <p:sp>
          <p:nvSpPr>
            <p:cNvPr id="45" name="椭圆 44"/>
            <p:cNvSpPr/>
            <p:nvPr/>
          </p:nvSpPr>
          <p:spPr>
            <a:xfrm>
              <a:off x="1267375" y="4739482"/>
              <a:ext cx="612000" cy="612000"/>
            </a:xfrm>
            <a:prstGeom prst="ellipse">
              <a:avLst/>
            </a:prstGeom>
            <a:solidFill>
              <a:srgbClr val="00A1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spc="-300" dirty="0">
                <a:latin typeface="Times New Roman" panose="02020603050405020304" pitchFamily="18" charset="0"/>
                <a:cs typeface="Times New Roman" panose="02020603050405020304" pitchFamily="18" charset="0"/>
              </a:endParaRPr>
            </a:p>
          </p:txBody>
        </p:sp>
        <p:sp>
          <p:nvSpPr>
            <p:cNvPr id="46" name="TextBox 45"/>
            <p:cNvSpPr txBox="1"/>
            <p:nvPr/>
          </p:nvSpPr>
          <p:spPr>
            <a:xfrm>
              <a:off x="1219800" y="4649187"/>
              <a:ext cx="684000" cy="769441"/>
            </a:xfrm>
            <a:prstGeom prst="rect">
              <a:avLst/>
            </a:prstGeom>
            <a:noFill/>
          </p:spPr>
          <p:txBody>
            <a:bodyPr wrap="square" rtlCol="0" anchor="ctr">
              <a:spAutoFit/>
            </a:bodyPr>
            <a:lstStyle/>
            <a:p>
              <a:pPr algn="ctr"/>
              <a:r>
                <a:rPr lang="en-US" altLang="zh-CN" sz="4400" spc="-300" dirty="0" smtClean="0">
                  <a:solidFill>
                    <a:schemeClr val="lt1"/>
                  </a:solidFill>
                  <a:latin typeface="Times New Roman" panose="02020603050405020304" pitchFamily="18" charset="0"/>
                  <a:cs typeface="Times New Roman" panose="02020603050405020304" pitchFamily="18" charset="0"/>
                </a:rPr>
                <a:t>26</a:t>
              </a:r>
              <a:endParaRPr lang="zh-CN" altLang="en-US" sz="4400" spc="-300" dirty="0">
                <a:solidFill>
                  <a:schemeClr val="lt1"/>
                </a:solidFill>
                <a:latin typeface="Times New Roman" panose="02020603050405020304" pitchFamily="18" charset="0"/>
                <a:cs typeface="Times New Roman" panose="02020603050405020304" pitchFamily="18" charset="0"/>
              </a:endParaRPr>
            </a:p>
          </p:txBody>
        </p:sp>
      </p:grpSp>
      <p:grpSp>
        <p:nvGrpSpPr>
          <p:cNvPr id="47" name="组合 46"/>
          <p:cNvGrpSpPr/>
          <p:nvPr/>
        </p:nvGrpSpPr>
        <p:grpSpPr>
          <a:xfrm>
            <a:off x="1219800" y="4918559"/>
            <a:ext cx="684000" cy="769441"/>
            <a:chOff x="1219800" y="4649187"/>
            <a:chExt cx="684000" cy="769441"/>
          </a:xfrm>
        </p:grpSpPr>
        <p:sp>
          <p:nvSpPr>
            <p:cNvPr id="48" name="椭圆 47"/>
            <p:cNvSpPr/>
            <p:nvPr/>
          </p:nvSpPr>
          <p:spPr>
            <a:xfrm>
              <a:off x="1267375" y="4739482"/>
              <a:ext cx="612000" cy="612000"/>
            </a:xfrm>
            <a:prstGeom prst="ellipse">
              <a:avLst/>
            </a:prstGeom>
            <a:solidFill>
              <a:srgbClr val="00A1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spc="-300" dirty="0">
                <a:latin typeface="Times New Roman" panose="02020603050405020304" pitchFamily="18" charset="0"/>
                <a:cs typeface="Times New Roman" panose="02020603050405020304" pitchFamily="18" charset="0"/>
              </a:endParaRPr>
            </a:p>
          </p:txBody>
        </p:sp>
        <p:sp>
          <p:nvSpPr>
            <p:cNvPr id="49" name="TextBox 48"/>
            <p:cNvSpPr txBox="1"/>
            <p:nvPr/>
          </p:nvSpPr>
          <p:spPr>
            <a:xfrm>
              <a:off x="1219800" y="4649187"/>
              <a:ext cx="684000" cy="769441"/>
            </a:xfrm>
            <a:prstGeom prst="rect">
              <a:avLst/>
            </a:prstGeom>
            <a:noFill/>
          </p:spPr>
          <p:txBody>
            <a:bodyPr wrap="square" rtlCol="0" anchor="ctr">
              <a:spAutoFit/>
            </a:bodyPr>
            <a:lstStyle/>
            <a:p>
              <a:pPr algn="ctr"/>
              <a:r>
                <a:rPr lang="en-US" altLang="zh-CN" sz="4400" spc="-300" dirty="0" smtClean="0">
                  <a:solidFill>
                    <a:schemeClr val="lt1"/>
                  </a:solidFill>
                  <a:latin typeface="Times New Roman" panose="02020603050405020304" pitchFamily="18" charset="0"/>
                  <a:cs typeface="Times New Roman" panose="02020603050405020304" pitchFamily="18" charset="0"/>
                </a:rPr>
                <a:t>27</a:t>
              </a:r>
              <a:endParaRPr lang="zh-CN" altLang="en-US" sz="4400" spc="-300" dirty="0">
                <a:solidFill>
                  <a:schemeClr val="lt1"/>
                </a:solidFill>
                <a:latin typeface="Times New Roman" panose="02020603050405020304" pitchFamily="18" charset="0"/>
                <a:cs typeface="Times New Roman" panose="02020603050405020304" pitchFamily="18" charset="0"/>
              </a:endParaRPr>
            </a:p>
          </p:txBody>
        </p:sp>
      </p:grpSp>
      <p:sp>
        <p:nvSpPr>
          <p:cNvPr id="50" name="文本框 13"/>
          <p:cNvSpPr txBox="1"/>
          <p:nvPr/>
        </p:nvSpPr>
        <p:spPr>
          <a:xfrm>
            <a:off x="1942710" y="8486384"/>
            <a:ext cx="12122776" cy="923330"/>
          </a:xfrm>
          <a:prstGeom prst="rect">
            <a:avLst/>
          </a:prstGeom>
          <a:noFill/>
        </p:spPr>
        <p:txBody>
          <a:bodyPr wrap="square" rtlCol="0">
            <a:spAutoFit/>
          </a:bodyPr>
          <a:lstStyle/>
          <a:p>
            <a:r>
              <a:rPr lang="en-US"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Defeated/Beaten by the rivals/opponents</a:t>
            </a:r>
            <a:endPar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endParaRPr>
          </a:p>
        </p:txBody>
      </p:sp>
      <p:pic>
        <p:nvPicPr>
          <p:cNvPr id="51" name="图片 50" descr="对1.png"/>
          <p:cNvPicPr>
            <a:picLocks noChangeAspect="1"/>
          </p:cNvPicPr>
          <p:nvPr/>
        </p:nvPicPr>
        <p:blipFill>
          <a:blip r:embed="rId3" cstate="print"/>
          <a:stretch>
            <a:fillRect/>
          </a:stretch>
        </p:blipFill>
        <p:spPr>
          <a:xfrm>
            <a:off x="1790650" y="3650208"/>
            <a:ext cx="1571636" cy="1227674"/>
          </a:xfrm>
          <a:prstGeom prst="rect">
            <a:avLst/>
          </a:prstGeom>
        </p:spPr>
      </p:pic>
      <p:pic>
        <p:nvPicPr>
          <p:cNvPr id="52" name="图片 51" descr="对1.png"/>
          <p:cNvPicPr>
            <a:picLocks noChangeAspect="1"/>
          </p:cNvPicPr>
          <p:nvPr/>
        </p:nvPicPr>
        <p:blipFill>
          <a:blip r:embed="rId3" cstate="print"/>
          <a:stretch>
            <a:fillRect/>
          </a:stretch>
        </p:blipFill>
        <p:spPr>
          <a:xfrm>
            <a:off x="1606705" y="7237650"/>
            <a:ext cx="1571636" cy="1227674"/>
          </a:xfrm>
          <a:prstGeom prst="rect">
            <a:avLst/>
          </a:prstGeom>
        </p:spPr>
      </p:pic>
      <p:grpSp>
        <p:nvGrpSpPr>
          <p:cNvPr id="53" name="组合 52"/>
          <p:cNvGrpSpPr/>
          <p:nvPr/>
        </p:nvGrpSpPr>
        <p:grpSpPr>
          <a:xfrm>
            <a:off x="1219800" y="8601363"/>
            <a:ext cx="684000" cy="769441"/>
            <a:chOff x="1219800" y="4649187"/>
            <a:chExt cx="684000" cy="769441"/>
          </a:xfrm>
        </p:grpSpPr>
        <p:sp>
          <p:nvSpPr>
            <p:cNvPr id="54" name="椭圆 53"/>
            <p:cNvSpPr/>
            <p:nvPr/>
          </p:nvSpPr>
          <p:spPr>
            <a:xfrm>
              <a:off x="1267375" y="4739482"/>
              <a:ext cx="612000" cy="612000"/>
            </a:xfrm>
            <a:prstGeom prst="ellipse">
              <a:avLst/>
            </a:prstGeom>
            <a:solidFill>
              <a:srgbClr val="00A1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spc="-300" dirty="0">
                <a:latin typeface="Times New Roman" panose="02020603050405020304" pitchFamily="18" charset="0"/>
                <a:cs typeface="Times New Roman" panose="02020603050405020304" pitchFamily="18" charset="0"/>
              </a:endParaRPr>
            </a:p>
          </p:txBody>
        </p:sp>
        <p:sp>
          <p:nvSpPr>
            <p:cNvPr id="55" name="TextBox 54"/>
            <p:cNvSpPr txBox="1"/>
            <p:nvPr/>
          </p:nvSpPr>
          <p:spPr>
            <a:xfrm>
              <a:off x="1219800" y="4649187"/>
              <a:ext cx="684000" cy="769441"/>
            </a:xfrm>
            <a:prstGeom prst="rect">
              <a:avLst/>
            </a:prstGeom>
            <a:noFill/>
          </p:spPr>
          <p:txBody>
            <a:bodyPr wrap="square" rtlCol="0" anchor="ctr">
              <a:spAutoFit/>
            </a:bodyPr>
            <a:lstStyle/>
            <a:p>
              <a:pPr algn="ctr"/>
              <a:r>
                <a:rPr lang="en-US" altLang="zh-CN" sz="4400" spc="-300" dirty="0" smtClean="0">
                  <a:solidFill>
                    <a:schemeClr val="lt1"/>
                  </a:solidFill>
                  <a:latin typeface="Times New Roman" panose="02020603050405020304" pitchFamily="18" charset="0"/>
                  <a:cs typeface="Times New Roman" panose="02020603050405020304" pitchFamily="18" charset="0"/>
                </a:rPr>
                <a:t>28</a:t>
              </a:r>
              <a:endParaRPr lang="zh-CN" altLang="en-US" sz="4400" spc="-300" dirty="0">
                <a:solidFill>
                  <a:schemeClr val="lt1"/>
                </a:solidFill>
                <a:latin typeface="Times New Roman" panose="02020603050405020304" pitchFamily="18" charset="0"/>
                <a:cs typeface="Times New Roman" panose="02020603050405020304" pitchFamily="18" charset="0"/>
              </a:endParaRPr>
            </a:p>
          </p:txBody>
        </p:sp>
      </p:grpSp>
      <p:pic>
        <p:nvPicPr>
          <p:cNvPr id="25" name="图片 24">
            <a:hlinkClick r:id="rId4" action="ppaction://hlinksldjump"/>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11755639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500"/>
                                        <p:tgtEl>
                                          <p:spTgt spid="31"/>
                                        </p:tgtEl>
                                      </p:cBhvr>
                                    </p:animEffect>
                                  </p:childTnLst>
                                </p:cTn>
                              </p:par>
                              <p:par>
                                <p:cTn id="8" presetID="10" presetClass="entr" presetSubtype="0" fill="hold" nodeType="withEffect">
                                  <p:stCondLst>
                                    <p:cond delay="0"/>
                                  </p:stCondLst>
                                  <p:childTnLst>
                                    <p:set>
                                      <p:cBhvr>
                                        <p:cTn id="9" dur="1" fill="hold">
                                          <p:stCondLst>
                                            <p:cond delay="0"/>
                                          </p:stCondLst>
                                        </p:cTn>
                                        <p:tgtEl>
                                          <p:spTgt spid="44"/>
                                        </p:tgtEl>
                                        <p:attrNameLst>
                                          <p:attrName>style.visibility</p:attrName>
                                        </p:attrNameLst>
                                      </p:cBhvr>
                                      <p:to>
                                        <p:strVal val="visible"/>
                                      </p:to>
                                    </p:set>
                                    <p:animEffect transition="in" filter="fade">
                                      <p:cBhvr>
                                        <p:cTn id="10" dur="500"/>
                                        <p:tgtEl>
                                          <p:spTgt spid="44"/>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nodeType="clickEffect">
                                  <p:stCondLst>
                                    <p:cond delay="0"/>
                                  </p:stCondLst>
                                  <p:childTnLst>
                                    <p:set>
                                      <p:cBhvr>
                                        <p:cTn id="14" dur="1" fill="hold">
                                          <p:stCondLst>
                                            <p:cond delay="0"/>
                                          </p:stCondLst>
                                        </p:cTn>
                                        <p:tgtEl>
                                          <p:spTgt spid="51"/>
                                        </p:tgtEl>
                                        <p:attrNameLst>
                                          <p:attrName>style.visibility</p:attrName>
                                        </p:attrNameLst>
                                      </p:cBhvr>
                                      <p:to>
                                        <p:strVal val="visible"/>
                                      </p:to>
                                    </p:set>
                                    <p:animEffect transition="in" filter="wipe(left)">
                                      <p:cBhvr>
                                        <p:cTn id="15" dur="2000"/>
                                        <p:tgtEl>
                                          <p:spTgt spid="51"/>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33"/>
                                        </p:tgtEl>
                                        <p:attrNameLst>
                                          <p:attrName>style.visibility</p:attrName>
                                        </p:attrNameLst>
                                      </p:cBhvr>
                                      <p:to>
                                        <p:strVal val="visible"/>
                                      </p:to>
                                    </p:set>
                                    <p:animEffect transition="in" filter="fade">
                                      <p:cBhvr>
                                        <p:cTn id="20" dur="500"/>
                                        <p:tgtEl>
                                          <p:spTgt spid="33"/>
                                        </p:tgtEl>
                                      </p:cBhvr>
                                    </p:animEffect>
                                  </p:childTnLst>
                                </p:cTn>
                              </p:par>
                              <p:par>
                                <p:cTn id="21" presetID="10" presetClass="entr" presetSubtype="0" fill="hold" nodeType="withEffect">
                                  <p:stCondLst>
                                    <p:cond delay="0"/>
                                  </p:stCondLst>
                                  <p:childTnLst>
                                    <p:set>
                                      <p:cBhvr>
                                        <p:cTn id="22" dur="1" fill="hold">
                                          <p:stCondLst>
                                            <p:cond delay="0"/>
                                          </p:stCondLst>
                                        </p:cTn>
                                        <p:tgtEl>
                                          <p:spTgt spid="47"/>
                                        </p:tgtEl>
                                        <p:attrNameLst>
                                          <p:attrName>style.visibility</p:attrName>
                                        </p:attrNameLst>
                                      </p:cBhvr>
                                      <p:to>
                                        <p:strVal val="visible"/>
                                      </p:to>
                                    </p:set>
                                    <p:animEffect transition="in" filter="fade">
                                      <p:cBhvr>
                                        <p:cTn id="23" dur="500"/>
                                        <p:tgtEl>
                                          <p:spTgt spid="47"/>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nodeType="clickEffect">
                                  <p:stCondLst>
                                    <p:cond delay="0"/>
                                  </p:stCondLst>
                                  <p:childTnLst>
                                    <p:set>
                                      <p:cBhvr>
                                        <p:cTn id="27" dur="1" fill="hold">
                                          <p:stCondLst>
                                            <p:cond delay="0"/>
                                          </p:stCondLst>
                                        </p:cTn>
                                        <p:tgtEl>
                                          <p:spTgt spid="52"/>
                                        </p:tgtEl>
                                        <p:attrNameLst>
                                          <p:attrName>style.visibility</p:attrName>
                                        </p:attrNameLst>
                                      </p:cBhvr>
                                      <p:to>
                                        <p:strVal val="visible"/>
                                      </p:to>
                                    </p:set>
                                    <p:animEffect transition="in" filter="wipe(left)">
                                      <p:cBhvr>
                                        <p:cTn id="28" dur="2000"/>
                                        <p:tgtEl>
                                          <p:spTgt spid="52"/>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35"/>
                                        </p:tgtEl>
                                        <p:attrNameLst>
                                          <p:attrName>style.visibility</p:attrName>
                                        </p:attrNameLst>
                                      </p:cBhvr>
                                      <p:to>
                                        <p:strVal val="visible"/>
                                      </p:to>
                                    </p:set>
                                    <p:animEffect transition="in" filter="fade">
                                      <p:cBhvr>
                                        <p:cTn id="33" dur="500"/>
                                        <p:tgtEl>
                                          <p:spTgt spid="35"/>
                                        </p:tgtEl>
                                      </p:cBhvr>
                                    </p:animEffect>
                                  </p:childTnLst>
                                </p:cTn>
                              </p:par>
                              <p:par>
                                <p:cTn id="34" presetID="10" presetClass="entr" presetSubtype="0" fill="hold" nodeType="withEffect">
                                  <p:stCondLst>
                                    <p:cond delay="0"/>
                                  </p:stCondLst>
                                  <p:childTnLst>
                                    <p:set>
                                      <p:cBhvr>
                                        <p:cTn id="35" dur="1" fill="hold">
                                          <p:stCondLst>
                                            <p:cond delay="0"/>
                                          </p:stCondLst>
                                        </p:cTn>
                                        <p:tgtEl>
                                          <p:spTgt spid="53"/>
                                        </p:tgtEl>
                                        <p:attrNameLst>
                                          <p:attrName>style.visibility</p:attrName>
                                        </p:attrNameLst>
                                      </p:cBhvr>
                                      <p:to>
                                        <p:strVal val="visible"/>
                                      </p:to>
                                    </p:set>
                                    <p:animEffect transition="in" filter="fade">
                                      <p:cBhvr>
                                        <p:cTn id="36" dur="500"/>
                                        <p:tgtEl>
                                          <p:spTgt spid="53"/>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8" fill="hold" grpId="0" nodeType="clickEffect">
                                  <p:stCondLst>
                                    <p:cond delay="0"/>
                                  </p:stCondLst>
                                  <p:childTnLst>
                                    <p:set>
                                      <p:cBhvr>
                                        <p:cTn id="40" dur="1" fill="hold">
                                          <p:stCondLst>
                                            <p:cond delay="0"/>
                                          </p:stCondLst>
                                        </p:cTn>
                                        <p:tgtEl>
                                          <p:spTgt spid="50"/>
                                        </p:tgtEl>
                                        <p:attrNameLst>
                                          <p:attrName>style.visibility</p:attrName>
                                        </p:attrNameLst>
                                      </p:cBhvr>
                                      <p:to>
                                        <p:strVal val="visible"/>
                                      </p:to>
                                    </p:set>
                                    <p:animEffect transition="in" filter="wipe(left)">
                                      <p:cBhvr>
                                        <p:cTn id="41" dur="2000"/>
                                        <p:tgtEl>
                                          <p:spTgt spid="50"/>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39"/>
                                        </p:tgtEl>
                                        <p:attrNameLst>
                                          <p:attrName>style.visibility</p:attrName>
                                        </p:attrNameLst>
                                      </p:cBhvr>
                                      <p:to>
                                        <p:strVal val="visible"/>
                                      </p:to>
                                    </p:set>
                                    <p:animEffect transition="in" filter="fade">
                                      <p:cBhvr>
                                        <p:cTn id="46" dur="500"/>
                                        <p:tgtEl>
                                          <p:spTgt spid="39"/>
                                        </p:tgtEl>
                                      </p:cBhvr>
                                    </p:animEffect>
                                  </p:childTnLst>
                                </p:cTn>
                              </p:par>
                              <p:par>
                                <p:cTn id="47" presetID="10" presetClass="entr" presetSubtype="0" fill="hold" nodeType="withEffect">
                                  <p:stCondLst>
                                    <p:cond delay="0"/>
                                  </p:stCondLst>
                                  <p:childTnLst>
                                    <p:set>
                                      <p:cBhvr>
                                        <p:cTn id="48" dur="1" fill="hold">
                                          <p:stCondLst>
                                            <p:cond delay="0"/>
                                          </p:stCondLst>
                                        </p:cTn>
                                        <p:tgtEl>
                                          <p:spTgt spid="40"/>
                                        </p:tgtEl>
                                        <p:attrNameLst>
                                          <p:attrName>style.visibility</p:attrName>
                                        </p:attrNameLst>
                                      </p:cBhvr>
                                      <p:to>
                                        <p:strVal val="visible"/>
                                      </p:to>
                                    </p:set>
                                    <p:animEffect transition="in" filter="fade">
                                      <p:cBhvr>
                                        <p:cTn id="49" dur="500"/>
                                        <p:tgtEl>
                                          <p:spTgt spid="40"/>
                                        </p:tgtEl>
                                      </p:cBhvr>
                                    </p:animEffect>
                                  </p:childTnLst>
                                </p:cTn>
                              </p:par>
                            </p:childTnLst>
                          </p:cTn>
                        </p:par>
                      </p:childTnLst>
                    </p:cTn>
                  </p:par>
                  <p:par>
                    <p:cTn id="50" fill="hold">
                      <p:stCondLst>
                        <p:cond delay="indefinite"/>
                      </p:stCondLst>
                      <p:childTnLst>
                        <p:par>
                          <p:cTn id="51" fill="hold">
                            <p:stCondLst>
                              <p:cond delay="0"/>
                            </p:stCondLst>
                            <p:childTnLst>
                              <p:par>
                                <p:cTn id="52" presetID="22" presetClass="entr" presetSubtype="8" fill="hold" grpId="0" nodeType="clickEffect">
                                  <p:stCondLst>
                                    <p:cond delay="0"/>
                                  </p:stCondLst>
                                  <p:childTnLst>
                                    <p:set>
                                      <p:cBhvr>
                                        <p:cTn id="53" dur="1" fill="hold">
                                          <p:stCondLst>
                                            <p:cond delay="0"/>
                                          </p:stCondLst>
                                        </p:cTn>
                                        <p:tgtEl>
                                          <p:spTgt spid="43"/>
                                        </p:tgtEl>
                                        <p:attrNameLst>
                                          <p:attrName>style.visibility</p:attrName>
                                        </p:attrNameLst>
                                      </p:cBhvr>
                                      <p:to>
                                        <p:strVal val="visible"/>
                                      </p:to>
                                    </p:set>
                                    <p:animEffect transition="in" filter="wipe(left)">
                                      <p:cBhvr>
                                        <p:cTn id="54" dur="20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3" grpId="0"/>
      <p:bldP spid="35" grpId="0"/>
      <p:bldP spid="39" grpId="0"/>
      <p:bldP spid="43" grpId="0"/>
      <p:bldP spid="50"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 xmlns:a16="http://schemas.microsoft.com/office/drawing/2014/main" id="{037EC38E-21B6-4B70-B7D0-7EF1E23E3893}"/>
              </a:ext>
            </a:extLst>
          </p:cNvPr>
          <p:cNvSpPr/>
          <p:nvPr/>
        </p:nvSpPr>
        <p:spPr>
          <a:xfrm>
            <a:off x="1192102" y="738000"/>
            <a:ext cx="21987096" cy="969496"/>
          </a:xfrm>
          <a:prstGeom prst="rect">
            <a:avLst/>
          </a:prstGeom>
        </p:spPr>
        <p:txBody>
          <a:bodyPr wrap="square">
            <a:spAutoFit/>
          </a:bodyPr>
          <a:lstStyle/>
          <a:p>
            <a:pPr algn="ct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突破语法</a:t>
            </a:r>
            <a:r>
              <a:rPr lang="en-US" altLang="zh-CN" sz="5700" b="1" dirty="0" smtClean="0">
                <a:latin typeface="Times New Roman" panose="02020603050405020304" pitchFamily="18" charset="0"/>
                <a:ea typeface="黑体" panose="02010609060101010101" pitchFamily="49" charset="-122"/>
                <a:cs typeface="Times New Roman" panose="02020603050405020304" pitchFamily="18" charset="0"/>
              </a:rPr>
              <a:t>5   </a:t>
            </a: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非谓语动词</a:t>
            </a:r>
            <a:endParaRPr lang="en-US" altLang="zh-CN" sz="5700" b="1" dirty="0">
              <a:latin typeface="Times New Roman" panose="02020603050405020304" pitchFamily="18" charset="0"/>
              <a:ea typeface="黑体" panose="02010609060101010101" pitchFamily="49" charset="-122"/>
              <a:cs typeface="Times New Roman" panose="02020603050405020304" pitchFamily="18" charset="0"/>
            </a:endParaRPr>
          </a:p>
        </p:txBody>
      </p:sp>
      <p:pic>
        <p:nvPicPr>
          <p:cNvPr id="4" name="图片 3">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5"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5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非</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谓语动词</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P307</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17" name="TextBox 1"/>
          <p:cNvSpPr txBox="1"/>
          <p:nvPr/>
        </p:nvSpPr>
        <p:spPr>
          <a:xfrm>
            <a:off x="2530105" y="1953000"/>
            <a:ext cx="19854622" cy="1845890"/>
          </a:xfrm>
          <a:prstGeom prst="rect">
            <a:avLst/>
          </a:prstGeom>
          <a:noFill/>
        </p:spPr>
        <p:txBody>
          <a:bodyPr wrap="square" rtlCol="0">
            <a:spAutoFit/>
          </a:bodyPr>
          <a:lstStyle/>
          <a:p>
            <a:pPr fontAlgn="auto">
              <a:lnSpc>
                <a:spcPct val="110000"/>
              </a:lnSpc>
            </a:pPr>
            <a:r>
              <a:rPr lang="zh-CN" altLang="en-US" sz="5400" spc="-100" dirty="0">
                <a:solidFill>
                  <a:srgbClr val="2A5CAA"/>
                </a:solidFill>
                <a:latin typeface="Times New Roman" panose="02020603050405020304" pitchFamily="18" charset="0"/>
                <a:ea typeface="+mj-ea"/>
                <a:cs typeface="Times New Roman" panose="02020603050405020304" pitchFamily="18" charset="0"/>
              </a:rPr>
              <a:t>有些分词（短语）和由分词（短语）转化而来的短语介词，是固定的结构，不受上下文的影响。常见的作状语的固定结构有：</a:t>
            </a:r>
          </a:p>
        </p:txBody>
      </p:sp>
      <p:pic>
        <p:nvPicPr>
          <p:cNvPr id="4098" name="Picture 2" descr="C:\Users\063\Desktop\未标题-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05650" y="2157090"/>
            <a:ext cx="373334" cy="432000"/>
          </a:xfrm>
          <a:prstGeom prst="rect">
            <a:avLst/>
          </a:prstGeom>
          <a:noFill/>
          <a:extLst>
            <a:ext uri="{909E8E84-426E-40DD-AFC4-6F175D3DCCD1}">
              <a14:hiddenFill xmlns:a14="http://schemas.microsoft.com/office/drawing/2010/main">
                <a:solidFill>
                  <a:srgbClr val="FFFFFF"/>
                </a:solidFill>
              </a14:hiddenFill>
            </a:ext>
          </a:extLst>
        </p:spPr>
      </p:pic>
      <p:pic>
        <p:nvPicPr>
          <p:cNvPr id="15362" name="Picture 2"/>
          <p:cNvPicPr>
            <a:picLocks noChangeAspect="1" noChangeArrowheads="1"/>
          </p:cNvPicPr>
          <p:nvPr/>
        </p:nvPicPr>
        <p:blipFill>
          <a:blip r:embed="rId4">
            <a:clrChange>
              <a:clrFrom>
                <a:srgbClr val="DBF2FB"/>
              </a:clrFrom>
              <a:clrTo>
                <a:srgbClr val="DBF2FB">
                  <a:alpha val="0"/>
                </a:srgbClr>
              </a:clrTo>
            </a:clrChange>
            <a:extLst>
              <a:ext uri="{28A0092B-C50C-407E-A947-70E740481C1C}">
                <a14:useLocalDpi xmlns:a14="http://schemas.microsoft.com/office/drawing/2010/main" val="0"/>
              </a:ext>
            </a:extLst>
          </a:blip>
          <a:srcRect/>
          <a:stretch>
            <a:fillRect/>
          </a:stretch>
        </p:blipFill>
        <p:spPr bwMode="auto">
          <a:xfrm>
            <a:off x="4085650" y="5373000"/>
            <a:ext cx="16200000" cy="533549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图片 7">
            <a:hlinkClick r:id="rId5" action="ppaction://hlinksldjump"/>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24316331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par>
                                <p:cTn id="8" presetID="10" presetClass="entr" presetSubtype="0" fill="hold" nodeType="withEffect">
                                  <p:stCondLst>
                                    <p:cond delay="0"/>
                                  </p:stCondLst>
                                  <p:childTnLst>
                                    <p:set>
                                      <p:cBhvr>
                                        <p:cTn id="9" dur="1" fill="hold">
                                          <p:stCondLst>
                                            <p:cond delay="0"/>
                                          </p:stCondLst>
                                        </p:cTn>
                                        <p:tgtEl>
                                          <p:spTgt spid="4098"/>
                                        </p:tgtEl>
                                        <p:attrNameLst>
                                          <p:attrName>style.visibility</p:attrName>
                                        </p:attrNameLst>
                                      </p:cBhvr>
                                      <p:to>
                                        <p:strVal val="visible"/>
                                      </p:to>
                                    </p:set>
                                    <p:animEffect transition="in" filter="fade">
                                      <p:cBhvr>
                                        <p:cTn id="10" dur="500"/>
                                        <p:tgtEl>
                                          <p:spTgt spid="4098"/>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5362"/>
                                        </p:tgtEl>
                                        <p:attrNameLst>
                                          <p:attrName>style.visibility</p:attrName>
                                        </p:attrNameLst>
                                      </p:cBhvr>
                                      <p:to>
                                        <p:strVal val="visible"/>
                                      </p:to>
                                    </p:set>
                                    <p:animEffect transition="in" filter="fade">
                                      <p:cBhvr>
                                        <p:cTn id="15" dur="500"/>
                                        <p:tgtEl>
                                          <p:spTgt spid="153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 xmlns:a16="http://schemas.microsoft.com/office/drawing/2014/main" id="{037EC38E-21B6-4B70-B7D0-7EF1E23E3893}"/>
              </a:ext>
            </a:extLst>
          </p:cNvPr>
          <p:cNvSpPr/>
          <p:nvPr/>
        </p:nvSpPr>
        <p:spPr>
          <a:xfrm>
            <a:off x="1192102" y="738000"/>
            <a:ext cx="21987096" cy="969496"/>
          </a:xfrm>
          <a:prstGeom prst="rect">
            <a:avLst/>
          </a:prstGeom>
        </p:spPr>
        <p:txBody>
          <a:bodyPr wrap="square">
            <a:spAutoFit/>
          </a:bodyPr>
          <a:lstStyle/>
          <a:p>
            <a:pPr algn="ct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突破语法</a:t>
            </a:r>
            <a:r>
              <a:rPr lang="en-US" altLang="zh-CN" sz="5700" b="1" dirty="0" smtClean="0">
                <a:latin typeface="Times New Roman" panose="02020603050405020304" pitchFamily="18" charset="0"/>
                <a:ea typeface="黑体" panose="02010609060101010101" pitchFamily="49" charset="-122"/>
                <a:cs typeface="Times New Roman" panose="02020603050405020304" pitchFamily="18" charset="0"/>
              </a:rPr>
              <a:t>5   </a:t>
            </a: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非谓语动词</a:t>
            </a:r>
            <a:endParaRPr lang="en-US" altLang="zh-CN" sz="5700" b="1" dirty="0">
              <a:latin typeface="Times New Roman" panose="02020603050405020304" pitchFamily="18" charset="0"/>
              <a:ea typeface="黑体" panose="02010609060101010101" pitchFamily="49" charset="-122"/>
              <a:cs typeface="Times New Roman" panose="02020603050405020304" pitchFamily="18" charset="0"/>
            </a:endParaRPr>
          </a:p>
        </p:txBody>
      </p:sp>
      <p:pic>
        <p:nvPicPr>
          <p:cNvPr id="4" name="图片 3">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5"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5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非</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谓语动词</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P307</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17" name="TextBox 1"/>
          <p:cNvSpPr txBox="1"/>
          <p:nvPr/>
        </p:nvSpPr>
        <p:spPr>
          <a:xfrm>
            <a:off x="2530105" y="1953000"/>
            <a:ext cx="19854622" cy="1845890"/>
          </a:xfrm>
          <a:prstGeom prst="rect">
            <a:avLst/>
          </a:prstGeom>
          <a:noFill/>
        </p:spPr>
        <p:txBody>
          <a:bodyPr wrap="square" rtlCol="0">
            <a:spAutoFit/>
          </a:bodyPr>
          <a:lstStyle/>
          <a:p>
            <a:pPr fontAlgn="auto">
              <a:lnSpc>
                <a:spcPct val="110000"/>
              </a:lnSpc>
            </a:pPr>
            <a:r>
              <a:rPr lang="zh-CN" altLang="en-US" sz="5400" spc="-100" dirty="0">
                <a:solidFill>
                  <a:srgbClr val="2A5CAA"/>
                </a:solidFill>
                <a:latin typeface="Times New Roman" panose="02020603050405020304" pitchFamily="18" charset="0"/>
                <a:ea typeface="+mj-ea"/>
                <a:cs typeface="Times New Roman" panose="02020603050405020304" pitchFamily="18" charset="0"/>
              </a:rPr>
              <a:t>有些分词（短语）和由分词（短语）转化而来的短语介词，是固定的结构，不受上下文的影响。常见的作状语的固定结构有：</a:t>
            </a:r>
          </a:p>
        </p:txBody>
      </p:sp>
      <p:pic>
        <p:nvPicPr>
          <p:cNvPr id="4098" name="Picture 2" descr="C:\Users\063\Desktop\未标题-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05650" y="2157090"/>
            <a:ext cx="373334" cy="432000"/>
          </a:xfrm>
          <a:prstGeom prst="rect">
            <a:avLst/>
          </a:prstGeom>
          <a:noFill/>
          <a:extLst>
            <a:ext uri="{909E8E84-426E-40DD-AFC4-6F175D3DCCD1}">
              <a14:hiddenFill xmlns:a14="http://schemas.microsoft.com/office/drawing/2010/main">
                <a:solidFill>
                  <a:srgbClr val="FFFFFF"/>
                </a:solidFill>
              </a14:hiddenFill>
            </a:ext>
          </a:extLst>
        </p:spPr>
      </p:pic>
      <p:pic>
        <p:nvPicPr>
          <p:cNvPr id="16386" name="Picture 2"/>
          <p:cNvPicPr>
            <a:picLocks noChangeAspect="1" noChangeArrowheads="1"/>
          </p:cNvPicPr>
          <p:nvPr/>
        </p:nvPicPr>
        <p:blipFill>
          <a:blip r:embed="rId4">
            <a:clrChange>
              <a:clrFrom>
                <a:srgbClr val="DBF2FB"/>
              </a:clrFrom>
              <a:clrTo>
                <a:srgbClr val="DBF2FB">
                  <a:alpha val="0"/>
                </a:srgbClr>
              </a:clrTo>
            </a:clrChange>
            <a:extLst>
              <a:ext uri="{28A0092B-C50C-407E-A947-70E740481C1C}">
                <a14:useLocalDpi xmlns:a14="http://schemas.microsoft.com/office/drawing/2010/main" val="0"/>
              </a:ext>
            </a:extLst>
          </a:blip>
          <a:srcRect/>
          <a:stretch>
            <a:fillRect/>
          </a:stretch>
        </p:blipFill>
        <p:spPr bwMode="auto">
          <a:xfrm>
            <a:off x="4085650" y="4495800"/>
            <a:ext cx="16200000" cy="67043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图片 7">
            <a:hlinkClick r:id="rId5" action="ppaction://hlinksldjump"/>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41660642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par>
                                <p:cTn id="8" presetID="10" presetClass="entr" presetSubtype="0" fill="hold" nodeType="withEffect">
                                  <p:stCondLst>
                                    <p:cond delay="0"/>
                                  </p:stCondLst>
                                  <p:childTnLst>
                                    <p:set>
                                      <p:cBhvr>
                                        <p:cTn id="9" dur="1" fill="hold">
                                          <p:stCondLst>
                                            <p:cond delay="0"/>
                                          </p:stCondLst>
                                        </p:cTn>
                                        <p:tgtEl>
                                          <p:spTgt spid="4098"/>
                                        </p:tgtEl>
                                        <p:attrNameLst>
                                          <p:attrName>style.visibility</p:attrName>
                                        </p:attrNameLst>
                                      </p:cBhvr>
                                      <p:to>
                                        <p:strVal val="visible"/>
                                      </p:to>
                                    </p:set>
                                    <p:animEffect transition="in" filter="fade">
                                      <p:cBhvr>
                                        <p:cTn id="10" dur="500"/>
                                        <p:tgtEl>
                                          <p:spTgt spid="4098"/>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6386"/>
                                        </p:tgtEl>
                                        <p:attrNameLst>
                                          <p:attrName>style.visibility</p:attrName>
                                        </p:attrNameLst>
                                      </p:cBhvr>
                                      <p:to>
                                        <p:strVal val="visible"/>
                                      </p:to>
                                    </p:set>
                                    <p:animEffect transition="in" filter="fade">
                                      <p:cBhvr>
                                        <p:cTn id="15" dur="500"/>
                                        <p:tgtEl>
                                          <p:spTgt spid="163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 xmlns:a16="http://schemas.microsoft.com/office/drawing/2014/main" id="{037EC38E-21B6-4B70-B7D0-7EF1E23E3893}"/>
              </a:ext>
            </a:extLst>
          </p:cNvPr>
          <p:cNvSpPr/>
          <p:nvPr/>
        </p:nvSpPr>
        <p:spPr>
          <a:xfrm>
            <a:off x="1192102" y="738000"/>
            <a:ext cx="21987096" cy="969496"/>
          </a:xfrm>
          <a:prstGeom prst="rect">
            <a:avLst/>
          </a:prstGeom>
        </p:spPr>
        <p:txBody>
          <a:bodyPr wrap="square">
            <a:spAutoFit/>
          </a:bodyPr>
          <a:lstStyle/>
          <a:p>
            <a:pPr algn="ct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突破语法</a:t>
            </a:r>
            <a:r>
              <a:rPr lang="en-US" altLang="zh-CN" sz="5700" b="1" dirty="0" smtClean="0">
                <a:latin typeface="Times New Roman" panose="02020603050405020304" pitchFamily="18" charset="0"/>
                <a:ea typeface="黑体" panose="02010609060101010101" pitchFamily="49" charset="-122"/>
                <a:cs typeface="Times New Roman" panose="02020603050405020304" pitchFamily="18" charset="0"/>
              </a:rPr>
              <a:t>5   </a:t>
            </a: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非谓语动词</a:t>
            </a:r>
            <a:endParaRPr lang="en-US" altLang="zh-CN" sz="5700" b="1" dirty="0">
              <a:latin typeface="Times New Roman" panose="02020603050405020304" pitchFamily="18" charset="0"/>
              <a:ea typeface="黑体" panose="02010609060101010101" pitchFamily="49" charset="-122"/>
              <a:cs typeface="Times New Roman" panose="02020603050405020304" pitchFamily="18" charset="0"/>
            </a:endParaRPr>
          </a:p>
        </p:txBody>
      </p:sp>
      <p:pic>
        <p:nvPicPr>
          <p:cNvPr id="4" name="图片 3">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5"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5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非</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谓语动词</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P307</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31" name="TextBox 1"/>
          <p:cNvSpPr txBox="1"/>
          <p:nvPr/>
        </p:nvSpPr>
        <p:spPr>
          <a:xfrm>
            <a:off x="1880649" y="1944632"/>
            <a:ext cx="19710001" cy="1920526"/>
          </a:xfrm>
          <a:prstGeom prst="rect">
            <a:avLst/>
          </a:prstGeom>
          <a:noFill/>
        </p:spPr>
        <p:txBody>
          <a:bodyPr wrap="square" rtlCol="0">
            <a:spAutoFit/>
          </a:bodyPr>
          <a:lstStyle/>
          <a:p>
            <a:pPr fontAlgn="auto">
              <a:lnSpc>
                <a:spcPct val="110000"/>
              </a:lnSpc>
            </a:pPr>
            <a:r>
              <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rPr>
              <a:t>____________________________</a:t>
            </a:r>
            <a:r>
              <a:rPr lang="zh-CN" altLang="en-US" sz="5400" dirty="0">
                <a:latin typeface="Times New Roman" panose="02020603050405020304" pitchFamily="18" charset="0"/>
                <a:ea typeface="楷体" panose="02010609060101010101" pitchFamily="49" charset="-122"/>
                <a:cs typeface="Times New Roman" panose="02020603050405020304" pitchFamily="18" charset="0"/>
              </a:rPr>
              <a:t>（从他的口音判断）</a:t>
            </a: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 he is from the USA. </a:t>
            </a:r>
          </a:p>
        </p:txBody>
      </p:sp>
      <p:sp>
        <p:nvSpPr>
          <p:cNvPr id="33" name="TextBox 1"/>
          <p:cNvSpPr txBox="1"/>
          <p:nvPr/>
        </p:nvSpPr>
        <p:spPr>
          <a:xfrm>
            <a:off x="1880649" y="4705517"/>
            <a:ext cx="19710001" cy="2834622"/>
          </a:xfrm>
          <a:prstGeom prst="rect">
            <a:avLst/>
          </a:prstGeom>
          <a:noFill/>
        </p:spPr>
        <p:txBody>
          <a:bodyPr wrap="square" rtlCol="0">
            <a:spAutoFit/>
          </a:bodyPr>
          <a:lstStyle/>
          <a:p>
            <a:pPr fontAlgn="auto">
              <a:lnSpc>
                <a:spcPct val="110000"/>
              </a:lnSpc>
            </a:pP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__________ the past, our life is becoming much better.</a:t>
            </a:r>
          </a:p>
          <a:p>
            <a:pPr marL="914400" indent="-914400" fontAlgn="auto">
              <a:lnSpc>
                <a:spcPct val="110000"/>
              </a:lnSpc>
              <a:buAutoNum type="alphaUcPeriod"/>
            </a:pPr>
            <a:r>
              <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rPr>
              <a:t>Comparing </a:t>
            </a: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with         </a:t>
            </a:r>
            <a:r>
              <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rPr>
              <a:t>                   </a:t>
            </a: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B. Be compared with          </a:t>
            </a:r>
            <a:endPar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endParaRPr>
          </a:p>
          <a:p>
            <a:pPr fontAlgn="auto">
              <a:lnSpc>
                <a:spcPct val="110000"/>
              </a:lnSpc>
            </a:pPr>
            <a:r>
              <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rPr>
              <a:t>C</a:t>
            </a: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 To compare with         </a:t>
            </a:r>
            <a:r>
              <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rPr>
              <a:t>                   </a:t>
            </a: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D. Compared with</a:t>
            </a:r>
          </a:p>
        </p:txBody>
      </p:sp>
      <p:sp>
        <p:nvSpPr>
          <p:cNvPr id="35" name="TextBox 1"/>
          <p:cNvSpPr txBox="1"/>
          <p:nvPr/>
        </p:nvSpPr>
        <p:spPr>
          <a:xfrm>
            <a:off x="1880649" y="8468007"/>
            <a:ext cx="19710001" cy="2834622"/>
          </a:xfrm>
          <a:prstGeom prst="rect">
            <a:avLst/>
          </a:prstGeom>
          <a:noFill/>
        </p:spPr>
        <p:txBody>
          <a:bodyPr wrap="square" rtlCol="0">
            <a:spAutoFit/>
          </a:bodyPr>
          <a:lstStyle/>
          <a:p>
            <a:pPr fontAlgn="auto">
              <a:lnSpc>
                <a:spcPct val="110000"/>
              </a:lnSpc>
            </a:pPr>
            <a:r>
              <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rPr>
              <a:t>_____________________________________________</a:t>
            </a:r>
            <a:r>
              <a:rPr lang="zh-CN" altLang="en-US" sz="5400" dirty="0">
                <a:latin typeface="Times New Roman" panose="02020603050405020304" pitchFamily="18" charset="0"/>
                <a:ea typeface="楷体" panose="02010609060101010101" pitchFamily="49" charset="-122"/>
                <a:cs typeface="Times New Roman" panose="02020603050405020304" pitchFamily="18" charset="0"/>
              </a:rPr>
              <a:t>（考虑到她对孩子的喜爱）</a:t>
            </a: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 being a teacher seems the right choice for her.</a:t>
            </a:r>
            <a:r>
              <a:rPr lang="zh-CN" altLang="en-US" sz="5400" dirty="0">
                <a:latin typeface="Times New Roman" panose="02020603050405020304" pitchFamily="18" charset="0"/>
                <a:ea typeface="楷体" panose="02010609060101010101" pitchFamily="49" charset="-122"/>
                <a:cs typeface="Times New Roman" panose="02020603050405020304" pitchFamily="18" charset="0"/>
              </a:rPr>
              <a:t>（评注性状语）</a:t>
            </a:r>
          </a:p>
        </p:txBody>
      </p:sp>
      <p:grpSp>
        <p:nvGrpSpPr>
          <p:cNvPr id="44" name="组合 43"/>
          <p:cNvGrpSpPr/>
          <p:nvPr/>
        </p:nvGrpSpPr>
        <p:grpSpPr>
          <a:xfrm>
            <a:off x="1219800" y="2060098"/>
            <a:ext cx="684000" cy="769441"/>
            <a:chOff x="1219800" y="4649187"/>
            <a:chExt cx="684000" cy="769441"/>
          </a:xfrm>
        </p:grpSpPr>
        <p:sp>
          <p:nvSpPr>
            <p:cNvPr id="45" name="椭圆 44"/>
            <p:cNvSpPr/>
            <p:nvPr/>
          </p:nvSpPr>
          <p:spPr>
            <a:xfrm>
              <a:off x="1267375" y="4739482"/>
              <a:ext cx="612000" cy="612000"/>
            </a:xfrm>
            <a:prstGeom prst="ellipse">
              <a:avLst/>
            </a:prstGeom>
            <a:solidFill>
              <a:srgbClr val="00A1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spc="-300" dirty="0">
                <a:latin typeface="Times New Roman" panose="02020603050405020304" pitchFamily="18" charset="0"/>
                <a:cs typeface="Times New Roman" panose="02020603050405020304" pitchFamily="18" charset="0"/>
              </a:endParaRPr>
            </a:p>
          </p:txBody>
        </p:sp>
        <p:sp>
          <p:nvSpPr>
            <p:cNvPr id="46" name="TextBox 45"/>
            <p:cNvSpPr txBox="1"/>
            <p:nvPr/>
          </p:nvSpPr>
          <p:spPr>
            <a:xfrm>
              <a:off x="1219800" y="4649187"/>
              <a:ext cx="684000" cy="769441"/>
            </a:xfrm>
            <a:prstGeom prst="rect">
              <a:avLst/>
            </a:prstGeom>
            <a:noFill/>
          </p:spPr>
          <p:txBody>
            <a:bodyPr wrap="square" rtlCol="0" anchor="ctr">
              <a:spAutoFit/>
            </a:bodyPr>
            <a:lstStyle/>
            <a:p>
              <a:pPr algn="ctr"/>
              <a:r>
                <a:rPr lang="en-US" altLang="zh-CN" sz="4400" spc="-300" dirty="0" smtClean="0">
                  <a:solidFill>
                    <a:schemeClr val="lt1"/>
                  </a:solidFill>
                  <a:latin typeface="Times New Roman" panose="02020603050405020304" pitchFamily="18" charset="0"/>
                  <a:cs typeface="Times New Roman" panose="02020603050405020304" pitchFamily="18" charset="0"/>
                </a:rPr>
                <a:t>30</a:t>
              </a:r>
              <a:endParaRPr lang="zh-CN" altLang="en-US" sz="4400" spc="-300" dirty="0">
                <a:solidFill>
                  <a:schemeClr val="lt1"/>
                </a:solidFill>
                <a:latin typeface="Times New Roman" panose="02020603050405020304" pitchFamily="18" charset="0"/>
                <a:cs typeface="Times New Roman" panose="02020603050405020304" pitchFamily="18" charset="0"/>
              </a:endParaRPr>
            </a:p>
          </p:txBody>
        </p:sp>
      </p:grpSp>
      <p:grpSp>
        <p:nvGrpSpPr>
          <p:cNvPr id="47" name="组合 46"/>
          <p:cNvGrpSpPr/>
          <p:nvPr/>
        </p:nvGrpSpPr>
        <p:grpSpPr>
          <a:xfrm>
            <a:off x="1219800" y="4918559"/>
            <a:ext cx="684000" cy="769441"/>
            <a:chOff x="1219800" y="4649187"/>
            <a:chExt cx="684000" cy="769441"/>
          </a:xfrm>
        </p:grpSpPr>
        <p:sp>
          <p:nvSpPr>
            <p:cNvPr id="48" name="椭圆 47"/>
            <p:cNvSpPr/>
            <p:nvPr/>
          </p:nvSpPr>
          <p:spPr>
            <a:xfrm>
              <a:off x="1267375" y="4739482"/>
              <a:ext cx="612000" cy="612000"/>
            </a:xfrm>
            <a:prstGeom prst="ellipse">
              <a:avLst/>
            </a:prstGeom>
            <a:solidFill>
              <a:srgbClr val="00A1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spc="-300" dirty="0">
                <a:latin typeface="Times New Roman" panose="02020603050405020304" pitchFamily="18" charset="0"/>
                <a:cs typeface="Times New Roman" panose="02020603050405020304" pitchFamily="18" charset="0"/>
              </a:endParaRPr>
            </a:p>
          </p:txBody>
        </p:sp>
        <p:sp>
          <p:nvSpPr>
            <p:cNvPr id="49" name="TextBox 48"/>
            <p:cNvSpPr txBox="1"/>
            <p:nvPr/>
          </p:nvSpPr>
          <p:spPr>
            <a:xfrm>
              <a:off x="1219800" y="4649187"/>
              <a:ext cx="684000" cy="769441"/>
            </a:xfrm>
            <a:prstGeom prst="rect">
              <a:avLst/>
            </a:prstGeom>
            <a:noFill/>
          </p:spPr>
          <p:txBody>
            <a:bodyPr wrap="square" rtlCol="0" anchor="ctr">
              <a:spAutoFit/>
            </a:bodyPr>
            <a:lstStyle/>
            <a:p>
              <a:pPr algn="ctr"/>
              <a:r>
                <a:rPr lang="en-US" altLang="zh-CN" sz="4400" spc="-300" dirty="0" smtClean="0">
                  <a:solidFill>
                    <a:schemeClr val="lt1"/>
                  </a:solidFill>
                  <a:latin typeface="Times New Roman" panose="02020603050405020304" pitchFamily="18" charset="0"/>
                  <a:cs typeface="Times New Roman" panose="02020603050405020304" pitchFamily="18" charset="0"/>
                </a:rPr>
                <a:t>31</a:t>
              </a:r>
              <a:endParaRPr lang="zh-CN" altLang="en-US" sz="4400" spc="-300" dirty="0">
                <a:solidFill>
                  <a:schemeClr val="lt1"/>
                </a:solidFill>
                <a:latin typeface="Times New Roman" panose="02020603050405020304" pitchFamily="18" charset="0"/>
                <a:cs typeface="Times New Roman" panose="02020603050405020304" pitchFamily="18" charset="0"/>
              </a:endParaRPr>
            </a:p>
          </p:txBody>
        </p:sp>
      </p:grpSp>
      <p:sp>
        <p:nvSpPr>
          <p:cNvPr id="50" name="文本框 13"/>
          <p:cNvSpPr txBox="1"/>
          <p:nvPr/>
        </p:nvSpPr>
        <p:spPr>
          <a:xfrm>
            <a:off x="1942710" y="8486384"/>
            <a:ext cx="14652940" cy="923330"/>
          </a:xfrm>
          <a:prstGeom prst="rect">
            <a:avLst/>
          </a:prstGeom>
          <a:noFill/>
        </p:spPr>
        <p:txBody>
          <a:bodyPr wrap="square" rtlCol="0">
            <a:spAutoFit/>
          </a:bodyPr>
          <a:lstStyle/>
          <a:p>
            <a:r>
              <a:rPr lang="en-US"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Considering/Given her interest in/love for children</a:t>
            </a:r>
            <a:endPar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endParaRPr>
          </a:p>
        </p:txBody>
      </p:sp>
      <p:pic>
        <p:nvPicPr>
          <p:cNvPr id="52" name="图片 51" descr="对1.png"/>
          <p:cNvPicPr>
            <a:picLocks noChangeAspect="1"/>
          </p:cNvPicPr>
          <p:nvPr/>
        </p:nvPicPr>
        <p:blipFill>
          <a:blip r:embed="rId3" cstate="print"/>
          <a:stretch>
            <a:fillRect/>
          </a:stretch>
        </p:blipFill>
        <p:spPr>
          <a:xfrm>
            <a:off x="11896874" y="6460132"/>
            <a:ext cx="1571636" cy="1227674"/>
          </a:xfrm>
          <a:prstGeom prst="rect">
            <a:avLst/>
          </a:prstGeom>
        </p:spPr>
      </p:pic>
      <p:grpSp>
        <p:nvGrpSpPr>
          <p:cNvPr id="53" name="组合 52"/>
          <p:cNvGrpSpPr/>
          <p:nvPr/>
        </p:nvGrpSpPr>
        <p:grpSpPr>
          <a:xfrm>
            <a:off x="1219800" y="8601363"/>
            <a:ext cx="684000" cy="769441"/>
            <a:chOff x="1219800" y="4649187"/>
            <a:chExt cx="684000" cy="769441"/>
          </a:xfrm>
        </p:grpSpPr>
        <p:sp>
          <p:nvSpPr>
            <p:cNvPr id="54" name="椭圆 53"/>
            <p:cNvSpPr/>
            <p:nvPr/>
          </p:nvSpPr>
          <p:spPr>
            <a:xfrm>
              <a:off x="1267375" y="4739482"/>
              <a:ext cx="612000" cy="612000"/>
            </a:xfrm>
            <a:prstGeom prst="ellipse">
              <a:avLst/>
            </a:prstGeom>
            <a:solidFill>
              <a:srgbClr val="00A1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spc="-300" dirty="0">
                <a:latin typeface="Times New Roman" panose="02020603050405020304" pitchFamily="18" charset="0"/>
                <a:cs typeface="Times New Roman" panose="02020603050405020304" pitchFamily="18" charset="0"/>
              </a:endParaRPr>
            </a:p>
          </p:txBody>
        </p:sp>
        <p:sp>
          <p:nvSpPr>
            <p:cNvPr id="55" name="TextBox 54"/>
            <p:cNvSpPr txBox="1"/>
            <p:nvPr/>
          </p:nvSpPr>
          <p:spPr>
            <a:xfrm>
              <a:off x="1219800" y="4649187"/>
              <a:ext cx="684000" cy="769441"/>
            </a:xfrm>
            <a:prstGeom prst="rect">
              <a:avLst/>
            </a:prstGeom>
            <a:noFill/>
          </p:spPr>
          <p:txBody>
            <a:bodyPr wrap="square" rtlCol="0" anchor="ctr">
              <a:spAutoFit/>
            </a:bodyPr>
            <a:lstStyle/>
            <a:p>
              <a:pPr algn="ctr"/>
              <a:r>
                <a:rPr lang="en-US" altLang="zh-CN" sz="4400" spc="-300" dirty="0" smtClean="0">
                  <a:solidFill>
                    <a:schemeClr val="lt1"/>
                  </a:solidFill>
                  <a:latin typeface="Times New Roman" panose="02020603050405020304" pitchFamily="18" charset="0"/>
                  <a:cs typeface="Times New Roman" panose="02020603050405020304" pitchFamily="18" charset="0"/>
                </a:rPr>
                <a:t>32</a:t>
              </a:r>
              <a:endParaRPr lang="zh-CN" altLang="en-US" sz="4400" spc="-300" dirty="0">
                <a:solidFill>
                  <a:schemeClr val="lt1"/>
                </a:solidFill>
                <a:latin typeface="Times New Roman" panose="02020603050405020304" pitchFamily="18" charset="0"/>
                <a:cs typeface="Times New Roman" panose="02020603050405020304" pitchFamily="18" charset="0"/>
              </a:endParaRPr>
            </a:p>
          </p:txBody>
        </p:sp>
      </p:grpSp>
      <p:sp>
        <p:nvSpPr>
          <p:cNvPr id="25" name="文本框 13"/>
          <p:cNvSpPr txBox="1"/>
          <p:nvPr/>
        </p:nvSpPr>
        <p:spPr>
          <a:xfrm>
            <a:off x="2005714" y="1890107"/>
            <a:ext cx="8514936" cy="923330"/>
          </a:xfrm>
          <a:prstGeom prst="rect">
            <a:avLst/>
          </a:prstGeom>
          <a:noFill/>
        </p:spPr>
        <p:txBody>
          <a:bodyPr wrap="square" rtlCol="0">
            <a:spAutoFit/>
          </a:bodyPr>
          <a:lstStyle/>
          <a:p>
            <a:r>
              <a:rPr lang="en-US"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Judging from/by his accent</a:t>
            </a:r>
            <a:endPar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endParaRPr>
          </a:p>
        </p:txBody>
      </p:sp>
      <p:pic>
        <p:nvPicPr>
          <p:cNvPr id="20" name="图片 19">
            <a:hlinkClick r:id="rId4" action="ppaction://hlinksldjump"/>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35185547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500"/>
                                        <p:tgtEl>
                                          <p:spTgt spid="31"/>
                                        </p:tgtEl>
                                      </p:cBhvr>
                                    </p:animEffect>
                                  </p:childTnLst>
                                </p:cTn>
                              </p:par>
                              <p:par>
                                <p:cTn id="8" presetID="10" presetClass="entr" presetSubtype="0" fill="hold" nodeType="withEffect">
                                  <p:stCondLst>
                                    <p:cond delay="0"/>
                                  </p:stCondLst>
                                  <p:childTnLst>
                                    <p:set>
                                      <p:cBhvr>
                                        <p:cTn id="9" dur="1" fill="hold">
                                          <p:stCondLst>
                                            <p:cond delay="0"/>
                                          </p:stCondLst>
                                        </p:cTn>
                                        <p:tgtEl>
                                          <p:spTgt spid="44"/>
                                        </p:tgtEl>
                                        <p:attrNameLst>
                                          <p:attrName>style.visibility</p:attrName>
                                        </p:attrNameLst>
                                      </p:cBhvr>
                                      <p:to>
                                        <p:strVal val="visible"/>
                                      </p:to>
                                    </p:set>
                                    <p:animEffect transition="in" filter="fade">
                                      <p:cBhvr>
                                        <p:cTn id="10" dur="500"/>
                                        <p:tgtEl>
                                          <p:spTgt spid="44"/>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25"/>
                                        </p:tgtEl>
                                        <p:attrNameLst>
                                          <p:attrName>style.visibility</p:attrName>
                                        </p:attrNameLst>
                                      </p:cBhvr>
                                      <p:to>
                                        <p:strVal val="visible"/>
                                      </p:to>
                                    </p:set>
                                    <p:animEffect transition="in" filter="wipe(left)">
                                      <p:cBhvr>
                                        <p:cTn id="15" dur="2000"/>
                                        <p:tgtEl>
                                          <p:spTgt spid="25"/>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33"/>
                                        </p:tgtEl>
                                        <p:attrNameLst>
                                          <p:attrName>style.visibility</p:attrName>
                                        </p:attrNameLst>
                                      </p:cBhvr>
                                      <p:to>
                                        <p:strVal val="visible"/>
                                      </p:to>
                                    </p:set>
                                    <p:animEffect transition="in" filter="fade">
                                      <p:cBhvr>
                                        <p:cTn id="20" dur="500"/>
                                        <p:tgtEl>
                                          <p:spTgt spid="33"/>
                                        </p:tgtEl>
                                      </p:cBhvr>
                                    </p:animEffect>
                                  </p:childTnLst>
                                </p:cTn>
                              </p:par>
                              <p:par>
                                <p:cTn id="21" presetID="10" presetClass="entr" presetSubtype="0" fill="hold" nodeType="withEffect">
                                  <p:stCondLst>
                                    <p:cond delay="0"/>
                                  </p:stCondLst>
                                  <p:childTnLst>
                                    <p:set>
                                      <p:cBhvr>
                                        <p:cTn id="22" dur="1" fill="hold">
                                          <p:stCondLst>
                                            <p:cond delay="0"/>
                                          </p:stCondLst>
                                        </p:cTn>
                                        <p:tgtEl>
                                          <p:spTgt spid="47"/>
                                        </p:tgtEl>
                                        <p:attrNameLst>
                                          <p:attrName>style.visibility</p:attrName>
                                        </p:attrNameLst>
                                      </p:cBhvr>
                                      <p:to>
                                        <p:strVal val="visible"/>
                                      </p:to>
                                    </p:set>
                                    <p:animEffect transition="in" filter="fade">
                                      <p:cBhvr>
                                        <p:cTn id="23" dur="500"/>
                                        <p:tgtEl>
                                          <p:spTgt spid="47"/>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nodeType="clickEffect">
                                  <p:stCondLst>
                                    <p:cond delay="0"/>
                                  </p:stCondLst>
                                  <p:childTnLst>
                                    <p:set>
                                      <p:cBhvr>
                                        <p:cTn id="27" dur="1" fill="hold">
                                          <p:stCondLst>
                                            <p:cond delay="0"/>
                                          </p:stCondLst>
                                        </p:cTn>
                                        <p:tgtEl>
                                          <p:spTgt spid="52"/>
                                        </p:tgtEl>
                                        <p:attrNameLst>
                                          <p:attrName>style.visibility</p:attrName>
                                        </p:attrNameLst>
                                      </p:cBhvr>
                                      <p:to>
                                        <p:strVal val="visible"/>
                                      </p:to>
                                    </p:set>
                                    <p:animEffect transition="in" filter="wipe(left)">
                                      <p:cBhvr>
                                        <p:cTn id="28" dur="2000"/>
                                        <p:tgtEl>
                                          <p:spTgt spid="52"/>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35"/>
                                        </p:tgtEl>
                                        <p:attrNameLst>
                                          <p:attrName>style.visibility</p:attrName>
                                        </p:attrNameLst>
                                      </p:cBhvr>
                                      <p:to>
                                        <p:strVal val="visible"/>
                                      </p:to>
                                    </p:set>
                                    <p:animEffect transition="in" filter="fade">
                                      <p:cBhvr>
                                        <p:cTn id="33" dur="500"/>
                                        <p:tgtEl>
                                          <p:spTgt spid="35"/>
                                        </p:tgtEl>
                                      </p:cBhvr>
                                    </p:animEffect>
                                  </p:childTnLst>
                                </p:cTn>
                              </p:par>
                              <p:par>
                                <p:cTn id="34" presetID="10" presetClass="entr" presetSubtype="0" fill="hold" nodeType="withEffect">
                                  <p:stCondLst>
                                    <p:cond delay="0"/>
                                  </p:stCondLst>
                                  <p:childTnLst>
                                    <p:set>
                                      <p:cBhvr>
                                        <p:cTn id="35" dur="1" fill="hold">
                                          <p:stCondLst>
                                            <p:cond delay="0"/>
                                          </p:stCondLst>
                                        </p:cTn>
                                        <p:tgtEl>
                                          <p:spTgt spid="53"/>
                                        </p:tgtEl>
                                        <p:attrNameLst>
                                          <p:attrName>style.visibility</p:attrName>
                                        </p:attrNameLst>
                                      </p:cBhvr>
                                      <p:to>
                                        <p:strVal val="visible"/>
                                      </p:to>
                                    </p:set>
                                    <p:animEffect transition="in" filter="fade">
                                      <p:cBhvr>
                                        <p:cTn id="36" dur="500"/>
                                        <p:tgtEl>
                                          <p:spTgt spid="53"/>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8" fill="hold" grpId="0" nodeType="clickEffect">
                                  <p:stCondLst>
                                    <p:cond delay="0"/>
                                  </p:stCondLst>
                                  <p:childTnLst>
                                    <p:set>
                                      <p:cBhvr>
                                        <p:cTn id="40" dur="1" fill="hold">
                                          <p:stCondLst>
                                            <p:cond delay="0"/>
                                          </p:stCondLst>
                                        </p:cTn>
                                        <p:tgtEl>
                                          <p:spTgt spid="50"/>
                                        </p:tgtEl>
                                        <p:attrNameLst>
                                          <p:attrName>style.visibility</p:attrName>
                                        </p:attrNameLst>
                                      </p:cBhvr>
                                      <p:to>
                                        <p:strVal val="visible"/>
                                      </p:to>
                                    </p:set>
                                    <p:animEffect transition="in" filter="wipe(left)">
                                      <p:cBhvr>
                                        <p:cTn id="41" dur="20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3" grpId="0"/>
      <p:bldP spid="35" grpId="0"/>
      <p:bldP spid="50" grpId="0"/>
      <p:bldP spid="25"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 xmlns:a16="http://schemas.microsoft.com/office/drawing/2014/main" id="{037EC38E-21B6-4B70-B7D0-7EF1E23E3893}"/>
              </a:ext>
            </a:extLst>
          </p:cNvPr>
          <p:cNvSpPr/>
          <p:nvPr/>
        </p:nvSpPr>
        <p:spPr>
          <a:xfrm>
            <a:off x="1192102" y="738000"/>
            <a:ext cx="21987096" cy="969496"/>
          </a:xfrm>
          <a:prstGeom prst="rect">
            <a:avLst/>
          </a:prstGeom>
        </p:spPr>
        <p:txBody>
          <a:bodyPr wrap="square">
            <a:spAutoFit/>
          </a:bodyPr>
          <a:lstStyle/>
          <a:p>
            <a:pPr algn="ct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突破语法</a:t>
            </a:r>
            <a:r>
              <a:rPr lang="en-US" altLang="zh-CN" sz="5700" b="1" dirty="0" smtClean="0">
                <a:latin typeface="Times New Roman" panose="02020603050405020304" pitchFamily="18" charset="0"/>
                <a:ea typeface="黑体" panose="02010609060101010101" pitchFamily="49" charset="-122"/>
                <a:cs typeface="Times New Roman" panose="02020603050405020304" pitchFamily="18" charset="0"/>
              </a:rPr>
              <a:t>5   </a:t>
            </a: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非谓语动词</a:t>
            </a:r>
            <a:endParaRPr lang="en-US" altLang="zh-CN" sz="5700" b="1" dirty="0">
              <a:latin typeface="Times New Roman" panose="02020603050405020304" pitchFamily="18" charset="0"/>
              <a:ea typeface="黑体" panose="02010609060101010101" pitchFamily="49" charset="-122"/>
              <a:cs typeface="Times New Roman" panose="02020603050405020304" pitchFamily="18" charset="0"/>
            </a:endParaRPr>
          </a:p>
        </p:txBody>
      </p:sp>
      <p:pic>
        <p:nvPicPr>
          <p:cNvPr id="4" name="图片 3">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5"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5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非</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谓语动词</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P307</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16" name="TextBox 1"/>
          <p:cNvSpPr txBox="1"/>
          <p:nvPr/>
        </p:nvSpPr>
        <p:spPr>
          <a:xfrm>
            <a:off x="1925638" y="1551763"/>
            <a:ext cx="9405012" cy="894797"/>
          </a:xfrm>
          <a:prstGeom prst="rect">
            <a:avLst/>
          </a:prstGeom>
          <a:noFill/>
        </p:spPr>
        <p:txBody>
          <a:bodyPr wrap="square" rtlCol="0">
            <a:spAutoFit/>
          </a:bodyPr>
          <a:lstStyle/>
          <a:p>
            <a:pPr fontAlgn="auto">
              <a:lnSpc>
                <a:spcPct val="110000"/>
              </a:lnSpc>
            </a:pPr>
            <a:r>
              <a:rPr lang="zh-CN" altLang="en-US" sz="5400" spc="-100" dirty="0">
                <a:latin typeface="黑体" panose="02010609060101010101" pitchFamily="49" charset="-122"/>
                <a:ea typeface="黑体" panose="02010609060101010101" pitchFamily="49" charset="-122"/>
                <a:cs typeface="Times New Roman" panose="02020603050405020304" pitchFamily="18" charset="0"/>
              </a:rPr>
              <a:t>（</a:t>
            </a:r>
            <a:r>
              <a:rPr lang="en-US" altLang="zh-CN" sz="5400" spc="-100" dirty="0">
                <a:latin typeface="黑体" panose="02010609060101010101" pitchFamily="49" charset="-122"/>
                <a:ea typeface="黑体" panose="02010609060101010101" pitchFamily="49" charset="-122"/>
                <a:cs typeface="Times New Roman" panose="02020603050405020304" pitchFamily="18" charset="0"/>
              </a:rPr>
              <a:t>2</a:t>
            </a:r>
            <a:r>
              <a:rPr lang="zh-CN" altLang="en-US" sz="5400" spc="-100" dirty="0">
                <a:latin typeface="黑体" panose="02010609060101010101" pitchFamily="49" charset="-122"/>
                <a:ea typeface="黑体" panose="02010609060101010101" pitchFamily="49" charset="-122"/>
                <a:cs typeface="Times New Roman" panose="02020603050405020304" pitchFamily="18" charset="0"/>
              </a:rPr>
              <a:t>）分词作定语</a:t>
            </a:r>
          </a:p>
        </p:txBody>
      </p:sp>
      <p:sp>
        <p:nvSpPr>
          <p:cNvPr id="17" name="TextBox 1"/>
          <p:cNvSpPr txBox="1"/>
          <p:nvPr/>
        </p:nvSpPr>
        <p:spPr>
          <a:xfrm>
            <a:off x="2530105" y="2477723"/>
            <a:ext cx="19854622" cy="931794"/>
          </a:xfrm>
          <a:prstGeom prst="rect">
            <a:avLst/>
          </a:prstGeom>
          <a:noFill/>
        </p:spPr>
        <p:txBody>
          <a:bodyPr wrap="square" rtlCol="0">
            <a:spAutoFit/>
          </a:bodyPr>
          <a:lstStyle/>
          <a:p>
            <a:pPr fontAlgn="auto">
              <a:lnSpc>
                <a:spcPct val="110000"/>
              </a:lnSpc>
            </a:pPr>
            <a:r>
              <a:rPr lang="zh-CN" altLang="en-US" sz="5400" spc="-100" dirty="0">
                <a:solidFill>
                  <a:srgbClr val="2A5CAA"/>
                </a:solidFill>
                <a:latin typeface="Times New Roman" panose="02020603050405020304" pitchFamily="18" charset="0"/>
                <a:ea typeface="+mj-ea"/>
                <a:cs typeface="Times New Roman" panose="02020603050405020304" pitchFamily="18" charset="0"/>
              </a:rPr>
              <a:t>基本情况</a:t>
            </a:r>
          </a:p>
        </p:txBody>
      </p:sp>
      <p:pic>
        <p:nvPicPr>
          <p:cNvPr id="4098" name="Picture 2" descr="C:\Users\063\Desktop\未标题-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05650" y="2681813"/>
            <a:ext cx="373334" cy="43200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6" name="表格 5"/>
          <p:cNvGraphicFramePr>
            <a:graphicFrameLocks noGrp="1"/>
          </p:cNvGraphicFramePr>
          <p:nvPr>
            <p:extLst>
              <p:ext uri="{D42A27DB-BD31-4B8C-83A1-F6EECF244321}">
                <p14:modId xmlns:p14="http://schemas.microsoft.com/office/powerpoint/2010/main" val="562699300"/>
              </p:ext>
            </p:extLst>
          </p:nvPr>
        </p:nvGraphicFramePr>
        <p:xfrm>
          <a:off x="1493810" y="3405840"/>
          <a:ext cx="20141840" cy="9479280"/>
        </p:xfrm>
        <a:graphic>
          <a:graphicData uri="http://schemas.openxmlformats.org/drawingml/2006/table">
            <a:tbl>
              <a:tblPr firstRow="1" bandRow="1">
                <a:tableStyleId>{5C22544A-7EE6-4342-B048-85BDC9FD1C3A}</a:tableStyleId>
              </a:tblPr>
              <a:tblGrid>
                <a:gridCol w="2790000"/>
                <a:gridCol w="4905000"/>
                <a:gridCol w="360000"/>
                <a:gridCol w="12086840"/>
              </a:tblGrid>
              <a:tr h="299280">
                <a:tc>
                  <a:txBody>
                    <a:bodyPr/>
                    <a:lstStyle/>
                    <a:p>
                      <a:pPr algn="ctr"/>
                      <a:endParaRPr lang="zh-CN" altLang="en-US" sz="4800" dirty="0"/>
                    </a:p>
                  </a:txBody>
                  <a:tcPr anchor="ctr"/>
                </a:tc>
                <a:tc>
                  <a:txBody>
                    <a:bodyPr/>
                    <a:lstStyle/>
                    <a:p>
                      <a:pPr algn="ctr"/>
                      <a:r>
                        <a:rPr lang="zh-CN" altLang="en-US" sz="4800" dirty="0" smtClean="0"/>
                        <a:t>现在分词作定语</a:t>
                      </a:r>
                      <a:endParaRPr lang="zh-CN" altLang="en-US" sz="4800" dirty="0"/>
                    </a:p>
                  </a:txBody>
                  <a:tcPr anchor="ctr"/>
                </a:tc>
                <a:tc gridSpan="2">
                  <a:txBody>
                    <a:bodyPr/>
                    <a:lstStyle/>
                    <a:p>
                      <a:pPr algn="ctr"/>
                      <a:r>
                        <a:rPr lang="zh-CN" altLang="en-US" sz="4800" dirty="0" smtClean="0"/>
                        <a:t>过去分词作定语</a:t>
                      </a:r>
                      <a:endParaRPr lang="zh-CN" altLang="en-US" sz="4800" dirty="0"/>
                    </a:p>
                  </a:txBody>
                  <a:tcPr anchor="ctr"/>
                </a:tc>
                <a:tc hMerge="1">
                  <a:txBody>
                    <a:bodyPr/>
                    <a:lstStyle/>
                    <a:p>
                      <a:endParaRPr lang="zh-CN" altLang="en-US"/>
                    </a:p>
                  </a:txBody>
                  <a:tcPr/>
                </a:tc>
              </a:tr>
              <a:tr h="2298598">
                <a:tc>
                  <a:txBody>
                    <a:bodyPr/>
                    <a:lstStyle/>
                    <a:p>
                      <a:pPr algn="ctr"/>
                      <a:r>
                        <a:rPr lang="zh-CN" altLang="en-US" sz="4800" dirty="0" smtClean="0">
                          <a:latin typeface="黑体" panose="02010609060101010101" pitchFamily="49" charset="-122"/>
                          <a:ea typeface="黑体" panose="02010609060101010101" pitchFamily="49" charset="-122"/>
                        </a:rPr>
                        <a:t>位置</a:t>
                      </a:r>
                      <a:endParaRPr lang="zh-CN" altLang="en-US" sz="4800" dirty="0">
                        <a:latin typeface="黑体" panose="02010609060101010101" pitchFamily="49" charset="-122"/>
                        <a:ea typeface="黑体" panose="02010609060101010101" pitchFamily="49" charset="-122"/>
                      </a:endParaRPr>
                    </a:p>
                  </a:txBody>
                  <a:tcPr anchor="ctr"/>
                </a:tc>
                <a:tc gridSpan="3">
                  <a:txBody>
                    <a:bodyPr/>
                    <a:lstStyle/>
                    <a:p>
                      <a:pPr marL="685800" indent="-685800" algn="l">
                        <a:buFont typeface="Arial" panose="020B0604020202020204" pitchFamily="34" charset="0"/>
                        <a:buChar char="•"/>
                      </a:pPr>
                      <a:r>
                        <a:rPr lang="zh-CN" altLang="en-US" sz="4400" baseline="0" dirty="0" smtClean="0">
                          <a:latin typeface="Times New Roman" panose="02020603050405020304" pitchFamily="18" charset="0"/>
                          <a:ea typeface="楷体" panose="02010609060101010101" pitchFamily="49" charset="-122"/>
                        </a:rPr>
                        <a:t>单个分词：一般放在被修饰词之前（前置定语）</a:t>
                      </a:r>
                    </a:p>
                    <a:p>
                      <a:pPr marL="685800" indent="-685800" algn="l">
                        <a:buFont typeface="Arial" panose="020B0604020202020204" pitchFamily="34" charset="0"/>
                        <a:buChar char="•"/>
                      </a:pPr>
                      <a:r>
                        <a:rPr lang="zh-CN" altLang="en-US" sz="4400" baseline="0" dirty="0" smtClean="0">
                          <a:latin typeface="Times New Roman" panose="02020603050405020304" pitchFamily="18" charset="0"/>
                          <a:ea typeface="楷体" panose="02010609060101010101" pitchFamily="49" charset="-122"/>
                        </a:rPr>
                        <a:t>分词短语：一般放在被修饰词之后（后置定语）</a:t>
                      </a:r>
                    </a:p>
                    <a:p>
                      <a:pPr marL="685800" indent="-685800" algn="l">
                        <a:buFont typeface="Arial" panose="020B0604020202020204" pitchFamily="34" charset="0"/>
                        <a:buChar char="•"/>
                      </a:pPr>
                      <a:r>
                        <a:rPr lang="zh-CN" altLang="en-US" sz="4400" baseline="0" dirty="0" smtClean="0">
                          <a:latin typeface="Times New Roman" panose="02020603050405020304" pitchFamily="18" charset="0"/>
                          <a:ea typeface="楷体" panose="02010609060101010101" pitchFamily="49" charset="-122"/>
                        </a:rPr>
                        <a:t>分词修饰不定代词</a:t>
                      </a:r>
                      <a:r>
                        <a:rPr lang="en-US" altLang="zh-CN" sz="4400" baseline="0" dirty="0" smtClean="0">
                          <a:latin typeface="Times New Roman" panose="02020603050405020304" pitchFamily="18" charset="0"/>
                          <a:ea typeface="楷体" panose="02010609060101010101" pitchFamily="49" charset="-122"/>
                        </a:rPr>
                        <a:t>nothing, nobody, something, everything, anything</a:t>
                      </a:r>
                      <a:r>
                        <a:rPr lang="zh-CN" altLang="en-US" sz="4400" baseline="0" dirty="0" smtClean="0">
                          <a:latin typeface="Times New Roman" panose="02020603050405020304" pitchFamily="18" charset="0"/>
                          <a:ea typeface="楷体" panose="02010609060101010101" pitchFamily="49" charset="-122"/>
                        </a:rPr>
                        <a:t>或</a:t>
                      </a:r>
                      <a:r>
                        <a:rPr lang="en-US" altLang="zh-CN" sz="4400" baseline="0" dirty="0" smtClean="0">
                          <a:latin typeface="Times New Roman" panose="02020603050405020304" pitchFamily="18" charset="0"/>
                          <a:ea typeface="楷体" panose="02010609060101010101" pitchFamily="49" charset="-122"/>
                        </a:rPr>
                        <a:t>those</a:t>
                      </a:r>
                      <a:r>
                        <a:rPr lang="zh-CN" altLang="en-US" sz="4400" baseline="0" dirty="0" smtClean="0">
                          <a:latin typeface="Times New Roman" panose="02020603050405020304" pitchFamily="18" charset="0"/>
                          <a:ea typeface="楷体" panose="02010609060101010101" pitchFamily="49" charset="-122"/>
                        </a:rPr>
                        <a:t>时，分词放在它们后面</a:t>
                      </a:r>
                    </a:p>
                  </a:txBody>
                  <a:tcPr anchor="ctr"/>
                </a:tc>
                <a:tc hMerge="1">
                  <a:txBody>
                    <a:bodyPr/>
                    <a:lstStyle/>
                    <a:p>
                      <a:endParaRPr lang="zh-CN" altLang="en-US"/>
                    </a:p>
                  </a:txBody>
                  <a:tcPr/>
                </a:tc>
                <a:tc hMerge="1">
                  <a:txBody>
                    <a:bodyPr/>
                    <a:lstStyle/>
                    <a:p>
                      <a:endParaRPr lang="zh-CN" altLang="en-US"/>
                    </a:p>
                  </a:txBody>
                  <a:tcPr/>
                </a:tc>
              </a:tr>
              <a:tr h="682002">
                <a:tc>
                  <a:txBody>
                    <a:bodyPr/>
                    <a:lstStyle/>
                    <a:p>
                      <a:pPr algn="ctr"/>
                      <a:r>
                        <a:rPr lang="zh-CN" altLang="en-US" sz="4800" dirty="0" smtClean="0">
                          <a:latin typeface="黑体" panose="02010609060101010101" pitchFamily="49" charset="-122"/>
                          <a:ea typeface="黑体" panose="02010609060101010101" pitchFamily="49" charset="-122"/>
                        </a:rPr>
                        <a:t>作用</a:t>
                      </a:r>
                      <a:endParaRPr lang="zh-CN" altLang="en-US" sz="4800" dirty="0">
                        <a:latin typeface="黑体" panose="02010609060101010101" pitchFamily="49" charset="-122"/>
                        <a:ea typeface="黑体" panose="02010609060101010101" pitchFamily="49" charset="-122"/>
                      </a:endParaRPr>
                    </a:p>
                  </a:txBody>
                  <a:tcPr anchor="ctr"/>
                </a:tc>
                <a:tc gridSpan="3">
                  <a:txBody>
                    <a:bodyPr/>
                    <a:lstStyle/>
                    <a:p>
                      <a:pPr algn="l"/>
                      <a:r>
                        <a:rPr lang="zh-CN" altLang="en-US" sz="4800" baseline="0" dirty="0" smtClean="0">
                          <a:latin typeface="Times New Roman" panose="02020603050405020304" pitchFamily="18" charset="0"/>
                          <a:ea typeface="楷体" panose="02010609060101010101" pitchFamily="49" charset="-122"/>
                        </a:rPr>
                        <a:t>近似于定语从句的作用，可以和定语从句相互转化</a:t>
                      </a:r>
                      <a:endParaRPr lang="zh-CN" altLang="en-US" sz="4800" baseline="0" dirty="0">
                        <a:latin typeface="Times New Roman" panose="02020603050405020304" pitchFamily="18" charset="0"/>
                        <a:ea typeface="楷体" panose="02010609060101010101" pitchFamily="49" charset="-122"/>
                      </a:endParaRPr>
                    </a:p>
                  </a:txBody>
                  <a:tcPr anchor="ctr"/>
                </a:tc>
                <a:tc hMerge="1">
                  <a:txBody>
                    <a:bodyPr/>
                    <a:lstStyle/>
                    <a:p>
                      <a:endParaRPr lang="zh-CN" altLang="en-US"/>
                    </a:p>
                  </a:txBody>
                  <a:tcPr/>
                </a:tc>
                <a:tc hMerge="1">
                  <a:txBody>
                    <a:bodyPr/>
                    <a:lstStyle/>
                    <a:p>
                      <a:endParaRPr lang="zh-CN" altLang="en-US"/>
                    </a:p>
                  </a:txBody>
                  <a:tcPr/>
                </a:tc>
              </a:tr>
              <a:tr h="1774680">
                <a:tc>
                  <a:txBody>
                    <a:bodyPr/>
                    <a:lstStyle/>
                    <a:p>
                      <a:pPr algn="ctr"/>
                      <a:r>
                        <a:rPr lang="zh-CN" altLang="en-US" sz="4800" dirty="0" smtClean="0">
                          <a:latin typeface="黑体" panose="02010609060101010101" pitchFamily="49" charset="-122"/>
                          <a:ea typeface="黑体" panose="02010609060101010101" pitchFamily="49" charset="-122"/>
                        </a:rPr>
                        <a:t>与所修饰词之间的关系</a:t>
                      </a:r>
                      <a:endParaRPr lang="zh-CN" altLang="en-US" sz="4800" dirty="0">
                        <a:latin typeface="黑体" panose="02010609060101010101" pitchFamily="49" charset="-122"/>
                        <a:ea typeface="黑体" panose="02010609060101010101" pitchFamily="49" charset="-122"/>
                      </a:endParaRPr>
                    </a:p>
                  </a:txBody>
                  <a:tcPr anchor="ctr"/>
                </a:tc>
                <a:tc gridSpan="2">
                  <a:txBody>
                    <a:bodyPr/>
                    <a:lstStyle/>
                    <a:p>
                      <a:pPr algn="l"/>
                      <a:r>
                        <a:rPr lang="zh-CN" altLang="en-US" sz="4800" baseline="0" dirty="0" smtClean="0">
                          <a:latin typeface="Times New Roman" panose="02020603050405020304" pitchFamily="18" charset="0"/>
                          <a:ea typeface="楷体" panose="02010609060101010101" pitchFamily="49" charset="-122"/>
                        </a:rPr>
                        <a:t>表示所修饰词的动作或状态</a:t>
                      </a:r>
                    </a:p>
                  </a:txBody>
                  <a:tcPr anchor="ctr"/>
                </a:tc>
                <a:tc hMerge="1">
                  <a:txBody>
                    <a:bodyPr/>
                    <a:lstStyle/>
                    <a:p>
                      <a:pPr marL="685800" indent="-685800" algn="l">
                        <a:buFont typeface="Arial" panose="020B0604020202020204" pitchFamily="34" charset="0"/>
                        <a:buChar char="•"/>
                      </a:pPr>
                      <a:endParaRPr lang="zh-CN" altLang="en-US" sz="4400" baseline="0" dirty="0">
                        <a:latin typeface="Times New Roman" panose="02020603050405020304" pitchFamily="18" charset="0"/>
                        <a:ea typeface="楷体" panose="02010609060101010101" pitchFamily="49" charset="-122"/>
                      </a:endParaRPr>
                    </a:p>
                  </a:txBody>
                  <a:tcPr anchor="ctr"/>
                </a:tc>
                <a:tc>
                  <a:txBody>
                    <a:bodyPr/>
                    <a:lstStyle/>
                    <a:p>
                      <a:pPr marL="685800" indent="-685800" algn="l">
                        <a:buFont typeface="Arial" panose="020B0604020202020204" pitchFamily="34" charset="0"/>
                        <a:buChar char="•"/>
                      </a:pPr>
                      <a:r>
                        <a:rPr lang="zh-CN" altLang="en-US" sz="4400" baseline="0" dirty="0" smtClean="0">
                          <a:latin typeface="Times New Roman" panose="02020603050405020304" pitchFamily="18" charset="0"/>
                          <a:ea typeface="楷体" panose="02010609060101010101" pitchFamily="49" charset="-122"/>
                        </a:rPr>
                        <a:t> 及物动词的过去分词与所修饰的名词不仅存在被动关系而且表示完成的含义；</a:t>
                      </a:r>
                    </a:p>
                    <a:p>
                      <a:pPr marL="685800" indent="-685800" algn="l">
                        <a:buFont typeface="Arial" panose="020B0604020202020204" pitchFamily="34" charset="0"/>
                        <a:buChar char="•"/>
                      </a:pPr>
                      <a:r>
                        <a:rPr lang="zh-CN" altLang="en-US" sz="4400" baseline="0" dirty="0" smtClean="0">
                          <a:latin typeface="Times New Roman" panose="02020603050405020304" pitchFamily="18" charset="0"/>
                          <a:ea typeface="楷体" panose="02010609060101010101" pitchFamily="49" charset="-122"/>
                        </a:rPr>
                        <a:t>不及物动词的过去分词作定语时，不表示被动，只表示动作已经完成，如：</a:t>
                      </a:r>
                      <a:r>
                        <a:rPr lang="en-US" altLang="zh-CN" sz="4400" baseline="0" dirty="0" smtClean="0">
                          <a:latin typeface="Times New Roman" panose="02020603050405020304" pitchFamily="18" charset="0"/>
                          <a:ea typeface="楷体" panose="02010609060101010101" pitchFamily="49" charset="-122"/>
                        </a:rPr>
                        <a:t>fallen leaves</a:t>
                      </a:r>
                      <a:endParaRPr lang="zh-CN" altLang="en-US" sz="4400" baseline="0" dirty="0">
                        <a:latin typeface="Times New Roman" panose="02020603050405020304" pitchFamily="18" charset="0"/>
                        <a:ea typeface="楷体" panose="02010609060101010101" pitchFamily="49" charset="-122"/>
                      </a:endParaRPr>
                    </a:p>
                  </a:txBody>
                  <a:tcPr anchor="ctr"/>
                </a:tc>
              </a:tr>
              <a:tr h="1894449">
                <a:tc>
                  <a:txBody>
                    <a:bodyPr/>
                    <a:lstStyle/>
                    <a:p>
                      <a:pPr algn="ctr"/>
                      <a:r>
                        <a:rPr lang="zh-CN" altLang="en-US" sz="4800" dirty="0" smtClean="0">
                          <a:latin typeface="黑体" panose="02010609060101010101" pitchFamily="49" charset="-122"/>
                          <a:ea typeface="黑体" panose="02010609060101010101" pitchFamily="49" charset="-122"/>
                        </a:rPr>
                        <a:t>含义</a:t>
                      </a:r>
                      <a:endParaRPr lang="zh-CN" altLang="en-US" sz="4800" dirty="0">
                        <a:latin typeface="黑体" panose="02010609060101010101" pitchFamily="49" charset="-122"/>
                        <a:ea typeface="黑体" panose="02010609060101010101" pitchFamily="49" charset="-122"/>
                      </a:endParaRPr>
                    </a:p>
                  </a:txBody>
                  <a:tcPr anchor="ctr"/>
                </a:tc>
                <a:tc gridSpan="2">
                  <a:txBody>
                    <a:bodyPr/>
                    <a:lstStyle/>
                    <a:p>
                      <a:pPr algn="l"/>
                      <a:r>
                        <a:rPr lang="zh-CN" altLang="en-US" sz="4800" baseline="0" dirty="0" smtClean="0">
                          <a:latin typeface="Times New Roman" panose="02020603050405020304" pitchFamily="18" charset="0"/>
                          <a:ea typeface="楷体" panose="02010609060101010101" pitchFamily="49" charset="-122"/>
                        </a:rPr>
                        <a:t>表示正在进行的动作，也可表示经常性的动作或状态</a:t>
                      </a:r>
                      <a:endParaRPr lang="zh-CN" altLang="en-US" sz="4800" baseline="0" dirty="0">
                        <a:latin typeface="Times New Roman" panose="02020603050405020304" pitchFamily="18" charset="0"/>
                        <a:ea typeface="楷体" panose="02010609060101010101" pitchFamily="49" charset="-122"/>
                      </a:endParaRPr>
                    </a:p>
                  </a:txBody>
                  <a:tcPr anchor="ctr"/>
                </a:tc>
                <a:tc hMerge="1">
                  <a:txBody>
                    <a:bodyPr/>
                    <a:lstStyle/>
                    <a:p>
                      <a:pPr algn="l"/>
                      <a:endParaRPr lang="zh-CN" altLang="en-US" sz="4800" baseline="0" dirty="0">
                        <a:latin typeface="Times New Roman" panose="02020603050405020304" pitchFamily="18" charset="0"/>
                        <a:ea typeface="楷体" panose="02010609060101010101" pitchFamily="49" charset="-122"/>
                      </a:endParaRPr>
                    </a:p>
                  </a:txBody>
                  <a:tcPr anchor="ctr"/>
                </a:tc>
                <a:tc>
                  <a:txBody>
                    <a:bodyPr/>
                    <a:lstStyle/>
                    <a:p>
                      <a:pPr algn="l"/>
                      <a:r>
                        <a:rPr lang="zh-CN" altLang="en-US" sz="4800" baseline="0" dirty="0" smtClean="0">
                          <a:latin typeface="Times New Roman" panose="02020603050405020304" pitchFamily="18" charset="0"/>
                          <a:ea typeface="楷体" panose="02010609060101010101" pitchFamily="49" charset="-122"/>
                        </a:rPr>
                        <a:t>常指已经完成的动作，若要表示正在进行的动作，需用现在分词的被动形式</a:t>
                      </a:r>
                      <a:endParaRPr lang="zh-CN" altLang="en-US" sz="4800" baseline="0" dirty="0">
                        <a:latin typeface="Times New Roman" panose="02020603050405020304" pitchFamily="18" charset="0"/>
                        <a:ea typeface="楷体" panose="02010609060101010101" pitchFamily="49" charset="-122"/>
                      </a:endParaRPr>
                    </a:p>
                  </a:txBody>
                  <a:tcPr anchor="ctr"/>
                </a:tc>
              </a:tr>
            </a:tbl>
          </a:graphicData>
        </a:graphic>
      </p:graphicFrame>
      <p:cxnSp>
        <p:nvCxnSpPr>
          <p:cNvPr id="10" name="直接连接符 9"/>
          <p:cNvCxnSpPr/>
          <p:nvPr/>
        </p:nvCxnSpPr>
        <p:spPr>
          <a:xfrm>
            <a:off x="1520650" y="3435840"/>
            <a:ext cx="2745000" cy="76500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pic>
        <p:nvPicPr>
          <p:cNvPr id="11" name="图片 10">
            <a:hlinkClick r:id="rId4" action="ppaction://hlinksldjump"/>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13499281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500"/>
                                        <p:tgtEl>
                                          <p:spTgt spid="17"/>
                                        </p:tgtEl>
                                      </p:cBhvr>
                                    </p:animEffect>
                                  </p:childTnLst>
                                </p:cTn>
                              </p:par>
                              <p:par>
                                <p:cTn id="13" presetID="10" presetClass="entr" presetSubtype="0" fill="hold" nodeType="withEffect">
                                  <p:stCondLst>
                                    <p:cond delay="0"/>
                                  </p:stCondLst>
                                  <p:childTnLst>
                                    <p:set>
                                      <p:cBhvr>
                                        <p:cTn id="14" dur="1" fill="hold">
                                          <p:stCondLst>
                                            <p:cond delay="0"/>
                                          </p:stCondLst>
                                        </p:cTn>
                                        <p:tgtEl>
                                          <p:spTgt spid="4098"/>
                                        </p:tgtEl>
                                        <p:attrNameLst>
                                          <p:attrName>style.visibility</p:attrName>
                                        </p:attrNameLst>
                                      </p:cBhvr>
                                      <p:to>
                                        <p:strVal val="visible"/>
                                      </p:to>
                                    </p:set>
                                    <p:animEffect transition="in" filter="fade">
                                      <p:cBhvr>
                                        <p:cTn id="15" dur="500"/>
                                        <p:tgtEl>
                                          <p:spTgt spid="4098"/>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fade">
                                      <p:cBhvr>
                                        <p:cTn id="20" dur="500"/>
                                        <p:tgtEl>
                                          <p:spTgt spid="10"/>
                                        </p:tgtEl>
                                      </p:cBhvr>
                                    </p:animEffect>
                                  </p:childTnLst>
                                </p:cTn>
                              </p:par>
                              <p:par>
                                <p:cTn id="21" presetID="10" presetClass="entr" presetSubtype="0" fill="hold" nodeType="with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 xmlns:a16="http://schemas.microsoft.com/office/drawing/2014/main" id="{037EC38E-21B6-4B70-B7D0-7EF1E23E3893}"/>
              </a:ext>
            </a:extLst>
          </p:cNvPr>
          <p:cNvSpPr/>
          <p:nvPr/>
        </p:nvSpPr>
        <p:spPr>
          <a:xfrm>
            <a:off x="1192102" y="738000"/>
            <a:ext cx="21987096" cy="969496"/>
          </a:xfrm>
          <a:prstGeom prst="rect">
            <a:avLst/>
          </a:prstGeom>
        </p:spPr>
        <p:txBody>
          <a:bodyPr wrap="square">
            <a:spAutoFit/>
          </a:bodyPr>
          <a:lstStyle/>
          <a:p>
            <a:pPr algn="ct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突破语法</a:t>
            </a:r>
            <a:r>
              <a:rPr lang="en-US" altLang="zh-CN" sz="5700" b="1" dirty="0" smtClean="0">
                <a:latin typeface="Times New Roman" panose="02020603050405020304" pitchFamily="18" charset="0"/>
                <a:ea typeface="黑体" panose="02010609060101010101" pitchFamily="49" charset="-122"/>
                <a:cs typeface="Times New Roman" panose="02020603050405020304" pitchFamily="18" charset="0"/>
              </a:rPr>
              <a:t>5   </a:t>
            </a: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非谓语动词</a:t>
            </a:r>
            <a:endParaRPr lang="en-US" altLang="zh-CN" sz="5700" b="1" dirty="0">
              <a:latin typeface="Times New Roman" panose="02020603050405020304" pitchFamily="18" charset="0"/>
              <a:ea typeface="黑体" panose="02010609060101010101" pitchFamily="49" charset="-122"/>
              <a:cs typeface="Times New Roman" panose="02020603050405020304" pitchFamily="18" charset="0"/>
            </a:endParaRPr>
          </a:p>
        </p:txBody>
      </p:sp>
      <p:pic>
        <p:nvPicPr>
          <p:cNvPr id="4" name="图片 3">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5"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5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非</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谓语动词</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P307</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31" name="TextBox 1"/>
          <p:cNvSpPr txBox="1"/>
          <p:nvPr/>
        </p:nvSpPr>
        <p:spPr>
          <a:xfrm>
            <a:off x="1880649" y="1944632"/>
            <a:ext cx="19710001" cy="1920526"/>
          </a:xfrm>
          <a:prstGeom prst="rect">
            <a:avLst/>
          </a:prstGeom>
          <a:noFill/>
        </p:spPr>
        <p:txBody>
          <a:bodyPr wrap="square" rtlCol="0">
            <a:spAutoFit/>
          </a:bodyPr>
          <a:lstStyle/>
          <a:p>
            <a:pPr fontAlgn="auto">
              <a:lnSpc>
                <a:spcPct val="110000"/>
              </a:lnSpc>
            </a:pP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The headmaster asked me to conduct experiments with new </a:t>
            </a:r>
            <a:r>
              <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rPr>
              <a:t>________</a:t>
            </a:r>
          </a:p>
          <a:p>
            <a:pPr fontAlgn="auto">
              <a:lnSpc>
                <a:spcPct val="110000"/>
              </a:lnSpc>
            </a:pPr>
            <a:r>
              <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rPr>
              <a:t>__________________</a:t>
            </a:r>
            <a:r>
              <a:rPr lang="zh-CN" altLang="en-US" sz="5400" dirty="0">
                <a:latin typeface="Times New Roman" panose="02020603050405020304" pitchFamily="18" charset="0"/>
                <a:ea typeface="楷体" panose="02010609060101010101" pitchFamily="49" charset="-122"/>
                <a:cs typeface="Times New Roman" panose="02020603050405020304" pitchFamily="18" charset="0"/>
              </a:rPr>
              <a:t>（教学方法）</a:t>
            </a: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a:t>
            </a:r>
          </a:p>
        </p:txBody>
      </p:sp>
      <p:sp>
        <p:nvSpPr>
          <p:cNvPr id="33" name="TextBox 1"/>
          <p:cNvSpPr txBox="1"/>
          <p:nvPr/>
        </p:nvSpPr>
        <p:spPr>
          <a:xfrm>
            <a:off x="1880649" y="4223832"/>
            <a:ext cx="19710001" cy="1920526"/>
          </a:xfrm>
          <a:prstGeom prst="rect">
            <a:avLst/>
          </a:prstGeom>
          <a:noFill/>
        </p:spPr>
        <p:txBody>
          <a:bodyPr wrap="square" rtlCol="0">
            <a:spAutoFit/>
          </a:bodyPr>
          <a:lstStyle/>
          <a:p>
            <a:pPr fontAlgn="auto">
              <a:lnSpc>
                <a:spcPct val="110000"/>
              </a:lnSpc>
            </a:pP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They thought the </a:t>
            </a:r>
            <a:r>
              <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rPr>
              <a:t>______________________</a:t>
            </a:r>
            <a:r>
              <a:rPr lang="zh-CN" altLang="en-US" sz="5400" dirty="0">
                <a:latin typeface="Times New Roman" panose="02020603050405020304" pitchFamily="18" charset="0"/>
                <a:ea typeface="楷体" panose="02010609060101010101" pitchFamily="49" charset="-122"/>
                <a:cs typeface="Times New Roman" panose="02020603050405020304" pitchFamily="18" charset="0"/>
              </a:rPr>
              <a:t>（提出的提议）</a:t>
            </a: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at the meeting were of little significance. </a:t>
            </a:r>
          </a:p>
        </p:txBody>
      </p:sp>
      <p:sp>
        <p:nvSpPr>
          <p:cNvPr id="35" name="TextBox 1"/>
          <p:cNvSpPr txBox="1"/>
          <p:nvPr/>
        </p:nvSpPr>
        <p:spPr>
          <a:xfrm>
            <a:off x="1880649" y="6503032"/>
            <a:ext cx="19710001" cy="1920526"/>
          </a:xfrm>
          <a:prstGeom prst="rect">
            <a:avLst/>
          </a:prstGeom>
          <a:noFill/>
        </p:spPr>
        <p:txBody>
          <a:bodyPr wrap="square" rtlCol="0">
            <a:spAutoFit/>
          </a:bodyPr>
          <a:lstStyle/>
          <a:p>
            <a:pPr fontAlgn="auto">
              <a:lnSpc>
                <a:spcPct val="110000"/>
              </a:lnSpc>
            </a:pP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There was </a:t>
            </a:r>
            <a:r>
              <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rPr>
              <a:t>_____________________</a:t>
            </a:r>
            <a:r>
              <a:rPr lang="zh-CN" altLang="en-US" sz="5400" dirty="0">
                <a:latin typeface="Times New Roman" panose="02020603050405020304" pitchFamily="18" charset="0"/>
                <a:ea typeface="楷体" panose="02010609060101010101" pitchFamily="49" charset="-122"/>
                <a:cs typeface="Times New Roman" panose="02020603050405020304" pitchFamily="18" charset="0"/>
              </a:rPr>
              <a:t>（什么都没有发生）</a:t>
            </a: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during his absence. </a:t>
            </a:r>
          </a:p>
        </p:txBody>
      </p:sp>
      <p:sp>
        <p:nvSpPr>
          <p:cNvPr id="39" name="TextBox 1"/>
          <p:cNvSpPr txBox="1"/>
          <p:nvPr/>
        </p:nvSpPr>
        <p:spPr>
          <a:xfrm>
            <a:off x="1880649" y="8782232"/>
            <a:ext cx="19710001" cy="1920526"/>
          </a:xfrm>
          <a:prstGeom prst="rect">
            <a:avLst/>
          </a:prstGeom>
          <a:noFill/>
        </p:spPr>
        <p:txBody>
          <a:bodyPr wrap="square" rtlCol="0">
            <a:spAutoFit/>
          </a:bodyPr>
          <a:lstStyle/>
          <a:p>
            <a:pPr fontAlgn="auto">
              <a:lnSpc>
                <a:spcPct val="110000"/>
              </a:lnSpc>
            </a:pP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We must keep a secret of the things </a:t>
            </a:r>
            <a:r>
              <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rPr>
              <a:t>__________</a:t>
            </a:r>
            <a:r>
              <a:rPr lang="zh-CN" altLang="en-US" sz="5400" dirty="0" smtClean="0">
                <a:latin typeface="Times New Roman" panose="02020603050405020304" pitchFamily="18" charset="0"/>
                <a:ea typeface="楷体" panose="02010609060101010101" pitchFamily="49" charset="-122"/>
                <a:cs typeface="Times New Roman" panose="02020603050405020304" pitchFamily="18" charset="0"/>
              </a:rPr>
              <a:t>（</a:t>
            </a:r>
            <a:r>
              <a:rPr lang="zh-CN" altLang="en-US" sz="5400" dirty="0">
                <a:latin typeface="Times New Roman" panose="02020603050405020304" pitchFamily="18" charset="0"/>
                <a:ea typeface="楷体" panose="02010609060101010101" pitchFamily="49" charset="-122"/>
                <a:cs typeface="Times New Roman" panose="02020603050405020304" pitchFamily="18" charset="0"/>
              </a:rPr>
              <a:t>讨论的） </a:t>
            </a: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here.</a:t>
            </a:r>
            <a:r>
              <a:rPr lang="zh-CN" altLang="en-US" sz="5400" dirty="0">
                <a:latin typeface="Times New Roman" panose="02020603050405020304" pitchFamily="18" charset="0"/>
                <a:ea typeface="楷体" panose="02010609060101010101" pitchFamily="49" charset="-122"/>
                <a:cs typeface="Times New Roman" panose="02020603050405020304" pitchFamily="18" charset="0"/>
              </a:rPr>
              <a:t>（讨论已完成）</a:t>
            </a:r>
            <a:endParaRPr lang="en-US" altLang="zh-CN" sz="5400" dirty="0">
              <a:latin typeface="Times New Roman" panose="02020603050405020304" pitchFamily="18" charset="0"/>
              <a:ea typeface="楷体" panose="02010609060101010101" pitchFamily="49" charset="-122"/>
              <a:cs typeface="Times New Roman" panose="02020603050405020304" pitchFamily="18" charset="0"/>
            </a:endParaRPr>
          </a:p>
        </p:txBody>
      </p:sp>
      <p:grpSp>
        <p:nvGrpSpPr>
          <p:cNvPr id="40" name="组合 39"/>
          <p:cNvGrpSpPr/>
          <p:nvPr/>
        </p:nvGrpSpPr>
        <p:grpSpPr>
          <a:xfrm>
            <a:off x="1219800" y="8928000"/>
            <a:ext cx="684000" cy="769441"/>
            <a:chOff x="1219800" y="4649187"/>
            <a:chExt cx="684000" cy="769441"/>
          </a:xfrm>
        </p:grpSpPr>
        <p:sp>
          <p:nvSpPr>
            <p:cNvPr id="41" name="椭圆 40"/>
            <p:cNvSpPr/>
            <p:nvPr/>
          </p:nvSpPr>
          <p:spPr>
            <a:xfrm>
              <a:off x="1267375" y="4739482"/>
              <a:ext cx="612000" cy="612000"/>
            </a:xfrm>
            <a:prstGeom prst="ellipse">
              <a:avLst/>
            </a:prstGeom>
            <a:solidFill>
              <a:srgbClr val="00A1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spc="-300" dirty="0">
                <a:latin typeface="Times New Roman" panose="02020603050405020304" pitchFamily="18" charset="0"/>
                <a:cs typeface="Times New Roman" panose="02020603050405020304" pitchFamily="18" charset="0"/>
              </a:endParaRPr>
            </a:p>
          </p:txBody>
        </p:sp>
        <p:sp>
          <p:nvSpPr>
            <p:cNvPr id="42" name="TextBox 41"/>
            <p:cNvSpPr txBox="1"/>
            <p:nvPr/>
          </p:nvSpPr>
          <p:spPr>
            <a:xfrm>
              <a:off x="1219800" y="4649187"/>
              <a:ext cx="684000" cy="769441"/>
            </a:xfrm>
            <a:prstGeom prst="rect">
              <a:avLst/>
            </a:prstGeom>
            <a:noFill/>
          </p:spPr>
          <p:txBody>
            <a:bodyPr wrap="square" rtlCol="0" anchor="ctr">
              <a:spAutoFit/>
            </a:bodyPr>
            <a:lstStyle/>
            <a:p>
              <a:pPr algn="ctr"/>
              <a:r>
                <a:rPr lang="en-US" altLang="zh-CN" sz="4400" spc="-300" dirty="0" smtClean="0">
                  <a:solidFill>
                    <a:schemeClr val="lt1"/>
                  </a:solidFill>
                  <a:latin typeface="Times New Roman" panose="02020603050405020304" pitchFamily="18" charset="0"/>
                  <a:cs typeface="Times New Roman" panose="02020603050405020304" pitchFamily="18" charset="0"/>
                </a:rPr>
                <a:t>36</a:t>
              </a:r>
              <a:endParaRPr lang="zh-CN" altLang="en-US" sz="4400" spc="-300" dirty="0">
                <a:solidFill>
                  <a:schemeClr val="lt1"/>
                </a:solidFill>
                <a:latin typeface="Times New Roman" panose="02020603050405020304" pitchFamily="18" charset="0"/>
                <a:cs typeface="Times New Roman" panose="02020603050405020304" pitchFamily="18" charset="0"/>
              </a:endParaRPr>
            </a:p>
          </p:txBody>
        </p:sp>
      </p:grpSp>
      <p:sp>
        <p:nvSpPr>
          <p:cNvPr id="43" name="文本框 13"/>
          <p:cNvSpPr txBox="1"/>
          <p:nvPr/>
        </p:nvSpPr>
        <p:spPr>
          <a:xfrm>
            <a:off x="12050963" y="8814670"/>
            <a:ext cx="3104687" cy="923330"/>
          </a:xfrm>
          <a:prstGeom prst="rect">
            <a:avLst/>
          </a:prstGeom>
          <a:noFill/>
        </p:spPr>
        <p:txBody>
          <a:bodyPr wrap="square" rtlCol="0">
            <a:spAutoFit/>
          </a:bodyPr>
          <a:lstStyle/>
          <a:p>
            <a:r>
              <a:rPr lang="en-US"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discussed</a:t>
            </a:r>
            <a:endPar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endParaRPr>
          </a:p>
        </p:txBody>
      </p:sp>
      <p:grpSp>
        <p:nvGrpSpPr>
          <p:cNvPr id="44" name="组合 43"/>
          <p:cNvGrpSpPr/>
          <p:nvPr/>
        </p:nvGrpSpPr>
        <p:grpSpPr>
          <a:xfrm>
            <a:off x="1219800" y="2060098"/>
            <a:ext cx="684000" cy="769441"/>
            <a:chOff x="1219800" y="4649187"/>
            <a:chExt cx="684000" cy="769441"/>
          </a:xfrm>
        </p:grpSpPr>
        <p:sp>
          <p:nvSpPr>
            <p:cNvPr id="45" name="椭圆 44"/>
            <p:cNvSpPr/>
            <p:nvPr/>
          </p:nvSpPr>
          <p:spPr>
            <a:xfrm>
              <a:off x="1267375" y="4739482"/>
              <a:ext cx="612000" cy="612000"/>
            </a:xfrm>
            <a:prstGeom prst="ellipse">
              <a:avLst/>
            </a:prstGeom>
            <a:solidFill>
              <a:srgbClr val="00A1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spc="-300" dirty="0">
                <a:latin typeface="Times New Roman" panose="02020603050405020304" pitchFamily="18" charset="0"/>
                <a:cs typeface="Times New Roman" panose="02020603050405020304" pitchFamily="18" charset="0"/>
              </a:endParaRPr>
            </a:p>
          </p:txBody>
        </p:sp>
        <p:sp>
          <p:nvSpPr>
            <p:cNvPr id="46" name="TextBox 45"/>
            <p:cNvSpPr txBox="1"/>
            <p:nvPr/>
          </p:nvSpPr>
          <p:spPr>
            <a:xfrm>
              <a:off x="1219800" y="4649187"/>
              <a:ext cx="684000" cy="769441"/>
            </a:xfrm>
            <a:prstGeom prst="rect">
              <a:avLst/>
            </a:prstGeom>
            <a:noFill/>
          </p:spPr>
          <p:txBody>
            <a:bodyPr wrap="square" rtlCol="0" anchor="ctr">
              <a:spAutoFit/>
            </a:bodyPr>
            <a:lstStyle/>
            <a:p>
              <a:pPr algn="ctr"/>
              <a:r>
                <a:rPr lang="en-US" altLang="zh-CN" sz="4400" spc="-300" dirty="0" smtClean="0">
                  <a:solidFill>
                    <a:schemeClr val="lt1"/>
                  </a:solidFill>
                  <a:latin typeface="Times New Roman" panose="02020603050405020304" pitchFamily="18" charset="0"/>
                  <a:cs typeface="Times New Roman" panose="02020603050405020304" pitchFamily="18" charset="0"/>
                </a:rPr>
                <a:t>33</a:t>
              </a:r>
              <a:endParaRPr lang="zh-CN" altLang="en-US" sz="4400" spc="-300" dirty="0">
                <a:solidFill>
                  <a:schemeClr val="lt1"/>
                </a:solidFill>
                <a:latin typeface="Times New Roman" panose="02020603050405020304" pitchFamily="18" charset="0"/>
                <a:cs typeface="Times New Roman" panose="02020603050405020304" pitchFamily="18" charset="0"/>
              </a:endParaRPr>
            </a:p>
          </p:txBody>
        </p:sp>
      </p:grpSp>
      <p:grpSp>
        <p:nvGrpSpPr>
          <p:cNvPr id="47" name="组合 46"/>
          <p:cNvGrpSpPr/>
          <p:nvPr/>
        </p:nvGrpSpPr>
        <p:grpSpPr>
          <a:xfrm>
            <a:off x="1219800" y="4333559"/>
            <a:ext cx="684000" cy="769441"/>
            <a:chOff x="1219800" y="4649187"/>
            <a:chExt cx="684000" cy="769441"/>
          </a:xfrm>
        </p:grpSpPr>
        <p:sp>
          <p:nvSpPr>
            <p:cNvPr id="48" name="椭圆 47"/>
            <p:cNvSpPr/>
            <p:nvPr/>
          </p:nvSpPr>
          <p:spPr>
            <a:xfrm>
              <a:off x="1267375" y="4739482"/>
              <a:ext cx="612000" cy="612000"/>
            </a:xfrm>
            <a:prstGeom prst="ellipse">
              <a:avLst/>
            </a:prstGeom>
            <a:solidFill>
              <a:srgbClr val="00A1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spc="-300" dirty="0">
                <a:latin typeface="Times New Roman" panose="02020603050405020304" pitchFamily="18" charset="0"/>
                <a:cs typeface="Times New Roman" panose="02020603050405020304" pitchFamily="18" charset="0"/>
              </a:endParaRPr>
            </a:p>
          </p:txBody>
        </p:sp>
        <p:sp>
          <p:nvSpPr>
            <p:cNvPr id="49" name="TextBox 48"/>
            <p:cNvSpPr txBox="1"/>
            <p:nvPr/>
          </p:nvSpPr>
          <p:spPr>
            <a:xfrm>
              <a:off x="1219800" y="4649187"/>
              <a:ext cx="684000" cy="769441"/>
            </a:xfrm>
            <a:prstGeom prst="rect">
              <a:avLst/>
            </a:prstGeom>
            <a:noFill/>
          </p:spPr>
          <p:txBody>
            <a:bodyPr wrap="square" rtlCol="0" anchor="ctr">
              <a:spAutoFit/>
            </a:bodyPr>
            <a:lstStyle/>
            <a:p>
              <a:pPr algn="ctr"/>
              <a:r>
                <a:rPr lang="en-US" altLang="zh-CN" sz="4400" spc="-300" dirty="0" smtClean="0">
                  <a:solidFill>
                    <a:schemeClr val="lt1"/>
                  </a:solidFill>
                  <a:latin typeface="Times New Roman" panose="02020603050405020304" pitchFamily="18" charset="0"/>
                  <a:cs typeface="Times New Roman" panose="02020603050405020304" pitchFamily="18" charset="0"/>
                </a:rPr>
                <a:t>34</a:t>
              </a:r>
              <a:endParaRPr lang="zh-CN" altLang="en-US" sz="4400" spc="-300" dirty="0">
                <a:solidFill>
                  <a:schemeClr val="lt1"/>
                </a:solidFill>
                <a:latin typeface="Times New Roman" panose="02020603050405020304" pitchFamily="18" charset="0"/>
                <a:cs typeface="Times New Roman" panose="02020603050405020304" pitchFamily="18" charset="0"/>
              </a:endParaRPr>
            </a:p>
          </p:txBody>
        </p:sp>
      </p:grpSp>
      <p:sp>
        <p:nvSpPr>
          <p:cNvPr id="50" name="文本框 13"/>
          <p:cNvSpPr txBox="1"/>
          <p:nvPr/>
        </p:nvSpPr>
        <p:spPr>
          <a:xfrm>
            <a:off x="5145670" y="6498000"/>
            <a:ext cx="5506338" cy="923330"/>
          </a:xfrm>
          <a:prstGeom prst="rect">
            <a:avLst/>
          </a:prstGeom>
          <a:noFill/>
        </p:spPr>
        <p:txBody>
          <a:bodyPr wrap="square" rtlCol="0">
            <a:spAutoFit/>
          </a:bodyPr>
          <a:lstStyle/>
          <a:p>
            <a:r>
              <a:rPr lang="en-US"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nothing happened</a:t>
            </a:r>
            <a:endPar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endParaRPr>
          </a:p>
        </p:txBody>
      </p:sp>
      <p:grpSp>
        <p:nvGrpSpPr>
          <p:cNvPr id="53" name="组合 52"/>
          <p:cNvGrpSpPr/>
          <p:nvPr/>
        </p:nvGrpSpPr>
        <p:grpSpPr>
          <a:xfrm>
            <a:off x="1219800" y="6633000"/>
            <a:ext cx="684000" cy="769441"/>
            <a:chOff x="1219800" y="4649187"/>
            <a:chExt cx="684000" cy="769441"/>
          </a:xfrm>
        </p:grpSpPr>
        <p:sp>
          <p:nvSpPr>
            <p:cNvPr id="54" name="椭圆 53"/>
            <p:cNvSpPr/>
            <p:nvPr/>
          </p:nvSpPr>
          <p:spPr>
            <a:xfrm>
              <a:off x="1267375" y="4739482"/>
              <a:ext cx="612000" cy="612000"/>
            </a:xfrm>
            <a:prstGeom prst="ellipse">
              <a:avLst/>
            </a:prstGeom>
            <a:solidFill>
              <a:srgbClr val="00A1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spc="-300" dirty="0">
                <a:latin typeface="Times New Roman" panose="02020603050405020304" pitchFamily="18" charset="0"/>
                <a:cs typeface="Times New Roman" panose="02020603050405020304" pitchFamily="18" charset="0"/>
              </a:endParaRPr>
            </a:p>
          </p:txBody>
        </p:sp>
        <p:sp>
          <p:nvSpPr>
            <p:cNvPr id="55" name="TextBox 54"/>
            <p:cNvSpPr txBox="1"/>
            <p:nvPr/>
          </p:nvSpPr>
          <p:spPr>
            <a:xfrm>
              <a:off x="1219800" y="4649187"/>
              <a:ext cx="684000" cy="769441"/>
            </a:xfrm>
            <a:prstGeom prst="rect">
              <a:avLst/>
            </a:prstGeom>
            <a:noFill/>
          </p:spPr>
          <p:txBody>
            <a:bodyPr wrap="square" rtlCol="0" anchor="ctr">
              <a:spAutoFit/>
            </a:bodyPr>
            <a:lstStyle/>
            <a:p>
              <a:pPr algn="ctr"/>
              <a:r>
                <a:rPr lang="en-US" altLang="zh-CN" sz="4400" spc="-300" dirty="0" smtClean="0">
                  <a:solidFill>
                    <a:schemeClr val="lt1"/>
                  </a:solidFill>
                  <a:latin typeface="Times New Roman" panose="02020603050405020304" pitchFamily="18" charset="0"/>
                  <a:cs typeface="Times New Roman" panose="02020603050405020304" pitchFamily="18" charset="0"/>
                </a:rPr>
                <a:t>35</a:t>
              </a:r>
              <a:endParaRPr lang="zh-CN" altLang="en-US" sz="4400" spc="-300" dirty="0">
                <a:solidFill>
                  <a:schemeClr val="lt1"/>
                </a:solidFill>
                <a:latin typeface="Times New Roman" panose="02020603050405020304" pitchFamily="18" charset="0"/>
                <a:cs typeface="Times New Roman" panose="02020603050405020304" pitchFamily="18" charset="0"/>
              </a:endParaRPr>
            </a:p>
          </p:txBody>
        </p:sp>
      </p:grpSp>
      <p:sp>
        <p:nvSpPr>
          <p:cNvPr id="25" name="文本框 13"/>
          <p:cNvSpPr txBox="1"/>
          <p:nvPr/>
        </p:nvSpPr>
        <p:spPr>
          <a:xfrm>
            <a:off x="18573202" y="1863000"/>
            <a:ext cx="2907468" cy="923330"/>
          </a:xfrm>
          <a:prstGeom prst="rect">
            <a:avLst/>
          </a:prstGeom>
          <a:noFill/>
        </p:spPr>
        <p:txBody>
          <a:bodyPr wrap="square" rtlCol="0">
            <a:spAutoFit/>
          </a:bodyPr>
          <a:lstStyle/>
          <a:p>
            <a:r>
              <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teaching</a:t>
            </a:r>
          </a:p>
        </p:txBody>
      </p:sp>
      <p:sp>
        <p:nvSpPr>
          <p:cNvPr id="26" name="文本框 13"/>
          <p:cNvSpPr txBox="1"/>
          <p:nvPr/>
        </p:nvSpPr>
        <p:spPr>
          <a:xfrm>
            <a:off x="2033182" y="2875390"/>
            <a:ext cx="2907468" cy="923330"/>
          </a:xfrm>
          <a:prstGeom prst="rect">
            <a:avLst/>
          </a:prstGeom>
          <a:noFill/>
        </p:spPr>
        <p:txBody>
          <a:bodyPr wrap="square" rtlCol="0">
            <a:spAutoFit/>
          </a:bodyPr>
          <a:lstStyle/>
          <a:p>
            <a:r>
              <a:rPr lang="en-US" altLang="zh-CN"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methods</a:t>
            </a:r>
          </a:p>
        </p:txBody>
      </p:sp>
      <p:sp>
        <p:nvSpPr>
          <p:cNvPr id="27" name="文本框 13"/>
          <p:cNvSpPr txBox="1"/>
          <p:nvPr/>
        </p:nvSpPr>
        <p:spPr>
          <a:xfrm>
            <a:off x="7009930" y="4225860"/>
            <a:ext cx="7146996" cy="923330"/>
          </a:xfrm>
          <a:prstGeom prst="rect">
            <a:avLst/>
          </a:prstGeom>
          <a:noFill/>
        </p:spPr>
        <p:txBody>
          <a:bodyPr wrap="square" rtlCol="0">
            <a:spAutoFit/>
          </a:bodyPr>
          <a:lstStyle/>
          <a:p>
            <a:r>
              <a:rPr lang="en-US" altLang="zh-CN"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proposals put forward</a:t>
            </a:r>
          </a:p>
        </p:txBody>
      </p:sp>
      <p:sp>
        <p:nvSpPr>
          <p:cNvPr id="28" name="TextBox 1"/>
          <p:cNvSpPr txBox="1"/>
          <p:nvPr/>
        </p:nvSpPr>
        <p:spPr>
          <a:xfrm>
            <a:off x="1880649" y="11061434"/>
            <a:ext cx="19710001" cy="1920526"/>
          </a:xfrm>
          <a:prstGeom prst="rect">
            <a:avLst/>
          </a:prstGeom>
          <a:noFill/>
        </p:spPr>
        <p:txBody>
          <a:bodyPr wrap="square" rtlCol="0">
            <a:spAutoFit/>
          </a:bodyPr>
          <a:lstStyle/>
          <a:p>
            <a:pPr fontAlgn="auto">
              <a:lnSpc>
                <a:spcPct val="110000"/>
              </a:lnSpc>
            </a:pP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We must keep a secret of the things </a:t>
            </a:r>
            <a:r>
              <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rPr>
              <a:t>__________________</a:t>
            </a:r>
            <a:r>
              <a:rPr lang="zh-CN" altLang="en-US" sz="5400" dirty="0" smtClean="0">
                <a:latin typeface="Times New Roman" panose="02020603050405020304" pitchFamily="18" charset="0"/>
                <a:ea typeface="楷体" panose="02010609060101010101" pitchFamily="49" charset="-122"/>
                <a:cs typeface="Times New Roman" panose="02020603050405020304" pitchFamily="18" charset="0"/>
              </a:rPr>
              <a:t>（</a:t>
            </a:r>
            <a:r>
              <a:rPr lang="zh-CN" altLang="en-US" sz="5400" dirty="0">
                <a:latin typeface="Times New Roman" panose="02020603050405020304" pitchFamily="18" charset="0"/>
                <a:ea typeface="楷体" panose="02010609060101010101" pitchFamily="49" charset="-122"/>
                <a:cs typeface="Times New Roman" panose="02020603050405020304" pitchFamily="18" charset="0"/>
              </a:rPr>
              <a:t>讨论的） </a:t>
            </a: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here.</a:t>
            </a:r>
            <a:r>
              <a:rPr lang="zh-CN" altLang="en-US" sz="5400" dirty="0">
                <a:latin typeface="Times New Roman" panose="02020603050405020304" pitchFamily="18" charset="0"/>
                <a:ea typeface="楷体" panose="02010609060101010101" pitchFamily="49" charset="-122"/>
                <a:cs typeface="Times New Roman" panose="02020603050405020304" pitchFamily="18" charset="0"/>
              </a:rPr>
              <a:t>（正在讨论）</a:t>
            </a:r>
            <a:endParaRPr lang="en-US" altLang="zh-CN" sz="5400" dirty="0">
              <a:latin typeface="Times New Roman" panose="02020603050405020304" pitchFamily="18" charset="0"/>
              <a:ea typeface="楷体" panose="02010609060101010101" pitchFamily="49" charset="-122"/>
              <a:cs typeface="Times New Roman" panose="02020603050405020304" pitchFamily="18" charset="0"/>
            </a:endParaRPr>
          </a:p>
        </p:txBody>
      </p:sp>
      <p:grpSp>
        <p:nvGrpSpPr>
          <p:cNvPr id="29" name="组合 28"/>
          <p:cNvGrpSpPr/>
          <p:nvPr/>
        </p:nvGrpSpPr>
        <p:grpSpPr>
          <a:xfrm>
            <a:off x="1219800" y="11136960"/>
            <a:ext cx="684000" cy="769441"/>
            <a:chOff x="1219800" y="4649187"/>
            <a:chExt cx="684000" cy="769441"/>
          </a:xfrm>
        </p:grpSpPr>
        <p:sp>
          <p:nvSpPr>
            <p:cNvPr id="30" name="椭圆 29"/>
            <p:cNvSpPr/>
            <p:nvPr/>
          </p:nvSpPr>
          <p:spPr>
            <a:xfrm>
              <a:off x="1267375" y="4739482"/>
              <a:ext cx="612000" cy="612000"/>
            </a:xfrm>
            <a:prstGeom prst="ellipse">
              <a:avLst/>
            </a:prstGeom>
            <a:solidFill>
              <a:srgbClr val="00A1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spc="-300" dirty="0">
                <a:latin typeface="Times New Roman" panose="02020603050405020304" pitchFamily="18" charset="0"/>
                <a:cs typeface="Times New Roman" panose="02020603050405020304" pitchFamily="18" charset="0"/>
              </a:endParaRPr>
            </a:p>
          </p:txBody>
        </p:sp>
        <p:sp>
          <p:nvSpPr>
            <p:cNvPr id="32" name="TextBox 31"/>
            <p:cNvSpPr txBox="1"/>
            <p:nvPr/>
          </p:nvSpPr>
          <p:spPr>
            <a:xfrm>
              <a:off x="1219800" y="4649187"/>
              <a:ext cx="684000" cy="769441"/>
            </a:xfrm>
            <a:prstGeom prst="rect">
              <a:avLst/>
            </a:prstGeom>
            <a:noFill/>
          </p:spPr>
          <p:txBody>
            <a:bodyPr wrap="square" rtlCol="0" anchor="ctr">
              <a:spAutoFit/>
            </a:bodyPr>
            <a:lstStyle/>
            <a:p>
              <a:pPr algn="ctr"/>
              <a:r>
                <a:rPr lang="en-US" altLang="zh-CN" sz="4400" spc="-300" dirty="0" smtClean="0">
                  <a:solidFill>
                    <a:schemeClr val="lt1"/>
                  </a:solidFill>
                  <a:latin typeface="Times New Roman" panose="02020603050405020304" pitchFamily="18" charset="0"/>
                  <a:cs typeface="Times New Roman" panose="02020603050405020304" pitchFamily="18" charset="0"/>
                </a:rPr>
                <a:t>37</a:t>
              </a:r>
              <a:endParaRPr lang="zh-CN" altLang="en-US" sz="4400" spc="-300" dirty="0">
                <a:solidFill>
                  <a:schemeClr val="lt1"/>
                </a:solidFill>
                <a:latin typeface="Times New Roman" panose="02020603050405020304" pitchFamily="18" charset="0"/>
                <a:cs typeface="Times New Roman" panose="02020603050405020304" pitchFamily="18" charset="0"/>
              </a:endParaRPr>
            </a:p>
          </p:txBody>
        </p:sp>
      </p:grpSp>
      <p:sp>
        <p:nvSpPr>
          <p:cNvPr id="34" name="文本框 13"/>
          <p:cNvSpPr txBox="1"/>
          <p:nvPr/>
        </p:nvSpPr>
        <p:spPr>
          <a:xfrm>
            <a:off x="12185963" y="11044511"/>
            <a:ext cx="5579687" cy="923330"/>
          </a:xfrm>
          <a:prstGeom prst="rect">
            <a:avLst/>
          </a:prstGeom>
          <a:noFill/>
        </p:spPr>
        <p:txBody>
          <a:bodyPr wrap="square" rtlCol="0">
            <a:spAutoFit/>
          </a:bodyPr>
          <a:lstStyle/>
          <a:p>
            <a:r>
              <a:rPr lang="en-US"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being discussed</a:t>
            </a:r>
            <a:endPar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endParaRPr>
          </a:p>
        </p:txBody>
      </p:sp>
      <p:pic>
        <p:nvPicPr>
          <p:cNvPr id="36" name="图片 35">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1002786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500"/>
                                        <p:tgtEl>
                                          <p:spTgt spid="31"/>
                                        </p:tgtEl>
                                      </p:cBhvr>
                                    </p:animEffect>
                                  </p:childTnLst>
                                </p:cTn>
                              </p:par>
                              <p:par>
                                <p:cTn id="8" presetID="10" presetClass="entr" presetSubtype="0" fill="hold" nodeType="withEffect">
                                  <p:stCondLst>
                                    <p:cond delay="0"/>
                                  </p:stCondLst>
                                  <p:childTnLst>
                                    <p:set>
                                      <p:cBhvr>
                                        <p:cTn id="9" dur="1" fill="hold">
                                          <p:stCondLst>
                                            <p:cond delay="0"/>
                                          </p:stCondLst>
                                        </p:cTn>
                                        <p:tgtEl>
                                          <p:spTgt spid="44"/>
                                        </p:tgtEl>
                                        <p:attrNameLst>
                                          <p:attrName>style.visibility</p:attrName>
                                        </p:attrNameLst>
                                      </p:cBhvr>
                                      <p:to>
                                        <p:strVal val="visible"/>
                                      </p:to>
                                    </p:set>
                                    <p:animEffect transition="in" filter="fade">
                                      <p:cBhvr>
                                        <p:cTn id="10" dur="500"/>
                                        <p:tgtEl>
                                          <p:spTgt spid="44"/>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25"/>
                                        </p:tgtEl>
                                        <p:attrNameLst>
                                          <p:attrName>style.visibility</p:attrName>
                                        </p:attrNameLst>
                                      </p:cBhvr>
                                      <p:to>
                                        <p:strVal val="visible"/>
                                      </p:to>
                                    </p:set>
                                    <p:animEffect transition="in" filter="wipe(left)">
                                      <p:cBhvr>
                                        <p:cTn id="15" dur="2000"/>
                                        <p:tgtEl>
                                          <p:spTgt spid="25"/>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26"/>
                                        </p:tgtEl>
                                        <p:attrNameLst>
                                          <p:attrName>style.visibility</p:attrName>
                                        </p:attrNameLst>
                                      </p:cBhvr>
                                      <p:to>
                                        <p:strVal val="visible"/>
                                      </p:to>
                                    </p:set>
                                    <p:animEffect transition="in" filter="wipe(left)">
                                      <p:cBhvr>
                                        <p:cTn id="20" dur="2000"/>
                                        <p:tgtEl>
                                          <p:spTgt spid="26"/>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33"/>
                                        </p:tgtEl>
                                        <p:attrNameLst>
                                          <p:attrName>style.visibility</p:attrName>
                                        </p:attrNameLst>
                                      </p:cBhvr>
                                      <p:to>
                                        <p:strVal val="visible"/>
                                      </p:to>
                                    </p:set>
                                    <p:animEffect transition="in" filter="fade">
                                      <p:cBhvr>
                                        <p:cTn id="25" dur="500"/>
                                        <p:tgtEl>
                                          <p:spTgt spid="33"/>
                                        </p:tgtEl>
                                      </p:cBhvr>
                                    </p:animEffect>
                                  </p:childTnLst>
                                </p:cTn>
                              </p:par>
                              <p:par>
                                <p:cTn id="26" presetID="10" presetClass="entr" presetSubtype="0" fill="hold" nodeType="withEffect">
                                  <p:stCondLst>
                                    <p:cond delay="0"/>
                                  </p:stCondLst>
                                  <p:childTnLst>
                                    <p:set>
                                      <p:cBhvr>
                                        <p:cTn id="27" dur="1" fill="hold">
                                          <p:stCondLst>
                                            <p:cond delay="0"/>
                                          </p:stCondLst>
                                        </p:cTn>
                                        <p:tgtEl>
                                          <p:spTgt spid="47"/>
                                        </p:tgtEl>
                                        <p:attrNameLst>
                                          <p:attrName>style.visibility</p:attrName>
                                        </p:attrNameLst>
                                      </p:cBhvr>
                                      <p:to>
                                        <p:strVal val="visible"/>
                                      </p:to>
                                    </p:set>
                                    <p:animEffect transition="in" filter="fade">
                                      <p:cBhvr>
                                        <p:cTn id="28" dur="500"/>
                                        <p:tgtEl>
                                          <p:spTgt spid="47"/>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8" fill="hold" grpId="0" nodeType="clickEffect">
                                  <p:stCondLst>
                                    <p:cond delay="0"/>
                                  </p:stCondLst>
                                  <p:childTnLst>
                                    <p:set>
                                      <p:cBhvr>
                                        <p:cTn id="32" dur="1" fill="hold">
                                          <p:stCondLst>
                                            <p:cond delay="0"/>
                                          </p:stCondLst>
                                        </p:cTn>
                                        <p:tgtEl>
                                          <p:spTgt spid="27"/>
                                        </p:tgtEl>
                                        <p:attrNameLst>
                                          <p:attrName>style.visibility</p:attrName>
                                        </p:attrNameLst>
                                      </p:cBhvr>
                                      <p:to>
                                        <p:strVal val="visible"/>
                                      </p:to>
                                    </p:set>
                                    <p:animEffect transition="in" filter="wipe(left)">
                                      <p:cBhvr>
                                        <p:cTn id="33" dur="2000"/>
                                        <p:tgtEl>
                                          <p:spTgt spid="27"/>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35"/>
                                        </p:tgtEl>
                                        <p:attrNameLst>
                                          <p:attrName>style.visibility</p:attrName>
                                        </p:attrNameLst>
                                      </p:cBhvr>
                                      <p:to>
                                        <p:strVal val="visible"/>
                                      </p:to>
                                    </p:set>
                                    <p:animEffect transition="in" filter="fade">
                                      <p:cBhvr>
                                        <p:cTn id="38" dur="500"/>
                                        <p:tgtEl>
                                          <p:spTgt spid="35"/>
                                        </p:tgtEl>
                                      </p:cBhvr>
                                    </p:animEffect>
                                  </p:childTnLst>
                                </p:cTn>
                              </p:par>
                              <p:par>
                                <p:cTn id="39" presetID="10" presetClass="entr" presetSubtype="0" fill="hold" nodeType="withEffect">
                                  <p:stCondLst>
                                    <p:cond delay="0"/>
                                  </p:stCondLst>
                                  <p:childTnLst>
                                    <p:set>
                                      <p:cBhvr>
                                        <p:cTn id="40" dur="1" fill="hold">
                                          <p:stCondLst>
                                            <p:cond delay="0"/>
                                          </p:stCondLst>
                                        </p:cTn>
                                        <p:tgtEl>
                                          <p:spTgt spid="53"/>
                                        </p:tgtEl>
                                        <p:attrNameLst>
                                          <p:attrName>style.visibility</p:attrName>
                                        </p:attrNameLst>
                                      </p:cBhvr>
                                      <p:to>
                                        <p:strVal val="visible"/>
                                      </p:to>
                                    </p:set>
                                    <p:animEffect transition="in" filter="fade">
                                      <p:cBhvr>
                                        <p:cTn id="41" dur="500"/>
                                        <p:tgtEl>
                                          <p:spTgt spid="53"/>
                                        </p:tgtEl>
                                      </p:cBhvr>
                                    </p:animEffect>
                                  </p:childTnLst>
                                </p:cTn>
                              </p:par>
                            </p:childTnLst>
                          </p:cTn>
                        </p:par>
                      </p:childTnLst>
                    </p:cTn>
                  </p:par>
                  <p:par>
                    <p:cTn id="42" fill="hold">
                      <p:stCondLst>
                        <p:cond delay="indefinite"/>
                      </p:stCondLst>
                      <p:childTnLst>
                        <p:par>
                          <p:cTn id="43" fill="hold">
                            <p:stCondLst>
                              <p:cond delay="0"/>
                            </p:stCondLst>
                            <p:childTnLst>
                              <p:par>
                                <p:cTn id="44" presetID="22" presetClass="entr" presetSubtype="8" fill="hold" grpId="0" nodeType="clickEffect">
                                  <p:stCondLst>
                                    <p:cond delay="0"/>
                                  </p:stCondLst>
                                  <p:childTnLst>
                                    <p:set>
                                      <p:cBhvr>
                                        <p:cTn id="45" dur="1" fill="hold">
                                          <p:stCondLst>
                                            <p:cond delay="0"/>
                                          </p:stCondLst>
                                        </p:cTn>
                                        <p:tgtEl>
                                          <p:spTgt spid="50"/>
                                        </p:tgtEl>
                                        <p:attrNameLst>
                                          <p:attrName>style.visibility</p:attrName>
                                        </p:attrNameLst>
                                      </p:cBhvr>
                                      <p:to>
                                        <p:strVal val="visible"/>
                                      </p:to>
                                    </p:set>
                                    <p:animEffect transition="in" filter="wipe(left)">
                                      <p:cBhvr>
                                        <p:cTn id="46" dur="2000"/>
                                        <p:tgtEl>
                                          <p:spTgt spid="50"/>
                                        </p:tgtEl>
                                      </p:cBhvr>
                                    </p:animEffect>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grpId="0" nodeType="clickEffect">
                                  <p:stCondLst>
                                    <p:cond delay="0"/>
                                  </p:stCondLst>
                                  <p:childTnLst>
                                    <p:set>
                                      <p:cBhvr>
                                        <p:cTn id="50" dur="1" fill="hold">
                                          <p:stCondLst>
                                            <p:cond delay="0"/>
                                          </p:stCondLst>
                                        </p:cTn>
                                        <p:tgtEl>
                                          <p:spTgt spid="39"/>
                                        </p:tgtEl>
                                        <p:attrNameLst>
                                          <p:attrName>style.visibility</p:attrName>
                                        </p:attrNameLst>
                                      </p:cBhvr>
                                      <p:to>
                                        <p:strVal val="visible"/>
                                      </p:to>
                                    </p:set>
                                    <p:animEffect transition="in" filter="fade">
                                      <p:cBhvr>
                                        <p:cTn id="51" dur="500"/>
                                        <p:tgtEl>
                                          <p:spTgt spid="39"/>
                                        </p:tgtEl>
                                      </p:cBhvr>
                                    </p:animEffect>
                                  </p:childTnLst>
                                </p:cTn>
                              </p:par>
                              <p:par>
                                <p:cTn id="52" presetID="10" presetClass="entr" presetSubtype="0" fill="hold" nodeType="withEffect">
                                  <p:stCondLst>
                                    <p:cond delay="0"/>
                                  </p:stCondLst>
                                  <p:childTnLst>
                                    <p:set>
                                      <p:cBhvr>
                                        <p:cTn id="53" dur="1" fill="hold">
                                          <p:stCondLst>
                                            <p:cond delay="0"/>
                                          </p:stCondLst>
                                        </p:cTn>
                                        <p:tgtEl>
                                          <p:spTgt spid="40"/>
                                        </p:tgtEl>
                                        <p:attrNameLst>
                                          <p:attrName>style.visibility</p:attrName>
                                        </p:attrNameLst>
                                      </p:cBhvr>
                                      <p:to>
                                        <p:strVal val="visible"/>
                                      </p:to>
                                    </p:set>
                                    <p:animEffect transition="in" filter="fade">
                                      <p:cBhvr>
                                        <p:cTn id="54" dur="500"/>
                                        <p:tgtEl>
                                          <p:spTgt spid="40"/>
                                        </p:tgtEl>
                                      </p:cBhvr>
                                    </p:animEffect>
                                  </p:childTnLst>
                                </p:cTn>
                              </p:par>
                            </p:childTnLst>
                          </p:cTn>
                        </p:par>
                      </p:childTnLst>
                    </p:cTn>
                  </p:par>
                  <p:par>
                    <p:cTn id="55" fill="hold">
                      <p:stCondLst>
                        <p:cond delay="indefinite"/>
                      </p:stCondLst>
                      <p:childTnLst>
                        <p:par>
                          <p:cTn id="56" fill="hold">
                            <p:stCondLst>
                              <p:cond delay="0"/>
                            </p:stCondLst>
                            <p:childTnLst>
                              <p:par>
                                <p:cTn id="57" presetID="22" presetClass="entr" presetSubtype="8" fill="hold" grpId="0" nodeType="clickEffect">
                                  <p:stCondLst>
                                    <p:cond delay="0"/>
                                  </p:stCondLst>
                                  <p:childTnLst>
                                    <p:set>
                                      <p:cBhvr>
                                        <p:cTn id="58" dur="1" fill="hold">
                                          <p:stCondLst>
                                            <p:cond delay="0"/>
                                          </p:stCondLst>
                                        </p:cTn>
                                        <p:tgtEl>
                                          <p:spTgt spid="43"/>
                                        </p:tgtEl>
                                        <p:attrNameLst>
                                          <p:attrName>style.visibility</p:attrName>
                                        </p:attrNameLst>
                                      </p:cBhvr>
                                      <p:to>
                                        <p:strVal val="visible"/>
                                      </p:to>
                                    </p:set>
                                    <p:animEffect transition="in" filter="wipe(left)">
                                      <p:cBhvr>
                                        <p:cTn id="59" dur="2000"/>
                                        <p:tgtEl>
                                          <p:spTgt spid="43"/>
                                        </p:tgtEl>
                                      </p:cBhvr>
                                    </p:animEffect>
                                  </p:childTnLst>
                                </p:cTn>
                              </p:par>
                            </p:childTnLst>
                          </p:cTn>
                        </p:par>
                      </p:childTnLst>
                    </p:cTn>
                  </p:par>
                  <p:par>
                    <p:cTn id="60" fill="hold">
                      <p:stCondLst>
                        <p:cond delay="indefinite"/>
                      </p:stCondLst>
                      <p:childTnLst>
                        <p:par>
                          <p:cTn id="61" fill="hold">
                            <p:stCondLst>
                              <p:cond delay="0"/>
                            </p:stCondLst>
                            <p:childTnLst>
                              <p:par>
                                <p:cTn id="62" presetID="10" presetClass="entr" presetSubtype="0" fill="hold" grpId="0" nodeType="clickEffect">
                                  <p:stCondLst>
                                    <p:cond delay="0"/>
                                  </p:stCondLst>
                                  <p:childTnLst>
                                    <p:set>
                                      <p:cBhvr>
                                        <p:cTn id="63" dur="1" fill="hold">
                                          <p:stCondLst>
                                            <p:cond delay="0"/>
                                          </p:stCondLst>
                                        </p:cTn>
                                        <p:tgtEl>
                                          <p:spTgt spid="28"/>
                                        </p:tgtEl>
                                        <p:attrNameLst>
                                          <p:attrName>style.visibility</p:attrName>
                                        </p:attrNameLst>
                                      </p:cBhvr>
                                      <p:to>
                                        <p:strVal val="visible"/>
                                      </p:to>
                                    </p:set>
                                    <p:animEffect transition="in" filter="fade">
                                      <p:cBhvr>
                                        <p:cTn id="64" dur="500"/>
                                        <p:tgtEl>
                                          <p:spTgt spid="28"/>
                                        </p:tgtEl>
                                      </p:cBhvr>
                                    </p:animEffect>
                                  </p:childTnLst>
                                </p:cTn>
                              </p:par>
                              <p:par>
                                <p:cTn id="65" presetID="10" presetClass="entr" presetSubtype="0" fill="hold" nodeType="withEffect">
                                  <p:stCondLst>
                                    <p:cond delay="0"/>
                                  </p:stCondLst>
                                  <p:childTnLst>
                                    <p:set>
                                      <p:cBhvr>
                                        <p:cTn id="66" dur="1" fill="hold">
                                          <p:stCondLst>
                                            <p:cond delay="0"/>
                                          </p:stCondLst>
                                        </p:cTn>
                                        <p:tgtEl>
                                          <p:spTgt spid="29"/>
                                        </p:tgtEl>
                                        <p:attrNameLst>
                                          <p:attrName>style.visibility</p:attrName>
                                        </p:attrNameLst>
                                      </p:cBhvr>
                                      <p:to>
                                        <p:strVal val="visible"/>
                                      </p:to>
                                    </p:set>
                                    <p:animEffect transition="in" filter="fade">
                                      <p:cBhvr>
                                        <p:cTn id="67" dur="500"/>
                                        <p:tgtEl>
                                          <p:spTgt spid="29"/>
                                        </p:tgtEl>
                                      </p:cBhvr>
                                    </p:animEffect>
                                  </p:childTnLst>
                                </p:cTn>
                              </p:par>
                            </p:childTnLst>
                          </p:cTn>
                        </p:par>
                      </p:childTnLst>
                    </p:cTn>
                  </p:par>
                  <p:par>
                    <p:cTn id="68" fill="hold">
                      <p:stCondLst>
                        <p:cond delay="indefinite"/>
                      </p:stCondLst>
                      <p:childTnLst>
                        <p:par>
                          <p:cTn id="69" fill="hold">
                            <p:stCondLst>
                              <p:cond delay="0"/>
                            </p:stCondLst>
                            <p:childTnLst>
                              <p:par>
                                <p:cTn id="70" presetID="22" presetClass="entr" presetSubtype="8" fill="hold" grpId="0" nodeType="clickEffect">
                                  <p:stCondLst>
                                    <p:cond delay="0"/>
                                  </p:stCondLst>
                                  <p:childTnLst>
                                    <p:set>
                                      <p:cBhvr>
                                        <p:cTn id="71" dur="1" fill="hold">
                                          <p:stCondLst>
                                            <p:cond delay="0"/>
                                          </p:stCondLst>
                                        </p:cTn>
                                        <p:tgtEl>
                                          <p:spTgt spid="34"/>
                                        </p:tgtEl>
                                        <p:attrNameLst>
                                          <p:attrName>style.visibility</p:attrName>
                                        </p:attrNameLst>
                                      </p:cBhvr>
                                      <p:to>
                                        <p:strVal val="visible"/>
                                      </p:to>
                                    </p:set>
                                    <p:animEffect transition="in" filter="wipe(left)">
                                      <p:cBhvr>
                                        <p:cTn id="72" dur="20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3" grpId="0"/>
      <p:bldP spid="35" grpId="0"/>
      <p:bldP spid="39" grpId="0"/>
      <p:bldP spid="43" grpId="0"/>
      <p:bldP spid="50" grpId="0"/>
      <p:bldP spid="25" grpId="0"/>
      <p:bldP spid="26" grpId="0"/>
      <p:bldP spid="27" grpId="0"/>
      <p:bldP spid="28" grpId="0"/>
      <p:bldP spid="34"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 xmlns:a16="http://schemas.microsoft.com/office/drawing/2014/main" id="{037EC38E-21B6-4B70-B7D0-7EF1E23E3893}"/>
              </a:ext>
            </a:extLst>
          </p:cNvPr>
          <p:cNvSpPr/>
          <p:nvPr/>
        </p:nvSpPr>
        <p:spPr>
          <a:xfrm>
            <a:off x="1192102" y="738000"/>
            <a:ext cx="21987096" cy="969496"/>
          </a:xfrm>
          <a:prstGeom prst="rect">
            <a:avLst/>
          </a:prstGeom>
        </p:spPr>
        <p:txBody>
          <a:bodyPr wrap="square">
            <a:spAutoFit/>
          </a:bodyPr>
          <a:lstStyle/>
          <a:p>
            <a:pPr algn="ct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突破语法</a:t>
            </a:r>
            <a:r>
              <a:rPr lang="en-US" altLang="zh-CN" sz="5700" b="1" dirty="0" smtClean="0">
                <a:latin typeface="Times New Roman" panose="02020603050405020304" pitchFamily="18" charset="0"/>
                <a:ea typeface="黑体" panose="02010609060101010101" pitchFamily="49" charset="-122"/>
                <a:cs typeface="Times New Roman" panose="02020603050405020304" pitchFamily="18" charset="0"/>
              </a:rPr>
              <a:t>5   </a:t>
            </a: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非谓语动词</a:t>
            </a:r>
            <a:endParaRPr lang="en-US" altLang="zh-CN" sz="5700" b="1" dirty="0">
              <a:latin typeface="Times New Roman" panose="02020603050405020304" pitchFamily="18" charset="0"/>
              <a:ea typeface="黑体" panose="02010609060101010101" pitchFamily="49" charset="-122"/>
              <a:cs typeface="Times New Roman" panose="02020603050405020304" pitchFamily="18" charset="0"/>
            </a:endParaRPr>
          </a:p>
        </p:txBody>
      </p:sp>
      <p:pic>
        <p:nvPicPr>
          <p:cNvPr id="4" name="图片 3">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5"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5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非</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谓语动词</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P307</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33" name="TextBox 1"/>
          <p:cNvSpPr txBox="1"/>
          <p:nvPr/>
        </p:nvSpPr>
        <p:spPr>
          <a:xfrm>
            <a:off x="1880649" y="4397246"/>
            <a:ext cx="19710001" cy="1845890"/>
          </a:xfrm>
          <a:prstGeom prst="rect">
            <a:avLst/>
          </a:prstGeom>
          <a:noFill/>
        </p:spPr>
        <p:txBody>
          <a:bodyPr wrap="square" rtlCol="0">
            <a:spAutoFit/>
          </a:bodyPr>
          <a:lstStyle/>
          <a:p>
            <a:pPr fontAlgn="auto">
              <a:lnSpc>
                <a:spcPct val="110000"/>
              </a:lnSpc>
            </a:pP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He didn’t notice the ______________________________________</a:t>
            </a:r>
            <a:r>
              <a:rPr lang="zh-CN" altLang="en-US" sz="5400" dirty="0">
                <a:latin typeface="Times New Roman" panose="02020603050405020304" pitchFamily="18" charset="0"/>
                <a:ea typeface="楷体" panose="02010609060101010101" pitchFamily="49" charset="-122"/>
                <a:cs typeface="Times New Roman" panose="02020603050405020304" pitchFamily="18" charset="0"/>
              </a:rPr>
              <a:t>（惊恐的表情） </a:t>
            </a: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on her face and kept telling the horrible story.</a:t>
            </a:r>
          </a:p>
        </p:txBody>
      </p:sp>
      <p:grpSp>
        <p:nvGrpSpPr>
          <p:cNvPr id="47" name="组合 46"/>
          <p:cNvGrpSpPr/>
          <p:nvPr/>
        </p:nvGrpSpPr>
        <p:grpSpPr>
          <a:xfrm>
            <a:off x="1219800" y="4492139"/>
            <a:ext cx="684000" cy="769441"/>
            <a:chOff x="1219800" y="4649187"/>
            <a:chExt cx="684000" cy="769441"/>
          </a:xfrm>
        </p:grpSpPr>
        <p:sp>
          <p:nvSpPr>
            <p:cNvPr id="48" name="椭圆 47"/>
            <p:cNvSpPr/>
            <p:nvPr/>
          </p:nvSpPr>
          <p:spPr>
            <a:xfrm>
              <a:off x="1267375" y="4739482"/>
              <a:ext cx="612000" cy="612000"/>
            </a:xfrm>
            <a:prstGeom prst="ellipse">
              <a:avLst/>
            </a:prstGeom>
            <a:solidFill>
              <a:srgbClr val="00A1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spc="-300" dirty="0">
                <a:latin typeface="Times New Roman" panose="02020603050405020304" pitchFamily="18" charset="0"/>
                <a:cs typeface="Times New Roman" panose="02020603050405020304" pitchFamily="18" charset="0"/>
              </a:endParaRPr>
            </a:p>
          </p:txBody>
        </p:sp>
        <p:sp>
          <p:nvSpPr>
            <p:cNvPr id="49" name="TextBox 48"/>
            <p:cNvSpPr txBox="1"/>
            <p:nvPr/>
          </p:nvSpPr>
          <p:spPr>
            <a:xfrm>
              <a:off x="1219800" y="4649187"/>
              <a:ext cx="684000" cy="769441"/>
            </a:xfrm>
            <a:prstGeom prst="rect">
              <a:avLst/>
            </a:prstGeom>
            <a:noFill/>
          </p:spPr>
          <p:txBody>
            <a:bodyPr wrap="square" rtlCol="0" anchor="ctr">
              <a:spAutoFit/>
            </a:bodyPr>
            <a:lstStyle/>
            <a:p>
              <a:pPr algn="ctr"/>
              <a:r>
                <a:rPr lang="en-US" altLang="zh-CN" sz="4400" spc="-300" dirty="0" smtClean="0">
                  <a:solidFill>
                    <a:schemeClr val="lt1"/>
                  </a:solidFill>
                  <a:latin typeface="Times New Roman" panose="02020603050405020304" pitchFamily="18" charset="0"/>
                  <a:cs typeface="Times New Roman" panose="02020603050405020304" pitchFamily="18" charset="0"/>
                </a:rPr>
                <a:t>38</a:t>
              </a:r>
              <a:endParaRPr lang="zh-CN" altLang="en-US" sz="4400" spc="-300" dirty="0">
                <a:solidFill>
                  <a:schemeClr val="lt1"/>
                </a:solidFill>
                <a:latin typeface="Times New Roman" panose="02020603050405020304" pitchFamily="18" charset="0"/>
                <a:cs typeface="Times New Roman" panose="02020603050405020304" pitchFamily="18" charset="0"/>
              </a:endParaRPr>
            </a:p>
          </p:txBody>
        </p:sp>
      </p:grpSp>
      <p:sp>
        <p:nvSpPr>
          <p:cNvPr id="27" name="文本框 13"/>
          <p:cNvSpPr txBox="1"/>
          <p:nvPr/>
        </p:nvSpPr>
        <p:spPr>
          <a:xfrm>
            <a:off x="7684930" y="4385410"/>
            <a:ext cx="13185720" cy="923330"/>
          </a:xfrm>
          <a:prstGeom prst="rect">
            <a:avLst/>
          </a:prstGeom>
          <a:noFill/>
        </p:spPr>
        <p:txBody>
          <a:bodyPr wrap="square" rtlCol="0">
            <a:spAutoFit/>
          </a:bodyPr>
          <a:lstStyle/>
          <a:p>
            <a:r>
              <a:rPr lang="en-US" altLang="zh-CN"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frightened look/expression</a:t>
            </a:r>
          </a:p>
        </p:txBody>
      </p:sp>
      <p:sp>
        <p:nvSpPr>
          <p:cNvPr id="28" name="TextBox 1"/>
          <p:cNvSpPr txBox="1"/>
          <p:nvPr/>
        </p:nvSpPr>
        <p:spPr>
          <a:xfrm>
            <a:off x="2530105" y="2569163"/>
            <a:ext cx="19854622" cy="931794"/>
          </a:xfrm>
          <a:prstGeom prst="rect">
            <a:avLst/>
          </a:prstGeom>
          <a:noFill/>
        </p:spPr>
        <p:txBody>
          <a:bodyPr wrap="square" rtlCol="0">
            <a:spAutoFit/>
          </a:bodyPr>
          <a:lstStyle/>
          <a:p>
            <a:pPr fontAlgn="auto">
              <a:lnSpc>
                <a:spcPct val="110000"/>
              </a:lnSpc>
            </a:pPr>
            <a:r>
              <a:rPr lang="zh-CN" altLang="en-US" sz="5400" spc="-100" dirty="0">
                <a:solidFill>
                  <a:srgbClr val="2A5CAA"/>
                </a:solidFill>
                <a:latin typeface="Times New Roman" panose="02020603050405020304" pitchFamily="18" charset="0"/>
                <a:ea typeface="+mj-ea"/>
                <a:cs typeface="Times New Roman" panose="02020603050405020304" pitchFamily="18" charset="0"/>
              </a:rPr>
              <a:t>常用过去分词作定语表示情绪、感受。</a:t>
            </a:r>
          </a:p>
        </p:txBody>
      </p:sp>
      <p:pic>
        <p:nvPicPr>
          <p:cNvPr id="29" name="Picture 2" descr="C:\Users\063\Desktop\未标题-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05650" y="2773253"/>
            <a:ext cx="373334" cy="432000"/>
          </a:xfrm>
          <a:prstGeom prst="rect">
            <a:avLst/>
          </a:prstGeom>
          <a:noFill/>
          <a:extLst>
            <a:ext uri="{909E8E84-426E-40DD-AFC4-6F175D3DCCD1}">
              <a14:hiddenFill xmlns:a14="http://schemas.microsoft.com/office/drawing/2010/main">
                <a:solidFill>
                  <a:srgbClr val="FFFFFF"/>
                </a:solidFill>
              </a14:hiddenFill>
            </a:ext>
          </a:extLst>
        </p:spPr>
      </p:pic>
      <p:pic>
        <p:nvPicPr>
          <p:cNvPr id="12" name="图片 11">
            <a:hlinkClick r:id="rId4" action="ppaction://hlinksldjump"/>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2485863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500"/>
                                        <p:tgtEl>
                                          <p:spTgt spid="28"/>
                                        </p:tgtEl>
                                      </p:cBhvr>
                                    </p:animEffect>
                                  </p:childTnLst>
                                </p:cTn>
                              </p:par>
                              <p:par>
                                <p:cTn id="8" presetID="10" presetClass="entr" presetSubtype="0" fill="hold" nodeType="withEffect">
                                  <p:stCondLst>
                                    <p:cond delay="0"/>
                                  </p:stCondLst>
                                  <p:childTnLst>
                                    <p:set>
                                      <p:cBhvr>
                                        <p:cTn id="9" dur="1" fill="hold">
                                          <p:stCondLst>
                                            <p:cond delay="0"/>
                                          </p:stCondLst>
                                        </p:cTn>
                                        <p:tgtEl>
                                          <p:spTgt spid="29"/>
                                        </p:tgtEl>
                                        <p:attrNameLst>
                                          <p:attrName>style.visibility</p:attrName>
                                        </p:attrNameLst>
                                      </p:cBhvr>
                                      <p:to>
                                        <p:strVal val="visible"/>
                                      </p:to>
                                    </p:set>
                                    <p:animEffect transition="in" filter="fade">
                                      <p:cBhvr>
                                        <p:cTn id="10" dur="500"/>
                                        <p:tgtEl>
                                          <p:spTgt spid="29"/>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33"/>
                                        </p:tgtEl>
                                        <p:attrNameLst>
                                          <p:attrName>style.visibility</p:attrName>
                                        </p:attrNameLst>
                                      </p:cBhvr>
                                      <p:to>
                                        <p:strVal val="visible"/>
                                      </p:to>
                                    </p:set>
                                    <p:animEffect transition="in" filter="fade">
                                      <p:cBhvr>
                                        <p:cTn id="15" dur="500"/>
                                        <p:tgtEl>
                                          <p:spTgt spid="33"/>
                                        </p:tgtEl>
                                      </p:cBhvr>
                                    </p:animEffect>
                                  </p:childTnLst>
                                </p:cTn>
                              </p:par>
                              <p:par>
                                <p:cTn id="16" presetID="10" presetClass="entr" presetSubtype="0" fill="hold" nodeType="withEffect">
                                  <p:stCondLst>
                                    <p:cond delay="0"/>
                                  </p:stCondLst>
                                  <p:childTnLst>
                                    <p:set>
                                      <p:cBhvr>
                                        <p:cTn id="17" dur="1" fill="hold">
                                          <p:stCondLst>
                                            <p:cond delay="0"/>
                                          </p:stCondLst>
                                        </p:cTn>
                                        <p:tgtEl>
                                          <p:spTgt spid="47"/>
                                        </p:tgtEl>
                                        <p:attrNameLst>
                                          <p:attrName>style.visibility</p:attrName>
                                        </p:attrNameLst>
                                      </p:cBhvr>
                                      <p:to>
                                        <p:strVal val="visible"/>
                                      </p:to>
                                    </p:set>
                                    <p:animEffect transition="in" filter="fade">
                                      <p:cBhvr>
                                        <p:cTn id="18" dur="500"/>
                                        <p:tgtEl>
                                          <p:spTgt spid="47"/>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8" fill="hold" grpId="0" nodeType="clickEffect">
                                  <p:stCondLst>
                                    <p:cond delay="0"/>
                                  </p:stCondLst>
                                  <p:childTnLst>
                                    <p:set>
                                      <p:cBhvr>
                                        <p:cTn id="22" dur="1" fill="hold">
                                          <p:stCondLst>
                                            <p:cond delay="0"/>
                                          </p:stCondLst>
                                        </p:cTn>
                                        <p:tgtEl>
                                          <p:spTgt spid="27"/>
                                        </p:tgtEl>
                                        <p:attrNameLst>
                                          <p:attrName>style.visibility</p:attrName>
                                        </p:attrNameLst>
                                      </p:cBhvr>
                                      <p:to>
                                        <p:strVal val="visible"/>
                                      </p:to>
                                    </p:set>
                                    <p:animEffect transition="in" filter="wipe(left)">
                                      <p:cBhvr>
                                        <p:cTn id="23" dur="20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27" grpId="0"/>
      <p:bldP spid="28"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 xmlns:a16="http://schemas.microsoft.com/office/drawing/2014/main" id="{037EC38E-21B6-4B70-B7D0-7EF1E23E3893}"/>
              </a:ext>
            </a:extLst>
          </p:cNvPr>
          <p:cNvSpPr/>
          <p:nvPr/>
        </p:nvSpPr>
        <p:spPr>
          <a:xfrm>
            <a:off x="1192102" y="738000"/>
            <a:ext cx="21987096" cy="969496"/>
          </a:xfrm>
          <a:prstGeom prst="rect">
            <a:avLst/>
          </a:prstGeom>
        </p:spPr>
        <p:txBody>
          <a:bodyPr wrap="square">
            <a:spAutoFit/>
          </a:bodyPr>
          <a:lstStyle/>
          <a:p>
            <a:pPr algn="ct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突破语法</a:t>
            </a:r>
            <a:r>
              <a:rPr lang="en-US" altLang="zh-CN" sz="5700" b="1" dirty="0" smtClean="0">
                <a:latin typeface="Times New Roman" panose="02020603050405020304" pitchFamily="18" charset="0"/>
                <a:ea typeface="黑体" panose="02010609060101010101" pitchFamily="49" charset="-122"/>
                <a:cs typeface="Times New Roman" panose="02020603050405020304" pitchFamily="18" charset="0"/>
              </a:rPr>
              <a:t>5   </a:t>
            </a: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非谓语动词</a:t>
            </a:r>
            <a:endParaRPr lang="en-US" altLang="zh-CN" sz="5700" b="1" dirty="0">
              <a:latin typeface="Times New Roman" panose="02020603050405020304" pitchFamily="18" charset="0"/>
              <a:ea typeface="黑体" panose="02010609060101010101" pitchFamily="49" charset="-122"/>
              <a:cs typeface="Times New Roman" panose="02020603050405020304" pitchFamily="18" charset="0"/>
            </a:endParaRPr>
          </a:p>
        </p:txBody>
      </p:sp>
      <p:pic>
        <p:nvPicPr>
          <p:cNvPr id="4" name="图片 3">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5"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5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非</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谓语动词</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P308</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16" name="TextBox 1"/>
          <p:cNvSpPr txBox="1"/>
          <p:nvPr/>
        </p:nvSpPr>
        <p:spPr>
          <a:xfrm>
            <a:off x="1925638" y="1953000"/>
            <a:ext cx="9405012" cy="894797"/>
          </a:xfrm>
          <a:prstGeom prst="rect">
            <a:avLst/>
          </a:prstGeom>
          <a:noFill/>
        </p:spPr>
        <p:txBody>
          <a:bodyPr wrap="square" rtlCol="0">
            <a:spAutoFit/>
          </a:bodyPr>
          <a:lstStyle/>
          <a:p>
            <a:pPr fontAlgn="auto">
              <a:lnSpc>
                <a:spcPct val="110000"/>
              </a:lnSpc>
            </a:pPr>
            <a:r>
              <a:rPr lang="zh-CN" altLang="en-US" sz="5400" spc="-100" dirty="0">
                <a:latin typeface="黑体" panose="02010609060101010101" pitchFamily="49" charset="-122"/>
                <a:ea typeface="黑体" panose="02010609060101010101" pitchFamily="49" charset="-122"/>
                <a:cs typeface="Times New Roman" panose="02020603050405020304" pitchFamily="18" charset="0"/>
              </a:rPr>
              <a:t>（</a:t>
            </a:r>
            <a:r>
              <a:rPr lang="en-US" altLang="zh-CN" sz="5400" spc="-100" dirty="0">
                <a:latin typeface="黑体" panose="02010609060101010101" pitchFamily="49" charset="-122"/>
                <a:ea typeface="黑体" panose="02010609060101010101" pitchFamily="49" charset="-122"/>
                <a:cs typeface="Times New Roman" panose="02020603050405020304" pitchFamily="18" charset="0"/>
              </a:rPr>
              <a:t>3</a:t>
            </a:r>
            <a:r>
              <a:rPr lang="zh-CN" altLang="en-US" sz="5400" spc="-100" dirty="0">
                <a:latin typeface="黑体" panose="02010609060101010101" pitchFamily="49" charset="-122"/>
                <a:ea typeface="黑体" panose="02010609060101010101" pitchFamily="49" charset="-122"/>
                <a:cs typeface="Times New Roman" panose="02020603050405020304" pitchFamily="18" charset="0"/>
              </a:rPr>
              <a:t>）分词作表语</a:t>
            </a:r>
          </a:p>
        </p:txBody>
      </p:sp>
      <p:graphicFrame>
        <p:nvGraphicFramePr>
          <p:cNvPr id="6" name="表格 5"/>
          <p:cNvGraphicFramePr>
            <a:graphicFrameLocks noGrp="1"/>
          </p:cNvGraphicFramePr>
          <p:nvPr>
            <p:extLst>
              <p:ext uri="{D42A27DB-BD31-4B8C-83A1-F6EECF244321}">
                <p14:modId xmlns:p14="http://schemas.microsoft.com/office/powerpoint/2010/main" val="1313910788"/>
              </p:ext>
            </p:extLst>
          </p:nvPr>
        </p:nvGraphicFramePr>
        <p:xfrm>
          <a:off x="1430650" y="3395520"/>
          <a:ext cx="20115000" cy="8412480"/>
        </p:xfrm>
        <a:graphic>
          <a:graphicData uri="http://schemas.openxmlformats.org/drawingml/2006/table">
            <a:tbl>
              <a:tblPr firstRow="1" bandRow="1">
                <a:tableStyleId>{5C22544A-7EE6-4342-B048-85BDC9FD1C3A}</a:tableStyleId>
              </a:tblPr>
              <a:tblGrid>
                <a:gridCol w="2790000"/>
                <a:gridCol w="8505000"/>
                <a:gridCol w="8820000"/>
              </a:tblGrid>
              <a:tr h="370840">
                <a:tc>
                  <a:txBody>
                    <a:bodyPr/>
                    <a:lstStyle/>
                    <a:p>
                      <a:endParaRPr lang="zh-CN" altLang="en-US" sz="4800" dirty="0"/>
                    </a:p>
                  </a:txBody>
                  <a:tcPr/>
                </a:tc>
                <a:tc>
                  <a:txBody>
                    <a:bodyPr/>
                    <a:lstStyle/>
                    <a:p>
                      <a:pPr algn="ctr"/>
                      <a:r>
                        <a:rPr lang="zh-CN" altLang="en-US" sz="4800" b="0" dirty="0" smtClean="0">
                          <a:latin typeface="黑体" panose="02010609060101010101" pitchFamily="49" charset="-122"/>
                          <a:ea typeface="黑体" panose="02010609060101010101" pitchFamily="49" charset="-122"/>
                        </a:rPr>
                        <a:t>现在分词作表语</a:t>
                      </a:r>
                      <a:endParaRPr lang="zh-CN" altLang="en-US" sz="4800" b="0" dirty="0">
                        <a:latin typeface="黑体" panose="02010609060101010101" pitchFamily="49" charset="-122"/>
                        <a:ea typeface="黑体" panose="02010609060101010101" pitchFamily="49" charset="-122"/>
                      </a:endParaRPr>
                    </a:p>
                  </a:txBody>
                  <a:tcPr/>
                </a:tc>
                <a:tc>
                  <a:txBody>
                    <a:bodyPr/>
                    <a:lstStyle/>
                    <a:p>
                      <a:pPr algn="ctr"/>
                      <a:r>
                        <a:rPr lang="zh-CN" altLang="en-US" sz="4800" b="0" dirty="0" smtClean="0">
                          <a:latin typeface="黑体" panose="02010609060101010101" pitchFamily="49" charset="-122"/>
                          <a:ea typeface="黑体" panose="02010609060101010101" pitchFamily="49" charset="-122"/>
                        </a:rPr>
                        <a:t>过去分词作表语</a:t>
                      </a:r>
                      <a:endParaRPr lang="zh-CN" altLang="en-US" sz="4800" b="0" dirty="0">
                        <a:latin typeface="黑体" panose="02010609060101010101" pitchFamily="49" charset="-122"/>
                        <a:ea typeface="黑体" panose="02010609060101010101" pitchFamily="49" charset="-122"/>
                      </a:endParaRPr>
                    </a:p>
                  </a:txBody>
                  <a:tcPr/>
                </a:tc>
              </a:tr>
              <a:tr h="370840">
                <a:tc>
                  <a:txBody>
                    <a:bodyPr/>
                    <a:lstStyle/>
                    <a:p>
                      <a:pPr algn="ctr"/>
                      <a:r>
                        <a:rPr lang="zh-CN" altLang="en-US" sz="4800" baseline="0" dirty="0" smtClean="0">
                          <a:latin typeface="黑体" panose="02010609060101010101" pitchFamily="49" charset="-122"/>
                          <a:ea typeface="黑体" panose="02010609060101010101" pitchFamily="49" charset="-122"/>
                        </a:rPr>
                        <a:t>含义</a:t>
                      </a:r>
                      <a:endParaRPr lang="zh-CN" altLang="en-US" sz="4800" baseline="0" dirty="0">
                        <a:latin typeface="黑体" panose="02010609060101010101" pitchFamily="49" charset="-122"/>
                        <a:ea typeface="黑体" panose="02010609060101010101" pitchFamily="49" charset="-122"/>
                      </a:endParaRPr>
                    </a:p>
                  </a:txBody>
                  <a:tcPr anchor="ctr"/>
                </a:tc>
                <a:tc>
                  <a:txBody>
                    <a:bodyPr/>
                    <a:lstStyle/>
                    <a:p>
                      <a:pPr algn="ctr"/>
                      <a:r>
                        <a:rPr lang="zh-CN" altLang="en-US" sz="4800" baseline="0" dirty="0" smtClean="0">
                          <a:latin typeface="Times New Roman" panose="02020603050405020304" pitchFamily="18" charset="0"/>
                          <a:ea typeface="楷体" panose="02010609060101010101" pitchFamily="49" charset="-122"/>
                        </a:rPr>
                        <a:t>表示主语所具有的特征或属性，或表示抽象的一般性的行为</a:t>
                      </a:r>
                    </a:p>
                  </a:txBody>
                  <a:tcPr anchor="ctr"/>
                </a:tc>
                <a:tc>
                  <a:txBody>
                    <a:bodyPr/>
                    <a:lstStyle/>
                    <a:p>
                      <a:pPr algn="ctr"/>
                      <a:r>
                        <a:rPr lang="zh-CN" altLang="en-US" sz="4800" baseline="0" dirty="0" smtClean="0">
                          <a:latin typeface="Times New Roman" panose="02020603050405020304" pitchFamily="18" charset="0"/>
                          <a:ea typeface="楷体" panose="02010609060101010101" pitchFamily="49" charset="-122"/>
                        </a:rPr>
                        <a:t>表示主语的某种状态，此时分词已具有形容词的性质；这种结构与被动语态有所差别：“系动词</a:t>
                      </a:r>
                      <a:r>
                        <a:rPr lang="en-US" altLang="zh-CN" sz="4800" baseline="0" dirty="0" smtClean="0">
                          <a:latin typeface="Times New Roman" panose="02020603050405020304" pitchFamily="18" charset="0"/>
                          <a:ea typeface="楷体" panose="02010609060101010101" pitchFamily="49" charset="-122"/>
                        </a:rPr>
                        <a:t>+</a:t>
                      </a:r>
                      <a:r>
                        <a:rPr lang="zh-CN" altLang="en-US" sz="4800" baseline="0" dirty="0" smtClean="0">
                          <a:latin typeface="Times New Roman" panose="02020603050405020304" pitchFamily="18" charset="0"/>
                          <a:ea typeface="楷体" panose="02010609060101010101" pitchFamily="49" charset="-122"/>
                        </a:rPr>
                        <a:t>表语”表示状态，而被动语态表示动作</a:t>
                      </a:r>
                    </a:p>
                  </a:txBody>
                  <a:tcPr anchor="ctr"/>
                </a:tc>
              </a:tr>
              <a:tr h="370840">
                <a:tc rowSpan="2">
                  <a:txBody>
                    <a:bodyPr/>
                    <a:lstStyle/>
                    <a:p>
                      <a:pPr algn="ctr"/>
                      <a:r>
                        <a:rPr lang="zh-CN" altLang="en-US" sz="4800" baseline="0" dirty="0" smtClean="0">
                          <a:latin typeface="黑体" panose="02010609060101010101" pitchFamily="49" charset="-122"/>
                          <a:ea typeface="黑体" panose="02010609060101010101" pitchFamily="49" charset="-122"/>
                        </a:rPr>
                        <a:t>形容词化的分词</a:t>
                      </a:r>
                      <a:endParaRPr lang="zh-CN" altLang="en-US" sz="4800" baseline="0" dirty="0">
                        <a:latin typeface="黑体" panose="02010609060101010101" pitchFamily="49" charset="-122"/>
                        <a:ea typeface="黑体" panose="02010609060101010101" pitchFamily="49" charset="-122"/>
                      </a:endParaRPr>
                    </a:p>
                  </a:txBody>
                  <a:tcPr anchor="ctr"/>
                </a:tc>
                <a:tc>
                  <a:txBody>
                    <a:bodyPr/>
                    <a:lstStyle/>
                    <a:p>
                      <a:pPr algn="ctr"/>
                      <a:r>
                        <a:rPr lang="zh-CN" altLang="en-US" sz="4800" baseline="0" dirty="0" smtClean="0">
                          <a:latin typeface="Times New Roman" panose="02020603050405020304" pitchFamily="18" charset="0"/>
                          <a:ea typeface="楷体" panose="02010609060101010101" pitchFamily="49" charset="-122"/>
                        </a:rPr>
                        <a:t>表示客观性质，意为“令人</a:t>
                      </a:r>
                      <a:r>
                        <a:rPr lang="en-US" altLang="zh-CN" sz="4800" baseline="0" dirty="0" smtClean="0">
                          <a:latin typeface="Times New Roman" panose="02020603050405020304" pitchFamily="18" charset="0"/>
                          <a:ea typeface="楷体" panose="02010609060101010101" pitchFamily="49" charset="-122"/>
                        </a:rPr>
                        <a:t>……</a:t>
                      </a:r>
                      <a:r>
                        <a:rPr lang="zh-CN" altLang="en-US" sz="4800" baseline="0" dirty="0" smtClean="0">
                          <a:latin typeface="Times New Roman" panose="02020603050405020304" pitchFamily="18" charset="0"/>
                          <a:ea typeface="楷体" panose="02010609060101010101" pitchFamily="49" charset="-122"/>
                        </a:rPr>
                        <a:t>的”，多修饰事物</a:t>
                      </a:r>
                      <a:endParaRPr lang="zh-CN" altLang="en-US" sz="4800" baseline="0" dirty="0">
                        <a:latin typeface="Times New Roman" panose="02020603050405020304" pitchFamily="18" charset="0"/>
                        <a:ea typeface="楷体" panose="02010609060101010101" pitchFamily="49" charset="-122"/>
                      </a:endParaRPr>
                    </a:p>
                  </a:txBody>
                  <a:tcPr anchor="ctr"/>
                </a:tc>
                <a:tc>
                  <a:txBody>
                    <a:bodyPr/>
                    <a:lstStyle/>
                    <a:p>
                      <a:pPr algn="ctr"/>
                      <a:r>
                        <a:rPr lang="zh-CN" altLang="en-US" sz="4800" baseline="0" dirty="0" smtClean="0">
                          <a:latin typeface="Times New Roman" panose="02020603050405020304" pitchFamily="18" charset="0"/>
                          <a:ea typeface="楷体" panose="02010609060101010101" pitchFamily="49" charset="-122"/>
                        </a:rPr>
                        <a:t> 含有被动意味，多修饰人的感受，意为“感到</a:t>
                      </a:r>
                      <a:r>
                        <a:rPr lang="en-US" altLang="zh-CN" sz="4800" baseline="0" dirty="0" smtClean="0">
                          <a:latin typeface="Times New Roman" panose="02020603050405020304" pitchFamily="18" charset="0"/>
                          <a:ea typeface="楷体" panose="02010609060101010101" pitchFamily="49" charset="-122"/>
                        </a:rPr>
                        <a:t>……</a:t>
                      </a:r>
                      <a:r>
                        <a:rPr lang="zh-CN" altLang="en-US" sz="4800" baseline="0" dirty="0" smtClean="0">
                          <a:latin typeface="Times New Roman" panose="02020603050405020304" pitchFamily="18" charset="0"/>
                          <a:ea typeface="楷体" panose="02010609060101010101" pitchFamily="49" charset="-122"/>
                        </a:rPr>
                        <a:t>的”</a:t>
                      </a:r>
                    </a:p>
                  </a:txBody>
                  <a:tcPr anchor="ctr"/>
                </a:tc>
              </a:tr>
              <a:tr h="370840">
                <a:tc vMerge="1">
                  <a:txBody>
                    <a:bodyPr/>
                    <a:lstStyle/>
                    <a:p>
                      <a:endParaRPr lang="zh-CN" altLang="en-US" sz="4800" dirty="0"/>
                    </a:p>
                  </a:txBody>
                  <a:tcPr/>
                </a:tc>
                <a:tc gridSpan="2">
                  <a:txBody>
                    <a:bodyPr/>
                    <a:lstStyle/>
                    <a:p>
                      <a:pPr algn="l"/>
                      <a:r>
                        <a:rPr lang="en-US" altLang="zh-CN" sz="4800" baseline="0" dirty="0" smtClean="0">
                          <a:latin typeface="Times New Roman" panose="02020603050405020304" pitchFamily="18" charset="0"/>
                          <a:ea typeface="楷体" panose="02010609060101010101" pitchFamily="49" charset="-122"/>
                        </a:rPr>
                        <a:t>moving </a:t>
                      </a:r>
                      <a:r>
                        <a:rPr lang="zh-CN" altLang="en-US" sz="4800" baseline="0" dirty="0" smtClean="0">
                          <a:latin typeface="Times New Roman" panose="02020603050405020304" pitchFamily="18" charset="0"/>
                          <a:ea typeface="楷体" panose="02010609060101010101" pitchFamily="49" charset="-122"/>
                        </a:rPr>
                        <a:t>令人感动的                        </a:t>
                      </a:r>
                      <a:r>
                        <a:rPr lang="en-US" altLang="zh-CN" sz="4800" baseline="0" dirty="0" smtClean="0">
                          <a:latin typeface="Times New Roman" panose="02020603050405020304" pitchFamily="18" charset="0"/>
                          <a:ea typeface="楷体" panose="02010609060101010101" pitchFamily="49" charset="-122"/>
                        </a:rPr>
                        <a:t>moved </a:t>
                      </a:r>
                      <a:r>
                        <a:rPr lang="zh-CN" altLang="en-US" sz="4800" baseline="0" dirty="0" smtClean="0">
                          <a:latin typeface="Times New Roman" panose="02020603050405020304" pitchFamily="18" charset="0"/>
                          <a:ea typeface="楷体" panose="02010609060101010101" pitchFamily="49" charset="-122"/>
                        </a:rPr>
                        <a:t>感到感动的</a:t>
                      </a:r>
                    </a:p>
                    <a:p>
                      <a:pPr algn="l"/>
                      <a:r>
                        <a:rPr lang="en-US" altLang="zh-CN" sz="4800" baseline="0" dirty="0" smtClean="0">
                          <a:latin typeface="Times New Roman" panose="02020603050405020304" pitchFamily="18" charset="0"/>
                          <a:ea typeface="楷体" panose="02010609060101010101" pitchFamily="49" charset="-122"/>
                        </a:rPr>
                        <a:t>puzzling </a:t>
                      </a:r>
                      <a:r>
                        <a:rPr lang="zh-CN" altLang="en-US" sz="4800" baseline="0" dirty="0" smtClean="0">
                          <a:latin typeface="Times New Roman" panose="02020603050405020304" pitchFamily="18" charset="0"/>
                          <a:ea typeface="楷体" panose="02010609060101010101" pitchFamily="49" charset="-122"/>
                        </a:rPr>
                        <a:t>令人迷惑的                      </a:t>
                      </a:r>
                      <a:r>
                        <a:rPr lang="en-US" altLang="zh-CN" sz="4800" baseline="0" dirty="0" smtClean="0">
                          <a:latin typeface="Times New Roman" panose="02020603050405020304" pitchFamily="18" charset="0"/>
                          <a:ea typeface="楷体" panose="02010609060101010101" pitchFamily="49" charset="-122"/>
                        </a:rPr>
                        <a:t>puzzled </a:t>
                      </a:r>
                      <a:r>
                        <a:rPr lang="zh-CN" altLang="en-US" sz="4800" baseline="0" dirty="0" smtClean="0">
                          <a:latin typeface="Times New Roman" panose="02020603050405020304" pitchFamily="18" charset="0"/>
                          <a:ea typeface="楷体" panose="02010609060101010101" pitchFamily="49" charset="-122"/>
                        </a:rPr>
                        <a:t>感到迷惑的</a:t>
                      </a:r>
                    </a:p>
                    <a:p>
                      <a:pPr algn="l"/>
                      <a:r>
                        <a:rPr lang="en-US" altLang="zh-CN" sz="4800" baseline="0" dirty="0" smtClean="0">
                          <a:latin typeface="Times New Roman" panose="02020603050405020304" pitchFamily="18" charset="0"/>
                          <a:ea typeface="楷体" panose="02010609060101010101" pitchFamily="49" charset="-122"/>
                        </a:rPr>
                        <a:t>satisfying </a:t>
                      </a:r>
                      <a:r>
                        <a:rPr lang="zh-CN" altLang="en-US" sz="4800" baseline="0" dirty="0" smtClean="0">
                          <a:latin typeface="Times New Roman" panose="02020603050405020304" pitchFamily="18" charset="0"/>
                          <a:ea typeface="楷体" panose="02010609060101010101" pitchFamily="49" charset="-122"/>
                        </a:rPr>
                        <a:t>令人满意的                    </a:t>
                      </a:r>
                      <a:r>
                        <a:rPr lang="en-US" altLang="zh-CN" sz="4800" baseline="0" dirty="0" smtClean="0">
                          <a:latin typeface="Times New Roman" panose="02020603050405020304" pitchFamily="18" charset="0"/>
                          <a:ea typeface="楷体" panose="02010609060101010101" pitchFamily="49" charset="-122"/>
                        </a:rPr>
                        <a:t>satisfied </a:t>
                      </a:r>
                      <a:r>
                        <a:rPr lang="zh-CN" altLang="en-US" sz="4800" baseline="0" dirty="0" smtClean="0">
                          <a:latin typeface="Times New Roman" panose="02020603050405020304" pitchFamily="18" charset="0"/>
                          <a:ea typeface="楷体" panose="02010609060101010101" pitchFamily="49" charset="-122"/>
                        </a:rPr>
                        <a:t>感到满意的</a:t>
                      </a:r>
                      <a:endParaRPr lang="zh-CN" altLang="en-US" sz="4800" baseline="0" dirty="0">
                        <a:latin typeface="Times New Roman" panose="02020603050405020304" pitchFamily="18" charset="0"/>
                        <a:ea typeface="楷体" panose="02010609060101010101" pitchFamily="49" charset="-122"/>
                      </a:endParaRPr>
                    </a:p>
                  </a:txBody>
                  <a:tcPr anchor="ctr"/>
                </a:tc>
                <a:tc hMerge="1">
                  <a:txBody>
                    <a:bodyPr/>
                    <a:lstStyle/>
                    <a:p>
                      <a:endParaRPr lang="zh-CN" altLang="en-US" sz="4800" dirty="0"/>
                    </a:p>
                  </a:txBody>
                  <a:tcPr/>
                </a:tc>
              </a:tr>
            </a:tbl>
          </a:graphicData>
        </a:graphic>
      </p:graphicFrame>
      <p:grpSp>
        <p:nvGrpSpPr>
          <p:cNvPr id="10" name="组合 9"/>
          <p:cNvGrpSpPr/>
          <p:nvPr/>
        </p:nvGrpSpPr>
        <p:grpSpPr>
          <a:xfrm>
            <a:off x="9935650" y="9977550"/>
            <a:ext cx="2835000" cy="1485000"/>
            <a:chOff x="11555650" y="9468000"/>
            <a:chExt cx="2835000" cy="1485000"/>
          </a:xfrm>
        </p:grpSpPr>
        <p:cxnSp>
          <p:nvCxnSpPr>
            <p:cNvPr id="9" name="直接箭头连接符 8"/>
            <p:cNvCxnSpPr/>
            <p:nvPr/>
          </p:nvCxnSpPr>
          <p:spPr>
            <a:xfrm>
              <a:off x="11555650" y="9468000"/>
              <a:ext cx="2835000" cy="0"/>
            </a:xfrm>
            <a:prstGeom prst="straightConnector1">
              <a:avLst/>
            </a:prstGeom>
            <a:ln w="38100">
              <a:solidFill>
                <a:srgbClr val="FF0000"/>
              </a:solidFill>
              <a:headEnd type="triangle" w="med" len="lg"/>
              <a:tailEnd type="triangle" w="med" len="lg"/>
            </a:ln>
          </p:spPr>
          <p:style>
            <a:lnRef idx="1">
              <a:schemeClr val="accent1"/>
            </a:lnRef>
            <a:fillRef idx="0">
              <a:schemeClr val="accent1"/>
            </a:fillRef>
            <a:effectRef idx="0">
              <a:schemeClr val="accent1"/>
            </a:effectRef>
            <a:fontRef idx="minor">
              <a:schemeClr val="tx1"/>
            </a:fontRef>
          </p:style>
        </p:cxnSp>
        <p:cxnSp>
          <p:nvCxnSpPr>
            <p:cNvPr id="13" name="直接箭头连接符 12"/>
            <p:cNvCxnSpPr/>
            <p:nvPr/>
          </p:nvCxnSpPr>
          <p:spPr>
            <a:xfrm>
              <a:off x="11555650" y="10210500"/>
              <a:ext cx="2835000" cy="0"/>
            </a:xfrm>
            <a:prstGeom prst="straightConnector1">
              <a:avLst/>
            </a:prstGeom>
            <a:ln w="38100">
              <a:solidFill>
                <a:srgbClr val="FF0000"/>
              </a:solidFill>
              <a:headEnd type="triangle" w="med" len="lg"/>
              <a:tailEnd type="triangle" w="med" len="lg"/>
            </a:ln>
          </p:spPr>
          <p:style>
            <a:lnRef idx="1">
              <a:schemeClr val="accent1"/>
            </a:lnRef>
            <a:fillRef idx="0">
              <a:schemeClr val="accent1"/>
            </a:fillRef>
            <a:effectRef idx="0">
              <a:schemeClr val="accent1"/>
            </a:effectRef>
            <a:fontRef idx="minor">
              <a:schemeClr val="tx1"/>
            </a:fontRef>
          </p:style>
        </p:cxnSp>
        <p:cxnSp>
          <p:nvCxnSpPr>
            <p:cNvPr id="14" name="直接箭头连接符 13"/>
            <p:cNvCxnSpPr/>
            <p:nvPr/>
          </p:nvCxnSpPr>
          <p:spPr>
            <a:xfrm>
              <a:off x="11555650" y="10953000"/>
              <a:ext cx="2835000" cy="0"/>
            </a:xfrm>
            <a:prstGeom prst="straightConnector1">
              <a:avLst/>
            </a:prstGeom>
            <a:ln w="38100">
              <a:solidFill>
                <a:srgbClr val="FF0000"/>
              </a:solidFill>
              <a:headEnd type="triangle" w="med" len="lg"/>
              <a:tailEnd type="triangle" w="med" len="lg"/>
            </a:ln>
          </p:spPr>
          <p:style>
            <a:lnRef idx="1">
              <a:schemeClr val="accent1"/>
            </a:lnRef>
            <a:fillRef idx="0">
              <a:schemeClr val="accent1"/>
            </a:fillRef>
            <a:effectRef idx="0">
              <a:schemeClr val="accent1"/>
            </a:effectRef>
            <a:fontRef idx="minor">
              <a:schemeClr val="tx1"/>
            </a:fontRef>
          </p:style>
        </p:cxnSp>
      </p:grpSp>
      <p:cxnSp>
        <p:nvCxnSpPr>
          <p:cNvPr id="7" name="直接连接符 6"/>
          <p:cNvCxnSpPr/>
          <p:nvPr/>
        </p:nvCxnSpPr>
        <p:spPr>
          <a:xfrm>
            <a:off x="1430650" y="3402347"/>
            <a:ext cx="2790000" cy="815203"/>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pic>
        <p:nvPicPr>
          <p:cNvPr id="12" name="图片 11">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367576076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par>
                                <p:cTn id="13" presetID="10" presetClass="entr" presetSubtype="0"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par>
                                <p:cTn id="16" presetID="10" presetClass="entr" presetSubtype="0" fill="hold" nodeType="with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 xmlns:a16="http://schemas.microsoft.com/office/drawing/2014/main" id="{037EC38E-21B6-4B70-B7D0-7EF1E23E3893}"/>
              </a:ext>
            </a:extLst>
          </p:cNvPr>
          <p:cNvSpPr/>
          <p:nvPr/>
        </p:nvSpPr>
        <p:spPr>
          <a:xfrm>
            <a:off x="1192102" y="738000"/>
            <a:ext cx="21987096" cy="969496"/>
          </a:xfrm>
          <a:prstGeom prst="rect">
            <a:avLst/>
          </a:prstGeom>
        </p:spPr>
        <p:txBody>
          <a:bodyPr wrap="square">
            <a:spAutoFit/>
          </a:bodyPr>
          <a:lstStyle/>
          <a:p>
            <a:pPr algn="ct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突破语法</a:t>
            </a:r>
            <a:r>
              <a:rPr lang="en-US" altLang="zh-CN" sz="5700" b="1" dirty="0" smtClean="0">
                <a:latin typeface="Times New Roman" panose="02020603050405020304" pitchFamily="18" charset="0"/>
                <a:ea typeface="黑体" panose="02010609060101010101" pitchFamily="49" charset="-122"/>
                <a:cs typeface="Times New Roman" panose="02020603050405020304" pitchFamily="18" charset="0"/>
              </a:rPr>
              <a:t>5   </a:t>
            </a: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非谓语动词</a:t>
            </a:r>
            <a:endParaRPr lang="en-US" altLang="zh-CN" sz="5700" b="1" dirty="0">
              <a:latin typeface="Times New Roman" panose="02020603050405020304" pitchFamily="18" charset="0"/>
              <a:ea typeface="黑体" panose="02010609060101010101" pitchFamily="49" charset="-122"/>
              <a:cs typeface="Times New Roman" panose="02020603050405020304" pitchFamily="18" charset="0"/>
            </a:endParaRPr>
          </a:p>
        </p:txBody>
      </p:sp>
      <p:pic>
        <p:nvPicPr>
          <p:cNvPr id="4" name="图片 3">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5"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5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非</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谓语动词</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P308</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31" name="TextBox 1"/>
          <p:cNvSpPr txBox="1"/>
          <p:nvPr/>
        </p:nvSpPr>
        <p:spPr>
          <a:xfrm>
            <a:off x="1880649" y="1944632"/>
            <a:ext cx="19710001" cy="940194"/>
          </a:xfrm>
          <a:prstGeom prst="rect">
            <a:avLst/>
          </a:prstGeom>
          <a:noFill/>
        </p:spPr>
        <p:txBody>
          <a:bodyPr wrap="square" rtlCol="0">
            <a:spAutoFit/>
          </a:bodyPr>
          <a:lstStyle/>
          <a:p>
            <a:pPr fontAlgn="auto">
              <a:lnSpc>
                <a:spcPct val="110000"/>
              </a:lnSpc>
            </a:pP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As we all know, his hobby is ___________ (collect) stamps. </a:t>
            </a:r>
          </a:p>
        </p:txBody>
      </p:sp>
      <p:sp>
        <p:nvSpPr>
          <p:cNvPr id="33" name="TextBox 1"/>
          <p:cNvSpPr txBox="1"/>
          <p:nvPr/>
        </p:nvSpPr>
        <p:spPr>
          <a:xfrm>
            <a:off x="1880649" y="4223832"/>
            <a:ext cx="19710001" cy="1006429"/>
          </a:xfrm>
          <a:prstGeom prst="rect">
            <a:avLst/>
          </a:prstGeom>
          <a:noFill/>
        </p:spPr>
        <p:txBody>
          <a:bodyPr wrap="square" rtlCol="0">
            <a:spAutoFit/>
          </a:bodyPr>
          <a:lstStyle/>
          <a:p>
            <a:pPr fontAlgn="auto">
              <a:lnSpc>
                <a:spcPct val="110000"/>
              </a:lnSpc>
            </a:pP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What you said at the meeting is very </a:t>
            </a:r>
            <a:r>
              <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rPr>
              <a:t>___________(</a:t>
            </a: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inspire). </a:t>
            </a:r>
          </a:p>
        </p:txBody>
      </p:sp>
      <p:sp>
        <p:nvSpPr>
          <p:cNvPr id="35" name="TextBox 1"/>
          <p:cNvSpPr txBox="1"/>
          <p:nvPr/>
        </p:nvSpPr>
        <p:spPr>
          <a:xfrm>
            <a:off x="1880649" y="6503032"/>
            <a:ext cx="19710001" cy="1920526"/>
          </a:xfrm>
          <a:prstGeom prst="rect">
            <a:avLst/>
          </a:prstGeom>
          <a:noFill/>
        </p:spPr>
        <p:txBody>
          <a:bodyPr wrap="square" rtlCol="0">
            <a:spAutoFit/>
          </a:bodyPr>
          <a:lstStyle/>
          <a:p>
            <a:pPr fontAlgn="auto">
              <a:lnSpc>
                <a:spcPct val="110000"/>
              </a:lnSpc>
            </a:pP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All the students around looked at me; </a:t>
            </a:r>
            <a:r>
              <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rPr>
              <a:t>_______________________</a:t>
            </a:r>
          </a:p>
          <a:p>
            <a:pPr fontAlgn="auto">
              <a:lnSpc>
                <a:spcPct val="110000"/>
              </a:lnSpc>
            </a:pPr>
            <a:r>
              <a:rPr lang="zh-CN" altLang="en-US" sz="5400" dirty="0" smtClean="0">
                <a:latin typeface="Times New Roman" panose="02020603050405020304" pitchFamily="18" charset="0"/>
                <a:ea typeface="楷体" panose="02010609060101010101" pitchFamily="49" charset="-122"/>
                <a:cs typeface="Times New Roman" panose="02020603050405020304" pitchFamily="18" charset="0"/>
              </a:rPr>
              <a:t>（</a:t>
            </a:r>
            <a:r>
              <a:rPr lang="zh-CN" altLang="en-US" sz="5400" dirty="0">
                <a:latin typeface="Times New Roman" panose="02020603050405020304" pitchFamily="18" charset="0"/>
                <a:ea typeface="楷体" panose="02010609060101010101" pitchFamily="49" charset="-122"/>
                <a:cs typeface="Times New Roman" panose="02020603050405020304" pitchFamily="18" charset="0"/>
              </a:rPr>
              <a:t>我感到很尴尬）</a:t>
            </a: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 and my face went red.</a:t>
            </a:r>
          </a:p>
        </p:txBody>
      </p:sp>
      <p:sp>
        <p:nvSpPr>
          <p:cNvPr id="39" name="TextBox 1"/>
          <p:cNvSpPr txBox="1"/>
          <p:nvPr/>
        </p:nvSpPr>
        <p:spPr>
          <a:xfrm>
            <a:off x="1880649" y="9496571"/>
            <a:ext cx="19710001" cy="1006429"/>
          </a:xfrm>
          <a:prstGeom prst="rect">
            <a:avLst/>
          </a:prstGeom>
          <a:noFill/>
        </p:spPr>
        <p:txBody>
          <a:bodyPr wrap="square" rtlCol="0">
            <a:spAutoFit/>
          </a:bodyPr>
          <a:lstStyle/>
          <a:p>
            <a:pPr fontAlgn="auto">
              <a:lnSpc>
                <a:spcPct val="110000"/>
              </a:lnSpc>
            </a:pP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After the heavy rain, many cars got </a:t>
            </a:r>
            <a:r>
              <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rPr>
              <a:t>__________ </a:t>
            </a: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(catch) in the mud.</a:t>
            </a:r>
          </a:p>
        </p:txBody>
      </p:sp>
      <p:grpSp>
        <p:nvGrpSpPr>
          <p:cNvPr id="40" name="组合 39"/>
          <p:cNvGrpSpPr/>
          <p:nvPr/>
        </p:nvGrpSpPr>
        <p:grpSpPr>
          <a:xfrm>
            <a:off x="1219800" y="9603491"/>
            <a:ext cx="684000" cy="769441"/>
            <a:chOff x="1219800" y="4649187"/>
            <a:chExt cx="684000" cy="769441"/>
          </a:xfrm>
        </p:grpSpPr>
        <p:sp>
          <p:nvSpPr>
            <p:cNvPr id="41" name="椭圆 40"/>
            <p:cNvSpPr/>
            <p:nvPr/>
          </p:nvSpPr>
          <p:spPr>
            <a:xfrm>
              <a:off x="1267375" y="4739482"/>
              <a:ext cx="612000" cy="612000"/>
            </a:xfrm>
            <a:prstGeom prst="ellipse">
              <a:avLst/>
            </a:prstGeom>
            <a:solidFill>
              <a:srgbClr val="00A1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spc="-300" dirty="0">
                <a:latin typeface="Times New Roman" panose="02020603050405020304" pitchFamily="18" charset="0"/>
                <a:cs typeface="Times New Roman" panose="02020603050405020304" pitchFamily="18" charset="0"/>
              </a:endParaRPr>
            </a:p>
          </p:txBody>
        </p:sp>
        <p:sp>
          <p:nvSpPr>
            <p:cNvPr id="42" name="TextBox 41"/>
            <p:cNvSpPr txBox="1"/>
            <p:nvPr/>
          </p:nvSpPr>
          <p:spPr>
            <a:xfrm>
              <a:off x="1219800" y="4649187"/>
              <a:ext cx="684000" cy="769441"/>
            </a:xfrm>
            <a:prstGeom prst="rect">
              <a:avLst/>
            </a:prstGeom>
            <a:noFill/>
          </p:spPr>
          <p:txBody>
            <a:bodyPr wrap="square" rtlCol="0" anchor="ctr">
              <a:spAutoFit/>
            </a:bodyPr>
            <a:lstStyle/>
            <a:p>
              <a:pPr algn="ctr"/>
              <a:r>
                <a:rPr lang="en-US" altLang="zh-CN" sz="4400" spc="-300" dirty="0" smtClean="0">
                  <a:solidFill>
                    <a:schemeClr val="lt1"/>
                  </a:solidFill>
                  <a:latin typeface="Times New Roman" panose="02020603050405020304" pitchFamily="18" charset="0"/>
                  <a:cs typeface="Times New Roman" panose="02020603050405020304" pitchFamily="18" charset="0"/>
                </a:rPr>
                <a:t>42</a:t>
              </a:r>
              <a:endParaRPr lang="zh-CN" altLang="en-US" sz="4400" spc="-300" dirty="0">
                <a:solidFill>
                  <a:schemeClr val="lt1"/>
                </a:solidFill>
                <a:latin typeface="Times New Roman" panose="02020603050405020304" pitchFamily="18" charset="0"/>
                <a:cs typeface="Times New Roman" panose="02020603050405020304" pitchFamily="18" charset="0"/>
              </a:endParaRPr>
            </a:p>
          </p:txBody>
        </p:sp>
      </p:grpSp>
      <p:sp>
        <p:nvSpPr>
          <p:cNvPr id="43" name="文本框 13"/>
          <p:cNvSpPr txBox="1"/>
          <p:nvPr/>
        </p:nvSpPr>
        <p:spPr>
          <a:xfrm>
            <a:off x="12185963" y="9490161"/>
            <a:ext cx="3104687" cy="923330"/>
          </a:xfrm>
          <a:prstGeom prst="rect">
            <a:avLst/>
          </a:prstGeom>
          <a:noFill/>
        </p:spPr>
        <p:txBody>
          <a:bodyPr wrap="square" rtlCol="0">
            <a:spAutoFit/>
          </a:bodyPr>
          <a:lstStyle/>
          <a:p>
            <a:r>
              <a:rPr lang="en-US"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caught</a:t>
            </a:r>
            <a:endPar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endParaRPr>
          </a:p>
        </p:txBody>
      </p:sp>
      <p:grpSp>
        <p:nvGrpSpPr>
          <p:cNvPr id="44" name="组合 43"/>
          <p:cNvGrpSpPr/>
          <p:nvPr/>
        </p:nvGrpSpPr>
        <p:grpSpPr>
          <a:xfrm>
            <a:off x="1219800" y="2060098"/>
            <a:ext cx="684000" cy="769441"/>
            <a:chOff x="1219800" y="4649187"/>
            <a:chExt cx="684000" cy="769441"/>
          </a:xfrm>
        </p:grpSpPr>
        <p:sp>
          <p:nvSpPr>
            <p:cNvPr id="45" name="椭圆 44"/>
            <p:cNvSpPr/>
            <p:nvPr/>
          </p:nvSpPr>
          <p:spPr>
            <a:xfrm>
              <a:off x="1267375" y="4739482"/>
              <a:ext cx="612000" cy="612000"/>
            </a:xfrm>
            <a:prstGeom prst="ellipse">
              <a:avLst/>
            </a:prstGeom>
            <a:solidFill>
              <a:srgbClr val="00A1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spc="-300" dirty="0">
                <a:latin typeface="Times New Roman" panose="02020603050405020304" pitchFamily="18" charset="0"/>
                <a:cs typeface="Times New Roman" panose="02020603050405020304" pitchFamily="18" charset="0"/>
              </a:endParaRPr>
            </a:p>
          </p:txBody>
        </p:sp>
        <p:sp>
          <p:nvSpPr>
            <p:cNvPr id="46" name="TextBox 45"/>
            <p:cNvSpPr txBox="1"/>
            <p:nvPr/>
          </p:nvSpPr>
          <p:spPr>
            <a:xfrm>
              <a:off x="1219800" y="4649187"/>
              <a:ext cx="684000" cy="769441"/>
            </a:xfrm>
            <a:prstGeom prst="rect">
              <a:avLst/>
            </a:prstGeom>
            <a:noFill/>
          </p:spPr>
          <p:txBody>
            <a:bodyPr wrap="square" rtlCol="0" anchor="ctr">
              <a:spAutoFit/>
            </a:bodyPr>
            <a:lstStyle/>
            <a:p>
              <a:pPr algn="ctr"/>
              <a:r>
                <a:rPr lang="en-US" altLang="zh-CN" sz="4400" spc="-300" dirty="0" smtClean="0">
                  <a:solidFill>
                    <a:schemeClr val="lt1"/>
                  </a:solidFill>
                  <a:latin typeface="Times New Roman" panose="02020603050405020304" pitchFamily="18" charset="0"/>
                  <a:cs typeface="Times New Roman" panose="02020603050405020304" pitchFamily="18" charset="0"/>
                </a:rPr>
                <a:t>39</a:t>
              </a:r>
              <a:endParaRPr lang="zh-CN" altLang="en-US" sz="4400" spc="-300" dirty="0">
                <a:solidFill>
                  <a:schemeClr val="lt1"/>
                </a:solidFill>
                <a:latin typeface="Times New Roman" panose="02020603050405020304" pitchFamily="18" charset="0"/>
                <a:cs typeface="Times New Roman" panose="02020603050405020304" pitchFamily="18" charset="0"/>
              </a:endParaRPr>
            </a:p>
          </p:txBody>
        </p:sp>
      </p:grpSp>
      <p:grpSp>
        <p:nvGrpSpPr>
          <p:cNvPr id="47" name="组合 46"/>
          <p:cNvGrpSpPr/>
          <p:nvPr/>
        </p:nvGrpSpPr>
        <p:grpSpPr>
          <a:xfrm>
            <a:off x="1219800" y="4333559"/>
            <a:ext cx="684000" cy="769441"/>
            <a:chOff x="1219800" y="4649187"/>
            <a:chExt cx="684000" cy="769441"/>
          </a:xfrm>
        </p:grpSpPr>
        <p:sp>
          <p:nvSpPr>
            <p:cNvPr id="48" name="椭圆 47"/>
            <p:cNvSpPr/>
            <p:nvPr/>
          </p:nvSpPr>
          <p:spPr>
            <a:xfrm>
              <a:off x="1267375" y="4739482"/>
              <a:ext cx="612000" cy="612000"/>
            </a:xfrm>
            <a:prstGeom prst="ellipse">
              <a:avLst/>
            </a:prstGeom>
            <a:solidFill>
              <a:srgbClr val="00A1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spc="-300" dirty="0">
                <a:latin typeface="Times New Roman" panose="02020603050405020304" pitchFamily="18" charset="0"/>
                <a:cs typeface="Times New Roman" panose="02020603050405020304" pitchFamily="18" charset="0"/>
              </a:endParaRPr>
            </a:p>
          </p:txBody>
        </p:sp>
        <p:sp>
          <p:nvSpPr>
            <p:cNvPr id="49" name="TextBox 48"/>
            <p:cNvSpPr txBox="1"/>
            <p:nvPr/>
          </p:nvSpPr>
          <p:spPr>
            <a:xfrm>
              <a:off x="1219800" y="4649187"/>
              <a:ext cx="684000" cy="769441"/>
            </a:xfrm>
            <a:prstGeom prst="rect">
              <a:avLst/>
            </a:prstGeom>
            <a:noFill/>
          </p:spPr>
          <p:txBody>
            <a:bodyPr wrap="square" rtlCol="0" anchor="ctr">
              <a:spAutoFit/>
            </a:bodyPr>
            <a:lstStyle/>
            <a:p>
              <a:pPr algn="ctr"/>
              <a:r>
                <a:rPr lang="en-US" altLang="zh-CN" sz="4400" spc="-300" dirty="0" smtClean="0">
                  <a:solidFill>
                    <a:schemeClr val="lt1"/>
                  </a:solidFill>
                  <a:latin typeface="Times New Roman" panose="02020603050405020304" pitchFamily="18" charset="0"/>
                  <a:cs typeface="Times New Roman" panose="02020603050405020304" pitchFamily="18" charset="0"/>
                </a:rPr>
                <a:t>40</a:t>
              </a:r>
              <a:endParaRPr lang="zh-CN" altLang="en-US" sz="4400" spc="-300" dirty="0">
                <a:solidFill>
                  <a:schemeClr val="lt1"/>
                </a:solidFill>
                <a:latin typeface="Times New Roman" panose="02020603050405020304" pitchFamily="18" charset="0"/>
                <a:cs typeface="Times New Roman" panose="02020603050405020304" pitchFamily="18" charset="0"/>
              </a:endParaRPr>
            </a:p>
          </p:txBody>
        </p:sp>
      </p:grpSp>
      <p:sp>
        <p:nvSpPr>
          <p:cNvPr id="50" name="文本框 13"/>
          <p:cNvSpPr txBox="1"/>
          <p:nvPr/>
        </p:nvSpPr>
        <p:spPr>
          <a:xfrm>
            <a:off x="12443470" y="6536910"/>
            <a:ext cx="8299980" cy="923330"/>
          </a:xfrm>
          <a:prstGeom prst="rect">
            <a:avLst/>
          </a:prstGeom>
          <a:noFill/>
        </p:spPr>
        <p:txBody>
          <a:bodyPr wrap="square" rtlCol="0">
            <a:spAutoFit/>
          </a:bodyPr>
          <a:lstStyle/>
          <a:p>
            <a:r>
              <a:rPr lang="en-US"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I was/felt very embarrassed </a:t>
            </a:r>
            <a:endPar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endParaRPr>
          </a:p>
        </p:txBody>
      </p:sp>
      <p:grpSp>
        <p:nvGrpSpPr>
          <p:cNvPr id="53" name="组合 52"/>
          <p:cNvGrpSpPr/>
          <p:nvPr/>
        </p:nvGrpSpPr>
        <p:grpSpPr>
          <a:xfrm>
            <a:off x="1219800" y="6633000"/>
            <a:ext cx="684000" cy="769441"/>
            <a:chOff x="1219800" y="4649187"/>
            <a:chExt cx="684000" cy="769441"/>
          </a:xfrm>
        </p:grpSpPr>
        <p:sp>
          <p:nvSpPr>
            <p:cNvPr id="54" name="椭圆 53"/>
            <p:cNvSpPr/>
            <p:nvPr/>
          </p:nvSpPr>
          <p:spPr>
            <a:xfrm>
              <a:off x="1267375" y="4739482"/>
              <a:ext cx="612000" cy="612000"/>
            </a:xfrm>
            <a:prstGeom prst="ellipse">
              <a:avLst/>
            </a:prstGeom>
            <a:solidFill>
              <a:srgbClr val="00A1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spc="-300" dirty="0">
                <a:latin typeface="Times New Roman" panose="02020603050405020304" pitchFamily="18" charset="0"/>
                <a:cs typeface="Times New Roman" panose="02020603050405020304" pitchFamily="18" charset="0"/>
              </a:endParaRPr>
            </a:p>
          </p:txBody>
        </p:sp>
        <p:sp>
          <p:nvSpPr>
            <p:cNvPr id="55" name="TextBox 54"/>
            <p:cNvSpPr txBox="1"/>
            <p:nvPr/>
          </p:nvSpPr>
          <p:spPr>
            <a:xfrm>
              <a:off x="1219800" y="4649187"/>
              <a:ext cx="684000" cy="769441"/>
            </a:xfrm>
            <a:prstGeom prst="rect">
              <a:avLst/>
            </a:prstGeom>
            <a:noFill/>
          </p:spPr>
          <p:txBody>
            <a:bodyPr wrap="square" rtlCol="0" anchor="ctr">
              <a:spAutoFit/>
            </a:bodyPr>
            <a:lstStyle/>
            <a:p>
              <a:pPr algn="ctr"/>
              <a:r>
                <a:rPr lang="en-US" altLang="zh-CN" sz="4400" spc="-300" dirty="0" smtClean="0">
                  <a:solidFill>
                    <a:schemeClr val="lt1"/>
                  </a:solidFill>
                  <a:latin typeface="Times New Roman" panose="02020603050405020304" pitchFamily="18" charset="0"/>
                  <a:cs typeface="Times New Roman" panose="02020603050405020304" pitchFamily="18" charset="0"/>
                </a:rPr>
                <a:t>41</a:t>
              </a:r>
              <a:endParaRPr lang="zh-CN" altLang="en-US" sz="4400" spc="-300" dirty="0">
                <a:solidFill>
                  <a:schemeClr val="lt1"/>
                </a:solidFill>
                <a:latin typeface="Times New Roman" panose="02020603050405020304" pitchFamily="18" charset="0"/>
                <a:cs typeface="Times New Roman" panose="02020603050405020304" pitchFamily="18" charset="0"/>
              </a:endParaRPr>
            </a:p>
          </p:txBody>
        </p:sp>
      </p:grpSp>
      <p:sp>
        <p:nvSpPr>
          <p:cNvPr id="25" name="文本框 13"/>
          <p:cNvSpPr txBox="1"/>
          <p:nvPr/>
        </p:nvSpPr>
        <p:spPr>
          <a:xfrm>
            <a:off x="10281915" y="1901910"/>
            <a:ext cx="2907468" cy="923330"/>
          </a:xfrm>
          <a:prstGeom prst="rect">
            <a:avLst/>
          </a:prstGeom>
          <a:noFill/>
        </p:spPr>
        <p:txBody>
          <a:bodyPr wrap="square" rtlCol="0">
            <a:spAutoFit/>
          </a:bodyPr>
          <a:lstStyle/>
          <a:p>
            <a:r>
              <a:rPr lang="en-US"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collecting</a:t>
            </a:r>
            <a:endPar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endParaRPr>
          </a:p>
        </p:txBody>
      </p:sp>
      <p:sp>
        <p:nvSpPr>
          <p:cNvPr id="27" name="文本框 13"/>
          <p:cNvSpPr txBox="1"/>
          <p:nvPr/>
        </p:nvSpPr>
        <p:spPr>
          <a:xfrm>
            <a:off x="12365650" y="4225860"/>
            <a:ext cx="3271985" cy="923330"/>
          </a:xfrm>
          <a:prstGeom prst="rect">
            <a:avLst/>
          </a:prstGeom>
          <a:noFill/>
        </p:spPr>
        <p:txBody>
          <a:bodyPr wrap="square" rtlCol="0">
            <a:spAutoFit/>
          </a:bodyPr>
          <a:lstStyle/>
          <a:p>
            <a:r>
              <a:rPr lang="en-US" altLang="zh-CN"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inspiring</a:t>
            </a:r>
          </a:p>
        </p:txBody>
      </p:sp>
      <p:pic>
        <p:nvPicPr>
          <p:cNvPr id="26" name="图片 25">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6107849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500"/>
                                        <p:tgtEl>
                                          <p:spTgt spid="31"/>
                                        </p:tgtEl>
                                      </p:cBhvr>
                                    </p:animEffect>
                                  </p:childTnLst>
                                </p:cTn>
                              </p:par>
                              <p:par>
                                <p:cTn id="8" presetID="10" presetClass="entr" presetSubtype="0" fill="hold" nodeType="withEffect">
                                  <p:stCondLst>
                                    <p:cond delay="0"/>
                                  </p:stCondLst>
                                  <p:childTnLst>
                                    <p:set>
                                      <p:cBhvr>
                                        <p:cTn id="9" dur="1" fill="hold">
                                          <p:stCondLst>
                                            <p:cond delay="0"/>
                                          </p:stCondLst>
                                        </p:cTn>
                                        <p:tgtEl>
                                          <p:spTgt spid="44"/>
                                        </p:tgtEl>
                                        <p:attrNameLst>
                                          <p:attrName>style.visibility</p:attrName>
                                        </p:attrNameLst>
                                      </p:cBhvr>
                                      <p:to>
                                        <p:strVal val="visible"/>
                                      </p:to>
                                    </p:set>
                                    <p:animEffect transition="in" filter="fade">
                                      <p:cBhvr>
                                        <p:cTn id="10" dur="500"/>
                                        <p:tgtEl>
                                          <p:spTgt spid="44"/>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25"/>
                                        </p:tgtEl>
                                        <p:attrNameLst>
                                          <p:attrName>style.visibility</p:attrName>
                                        </p:attrNameLst>
                                      </p:cBhvr>
                                      <p:to>
                                        <p:strVal val="visible"/>
                                      </p:to>
                                    </p:set>
                                    <p:animEffect transition="in" filter="wipe(left)">
                                      <p:cBhvr>
                                        <p:cTn id="15" dur="2000"/>
                                        <p:tgtEl>
                                          <p:spTgt spid="25"/>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33"/>
                                        </p:tgtEl>
                                        <p:attrNameLst>
                                          <p:attrName>style.visibility</p:attrName>
                                        </p:attrNameLst>
                                      </p:cBhvr>
                                      <p:to>
                                        <p:strVal val="visible"/>
                                      </p:to>
                                    </p:set>
                                    <p:animEffect transition="in" filter="fade">
                                      <p:cBhvr>
                                        <p:cTn id="20" dur="500"/>
                                        <p:tgtEl>
                                          <p:spTgt spid="33"/>
                                        </p:tgtEl>
                                      </p:cBhvr>
                                    </p:animEffect>
                                  </p:childTnLst>
                                </p:cTn>
                              </p:par>
                              <p:par>
                                <p:cTn id="21" presetID="10" presetClass="entr" presetSubtype="0" fill="hold" nodeType="withEffect">
                                  <p:stCondLst>
                                    <p:cond delay="0"/>
                                  </p:stCondLst>
                                  <p:childTnLst>
                                    <p:set>
                                      <p:cBhvr>
                                        <p:cTn id="22" dur="1" fill="hold">
                                          <p:stCondLst>
                                            <p:cond delay="0"/>
                                          </p:stCondLst>
                                        </p:cTn>
                                        <p:tgtEl>
                                          <p:spTgt spid="47"/>
                                        </p:tgtEl>
                                        <p:attrNameLst>
                                          <p:attrName>style.visibility</p:attrName>
                                        </p:attrNameLst>
                                      </p:cBhvr>
                                      <p:to>
                                        <p:strVal val="visible"/>
                                      </p:to>
                                    </p:set>
                                    <p:animEffect transition="in" filter="fade">
                                      <p:cBhvr>
                                        <p:cTn id="23" dur="500"/>
                                        <p:tgtEl>
                                          <p:spTgt spid="47"/>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27"/>
                                        </p:tgtEl>
                                        <p:attrNameLst>
                                          <p:attrName>style.visibility</p:attrName>
                                        </p:attrNameLst>
                                      </p:cBhvr>
                                      <p:to>
                                        <p:strVal val="visible"/>
                                      </p:to>
                                    </p:set>
                                    <p:animEffect transition="in" filter="wipe(left)">
                                      <p:cBhvr>
                                        <p:cTn id="28" dur="2000"/>
                                        <p:tgtEl>
                                          <p:spTgt spid="27"/>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35"/>
                                        </p:tgtEl>
                                        <p:attrNameLst>
                                          <p:attrName>style.visibility</p:attrName>
                                        </p:attrNameLst>
                                      </p:cBhvr>
                                      <p:to>
                                        <p:strVal val="visible"/>
                                      </p:to>
                                    </p:set>
                                    <p:animEffect transition="in" filter="fade">
                                      <p:cBhvr>
                                        <p:cTn id="33" dur="500"/>
                                        <p:tgtEl>
                                          <p:spTgt spid="35"/>
                                        </p:tgtEl>
                                      </p:cBhvr>
                                    </p:animEffect>
                                  </p:childTnLst>
                                </p:cTn>
                              </p:par>
                              <p:par>
                                <p:cTn id="34" presetID="10" presetClass="entr" presetSubtype="0" fill="hold" nodeType="withEffect">
                                  <p:stCondLst>
                                    <p:cond delay="0"/>
                                  </p:stCondLst>
                                  <p:childTnLst>
                                    <p:set>
                                      <p:cBhvr>
                                        <p:cTn id="35" dur="1" fill="hold">
                                          <p:stCondLst>
                                            <p:cond delay="0"/>
                                          </p:stCondLst>
                                        </p:cTn>
                                        <p:tgtEl>
                                          <p:spTgt spid="53"/>
                                        </p:tgtEl>
                                        <p:attrNameLst>
                                          <p:attrName>style.visibility</p:attrName>
                                        </p:attrNameLst>
                                      </p:cBhvr>
                                      <p:to>
                                        <p:strVal val="visible"/>
                                      </p:to>
                                    </p:set>
                                    <p:animEffect transition="in" filter="fade">
                                      <p:cBhvr>
                                        <p:cTn id="36" dur="500"/>
                                        <p:tgtEl>
                                          <p:spTgt spid="53"/>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8" fill="hold" grpId="0" nodeType="clickEffect">
                                  <p:stCondLst>
                                    <p:cond delay="0"/>
                                  </p:stCondLst>
                                  <p:childTnLst>
                                    <p:set>
                                      <p:cBhvr>
                                        <p:cTn id="40" dur="1" fill="hold">
                                          <p:stCondLst>
                                            <p:cond delay="0"/>
                                          </p:stCondLst>
                                        </p:cTn>
                                        <p:tgtEl>
                                          <p:spTgt spid="50"/>
                                        </p:tgtEl>
                                        <p:attrNameLst>
                                          <p:attrName>style.visibility</p:attrName>
                                        </p:attrNameLst>
                                      </p:cBhvr>
                                      <p:to>
                                        <p:strVal val="visible"/>
                                      </p:to>
                                    </p:set>
                                    <p:animEffect transition="in" filter="wipe(left)">
                                      <p:cBhvr>
                                        <p:cTn id="41" dur="2000"/>
                                        <p:tgtEl>
                                          <p:spTgt spid="50"/>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39"/>
                                        </p:tgtEl>
                                        <p:attrNameLst>
                                          <p:attrName>style.visibility</p:attrName>
                                        </p:attrNameLst>
                                      </p:cBhvr>
                                      <p:to>
                                        <p:strVal val="visible"/>
                                      </p:to>
                                    </p:set>
                                    <p:animEffect transition="in" filter="fade">
                                      <p:cBhvr>
                                        <p:cTn id="46" dur="500"/>
                                        <p:tgtEl>
                                          <p:spTgt spid="39"/>
                                        </p:tgtEl>
                                      </p:cBhvr>
                                    </p:animEffect>
                                  </p:childTnLst>
                                </p:cTn>
                              </p:par>
                              <p:par>
                                <p:cTn id="47" presetID="10" presetClass="entr" presetSubtype="0" fill="hold" nodeType="withEffect">
                                  <p:stCondLst>
                                    <p:cond delay="0"/>
                                  </p:stCondLst>
                                  <p:childTnLst>
                                    <p:set>
                                      <p:cBhvr>
                                        <p:cTn id="48" dur="1" fill="hold">
                                          <p:stCondLst>
                                            <p:cond delay="0"/>
                                          </p:stCondLst>
                                        </p:cTn>
                                        <p:tgtEl>
                                          <p:spTgt spid="40"/>
                                        </p:tgtEl>
                                        <p:attrNameLst>
                                          <p:attrName>style.visibility</p:attrName>
                                        </p:attrNameLst>
                                      </p:cBhvr>
                                      <p:to>
                                        <p:strVal val="visible"/>
                                      </p:to>
                                    </p:set>
                                    <p:animEffect transition="in" filter="fade">
                                      <p:cBhvr>
                                        <p:cTn id="49" dur="500"/>
                                        <p:tgtEl>
                                          <p:spTgt spid="40"/>
                                        </p:tgtEl>
                                      </p:cBhvr>
                                    </p:animEffect>
                                  </p:childTnLst>
                                </p:cTn>
                              </p:par>
                            </p:childTnLst>
                          </p:cTn>
                        </p:par>
                      </p:childTnLst>
                    </p:cTn>
                  </p:par>
                  <p:par>
                    <p:cTn id="50" fill="hold">
                      <p:stCondLst>
                        <p:cond delay="indefinite"/>
                      </p:stCondLst>
                      <p:childTnLst>
                        <p:par>
                          <p:cTn id="51" fill="hold">
                            <p:stCondLst>
                              <p:cond delay="0"/>
                            </p:stCondLst>
                            <p:childTnLst>
                              <p:par>
                                <p:cTn id="52" presetID="22" presetClass="entr" presetSubtype="8" fill="hold" grpId="0" nodeType="clickEffect">
                                  <p:stCondLst>
                                    <p:cond delay="0"/>
                                  </p:stCondLst>
                                  <p:childTnLst>
                                    <p:set>
                                      <p:cBhvr>
                                        <p:cTn id="53" dur="1" fill="hold">
                                          <p:stCondLst>
                                            <p:cond delay="0"/>
                                          </p:stCondLst>
                                        </p:cTn>
                                        <p:tgtEl>
                                          <p:spTgt spid="43"/>
                                        </p:tgtEl>
                                        <p:attrNameLst>
                                          <p:attrName>style.visibility</p:attrName>
                                        </p:attrNameLst>
                                      </p:cBhvr>
                                      <p:to>
                                        <p:strVal val="visible"/>
                                      </p:to>
                                    </p:set>
                                    <p:animEffect transition="in" filter="wipe(left)">
                                      <p:cBhvr>
                                        <p:cTn id="54" dur="20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3" grpId="0"/>
      <p:bldP spid="35" grpId="0"/>
      <p:bldP spid="39" grpId="0"/>
      <p:bldP spid="43" grpId="0"/>
      <p:bldP spid="50" grpId="0"/>
      <p:bldP spid="25" grpId="0"/>
      <p:bldP spid="27"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对角圆角矩形 1"/>
          <p:cNvSpPr/>
          <p:nvPr/>
        </p:nvSpPr>
        <p:spPr>
          <a:xfrm>
            <a:off x="1268730" y="715550"/>
            <a:ext cx="3420000" cy="900000"/>
          </a:xfrm>
          <a:prstGeom prst="round2DiagRect">
            <a:avLst/>
          </a:prstGeom>
          <a:solidFill>
            <a:srgbClr val="DA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5600" b="1" dirty="0">
                <a:solidFill>
                  <a:schemeClr val="bg1"/>
                </a:solidFill>
                <a:latin typeface="黑体" panose="02010609060101010101" pitchFamily="49" charset="-122"/>
                <a:ea typeface="黑体" panose="02010609060101010101" pitchFamily="49" charset="-122"/>
                <a:sym typeface="+mn-ea"/>
              </a:rPr>
              <a:t>小提示</a:t>
            </a:r>
          </a:p>
        </p:txBody>
      </p:sp>
      <p:pic>
        <p:nvPicPr>
          <p:cNvPr id="4" name="图片 3">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8"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5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非</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谓语动词</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P308</a:t>
            </a:r>
            <a:endParaRPr lang="zh-CN" altLang="en-US" sz="3200" dirty="0">
              <a:solidFill>
                <a:srgbClr val="FF0000"/>
              </a:solidFill>
              <a:latin typeface="宋体" panose="02010600030101010101" pitchFamily="2" charset="-122"/>
              <a:ea typeface="宋体" panose="02010600030101010101" pitchFamily="2" charset="-122"/>
            </a:endParaRPr>
          </a:p>
        </p:txBody>
      </p:sp>
      <p:pic>
        <p:nvPicPr>
          <p:cNvPr id="1026" name="Picture 2"/>
          <p:cNvPicPr>
            <a:picLocks noChangeAspect="1" noChangeArrowheads="1"/>
          </p:cNvPicPr>
          <p:nvPr/>
        </p:nvPicPr>
        <p:blipFill>
          <a:blip r:embed="rId3">
            <a:clrChange>
              <a:clrFrom>
                <a:srgbClr val="FFFDE9"/>
              </a:clrFrom>
              <a:clrTo>
                <a:srgbClr val="FFFDE9">
                  <a:alpha val="0"/>
                </a:srgbClr>
              </a:clrTo>
            </a:clrChange>
            <a:extLst>
              <a:ext uri="{28A0092B-C50C-407E-A947-70E740481C1C}">
                <a14:useLocalDpi xmlns:a14="http://schemas.microsoft.com/office/drawing/2010/main" val="0"/>
              </a:ext>
            </a:extLst>
          </a:blip>
          <a:srcRect/>
          <a:stretch>
            <a:fillRect/>
          </a:stretch>
        </p:blipFill>
        <p:spPr bwMode="auto">
          <a:xfrm>
            <a:off x="6785650" y="1667322"/>
            <a:ext cx="10800000" cy="1038135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图片 8">
            <a:hlinkClick r:id="rId4" action="ppaction://hlinksldjump"/>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42253319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 xmlns:a16="http://schemas.microsoft.com/office/drawing/2014/main" id="{037EC38E-21B6-4B70-B7D0-7EF1E23E3893}"/>
              </a:ext>
            </a:extLst>
          </p:cNvPr>
          <p:cNvSpPr/>
          <p:nvPr/>
        </p:nvSpPr>
        <p:spPr>
          <a:xfrm>
            <a:off x="1192102" y="738000"/>
            <a:ext cx="21987096" cy="969496"/>
          </a:xfrm>
          <a:prstGeom prst="rect">
            <a:avLst/>
          </a:prstGeom>
        </p:spPr>
        <p:txBody>
          <a:bodyPr wrap="square">
            <a:spAutoFit/>
          </a:bodyPr>
          <a:lstStyle/>
          <a:p>
            <a:pPr algn="ct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突破语法</a:t>
            </a:r>
            <a:r>
              <a:rPr lang="en-US" altLang="zh-CN" sz="5700" b="1" dirty="0" smtClean="0">
                <a:latin typeface="Times New Roman" panose="02020603050405020304" pitchFamily="18" charset="0"/>
                <a:ea typeface="黑体" panose="02010609060101010101" pitchFamily="49" charset="-122"/>
                <a:cs typeface="Times New Roman" panose="02020603050405020304" pitchFamily="18" charset="0"/>
              </a:rPr>
              <a:t>5   </a:t>
            </a: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非谓语动词</a:t>
            </a:r>
            <a:endParaRPr lang="en-US" altLang="zh-CN" sz="5700" b="1" dirty="0">
              <a:latin typeface="Times New Roman" panose="02020603050405020304" pitchFamily="18" charset="0"/>
              <a:ea typeface="黑体" panose="02010609060101010101" pitchFamily="49" charset="-122"/>
              <a:cs typeface="Times New Roman" panose="02020603050405020304" pitchFamily="18" charset="0"/>
            </a:endParaRPr>
          </a:p>
        </p:txBody>
      </p:sp>
      <p:pic>
        <p:nvPicPr>
          <p:cNvPr id="4" name="图片 3">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5"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5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非</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谓语动词</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P308</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16" name="TextBox 1"/>
          <p:cNvSpPr txBox="1"/>
          <p:nvPr/>
        </p:nvSpPr>
        <p:spPr>
          <a:xfrm>
            <a:off x="1925638" y="1953000"/>
            <a:ext cx="9405012" cy="894797"/>
          </a:xfrm>
          <a:prstGeom prst="rect">
            <a:avLst/>
          </a:prstGeom>
          <a:noFill/>
        </p:spPr>
        <p:txBody>
          <a:bodyPr wrap="square" rtlCol="0">
            <a:spAutoFit/>
          </a:bodyPr>
          <a:lstStyle/>
          <a:p>
            <a:pPr fontAlgn="auto">
              <a:lnSpc>
                <a:spcPct val="110000"/>
              </a:lnSpc>
            </a:pPr>
            <a:r>
              <a:rPr lang="zh-CN" altLang="en-US" sz="5400" spc="-100" dirty="0">
                <a:latin typeface="黑体" panose="02010609060101010101" pitchFamily="49" charset="-122"/>
                <a:ea typeface="黑体" panose="02010609060101010101" pitchFamily="49" charset="-122"/>
                <a:cs typeface="Times New Roman" panose="02020603050405020304" pitchFamily="18" charset="0"/>
              </a:rPr>
              <a:t>（</a:t>
            </a:r>
            <a:r>
              <a:rPr lang="en-US" altLang="zh-CN" sz="5400" spc="-100" dirty="0">
                <a:latin typeface="黑体" panose="02010609060101010101" pitchFamily="49" charset="-122"/>
                <a:ea typeface="黑体" panose="02010609060101010101" pitchFamily="49" charset="-122"/>
                <a:cs typeface="Times New Roman" panose="02020603050405020304" pitchFamily="18" charset="0"/>
              </a:rPr>
              <a:t>4</a:t>
            </a:r>
            <a:r>
              <a:rPr lang="zh-CN" altLang="en-US" sz="5400" spc="-100" dirty="0">
                <a:latin typeface="黑体" panose="02010609060101010101" pitchFamily="49" charset="-122"/>
                <a:ea typeface="黑体" panose="02010609060101010101" pitchFamily="49" charset="-122"/>
                <a:cs typeface="Times New Roman" panose="02020603050405020304" pitchFamily="18" charset="0"/>
              </a:rPr>
              <a:t>）分词作宾语补足语</a:t>
            </a:r>
          </a:p>
        </p:txBody>
      </p:sp>
      <p:graphicFrame>
        <p:nvGraphicFramePr>
          <p:cNvPr id="2" name="表格 1"/>
          <p:cNvGraphicFramePr>
            <a:graphicFrameLocks noGrp="1"/>
          </p:cNvGraphicFramePr>
          <p:nvPr>
            <p:extLst>
              <p:ext uri="{D42A27DB-BD31-4B8C-83A1-F6EECF244321}">
                <p14:modId xmlns:p14="http://schemas.microsoft.com/office/powerpoint/2010/main" val="2534870967"/>
              </p:ext>
            </p:extLst>
          </p:nvPr>
        </p:nvGraphicFramePr>
        <p:xfrm>
          <a:off x="1437843" y="3978000"/>
          <a:ext cx="20062806" cy="8412480"/>
        </p:xfrm>
        <a:graphic>
          <a:graphicData uri="http://schemas.openxmlformats.org/drawingml/2006/table">
            <a:tbl>
              <a:tblPr firstRow="1" bandRow="1">
                <a:tableStyleId>{5C22544A-7EE6-4342-B048-85BDC9FD1C3A}</a:tableStyleId>
              </a:tblPr>
              <a:tblGrid>
                <a:gridCol w="4132807"/>
                <a:gridCol w="9242397"/>
                <a:gridCol w="6687602"/>
              </a:tblGrid>
              <a:tr h="132115">
                <a:tc>
                  <a:txBody>
                    <a:bodyPr/>
                    <a:lstStyle/>
                    <a:p>
                      <a:endParaRPr lang="zh-CN" altLang="en-US" sz="4800" dirty="0"/>
                    </a:p>
                  </a:txBody>
                  <a:tcPr/>
                </a:tc>
                <a:tc>
                  <a:txBody>
                    <a:bodyPr/>
                    <a:lstStyle/>
                    <a:p>
                      <a:pPr algn="ctr"/>
                      <a:r>
                        <a:rPr lang="zh-CN" altLang="en-US" sz="4800" b="0" dirty="0" smtClean="0">
                          <a:latin typeface="黑体" panose="02010609060101010101" pitchFamily="49" charset="-122"/>
                          <a:ea typeface="黑体" panose="02010609060101010101" pitchFamily="49" charset="-122"/>
                        </a:rPr>
                        <a:t>现在分词作宾语补足语</a:t>
                      </a:r>
                      <a:endParaRPr lang="zh-CN" altLang="en-US" sz="4800" b="0" dirty="0">
                        <a:latin typeface="黑体" panose="02010609060101010101" pitchFamily="49" charset="-122"/>
                        <a:ea typeface="黑体" panose="02010609060101010101" pitchFamily="49" charset="-122"/>
                      </a:endParaRPr>
                    </a:p>
                  </a:txBody>
                  <a:tcPr/>
                </a:tc>
                <a:tc>
                  <a:txBody>
                    <a:bodyPr/>
                    <a:lstStyle/>
                    <a:p>
                      <a:pPr algn="ctr"/>
                      <a:r>
                        <a:rPr lang="zh-CN" altLang="en-US" sz="4800" b="0" dirty="0" smtClean="0">
                          <a:latin typeface="黑体" panose="02010609060101010101" pitchFamily="49" charset="-122"/>
                          <a:ea typeface="黑体" panose="02010609060101010101" pitchFamily="49" charset="-122"/>
                        </a:rPr>
                        <a:t>过去分词作宾语补足语</a:t>
                      </a:r>
                      <a:endParaRPr lang="zh-CN" altLang="en-US" sz="4800" b="0" dirty="0">
                        <a:latin typeface="黑体" panose="02010609060101010101" pitchFamily="49" charset="-122"/>
                        <a:ea typeface="黑体" panose="02010609060101010101" pitchFamily="49" charset="-122"/>
                      </a:endParaRPr>
                    </a:p>
                  </a:txBody>
                  <a:tcPr/>
                </a:tc>
              </a:tr>
              <a:tr h="370840">
                <a:tc>
                  <a:txBody>
                    <a:bodyPr/>
                    <a:lstStyle/>
                    <a:p>
                      <a:pPr algn="ctr"/>
                      <a:r>
                        <a:rPr lang="zh-CN" altLang="en-US" sz="4800" dirty="0" smtClean="0">
                          <a:latin typeface="黑体" panose="02010609060101010101" pitchFamily="49" charset="-122"/>
                          <a:ea typeface="黑体" panose="02010609060101010101" pitchFamily="49" charset="-122"/>
                        </a:rPr>
                        <a:t>含义</a:t>
                      </a:r>
                      <a:endParaRPr lang="zh-CN" altLang="en-US" sz="4800" dirty="0">
                        <a:latin typeface="黑体" panose="02010609060101010101" pitchFamily="49" charset="-122"/>
                        <a:ea typeface="黑体" panose="02010609060101010101" pitchFamily="49" charset="-122"/>
                      </a:endParaRPr>
                    </a:p>
                  </a:txBody>
                  <a:tcPr anchor="ctr"/>
                </a:tc>
                <a:tc>
                  <a:txBody>
                    <a:bodyPr/>
                    <a:lstStyle/>
                    <a:p>
                      <a:r>
                        <a:rPr lang="zh-CN" altLang="en-US" sz="4800" baseline="0" dirty="0" smtClean="0">
                          <a:latin typeface="Times New Roman" panose="02020603050405020304" pitchFamily="18" charset="0"/>
                          <a:ea typeface="楷体" panose="02010609060101010101" pitchFamily="49" charset="-122"/>
                        </a:rPr>
                        <a:t>表示动作与谓语同时发生或正在进行，强调过程或状态</a:t>
                      </a:r>
                      <a:endParaRPr lang="zh-CN" altLang="en-US" sz="4800" baseline="0" dirty="0">
                        <a:latin typeface="Times New Roman" panose="02020603050405020304" pitchFamily="18" charset="0"/>
                        <a:ea typeface="楷体" panose="02010609060101010101" pitchFamily="49" charset="-122"/>
                      </a:endParaRPr>
                    </a:p>
                  </a:txBody>
                  <a:tcPr anchor="ctr"/>
                </a:tc>
                <a:tc>
                  <a:txBody>
                    <a:bodyPr/>
                    <a:lstStyle/>
                    <a:p>
                      <a:r>
                        <a:rPr lang="zh-CN" altLang="en-US" sz="4800" baseline="0" dirty="0" smtClean="0">
                          <a:latin typeface="Times New Roman" panose="02020603050405020304" pitchFamily="18" charset="0"/>
                          <a:ea typeface="楷体" panose="02010609060101010101" pitchFamily="49" charset="-122"/>
                        </a:rPr>
                        <a:t>说明宾语的状态或性质</a:t>
                      </a:r>
                      <a:endParaRPr lang="zh-CN" altLang="en-US" sz="4800" baseline="0" dirty="0">
                        <a:latin typeface="Times New Roman" panose="02020603050405020304" pitchFamily="18" charset="0"/>
                        <a:ea typeface="楷体" panose="02010609060101010101" pitchFamily="49" charset="-122"/>
                      </a:endParaRPr>
                    </a:p>
                  </a:txBody>
                  <a:tcPr anchor="ctr"/>
                </a:tc>
              </a:tr>
              <a:tr h="370840">
                <a:tc>
                  <a:txBody>
                    <a:bodyPr/>
                    <a:lstStyle/>
                    <a:p>
                      <a:pPr algn="ctr"/>
                      <a:r>
                        <a:rPr lang="zh-CN" altLang="en-US" sz="4800" dirty="0" smtClean="0">
                          <a:latin typeface="黑体" panose="02010609060101010101" pitchFamily="49" charset="-122"/>
                          <a:ea typeface="黑体" panose="02010609060101010101" pitchFamily="49" charset="-122"/>
                        </a:rPr>
                        <a:t>与宾语的关系</a:t>
                      </a:r>
                      <a:endParaRPr lang="zh-CN" altLang="en-US" sz="4800" dirty="0">
                        <a:latin typeface="黑体" panose="02010609060101010101" pitchFamily="49" charset="-122"/>
                        <a:ea typeface="黑体" panose="02010609060101010101" pitchFamily="49" charset="-122"/>
                      </a:endParaRPr>
                    </a:p>
                  </a:txBody>
                  <a:tcPr anchor="ctr"/>
                </a:tc>
                <a:tc>
                  <a:txBody>
                    <a:bodyPr/>
                    <a:lstStyle/>
                    <a:p>
                      <a:r>
                        <a:rPr lang="zh-CN" altLang="en-US" sz="4800" baseline="0" dirty="0" smtClean="0">
                          <a:latin typeface="Times New Roman" panose="02020603050405020304" pitchFamily="18" charset="0"/>
                          <a:ea typeface="楷体" panose="02010609060101010101" pitchFamily="49" charset="-122"/>
                        </a:rPr>
                        <a:t>与宾语有着逻辑上的主谓关系，宾补一般为宾语所做的动作</a:t>
                      </a:r>
                      <a:endParaRPr lang="zh-CN" altLang="en-US" sz="4800" baseline="0" dirty="0">
                        <a:latin typeface="Times New Roman" panose="02020603050405020304" pitchFamily="18" charset="0"/>
                        <a:ea typeface="楷体" panose="02010609060101010101" pitchFamily="49" charset="-122"/>
                      </a:endParaRPr>
                    </a:p>
                  </a:txBody>
                  <a:tcPr anchor="ctr"/>
                </a:tc>
                <a:tc>
                  <a:txBody>
                    <a:bodyPr/>
                    <a:lstStyle/>
                    <a:p>
                      <a:r>
                        <a:rPr lang="zh-CN" altLang="en-US" sz="4800" baseline="0" dirty="0" smtClean="0">
                          <a:latin typeface="Times New Roman" panose="02020603050405020304" pitchFamily="18" charset="0"/>
                          <a:ea typeface="楷体" panose="02010609060101010101" pitchFamily="49" charset="-122"/>
                        </a:rPr>
                        <a:t>与宾语有着逻辑上的动宾关系，一起构成复合宾语</a:t>
                      </a:r>
                      <a:endParaRPr lang="zh-CN" altLang="en-US" sz="4800" baseline="0" dirty="0">
                        <a:latin typeface="Times New Roman" panose="02020603050405020304" pitchFamily="18" charset="0"/>
                        <a:ea typeface="楷体" panose="02010609060101010101" pitchFamily="49" charset="-122"/>
                      </a:endParaRPr>
                    </a:p>
                  </a:txBody>
                  <a:tcPr anchor="ctr"/>
                </a:tc>
              </a:tr>
              <a:tr h="370840">
                <a:tc>
                  <a:txBody>
                    <a:bodyPr/>
                    <a:lstStyle/>
                    <a:p>
                      <a:pPr algn="ctr"/>
                      <a:r>
                        <a:rPr lang="zh-CN" altLang="en-US" sz="4800" dirty="0" smtClean="0">
                          <a:latin typeface="黑体" panose="02010609060101010101" pitchFamily="49" charset="-122"/>
                          <a:ea typeface="黑体" panose="02010609060101010101" pitchFamily="49" charset="-122"/>
                        </a:rPr>
                        <a:t>使用分词作宾</a:t>
                      </a:r>
                    </a:p>
                    <a:p>
                      <a:pPr algn="ctr"/>
                      <a:r>
                        <a:rPr lang="zh-CN" altLang="en-US" sz="4800" dirty="0" smtClean="0">
                          <a:latin typeface="黑体" panose="02010609060101010101" pitchFamily="49" charset="-122"/>
                          <a:ea typeface="黑体" panose="02010609060101010101" pitchFamily="49" charset="-122"/>
                        </a:rPr>
                        <a:t>补的常见动词</a:t>
                      </a:r>
                      <a:endParaRPr lang="zh-CN" altLang="en-US" sz="4800" dirty="0">
                        <a:latin typeface="黑体" panose="02010609060101010101" pitchFamily="49" charset="-122"/>
                        <a:ea typeface="黑体" panose="02010609060101010101" pitchFamily="49" charset="-122"/>
                      </a:endParaRPr>
                    </a:p>
                  </a:txBody>
                  <a:tcPr anchor="ctr"/>
                </a:tc>
                <a:tc>
                  <a:txBody>
                    <a:bodyPr/>
                    <a:lstStyle/>
                    <a:p>
                      <a:r>
                        <a:rPr lang="en-US" altLang="zh-CN" sz="4800" baseline="0" dirty="0" smtClean="0">
                          <a:latin typeface="Times New Roman" panose="02020603050405020304" pitchFamily="18" charset="0"/>
                          <a:ea typeface="楷体" panose="02010609060101010101" pitchFamily="49" charset="-122"/>
                        </a:rPr>
                        <a:t>make, let, have, keep, leave, look at, see, watch, hear, listen to, notice, find, feel</a:t>
                      </a:r>
                      <a:r>
                        <a:rPr lang="zh-CN" altLang="en-US" sz="4800" baseline="0" dirty="0" smtClean="0">
                          <a:latin typeface="Times New Roman" panose="02020603050405020304" pitchFamily="18" charset="0"/>
                          <a:ea typeface="楷体" panose="02010609060101010101" pitchFamily="49" charset="-122"/>
                        </a:rPr>
                        <a:t>等，可总结为“五让、三看、两听、一注意、一发现、一感觉”</a:t>
                      </a:r>
                    </a:p>
                  </a:txBody>
                  <a:tcPr anchor="ctr"/>
                </a:tc>
                <a:tc>
                  <a:txBody>
                    <a:bodyPr/>
                    <a:lstStyle/>
                    <a:p>
                      <a:r>
                        <a:rPr lang="zh-CN" altLang="en-US" sz="4800" baseline="0" dirty="0" smtClean="0">
                          <a:latin typeface="Times New Roman" panose="02020603050405020304" pitchFamily="18" charset="0"/>
                          <a:ea typeface="楷体" panose="02010609060101010101" pitchFamily="49" charset="-122"/>
                        </a:rPr>
                        <a:t>感官动词，使役动词，</a:t>
                      </a:r>
                      <a:r>
                        <a:rPr lang="en-US" altLang="zh-CN" sz="4800" baseline="0" dirty="0" smtClean="0">
                          <a:latin typeface="Times New Roman" panose="02020603050405020304" pitchFamily="18" charset="0"/>
                          <a:ea typeface="楷体" panose="02010609060101010101" pitchFamily="49" charset="-122"/>
                        </a:rPr>
                        <a:t>leave</a:t>
                      </a:r>
                      <a:r>
                        <a:rPr lang="zh-CN" altLang="en-US" sz="4800" baseline="0" dirty="0" smtClean="0">
                          <a:latin typeface="Times New Roman" panose="02020603050405020304" pitchFamily="18" charset="0"/>
                          <a:ea typeface="楷体" panose="02010609060101010101" pitchFamily="49" charset="-122"/>
                        </a:rPr>
                        <a:t>，</a:t>
                      </a:r>
                      <a:r>
                        <a:rPr lang="en-US" altLang="zh-CN" sz="4800" baseline="0" dirty="0" smtClean="0">
                          <a:latin typeface="Times New Roman" panose="02020603050405020304" pitchFamily="18" charset="0"/>
                          <a:ea typeface="楷体" panose="02010609060101010101" pitchFamily="49" charset="-122"/>
                        </a:rPr>
                        <a:t>find</a:t>
                      </a:r>
                      <a:r>
                        <a:rPr lang="zh-CN" altLang="en-US" sz="4800" baseline="0" dirty="0" smtClean="0">
                          <a:latin typeface="Times New Roman" panose="02020603050405020304" pitchFamily="18" charset="0"/>
                          <a:ea typeface="楷体" panose="02010609060101010101" pitchFamily="49" charset="-122"/>
                        </a:rPr>
                        <a:t>，</a:t>
                      </a:r>
                      <a:r>
                        <a:rPr lang="en-US" altLang="zh-CN" sz="4800" baseline="0" dirty="0" smtClean="0">
                          <a:latin typeface="Times New Roman" panose="02020603050405020304" pitchFamily="18" charset="0"/>
                          <a:ea typeface="楷体" panose="02010609060101010101" pitchFamily="49" charset="-122"/>
                        </a:rPr>
                        <a:t>keep</a:t>
                      </a:r>
                      <a:r>
                        <a:rPr lang="zh-CN" altLang="en-US" sz="4800" baseline="0" dirty="0" smtClean="0">
                          <a:latin typeface="Times New Roman" panose="02020603050405020304" pitchFamily="18" charset="0"/>
                          <a:ea typeface="楷体" panose="02010609060101010101" pitchFamily="49" charset="-122"/>
                        </a:rPr>
                        <a:t>等</a:t>
                      </a:r>
                      <a:endParaRPr lang="zh-CN" altLang="en-US" sz="4800" baseline="0" dirty="0">
                        <a:latin typeface="Times New Roman" panose="02020603050405020304" pitchFamily="18" charset="0"/>
                        <a:ea typeface="楷体" panose="02010609060101010101" pitchFamily="49" charset="-122"/>
                      </a:endParaRPr>
                    </a:p>
                  </a:txBody>
                  <a:tcPr anchor="ctr"/>
                </a:tc>
              </a:tr>
            </a:tbl>
          </a:graphicData>
        </a:graphic>
      </p:graphicFrame>
      <p:cxnSp>
        <p:nvCxnSpPr>
          <p:cNvPr id="7" name="直接连接符 6"/>
          <p:cNvCxnSpPr/>
          <p:nvPr/>
        </p:nvCxnSpPr>
        <p:spPr>
          <a:xfrm>
            <a:off x="1520650" y="3978000"/>
            <a:ext cx="4050000" cy="81000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pic>
        <p:nvPicPr>
          <p:cNvPr id="8" name="图片 7">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276436178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par>
                                <p:cTn id="13" presetID="10" presetClass="entr" presetSubtype="0"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 xmlns:a16="http://schemas.microsoft.com/office/drawing/2014/main" id="{037EC38E-21B6-4B70-B7D0-7EF1E23E3893}"/>
              </a:ext>
            </a:extLst>
          </p:cNvPr>
          <p:cNvSpPr/>
          <p:nvPr/>
        </p:nvSpPr>
        <p:spPr>
          <a:xfrm>
            <a:off x="1192102" y="738000"/>
            <a:ext cx="21987096" cy="969496"/>
          </a:xfrm>
          <a:prstGeom prst="rect">
            <a:avLst/>
          </a:prstGeom>
        </p:spPr>
        <p:txBody>
          <a:bodyPr wrap="square">
            <a:spAutoFit/>
          </a:bodyPr>
          <a:lstStyle/>
          <a:p>
            <a:pPr algn="ct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突破语法</a:t>
            </a:r>
            <a:r>
              <a:rPr lang="en-US" altLang="zh-CN" sz="5700" b="1" dirty="0" smtClean="0">
                <a:latin typeface="Times New Roman" panose="02020603050405020304" pitchFamily="18" charset="0"/>
                <a:ea typeface="黑体" panose="02010609060101010101" pitchFamily="49" charset="-122"/>
                <a:cs typeface="Times New Roman" panose="02020603050405020304" pitchFamily="18" charset="0"/>
              </a:rPr>
              <a:t>5   </a:t>
            </a: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非谓语动词</a:t>
            </a:r>
            <a:endParaRPr lang="en-US" altLang="zh-CN" sz="5700" b="1" dirty="0">
              <a:latin typeface="Times New Roman" panose="02020603050405020304" pitchFamily="18" charset="0"/>
              <a:ea typeface="黑体" panose="02010609060101010101" pitchFamily="49" charset="-122"/>
              <a:cs typeface="Times New Roman" panose="02020603050405020304" pitchFamily="18" charset="0"/>
            </a:endParaRPr>
          </a:p>
        </p:txBody>
      </p:sp>
      <p:pic>
        <p:nvPicPr>
          <p:cNvPr id="4" name="图片 3">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5"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5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非</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谓语动词</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P308</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31" name="TextBox 1"/>
          <p:cNvSpPr txBox="1"/>
          <p:nvPr/>
        </p:nvSpPr>
        <p:spPr>
          <a:xfrm>
            <a:off x="1880649" y="1944632"/>
            <a:ext cx="19710001" cy="940194"/>
          </a:xfrm>
          <a:prstGeom prst="rect">
            <a:avLst/>
          </a:prstGeom>
          <a:noFill/>
        </p:spPr>
        <p:txBody>
          <a:bodyPr wrap="square" rtlCol="0">
            <a:spAutoFit/>
          </a:bodyPr>
          <a:lstStyle/>
          <a:p>
            <a:pPr fontAlgn="auto">
              <a:lnSpc>
                <a:spcPct val="110000"/>
              </a:lnSpc>
            </a:pP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I saw a small girl _________ (stand) in front of a goldfish pond.</a:t>
            </a:r>
          </a:p>
        </p:txBody>
      </p:sp>
      <p:sp>
        <p:nvSpPr>
          <p:cNvPr id="33" name="TextBox 1"/>
          <p:cNvSpPr txBox="1"/>
          <p:nvPr/>
        </p:nvSpPr>
        <p:spPr>
          <a:xfrm>
            <a:off x="1880649" y="4223832"/>
            <a:ext cx="19710001" cy="1854290"/>
          </a:xfrm>
          <a:prstGeom prst="rect">
            <a:avLst/>
          </a:prstGeom>
          <a:noFill/>
        </p:spPr>
        <p:txBody>
          <a:bodyPr wrap="square" rtlCol="0">
            <a:spAutoFit/>
          </a:bodyPr>
          <a:lstStyle/>
          <a:p>
            <a:pPr fontAlgn="auto">
              <a:lnSpc>
                <a:spcPct val="110000"/>
              </a:lnSpc>
            </a:pP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I heard an English song __________ (sing) by the girl when I studied at the classroom yesterday.</a:t>
            </a:r>
          </a:p>
        </p:txBody>
      </p:sp>
      <p:grpSp>
        <p:nvGrpSpPr>
          <p:cNvPr id="44" name="组合 43"/>
          <p:cNvGrpSpPr/>
          <p:nvPr/>
        </p:nvGrpSpPr>
        <p:grpSpPr>
          <a:xfrm>
            <a:off x="1219800" y="2060098"/>
            <a:ext cx="684000" cy="769441"/>
            <a:chOff x="1219800" y="4649187"/>
            <a:chExt cx="684000" cy="769441"/>
          </a:xfrm>
        </p:grpSpPr>
        <p:sp>
          <p:nvSpPr>
            <p:cNvPr id="45" name="椭圆 44"/>
            <p:cNvSpPr/>
            <p:nvPr/>
          </p:nvSpPr>
          <p:spPr>
            <a:xfrm>
              <a:off x="1267375" y="4739482"/>
              <a:ext cx="612000" cy="612000"/>
            </a:xfrm>
            <a:prstGeom prst="ellipse">
              <a:avLst/>
            </a:prstGeom>
            <a:solidFill>
              <a:srgbClr val="00A1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spc="-300" dirty="0">
                <a:latin typeface="Times New Roman" panose="02020603050405020304" pitchFamily="18" charset="0"/>
                <a:cs typeface="Times New Roman" panose="02020603050405020304" pitchFamily="18" charset="0"/>
              </a:endParaRPr>
            </a:p>
          </p:txBody>
        </p:sp>
        <p:sp>
          <p:nvSpPr>
            <p:cNvPr id="46" name="TextBox 45"/>
            <p:cNvSpPr txBox="1"/>
            <p:nvPr/>
          </p:nvSpPr>
          <p:spPr>
            <a:xfrm>
              <a:off x="1219800" y="4649187"/>
              <a:ext cx="684000" cy="769441"/>
            </a:xfrm>
            <a:prstGeom prst="rect">
              <a:avLst/>
            </a:prstGeom>
            <a:noFill/>
          </p:spPr>
          <p:txBody>
            <a:bodyPr wrap="square" rtlCol="0" anchor="ctr">
              <a:spAutoFit/>
            </a:bodyPr>
            <a:lstStyle/>
            <a:p>
              <a:pPr algn="ctr"/>
              <a:r>
                <a:rPr lang="en-US" altLang="zh-CN" sz="4400" spc="-300" dirty="0" smtClean="0">
                  <a:solidFill>
                    <a:schemeClr val="lt1"/>
                  </a:solidFill>
                  <a:latin typeface="Times New Roman" panose="02020603050405020304" pitchFamily="18" charset="0"/>
                  <a:cs typeface="Times New Roman" panose="02020603050405020304" pitchFamily="18" charset="0"/>
                </a:rPr>
                <a:t>43</a:t>
              </a:r>
              <a:endParaRPr lang="zh-CN" altLang="en-US" sz="4400" spc="-300" dirty="0">
                <a:solidFill>
                  <a:schemeClr val="lt1"/>
                </a:solidFill>
                <a:latin typeface="Times New Roman" panose="02020603050405020304" pitchFamily="18" charset="0"/>
                <a:cs typeface="Times New Roman" panose="02020603050405020304" pitchFamily="18" charset="0"/>
              </a:endParaRPr>
            </a:p>
          </p:txBody>
        </p:sp>
      </p:grpSp>
      <p:grpSp>
        <p:nvGrpSpPr>
          <p:cNvPr id="47" name="组合 46"/>
          <p:cNvGrpSpPr/>
          <p:nvPr/>
        </p:nvGrpSpPr>
        <p:grpSpPr>
          <a:xfrm>
            <a:off x="1219800" y="4333559"/>
            <a:ext cx="684000" cy="769441"/>
            <a:chOff x="1219800" y="4649187"/>
            <a:chExt cx="684000" cy="769441"/>
          </a:xfrm>
        </p:grpSpPr>
        <p:sp>
          <p:nvSpPr>
            <p:cNvPr id="48" name="椭圆 47"/>
            <p:cNvSpPr/>
            <p:nvPr/>
          </p:nvSpPr>
          <p:spPr>
            <a:xfrm>
              <a:off x="1267375" y="4739482"/>
              <a:ext cx="612000" cy="612000"/>
            </a:xfrm>
            <a:prstGeom prst="ellipse">
              <a:avLst/>
            </a:prstGeom>
            <a:solidFill>
              <a:srgbClr val="00A1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spc="-300" dirty="0">
                <a:latin typeface="Times New Roman" panose="02020603050405020304" pitchFamily="18" charset="0"/>
                <a:cs typeface="Times New Roman" panose="02020603050405020304" pitchFamily="18" charset="0"/>
              </a:endParaRPr>
            </a:p>
          </p:txBody>
        </p:sp>
        <p:sp>
          <p:nvSpPr>
            <p:cNvPr id="49" name="TextBox 48"/>
            <p:cNvSpPr txBox="1"/>
            <p:nvPr/>
          </p:nvSpPr>
          <p:spPr>
            <a:xfrm>
              <a:off x="1219800" y="4649187"/>
              <a:ext cx="684000" cy="769441"/>
            </a:xfrm>
            <a:prstGeom prst="rect">
              <a:avLst/>
            </a:prstGeom>
            <a:noFill/>
          </p:spPr>
          <p:txBody>
            <a:bodyPr wrap="square" rtlCol="0" anchor="ctr">
              <a:spAutoFit/>
            </a:bodyPr>
            <a:lstStyle/>
            <a:p>
              <a:pPr algn="ctr"/>
              <a:r>
                <a:rPr lang="en-US" altLang="zh-CN" sz="4400" spc="-300" dirty="0" smtClean="0">
                  <a:solidFill>
                    <a:schemeClr val="lt1"/>
                  </a:solidFill>
                  <a:latin typeface="Times New Roman" panose="02020603050405020304" pitchFamily="18" charset="0"/>
                  <a:cs typeface="Times New Roman" panose="02020603050405020304" pitchFamily="18" charset="0"/>
                </a:rPr>
                <a:t>44</a:t>
              </a:r>
              <a:endParaRPr lang="zh-CN" altLang="en-US" sz="4400" spc="-300" dirty="0">
                <a:solidFill>
                  <a:schemeClr val="lt1"/>
                </a:solidFill>
                <a:latin typeface="Times New Roman" panose="02020603050405020304" pitchFamily="18" charset="0"/>
                <a:cs typeface="Times New Roman" panose="02020603050405020304" pitchFamily="18" charset="0"/>
              </a:endParaRPr>
            </a:p>
          </p:txBody>
        </p:sp>
      </p:grpSp>
      <p:sp>
        <p:nvSpPr>
          <p:cNvPr id="25" name="文本框 13"/>
          <p:cNvSpPr txBox="1"/>
          <p:nvPr/>
        </p:nvSpPr>
        <p:spPr>
          <a:xfrm>
            <a:off x="7020673" y="1863000"/>
            <a:ext cx="2907468" cy="923330"/>
          </a:xfrm>
          <a:prstGeom prst="rect">
            <a:avLst/>
          </a:prstGeom>
          <a:noFill/>
        </p:spPr>
        <p:txBody>
          <a:bodyPr wrap="square" rtlCol="0">
            <a:spAutoFit/>
          </a:bodyPr>
          <a:lstStyle/>
          <a:p>
            <a:r>
              <a:rPr lang="en-US"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standing</a:t>
            </a:r>
            <a:endPar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endParaRPr>
          </a:p>
        </p:txBody>
      </p:sp>
      <p:sp>
        <p:nvSpPr>
          <p:cNvPr id="27" name="文本框 13"/>
          <p:cNvSpPr txBox="1"/>
          <p:nvPr/>
        </p:nvSpPr>
        <p:spPr>
          <a:xfrm>
            <a:off x="9318665" y="4225860"/>
            <a:ext cx="3271985" cy="923330"/>
          </a:xfrm>
          <a:prstGeom prst="rect">
            <a:avLst/>
          </a:prstGeom>
          <a:noFill/>
        </p:spPr>
        <p:txBody>
          <a:bodyPr wrap="square" rtlCol="0">
            <a:spAutoFit/>
          </a:bodyPr>
          <a:lstStyle/>
          <a:p>
            <a:r>
              <a:rPr lang="en-US" altLang="zh-CN"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sung</a:t>
            </a:r>
          </a:p>
        </p:txBody>
      </p:sp>
      <p:pic>
        <p:nvPicPr>
          <p:cNvPr id="15" name="图片 14">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6465937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500"/>
                                        <p:tgtEl>
                                          <p:spTgt spid="31"/>
                                        </p:tgtEl>
                                      </p:cBhvr>
                                    </p:animEffect>
                                  </p:childTnLst>
                                </p:cTn>
                              </p:par>
                              <p:par>
                                <p:cTn id="8" presetID="10" presetClass="entr" presetSubtype="0" fill="hold" nodeType="withEffect">
                                  <p:stCondLst>
                                    <p:cond delay="0"/>
                                  </p:stCondLst>
                                  <p:childTnLst>
                                    <p:set>
                                      <p:cBhvr>
                                        <p:cTn id="9" dur="1" fill="hold">
                                          <p:stCondLst>
                                            <p:cond delay="0"/>
                                          </p:stCondLst>
                                        </p:cTn>
                                        <p:tgtEl>
                                          <p:spTgt spid="44"/>
                                        </p:tgtEl>
                                        <p:attrNameLst>
                                          <p:attrName>style.visibility</p:attrName>
                                        </p:attrNameLst>
                                      </p:cBhvr>
                                      <p:to>
                                        <p:strVal val="visible"/>
                                      </p:to>
                                    </p:set>
                                    <p:animEffect transition="in" filter="fade">
                                      <p:cBhvr>
                                        <p:cTn id="10" dur="500"/>
                                        <p:tgtEl>
                                          <p:spTgt spid="44"/>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25"/>
                                        </p:tgtEl>
                                        <p:attrNameLst>
                                          <p:attrName>style.visibility</p:attrName>
                                        </p:attrNameLst>
                                      </p:cBhvr>
                                      <p:to>
                                        <p:strVal val="visible"/>
                                      </p:to>
                                    </p:set>
                                    <p:animEffect transition="in" filter="wipe(left)">
                                      <p:cBhvr>
                                        <p:cTn id="15" dur="2000"/>
                                        <p:tgtEl>
                                          <p:spTgt spid="25"/>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33"/>
                                        </p:tgtEl>
                                        <p:attrNameLst>
                                          <p:attrName>style.visibility</p:attrName>
                                        </p:attrNameLst>
                                      </p:cBhvr>
                                      <p:to>
                                        <p:strVal val="visible"/>
                                      </p:to>
                                    </p:set>
                                    <p:animEffect transition="in" filter="fade">
                                      <p:cBhvr>
                                        <p:cTn id="20" dur="500"/>
                                        <p:tgtEl>
                                          <p:spTgt spid="33"/>
                                        </p:tgtEl>
                                      </p:cBhvr>
                                    </p:animEffect>
                                  </p:childTnLst>
                                </p:cTn>
                              </p:par>
                              <p:par>
                                <p:cTn id="21" presetID="10" presetClass="entr" presetSubtype="0" fill="hold" nodeType="withEffect">
                                  <p:stCondLst>
                                    <p:cond delay="0"/>
                                  </p:stCondLst>
                                  <p:childTnLst>
                                    <p:set>
                                      <p:cBhvr>
                                        <p:cTn id="22" dur="1" fill="hold">
                                          <p:stCondLst>
                                            <p:cond delay="0"/>
                                          </p:stCondLst>
                                        </p:cTn>
                                        <p:tgtEl>
                                          <p:spTgt spid="47"/>
                                        </p:tgtEl>
                                        <p:attrNameLst>
                                          <p:attrName>style.visibility</p:attrName>
                                        </p:attrNameLst>
                                      </p:cBhvr>
                                      <p:to>
                                        <p:strVal val="visible"/>
                                      </p:to>
                                    </p:set>
                                    <p:animEffect transition="in" filter="fade">
                                      <p:cBhvr>
                                        <p:cTn id="23" dur="500"/>
                                        <p:tgtEl>
                                          <p:spTgt spid="47"/>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27"/>
                                        </p:tgtEl>
                                        <p:attrNameLst>
                                          <p:attrName>style.visibility</p:attrName>
                                        </p:attrNameLst>
                                      </p:cBhvr>
                                      <p:to>
                                        <p:strVal val="visible"/>
                                      </p:to>
                                    </p:set>
                                    <p:animEffect transition="in" filter="wipe(left)">
                                      <p:cBhvr>
                                        <p:cTn id="28" dur="20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3" grpId="0"/>
      <p:bldP spid="25" grpId="0"/>
      <p:bldP spid="27"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p:cNvPicPr>
            <a:picLocks noChangeAspect="1" noChangeArrowheads="1"/>
          </p:cNvPicPr>
          <p:nvPr/>
        </p:nvPicPr>
        <p:blipFill>
          <a:blip r:embed="rId2">
            <a:clrChange>
              <a:clrFrom>
                <a:srgbClr val="DBF2FB"/>
              </a:clrFrom>
              <a:clrTo>
                <a:srgbClr val="DBF2FB">
                  <a:alpha val="0"/>
                </a:srgbClr>
              </a:clrTo>
            </a:clrChange>
            <a:extLst>
              <a:ext uri="{28A0092B-C50C-407E-A947-70E740481C1C}">
                <a14:useLocalDpi xmlns:a14="http://schemas.microsoft.com/office/drawing/2010/main" val="0"/>
              </a:ext>
            </a:extLst>
          </a:blip>
          <a:srcRect/>
          <a:stretch>
            <a:fillRect/>
          </a:stretch>
        </p:blipFill>
        <p:spPr bwMode="auto">
          <a:xfrm>
            <a:off x="1025650" y="4486134"/>
            <a:ext cx="20668330" cy="5940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矩形 2">
            <a:extLst>
              <a:ext uri="{FF2B5EF4-FFF2-40B4-BE49-F238E27FC236}">
                <a16:creationId xmlns="" xmlns:a16="http://schemas.microsoft.com/office/drawing/2014/main" id="{037EC38E-21B6-4B70-B7D0-7EF1E23E3893}"/>
              </a:ext>
            </a:extLst>
          </p:cNvPr>
          <p:cNvSpPr/>
          <p:nvPr/>
        </p:nvSpPr>
        <p:spPr>
          <a:xfrm>
            <a:off x="1192102" y="738000"/>
            <a:ext cx="21987096" cy="969496"/>
          </a:xfrm>
          <a:prstGeom prst="rect">
            <a:avLst/>
          </a:prstGeom>
        </p:spPr>
        <p:txBody>
          <a:bodyPr wrap="square">
            <a:spAutoFit/>
          </a:bodyPr>
          <a:lstStyle/>
          <a:p>
            <a:pPr algn="ct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突破语法</a:t>
            </a:r>
            <a:r>
              <a:rPr lang="en-US" altLang="zh-CN" sz="5700" b="1" dirty="0" smtClean="0">
                <a:latin typeface="Times New Roman" panose="02020603050405020304" pitchFamily="18" charset="0"/>
                <a:ea typeface="黑体" panose="02010609060101010101" pitchFamily="49" charset="-122"/>
                <a:cs typeface="Times New Roman" panose="02020603050405020304" pitchFamily="18" charset="0"/>
              </a:rPr>
              <a:t>5   </a:t>
            </a: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非谓语动词</a:t>
            </a:r>
            <a:endParaRPr lang="en-US" altLang="zh-CN" sz="5700" b="1" dirty="0">
              <a:latin typeface="Times New Roman" panose="02020603050405020304" pitchFamily="18" charset="0"/>
              <a:ea typeface="黑体" panose="02010609060101010101" pitchFamily="49" charset="-122"/>
              <a:cs typeface="Times New Roman" panose="02020603050405020304" pitchFamily="18" charset="0"/>
            </a:endParaRPr>
          </a:p>
        </p:txBody>
      </p:sp>
      <p:pic>
        <p:nvPicPr>
          <p:cNvPr id="4" name="图片 3">
            <a:extLst>
              <a:ext uri="{FF2B5EF4-FFF2-40B4-BE49-F238E27FC236}">
                <a16:creationId xmlns="" xmlns:a16="http://schemas.microsoft.com/office/drawing/2014/main" id="{2B77E84D-0C4D-4332-A730-D72B99C4FCE0}"/>
              </a:ext>
            </a:extLst>
          </p:cNvPr>
          <p:cNvPicPr>
            <a:picLocks noChangeAspect="1"/>
          </p:cNvPicPr>
          <p:nvPr/>
        </p:nvPicPr>
        <p:blipFill rotWithShape="1">
          <a:blip r:embed="rId3">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5"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5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非</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谓语动词</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P308</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16" name="TextBox 1"/>
          <p:cNvSpPr txBox="1"/>
          <p:nvPr/>
        </p:nvSpPr>
        <p:spPr>
          <a:xfrm>
            <a:off x="1925638" y="3058602"/>
            <a:ext cx="11205012" cy="1006429"/>
          </a:xfrm>
          <a:prstGeom prst="rect">
            <a:avLst/>
          </a:prstGeom>
          <a:noFill/>
        </p:spPr>
        <p:txBody>
          <a:bodyPr wrap="square" rtlCol="0">
            <a:spAutoFit/>
          </a:bodyPr>
          <a:lstStyle/>
          <a:p>
            <a:pPr fontAlgn="auto">
              <a:lnSpc>
                <a:spcPct val="110000"/>
              </a:lnSpc>
            </a:pPr>
            <a:r>
              <a:rPr lang="zh-CN" altLang="en-US" sz="5400" spc="-100" dirty="0">
                <a:latin typeface="黑体" panose="02010609060101010101" pitchFamily="49" charset="-122"/>
                <a:ea typeface="黑体" panose="02010609060101010101" pitchFamily="49" charset="-122"/>
                <a:cs typeface="Times New Roman" panose="02020603050405020304" pitchFamily="18" charset="0"/>
              </a:rPr>
              <a:t>（</a:t>
            </a:r>
            <a:r>
              <a:rPr lang="en-US" altLang="zh-CN" sz="5400" spc="-100" dirty="0">
                <a:latin typeface="黑体" panose="02010609060101010101" pitchFamily="49" charset="-122"/>
                <a:ea typeface="黑体" panose="02010609060101010101" pitchFamily="49" charset="-122"/>
                <a:cs typeface="Times New Roman" panose="02020603050405020304" pitchFamily="18" charset="0"/>
              </a:rPr>
              <a:t>1</a:t>
            </a:r>
            <a:r>
              <a:rPr lang="zh-CN" altLang="en-US" sz="5400" spc="-100" dirty="0">
                <a:latin typeface="黑体" panose="02010609060101010101" pitchFamily="49" charset="-122"/>
                <a:ea typeface="黑体" panose="02010609060101010101" pitchFamily="49" charset="-122"/>
                <a:cs typeface="Times New Roman" panose="02020603050405020304" pitchFamily="18" charset="0"/>
              </a:rPr>
              <a:t>）非谓语动词作宾语用法易混点</a:t>
            </a:r>
          </a:p>
        </p:txBody>
      </p:sp>
      <p:pic>
        <p:nvPicPr>
          <p:cNvPr id="205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84119" y="1953690"/>
            <a:ext cx="10551380" cy="1080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图片 7">
            <a:hlinkClick r:id="rId5" action="ppaction://hlinksldjump"/>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21247395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fade">
                                      <p:cBhvr>
                                        <p:cTn id="7" dur="500"/>
                                        <p:tgtEl>
                                          <p:spTgt spid="205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500"/>
                                        <p:tgtEl>
                                          <p:spTgt spid="1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051"/>
                                        </p:tgtEl>
                                        <p:attrNameLst>
                                          <p:attrName>style.visibility</p:attrName>
                                        </p:attrNameLst>
                                      </p:cBhvr>
                                      <p:to>
                                        <p:strVal val="visible"/>
                                      </p:to>
                                    </p:set>
                                    <p:animEffect transition="in" filter="fade">
                                      <p:cBhvr>
                                        <p:cTn id="17" dur="500"/>
                                        <p:tgtEl>
                                          <p:spTgt spid="20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 xmlns:a16="http://schemas.microsoft.com/office/drawing/2014/main" id="{037EC38E-21B6-4B70-B7D0-7EF1E23E3893}"/>
              </a:ext>
            </a:extLst>
          </p:cNvPr>
          <p:cNvSpPr/>
          <p:nvPr/>
        </p:nvSpPr>
        <p:spPr>
          <a:xfrm>
            <a:off x="1192102" y="738000"/>
            <a:ext cx="21987096" cy="969496"/>
          </a:xfrm>
          <a:prstGeom prst="rect">
            <a:avLst/>
          </a:prstGeom>
        </p:spPr>
        <p:txBody>
          <a:bodyPr wrap="square">
            <a:spAutoFit/>
          </a:bodyPr>
          <a:lstStyle/>
          <a:p>
            <a:pPr algn="ct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突破语法</a:t>
            </a:r>
            <a:r>
              <a:rPr lang="en-US" altLang="zh-CN" sz="5700" b="1" dirty="0" smtClean="0">
                <a:latin typeface="Times New Roman" panose="02020603050405020304" pitchFamily="18" charset="0"/>
                <a:ea typeface="黑体" panose="02010609060101010101" pitchFamily="49" charset="-122"/>
                <a:cs typeface="Times New Roman" panose="02020603050405020304" pitchFamily="18" charset="0"/>
              </a:rPr>
              <a:t>5   </a:t>
            </a: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非谓语动词</a:t>
            </a:r>
            <a:endParaRPr lang="en-US" altLang="zh-CN" sz="5700" b="1" dirty="0">
              <a:latin typeface="Times New Roman" panose="02020603050405020304" pitchFamily="18" charset="0"/>
              <a:ea typeface="黑体" panose="02010609060101010101" pitchFamily="49" charset="-122"/>
              <a:cs typeface="Times New Roman" panose="02020603050405020304" pitchFamily="18" charset="0"/>
            </a:endParaRPr>
          </a:p>
        </p:txBody>
      </p:sp>
      <p:pic>
        <p:nvPicPr>
          <p:cNvPr id="4" name="图片 3">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5"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5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非</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谓语动词</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P308</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16" name="TextBox 1"/>
          <p:cNvSpPr txBox="1"/>
          <p:nvPr/>
        </p:nvSpPr>
        <p:spPr>
          <a:xfrm>
            <a:off x="1925638" y="3058602"/>
            <a:ext cx="11205012" cy="1006429"/>
          </a:xfrm>
          <a:prstGeom prst="rect">
            <a:avLst/>
          </a:prstGeom>
          <a:noFill/>
        </p:spPr>
        <p:txBody>
          <a:bodyPr wrap="square" rtlCol="0">
            <a:spAutoFit/>
          </a:bodyPr>
          <a:lstStyle/>
          <a:p>
            <a:pPr fontAlgn="auto">
              <a:lnSpc>
                <a:spcPct val="110000"/>
              </a:lnSpc>
            </a:pPr>
            <a:r>
              <a:rPr lang="zh-CN" altLang="en-US" sz="5400" spc="-100" dirty="0">
                <a:latin typeface="黑体" panose="02010609060101010101" pitchFamily="49" charset="-122"/>
                <a:ea typeface="黑体" panose="02010609060101010101" pitchFamily="49" charset="-122"/>
                <a:cs typeface="Times New Roman" panose="02020603050405020304" pitchFamily="18" charset="0"/>
              </a:rPr>
              <a:t>（</a:t>
            </a:r>
            <a:r>
              <a:rPr lang="en-US" altLang="zh-CN" sz="5400" spc="-100" dirty="0">
                <a:latin typeface="黑体" panose="02010609060101010101" pitchFamily="49" charset="-122"/>
                <a:ea typeface="黑体" panose="02010609060101010101" pitchFamily="49" charset="-122"/>
                <a:cs typeface="Times New Roman" panose="02020603050405020304" pitchFamily="18" charset="0"/>
              </a:rPr>
              <a:t>1</a:t>
            </a:r>
            <a:r>
              <a:rPr lang="zh-CN" altLang="en-US" sz="5400" spc="-100" dirty="0">
                <a:latin typeface="黑体" panose="02010609060101010101" pitchFamily="49" charset="-122"/>
                <a:ea typeface="黑体" panose="02010609060101010101" pitchFamily="49" charset="-122"/>
                <a:cs typeface="Times New Roman" panose="02020603050405020304" pitchFamily="18" charset="0"/>
              </a:rPr>
              <a:t>）非谓语动词作宾语用法易混点</a:t>
            </a: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84119" y="1953690"/>
            <a:ext cx="10551380" cy="1080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4" name="Picture 2"/>
          <p:cNvPicPr>
            <a:picLocks noChangeAspect="1" noChangeArrowheads="1"/>
          </p:cNvPicPr>
          <p:nvPr/>
        </p:nvPicPr>
        <p:blipFill>
          <a:blip r:embed="rId4">
            <a:clrChange>
              <a:clrFrom>
                <a:srgbClr val="DBF2FB"/>
              </a:clrFrom>
              <a:clrTo>
                <a:srgbClr val="DBF2FB">
                  <a:alpha val="0"/>
                </a:srgbClr>
              </a:clrTo>
            </a:clrChange>
            <a:extLst>
              <a:ext uri="{28A0092B-C50C-407E-A947-70E740481C1C}">
                <a14:useLocalDpi xmlns:a14="http://schemas.microsoft.com/office/drawing/2010/main" val="0"/>
              </a:ext>
            </a:extLst>
          </a:blip>
          <a:srcRect/>
          <a:stretch>
            <a:fillRect/>
          </a:stretch>
        </p:blipFill>
        <p:spPr bwMode="auto">
          <a:xfrm>
            <a:off x="4985650" y="4338000"/>
            <a:ext cx="14400000" cy="618235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图片 7">
            <a:hlinkClick r:id="rId5" action="ppaction://hlinksldjump"/>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35425721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fade">
                                      <p:cBhvr>
                                        <p:cTn id="7" dur="5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 xmlns:a16="http://schemas.microsoft.com/office/drawing/2014/main" id="{037EC38E-21B6-4B70-B7D0-7EF1E23E3893}"/>
              </a:ext>
            </a:extLst>
          </p:cNvPr>
          <p:cNvSpPr/>
          <p:nvPr/>
        </p:nvSpPr>
        <p:spPr>
          <a:xfrm>
            <a:off x="1192102" y="738000"/>
            <a:ext cx="21987096" cy="969496"/>
          </a:xfrm>
          <a:prstGeom prst="rect">
            <a:avLst/>
          </a:prstGeom>
        </p:spPr>
        <p:txBody>
          <a:bodyPr wrap="square">
            <a:spAutoFit/>
          </a:bodyPr>
          <a:lstStyle/>
          <a:p>
            <a:pPr algn="ct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突破语法</a:t>
            </a:r>
            <a:r>
              <a:rPr lang="en-US" altLang="zh-CN" sz="5700" b="1" dirty="0" smtClean="0">
                <a:latin typeface="Times New Roman" panose="02020603050405020304" pitchFamily="18" charset="0"/>
                <a:ea typeface="黑体" panose="02010609060101010101" pitchFamily="49" charset="-122"/>
                <a:cs typeface="Times New Roman" panose="02020603050405020304" pitchFamily="18" charset="0"/>
              </a:rPr>
              <a:t>5   </a:t>
            </a: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非谓语动词</a:t>
            </a:r>
            <a:endParaRPr lang="en-US" altLang="zh-CN" sz="5700" b="1" dirty="0">
              <a:latin typeface="Times New Roman" panose="02020603050405020304" pitchFamily="18" charset="0"/>
              <a:ea typeface="黑体" panose="02010609060101010101" pitchFamily="49" charset="-122"/>
              <a:cs typeface="Times New Roman" panose="02020603050405020304" pitchFamily="18" charset="0"/>
            </a:endParaRPr>
          </a:p>
        </p:txBody>
      </p:sp>
      <p:pic>
        <p:nvPicPr>
          <p:cNvPr id="4" name="图片 3">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5"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5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非</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谓语动词</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P308</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16" name="TextBox 1"/>
          <p:cNvSpPr txBox="1"/>
          <p:nvPr/>
        </p:nvSpPr>
        <p:spPr>
          <a:xfrm>
            <a:off x="1925638" y="3058602"/>
            <a:ext cx="11205012" cy="1006429"/>
          </a:xfrm>
          <a:prstGeom prst="rect">
            <a:avLst/>
          </a:prstGeom>
          <a:noFill/>
        </p:spPr>
        <p:txBody>
          <a:bodyPr wrap="square" rtlCol="0">
            <a:spAutoFit/>
          </a:bodyPr>
          <a:lstStyle/>
          <a:p>
            <a:pPr fontAlgn="auto">
              <a:lnSpc>
                <a:spcPct val="110000"/>
              </a:lnSpc>
            </a:pPr>
            <a:r>
              <a:rPr lang="zh-CN" altLang="en-US" sz="5400" spc="-100" dirty="0">
                <a:latin typeface="黑体" panose="02010609060101010101" pitchFamily="49" charset="-122"/>
                <a:ea typeface="黑体" panose="02010609060101010101" pitchFamily="49" charset="-122"/>
                <a:cs typeface="Times New Roman" panose="02020603050405020304" pitchFamily="18" charset="0"/>
              </a:rPr>
              <a:t>（</a:t>
            </a:r>
            <a:r>
              <a:rPr lang="en-US" altLang="zh-CN" sz="5400" spc="-100" dirty="0">
                <a:latin typeface="黑体" panose="02010609060101010101" pitchFamily="49" charset="-122"/>
                <a:ea typeface="黑体" panose="02010609060101010101" pitchFamily="49" charset="-122"/>
                <a:cs typeface="Times New Roman" panose="02020603050405020304" pitchFamily="18" charset="0"/>
              </a:rPr>
              <a:t>1</a:t>
            </a:r>
            <a:r>
              <a:rPr lang="zh-CN" altLang="en-US" sz="5400" spc="-100" dirty="0">
                <a:latin typeface="黑体" panose="02010609060101010101" pitchFamily="49" charset="-122"/>
                <a:ea typeface="黑体" panose="02010609060101010101" pitchFamily="49" charset="-122"/>
                <a:cs typeface="Times New Roman" panose="02020603050405020304" pitchFamily="18" charset="0"/>
              </a:rPr>
              <a:t>）非谓语动词作宾语用法易混点</a:t>
            </a: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84119" y="1953690"/>
            <a:ext cx="10551380" cy="1080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098" name="Picture 2"/>
          <p:cNvPicPr>
            <a:picLocks noChangeAspect="1" noChangeArrowheads="1"/>
          </p:cNvPicPr>
          <p:nvPr/>
        </p:nvPicPr>
        <p:blipFill>
          <a:blip r:embed="rId4">
            <a:clrChange>
              <a:clrFrom>
                <a:srgbClr val="DBF2FB"/>
              </a:clrFrom>
              <a:clrTo>
                <a:srgbClr val="DBF2FB">
                  <a:alpha val="0"/>
                </a:srgbClr>
              </a:clrTo>
            </a:clrChange>
            <a:extLst>
              <a:ext uri="{28A0092B-C50C-407E-A947-70E740481C1C}">
                <a14:useLocalDpi xmlns:a14="http://schemas.microsoft.com/office/drawing/2010/main" val="0"/>
              </a:ext>
            </a:extLst>
          </a:blip>
          <a:srcRect/>
          <a:stretch>
            <a:fillRect/>
          </a:stretch>
        </p:blipFill>
        <p:spPr bwMode="auto">
          <a:xfrm>
            <a:off x="4985650" y="4425950"/>
            <a:ext cx="14400000" cy="65074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图片 7">
            <a:hlinkClick r:id="rId5" action="ppaction://hlinksldjump"/>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42357825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fade">
                                      <p:cBhvr>
                                        <p:cTn id="7" dur="500"/>
                                        <p:tgtEl>
                                          <p:spTgt spid="40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 xmlns:a16="http://schemas.microsoft.com/office/drawing/2014/main" id="{037EC38E-21B6-4B70-B7D0-7EF1E23E3893}"/>
              </a:ext>
            </a:extLst>
          </p:cNvPr>
          <p:cNvSpPr/>
          <p:nvPr/>
        </p:nvSpPr>
        <p:spPr>
          <a:xfrm>
            <a:off x="1192102" y="738000"/>
            <a:ext cx="21987096" cy="969496"/>
          </a:xfrm>
          <a:prstGeom prst="rect">
            <a:avLst/>
          </a:prstGeom>
        </p:spPr>
        <p:txBody>
          <a:bodyPr wrap="square">
            <a:spAutoFit/>
          </a:bodyPr>
          <a:lstStyle/>
          <a:p>
            <a:pPr algn="ct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突破语法</a:t>
            </a:r>
            <a:r>
              <a:rPr lang="en-US" altLang="zh-CN" sz="5700" b="1" dirty="0" smtClean="0">
                <a:latin typeface="Times New Roman" panose="02020603050405020304" pitchFamily="18" charset="0"/>
                <a:ea typeface="黑体" panose="02010609060101010101" pitchFamily="49" charset="-122"/>
                <a:cs typeface="Times New Roman" panose="02020603050405020304" pitchFamily="18" charset="0"/>
              </a:rPr>
              <a:t>5   </a:t>
            </a: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非谓语动词</a:t>
            </a:r>
            <a:endParaRPr lang="en-US" altLang="zh-CN" sz="5700" b="1" dirty="0">
              <a:latin typeface="Times New Roman" panose="02020603050405020304" pitchFamily="18" charset="0"/>
              <a:ea typeface="黑体" panose="02010609060101010101" pitchFamily="49" charset="-122"/>
              <a:cs typeface="Times New Roman" panose="02020603050405020304" pitchFamily="18" charset="0"/>
            </a:endParaRPr>
          </a:p>
        </p:txBody>
      </p:sp>
      <p:pic>
        <p:nvPicPr>
          <p:cNvPr id="4" name="图片 3">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5"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5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非</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谓语动词</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P308</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16" name="TextBox 1"/>
          <p:cNvSpPr txBox="1"/>
          <p:nvPr/>
        </p:nvSpPr>
        <p:spPr>
          <a:xfrm>
            <a:off x="1925638" y="3058602"/>
            <a:ext cx="11205012" cy="1006429"/>
          </a:xfrm>
          <a:prstGeom prst="rect">
            <a:avLst/>
          </a:prstGeom>
          <a:noFill/>
        </p:spPr>
        <p:txBody>
          <a:bodyPr wrap="square" rtlCol="0">
            <a:spAutoFit/>
          </a:bodyPr>
          <a:lstStyle/>
          <a:p>
            <a:pPr fontAlgn="auto">
              <a:lnSpc>
                <a:spcPct val="110000"/>
              </a:lnSpc>
            </a:pPr>
            <a:r>
              <a:rPr lang="zh-CN" altLang="en-US" sz="5400" spc="-100" dirty="0">
                <a:latin typeface="黑体" panose="02010609060101010101" pitchFamily="49" charset="-122"/>
                <a:ea typeface="黑体" panose="02010609060101010101" pitchFamily="49" charset="-122"/>
                <a:cs typeface="Times New Roman" panose="02020603050405020304" pitchFamily="18" charset="0"/>
              </a:rPr>
              <a:t>（</a:t>
            </a:r>
            <a:r>
              <a:rPr lang="en-US" altLang="zh-CN" sz="5400" spc="-100" dirty="0">
                <a:latin typeface="黑体" panose="02010609060101010101" pitchFamily="49" charset="-122"/>
                <a:ea typeface="黑体" panose="02010609060101010101" pitchFamily="49" charset="-122"/>
                <a:cs typeface="Times New Roman" panose="02020603050405020304" pitchFamily="18" charset="0"/>
              </a:rPr>
              <a:t>1</a:t>
            </a:r>
            <a:r>
              <a:rPr lang="zh-CN" altLang="en-US" sz="5400" spc="-100" dirty="0">
                <a:latin typeface="黑体" panose="02010609060101010101" pitchFamily="49" charset="-122"/>
                <a:ea typeface="黑体" panose="02010609060101010101" pitchFamily="49" charset="-122"/>
                <a:cs typeface="Times New Roman" panose="02020603050405020304" pitchFamily="18" charset="0"/>
              </a:rPr>
              <a:t>）非谓语动词作宾语用法易混点</a:t>
            </a: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84119" y="1953690"/>
            <a:ext cx="10551380" cy="1080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2" name="Picture 2"/>
          <p:cNvPicPr>
            <a:picLocks noChangeAspect="1" noChangeArrowheads="1"/>
          </p:cNvPicPr>
          <p:nvPr/>
        </p:nvPicPr>
        <p:blipFill>
          <a:blip r:embed="rId4">
            <a:clrChange>
              <a:clrFrom>
                <a:srgbClr val="DBF2FB"/>
              </a:clrFrom>
              <a:clrTo>
                <a:srgbClr val="DBF2FB">
                  <a:alpha val="0"/>
                </a:srgbClr>
              </a:clrTo>
            </a:clrChange>
            <a:extLst>
              <a:ext uri="{28A0092B-C50C-407E-A947-70E740481C1C}">
                <a14:useLocalDpi xmlns:a14="http://schemas.microsoft.com/office/drawing/2010/main" val="0"/>
              </a:ext>
            </a:extLst>
          </a:blip>
          <a:srcRect/>
          <a:stretch>
            <a:fillRect/>
          </a:stretch>
        </p:blipFill>
        <p:spPr bwMode="auto">
          <a:xfrm>
            <a:off x="5863150" y="4338000"/>
            <a:ext cx="12645000" cy="695271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图片 7">
            <a:hlinkClick r:id="rId5" action="ppaction://hlinksldjump"/>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13731899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fade">
                                      <p:cBhvr>
                                        <p:cTn id="7" dur="500"/>
                                        <p:tgtEl>
                                          <p:spTgt spid="5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 xmlns:a16="http://schemas.microsoft.com/office/drawing/2014/main" id="{037EC38E-21B6-4B70-B7D0-7EF1E23E3893}"/>
              </a:ext>
            </a:extLst>
          </p:cNvPr>
          <p:cNvSpPr/>
          <p:nvPr/>
        </p:nvSpPr>
        <p:spPr>
          <a:xfrm>
            <a:off x="1192102" y="738000"/>
            <a:ext cx="21987096" cy="969496"/>
          </a:xfrm>
          <a:prstGeom prst="rect">
            <a:avLst/>
          </a:prstGeom>
        </p:spPr>
        <p:txBody>
          <a:bodyPr wrap="square">
            <a:spAutoFit/>
          </a:bodyPr>
          <a:lstStyle/>
          <a:p>
            <a:pPr algn="ct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突破语法</a:t>
            </a:r>
            <a:r>
              <a:rPr lang="en-US" altLang="zh-CN" sz="5700" b="1" dirty="0" smtClean="0">
                <a:latin typeface="Times New Roman" panose="02020603050405020304" pitchFamily="18" charset="0"/>
                <a:ea typeface="黑体" panose="02010609060101010101" pitchFamily="49" charset="-122"/>
                <a:cs typeface="Times New Roman" panose="02020603050405020304" pitchFamily="18" charset="0"/>
              </a:rPr>
              <a:t>5   </a:t>
            </a: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非谓语动词</a:t>
            </a:r>
            <a:endParaRPr lang="en-US" altLang="zh-CN" sz="5700" b="1" dirty="0">
              <a:latin typeface="Times New Roman" panose="02020603050405020304" pitchFamily="18" charset="0"/>
              <a:ea typeface="黑体" panose="02010609060101010101" pitchFamily="49" charset="-122"/>
              <a:cs typeface="Times New Roman" panose="02020603050405020304" pitchFamily="18" charset="0"/>
            </a:endParaRPr>
          </a:p>
        </p:txBody>
      </p:sp>
      <p:pic>
        <p:nvPicPr>
          <p:cNvPr id="4" name="图片 3">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5"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5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非</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谓语动词</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P308</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16" name="TextBox 1"/>
          <p:cNvSpPr txBox="1"/>
          <p:nvPr/>
        </p:nvSpPr>
        <p:spPr>
          <a:xfrm>
            <a:off x="1925638" y="3058602"/>
            <a:ext cx="11205012" cy="1006429"/>
          </a:xfrm>
          <a:prstGeom prst="rect">
            <a:avLst/>
          </a:prstGeom>
          <a:noFill/>
        </p:spPr>
        <p:txBody>
          <a:bodyPr wrap="square" rtlCol="0">
            <a:spAutoFit/>
          </a:bodyPr>
          <a:lstStyle/>
          <a:p>
            <a:pPr fontAlgn="auto">
              <a:lnSpc>
                <a:spcPct val="110000"/>
              </a:lnSpc>
            </a:pPr>
            <a:r>
              <a:rPr lang="zh-CN" altLang="en-US" sz="5400" spc="-100" dirty="0">
                <a:latin typeface="黑体" panose="02010609060101010101" pitchFamily="49" charset="-122"/>
                <a:ea typeface="黑体" panose="02010609060101010101" pitchFamily="49" charset="-122"/>
                <a:cs typeface="Times New Roman" panose="02020603050405020304" pitchFamily="18" charset="0"/>
              </a:rPr>
              <a:t>（</a:t>
            </a:r>
            <a:r>
              <a:rPr lang="en-US" altLang="zh-CN" sz="5400" spc="-100" dirty="0">
                <a:latin typeface="黑体" panose="02010609060101010101" pitchFamily="49" charset="-122"/>
                <a:ea typeface="黑体" panose="02010609060101010101" pitchFamily="49" charset="-122"/>
                <a:cs typeface="Times New Roman" panose="02020603050405020304" pitchFamily="18" charset="0"/>
              </a:rPr>
              <a:t>1</a:t>
            </a:r>
            <a:r>
              <a:rPr lang="zh-CN" altLang="en-US" sz="5400" spc="-100" dirty="0">
                <a:latin typeface="黑体" panose="02010609060101010101" pitchFamily="49" charset="-122"/>
                <a:ea typeface="黑体" panose="02010609060101010101" pitchFamily="49" charset="-122"/>
                <a:cs typeface="Times New Roman" panose="02020603050405020304" pitchFamily="18" charset="0"/>
              </a:rPr>
              <a:t>）非谓语动词作宾语用法易混点</a:t>
            </a: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84119" y="1953690"/>
            <a:ext cx="10551380" cy="1080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6" name="Picture 2"/>
          <p:cNvPicPr>
            <a:picLocks noChangeAspect="1" noChangeArrowheads="1"/>
          </p:cNvPicPr>
          <p:nvPr/>
        </p:nvPicPr>
        <p:blipFill>
          <a:blip r:embed="rId4">
            <a:clrChange>
              <a:clrFrom>
                <a:srgbClr val="DBF2FB"/>
              </a:clrFrom>
              <a:clrTo>
                <a:srgbClr val="DBF2FB">
                  <a:alpha val="0"/>
                </a:srgbClr>
              </a:clrTo>
            </a:clrChange>
            <a:extLst>
              <a:ext uri="{28A0092B-C50C-407E-A947-70E740481C1C}">
                <a14:useLocalDpi xmlns:a14="http://schemas.microsoft.com/office/drawing/2010/main" val="0"/>
              </a:ext>
            </a:extLst>
          </a:blip>
          <a:srcRect/>
          <a:stretch>
            <a:fillRect/>
          </a:stretch>
        </p:blipFill>
        <p:spPr bwMode="auto">
          <a:xfrm>
            <a:off x="3185650" y="4471987"/>
            <a:ext cx="18000000" cy="63838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图片 7">
            <a:hlinkClick r:id="rId5" action="ppaction://hlinksldjump"/>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1062184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146"/>
                                        </p:tgtEl>
                                        <p:attrNameLst>
                                          <p:attrName>style.visibility</p:attrName>
                                        </p:attrNameLst>
                                      </p:cBhvr>
                                      <p:to>
                                        <p:strVal val="visible"/>
                                      </p:to>
                                    </p:set>
                                    <p:animEffect transition="in" filter="fade">
                                      <p:cBhvr>
                                        <p:cTn id="7" dur="500"/>
                                        <p:tgtEl>
                                          <p:spTgt spid="61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 xmlns:a16="http://schemas.microsoft.com/office/drawing/2014/main" id="{037EC38E-21B6-4B70-B7D0-7EF1E23E3893}"/>
              </a:ext>
            </a:extLst>
          </p:cNvPr>
          <p:cNvSpPr/>
          <p:nvPr/>
        </p:nvSpPr>
        <p:spPr>
          <a:xfrm>
            <a:off x="1192102" y="738000"/>
            <a:ext cx="21987096" cy="969496"/>
          </a:xfrm>
          <a:prstGeom prst="rect">
            <a:avLst/>
          </a:prstGeom>
        </p:spPr>
        <p:txBody>
          <a:bodyPr wrap="square">
            <a:spAutoFit/>
          </a:bodyPr>
          <a:lstStyle/>
          <a:p>
            <a:pPr algn="ct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突破语法</a:t>
            </a:r>
            <a:r>
              <a:rPr lang="en-US" altLang="zh-CN" sz="5700" b="1" dirty="0" smtClean="0">
                <a:latin typeface="Times New Roman" panose="02020603050405020304" pitchFamily="18" charset="0"/>
                <a:ea typeface="黑体" panose="02010609060101010101" pitchFamily="49" charset="-122"/>
                <a:cs typeface="Times New Roman" panose="02020603050405020304" pitchFamily="18" charset="0"/>
              </a:rPr>
              <a:t>5   </a:t>
            </a: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非谓语动词</a:t>
            </a:r>
            <a:endParaRPr lang="en-US" altLang="zh-CN" sz="5700" b="1" dirty="0">
              <a:latin typeface="Times New Roman" panose="02020603050405020304" pitchFamily="18" charset="0"/>
              <a:ea typeface="黑体" panose="02010609060101010101" pitchFamily="49" charset="-122"/>
              <a:cs typeface="Times New Roman" panose="02020603050405020304" pitchFamily="18" charset="0"/>
            </a:endParaRPr>
          </a:p>
        </p:txBody>
      </p:sp>
      <p:pic>
        <p:nvPicPr>
          <p:cNvPr id="4" name="图片 3">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5"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5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非</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谓语动词</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P309</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16" name="TextBox 1"/>
          <p:cNvSpPr txBox="1"/>
          <p:nvPr/>
        </p:nvSpPr>
        <p:spPr>
          <a:xfrm>
            <a:off x="1925638" y="1643203"/>
            <a:ext cx="13005012" cy="1006429"/>
          </a:xfrm>
          <a:prstGeom prst="rect">
            <a:avLst/>
          </a:prstGeom>
          <a:noFill/>
        </p:spPr>
        <p:txBody>
          <a:bodyPr wrap="square" rtlCol="0">
            <a:spAutoFit/>
          </a:bodyPr>
          <a:lstStyle/>
          <a:p>
            <a:pPr fontAlgn="auto">
              <a:lnSpc>
                <a:spcPct val="110000"/>
              </a:lnSpc>
            </a:pPr>
            <a:r>
              <a:rPr lang="zh-CN" altLang="en-US" sz="5400" spc="-100" dirty="0">
                <a:latin typeface="黑体" panose="02010609060101010101" pitchFamily="49" charset="-122"/>
                <a:ea typeface="黑体" panose="02010609060101010101" pitchFamily="49" charset="-122"/>
                <a:cs typeface="Times New Roman" panose="02020603050405020304" pitchFamily="18" charset="0"/>
              </a:rPr>
              <a:t>（</a:t>
            </a:r>
            <a:r>
              <a:rPr lang="en-US" altLang="zh-CN" sz="5400" spc="-100" dirty="0">
                <a:latin typeface="黑体" panose="02010609060101010101" pitchFamily="49" charset="-122"/>
                <a:ea typeface="黑体" panose="02010609060101010101" pitchFamily="49" charset="-122"/>
                <a:cs typeface="Times New Roman" panose="02020603050405020304" pitchFamily="18" charset="0"/>
              </a:rPr>
              <a:t>2</a:t>
            </a:r>
            <a:r>
              <a:rPr lang="zh-CN" altLang="en-US" sz="5400" spc="-100" dirty="0">
                <a:latin typeface="黑体" panose="02010609060101010101" pitchFamily="49" charset="-122"/>
                <a:ea typeface="黑体" panose="02010609060101010101" pitchFamily="49" charset="-122"/>
                <a:cs typeface="Times New Roman" panose="02020603050405020304" pitchFamily="18" charset="0"/>
              </a:rPr>
              <a:t>）非谓语动词作宾语补足语用法易混点</a:t>
            </a:r>
          </a:p>
        </p:txBody>
      </p:sp>
      <p:sp>
        <p:nvSpPr>
          <p:cNvPr id="17" name="TextBox 1"/>
          <p:cNvSpPr txBox="1"/>
          <p:nvPr/>
        </p:nvSpPr>
        <p:spPr>
          <a:xfrm>
            <a:off x="2530105" y="2569163"/>
            <a:ext cx="4255545" cy="1006429"/>
          </a:xfrm>
          <a:prstGeom prst="rect">
            <a:avLst/>
          </a:prstGeom>
          <a:noFill/>
        </p:spPr>
        <p:txBody>
          <a:bodyPr wrap="square" rtlCol="0">
            <a:spAutoFit/>
          </a:bodyPr>
          <a:lstStyle/>
          <a:p>
            <a:pPr fontAlgn="auto">
              <a:lnSpc>
                <a:spcPct val="110000"/>
              </a:lnSpc>
            </a:pPr>
            <a:r>
              <a:rPr lang="zh-CN" altLang="en-US" sz="5400" spc="-100" dirty="0">
                <a:solidFill>
                  <a:srgbClr val="2A5CAA"/>
                </a:solidFill>
                <a:latin typeface="Times New Roman" panose="02020603050405020304" pitchFamily="18" charset="0"/>
                <a:ea typeface="+mj-ea"/>
                <a:cs typeface="Times New Roman" panose="02020603050405020304" pitchFamily="18" charset="0"/>
              </a:rPr>
              <a:t>基本区别</a:t>
            </a:r>
          </a:p>
        </p:txBody>
      </p:sp>
      <p:pic>
        <p:nvPicPr>
          <p:cNvPr id="4098" name="Picture 2" descr="C:\Users\063\Desktop\未标题-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05650" y="2773253"/>
            <a:ext cx="373334" cy="43200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 name="表格 1"/>
          <p:cNvGraphicFramePr>
            <a:graphicFrameLocks noGrp="1"/>
          </p:cNvGraphicFramePr>
          <p:nvPr>
            <p:extLst>
              <p:ext uri="{D42A27DB-BD31-4B8C-83A1-F6EECF244321}">
                <p14:modId xmlns:p14="http://schemas.microsoft.com/office/powerpoint/2010/main" val="837572807"/>
              </p:ext>
            </p:extLst>
          </p:nvPr>
        </p:nvGraphicFramePr>
        <p:xfrm>
          <a:off x="1340650" y="3663000"/>
          <a:ext cx="20205000" cy="9326880"/>
        </p:xfrm>
        <a:graphic>
          <a:graphicData uri="http://schemas.openxmlformats.org/drawingml/2006/table">
            <a:tbl>
              <a:tblPr firstRow="1" bandRow="1">
                <a:tableStyleId>{5C22544A-7EE6-4342-B048-85BDC9FD1C3A}</a:tableStyleId>
              </a:tblPr>
              <a:tblGrid>
                <a:gridCol w="5220000"/>
                <a:gridCol w="3915000"/>
                <a:gridCol w="3960000"/>
                <a:gridCol w="7110000"/>
              </a:tblGrid>
              <a:tr h="370840">
                <a:tc>
                  <a:txBody>
                    <a:bodyPr/>
                    <a:lstStyle/>
                    <a:p>
                      <a:pPr algn="ctr"/>
                      <a:r>
                        <a:rPr lang="zh-CN" altLang="en-US" sz="4800" b="0" dirty="0" smtClean="0">
                          <a:latin typeface="黑体" panose="02010609060101010101" pitchFamily="49" charset="-122"/>
                          <a:ea typeface="黑体" panose="02010609060101010101" pitchFamily="49" charset="-122"/>
                        </a:rPr>
                        <a:t>充当宾语补足语的非谓语动词形式</a:t>
                      </a:r>
                      <a:endParaRPr lang="zh-CN" altLang="en-US" sz="4800" b="0" dirty="0">
                        <a:latin typeface="黑体" panose="02010609060101010101" pitchFamily="49" charset="-122"/>
                        <a:ea typeface="黑体" panose="02010609060101010101" pitchFamily="49" charset="-122"/>
                      </a:endParaRPr>
                    </a:p>
                  </a:txBody>
                  <a:tcPr anchor="ctr"/>
                </a:tc>
                <a:tc>
                  <a:txBody>
                    <a:bodyPr/>
                    <a:lstStyle/>
                    <a:p>
                      <a:pPr algn="ctr"/>
                      <a:r>
                        <a:rPr lang="zh-CN" altLang="en-US" sz="4800" b="0" dirty="0" smtClean="0">
                          <a:latin typeface="黑体" panose="02010609060101010101" pitchFamily="49" charset="-122"/>
                          <a:ea typeface="黑体" panose="02010609060101010101" pitchFamily="49" charset="-122"/>
                        </a:rPr>
                        <a:t>宾语补足语动作的情况</a:t>
                      </a:r>
                      <a:endParaRPr lang="zh-CN" altLang="en-US" sz="4800" b="0" dirty="0">
                        <a:latin typeface="黑体" panose="02010609060101010101" pitchFamily="49" charset="-122"/>
                        <a:ea typeface="黑体" panose="02010609060101010101" pitchFamily="49" charset="-122"/>
                      </a:endParaRPr>
                    </a:p>
                  </a:txBody>
                  <a:tcPr anchor="ctr"/>
                </a:tc>
                <a:tc>
                  <a:txBody>
                    <a:bodyPr/>
                    <a:lstStyle/>
                    <a:p>
                      <a:pPr algn="ctr"/>
                      <a:r>
                        <a:rPr lang="zh-CN" altLang="en-US" sz="4800" b="0" dirty="0" smtClean="0">
                          <a:latin typeface="黑体" panose="02010609060101010101" pitchFamily="49" charset="-122"/>
                          <a:ea typeface="黑体" panose="02010609060101010101" pitchFamily="49" charset="-122"/>
                        </a:rPr>
                        <a:t>宾语与宾语补足语的关系</a:t>
                      </a:r>
                      <a:endParaRPr lang="zh-CN" altLang="en-US" sz="4800" b="0" dirty="0">
                        <a:latin typeface="黑体" panose="02010609060101010101" pitchFamily="49" charset="-122"/>
                        <a:ea typeface="黑体" panose="02010609060101010101" pitchFamily="49" charset="-122"/>
                      </a:endParaRPr>
                    </a:p>
                  </a:txBody>
                  <a:tcPr anchor="ctr"/>
                </a:tc>
                <a:tc>
                  <a:txBody>
                    <a:bodyPr/>
                    <a:lstStyle/>
                    <a:p>
                      <a:pPr algn="ctr"/>
                      <a:r>
                        <a:rPr lang="zh-CN" altLang="en-US" sz="4800" b="0" dirty="0" smtClean="0">
                          <a:latin typeface="黑体" panose="02010609060101010101" pitchFamily="49" charset="-122"/>
                          <a:ea typeface="黑体" panose="02010609060101010101" pitchFamily="49" charset="-122"/>
                        </a:rPr>
                        <a:t>例句</a:t>
                      </a:r>
                      <a:endParaRPr lang="zh-CN" altLang="en-US" sz="4800" b="0" dirty="0">
                        <a:latin typeface="黑体" panose="02010609060101010101" pitchFamily="49" charset="-122"/>
                        <a:ea typeface="黑体" panose="02010609060101010101" pitchFamily="49" charset="-122"/>
                      </a:endParaRPr>
                    </a:p>
                  </a:txBody>
                  <a:tcPr anchor="ctr"/>
                </a:tc>
              </a:tr>
              <a:tr h="370840">
                <a:tc>
                  <a:txBody>
                    <a:bodyPr/>
                    <a:lstStyle/>
                    <a:p>
                      <a:pPr algn="l"/>
                      <a:r>
                        <a:rPr lang="zh-CN" altLang="en-US" sz="4800" baseline="0" dirty="0" smtClean="0">
                          <a:latin typeface="Times New Roman" panose="02020603050405020304" pitchFamily="18" charset="0"/>
                          <a:ea typeface="楷体" panose="02010609060101010101" pitchFamily="49" charset="-122"/>
                        </a:rPr>
                        <a:t>现在分词主动式</a:t>
                      </a:r>
                      <a:r>
                        <a:rPr lang="en-US" altLang="zh-CN" sz="4800" baseline="0" dirty="0" smtClean="0">
                          <a:latin typeface="Times New Roman" panose="02020603050405020304" pitchFamily="18" charset="0"/>
                          <a:ea typeface="楷体" panose="02010609060101010101" pitchFamily="49" charset="-122"/>
                        </a:rPr>
                        <a:t>doing</a:t>
                      </a:r>
                      <a:endParaRPr lang="zh-CN" altLang="en-US" sz="4800" baseline="0" dirty="0">
                        <a:latin typeface="Times New Roman" panose="02020603050405020304" pitchFamily="18" charset="0"/>
                        <a:ea typeface="楷体" panose="02010609060101010101" pitchFamily="49" charset="-122"/>
                      </a:endParaRPr>
                    </a:p>
                  </a:txBody>
                  <a:tcPr anchor="ctr"/>
                </a:tc>
                <a:tc>
                  <a:txBody>
                    <a:bodyPr/>
                    <a:lstStyle/>
                    <a:p>
                      <a:pPr algn="l"/>
                      <a:r>
                        <a:rPr lang="zh-CN" altLang="en-US" sz="4800" baseline="0" dirty="0" smtClean="0">
                          <a:latin typeface="Times New Roman" panose="02020603050405020304" pitchFamily="18" charset="0"/>
                          <a:ea typeface="楷体" panose="02010609060101010101" pitchFamily="49" charset="-122"/>
                        </a:rPr>
                        <a:t>正在进行</a:t>
                      </a:r>
                      <a:endParaRPr lang="zh-CN" altLang="en-US" sz="4800" baseline="0" dirty="0">
                        <a:latin typeface="Times New Roman" panose="02020603050405020304" pitchFamily="18" charset="0"/>
                        <a:ea typeface="楷体" panose="02010609060101010101" pitchFamily="49" charset="-122"/>
                      </a:endParaRPr>
                    </a:p>
                  </a:txBody>
                  <a:tcPr anchor="ctr"/>
                </a:tc>
                <a:tc>
                  <a:txBody>
                    <a:bodyPr/>
                    <a:lstStyle/>
                    <a:p>
                      <a:pPr algn="ctr"/>
                      <a:r>
                        <a:rPr lang="zh-CN" altLang="en-US" sz="4800" baseline="0" dirty="0" smtClean="0">
                          <a:latin typeface="Times New Roman" panose="02020603050405020304" pitchFamily="18" charset="0"/>
                          <a:ea typeface="楷体" panose="02010609060101010101" pitchFamily="49" charset="-122"/>
                        </a:rPr>
                        <a:t>主谓</a:t>
                      </a:r>
                      <a:endParaRPr lang="zh-CN" altLang="en-US" sz="4800" baseline="0" dirty="0">
                        <a:latin typeface="Times New Roman" panose="02020603050405020304" pitchFamily="18" charset="0"/>
                        <a:ea typeface="楷体" panose="02010609060101010101" pitchFamily="49" charset="-122"/>
                      </a:endParaRPr>
                    </a:p>
                  </a:txBody>
                  <a:tcPr anchor="ctr"/>
                </a:tc>
                <a:tc>
                  <a:txBody>
                    <a:bodyPr/>
                    <a:lstStyle/>
                    <a:p>
                      <a:pPr algn="l"/>
                      <a:r>
                        <a:rPr lang="en-US" altLang="zh-CN" sz="4800" baseline="0" dirty="0" smtClean="0">
                          <a:latin typeface="Times New Roman" panose="02020603050405020304" pitchFamily="18" charset="0"/>
                          <a:ea typeface="楷体" panose="02010609060101010101" pitchFamily="49" charset="-122"/>
                        </a:rPr>
                        <a:t>I saw him playing football on the playground.</a:t>
                      </a:r>
                      <a:endParaRPr lang="zh-CN" altLang="en-US" sz="4800" baseline="0" dirty="0">
                        <a:latin typeface="Times New Roman" panose="02020603050405020304" pitchFamily="18" charset="0"/>
                        <a:ea typeface="楷体" panose="02010609060101010101" pitchFamily="49" charset="-122"/>
                      </a:endParaRPr>
                    </a:p>
                  </a:txBody>
                  <a:tcPr anchor="ctr"/>
                </a:tc>
              </a:tr>
              <a:tr h="986040">
                <a:tc>
                  <a:txBody>
                    <a:bodyPr/>
                    <a:lstStyle/>
                    <a:p>
                      <a:pPr algn="l"/>
                      <a:r>
                        <a:rPr lang="zh-CN" altLang="en-US" sz="4800" baseline="0" dirty="0" smtClean="0">
                          <a:latin typeface="Times New Roman" panose="02020603050405020304" pitchFamily="18" charset="0"/>
                          <a:ea typeface="楷体" panose="02010609060101010101" pitchFamily="49" charset="-122"/>
                        </a:rPr>
                        <a:t>现在分词被动式</a:t>
                      </a:r>
                    </a:p>
                    <a:p>
                      <a:pPr algn="l"/>
                      <a:r>
                        <a:rPr lang="en-US" altLang="zh-CN" sz="4800" baseline="0" dirty="0" smtClean="0">
                          <a:latin typeface="Times New Roman" panose="02020603050405020304" pitchFamily="18" charset="0"/>
                          <a:ea typeface="楷体" panose="02010609060101010101" pitchFamily="49" charset="-122"/>
                        </a:rPr>
                        <a:t>being done</a:t>
                      </a:r>
                    </a:p>
                  </a:txBody>
                  <a:tcPr anchor="ctr"/>
                </a:tc>
                <a:tc>
                  <a:txBody>
                    <a:bodyPr/>
                    <a:lstStyle/>
                    <a:p>
                      <a:pPr algn="l"/>
                      <a:r>
                        <a:rPr lang="zh-CN" altLang="en-US" sz="4800" baseline="0" dirty="0" smtClean="0">
                          <a:latin typeface="Times New Roman" panose="02020603050405020304" pitchFamily="18" charset="0"/>
                          <a:ea typeface="楷体" panose="02010609060101010101" pitchFamily="49" charset="-122"/>
                        </a:rPr>
                        <a:t>正在被进行</a:t>
                      </a:r>
                      <a:endParaRPr lang="zh-CN" altLang="en-US" sz="4800" baseline="0" dirty="0">
                        <a:latin typeface="Times New Roman" panose="02020603050405020304" pitchFamily="18" charset="0"/>
                        <a:ea typeface="楷体" panose="02010609060101010101" pitchFamily="49" charset="-122"/>
                      </a:endParaRPr>
                    </a:p>
                  </a:txBody>
                  <a:tcPr anchor="ctr"/>
                </a:tc>
                <a:tc>
                  <a:txBody>
                    <a:bodyPr/>
                    <a:lstStyle/>
                    <a:p>
                      <a:pPr algn="ctr"/>
                      <a:r>
                        <a:rPr lang="zh-CN" altLang="en-US" sz="4800" baseline="0" dirty="0" smtClean="0">
                          <a:latin typeface="Times New Roman" panose="02020603050405020304" pitchFamily="18" charset="0"/>
                          <a:ea typeface="楷体" panose="02010609060101010101" pitchFamily="49" charset="-122"/>
                        </a:rPr>
                        <a:t>动宾</a:t>
                      </a:r>
                      <a:endParaRPr lang="zh-CN" altLang="en-US" sz="4800" baseline="0" dirty="0">
                        <a:latin typeface="Times New Roman" panose="02020603050405020304" pitchFamily="18" charset="0"/>
                        <a:ea typeface="楷体" panose="02010609060101010101" pitchFamily="49" charset="-122"/>
                      </a:endParaRPr>
                    </a:p>
                  </a:txBody>
                  <a:tcPr anchor="ctr"/>
                </a:tc>
                <a:tc>
                  <a:txBody>
                    <a:bodyPr/>
                    <a:lstStyle/>
                    <a:p>
                      <a:pPr algn="l"/>
                      <a:r>
                        <a:rPr lang="en-US" altLang="zh-CN" sz="4800" baseline="0" dirty="0" smtClean="0">
                          <a:latin typeface="Times New Roman" panose="02020603050405020304" pitchFamily="18" charset="0"/>
                          <a:ea typeface="楷体" panose="02010609060101010101" pitchFamily="49" charset="-122"/>
                        </a:rPr>
                        <a:t>I saw him being taken away by the police.</a:t>
                      </a:r>
                      <a:endParaRPr lang="zh-CN" altLang="en-US" sz="4800" baseline="0" dirty="0">
                        <a:latin typeface="Times New Roman" panose="02020603050405020304" pitchFamily="18" charset="0"/>
                        <a:ea typeface="楷体" panose="02010609060101010101" pitchFamily="49" charset="-122"/>
                      </a:endParaRPr>
                    </a:p>
                  </a:txBody>
                  <a:tcPr anchor="ctr"/>
                </a:tc>
              </a:tr>
              <a:tr h="370840">
                <a:tc>
                  <a:txBody>
                    <a:bodyPr/>
                    <a:lstStyle/>
                    <a:p>
                      <a:pPr algn="l"/>
                      <a:r>
                        <a:rPr lang="zh-CN" altLang="en-US" sz="4800" baseline="0" dirty="0" smtClean="0">
                          <a:latin typeface="Times New Roman" panose="02020603050405020304" pitchFamily="18" charset="0"/>
                          <a:ea typeface="楷体" panose="02010609060101010101" pitchFamily="49" charset="-122"/>
                        </a:rPr>
                        <a:t>不定式</a:t>
                      </a:r>
                      <a:r>
                        <a:rPr lang="en-US" altLang="zh-CN" sz="4800" baseline="0" dirty="0" smtClean="0">
                          <a:latin typeface="Times New Roman" panose="02020603050405020304" pitchFamily="18" charset="0"/>
                          <a:ea typeface="楷体" panose="02010609060101010101" pitchFamily="49" charset="-122"/>
                        </a:rPr>
                        <a:t>(to) do</a:t>
                      </a:r>
                      <a:endParaRPr lang="zh-CN" altLang="en-US" sz="4800" baseline="0" dirty="0">
                        <a:latin typeface="Times New Roman" panose="02020603050405020304" pitchFamily="18" charset="0"/>
                        <a:ea typeface="楷体" panose="02010609060101010101" pitchFamily="49" charset="-122"/>
                      </a:endParaRPr>
                    </a:p>
                  </a:txBody>
                  <a:tcPr anchor="ctr"/>
                </a:tc>
                <a:tc>
                  <a:txBody>
                    <a:bodyPr/>
                    <a:lstStyle/>
                    <a:p>
                      <a:pPr algn="l"/>
                      <a:r>
                        <a:rPr lang="zh-CN" altLang="en-US" sz="4800" baseline="0" dirty="0" smtClean="0">
                          <a:latin typeface="Times New Roman" panose="02020603050405020304" pitchFamily="18" charset="0"/>
                          <a:ea typeface="楷体" panose="02010609060101010101" pitchFamily="49" charset="-122"/>
                        </a:rPr>
                        <a:t>动作全过程</a:t>
                      </a:r>
                      <a:endParaRPr lang="zh-CN" altLang="en-US" sz="4800" baseline="0" dirty="0">
                        <a:latin typeface="Times New Roman" panose="02020603050405020304" pitchFamily="18" charset="0"/>
                        <a:ea typeface="楷体" panose="02010609060101010101" pitchFamily="49" charset="-122"/>
                      </a:endParaRPr>
                    </a:p>
                  </a:txBody>
                  <a:tcPr anchor="ctr"/>
                </a:tc>
                <a:tc>
                  <a:txBody>
                    <a:bodyPr/>
                    <a:lstStyle/>
                    <a:p>
                      <a:pPr algn="ctr"/>
                      <a:r>
                        <a:rPr lang="zh-CN" altLang="en-US" sz="4800" baseline="0" dirty="0" smtClean="0">
                          <a:latin typeface="Times New Roman" panose="02020603050405020304" pitchFamily="18" charset="0"/>
                          <a:ea typeface="楷体" panose="02010609060101010101" pitchFamily="49" charset="-122"/>
                        </a:rPr>
                        <a:t>主谓</a:t>
                      </a:r>
                      <a:endParaRPr lang="zh-CN" altLang="en-US" sz="4800" baseline="0" dirty="0">
                        <a:latin typeface="Times New Roman" panose="02020603050405020304" pitchFamily="18" charset="0"/>
                        <a:ea typeface="楷体" panose="02010609060101010101" pitchFamily="49" charset="-122"/>
                      </a:endParaRPr>
                    </a:p>
                  </a:txBody>
                  <a:tcPr anchor="ctr"/>
                </a:tc>
                <a:tc>
                  <a:txBody>
                    <a:bodyPr/>
                    <a:lstStyle/>
                    <a:p>
                      <a:pPr algn="l"/>
                      <a:r>
                        <a:rPr lang="en-US" altLang="zh-CN" sz="4800" baseline="0" dirty="0" smtClean="0">
                          <a:latin typeface="Times New Roman" panose="02020603050405020304" pitchFamily="18" charset="0"/>
                          <a:ea typeface="楷体" panose="02010609060101010101" pitchFamily="49" charset="-122"/>
                        </a:rPr>
                        <a:t>I saw her walk into the office.</a:t>
                      </a:r>
                      <a:endParaRPr lang="zh-CN" altLang="en-US" sz="4800" baseline="0" dirty="0">
                        <a:latin typeface="Times New Roman" panose="02020603050405020304" pitchFamily="18" charset="0"/>
                        <a:ea typeface="楷体" panose="02010609060101010101" pitchFamily="49" charset="-122"/>
                      </a:endParaRPr>
                    </a:p>
                  </a:txBody>
                  <a:tcPr anchor="ctr"/>
                </a:tc>
              </a:tr>
              <a:tr h="370840">
                <a:tc>
                  <a:txBody>
                    <a:bodyPr/>
                    <a:lstStyle/>
                    <a:p>
                      <a:pPr algn="l"/>
                      <a:r>
                        <a:rPr lang="zh-CN" altLang="en-US" sz="4800" baseline="0" dirty="0" smtClean="0">
                          <a:latin typeface="Times New Roman" panose="02020603050405020304" pitchFamily="18" charset="0"/>
                          <a:ea typeface="楷体" panose="02010609060101010101" pitchFamily="49" charset="-122"/>
                        </a:rPr>
                        <a:t>及物动词过去分词</a:t>
                      </a:r>
                    </a:p>
                    <a:p>
                      <a:pPr algn="l"/>
                      <a:r>
                        <a:rPr lang="en-US" altLang="zh-CN" sz="4800" baseline="0" dirty="0" smtClean="0">
                          <a:latin typeface="Times New Roman" panose="02020603050405020304" pitchFamily="18" charset="0"/>
                          <a:ea typeface="楷体" panose="02010609060101010101" pitchFamily="49" charset="-122"/>
                        </a:rPr>
                        <a:t>done (</a:t>
                      </a:r>
                      <a:r>
                        <a:rPr lang="en-US" altLang="zh-CN" sz="4800" baseline="0" dirty="0" err="1" smtClean="0">
                          <a:latin typeface="Times New Roman" panose="02020603050405020304" pitchFamily="18" charset="0"/>
                          <a:ea typeface="楷体" panose="02010609060101010101" pitchFamily="49" charset="-122"/>
                        </a:rPr>
                        <a:t>vt.</a:t>
                      </a:r>
                      <a:r>
                        <a:rPr lang="en-US" altLang="zh-CN" sz="4800" baseline="0" dirty="0" smtClean="0">
                          <a:latin typeface="Times New Roman" panose="02020603050405020304" pitchFamily="18" charset="0"/>
                          <a:ea typeface="楷体" panose="02010609060101010101" pitchFamily="49" charset="-122"/>
                        </a:rPr>
                        <a:t>)</a:t>
                      </a:r>
                      <a:endParaRPr lang="zh-CN" altLang="en-US" sz="4800" baseline="0" dirty="0">
                        <a:latin typeface="Times New Roman" panose="02020603050405020304" pitchFamily="18" charset="0"/>
                        <a:ea typeface="楷体" panose="02010609060101010101" pitchFamily="49" charset="-122"/>
                      </a:endParaRPr>
                    </a:p>
                  </a:txBody>
                  <a:tcPr anchor="ctr"/>
                </a:tc>
                <a:tc>
                  <a:txBody>
                    <a:bodyPr/>
                    <a:lstStyle/>
                    <a:p>
                      <a:pPr algn="l"/>
                      <a:r>
                        <a:rPr lang="zh-CN" altLang="en-US" sz="4800" baseline="0" dirty="0" smtClean="0">
                          <a:latin typeface="Times New Roman" panose="02020603050405020304" pitchFamily="18" charset="0"/>
                          <a:ea typeface="楷体" panose="02010609060101010101" pitchFamily="49" charset="-122"/>
                        </a:rPr>
                        <a:t>分词与宾语之间有被动关系</a:t>
                      </a:r>
                      <a:endParaRPr lang="zh-CN" altLang="en-US" sz="4800" baseline="0" dirty="0">
                        <a:latin typeface="Times New Roman" panose="02020603050405020304" pitchFamily="18" charset="0"/>
                        <a:ea typeface="楷体" panose="02010609060101010101" pitchFamily="49" charset="-122"/>
                      </a:endParaRPr>
                    </a:p>
                  </a:txBody>
                  <a:tcPr anchor="ctr"/>
                </a:tc>
                <a:tc>
                  <a:txBody>
                    <a:bodyPr/>
                    <a:lstStyle/>
                    <a:p>
                      <a:pPr algn="ctr"/>
                      <a:r>
                        <a:rPr lang="zh-CN" altLang="en-US" sz="4800" baseline="0" dirty="0" smtClean="0">
                          <a:latin typeface="Times New Roman" panose="02020603050405020304" pitchFamily="18" charset="0"/>
                          <a:ea typeface="楷体" panose="02010609060101010101" pitchFamily="49" charset="-122"/>
                        </a:rPr>
                        <a:t>动宾</a:t>
                      </a:r>
                      <a:endParaRPr lang="zh-CN" altLang="en-US" sz="4800" baseline="0" dirty="0">
                        <a:latin typeface="Times New Roman" panose="02020603050405020304" pitchFamily="18" charset="0"/>
                        <a:ea typeface="楷体" panose="02010609060101010101" pitchFamily="49" charset="-122"/>
                      </a:endParaRPr>
                    </a:p>
                  </a:txBody>
                  <a:tcPr anchor="ctr"/>
                </a:tc>
                <a:tc>
                  <a:txBody>
                    <a:bodyPr/>
                    <a:lstStyle/>
                    <a:p>
                      <a:pPr algn="l"/>
                      <a:r>
                        <a:rPr lang="en-US" altLang="zh-CN" sz="4800" baseline="0" dirty="0" smtClean="0">
                          <a:latin typeface="Times New Roman" panose="02020603050405020304" pitchFamily="18" charset="0"/>
                          <a:ea typeface="楷体" panose="02010609060101010101" pitchFamily="49" charset="-122"/>
                        </a:rPr>
                        <a:t>I found the floor mopped when I arrived.</a:t>
                      </a:r>
                      <a:endParaRPr lang="zh-CN" altLang="en-US" sz="4800" baseline="0" dirty="0">
                        <a:latin typeface="Times New Roman" panose="02020603050405020304" pitchFamily="18" charset="0"/>
                        <a:ea typeface="楷体" panose="02010609060101010101" pitchFamily="49" charset="-122"/>
                      </a:endParaRPr>
                    </a:p>
                  </a:txBody>
                  <a:tcPr anchor="ctr"/>
                </a:tc>
              </a:tr>
              <a:tr h="370840">
                <a:tc>
                  <a:txBody>
                    <a:bodyPr/>
                    <a:lstStyle/>
                    <a:p>
                      <a:pPr algn="l"/>
                      <a:r>
                        <a:rPr lang="zh-CN" altLang="en-US" sz="4800" baseline="0" dirty="0" smtClean="0">
                          <a:latin typeface="Times New Roman" panose="02020603050405020304" pitchFamily="18" charset="0"/>
                          <a:ea typeface="楷体" panose="02010609060101010101" pitchFamily="49" charset="-122"/>
                        </a:rPr>
                        <a:t>不及物动词过去分词</a:t>
                      </a:r>
                      <a:r>
                        <a:rPr lang="en-US" altLang="zh-CN" sz="4800" baseline="0" dirty="0" smtClean="0">
                          <a:latin typeface="Times New Roman" panose="02020603050405020304" pitchFamily="18" charset="0"/>
                          <a:ea typeface="楷体" panose="02010609060101010101" pitchFamily="49" charset="-122"/>
                        </a:rPr>
                        <a:t>done (vi.)</a:t>
                      </a:r>
                      <a:endParaRPr lang="zh-CN" altLang="en-US" sz="4800" baseline="0" dirty="0">
                        <a:latin typeface="Times New Roman" panose="02020603050405020304" pitchFamily="18" charset="0"/>
                        <a:ea typeface="楷体" panose="02010609060101010101" pitchFamily="49" charset="-122"/>
                      </a:endParaRPr>
                    </a:p>
                  </a:txBody>
                  <a:tcPr anchor="ctr"/>
                </a:tc>
                <a:tc>
                  <a:txBody>
                    <a:bodyPr/>
                    <a:lstStyle/>
                    <a:p>
                      <a:pPr algn="l"/>
                      <a:r>
                        <a:rPr lang="zh-CN" altLang="en-US" sz="4800" baseline="0" dirty="0" smtClean="0">
                          <a:latin typeface="Times New Roman" panose="02020603050405020304" pitchFamily="18" charset="0"/>
                          <a:ea typeface="楷体" panose="02010609060101010101" pitchFamily="49" charset="-122"/>
                        </a:rPr>
                        <a:t>只表示动作的完成或状态</a:t>
                      </a:r>
                      <a:endParaRPr lang="zh-CN" altLang="en-US" sz="4800" baseline="0" dirty="0">
                        <a:latin typeface="Times New Roman" panose="02020603050405020304" pitchFamily="18" charset="0"/>
                        <a:ea typeface="楷体" panose="02010609060101010101" pitchFamily="49" charset="-122"/>
                      </a:endParaRPr>
                    </a:p>
                  </a:txBody>
                  <a:tcPr anchor="ctr"/>
                </a:tc>
                <a:tc>
                  <a:txBody>
                    <a:bodyPr/>
                    <a:lstStyle/>
                    <a:p>
                      <a:pPr algn="ctr"/>
                      <a:r>
                        <a:rPr lang="zh-CN" altLang="en-US" sz="4800" baseline="0" dirty="0" smtClean="0">
                          <a:latin typeface="Times New Roman" panose="02020603050405020304" pitchFamily="18" charset="0"/>
                          <a:ea typeface="楷体" panose="02010609060101010101" pitchFamily="49" charset="-122"/>
                        </a:rPr>
                        <a:t>主谓</a:t>
                      </a:r>
                      <a:endParaRPr lang="zh-CN" altLang="en-US" sz="4800" baseline="0" dirty="0">
                        <a:latin typeface="Times New Roman" panose="02020603050405020304" pitchFamily="18" charset="0"/>
                        <a:ea typeface="楷体" panose="02010609060101010101" pitchFamily="49" charset="-122"/>
                      </a:endParaRPr>
                    </a:p>
                  </a:txBody>
                  <a:tcPr anchor="ctr"/>
                </a:tc>
                <a:tc>
                  <a:txBody>
                    <a:bodyPr/>
                    <a:lstStyle/>
                    <a:p>
                      <a:pPr algn="l"/>
                      <a:r>
                        <a:rPr lang="en-US" altLang="zh-CN" sz="4800" baseline="0" dirty="0" smtClean="0">
                          <a:latin typeface="Times New Roman" panose="02020603050405020304" pitchFamily="18" charset="0"/>
                          <a:ea typeface="楷体" panose="02010609060101010101" pitchFamily="49" charset="-122"/>
                        </a:rPr>
                        <a:t>I saw the leaves fallen this morning.</a:t>
                      </a:r>
                      <a:endParaRPr lang="zh-CN" altLang="en-US" sz="4800" baseline="0" dirty="0">
                        <a:latin typeface="Times New Roman" panose="02020603050405020304" pitchFamily="18" charset="0"/>
                        <a:ea typeface="楷体" panose="02010609060101010101" pitchFamily="49" charset="-122"/>
                      </a:endParaRPr>
                    </a:p>
                  </a:txBody>
                  <a:tcPr anchor="ctr"/>
                </a:tc>
              </a:tr>
            </a:tbl>
          </a:graphicData>
        </a:graphic>
      </p:graphicFrame>
      <p:pic>
        <p:nvPicPr>
          <p:cNvPr id="9" name="图片 8">
            <a:hlinkClick r:id="rId4" action="ppaction://hlinksldjump"/>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8543730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500"/>
                                        <p:tgtEl>
                                          <p:spTgt spid="17"/>
                                        </p:tgtEl>
                                      </p:cBhvr>
                                    </p:animEffect>
                                  </p:childTnLst>
                                </p:cTn>
                              </p:par>
                              <p:par>
                                <p:cTn id="13" presetID="10" presetClass="entr" presetSubtype="0" fill="hold" nodeType="withEffect">
                                  <p:stCondLst>
                                    <p:cond delay="0"/>
                                  </p:stCondLst>
                                  <p:childTnLst>
                                    <p:set>
                                      <p:cBhvr>
                                        <p:cTn id="14" dur="1" fill="hold">
                                          <p:stCondLst>
                                            <p:cond delay="0"/>
                                          </p:stCondLst>
                                        </p:cTn>
                                        <p:tgtEl>
                                          <p:spTgt spid="4098"/>
                                        </p:tgtEl>
                                        <p:attrNameLst>
                                          <p:attrName>style.visibility</p:attrName>
                                        </p:attrNameLst>
                                      </p:cBhvr>
                                      <p:to>
                                        <p:strVal val="visible"/>
                                      </p:to>
                                    </p:set>
                                    <p:animEffect transition="in" filter="fade">
                                      <p:cBhvr>
                                        <p:cTn id="15" dur="500"/>
                                        <p:tgtEl>
                                          <p:spTgt spid="4098"/>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 xmlns:a16="http://schemas.microsoft.com/office/drawing/2014/main" id="{037EC38E-21B6-4B70-B7D0-7EF1E23E3893}"/>
              </a:ext>
            </a:extLst>
          </p:cNvPr>
          <p:cNvSpPr/>
          <p:nvPr/>
        </p:nvSpPr>
        <p:spPr>
          <a:xfrm>
            <a:off x="1192102" y="738000"/>
            <a:ext cx="21987096" cy="969496"/>
          </a:xfrm>
          <a:prstGeom prst="rect">
            <a:avLst/>
          </a:prstGeom>
        </p:spPr>
        <p:txBody>
          <a:bodyPr wrap="square">
            <a:spAutoFit/>
          </a:bodyPr>
          <a:lstStyle/>
          <a:p>
            <a:pPr algn="ct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突破语法</a:t>
            </a:r>
            <a:r>
              <a:rPr lang="en-US" altLang="zh-CN" sz="5700" b="1" dirty="0" smtClean="0">
                <a:latin typeface="Times New Roman" panose="02020603050405020304" pitchFamily="18" charset="0"/>
                <a:ea typeface="黑体" panose="02010609060101010101" pitchFamily="49" charset="-122"/>
                <a:cs typeface="Times New Roman" panose="02020603050405020304" pitchFamily="18" charset="0"/>
              </a:rPr>
              <a:t>5   </a:t>
            </a: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非谓语动词</a:t>
            </a:r>
            <a:endParaRPr lang="en-US" altLang="zh-CN" sz="5700" b="1" dirty="0">
              <a:latin typeface="Times New Roman" panose="02020603050405020304" pitchFamily="18" charset="0"/>
              <a:ea typeface="黑体" panose="02010609060101010101" pitchFamily="49" charset="-122"/>
              <a:cs typeface="Times New Roman" panose="02020603050405020304" pitchFamily="18" charset="0"/>
            </a:endParaRPr>
          </a:p>
        </p:txBody>
      </p:sp>
      <p:pic>
        <p:nvPicPr>
          <p:cNvPr id="4" name="图片 3">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5"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5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非</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谓语动词</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P309</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16" name="TextBox 1"/>
          <p:cNvSpPr txBox="1"/>
          <p:nvPr/>
        </p:nvSpPr>
        <p:spPr>
          <a:xfrm>
            <a:off x="1925638" y="1643203"/>
            <a:ext cx="13005012" cy="1006429"/>
          </a:xfrm>
          <a:prstGeom prst="rect">
            <a:avLst/>
          </a:prstGeom>
          <a:noFill/>
        </p:spPr>
        <p:txBody>
          <a:bodyPr wrap="square" rtlCol="0">
            <a:spAutoFit/>
          </a:bodyPr>
          <a:lstStyle/>
          <a:p>
            <a:pPr fontAlgn="auto">
              <a:lnSpc>
                <a:spcPct val="110000"/>
              </a:lnSpc>
            </a:pPr>
            <a:r>
              <a:rPr lang="zh-CN" altLang="en-US" sz="5400" spc="-100" dirty="0">
                <a:latin typeface="黑体" panose="02010609060101010101" pitchFamily="49" charset="-122"/>
                <a:ea typeface="黑体" panose="02010609060101010101" pitchFamily="49" charset="-122"/>
                <a:cs typeface="Times New Roman" panose="02020603050405020304" pitchFamily="18" charset="0"/>
              </a:rPr>
              <a:t>（</a:t>
            </a:r>
            <a:r>
              <a:rPr lang="en-US" altLang="zh-CN" sz="5400" spc="-100" dirty="0">
                <a:latin typeface="黑体" panose="02010609060101010101" pitchFamily="49" charset="-122"/>
                <a:ea typeface="黑体" panose="02010609060101010101" pitchFamily="49" charset="-122"/>
                <a:cs typeface="Times New Roman" panose="02020603050405020304" pitchFamily="18" charset="0"/>
              </a:rPr>
              <a:t>2</a:t>
            </a:r>
            <a:r>
              <a:rPr lang="zh-CN" altLang="en-US" sz="5400" spc="-100" dirty="0">
                <a:latin typeface="黑体" panose="02010609060101010101" pitchFamily="49" charset="-122"/>
                <a:ea typeface="黑体" panose="02010609060101010101" pitchFamily="49" charset="-122"/>
                <a:cs typeface="Times New Roman" panose="02020603050405020304" pitchFamily="18" charset="0"/>
              </a:rPr>
              <a:t>）非谓语动词作宾语补足语用法易混点</a:t>
            </a:r>
          </a:p>
        </p:txBody>
      </p:sp>
      <p:sp>
        <p:nvSpPr>
          <p:cNvPr id="17" name="TextBox 1"/>
          <p:cNvSpPr txBox="1"/>
          <p:nvPr/>
        </p:nvSpPr>
        <p:spPr>
          <a:xfrm>
            <a:off x="2530105" y="2569163"/>
            <a:ext cx="9115545" cy="1006429"/>
          </a:xfrm>
          <a:prstGeom prst="rect">
            <a:avLst/>
          </a:prstGeom>
          <a:noFill/>
        </p:spPr>
        <p:txBody>
          <a:bodyPr wrap="square" rtlCol="0">
            <a:spAutoFit/>
          </a:bodyPr>
          <a:lstStyle/>
          <a:p>
            <a:pPr fontAlgn="auto">
              <a:lnSpc>
                <a:spcPct val="110000"/>
              </a:lnSpc>
            </a:pPr>
            <a:r>
              <a:rPr lang="zh-CN" altLang="en-US" sz="5400" spc="-100" dirty="0">
                <a:solidFill>
                  <a:srgbClr val="2A5CAA"/>
                </a:solidFill>
                <a:latin typeface="Times New Roman" panose="02020603050405020304" pitchFamily="18" charset="0"/>
                <a:ea typeface="+mj-ea"/>
                <a:cs typeface="Times New Roman" panose="02020603050405020304" pitchFamily="18" charset="0"/>
              </a:rPr>
              <a:t>使役动词后接复合宾语的情况：</a:t>
            </a:r>
          </a:p>
        </p:txBody>
      </p:sp>
      <p:pic>
        <p:nvPicPr>
          <p:cNvPr id="4098" name="Picture 2" descr="C:\Users\063\Desktop\未标题-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05650" y="2773253"/>
            <a:ext cx="373334" cy="432000"/>
          </a:xfrm>
          <a:prstGeom prst="rect">
            <a:avLst/>
          </a:prstGeom>
          <a:noFill/>
          <a:extLst>
            <a:ext uri="{909E8E84-426E-40DD-AFC4-6F175D3DCCD1}">
              <a14:hiddenFill xmlns:a14="http://schemas.microsoft.com/office/drawing/2010/main">
                <a:solidFill>
                  <a:srgbClr val="FFFFFF"/>
                </a:solidFill>
              </a14:hiddenFill>
            </a:ext>
          </a:extLst>
        </p:spPr>
      </p:pic>
      <p:pic>
        <p:nvPicPr>
          <p:cNvPr id="7171" name="Picture 3"/>
          <p:cNvPicPr>
            <a:picLocks noChangeAspect="1" noChangeArrowheads="1"/>
          </p:cNvPicPr>
          <p:nvPr/>
        </p:nvPicPr>
        <p:blipFill>
          <a:blip r:embed="rId4">
            <a:clrChange>
              <a:clrFrom>
                <a:srgbClr val="DBF2FB"/>
              </a:clrFrom>
              <a:clrTo>
                <a:srgbClr val="DBF2FB">
                  <a:alpha val="0"/>
                </a:srgbClr>
              </a:clrTo>
            </a:clrChange>
            <a:extLst>
              <a:ext uri="{28A0092B-C50C-407E-A947-70E740481C1C}">
                <a14:useLocalDpi xmlns:a14="http://schemas.microsoft.com/office/drawing/2010/main" val="0"/>
              </a:ext>
            </a:extLst>
          </a:blip>
          <a:srcRect/>
          <a:stretch>
            <a:fillRect/>
          </a:stretch>
        </p:blipFill>
        <p:spPr bwMode="auto">
          <a:xfrm>
            <a:off x="5345650" y="4052887"/>
            <a:ext cx="13680000" cy="766192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图片 8">
            <a:hlinkClick r:id="rId5" action="ppaction://hlinksldjump"/>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12952087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par>
                                <p:cTn id="8" presetID="10" presetClass="entr" presetSubtype="0" fill="hold" nodeType="withEffect">
                                  <p:stCondLst>
                                    <p:cond delay="0"/>
                                  </p:stCondLst>
                                  <p:childTnLst>
                                    <p:set>
                                      <p:cBhvr>
                                        <p:cTn id="9" dur="1" fill="hold">
                                          <p:stCondLst>
                                            <p:cond delay="0"/>
                                          </p:stCondLst>
                                        </p:cTn>
                                        <p:tgtEl>
                                          <p:spTgt spid="4098"/>
                                        </p:tgtEl>
                                        <p:attrNameLst>
                                          <p:attrName>style.visibility</p:attrName>
                                        </p:attrNameLst>
                                      </p:cBhvr>
                                      <p:to>
                                        <p:strVal val="visible"/>
                                      </p:to>
                                    </p:set>
                                    <p:animEffect transition="in" filter="fade">
                                      <p:cBhvr>
                                        <p:cTn id="10" dur="500"/>
                                        <p:tgtEl>
                                          <p:spTgt spid="4098"/>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7171"/>
                                        </p:tgtEl>
                                        <p:attrNameLst>
                                          <p:attrName>style.visibility</p:attrName>
                                        </p:attrNameLst>
                                      </p:cBhvr>
                                      <p:to>
                                        <p:strVal val="visible"/>
                                      </p:to>
                                    </p:set>
                                    <p:animEffect transition="in" filter="fade">
                                      <p:cBhvr>
                                        <p:cTn id="15" dur="500"/>
                                        <p:tgtEl>
                                          <p:spTgt spid="71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 xmlns:a16="http://schemas.microsoft.com/office/drawing/2014/main" id="{037EC38E-21B6-4B70-B7D0-7EF1E23E3893}"/>
              </a:ext>
            </a:extLst>
          </p:cNvPr>
          <p:cNvSpPr/>
          <p:nvPr/>
        </p:nvSpPr>
        <p:spPr>
          <a:xfrm>
            <a:off x="1192102" y="738000"/>
            <a:ext cx="21987096" cy="969496"/>
          </a:xfrm>
          <a:prstGeom prst="rect">
            <a:avLst/>
          </a:prstGeom>
        </p:spPr>
        <p:txBody>
          <a:bodyPr wrap="square">
            <a:spAutoFit/>
          </a:bodyPr>
          <a:lstStyle/>
          <a:p>
            <a:pPr algn="ct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突破语法</a:t>
            </a:r>
            <a:r>
              <a:rPr lang="en-US" altLang="zh-CN" sz="5700" b="1" dirty="0" smtClean="0">
                <a:latin typeface="Times New Roman" panose="02020603050405020304" pitchFamily="18" charset="0"/>
                <a:ea typeface="黑体" panose="02010609060101010101" pitchFamily="49" charset="-122"/>
                <a:cs typeface="Times New Roman" panose="02020603050405020304" pitchFamily="18" charset="0"/>
              </a:rPr>
              <a:t>5   </a:t>
            </a: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非谓语动词</a:t>
            </a:r>
            <a:endParaRPr lang="en-US" altLang="zh-CN" sz="5700" b="1" dirty="0">
              <a:latin typeface="Times New Roman" panose="02020603050405020304" pitchFamily="18" charset="0"/>
              <a:ea typeface="黑体" panose="02010609060101010101" pitchFamily="49" charset="-122"/>
              <a:cs typeface="Times New Roman" panose="02020603050405020304" pitchFamily="18" charset="0"/>
            </a:endParaRPr>
          </a:p>
        </p:txBody>
      </p:sp>
      <p:pic>
        <p:nvPicPr>
          <p:cNvPr id="4" name="图片 3">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5"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5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非</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谓语动词</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P309</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16" name="TextBox 1"/>
          <p:cNvSpPr txBox="1"/>
          <p:nvPr/>
        </p:nvSpPr>
        <p:spPr>
          <a:xfrm>
            <a:off x="1925638" y="1643203"/>
            <a:ext cx="13005012" cy="1006429"/>
          </a:xfrm>
          <a:prstGeom prst="rect">
            <a:avLst/>
          </a:prstGeom>
          <a:noFill/>
        </p:spPr>
        <p:txBody>
          <a:bodyPr wrap="square" rtlCol="0">
            <a:spAutoFit/>
          </a:bodyPr>
          <a:lstStyle/>
          <a:p>
            <a:pPr fontAlgn="auto">
              <a:lnSpc>
                <a:spcPct val="110000"/>
              </a:lnSpc>
            </a:pPr>
            <a:r>
              <a:rPr lang="zh-CN" altLang="en-US" sz="5400" spc="-100" dirty="0">
                <a:latin typeface="黑体" panose="02010609060101010101" pitchFamily="49" charset="-122"/>
                <a:ea typeface="黑体" panose="02010609060101010101" pitchFamily="49" charset="-122"/>
                <a:cs typeface="Times New Roman" panose="02020603050405020304" pitchFamily="18" charset="0"/>
              </a:rPr>
              <a:t>（</a:t>
            </a:r>
            <a:r>
              <a:rPr lang="en-US" altLang="zh-CN" sz="5400" spc="-100" dirty="0">
                <a:latin typeface="黑体" panose="02010609060101010101" pitchFamily="49" charset="-122"/>
                <a:ea typeface="黑体" panose="02010609060101010101" pitchFamily="49" charset="-122"/>
                <a:cs typeface="Times New Roman" panose="02020603050405020304" pitchFamily="18" charset="0"/>
              </a:rPr>
              <a:t>2</a:t>
            </a:r>
            <a:r>
              <a:rPr lang="zh-CN" altLang="en-US" sz="5400" spc="-100" dirty="0">
                <a:latin typeface="黑体" panose="02010609060101010101" pitchFamily="49" charset="-122"/>
                <a:ea typeface="黑体" panose="02010609060101010101" pitchFamily="49" charset="-122"/>
                <a:cs typeface="Times New Roman" panose="02020603050405020304" pitchFamily="18" charset="0"/>
              </a:rPr>
              <a:t>）非谓语动词作宾语补足语用法易混点</a:t>
            </a:r>
          </a:p>
        </p:txBody>
      </p:sp>
      <p:sp>
        <p:nvSpPr>
          <p:cNvPr id="17" name="TextBox 1"/>
          <p:cNvSpPr txBox="1"/>
          <p:nvPr/>
        </p:nvSpPr>
        <p:spPr>
          <a:xfrm>
            <a:off x="2530105" y="2569163"/>
            <a:ext cx="9115545" cy="1006429"/>
          </a:xfrm>
          <a:prstGeom prst="rect">
            <a:avLst/>
          </a:prstGeom>
          <a:noFill/>
        </p:spPr>
        <p:txBody>
          <a:bodyPr wrap="square" rtlCol="0">
            <a:spAutoFit/>
          </a:bodyPr>
          <a:lstStyle/>
          <a:p>
            <a:pPr fontAlgn="auto">
              <a:lnSpc>
                <a:spcPct val="110000"/>
              </a:lnSpc>
            </a:pPr>
            <a:r>
              <a:rPr lang="zh-CN" altLang="en-US" sz="5400" spc="-100" dirty="0">
                <a:solidFill>
                  <a:srgbClr val="2A5CAA"/>
                </a:solidFill>
                <a:latin typeface="Times New Roman" panose="02020603050405020304" pitchFamily="18" charset="0"/>
                <a:ea typeface="+mj-ea"/>
                <a:cs typeface="Times New Roman" panose="02020603050405020304" pitchFamily="18" charset="0"/>
              </a:rPr>
              <a:t>使役动词后接复合宾语的情况：</a:t>
            </a:r>
          </a:p>
        </p:txBody>
      </p:sp>
      <p:pic>
        <p:nvPicPr>
          <p:cNvPr id="4098" name="Picture 2" descr="C:\Users\063\Desktop\未标题-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05650" y="2773253"/>
            <a:ext cx="373334" cy="432000"/>
          </a:xfrm>
          <a:prstGeom prst="rect">
            <a:avLst/>
          </a:prstGeom>
          <a:noFill/>
          <a:extLst>
            <a:ext uri="{909E8E84-426E-40DD-AFC4-6F175D3DCCD1}">
              <a14:hiddenFill xmlns:a14="http://schemas.microsoft.com/office/drawing/2010/main">
                <a:solidFill>
                  <a:srgbClr val="FFFFFF"/>
                </a:solidFill>
              </a14:hiddenFill>
            </a:ext>
          </a:extLst>
        </p:spPr>
      </p:pic>
      <p:pic>
        <p:nvPicPr>
          <p:cNvPr id="8194" name="Picture 2"/>
          <p:cNvPicPr>
            <a:picLocks noChangeAspect="1" noChangeArrowheads="1"/>
          </p:cNvPicPr>
          <p:nvPr/>
        </p:nvPicPr>
        <p:blipFill>
          <a:blip r:embed="rId4">
            <a:clrChange>
              <a:clrFrom>
                <a:srgbClr val="DBF2FB"/>
              </a:clrFrom>
              <a:clrTo>
                <a:srgbClr val="DBF2FB">
                  <a:alpha val="0"/>
                </a:srgbClr>
              </a:clrTo>
            </a:clrChange>
            <a:extLst>
              <a:ext uri="{28A0092B-C50C-407E-A947-70E740481C1C}">
                <a14:useLocalDpi xmlns:a14="http://schemas.microsoft.com/office/drawing/2010/main" val="0"/>
              </a:ext>
            </a:extLst>
          </a:blip>
          <a:srcRect/>
          <a:stretch>
            <a:fillRect/>
          </a:stretch>
        </p:blipFill>
        <p:spPr bwMode="auto">
          <a:xfrm>
            <a:off x="5345650" y="3438000"/>
            <a:ext cx="12600000" cy="70281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0" name="TextBox 1"/>
          <p:cNvSpPr txBox="1"/>
          <p:nvPr/>
        </p:nvSpPr>
        <p:spPr>
          <a:xfrm>
            <a:off x="1880649" y="10329410"/>
            <a:ext cx="20295001" cy="2834622"/>
          </a:xfrm>
          <a:prstGeom prst="rect">
            <a:avLst/>
          </a:prstGeom>
          <a:noFill/>
        </p:spPr>
        <p:txBody>
          <a:bodyPr wrap="square" rtlCol="0">
            <a:spAutoFit/>
          </a:bodyPr>
          <a:lstStyle/>
          <a:p>
            <a:pPr fontAlgn="auto">
              <a:lnSpc>
                <a:spcPct val="110000"/>
              </a:lnSpc>
            </a:pP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David has a great sense of </a:t>
            </a:r>
            <a:r>
              <a:rPr lang="en-US" altLang="zh-CN" sz="5400" dirty="0" err="1">
                <a:latin typeface="Times New Roman" panose="02020603050405020304" pitchFamily="18" charset="0"/>
                <a:ea typeface="楷体" panose="02010609060101010101" pitchFamily="49" charset="-122"/>
                <a:cs typeface="Times New Roman" panose="02020603050405020304" pitchFamily="18" charset="0"/>
              </a:rPr>
              <a:t>humour</a:t>
            </a: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 and always </a:t>
            </a:r>
            <a:r>
              <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rPr>
              <a:t>_____________________</a:t>
            </a:r>
          </a:p>
          <a:p>
            <a:pPr fontAlgn="auto">
              <a:lnSpc>
                <a:spcPct val="110000"/>
              </a:lnSpc>
            </a:pPr>
            <a:r>
              <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rPr>
              <a:t>with </a:t>
            </a: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his stories. </a:t>
            </a:r>
            <a:r>
              <a:rPr lang="zh-CN" altLang="en-US" sz="5400" dirty="0">
                <a:latin typeface="Times New Roman" panose="02020603050405020304" pitchFamily="18" charset="0"/>
                <a:ea typeface="楷体" panose="02010609060101010101" pitchFamily="49" charset="-122"/>
                <a:cs typeface="Times New Roman" panose="02020603050405020304" pitchFamily="18" charset="0"/>
              </a:rPr>
              <a:t>（</a:t>
            </a: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make</a:t>
            </a:r>
            <a:r>
              <a:rPr lang="zh-CN" altLang="en-US" sz="5400" dirty="0">
                <a:latin typeface="Times New Roman" panose="02020603050405020304" pitchFamily="18" charset="0"/>
                <a:ea typeface="楷体" panose="02010609060101010101" pitchFamily="49" charset="-122"/>
                <a:cs typeface="Times New Roman" panose="02020603050405020304" pitchFamily="18" charset="0"/>
              </a:rPr>
              <a:t>）</a:t>
            </a:r>
          </a:p>
          <a:p>
            <a:pPr fontAlgn="auto">
              <a:lnSpc>
                <a:spcPct val="110000"/>
              </a:lnSpc>
            </a:pPr>
            <a:r>
              <a:rPr lang="zh-CN" altLang="en-US" sz="5400" dirty="0">
                <a:latin typeface="Times New Roman" panose="02020603050405020304" pitchFamily="18" charset="0"/>
                <a:ea typeface="楷体" panose="02010609060101010101" pitchFamily="49" charset="-122"/>
                <a:cs typeface="Times New Roman" panose="02020603050405020304" pitchFamily="18" charset="0"/>
              </a:rPr>
              <a:t>大卫很有幽默感，他的家人总是被他的故事逗乐。</a:t>
            </a:r>
            <a:endParaRPr lang="en-US" altLang="zh-CN" sz="5400" dirty="0">
              <a:latin typeface="Times New Roman" panose="02020603050405020304" pitchFamily="18" charset="0"/>
              <a:ea typeface="楷体" panose="02010609060101010101" pitchFamily="49" charset="-122"/>
              <a:cs typeface="Times New Roman" panose="02020603050405020304" pitchFamily="18" charset="0"/>
            </a:endParaRPr>
          </a:p>
        </p:txBody>
      </p:sp>
      <p:grpSp>
        <p:nvGrpSpPr>
          <p:cNvPr id="11" name="组合 10"/>
          <p:cNvGrpSpPr/>
          <p:nvPr/>
        </p:nvGrpSpPr>
        <p:grpSpPr>
          <a:xfrm>
            <a:off x="1219800" y="10436330"/>
            <a:ext cx="684000" cy="769441"/>
            <a:chOff x="1219800" y="4649187"/>
            <a:chExt cx="684000" cy="769441"/>
          </a:xfrm>
        </p:grpSpPr>
        <p:sp>
          <p:nvSpPr>
            <p:cNvPr id="12" name="椭圆 11"/>
            <p:cNvSpPr/>
            <p:nvPr/>
          </p:nvSpPr>
          <p:spPr>
            <a:xfrm>
              <a:off x="1267375" y="4739482"/>
              <a:ext cx="612000" cy="612000"/>
            </a:xfrm>
            <a:prstGeom prst="ellipse">
              <a:avLst/>
            </a:prstGeom>
            <a:solidFill>
              <a:srgbClr val="00A1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spc="-300" dirty="0">
                <a:latin typeface="Times New Roman" panose="02020603050405020304" pitchFamily="18" charset="0"/>
                <a:cs typeface="Times New Roman" panose="02020603050405020304" pitchFamily="18" charset="0"/>
              </a:endParaRPr>
            </a:p>
          </p:txBody>
        </p:sp>
        <p:sp>
          <p:nvSpPr>
            <p:cNvPr id="13" name="TextBox 12"/>
            <p:cNvSpPr txBox="1"/>
            <p:nvPr/>
          </p:nvSpPr>
          <p:spPr>
            <a:xfrm>
              <a:off x="1219800" y="4649187"/>
              <a:ext cx="684000" cy="769441"/>
            </a:xfrm>
            <a:prstGeom prst="rect">
              <a:avLst/>
            </a:prstGeom>
            <a:noFill/>
          </p:spPr>
          <p:txBody>
            <a:bodyPr wrap="square" rtlCol="0" anchor="ctr">
              <a:spAutoFit/>
            </a:bodyPr>
            <a:lstStyle/>
            <a:p>
              <a:pPr algn="ctr"/>
              <a:r>
                <a:rPr lang="en-US" altLang="zh-CN" sz="4400" spc="-300" dirty="0" smtClean="0">
                  <a:solidFill>
                    <a:schemeClr val="lt1"/>
                  </a:solidFill>
                  <a:latin typeface="Times New Roman" panose="02020603050405020304" pitchFamily="18" charset="0"/>
                  <a:cs typeface="Times New Roman" panose="02020603050405020304" pitchFamily="18" charset="0"/>
                </a:rPr>
                <a:t>45</a:t>
              </a:r>
              <a:endParaRPr lang="zh-CN" altLang="en-US" sz="4400" spc="-300" dirty="0">
                <a:solidFill>
                  <a:schemeClr val="lt1"/>
                </a:solidFill>
                <a:latin typeface="Times New Roman" panose="02020603050405020304" pitchFamily="18" charset="0"/>
                <a:cs typeface="Times New Roman" panose="02020603050405020304" pitchFamily="18" charset="0"/>
              </a:endParaRPr>
            </a:p>
          </p:txBody>
        </p:sp>
      </p:grpSp>
      <p:sp>
        <p:nvSpPr>
          <p:cNvPr id="14" name="文本框 13"/>
          <p:cNvSpPr txBox="1"/>
          <p:nvPr/>
        </p:nvSpPr>
        <p:spPr>
          <a:xfrm>
            <a:off x="14910730" y="10323000"/>
            <a:ext cx="7694687" cy="923330"/>
          </a:xfrm>
          <a:prstGeom prst="rect">
            <a:avLst/>
          </a:prstGeom>
          <a:noFill/>
        </p:spPr>
        <p:txBody>
          <a:bodyPr wrap="square" rtlCol="0">
            <a:spAutoFit/>
          </a:bodyPr>
          <a:lstStyle/>
          <a:p>
            <a:r>
              <a:rPr lang="en-US"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makes his family amused</a:t>
            </a:r>
            <a:endPar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endParaRPr>
          </a:p>
        </p:txBody>
      </p:sp>
      <p:pic>
        <p:nvPicPr>
          <p:cNvPr id="15" name="图片 14">
            <a:hlinkClick r:id="rId5" action="ppaction://hlinksldjump"/>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31713460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194"/>
                                        </p:tgtEl>
                                        <p:attrNameLst>
                                          <p:attrName>style.visibility</p:attrName>
                                        </p:attrNameLst>
                                      </p:cBhvr>
                                      <p:to>
                                        <p:strVal val="visible"/>
                                      </p:to>
                                    </p:set>
                                    <p:animEffect transition="in" filter="fade">
                                      <p:cBhvr>
                                        <p:cTn id="7" dur="500"/>
                                        <p:tgtEl>
                                          <p:spTgt spid="819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par>
                                <p:cTn id="13" presetID="10" presetClass="entr" presetSubtype="0"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500"/>
                                        <p:tgtEl>
                                          <p:spTgt spid="11"/>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14"/>
                                        </p:tgtEl>
                                        <p:attrNameLst>
                                          <p:attrName>style.visibility</p:attrName>
                                        </p:attrNameLst>
                                      </p:cBhvr>
                                      <p:to>
                                        <p:strVal val="visible"/>
                                      </p:to>
                                    </p:set>
                                    <p:animEffect transition="in" filter="wipe(left)">
                                      <p:cBhvr>
                                        <p:cTn id="20" dur="2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4"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 xmlns:a16="http://schemas.microsoft.com/office/drawing/2014/main" id="{037EC38E-21B6-4B70-B7D0-7EF1E23E3893}"/>
              </a:ext>
            </a:extLst>
          </p:cNvPr>
          <p:cNvSpPr/>
          <p:nvPr/>
        </p:nvSpPr>
        <p:spPr>
          <a:xfrm>
            <a:off x="1192102" y="738000"/>
            <a:ext cx="21987096" cy="969496"/>
          </a:xfrm>
          <a:prstGeom prst="rect">
            <a:avLst/>
          </a:prstGeom>
        </p:spPr>
        <p:txBody>
          <a:bodyPr wrap="square">
            <a:spAutoFit/>
          </a:bodyPr>
          <a:lstStyle/>
          <a:p>
            <a:pPr algn="ct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突破语法</a:t>
            </a:r>
            <a:r>
              <a:rPr lang="en-US" altLang="zh-CN" sz="5700" b="1" dirty="0" smtClean="0">
                <a:latin typeface="Times New Roman" panose="02020603050405020304" pitchFamily="18" charset="0"/>
                <a:ea typeface="黑体" panose="02010609060101010101" pitchFamily="49" charset="-122"/>
                <a:cs typeface="Times New Roman" panose="02020603050405020304" pitchFamily="18" charset="0"/>
              </a:rPr>
              <a:t>5   </a:t>
            </a: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非谓语动词</a:t>
            </a:r>
            <a:endParaRPr lang="en-US" altLang="zh-CN" sz="5700" b="1" dirty="0">
              <a:latin typeface="Times New Roman" panose="02020603050405020304" pitchFamily="18" charset="0"/>
              <a:ea typeface="黑体" panose="02010609060101010101" pitchFamily="49" charset="-122"/>
              <a:cs typeface="Times New Roman" panose="02020603050405020304" pitchFamily="18" charset="0"/>
            </a:endParaRPr>
          </a:p>
        </p:txBody>
      </p:sp>
      <p:pic>
        <p:nvPicPr>
          <p:cNvPr id="4" name="图片 3">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5"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5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非</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谓语动词</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P309</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16" name="TextBox 1"/>
          <p:cNvSpPr txBox="1"/>
          <p:nvPr/>
        </p:nvSpPr>
        <p:spPr>
          <a:xfrm>
            <a:off x="1925638" y="1953000"/>
            <a:ext cx="11205012" cy="1006429"/>
          </a:xfrm>
          <a:prstGeom prst="rect">
            <a:avLst/>
          </a:prstGeom>
          <a:noFill/>
        </p:spPr>
        <p:txBody>
          <a:bodyPr wrap="square" rtlCol="0">
            <a:spAutoFit/>
          </a:bodyPr>
          <a:lstStyle/>
          <a:p>
            <a:pPr fontAlgn="auto">
              <a:lnSpc>
                <a:spcPct val="110000"/>
              </a:lnSpc>
            </a:pPr>
            <a:r>
              <a:rPr lang="zh-CN" altLang="en-US" sz="5400" spc="-100" dirty="0">
                <a:latin typeface="黑体" panose="02010609060101010101" pitchFamily="49" charset="-122"/>
                <a:ea typeface="黑体" panose="02010609060101010101" pitchFamily="49" charset="-122"/>
                <a:cs typeface="Times New Roman" panose="02020603050405020304" pitchFamily="18" charset="0"/>
              </a:rPr>
              <a:t>（</a:t>
            </a:r>
            <a:r>
              <a:rPr lang="en-US" altLang="zh-CN" sz="5400" spc="-100" dirty="0">
                <a:latin typeface="黑体" panose="02010609060101010101" pitchFamily="49" charset="-122"/>
                <a:ea typeface="黑体" panose="02010609060101010101" pitchFamily="49" charset="-122"/>
                <a:cs typeface="Times New Roman" panose="02020603050405020304" pitchFamily="18" charset="0"/>
              </a:rPr>
              <a:t>3</a:t>
            </a:r>
            <a:r>
              <a:rPr lang="zh-CN" altLang="en-US" sz="5400" spc="-100" dirty="0">
                <a:latin typeface="黑体" panose="02010609060101010101" pitchFamily="49" charset="-122"/>
                <a:ea typeface="黑体" panose="02010609060101010101" pitchFamily="49" charset="-122"/>
                <a:cs typeface="Times New Roman" panose="02020603050405020304" pitchFamily="18" charset="0"/>
              </a:rPr>
              <a:t>）非谓语动词作定语用法易混点</a:t>
            </a:r>
          </a:p>
        </p:txBody>
      </p:sp>
      <p:graphicFrame>
        <p:nvGraphicFramePr>
          <p:cNvPr id="6" name="表格 5"/>
          <p:cNvGraphicFramePr>
            <a:graphicFrameLocks noGrp="1"/>
          </p:cNvGraphicFramePr>
          <p:nvPr>
            <p:extLst>
              <p:ext uri="{D42A27DB-BD31-4B8C-83A1-F6EECF244321}">
                <p14:modId xmlns:p14="http://schemas.microsoft.com/office/powerpoint/2010/main" val="762068895"/>
              </p:ext>
            </p:extLst>
          </p:nvPr>
        </p:nvGraphicFramePr>
        <p:xfrm>
          <a:off x="1340650" y="3230086"/>
          <a:ext cx="20295000" cy="7589520"/>
        </p:xfrm>
        <a:graphic>
          <a:graphicData uri="http://schemas.openxmlformats.org/drawingml/2006/table">
            <a:tbl>
              <a:tblPr firstRow="1" bandRow="1">
                <a:tableStyleId>{5C22544A-7EE6-4342-B048-85BDC9FD1C3A}</a:tableStyleId>
              </a:tblPr>
              <a:tblGrid>
                <a:gridCol w="3420000"/>
                <a:gridCol w="5130000"/>
                <a:gridCol w="3285000"/>
                <a:gridCol w="8460000"/>
              </a:tblGrid>
              <a:tr h="1332914">
                <a:tc>
                  <a:txBody>
                    <a:bodyPr/>
                    <a:lstStyle/>
                    <a:p>
                      <a:pPr algn="ctr"/>
                      <a:r>
                        <a:rPr lang="zh-CN" altLang="en-US" sz="4800" b="0" baseline="0" dirty="0" smtClean="0">
                          <a:latin typeface="黑体" panose="02010609060101010101" pitchFamily="49" charset="-122"/>
                          <a:ea typeface="黑体" panose="02010609060101010101" pitchFamily="49" charset="-122"/>
                        </a:rPr>
                        <a:t>充当定语的非谓语动词</a:t>
                      </a:r>
                      <a:endParaRPr lang="zh-CN" altLang="en-US" sz="4800" b="0" baseline="0" dirty="0">
                        <a:latin typeface="黑体" panose="02010609060101010101" pitchFamily="49" charset="-122"/>
                        <a:ea typeface="黑体" panose="02010609060101010101" pitchFamily="49" charset="-122"/>
                      </a:endParaRPr>
                    </a:p>
                  </a:txBody>
                  <a:tcPr anchor="ctr"/>
                </a:tc>
                <a:tc gridSpan="2">
                  <a:txBody>
                    <a:bodyPr/>
                    <a:lstStyle/>
                    <a:p>
                      <a:pPr algn="ctr"/>
                      <a:r>
                        <a:rPr lang="zh-CN" altLang="en-US" sz="4800" b="0" baseline="0" dirty="0" smtClean="0">
                          <a:latin typeface="黑体" panose="02010609060101010101" pitchFamily="49" charset="-122"/>
                          <a:ea typeface="黑体" panose="02010609060101010101" pitchFamily="49" charset="-122"/>
                        </a:rPr>
                        <a:t>含义</a:t>
                      </a:r>
                      <a:endParaRPr lang="zh-CN" altLang="en-US" sz="4800" b="0" baseline="0" dirty="0">
                        <a:latin typeface="黑体" panose="02010609060101010101" pitchFamily="49" charset="-122"/>
                        <a:ea typeface="黑体" panose="02010609060101010101" pitchFamily="49" charset="-122"/>
                      </a:endParaRPr>
                    </a:p>
                  </a:txBody>
                  <a:tcPr anchor="ctr"/>
                </a:tc>
                <a:tc hMerge="1">
                  <a:txBody>
                    <a:bodyPr/>
                    <a:lstStyle/>
                    <a:p>
                      <a:endParaRPr lang="zh-CN" altLang="en-US" sz="4800" dirty="0"/>
                    </a:p>
                  </a:txBody>
                  <a:tcPr/>
                </a:tc>
                <a:tc>
                  <a:txBody>
                    <a:bodyPr/>
                    <a:lstStyle/>
                    <a:p>
                      <a:pPr algn="ctr"/>
                      <a:r>
                        <a:rPr lang="zh-CN" altLang="en-US" sz="4800" b="0" baseline="0" dirty="0" smtClean="0">
                          <a:latin typeface="黑体" panose="02010609060101010101" pitchFamily="49" charset="-122"/>
                          <a:ea typeface="黑体" panose="02010609060101010101" pitchFamily="49" charset="-122"/>
                        </a:rPr>
                        <a:t>例句</a:t>
                      </a:r>
                      <a:endParaRPr lang="zh-CN" altLang="en-US" sz="4800" b="0" baseline="0" dirty="0">
                        <a:latin typeface="黑体" panose="02010609060101010101" pitchFamily="49" charset="-122"/>
                        <a:ea typeface="黑体" panose="02010609060101010101" pitchFamily="49" charset="-122"/>
                      </a:endParaRPr>
                    </a:p>
                  </a:txBody>
                  <a:tcPr anchor="ctr"/>
                </a:tc>
              </a:tr>
              <a:tr h="1913583">
                <a:tc>
                  <a:txBody>
                    <a:bodyPr/>
                    <a:lstStyle/>
                    <a:p>
                      <a:pPr algn="ctr"/>
                      <a:r>
                        <a:rPr lang="zh-CN" altLang="en-US" sz="4800" baseline="0" dirty="0" smtClean="0">
                          <a:latin typeface="Times New Roman" panose="02020603050405020304" pitchFamily="18" charset="0"/>
                          <a:ea typeface="楷体" panose="02010609060101010101" pitchFamily="49" charset="-122"/>
                        </a:rPr>
                        <a:t>不定式</a:t>
                      </a:r>
                      <a:endParaRPr lang="zh-CN" altLang="en-US" sz="4800" baseline="0" dirty="0">
                        <a:latin typeface="Times New Roman" panose="02020603050405020304" pitchFamily="18" charset="0"/>
                        <a:ea typeface="楷体" panose="02010609060101010101" pitchFamily="49" charset="-122"/>
                      </a:endParaRPr>
                    </a:p>
                  </a:txBody>
                  <a:tcPr anchor="ctr"/>
                </a:tc>
                <a:tc gridSpan="2">
                  <a:txBody>
                    <a:bodyPr/>
                    <a:lstStyle/>
                    <a:p>
                      <a:pPr marL="685800" indent="-685800">
                        <a:buFont typeface="Arial" panose="020B0604020202020204" pitchFamily="34" charset="0"/>
                        <a:buChar char="•"/>
                      </a:pPr>
                      <a:r>
                        <a:rPr lang="zh-CN" altLang="en-US" sz="4800" baseline="0" dirty="0" smtClean="0">
                          <a:latin typeface="Times New Roman" panose="02020603050405020304" pitchFamily="18" charset="0"/>
                          <a:ea typeface="楷体" panose="02010609060101010101" pitchFamily="49" charset="-122"/>
                        </a:rPr>
                        <a:t>表示动作将要发生</a:t>
                      </a:r>
                    </a:p>
                    <a:p>
                      <a:pPr marL="685800" indent="-685800">
                        <a:buFont typeface="Arial" panose="020B0604020202020204" pitchFamily="34" charset="0"/>
                        <a:buChar char="•"/>
                      </a:pPr>
                      <a:r>
                        <a:rPr lang="zh-CN" altLang="en-US" sz="4800" baseline="0" dirty="0" smtClean="0">
                          <a:latin typeface="Times New Roman" panose="02020603050405020304" pitchFamily="18" charset="0"/>
                          <a:ea typeface="楷体" panose="02010609060101010101" pitchFamily="49" charset="-122"/>
                        </a:rPr>
                        <a:t>中心词前有形容词最高级、序数词或</a:t>
                      </a:r>
                      <a:r>
                        <a:rPr lang="en-US" altLang="zh-CN" sz="4800" baseline="0" dirty="0" smtClean="0">
                          <a:latin typeface="Times New Roman" panose="02020603050405020304" pitchFamily="18" charset="0"/>
                          <a:ea typeface="楷体" panose="02010609060101010101" pitchFamily="49" charset="-122"/>
                        </a:rPr>
                        <a:t>the only</a:t>
                      </a:r>
                      <a:r>
                        <a:rPr lang="zh-CN" altLang="en-US" sz="4800" baseline="0" dirty="0" smtClean="0">
                          <a:latin typeface="Times New Roman" panose="02020603050405020304" pitchFamily="18" charset="0"/>
                          <a:ea typeface="楷体" panose="02010609060101010101" pitchFamily="49" charset="-122"/>
                        </a:rPr>
                        <a:t>限定时，用不定式作后置定语</a:t>
                      </a:r>
                    </a:p>
                  </a:txBody>
                  <a:tcPr anchor="ctr"/>
                </a:tc>
                <a:tc hMerge="1">
                  <a:txBody>
                    <a:bodyPr/>
                    <a:lstStyle/>
                    <a:p>
                      <a:endParaRPr lang="zh-CN" altLang="en-US" sz="4800" dirty="0"/>
                    </a:p>
                  </a:txBody>
                  <a:tcPr/>
                </a:tc>
                <a:tc>
                  <a:txBody>
                    <a:bodyPr/>
                    <a:lstStyle/>
                    <a:p>
                      <a:r>
                        <a:rPr lang="en-US" altLang="zh-CN" sz="4800" baseline="0" dirty="0" smtClean="0">
                          <a:latin typeface="Times New Roman" panose="02020603050405020304" pitchFamily="18" charset="0"/>
                          <a:ea typeface="楷体" panose="02010609060101010101" pitchFamily="49" charset="-122"/>
                        </a:rPr>
                        <a:t>The question to be discussed at the meeting is quite confidential. </a:t>
                      </a:r>
                      <a:r>
                        <a:rPr lang="zh-CN" altLang="en-US" sz="4800" baseline="0" dirty="0" smtClean="0">
                          <a:latin typeface="Times New Roman" panose="02020603050405020304" pitchFamily="18" charset="0"/>
                          <a:ea typeface="楷体" panose="02010609060101010101" pitchFamily="49" charset="-122"/>
                        </a:rPr>
                        <a:t>会上将要讨论的问题是十分机密的。</a:t>
                      </a:r>
                      <a:endParaRPr lang="zh-CN" altLang="en-US" sz="4800" baseline="0" dirty="0">
                        <a:latin typeface="Times New Roman" panose="02020603050405020304" pitchFamily="18" charset="0"/>
                        <a:ea typeface="楷体" panose="02010609060101010101" pitchFamily="49" charset="-122"/>
                      </a:endParaRPr>
                    </a:p>
                  </a:txBody>
                  <a:tcPr anchor="ctr"/>
                </a:tc>
              </a:tr>
              <a:tr h="1913583">
                <a:tc>
                  <a:txBody>
                    <a:bodyPr/>
                    <a:lstStyle/>
                    <a:p>
                      <a:pPr algn="ctr"/>
                      <a:r>
                        <a:rPr lang="zh-CN" altLang="en-US" sz="4800" baseline="0" dirty="0" smtClean="0">
                          <a:latin typeface="Times New Roman" panose="02020603050405020304" pitchFamily="18" charset="0"/>
                          <a:ea typeface="楷体" panose="02010609060101010101" pitchFamily="49" charset="-122"/>
                        </a:rPr>
                        <a:t>动名词</a:t>
                      </a:r>
                    </a:p>
                    <a:p>
                      <a:pPr algn="ctr"/>
                      <a:endParaRPr lang="zh-CN" altLang="en-US" sz="4800" baseline="0" dirty="0">
                        <a:latin typeface="Times New Roman" panose="02020603050405020304" pitchFamily="18" charset="0"/>
                        <a:ea typeface="楷体" panose="02010609060101010101" pitchFamily="49" charset="-122"/>
                      </a:endParaRPr>
                    </a:p>
                  </a:txBody>
                  <a:tcPr anchor="ctr"/>
                </a:tc>
                <a:tc>
                  <a:txBody>
                    <a:bodyPr/>
                    <a:lstStyle/>
                    <a:p>
                      <a:r>
                        <a:rPr lang="zh-CN" altLang="en-US" sz="4800" baseline="0" dirty="0" smtClean="0">
                          <a:latin typeface="Times New Roman" panose="02020603050405020304" pitchFamily="18" charset="0"/>
                          <a:ea typeface="楷体" panose="02010609060101010101" pitchFamily="49" charset="-122"/>
                        </a:rPr>
                        <a:t>与所修饰词不存在逻辑上的主谓关系，只能作前置定语</a:t>
                      </a:r>
                      <a:endParaRPr lang="zh-CN" altLang="en-US" sz="4800" baseline="0" dirty="0">
                        <a:latin typeface="Times New Roman" panose="02020603050405020304" pitchFamily="18" charset="0"/>
                        <a:ea typeface="楷体" panose="02010609060101010101" pitchFamily="49" charset="-122"/>
                      </a:endParaRPr>
                    </a:p>
                  </a:txBody>
                  <a:tcPr anchor="ctr"/>
                </a:tc>
                <a:tc>
                  <a:txBody>
                    <a:bodyPr/>
                    <a:lstStyle/>
                    <a:p>
                      <a:r>
                        <a:rPr lang="zh-CN" altLang="en-US" sz="4800" baseline="0" dirty="0" smtClean="0">
                          <a:latin typeface="Times New Roman" panose="02020603050405020304" pitchFamily="18" charset="0"/>
                          <a:ea typeface="楷体" panose="02010609060101010101" pitchFamily="49" charset="-122"/>
                        </a:rPr>
                        <a:t>表示所修饰名词的性质和用途</a:t>
                      </a:r>
                      <a:endParaRPr lang="zh-CN" altLang="en-US" sz="4800" baseline="0" dirty="0">
                        <a:latin typeface="Times New Roman" panose="02020603050405020304" pitchFamily="18" charset="0"/>
                        <a:ea typeface="楷体" panose="02010609060101010101" pitchFamily="49" charset="-122"/>
                      </a:endParaRPr>
                    </a:p>
                  </a:txBody>
                  <a:tcPr anchor="ctr"/>
                </a:tc>
                <a:tc>
                  <a:txBody>
                    <a:bodyPr/>
                    <a:lstStyle/>
                    <a:p>
                      <a:r>
                        <a:rPr lang="en-US" altLang="zh-CN" sz="4800" baseline="0" dirty="0" smtClean="0">
                          <a:latin typeface="Times New Roman" panose="02020603050405020304" pitchFamily="18" charset="0"/>
                          <a:ea typeface="楷体" panose="02010609060101010101" pitchFamily="49" charset="-122"/>
                        </a:rPr>
                        <a:t>a sleeping bag(=a bag for sleeping)  </a:t>
                      </a:r>
                      <a:r>
                        <a:rPr lang="zh-CN" altLang="en-US" sz="4800" baseline="0" dirty="0" smtClean="0">
                          <a:latin typeface="Times New Roman" panose="02020603050405020304" pitchFamily="18" charset="0"/>
                          <a:ea typeface="楷体" panose="02010609060101010101" pitchFamily="49" charset="-122"/>
                        </a:rPr>
                        <a:t>一个睡袋</a:t>
                      </a:r>
                    </a:p>
                    <a:p>
                      <a:r>
                        <a:rPr lang="en-US" altLang="zh-CN" sz="4800" baseline="0" dirty="0" smtClean="0">
                          <a:latin typeface="Times New Roman" panose="02020603050405020304" pitchFamily="18" charset="0"/>
                          <a:ea typeface="楷体" panose="02010609060101010101" pitchFamily="49" charset="-122"/>
                        </a:rPr>
                        <a:t>a fishing net(=a net for fishing)  </a:t>
                      </a:r>
                      <a:r>
                        <a:rPr lang="zh-CN" altLang="en-US" sz="4800" baseline="0" dirty="0" smtClean="0">
                          <a:latin typeface="Times New Roman" panose="02020603050405020304" pitchFamily="18" charset="0"/>
                          <a:ea typeface="楷体" panose="02010609060101010101" pitchFamily="49" charset="-122"/>
                        </a:rPr>
                        <a:t>一张渔网</a:t>
                      </a:r>
                    </a:p>
                  </a:txBody>
                  <a:tcPr anchor="ctr"/>
                </a:tc>
              </a:tr>
            </a:tbl>
          </a:graphicData>
        </a:graphic>
      </p:graphicFrame>
      <p:pic>
        <p:nvPicPr>
          <p:cNvPr id="7" name="图片 6">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93900589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 xmlns:a16="http://schemas.microsoft.com/office/drawing/2014/main" id="{037EC38E-21B6-4B70-B7D0-7EF1E23E3893}"/>
              </a:ext>
            </a:extLst>
          </p:cNvPr>
          <p:cNvSpPr/>
          <p:nvPr/>
        </p:nvSpPr>
        <p:spPr>
          <a:xfrm>
            <a:off x="1192102" y="738000"/>
            <a:ext cx="21987096" cy="969496"/>
          </a:xfrm>
          <a:prstGeom prst="rect">
            <a:avLst/>
          </a:prstGeom>
        </p:spPr>
        <p:txBody>
          <a:bodyPr wrap="square">
            <a:spAutoFit/>
          </a:bodyPr>
          <a:lstStyle/>
          <a:p>
            <a:pPr algn="ct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突破语法</a:t>
            </a:r>
            <a:r>
              <a:rPr lang="en-US" altLang="zh-CN" sz="5700" b="1" dirty="0" smtClean="0">
                <a:latin typeface="Times New Roman" panose="02020603050405020304" pitchFamily="18" charset="0"/>
                <a:ea typeface="黑体" panose="02010609060101010101" pitchFamily="49" charset="-122"/>
                <a:cs typeface="Times New Roman" panose="02020603050405020304" pitchFamily="18" charset="0"/>
              </a:rPr>
              <a:t>5   </a:t>
            </a: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非谓语动词</a:t>
            </a:r>
            <a:endParaRPr lang="en-US" altLang="zh-CN" sz="5700" b="1" dirty="0">
              <a:latin typeface="Times New Roman" panose="02020603050405020304" pitchFamily="18" charset="0"/>
              <a:ea typeface="黑体" panose="02010609060101010101" pitchFamily="49" charset="-122"/>
              <a:cs typeface="Times New Roman" panose="02020603050405020304" pitchFamily="18" charset="0"/>
            </a:endParaRPr>
          </a:p>
        </p:txBody>
      </p:sp>
      <p:pic>
        <p:nvPicPr>
          <p:cNvPr id="4" name="图片 3">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5"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5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非</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谓语动词</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P309</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16" name="TextBox 1"/>
          <p:cNvSpPr txBox="1"/>
          <p:nvPr/>
        </p:nvSpPr>
        <p:spPr>
          <a:xfrm>
            <a:off x="1925638" y="1953000"/>
            <a:ext cx="11205012" cy="1006429"/>
          </a:xfrm>
          <a:prstGeom prst="rect">
            <a:avLst/>
          </a:prstGeom>
          <a:noFill/>
        </p:spPr>
        <p:txBody>
          <a:bodyPr wrap="square" rtlCol="0">
            <a:spAutoFit/>
          </a:bodyPr>
          <a:lstStyle/>
          <a:p>
            <a:pPr fontAlgn="auto">
              <a:lnSpc>
                <a:spcPct val="110000"/>
              </a:lnSpc>
            </a:pPr>
            <a:r>
              <a:rPr lang="zh-CN" altLang="en-US" sz="5400" spc="-100" dirty="0">
                <a:latin typeface="黑体" panose="02010609060101010101" pitchFamily="49" charset="-122"/>
                <a:ea typeface="黑体" panose="02010609060101010101" pitchFamily="49" charset="-122"/>
                <a:cs typeface="Times New Roman" panose="02020603050405020304" pitchFamily="18" charset="0"/>
              </a:rPr>
              <a:t>（</a:t>
            </a:r>
            <a:r>
              <a:rPr lang="en-US" altLang="zh-CN" sz="5400" spc="-100" dirty="0">
                <a:latin typeface="黑体" panose="02010609060101010101" pitchFamily="49" charset="-122"/>
                <a:ea typeface="黑体" panose="02010609060101010101" pitchFamily="49" charset="-122"/>
                <a:cs typeface="Times New Roman" panose="02020603050405020304" pitchFamily="18" charset="0"/>
              </a:rPr>
              <a:t>3</a:t>
            </a:r>
            <a:r>
              <a:rPr lang="zh-CN" altLang="en-US" sz="5400" spc="-100" dirty="0">
                <a:latin typeface="黑体" panose="02010609060101010101" pitchFamily="49" charset="-122"/>
                <a:ea typeface="黑体" panose="02010609060101010101" pitchFamily="49" charset="-122"/>
                <a:cs typeface="Times New Roman" panose="02020603050405020304" pitchFamily="18" charset="0"/>
              </a:rPr>
              <a:t>）非谓语动词作定语用法易混点</a:t>
            </a:r>
          </a:p>
        </p:txBody>
      </p:sp>
      <p:graphicFrame>
        <p:nvGraphicFramePr>
          <p:cNvPr id="6" name="表格 5"/>
          <p:cNvGraphicFramePr>
            <a:graphicFrameLocks noGrp="1"/>
          </p:cNvGraphicFramePr>
          <p:nvPr>
            <p:extLst>
              <p:ext uri="{D42A27DB-BD31-4B8C-83A1-F6EECF244321}">
                <p14:modId xmlns:p14="http://schemas.microsoft.com/office/powerpoint/2010/main" val="3631615160"/>
              </p:ext>
            </p:extLst>
          </p:nvPr>
        </p:nvGraphicFramePr>
        <p:xfrm>
          <a:off x="1340650" y="3230086"/>
          <a:ext cx="20295000" cy="6417914"/>
        </p:xfrm>
        <a:graphic>
          <a:graphicData uri="http://schemas.openxmlformats.org/drawingml/2006/table">
            <a:tbl>
              <a:tblPr firstRow="1" bandRow="1">
                <a:tableStyleId>{5C22544A-7EE6-4342-B048-85BDC9FD1C3A}</a:tableStyleId>
              </a:tblPr>
              <a:tblGrid>
                <a:gridCol w="3420000"/>
                <a:gridCol w="5085000"/>
                <a:gridCol w="3330000"/>
                <a:gridCol w="8460000"/>
              </a:tblGrid>
              <a:tr h="1332914">
                <a:tc>
                  <a:txBody>
                    <a:bodyPr/>
                    <a:lstStyle/>
                    <a:p>
                      <a:pPr algn="ctr"/>
                      <a:r>
                        <a:rPr lang="zh-CN" altLang="en-US" sz="4800" b="0" baseline="0" dirty="0" smtClean="0">
                          <a:latin typeface="黑体" panose="02010609060101010101" pitchFamily="49" charset="-122"/>
                          <a:ea typeface="黑体" panose="02010609060101010101" pitchFamily="49" charset="-122"/>
                        </a:rPr>
                        <a:t>充当定语的非谓语动词</a:t>
                      </a:r>
                      <a:endParaRPr lang="zh-CN" altLang="en-US" sz="4800" b="0" baseline="0" dirty="0">
                        <a:latin typeface="黑体" panose="02010609060101010101" pitchFamily="49" charset="-122"/>
                        <a:ea typeface="黑体" panose="02010609060101010101" pitchFamily="49" charset="-122"/>
                      </a:endParaRPr>
                    </a:p>
                  </a:txBody>
                  <a:tcPr anchor="ctr"/>
                </a:tc>
                <a:tc gridSpan="2">
                  <a:txBody>
                    <a:bodyPr/>
                    <a:lstStyle/>
                    <a:p>
                      <a:pPr algn="ctr"/>
                      <a:r>
                        <a:rPr lang="zh-CN" altLang="en-US" sz="4800" b="0" baseline="0" dirty="0" smtClean="0">
                          <a:latin typeface="黑体" panose="02010609060101010101" pitchFamily="49" charset="-122"/>
                          <a:ea typeface="黑体" panose="02010609060101010101" pitchFamily="49" charset="-122"/>
                        </a:rPr>
                        <a:t>含义</a:t>
                      </a:r>
                      <a:endParaRPr lang="zh-CN" altLang="en-US" sz="4800" b="0" baseline="0" dirty="0">
                        <a:latin typeface="黑体" panose="02010609060101010101" pitchFamily="49" charset="-122"/>
                        <a:ea typeface="黑体" panose="02010609060101010101" pitchFamily="49" charset="-122"/>
                      </a:endParaRPr>
                    </a:p>
                  </a:txBody>
                  <a:tcPr anchor="ctr"/>
                </a:tc>
                <a:tc hMerge="1">
                  <a:txBody>
                    <a:bodyPr/>
                    <a:lstStyle/>
                    <a:p>
                      <a:endParaRPr lang="zh-CN" altLang="en-US" sz="4800" dirty="0"/>
                    </a:p>
                  </a:txBody>
                  <a:tcPr/>
                </a:tc>
                <a:tc>
                  <a:txBody>
                    <a:bodyPr/>
                    <a:lstStyle/>
                    <a:p>
                      <a:pPr algn="ctr"/>
                      <a:r>
                        <a:rPr lang="zh-CN" altLang="en-US" sz="4800" b="0" baseline="0" dirty="0" smtClean="0">
                          <a:latin typeface="黑体" panose="02010609060101010101" pitchFamily="49" charset="-122"/>
                          <a:ea typeface="黑体" panose="02010609060101010101" pitchFamily="49" charset="-122"/>
                        </a:rPr>
                        <a:t>例句</a:t>
                      </a:r>
                      <a:endParaRPr lang="zh-CN" altLang="en-US" sz="4800" b="0" baseline="0" dirty="0">
                        <a:latin typeface="黑体" panose="02010609060101010101" pitchFamily="49" charset="-122"/>
                        <a:ea typeface="黑体" panose="02010609060101010101" pitchFamily="49" charset="-122"/>
                      </a:endParaRPr>
                    </a:p>
                  </a:txBody>
                  <a:tcPr anchor="ctr"/>
                </a:tc>
              </a:tr>
              <a:tr h="1913583">
                <a:tc>
                  <a:txBody>
                    <a:bodyPr/>
                    <a:lstStyle/>
                    <a:p>
                      <a:pPr algn="ctr"/>
                      <a:r>
                        <a:rPr lang="zh-CN" altLang="en-US" sz="4800" baseline="0" dirty="0" smtClean="0">
                          <a:latin typeface="Times New Roman" panose="02020603050405020304" pitchFamily="18" charset="0"/>
                          <a:ea typeface="楷体" panose="02010609060101010101" pitchFamily="49" charset="-122"/>
                        </a:rPr>
                        <a:t>现在分词</a:t>
                      </a:r>
                      <a:endParaRPr lang="zh-CN" altLang="en-US" sz="4800" baseline="0" dirty="0">
                        <a:latin typeface="Times New Roman" panose="02020603050405020304" pitchFamily="18" charset="0"/>
                        <a:ea typeface="楷体" panose="02010609060101010101" pitchFamily="49" charset="-122"/>
                      </a:endParaRPr>
                    </a:p>
                  </a:txBody>
                  <a:tcPr anchor="ctr"/>
                </a:tc>
                <a:tc>
                  <a:txBody>
                    <a:bodyPr/>
                    <a:lstStyle/>
                    <a:p>
                      <a:pPr algn="l"/>
                      <a:r>
                        <a:rPr lang="zh-CN" altLang="en-US" sz="4800" baseline="0" dirty="0" smtClean="0">
                          <a:latin typeface="Times New Roman" panose="02020603050405020304" pitchFamily="18" charset="0"/>
                          <a:ea typeface="楷体" panose="02010609060101010101" pitchFamily="49" charset="-122"/>
                        </a:rPr>
                        <a:t>与所修饰词存在逻辑上的主谓关系</a:t>
                      </a:r>
                      <a:endParaRPr lang="zh-CN" altLang="en-US" sz="4800" baseline="0" dirty="0">
                        <a:latin typeface="Times New Roman" panose="02020603050405020304" pitchFamily="18" charset="0"/>
                        <a:ea typeface="楷体" panose="02010609060101010101" pitchFamily="49" charset="-122"/>
                      </a:endParaRPr>
                    </a:p>
                  </a:txBody>
                  <a:tcPr anchor="ctr"/>
                </a:tc>
                <a:tc>
                  <a:txBody>
                    <a:bodyPr/>
                    <a:lstStyle/>
                    <a:p>
                      <a:pPr algn="ctr"/>
                      <a:r>
                        <a:rPr lang="zh-CN" altLang="en-US" sz="4800" baseline="0" dirty="0" smtClean="0">
                          <a:latin typeface="Times New Roman" panose="02020603050405020304" pitchFamily="18" charset="0"/>
                          <a:ea typeface="楷体" panose="02010609060101010101" pitchFamily="49" charset="-122"/>
                        </a:rPr>
                        <a:t>表示主动与进行</a:t>
                      </a:r>
                      <a:endParaRPr lang="zh-CN" altLang="en-US" sz="4800" baseline="0" dirty="0">
                        <a:latin typeface="Times New Roman" panose="02020603050405020304" pitchFamily="18" charset="0"/>
                        <a:ea typeface="楷体" panose="02010609060101010101" pitchFamily="49" charset="-122"/>
                      </a:endParaRPr>
                    </a:p>
                  </a:txBody>
                  <a:tcPr anchor="ctr"/>
                </a:tc>
                <a:tc>
                  <a:txBody>
                    <a:bodyPr/>
                    <a:lstStyle/>
                    <a:p>
                      <a:pPr algn="l"/>
                      <a:r>
                        <a:rPr lang="en-US" altLang="zh-CN" sz="4800" baseline="0" dirty="0" smtClean="0">
                          <a:latin typeface="Times New Roman" panose="02020603050405020304" pitchFamily="18" charset="0"/>
                          <a:ea typeface="楷体" panose="02010609060101010101" pitchFamily="49" charset="-122"/>
                        </a:rPr>
                        <a:t>The girl standing under the tree is really beautiful.</a:t>
                      </a:r>
                    </a:p>
                    <a:p>
                      <a:pPr algn="l"/>
                      <a:r>
                        <a:rPr lang="zh-CN" altLang="en-US" sz="4800" baseline="0" dirty="0" smtClean="0">
                          <a:latin typeface="Times New Roman" panose="02020603050405020304" pitchFamily="18" charset="0"/>
                          <a:ea typeface="楷体" panose="02010609060101010101" pitchFamily="49" charset="-122"/>
                        </a:rPr>
                        <a:t>那个站在树下的女孩很漂亮。</a:t>
                      </a:r>
                      <a:endParaRPr lang="zh-CN" altLang="en-US" sz="4800" baseline="0" dirty="0">
                        <a:latin typeface="Times New Roman" panose="02020603050405020304" pitchFamily="18" charset="0"/>
                        <a:ea typeface="楷体" panose="02010609060101010101" pitchFamily="49" charset="-122"/>
                      </a:endParaRPr>
                    </a:p>
                  </a:txBody>
                  <a:tcPr anchor="ctr"/>
                </a:tc>
              </a:tr>
              <a:tr h="2577434">
                <a:tc>
                  <a:txBody>
                    <a:bodyPr/>
                    <a:lstStyle/>
                    <a:p>
                      <a:pPr algn="ctr"/>
                      <a:r>
                        <a:rPr lang="zh-CN" altLang="en-US" sz="4800" baseline="0" dirty="0" smtClean="0">
                          <a:latin typeface="Times New Roman" panose="02020603050405020304" pitchFamily="18" charset="0"/>
                          <a:ea typeface="楷体" panose="02010609060101010101" pitchFamily="49" charset="-122"/>
                        </a:rPr>
                        <a:t>过去分词</a:t>
                      </a:r>
                      <a:endParaRPr lang="zh-CN" altLang="en-US" sz="4800" baseline="0" dirty="0">
                        <a:latin typeface="Times New Roman" panose="02020603050405020304" pitchFamily="18" charset="0"/>
                        <a:ea typeface="楷体" panose="02010609060101010101" pitchFamily="49" charset="-122"/>
                      </a:endParaRPr>
                    </a:p>
                  </a:txBody>
                  <a:tcPr anchor="ctr"/>
                </a:tc>
                <a:tc>
                  <a:txBody>
                    <a:bodyPr/>
                    <a:lstStyle/>
                    <a:p>
                      <a:pPr algn="l"/>
                      <a:r>
                        <a:rPr lang="zh-CN" altLang="en-US" sz="4800" baseline="0" dirty="0" smtClean="0">
                          <a:latin typeface="Times New Roman" panose="02020603050405020304" pitchFamily="18" charset="0"/>
                          <a:ea typeface="楷体" panose="02010609060101010101" pitchFamily="49" charset="-122"/>
                        </a:rPr>
                        <a:t>与所修饰词存在逻辑上的动宾关系</a:t>
                      </a:r>
                      <a:endParaRPr lang="zh-CN" altLang="en-US" sz="4800" baseline="0" dirty="0">
                        <a:latin typeface="Times New Roman" panose="02020603050405020304" pitchFamily="18" charset="0"/>
                        <a:ea typeface="楷体" panose="02010609060101010101" pitchFamily="49" charset="-122"/>
                      </a:endParaRPr>
                    </a:p>
                  </a:txBody>
                  <a:tcPr anchor="ctr"/>
                </a:tc>
                <a:tc>
                  <a:txBody>
                    <a:bodyPr/>
                    <a:lstStyle/>
                    <a:p>
                      <a:pPr algn="ctr"/>
                      <a:r>
                        <a:rPr lang="zh-CN" altLang="en-US" sz="4800" baseline="0" dirty="0" smtClean="0">
                          <a:latin typeface="Times New Roman" panose="02020603050405020304" pitchFamily="18" charset="0"/>
                          <a:ea typeface="楷体" panose="02010609060101010101" pitchFamily="49" charset="-122"/>
                        </a:rPr>
                        <a:t>表示被动与完成</a:t>
                      </a:r>
                      <a:endParaRPr lang="zh-CN" altLang="en-US" sz="4800" baseline="0" dirty="0">
                        <a:latin typeface="Times New Roman" panose="02020603050405020304" pitchFamily="18" charset="0"/>
                        <a:ea typeface="楷体" panose="02010609060101010101" pitchFamily="49" charset="-122"/>
                      </a:endParaRPr>
                    </a:p>
                  </a:txBody>
                  <a:tcPr anchor="ctr"/>
                </a:tc>
                <a:tc>
                  <a:txBody>
                    <a:bodyPr/>
                    <a:lstStyle/>
                    <a:p>
                      <a:pPr algn="l"/>
                      <a:r>
                        <a:rPr lang="en-US" altLang="zh-CN" sz="4800" baseline="0" dirty="0" smtClean="0">
                          <a:latin typeface="Times New Roman" panose="02020603050405020304" pitchFamily="18" charset="0"/>
                          <a:ea typeface="楷体" panose="02010609060101010101" pitchFamily="49" charset="-122"/>
                        </a:rPr>
                        <a:t>The question discussed at the meeting is quite confidential. </a:t>
                      </a:r>
                      <a:r>
                        <a:rPr lang="zh-CN" altLang="en-US" sz="4800" baseline="0" dirty="0" smtClean="0">
                          <a:latin typeface="Times New Roman" panose="02020603050405020304" pitchFamily="18" charset="0"/>
                          <a:ea typeface="楷体" panose="02010609060101010101" pitchFamily="49" charset="-122"/>
                        </a:rPr>
                        <a:t>会上所讨论的问题是十分机密的。</a:t>
                      </a:r>
                      <a:endParaRPr lang="zh-CN" altLang="en-US" sz="4800" baseline="0" dirty="0">
                        <a:latin typeface="Times New Roman" panose="02020603050405020304" pitchFamily="18" charset="0"/>
                        <a:ea typeface="楷体" panose="02010609060101010101" pitchFamily="49" charset="-122"/>
                      </a:endParaRPr>
                    </a:p>
                  </a:txBody>
                  <a:tcPr anchor="ctr"/>
                </a:tc>
              </a:tr>
            </a:tbl>
          </a:graphicData>
        </a:graphic>
      </p:graphicFrame>
      <p:pic>
        <p:nvPicPr>
          <p:cNvPr id="7" name="图片 6">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252617212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 xmlns:a16="http://schemas.microsoft.com/office/drawing/2014/main" id="{037EC38E-21B6-4B70-B7D0-7EF1E23E3893}"/>
              </a:ext>
            </a:extLst>
          </p:cNvPr>
          <p:cNvSpPr/>
          <p:nvPr/>
        </p:nvSpPr>
        <p:spPr>
          <a:xfrm>
            <a:off x="1192102" y="738000"/>
            <a:ext cx="21987096" cy="969496"/>
          </a:xfrm>
          <a:prstGeom prst="rect">
            <a:avLst/>
          </a:prstGeom>
        </p:spPr>
        <p:txBody>
          <a:bodyPr wrap="square">
            <a:spAutoFit/>
          </a:bodyPr>
          <a:lstStyle/>
          <a:p>
            <a:pPr algn="ct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突破语法</a:t>
            </a:r>
            <a:r>
              <a:rPr lang="en-US" altLang="zh-CN" sz="5700" b="1" dirty="0" smtClean="0">
                <a:latin typeface="Times New Roman" panose="02020603050405020304" pitchFamily="18" charset="0"/>
                <a:ea typeface="黑体" panose="02010609060101010101" pitchFamily="49" charset="-122"/>
                <a:cs typeface="Times New Roman" panose="02020603050405020304" pitchFamily="18" charset="0"/>
              </a:rPr>
              <a:t>5   </a:t>
            </a: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非谓语动词</a:t>
            </a:r>
            <a:endParaRPr lang="en-US" altLang="zh-CN" sz="5700" b="1" dirty="0">
              <a:latin typeface="Times New Roman" panose="02020603050405020304" pitchFamily="18" charset="0"/>
              <a:ea typeface="黑体" panose="02010609060101010101" pitchFamily="49" charset="-122"/>
              <a:cs typeface="Times New Roman" panose="02020603050405020304" pitchFamily="18" charset="0"/>
            </a:endParaRPr>
          </a:p>
        </p:txBody>
      </p:sp>
      <p:pic>
        <p:nvPicPr>
          <p:cNvPr id="4" name="图片 3">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5"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5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非</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谓语动词</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P309</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16" name="TextBox 1"/>
          <p:cNvSpPr txBox="1"/>
          <p:nvPr/>
        </p:nvSpPr>
        <p:spPr>
          <a:xfrm>
            <a:off x="1925638" y="1953000"/>
            <a:ext cx="9405012" cy="1006429"/>
          </a:xfrm>
          <a:prstGeom prst="rect">
            <a:avLst/>
          </a:prstGeom>
          <a:noFill/>
        </p:spPr>
        <p:txBody>
          <a:bodyPr wrap="square" rtlCol="0">
            <a:spAutoFit/>
          </a:bodyPr>
          <a:lstStyle/>
          <a:p>
            <a:pPr fontAlgn="auto">
              <a:lnSpc>
                <a:spcPct val="110000"/>
              </a:lnSpc>
            </a:pPr>
            <a:r>
              <a:rPr lang="zh-CN" altLang="en-US" sz="5400" spc="-100" dirty="0">
                <a:latin typeface="黑体" panose="02010609060101010101" pitchFamily="49" charset="-122"/>
                <a:ea typeface="黑体" panose="02010609060101010101" pitchFamily="49" charset="-122"/>
                <a:cs typeface="Times New Roman" panose="02020603050405020304" pitchFamily="18" charset="0"/>
              </a:rPr>
              <a:t>（</a:t>
            </a:r>
            <a:r>
              <a:rPr lang="en-US" altLang="zh-CN" sz="5400" spc="-100" dirty="0">
                <a:latin typeface="黑体" panose="02010609060101010101" pitchFamily="49" charset="-122"/>
                <a:ea typeface="黑体" panose="02010609060101010101" pitchFamily="49" charset="-122"/>
                <a:cs typeface="Times New Roman" panose="02020603050405020304" pitchFamily="18" charset="0"/>
              </a:rPr>
              <a:t>4</a:t>
            </a:r>
            <a:r>
              <a:rPr lang="zh-CN" altLang="en-US" sz="5400" spc="-100" dirty="0" smtClean="0">
                <a:latin typeface="黑体" panose="02010609060101010101" pitchFamily="49" charset="-122"/>
                <a:ea typeface="黑体" panose="02010609060101010101" pitchFamily="49" charset="-122"/>
                <a:cs typeface="Times New Roman" panose="02020603050405020304" pitchFamily="18" charset="0"/>
              </a:rPr>
              <a:t>）独立主格结构</a:t>
            </a:r>
            <a:endParaRPr lang="zh-CN" altLang="en-US" sz="5400" spc="-100" dirty="0">
              <a:latin typeface="黑体" panose="02010609060101010101" pitchFamily="49" charset="-122"/>
              <a:ea typeface="黑体" panose="02010609060101010101" pitchFamily="49" charset="-122"/>
              <a:cs typeface="Times New Roman" panose="02020603050405020304" pitchFamily="18" charset="0"/>
            </a:endParaRPr>
          </a:p>
        </p:txBody>
      </p:sp>
      <p:sp>
        <p:nvSpPr>
          <p:cNvPr id="17" name="TextBox 1"/>
          <p:cNvSpPr txBox="1"/>
          <p:nvPr/>
        </p:nvSpPr>
        <p:spPr>
          <a:xfrm>
            <a:off x="2530105" y="3289163"/>
            <a:ext cx="19015545" cy="3748719"/>
          </a:xfrm>
          <a:prstGeom prst="rect">
            <a:avLst/>
          </a:prstGeom>
          <a:noFill/>
        </p:spPr>
        <p:txBody>
          <a:bodyPr wrap="square" rtlCol="0">
            <a:spAutoFit/>
          </a:bodyPr>
          <a:lstStyle/>
          <a:p>
            <a:pPr fontAlgn="auto">
              <a:lnSpc>
                <a:spcPct val="110000"/>
              </a:lnSpc>
            </a:pPr>
            <a:r>
              <a:rPr lang="zh-CN" altLang="en-US" sz="5400" spc="-100" dirty="0">
                <a:solidFill>
                  <a:srgbClr val="2A5CAA"/>
                </a:solidFill>
                <a:latin typeface="Times New Roman" panose="02020603050405020304" pitchFamily="18" charset="0"/>
                <a:ea typeface="+mj-ea"/>
                <a:cs typeface="Times New Roman" panose="02020603050405020304" pitchFamily="18" charset="0"/>
              </a:rPr>
              <a:t>非谓语动词作状语时，若其逻辑主语不在句中，可在非谓语动词之前加上自己的逻辑主语，由名词或代词主格充当，这种结构称为独立主格结构，可位于句首或句尾，作状语，表示时间、原因、条件、伴随等。</a:t>
            </a:r>
          </a:p>
        </p:txBody>
      </p:sp>
      <p:pic>
        <p:nvPicPr>
          <p:cNvPr id="4098" name="Picture 2" descr="C:\Users\063\Desktop\未标题-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05650" y="3493253"/>
            <a:ext cx="373334" cy="432000"/>
          </a:xfrm>
          <a:prstGeom prst="rect">
            <a:avLst/>
          </a:prstGeom>
          <a:noFill/>
          <a:extLst>
            <a:ext uri="{909E8E84-426E-40DD-AFC4-6F175D3DCCD1}">
              <a14:hiddenFill xmlns:a14="http://schemas.microsoft.com/office/drawing/2010/main">
                <a:solidFill>
                  <a:srgbClr val="FFFFFF"/>
                </a:solidFill>
              </a14:hiddenFill>
            </a:ext>
          </a:extLst>
        </p:spPr>
      </p:pic>
      <p:pic>
        <p:nvPicPr>
          <p:cNvPr id="8" name="图片 7">
            <a:hlinkClick r:id="rId4" action="ppaction://hlinksldjump"/>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32141837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500"/>
                                        <p:tgtEl>
                                          <p:spTgt spid="17"/>
                                        </p:tgtEl>
                                      </p:cBhvr>
                                    </p:animEffect>
                                  </p:childTnLst>
                                </p:cTn>
                              </p:par>
                              <p:par>
                                <p:cTn id="13" presetID="10" presetClass="entr" presetSubtype="0" fill="hold" nodeType="withEffect">
                                  <p:stCondLst>
                                    <p:cond delay="0"/>
                                  </p:stCondLst>
                                  <p:childTnLst>
                                    <p:set>
                                      <p:cBhvr>
                                        <p:cTn id="14" dur="1" fill="hold">
                                          <p:stCondLst>
                                            <p:cond delay="0"/>
                                          </p:stCondLst>
                                        </p:cTn>
                                        <p:tgtEl>
                                          <p:spTgt spid="4098"/>
                                        </p:tgtEl>
                                        <p:attrNameLst>
                                          <p:attrName>style.visibility</p:attrName>
                                        </p:attrNameLst>
                                      </p:cBhvr>
                                      <p:to>
                                        <p:strVal val="visible"/>
                                      </p:to>
                                    </p:set>
                                    <p:animEffect transition="in" filter="fade">
                                      <p:cBhvr>
                                        <p:cTn id="15" dur="500"/>
                                        <p:tgtEl>
                                          <p:spTgt spid="40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 xmlns:a16="http://schemas.microsoft.com/office/drawing/2014/main" id="{037EC38E-21B6-4B70-B7D0-7EF1E23E3893}"/>
              </a:ext>
            </a:extLst>
          </p:cNvPr>
          <p:cNvSpPr/>
          <p:nvPr/>
        </p:nvSpPr>
        <p:spPr>
          <a:xfrm>
            <a:off x="1192102" y="738000"/>
            <a:ext cx="21987096" cy="969496"/>
          </a:xfrm>
          <a:prstGeom prst="rect">
            <a:avLst/>
          </a:prstGeom>
        </p:spPr>
        <p:txBody>
          <a:bodyPr wrap="square">
            <a:spAutoFit/>
          </a:bodyPr>
          <a:lstStyle/>
          <a:p>
            <a:pPr algn="ct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突破语法</a:t>
            </a:r>
            <a:r>
              <a:rPr lang="en-US" altLang="zh-CN" sz="5700" b="1" dirty="0" smtClean="0">
                <a:latin typeface="Times New Roman" panose="02020603050405020304" pitchFamily="18" charset="0"/>
                <a:ea typeface="黑体" panose="02010609060101010101" pitchFamily="49" charset="-122"/>
                <a:cs typeface="Times New Roman" panose="02020603050405020304" pitchFamily="18" charset="0"/>
              </a:rPr>
              <a:t>5   </a:t>
            </a: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非谓语动词</a:t>
            </a:r>
            <a:endParaRPr lang="en-US" altLang="zh-CN" sz="5700" b="1" dirty="0">
              <a:latin typeface="Times New Roman" panose="02020603050405020304" pitchFamily="18" charset="0"/>
              <a:ea typeface="黑体" panose="02010609060101010101" pitchFamily="49" charset="-122"/>
              <a:cs typeface="Times New Roman" panose="02020603050405020304" pitchFamily="18" charset="0"/>
            </a:endParaRPr>
          </a:p>
        </p:txBody>
      </p:sp>
      <p:pic>
        <p:nvPicPr>
          <p:cNvPr id="4" name="图片 3">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5"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5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非</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谓语动词</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P309</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17" name="TextBox 1"/>
          <p:cNvSpPr txBox="1"/>
          <p:nvPr/>
        </p:nvSpPr>
        <p:spPr>
          <a:xfrm>
            <a:off x="2530105" y="3289163"/>
            <a:ext cx="19854622" cy="931794"/>
          </a:xfrm>
          <a:prstGeom prst="rect">
            <a:avLst/>
          </a:prstGeom>
          <a:noFill/>
        </p:spPr>
        <p:txBody>
          <a:bodyPr wrap="square" rtlCol="0">
            <a:spAutoFit/>
          </a:bodyPr>
          <a:lstStyle/>
          <a:p>
            <a:pPr fontAlgn="auto">
              <a:lnSpc>
                <a:spcPct val="110000"/>
              </a:lnSpc>
            </a:pPr>
            <a:r>
              <a:rPr lang="zh-CN" altLang="en-US" sz="5400" spc="-100" dirty="0">
                <a:solidFill>
                  <a:srgbClr val="2A5CAA"/>
                </a:solidFill>
                <a:latin typeface="Times New Roman" panose="02020603050405020304" pitchFamily="18" charset="0"/>
                <a:ea typeface="+mj-ea"/>
                <a:cs typeface="Times New Roman" panose="02020603050405020304" pitchFamily="18" charset="0"/>
              </a:rPr>
              <a:t>独立主格结构的特点</a:t>
            </a:r>
          </a:p>
        </p:txBody>
      </p:sp>
      <p:pic>
        <p:nvPicPr>
          <p:cNvPr id="4098" name="Picture 2" descr="C:\Users\063\Desktop\未标题-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05650" y="3493253"/>
            <a:ext cx="373334" cy="432000"/>
          </a:xfrm>
          <a:prstGeom prst="rect">
            <a:avLst/>
          </a:prstGeom>
          <a:noFill/>
          <a:extLst>
            <a:ext uri="{909E8E84-426E-40DD-AFC4-6F175D3DCCD1}">
              <a14:hiddenFill xmlns:a14="http://schemas.microsoft.com/office/drawing/2010/main">
                <a:solidFill>
                  <a:srgbClr val="FFFFFF"/>
                </a:solidFill>
              </a14:hiddenFill>
            </a:ext>
          </a:extLst>
        </p:spPr>
      </p:pic>
      <p:pic>
        <p:nvPicPr>
          <p:cNvPr id="9218" name="Picture 2" descr="C:\Users\063\Desktop\未标题-1.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30105" y="4877999"/>
            <a:ext cx="15120000" cy="7440710"/>
          </a:xfrm>
          <a:prstGeom prst="rect">
            <a:avLst/>
          </a:prstGeom>
          <a:noFill/>
          <a:extLst>
            <a:ext uri="{909E8E84-426E-40DD-AFC4-6F175D3DCCD1}">
              <a14:hiddenFill xmlns:a14="http://schemas.microsoft.com/office/drawing/2010/main">
                <a:solidFill>
                  <a:srgbClr val="FFFFFF"/>
                </a:solidFill>
              </a14:hiddenFill>
            </a:ext>
          </a:extLst>
        </p:spPr>
      </p:pic>
      <p:pic>
        <p:nvPicPr>
          <p:cNvPr id="9" name="图片 8">
            <a:hlinkClick r:id="rId5" action="ppaction://hlinksldjump"/>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
        <p:nvSpPr>
          <p:cNvPr id="10" name="TextBox 1"/>
          <p:cNvSpPr txBox="1"/>
          <p:nvPr/>
        </p:nvSpPr>
        <p:spPr>
          <a:xfrm>
            <a:off x="1925638" y="1953000"/>
            <a:ext cx="9405012" cy="1006429"/>
          </a:xfrm>
          <a:prstGeom prst="rect">
            <a:avLst/>
          </a:prstGeom>
          <a:noFill/>
        </p:spPr>
        <p:txBody>
          <a:bodyPr wrap="square" rtlCol="0">
            <a:spAutoFit/>
          </a:bodyPr>
          <a:lstStyle/>
          <a:p>
            <a:pPr fontAlgn="auto">
              <a:lnSpc>
                <a:spcPct val="110000"/>
              </a:lnSpc>
            </a:pPr>
            <a:r>
              <a:rPr lang="zh-CN" altLang="en-US" sz="5400" spc="-100" dirty="0">
                <a:latin typeface="黑体" panose="02010609060101010101" pitchFamily="49" charset="-122"/>
                <a:ea typeface="黑体" panose="02010609060101010101" pitchFamily="49" charset="-122"/>
                <a:cs typeface="Times New Roman" panose="02020603050405020304" pitchFamily="18" charset="0"/>
              </a:rPr>
              <a:t>（</a:t>
            </a:r>
            <a:r>
              <a:rPr lang="en-US" altLang="zh-CN" sz="5400" spc="-100" dirty="0">
                <a:latin typeface="黑体" panose="02010609060101010101" pitchFamily="49" charset="-122"/>
                <a:ea typeface="黑体" panose="02010609060101010101" pitchFamily="49" charset="-122"/>
                <a:cs typeface="Times New Roman" panose="02020603050405020304" pitchFamily="18" charset="0"/>
              </a:rPr>
              <a:t>4</a:t>
            </a:r>
            <a:r>
              <a:rPr lang="zh-CN" altLang="en-US" sz="5400" spc="-100" dirty="0" smtClean="0">
                <a:latin typeface="黑体" panose="02010609060101010101" pitchFamily="49" charset="-122"/>
                <a:ea typeface="黑体" panose="02010609060101010101" pitchFamily="49" charset="-122"/>
                <a:cs typeface="Times New Roman" panose="02020603050405020304" pitchFamily="18" charset="0"/>
              </a:rPr>
              <a:t>）独立主格结构</a:t>
            </a:r>
            <a:endParaRPr lang="zh-CN" altLang="en-US" sz="5400" spc="-100" dirty="0">
              <a:latin typeface="黑体" panose="02010609060101010101" pitchFamily="49" charset="-122"/>
              <a:ea typeface="黑体" panose="02010609060101010101" pitchFamily="49" charset="-122"/>
              <a:cs typeface="Times New Roman" panose="02020603050405020304" pitchFamily="18" charset="0"/>
            </a:endParaRPr>
          </a:p>
        </p:txBody>
      </p:sp>
    </p:spTree>
    <p:extLst>
      <p:ext uri="{BB962C8B-B14F-4D97-AF65-F5344CB8AC3E}">
        <p14:creationId xmlns:p14="http://schemas.microsoft.com/office/powerpoint/2010/main" val="42697113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par>
                                <p:cTn id="8" presetID="10" presetClass="entr" presetSubtype="0" fill="hold" nodeType="withEffect">
                                  <p:stCondLst>
                                    <p:cond delay="0"/>
                                  </p:stCondLst>
                                  <p:childTnLst>
                                    <p:set>
                                      <p:cBhvr>
                                        <p:cTn id="9" dur="1" fill="hold">
                                          <p:stCondLst>
                                            <p:cond delay="0"/>
                                          </p:stCondLst>
                                        </p:cTn>
                                        <p:tgtEl>
                                          <p:spTgt spid="4098"/>
                                        </p:tgtEl>
                                        <p:attrNameLst>
                                          <p:attrName>style.visibility</p:attrName>
                                        </p:attrNameLst>
                                      </p:cBhvr>
                                      <p:to>
                                        <p:strVal val="visible"/>
                                      </p:to>
                                    </p:set>
                                    <p:animEffect transition="in" filter="fade">
                                      <p:cBhvr>
                                        <p:cTn id="10" dur="500"/>
                                        <p:tgtEl>
                                          <p:spTgt spid="4098"/>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9218"/>
                                        </p:tgtEl>
                                        <p:attrNameLst>
                                          <p:attrName>style.visibility</p:attrName>
                                        </p:attrNameLst>
                                      </p:cBhvr>
                                      <p:to>
                                        <p:strVal val="visible"/>
                                      </p:to>
                                    </p:set>
                                    <p:animEffect transition="in" filter="fade">
                                      <p:cBhvr>
                                        <p:cTn id="15" dur="500"/>
                                        <p:tgtEl>
                                          <p:spTgt spid="9218"/>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fade">
                                      <p:cBhvr>
                                        <p:cTn id="20"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0"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 xmlns:a16="http://schemas.microsoft.com/office/drawing/2014/main" id="{037EC38E-21B6-4B70-B7D0-7EF1E23E3893}"/>
              </a:ext>
            </a:extLst>
          </p:cNvPr>
          <p:cNvSpPr/>
          <p:nvPr/>
        </p:nvSpPr>
        <p:spPr>
          <a:xfrm>
            <a:off x="1192102" y="738000"/>
            <a:ext cx="21987096" cy="969496"/>
          </a:xfrm>
          <a:prstGeom prst="rect">
            <a:avLst/>
          </a:prstGeom>
        </p:spPr>
        <p:txBody>
          <a:bodyPr wrap="square">
            <a:spAutoFit/>
          </a:bodyPr>
          <a:lstStyle/>
          <a:p>
            <a:pPr algn="ct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突破语法</a:t>
            </a:r>
            <a:r>
              <a:rPr lang="en-US" altLang="zh-CN" sz="5700" b="1" dirty="0" smtClean="0">
                <a:latin typeface="Times New Roman" panose="02020603050405020304" pitchFamily="18" charset="0"/>
                <a:ea typeface="黑体" panose="02010609060101010101" pitchFamily="49" charset="-122"/>
                <a:cs typeface="Times New Roman" panose="02020603050405020304" pitchFamily="18" charset="0"/>
              </a:rPr>
              <a:t>5   </a:t>
            </a: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非谓语动词</a:t>
            </a:r>
            <a:endParaRPr lang="en-US" altLang="zh-CN" sz="5700" b="1" dirty="0">
              <a:latin typeface="Times New Roman" panose="02020603050405020304" pitchFamily="18" charset="0"/>
              <a:ea typeface="黑体" panose="02010609060101010101" pitchFamily="49" charset="-122"/>
              <a:cs typeface="Times New Roman" panose="02020603050405020304" pitchFamily="18" charset="0"/>
            </a:endParaRPr>
          </a:p>
        </p:txBody>
      </p:sp>
      <p:pic>
        <p:nvPicPr>
          <p:cNvPr id="4" name="图片 3">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5"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5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非</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谓语动词</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P310</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17" name="TextBox 1"/>
          <p:cNvSpPr txBox="1"/>
          <p:nvPr/>
        </p:nvSpPr>
        <p:spPr>
          <a:xfrm>
            <a:off x="2530105" y="3289163"/>
            <a:ext cx="19854622" cy="1845890"/>
          </a:xfrm>
          <a:prstGeom prst="rect">
            <a:avLst/>
          </a:prstGeom>
          <a:noFill/>
        </p:spPr>
        <p:txBody>
          <a:bodyPr wrap="square" rtlCol="0">
            <a:spAutoFit/>
          </a:bodyPr>
          <a:lstStyle/>
          <a:p>
            <a:pPr fontAlgn="auto">
              <a:lnSpc>
                <a:spcPct val="110000"/>
              </a:lnSpc>
            </a:pPr>
            <a:r>
              <a:rPr lang="zh-CN" altLang="en-US" sz="5400" spc="-100" dirty="0">
                <a:solidFill>
                  <a:srgbClr val="2A5CAA"/>
                </a:solidFill>
                <a:latin typeface="Times New Roman" panose="02020603050405020304" pitchFamily="18" charset="0"/>
                <a:ea typeface="+mj-ea"/>
                <a:cs typeface="Times New Roman" panose="02020603050405020304" pitchFamily="18" charset="0"/>
              </a:rPr>
              <a:t>独立主格结构的形式：名词</a:t>
            </a:r>
            <a:r>
              <a:rPr lang="en-US" altLang="zh-CN" sz="5400" spc="-100" dirty="0">
                <a:solidFill>
                  <a:srgbClr val="2A5CAA"/>
                </a:solidFill>
                <a:latin typeface="Times New Roman" panose="02020603050405020304" pitchFamily="18" charset="0"/>
                <a:ea typeface="+mj-ea"/>
                <a:cs typeface="Times New Roman" panose="02020603050405020304" pitchFamily="18" charset="0"/>
              </a:rPr>
              <a:t>/</a:t>
            </a:r>
            <a:r>
              <a:rPr lang="zh-CN" altLang="en-US" sz="5400" spc="-100" dirty="0">
                <a:solidFill>
                  <a:srgbClr val="2A5CAA"/>
                </a:solidFill>
                <a:latin typeface="Times New Roman" panose="02020603050405020304" pitchFamily="18" charset="0"/>
                <a:ea typeface="+mj-ea"/>
                <a:cs typeface="Times New Roman" panose="02020603050405020304" pitchFamily="18" charset="0"/>
              </a:rPr>
              <a:t>代词</a:t>
            </a:r>
            <a:r>
              <a:rPr lang="en-US" altLang="zh-CN" sz="5400" spc="-100" dirty="0">
                <a:solidFill>
                  <a:srgbClr val="2A5CAA"/>
                </a:solidFill>
                <a:latin typeface="Times New Roman" panose="02020603050405020304" pitchFamily="18" charset="0"/>
                <a:ea typeface="+mj-ea"/>
                <a:cs typeface="Times New Roman" panose="02020603050405020304" pitchFamily="18" charset="0"/>
              </a:rPr>
              <a:t>+</a:t>
            </a:r>
            <a:r>
              <a:rPr lang="zh-CN" altLang="en-US" sz="5400" spc="-100" dirty="0">
                <a:solidFill>
                  <a:srgbClr val="2A5CAA"/>
                </a:solidFill>
                <a:latin typeface="Times New Roman" panose="02020603050405020304" pitchFamily="18" charset="0"/>
                <a:ea typeface="+mj-ea"/>
                <a:cs typeface="Times New Roman" panose="02020603050405020304" pitchFamily="18" charset="0"/>
              </a:rPr>
              <a:t>分词</a:t>
            </a:r>
            <a:r>
              <a:rPr lang="en-US" altLang="zh-CN" sz="5400" spc="-100" dirty="0">
                <a:solidFill>
                  <a:srgbClr val="2A5CAA"/>
                </a:solidFill>
                <a:latin typeface="Times New Roman" panose="02020603050405020304" pitchFamily="18" charset="0"/>
                <a:ea typeface="+mj-ea"/>
                <a:cs typeface="Times New Roman" panose="02020603050405020304" pitchFamily="18" charset="0"/>
              </a:rPr>
              <a:t>/</a:t>
            </a:r>
            <a:r>
              <a:rPr lang="zh-CN" altLang="en-US" sz="5400" spc="-100" dirty="0">
                <a:solidFill>
                  <a:srgbClr val="2A5CAA"/>
                </a:solidFill>
                <a:latin typeface="Times New Roman" panose="02020603050405020304" pitchFamily="18" charset="0"/>
                <a:ea typeface="+mj-ea"/>
                <a:cs typeface="Times New Roman" panose="02020603050405020304" pitchFamily="18" charset="0"/>
              </a:rPr>
              <a:t>不定式；</a:t>
            </a:r>
            <a:r>
              <a:rPr lang="en-US" altLang="zh-CN" sz="5400" spc="-100" dirty="0">
                <a:solidFill>
                  <a:srgbClr val="2A5CAA"/>
                </a:solidFill>
                <a:latin typeface="Times New Roman" panose="02020603050405020304" pitchFamily="18" charset="0"/>
                <a:ea typeface="+mj-ea"/>
                <a:cs typeface="Times New Roman" panose="02020603050405020304" pitchFamily="18" charset="0"/>
              </a:rPr>
              <a:t>with/without+</a:t>
            </a:r>
            <a:r>
              <a:rPr lang="zh-CN" altLang="en-US" sz="5400" spc="-100" dirty="0">
                <a:solidFill>
                  <a:srgbClr val="2A5CAA"/>
                </a:solidFill>
                <a:latin typeface="Times New Roman" panose="02020603050405020304" pitchFamily="18" charset="0"/>
                <a:ea typeface="+mj-ea"/>
                <a:cs typeface="Times New Roman" panose="02020603050405020304" pitchFamily="18" charset="0"/>
              </a:rPr>
              <a:t>宾语</a:t>
            </a:r>
            <a:r>
              <a:rPr lang="en-US" altLang="zh-CN" sz="5400" spc="-100" dirty="0">
                <a:solidFill>
                  <a:srgbClr val="2A5CAA"/>
                </a:solidFill>
                <a:latin typeface="Times New Roman" panose="02020603050405020304" pitchFamily="18" charset="0"/>
                <a:ea typeface="+mj-ea"/>
                <a:cs typeface="Times New Roman" panose="02020603050405020304" pitchFamily="18" charset="0"/>
              </a:rPr>
              <a:t>+</a:t>
            </a:r>
            <a:r>
              <a:rPr lang="zh-CN" altLang="en-US" sz="5400" spc="-100" dirty="0">
                <a:solidFill>
                  <a:srgbClr val="2A5CAA"/>
                </a:solidFill>
                <a:latin typeface="Times New Roman" panose="02020603050405020304" pitchFamily="18" charset="0"/>
                <a:ea typeface="+mj-ea"/>
                <a:cs typeface="Times New Roman" panose="02020603050405020304" pitchFamily="18" charset="0"/>
              </a:rPr>
              <a:t>宾语补足语。</a:t>
            </a:r>
          </a:p>
        </p:txBody>
      </p:sp>
      <p:pic>
        <p:nvPicPr>
          <p:cNvPr id="4098" name="Picture 2" descr="C:\Users\063\Desktop\未标题-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05650" y="3493253"/>
            <a:ext cx="373334" cy="432000"/>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1"/>
          <p:cNvSpPr txBox="1"/>
          <p:nvPr/>
        </p:nvSpPr>
        <p:spPr>
          <a:xfrm>
            <a:off x="2530105" y="5283000"/>
            <a:ext cx="19854622" cy="931794"/>
          </a:xfrm>
          <a:prstGeom prst="rect">
            <a:avLst/>
          </a:prstGeom>
          <a:noFill/>
        </p:spPr>
        <p:txBody>
          <a:bodyPr wrap="square" rtlCol="0">
            <a:spAutoFit/>
          </a:bodyPr>
          <a:lstStyle/>
          <a:p>
            <a:pPr fontAlgn="auto">
              <a:lnSpc>
                <a:spcPct val="110000"/>
              </a:lnSpc>
            </a:pPr>
            <a:r>
              <a:rPr lang="en-US" altLang="zh-CN" sz="5400" spc="-100" dirty="0">
                <a:solidFill>
                  <a:srgbClr val="2A5CAA"/>
                </a:solidFill>
                <a:latin typeface="Times New Roman" panose="02020603050405020304" pitchFamily="18" charset="0"/>
                <a:ea typeface="+mj-ea"/>
                <a:cs typeface="Times New Roman" panose="02020603050405020304" pitchFamily="18" charset="0"/>
              </a:rPr>
              <a:t>with</a:t>
            </a:r>
            <a:r>
              <a:rPr lang="zh-CN" altLang="en-US" sz="5400" spc="-100" dirty="0">
                <a:solidFill>
                  <a:srgbClr val="2A5CAA"/>
                </a:solidFill>
                <a:latin typeface="Times New Roman" panose="02020603050405020304" pitchFamily="18" charset="0"/>
                <a:ea typeface="+mj-ea"/>
                <a:cs typeface="Times New Roman" panose="02020603050405020304" pitchFamily="18" charset="0"/>
              </a:rPr>
              <a:t>复合结构</a:t>
            </a:r>
          </a:p>
        </p:txBody>
      </p:sp>
      <p:pic>
        <p:nvPicPr>
          <p:cNvPr id="10" name="Picture 2" descr="C:\Users\063\Desktop\未标题-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05650" y="5487090"/>
            <a:ext cx="373334" cy="432000"/>
          </a:xfrm>
          <a:prstGeom prst="rect">
            <a:avLst/>
          </a:prstGeom>
          <a:noFill/>
          <a:extLst>
            <a:ext uri="{909E8E84-426E-40DD-AFC4-6F175D3DCCD1}">
              <a14:hiddenFill xmlns:a14="http://schemas.microsoft.com/office/drawing/2010/main">
                <a:solidFill>
                  <a:srgbClr val="FFFFFF"/>
                </a:solidFill>
              </a14:hiddenFill>
            </a:ext>
          </a:extLst>
        </p:spPr>
      </p:pic>
      <p:pic>
        <p:nvPicPr>
          <p:cNvPr id="10244" name="Picture 4" descr="C:\Users\063\Desktop\未标题-1.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35650" y="6183350"/>
            <a:ext cx="18000000" cy="7289650"/>
          </a:xfrm>
          <a:prstGeom prst="rect">
            <a:avLst/>
          </a:prstGeom>
          <a:noFill/>
          <a:extLst>
            <a:ext uri="{909E8E84-426E-40DD-AFC4-6F175D3DCCD1}">
              <a14:hiddenFill xmlns:a14="http://schemas.microsoft.com/office/drawing/2010/main">
                <a:solidFill>
                  <a:srgbClr val="FFFFFF"/>
                </a:solidFill>
              </a14:hiddenFill>
            </a:ext>
          </a:extLst>
        </p:spPr>
      </p:pic>
      <p:pic>
        <p:nvPicPr>
          <p:cNvPr id="11" name="图片 10">
            <a:hlinkClick r:id="rId5" action="ppaction://hlinksldjump"/>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
        <p:nvSpPr>
          <p:cNvPr id="12" name="TextBox 1"/>
          <p:cNvSpPr txBox="1"/>
          <p:nvPr/>
        </p:nvSpPr>
        <p:spPr>
          <a:xfrm>
            <a:off x="1925638" y="1953000"/>
            <a:ext cx="9405012" cy="1006429"/>
          </a:xfrm>
          <a:prstGeom prst="rect">
            <a:avLst/>
          </a:prstGeom>
          <a:noFill/>
        </p:spPr>
        <p:txBody>
          <a:bodyPr wrap="square" rtlCol="0">
            <a:spAutoFit/>
          </a:bodyPr>
          <a:lstStyle/>
          <a:p>
            <a:pPr fontAlgn="auto">
              <a:lnSpc>
                <a:spcPct val="110000"/>
              </a:lnSpc>
            </a:pPr>
            <a:r>
              <a:rPr lang="zh-CN" altLang="en-US" sz="5400" spc="-100" dirty="0">
                <a:latin typeface="黑体" panose="02010609060101010101" pitchFamily="49" charset="-122"/>
                <a:ea typeface="黑体" panose="02010609060101010101" pitchFamily="49" charset="-122"/>
                <a:cs typeface="Times New Roman" panose="02020603050405020304" pitchFamily="18" charset="0"/>
              </a:rPr>
              <a:t>（</a:t>
            </a:r>
            <a:r>
              <a:rPr lang="en-US" altLang="zh-CN" sz="5400" spc="-100" dirty="0">
                <a:latin typeface="黑体" panose="02010609060101010101" pitchFamily="49" charset="-122"/>
                <a:ea typeface="黑体" panose="02010609060101010101" pitchFamily="49" charset="-122"/>
                <a:cs typeface="Times New Roman" panose="02020603050405020304" pitchFamily="18" charset="0"/>
              </a:rPr>
              <a:t>4</a:t>
            </a:r>
            <a:r>
              <a:rPr lang="zh-CN" altLang="en-US" sz="5400" spc="-100" dirty="0" smtClean="0">
                <a:latin typeface="黑体" panose="02010609060101010101" pitchFamily="49" charset="-122"/>
                <a:ea typeface="黑体" panose="02010609060101010101" pitchFamily="49" charset="-122"/>
                <a:cs typeface="Times New Roman" panose="02020603050405020304" pitchFamily="18" charset="0"/>
              </a:rPr>
              <a:t>）独立主格结构</a:t>
            </a:r>
            <a:endParaRPr lang="zh-CN" altLang="en-US" sz="5400" spc="-100" dirty="0">
              <a:latin typeface="黑体" panose="02010609060101010101" pitchFamily="49" charset="-122"/>
              <a:ea typeface="黑体" panose="02010609060101010101" pitchFamily="49" charset="-122"/>
              <a:cs typeface="Times New Roman" panose="02020603050405020304" pitchFamily="18" charset="0"/>
            </a:endParaRPr>
          </a:p>
        </p:txBody>
      </p:sp>
    </p:spTree>
    <p:extLst>
      <p:ext uri="{BB962C8B-B14F-4D97-AF65-F5344CB8AC3E}">
        <p14:creationId xmlns:p14="http://schemas.microsoft.com/office/powerpoint/2010/main" val="22354454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par>
                                <p:cTn id="8" presetID="10" presetClass="entr" presetSubtype="0" fill="hold" nodeType="withEffect">
                                  <p:stCondLst>
                                    <p:cond delay="0"/>
                                  </p:stCondLst>
                                  <p:childTnLst>
                                    <p:set>
                                      <p:cBhvr>
                                        <p:cTn id="9" dur="1" fill="hold">
                                          <p:stCondLst>
                                            <p:cond delay="0"/>
                                          </p:stCondLst>
                                        </p:cTn>
                                        <p:tgtEl>
                                          <p:spTgt spid="4098"/>
                                        </p:tgtEl>
                                        <p:attrNameLst>
                                          <p:attrName>style.visibility</p:attrName>
                                        </p:attrNameLst>
                                      </p:cBhvr>
                                      <p:to>
                                        <p:strVal val="visible"/>
                                      </p:to>
                                    </p:set>
                                    <p:animEffect transition="in" filter="fade">
                                      <p:cBhvr>
                                        <p:cTn id="10" dur="500"/>
                                        <p:tgtEl>
                                          <p:spTgt spid="4098"/>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par>
                                <p:cTn id="16" presetID="10" presetClass="entr" presetSubtype="0" fill="hold" nodeType="with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500"/>
                                        <p:tgtEl>
                                          <p:spTgt spid="10"/>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10244"/>
                                        </p:tgtEl>
                                        <p:attrNameLst>
                                          <p:attrName>style.visibility</p:attrName>
                                        </p:attrNameLst>
                                      </p:cBhvr>
                                      <p:to>
                                        <p:strVal val="visible"/>
                                      </p:to>
                                    </p:set>
                                    <p:animEffect transition="in" filter="fade">
                                      <p:cBhvr>
                                        <p:cTn id="23" dur="500"/>
                                        <p:tgtEl>
                                          <p:spTgt spid="10244"/>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9" grpId="0"/>
      <p:bldP spid="12"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 xmlns:a16="http://schemas.microsoft.com/office/drawing/2014/main" id="{037EC38E-21B6-4B70-B7D0-7EF1E23E3893}"/>
              </a:ext>
            </a:extLst>
          </p:cNvPr>
          <p:cNvSpPr/>
          <p:nvPr/>
        </p:nvSpPr>
        <p:spPr>
          <a:xfrm>
            <a:off x="1192102" y="738000"/>
            <a:ext cx="21987096" cy="969496"/>
          </a:xfrm>
          <a:prstGeom prst="rect">
            <a:avLst/>
          </a:prstGeom>
        </p:spPr>
        <p:txBody>
          <a:bodyPr wrap="square">
            <a:spAutoFit/>
          </a:bodyPr>
          <a:lstStyle/>
          <a:p>
            <a:pPr algn="ct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突破语法</a:t>
            </a:r>
            <a:r>
              <a:rPr lang="en-US" altLang="zh-CN" sz="5700" b="1" dirty="0" smtClean="0">
                <a:latin typeface="Times New Roman" panose="02020603050405020304" pitchFamily="18" charset="0"/>
                <a:ea typeface="黑体" panose="02010609060101010101" pitchFamily="49" charset="-122"/>
                <a:cs typeface="Times New Roman" panose="02020603050405020304" pitchFamily="18" charset="0"/>
              </a:rPr>
              <a:t>5   </a:t>
            </a: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非谓语动词</a:t>
            </a:r>
            <a:endParaRPr lang="en-US" altLang="zh-CN" sz="5700" b="1" dirty="0">
              <a:latin typeface="Times New Roman" panose="02020603050405020304" pitchFamily="18" charset="0"/>
              <a:ea typeface="黑体" panose="02010609060101010101" pitchFamily="49" charset="-122"/>
              <a:cs typeface="Times New Roman" panose="02020603050405020304" pitchFamily="18" charset="0"/>
            </a:endParaRPr>
          </a:p>
        </p:txBody>
      </p:sp>
      <p:pic>
        <p:nvPicPr>
          <p:cNvPr id="4" name="图片 3">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5"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5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非</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谓语动词</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P310</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17" name="TextBox 1"/>
          <p:cNvSpPr txBox="1"/>
          <p:nvPr/>
        </p:nvSpPr>
        <p:spPr>
          <a:xfrm>
            <a:off x="2530105" y="3289163"/>
            <a:ext cx="19854622" cy="1845890"/>
          </a:xfrm>
          <a:prstGeom prst="rect">
            <a:avLst/>
          </a:prstGeom>
          <a:noFill/>
        </p:spPr>
        <p:txBody>
          <a:bodyPr wrap="square" rtlCol="0">
            <a:spAutoFit/>
          </a:bodyPr>
          <a:lstStyle/>
          <a:p>
            <a:pPr fontAlgn="auto">
              <a:lnSpc>
                <a:spcPct val="110000"/>
              </a:lnSpc>
            </a:pPr>
            <a:r>
              <a:rPr lang="zh-CN" altLang="en-US" sz="5400" spc="-100" dirty="0">
                <a:solidFill>
                  <a:srgbClr val="2A5CAA"/>
                </a:solidFill>
                <a:latin typeface="Times New Roman" panose="02020603050405020304" pitchFamily="18" charset="0"/>
                <a:ea typeface="+mj-ea"/>
                <a:cs typeface="Times New Roman" panose="02020603050405020304" pitchFamily="18" charset="0"/>
              </a:rPr>
              <a:t>独立主格结构的形式：名词</a:t>
            </a:r>
            <a:r>
              <a:rPr lang="en-US" altLang="zh-CN" sz="5400" spc="-100" dirty="0">
                <a:solidFill>
                  <a:srgbClr val="2A5CAA"/>
                </a:solidFill>
                <a:latin typeface="Times New Roman" panose="02020603050405020304" pitchFamily="18" charset="0"/>
                <a:ea typeface="+mj-ea"/>
                <a:cs typeface="Times New Roman" panose="02020603050405020304" pitchFamily="18" charset="0"/>
              </a:rPr>
              <a:t>/</a:t>
            </a:r>
            <a:r>
              <a:rPr lang="zh-CN" altLang="en-US" sz="5400" spc="-100" dirty="0">
                <a:solidFill>
                  <a:srgbClr val="2A5CAA"/>
                </a:solidFill>
                <a:latin typeface="Times New Roman" panose="02020603050405020304" pitchFamily="18" charset="0"/>
                <a:ea typeface="+mj-ea"/>
                <a:cs typeface="Times New Roman" panose="02020603050405020304" pitchFamily="18" charset="0"/>
              </a:rPr>
              <a:t>代词</a:t>
            </a:r>
            <a:r>
              <a:rPr lang="en-US" altLang="zh-CN" sz="5400" spc="-100" dirty="0">
                <a:solidFill>
                  <a:srgbClr val="2A5CAA"/>
                </a:solidFill>
                <a:latin typeface="Times New Roman" panose="02020603050405020304" pitchFamily="18" charset="0"/>
                <a:ea typeface="+mj-ea"/>
                <a:cs typeface="Times New Roman" panose="02020603050405020304" pitchFamily="18" charset="0"/>
              </a:rPr>
              <a:t>+</a:t>
            </a:r>
            <a:r>
              <a:rPr lang="zh-CN" altLang="en-US" sz="5400" spc="-100" dirty="0">
                <a:solidFill>
                  <a:srgbClr val="2A5CAA"/>
                </a:solidFill>
                <a:latin typeface="Times New Roman" panose="02020603050405020304" pitchFamily="18" charset="0"/>
                <a:ea typeface="+mj-ea"/>
                <a:cs typeface="Times New Roman" panose="02020603050405020304" pitchFamily="18" charset="0"/>
              </a:rPr>
              <a:t>分词</a:t>
            </a:r>
            <a:r>
              <a:rPr lang="en-US" altLang="zh-CN" sz="5400" spc="-100" dirty="0">
                <a:solidFill>
                  <a:srgbClr val="2A5CAA"/>
                </a:solidFill>
                <a:latin typeface="Times New Roman" panose="02020603050405020304" pitchFamily="18" charset="0"/>
                <a:ea typeface="+mj-ea"/>
                <a:cs typeface="Times New Roman" panose="02020603050405020304" pitchFamily="18" charset="0"/>
              </a:rPr>
              <a:t>/</a:t>
            </a:r>
            <a:r>
              <a:rPr lang="zh-CN" altLang="en-US" sz="5400" spc="-100" dirty="0">
                <a:solidFill>
                  <a:srgbClr val="2A5CAA"/>
                </a:solidFill>
                <a:latin typeface="Times New Roman" panose="02020603050405020304" pitchFamily="18" charset="0"/>
                <a:ea typeface="+mj-ea"/>
                <a:cs typeface="Times New Roman" panose="02020603050405020304" pitchFamily="18" charset="0"/>
              </a:rPr>
              <a:t>不定式；</a:t>
            </a:r>
            <a:r>
              <a:rPr lang="en-US" altLang="zh-CN" sz="5400" spc="-100" dirty="0">
                <a:solidFill>
                  <a:srgbClr val="2A5CAA"/>
                </a:solidFill>
                <a:latin typeface="Times New Roman" panose="02020603050405020304" pitchFamily="18" charset="0"/>
                <a:ea typeface="+mj-ea"/>
                <a:cs typeface="Times New Roman" panose="02020603050405020304" pitchFamily="18" charset="0"/>
              </a:rPr>
              <a:t>with/without+</a:t>
            </a:r>
            <a:r>
              <a:rPr lang="zh-CN" altLang="en-US" sz="5400" spc="-100" dirty="0">
                <a:solidFill>
                  <a:srgbClr val="2A5CAA"/>
                </a:solidFill>
                <a:latin typeface="Times New Roman" panose="02020603050405020304" pitchFamily="18" charset="0"/>
                <a:ea typeface="+mj-ea"/>
                <a:cs typeface="Times New Roman" panose="02020603050405020304" pitchFamily="18" charset="0"/>
              </a:rPr>
              <a:t>宾语</a:t>
            </a:r>
            <a:r>
              <a:rPr lang="en-US" altLang="zh-CN" sz="5400" spc="-100" dirty="0">
                <a:solidFill>
                  <a:srgbClr val="2A5CAA"/>
                </a:solidFill>
                <a:latin typeface="Times New Roman" panose="02020603050405020304" pitchFamily="18" charset="0"/>
                <a:ea typeface="+mj-ea"/>
                <a:cs typeface="Times New Roman" panose="02020603050405020304" pitchFamily="18" charset="0"/>
              </a:rPr>
              <a:t>+</a:t>
            </a:r>
            <a:r>
              <a:rPr lang="zh-CN" altLang="en-US" sz="5400" spc="-100" dirty="0">
                <a:solidFill>
                  <a:srgbClr val="2A5CAA"/>
                </a:solidFill>
                <a:latin typeface="Times New Roman" panose="02020603050405020304" pitchFamily="18" charset="0"/>
                <a:ea typeface="+mj-ea"/>
                <a:cs typeface="Times New Roman" panose="02020603050405020304" pitchFamily="18" charset="0"/>
              </a:rPr>
              <a:t>宾语补足语。</a:t>
            </a:r>
          </a:p>
        </p:txBody>
      </p:sp>
      <p:pic>
        <p:nvPicPr>
          <p:cNvPr id="4098" name="Picture 2" descr="C:\Users\063\Desktop\未标题-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05650" y="3493253"/>
            <a:ext cx="373334" cy="432000"/>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1"/>
          <p:cNvSpPr txBox="1"/>
          <p:nvPr/>
        </p:nvSpPr>
        <p:spPr>
          <a:xfrm>
            <a:off x="2530105" y="5283000"/>
            <a:ext cx="19854622" cy="931794"/>
          </a:xfrm>
          <a:prstGeom prst="rect">
            <a:avLst/>
          </a:prstGeom>
          <a:noFill/>
        </p:spPr>
        <p:txBody>
          <a:bodyPr wrap="square" rtlCol="0">
            <a:spAutoFit/>
          </a:bodyPr>
          <a:lstStyle/>
          <a:p>
            <a:pPr fontAlgn="auto">
              <a:lnSpc>
                <a:spcPct val="110000"/>
              </a:lnSpc>
            </a:pPr>
            <a:r>
              <a:rPr lang="en-US" altLang="zh-CN" sz="5400" spc="-100" dirty="0">
                <a:solidFill>
                  <a:srgbClr val="2A5CAA"/>
                </a:solidFill>
                <a:latin typeface="Times New Roman" panose="02020603050405020304" pitchFamily="18" charset="0"/>
                <a:ea typeface="+mj-ea"/>
                <a:cs typeface="Times New Roman" panose="02020603050405020304" pitchFamily="18" charset="0"/>
              </a:rPr>
              <a:t>with</a:t>
            </a:r>
            <a:r>
              <a:rPr lang="zh-CN" altLang="en-US" sz="5400" spc="-100" dirty="0">
                <a:solidFill>
                  <a:srgbClr val="2A5CAA"/>
                </a:solidFill>
                <a:latin typeface="Times New Roman" panose="02020603050405020304" pitchFamily="18" charset="0"/>
                <a:ea typeface="+mj-ea"/>
                <a:cs typeface="Times New Roman" panose="02020603050405020304" pitchFamily="18" charset="0"/>
              </a:rPr>
              <a:t>复合结构</a:t>
            </a:r>
          </a:p>
        </p:txBody>
      </p:sp>
      <p:pic>
        <p:nvPicPr>
          <p:cNvPr id="10" name="Picture 2" descr="C:\Users\063\Desktop\未标题-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05650" y="5487090"/>
            <a:ext cx="373334" cy="432000"/>
          </a:xfrm>
          <a:prstGeom prst="rect">
            <a:avLst/>
          </a:prstGeom>
          <a:noFill/>
          <a:extLst>
            <a:ext uri="{909E8E84-426E-40DD-AFC4-6F175D3DCCD1}">
              <a14:hiddenFill xmlns:a14="http://schemas.microsoft.com/office/drawing/2010/main">
                <a:solidFill>
                  <a:srgbClr val="FFFFFF"/>
                </a:solidFill>
              </a14:hiddenFill>
            </a:ext>
          </a:extLst>
        </p:spPr>
      </p:pic>
      <p:pic>
        <p:nvPicPr>
          <p:cNvPr id="11266" name="Picture 2"/>
          <p:cNvPicPr>
            <a:picLocks noChangeAspect="1" noChangeArrowheads="1"/>
          </p:cNvPicPr>
          <p:nvPr/>
        </p:nvPicPr>
        <p:blipFill rotWithShape="1">
          <a:blip r:embed="rId4">
            <a:clrChange>
              <a:clrFrom>
                <a:srgbClr val="DBF2FB"/>
              </a:clrFrom>
              <a:clrTo>
                <a:srgbClr val="DBF2FB">
                  <a:alpha val="0"/>
                </a:srgbClr>
              </a:clrTo>
            </a:clrChange>
            <a:extLst>
              <a:ext uri="{28A0092B-C50C-407E-A947-70E740481C1C}">
                <a14:useLocalDpi xmlns:a14="http://schemas.microsoft.com/office/drawing/2010/main" val="0"/>
              </a:ext>
            </a:extLst>
          </a:blip>
          <a:srcRect b="4070"/>
          <a:stretch/>
        </p:blipFill>
        <p:spPr bwMode="auto">
          <a:xfrm>
            <a:off x="4985650" y="6408000"/>
            <a:ext cx="14400000" cy="65935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图片 10">
            <a:hlinkClick r:id="rId5" action="ppaction://hlinksldjump"/>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
        <p:nvSpPr>
          <p:cNvPr id="12" name="TextBox 1"/>
          <p:cNvSpPr txBox="1"/>
          <p:nvPr/>
        </p:nvSpPr>
        <p:spPr>
          <a:xfrm>
            <a:off x="1925638" y="1953000"/>
            <a:ext cx="9405012" cy="1006429"/>
          </a:xfrm>
          <a:prstGeom prst="rect">
            <a:avLst/>
          </a:prstGeom>
          <a:noFill/>
        </p:spPr>
        <p:txBody>
          <a:bodyPr wrap="square" rtlCol="0">
            <a:spAutoFit/>
          </a:bodyPr>
          <a:lstStyle/>
          <a:p>
            <a:pPr fontAlgn="auto">
              <a:lnSpc>
                <a:spcPct val="110000"/>
              </a:lnSpc>
            </a:pPr>
            <a:r>
              <a:rPr lang="zh-CN" altLang="en-US" sz="5400" spc="-100" dirty="0">
                <a:latin typeface="黑体" panose="02010609060101010101" pitchFamily="49" charset="-122"/>
                <a:ea typeface="黑体" panose="02010609060101010101" pitchFamily="49" charset="-122"/>
                <a:cs typeface="Times New Roman" panose="02020603050405020304" pitchFamily="18" charset="0"/>
              </a:rPr>
              <a:t>（</a:t>
            </a:r>
            <a:r>
              <a:rPr lang="en-US" altLang="zh-CN" sz="5400" spc="-100" dirty="0">
                <a:latin typeface="黑体" panose="02010609060101010101" pitchFamily="49" charset="-122"/>
                <a:ea typeface="黑体" panose="02010609060101010101" pitchFamily="49" charset="-122"/>
                <a:cs typeface="Times New Roman" panose="02020603050405020304" pitchFamily="18" charset="0"/>
              </a:rPr>
              <a:t>4</a:t>
            </a:r>
            <a:r>
              <a:rPr lang="zh-CN" altLang="en-US" sz="5400" spc="-100" dirty="0" smtClean="0">
                <a:latin typeface="黑体" panose="02010609060101010101" pitchFamily="49" charset="-122"/>
                <a:ea typeface="黑体" panose="02010609060101010101" pitchFamily="49" charset="-122"/>
                <a:cs typeface="Times New Roman" panose="02020603050405020304" pitchFamily="18" charset="0"/>
              </a:rPr>
              <a:t>）独立主格结构</a:t>
            </a:r>
            <a:endParaRPr lang="zh-CN" altLang="en-US" sz="5400" spc="-100" dirty="0">
              <a:latin typeface="黑体" panose="02010609060101010101" pitchFamily="49" charset="-122"/>
              <a:ea typeface="黑体" panose="02010609060101010101" pitchFamily="49" charset="-122"/>
              <a:cs typeface="Times New Roman" panose="02020603050405020304" pitchFamily="18" charset="0"/>
            </a:endParaRPr>
          </a:p>
        </p:txBody>
      </p:sp>
    </p:spTree>
    <p:extLst>
      <p:ext uri="{BB962C8B-B14F-4D97-AF65-F5344CB8AC3E}">
        <p14:creationId xmlns:p14="http://schemas.microsoft.com/office/powerpoint/2010/main" val="20910236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par>
                                <p:cTn id="8" presetID="10" presetClass="entr" presetSubtype="0" fill="hold" nodeType="withEffect">
                                  <p:stCondLst>
                                    <p:cond delay="0"/>
                                  </p:stCondLst>
                                  <p:childTnLst>
                                    <p:set>
                                      <p:cBhvr>
                                        <p:cTn id="9" dur="1" fill="hold">
                                          <p:stCondLst>
                                            <p:cond delay="0"/>
                                          </p:stCondLst>
                                        </p:cTn>
                                        <p:tgtEl>
                                          <p:spTgt spid="4098"/>
                                        </p:tgtEl>
                                        <p:attrNameLst>
                                          <p:attrName>style.visibility</p:attrName>
                                        </p:attrNameLst>
                                      </p:cBhvr>
                                      <p:to>
                                        <p:strVal val="visible"/>
                                      </p:to>
                                    </p:set>
                                    <p:animEffect transition="in" filter="fade">
                                      <p:cBhvr>
                                        <p:cTn id="10" dur="500"/>
                                        <p:tgtEl>
                                          <p:spTgt spid="4098"/>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par>
                                <p:cTn id="16" presetID="10" presetClass="entr" presetSubtype="0" fill="hold" nodeType="with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500"/>
                                        <p:tgtEl>
                                          <p:spTgt spid="10"/>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11266"/>
                                        </p:tgtEl>
                                        <p:attrNameLst>
                                          <p:attrName>style.visibility</p:attrName>
                                        </p:attrNameLst>
                                      </p:cBhvr>
                                      <p:to>
                                        <p:strVal val="visible"/>
                                      </p:to>
                                    </p:set>
                                    <p:animEffect transition="in" filter="fade">
                                      <p:cBhvr>
                                        <p:cTn id="23" dur="500"/>
                                        <p:tgtEl>
                                          <p:spTgt spid="11266"/>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9" grpId="0"/>
      <p:bldP spid="12"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 xmlns:a16="http://schemas.microsoft.com/office/drawing/2014/main" id="{037EC38E-21B6-4B70-B7D0-7EF1E23E3893}"/>
              </a:ext>
            </a:extLst>
          </p:cNvPr>
          <p:cNvSpPr/>
          <p:nvPr/>
        </p:nvSpPr>
        <p:spPr>
          <a:xfrm>
            <a:off x="1192102" y="738000"/>
            <a:ext cx="21987096" cy="969496"/>
          </a:xfrm>
          <a:prstGeom prst="rect">
            <a:avLst/>
          </a:prstGeom>
        </p:spPr>
        <p:txBody>
          <a:bodyPr wrap="square">
            <a:spAutoFit/>
          </a:bodyPr>
          <a:lstStyle/>
          <a:p>
            <a:pPr algn="ct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突破语法</a:t>
            </a:r>
            <a:r>
              <a:rPr lang="en-US" altLang="zh-CN" sz="5700" b="1" dirty="0" smtClean="0">
                <a:latin typeface="Times New Roman" panose="02020603050405020304" pitchFamily="18" charset="0"/>
                <a:ea typeface="黑体" panose="02010609060101010101" pitchFamily="49" charset="-122"/>
                <a:cs typeface="Times New Roman" panose="02020603050405020304" pitchFamily="18" charset="0"/>
              </a:rPr>
              <a:t>5   </a:t>
            </a: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非谓语动词</a:t>
            </a:r>
            <a:endParaRPr lang="en-US" altLang="zh-CN" sz="5700" b="1" dirty="0">
              <a:latin typeface="Times New Roman" panose="02020603050405020304" pitchFamily="18" charset="0"/>
              <a:ea typeface="黑体" panose="02010609060101010101" pitchFamily="49" charset="-122"/>
              <a:cs typeface="Times New Roman" panose="02020603050405020304" pitchFamily="18" charset="0"/>
            </a:endParaRPr>
          </a:p>
        </p:txBody>
      </p:sp>
      <p:pic>
        <p:nvPicPr>
          <p:cNvPr id="4" name="图片 3">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5"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5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非</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谓语动词</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P310</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31" name="TextBox 1"/>
          <p:cNvSpPr txBox="1"/>
          <p:nvPr/>
        </p:nvSpPr>
        <p:spPr>
          <a:xfrm>
            <a:off x="1880649" y="1944632"/>
            <a:ext cx="19710001" cy="1920526"/>
          </a:xfrm>
          <a:prstGeom prst="rect">
            <a:avLst/>
          </a:prstGeom>
          <a:noFill/>
        </p:spPr>
        <p:txBody>
          <a:bodyPr wrap="square" rtlCol="0">
            <a:spAutoFit/>
          </a:bodyPr>
          <a:lstStyle/>
          <a:p>
            <a:pPr fontAlgn="auto">
              <a:lnSpc>
                <a:spcPct val="110000"/>
              </a:lnSpc>
            </a:pPr>
            <a:r>
              <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rPr>
              <a:t>____________________________</a:t>
            </a:r>
            <a:r>
              <a:rPr lang="zh-CN" altLang="en-US" sz="5400" dirty="0" smtClean="0">
                <a:latin typeface="Times New Roman" panose="02020603050405020304" pitchFamily="18" charset="0"/>
                <a:ea typeface="楷体" panose="02010609060101010101" pitchFamily="49" charset="-122"/>
                <a:cs typeface="Times New Roman" panose="02020603050405020304" pitchFamily="18" charset="0"/>
              </a:rPr>
              <a:t>（</a:t>
            </a:r>
            <a:r>
              <a:rPr lang="zh-CN" altLang="en-US" sz="5400" dirty="0">
                <a:latin typeface="Times New Roman" panose="02020603050405020304" pitchFamily="18" charset="0"/>
                <a:ea typeface="楷体" panose="02010609060101010101" pitchFamily="49" charset="-122"/>
                <a:cs typeface="Times New Roman" panose="02020603050405020304" pitchFamily="18" charset="0"/>
              </a:rPr>
              <a:t>他的大多数空闲时间都被占用了）</a:t>
            </a: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 he still kept on his research in the library. </a:t>
            </a:r>
          </a:p>
        </p:txBody>
      </p:sp>
      <p:sp>
        <p:nvSpPr>
          <p:cNvPr id="33" name="TextBox 1"/>
          <p:cNvSpPr txBox="1"/>
          <p:nvPr/>
        </p:nvSpPr>
        <p:spPr>
          <a:xfrm>
            <a:off x="1880649" y="4223832"/>
            <a:ext cx="19710001" cy="1920526"/>
          </a:xfrm>
          <a:prstGeom prst="rect">
            <a:avLst/>
          </a:prstGeom>
          <a:noFill/>
        </p:spPr>
        <p:txBody>
          <a:bodyPr wrap="square" rtlCol="0">
            <a:spAutoFit/>
          </a:bodyPr>
          <a:lstStyle/>
          <a:p>
            <a:pPr fontAlgn="auto">
              <a:lnSpc>
                <a:spcPct val="110000"/>
              </a:lnSpc>
            </a:pP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While other family members were watching film, he worked </a:t>
            </a:r>
            <a:r>
              <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rPr>
              <a:t>_______</a:t>
            </a:r>
          </a:p>
          <a:p>
            <a:pPr fontAlgn="auto">
              <a:lnSpc>
                <a:spcPct val="110000"/>
              </a:lnSpc>
            </a:pPr>
            <a:r>
              <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rPr>
              <a:t>________________</a:t>
            </a:r>
            <a:r>
              <a:rPr lang="zh-CN" altLang="en-US" sz="5400" dirty="0">
                <a:latin typeface="Times New Roman" panose="02020603050405020304" pitchFamily="18" charset="0"/>
                <a:ea typeface="楷体" panose="02010609060101010101" pitchFamily="49" charset="-122"/>
                <a:cs typeface="Times New Roman" panose="02020603050405020304" pitchFamily="18" charset="0"/>
              </a:rPr>
              <a:t>（锁着门） </a:t>
            </a: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all afternoon.</a:t>
            </a:r>
            <a:r>
              <a:rPr lang="zh-CN" altLang="en-US" sz="5400" dirty="0">
                <a:latin typeface="Times New Roman" panose="02020603050405020304" pitchFamily="18" charset="0"/>
                <a:ea typeface="楷体" panose="02010609060101010101" pitchFamily="49" charset="-122"/>
                <a:cs typeface="Times New Roman" panose="02020603050405020304" pitchFamily="18" charset="0"/>
              </a:rPr>
              <a:t>（</a:t>
            </a: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with</a:t>
            </a:r>
            <a:r>
              <a:rPr lang="zh-CN" altLang="en-US" sz="5400" dirty="0">
                <a:latin typeface="Times New Roman" panose="02020603050405020304" pitchFamily="18" charset="0"/>
                <a:ea typeface="楷体" panose="02010609060101010101" pitchFamily="49" charset="-122"/>
                <a:cs typeface="Times New Roman" panose="02020603050405020304" pitchFamily="18" charset="0"/>
              </a:rPr>
              <a:t>）</a:t>
            </a:r>
            <a:endParaRPr lang="en-US" altLang="zh-CN" sz="5400" dirty="0">
              <a:latin typeface="Times New Roman" panose="02020603050405020304" pitchFamily="18" charset="0"/>
              <a:ea typeface="楷体" panose="02010609060101010101" pitchFamily="49" charset="-122"/>
              <a:cs typeface="Times New Roman" panose="02020603050405020304" pitchFamily="18" charset="0"/>
            </a:endParaRPr>
          </a:p>
        </p:txBody>
      </p:sp>
      <p:sp>
        <p:nvSpPr>
          <p:cNvPr id="35" name="TextBox 1"/>
          <p:cNvSpPr txBox="1"/>
          <p:nvPr/>
        </p:nvSpPr>
        <p:spPr>
          <a:xfrm>
            <a:off x="1880649" y="7083000"/>
            <a:ext cx="19710001" cy="1920526"/>
          </a:xfrm>
          <a:prstGeom prst="rect">
            <a:avLst/>
          </a:prstGeom>
          <a:noFill/>
        </p:spPr>
        <p:txBody>
          <a:bodyPr wrap="square" rtlCol="0">
            <a:spAutoFit/>
          </a:bodyPr>
          <a:lstStyle/>
          <a:p>
            <a:pPr fontAlgn="auto">
              <a:lnSpc>
                <a:spcPct val="110000"/>
              </a:lnSpc>
            </a:pP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With the children </a:t>
            </a:r>
            <a:r>
              <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rPr>
              <a:t>___________ </a:t>
            </a: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(follow) him, he had to go back home. </a:t>
            </a:r>
            <a:r>
              <a:rPr lang="zh-CN" altLang="en-US" sz="5400" dirty="0">
                <a:latin typeface="Times New Roman" panose="02020603050405020304" pitchFamily="18" charset="0"/>
                <a:ea typeface="楷体" panose="02010609060101010101" pitchFamily="49" charset="-122"/>
                <a:cs typeface="Times New Roman" panose="02020603050405020304" pitchFamily="18" charset="0"/>
              </a:rPr>
              <a:t>孩子们跟着他，他不得不回家。</a:t>
            </a:r>
            <a:endParaRPr lang="en-US" altLang="zh-CN" sz="5400" dirty="0">
              <a:latin typeface="Times New Roman" panose="02020603050405020304" pitchFamily="18" charset="0"/>
              <a:ea typeface="楷体" panose="02010609060101010101" pitchFamily="49" charset="-122"/>
              <a:cs typeface="Times New Roman" panose="02020603050405020304" pitchFamily="18" charset="0"/>
            </a:endParaRPr>
          </a:p>
        </p:txBody>
      </p:sp>
      <p:grpSp>
        <p:nvGrpSpPr>
          <p:cNvPr id="44" name="组合 43"/>
          <p:cNvGrpSpPr/>
          <p:nvPr/>
        </p:nvGrpSpPr>
        <p:grpSpPr>
          <a:xfrm>
            <a:off x="1219800" y="2060098"/>
            <a:ext cx="684000" cy="769441"/>
            <a:chOff x="1219800" y="4649187"/>
            <a:chExt cx="684000" cy="769441"/>
          </a:xfrm>
        </p:grpSpPr>
        <p:sp>
          <p:nvSpPr>
            <p:cNvPr id="45" name="椭圆 44"/>
            <p:cNvSpPr/>
            <p:nvPr/>
          </p:nvSpPr>
          <p:spPr>
            <a:xfrm>
              <a:off x="1267375" y="4739482"/>
              <a:ext cx="612000" cy="612000"/>
            </a:xfrm>
            <a:prstGeom prst="ellipse">
              <a:avLst/>
            </a:prstGeom>
            <a:solidFill>
              <a:srgbClr val="00A1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spc="-300" dirty="0">
                <a:latin typeface="Times New Roman" panose="02020603050405020304" pitchFamily="18" charset="0"/>
                <a:cs typeface="Times New Roman" panose="02020603050405020304" pitchFamily="18" charset="0"/>
              </a:endParaRPr>
            </a:p>
          </p:txBody>
        </p:sp>
        <p:sp>
          <p:nvSpPr>
            <p:cNvPr id="46" name="TextBox 45"/>
            <p:cNvSpPr txBox="1"/>
            <p:nvPr/>
          </p:nvSpPr>
          <p:spPr>
            <a:xfrm>
              <a:off x="1219800" y="4649187"/>
              <a:ext cx="684000" cy="769441"/>
            </a:xfrm>
            <a:prstGeom prst="rect">
              <a:avLst/>
            </a:prstGeom>
            <a:noFill/>
          </p:spPr>
          <p:txBody>
            <a:bodyPr wrap="square" rtlCol="0" anchor="ctr">
              <a:spAutoFit/>
            </a:bodyPr>
            <a:lstStyle/>
            <a:p>
              <a:pPr algn="ctr"/>
              <a:r>
                <a:rPr lang="en-US" altLang="zh-CN" sz="4400" spc="-300" dirty="0" smtClean="0">
                  <a:solidFill>
                    <a:schemeClr val="lt1"/>
                  </a:solidFill>
                  <a:latin typeface="Times New Roman" panose="02020603050405020304" pitchFamily="18" charset="0"/>
                  <a:cs typeface="Times New Roman" panose="02020603050405020304" pitchFamily="18" charset="0"/>
                </a:rPr>
                <a:t>46</a:t>
              </a:r>
              <a:endParaRPr lang="zh-CN" altLang="en-US" sz="4400" spc="-300" dirty="0">
                <a:solidFill>
                  <a:schemeClr val="lt1"/>
                </a:solidFill>
                <a:latin typeface="Times New Roman" panose="02020603050405020304" pitchFamily="18" charset="0"/>
                <a:cs typeface="Times New Roman" panose="02020603050405020304" pitchFamily="18" charset="0"/>
              </a:endParaRPr>
            </a:p>
          </p:txBody>
        </p:sp>
      </p:grpSp>
      <p:grpSp>
        <p:nvGrpSpPr>
          <p:cNvPr id="47" name="组合 46"/>
          <p:cNvGrpSpPr/>
          <p:nvPr/>
        </p:nvGrpSpPr>
        <p:grpSpPr>
          <a:xfrm>
            <a:off x="1219800" y="4333559"/>
            <a:ext cx="684000" cy="769441"/>
            <a:chOff x="1219800" y="4649187"/>
            <a:chExt cx="684000" cy="769441"/>
          </a:xfrm>
        </p:grpSpPr>
        <p:sp>
          <p:nvSpPr>
            <p:cNvPr id="48" name="椭圆 47"/>
            <p:cNvSpPr/>
            <p:nvPr/>
          </p:nvSpPr>
          <p:spPr>
            <a:xfrm>
              <a:off x="1267375" y="4739482"/>
              <a:ext cx="612000" cy="612000"/>
            </a:xfrm>
            <a:prstGeom prst="ellipse">
              <a:avLst/>
            </a:prstGeom>
            <a:solidFill>
              <a:srgbClr val="00A1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spc="-300" dirty="0">
                <a:latin typeface="Times New Roman" panose="02020603050405020304" pitchFamily="18" charset="0"/>
                <a:cs typeface="Times New Roman" panose="02020603050405020304" pitchFamily="18" charset="0"/>
              </a:endParaRPr>
            </a:p>
          </p:txBody>
        </p:sp>
        <p:sp>
          <p:nvSpPr>
            <p:cNvPr id="49" name="TextBox 48"/>
            <p:cNvSpPr txBox="1"/>
            <p:nvPr/>
          </p:nvSpPr>
          <p:spPr>
            <a:xfrm>
              <a:off x="1219800" y="4649187"/>
              <a:ext cx="684000" cy="769441"/>
            </a:xfrm>
            <a:prstGeom prst="rect">
              <a:avLst/>
            </a:prstGeom>
            <a:noFill/>
          </p:spPr>
          <p:txBody>
            <a:bodyPr wrap="square" rtlCol="0" anchor="ctr">
              <a:spAutoFit/>
            </a:bodyPr>
            <a:lstStyle/>
            <a:p>
              <a:pPr algn="ctr"/>
              <a:r>
                <a:rPr lang="en-US" altLang="zh-CN" sz="4400" spc="-300" dirty="0" smtClean="0">
                  <a:solidFill>
                    <a:schemeClr val="lt1"/>
                  </a:solidFill>
                  <a:latin typeface="Times New Roman" panose="02020603050405020304" pitchFamily="18" charset="0"/>
                  <a:cs typeface="Times New Roman" panose="02020603050405020304" pitchFamily="18" charset="0"/>
                </a:rPr>
                <a:t>47</a:t>
              </a:r>
              <a:endParaRPr lang="zh-CN" altLang="en-US" sz="4400" spc="-300" dirty="0">
                <a:solidFill>
                  <a:schemeClr val="lt1"/>
                </a:solidFill>
                <a:latin typeface="Times New Roman" panose="02020603050405020304" pitchFamily="18" charset="0"/>
                <a:cs typeface="Times New Roman" panose="02020603050405020304" pitchFamily="18" charset="0"/>
              </a:endParaRPr>
            </a:p>
          </p:txBody>
        </p:sp>
      </p:grpSp>
      <p:sp>
        <p:nvSpPr>
          <p:cNvPr id="50" name="文本框 13"/>
          <p:cNvSpPr txBox="1"/>
          <p:nvPr/>
        </p:nvSpPr>
        <p:spPr>
          <a:xfrm>
            <a:off x="7127830" y="7071158"/>
            <a:ext cx="3034980" cy="923330"/>
          </a:xfrm>
          <a:prstGeom prst="rect">
            <a:avLst/>
          </a:prstGeom>
          <a:noFill/>
        </p:spPr>
        <p:txBody>
          <a:bodyPr wrap="square" rtlCol="0">
            <a:spAutoFit/>
          </a:bodyPr>
          <a:lstStyle/>
          <a:p>
            <a:r>
              <a:rPr lang="en-US"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following</a:t>
            </a:r>
            <a:endPar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endParaRPr>
          </a:p>
        </p:txBody>
      </p:sp>
      <p:grpSp>
        <p:nvGrpSpPr>
          <p:cNvPr id="53" name="组合 52"/>
          <p:cNvGrpSpPr/>
          <p:nvPr/>
        </p:nvGrpSpPr>
        <p:grpSpPr>
          <a:xfrm>
            <a:off x="1219800" y="7212968"/>
            <a:ext cx="684000" cy="769441"/>
            <a:chOff x="1219800" y="4649187"/>
            <a:chExt cx="684000" cy="769441"/>
          </a:xfrm>
        </p:grpSpPr>
        <p:sp>
          <p:nvSpPr>
            <p:cNvPr id="54" name="椭圆 53"/>
            <p:cNvSpPr/>
            <p:nvPr/>
          </p:nvSpPr>
          <p:spPr>
            <a:xfrm>
              <a:off x="1267375" y="4739482"/>
              <a:ext cx="612000" cy="612000"/>
            </a:xfrm>
            <a:prstGeom prst="ellipse">
              <a:avLst/>
            </a:prstGeom>
            <a:solidFill>
              <a:srgbClr val="00A1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spc="-300" dirty="0">
                <a:latin typeface="Times New Roman" panose="02020603050405020304" pitchFamily="18" charset="0"/>
                <a:cs typeface="Times New Roman" panose="02020603050405020304" pitchFamily="18" charset="0"/>
              </a:endParaRPr>
            </a:p>
          </p:txBody>
        </p:sp>
        <p:sp>
          <p:nvSpPr>
            <p:cNvPr id="55" name="TextBox 54"/>
            <p:cNvSpPr txBox="1"/>
            <p:nvPr/>
          </p:nvSpPr>
          <p:spPr>
            <a:xfrm>
              <a:off x="1219800" y="4649187"/>
              <a:ext cx="684000" cy="769441"/>
            </a:xfrm>
            <a:prstGeom prst="rect">
              <a:avLst/>
            </a:prstGeom>
            <a:noFill/>
          </p:spPr>
          <p:txBody>
            <a:bodyPr wrap="square" rtlCol="0" anchor="ctr">
              <a:spAutoFit/>
            </a:bodyPr>
            <a:lstStyle/>
            <a:p>
              <a:pPr algn="ctr"/>
              <a:r>
                <a:rPr lang="en-US" altLang="zh-CN" sz="4400" spc="-300" dirty="0" smtClean="0">
                  <a:solidFill>
                    <a:schemeClr val="lt1"/>
                  </a:solidFill>
                  <a:latin typeface="Times New Roman" panose="02020603050405020304" pitchFamily="18" charset="0"/>
                  <a:cs typeface="Times New Roman" panose="02020603050405020304" pitchFamily="18" charset="0"/>
                </a:rPr>
                <a:t>48</a:t>
              </a:r>
              <a:endParaRPr lang="zh-CN" altLang="en-US" sz="4400" spc="-300" dirty="0">
                <a:solidFill>
                  <a:schemeClr val="lt1"/>
                </a:solidFill>
                <a:latin typeface="Times New Roman" panose="02020603050405020304" pitchFamily="18" charset="0"/>
                <a:cs typeface="Times New Roman" panose="02020603050405020304" pitchFamily="18" charset="0"/>
              </a:endParaRPr>
            </a:p>
          </p:txBody>
        </p:sp>
      </p:grpSp>
      <p:sp>
        <p:nvSpPr>
          <p:cNvPr id="25" name="文本框 13"/>
          <p:cNvSpPr txBox="1"/>
          <p:nvPr/>
        </p:nvSpPr>
        <p:spPr>
          <a:xfrm>
            <a:off x="1903801" y="1921365"/>
            <a:ext cx="9381850" cy="923330"/>
          </a:xfrm>
          <a:prstGeom prst="rect">
            <a:avLst/>
          </a:prstGeom>
          <a:noFill/>
        </p:spPr>
        <p:txBody>
          <a:bodyPr wrap="square" rtlCol="0">
            <a:spAutoFit/>
          </a:bodyPr>
          <a:lstStyle/>
          <a:p>
            <a:r>
              <a:rPr lang="en-US"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Most of his spare time occupied</a:t>
            </a:r>
            <a:endPar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endParaRPr>
          </a:p>
        </p:txBody>
      </p:sp>
      <p:sp>
        <p:nvSpPr>
          <p:cNvPr id="27" name="文本框 13"/>
          <p:cNvSpPr txBox="1"/>
          <p:nvPr/>
        </p:nvSpPr>
        <p:spPr>
          <a:xfrm>
            <a:off x="1970650" y="5169670"/>
            <a:ext cx="3915000" cy="923330"/>
          </a:xfrm>
          <a:prstGeom prst="rect">
            <a:avLst/>
          </a:prstGeom>
          <a:noFill/>
        </p:spPr>
        <p:txBody>
          <a:bodyPr wrap="square" rtlCol="0">
            <a:spAutoFit/>
          </a:bodyPr>
          <a:lstStyle/>
          <a:p>
            <a:r>
              <a:rPr lang="en-US" altLang="zh-CN"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door </a:t>
            </a:r>
            <a:r>
              <a:rPr lang="en-US" altLang="zh-CN"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locked</a:t>
            </a:r>
          </a:p>
        </p:txBody>
      </p:sp>
      <p:sp>
        <p:nvSpPr>
          <p:cNvPr id="26" name="文本框 13"/>
          <p:cNvSpPr txBox="1"/>
          <p:nvPr/>
        </p:nvSpPr>
        <p:spPr>
          <a:xfrm>
            <a:off x="18712090" y="4249684"/>
            <a:ext cx="2970000" cy="923330"/>
          </a:xfrm>
          <a:prstGeom prst="rect">
            <a:avLst/>
          </a:prstGeom>
          <a:noFill/>
        </p:spPr>
        <p:txBody>
          <a:bodyPr wrap="square" rtlCol="0">
            <a:spAutoFit/>
          </a:bodyPr>
          <a:lstStyle/>
          <a:p>
            <a:r>
              <a:rPr lang="en-US" altLang="zh-CN"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with </a:t>
            </a:r>
            <a:r>
              <a:rPr lang="en-US" altLang="zh-CN"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the</a:t>
            </a:r>
            <a:endParaRPr lang="en-US" altLang="zh-CN"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endParaRPr>
          </a:p>
        </p:txBody>
      </p:sp>
      <p:pic>
        <p:nvPicPr>
          <p:cNvPr id="21" name="图片 20">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26906126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500"/>
                                        <p:tgtEl>
                                          <p:spTgt spid="31"/>
                                        </p:tgtEl>
                                      </p:cBhvr>
                                    </p:animEffect>
                                  </p:childTnLst>
                                </p:cTn>
                              </p:par>
                              <p:par>
                                <p:cTn id="8" presetID="10" presetClass="entr" presetSubtype="0" fill="hold" nodeType="withEffect">
                                  <p:stCondLst>
                                    <p:cond delay="0"/>
                                  </p:stCondLst>
                                  <p:childTnLst>
                                    <p:set>
                                      <p:cBhvr>
                                        <p:cTn id="9" dur="1" fill="hold">
                                          <p:stCondLst>
                                            <p:cond delay="0"/>
                                          </p:stCondLst>
                                        </p:cTn>
                                        <p:tgtEl>
                                          <p:spTgt spid="44"/>
                                        </p:tgtEl>
                                        <p:attrNameLst>
                                          <p:attrName>style.visibility</p:attrName>
                                        </p:attrNameLst>
                                      </p:cBhvr>
                                      <p:to>
                                        <p:strVal val="visible"/>
                                      </p:to>
                                    </p:set>
                                    <p:animEffect transition="in" filter="fade">
                                      <p:cBhvr>
                                        <p:cTn id="10" dur="500"/>
                                        <p:tgtEl>
                                          <p:spTgt spid="44"/>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25"/>
                                        </p:tgtEl>
                                        <p:attrNameLst>
                                          <p:attrName>style.visibility</p:attrName>
                                        </p:attrNameLst>
                                      </p:cBhvr>
                                      <p:to>
                                        <p:strVal val="visible"/>
                                      </p:to>
                                    </p:set>
                                    <p:animEffect transition="in" filter="wipe(left)">
                                      <p:cBhvr>
                                        <p:cTn id="15" dur="2000"/>
                                        <p:tgtEl>
                                          <p:spTgt spid="25"/>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33"/>
                                        </p:tgtEl>
                                        <p:attrNameLst>
                                          <p:attrName>style.visibility</p:attrName>
                                        </p:attrNameLst>
                                      </p:cBhvr>
                                      <p:to>
                                        <p:strVal val="visible"/>
                                      </p:to>
                                    </p:set>
                                    <p:animEffect transition="in" filter="fade">
                                      <p:cBhvr>
                                        <p:cTn id="20" dur="500"/>
                                        <p:tgtEl>
                                          <p:spTgt spid="33"/>
                                        </p:tgtEl>
                                      </p:cBhvr>
                                    </p:animEffect>
                                  </p:childTnLst>
                                </p:cTn>
                              </p:par>
                              <p:par>
                                <p:cTn id="21" presetID="10" presetClass="entr" presetSubtype="0" fill="hold" nodeType="withEffect">
                                  <p:stCondLst>
                                    <p:cond delay="0"/>
                                  </p:stCondLst>
                                  <p:childTnLst>
                                    <p:set>
                                      <p:cBhvr>
                                        <p:cTn id="22" dur="1" fill="hold">
                                          <p:stCondLst>
                                            <p:cond delay="0"/>
                                          </p:stCondLst>
                                        </p:cTn>
                                        <p:tgtEl>
                                          <p:spTgt spid="47"/>
                                        </p:tgtEl>
                                        <p:attrNameLst>
                                          <p:attrName>style.visibility</p:attrName>
                                        </p:attrNameLst>
                                      </p:cBhvr>
                                      <p:to>
                                        <p:strVal val="visible"/>
                                      </p:to>
                                    </p:set>
                                    <p:animEffect transition="in" filter="fade">
                                      <p:cBhvr>
                                        <p:cTn id="23" dur="500"/>
                                        <p:tgtEl>
                                          <p:spTgt spid="47"/>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26"/>
                                        </p:tgtEl>
                                        <p:attrNameLst>
                                          <p:attrName>style.visibility</p:attrName>
                                        </p:attrNameLst>
                                      </p:cBhvr>
                                      <p:to>
                                        <p:strVal val="visible"/>
                                      </p:to>
                                    </p:set>
                                    <p:animEffect transition="in" filter="wipe(left)">
                                      <p:cBhvr>
                                        <p:cTn id="28" dur="2000"/>
                                        <p:tgtEl>
                                          <p:spTgt spid="26"/>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8" fill="hold" grpId="0" nodeType="clickEffect">
                                  <p:stCondLst>
                                    <p:cond delay="0"/>
                                  </p:stCondLst>
                                  <p:childTnLst>
                                    <p:set>
                                      <p:cBhvr>
                                        <p:cTn id="32" dur="1" fill="hold">
                                          <p:stCondLst>
                                            <p:cond delay="0"/>
                                          </p:stCondLst>
                                        </p:cTn>
                                        <p:tgtEl>
                                          <p:spTgt spid="27"/>
                                        </p:tgtEl>
                                        <p:attrNameLst>
                                          <p:attrName>style.visibility</p:attrName>
                                        </p:attrNameLst>
                                      </p:cBhvr>
                                      <p:to>
                                        <p:strVal val="visible"/>
                                      </p:to>
                                    </p:set>
                                    <p:animEffect transition="in" filter="wipe(left)">
                                      <p:cBhvr>
                                        <p:cTn id="33" dur="2000"/>
                                        <p:tgtEl>
                                          <p:spTgt spid="27"/>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35"/>
                                        </p:tgtEl>
                                        <p:attrNameLst>
                                          <p:attrName>style.visibility</p:attrName>
                                        </p:attrNameLst>
                                      </p:cBhvr>
                                      <p:to>
                                        <p:strVal val="visible"/>
                                      </p:to>
                                    </p:set>
                                    <p:animEffect transition="in" filter="fade">
                                      <p:cBhvr>
                                        <p:cTn id="38" dur="500"/>
                                        <p:tgtEl>
                                          <p:spTgt spid="35"/>
                                        </p:tgtEl>
                                      </p:cBhvr>
                                    </p:animEffect>
                                  </p:childTnLst>
                                </p:cTn>
                              </p:par>
                              <p:par>
                                <p:cTn id="39" presetID="10" presetClass="entr" presetSubtype="0" fill="hold" nodeType="withEffect">
                                  <p:stCondLst>
                                    <p:cond delay="0"/>
                                  </p:stCondLst>
                                  <p:childTnLst>
                                    <p:set>
                                      <p:cBhvr>
                                        <p:cTn id="40" dur="1" fill="hold">
                                          <p:stCondLst>
                                            <p:cond delay="0"/>
                                          </p:stCondLst>
                                        </p:cTn>
                                        <p:tgtEl>
                                          <p:spTgt spid="53"/>
                                        </p:tgtEl>
                                        <p:attrNameLst>
                                          <p:attrName>style.visibility</p:attrName>
                                        </p:attrNameLst>
                                      </p:cBhvr>
                                      <p:to>
                                        <p:strVal val="visible"/>
                                      </p:to>
                                    </p:set>
                                    <p:animEffect transition="in" filter="fade">
                                      <p:cBhvr>
                                        <p:cTn id="41" dur="500"/>
                                        <p:tgtEl>
                                          <p:spTgt spid="53"/>
                                        </p:tgtEl>
                                      </p:cBhvr>
                                    </p:animEffect>
                                  </p:childTnLst>
                                </p:cTn>
                              </p:par>
                            </p:childTnLst>
                          </p:cTn>
                        </p:par>
                      </p:childTnLst>
                    </p:cTn>
                  </p:par>
                  <p:par>
                    <p:cTn id="42" fill="hold">
                      <p:stCondLst>
                        <p:cond delay="indefinite"/>
                      </p:stCondLst>
                      <p:childTnLst>
                        <p:par>
                          <p:cTn id="43" fill="hold">
                            <p:stCondLst>
                              <p:cond delay="0"/>
                            </p:stCondLst>
                            <p:childTnLst>
                              <p:par>
                                <p:cTn id="44" presetID="22" presetClass="entr" presetSubtype="8" fill="hold" grpId="0" nodeType="clickEffect">
                                  <p:stCondLst>
                                    <p:cond delay="0"/>
                                  </p:stCondLst>
                                  <p:childTnLst>
                                    <p:set>
                                      <p:cBhvr>
                                        <p:cTn id="45" dur="1" fill="hold">
                                          <p:stCondLst>
                                            <p:cond delay="0"/>
                                          </p:stCondLst>
                                        </p:cTn>
                                        <p:tgtEl>
                                          <p:spTgt spid="50"/>
                                        </p:tgtEl>
                                        <p:attrNameLst>
                                          <p:attrName>style.visibility</p:attrName>
                                        </p:attrNameLst>
                                      </p:cBhvr>
                                      <p:to>
                                        <p:strVal val="visible"/>
                                      </p:to>
                                    </p:set>
                                    <p:animEffect transition="in" filter="wipe(left)">
                                      <p:cBhvr>
                                        <p:cTn id="46" dur="20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3" grpId="0"/>
      <p:bldP spid="35" grpId="0"/>
      <p:bldP spid="50" grpId="0"/>
      <p:bldP spid="25" grpId="0"/>
      <p:bldP spid="27" grpId="0"/>
      <p:bldP spid="26"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1"/>
          <p:cNvSpPr txBox="1"/>
          <p:nvPr/>
        </p:nvSpPr>
        <p:spPr>
          <a:xfrm>
            <a:off x="1295649" y="1949150"/>
            <a:ext cx="20520001" cy="5576911"/>
          </a:xfrm>
          <a:prstGeom prst="rect">
            <a:avLst/>
          </a:prstGeom>
          <a:noFill/>
        </p:spPr>
        <p:txBody>
          <a:bodyPr wrap="square" rtlCol="0">
            <a:spAutoFit/>
          </a:bodyPr>
          <a:lstStyle/>
          <a:p>
            <a:pPr fontAlgn="auto">
              <a:lnSpc>
                <a:spcPct val="110000"/>
              </a:lnSpc>
            </a:pPr>
            <a:r>
              <a:rPr lang="zh-CN" altLang="en-US" sz="5400" dirty="0">
                <a:latin typeface="Times New Roman" panose="02020603050405020304" pitchFamily="18" charset="0"/>
                <a:ea typeface="楷体" panose="02010609060101010101" pitchFamily="49" charset="-122"/>
              </a:rPr>
              <a:t>从每题所给的</a:t>
            </a:r>
            <a:r>
              <a:rPr lang="en-US" sz="5400" dirty="0">
                <a:latin typeface="Times New Roman" panose="02020603050405020304" pitchFamily="18" charset="0"/>
                <a:ea typeface="楷体" panose="02010609060101010101" pitchFamily="49" charset="-122"/>
              </a:rPr>
              <a:t>A、B、C、D</a:t>
            </a:r>
            <a:r>
              <a:rPr lang="zh-CN" altLang="en-US" sz="5400" dirty="0">
                <a:latin typeface="Times New Roman" panose="02020603050405020304" pitchFamily="18" charset="0"/>
                <a:ea typeface="楷体" panose="02010609060101010101" pitchFamily="49" charset="-122"/>
              </a:rPr>
              <a:t>四个选项中，选出可以填入空白处的最佳选项。</a:t>
            </a:r>
          </a:p>
          <a:p>
            <a:pPr fontAlgn="auto">
              <a:lnSpc>
                <a:spcPct val="110000"/>
              </a:lnSpc>
            </a:pPr>
            <a:r>
              <a:rPr lang="en-US" altLang="zh-CN" sz="5400" dirty="0" smtClean="0">
                <a:latin typeface="Times New Roman" panose="02020603050405020304" pitchFamily="18" charset="0"/>
                <a:ea typeface="楷体" panose="02010609060101010101" pitchFamily="49" charset="-122"/>
              </a:rPr>
              <a:t>1. The </a:t>
            </a:r>
            <a:r>
              <a:rPr lang="en-US" altLang="zh-CN" sz="5400" dirty="0">
                <a:latin typeface="Times New Roman" panose="02020603050405020304" pitchFamily="18" charset="0"/>
                <a:ea typeface="楷体" panose="02010609060101010101" pitchFamily="49" charset="-122"/>
              </a:rPr>
              <a:t>national park has a large collection of wildlife</a:t>
            </a:r>
            <a:r>
              <a:rPr lang="zh-CN" altLang="en-US" sz="5400" dirty="0">
                <a:latin typeface="Times New Roman" panose="02020603050405020304" pitchFamily="18" charset="0"/>
                <a:ea typeface="楷体" panose="02010609060101010101" pitchFamily="49" charset="-122"/>
              </a:rPr>
              <a:t>，</a:t>
            </a:r>
            <a:r>
              <a:rPr lang="en-US" altLang="zh-CN" sz="5400" dirty="0">
                <a:latin typeface="Times New Roman" panose="02020603050405020304" pitchFamily="18" charset="0"/>
                <a:ea typeface="楷体" panose="02010609060101010101" pitchFamily="49" charset="-122"/>
              </a:rPr>
              <a:t>________ from </a:t>
            </a:r>
            <a:r>
              <a:rPr lang="en-US" altLang="zh-CN" sz="5400" dirty="0" smtClean="0">
                <a:latin typeface="Times New Roman" panose="02020603050405020304" pitchFamily="18" charset="0"/>
                <a:ea typeface="楷体" panose="02010609060101010101" pitchFamily="49" charset="-122"/>
              </a:rPr>
              <a:t>   </a:t>
            </a:r>
          </a:p>
          <a:p>
            <a:pPr fontAlgn="auto">
              <a:lnSpc>
                <a:spcPct val="110000"/>
              </a:lnSpc>
            </a:pPr>
            <a:r>
              <a:rPr lang="en-US" altLang="zh-CN" sz="5400" dirty="0">
                <a:latin typeface="Times New Roman" panose="02020603050405020304" pitchFamily="18" charset="0"/>
                <a:ea typeface="楷体" panose="02010609060101010101" pitchFamily="49" charset="-122"/>
              </a:rPr>
              <a:t> </a:t>
            </a:r>
            <a:r>
              <a:rPr lang="en-US" altLang="zh-CN" sz="5400" dirty="0" smtClean="0">
                <a:latin typeface="Times New Roman" panose="02020603050405020304" pitchFamily="18" charset="0"/>
                <a:ea typeface="楷体" panose="02010609060101010101" pitchFamily="49" charset="-122"/>
              </a:rPr>
              <a:t>   butterflies </a:t>
            </a:r>
            <a:r>
              <a:rPr lang="en-US" altLang="zh-CN" sz="5400" dirty="0">
                <a:latin typeface="Times New Roman" panose="02020603050405020304" pitchFamily="18" charset="0"/>
                <a:ea typeface="楷体" panose="02010609060101010101" pitchFamily="49" charset="-122"/>
              </a:rPr>
              <a:t>to elephants</a:t>
            </a:r>
            <a:r>
              <a:rPr lang="en-US" altLang="zh-CN" sz="5400" dirty="0" smtClean="0">
                <a:latin typeface="Times New Roman" panose="02020603050405020304" pitchFamily="18" charset="0"/>
                <a:ea typeface="楷体" panose="02010609060101010101" pitchFamily="49" charset="-122"/>
              </a:rPr>
              <a:t>.</a:t>
            </a:r>
          </a:p>
          <a:p>
            <a:pPr algn="r" fontAlgn="auto">
              <a:lnSpc>
                <a:spcPct val="110000"/>
              </a:lnSpc>
            </a:pPr>
            <a:r>
              <a:rPr lang="en-US" altLang="zh-CN" sz="5400" b="1" spc="-100" dirty="0" smtClean="0">
                <a:solidFill>
                  <a:srgbClr val="4472C4"/>
                </a:solidFill>
                <a:latin typeface="楷体" panose="02010609060101010101" pitchFamily="49" charset="-122"/>
                <a:ea typeface="楷体" panose="02010609060101010101" pitchFamily="49" charset="-122"/>
                <a:sym typeface="+mn-ea"/>
              </a:rPr>
              <a:t> (</a:t>
            </a:r>
            <a:r>
              <a:rPr lang="en-US" altLang="zh-CN" sz="5400" b="1" spc="-100" dirty="0">
                <a:solidFill>
                  <a:srgbClr val="4472C4"/>
                </a:solidFill>
                <a:latin typeface="楷体" panose="02010609060101010101" pitchFamily="49" charset="-122"/>
                <a:ea typeface="楷体" panose="02010609060101010101" pitchFamily="49" charset="-122"/>
                <a:sym typeface="+mn-ea"/>
              </a:rPr>
              <a:t>2017·</a:t>
            </a:r>
            <a:r>
              <a:rPr lang="zh-CN" altLang="en-US" sz="5400" b="1" spc="-100" dirty="0">
                <a:solidFill>
                  <a:srgbClr val="4472C4"/>
                </a:solidFill>
                <a:latin typeface="楷体" panose="02010609060101010101" pitchFamily="49" charset="-122"/>
                <a:ea typeface="楷体" panose="02010609060101010101" pitchFamily="49" charset="-122"/>
                <a:sym typeface="+mn-ea"/>
              </a:rPr>
              <a:t>北京卷</a:t>
            </a:r>
            <a:r>
              <a:rPr lang="en-US" altLang="zh-CN" sz="5400" b="1" spc="-100" dirty="0" smtClean="0">
                <a:solidFill>
                  <a:srgbClr val="4472C4"/>
                </a:solidFill>
                <a:latin typeface="楷体" panose="02010609060101010101" pitchFamily="49" charset="-122"/>
                <a:ea typeface="楷体" panose="02010609060101010101" pitchFamily="49" charset="-122"/>
                <a:sym typeface="+mn-ea"/>
              </a:rPr>
              <a:t>)</a:t>
            </a:r>
          </a:p>
          <a:p>
            <a:pPr fontAlgn="auto">
              <a:lnSpc>
                <a:spcPct val="110000"/>
              </a:lnSpc>
            </a:pPr>
            <a:r>
              <a:rPr lang="en-US" altLang="zh-CN" sz="5400" dirty="0" smtClean="0">
                <a:latin typeface="Times New Roman" panose="02020603050405020304" pitchFamily="18" charset="0"/>
                <a:ea typeface="楷体" panose="02010609060101010101" pitchFamily="49" charset="-122"/>
              </a:rPr>
              <a:t>    A. ranging             B. range               C. to </a:t>
            </a:r>
            <a:r>
              <a:rPr lang="en-US" altLang="zh-CN" sz="5400" dirty="0">
                <a:latin typeface="Times New Roman" panose="02020603050405020304" pitchFamily="18" charset="0"/>
                <a:ea typeface="楷体" panose="02010609060101010101" pitchFamily="49" charset="-122"/>
              </a:rPr>
              <a:t>range </a:t>
            </a:r>
            <a:r>
              <a:rPr lang="en-US" altLang="zh-CN" sz="5400" dirty="0" smtClean="0">
                <a:latin typeface="Times New Roman" panose="02020603050405020304" pitchFamily="18" charset="0"/>
                <a:ea typeface="楷体" panose="02010609060101010101" pitchFamily="49" charset="-122"/>
              </a:rPr>
              <a:t>           D. ranged</a:t>
            </a:r>
            <a:endParaRPr lang="en-US" altLang="zh-CN" sz="5400" dirty="0">
              <a:latin typeface="Times New Roman" panose="02020603050405020304" pitchFamily="18" charset="0"/>
              <a:ea typeface="楷体" panose="02010609060101010101" pitchFamily="49" charset="-122"/>
            </a:endParaRPr>
          </a:p>
        </p:txBody>
      </p:sp>
      <p:pic>
        <p:nvPicPr>
          <p:cNvPr id="3" name="图片 2">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grpSp>
        <p:nvGrpSpPr>
          <p:cNvPr id="5" name="组合 4"/>
          <p:cNvGrpSpPr/>
          <p:nvPr/>
        </p:nvGrpSpPr>
        <p:grpSpPr>
          <a:xfrm>
            <a:off x="1265164" y="736542"/>
            <a:ext cx="4272250" cy="855000"/>
            <a:chOff x="1265164" y="736542"/>
            <a:chExt cx="4272250" cy="855000"/>
          </a:xfrm>
        </p:grpSpPr>
        <p:sp>
          <p:nvSpPr>
            <p:cNvPr id="6" name="椭圆 5"/>
            <p:cNvSpPr/>
            <p:nvPr/>
          </p:nvSpPr>
          <p:spPr>
            <a:xfrm>
              <a:off x="126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t>突</a:t>
              </a:r>
              <a:endParaRPr lang="zh-CN" altLang="en-US" sz="4800" b="1" dirty="0"/>
            </a:p>
          </p:txBody>
        </p:sp>
        <p:sp>
          <p:nvSpPr>
            <p:cNvPr id="7" name="椭圆 6"/>
            <p:cNvSpPr/>
            <p:nvPr/>
          </p:nvSpPr>
          <p:spPr>
            <a:xfrm>
              <a:off x="2120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t>破</a:t>
              </a:r>
              <a:endParaRPr lang="zh-CN" altLang="en-US" sz="4800" b="1" dirty="0"/>
            </a:p>
          </p:txBody>
        </p:sp>
        <p:sp>
          <p:nvSpPr>
            <p:cNvPr id="8" name="椭圆 7"/>
            <p:cNvSpPr/>
            <p:nvPr/>
          </p:nvSpPr>
          <p:spPr>
            <a:xfrm>
              <a:off x="297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t>积</a:t>
              </a:r>
              <a:endParaRPr lang="zh-CN" altLang="en-US" sz="4800" b="1" dirty="0"/>
            </a:p>
          </p:txBody>
        </p:sp>
        <p:sp>
          <p:nvSpPr>
            <p:cNvPr id="9" name="椭圆 8"/>
            <p:cNvSpPr/>
            <p:nvPr/>
          </p:nvSpPr>
          <p:spPr>
            <a:xfrm>
              <a:off x="382741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t>累</a:t>
              </a:r>
              <a:endParaRPr lang="zh-CN" altLang="en-US" sz="4800" b="1" dirty="0"/>
            </a:p>
          </p:txBody>
        </p:sp>
        <p:sp>
          <p:nvSpPr>
            <p:cNvPr id="10" name="椭圆 9"/>
            <p:cNvSpPr/>
            <p:nvPr/>
          </p:nvSpPr>
          <p:spPr>
            <a:xfrm>
              <a:off x="468241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t>练</a:t>
              </a:r>
              <a:endParaRPr lang="zh-CN" altLang="en-US" sz="4800" b="1" dirty="0"/>
            </a:p>
          </p:txBody>
        </p:sp>
      </p:grpSp>
      <p:sp>
        <p:nvSpPr>
          <p:cNvPr id="19" name="TextBox 4"/>
          <p:cNvSpPr txBox="1"/>
          <p:nvPr/>
        </p:nvSpPr>
        <p:spPr>
          <a:xfrm>
            <a:off x="2233930" y="7719439"/>
            <a:ext cx="18876010" cy="5576911"/>
          </a:xfrm>
          <a:prstGeom prst="rect">
            <a:avLst/>
          </a:prstGeom>
          <a:noFill/>
        </p:spPr>
        <p:txBody>
          <a:bodyPr wrap="square" rtlCol="0">
            <a:spAutoFit/>
          </a:bodyPr>
          <a:lstStyle/>
          <a:p>
            <a:pPr algn="just">
              <a:lnSpc>
                <a:spcPct val="110000"/>
              </a:lnSpc>
            </a:pPr>
            <a:r>
              <a:rPr lang="zh-CN" altLang="en-US" sz="5400" dirty="0" smtClean="0">
                <a:solidFill>
                  <a:srgbClr val="FF0000"/>
                </a:solidFill>
                <a:latin typeface="黑体" panose="02010609060101010101" pitchFamily="49" charset="-122"/>
                <a:ea typeface="黑体" panose="02010609060101010101" pitchFamily="49" charset="-122"/>
              </a:rPr>
              <a:t>解析</a:t>
            </a:r>
            <a:r>
              <a:rPr lang="zh-CN" altLang="en-US" sz="5400" dirty="0" smtClean="0">
                <a:solidFill>
                  <a:srgbClr val="FF0000"/>
                </a:solidFill>
                <a:latin typeface="楷体" panose="02010609060101010101" pitchFamily="49" charset="-122"/>
                <a:ea typeface="楷体" panose="02010609060101010101" pitchFamily="49" charset="-122"/>
              </a:rPr>
              <a:t>：</a:t>
            </a:r>
            <a:endParaRPr lang="en-US" sz="5400" dirty="0" smtClean="0">
              <a:solidFill>
                <a:srgbClr val="2A5CAA"/>
              </a:solidFill>
              <a:latin typeface="楷体" panose="02010609060101010101" pitchFamily="49" charset="-122"/>
              <a:ea typeface="楷体" panose="02010609060101010101" pitchFamily="49" charset="-122"/>
            </a:endParaRPr>
          </a:p>
          <a:p>
            <a:pPr algn="just">
              <a:lnSpc>
                <a:spcPct val="110000"/>
              </a:lnSpc>
            </a:pPr>
            <a:r>
              <a:rPr lang="en-US" altLang="zh-CN" sz="5400" dirty="0">
                <a:solidFill>
                  <a:srgbClr val="2A5CAA"/>
                </a:solidFill>
                <a:latin typeface="Times New Roman" panose="02020603050405020304" pitchFamily="18" charset="0"/>
                <a:ea typeface="楷体" panose="02010609060101010101" pitchFamily="49" charset="-122"/>
              </a:rPr>
              <a:t>range from…to…</a:t>
            </a:r>
            <a:r>
              <a:rPr lang="zh-CN" altLang="en-US" sz="5400" dirty="0">
                <a:solidFill>
                  <a:srgbClr val="2A5CAA"/>
                </a:solidFill>
                <a:latin typeface="Times New Roman" panose="02020603050405020304" pitchFamily="18" charset="0"/>
                <a:ea typeface="楷体" panose="02010609060101010101" pitchFamily="49" charset="-122"/>
              </a:rPr>
              <a:t>为固定搭配，意为“范围从</a:t>
            </a:r>
            <a:r>
              <a:rPr lang="en-US" altLang="zh-CN" sz="5400" dirty="0">
                <a:solidFill>
                  <a:srgbClr val="2A5CAA"/>
                </a:solidFill>
                <a:latin typeface="Times New Roman" panose="02020603050405020304" pitchFamily="18" charset="0"/>
                <a:ea typeface="楷体" panose="02010609060101010101" pitchFamily="49" charset="-122"/>
              </a:rPr>
              <a:t>……</a:t>
            </a:r>
            <a:r>
              <a:rPr lang="zh-CN" altLang="en-US" sz="5400" dirty="0">
                <a:solidFill>
                  <a:srgbClr val="2A5CAA"/>
                </a:solidFill>
                <a:latin typeface="Times New Roman" panose="02020603050405020304" pitchFamily="18" charset="0"/>
                <a:ea typeface="楷体" panose="02010609060101010101" pitchFamily="49" charset="-122"/>
              </a:rPr>
              <a:t>到</a:t>
            </a:r>
            <a:r>
              <a:rPr lang="en-US" altLang="zh-CN" sz="5400" dirty="0">
                <a:solidFill>
                  <a:srgbClr val="2A5CAA"/>
                </a:solidFill>
                <a:latin typeface="Times New Roman" panose="02020603050405020304" pitchFamily="18" charset="0"/>
                <a:ea typeface="楷体" panose="02010609060101010101" pitchFamily="49" charset="-122"/>
              </a:rPr>
              <a:t>……”</a:t>
            </a:r>
            <a:r>
              <a:rPr lang="zh-CN" altLang="en-US" sz="5400" dirty="0">
                <a:solidFill>
                  <a:srgbClr val="2A5CAA"/>
                </a:solidFill>
                <a:latin typeface="Times New Roman" panose="02020603050405020304" pitchFamily="18" charset="0"/>
                <a:ea typeface="楷体" panose="02010609060101010101" pitchFamily="49" charset="-122"/>
              </a:rPr>
              <a:t>。分析句子可知，主句不缺少成分，由此可判断逗号后作状语，又因为</a:t>
            </a:r>
            <a:r>
              <a:rPr lang="en-US" altLang="zh-CN" sz="5400" dirty="0">
                <a:solidFill>
                  <a:srgbClr val="2A5CAA"/>
                </a:solidFill>
                <a:latin typeface="Times New Roman" panose="02020603050405020304" pitchFamily="18" charset="0"/>
                <a:ea typeface="楷体" panose="02010609060101010101" pitchFamily="49" charset="-122"/>
              </a:rPr>
              <a:t>range</a:t>
            </a:r>
            <a:r>
              <a:rPr lang="zh-CN" altLang="en-US" sz="5400" dirty="0">
                <a:solidFill>
                  <a:srgbClr val="2A5CAA"/>
                </a:solidFill>
                <a:latin typeface="Times New Roman" panose="02020603050405020304" pitchFamily="18" charset="0"/>
                <a:ea typeface="楷体" panose="02010609060101010101" pitchFamily="49" charset="-122"/>
              </a:rPr>
              <a:t>与</a:t>
            </a:r>
            <a:r>
              <a:rPr lang="en-US" altLang="zh-CN" sz="5400" dirty="0">
                <a:solidFill>
                  <a:srgbClr val="2A5CAA"/>
                </a:solidFill>
                <a:latin typeface="Times New Roman" panose="02020603050405020304" pitchFamily="18" charset="0"/>
                <a:ea typeface="楷体" panose="02010609060101010101" pitchFamily="49" charset="-122"/>
              </a:rPr>
              <a:t>wildlife</a:t>
            </a:r>
            <a:r>
              <a:rPr lang="zh-CN" altLang="en-US" sz="5400" dirty="0">
                <a:solidFill>
                  <a:srgbClr val="2A5CAA"/>
                </a:solidFill>
                <a:latin typeface="Times New Roman" panose="02020603050405020304" pitchFamily="18" charset="0"/>
                <a:ea typeface="楷体" panose="02010609060101010101" pitchFamily="49" charset="-122"/>
              </a:rPr>
              <a:t>之间为主动关系，应该用现在分词形式，故选</a:t>
            </a:r>
            <a:r>
              <a:rPr lang="en-US" altLang="zh-CN" sz="5400" dirty="0">
                <a:solidFill>
                  <a:srgbClr val="2A5CAA"/>
                </a:solidFill>
                <a:latin typeface="Times New Roman" panose="02020603050405020304" pitchFamily="18" charset="0"/>
                <a:ea typeface="楷体" panose="02010609060101010101" pitchFamily="49" charset="-122"/>
              </a:rPr>
              <a:t>A</a:t>
            </a:r>
            <a:r>
              <a:rPr lang="zh-CN" altLang="en-US" sz="5400" dirty="0">
                <a:solidFill>
                  <a:srgbClr val="2A5CAA"/>
                </a:solidFill>
                <a:latin typeface="Times New Roman" panose="02020603050405020304" pitchFamily="18" charset="0"/>
                <a:ea typeface="楷体" panose="02010609060101010101" pitchFamily="49" charset="-122"/>
              </a:rPr>
              <a:t>项。句意：国家公园里有大量的野生动物，从蝴蝶到大象都有。</a:t>
            </a:r>
            <a:endParaRPr sz="5400" dirty="0">
              <a:solidFill>
                <a:srgbClr val="2A5CAA"/>
              </a:solidFill>
              <a:latin typeface="Times New Roman" panose="02020603050405020304" pitchFamily="18" charset="0"/>
              <a:ea typeface="楷体" panose="02010609060101010101" pitchFamily="49" charset="-122"/>
            </a:endParaRPr>
          </a:p>
        </p:txBody>
      </p:sp>
      <p:sp>
        <p:nvSpPr>
          <p:cNvPr id="22" name="矩形 21">
            <a:extLst>
              <a:ext uri="{FF2B5EF4-FFF2-40B4-BE49-F238E27FC236}">
                <a16:creationId xmlns:a16="http://schemas.microsoft.com/office/drawing/2014/main" xmlns="" id="{5F380986-E85D-4581-8505-C5E1B42E6D60}"/>
              </a:ext>
            </a:extLst>
          </p:cNvPr>
          <p:cNvSpPr/>
          <p:nvPr/>
        </p:nvSpPr>
        <p:spPr>
          <a:xfrm>
            <a:off x="1205931" y="693000"/>
            <a:ext cx="21959438" cy="1025089"/>
          </a:xfrm>
          <a:prstGeom prst="rect">
            <a:avLst/>
          </a:prstGeom>
        </p:spPr>
        <p:txBody>
          <a:bodyPr wrap="square">
            <a:spAutoFit/>
          </a:bodyPr>
          <a:lstStyle/>
          <a:p>
            <a:pPr algn="ctr">
              <a:lnSpc>
                <a:spcPct val="110000"/>
              </a:lnSpc>
            </a:pPr>
            <a:r>
              <a:rPr lang="en-US" altLang="zh-CN" sz="6000" b="1" dirty="0" smtClean="0">
                <a:latin typeface="Times New Roman" panose="02020603050405020304" pitchFamily="18" charset="0"/>
                <a:ea typeface="楷体" pitchFamily="49" charset="-122"/>
                <a:cs typeface="Times New Roman" panose="02020603050405020304" pitchFamily="18" charset="0"/>
              </a:rPr>
              <a:t>Ⅰ </a:t>
            </a:r>
            <a:r>
              <a:rPr lang="zh-CN" altLang="en-US" sz="6000" b="1" dirty="0" smtClean="0">
                <a:latin typeface="Times New Roman" panose="02020603050405020304" pitchFamily="18" charset="0"/>
                <a:ea typeface="楷体" pitchFamily="49" charset="-122"/>
                <a:cs typeface="Times New Roman" panose="02020603050405020304" pitchFamily="18" charset="0"/>
              </a:rPr>
              <a:t>项目</a:t>
            </a:r>
            <a:r>
              <a:rPr lang="zh-CN" altLang="zh-CN" sz="6000" b="1" dirty="0" smtClean="0">
                <a:latin typeface="Times New Roman" panose="02020603050405020304" pitchFamily="18" charset="0"/>
                <a:ea typeface="楷体" pitchFamily="49" charset="-122"/>
                <a:cs typeface="Times New Roman" panose="02020603050405020304" pitchFamily="18" charset="0"/>
              </a:rPr>
              <a:t>填空</a:t>
            </a:r>
            <a:endParaRPr lang="zh-CN" altLang="zh-CN" sz="6000" b="1" dirty="0">
              <a:latin typeface="Times New Roman" panose="02020603050405020304" pitchFamily="18" charset="0"/>
              <a:ea typeface="楷体" pitchFamily="49" charset="-122"/>
              <a:cs typeface="Times New Roman" panose="02020603050405020304" pitchFamily="18" charset="0"/>
            </a:endParaRPr>
          </a:p>
        </p:txBody>
      </p:sp>
      <p:sp>
        <p:nvSpPr>
          <p:cNvPr id="15"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5    </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突破积累练</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P310</a:t>
            </a:r>
            <a:endParaRPr lang="zh-CN" altLang="en-US" sz="3200" dirty="0">
              <a:solidFill>
                <a:srgbClr val="FF0000"/>
              </a:solidFill>
              <a:latin typeface="宋体" panose="02010600030101010101" pitchFamily="2" charset="-122"/>
              <a:ea typeface="宋体" panose="02010600030101010101" pitchFamily="2" charset="-122"/>
            </a:endParaRPr>
          </a:p>
        </p:txBody>
      </p:sp>
      <p:pic>
        <p:nvPicPr>
          <p:cNvPr id="16" name="图片 15">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
        <p:nvSpPr>
          <p:cNvPr id="17" name="文本框 13"/>
          <p:cNvSpPr txBox="1"/>
          <p:nvPr/>
        </p:nvSpPr>
        <p:spPr>
          <a:xfrm>
            <a:off x="17225650" y="3776397"/>
            <a:ext cx="990000" cy="923330"/>
          </a:xfrm>
          <a:prstGeom prst="rect">
            <a:avLst/>
          </a:prstGeom>
          <a:noFill/>
        </p:spPr>
        <p:txBody>
          <a:bodyPr wrap="square" rtlCol="0">
            <a:spAutoFit/>
          </a:bodyPr>
          <a:lstStyle/>
          <a:p>
            <a:pPr algn="ctr"/>
            <a:r>
              <a:rPr lang="en-US" altLang="zh-CN"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A</a:t>
            </a:r>
            <a:endPar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endParaRPr>
          </a:p>
        </p:txBody>
      </p:sp>
    </p:spTree>
    <p:extLst>
      <p:ext uri="{BB962C8B-B14F-4D97-AF65-F5344CB8AC3E}">
        <p14:creationId xmlns:p14="http://schemas.microsoft.com/office/powerpoint/2010/main" val="31820366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1"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fade">
                                      <p:cBhvr>
                                        <p:cTn id="12" dur="500"/>
                                        <p:tgtEl>
                                          <p:spTgt spid="1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wipe(left)">
                                      <p:cBhvr>
                                        <p:cTn id="17" dur="2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19" grpId="0" build="allAtOnce" bldLvl="0"/>
      <p:bldP spid="19" grpId="1"/>
      <p:bldP spid="17"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1"/>
          <p:cNvSpPr txBox="1"/>
          <p:nvPr/>
        </p:nvSpPr>
        <p:spPr>
          <a:xfrm>
            <a:off x="1295649" y="1949150"/>
            <a:ext cx="20520001" cy="4662815"/>
          </a:xfrm>
          <a:prstGeom prst="rect">
            <a:avLst/>
          </a:prstGeom>
          <a:noFill/>
        </p:spPr>
        <p:txBody>
          <a:bodyPr wrap="square" rtlCol="0">
            <a:spAutoFit/>
          </a:bodyPr>
          <a:lstStyle/>
          <a:p>
            <a:pPr fontAlgn="auto">
              <a:lnSpc>
                <a:spcPct val="110000"/>
              </a:lnSpc>
            </a:pPr>
            <a:r>
              <a:rPr lang="en-US" altLang="zh-CN" sz="5400" dirty="0" smtClean="0">
                <a:latin typeface="Times New Roman" panose="02020603050405020304" pitchFamily="18" charset="0"/>
                <a:ea typeface="楷体" panose="02010609060101010101" pitchFamily="49" charset="-122"/>
              </a:rPr>
              <a:t>2. Around </a:t>
            </a:r>
            <a:r>
              <a:rPr lang="en-US" altLang="zh-CN" sz="5400" dirty="0">
                <a:latin typeface="Times New Roman" panose="02020603050405020304" pitchFamily="18" charset="0"/>
                <a:ea typeface="楷体" panose="02010609060101010101" pitchFamily="49" charset="-122"/>
              </a:rPr>
              <a:t>13</a:t>
            </a:r>
            <a:r>
              <a:rPr lang="zh-CN" altLang="en-US" sz="5400" dirty="0">
                <a:latin typeface="Times New Roman" panose="02020603050405020304" pitchFamily="18" charset="0"/>
                <a:ea typeface="楷体" panose="02010609060101010101" pitchFamily="49" charset="-122"/>
              </a:rPr>
              <a:t>，</a:t>
            </a:r>
            <a:r>
              <a:rPr lang="en-US" altLang="zh-CN" sz="5400" dirty="0">
                <a:latin typeface="Times New Roman" panose="02020603050405020304" pitchFamily="18" charset="0"/>
                <a:ea typeface="楷体" panose="02010609060101010101" pitchFamily="49" charset="-122"/>
              </a:rPr>
              <a:t>500 new jobs were created during the period, ________ </a:t>
            </a:r>
            <a:r>
              <a:rPr lang="en-US" altLang="zh-CN" sz="5400" dirty="0" smtClean="0">
                <a:latin typeface="Times New Roman" panose="02020603050405020304" pitchFamily="18" charset="0"/>
                <a:ea typeface="楷体" panose="02010609060101010101" pitchFamily="49" charset="-122"/>
              </a:rPr>
              <a:t>    </a:t>
            </a:r>
          </a:p>
          <a:p>
            <a:pPr fontAlgn="auto">
              <a:lnSpc>
                <a:spcPct val="110000"/>
              </a:lnSpc>
            </a:pPr>
            <a:r>
              <a:rPr lang="en-US" altLang="zh-CN" sz="5400" dirty="0">
                <a:latin typeface="Times New Roman" panose="02020603050405020304" pitchFamily="18" charset="0"/>
                <a:ea typeface="楷体" panose="02010609060101010101" pitchFamily="49" charset="-122"/>
              </a:rPr>
              <a:t> </a:t>
            </a:r>
            <a:r>
              <a:rPr lang="en-US" altLang="zh-CN" sz="5400" dirty="0" smtClean="0">
                <a:latin typeface="Times New Roman" panose="02020603050405020304" pitchFamily="18" charset="0"/>
                <a:ea typeface="楷体" panose="02010609060101010101" pitchFamily="49" charset="-122"/>
              </a:rPr>
              <a:t>   the </a:t>
            </a:r>
            <a:r>
              <a:rPr lang="en-US" altLang="zh-CN" sz="5400" dirty="0">
                <a:latin typeface="Times New Roman" panose="02020603050405020304" pitchFamily="18" charset="0"/>
                <a:ea typeface="楷体" panose="02010609060101010101" pitchFamily="49" charset="-122"/>
              </a:rPr>
              <a:t>expected number of 12</a:t>
            </a:r>
            <a:r>
              <a:rPr lang="zh-CN" altLang="en-US" sz="5400" dirty="0">
                <a:latin typeface="Times New Roman" panose="02020603050405020304" pitchFamily="18" charset="0"/>
                <a:ea typeface="楷体" panose="02010609060101010101" pitchFamily="49" charset="-122"/>
              </a:rPr>
              <a:t>，</a:t>
            </a:r>
            <a:r>
              <a:rPr lang="en-US" altLang="zh-CN" sz="5400" dirty="0">
                <a:latin typeface="Times New Roman" panose="02020603050405020304" pitchFamily="18" charset="0"/>
                <a:ea typeface="楷体" panose="02010609060101010101" pitchFamily="49" charset="-122"/>
              </a:rPr>
              <a:t>000 held by market analysts</a:t>
            </a:r>
            <a:r>
              <a:rPr lang="en-US" altLang="zh-CN" sz="5400" dirty="0" smtClean="0">
                <a:latin typeface="Times New Roman" panose="02020603050405020304" pitchFamily="18" charset="0"/>
                <a:ea typeface="楷体" panose="02010609060101010101" pitchFamily="49" charset="-122"/>
              </a:rPr>
              <a:t>.</a:t>
            </a:r>
          </a:p>
          <a:p>
            <a:pPr algn="r" fontAlgn="auto">
              <a:lnSpc>
                <a:spcPct val="110000"/>
              </a:lnSpc>
            </a:pPr>
            <a:r>
              <a:rPr lang="en-US" altLang="zh-CN" sz="5400" b="1" spc="-100" dirty="0" smtClean="0">
                <a:solidFill>
                  <a:srgbClr val="4472C4"/>
                </a:solidFill>
                <a:latin typeface="楷体" panose="02010609060101010101" pitchFamily="49" charset="-122"/>
                <a:ea typeface="楷体" panose="02010609060101010101" pitchFamily="49" charset="-122"/>
                <a:sym typeface="+mn-ea"/>
              </a:rPr>
              <a:t>  (</a:t>
            </a:r>
            <a:r>
              <a:rPr lang="en-US" altLang="zh-CN" sz="5400" b="1" spc="-100" dirty="0">
                <a:solidFill>
                  <a:srgbClr val="4472C4"/>
                </a:solidFill>
                <a:latin typeface="楷体" panose="02010609060101010101" pitchFamily="49" charset="-122"/>
                <a:ea typeface="楷体" panose="02010609060101010101" pitchFamily="49" charset="-122"/>
                <a:sym typeface="+mn-ea"/>
              </a:rPr>
              <a:t>2018·</a:t>
            </a:r>
            <a:r>
              <a:rPr lang="zh-CN" altLang="en-US" sz="5400" b="1" spc="-100" dirty="0">
                <a:solidFill>
                  <a:srgbClr val="4472C4"/>
                </a:solidFill>
                <a:latin typeface="楷体" panose="02010609060101010101" pitchFamily="49" charset="-122"/>
                <a:ea typeface="楷体" panose="02010609060101010101" pitchFamily="49" charset="-122"/>
                <a:sym typeface="+mn-ea"/>
              </a:rPr>
              <a:t>江苏卷</a:t>
            </a:r>
            <a:r>
              <a:rPr lang="en-US" altLang="zh-CN" sz="5400" b="1" spc="-100" dirty="0">
                <a:solidFill>
                  <a:srgbClr val="4472C4"/>
                </a:solidFill>
                <a:latin typeface="楷体" panose="02010609060101010101" pitchFamily="49" charset="-122"/>
                <a:ea typeface="楷体" panose="02010609060101010101" pitchFamily="49" charset="-122"/>
                <a:sym typeface="+mn-ea"/>
              </a:rPr>
              <a:t>)</a:t>
            </a:r>
          </a:p>
          <a:p>
            <a:pPr fontAlgn="auto">
              <a:lnSpc>
                <a:spcPct val="110000"/>
              </a:lnSpc>
            </a:pPr>
            <a:r>
              <a:rPr lang="en-US" altLang="zh-CN" sz="5400" dirty="0" smtClean="0">
                <a:latin typeface="Times New Roman" panose="02020603050405020304" pitchFamily="18" charset="0"/>
                <a:ea typeface="楷体" panose="02010609060101010101" pitchFamily="49" charset="-122"/>
              </a:rPr>
              <a:t>    A. having </a:t>
            </a:r>
            <a:r>
              <a:rPr lang="en-US" altLang="zh-CN" sz="5400" dirty="0">
                <a:latin typeface="Times New Roman" panose="02020603050405020304" pitchFamily="18" charset="0"/>
                <a:ea typeface="楷体" panose="02010609060101010101" pitchFamily="49" charset="-122"/>
              </a:rPr>
              <a:t>exceeded</a:t>
            </a:r>
            <a:r>
              <a:rPr lang="zh-CN" altLang="en-US" sz="5400" dirty="0">
                <a:latin typeface="Times New Roman" panose="02020603050405020304" pitchFamily="18" charset="0"/>
                <a:ea typeface="楷体" panose="02010609060101010101" pitchFamily="49" charset="-122"/>
              </a:rPr>
              <a:t>　     </a:t>
            </a:r>
            <a:r>
              <a:rPr lang="zh-CN" altLang="en-US" sz="5400" dirty="0" smtClean="0">
                <a:latin typeface="Times New Roman" panose="02020603050405020304" pitchFamily="18" charset="0"/>
                <a:ea typeface="楷体" panose="02010609060101010101" pitchFamily="49" charset="-122"/>
              </a:rPr>
              <a:t>                  </a:t>
            </a:r>
            <a:r>
              <a:rPr lang="en-US" altLang="zh-CN" sz="5400" dirty="0" smtClean="0">
                <a:latin typeface="Times New Roman" panose="02020603050405020304" pitchFamily="18" charset="0"/>
                <a:ea typeface="楷体" panose="02010609060101010101" pitchFamily="49" charset="-122"/>
              </a:rPr>
              <a:t>B. to </a:t>
            </a:r>
            <a:r>
              <a:rPr lang="en-US" altLang="zh-CN" sz="5400" dirty="0">
                <a:latin typeface="Times New Roman" panose="02020603050405020304" pitchFamily="18" charset="0"/>
                <a:ea typeface="楷体" panose="02010609060101010101" pitchFamily="49" charset="-122"/>
              </a:rPr>
              <a:t>exceed</a:t>
            </a:r>
          </a:p>
          <a:p>
            <a:pPr fontAlgn="auto">
              <a:lnSpc>
                <a:spcPct val="110000"/>
              </a:lnSpc>
            </a:pPr>
            <a:r>
              <a:rPr lang="en-US" altLang="zh-CN" sz="5400" dirty="0" smtClean="0">
                <a:latin typeface="Times New Roman" panose="02020603050405020304" pitchFamily="18" charset="0"/>
                <a:ea typeface="楷体" panose="02010609060101010101" pitchFamily="49" charset="-122"/>
              </a:rPr>
              <a:t>    C. exceeded</a:t>
            </a:r>
            <a:r>
              <a:rPr lang="zh-CN" altLang="en-US" sz="5400" dirty="0">
                <a:latin typeface="Times New Roman" panose="02020603050405020304" pitchFamily="18" charset="0"/>
                <a:ea typeface="楷体" panose="02010609060101010101" pitchFamily="49" charset="-122"/>
              </a:rPr>
              <a:t>　　</a:t>
            </a:r>
            <a:r>
              <a:rPr lang="zh-CN" altLang="en-US" sz="5400" dirty="0" smtClean="0">
                <a:latin typeface="Times New Roman" panose="02020603050405020304" pitchFamily="18" charset="0"/>
                <a:ea typeface="楷体" panose="02010609060101010101" pitchFamily="49" charset="-122"/>
              </a:rPr>
              <a:t>                         </a:t>
            </a:r>
            <a:r>
              <a:rPr lang="zh-CN" altLang="en-US" sz="5400" dirty="0">
                <a:latin typeface="Times New Roman" panose="02020603050405020304" pitchFamily="18" charset="0"/>
                <a:ea typeface="楷体" panose="02010609060101010101" pitchFamily="49" charset="-122"/>
              </a:rPr>
              <a:t>　  </a:t>
            </a:r>
            <a:r>
              <a:rPr lang="en-US" altLang="zh-CN" sz="5400" dirty="0" smtClean="0">
                <a:latin typeface="Times New Roman" panose="02020603050405020304" pitchFamily="18" charset="0"/>
                <a:ea typeface="楷体" panose="02010609060101010101" pitchFamily="49" charset="-122"/>
              </a:rPr>
              <a:t>D. exceeding</a:t>
            </a:r>
            <a:endParaRPr lang="en-US" altLang="zh-CN" sz="5400" dirty="0">
              <a:latin typeface="Times New Roman" panose="02020603050405020304" pitchFamily="18" charset="0"/>
              <a:ea typeface="楷体" panose="02010609060101010101" pitchFamily="49" charset="-122"/>
            </a:endParaRPr>
          </a:p>
        </p:txBody>
      </p:sp>
      <p:pic>
        <p:nvPicPr>
          <p:cNvPr id="3" name="图片 2">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19" name="TextBox 4"/>
          <p:cNvSpPr txBox="1"/>
          <p:nvPr/>
        </p:nvSpPr>
        <p:spPr>
          <a:xfrm>
            <a:off x="2233930" y="7719439"/>
            <a:ext cx="18876010" cy="4662815"/>
          </a:xfrm>
          <a:prstGeom prst="rect">
            <a:avLst/>
          </a:prstGeom>
          <a:noFill/>
        </p:spPr>
        <p:txBody>
          <a:bodyPr wrap="square" rtlCol="0">
            <a:spAutoFit/>
          </a:bodyPr>
          <a:lstStyle/>
          <a:p>
            <a:pPr algn="just">
              <a:lnSpc>
                <a:spcPct val="110000"/>
              </a:lnSpc>
            </a:pPr>
            <a:r>
              <a:rPr lang="zh-CN" altLang="en-US" sz="5400" dirty="0" smtClean="0">
                <a:solidFill>
                  <a:srgbClr val="FF0000"/>
                </a:solidFill>
                <a:latin typeface="黑体" panose="02010609060101010101" pitchFamily="49" charset="-122"/>
                <a:ea typeface="黑体" panose="02010609060101010101" pitchFamily="49" charset="-122"/>
              </a:rPr>
              <a:t>解析</a:t>
            </a:r>
            <a:r>
              <a:rPr lang="zh-CN" altLang="en-US" sz="5400" dirty="0" smtClean="0">
                <a:solidFill>
                  <a:srgbClr val="FF0000"/>
                </a:solidFill>
                <a:latin typeface="楷体" panose="02010609060101010101" pitchFamily="49" charset="-122"/>
                <a:ea typeface="楷体" panose="02010609060101010101" pitchFamily="49" charset="-122"/>
              </a:rPr>
              <a:t>：</a:t>
            </a:r>
            <a:endParaRPr lang="en-US" sz="5400" dirty="0" smtClean="0">
              <a:solidFill>
                <a:srgbClr val="2A5CAA"/>
              </a:solidFill>
              <a:latin typeface="楷体" panose="02010609060101010101" pitchFamily="49" charset="-122"/>
              <a:ea typeface="楷体" panose="02010609060101010101" pitchFamily="49" charset="-122"/>
            </a:endParaRPr>
          </a:p>
          <a:p>
            <a:pPr algn="just">
              <a:lnSpc>
                <a:spcPct val="110000"/>
              </a:lnSpc>
            </a:pPr>
            <a:r>
              <a:rPr lang="zh-CN" altLang="en-US" sz="5400" dirty="0">
                <a:solidFill>
                  <a:srgbClr val="2A5CAA"/>
                </a:solidFill>
                <a:latin typeface="Times New Roman" panose="02020603050405020304" pitchFamily="18" charset="0"/>
                <a:ea typeface="楷体" panose="02010609060101010101" pitchFamily="49" charset="-122"/>
              </a:rPr>
              <a:t>空格所在句使用非谓语动词作状语。</a:t>
            </a:r>
            <a:r>
              <a:rPr lang="en-US" altLang="zh-CN" sz="5400" dirty="0">
                <a:solidFill>
                  <a:srgbClr val="2A5CAA"/>
                </a:solidFill>
                <a:latin typeface="Times New Roman" panose="02020603050405020304" pitchFamily="18" charset="0"/>
                <a:ea typeface="楷体" panose="02010609060101010101" pitchFamily="49" charset="-122"/>
              </a:rPr>
              <a:t>around 13</a:t>
            </a:r>
            <a:r>
              <a:rPr lang="zh-CN" altLang="en-US" sz="5400" dirty="0">
                <a:solidFill>
                  <a:srgbClr val="2A5CAA"/>
                </a:solidFill>
                <a:latin typeface="Times New Roman" panose="02020603050405020304" pitchFamily="18" charset="0"/>
                <a:ea typeface="楷体" panose="02010609060101010101" pitchFamily="49" charset="-122"/>
              </a:rPr>
              <a:t>，</a:t>
            </a:r>
            <a:r>
              <a:rPr lang="en-US" altLang="zh-CN" sz="5400" dirty="0">
                <a:solidFill>
                  <a:srgbClr val="2A5CAA"/>
                </a:solidFill>
                <a:latin typeface="Times New Roman" panose="02020603050405020304" pitchFamily="18" charset="0"/>
                <a:ea typeface="楷体" panose="02010609060101010101" pitchFamily="49" charset="-122"/>
              </a:rPr>
              <a:t>500 new jobs</a:t>
            </a:r>
            <a:r>
              <a:rPr lang="zh-CN" altLang="en-US" sz="5400" dirty="0">
                <a:solidFill>
                  <a:srgbClr val="2A5CAA"/>
                </a:solidFill>
                <a:latin typeface="Times New Roman" panose="02020603050405020304" pitchFamily="18" charset="0"/>
                <a:ea typeface="楷体" panose="02010609060101010101" pitchFamily="49" charset="-122"/>
              </a:rPr>
              <a:t>和</a:t>
            </a:r>
            <a:r>
              <a:rPr lang="en-US" altLang="zh-CN" sz="5400" dirty="0">
                <a:solidFill>
                  <a:srgbClr val="2A5CAA"/>
                </a:solidFill>
                <a:latin typeface="Times New Roman" panose="02020603050405020304" pitchFamily="18" charset="0"/>
                <a:ea typeface="楷体" panose="02010609060101010101" pitchFamily="49" charset="-122"/>
              </a:rPr>
              <a:t>exceed</a:t>
            </a:r>
            <a:r>
              <a:rPr lang="zh-CN" altLang="en-US" sz="5400" dirty="0">
                <a:solidFill>
                  <a:srgbClr val="2A5CAA"/>
                </a:solidFill>
                <a:latin typeface="Times New Roman" panose="02020603050405020304" pitchFamily="18" charset="0"/>
                <a:ea typeface="楷体" panose="02010609060101010101" pitchFamily="49" charset="-122"/>
              </a:rPr>
              <a:t>是主动关系，应用现在分词作状语。故选</a:t>
            </a:r>
            <a:r>
              <a:rPr lang="en-US" altLang="zh-CN" sz="5400" dirty="0">
                <a:solidFill>
                  <a:srgbClr val="2A5CAA"/>
                </a:solidFill>
                <a:latin typeface="Times New Roman" panose="02020603050405020304" pitchFamily="18" charset="0"/>
                <a:ea typeface="楷体" panose="02010609060101010101" pitchFamily="49" charset="-122"/>
              </a:rPr>
              <a:t>D</a:t>
            </a:r>
            <a:r>
              <a:rPr lang="zh-CN" altLang="en-US" sz="5400" dirty="0">
                <a:solidFill>
                  <a:srgbClr val="2A5CAA"/>
                </a:solidFill>
                <a:latin typeface="Times New Roman" panose="02020603050405020304" pitchFamily="18" charset="0"/>
                <a:ea typeface="楷体" panose="02010609060101010101" pitchFamily="49" charset="-122"/>
              </a:rPr>
              <a:t>项。句意：在这段时间里创造了约</a:t>
            </a:r>
            <a:r>
              <a:rPr lang="en-US" altLang="zh-CN" sz="5400" dirty="0">
                <a:solidFill>
                  <a:srgbClr val="2A5CAA"/>
                </a:solidFill>
                <a:latin typeface="Times New Roman" panose="02020603050405020304" pitchFamily="18" charset="0"/>
                <a:ea typeface="楷体" panose="02010609060101010101" pitchFamily="49" charset="-122"/>
              </a:rPr>
              <a:t>13500</a:t>
            </a:r>
            <a:r>
              <a:rPr lang="zh-CN" altLang="en-US" sz="5400" dirty="0">
                <a:solidFill>
                  <a:srgbClr val="2A5CAA"/>
                </a:solidFill>
                <a:latin typeface="Times New Roman" panose="02020603050405020304" pitchFamily="18" charset="0"/>
                <a:ea typeface="楷体" panose="02010609060101010101" pitchFamily="49" charset="-122"/>
              </a:rPr>
              <a:t>个新增就业岗位，超过了市场分析员预期的</a:t>
            </a:r>
            <a:r>
              <a:rPr lang="en-US" altLang="zh-CN" sz="5400" dirty="0">
                <a:solidFill>
                  <a:srgbClr val="2A5CAA"/>
                </a:solidFill>
                <a:latin typeface="Times New Roman" panose="02020603050405020304" pitchFamily="18" charset="0"/>
                <a:ea typeface="楷体" panose="02010609060101010101" pitchFamily="49" charset="-122"/>
              </a:rPr>
              <a:t>12000</a:t>
            </a:r>
            <a:r>
              <a:rPr lang="zh-CN" altLang="en-US" sz="5400" dirty="0">
                <a:solidFill>
                  <a:srgbClr val="2A5CAA"/>
                </a:solidFill>
                <a:latin typeface="Times New Roman" panose="02020603050405020304" pitchFamily="18" charset="0"/>
                <a:ea typeface="楷体" panose="02010609060101010101" pitchFamily="49" charset="-122"/>
              </a:rPr>
              <a:t>个。</a:t>
            </a:r>
            <a:endParaRPr sz="5400" dirty="0">
              <a:solidFill>
                <a:srgbClr val="2A5CAA"/>
              </a:solidFill>
              <a:latin typeface="Times New Roman" panose="02020603050405020304" pitchFamily="18" charset="0"/>
              <a:ea typeface="楷体" panose="02010609060101010101" pitchFamily="49" charset="-122"/>
            </a:endParaRPr>
          </a:p>
        </p:txBody>
      </p:sp>
      <p:sp>
        <p:nvSpPr>
          <p:cNvPr id="22" name="矩形 21">
            <a:extLst>
              <a:ext uri="{FF2B5EF4-FFF2-40B4-BE49-F238E27FC236}">
                <a16:creationId xmlns:a16="http://schemas.microsoft.com/office/drawing/2014/main" xmlns="" id="{5F380986-E85D-4581-8505-C5E1B42E6D60}"/>
              </a:ext>
            </a:extLst>
          </p:cNvPr>
          <p:cNvSpPr/>
          <p:nvPr/>
        </p:nvSpPr>
        <p:spPr>
          <a:xfrm>
            <a:off x="1205931" y="693000"/>
            <a:ext cx="21959438" cy="1025089"/>
          </a:xfrm>
          <a:prstGeom prst="rect">
            <a:avLst/>
          </a:prstGeom>
        </p:spPr>
        <p:txBody>
          <a:bodyPr wrap="square">
            <a:spAutoFit/>
          </a:bodyPr>
          <a:lstStyle/>
          <a:p>
            <a:pPr algn="ctr">
              <a:lnSpc>
                <a:spcPct val="110000"/>
              </a:lnSpc>
            </a:pPr>
            <a:r>
              <a:rPr lang="en-US" altLang="zh-CN" sz="6000" b="1" dirty="0" smtClean="0">
                <a:latin typeface="Times New Roman" panose="02020603050405020304" pitchFamily="18" charset="0"/>
                <a:ea typeface="楷体" pitchFamily="49" charset="-122"/>
                <a:cs typeface="Times New Roman" panose="02020603050405020304" pitchFamily="18" charset="0"/>
              </a:rPr>
              <a:t>Ⅰ </a:t>
            </a:r>
            <a:r>
              <a:rPr lang="zh-CN" altLang="en-US" sz="6000" b="1" dirty="0" smtClean="0">
                <a:latin typeface="Times New Roman" panose="02020603050405020304" pitchFamily="18" charset="0"/>
                <a:ea typeface="楷体" pitchFamily="49" charset="-122"/>
                <a:cs typeface="Times New Roman" panose="02020603050405020304" pitchFamily="18" charset="0"/>
              </a:rPr>
              <a:t>项目</a:t>
            </a:r>
            <a:r>
              <a:rPr lang="zh-CN" altLang="zh-CN" sz="6000" b="1" dirty="0" smtClean="0">
                <a:latin typeface="Times New Roman" panose="02020603050405020304" pitchFamily="18" charset="0"/>
                <a:ea typeface="楷体" pitchFamily="49" charset="-122"/>
                <a:cs typeface="Times New Roman" panose="02020603050405020304" pitchFamily="18" charset="0"/>
              </a:rPr>
              <a:t>填空</a:t>
            </a:r>
            <a:endParaRPr lang="zh-CN" altLang="zh-CN" sz="6000" b="1" dirty="0">
              <a:latin typeface="Times New Roman" panose="02020603050405020304" pitchFamily="18" charset="0"/>
              <a:ea typeface="楷体" pitchFamily="49" charset="-122"/>
              <a:cs typeface="Times New Roman" panose="02020603050405020304" pitchFamily="18" charset="0"/>
            </a:endParaRPr>
          </a:p>
        </p:txBody>
      </p:sp>
      <p:sp>
        <p:nvSpPr>
          <p:cNvPr id="15"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5    </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突破积累练</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P310</a:t>
            </a:r>
            <a:endParaRPr lang="zh-CN" altLang="en-US" sz="3200" dirty="0">
              <a:solidFill>
                <a:srgbClr val="FF0000"/>
              </a:solidFill>
              <a:latin typeface="宋体" panose="02010600030101010101" pitchFamily="2" charset="-122"/>
              <a:ea typeface="宋体" panose="02010600030101010101" pitchFamily="2" charset="-122"/>
            </a:endParaRPr>
          </a:p>
        </p:txBody>
      </p:sp>
      <p:pic>
        <p:nvPicPr>
          <p:cNvPr id="9" name="图片 8">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
        <p:nvSpPr>
          <p:cNvPr id="10" name="文本框 13"/>
          <p:cNvSpPr txBox="1"/>
          <p:nvPr/>
        </p:nvSpPr>
        <p:spPr>
          <a:xfrm>
            <a:off x="18935650" y="1949150"/>
            <a:ext cx="990000" cy="923330"/>
          </a:xfrm>
          <a:prstGeom prst="rect">
            <a:avLst/>
          </a:prstGeom>
          <a:noFill/>
        </p:spPr>
        <p:txBody>
          <a:bodyPr wrap="square" rtlCol="0">
            <a:spAutoFit/>
          </a:bodyPr>
          <a:lstStyle/>
          <a:p>
            <a:pPr algn="ctr"/>
            <a:r>
              <a:rPr lang="en-US" altLang="zh-CN"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D</a:t>
            </a:r>
            <a:endPar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endParaRPr>
          </a:p>
        </p:txBody>
      </p:sp>
    </p:spTree>
    <p:extLst>
      <p:ext uri="{BB962C8B-B14F-4D97-AF65-F5344CB8AC3E}">
        <p14:creationId xmlns:p14="http://schemas.microsoft.com/office/powerpoint/2010/main" val="33454169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1"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fade">
                                      <p:cBhvr>
                                        <p:cTn id="12" dur="500"/>
                                        <p:tgtEl>
                                          <p:spTgt spid="1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ipe(left)">
                                      <p:cBhvr>
                                        <p:cTn id="17"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19" grpId="0" build="allAtOnce" bldLvl="0"/>
      <p:bldP spid="19" grpId="1"/>
      <p:bldP spid="10"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1"/>
          <p:cNvSpPr txBox="1"/>
          <p:nvPr/>
        </p:nvSpPr>
        <p:spPr>
          <a:xfrm>
            <a:off x="1295649" y="1949150"/>
            <a:ext cx="20520001" cy="3748719"/>
          </a:xfrm>
          <a:prstGeom prst="rect">
            <a:avLst/>
          </a:prstGeom>
          <a:noFill/>
        </p:spPr>
        <p:txBody>
          <a:bodyPr wrap="square" rtlCol="0">
            <a:spAutoFit/>
          </a:bodyPr>
          <a:lstStyle/>
          <a:p>
            <a:pPr fontAlgn="auto">
              <a:lnSpc>
                <a:spcPct val="110000"/>
              </a:lnSpc>
            </a:pPr>
            <a:r>
              <a:rPr lang="en-US" altLang="zh-CN" sz="5400" dirty="0" smtClean="0">
                <a:latin typeface="Times New Roman" panose="02020603050405020304" pitchFamily="18" charset="0"/>
                <a:ea typeface="楷体" panose="02010609060101010101" pitchFamily="49" charset="-122"/>
              </a:rPr>
              <a:t>3. ________ </a:t>
            </a:r>
            <a:r>
              <a:rPr lang="en-US" altLang="zh-CN" sz="5400" dirty="0">
                <a:latin typeface="Times New Roman" panose="02020603050405020304" pitchFamily="18" charset="0"/>
                <a:ea typeface="楷体" panose="02010609060101010101" pitchFamily="49" charset="-122"/>
              </a:rPr>
              <a:t>it easier to get in touch with us, you'd better keep this card at </a:t>
            </a:r>
            <a:endParaRPr lang="en-US" altLang="zh-CN" sz="5400" dirty="0" smtClean="0">
              <a:latin typeface="Times New Roman" panose="02020603050405020304" pitchFamily="18" charset="0"/>
              <a:ea typeface="楷体" panose="02010609060101010101" pitchFamily="49" charset="-122"/>
            </a:endParaRPr>
          </a:p>
          <a:p>
            <a:pPr fontAlgn="auto">
              <a:lnSpc>
                <a:spcPct val="110000"/>
              </a:lnSpc>
            </a:pPr>
            <a:r>
              <a:rPr lang="en-US" altLang="zh-CN" sz="5400" dirty="0">
                <a:latin typeface="Times New Roman" panose="02020603050405020304" pitchFamily="18" charset="0"/>
                <a:ea typeface="楷体" panose="02010609060101010101" pitchFamily="49" charset="-122"/>
              </a:rPr>
              <a:t> </a:t>
            </a:r>
            <a:r>
              <a:rPr lang="en-US" altLang="zh-CN" sz="5400" dirty="0" smtClean="0">
                <a:latin typeface="Times New Roman" panose="02020603050405020304" pitchFamily="18" charset="0"/>
                <a:ea typeface="楷体" panose="02010609060101010101" pitchFamily="49" charset="-122"/>
              </a:rPr>
              <a:t>   hand.</a:t>
            </a:r>
          </a:p>
          <a:p>
            <a:pPr algn="r" fontAlgn="auto">
              <a:lnSpc>
                <a:spcPct val="110000"/>
              </a:lnSpc>
            </a:pPr>
            <a:r>
              <a:rPr lang="en-US" altLang="zh-CN" sz="5400" b="1" spc="-100" dirty="0" smtClean="0">
                <a:solidFill>
                  <a:srgbClr val="4472C4"/>
                </a:solidFill>
                <a:latin typeface="楷体" panose="02010609060101010101" pitchFamily="49" charset="-122"/>
                <a:ea typeface="楷体" panose="02010609060101010101" pitchFamily="49" charset="-122"/>
                <a:sym typeface="+mn-ea"/>
              </a:rPr>
              <a:t> (</a:t>
            </a:r>
            <a:r>
              <a:rPr lang="en-US" altLang="zh-CN" sz="5400" b="1" spc="-100" dirty="0">
                <a:solidFill>
                  <a:srgbClr val="4472C4"/>
                </a:solidFill>
                <a:latin typeface="楷体" panose="02010609060101010101" pitchFamily="49" charset="-122"/>
                <a:ea typeface="楷体" panose="02010609060101010101" pitchFamily="49" charset="-122"/>
                <a:sym typeface="+mn-ea"/>
              </a:rPr>
              <a:t>2016·</a:t>
            </a:r>
            <a:r>
              <a:rPr lang="zh-CN" altLang="en-US" sz="5400" b="1" spc="-100" dirty="0">
                <a:solidFill>
                  <a:srgbClr val="4472C4"/>
                </a:solidFill>
                <a:latin typeface="楷体" panose="02010609060101010101" pitchFamily="49" charset="-122"/>
                <a:ea typeface="楷体" panose="02010609060101010101" pitchFamily="49" charset="-122"/>
                <a:sym typeface="+mn-ea"/>
              </a:rPr>
              <a:t>北京卷</a:t>
            </a:r>
            <a:r>
              <a:rPr lang="en-US" altLang="zh-CN" sz="5400" b="1" spc="-100" dirty="0">
                <a:solidFill>
                  <a:srgbClr val="4472C4"/>
                </a:solidFill>
                <a:latin typeface="楷体" panose="02010609060101010101" pitchFamily="49" charset="-122"/>
                <a:ea typeface="楷体" panose="02010609060101010101" pitchFamily="49" charset="-122"/>
                <a:sym typeface="+mn-ea"/>
              </a:rPr>
              <a:t>)</a:t>
            </a:r>
          </a:p>
          <a:p>
            <a:pPr fontAlgn="auto">
              <a:lnSpc>
                <a:spcPct val="110000"/>
              </a:lnSpc>
            </a:pPr>
            <a:r>
              <a:rPr lang="en-US" altLang="zh-CN" sz="5400" dirty="0" smtClean="0">
                <a:latin typeface="Times New Roman" panose="02020603050405020304" pitchFamily="18" charset="0"/>
                <a:ea typeface="楷体" panose="02010609060101010101" pitchFamily="49" charset="-122"/>
              </a:rPr>
              <a:t>    A. Made                B. Make               C. Making             D. To </a:t>
            </a:r>
            <a:r>
              <a:rPr lang="en-US" altLang="zh-CN" sz="5400" dirty="0">
                <a:latin typeface="Times New Roman" panose="02020603050405020304" pitchFamily="18" charset="0"/>
                <a:ea typeface="楷体" panose="02010609060101010101" pitchFamily="49" charset="-122"/>
              </a:rPr>
              <a:t>make</a:t>
            </a:r>
          </a:p>
        </p:txBody>
      </p:sp>
      <p:pic>
        <p:nvPicPr>
          <p:cNvPr id="3" name="图片 2">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19" name="TextBox 4"/>
          <p:cNvSpPr txBox="1"/>
          <p:nvPr/>
        </p:nvSpPr>
        <p:spPr>
          <a:xfrm>
            <a:off x="2233930" y="7719439"/>
            <a:ext cx="18876010" cy="3748719"/>
          </a:xfrm>
          <a:prstGeom prst="rect">
            <a:avLst/>
          </a:prstGeom>
          <a:noFill/>
        </p:spPr>
        <p:txBody>
          <a:bodyPr wrap="square" rtlCol="0">
            <a:spAutoFit/>
          </a:bodyPr>
          <a:lstStyle/>
          <a:p>
            <a:pPr algn="just">
              <a:lnSpc>
                <a:spcPct val="110000"/>
              </a:lnSpc>
            </a:pPr>
            <a:r>
              <a:rPr lang="zh-CN" altLang="en-US" sz="5400" dirty="0" smtClean="0">
                <a:solidFill>
                  <a:srgbClr val="FF0000"/>
                </a:solidFill>
                <a:latin typeface="黑体" panose="02010609060101010101" pitchFamily="49" charset="-122"/>
                <a:ea typeface="黑体" panose="02010609060101010101" pitchFamily="49" charset="-122"/>
              </a:rPr>
              <a:t>解析</a:t>
            </a:r>
            <a:r>
              <a:rPr lang="zh-CN" altLang="en-US" sz="5400" dirty="0" smtClean="0">
                <a:solidFill>
                  <a:srgbClr val="FF0000"/>
                </a:solidFill>
                <a:latin typeface="楷体" panose="02010609060101010101" pitchFamily="49" charset="-122"/>
                <a:ea typeface="楷体" panose="02010609060101010101" pitchFamily="49" charset="-122"/>
              </a:rPr>
              <a:t>：</a:t>
            </a:r>
            <a:endParaRPr lang="en-US" sz="5400" dirty="0" smtClean="0">
              <a:solidFill>
                <a:srgbClr val="2A5CAA"/>
              </a:solidFill>
              <a:latin typeface="楷体" panose="02010609060101010101" pitchFamily="49" charset="-122"/>
              <a:ea typeface="楷体" panose="02010609060101010101" pitchFamily="49" charset="-122"/>
            </a:endParaRPr>
          </a:p>
          <a:p>
            <a:pPr algn="just">
              <a:lnSpc>
                <a:spcPct val="110000"/>
              </a:lnSpc>
            </a:pPr>
            <a:r>
              <a:rPr lang="zh-CN" altLang="en-US" sz="5400" dirty="0">
                <a:solidFill>
                  <a:srgbClr val="2A5CAA"/>
                </a:solidFill>
                <a:latin typeface="Times New Roman" panose="02020603050405020304" pitchFamily="18" charset="0"/>
                <a:ea typeface="楷体" panose="02010609060101010101" pitchFamily="49" charset="-122"/>
              </a:rPr>
              <a:t>句意：为了更方便联系我们，你最好随身带着这张卡片。由句意可知，逗号前为目的状语，空格处应使用不定式短语表目的。故选</a:t>
            </a:r>
            <a:r>
              <a:rPr lang="en-US" altLang="zh-CN" sz="5400" dirty="0">
                <a:solidFill>
                  <a:srgbClr val="2A5CAA"/>
                </a:solidFill>
                <a:latin typeface="Times New Roman" panose="02020603050405020304" pitchFamily="18" charset="0"/>
                <a:ea typeface="楷体" panose="02010609060101010101" pitchFamily="49" charset="-122"/>
              </a:rPr>
              <a:t>D</a:t>
            </a:r>
            <a:r>
              <a:rPr lang="zh-CN" altLang="en-US" sz="5400" dirty="0">
                <a:solidFill>
                  <a:srgbClr val="2A5CAA"/>
                </a:solidFill>
                <a:latin typeface="Times New Roman" panose="02020603050405020304" pitchFamily="18" charset="0"/>
                <a:ea typeface="楷体" panose="02010609060101010101" pitchFamily="49" charset="-122"/>
              </a:rPr>
              <a:t>项。</a:t>
            </a:r>
            <a:endParaRPr sz="5400" dirty="0">
              <a:solidFill>
                <a:srgbClr val="2A5CAA"/>
              </a:solidFill>
              <a:latin typeface="Times New Roman" panose="02020603050405020304" pitchFamily="18" charset="0"/>
              <a:ea typeface="楷体" panose="02010609060101010101" pitchFamily="49" charset="-122"/>
            </a:endParaRPr>
          </a:p>
        </p:txBody>
      </p:sp>
      <p:sp>
        <p:nvSpPr>
          <p:cNvPr id="22" name="矩形 21">
            <a:extLst>
              <a:ext uri="{FF2B5EF4-FFF2-40B4-BE49-F238E27FC236}">
                <a16:creationId xmlns:a16="http://schemas.microsoft.com/office/drawing/2014/main" xmlns="" id="{5F380986-E85D-4581-8505-C5E1B42E6D60}"/>
              </a:ext>
            </a:extLst>
          </p:cNvPr>
          <p:cNvSpPr/>
          <p:nvPr/>
        </p:nvSpPr>
        <p:spPr>
          <a:xfrm>
            <a:off x="1205931" y="693000"/>
            <a:ext cx="21959438" cy="1025089"/>
          </a:xfrm>
          <a:prstGeom prst="rect">
            <a:avLst/>
          </a:prstGeom>
        </p:spPr>
        <p:txBody>
          <a:bodyPr wrap="square">
            <a:spAutoFit/>
          </a:bodyPr>
          <a:lstStyle/>
          <a:p>
            <a:pPr algn="ctr">
              <a:lnSpc>
                <a:spcPct val="110000"/>
              </a:lnSpc>
            </a:pPr>
            <a:r>
              <a:rPr lang="en-US" altLang="zh-CN" sz="6000" b="1" dirty="0" smtClean="0">
                <a:latin typeface="Times New Roman" panose="02020603050405020304" pitchFamily="18" charset="0"/>
                <a:ea typeface="楷体" pitchFamily="49" charset="-122"/>
                <a:cs typeface="Times New Roman" panose="02020603050405020304" pitchFamily="18" charset="0"/>
              </a:rPr>
              <a:t>Ⅰ </a:t>
            </a:r>
            <a:r>
              <a:rPr lang="zh-CN" altLang="en-US" sz="6000" b="1" dirty="0" smtClean="0">
                <a:latin typeface="Times New Roman" panose="02020603050405020304" pitchFamily="18" charset="0"/>
                <a:ea typeface="楷体" pitchFamily="49" charset="-122"/>
                <a:cs typeface="Times New Roman" panose="02020603050405020304" pitchFamily="18" charset="0"/>
              </a:rPr>
              <a:t>项目</a:t>
            </a:r>
            <a:r>
              <a:rPr lang="zh-CN" altLang="zh-CN" sz="6000" b="1" dirty="0" smtClean="0">
                <a:latin typeface="Times New Roman" panose="02020603050405020304" pitchFamily="18" charset="0"/>
                <a:ea typeface="楷体" pitchFamily="49" charset="-122"/>
                <a:cs typeface="Times New Roman" panose="02020603050405020304" pitchFamily="18" charset="0"/>
              </a:rPr>
              <a:t>填空</a:t>
            </a:r>
            <a:endParaRPr lang="zh-CN" altLang="zh-CN" sz="6000" b="1" dirty="0">
              <a:latin typeface="Times New Roman" panose="02020603050405020304" pitchFamily="18" charset="0"/>
              <a:ea typeface="楷体" pitchFamily="49" charset="-122"/>
              <a:cs typeface="Times New Roman" panose="02020603050405020304" pitchFamily="18" charset="0"/>
            </a:endParaRPr>
          </a:p>
        </p:txBody>
      </p:sp>
      <p:sp>
        <p:nvSpPr>
          <p:cNvPr id="9"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5    </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突破积累练</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P310</a:t>
            </a:r>
            <a:endParaRPr lang="zh-CN" altLang="en-US" sz="3200" dirty="0">
              <a:solidFill>
                <a:srgbClr val="FF0000"/>
              </a:solidFill>
              <a:latin typeface="宋体" panose="02010600030101010101" pitchFamily="2" charset="-122"/>
              <a:ea typeface="宋体" panose="02010600030101010101" pitchFamily="2" charset="-122"/>
            </a:endParaRPr>
          </a:p>
        </p:txBody>
      </p:sp>
      <p:pic>
        <p:nvPicPr>
          <p:cNvPr id="10" name="图片 9">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
        <p:nvSpPr>
          <p:cNvPr id="11" name="文本框 13"/>
          <p:cNvSpPr txBox="1"/>
          <p:nvPr/>
        </p:nvSpPr>
        <p:spPr>
          <a:xfrm>
            <a:off x="2780650" y="1949150"/>
            <a:ext cx="990000" cy="923330"/>
          </a:xfrm>
          <a:prstGeom prst="rect">
            <a:avLst/>
          </a:prstGeom>
          <a:noFill/>
        </p:spPr>
        <p:txBody>
          <a:bodyPr wrap="square" rtlCol="0">
            <a:spAutoFit/>
          </a:bodyPr>
          <a:lstStyle/>
          <a:p>
            <a:pPr algn="ctr"/>
            <a:r>
              <a:rPr lang="en-US" altLang="zh-CN"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D</a:t>
            </a:r>
            <a:endPar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endParaRPr>
          </a:p>
        </p:txBody>
      </p:sp>
    </p:spTree>
    <p:extLst>
      <p:ext uri="{BB962C8B-B14F-4D97-AF65-F5344CB8AC3E}">
        <p14:creationId xmlns:p14="http://schemas.microsoft.com/office/powerpoint/2010/main" val="4217343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1"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fade">
                                      <p:cBhvr>
                                        <p:cTn id="12" dur="500"/>
                                        <p:tgtEl>
                                          <p:spTgt spid="1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left)">
                                      <p:cBhvr>
                                        <p:cTn id="17"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19" grpId="0" build="allAtOnce" bldLvl="0"/>
      <p:bldP spid="19" grpId="1"/>
      <p:bldP spid="11"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1"/>
          <p:cNvSpPr txBox="1"/>
          <p:nvPr/>
        </p:nvSpPr>
        <p:spPr>
          <a:xfrm>
            <a:off x="1295649" y="1949150"/>
            <a:ext cx="20520001" cy="3748719"/>
          </a:xfrm>
          <a:prstGeom prst="rect">
            <a:avLst/>
          </a:prstGeom>
          <a:noFill/>
        </p:spPr>
        <p:txBody>
          <a:bodyPr wrap="square" rtlCol="0">
            <a:spAutoFit/>
          </a:bodyPr>
          <a:lstStyle/>
          <a:p>
            <a:pPr fontAlgn="auto">
              <a:lnSpc>
                <a:spcPct val="110000"/>
              </a:lnSpc>
            </a:pPr>
            <a:r>
              <a:rPr lang="en-US" altLang="zh-CN" sz="5400" dirty="0" smtClean="0">
                <a:latin typeface="Times New Roman" panose="02020603050405020304" pitchFamily="18" charset="0"/>
                <a:ea typeface="楷体" panose="02010609060101010101" pitchFamily="49" charset="-122"/>
              </a:rPr>
              <a:t>4. Ordinary </a:t>
            </a:r>
            <a:r>
              <a:rPr lang="en-US" altLang="zh-CN" sz="5400" dirty="0">
                <a:latin typeface="Times New Roman" panose="02020603050405020304" pitchFamily="18" charset="0"/>
                <a:ea typeface="楷体" panose="02010609060101010101" pitchFamily="49" charset="-122"/>
              </a:rPr>
              <a:t>soap, </a:t>
            </a:r>
            <a:r>
              <a:rPr lang="en-US" altLang="zh-CN" sz="5400" dirty="0" smtClean="0">
                <a:latin typeface="Times New Roman" panose="02020603050405020304" pitchFamily="18" charset="0"/>
                <a:ea typeface="楷体" panose="02010609060101010101" pitchFamily="49" charset="-122"/>
              </a:rPr>
              <a:t>__________</a:t>
            </a:r>
            <a:r>
              <a:rPr lang="en-US" altLang="zh-CN" sz="5400" dirty="0">
                <a:latin typeface="Times New Roman" panose="02020603050405020304" pitchFamily="18" charset="0"/>
                <a:ea typeface="楷体" panose="02010609060101010101" pitchFamily="49" charset="-122"/>
              </a:rPr>
              <a:t>_</a:t>
            </a:r>
            <a:r>
              <a:rPr lang="en-US" altLang="zh-CN" sz="5400" dirty="0" smtClean="0">
                <a:latin typeface="Times New Roman" panose="02020603050405020304" pitchFamily="18" charset="0"/>
                <a:ea typeface="楷体" panose="02010609060101010101" pitchFamily="49" charset="-122"/>
              </a:rPr>
              <a:t>___ </a:t>
            </a:r>
            <a:r>
              <a:rPr lang="en-US" altLang="zh-CN" sz="5400" dirty="0">
                <a:latin typeface="Times New Roman" panose="02020603050405020304" pitchFamily="18" charset="0"/>
                <a:ea typeface="楷体" panose="02010609060101010101" pitchFamily="49" charset="-122"/>
              </a:rPr>
              <a:t>correctly, can deal with bacteria </a:t>
            </a:r>
            <a:endParaRPr lang="en-US" altLang="zh-CN" sz="5400" dirty="0" smtClean="0">
              <a:latin typeface="Times New Roman" panose="02020603050405020304" pitchFamily="18" charset="0"/>
              <a:ea typeface="楷体" panose="02010609060101010101" pitchFamily="49" charset="-122"/>
            </a:endParaRPr>
          </a:p>
          <a:p>
            <a:pPr fontAlgn="auto">
              <a:lnSpc>
                <a:spcPct val="110000"/>
              </a:lnSpc>
            </a:pPr>
            <a:r>
              <a:rPr lang="en-US" altLang="zh-CN" sz="5400" dirty="0">
                <a:latin typeface="Times New Roman" panose="02020603050405020304" pitchFamily="18" charset="0"/>
                <a:ea typeface="楷体" panose="02010609060101010101" pitchFamily="49" charset="-122"/>
              </a:rPr>
              <a:t> </a:t>
            </a:r>
            <a:r>
              <a:rPr lang="en-US" altLang="zh-CN" sz="5400" dirty="0" smtClean="0">
                <a:latin typeface="Times New Roman" panose="02020603050405020304" pitchFamily="18" charset="0"/>
                <a:ea typeface="楷体" panose="02010609060101010101" pitchFamily="49" charset="-122"/>
              </a:rPr>
              <a:t>   effectively.</a:t>
            </a:r>
          </a:p>
          <a:p>
            <a:pPr algn="r" fontAlgn="auto">
              <a:lnSpc>
                <a:spcPct val="110000"/>
              </a:lnSpc>
            </a:pPr>
            <a:r>
              <a:rPr lang="en-US" altLang="zh-CN" sz="5400" b="1" spc="-100" dirty="0" smtClean="0">
                <a:solidFill>
                  <a:srgbClr val="4472C4"/>
                </a:solidFill>
                <a:latin typeface="楷体" panose="02010609060101010101" pitchFamily="49" charset="-122"/>
                <a:ea typeface="楷体" panose="02010609060101010101" pitchFamily="49" charset="-122"/>
                <a:sym typeface="+mn-ea"/>
              </a:rPr>
              <a:t> (</a:t>
            </a:r>
            <a:r>
              <a:rPr lang="en-US" altLang="zh-CN" sz="5400" b="1" spc="-100" dirty="0">
                <a:solidFill>
                  <a:srgbClr val="4472C4"/>
                </a:solidFill>
                <a:latin typeface="楷体" panose="02010609060101010101" pitchFamily="49" charset="-122"/>
                <a:ea typeface="楷体" panose="02010609060101010101" pitchFamily="49" charset="-122"/>
                <a:sym typeface="+mn-ea"/>
              </a:rPr>
              <a:t>2018·</a:t>
            </a:r>
            <a:r>
              <a:rPr lang="zh-CN" altLang="en-US" sz="5400" b="1" spc="-100" dirty="0">
                <a:solidFill>
                  <a:srgbClr val="4472C4"/>
                </a:solidFill>
                <a:latin typeface="楷体" panose="02010609060101010101" pitchFamily="49" charset="-122"/>
                <a:ea typeface="楷体" panose="02010609060101010101" pitchFamily="49" charset="-122"/>
                <a:sym typeface="+mn-ea"/>
              </a:rPr>
              <a:t>北京卷</a:t>
            </a:r>
            <a:r>
              <a:rPr lang="en-US" altLang="zh-CN" sz="5400" b="1" spc="-100" dirty="0">
                <a:solidFill>
                  <a:srgbClr val="4472C4"/>
                </a:solidFill>
                <a:latin typeface="楷体" panose="02010609060101010101" pitchFamily="49" charset="-122"/>
                <a:ea typeface="楷体" panose="02010609060101010101" pitchFamily="49" charset="-122"/>
                <a:sym typeface="+mn-ea"/>
              </a:rPr>
              <a:t>)</a:t>
            </a:r>
          </a:p>
          <a:p>
            <a:pPr fontAlgn="auto">
              <a:lnSpc>
                <a:spcPct val="110000"/>
              </a:lnSpc>
            </a:pPr>
            <a:r>
              <a:rPr lang="en-US" altLang="zh-CN" sz="5400" dirty="0" smtClean="0">
                <a:latin typeface="Times New Roman" panose="02020603050405020304" pitchFamily="18" charset="0"/>
                <a:ea typeface="楷体" panose="02010609060101010101" pitchFamily="49" charset="-122"/>
              </a:rPr>
              <a:t>    A. used</a:t>
            </a:r>
            <a:r>
              <a:rPr lang="zh-CN" altLang="en-US" sz="5400" dirty="0">
                <a:latin typeface="Times New Roman" panose="02020603050405020304" pitchFamily="18" charset="0"/>
                <a:ea typeface="楷体" panose="02010609060101010101" pitchFamily="49" charset="-122"/>
              </a:rPr>
              <a:t>　　　</a:t>
            </a:r>
            <a:r>
              <a:rPr lang="zh-CN" altLang="en-US" sz="5400" dirty="0" smtClean="0">
                <a:latin typeface="Times New Roman" panose="02020603050405020304" pitchFamily="18" charset="0"/>
                <a:ea typeface="楷体" panose="02010609060101010101" pitchFamily="49" charset="-122"/>
              </a:rPr>
              <a:t>     </a:t>
            </a:r>
            <a:r>
              <a:rPr lang="en-US" altLang="zh-CN" sz="5400" dirty="0" smtClean="0">
                <a:latin typeface="Times New Roman" panose="02020603050405020304" pitchFamily="18" charset="0"/>
                <a:ea typeface="楷体" panose="02010609060101010101" pitchFamily="49" charset="-122"/>
              </a:rPr>
              <a:t>B. to use                C. using</a:t>
            </a:r>
            <a:r>
              <a:rPr lang="zh-CN" altLang="en-US" sz="5400" dirty="0">
                <a:latin typeface="Times New Roman" panose="02020603050405020304" pitchFamily="18" charset="0"/>
                <a:ea typeface="楷体" panose="02010609060101010101" pitchFamily="49" charset="-122"/>
              </a:rPr>
              <a:t>　　 </a:t>
            </a:r>
            <a:r>
              <a:rPr lang="zh-CN" altLang="en-US" sz="5400" dirty="0" smtClean="0">
                <a:latin typeface="Times New Roman" panose="02020603050405020304" pitchFamily="18" charset="0"/>
                <a:ea typeface="楷体" panose="02010609060101010101" pitchFamily="49" charset="-122"/>
              </a:rPr>
              <a:t>       </a:t>
            </a:r>
            <a:r>
              <a:rPr lang="en-US" altLang="zh-CN" sz="5400" dirty="0" smtClean="0">
                <a:latin typeface="Times New Roman" panose="02020603050405020304" pitchFamily="18" charset="0"/>
                <a:ea typeface="楷体" panose="02010609060101010101" pitchFamily="49" charset="-122"/>
              </a:rPr>
              <a:t>D. use</a:t>
            </a:r>
            <a:endParaRPr lang="en-US" altLang="zh-CN" sz="5400" dirty="0">
              <a:latin typeface="Times New Roman" panose="02020603050405020304" pitchFamily="18" charset="0"/>
              <a:ea typeface="楷体" panose="02010609060101010101" pitchFamily="49" charset="-122"/>
            </a:endParaRPr>
          </a:p>
        </p:txBody>
      </p:sp>
      <p:pic>
        <p:nvPicPr>
          <p:cNvPr id="3" name="图片 2">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19" name="TextBox 4"/>
          <p:cNvSpPr txBox="1"/>
          <p:nvPr/>
        </p:nvSpPr>
        <p:spPr>
          <a:xfrm>
            <a:off x="2233930" y="6820033"/>
            <a:ext cx="18876010" cy="4662815"/>
          </a:xfrm>
          <a:prstGeom prst="rect">
            <a:avLst/>
          </a:prstGeom>
          <a:noFill/>
        </p:spPr>
        <p:txBody>
          <a:bodyPr wrap="square" rtlCol="0">
            <a:spAutoFit/>
          </a:bodyPr>
          <a:lstStyle/>
          <a:p>
            <a:pPr algn="just">
              <a:lnSpc>
                <a:spcPct val="110000"/>
              </a:lnSpc>
            </a:pPr>
            <a:r>
              <a:rPr lang="zh-CN" altLang="en-US" sz="5400" dirty="0" smtClean="0">
                <a:solidFill>
                  <a:srgbClr val="FF0000"/>
                </a:solidFill>
                <a:latin typeface="黑体" panose="02010609060101010101" pitchFamily="49" charset="-122"/>
                <a:ea typeface="黑体" panose="02010609060101010101" pitchFamily="49" charset="-122"/>
              </a:rPr>
              <a:t>解析</a:t>
            </a:r>
            <a:r>
              <a:rPr lang="zh-CN" altLang="en-US" sz="5400" dirty="0" smtClean="0">
                <a:solidFill>
                  <a:srgbClr val="FF0000"/>
                </a:solidFill>
                <a:latin typeface="楷体" panose="02010609060101010101" pitchFamily="49" charset="-122"/>
                <a:ea typeface="楷体" panose="02010609060101010101" pitchFamily="49" charset="-122"/>
              </a:rPr>
              <a:t>：</a:t>
            </a:r>
            <a:endParaRPr lang="en-US" sz="5400" dirty="0" smtClean="0">
              <a:solidFill>
                <a:srgbClr val="2A5CAA"/>
              </a:solidFill>
              <a:latin typeface="楷体" panose="02010609060101010101" pitchFamily="49" charset="-122"/>
              <a:ea typeface="楷体" panose="02010609060101010101" pitchFamily="49" charset="-122"/>
            </a:endParaRPr>
          </a:p>
          <a:p>
            <a:pPr algn="just">
              <a:lnSpc>
                <a:spcPct val="110000"/>
              </a:lnSpc>
            </a:pPr>
            <a:r>
              <a:rPr lang="en-US" altLang="zh-CN" sz="5400" dirty="0">
                <a:solidFill>
                  <a:srgbClr val="2A5CAA"/>
                </a:solidFill>
                <a:latin typeface="Times New Roman" panose="02020603050405020304" pitchFamily="18" charset="0"/>
                <a:ea typeface="楷体" panose="02010609060101010101" pitchFamily="49" charset="-122"/>
              </a:rPr>
              <a:t>________ correctly</a:t>
            </a:r>
            <a:r>
              <a:rPr lang="zh-CN" altLang="en-US" sz="5400" dirty="0">
                <a:solidFill>
                  <a:srgbClr val="2A5CAA"/>
                </a:solidFill>
                <a:latin typeface="Times New Roman" panose="02020603050405020304" pitchFamily="18" charset="0"/>
                <a:ea typeface="楷体" panose="02010609060101010101" pitchFamily="49" charset="-122"/>
              </a:rPr>
              <a:t>是分词短语作状语，表示条件，相当于条件状语从句“</a:t>
            </a:r>
            <a:r>
              <a:rPr lang="en-US" altLang="zh-CN" sz="5400" dirty="0">
                <a:solidFill>
                  <a:srgbClr val="2A5CAA"/>
                </a:solidFill>
                <a:latin typeface="Times New Roman" panose="02020603050405020304" pitchFamily="18" charset="0"/>
                <a:ea typeface="楷体" panose="02010609060101010101" pitchFamily="49" charset="-122"/>
              </a:rPr>
              <a:t>if it is used correctly”</a:t>
            </a:r>
            <a:r>
              <a:rPr lang="zh-CN" altLang="en-US" sz="5400" dirty="0">
                <a:solidFill>
                  <a:srgbClr val="2A5CAA"/>
                </a:solidFill>
                <a:latin typeface="Times New Roman" panose="02020603050405020304" pitchFamily="18" charset="0"/>
                <a:ea typeface="楷体" panose="02010609060101010101" pitchFamily="49" charset="-122"/>
              </a:rPr>
              <a:t>，动作</a:t>
            </a:r>
            <a:r>
              <a:rPr lang="en-US" altLang="zh-CN" sz="5400" dirty="0">
                <a:solidFill>
                  <a:srgbClr val="2A5CAA"/>
                </a:solidFill>
                <a:latin typeface="Times New Roman" panose="02020603050405020304" pitchFamily="18" charset="0"/>
                <a:ea typeface="楷体" panose="02010609060101010101" pitchFamily="49" charset="-122"/>
              </a:rPr>
              <a:t>use</a:t>
            </a:r>
            <a:r>
              <a:rPr lang="zh-CN" altLang="en-US" sz="5400" dirty="0">
                <a:solidFill>
                  <a:srgbClr val="2A5CAA"/>
                </a:solidFill>
                <a:latin typeface="Times New Roman" panose="02020603050405020304" pitchFamily="18" charset="0"/>
                <a:ea typeface="楷体" panose="02010609060101010101" pitchFamily="49" charset="-122"/>
              </a:rPr>
              <a:t>与逻辑主语</a:t>
            </a:r>
            <a:r>
              <a:rPr lang="en-US" altLang="zh-CN" sz="5400" dirty="0">
                <a:solidFill>
                  <a:srgbClr val="2A5CAA"/>
                </a:solidFill>
                <a:latin typeface="Times New Roman" panose="02020603050405020304" pitchFamily="18" charset="0"/>
                <a:ea typeface="楷体" panose="02010609060101010101" pitchFamily="49" charset="-122"/>
              </a:rPr>
              <a:t>ordinary soap</a:t>
            </a:r>
            <a:r>
              <a:rPr lang="zh-CN" altLang="en-US" sz="5400" dirty="0">
                <a:solidFill>
                  <a:srgbClr val="2A5CAA"/>
                </a:solidFill>
                <a:latin typeface="Times New Roman" panose="02020603050405020304" pitchFamily="18" charset="0"/>
                <a:ea typeface="楷体" panose="02010609060101010101" pitchFamily="49" charset="-122"/>
              </a:rPr>
              <a:t>之间是被动关系，应用过去分词，故选</a:t>
            </a:r>
            <a:r>
              <a:rPr lang="en-US" altLang="zh-CN" sz="5400" dirty="0">
                <a:solidFill>
                  <a:srgbClr val="2A5CAA"/>
                </a:solidFill>
                <a:latin typeface="Times New Roman" panose="02020603050405020304" pitchFamily="18" charset="0"/>
                <a:ea typeface="楷体" panose="02010609060101010101" pitchFamily="49" charset="-122"/>
              </a:rPr>
              <a:t>A</a:t>
            </a:r>
            <a:r>
              <a:rPr lang="zh-CN" altLang="en-US" sz="5400" dirty="0">
                <a:solidFill>
                  <a:srgbClr val="2A5CAA"/>
                </a:solidFill>
                <a:latin typeface="Times New Roman" panose="02020603050405020304" pitchFamily="18" charset="0"/>
                <a:ea typeface="楷体" panose="02010609060101010101" pitchFamily="49" charset="-122"/>
              </a:rPr>
              <a:t>项。句意：普通肥皂被恰当使用的话能够有效处理细菌。</a:t>
            </a:r>
            <a:endParaRPr sz="5400" dirty="0">
              <a:solidFill>
                <a:srgbClr val="2A5CAA"/>
              </a:solidFill>
              <a:latin typeface="Times New Roman" panose="02020603050405020304" pitchFamily="18" charset="0"/>
              <a:ea typeface="楷体" panose="02010609060101010101" pitchFamily="49" charset="-122"/>
            </a:endParaRPr>
          </a:p>
        </p:txBody>
      </p:sp>
      <p:sp>
        <p:nvSpPr>
          <p:cNvPr id="22" name="矩形 21">
            <a:extLst>
              <a:ext uri="{FF2B5EF4-FFF2-40B4-BE49-F238E27FC236}">
                <a16:creationId xmlns:a16="http://schemas.microsoft.com/office/drawing/2014/main" xmlns="" id="{5F380986-E85D-4581-8505-C5E1B42E6D60}"/>
              </a:ext>
            </a:extLst>
          </p:cNvPr>
          <p:cNvSpPr/>
          <p:nvPr/>
        </p:nvSpPr>
        <p:spPr>
          <a:xfrm>
            <a:off x="1205931" y="693000"/>
            <a:ext cx="21959438" cy="1025089"/>
          </a:xfrm>
          <a:prstGeom prst="rect">
            <a:avLst/>
          </a:prstGeom>
        </p:spPr>
        <p:txBody>
          <a:bodyPr wrap="square">
            <a:spAutoFit/>
          </a:bodyPr>
          <a:lstStyle/>
          <a:p>
            <a:pPr algn="ctr">
              <a:lnSpc>
                <a:spcPct val="110000"/>
              </a:lnSpc>
            </a:pPr>
            <a:r>
              <a:rPr lang="en-US" altLang="zh-CN" sz="6000" b="1" dirty="0" smtClean="0">
                <a:latin typeface="Times New Roman" panose="02020603050405020304" pitchFamily="18" charset="0"/>
                <a:ea typeface="楷体" pitchFamily="49" charset="-122"/>
                <a:cs typeface="Times New Roman" panose="02020603050405020304" pitchFamily="18" charset="0"/>
              </a:rPr>
              <a:t>Ⅰ </a:t>
            </a:r>
            <a:r>
              <a:rPr lang="zh-CN" altLang="en-US" sz="6000" b="1" dirty="0" smtClean="0">
                <a:latin typeface="Times New Roman" panose="02020603050405020304" pitchFamily="18" charset="0"/>
                <a:ea typeface="楷体" pitchFamily="49" charset="-122"/>
                <a:cs typeface="Times New Roman" panose="02020603050405020304" pitchFamily="18" charset="0"/>
              </a:rPr>
              <a:t>项目</a:t>
            </a:r>
            <a:r>
              <a:rPr lang="zh-CN" altLang="zh-CN" sz="6000" b="1" dirty="0" smtClean="0">
                <a:latin typeface="Times New Roman" panose="02020603050405020304" pitchFamily="18" charset="0"/>
                <a:ea typeface="楷体" pitchFamily="49" charset="-122"/>
                <a:cs typeface="Times New Roman" panose="02020603050405020304" pitchFamily="18" charset="0"/>
              </a:rPr>
              <a:t>填空</a:t>
            </a:r>
            <a:endParaRPr lang="zh-CN" altLang="zh-CN" sz="6000" b="1" dirty="0">
              <a:latin typeface="Times New Roman" panose="02020603050405020304" pitchFamily="18" charset="0"/>
              <a:ea typeface="楷体" pitchFamily="49" charset="-122"/>
              <a:cs typeface="Times New Roman" panose="02020603050405020304" pitchFamily="18" charset="0"/>
            </a:endParaRPr>
          </a:p>
        </p:txBody>
      </p:sp>
      <p:sp>
        <p:nvSpPr>
          <p:cNvPr id="9"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5    </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突破积累练</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P310</a:t>
            </a:r>
            <a:endParaRPr lang="zh-CN" altLang="en-US" sz="3200" dirty="0">
              <a:solidFill>
                <a:srgbClr val="FF0000"/>
              </a:solidFill>
              <a:latin typeface="宋体" panose="02010600030101010101" pitchFamily="2" charset="-122"/>
              <a:ea typeface="宋体" panose="02010600030101010101" pitchFamily="2" charset="-122"/>
            </a:endParaRPr>
          </a:p>
        </p:txBody>
      </p:sp>
      <p:pic>
        <p:nvPicPr>
          <p:cNvPr id="10" name="图片 9">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
        <p:nvSpPr>
          <p:cNvPr id="11" name="文本框 13"/>
          <p:cNvSpPr txBox="1"/>
          <p:nvPr/>
        </p:nvSpPr>
        <p:spPr>
          <a:xfrm>
            <a:off x="8360650" y="1949150"/>
            <a:ext cx="990000" cy="923330"/>
          </a:xfrm>
          <a:prstGeom prst="rect">
            <a:avLst/>
          </a:prstGeom>
          <a:noFill/>
        </p:spPr>
        <p:txBody>
          <a:bodyPr wrap="square" rtlCol="0">
            <a:spAutoFit/>
          </a:bodyPr>
          <a:lstStyle/>
          <a:p>
            <a:pPr algn="ctr"/>
            <a:r>
              <a:rPr lang="en-US" altLang="zh-CN"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A</a:t>
            </a:r>
            <a:endPar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endParaRPr>
          </a:p>
        </p:txBody>
      </p:sp>
    </p:spTree>
    <p:extLst>
      <p:ext uri="{BB962C8B-B14F-4D97-AF65-F5344CB8AC3E}">
        <p14:creationId xmlns:p14="http://schemas.microsoft.com/office/powerpoint/2010/main" val="35486905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1"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fade">
                                      <p:cBhvr>
                                        <p:cTn id="12" dur="500"/>
                                        <p:tgtEl>
                                          <p:spTgt spid="1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left)">
                                      <p:cBhvr>
                                        <p:cTn id="17"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19" grpId="0" build="allAtOnce" bldLvl="0"/>
      <p:bldP spid="19" grpId="1"/>
      <p:bldP spid="11"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1"/>
          <p:cNvSpPr txBox="1"/>
          <p:nvPr/>
        </p:nvSpPr>
        <p:spPr>
          <a:xfrm>
            <a:off x="1295649" y="1949150"/>
            <a:ext cx="20520001" cy="3748719"/>
          </a:xfrm>
          <a:prstGeom prst="rect">
            <a:avLst/>
          </a:prstGeom>
          <a:noFill/>
        </p:spPr>
        <p:txBody>
          <a:bodyPr wrap="square" rtlCol="0">
            <a:spAutoFit/>
          </a:bodyPr>
          <a:lstStyle/>
          <a:p>
            <a:pPr fontAlgn="auto">
              <a:lnSpc>
                <a:spcPct val="110000"/>
              </a:lnSpc>
            </a:pPr>
            <a:r>
              <a:rPr lang="en-US" altLang="zh-CN" sz="5400" dirty="0" smtClean="0">
                <a:latin typeface="Times New Roman" panose="02020603050405020304" pitchFamily="18" charset="0"/>
                <a:ea typeface="楷体" panose="02010609060101010101" pitchFamily="49" charset="-122"/>
              </a:rPr>
              <a:t>5. It </a:t>
            </a:r>
            <a:r>
              <a:rPr lang="en-US" altLang="zh-CN" sz="5400" dirty="0">
                <a:latin typeface="Times New Roman" panose="02020603050405020304" pitchFamily="18" charset="0"/>
                <a:ea typeface="楷体" panose="02010609060101010101" pitchFamily="49" charset="-122"/>
              </a:rPr>
              <a:t>is no good completely ________ students from surfing the Internet</a:t>
            </a:r>
            <a:r>
              <a:rPr lang="en-US" altLang="zh-CN" sz="5400" dirty="0" smtClean="0">
                <a:latin typeface="Times New Roman" panose="02020603050405020304" pitchFamily="18" charset="0"/>
                <a:ea typeface="楷体" panose="02010609060101010101" pitchFamily="49" charset="-122"/>
              </a:rPr>
              <a:t>.</a:t>
            </a:r>
          </a:p>
          <a:p>
            <a:pPr algn="r" fontAlgn="auto">
              <a:lnSpc>
                <a:spcPct val="110000"/>
              </a:lnSpc>
            </a:pPr>
            <a:r>
              <a:rPr lang="en-US" altLang="zh-CN" sz="5400" b="1" spc="-100" dirty="0" smtClean="0">
                <a:solidFill>
                  <a:srgbClr val="4472C4"/>
                </a:solidFill>
                <a:latin typeface="楷体" panose="02010609060101010101" pitchFamily="49" charset="-122"/>
                <a:ea typeface="楷体" panose="02010609060101010101" pitchFamily="49" charset="-122"/>
                <a:sym typeface="+mn-ea"/>
              </a:rPr>
              <a:t> (</a:t>
            </a:r>
            <a:r>
              <a:rPr lang="en-US" altLang="zh-CN" sz="5400" b="1" spc="-100" dirty="0">
                <a:solidFill>
                  <a:srgbClr val="4472C4"/>
                </a:solidFill>
                <a:latin typeface="楷体" panose="02010609060101010101" pitchFamily="49" charset="-122"/>
                <a:ea typeface="楷体" panose="02010609060101010101" pitchFamily="49" charset="-122"/>
                <a:sym typeface="+mn-ea"/>
              </a:rPr>
              <a:t>2019·</a:t>
            </a:r>
            <a:r>
              <a:rPr lang="zh-CN" altLang="en-US" sz="5400" b="1" spc="-100" dirty="0">
                <a:solidFill>
                  <a:srgbClr val="4472C4"/>
                </a:solidFill>
                <a:latin typeface="楷体" panose="02010609060101010101" pitchFamily="49" charset="-122"/>
                <a:ea typeface="楷体" panose="02010609060101010101" pitchFamily="49" charset="-122"/>
                <a:sym typeface="+mn-ea"/>
              </a:rPr>
              <a:t>新编</a:t>
            </a:r>
            <a:r>
              <a:rPr lang="en-US" altLang="zh-CN" sz="5400" b="1" spc="-100" dirty="0">
                <a:solidFill>
                  <a:srgbClr val="4472C4"/>
                </a:solidFill>
                <a:latin typeface="楷体" panose="02010609060101010101" pitchFamily="49" charset="-122"/>
                <a:ea typeface="楷体" panose="02010609060101010101" pitchFamily="49" charset="-122"/>
                <a:sym typeface="+mn-ea"/>
              </a:rPr>
              <a:t>)</a:t>
            </a:r>
          </a:p>
          <a:p>
            <a:pPr fontAlgn="auto">
              <a:lnSpc>
                <a:spcPct val="110000"/>
              </a:lnSpc>
            </a:pPr>
            <a:r>
              <a:rPr lang="en-US" altLang="zh-CN" sz="5400" dirty="0" smtClean="0">
                <a:latin typeface="Times New Roman" panose="02020603050405020304" pitchFamily="18" charset="0"/>
                <a:ea typeface="楷体" panose="02010609060101010101" pitchFamily="49" charset="-122"/>
              </a:rPr>
              <a:t>    A</a:t>
            </a:r>
            <a:r>
              <a:rPr lang="en-US" altLang="zh-CN" sz="5400" dirty="0">
                <a:latin typeface="Times New Roman" panose="02020603050405020304" pitchFamily="18" charset="0"/>
                <a:ea typeface="楷体" panose="02010609060101010101" pitchFamily="49" charset="-122"/>
              </a:rPr>
              <a:t>. banned </a:t>
            </a:r>
            <a:r>
              <a:rPr lang="en-US" altLang="zh-CN" sz="5400" dirty="0" smtClean="0">
                <a:latin typeface="Times New Roman" panose="02020603050405020304" pitchFamily="18" charset="0"/>
                <a:ea typeface="楷体" panose="02010609060101010101" pitchFamily="49" charset="-122"/>
              </a:rPr>
              <a:t>                                         </a:t>
            </a:r>
            <a:r>
              <a:rPr lang="en-US" altLang="zh-CN" sz="5400" dirty="0">
                <a:latin typeface="Times New Roman" panose="02020603050405020304" pitchFamily="18" charset="0"/>
                <a:ea typeface="楷体" panose="02010609060101010101" pitchFamily="49" charset="-122"/>
              </a:rPr>
              <a:t>B. banning  </a:t>
            </a:r>
          </a:p>
          <a:p>
            <a:pPr fontAlgn="auto">
              <a:lnSpc>
                <a:spcPct val="110000"/>
              </a:lnSpc>
            </a:pPr>
            <a:r>
              <a:rPr lang="en-US" altLang="zh-CN" sz="5400" dirty="0" smtClean="0">
                <a:latin typeface="Times New Roman" panose="02020603050405020304" pitchFamily="18" charset="0"/>
                <a:ea typeface="楷体" panose="02010609060101010101" pitchFamily="49" charset="-122"/>
              </a:rPr>
              <a:t>    C. to </a:t>
            </a:r>
            <a:r>
              <a:rPr lang="en-US" altLang="zh-CN" sz="5400" dirty="0">
                <a:latin typeface="Times New Roman" panose="02020603050405020304" pitchFamily="18" charset="0"/>
                <a:ea typeface="楷体" panose="02010609060101010101" pitchFamily="49" charset="-122"/>
              </a:rPr>
              <a:t>ban  </a:t>
            </a:r>
            <a:r>
              <a:rPr lang="en-US" altLang="zh-CN" sz="5400" dirty="0" smtClean="0">
                <a:latin typeface="Times New Roman" panose="02020603050405020304" pitchFamily="18" charset="0"/>
                <a:ea typeface="楷体" panose="02010609060101010101" pitchFamily="49" charset="-122"/>
              </a:rPr>
              <a:t>                                          D</a:t>
            </a:r>
            <a:r>
              <a:rPr lang="en-US" altLang="zh-CN" sz="5400" dirty="0">
                <a:latin typeface="Times New Roman" panose="02020603050405020304" pitchFamily="18" charset="0"/>
                <a:ea typeface="楷体" panose="02010609060101010101" pitchFamily="49" charset="-122"/>
              </a:rPr>
              <a:t>. having banned</a:t>
            </a:r>
          </a:p>
        </p:txBody>
      </p:sp>
      <p:pic>
        <p:nvPicPr>
          <p:cNvPr id="3" name="图片 2">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19" name="TextBox 4"/>
          <p:cNvSpPr txBox="1"/>
          <p:nvPr/>
        </p:nvSpPr>
        <p:spPr>
          <a:xfrm>
            <a:off x="2233930" y="6820033"/>
            <a:ext cx="18876010" cy="3748719"/>
          </a:xfrm>
          <a:prstGeom prst="rect">
            <a:avLst/>
          </a:prstGeom>
          <a:noFill/>
        </p:spPr>
        <p:txBody>
          <a:bodyPr wrap="square" rtlCol="0">
            <a:spAutoFit/>
          </a:bodyPr>
          <a:lstStyle/>
          <a:p>
            <a:pPr algn="just">
              <a:lnSpc>
                <a:spcPct val="110000"/>
              </a:lnSpc>
            </a:pPr>
            <a:r>
              <a:rPr lang="zh-CN" altLang="en-US" sz="5400" dirty="0" smtClean="0">
                <a:solidFill>
                  <a:srgbClr val="FF0000"/>
                </a:solidFill>
                <a:latin typeface="黑体" panose="02010609060101010101" pitchFamily="49" charset="-122"/>
                <a:ea typeface="黑体" panose="02010609060101010101" pitchFamily="49" charset="-122"/>
              </a:rPr>
              <a:t>解析</a:t>
            </a:r>
            <a:r>
              <a:rPr lang="zh-CN" altLang="en-US" sz="5400" dirty="0" smtClean="0">
                <a:solidFill>
                  <a:srgbClr val="FF0000"/>
                </a:solidFill>
                <a:latin typeface="楷体" panose="02010609060101010101" pitchFamily="49" charset="-122"/>
                <a:ea typeface="楷体" panose="02010609060101010101" pitchFamily="49" charset="-122"/>
              </a:rPr>
              <a:t>：</a:t>
            </a:r>
            <a:endParaRPr lang="en-US" sz="5400" dirty="0" smtClean="0">
              <a:solidFill>
                <a:srgbClr val="2A5CAA"/>
              </a:solidFill>
              <a:latin typeface="楷体" panose="02010609060101010101" pitchFamily="49" charset="-122"/>
              <a:ea typeface="楷体" panose="02010609060101010101" pitchFamily="49" charset="-122"/>
            </a:endParaRPr>
          </a:p>
          <a:p>
            <a:pPr algn="just">
              <a:lnSpc>
                <a:spcPct val="110000"/>
              </a:lnSpc>
            </a:pPr>
            <a:r>
              <a:rPr lang="zh-CN" altLang="en-US" sz="5400" dirty="0">
                <a:solidFill>
                  <a:srgbClr val="2A5CAA"/>
                </a:solidFill>
                <a:latin typeface="Times New Roman" panose="02020603050405020304" pitchFamily="18" charset="0"/>
                <a:ea typeface="楷体" panose="02010609060101010101" pitchFamily="49" charset="-122"/>
              </a:rPr>
              <a:t>该句属于“</a:t>
            </a:r>
            <a:r>
              <a:rPr lang="en-US" altLang="zh-CN" sz="5400" dirty="0">
                <a:solidFill>
                  <a:srgbClr val="2A5CAA"/>
                </a:solidFill>
                <a:latin typeface="Times New Roman" panose="02020603050405020304" pitchFamily="18" charset="0"/>
                <a:ea typeface="楷体" panose="02010609060101010101" pitchFamily="49" charset="-122"/>
              </a:rPr>
              <a:t>It</a:t>
            </a:r>
            <a:r>
              <a:rPr lang="zh-CN" altLang="en-US" sz="5400" dirty="0">
                <a:solidFill>
                  <a:srgbClr val="2A5CAA"/>
                </a:solidFill>
                <a:latin typeface="Times New Roman" panose="02020603050405020304" pitchFamily="18" charset="0"/>
                <a:ea typeface="楷体" panose="02010609060101010101" pitchFamily="49" charset="-122"/>
              </a:rPr>
              <a:t>＋</a:t>
            </a:r>
            <a:r>
              <a:rPr lang="en-US" altLang="zh-CN" sz="5400" dirty="0">
                <a:solidFill>
                  <a:srgbClr val="2A5CAA"/>
                </a:solidFill>
                <a:latin typeface="Times New Roman" panose="02020603050405020304" pitchFamily="18" charset="0"/>
                <a:ea typeface="楷体" panose="02010609060101010101" pitchFamily="49" charset="-122"/>
              </a:rPr>
              <a:t>is</a:t>
            </a:r>
            <a:r>
              <a:rPr lang="zh-CN" altLang="en-US" sz="5400" dirty="0">
                <a:solidFill>
                  <a:srgbClr val="2A5CAA"/>
                </a:solidFill>
                <a:latin typeface="Times New Roman" panose="02020603050405020304" pitchFamily="18" charset="0"/>
                <a:ea typeface="楷体" panose="02010609060101010101" pitchFamily="49" charset="-122"/>
              </a:rPr>
              <a:t>＋名词</a:t>
            </a:r>
            <a:r>
              <a:rPr lang="en-US" altLang="zh-CN" sz="5400" dirty="0">
                <a:solidFill>
                  <a:srgbClr val="2A5CAA"/>
                </a:solidFill>
                <a:latin typeface="Times New Roman" panose="02020603050405020304" pitchFamily="18" charset="0"/>
                <a:ea typeface="楷体" panose="02010609060101010101" pitchFamily="49" charset="-122"/>
              </a:rPr>
              <a:t>/</a:t>
            </a:r>
            <a:r>
              <a:rPr lang="zh-CN" altLang="en-US" sz="5400" dirty="0">
                <a:solidFill>
                  <a:srgbClr val="2A5CAA"/>
                </a:solidFill>
                <a:latin typeface="Times New Roman" panose="02020603050405020304" pitchFamily="18" charset="0"/>
                <a:ea typeface="楷体" panose="02010609060101010101" pitchFamily="49" charset="-122"/>
              </a:rPr>
              <a:t>形容词</a:t>
            </a:r>
            <a:r>
              <a:rPr lang="en-US" altLang="zh-CN" sz="5400" dirty="0">
                <a:solidFill>
                  <a:srgbClr val="2A5CAA"/>
                </a:solidFill>
                <a:latin typeface="Times New Roman" panose="02020603050405020304" pitchFamily="18" charset="0"/>
                <a:ea typeface="楷体" panose="02010609060101010101" pitchFamily="49" charset="-122"/>
              </a:rPr>
              <a:t>(no good/no use/useless)</a:t>
            </a:r>
            <a:r>
              <a:rPr lang="zh-CN" altLang="en-US" sz="5400" dirty="0">
                <a:solidFill>
                  <a:srgbClr val="2A5CAA"/>
                </a:solidFill>
                <a:latin typeface="Times New Roman" panose="02020603050405020304" pitchFamily="18" charset="0"/>
                <a:ea typeface="楷体" panose="02010609060101010101" pitchFamily="49" charset="-122"/>
              </a:rPr>
              <a:t>＋</a:t>
            </a:r>
            <a:r>
              <a:rPr lang="en-US" altLang="zh-CN" sz="5400" dirty="0">
                <a:solidFill>
                  <a:srgbClr val="2A5CAA"/>
                </a:solidFill>
                <a:latin typeface="Times New Roman" panose="02020603050405020304" pitchFamily="18" charset="0"/>
                <a:ea typeface="楷体" panose="02010609060101010101" pitchFamily="49" charset="-122"/>
              </a:rPr>
              <a:t>doing…”</a:t>
            </a:r>
            <a:r>
              <a:rPr lang="zh-CN" altLang="en-US" sz="5400" dirty="0">
                <a:solidFill>
                  <a:srgbClr val="2A5CAA"/>
                </a:solidFill>
                <a:latin typeface="Times New Roman" panose="02020603050405020304" pitchFamily="18" charset="0"/>
                <a:ea typeface="楷体" panose="02010609060101010101" pitchFamily="49" charset="-122"/>
              </a:rPr>
              <a:t>句型，</a:t>
            </a:r>
            <a:r>
              <a:rPr lang="en-US" altLang="zh-CN" sz="5400" dirty="0">
                <a:solidFill>
                  <a:srgbClr val="2A5CAA"/>
                </a:solidFill>
                <a:latin typeface="Times New Roman" panose="02020603050405020304" pitchFamily="18" charset="0"/>
                <a:ea typeface="楷体" panose="02010609060101010101" pitchFamily="49" charset="-122"/>
              </a:rPr>
              <a:t>It</a:t>
            </a:r>
            <a:r>
              <a:rPr lang="zh-CN" altLang="en-US" sz="5400" dirty="0">
                <a:solidFill>
                  <a:srgbClr val="2A5CAA"/>
                </a:solidFill>
                <a:latin typeface="Times New Roman" panose="02020603050405020304" pitchFamily="18" charset="0"/>
                <a:ea typeface="楷体" panose="02010609060101010101" pitchFamily="49" charset="-122"/>
              </a:rPr>
              <a:t>为形式主语，故选</a:t>
            </a:r>
            <a:r>
              <a:rPr lang="en-US" altLang="zh-CN" sz="5400" dirty="0">
                <a:solidFill>
                  <a:srgbClr val="2A5CAA"/>
                </a:solidFill>
                <a:latin typeface="Times New Roman" panose="02020603050405020304" pitchFamily="18" charset="0"/>
                <a:ea typeface="楷体" panose="02010609060101010101" pitchFamily="49" charset="-122"/>
              </a:rPr>
              <a:t>B</a:t>
            </a:r>
            <a:r>
              <a:rPr lang="zh-CN" altLang="en-US" sz="5400" dirty="0">
                <a:solidFill>
                  <a:srgbClr val="2A5CAA"/>
                </a:solidFill>
                <a:latin typeface="Times New Roman" panose="02020603050405020304" pitchFamily="18" charset="0"/>
                <a:ea typeface="楷体" panose="02010609060101010101" pitchFamily="49" charset="-122"/>
              </a:rPr>
              <a:t>项。句意：完全禁止学生上网是没有好处的。</a:t>
            </a:r>
            <a:endParaRPr sz="5400" dirty="0">
              <a:solidFill>
                <a:srgbClr val="2A5CAA"/>
              </a:solidFill>
              <a:latin typeface="Times New Roman" panose="02020603050405020304" pitchFamily="18" charset="0"/>
              <a:ea typeface="楷体" panose="02010609060101010101" pitchFamily="49" charset="-122"/>
            </a:endParaRPr>
          </a:p>
        </p:txBody>
      </p:sp>
      <p:sp>
        <p:nvSpPr>
          <p:cNvPr id="22" name="矩形 21">
            <a:extLst>
              <a:ext uri="{FF2B5EF4-FFF2-40B4-BE49-F238E27FC236}">
                <a16:creationId xmlns:a16="http://schemas.microsoft.com/office/drawing/2014/main" xmlns="" id="{5F380986-E85D-4581-8505-C5E1B42E6D60}"/>
              </a:ext>
            </a:extLst>
          </p:cNvPr>
          <p:cNvSpPr/>
          <p:nvPr/>
        </p:nvSpPr>
        <p:spPr>
          <a:xfrm>
            <a:off x="1205931" y="693000"/>
            <a:ext cx="21959438" cy="1025089"/>
          </a:xfrm>
          <a:prstGeom prst="rect">
            <a:avLst/>
          </a:prstGeom>
        </p:spPr>
        <p:txBody>
          <a:bodyPr wrap="square">
            <a:spAutoFit/>
          </a:bodyPr>
          <a:lstStyle/>
          <a:p>
            <a:pPr algn="ctr">
              <a:lnSpc>
                <a:spcPct val="110000"/>
              </a:lnSpc>
            </a:pPr>
            <a:r>
              <a:rPr lang="en-US" altLang="zh-CN" sz="6000" b="1" dirty="0" smtClean="0">
                <a:latin typeface="Times New Roman" panose="02020603050405020304" pitchFamily="18" charset="0"/>
                <a:ea typeface="楷体" pitchFamily="49" charset="-122"/>
                <a:cs typeface="Times New Roman" panose="02020603050405020304" pitchFamily="18" charset="0"/>
              </a:rPr>
              <a:t>Ⅰ </a:t>
            </a:r>
            <a:r>
              <a:rPr lang="zh-CN" altLang="en-US" sz="6000" b="1" dirty="0" smtClean="0">
                <a:latin typeface="Times New Roman" panose="02020603050405020304" pitchFamily="18" charset="0"/>
                <a:ea typeface="楷体" pitchFamily="49" charset="-122"/>
                <a:cs typeface="Times New Roman" panose="02020603050405020304" pitchFamily="18" charset="0"/>
              </a:rPr>
              <a:t>项目</a:t>
            </a:r>
            <a:r>
              <a:rPr lang="zh-CN" altLang="zh-CN" sz="6000" b="1" dirty="0" smtClean="0">
                <a:latin typeface="Times New Roman" panose="02020603050405020304" pitchFamily="18" charset="0"/>
                <a:ea typeface="楷体" pitchFamily="49" charset="-122"/>
                <a:cs typeface="Times New Roman" panose="02020603050405020304" pitchFamily="18" charset="0"/>
              </a:rPr>
              <a:t>填空</a:t>
            </a:r>
            <a:endParaRPr lang="zh-CN" altLang="zh-CN" sz="6000" b="1" dirty="0">
              <a:latin typeface="Times New Roman" panose="02020603050405020304" pitchFamily="18" charset="0"/>
              <a:ea typeface="楷体" pitchFamily="49" charset="-122"/>
              <a:cs typeface="Times New Roman" panose="02020603050405020304" pitchFamily="18" charset="0"/>
            </a:endParaRPr>
          </a:p>
        </p:txBody>
      </p:sp>
      <p:sp>
        <p:nvSpPr>
          <p:cNvPr id="9"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5    </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突破积累练</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P310</a:t>
            </a:r>
            <a:endParaRPr lang="zh-CN" altLang="en-US" sz="3200" dirty="0">
              <a:solidFill>
                <a:srgbClr val="FF0000"/>
              </a:solidFill>
              <a:latin typeface="宋体" panose="02010600030101010101" pitchFamily="2" charset="-122"/>
              <a:ea typeface="宋体" panose="02010600030101010101" pitchFamily="2" charset="-122"/>
            </a:endParaRPr>
          </a:p>
        </p:txBody>
      </p:sp>
      <p:pic>
        <p:nvPicPr>
          <p:cNvPr id="10" name="图片 9">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
        <p:nvSpPr>
          <p:cNvPr id="11" name="文本框 13"/>
          <p:cNvSpPr txBox="1"/>
          <p:nvPr/>
        </p:nvSpPr>
        <p:spPr>
          <a:xfrm>
            <a:off x="9530650" y="1949150"/>
            <a:ext cx="990000" cy="923330"/>
          </a:xfrm>
          <a:prstGeom prst="rect">
            <a:avLst/>
          </a:prstGeom>
          <a:noFill/>
        </p:spPr>
        <p:txBody>
          <a:bodyPr wrap="square" rtlCol="0">
            <a:spAutoFit/>
          </a:bodyPr>
          <a:lstStyle/>
          <a:p>
            <a:pPr algn="ctr"/>
            <a:r>
              <a:rPr lang="en-US" altLang="zh-CN"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B </a:t>
            </a:r>
            <a:endPar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endParaRPr>
          </a:p>
        </p:txBody>
      </p:sp>
    </p:spTree>
    <p:extLst>
      <p:ext uri="{BB962C8B-B14F-4D97-AF65-F5344CB8AC3E}">
        <p14:creationId xmlns:p14="http://schemas.microsoft.com/office/powerpoint/2010/main" val="39320174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1"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fade">
                                      <p:cBhvr>
                                        <p:cTn id="12" dur="500"/>
                                        <p:tgtEl>
                                          <p:spTgt spid="1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left)">
                                      <p:cBhvr>
                                        <p:cTn id="17"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19" grpId="0" build="allAtOnce" bldLvl="0"/>
      <p:bldP spid="19" grpId="1"/>
      <p:bldP spid="11"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1"/>
          <p:cNvSpPr txBox="1"/>
          <p:nvPr/>
        </p:nvSpPr>
        <p:spPr>
          <a:xfrm>
            <a:off x="1295649" y="1949150"/>
            <a:ext cx="20520001" cy="3748719"/>
          </a:xfrm>
          <a:prstGeom prst="rect">
            <a:avLst/>
          </a:prstGeom>
          <a:noFill/>
        </p:spPr>
        <p:txBody>
          <a:bodyPr wrap="square" rtlCol="0">
            <a:spAutoFit/>
          </a:bodyPr>
          <a:lstStyle/>
          <a:p>
            <a:pPr fontAlgn="auto">
              <a:lnSpc>
                <a:spcPct val="110000"/>
              </a:lnSpc>
            </a:pPr>
            <a:r>
              <a:rPr lang="en-US" altLang="zh-CN" sz="5400" dirty="0" smtClean="0">
                <a:latin typeface="Times New Roman" panose="02020603050405020304" pitchFamily="18" charset="0"/>
                <a:ea typeface="楷体" panose="02010609060101010101" pitchFamily="49" charset="-122"/>
              </a:rPr>
              <a:t>6. Jim </a:t>
            </a:r>
            <a:r>
              <a:rPr lang="en-US" altLang="zh-CN" sz="5400" dirty="0">
                <a:latin typeface="Times New Roman" panose="02020603050405020304" pitchFamily="18" charset="0"/>
                <a:ea typeface="楷体" panose="02010609060101010101" pitchFamily="49" charset="-122"/>
              </a:rPr>
              <a:t>has retired, but he still remembers the happy time ________ with </a:t>
            </a:r>
            <a:endParaRPr lang="en-US" altLang="zh-CN" sz="5400" dirty="0" smtClean="0">
              <a:latin typeface="Times New Roman" panose="02020603050405020304" pitchFamily="18" charset="0"/>
              <a:ea typeface="楷体" panose="02010609060101010101" pitchFamily="49" charset="-122"/>
            </a:endParaRPr>
          </a:p>
          <a:p>
            <a:pPr fontAlgn="auto">
              <a:lnSpc>
                <a:spcPct val="110000"/>
              </a:lnSpc>
            </a:pPr>
            <a:r>
              <a:rPr lang="en-US" altLang="zh-CN" sz="5400" dirty="0">
                <a:latin typeface="Times New Roman" panose="02020603050405020304" pitchFamily="18" charset="0"/>
                <a:ea typeface="楷体" panose="02010609060101010101" pitchFamily="49" charset="-122"/>
              </a:rPr>
              <a:t> </a:t>
            </a:r>
            <a:r>
              <a:rPr lang="en-US" altLang="zh-CN" sz="5400" dirty="0" smtClean="0">
                <a:latin typeface="Times New Roman" panose="02020603050405020304" pitchFamily="18" charset="0"/>
                <a:ea typeface="楷体" panose="02010609060101010101" pitchFamily="49" charset="-122"/>
              </a:rPr>
              <a:t>   his </a:t>
            </a:r>
            <a:r>
              <a:rPr lang="en-US" altLang="zh-CN" sz="5400" dirty="0">
                <a:latin typeface="Times New Roman" panose="02020603050405020304" pitchFamily="18" charset="0"/>
                <a:ea typeface="楷体" panose="02010609060101010101" pitchFamily="49" charset="-122"/>
              </a:rPr>
              <a:t>students</a:t>
            </a:r>
            <a:r>
              <a:rPr lang="en-US" altLang="zh-CN" sz="5400" dirty="0" smtClean="0">
                <a:latin typeface="Times New Roman" panose="02020603050405020304" pitchFamily="18" charset="0"/>
                <a:ea typeface="楷体" panose="02010609060101010101" pitchFamily="49" charset="-122"/>
              </a:rPr>
              <a:t>.     </a:t>
            </a:r>
          </a:p>
          <a:p>
            <a:pPr algn="r" fontAlgn="auto">
              <a:lnSpc>
                <a:spcPct val="110000"/>
              </a:lnSpc>
            </a:pPr>
            <a:r>
              <a:rPr lang="en-US" altLang="zh-CN" sz="5400" b="1" spc="-100" dirty="0" smtClean="0">
                <a:solidFill>
                  <a:srgbClr val="4472C4"/>
                </a:solidFill>
                <a:latin typeface="楷体" panose="02010609060101010101" pitchFamily="49" charset="-122"/>
                <a:ea typeface="楷体" panose="02010609060101010101" pitchFamily="49" charset="-122"/>
                <a:sym typeface="+mn-ea"/>
              </a:rPr>
              <a:t>  (</a:t>
            </a:r>
            <a:r>
              <a:rPr lang="en-US" altLang="zh-CN" sz="5400" b="1" spc="-100" dirty="0">
                <a:solidFill>
                  <a:srgbClr val="4472C4"/>
                </a:solidFill>
                <a:latin typeface="楷体" panose="02010609060101010101" pitchFamily="49" charset="-122"/>
                <a:ea typeface="楷体" panose="02010609060101010101" pitchFamily="49" charset="-122"/>
                <a:sym typeface="+mn-ea"/>
              </a:rPr>
              <a:t>2017·</a:t>
            </a:r>
            <a:r>
              <a:rPr lang="zh-CN" altLang="en-US" sz="5400" b="1" spc="-100" dirty="0">
                <a:solidFill>
                  <a:srgbClr val="4472C4"/>
                </a:solidFill>
                <a:latin typeface="楷体" panose="02010609060101010101" pitchFamily="49" charset="-122"/>
                <a:ea typeface="楷体" panose="02010609060101010101" pitchFamily="49" charset="-122"/>
                <a:sym typeface="+mn-ea"/>
              </a:rPr>
              <a:t>北京卷</a:t>
            </a:r>
            <a:r>
              <a:rPr lang="en-US" altLang="zh-CN" sz="5400" b="1" spc="-100" dirty="0">
                <a:solidFill>
                  <a:srgbClr val="4472C4"/>
                </a:solidFill>
                <a:latin typeface="楷体" panose="02010609060101010101" pitchFamily="49" charset="-122"/>
                <a:ea typeface="楷体" panose="02010609060101010101" pitchFamily="49" charset="-122"/>
                <a:sym typeface="+mn-ea"/>
              </a:rPr>
              <a:t>)</a:t>
            </a:r>
          </a:p>
          <a:p>
            <a:pPr fontAlgn="auto">
              <a:lnSpc>
                <a:spcPct val="110000"/>
              </a:lnSpc>
            </a:pPr>
            <a:r>
              <a:rPr lang="en-US" altLang="zh-CN" sz="5400" dirty="0" smtClean="0">
                <a:latin typeface="Times New Roman" panose="02020603050405020304" pitchFamily="18" charset="0"/>
                <a:ea typeface="楷体" panose="02010609060101010101" pitchFamily="49" charset="-122"/>
              </a:rPr>
              <a:t>    A. to </a:t>
            </a:r>
            <a:r>
              <a:rPr lang="en-US" altLang="zh-CN" sz="5400" dirty="0">
                <a:latin typeface="Times New Roman" panose="02020603050405020304" pitchFamily="18" charset="0"/>
                <a:ea typeface="楷体" panose="02010609060101010101" pitchFamily="49" charset="-122"/>
              </a:rPr>
              <a:t>spend </a:t>
            </a:r>
            <a:r>
              <a:rPr lang="en-US" altLang="zh-CN" sz="5400" dirty="0" smtClean="0">
                <a:latin typeface="Times New Roman" panose="02020603050405020304" pitchFamily="18" charset="0"/>
                <a:ea typeface="楷体" panose="02010609060101010101" pitchFamily="49" charset="-122"/>
              </a:rPr>
              <a:t>          B. spend                C. spending          D. spent</a:t>
            </a:r>
            <a:endParaRPr lang="en-US" altLang="zh-CN" sz="5400" dirty="0">
              <a:latin typeface="Times New Roman" panose="02020603050405020304" pitchFamily="18" charset="0"/>
              <a:ea typeface="楷体" panose="02010609060101010101" pitchFamily="49" charset="-122"/>
            </a:endParaRPr>
          </a:p>
        </p:txBody>
      </p:sp>
      <p:pic>
        <p:nvPicPr>
          <p:cNvPr id="3" name="图片 2">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19" name="TextBox 4"/>
          <p:cNvSpPr txBox="1"/>
          <p:nvPr/>
        </p:nvSpPr>
        <p:spPr>
          <a:xfrm>
            <a:off x="2233930" y="6820033"/>
            <a:ext cx="18876010" cy="4662815"/>
          </a:xfrm>
          <a:prstGeom prst="rect">
            <a:avLst/>
          </a:prstGeom>
          <a:noFill/>
        </p:spPr>
        <p:txBody>
          <a:bodyPr wrap="square" rtlCol="0">
            <a:spAutoFit/>
          </a:bodyPr>
          <a:lstStyle/>
          <a:p>
            <a:pPr algn="just">
              <a:lnSpc>
                <a:spcPct val="110000"/>
              </a:lnSpc>
            </a:pPr>
            <a:r>
              <a:rPr lang="zh-CN" altLang="en-US" sz="5400" dirty="0" smtClean="0">
                <a:solidFill>
                  <a:srgbClr val="FF0000"/>
                </a:solidFill>
                <a:latin typeface="黑体" panose="02010609060101010101" pitchFamily="49" charset="-122"/>
                <a:ea typeface="黑体" panose="02010609060101010101" pitchFamily="49" charset="-122"/>
              </a:rPr>
              <a:t>解析</a:t>
            </a:r>
            <a:r>
              <a:rPr lang="zh-CN" altLang="en-US" sz="5400" dirty="0" smtClean="0">
                <a:solidFill>
                  <a:srgbClr val="FF0000"/>
                </a:solidFill>
                <a:latin typeface="楷体" panose="02010609060101010101" pitchFamily="49" charset="-122"/>
                <a:ea typeface="楷体" panose="02010609060101010101" pitchFamily="49" charset="-122"/>
              </a:rPr>
              <a:t>：</a:t>
            </a:r>
            <a:endParaRPr lang="en-US" sz="5400" dirty="0" smtClean="0">
              <a:solidFill>
                <a:srgbClr val="2A5CAA"/>
              </a:solidFill>
              <a:latin typeface="楷体" panose="02010609060101010101" pitchFamily="49" charset="-122"/>
              <a:ea typeface="楷体" panose="02010609060101010101" pitchFamily="49" charset="-122"/>
            </a:endParaRPr>
          </a:p>
          <a:p>
            <a:pPr algn="just">
              <a:lnSpc>
                <a:spcPct val="110000"/>
              </a:lnSpc>
            </a:pPr>
            <a:r>
              <a:rPr lang="zh-CN" altLang="en-US" sz="5400" dirty="0">
                <a:solidFill>
                  <a:srgbClr val="2A5CAA"/>
                </a:solidFill>
                <a:latin typeface="Times New Roman" panose="02020603050405020304" pitchFamily="18" charset="0"/>
                <a:ea typeface="楷体" panose="02010609060101010101" pitchFamily="49" charset="-122"/>
              </a:rPr>
              <a:t>空格前为完整句，空格处所填词与</a:t>
            </a:r>
            <a:r>
              <a:rPr lang="en-US" altLang="zh-CN" sz="5400" dirty="0">
                <a:solidFill>
                  <a:srgbClr val="2A5CAA"/>
                </a:solidFill>
                <a:latin typeface="Times New Roman" panose="02020603050405020304" pitchFamily="18" charset="0"/>
                <a:ea typeface="楷体" panose="02010609060101010101" pitchFamily="49" charset="-122"/>
              </a:rPr>
              <a:t>with his students</a:t>
            </a:r>
            <a:r>
              <a:rPr lang="zh-CN" altLang="en-US" sz="5400" dirty="0">
                <a:solidFill>
                  <a:srgbClr val="2A5CAA"/>
                </a:solidFill>
                <a:latin typeface="Times New Roman" panose="02020603050405020304" pitchFamily="18" charset="0"/>
                <a:ea typeface="楷体" panose="02010609060101010101" pitchFamily="49" charset="-122"/>
              </a:rPr>
              <a:t>在句中作后置定语修饰</a:t>
            </a:r>
            <a:r>
              <a:rPr lang="en-US" altLang="zh-CN" sz="5400" dirty="0">
                <a:solidFill>
                  <a:srgbClr val="2A5CAA"/>
                </a:solidFill>
                <a:latin typeface="Times New Roman" panose="02020603050405020304" pitchFamily="18" charset="0"/>
                <a:ea typeface="楷体" panose="02010609060101010101" pitchFamily="49" charset="-122"/>
              </a:rPr>
              <a:t>the happy time</a:t>
            </a:r>
            <a:r>
              <a:rPr lang="zh-CN" altLang="en-US" sz="5400" dirty="0">
                <a:solidFill>
                  <a:srgbClr val="2A5CAA"/>
                </a:solidFill>
                <a:latin typeface="Times New Roman" panose="02020603050405020304" pitchFamily="18" charset="0"/>
                <a:ea typeface="楷体" panose="02010609060101010101" pitchFamily="49" charset="-122"/>
              </a:rPr>
              <a:t>，而逻辑主语</a:t>
            </a:r>
            <a:r>
              <a:rPr lang="en-US" altLang="zh-CN" sz="5400" dirty="0">
                <a:solidFill>
                  <a:srgbClr val="2A5CAA"/>
                </a:solidFill>
                <a:latin typeface="Times New Roman" panose="02020603050405020304" pitchFamily="18" charset="0"/>
                <a:ea typeface="楷体" panose="02010609060101010101" pitchFamily="49" charset="-122"/>
              </a:rPr>
              <a:t>the happy time</a:t>
            </a:r>
            <a:r>
              <a:rPr lang="zh-CN" altLang="en-US" sz="5400" dirty="0">
                <a:solidFill>
                  <a:srgbClr val="2A5CAA"/>
                </a:solidFill>
                <a:latin typeface="Times New Roman" panose="02020603050405020304" pitchFamily="18" charset="0"/>
                <a:ea typeface="楷体" panose="02010609060101010101" pitchFamily="49" charset="-122"/>
              </a:rPr>
              <a:t>与</a:t>
            </a:r>
            <a:r>
              <a:rPr lang="en-US" altLang="zh-CN" sz="5400" dirty="0">
                <a:solidFill>
                  <a:srgbClr val="2A5CAA"/>
                </a:solidFill>
                <a:latin typeface="Times New Roman" panose="02020603050405020304" pitchFamily="18" charset="0"/>
                <a:ea typeface="楷体" panose="02010609060101010101" pitchFamily="49" charset="-122"/>
              </a:rPr>
              <a:t>spend</a:t>
            </a:r>
            <a:r>
              <a:rPr lang="zh-CN" altLang="en-US" sz="5400" dirty="0">
                <a:solidFill>
                  <a:srgbClr val="2A5CAA"/>
                </a:solidFill>
                <a:latin typeface="Times New Roman" panose="02020603050405020304" pitchFamily="18" charset="0"/>
                <a:ea typeface="楷体" panose="02010609060101010101" pitchFamily="49" charset="-122"/>
              </a:rPr>
              <a:t>之间为被动关系，故选</a:t>
            </a:r>
            <a:r>
              <a:rPr lang="en-US" altLang="zh-CN" sz="5400" dirty="0">
                <a:solidFill>
                  <a:srgbClr val="2A5CAA"/>
                </a:solidFill>
                <a:latin typeface="Times New Roman" panose="02020603050405020304" pitchFamily="18" charset="0"/>
                <a:ea typeface="楷体" panose="02010609060101010101" pitchFamily="49" charset="-122"/>
              </a:rPr>
              <a:t>D</a:t>
            </a:r>
            <a:r>
              <a:rPr lang="zh-CN" altLang="en-US" sz="5400" dirty="0">
                <a:solidFill>
                  <a:srgbClr val="2A5CAA"/>
                </a:solidFill>
                <a:latin typeface="Times New Roman" panose="02020603050405020304" pitchFamily="18" charset="0"/>
                <a:ea typeface="楷体" panose="02010609060101010101" pitchFamily="49" charset="-122"/>
              </a:rPr>
              <a:t>项。句意：吉姆已经退休了，但他仍然记得和学生们一起度过的欢乐时光。</a:t>
            </a:r>
            <a:endParaRPr sz="5400" dirty="0">
              <a:solidFill>
                <a:srgbClr val="2A5CAA"/>
              </a:solidFill>
              <a:latin typeface="Times New Roman" panose="02020603050405020304" pitchFamily="18" charset="0"/>
              <a:ea typeface="楷体" panose="02010609060101010101" pitchFamily="49" charset="-122"/>
            </a:endParaRPr>
          </a:p>
        </p:txBody>
      </p:sp>
      <p:sp>
        <p:nvSpPr>
          <p:cNvPr id="22" name="矩形 21">
            <a:extLst>
              <a:ext uri="{FF2B5EF4-FFF2-40B4-BE49-F238E27FC236}">
                <a16:creationId xmlns:a16="http://schemas.microsoft.com/office/drawing/2014/main" xmlns="" id="{5F380986-E85D-4581-8505-C5E1B42E6D60}"/>
              </a:ext>
            </a:extLst>
          </p:cNvPr>
          <p:cNvSpPr/>
          <p:nvPr/>
        </p:nvSpPr>
        <p:spPr>
          <a:xfrm>
            <a:off x="1205931" y="693000"/>
            <a:ext cx="21959438" cy="1025089"/>
          </a:xfrm>
          <a:prstGeom prst="rect">
            <a:avLst/>
          </a:prstGeom>
        </p:spPr>
        <p:txBody>
          <a:bodyPr wrap="square">
            <a:spAutoFit/>
          </a:bodyPr>
          <a:lstStyle/>
          <a:p>
            <a:pPr algn="ctr">
              <a:lnSpc>
                <a:spcPct val="110000"/>
              </a:lnSpc>
            </a:pPr>
            <a:r>
              <a:rPr lang="en-US" altLang="zh-CN" sz="6000" b="1" dirty="0" smtClean="0">
                <a:latin typeface="Times New Roman" panose="02020603050405020304" pitchFamily="18" charset="0"/>
                <a:ea typeface="楷体" pitchFamily="49" charset="-122"/>
                <a:cs typeface="Times New Roman" panose="02020603050405020304" pitchFamily="18" charset="0"/>
              </a:rPr>
              <a:t>Ⅰ </a:t>
            </a:r>
            <a:r>
              <a:rPr lang="zh-CN" altLang="en-US" sz="6000" b="1" dirty="0" smtClean="0">
                <a:latin typeface="Times New Roman" panose="02020603050405020304" pitchFamily="18" charset="0"/>
                <a:ea typeface="楷体" pitchFamily="49" charset="-122"/>
                <a:cs typeface="Times New Roman" panose="02020603050405020304" pitchFamily="18" charset="0"/>
              </a:rPr>
              <a:t>项目</a:t>
            </a:r>
            <a:r>
              <a:rPr lang="zh-CN" altLang="zh-CN" sz="6000" b="1" dirty="0" smtClean="0">
                <a:latin typeface="Times New Roman" panose="02020603050405020304" pitchFamily="18" charset="0"/>
                <a:ea typeface="楷体" pitchFamily="49" charset="-122"/>
                <a:cs typeface="Times New Roman" panose="02020603050405020304" pitchFamily="18" charset="0"/>
              </a:rPr>
              <a:t>填空</a:t>
            </a:r>
            <a:endParaRPr lang="zh-CN" altLang="zh-CN" sz="6000" b="1" dirty="0">
              <a:latin typeface="Times New Roman" panose="02020603050405020304" pitchFamily="18" charset="0"/>
              <a:ea typeface="楷体" pitchFamily="49" charset="-122"/>
              <a:cs typeface="Times New Roman" panose="02020603050405020304" pitchFamily="18" charset="0"/>
            </a:endParaRPr>
          </a:p>
        </p:txBody>
      </p:sp>
      <p:sp>
        <p:nvSpPr>
          <p:cNvPr id="9"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5    </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突破积累练</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P310</a:t>
            </a:r>
            <a:endParaRPr lang="zh-CN" altLang="en-US" sz="3200" dirty="0">
              <a:solidFill>
                <a:srgbClr val="FF0000"/>
              </a:solidFill>
              <a:latin typeface="宋体" panose="02010600030101010101" pitchFamily="2" charset="-122"/>
              <a:ea typeface="宋体" panose="02010600030101010101" pitchFamily="2" charset="-122"/>
            </a:endParaRPr>
          </a:p>
        </p:txBody>
      </p:sp>
      <p:pic>
        <p:nvPicPr>
          <p:cNvPr id="10" name="图片 9">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
        <p:nvSpPr>
          <p:cNvPr id="11" name="文本框 13"/>
          <p:cNvSpPr txBox="1"/>
          <p:nvPr/>
        </p:nvSpPr>
        <p:spPr>
          <a:xfrm>
            <a:off x="17495650" y="1949150"/>
            <a:ext cx="990000" cy="923330"/>
          </a:xfrm>
          <a:prstGeom prst="rect">
            <a:avLst/>
          </a:prstGeom>
          <a:noFill/>
        </p:spPr>
        <p:txBody>
          <a:bodyPr wrap="square" rtlCol="0">
            <a:spAutoFit/>
          </a:bodyPr>
          <a:lstStyle/>
          <a:p>
            <a:pPr algn="ctr"/>
            <a:r>
              <a:rPr lang="en-US" altLang="zh-CN"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D</a:t>
            </a:r>
            <a:endPar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endParaRPr>
          </a:p>
        </p:txBody>
      </p:sp>
    </p:spTree>
    <p:extLst>
      <p:ext uri="{BB962C8B-B14F-4D97-AF65-F5344CB8AC3E}">
        <p14:creationId xmlns:p14="http://schemas.microsoft.com/office/powerpoint/2010/main" val="31235339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1"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fade">
                                      <p:cBhvr>
                                        <p:cTn id="12" dur="500"/>
                                        <p:tgtEl>
                                          <p:spTgt spid="1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left)">
                                      <p:cBhvr>
                                        <p:cTn id="17"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19" grpId="0" build="allAtOnce" bldLvl="0"/>
      <p:bldP spid="19" grpId="1"/>
      <p:bldP spid="11"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1"/>
          <p:cNvSpPr txBox="1"/>
          <p:nvPr/>
        </p:nvSpPr>
        <p:spPr>
          <a:xfrm>
            <a:off x="1295649" y="1949150"/>
            <a:ext cx="20520001" cy="3748719"/>
          </a:xfrm>
          <a:prstGeom prst="rect">
            <a:avLst/>
          </a:prstGeom>
          <a:noFill/>
        </p:spPr>
        <p:txBody>
          <a:bodyPr wrap="square" rtlCol="0">
            <a:spAutoFit/>
          </a:bodyPr>
          <a:lstStyle/>
          <a:p>
            <a:pPr fontAlgn="auto">
              <a:lnSpc>
                <a:spcPct val="110000"/>
              </a:lnSpc>
            </a:pPr>
            <a:r>
              <a:rPr lang="en-US" altLang="zh-CN" sz="5400" dirty="0" smtClean="0">
                <a:latin typeface="Times New Roman" panose="02020603050405020304" pitchFamily="18" charset="0"/>
                <a:ea typeface="楷体" panose="02010609060101010101" pitchFamily="49" charset="-122"/>
              </a:rPr>
              <a:t>7. I </a:t>
            </a:r>
            <a:r>
              <a:rPr lang="en-US" altLang="zh-CN" sz="5400" dirty="0">
                <a:latin typeface="Times New Roman" panose="02020603050405020304" pitchFamily="18" charset="0"/>
                <a:ea typeface="楷体" panose="02010609060101010101" pitchFamily="49" charset="-122"/>
              </a:rPr>
              <a:t>need a new passport so I will have to have my photograph </a:t>
            </a:r>
            <a:r>
              <a:rPr lang="en-US" altLang="zh-CN" sz="5400" dirty="0" smtClean="0">
                <a:latin typeface="Times New Roman" panose="02020603050405020304" pitchFamily="18" charset="0"/>
                <a:ea typeface="楷体" panose="02010609060101010101" pitchFamily="49" charset="-122"/>
              </a:rPr>
              <a:t>_______</a:t>
            </a:r>
            <a:r>
              <a:rPr lang="zh-CN" altLang="en-US" sz="5400" dirty="0" smtClean="0">
                <a:latin typeface="Times New Roman" panose="02020603050405020304" pitchFamily="18" charset="0"/>
                <a:ea typeface="楷体" panose="02010609060101010101" pitchFamily="49" charset="-122"/>
              </a:rPr>
              <a:t>．</a:t>
            </a:r>
            <a:endParaRPr lang="en-US" altLang="zh-CN" sz="5400" dirty="0" smtClean="0">
              <a:latin typeface="Times New Roman" panose="02020603050405020304" pitchFamily="18" charset="0"/>
              <a:ea typeface="楷体" panose="02010609060101010101" pitchFamily="49" charset="-122"/>
            </a:endParaRPr>
          </a:p>
          <a:p>
            <a:pPr algn="r" fontAlgn="auto">
              <a:lnSpc>
                <a:spcPct val="110000"/>
              </a:lnSpc>
            </a:pPr>
            <a:r>
              <a:rPr lang="en-US" altLang="zh-CN" sz="5400" b="1" spc="-100" dirty="0" smtClean="0">
                <a:solidFill>
                  <a:srgbClr val="4472C4"/>
                </a:solidFill>
                <a:latin typeface="楷体" panose="02010609060101010101" pitchFamily="49" charset="-122"/>
                <a:ea typeface="楷体" panose="02010609060101010101" pitchFamily="49" charset="-122"/>
                <a:sym typeface="+mn-ea"/>
              </a:rPr>
              <a:t> (</a:t>
            </a:r>
            <a:r>
              <a:rPr lang="en-US" altLang="zh-CN" sz="5400" b="1" spc="-100" dirty="0">
                <a:solidFill>
                  <a:srgbClr val="4472C4"/>
                </a:solidFill>
                <a:latin typeface="楷体" panose="02010609060101010101" pitchFamily="49" charset="-122"/>
                <a:ea typeface="楷体" panose="02010609060101010101" pitchFamily="49" charset="-122"/>
                <a:sym typeface="+mn-ea"/>
              </a:rPr>
              <a:t>2018·</a:t>
            </a:r>
            <a:r>
              <a:rPr lang="zh-CN" altLang="en-US" sz="5400" b="1" spc="-100" dirty="0">
                <a:solidFill>
                  <a:srgbClr val="4472C4"/>
                </a:solidFill>
                <a:latin typeface="楷体" panose="02010609060101010101" pitchFamily="49" charset="-122"/>
                <a:ea typeface="楷体" panose="02010609060101010101" pitchFamily="49" charset="-122"/>
                <a:sym typeface="+mn-ea"/>
              </a:rPr>
              <a:t>天津卷</a:t>
            </a:r>
            <a:r>
              <a:rPr lang="en-US" altLang="zh-CN" sz="5400" b="1" spc="-100" dirty="0">
                <a:solidFill>
                  <a:srgbClr val="4472C4"/>
                </a:solidFill>
                <a:latin typeface="楷体" panose="02010609060101010101" pitchFamily="49" charset="-122"/>
                <a:ea typeface="楷体" panose="02010609060101010101" pitchFamily="49" charset="-122"/>
                <a:sym typeface="+mn-ea"/>
              </a:rPr>
              <a:t>)</a:t>
            </a:r>
          </a:p>
          <a:p>
            <a:pPr fontAlgn="auto">
              <a:lnSpc>
                <a:spcPct val="110000"/>
              </a:lnSpc>
            </a:pPr>
            <a:r>
              <a:rPr lang="en-US" altLang="zh-CN" sz="5400" dirty="0" smtClean="0">
                <a:latin typeface="Times New Roman" panose="02020603050405020304" pitchFamily="18" charset="0"/>
                <a:ea typeface="楷体" panose="02010609060101010101" pitchFamily="49" charset="-122"/>
              </a:rPr>
              <a:t>   </a:t>
            </a:r>
          </a:p>
          <a:p>
            <a:pPr fontAlgn="auto">
              <a:lnSpc>
                <a:spcPct val="110000"/>
              </a:lnSpc>
            </a:pPr>
            <a:r>
              <a:rPr lang="en-US" altLang="zh-CN" sz="5400" dirty="0">
                <a:latin typeface="Times New Roman" panose="02020603050405020304" pitchFamily="18" charset="0"/>
                <a:ea typeface="楷体" panose="02010609060101010101" pitchFamily="49" charset="-122"/>
              </a:rPr>
              <a:t> </a:t>
            </a:r>
            <a:r>
              <a:rPr lang="en-US" altLang="zh-CN" sz="5400" dirty="0" smtClean="0">
                <a:latin typeface="Times New Roman" panose="02020603050405020304" pitchFamily="18" charset="0"/>
                <a:ea typeface="楷体" panose="02010609060101010101" pitchFamily="49" charset="-122"/>
              </a:rPr>
              <a:t>   A. taking</a:t>
            </a:r>
            <a:r>
              <a:rPr lang="zh-CN" altLang="en-US" sz="5400" dirty="0">
                <a:latin typeface="Times New Roman" panose="02020603050405020304" pitchFamily="18" charset="0"/>
                <a:ea typeface="楷体" panose="02010609060101010101" pitchFamily="49" charset="-122"/>
              </a:rPr>
              <a:t>　  </a:t>
            </a:r>
            <a:r>
              <a:rPr lang="zh-CN" altLang="en-US" sz="5400" dirty="0" smtClean="0">
                <a:latin typeface="Times New Roman" panose="02020603050405020304" pitchFamily="18" charset="0"/>
                <a:ea typeface="楷体" panose="02010609060101010101" pitchFamily="49" charset="-122"/>
              </a:rPr>
              <a:t>         </a:t>
            </a:r>
            <a:r>
              <a:rPr lang="en-US" altLang="zh-CN" sz="5400" dirty="0" smtClean="0">
                <a:latin typeface="Times New Roman" panose="02020603050405020304" pitchFamily="18" charset="0"/>
                <a:ea typeface="楷体" panose="02010609060101010101" pitchFamily="49" charset="-122"/>
              </a:rPr>
              <a:t>B. taken                C. being </a:t>
            </a:r>
            <a:r>
              <a:rPr lang="en-US" altLang="zh-CN" sz="5400" dirty="0">
                <a:latin typeface="Times New Roman" panose="02020603050405020304" pitchFamily="18" charset="0"/>
                <a:ea typeface="楷体" panose="02010609060101010101" pitchFamily="49" charset="-122"/>
              </a:rPr>
              <a:t>taken</a:t>
            </a:r>
            <a:r>
              <a:rPr lang="zh-CN" altLang="en-US" sz="5400" dirty="0">
                <a:latin typeface="Times New Roman" panose="02020603050405020304" pitchFamily="18" charset="0"/>
                <a:ea typeface="楷体" panose="02010609060101010101" pitchFamily="49" charset="-122"/>
              </a:rPr>
              <a:t>　  </a:t>
            </a:r>
            <a:r>
              <a:rPr lang="en-US" altLang="zh-CN" sz="5400" dirty="0" smtClean="0">
                <a:latin typeface="Times New Roman" panose="02020603050405020304" pitchFamily="18" charset="0"/>
                <a:ea typeface="楷体" panose="02010609060101010101" pitchFamily="49" charset="-122"/>
              </a:rPr>
              <a:t>D. take</a:t>
            </a:r>
            <a:endParaRPr lang="en-US" altLang="zh-CN" sz="5400" dirty="0">
              <a:latin typeface="Times New Roman" panose="02020603050405020304" pitchFamily="18" charset="0"/>
              <a:ea typeface="楷体" panose="02010609060101010101" pitchFamily="49" charset="-122"/>
            </a:endParaRPr>
          </a:p>
        </p:txBody>
      </p:sp>
      <p:pic>
        <p:nvPicPr>
          <p:cNvPr id="3" name="图片 2">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19" name="TextBox 4"/>
          <p:cNvSpPr txBox="1"/>
          <p:nvPr/>
        </p:nvSpPr>
        <p:spPr>
          <a:xfrm>
            <a:off x="2233930" y="6820033"/>
            <a:ext cx="18876010" cy="4662815"/>
          </a:xfrm>
          <a:prstGeom prst="rect">
            <a:avLst/>
          </a:prstGeom>
          <a:noFill/>
        </p:spPr>
        <p:txBody>
          <a:bodyPr wrap="square" rtlCol="0">
            <a:spAutoFit/>
          </a:bodyPr>
          <a:lstStyle/>
          <a:p>
            <a:pPr algn="just">
              <a:lnSpc>
                <a:spcPct val="110000"/>
              </a:lnSpc>
            </a:pPr>
            <a:r>
              <a:rPr lang="zh-CN" altLang="en-US" sz="5400" dirty="0" smtClean="0">
                <a:solidFill>
                  <a:srgbClr val="FF0000"/>
                </a:solidFill>
                <a:latin typeface="黑体" panose="02010609060101010101" pitchFamily="49" charset="-122"/>
                <a:ea typeface="黑体" panose="02010609060101010101" pitchFamily="49" charset="-122"/>
              </a:rPr>
              <a:t>解析</a:t>
            </a:r>
            <a:r>
              <a:rPr lang="zh-CN" altLang="en-US" sz="5400" dirty="0" smtClean="0">
                <a:solidFill>
                  <a:srgbClr val="FF0000"/>
                </a:solidFill>
                <a:latin typeface="楷体" panose="02010609060101010101" pitchFamily="49" charset="-122"/>
                <a:ea typeface="楷体" panose="02010609060101010101" pitchFamily="49" charset="-122"/>
              </a:rPr>
              <a:t>：</a:t>
            </a:r>
            <a:endParaRPr lang="en-US" sz="5400" dirty="0" smtClean="0">
              <a:solidFill>
                <a:srgbClr val="2A5CAA"/>
              </a:solidFill>
              <a:latin typeface="楷体" panose="02010609060101010101" pitchFamily="49" charset="-122"/>
              <a:ea typeface="楷体" panose="02010609060101010101" pitchFamily="49" charset="-122"/>
            </a:endParaRPr>
          </a:p>
          <a:p>
            <a:pPr algn="just">
              <a:lnSpc>
                <a:spcPct val="110000"/>
              </a:lnSpc>
            </a:pPr>
            <a:r>
              <a:rPr lang="zh-CN" altLang="en-US" sz="5400" dirty="0">
                <a:solidFill>
                  <a:srgbClr val="2A5CAA"/>
                </a:solidFill>
                <a:latin typeface="Times New Roman" panose="02020603050405020304" pitchFamily="18" charset="0"/>
                <a:ea typeface="楷体" panose="02010609060101010101" pitchFamily="49" charset="-122"/>
              </a:rPr>
              <a:t>“</a:t>
            </a:r>
            <a:r>
              <a:rPr lang="en-US" altLang="zh-CN" sz="5400" dirty="0">
                <a:solidFill>
                  <a:srgbClr val="2A5CAA"/>
                </a:solidFill>
                <a:latin typeface="Times New Roman" panose="02020603050405020304" pitchFamily="18" charset="0"/>
                <a:ea typeface="楷体" panose="02010609060101010101" pitchFamily="49" charset="-122"/>
              </a:rPr>
              <a:t>have </a:t>
            </a:r>
            <a:r>
              <a:rPr lang="en-US" altLang="zh-CN" sz="5400" dirty="0" err="1">
                <a:solidFill>
                  <a:srgbClr val="2A5CAA"/>
                </a:solidFill>
                <a:latin typeface="Times New Roman" panose="02020603050405020304" pitchFamily="18" charset="0"/>
                <a:ea typeface="楷体" panose="02010609060101010101" pitchFamily="49" charset="-122"/>
              </a:rPr>
              <a:t>sth.done</a:t>
            </a:r>
            <a:r>
              <a:rPr lang="en-US" altLang="zh-CN" sz="5400" dirty="0">
                <a:solidFill>
                  <a:srgbClr val="2A5CAA"/>
                </a:solidFill>
                <a:latin typeface="Times New Roman" panose="02020603050405020304" pitchFamily="18" charset="0"/>
                <a:ea typeface="楷体" panose="02010609060101010101" pitchFamily="49" charset="-122"/>
              </a:rPr>
              <a:t>”</a:t>
            </a:r>
            <a:r>
              <a:rPr lang="zh-CN" altLang="en-US" sz="5400" dirty="0">
                <a:solidFill>
                  <a:srgbClr val="2A5CAA"/>
                </a:solidFill>
                <a:latin typeface="Times New Roman" panose="02020603050405020304" pitchFamily="18" charset="0"/>
                <a:ea typeface="楷体" panose="02010609060101010101" pitchFamily="49" charset="-122"/>
              </a:rPr>
              <a:t>为固定结构，意为“完成某事”，空格处应填</a:t>
            </a:r>
            <a:r>
              <a:rPr lang="en-US" altLang="zh-CN" sz="5400" dirty="0">
                <a:solidFill>
                  <a:srgbClr val="2A5CAA"/>
                </a:solidFill>
                <a:latin typeface="Times New Roman" panose="02020603050405020304" pitchFamily="18" charset="0"/>
                <a:ea typeface="楷体" panose="02010609060101010101" pitchFamily="49" charset="-122"/>
              </a:rPr>
              <a:t>take</a:t>
            </a:r>
            <a:r>
              <a:rPr lang="zh-CN" altLang="en-US" sz="5400" dirty="0">
                <a:solidFill>
                  <a:srgbClr val="2A5CAA"/>
                </a:solidFill>
                <a:latin typeface="Times New Roman" panose="02020603050405020304" pitchFamily="18" charset="0"/>
                <a:ea typeface="楷体" panose="02010609060101010101" pitchFamily="49" charset="-122"/>
              </a:rPr>
              <a:t>的过去分词形式，故选</a:t>
            </a:r>
            <a:r>
              <a:rPr lang="en-US" altLang="zh-CN" sz="5400" dirty="0">
                <a:solidFill>
                  <a:srgbClr val="2A5CAA"/>
                </a:solidFill>
                <a:latin typeface="Times New Roman" panose="02020603050405020304" pitchFamily="18" charset="0"/>
                <a:ea typeface="楷体" panose="02010609060101010101" pitchFamily="49" charset="-122"/>
              </a:rPr>
              <a:t>B</a:t>
            </a:r>
            <a:r>
              <a:rPr lang="zh-CN" altLang="en-US" sz="5400" dirty="0">
                <a:solidFill>
                  <a:srgbClr val="2A5CAA"/>
                </a:solidFill>
                <a:latin typeface="Times New Roman" panose="02020603050405020304" pitchFamily="18" charset="0"/>
                <a:ea typeface="楷体" panose="02010609060101010101" pitchFamily="49" charset="-122"/>
              </a:rPr>
              <a:t>项。提示：本题容易误选</a:t>
            </a:r>
            <a:r>
              <a:rPr lang="en-US" altLang="zh-CN" sz="5400" dirty="0">
                <a:solidFill>
                  <a:srgbClr val="2A5CAA"/>
                </a:solidFill>
                <a:latin typeface="Times New Roman" panose="02020603050405020304" pitchFamily="18" charset="0"/>
                <a:ea typeface="楷体" panose="02010609060101010101" pitchFamily="49" charset="-122"/>
              </a:rPr>
              <a:t>C</a:t>
            </a:r>
            <a:r>
              <a:rPr lang="zh-CN" altLang="en-US" sz="5400" dirty="0">
                <a:solidFill>
                  <a:srgbClr val="2A5CAA"/>
                </a:solidFill>
                <a:latin typeface="Times New Roman" panose="02020603050405020304" pitchFamily="18" charset="0"/>
                <a:ea typeface="楷体" panose="02010609060101010101" pitchFamily="49" charset="-122"/>
              </a:rPr>
              <a:t>项，因为此句没有表示进行的语气，故可排除</a:t>
            </a:r>
            <a:r>
              <a:rPr lang="en-US" altLang="zh-CN" sz="5400" dirty="0">
                <a:solidFill>
                  <a:srgbClr val="2A5CAA"/>
                </a:solidFill>
                <a:latin typeface="Times New Roman" panose="02020603050405020304" pitchFamily="18" charset="0"/>
                <a:ea typeface="楷体" panose="02010609060101010101" pitchFamily="49" charset="-122"/>
              </a:rPr>
              <a:t>C</a:t>
            </a:r>
            <a:r>
              <a:rPr lang="zh-CN" altLang="en-US" sz="5400" dirty="0">
                <a:solidFill>
                  <a:srgbClr val="2A5CAA"/>
                </a:solidFill>
                <a:latin typeface="Times New Roman" panose="02020603050405020304" pitchFamily="18" charset="0"/>
                <a:ea typeface="楷体" panose="02010609060101010101" pitchFamily="49" charset="-122"/>
              </a:rPr>
              <a:t>项。句意：我需要一本新护照，所以我得照张相了。</a:t>
            </a:r>
            <a:endParaRPr sz="5400" dirty="0">
              <a:solidFill>
                <a:srgbClr val="2A5CAA"/>
              </a:solidFill>
              <a:latin typeface="Times New Roman" panose="02020603050405020304" pitchFamily="18" charset="0"/>
              <a:ea typeface="楷体" panose="02010609060101010101" pitchFamily="49" charset="-122"/>
            </a:endParaRPr>
          </a:p>
        </p:txBody>
      </p:sp>
      <p:sp>
        <p:nvSpPr>
          <p:cNvPr id="22" name="矩形 21">
            <a:extLst>
              <a:ext uri="{FF2B5EF4-FFF2-40B4-BE49-F238E27FC236}">
                <a16:creationId xmlns:a16="http://schemas.microsoft.com/office/drawing/2014/main" xmlns="" id="{5F380986-E85D-4581-8505-C5E1B42E6D60}"/>
              </a:ext>
            </a:extLst>
          </p:cNvPr>
          <p:cNvSpPr/>
          <p:nvPr/>
        </p:nvSpPr>
        <p:spPr>
          <a:xfrm>
            <a:off x="1205931" y="693000"/>
            <a:ext cx="21959438" cy="1025089"/>
          </a:xfrm>
          <a:prstGeom prst="rect">
            <a:avLst/>
          </a:prstGeom>
        </p:spPr>
        <p:txBody>
          <a:bodyPr wrap="square">
            <a:spAutoFit/>
          </a:bodyPr>
          <a:lstStyle/>
          <a:p>
            <a:pPr algn="ctr">
              <a:lnSpc>
                <a:spcPct val="110000"/>
              </a:lnSpc>
            </a:pPr>
            <a:r>
              <a:rPr lang="en-US" altLang="zh-CN" sz="6000" b="1" dirty="0" smtClean="0">
                <a:latin typeface="Times New Roman" panose="02020603050405020304" pitchFamily="18" charset="0"/>
                <a:ea typeface="楷体" pitchFamily="49" charset="-122"/>
                <a:cs typeface="Times New Roman" panose="02020603050405020304" pitchFamily="18" charset="0"/>
              </a:rPr>
              <a:t>Ⅰ </a:t>
            </a:r>
            <a:r>
              <a:rPr lang="zh-CN" altLang="en-US" sz="6000" b="1" dirty="0" smtClean="0">
                <a:latin typeface="Times New Roman" panose="02020603050405020304" pitchFamily="18" charset="0"/>
                <a:ea typeface="楷体" pitchFamily="49" charset="-122"/>
                <a:cs typeface="Times New Roman" panose="02020603050405020304" pitchFamily="18" charset="0"/>
              </a:rPr>
              <a:t>项目</a:t>
            </a:r>
            <a:r>
              <a:rPr lang="zh-CN" altLang="zh-CN" sz="6000" b="1" dirty="0" smtClean="0">
                <a:latin typeface="Times New Roman" panose="02020603050405020304" pitchFamily="18" charset="0"/>
                <a:ea typeface="楷体" pitchFamily="49" charset="-122"/>
                <a:cs typeface="Times New Roman" panose="02020603050405020304" pitchFamily="18" charset="0"/>
              </a:rPr>
              <a:t>填空</a:t>
            </a:r>
            <a:endParaRPr lang="zh-CN" altLang="zh-CN" sz="6000" b="1" dirty="0">
              <a:latin typeface="Times New Roman" panose="02020603050405020304" pitchFamily="18" charset="0"/>
              <a:ea typeface="楷体" pitchFamily="49" charset="-122"/>
              <a:cs typeface="Times New Roman" panose="02020603050405020304" pitchFamily="18" charset="0"/>
            </a:endParaRPr>
          </a:p>
        </p:txBody>
      </p:sp>
      <p:sp>
        <p:nvSpPr>
          <p:cNvPr id="9"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5    </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突破积累练</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P310</a:t>
            </a:r>
            <a:endParaRPr lang="zh-CN" altLang="en-US" sz="3200" dirty="0">
              <a:solidFill>
                <a:srgbClr val="FF0000"/>
              </a:solidFill>
              <a:latin typeface="宋体" panose="02010600030101010101" pitchFamily="2" charset="-122"/>
              <a:ea typeface="宋体" panose="02010600030101010101" pitchFamily="2" charset="-122"/>
            </a:endParaRPr>
          </a:p>
        </p:txBody>
      </p:sp>
      <p:pic>
        <p:nvPicPr>
          <p:cNvPr id="10" name="图片 9">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
        <p:nvSpPr>
          <p:cNvPr id="11" name="文本框 13"/>
          <p:cNvSpPr txBox="1"/>
          <p:nvPr/>
        </p:nvSpPr>
        <p:spPr>
          <a:xfrm>
            <a:off x="19250650" y="1949150"/>
            <a:ext cx="990000" cy="923330"/>
          </a:xfrm>
          <a:prstGeom prst="rect">
            <a:avLst/>
          </a:prstGeom>
          <a:noFill/>
        </p:spPr>
        <p:txBody>
          <a:bodyPr wrap="square" rtlCol="0">
            <a:spAutoFit/>
          </a:bodyPr>
          <a:lstStyle/>
          <a:p>
            <a:pPr algn="ctr"/>
            <a:r>
              <a:rPr lang="en-US"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B</a:t>
            </a:r>
            <a:endPar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endParaRPr>
          </a:p>
        </p:txBody>
      </p:sp>
    </p:spTree>
    <p:extLst>
      <p:ext uri="{BB962C8B-B14F-4D97-AF65-F5344CB8AC3E}">
        <p14:creationId xmlns:p14="http://schemas.microsoft.com/office/powerpoint/2010/main" val="32675915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1"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fade">
                                      <p:cBhvr>
                                        <p:cTn id="12" dur="500"/>
                                        <p:tgtEl>
                                          <p:spTgt spid="1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left)">
                                      <p:cBhvr>
                                        <p:cTn id="17"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19" grpId="0" build="allAtOnce" bldLvl="0"/>
      <p:bldP spid="19" grpId="1"/>
      <p:bldP spid="11"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1"/>
          <p:cNvSpPr txBox="1"/>
          <p:nvPr/>
        </p:nvSpPr>
        <p:spPr>
          <a:xfrm>
            <a:off x="1295649" y="1949150"/>
            <a:ext cx="20520001" cy="4662815"/>
          </a:xfrm>
          <a:prstGeom prst="rect">
            <a:avLst/>
          </a:prstGeom>
          <a:noFill/>
        </p:spPr>
        <p:txBody>
          <a:bodyPr wrap="square" rtlCol="0">
            <a:spAutoFit/>
          </a:bodyPr>
          <a:lstStyle/>
          <a:p>
            <a:pPr fontAlgn="auto">
              <a:lnSpc>
                <a:spcPct val="110000"/>
              </a:lnSpc>
            </a:pPr>
            <a:r>
              <a:rPr lang="en-US" altLang="zh-CN" sz="5400" dirty="0">
                <a:latin typeface="Times New Roman" panose="02020603050405020304" pitchFamily="18" charset="0"/>
                <a:ea typeface="楷体" panose="02010609060101010101" pitchFamily="49" charset="-122"/>
              </a:rPr>
              <a:t>8. Much time</a:t>
            </a:r>
            <a:r>
              <a:rPr lang="en-US" altLang="zh-CN" sz="5400" dirty="0" smtClean="0">
                <a:latin typeface="Times New Roman" panose="02020603050405020304" pitchFamily="18" charset="0"/>
                <a:ea typeface="楷体" panose="02010609060101010101" pitchFamily="49" charset="-122"/>
              </a:rPr>
              <a:t>____________ </a:t>
            </a:r>
            <a:r>
              <a:rPr lang="en-US" altLang="zh-CN" sz="5400" dirty="0">
                <a:latin typeface="Times New Roman" panose="02020603050405020304" pitchFamily="18" charset="0"/>
                <a:ea typeface="楷体" panose="02010609060101010101" pitchFamily="49" charset="-122"/>
              </a:rPr>
              <a:t>sitting at a desk, office workers are generally </a:t>
            </a:r>
            <a:endParaRPr lang="en-US" altLang="zh-CN" sz="5400" dirty="0" smtClean="0">
              <a:latin typeface="Times New Roman" panose="02020603050405020304" pitchFamily="18" charset="0"/>
              <a:ea typeface="楷体" panose="02010609060101010101" pitchFamily="49" charset="-122"/>
            </a:endParaRPr>
          </a:p>
          <a:p>
            <a:pPr fontAlgn="auto">
              <a:lnSpc>
                <a:spcPct val="110000"/>
              </a:lnSpc>
            </a:pPr>
            <a:r>
              <a:rPr lang="en-US" altLang="zh-CN" sz="5400" dirty="0">
                <a:latin typeface="Times New Roman" panose="02020603050405020304" pitchFamily="18" charset="0"/>
                <a:ea typeface="楷体" panose="02010609060101010101" pitchFamily="49" charset="-122"/>
              </a:rPr>
              <a:t> </a:t>
            </a:r>
            <a:r>
              <a:rPr lang="en-US" altLang="zh-CN" sz="5400" dirty="0" smtClean="0">
                <a:latin typeface="Times New Roman" panose="02020603050405020304" pitchFamily="18" charset="0"/>
                <a:ea typeface="楷体" panose="02010609060101010101" pitchFamily="49" charset="-122"/>
              </a:rPr>
              <a:t>   troubled </a:t>
            </a:r>
            <a:r>
              <a:rPr lang="en-US" altLang="zh-CN" sz="5400" dirty="0">
                <a:latin typeface="Times New Roman" panose="02020603050405020304" pitchFamily="18" charset="0"/>
                <a:ea typeface="楷体" panose="02010609060101010101" pitchFamily="49" charset="-122"/>
              </a:rPr>
              <a:t>by health problems</a:t>
            </a:r>
            <a:r>
              <a:rPr lang="en-US" altLang="zh-CN" sz="5400" dirty="0" smtClean="0">
                <a:latin typeface="Times New Roman" panose="02020603050405020304" pitchFamily="18" charset="0"/>
                <a:ea typeface="楷体" panose="02010609060101010101" pitchFamily="49" charset="-122"/>
              </a:rPr>
              <a:t>.   </a:t>
            </a:r>
          </a:p>
          <a:p>
            <a:pPr algn="r" fontAlgn="auto">
              <a:lnSpc>
                <a:spcPct val="110000"/>
              </a:lnSpc>
            </a:pPr>
            <a:r>
              <a:rPr lang="en-US" altLang="zh-CN" sz="5400" b="1" spc="-100" dirty="0" smtClean="0">
                <a:solidFill>
                  <a:srgbClr val="4472C4"/>
                </a:solidFill>
                <a:latin typeface="楷体" panose="02010609060101010101" pitchFamily="49" charset="-122"/>
                <a:ea typeface="楷体" panose="02010609060101010101" pitchFamily="49" charset="-122"/>
                <a:sym typeface="+mn-ea"/>
              </a:rPr>
              <a:t> (</a:t>
            </a:r>
            <a:r>
              <a:rPr lang="en-US" altLang="zh-CN" sz="5400" b="1" spc="-100" dirty="0">
                <a:solidFill>
                  <a:srgbClr val="4472C4"/>
                </a:solidFill>
                <a:latin typeface="楷体" panose="02010609060101010101" pitchFamily="49" charset="-122"/>
                <a:ea typeface="楷体" panose="02010609060101010101" pitchFamily="49" charset="-122"/>
                <a:sym typeface="+mn-ea"/>
              </a:rPr>
              <a:t>2015·</a:t>
            </a:r>
            <a:r>
              <a:rPr lang="zh-CN" altLang="en-US" sz="5400" b="1" spc="-100" dirty="0">
                <a:solidFill>
                  <a:srgbClr val="4472C4"/>
                </a:solidFill>
                <a:latin typeface="楷体" panose="02010609060101010101" pitchFamily="49" charset="-122"/>
                <a:ea typeface="楷体" panose="02010609060101010101" pitchFamily="49" charset="-122"/>
                <a:sym typeface="+mn-ea"/>
              </a:rPr>
              <a:t>江苏卷</a:t>
            </a:r>
            <a:r>
              <a:rPr lang="en-US" altLang="zh-CN" sz="5400" b="1" spc="-100" dirty="0">
                <a:solidFill>
                  <a:srgbClr val="4472C4"/>
                </a:solidFill>
                <a:latin typeface="楷体" panose="02010609060101010101" pitchFamily="49" charset="-122"/>
                <a:ea typeface="楷体" panose="02010609060101010101" pitchFamily="49" charset="-122"/>
                <a:sym typeface="+mn-ea"/>
              </a:rPr>
              <a:t>)</a:t>
            </a:r>
            <a:endParaRPr lang="en-US" altLang="zh-CN" sz="5400" dirty="0" smtClean="0">
              <a:latin typeface="Times New Roman" panose="02020603050405020304" pitchFamily="18" charset="0"/>
              <a:ea typeface="楷体" panose="02010609060101010101" pitchFamily="49" charset="-122"/>
            </a:endParaRPr>
          </a:p>
          <a:p>
            <a:pPr fontAlgn="auto">
              <a:lnSpc>
                <a:spcPct val="110000"/>
              </a:lnSpc>
            </a:pPr>
            <a:r>
              <a:rPr lang="en-US" altLang="zh-CN" sz="5400" dirty="0" smtClean="0">
                <a:latin typeface="Times New Roman" panose="02020603050405020304" pitchFamily="18" charset="0"/>
                <a:ea typeface="楷体" panose="02010609060101010101" pitchFamily="49" charset="-122"/>
              </a:rPr>
              <a:t>    A. being </a:t>
            </a:r>
            <a:r>
              <a:rPr lang="en-US" altLang="zh-CN" sz="5400" dirty="0">
                <a:latin typeface="Times New Roman" panose="02020603050405020304" pitchFamily="18" charset="0"/>
                <a:ea typeface="楷体" panose="02010609060101010101" pitchFamily="49" charset="-122"/>
              </a:rPr>
              <a:t>spent  </a:t>
            </a:r>
            <a:r>
              <a:rPr lang="en-US" altLang="zh-CN" sz="5400" dirty="0" smtClean="0">
                <a:latin typeface="Times New Roman" panose="02020603050405020304" pitchFamily="18" charset="0"/>
                <a:ea typeface="楷体" panose="02010609060101010101" pitchFamily="49" charset="-122"/>
              </a:rPr>
              <a:t>                                  B. having </a:t>
            </a:r>
            <a:r>
              <a:rPr lang="en-US" altLang="zh-CN" sz="5400" dirty="0">
                <a:latin typeface="Times New Roman" panose="02020603050405020304" pitchFamily="18" charset="0"/>
                <a:ea typeface="楷体" panose="02010609060101010101" pitchFamily="49" charset="-122"/>
              </a:rPr>
              <a:t>spent  </a:t>
            </a:r>
          </a:p>
          <a:p>
            <a:pPr fontAlgn="auto">
              <a:lnSpc>
                <a:spcPct val="110000"/>
              </a:lnSpc>
            </a:pPr>
            <a:r>
              <a:rPr lang="en-US" altLang="zh-CN" sz="5400" dirty="0" smtClean="0">
                <a:latin typeface="Times New Roman" panose="02020603050405020304" pitchFamily="18" charset="0"/>
                <a:ea typeface="楷体" panose="02010609060101010101" pitchFamily="49" charset="-122"/>
              </a:rPr>
              <a:t>    C. spent                                              D. spending</a:t>
            </a:r>
            <a:endParaRPr lang="en-US" altLang="zh-CN" sz="5400" dirty="0">
              <a:latin typeface="Times New Roman" panose="02020603050405020304" pitchFamily="18" charset="0"/>
              <a:ea typeface="楷体" panose="02010609060101010101" pitchFamily="49" charset="-122"/>
            </a:endParaRPr>
          </a:p>
        </p:txBody>
      </p:sp>
      <p:pic>
        <p:nvPicPr>
          <p:cNvPr id="3" name="图片 2">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19" name="TextBox 4"/>
          <p:cNvSpPr txBox="1"/>
          <p:nvPr/>
        </p:nvSpPr>
        <p:spPr>
          <a:xfrm>
            <a:off x="2233930" y="6820033"/>
            <a:ext cx="18876010" cy="6491008"/>
          </a:xfrm>
          <a:prstGeom prst="rect">
            <a:avLst/>
          </a:prstGeom>
          <a:noFill/>
        </p:spPr>
        <p:txBody>
          <a:bodyPr wrap="square" rtlCol="0">
            <a:spAutoFit/>
          </a:bodyPr>
          <a:lstStyle/>
          <a:p>
            <a:pPr algn="just">
              <a:lnSpc>
                <a:spcPct val="110000"/>
              </a:lnSpc>
            </a:pPr>
            <a:r>
              <a:rPr lang="zh-CN" altLang="en-US" sz="5400" dirty="0" smtClean="0">
                <a:solidFill>
                  <a:srgbClr val="FF0000"/>
                </a:solidFill>
                <a:latin typeface="黑体" panose="02010609060101010101" pitchFamily="49" charset="-122"/>
                <a:ea typeface="黑体" panose="02010609060101010101" pitchFamily="49" charset="-122"/>
              </a:rPr>
              <a:t>解析</a:t>
            </a:r>
            <a:r>
              <a:rPr lang="zh-CN" altLang="en-US" sz="5400" dirty="0" smtClean="0">
                <a:solidFill>
                  <a:srgbClr val="FF0000"/>
                </a:solidFill>
                <a:latin typeface="楷体" panose="02010609060101010101" pitchFamily="49" charset="-122"/>
                <a:ea typeface="楷体" panose="02010609060101010101" pitchFamily="49" charset="-122"/>
              </a:rPr>
              <a:t>：</a:t>
            </a:r>
            <a:endParaRPr lang="en-US" sz="5400" dirty="0" smtClean="0">
              <a:solidFill>
                <a:srgbClr val="2A5CAA"/>
              </a:solidFill>
              <a:latin typeface="楷体" panose="02010609060101010101" pitchFamily="49" charset="-122"/>
              <a:ea typeface="楷体" panose="02010609060101010101" pitchFamily="49" charset="-122"/>
            </a:endParaRPr>
          </a:p>
          <a:p>
            <a:pPr algn="just">
              <a:lnSpc>
                <a:spcPct val="110000"/>
              </a:lnSpc>
            </a:pPr>
            <a:r>
              <a:rPr lang="zh-CN" altLang="en-US" sz="5400" dirty="0">
                <a:solidFill>
                  <a:srgbClr val="2A5CAA"/>
                </a:solidFill>
                <a:latin typeface="Times New Roman" panose="02020603050405020304" pitchFamily="18" charset="0"/>
                <a:ea typeface="楷体" panose="02010609060101010101" pitchFamily="49" charset="-122"/>
              </a:rPr>
              <a:t>考查独立主格结构。分析句子结构可知，逗号前后两部分之间无连词，且主语不一致，因此逗号前不是句子而是独立主格结构；</a:t>
            </a:r>
            <a:r>
              <a:rPr lang="en-US" altLang="zh-CN" sz="5400" dirty="0">
                <a:solidFill>
                  <a:srgbClr val="2A5CAA"/>
                </a:solidFill>
                <a:latin typeface="Times New Roman" panose="02020603050405020304" pitchFamily="18" charset="0"/>
                <a:ea typeface="楷体" panose="02010609060101010101" pitchFamily="49" charset="-122"/>
              </a:rPr>
              <a:t>spend</a:t>
            </a:r>
            <a:r>
              <a:rPr lang="zh-CN" altLang="en-US" sz="5400" dirty="0">
                <a:solidFill>
                  <a:srgbClr val="2A5CAA"/>
                </a:solidFill>
                <a:latin typeface="Times New Roman" panose="02020603050405020304" pitchFamily="18" charset="0"/>
                <a:ea typeface="楷体" panose="02010609060101010101" pitchFamily="49" charset="-122"/>
              </a:rPr>
              <a:t>与</a:t>
            </a:r>
            <a:r>
              <a:rPr lang="en-US" altLang="zh-CN" sz="5400" dirty="0">
                <a:solidFill>
                  <a:srgbClr val="2A5CAA"/>
                </a:solidFill>
                <a:latin typeface="Times New Roman" panose="02020603050405020304" pitchFamily="18" charset="0"/>
                <a:ea typeface="楷体" panose="02010609060101010101" pitchFamily="49" charset="-122"/>
              </a:rPr>
              <a:t>time</a:t>
            </a:r>
            <a:r>
              <a:rPr lang="zh-CN" altLang="en-US" sz="5400" dirty="0">
                <a:solidFill>
                  <a:srgbClr val="2A5CAA"/>
                </a:solidFill>
                <a:latin typeface="Times New Roman" panose="02020603050405020304" pitchFamily="18" charset="0"/>
                <a:ea typeface="楷体" panose="02010609060101010101" pitchFamily="49" charset="-122"/>
              </a:rPr>
              <a:t>之间是动宾关系，可以排除</a:t>
            </a:r>
            <a:r>
              <a:rPr lang="en-US" altLang="zh-CN" sz="5400" dirty="0">
                <a:solidFill>
                  <a:srgbClr val="2A5CAA"/>
                </a:solidFill>
                <a:latin typeface="Times New Roman" panose="02020603050405020304" pitchFamily="18" charset="0"/>
                <a:ea typeface="楷体" panose="02010609060101010101" pitchFamily="49" charset="-122"/>
              </a:rPr>
              <a:t>B</a:t>
            </a:r>
            <a:r>
              <a:rPr lang="zh-CN" altLang="en-US" sz="5400" dirty="0">
                <a:solidFill>
                  <a:srgbClr val="2A5CAA"/>
                </a:solidFill>
                <a:latin typeface="Times New Roman" panose="02020603050405020304" pitchFamily="18" charset="0"/>
                <a:ea typeface="楷体" panose="02010609060101010101" pitchFamily="49" charset="-122"/>
              </a:rPr>
              <a:t>、</a:t>
            </a:r>
            <a:r>
              <a:rPr lang="en-US" altLang="zh-CN" sz="5400" dirty="0">
                <a:solidFill>
                  <a:srgbClr val="2A5CAA"/>
                </a:solidFill>
                <a:latin typeface="Times New Roman" panose="02020603050405020304" pitchFamily="18" charset="0"/>
                <a:ea typeface="楷体" panose="02010609060101010101" pitchFamily="49" charset="-122"/>
              </a:rPr>
              <a:t>D</a:t>
            </a:r>
            <a:r>
              <a:rPr lang="zh-CN" altLang="en-US" sz="5400" dirty="0">
                <a:solidFill>
                  <a:srgbClr val="2A5CAA"/>
                </a:solidFill>
                <a:latin typeface="Times New Roman" panose="02020603050405020304" pitchFamily="18" charset="0"/>
                <a:ea typeface="楷体" panose="02010609060101010101" pitchFamily="49" charset="-122"/>
              </a:rPr>
              <a:t>两项；</a:t>
            </a:r>
            <a:r>
              <a:rPr lang="en-US" altLang="zh-CN" sz="5400" dirty="0">
                <a:solidFill>
                  <a:srgbClr val="2A5CAA"/>
                </a:solidFill>
                <a:latin typeface="Times New Roman" panose="02020603050405020304" pitchFamily="18" charset="0"/>
                <a:ea typeface="楷体" panose="02010609060101010101" pitchFamily="49" charset="-122"/>
              </a:rPr>
              <a:t>being spent</a:t>
            </a:r>
            <a:r>
              <a:rPr lang="zh-CN" altLang="en-US" sz="5400" dirty="0">
                <a:solidFill>
                  <a:srgbClr val="2A5CAA"/>
                </a:solidFill>
                <a:latin typeface="Times New Roman" panose="02020603050405020304" pitchFamily="18" charset="0"/>
                <a:ea typeface="楷体" panose="02010609060101010101" pitchFamily="49" charset="-122"/>
              </a:rPr>
              <a:t>表示动作正在进行，不符合句意，也可排除。故选</a:t>
            </a:r>
            <a:r>
              <a:rPr lang="en-US" altLang="zh-CN" sz="5400" dirty="0">
                <a:solidFill>
                  <a:srgbClr val="2A5CAA"/>
                </a:solidFill>
                <a:latin typeface="Times New Roman" panose="02020603050405020304" pitchFamily="18" charset="0"/>
                <a:ea typeface="楷体" panose="02010609060101010101" pitchFamily="49" charset="-122"/>
              </a:rPr>
              <a:t>C</a:t>
            </a:r>
            <a:r>
              <a:rPr lang="zh-CN" altLang="en-US" sz="5400" dirty="0">
                <a:solidFill>
                  <a:srgbClr val="2A5CAA"/>
                </a:solidFill>
                <a:latin typeface="Times New Roman" panose="02020603050405020304" pitchFamily="18" charset="0"/>
                <a:ea typeface="楷体" panose="02010609060101010101" pitchFamily="49" charset="-122"/>
              </a:rPr>
              <a:t>项。 句意：由于办公室职员在桌前坐得太久，所以他们普遍被健康问题所困扰。</a:t>
            </a:r>
            <a:endParaRPr sz="5400" dirty="0">
              <a:solidFill>
                <a:srgbClr val="2A5CAA"/>
              </a:solidFill>
              <a:latin typeface="Times New Roman" panose="02020603050405020304" pitchFamily="18" charset="0"/>
              <a:ea typeface="楷体" panose="02010609060101010101" pitchFamily="49" charset="-122"/>
            </a:endParaRPr>
          </a:p>
        </p:txBody>
      </p:sp>
      <p:sp>
        <p:nvSpPr>
          <p:cNvPr id="22" name="矩形 21">
            <a:extLst>
              <a:ext uri="{FF2B5EF4-FFF2-40B4-BE49-F238E27FC236}">
                <a16:creationId xmlns:a16="http://schemas.microsoft.com/office/drawing/2014/main" xmlns="" id="{5F380986-E85D-4581-8505-C5E1B42E6D60}"/>
              </a:ext>
            </a:extLst>
          </p:cNvPr>
          <p:cNvSpPr/>
          <p:nvPr/>
        </p:nvSpPr>
        <p:spPr>
          <a:xfrm>
            <a:off x="1205931" y="693000"/>
            <a:ext cx="21959438" cy="1025089"/>
          </a:xfrm>
          <a:prstGeom prst="rect">
            <a:avLst/>
          </a:prstGeom>
        </p:spPr>
        <p:txBody>
          <a:bodyPr wrap="square">
            <a:spAutoFit/>
          </a:bodyPr>
          <a:lstStyle/>
          <a:p>
            <a:pPr algn="ctr">
              <a:lnSpc>
                <a:spcPct val="110000"/>
              </a:lnSpc>
            </a:pPr>
            <a:r>
              <a:rPr lang="en-US" altLang="zh-CN" sz="6000" b="1" dirty="0" smtClean="0">
                <a:latin typeface="Times New Roman" panose="02020603050405020304" pitchFamily="18" charset="0"/>
                <a:ea typeface="楷体" pitchFamily="49" charset="-122"/>
                <a:cs typeface="Times New Roman" panose="02020603050405020304" pitchFamily="18" charset="0"/>
              </a:rPr>
              <a:t>Ⅰ </a:t>
            </a:r>
            <a:r>
              <a:rPr lang="zh-CN" altLang="en-US" sz="6000" b="1" dirty="0" smtClean="0">
                <a:latin typeface="Times New Roman" panose="02020603050405020304" pitchFamily="18" charset="0"/>
                <a:ea typeface="楷体" pitchFamily="49" charset="-122"/>
                <a:cs typeface="Times New Roman" panose="02020603050405020304" pitchFamily="18" charset="0"/>
              </a:rPr>
              <a:t>项目</a:t>
            </a:r>
            <a:r>
              <a:rPr lang="zh-CN" altLang="zh-CN" sz="6000" b="1" dirty="0" smtClean="0">
                <a:latin typeface="Times New Roman" panose="02020603050405020304" pitchFamily="18" charset="0"/>
                <a:ea typeface="楷体" pitchFamily="49" charset="-122"/>
                <a:cs typeface="Times New Roman" panose="02020603050405020304" pitchFamily="18" charset="0"/>
              </a:rPr>
              <a:t>填空</a:t>
            </a:r>
            <a:endParaRPr lang="zh-CN" altLang="zh-CN" sz="6000" b="1" dirty="0">
              <a:latin typeface="Times New Roman" panose="02020603050405020304" pitchFamily="18" charset="0"/>
              <a:ea typeface="楷体" pitchFamily="49" charset="-122"/>
              <a:cs typeface="Times New Roman" panose="02020603050405020304" pitchFamily="18" charset="0"/>
            </a:endParaRPr>
          </a:p>
        </p:txBody>
      </p:sp>
      <p:sp>
        <p:nvSpPr>
          <p:cNvPr id="9"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5    </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突破积累练</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P310</a:t>
            </a:r>
            <a:endParaRPr lang="zh-CN" altLang="en-US" sz="3200" dirty="0">
              <a:solidFill>
                <a:srgbClr val="FF0000"/>
              </a:solidFill>
              <a:latin typeface="宋体" panose="02010600030101010101" pitchFamily="2" charset="-122"/>
              <a:ea typeface="宋体" panose="02010600030101010101" pitchFamily="2" charset="-122"/>
            </a:endParaRPr>
          </a:p>
        </p:txBody>
      </p:sp>
      <p:pic>
        <p:nvPicPr>
          <p:cNvPr id="10" name="图片 9">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
        <p:nvSpPr>
          <p:cNvPr id="11" name="文本框 13"/>
          <p:cNvSpPr txBox="1"/>
          <p:nvPr/>
        </p:nvSpPr>
        <p:spPr>
          <a:xfrm>
            <a:off x="6290650" y="1949150"/>
            <a:ext cx="990000" cy="923330"/>
          </a:xfrm>
          <a:prstGeom prst="rect">
            <a:avLst/>
          </a:prstGeom>
          <a:noFill/>
        </p:spPr>
        <p:txBody>
          <a:bodyPr wrap="square" rtlCol="0">
            <a:spAutoFit/>
          </a:bodyPr>
          <a:lstStyle/>
          <a:p>
            <a:pPr algn="ctr"/>
            <a:r>
              <a:rPr lang="en-US" altLang="zh-CN"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C</a:t>
            </a:r>
            <a:endPar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endParaRPr>
          </a:p>
        </p:txBody>
      </p:sp>
    </p:spTree>
    <p:extLst>
      <p:ext uri="{BB962C8B-B14F-4D97-AF65-F5344CB8AC3E}">
        <p14:creationId xmlns:p14="http://schemas.microsoft.com/office/powerpoint/2010/main" val="34223418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1"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fade">
                                      <p:cBhvr>
                                        <p:cTn id="12" dur="500"/>
                                        <p:tgtEl>
                                          <p:spTgt spid="1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left)">
                                      <p:cBhvr>
                                        <p:cTn id="17"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19" grpId="0" build="allAtOnce" bldLvl="0"/>
      <p:bldP spid="19" grpId="1"/>
      <p:bldP spid="11" grpId="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1"/>
          <p:cNvSpPr txBox="1"/>
          <p:nvPr/>
        </p:nvSpPr>
        <p:spPr>
          <a:xfrm>
            <a:off x="1295649" y="1949150"/>
            <a:ext cx="20520001" cy="4662815"/>
          </a:xfrm>
          <a:prstGeom prst="rect">
            <a:avLst/>
          </a:prstGeom>
          <a:noFill/>
        </p:spPr>
        <p:txBody>
          <a:bodyPr wrap="square" rtlCol="0">
            <a:spAutoFit/>
          </a:bodyPr>
          <a:lstStyle/>
          <a:p>
            <a:pPr fontAlgn="auto">
              <a:lnSpc>
                <a:spcPct val="110000"/>
              </a:lnSpc>
            </a:pPr>
            <a:r>
              <a:rPr lang="en-US" altLang="zh-CN" sz="5400" dirty="0">
                <a:latin typeface="Times New Roman" panose="02020603050405020304" pitchFamily="18" charset="0"/>
                <a:ea typeface="楷体" panose="02010609060101010101" pitchFamily="49" charset="-122"/>
              </a:rPr>
              <a:t>9. ________ over a week ago, the books are expected to arrive any time </a:t>
            </a:r>
            <a:endParaRPr lang="en-US" altLang="zh-CN" sz="5400" dirty="0" smtClean="0">
              <a:latin typeface="Times New Roman" panose="02020603050405020304" pitchFamily="18" charset="0"/>
              <a:ea typeface="楷体" panose="02010609060101010101" pitchFamily="49" charset="-122"/>
            </a:endParaRPr>
          </a:p>
          <a:p>
            <a:pPr fontAlgn="auto">
              <a:lnSpc>
                <a:spcPct val="110000"/>
              </a:lnSpc>
            </a:pPr>
            <a:r>
              <a:rPr lang="en-US" altLang="zh-CN" sz="5400" dirty="0">
                <a:latin typeface="Times New Roman" panose="02020603050405020304" pitchFamily="18" charset="0"/>
                <a:ea typeface="楷体" panose="02010609060101010101" pitchFamily="49" charset="-122"/>
              </a:rPr>
              <a:t> </a:t>
            </a:r>
            <a:r>
              <a:rPr lang="en-US" altLang="zh-CN" sz="5400" dirty="0" smtClean="0">
                <a:latin typeface="Times New Roman" panose="02020603050405020304" pitchFamily="18" charset="0"/>
                <a:ea typeface="楷体" panose="02010609060101010101" pitchFamily="49" charset="-122"/>
              </a:rPr>
              <a:t>   now.</a:t>
            </a:r>
          </a:p>
          <a:p>
            <a:pPr algn="r" fontAlgn="auto">
              <a:lnSpc>
                <a:spcPct val="110000"/>
              </a:lnSpc>
            </a:pPr>
            <a:r>
              <a:rPr lang="en-US" altLang="zh-CN" sz="5400" b="1" spc="-100" dirty="0" smtClean="0">
                <a:solidFill>
                  <a:srgbClr val="4472C4"/>
                </a:solidFill>
                <a:latin typeface="楷体" panose="02010609060101010101" pitchFamily="49" charset="-122"/>
                <a:ea typeface="楷体" panose="02010609060101010101" pitchFamily="49" charset="-122"/>
                <a:sym typeface="+mn-ea"/>
              </a:rPr>
              <a:t>   (</a:t>
            </a:r>
            <a:r>
              <a:rPr lang="en-US" altLang="zh-CN" sz="5400" b="1" spc="-100" dirty="0">
                <a:solidFill>
                  <a:srgbClr val="4472C4"/>
                </a:solidFill>
                <a:latin typeface="楷体" panose="02010609060101010101" pitchFamily="49" charset="-122"/>
                <a:ea typeface="楷体" panose="02010609060101010101" pitchFamily="49" charset="-122"/>
                <a:sym typeface="+mn-ea"/>
              </a:rPr>
              <a:t>2016·</a:t>
            </a:r>
            <a:r>
              <a:rPr lang="zh-CN" altLang="en-US" sz="5400" b="1" spc="-100" dirty="0">
                <a:solidFill>
                  <a:srgbClr val="4472C4"/>
                </a:solidFill>
                <a:latin typeface="楷体" panose="02010609060101010101" pitchFamily="49" charset="-122"/>
                <a:ea typeface="楷体" panose="02010609060101010101" pitchFamily="49" charset="-122"/>
                <a:sym typeface="+mn-ea"/>
              </a:rPr>
              <a:t>北京卷</a:t>
            </a:r>
            <a:r>
              <a:rPr lang="en-US" altLang="zh-CN" sz="5400" b="1" spc="-100" dirty="0">
                <a:solidFill>
                  <a:srgbClr val="4472C4"/>
                </a:solidFill>
                <a:latin typeface="楷体" panose="02010609060101010101" pitchFamily="49" charset="-122"/>
                <a:ea typeface="楷体" panose="02010609060101010101" pitchFamily="49" charset="-122"/>
                <a:sym typeface="+mn-ea"/>
              </a:rPr>
              <a:t>)</a:t>
            </a:r>
            <a:endParaRPr lang="en-US" altLang="zh-CN" sz="5400" dirty="0" smtClean="0">
              <a:latin typeface="Times New Roman" panose="02020603050405020304" pitchFamily="18" charset="0"/>
              <a:ea typeface="楷体" panose="02010609060101010101" pitchFamily="49" charset="-122"/>
            </a:endParaRPr>
          </a:p>
          <a:p>
            <a:pPr fontAlgn="auto">
              <a:lnSpc>
                <a:spcPct val="110000"/>
              </a:lnSpc>
            </a:pPr>
            <a:r>
              <a:rPr lang="en-US" altLang="zh-CN" sz="5400" dirty="0" smtClean="0">
                <a:latin typeface="Times New Roman" panose="02020603050405020304" pitchFamily="18" charset="0"/>
                <a:ea typeface="楷体" panose="02010609060101010101" pitchFamily="49" charset="-122"/>
              </a:rPr>
              <a:t>    A. Ordering                                        B. To </a:t>
            </a:r>
            <a:r>
              <a:rPr lang="en-US" altLang="zh-CN" sz="5400" dirty="0">
                <a:latin typeface="Times New Roman" panose="02020603050405020304" pitchFamily="18" charset="0"/>
                <a:ea typeface="楷体" panose="02010609060101010101" pitchFamily="49" charset="-122"/>
              </a:rPr>
              <a:t>order  </a:t>
            </a:r>
          </a:p>
          <a:p>
            <a:pPr fontAlgn="auto">
              <a:lnSpc>
                <a:spcPct val="110000"/>
              </a:lnSpc>
            </a:pPr>
            <a:r>
              <a:rPr lang="en-US" altLang="zh-CN" sz="5400" dirty="0" smtClean="0">
                <a:latin typeface="Times New Roman" panose="02020603050405020304" pitchFamily="18" charset="0"/>
                <a:ea typeface="楷体" panose="02010609060101010101" pitchFamily="49" charset="-122"/>
              </a:rPr>
              <a:t>    C. Having </a:t>
            </a:r>
            <a:r>
              <a:rPr lang="en-US" altLang="zh-CN" sz="5400" dirty="0">
                <a:latin typeface="Times New Roman" panose="02020603050405020304" pitchFamily="18" charset="0"/>
                <a:ea typeface="楷体" panose="02010609060101010101" pitchFamily="49" charset="-122"/>
              </a:rPr>
              <a:t>ordered </a:t>
            </a:r>
            <a:r>
              <a:rPr lang="en-US" altLang="zh-CN" sz="5400" dirty="0" smtClean="0">
                <a:latin typeface="Times New Roman" panose="02020603050405020304" pitchFamily="18" charset="0"/>
                <a:ea typeface="楷体" panose="02010609060101010101" pitchFamily="49" charset="-122"/>
              </a:rPr>
              <a:t>                            D. Ordered</a:t>
            </a:r>
            <a:endParaRPr lang="en-US" altLang="zh-CN" sz="5400" dirty="0">
              <a:latin typeface="Times New Roman" panose="02020603050405020304" pitchFamily="18" charset="0"/>
              <a:ea typeface="楷体" panose="02010609060101010101" pitchFamily="49" charset="-122"/>
            </a:endParaRPr>
          </a:p>
        </p:txBody>
      </p:sp>
      <p:pic>
        <p:nvPicPr>
          <p:cNvPr id="3" name="图片 2">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19" name="TextBox 4"/>
          <p:cNvSpPr txBox="1"/>
          <p:nvPr/>
        </p:nvSpPr>
        <p:spPr>
          <a:xfrm>
            <a:off x="2233930" y="7431886"/>
            <a:ext cx="18876010" cy="4662815"/>
          </a:xfrm>
          <a:prstGeom prst="rect">
            <a:avLst/>
          </a:prstGeom>
          <a:noFill/>
        </p:spPr>
        <p:txBody>
          <a:bodyPr wrap="square" rtlCol="0">
            <a:spAutoFit/>
          </a:bodyPr>
          <a:lstStyle/>
          <a:p>
            <a:pPr algn="just">
              <a:lnSpc>
                <a:spcPct val="110000"/>
              </a:lnSpc>
            </a:pPr>
            <a:r>
              <a:rPr lang="zh-CN" altLang="en-US" sz="5400" dirty="0" smtClean="0">
                <a:solidFill>
                  <a:srgbClr val="FF0000"/>
                </a:solidFill>
                <a:latin typeface="黑体" panose="02010609060101010101" pitchFamily="49" charset="-122"/>
                <a:ea typeface="黑体" panose="02010609060101010101" pitchFamily="49" charset="-122"/>
              </a:rPr>
              <a:t>解析</a:t>
            </a:r>
            <a:r>
              <a:rPr lang="zh-CN" altLang="en-US" sz="5400" dirty="0" smtClean="0">
                <a:solidFill>
                  <a:srgbClr val="FF0000"/>
                </a:solidFill>
                <a:latin typeface="楷体" panose="02010609060101010101" pitchFamily="49" charset="-122"/>
                <a:ea typeface="楷体" panose="02010609060101010101" pitchFamily="49" charset="-122"/>
              </a:rPr>
              <a:t>：</a:t>
            </a:r>
            <a:endParaRPr lang="en-US" sz="5400" dirty="0" smtClean="0">
              <a:solidFill>
                <a:srgbClr val="2A5CAA"/>
              </a:solidFill>
              <a:latin typeface="楷体" panose="02010609060101010101" pitchFamily="49" charset="-122"/>
              <a:ea typeface="楷体" panose="02010609060101010101" pitchFamily="49" charset="-122"/>
            </a:endParaRPr>
          </a:p>
          <a:p>
            <a:pPr algn="just">
              <a:lnSpc>
                <a:spcPct val="110000"/>
              </a:lnSpc>
            </a:pPr>
            <a:r>
              <a:rPr lang="zh-CN" altLang="en-US" sz="5400" dirty="0">
                <a:solidFill>
                  <a:srgbClr val="2A5CAA"/>
                </a:solidFill>
                <a:latin typeface="Times New Roman" panose="02020603050405020304" pitchFamily="18" charset="0"/>
                <a:ea typeface="楷体" panose="02010609060101010101" pitchFamily="49" charset="-122"/>
              </a:rPr>
              <a:t>逗号后为完整句，句中已有谓语动词，故空格处所填词在句中应作状语，其逻辑主语是</a:t>
            </a:r>
            <a:r>
              <a:rPr lang="en-US" altLang="zh-CN" sz="5400" dirty="0">
                <a:solidFill>
                  <a:srgbClr val="2A5CAA"/>
                </a:solidFill>
                <a:latin typeface="Times New Roman" panose="02020603050405020304" pitchFamily="18" charset="0"/>
                <a:ea typeface="楷体" panose="02010609060101010101" pitchFamily="49" charset="-122"/>
              </a:rPr>
              <a:t>books</a:t>
            </a:r>
            <a:r>
              <a:rPr lang="zh-CN" altLang="en-US" sz="5400" dirty="0">
                <a:solidFill>
                  <a:srgbClr val="2A5CAA"/>
                </a:solidFill>
                <a:latin typeface="Times New Roman" panose="02020603050405020304" pitchFamily="18" charset="0"/>
                <a:ea typeface="楷体" panose="02010609060101010101" pitchFamily="49" charset="-122"/>
              </a:rPr>
              <a:t>，与</a:t>
            </a:r>
            <a:r>
              <a:rPr lang="en-US" altLang="zh-CN" sz="5400" dirty="0">
                <a:solidFill>
                  <a:srgbClr val="2A5CAA"/>
                </a:solidFill>
                <a:latin typeface="Times New Roman" panose="02020603050405020304" pitchFamily="18" charset="0"/>
                <a:ea typeface="楷体" panose="02010609060101010101" pitchFamily="49" charset="-122"/>
              </a:rPr>
              <a:t>order</a:t>
            </a:r>
            <a:r>
              <a:rPr lang="zh-CN" altLang="en-US" sz="5400" dirty="0">
                <a:solidFill>
                  <a:srgbClr val="2A5CAA"/>
                </a:solidFill>
                <a:latin typeface="Times New Roman" panose="02020603050405020304" pitchFamily="18" charset="0"/>
                <a:ea typeface="楷体" panose="02010609060101010101" pitchFamily="49" charset="-122"/>
              </a:rPr>
              <a:t>之间是逻辑上的被动关系，且表示完成，所以用过去分词，故选</a:t>
            </a:r>
            <a:r>
              <a:rPr lang="en-US" altLang="zh-CN" sz="5400" dirty="0">
                <a:solidFill>
                  <a:srgbClr val="2A5CAA"/>
                </a:solidFill>
                <a:latin typeface="Times New Roman" panose="02020603050405020304" pitchFamily="18" charset="0"/>
                <a:ea typeface="楷体" panose="02010609060101010101" pitchFamily="49" charset="-122"/>
              </a:rPr>
              <a:t>D</a:t>
            </a:r>
            <a:r>
              <a:rPr lang="zh-CN" altLang="en-US" sz="5400" dirty="0">
                <a:solidFill>
                  <a:srgbClr val="2A5CAA"/>
                </a:solidFill>
                <a:latin typeface="Times New Roman" panose="02020603050405020304" pitchFamily="18" charset="0"/>
                <a:ea typeface="楷体" panose="02010609060101010101" pitchFamily="49" charset="-122"/>
              </a:rPr>
              <a:t>项。句意：这些书是一个多星期以前订购的，现在随时可能到货。</a:t>
            </a:r>
            <a:endParaRPr sz="5400" dirty="0">
              <a:solidFill>
                <a:srgbClr val="2A5CAA"/>
              </a:solidFill>
              <a:latin typeface="Times New Roman" panose="02020603050405020304" pitchFamily="18" charset="0"/>
              <a:ea typeface="楷体" panose="02010609060101010101" pitchFamily="49" charset="-122"/>
            </a:endParaRPr>
          </a:p>
        </p:txBody>
      </p:sp>
      <p:sp>
        <p:nvSpPr>
          <p:cNvPr id="22" name="矩形 21">
            <a:extLst>
              <a:ext uri="{FF2B5EF4-FFF2-40B4-BE49-F238E27FC236}">
                <a16:creationId xmlns:a16="http://schemas.microsoft.com/office/drawing/2014/main" xmlns="" id="{5F380986-E85D-4581-8505-C5E1B42E6D60}"/>
              </a:ext>
            </a:extLst>
          </p:cNvPr>
          <p:cNvSpPr/>
          <p:nvPr/>
        </p:nvSpPr>
        <p:spPr>
          <a:xfrm>
            <a:off x="1205931" y="693000"/>
            <a:ext cx="21959438" cy="1025089"/>
          </a:xfrm>
          <a:prstGeom prst="rect">
            <a:avLst/>
          </a:prstGeom>
        </p:spPr>
        <p:txBody>
          <a:bodyPr wrap="square">
            <a:spAutoFit/>
          </a:bodyPr>
          <a:lstStyle/>
          <a:p>
            <a:pPr algn="ctr">
              <a:lnSpc>
                <a:spcPct val="110000"/>
              </a:lnSpc>
            </a:pPr>
            <a:r>
              <a:rPr lang="en-US" altLang="zh-CN" sz="6000" b="1" dirty="0" smtClean="0">
                <a:latin typeface="Times New Roman" panose="02020603050405020304" pitchFamily="18" charset="0"/>
                <a:ea typeface="楷体" pitchFamily="49" charset="-122"/>
                <a:cs typeface="Times New Roman" panose="02020603050405020304" pitchFamily="18" charset="0"/>
              </a:rPr>
              <a:t>Ⅰ </a:t>
            </a:r>
            <a:r>
              <a:rPr lang="zh-CN" altLang="en-US" sz="6000" b="1" dirty="0" smtClean="0">
                <a:latin typeface="Times New Roman" panose="02020603050405020304" pitchFamily="18" charset="0"/>
                <a:ea typeface="楷体" pitchFamily="49" charset="-122"/>
                <a:cs typeface="Times New Roman" panose="02020603050405020304" pitchFamily="18" charset="0"/>
              </a:rPr>
              <a:t>项目</a:t>
            </a:r>
            <a:r>
              <a:rPr lang="zh-CN" altLang="zh-CN" sz="6000" b="1" dirty="0" smtClean="0">
                <a:latin typeface="Times New Roman" panose="02020603050405020304" pitchFamily="18" charset="0"/>
                <a:ea typeface="楷体" pitchFamily="49" charset="-122"/>
                <a:cs typeface="Times New Roman" panose="02020603050405020304" pitchFamily="18" charset="0"/>
              </a:rPr>
              <a:t>填空</a:t>
            </a:r>
            <a:endParaRPr lang="zh-CN" altLang="zh-CN" sz="6000" b="1" dirty="0">
              <a:latin typeface="Times New Roman" panose="02020603050405020304" pitchFamily="18" charset="0"/>
              <a:ea typeface="楷体" pitchFamily="49" charset="-122"/>
              <a:cs typeface="Times New Roman" panose="02020603050405020304" pitchFamily="18" charset="0"/>
            </a:endParaRPr>
          </a:p>
        </p:txBody>
      </p:sp>
      <p:sp>
        <p:nvSpPr>
          <p:cNvPr id="9"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5    </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突破积累练</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P310</a:t>
            </a:r>
            <a:endParaRPr lang="zh-CN" altLang="en-US" sz="3200" dirty="0">
              <a:solidFill>
                <a:srgbClr val="FF0000"/>
              </a:solidFill>
              <a:latin typeface="宋体" panose="02010600030101010101" pitchFamily="2" charset="-122"/>
              <a:ea typeface="宋体" panose="02010600030101010101" pitchFamily="2" charset="-122"/>
            </a:endParaRPr>
          </a:p>
        </p:txBody>
      </p:sp>
      <p:pic>
        <p:nvPicPr>
          <p:cNvPr id="10" name="图片 9">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
        <p:nvSpPr>
          <p:cNvPr id="11" name="文本框 13"/>
          <p:cNvSpPr txBox="1"/>
          <p:nvPr/>
        </p:nvSpPr>
        <p:spPr>
          <a:xfrm>
            <a:off x="2915650" y="1949150"/>
            <a:ext cx="990000" cy="923330"/>
          </a:xfrm>
          <a:prstGeom prst="rect">
            <a:avLst/>
          </a:prstGeom>
          <a:noFill/>
        </p:spPr>
        <p:txBody>
          <a:bodyPr wrap="square" rtlCol="0">
            <a:spAutoFit/>
          </a:bodyPr>
          <a:lstStyle/>
          <a:p>
            <a:pPr algn="ctr"/>
            <a:r>
              <a:rPr lang="en-US" altLang="zh-CN"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D</a:t>
            </a:r>
            <a:endPar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endParaRPr>
          </a:p>
        </p:txBody>
      </p:sp>
    </p:spTree>
    <p:extLst>
      <p:ext uri="{BB962C8B-B14F-4D97-AF65-F5344CB8AC3E}">
        <p14:creationId xmlns:p14="http://schemas.microsoft.com/office/powerpoint/2010/main" val="5773654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1"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fade">
                                      <p:cBhvr>
                                        <p:cTn id="12" dur="500"/>
                                        <p:tgtEl>
                                          <p:spTgt spid="1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left)">
                                      <p:cBhvr>
                                        <p:cTn id="17"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19" grpId="0" build="allAtOnce" bldLvl="0"/>
      <p:bldP spid="19" grpId="1"/>
      <p:bldP spid="11" grpId="0"/>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1"/>
          <p:cNvSpPr txBox="1"/>
          <p:nvPr/>
        </p:nvSpPr>
        <p:spPr>
          <a:xfrm>
            <a:off x="1295649" y="1949150"/>
            <a:ext cx="20520001" cy="4662815"/>
          </a:xfrm>
          <a:prstGeom prst="rect">
            <a:avLst/>
          </a:prstGeom>
          <a:noFill/>
        </p:spPr>
        <p:txBody>
          <a:bodyPr wrap="square" rtlCol="0">
            <a:spAutoFit/>
          </a:bodyPr>
          <a:lstStyle/>
          <a:p>
            <a:pPr fontAlgn="auto">
              <a:lnSpc>
                <a:spcPct val="110000"/>
              </a:lnSpc>
            </a:pPr>
            <a:r>
              <a:rPr lang="en-US" altLang="zh-CN" sz="5400" dirty="0" smtClean="0">
                <a:latin typeface="Times New Roman" panose="02020603050405020304" pitchFamily="18" charset="0"/>
                <a:ea typeface="楷体" panose="02010609060101010101" pitchFamily="49" charset="-122"/>
              </a:rPr>
              <a:t>10. The </a:t>
            </a:r>
            <a:r>
              <a:rPr lang="en-US" altLang="zh-CN" sz="5400" dirty="0">
                <a:latin typeface="Times New Roman" panose="02020603050405020304" pitchFamily="18" charset="0"/>
                <a:ea typeface="楷体" panose="02010609060101010101" pitchFamily="49" charset="-122"/>
              </a:rPr>
              <a:t>suggestion of the meeting's ________ was not adopted by the </a:t>
            </a:r>
            <a:endParaRPr lang="en-US" altLang="zh-CN" sz="5400" dirty="0" smtClean="0">
              <a:latin typeface="Times New Roman" panose="02020603050405020304" pitchFamily="18" charset="0"/>
              <a:ea typeface="楷体" panose="02010609060101010101" pitchFamily="49" charset="-122"/>
            </a:endParaRPr>
          </a:p>
          <a:p>
            <a:pPr fontAlgn="auto">
              <a:lnSpc>
                <a:spcPct val="110000"/>
              </a:lnSpc>
            </a:pPr>
            <a:r>
              <a:rPr lang="en-US" altLang="zh-CN" sz="5400" dirty="0">
                <a:latin typeface="Times New Roman" panose="02020603050405020304" pitchFamily="18" charset="0"/>
                <a:ea typeface="楷体" panose="02010609060101010101" pitchFamily="49" charset="-122"/>
              </a:rPr>
              <a:t> </a:t>
            </a:r>
            <a:r>
              <a:rPr lang="en-US" altLang="zh-CN" sz="5400" dirty="0" smtClean="0">
                <a:latin typeface="Times New Roman" panose="02020603050405020304" pitchFamily="18" charset="0"/>
                <a:ea typeface="楷体" panose="02010609060101010101" pitchFamily="49" charset="-122"/>
              </a:rPr>
              <a:t>     chairman.</a:t>
            </a:r>
          </a:p>
          <a:p>
            <a:pPr algn="r" fontAlgn="auto">
              <a:lnSpc>
                <a:spcPct val="110000"/>
              </a:lnSpc>
            </a:pPr>
            <a:r>
              <a:rPr lang="en-US" altLang="zh-CN" sz="5400" b="1" spc="-100" dirty="0" smtClean="0">
                <a:solidFill>
                  <a:srgbClr val="4472C4"/>
                </a:solidFill>
                <a:latin typeface="楷体" panose="02010609060101010101" pitchFamily="49" charset="-122"/>
                <a:ea typeface="楷体" panose="02010609060101010101" pitchFamily="49" charset="-122"/>
                <a:sym typeface="+mn-ea"/>
              </a:rPr>
              <a:t> (</a:t>
            </a:r>
            <a:r>
              <a:rPr lang="en-US" altLang="zh-CN" sz="5400" b="1" spc="-100" dirty="0">
                <a:solidFill>
                  <a:srgbClr val="4472C4"/>
                </a:solidFill>
                <a:latin typeface="楷体" panose="02010609060101010101" pitchFamily="49" charset="-122"/>
                <a:ea typeface="楷体" panose="02010609060101010101" pitchFamily="49" charset="-122"/>
                <a:sym typeface="+mn-ea"/>
              </a:rPr>
              <a:t>2019·</a:t>
            </a:r>
            <a:r>
              <a:rPr lang="zh-CN" altLang="en-US" sz="5400" b="1" spc="-100" dirty="0">
                <a:solidFill>
                  <a:srgbClr val="4472C4"/>
                </a:solidFill>
                <a:latin typeface="楷体" panose="02010609060101010101" pitchFamily="49" charset="-122"/>
                <a:ea typeface="楷体" panose="02010609060101010101" pitchFamily="49" charset="-122"/>
                <a:sym typeface="+mn-ea"/>
              </a:rPr>
              <a:t>新编</a:t>
            </a:r>
            <a:r>
              <a:rPr lang="en-US" altLang="zh-CN" sz="5400" b="1" spc="-100" dirty="0">
                <a:solidFill>
                  <a:srgbClr val="4472C4"/>
                </a:solidFill>
                <a:latin typeface="楷体" panose="02010609060101010101" pitchFamily="49" charset="-122"/>
                <a:ea typeface="楷体" panose="02010609060101010101" pitchFamily="49" charset="-122"/>
                <a:sym typeface="+mn-ea"/>
              </a:rPr>
              <a:t>)</a:t>
            </a:r>
            <a:endParaRPr lang="en-US" altLang="zh-CN" sz="5400" dirty="0" smtClean="0">
              <a:latin typeface="Times New Roman" panose="02020603050405020304" pitchFamily="18" charset="0"/>
              <a:ea typeface="楷体" panose="02010609060101010101" pitchFamily="49" charset="-122"/>
            </a:endParaRPr>
          </a:p>
          <a:p>
            <a:pPr fontAlgn="auto">
              <a:lnSpc>
                <a:spcPct val="110000"/>
              </a:lnSpc>
            </a:pPr>
            <a:r>
              <a:rPr lang="en-US" altLang="zh-CN" sz="5400" dirty="0" smtClean="0">
                <a:latin typeface="Times New Roman" panose="02020603050405020304" pitchFamily="18" charset="0"/>
                <a:ea typeface="楷体" panose="02010609060101010101" pitchFamily="49" charset="-122"/>
              </a:rPr>
              <a:t>     A. being </a:t>
            </a:r>
            <a:r>
              <a:rPr lang="en-US" altLang="zh-CN" sz="5400" dirty="0">
                <a:latin typeface="Times New Roman" panose="02020603050405020304" pitchFamily="18" charset="0"/>
                <a:ea typeface="楷体" panose="02010609060101010101" pitchFamily="49" charset="-122"/>
              </a:rPr>
              <a:t>put off  </a:t>
            </a:r>
            <a:r>
              <a:rPr lang="en-US" altLang="zh-CN" sz="5400" dirty="0" smtClean="0">
                <a:latin typeface="Times New Roman" panose="02020603050405020304" pitchFamily="18" charset="0"/>
                <a:ea typeface="楷体" panose="02010609060101010101" pitchFamily="49" charset="-122"/>
              </a:rPr>
              <a:t>                              B. put </a:t>
            </a:r>
            <a:r>
              <a:rPr lang="en-US" altLang="zh-CN" sz="5400" dirty="0">
                <a:latin typeface="Times New Roman" panose="02020603050405020304" pitchFamily="18" charset="0"/>
                <a:ea typeface="楷体" panose="02010609060101010101" pitchFamily="49" charset="-122"/>
              </a:rPr>
              <a:t>off  </a:t>
            </a:r>
          </a:p>
          <a:p>
            <a:pPr fontAlgn="auto">
              <a:lnSpc>
                <a:spcPct val="110000"/>
              </a:lnSpc>
            </a:pPr>
            <a:r>
              <a:rPr lang="en-US" altLang="zh-CN" sz="5400" dirty="0" smtClean="0">
                <a:latin typeface="Times New Roman" panose="02020603050405020304" pitchFamily="18" charset="0"/>
                <a:ea typeface="楷体" panose="02010609060101010101" pitchFamily="49" charset="-122"/>
              </a:rPr>
              <a:t>     C. have </a:t>
            </a:r>
            <a:r>
              <a:rPr lang="en-US" altLang="zh-CN" sz="5400" dirty="0">
                <a:latin typeface="Times New Roman" panose="02020603050405020304" pitchFamily="18" charset="0"/>
                <a:ea typeface="楷体" panose="02010609060101010101" pitchFamily="49" charset="-122"/>
              </a:rPr>
              <a:t>put off  </a:t>
            </a:r>
            <a:r>
              <a:rPr lang="en-US" altLang="zh-CN" sz="5400" dirty="0" smtClean="0">
                <a:latin typeface="Times New Roman" panose="02020603050405020304" pitchFamily="18" charset="0"/>
                <a:ea typeface="楷体" panose="02010609060101010101" pitchFamily="49" charset="-122"/>
              </a:rPr>
              <a:t>                               D. putting </a:t>
            </a:r>
            <a:r>
              <a:rPr lang="en-US" altLang="zh-CN" sz="5400" dirty="0">
                <a:latin typeface="Times New Roman" panose="02020603050405020304" pitchFamily="18" charset="0"/>
                <a:ea typeface="楷体" panose="02010609060101010101" pitchFamily="49" charset="-122"/>
              </a:rPr>
              <a:t>off</a:t>
            </a:r>
          </a:p>
        </p:txBody>
      </p:sp>
      <p:pic>
        <p:nvPicPr>
          <p:cNvPr id="3" name="图片 2">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19" name="TextBox 4"/>
          <p:cNvSpPr txBox="1"/>
          <p:nvPr/>
        </p:nvSpPr>
        <p:spPr>
          <a:xfrm>
            <a:off x="2233930" y="7431886"/>
            <a:ext cx="18876010" cy="3748719"/>
          </a:xfrm>
          <a:prstGeom prst="rect">
            <a:avLst/>
          </a:prstGeom>
          <a:noFill/>
        </p:spPr>
        <p:txBody>
          <a:bodyPr wrap="square" rtlCol="0">
            <a:spAutoFit/>
          </a:bodyPr>
          <a:lstStyle/>
          <a:p>
            <a:pPr algn="just">
              <a:lnSpc>
                <a:spcPct val="110000"/>
              </a:lnSpc>
            </a:pPr>
            <a:r>
              <a:rPr lang="zh-CN" altLang="en-US" sz="5400" dirty="0" smtClean="0">
                <a:solidFill>
                  <a:srgbClr val="FF0000"/>
                </a:solidFill>
                <a:latin typeface="黑体" panose="02010609060101010101" pitchFamily="49" charset="-122"/>
                <a:ea typeface="黑体" panose="02010609060101010101" pitchFamily="49" charset="-122"/>
              </a:rPr>
              <a:t>解析</a:t>
            </a:r>
            <a:r>
              <a:rPr lang="zh-CN" altLang="en-US" sz="5400" dirty="0" smtClean="0">
                <a:solidFill>
                  <a:srgbClr val="FF0000"/>
                </a:solidFill>
                <a:latin typeface="楷体" panose="02010609060101010101" pitchFamily="49" charset="-122"/>
                <a:ea typeface="楷体" panose="02010609060101010101" pitchFamily="49" charset="-122"/>
              </a:rPr>
              <a:t>：</a:t>
            </a:r>
            <a:endParaRPr lang="en-US" sz="5400" dirty="0" smtClean="0">
              <a:solidFill>
                <a:srgbClr val="2A5CAA"/>
              </a:solidFill>
              <a:latin typeface="楷体" panose="02010609060101010101" pitchFamily="49" charset="-122"/>
              <a:ea typeface="楷体" panose="02010609060101010101" pitchFamily="49" charset="-122"/>
            </a:endParaRPr>
          </a:p>
          <a:p>
            <a:pPr algn="just">
              <a:lnSpc>
                <a:spcPct val="110000"/>
              </a:lnSpc>
            </a:pPr>
            <a:r>
              <a:rPr lang="zh-CN" altLang="en-US" sz="5400" dirty="0">
                <a:solidFill>
                  <a:srgbClr val="2A5CAA"/>
                </a:solidFill>
                <a:latin typeface="Times New Roman" panose="02020603050405020304" pitchFamily="18" charset="0"/>
                <a:ea typeface="楷体" panose="02010609060101010101" pitchFamily="49" charset="-122"/>
              </a:rPr>
              <a:t>空格前面是所有格的形式，应用起名词作用的动名词形式；根据语境可知会议应该是“被推迟”，应用被动形式，故选</a:t>
            </a:r>
            <a:r>
              <a:rPr lang="en-US" altLang="zh-CN" sz="5400" dirty="0">
                <a:solidFill>
                  <a:srgbClr val="2A5CAA"/>
                </a:solidFill>
                <a:latin typeface="Times New Roman" panose="02020603050405020304" pitchFamily="18" charset="0"/>
                <a:ea typeface="楷体" panose="02010609060101010101" pitchFamily="49" charset="-122"/>
              </a:rPr>
              <a:t>A</a:t>
            </a:r>
            <a:r>
              <a:rPr lang="zh-CN" altLang="en-US" sz="5400" dirty="0">
                <a:solidFill>
                  <a:srgbClr val="2A5CAA"/>
                </a:solidFill>
                <a:latin typeface="Times New Roman" panose="02020603050405020304" pitchFamily="18" charset="0"/>
                <a:ea typeface="楷体" panose="02010609060101010101" pitchFamily="49" charset="-122"/>
              </a:rPr>
              <a:t>项。句意：延期召开会议的建议没有被主席采纳。</a:t>
            </a:r>
            <a:endParaRPr sz="5400" dirty="0">
              <a:solidFill>
                <a:srgbClr val="2A5CAA"/>
              </a:solidFill>
              <a:latin typeface="Times New Roman" panose="02020603050405020304" pitchFamily="18" charset="0"/>
              <a:ea typeface="楷体" panose="02010609060101010101" pitchFamily="49" charset="-122"/>
            </a:endParaRPr>
          </a:p>
        </p:txBody>
      </p:sp>
      <p:sp>
        <p:nvSpPr>
          <p:cNvPr id="22" name="矩形 21">
            <a:extLst>
              <a:ext uri="{FF2B5EF4-FFF2-40B4-BE49-F238E27FC236}">
                <a16:creationId xmlns:a16="http://schemas.microsoft.com/office/drawing/2014/main" xmlns="" id="{5F380986-E85D-4581-8505-C5E1B42E6D60}"/>
              </a:ext>
            </a:extLst>
          </p:cNvPr>
          <p:cNvSpPr/>
          <p:nvPr/>
        </p:nvSpPr>
        <p:spPr>
          <a:xfrm>
            <a:off x="1205931" y="693000"/>
            <a:ext cx="21959438" cy="1025089"/>
          </a:xfrm>
          <a:prstGeom prst="rect">
            <a:avLst/>
          </a:prstGeom>
        </p:spPr>
        <p:txBody>
          <a:bodyPr wrap="square">
            <a:spAutoFit/>
          </a:bodyPr>
          <a:lstStyle/>
          <a:p>
            <a:pPr algn="ctr">
              <a:lnSpc>
                <a:spcPct val="110000"/>
              </a:lnSpc>
            </a:pPr>
            <a:r>
              <a:rPr lang="en-US" altLang="zh-CN" sz="6000" b="1" dirty="0" smtClean="0">
                <a:latin typeface="Times New Roman" panose="02020603050405020304" pitchFamily="18" charset="0"/>
                <a:ea typeface="楷体" pitchFamily="49" charset="-122"/>
                <a:cs typeface="Times New Roman" panose="02020603050405020304" pitchFamily="18" charset="0"/>
              </a:rPr>
              <a:t>Ⅰ </a:t>
            </a:r>
            <a:r>
              <a:rPr lang="zh-CN" altLang="en-US" sz="6000" b="1" dirty="0" smtClean="0">
                <a:latin typeface="Times New Roman" panose="02020603050405020304" pitchFamily="18" charset="0"/>
                <a:ea typeface="楷体" pitchFamily="49" charset="-122"/>
                <a:cs typeface="Times New Roman" panose="02020603050405020304" pitchFamily="18" charset="0"/>
              </a:rPr>
              <a:t>项目</a:t>
            </a:r>
            <a:r>
              <a:rPr lang="zh-CN" altLang="zh-CN" sz="6000" b="1" dirty="0" smtClean="0">
                <a:latin typeface="Times New Roman" panose="02020603050405020304" pitchFamily="18" charset="0"/>
                <a:ea typeface="楷体" pitchFamily="49" charset="-122"/>
                <a:cs typeface="Times New Roman" panose="02020603050405020304" pitchFamily="18" charset="0"/>
              </a:rPr>
              <a:t>填空</a:t>
            </a:r>
            <a:endParaRPr lang="zh-CN" altLang="zh-CN" sz="6000" b="1" dirty="0">
              <a:latin typeface="Times New Roman" panose="02020603050405020304" pitchFamily="18" charset="0"/>
              <a:ea typeface="楷体" pitchFamily="49" charset="-122"/>
              <a:cs typeface="Times New Roman" panose="02020603050405020304" pitchFamily="18" charset="0"/>
            </a:endParaRPr>
          </a:p>
        </p:txBody>
      </p:sp>
      <p:sp>
        <p:nvSpPr>
          <p:cNvPr id="9"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5    </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突破积累练</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P310</a:t>
            </a:r>
            <a:endParaRPr lang="zh-CN" altLang="en-US" sz="3200" dirty="0">
              <a:solidFill>
                <a:srgbClr val="FF0000"/>
              </a:solidFill>
              <a:latin typeface="宋体" panose="02010600030101010101" pitchFamily="2" charset="-122"/>
              <a:ea typeface="宋体" panose="02010600030101010101" pitchFamily="2" charset="-122"/>
            </a:endParaRPr>
          </a:p>
        </p:txBody>
      </p:sp>
      <p:pic>
        <p:nvPicPr>
          <p:cNvPr id="10" name="图片 9">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
        <p:nvSpPr>
          <p:cNvPr id="11" name="文本框 13"/>
          <p:cNvSpPr txBox="1"/>
          <p:nvPr/>
        </p:nvSpPr>
        <p:spPr>
          <a:xfrm>
            <a:off x="12185650" y="1949150"/>
            <a:ext cx="990000" cy="923330"/>
          </a:xfrm>
          <a:prstGeom prst="rect">
            <a:avLst/>
          </a:prstGeom>
          <a:noFill/>
        </p:spPr>
        <p:txBody>
          <a:bodyPr wrap="square" rtlCol="0">
            <a:spAutoFit/>
          </a:bodyPr>
          <a:lstStyle/>
          <a:p>
            <a:pPr algn="ctr"/>
            <a:r>
              <a:rPr lang="en-US" altLang="zh-CN"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A</a:t>
            </a:r>
          </a:p>
        </p:txBody>
      </p:sp>
    </p:spTree>
    <p:extLst>
      <p:ext uri="{BB962C8B-B14F-4D97-AF65-F5344CB8AC3E}">
        <p14:creationId xmlns:p14="http://schemas.microsoft.com/office/powerpoint/2010/main" val="25206795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1"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fade">
                                      <p:cBhvr>
                                        <p:cTn id="12" dur="500"/>
                                        <p:tgtEl>
                                          <p:spTgt spid="1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left)">
                                      <p:cBhvr>
                                        <p:cTn id="17"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19" grpId="0" build="allAtOnce" bldLvl="0"/>
      <p:bldP spid="19" grpId="1"/>
      <p:bldP spid="11" grpId="0"/>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1"/>
          <p:cNvSpPr txBox="1"/>
          <p:nvPr/>
        </p:nvSpPr>
        <p:spPr>
          <a:xfrm>
            <a:off x="1295649" y="1949150"/>
            <a:ext cx="20520001" cy="3748719"/>
          </a:xfrm>
          <a:prstGeom prst="rect">
            <a:avLst/>
          </a:prstGeom>
          <a:noFill/>
        </p:spPr>
        <p:txBody>
          <a:bodyPr wrap="square" rtlCol="0">
            <a:spAutoFit/>
          </a:bodyPr>
          <a:lstStyle/>
          <a:p>
            <a:pPr fontAlgn="auto">
              <a:lnSpc>
                <a:spcPct val="110000"/>
              </a:lnSpc>
            </a:pPr>
            <a:r>
              <a:rPr lang="zh-CN" altLang="en-US" sz="5400" dirty="0">
                <a:latin typeface="Times New Roman" panose="02020603050405020304" pitchFamily="18" charset="0"/>
                <a:ea typeface="楷体" panose="02010609060101010101" pitchFamily="49" charset="-122"/>
              </a:rPr>
              <a:t>阅读下面句子，在空白处填入适当的连接词。</a:t>
            </a:r>
          </a:p>
          <a:p>
            <a:pPr fontAlgn="auto">
              <a:lnSpc>
                <a:spcPct val="110000"/>
              </a:lnSpc>
            </a:pPr>
            <a:r>
              <a:rPr lang="en-US" altLang="zh-CN" sz="5400" dirty="0" smtClean="0">
                <a:latin typeface="Times New Roman" panose="02020603050405020304" pitchFamily="18" charset="0"/>
                <a:ea typeface="楷体" panose="02010609060101010101" pitchFamily="49" charset="-122"/>
              </a:rPr>
              <a:t>1. Once </a:t>
            </a:r>
            <a:r>
              <a:rPr lang="en-US" altLang="zh-CN" sz="5400" dirty="0">
                <a:latin typeface="Times New Roman" panose="02020603050405020304" pitchFamily="18" charset="0"/>
                <a:ea typeface="楷体" panose="02010609060101010101" pitchFamily="49" charset="-122"/>
              </a:rPr>
              <a:t>his message was delivered, he allowed me __________(stay) and </a:t>
            </a:r>
            <a:endParaRPr lang="en-US" altLang="zh-CN" sz="5400" dirty="0" smtClean="0">
              <a:latin typeface="Times New Roman" panose="02020603050405020304" pitchFamily="18" charset="0"/>
              <a:ea typeface="楷体" panose="02010609060101010101" pitchFamily="49" charset="-122"/>
            </a:endParaRPr>
          </a:p>
          <a:p>
            <a:pPr fontAlgn="auto">
              <a:lnSpc>
                <a:spcPct val="110000"/>
              </a:lnSpc>
            </a:pPr>
            <a:r>
              <a:rPr lang="en-US" altLang="zh-CN" sz="5400" dirty="0" smtClean="0">
                <a:latin typeface="Times New Roman" panose="02020603050405020304" pitchFamily="18" charset="0"/>
                <a:ea typeface="楷体" panose="02010609060101010101" pitchFamily="49" charset="-122"/>
              </a:rPr>
              <a:t>    watch.</a:t>
            </a:r>
          </a:p>
          <a:p>
            <a:pPr algn="r" fontAlgn="auto">
              <a:lnSpc>
                <a:spcPct val="110000"/>
              </a:lnSpc>
            </a:pPr>
            <a:r>
              <a:rPr lang="en-US" altLang="zh-CN" sz="5400" b="1" spc="-100" dirty="0" smtClean="0">
                <a:solidFill>
                  <a:srgbClr val="4472C4"/>
                </a:solidFill>
                <a:latin typeface="楷体" panose="02010609060101010101" pitchFamily="49" charset="-122"/>
                <a:ea typeface="楷体" panose="02010609060101010101" pitchFamily="49" charset="-122"/>
                <a:sym typeface="+mn-ea"/>
              </a:rPr>
              <a:t> (</a:t>
            </a:r>
            <a:r>
              <a:rPr lang="en-US" altLang="zh-CN" sz="5400" b="1" spc="-100" dirty="0">
                <a:solidFill>
                  <a:srgbClr val="4472C4"/>
                </a:solidFill>
                <a:latin typeface="楷体" panose="02010609060101010101" pitchFamily="49" charset="-122"/>
                <a:ea typeface="楷体" panose="02010609060101010101" pitchFamily="49" charset="-122"/>
                <a:sym typeface="+mn-ea"/>
              </a:rPr>
              <a:t>2018·</a:t>
            </a:r>
            <a:r>
              <a:rPr lang="zh-CN" altLang="en-US" sz="5400" b="1" spc="-100" dirty="0">
                <a:solidFill>
                  <a:srgbClr val="4472C4"/>
                </a:solidFill>
                <a:latin typeface="楷体" panose="02010609060101010101" pitchFamily="49" charset="-122"/>
                <a:ea typeface="楷体" panose="02010609060101010101" pitchFamily="49" charset="-122"/>
                <a:sym typeface="+mn-ea"/>
              </a:rPr>
              <a:t>全国</a:t>
            </a:r>
            <a:r>
              <a:rPr lang="en-US" altLang="zh-CN" sz="5400" b="1" spc="-100" dirty="0">
                <a:solidFill>
                  <a:srgbClr val="4472C4"/>
                </a:solidFill>
                <a:latin typeface="楷体" panose="02010609060101010101" pitchFamily="49" charset="-122"/>
                <a:ea typeface="楷体" panose="02010609060101010101" pitchFamily="49" charset="-122"/>
                <a:sym typeface="+mn-ea"/>
              </a:rPr>
              <a:t>Ⅲ</a:t>
            </a:r>
            <a:r>
              <a:rPr lang="zh-CN" altLang="en-US" sz="5400" b="1" spc="-100" dirty="0">
                <a:solidFill>
                  <a:srgbClr val="4472C4"/>
                </a:solidFill>
                <a:latin typeface="楷体" panose="02010609060101010101" pitchFamily="49" charset="-122"/>
                <a:ea typeface="楷体" panose="02010609060101010101" pitchFamily="49" charset="-122"/>
                <a:sym typeface="+mn-ea"/>
              </a:rPr>
              <a:t>卷</a:t>
            </a:r>
            <a:r>
              <a:rPr lang="en-US" altLang="zh-CN" sz="5400" b="1" spc="-100" dirty="0">
                <a:solidFill>
                  <a:srgbClr val="4472C4"/>
                </a:solidFill>
                <a:latin typeface="楷体" panose="02010609060101010101" pitchFamily="49" charset="-122"/>
                <a:ea typeface="楷体" panose="02010609060101010101" pitchFamily="49" charset="-122"/>
                <a:sym typeface="+mn-ea"/>
              </a:rPr>
              <a:t>)</a:t>
            </a:r>
            <a:r>
              <a:rPr lang="zh-CN" altLang="en-US" sz="5400" b="1" spc="-100" dirty="0">
                <a:solidFill>
                  <a:srgbClr val="4472C4"/>
                </a:solidFill>
                <a:latin typeface="楷体" panose="02010609060101010101" pitchFamily="49" charset="-122"/>
                <a:ea typeface="楷体" panose="02010609060101010101" pitchFamily="49" charset="-122"/>
                <a:sym typeface="+mn-ea"/>
              </a:rPr>
              <a:t>　 </a:t>
            </a:r>
            <a:endParaRPr lang="en-US" altLang="zh-CN" sz="5400" b="1" spc="-100" dirty="0">
              <a:solidFill>
                <a:srgbClr val="4472C4"/>
              </a:solidFill>
              <a:latin typeface="楷体" panose="02010609060101010101" pitchFamily="49" charset="-122"/>
              <a:ea typeface="楷体" panose="02010609060101010101" pitchFamily="49" charset="-122"/>
              <a:sym typeface="+mn-ea"/>
            </a:endParaRPr>
          </a:p>
        </p:txBody>
      </p:sp>
      <p:pic>
        <p:nvPicPr>
          <p:cNvPr id="3" name="图片 2">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19" name="TextBox 4"/>
          <p:cNvSpPr txBox="1"/>
          <p:nvPr/>
        </p:nvSpPr>
        <p:spPr>
          <a:xfrm>
            <a:off x="2233930" y="5868000"/>
            <a:ext cx="18876010" cy="3748719"/>
          </a:xfrm>
          <a:prstGeom prst="rect">
            <a:avLst/>
          </a:prstGeom>
          <a:noFill/>
        </p:spPr>
        <p:txBody>
          <a:bodyPr wrap="square" rtlCol="0">
            <a:spAutoFit/>
          </a:bodyPr>
          <a:lstStyle/>
          <a:p>
            <a:pPr algn="just">
              <a:lnSpc>
                <a:spcPct val="110000"/>
              </a:lnSpc>
            </a:pPr>
            <a:r>
              <a:rPr lang="zh-CN" altLang="en-US" sz="5400" dirty="0" smtClean="0">
                <a:solidFill>
                  <a:srgbClr val="FF0000"/>
                </a:solidFill>
                <a:latin typeface="黑体" panose="02010609060101010101" pitchFamily="49" charset="-122"/>
                <a:ea typeface="黑体" panose="02010609060101010101" pitchFamily="49" charset="-122"/>
              </a:rPr>
              <a:t>解析</a:t>
            </a:r>
            <a:r>
              <a:rPr lang="zh-CN" altLang="en-US" sz="5400" dirty="0" smtClean="0">
                <a:solidFill>
                  <a:srgbClr val="FF0000"/>
                </a:solidFill>
                <a:latin typeface="楷体" panose="02010609060101010101" pitchFamily="49" charset="-122"/>
                <a:ea typeface="楷体" panose="02010609060101010101" pitchFamily="49" charset="-122"/>
              </a:rPr>
              <a:t>：</a:t>
            </a:r>
            <a:endParaRPr lang="en-US" sz="5400" dirty="0" smtClean="0">
              <a:solidFill>
                <a:srgbClr val="2A5CAA"/>
              </a:solidFill>
              <a:latin typeface="楷体" panose="02010609060101010101" pitchFamily="49" charset="-122"/>
              <a:ea typeface="楷体" panose="02010609060101010101" pitchFamily="49" charset="-122"/>
            </a:endParaRPr>
          </a:p>
          <a:p>
            <a:pPr algn="just">
              <a:lnSpc>
                <a:spcPct val="110000"/>
              </a:lnSpc>
            </a:pPr>
            <a:r>
              <a:rPr lang="en-US" altLang="zh-CN" sz="5400" dirty="0">
                <a:solidFill>
                  <a:srgbClr val="2A5CAA"/>
                </a:solidFill>
                <a:latin typeface="Times New Roman" panose="02020603050405020304" pitchFamily="18" charset="0"/>
                <a:ea typeface="楷体" panose="02010609060101010101" pitchFamily="49" charset="-122"/>
              </a:rPr>
              <a:t>allow sb.to do </a:t>
            </a:r>
            <a:r>
              <a:rPr lang="en-US" altLang="zh-CN" sz="5400" dirty="0" err="1">
                <a:solidFill>
                  <a:srgbClr val="2A5CAA"/>
                </a:solidFill>
                <a:latin typeface="Times New Roman" panose="02020603050405020304" pitchFamily="18" charset="0"/>
                <a:ea typeface="楷体" panose="02010609060101010101" pitchFamily="49" charset="-122"/>
              </a:rPr>
              <a:t>sth</a:t>
            </a:r>
            <a:r>
              <a:rPr lang="en-US" altLang="zh-CN" sz="5400" dirty="0">
                <a:solidFill>
                  <a:srgbClr val="2A5CAA"/>
                </a:solidFill>
                <a:latin typeface="Times New Roman" panose="02020603050405020304" pitchFamily="18" charset="0"/>
                <a:ea typeface="楷体" panose="02010609060101010101" pitchFamily="49" charset="-122"/>
              </a:rPr>
              <a:t>.</a:t>
            </a:r>
            <a:r>
              <a:rPr lang="zh-CN" altLang="en-US" sz="5400" dirty="0">
                <a:solidFill>
                  <a:srgbClr val="2A5CAA"/>
                </a:solidFill>
                <a:latin typeface="Times New Roman" panose="02020603050405020304" pitchFamily="18" charset="0"/>
                <a:ea typeface="楷体" panose="02010609060101010101" pitchFamily="49" charset="-122"/>
              </a:rPr>
              <a:t>是固定搭配，意为“允许某人做某事”，故填</a:t>
            </a:r>
            <a:r>
              <a:rPr lang="en-US" altLang="zh-CN" sz="5400" dirty="0">
                <a:solidFill>
                  <a:srgbClr val="2A5CAA"/>
                </a:solidFill>
                <a:latin typeface="Times New Roman" panose="02020603050405020304" pitchFamily="18" charset="0"/>
                <a:ea typeface="楷体" panose="02010609060101010101" pitchFamily="49" charset="-122"/>
              </a:rPr>
              <a:t>to stay</a:t>
            </a:r>
            <a:r>
              <a:rPr lang="zh-CN" altLang="en-US" sz="5400" dirty="0">
                <a:solidFill>
                  <a:srgbClr val="2A5CAA"/>
                </a:solidFill>
                <a:latin typeface="Times New Roman" panose="02020603050405020304" pitchFamily="18" charset="0"/>
                <a:ea typeface="楷体" panose="02010609060101010101" pitchFamily="49" charset="-122"/>
              </a:rPr>
              <a:t>。句意：一旦他的信息传达了出来，他就会允许我留在这里进行观察。</a:t>
            </a:r>
            <a:endParaRPr sz="5400" dirty="0">
              <a:solidFill>
                <a:srgbClr val="2A5CAA"/>
              </a:solidFill>
              <a:latin typeface="Times New Roman" panose="02020603050405020304" pitchFamily="18" charset="0"/>
              <a:ea typeface="楷体" panose="02010609060101010101" pitchFamily="49" charset="-122"/>
            </a:endParaRPr>
          </a:p>
        </p:txBody>
      </p:sp>
      <p:sp>
        <p:nvSpPr>
          <p:cNvPr id="22" name="矩形 21">
            <a:extLst>
              <a:ext uri="{FF2B5EF4-FFF2-40B4-BE49-F238E27FC236}">
                <a16:creationId xmlns:a16="http://schemas.microsoft.com/office/drawing/2014/main" xmlns="" id="{5F380986-E85D-4581-8505-C5E1B42E6D60}"/>
              </a:ext>
            </a:extLst>
          </p:cNvPr>
          <p:cNvSpPr/>
          <p:nvPr/>
        </p:nvSpPr>
        <p:spPr>
          <a:xfrm>
            <a:off x="1205931" y="693000"/>
            <a:ext cx="21959438" cy="1025089"/>
          </a:xfrm>
          <a:prstGeom prst="rect">
            <a:avLst/>
          </a:prstGeom>
        </p:spPr>
        <p:txBody>
          <a:bodyPr wrap="square">
            <a:spAutoFit/>
          </a:bodyPr>
          <a:lstStyle/>
          <a:p>
            <a:pPr algn="ctr">
              <a:lnSpc>
                <a:spcPct val="110000"/>
              </a:lnSpc>
            </a:pPr>
            <a:r>
              <a:rPr lang="en-US" altLang="zh-CN" sz="6000" b="1" dirty="0">
                <a:latin typeface="Times New Roman" panose="02020603050405020304" pitchFamily="18" charset="0"/>
                <a:ea typeface="楷体" pitchFamily="49" charset="-122"/>
                <a:cs typeface="Times New Roman" panose="02020603050405020304" pitchFamily="18" charset="0"/>
              </a:rPr>
              <a:t>Ⅱ </a:t>
            </a:r>
            <a:r>
              <a:rPr lang="zh-CN" altLang="en-US" sz="6000" b="1" dirty="0">
                <a:latin typeface="Times New Roman" panose="02020603050405020304" pitchFamily="18" charset="0"/>
                <a:ea typeface="楷体" pitchFamily="49" charset="-122"/>
                <a:cs typeface="Times New Roman" panose="02020603050405020304" pitchFamily="18" charset="0"/>
              </a:rPr>
              <a:t>单句语法填空</a:t>
            </a:r>
            <a:endParaRPr lang="zh-CN" altLang="zh-CN" sz="6000" b="1" dirty="0">
              <a:latin typeface="Times New Roman" panose="02020603050405020304" pitchFamily="18" charset="0"/>
              <a:ea typeface="楷体" pitchFamily="49" charset="-122"/>
              <a:cs typeface="Times New Roman" panose="02020603050405020304" pitchFamily="18" charset="0"/>
            </a:endParaRPr>
          </a:p>
        </p:txBody>
      </p:sp>
      <p:sp>
        <p:nvSpPr>
          <p:cNvPr id="9" name="文本框 13"/>
          <p:cNvSpPr txBox="1"/>
          <p:nvPr/>
        </p:nvSpPr>
        <p:spPr>
          <a:xfrm>
            <a:off x="16055650" y="2821295"/>
            <a:ext cx="3150000" cy="923330"/>
          </a:xfrm>
          <a:prstGeom prst="rect">
            <a:avLst/>
          </a:prstGeom>
          <a:noFill/>
        </p:spPr>
        <p:txBody>
          <a:bodyPr wrap="square" rtlCol="0">
            <a:spAutoFit/>
          </a:bodyPr>
          <a:lstStyle/>
          <a:p>
            <a:r>
              <a:rPr lang="en-US"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to stay</a:t>
            </a:r>
            <a:endPar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sym typeface="+mn-ea"/>
            </a:endParaRPr>
          </a:p>
        </p:txBody>
      </p:sp>
      <p:sp>
        <p:nvSpPr>
          <p:cNvPr id="10"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5    </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突破积累练</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P310</a:t>
            </a:r>
            <a:endParaRPr lang="zh-CN" altLang="en-US" sz="3200" dirty="0">
              <a:solidFill>
                <a:srgbClr val="FF0000"/>
              </a:solidFill>
              <a:latin typeface="宋体" panose="02010600030101010101" pitchFamily="2" charset="-122"/>
              <a:ea typeface="宋体" panose="02010600030101010101" pitchFamily="2" charset="-122"/>
            </a:endParaRPr>
          </a:p>
        </p:txBody>
      </p:sp>
      <p:pic>
        <p:nvPicPr>
          <p:cNvPr id="11" name="图片 10">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3064501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1"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fade">
                                      <p:cBhvr>
                                        <p:cTn id="12" dur="500"/>
                                        <p:tgtEl>
                                          <p:spTgt spid="1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19" grpId="0" build="allAtOnce" bldLvl="0"/>
      <p:bldP spid="19" grpId="1"/>
      <p:bldP spid="9" grpId="0"/>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1"/>
          <p:cNvSpPr txBox="1"/>
          <p:nvPr/>
        </p:nvSpPr>
        <p:spPr>
          <a:xfrm>
            <a:off x="1295649" y="1949150"/>
            <a:ext cx="20520001" cy="2834622"/>
          </a:xfrm>
          <a:prstGeom prst="rect">
            <a:avLst/>
          </a:prstGeom>
          <a:noFill/>
        </p:spPr>
        <p:txBody>
          <a:bodyPr wrap="square" rtlCol="0">
            <a:spAutoFit/>
          </a:bodyPr>
          <a:lstStyle/>
          <a:p>
            <a:pPr fontAlgn="auto">
              <a:lnSpc>
                <a:spcPct val="110000"/>
              </a:lnSpc>
            </a:pPr>
            <a:r>
              <a:rPr lang="en-US" altLang="zh-CN" sz="5400" dirty="0" smtClean="0">
                <a:latin typeface="Times New Roman" panose="02020603050405020304" pitchFamily="18" charset="0"/>
                <a:ea typeface="楷体" panose="02010609060101010101" pitchFamily="49" charset="-122"/>
              </a:rPr>
              <a:t>2. ____________(</a:t>
            </a:r>
            <a:r>
              <a:rPr lang="en-US" altLang="zh-CN" sz="5400" dirty="0">
                <a:latin typeface="Times New Roman" panose="02020603050405020304" pitchFamily="18" charset="0"/>
                <a:ea typeface="楷体" panose="02010609060101010101" pitchFamily="49" charset="-122"/>
              </a:rPr>
              <a:t>consider) from this point of view, the question will be </a:t>
            </a:r>
            <a:endParaRPr lang="en-US" altLang="zh-CN" sz="5400" dirty="0" smtClean="0">
              <a:latin typeface="Times New Roman" panose="02020603050405020304" pitchFamily="18" charset="0"/>
              <a:ea typeface="楷体" panose="02010609060101010101" pitchFamily="49" charset="-122"/>
            </a:endParaRPr>
          </a:p>
          <a:p>
            <a:pPr fontAlgn="auto">
              <a:lnSpc>
                <a:spcPct val="110000"/>
              </a:lnSpc>
            </a:pPr>
            <a:r>
              <a:rPr lang="en-US" altLang="zh-CN" sz="5400" dirty="0">
                <a:latin typeface="Times New Roman" panose="02020603050405020304" pitchFamily="18" charset="0"/>
                <a:ea typeface="楷体" panose="02010609060101010101" pitchFamily="49" charset="-122"/>
              </a:rPr>
              <a:t> </a:t>
            </a:r>
            <a:r>
              <a:rPr lang="en-US" altLang="zh-CN" sz="5400" dirty="0" smtClean="0">
                <a:latin typeface="Times New Roman" panose="02020603050405020304" pitchFamily="18" charset="0"/>
                <a:ea typeface="楷体" panose="02010609060101010101" pitchFamily="49" charset="-122"/>
              </a:rPr>
              <a:t>   of </a:t>
            </a:r>
            <a:r>
              <a:rPr lang="en-US" altLang="zh-CN" sz="5400" dirty="0">
                <a:latin typeface="Times New Roman" panose="02020603050405020304" pitchFamily="18" charset="0"/>
                <a:ea typeface="楷体" panose="02010609060101010101" pitchFamily="49" charset="-122"/>
              </a:rPr>
              <a:t>great importance.</a:t>
            </a:r>
            <a:r>
              <a:rPr lang="zh-CN" altLang="en-US" sz="5400" dirty="0">
                <a:latin typeface="Times New Roman" panose="02020603050405020304" pitchFamily="18" charset="0"/>
                <a:ea typeface="楷体" panose="02010609060101010101" pitchFamily="49" charset="-122"/>
              </a:rPr>
              <a:t>　</a:t>
            </a:r>
            <a:endParaRPr lang="en-US" altLang="zh-CN" sz="5400" dirty="0" smtClean="0">
              <a:latin typeface="Times New Roman" panose="02020603050405020304" pitchFamily="18" charset="0"/>
              <a:ea typeface="楷体" panose="02010609060101010101" pitchFamily="49" charset="-122"/>
            </a:endParaRPr>
          </a:p>
          <a:p>
            <a:pPr algn="r" fontAlgn="auto">
              <a:lnSpc>
                <a:spcPct val="110000"/>
              </a:lnSpc>
            </a:pPr>
            <a:r>
              <a:rPr lang="en-US" altLang="zh-CN" sz="5400" b="1" spc="-100" dirty="0" smtClean="0">
                <a:solidFill>
                  <a:srgbClr val="4472C4"/>
                </a:solidFill>
                <a:latin typeface="楷体" panose="02010609060101010101" pitchFamily="49" charset="-122"/>
                <a:ea typeface="楷体" panose="02010609060101010101" pitchFamily="49" charset="-122"/>
                <a:sym typeface="+mn-ea"/>
              </a:rPr>
              <a:t> (</a:t>
            </a:r>
            <a:r>
              <a:rPr lang="en-US" altLang="zh-CN" sz="5400" b="1" spc="-100" dirty="0">
                <a:solidFill>
                  <a:srgbClr val="4472C4"/>
                </a:solidFill>
                <a:latin typeface="楷体" panose="02010609060101010101" pitchFamily="49" charset="-122"/>
                <a:ea typeface="楷体" panose="02010609060101010101" pitchFamily="49" charset="-122"/>
                <a:sym typeface="+mn-ea"/>
              </a:rPr>
              <a:t>2019·</a:t>
            </a:r>
            <a:r>
              <a:rPr lang="zh-CN" altLang="en-US" sz="5400" b="1" spc="-100" dirty="0">
                <a:solidFill>
                  <a:srgbClr val="4472C4"/>
                </a:solidFill>
                <a:latin typeface="楷体" panose="02010609060101010101" pitchFamily="49" charset="-122"/>
                <a:ea typeface="楷体" panose="02010609060101010101" pitchFamily="49" charset="-122"/>
                <a:sym typeface="+mn-ea"/>
              </a:rPr>
              <a:t>新编</a:t>
            </a:r>
            <a:r>
              <a:rPr lang="en-US" altLang="zh-CN" sz="5400" b="1" spc="-100" dirty="0">
                <a:solidFill>
                  <a:srgbClr val="4472C4"/>
                </a:solidFill>
                <a:latin typeface="楷体" panose="02010609060101010101" pitchFamily="49" charset="-122"/>
                <a:ea typeface="楷体" panose="02010609060101010101" pitchFamily="49" charset="-122"/>
                <a:sym typeface="+mn-ea"/>
              </a:rPr>
              <a:t>) </a:t>
            </a:r>
            <a:r>
              <a:rPr lang="zh-CN" altLang="en-US" sz="5400" b="1" spc="-100" dirty="0" smtClean="0">
                <a:solidFill>
                  <a:srgbClr val="4472C4"/>
                </a:solidFill>
                <a:latin typeface="楷体" panose="02010609060101010101" pitchFamily="49" charset="-122"/>
                <a:ea typeface="楷体" panose="02010609060101010101" pitchFamily="49" charset="-122"/>
                <a:sym typeface="+mn-ea"/>
              </a:rPr>
              <a:t>　 </a:t>
            </a:r>
            <a:endParaRPr lang="en-US" altLang="zh-CN" sz="5400" b="1" spc="-100" dirty="0">
              <a:solidFill>
                <a:srgbClr val="4472C4"/>
              </a:solidFill>
              <a:latin typeface="楷体" panose="02010609060101010101" pitchFamily="49" charset="-122"/>
              <a:ea typeface="楷体" panose="02010609060101010101" pitchFamily="49" charset="-122"/>
              <a:sym typeface="+mn-ea"/>
            </a:endParaRPr>
          </a:p>
        </p:txBody>
      </p:sp>
      <p:pic>
        <p:nvPicPr>
          <p:cNvPr id="3" name="图片 2">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19" name="TextBox 4"/>
          <p:cNvSpPr txBox="1"/>
          <p:nvPr/>
        </p:nvSpPr>
        <p:spPr>
          <a:xfrm>
            <a:off x="2233930" y="5868000"/>
            <a:ext cx="18876010" cy="4662815"/>
          </a:xfrm>
          <a:prstGeom prst="rect">
            <a:avLst/>
          </a:prstGeom>
          <a:noFill/>
        </p:spPr>
        <p:txBody>
          <a:bodyPr wrap="square" rtlCol="0">
            <a:spAutoFit/>
          </a:bodyPr>
          <a:lstStyle/>
          <a:p>
            <a:pPr algn="just">
              <a:lnSpc>
                <a:spcPct val="110000"/>
              </a:lnSpc>
            </a:pPr>
            <a:r>
              <a:rPr lang="zh-CN" altLang="en-US" sz="5400" dirty="0" smtClean="0">
                <a:solidFill>
                  <a:srgbClr val="FF0000"/>
                </a:solidFill>
                <a:latin typeface="黑体" panose="02010609060101010101" pitchFamily="49" charset="-122"/>
                <a:ea typeface="黑体" panose="02010609060101010101" pitchFamily="49" charset="-122"/>
              </a:rPr>
              <a:t>解析</a:t>
            </a:r>
            <a:r>
              <a:rPr lang="zh-CN" altLang="en-US" sz="5400" dirty="0" smtClean="0">
                <a:solidFill>
                  <a:srgbClr val="FF0000"/>
                </a:solidFill>
                <a:latin typeface="楷体" panose="02010609060101010101" pitchFamily="49" charset="-122"/>
                <a:ea typeface="楷体" panose="02010609060101010101" pitchFamily="49" charset="-122"/>
              </a:rPr>
              <a:t>：</a:t>
            </a:r>
            <a:endParaRPr lang="en-US" sz="5400" dirty="0" smtClean="0">
              <a:solidFill>
                <a:srgbClr val="2A5CAA"/>
              </a:solidFill>
              <a:latin typeface="楷体" panose="02010609060101010101" pitchFamily="49" charset="-122"/>
              <a:ea typeface="楷体" panose="02010609060101010101" pitchFamily="49" charset="-122"/>
            </a:endParaRPr>
          </a:p>
          <a:p>
            <a:pPr algn="just">
              <a:lnSpc>
                <a:spcPct val="110000"/>
              </a:lnSpc>
            </a:pPr>
            <a:r>
              <a:rPr lang="zh-CN" altLang="en-US" sz="5400" dirty="0">
                <a:solidFill>
                  <a:srgbClr val="2A5CAA"/>
                </a:solidFill>
                <a:latin typeface="Times New Roman" panose="02020603050405020304" pitchFamily="18" charset="0"/>
                <a:ea typeface="楷体" panose="02010609060101010101" pitchFamily="49" charset="-122"/>
              </a:rPr>
              <a:t>分析句子结构可知，空格处所填词在句中为非谓语，提示词</a:t>
            </a:r>
            <a:r>
              <a:rPr lang="en-US" altLang="zh-CN" sz="5400" dirty="0">
                <a:solidFill>
                  <a:srgbClr val="2A5CAA"/>
                </a:solidFill>
                <a:latin typeface="Times New Roman" panose="02020603050405020304" pitchFamily="18" charset="0"/>
                <a:ea typeface="楷体" panose="02010609060101010101" pitchFamily="49" charset="-122"/>
              </a:rPr>
              <a:t>consider</a:t>
            </a:r>
            <a:r>
              <a:rPr lang="zh-CN" altLang="en-US" sz="5400" dirty="0">
                <a:solidFill>
                  <a:srgbClr val="2A5CAA"/>
                </a:solidFill>
                <a:latin typeface="Times New Roman" panose="02020603050405020304" pitchFamily="18" charset="0"/>
                <a:ea typeface="楷体" panose="02010609060101010101" pitchFamily="49" charset="-122"/>
              </a:rPr>
              <a:t>与其逻辑主语</a:t>
            </a:r>
            <a:r>
              <a:rPr lang="en-US" altLang="zh-CN" sz="5400" dirty="0">
                <a:solidFill>
                  <a:srgbClr val="2A5CAA"/>
                </a:solidFill>
                <a:latin typeface="Times New Roman" panose="02020603050405020304" pitchFamily="18" charset="0"/>
                <a:ea typeface="楷体" panose="02010609060101010101" pitchFamily="49" charset="-122"/>
              </a:rPr>
              <a:t>question</a:t>
            </a:r>
            <a:r>
              <a:rPr lang="zh-CN" altLang="en-US" sz="5400" dirty="0">
                <a:solidFill>
                  <a:srgbClr val="2A5CAA"/>
                </a:solidFill>
                <a:latin typeface="Times New Roman" panose="02020603050405020304" pitchFamily="18" charset="0"/>
                <a:ea typeface="楷体" panose="02010609060101010101" pitchFamily="49" charset="-122"/>
              </a:rPr>
              <a:t>是被动关系，故填提示词的过去分词形式</a:t>
            </a:r>
            <a:r>
              <a:rPr lang="en-US" altLang="zh-CN" sz="5400" dirty="0">
                <a:solidFill>
                  <a:srgbClr val="2A5CAA"/>
                </a:solidFill>
                <a:latin typeface="Times New Roman" panose="02020603050405020304" pitchFamily="18" charset="0"/>
                <a:ea typeface="楷体" panose="02010609060101010101" pitchFamily="49" charset="-122"/>
              </a:rPr>
              <a:t>considered</a:t>
            </a:r>
            <a:r>
              <a:rPr lang="zh-CN" altLang="en-US" sz="5400" dirty="0">
                <a:solidFill>
                  <a:srgbClr val="2A5CAA"/>
                </a:solidFill>
                <a:latin typeface="Times New Roman" panose="02020603050405020304" pitchFamily="18" charset="0"/>
                <a:ea typeface="楷体" panose="02010609060101010101" pitchFamily="49" charset="-122"/>
              </a:rPr>
              <a:t>，构成过去分词短语作条件状语。注意空格位于句首，首字母应大写。</a:t>
            </a:r>
            <a:endParaRPr sz="5400" dirty="0">
              <a:solidFill>
                <a:srgbClr val="2A5CAA"/>
              </a:solidFill>
              <a:latin typeface="Times New Roman" panose="02020603050405020304" pitchFamily="18" charset="0"/>
              <a:ea typeface="楷体" panose="02010609060101010101" pitchFamily="49" charset="-122"/>
            </a:endParaRPr>
          </a:p>
        </p:txBody>
      </p:sp>
      <p:sp>
        <p:nvSpPr>
          <p:cNvPr id="22" name="矩形 21">
            <a:extLst>
              <a:ext uri="{FF2B5EF4-FFF2-40B4-BE49-F238E27FC236}">
                <a16:creationId xmlns:a16="http://schemas.microsoft.com/office/drawing/2014/main" xmlns="" id="{5F380986-E85D-4581-8505-C5E1B42E6D60}"/>
              </a:ext>
            </a:extLst>
          </p:cNvPr>
          <p:cNvSpPr/>
          <p:nvPr/>
        </p:nvSpPr>
        <p:spPr>
          <a:xfrm>
            <a:off x="1205931" y="693000"/>
            <a:ext cx="21959438" cy="1025089"/>
          </a:xfrm>
          <a:prstGeom prst="rect">
            <a:avLst/>
          </a:prstGeom>
        </p:spPr>
        <p:txBody>
          <a:bodyPr wrap="square">
            <a:spAutoFit/>
          </a:bodyPr>
          <a:lstStyle/>
          <a:p>
            <a:pPr algn="ctr">
              <a:lnSpc>
                <a:spcPct val="110000"/>
              </a:lnSpc>
            </a:pPr>
            <a:r>
              <a:rPr lang="en-US" altLang="zh-CN" sz="6000" b="1" dirty="0">
                <a:latin typeface="Times New Roman" panose="02020603050405020304" pitchFamily="18" charset="0"/>
                <a:ea typeface="楷体" pitchFamily="49" charset="-122"/>
                <a:cs typeface="Times New Roman" panose="02020603050405020304" pitchFamily="18" charset="0"/>
              </a:rPr>
              <a:t>Ⅱ </a:t>
            </a:r>
            <a:r>
              <a:rPr lang="zh-CN" altLang="en-US" sz="6000" b="1" dirty="0">
                <a:latin typeface="Times New Roman" panose="02020603050405020304" pitchFamily="18" charset="0"/>
                <a:ea typeface="楷体" pitchFamily="49" charset="-122"/>
                <a:cs typeface="Times New Roman" panose="02020603050405020304" pitchFamily="18" charset="0"/>
              </a:rPr>
              <a:t>单句语法填空</a:t>
            </a:r>
            <a:endParaRPr lang="zh-CN" altLang="zh-CN" sz="6000" b="1" dirty="0">
              <a:latin typeface="Times New Roman" panose="02020603050405020304" pitchFamily="18" charset="0"/>
              <a:ea typeface="楷体" pitchFamily="49" charset="-122"/>
              <a:cs typeface="Times New Roman" panose="02020603050405020304" pitchFamily="18" charset="0"/>
            </a:endParaRPr>
          </a:p>
        </p:txBody>
      </p:sp>
      <p:sp>
        <p:nvSpPr>
          <p:cNvPr id="9" name="文本框 13"/>
          <p:cNvSpPr txBox="1"/>
          <p:nvPr/>
        </p:nvSpPr>
        <p:spPr>
          <a:xfrm>
            <a:off x="2105025" y="1998000"/>
            <a:ext cx="3510000" cy="923330"/>
          </a:xfrm>
          <a:prstGeom prst="rect">
            <a:avLst/>
          </a:prstGeom>
          <a:noFill/>
        </p:spPr>
        <p:txBody>
          <a:bodyPr wrap="square" rtlCol="0">
            <a:spAutoFit/>
          </a:bodyPr>
          <a:lstStyle/>
          <a:p>
            <a:r>
              <a:rPr lang="en-US"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Considered</a:t>
            </a:r>
            <a:endPar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sym typeface="+mn-ea"/>
            </a:endParaRPr>
          </a:p>
        </p:txBody>
      </p:sp>
      <p:sp>
        <p:nvSpPr>
          <p:cNvPr id="10"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5    </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突破积累练</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P310</a:t>
            </a:r>
            <a:endParaRPr lang="zh-CN" altLang="en-US" sz="3200" dirty="0">
              <a:solidFill>
                <a:srgbClr val="FF0000"/>
              </a:solidFill>
              <a:latin typeface="宋体" panose="02010600030101010101" pitchFamily="2" charset="-122"/>
              <a:ea typeface="宋体" panose="02010600030101010101" pitchFamily="2" charset="-122"/>
            </a:endParaRPr>
          </a:p>
        </p:txBody>
      </p:sp>
      <p:pic>
        <p:nvPicPr>
          <p:cNvPr id="11" name="图片 10">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31552953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1"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fade">
                                      <p:cBhvr>
                                        <p:cTn id="12" dur="500"/>
                                        <p:tgtEl>
                                          <p:spTgt spid="1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19" grpId="0" build="allAtOnce" bldLvl="0"/>
      <p:bldP spid="19" grpId="1"/>
      <p:bldP spid="9" grpId="0"/>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1"/>
          <p:cNvSpPr txBox="1"/>
          <p:nvPr/>
        </p:nvSpPr>
        <p:spPr>
          <a:xfrm>
            <a:off x="1295649" y="1949150"/>
            <a:ext cx="20520001" cy="2834622"/>
          </a:xfrm>
          <a:prstGeom prst="rect">
            <a:avLst/>
          </a:prstGeom>
          <a:noFill/>
        </p:spPr>
        <p:txBody>
          <a:bodyPr wrap="square" rtlCol="0">
            <a:spAutoFit/>
          </a:bodyPr>
          <a:lstStyle/>
          <a:p>
            <a:pPr fontAlgn="auto">
              <a:lnSpc>
                <a:spcPct val="110000"/>
              </a:lnSpc>
            </a:pPr>
            <a:r>
              <a:rPr lang="en-US" altLang="zh-CN" sz="5400" dirty="0" smtClean="0">
                <a:latin typeface="Times New Roman" panose="02020603050405020304" pitchFamily="18" charset="0"/>
                <a:ea typeface="楷体" panose="02010609060101010101" pitchFamily="49" charset="-122"/>
              </a:rPr>
              <a:t>3. You </a:t>
            </a:r>
            <a:r>
              <a:rPr lang="en-US" altLang="zh-CN" sz="5400" dirty="0">
                <a:latin typeface="Times New Roman" panose="02020603050405020304" pitchFamily="18" charset="0"/>
                <a:ea typeface="楷体" panose="02010609060101010101" pitchFamily="49" charset="-122"/>
              </a:rPr>
              <a:t>may drink, smoke, be overweight and still reduce your risk of </a:t>
            </a:r>
            <a:endParaRPr lang="en-US" altLang="zh-CN" sz="5400" dirty="0" smtClean="0">
              <a:latin typeface="Times New Roman" panose="02020603050405020304" pitchFamily="18" charset="0"/>
              <a:ea typeface="楷体" panose="02010609060101010101" pitchFamily="49" charset="-122"/>
            </a:endParaRPr>
          </a:p>
          <a:p>
            <a:pPr fontAlgn="auto">
              <a:lnSpc>
                <a:spcPct val="110000"/>
              </a:lnSpc>
            </a:pPr>
            <a:r>
              <a:rPr lang="en-US" altLang="zh-CN" sz="5400" dirty="0">
                <a:latin typeface="Times New Roman" panose="02020603050405020304" pitchFamily="18" charset="0"/>
                <a:ea typeface="楷体" panose="02010609060101010101" pitchFamily="49" charset="-122"/>
              </a:rPr>
              <a:t> </a:t>
            </a:r>
            <a:r>
              <a:rPr lang="en-US" altLang="zh-CN" sz="5400" dirty="0" smtClean="0">
                <a:latin typeface="Times New Roman" panose="02020603050405020304" pitchFamily="18" charset="0"/>
                <a:ea typeface="楷体" panose="02010609060101010101" pitchFamily="49" charset="-122"/>
              </a:rPr>
              <a:t>   _______(</a:t>
            </a:r>
            <a:r>
              <a:rPr lang="en-US" altLang="zh-CN" sz="5400" dirty="0">
                <a:latin typeface="Times New Roman" panose="02020603050405020304" pitchFamily="18" charset="0"/>
                <a:ea typeface="楷体" panose="02010609060101010101" pitchFamily="49" charset="-122"/>
              </a:rPr>
              <a:t>die) early by running</a:t>
            </a:r>
            <a:r>
              <a:rPr lang="en-US" altLang="zh-CN" sz="5400" dirty="0" smtClean="0">
                <a:latin typeface="Times New Roman" panose="02020603050405020304" pitchFamily="18" charset="0"/>
                <a:ea typeface="楷体" panose="02010609060101010101" pitchFamily="49" charset="-122"/>
              </a:rPr>
              <a:t>.</a:t>
            </a:r>
          </a:p>
          <a:p>
            <a:pPr algn="r" fontAlgn="auto">
              <a:lnSpc>
                <a:spcPct val="110000"/>
              </a:lnSpc>
            </a:pPr>
            <a:r>
              <a:rPr lang="en-US" altLang="zh-CN" sz="5400" b="1" spc="-100" dirty="0" smtClean="0">
                <a:solidFill>
                  <a:srgbClr val="4472C4"/>
                </a:solidFill>
                <a:latin typeface="楷体" panose="02010609060101010101" pitchFamily="49" charset="-122"/>
                <a:ea typeface="楷体" panose="02010609060101010101" pitchFamily="49" charset="-122"/>
                <a:sym typeface="+mn-ea"/>
              </a:rPr>
              <a:t>(</a:t>
            </a:r>
            <a:r>
              <a:rPr lang="en-US" altLang="zh-CN" sz="5400" b="1" spc="-100" dirty="0">
                <a:solidFill>
                  <a:srgbClr val="4472C4"/>
                </a:solidFill>
                <a:latin typeface="楷体" panose="02010609060101010101" pitchFamily="49" charset="-122"/>
                <a:ea typeface="楷体" panose="02010609060101010101" pitchFamily="49" charset="-122"/>
                <a:sym typeface="+mn-ea"/>
              </a:rPr>
              <a:t>2018·</a:t>
            </a:r>
            <a:r>
              <a:rPr lang="zh-CN" altLang="en-US" sz="5400" b="1" spc="-100" dirty="0">
                <a:solidFill>
                  <a:srgbClr val="4472C4"/>
                </a:solidFill>
                <a:latin typeface="楷体" panose="02010609060101010101" pitchFamily="49" charset="-122"/>
                <a:ea typeface="楷体" panose="02010609060101010101" pitchFamily="49" charset="-122"/>
                <a:sym typeface="+mn-ea"/>
              </a:rPr>
              <a:t>全国</a:t>
            </a:r>
            <a:r>
              <a:rPr lang="en-US" altLang="zh-CN" sz="5400" b="1" spc="-100" dirty="0">
                <a:solidFill>
                  <a:srgbClr val="4472C4"/>
                </a:solidFill>
                <a:latin typeface="楷体" panose="02010609060101010101" pitchFamily="49" charset="-122"/>
                <a:ea typeface="楷体" panose="02010609060101010101" pitchFamily="49" charset="-122"/>
                <a:sym typeface="+mn-ea"/>
              </a:rPr>
              <a:t>I</a:t>
            </a:r>
            <a:r>
              <a:rPr lang="zh-CN" altLang="en-US" sz="5400" b="1" spc="-100" dirty="0">
                <a:solidFill>
                  <a:srgbClr val="4472C4"/>
                </a:solidFill>
                <a:latin typeface="楷体" panose="02010609060101010101" pitchFamily="49" charset="-122"/>
                <a:ea typeface="楷体" panose="02010609060101010101" pitchFamily="49" charset="-122"/>
                <a:sym typeface="+mn-ea"/>
              </a:rPr>
              <a:t>卷</a:t>
            </a:r>
            <a:r>
              <a:rPr lang="en-US" altLang="zh-CN" sz="5400" b="1" spc="-100" dirty="0">
                <a:solidFill>
                  <a:srgbClr val="4472C4"/>
                </a:solidFill>
                <a:latin typeface="楷体" panose="02010609060101010101" pitchFamily="49" charset="-122"/>
                <a:ea typeface="楷体" panose="02010609060101010101" pitchFamily="49" charset="-122"/>
                <a:sym typeface="+mn-ea"/>
              </a:rPr>
              <a:t>)  </a:t>
            </a:r>
            <a:r>
              <a:rPr lang="zh-CN" altLang="en-US" sz="5400" b="1" spc="-100" dirty="0" smtClean="0">
                <a:solidFill>
                  <a:srgbClr val="4472C4"/>
                </a:solidFill>
                <a:latin typeface="楷体" panose="02010609060101010101" pitchFamily="49" charset="-122"/>
                <a:ea typeface="楷体" panose="02010609060101010101" pitchFamily="49" charset="-122"/>
                <a:sym typeface="+mn-ea"/>
              </a:rPr>
              <a:t>　 </a:t>
            </a:r>
            <a:endParaRPr lang="en-US" altLang="zh-CN" sz="5400" b="1" spc="-100" dirty="0">
              <a:solidFill>
                <a:srgbClr val="4472C4"/>
              </a:solidFill>
              <a:latin typeface="楷体" panose="02010609060101010101" pitchFamily="49" charset="-122"/>
              <a:ea typeface="楷体" panose="02010609060101010101" pitchFamily="49" charset="-122"/>
              <a:sym typeface="+mn-ea"/>
            </a:endParaRPr>
          </a:p>
        </p:txBody>
      </p:sp>
      <p:pic>
        <p:nvPicPr>
          <p:cNvPr id="3" name="图片 2">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19" name="TextBox 4"/>
          <p:cNvSpPr txBox="1"/>
          <p:nvPr/>
        </p:nvSpPr>
        <p:spPr>
          <a:xfrm>
            <a:off x="2233930" y="5868000"/>
            <a:ext cx="18876010" cy="3748719"/>
          </a:xfrm>
          <a:prstGeom prst="rect">
            <a:avLst/>
          </a:prstGeom>
          <a:noFill/>
        </p:spPr>
        <p:txBody>
          <a:bodyPr wrap="square" rtlCol="0">
            <a:spAutoFit/>
          </a:bodyPr>
          <a:lstStyle/>
          <a:p>
            <a:pPr algn="just">
              <a:lnSpc>
                <a:spcPct val="110000"/>
              </a:lnSpc>
            </a:pPr>
            <a:r>
              <a:rPr lang="zh-CN" altLang="en-US" sz="5400" dirty="0" smtClean="0">
                <a:solidFill>
                  <a:srgbClr val="FF0000"/>
                </a:solidFill>
                <a:latin typeface="黑体" panose="02010609060101010101" pitchFamily="49" charset="-122"/>
                <a:ea typeface="黑体" panose="02010609060101010101" pitchFamily="49" charset="-122"/>
              </a:rPr>
              <a:t>解析</a:t>
            </a:r>
            <a:r>
              <a:rPr lang="zh-CN" altLang="en-US" sz="5400" dirty="0" smtClean="0">
                <a:solidFill>
                  <a:srgbClr val="FF0000"/>
                </a:solidFill>
                <a:latin typeface="楷体" panose="02010609060101010101" pitchFamily="49" charset="-122"/>
                <a:ea typeface="楷体" panose="02010609060101010101" pitchFamily="49" charset="-122"/>
              </a:rPr>
              <a:t>：</a:t>
            </a:r>
            <a:endParaRPr lang="en-US" sz="5400" dirty="0" smtClean="0">
              <a:solidFill>
                <a:srgbClr val="2A5CAA"/>
              </a:solidFill>
              <a:latin typeface="楷体" panose="02010609060101010101" pitchFamily="49" charset="-122"/>
              <a:ea typeface="楷体" panose="02010609060101010101" pitchFamily="49" charset="-122"/>
            </a:endParaRPr>
          </a:p>
          <a:p>
            <a:pPr algn="just">
              <a:lnSpc>
                <a:spcPct val="110000"/>
              </a:lnSpc>
            </a:pPr>
            <a:r>
              <a:rPr lang="zh-CN" altLang="en-US" sz="5400" dirty="0">
                <a:solidFill>
                  <a:srgbClr val="2A5CAA"/>
                </a:solidFill>
                <a:latin typeface="Times New Roman" panose="02020603050405020304" pitchFamily="18" charset="0"/>
                <a:ea typeface="楷体" panose="02010609060101010101" pitchFamily="49" charset="-122"/>
              </a:rPr>
              <a:t>空格处所填单词在句中作介词</a:t>
            </a:r>
            <a:r>
              <a:rPr lang="en-US" altLang="zh-CN" sz="5400" dirty="0">
                <a:solidFill>
                  <a:srgbClr val="2A5CAA"/>
                </a:solidFill>
                <a:latin typeface="Times New Roman" panose="02020603050405020304" pitchFamily="18" charset="0"/>
                <a:ea typeface="楷体" panose="02010609060101010101" pitchFamily="49" charset="-122"/>
              </a:rPr>
              <a:t>of</a:t>
            </a:r>
            <a:r>
              <a:rPr lang="zh-CN" altLang="en-US" sz="5400" dirty="0">
                <a:solidFill>
                  <a:srgbClr val="2A5CAA"/>
                </a:solidFill>
                <a:latin typeface="Times New Roman" panose="02020603050405020304" pitchFamily="18" charset="0"/>
                <a:ea typeface="楷体" panose="02010609060101010101" pitchFamily="49" charset="-122"/>
              </a:rPr>
              <a:t>的宾语，故填</a:t>
            </a:r>
            <a:r>
              <a:rPr lang="en-US" altLang="zh-CN" sz="5400" dirty="0">
                <a:solidFill>
                  <a:srgbClr val="2A5CAA"/>
                </a:solidFill>
                <a:latin typeface="Times New Roman" panose="02020603050405020304" pitchFamily="18" charset="0"/>
                <a:ea typeface="楷体" panose="02010609060101010101" pitchFamily="49" charset="-122"/>
              </a:rPr>
              <a:t>die</a:t>
            </a:r>
            <a:r>
              <a:rPr lang="zh-CN" altLang="en-US" sz="5400" dirty="0">
                <a:solidFill>
                  <a:srgbClr val="2A5CAA"/>
                </a:solidFill>
                <a:latin typeface="Times New Roman" panose="02020603050405020304" pitchFamily="18" charset="0"/>
                <a:ea typeface="楷体" panose="02010609060101010101" pitchFamily="49" charset="-122"/>
              </a:rPr>
              <a:t>的动名词形式</a:t>
            </a:r>
            <a:r>
              <a:rPr lang="en-US" altLang="zh-CN" sz="5400" dirty="0">
                <a:solidFill>
                  <a:srgbClr val="2A5CAA"/>
                </a:solidFill>
                <a:latin typeface="Times New Roman" panose="02020603050405020304" pitchFamily="18" charset="0"/>
                <a:ea typeface="楷体" panose="02010609060101010101" pitchFamily="49" charset="-122"/>
              </a:rPr>
              <a:t>dying</a:t>
            </a:r>
            <a:r>
              <a:rPr lang="zh-CN" altLang="en-US" sz="5400" dirty="0">
                <a:solidFill>
                  <a:srgbClr val="2A5CAA"/>
                </a:solidFill>
                <a:latin typeface="Times New Roman" panose="02020603050405020304" pitchFamily="18" charset="0"/>
                <a:ea typeface="楷体" panose="02010609060101010101" pitchFamily="49" charset="-122"/>
              </a:rPr>
              <a:t>。句意：你可能喝酒、抽烟、超重，但是仍然可以通过跑步来降低早逝的风险。</a:t>
            </a:r>
            <a:endParaRPr sz="5400" dirty="0">
              <a:solidFill>
                <a:srgbClr val="2A5CAA"/>
              </a:solidFill>
              <a:latin typeface="Times New Roman" panose="02020603050405020304" pitchFamily="18" charset="0"/>
              <a:ea typeface="楷体" panose="02010609060101010101" pitchFamily="49" charset="-122"/>
            </a:endParaRPr>
          </a:p>
        </p:txBody>
      </p:sp>
      <p:sp>
        <p:nvSpPr>
          <p:cNvPr id="22" name="矩形 21">
            <a:extLst>
              <a:ext uri="{FF2B5EF4-FFF2-40B4-BE49-F238E27FC236}">
                <a16:creationId xmlns:a16="http://schemas.microsoft.com/office/drawing/2014/main" xmlns="" id="{5F380986-E85D-4581-8505-C5E1B42E6D60}"/>
              </a:ext>
            </a:extLst>
          </p:cNvPr>
          <p:cNvSpPr/>
          <p:nvPr/>
        </p:nvSpPr>
        <p:spPr>
          <a:xfrm>
            <a:off x="1205931" y="693000"/>
            <a:ext cx="21959438" cy="1025089"/>
          </a:xfrm>
          <a:prstGeom prst="rect">
            <a:avLst/>
          </a:prstGeom>
        </p:spPr>
        <p:txBody>
          <a:bodyPr wrap="square">
            <a:spAutoFit/>
          </a:bodyPr>
          <a:lstStyle/>
          <a:p>
            <a:pPr algn="ctr">
              <a:lnSpc>
                <a:spcPct val="110000"/>
              </a:lnSpc>
            </a:pPr>
            <a:r>
              <a:rPr lang="en-US" altLang="zh-CN" sz="6000" b="1" dirty="0">
                <a:latin typeface="Times New Roman" panose="02020603050405020304" pitchFamily="18" charset="0"/>
                <a:ea typeface="楷体" pitchFamily="49" charset="-122"/>
                <a:cs typeface="Times New Roman" panose="02020603050405020304" pitchFamily="18" charset="0"/>
              </a:rPr>
              <a:t>Ⅱ </a:t>
            </a:r>
            <a:r>
              <a:rPr lang="zh-CN" altLang="en-US" sz="6000" b="1" dirty="0">
                <a:latin typeface="Times New Roman" panose="02020603050405020304" pitchFamily="18" charset="0"/>
                <a:ea typeface="楷体" pitchFamily="49" charset="-122"/>
                <a:cs typeface="Times New Roman" panose="02020603050405020304" pitchFamily="18" charset="0"/>
              </a:rPr>
              <a:t>单句语法填空</a:t>
            </a:r>
            <a:endParaRPr lang="zh-CN" altLang="zh-CN" sz="6000" b="1" dirty="0">
              <a:latin typeface="Times New Roman" panose="02020603050405020304" pitchFamily="18" charset="0"/>
              <a:ea typeface="楷体" pitchFamily="49" charset="-122"/>
              <a:cs typeface="Times New Roman" panose="02020603050405020304" pitchFamily="18" charset="0"/>
            </a:endParaRPr>
          </a:p>
        </p:txBody>
      </p:sp>
      <p:sp>
        <p:nvSpPr>
          <p:cNvPr id="9" name="文本框 13"/>
          <p:cNvSpPr txBox="1"/>
          <p:nvPr/>
        </p:nvSpPr>
        <p:spPr>
          <a:xfrm>
            <a:off x="2195025" y="2829670"/>
            <a:ext cx="2205625" cy="923330"/>
          </a:xfrm>
          <a:prstGeom prst="rect">
            <a:avLst/>
          </a:prstGeom>
          <a:noFill/>
        </p:spPr>
        <p:txBody>
          <a:bodyPr wrap="square" rtlCol="0">
            <a:spAutoFit/>
          </a:bodyPr>
          <a:lstStyle/>
          <a:p>
            <a:r>
              <a:rPr lang="en-US"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dying</a:t>
            </a:r>
            <a:endPar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sym typeface="+mn-ea"/>
            </a:endParaRPr>
          </a:p>
        </p:txBody>
      </p:sp>
      <p:sp>
        <p:nvSpPr>
          <p:cNvPr id="10"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5    </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突破积累练</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P310</a:t>
            </a:r>
            <a:endParaRPr lang="zh-CN" altLang="en-US" sz="3200" dirty="0">
              <a:solidFill>
                <a:srgbClr val="FF0000"/>
              </a:solidFill>
              <a:latin typeface="宋体" panose="02010600030101010101" pitchFamily="2" charset="-122"/>
              <a:ea typeface="宋体" panose="02010600030101010101" pitchFamily="2" charset="-122"/>
            </a:endParaRPr>
          </a:p>
        </p:txBody>
      </p:sp>
      <p:pic>
        <p:nvPicPr>
          <p:cNvPr id="11" name="图片 10">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17305972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1"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fade">
                                      <p:cBhvr>
                                        <p:cTn id="12" dur="500"/>
                                        <p:tgtEl>
                                          <p:spTgt spid="1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19" grpId="0" build="allAtOnce" bldLvl="0"/>
      <p:bldP spid="19" grpId="1"/>
      <p:bldP spid="9" grpId="0"/>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1"/>
          <p:cNvSpPr txBox="1"/>
          <p:nvPr/>
        </p:nvSpPr>
        <p:spPr>
          <a:xfrm>
            <a:off x="1295649" y="1949150"/>
            <a:ext cx="20520001" cy="2834622"/>
          </a:xfrm>
          <a:prstGeom prst="rect">
            <a:avLst/>
          </a:prstGeom>
          <a:noFill/>
        </p:spPr>
        <p:txBody>
          <a:bodyPr wrap="square" rtlCol="0">
            <a:spAutoFit/>
          </a:bodyPr>
          <a:lstStyle/>
          <a:p>
            <a:pPr fontAlgn="auto">
              <a:lnSpc>
                <a:spcPct val="110000"/>
              </a:lnSpc>
            </a:pPr>
            <a:r>
              <a:rPr lang="en-US" altLang="zh-CN" sz="5400" dirty="0" smtClean="0">
                <a:latin typeface="Times New Roman" panose="02020603050405020304" pitchFamily="18" charset="0"/>
                <a:ea typeface="楷体" panose="02010609060101010101" pitchFamily="49" charset="-122"/>
              </a:rPr>
              <a:t>4. The </a:t>
            </a:r>
            <a:r>
              <a:rPr lang="en-US" altLang="zh-CN" sz="5400" dirty="0">
                <a:latin typeface="Times New Roman" panose="02020603050405020304" pitchFamily="18" charset="0"/>
                <a:ea typeface="楷体" panose="02010609060101010101" pitchFamily="49" charset="-122"/>
              </a:rPr>
              <a:t>teacher clarified the scientific project in simple but vivid language </a:t>
            </a:r>
            <a:endParaRPr lang="en-US" altLang="zh-CN" sz="5400" dirty="0" smtClean="0">
              <a:latin typeface="Times New Roman" panose="02020603050405020304" pitchFamily="18" charset="0"/>
              <a:ea typeface="楷体" panose="02010609060101010101" pitchFamily="49" charset="-122"/>
            </a:endParaRPr>
          </a:p>
          <a:p>
            <a:pPr fontAlgn="auto">
              <a:lnSpc>
                <a:spcPct val="110000"/>
              </a:lnSpc>
            </a:pPr>
            <a:r>
              <a:rPr lang="en-US" altLang="zh-CN" sz="5400" dirty="0">
                <a:latin typeface="Times New Roman" panose="02020603050405020304" pitchFamily="18" charset="0"/>
                <a:ea typeface="楷体" panose="02010609060101010101" pitchFamily="49" charset="-122"/>
              </a:rPr>
              <a:t> </a:t>
            </a:r>
            <a:r>
              <a:rPr lang="en-US" altLang="zh-CN" sz="5400" dirty="0" smtClean="0">
                <a:latin typeface="Times New Roman" panose="02020603050405020304" pitchFamily="18" charset="0"/>
                <a:ea typeface="楷体" panose="02010609060101010101" pitchFamily="49" charset="-122"/>
              </a:rPr>
              <a:t>   so </a:t>
            </a:r>
            <a:r>
              <a:rPr lang="en-US" altLang="zh-CN" sz="5400" dirty="0">
                <a:latin typeface="Times New Roman" panose="02020603050405020304" pitchFamily="18" charset="0"/>
                <a:ea typeface="楷体" panose="02010609060101010101" pitchFamily="49" charset="-122"/>
              </a:rPr>
              <a:t>as to make it easier for </a:t>
            </a:r>
            <a:r>
              <a:rPr lang="en-US" altLang="zh-CN" sz="5400" dirty="0" smtClean="0">
                <a:latin typeface="Times New Roman" panose="02020603050405020304" pitchFamily="18" charset="0"/>
                <a:ea typeface="楷体" panose="02010609060101010101" pitchFamily="49" charset="-122"/>
              </a:rPr>
              <a:t>teenagers ____________ (understand).</a:t>
            </a:r>
            <a:endParaRPr lang="en-US" altLang="zh-CN" sz="5400" dirty="0">
              <a:latin typeface="Times New Roman" panose="02020603050405020304" pitchFamily="18" charset="0"/>
              <a:ea typeface="楷体" panose="02010609060101010101" pitchFamily="49" charset="-122"/>
            </a:endParaRPr>
          </a:p>
          <a:p>
            <a:pPr algn="r" fontAlgn="auto">
              <a:lnSpc>
                <a:spcPct val="110000"/>
              </a:lnSpc>
            </a:pPr>
            <a:r>
              <a:rPr lang="en-US" altLang="zh-CN" sz="5400" b="1" spc="-100" dirty="0" smtClean="0">
                <a:solidFill>
                  <a:srgbClr val="4472C4"/>
                </a:solidFill>
                <a:latin typeface="楷体" panose="02010609060101010101" pitchFamily="49" charset="-122"/>
                <a:ea typeface="楷体" panose="02010609060101010101" pitchFamily="49" charset="-122"/>
                <a:sym typeface="+mn-ea"/>
              </a:rPr>
              <a:t> (</a:t>
            </a:r>
            <a:r>
              <a:rPr lang="en-US" altLang="zh-CN" sz="5400" b="1" spc="-100" dirty="0">
                <a:solidFill>
                  <a:srgbClr val="4472C4"/>
                </a:solidFill>
                <a:latin typeface="楷体" panose="02010609060101010101" pitchFamily="49" charset="-122"/>
                <a:ea typeface="楷体" panose="02010609060101010101" pitchFamily="49" charset="-122"/>
                <a:sym typeface="+mn-ea"/>
              </a:rPr>
              <a:t>2019·</a:t>
            </a:r>
            <a:r>
              <a:rPr lang="zh-CN" altLang="en-US" sz="5400" b="1" spc="-100" dirty="0">
                <a:solidFill>
                  <a:srgbClr val="4472C4"/>
                </a:solidFill>
                <a:latin typeface="楷体" panose="02010609060101010101" pitchFamily="49" charset="-122"/>
                <a:ea typeface="楷体" panose="02010609060101010101" pitchFamily="49" charset="-122"/>
                <a:sym typeface="+mn-ea"/>
              </a:rPr>
              <a:t>新编</a:t>
            </a:r>
            <a:r>
              <a:rPr lang="en-US" altLang="zh-CN" sz="5400" b="1" spc="-100" dirty="0">
                <a:solidFill>
                  <a:srgbClr val="4472C4"/>
                </a:solidFill>
                <a:latin typeface="楷体" panose="02010609060101010101" pitchFamily="49" charset="-122"/>
                <a:ea typeface="楷体" panose="02010609060101010101" pitchFamily="49" charset="-122"/>
                <a:sym typeface="+mn-ea"/>
              </a:rPr>
              <a:t>)  </a:t>
            </a:r>
            <a:r>
              <a:rPr lang="zh-CN" altLang="en-US" sz="5400" b="1" spc="-100" dirty="0" smtClean="0">
                <a:solidFill>
                  <a:srgbClr val="4472C4"/>
                </a:solidFill>
                <a:latin typeface="楷体" panose="02010609060101010101" pitchFamily="49" charset="-122"/>
                <a:ea typeface="楷体" panose="02010609060101010101" pitchFamily="49" charset="-122"/>
                <a:sym typeface="+mn-ea"/>
              </a:rPr>
              <a:t>　 </a:t>
            </a:r>
            <a:endParaRPr lang="en-US" altLang="zh-CN" sz="5400" b="1" spc="-100" dirty="0">
              <a:solidFill>
                <a:srgbClr val="4472C4"/>
              </a:solidFill>
              <a:latin typeface="楷体" panose="02010609060101010101" pitchFamily="49" charset="-122"/>
              <a:ea typeface="楷体" panose="02010609060101010101" pitchFamily="49" charset="-122"/>
              <a:sym typeface="+mn-ea"/>
            </a:endParaRPr>
          </a:p>
        </p:txBody>
      </p:sp>
      <p:pic>
        <p:nvPicPr>
          <p:cNvPr id="3" name="图片 2">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19" name="TextBox 4"/>
          <p:cNvSpPr txBox="1"/>
          <p:nvPr/>
        </p:nvSpPr>
        <p:spPr>
          <a:xfrm>
            <a:off x="2233930" y="5868000"/>
            <a:ext cx="18876010" cy="3748719"/>
          </a:xfrm>
          <a:prstGeom prst="rect">
            <a:avLst/>
          </a:prstGeom>
          <a:noFill/>
        </p:spPr>
        <p:txBody>
          <a:bodyPr wrap="square" rtlCol="0">
            <a:spAutoFit/>
          </a:bodyPr>
          <a:lstStyle/>
          <a:p>
            <a:pPr algn="just">
              <a:lnSpc>
                <a:spcPct val="110000"/>
              </a:lnSpc>
            </a:pPr>
            <a:r>
              <a:rPr lang="zh-CN" altLang="en-US" sz="5400" dirty="0" smtClean="0">
                <a:solidFill>
                  <a:srgbClr val="FF0000"/>
                </a:solidFill>
                <a:latin typeface="黑体" panose="02010609060101010101" pitchFamily="49" charset="-122"/>
                <a:ea typeface="黑体" panose="02010609060101010101" pitchFamily="49" charset="-122"/>
              </a:rPr>
              <a:t>解析</a:t>
            </a:r>
            <a:r>
              <a:rPr lang="zh-CN" altLang="en-US" sz="5400" dirty="0" smtClean="0">
                <a:solidFill>
                  <a:srgbClr val="FF0000"/>
                </a:solidFill>
                <a:latin typeface="楷体" panose="02010609060101010101" pitchFamily="49" charset="-122"/>
                <a:ea typeface="楷体" panose="02010609060101010101" pitchFamily="49" charset="-122"/>
              </a:rPr>
              <a:t>：</a:t>
            </a:r>
            <a:endParaRPr lang="en-US" sz="5400" dirty="0" smtClean="0">
              <a:solidFill>
                <a:srgbClr val="2A5CAA"/>
              </a:solidFill>
              <a:latin typeface="楷体" panose="02010609060101010101" pitchFamily="49" charset="-122"/>
              <a:ea typeface="楷体" panose="02010609060101010101" pitchFamily="49" charset="-122"/>
            </a:endParaRPr>
          </a:p>
          <a:p>
            <a:pPr algn="just">
              <a:lnSpc>
                <a:spcPct val="110000"/>
              </a:lnSpc>
            </a:pPr>
            <a:r>
              <a:rPr lang="zh-CN" altLang="en-US" sz="5400" dirty="0">
                <a:solidFill>
                  <a:srgbClr val="2A5CAA"/>
                </a:solidFill>
                <a:latin typeface="Times New Roman" panose="02020603050405020304" pitchFamily="18" charset="0"/>
                <a:ea typeface="楷体" panose="02010609060101010101" pitchFamily="49" charset="-122"/>
              </a:rPr>
              <a:t>分析句子结构可知，此处应用动词不定式的主动形式表示被动含义，故填</a:t>
            </a:r>
            <a:r>
              <a:rPr lang="en-US" altLang="zh-CN" sz="5400" dirty="0">
                <a:solidFill>
                  <a:srgbClr val="2A5CAA"/>
                </a:solidFill>
                <a:latin typeface="Times New Roman" panose="02020603050405020304" pitchFamily="18" charset="0"/>
                <a:ea typeface="楷体" panose="02010609060101010101" pitchFamily="49" charset="-122"/>
              </a:rPr>
              <a:t>to understand</a:t>
            </a:r>
            <a:r>
              <a:rPr lang="zh-CN" altLang="en-US" sz="5400" dirty="0">
                <a:solidFill>
                  <a:srgbClr val="2A5CAA"/>
                </a:solidFill>
                <a:latin typeface="Times New Roman" panose="02020603050405020304" pitchFamily="18" charset="0"/>
                <a:ea typeface="楷体" panose="02010609060101010101" pitchFamily="49" charset="-122"/>
              </a:rPr>
              <a:t>。句意：老师用简单而生动的语言阐释了这项科学计划，以便使青少年更容易理解。</a:t>
            </a:r>
            <a:endParaRPr sz="5400" dirty="0">
              <a:solidFill>
                <a:srgbClr val="2A5CAA"/>
              </a:solidFill>
              <a:latin typeface="Times New Roman" panose="02020603050405020304" pitchFamily="18" charset="0"/>
              <a:ea typeface="楷体" panose="02010609060101010101" pitchFamily="49" charset="-122"/>
            </a:endParaRPr>
          </a:p>
        </p:txBody>
      </p:sp>
      <p:sp>
        <p:nvSpPr>
          <p:cNvPr id="22" name="矩形 21">
            <a:extLst>
              <a:ext uri="{FF2B5EF4-FFF2-40B4-BE49-F238E27FC236}">
                <a16:creationId xmlns:a16="http://schemas.microsoft.com/office/drawing/2014/main" xmlns="" id="{5F380986-E85D-4581-8505-C5E1B42E6D60}"/>
              </a:ext>
            </a:extLst>
          </p:cNvPr>
          <p:cNvSpPr/>
          <p:nvPr/>
        </p:nvSpPr>
        <p:spPr>
          <a:xfrm>
            <a:off x="1205931" y="693000"/>
            <a:ext cx="21959438" cy="1025089"/>
          </a:xfrm>
          <a:prstGeom prst="rect">
            <a:avLst/>
          </a:prstGeom>
        </p:spPr>
        <p:txBody>
          <a:bodyPr wrap="square">
            <a:spAutoFit/>
          </a:bodyPr>
          <a:lstStyle/>
          <a:p>
            <a:pPr algn="ctr">
              <a:lnSpc>
                <a:spcPct val="110000"/>
              </a:lnSpc>
            </a:pPr>
            <a:r>
              <a:rPr lang="en-US" altLang="zh-CN" sz="6000" b="1" dirty="0">
                <a:latin typeface="Times New Roman" panose="02020603050405020304" pitchFamily="18" charset="0"/>
                <a:ea typeface="楷体" pitchFamily="49" charset="-122"/>
                <a:cs typeface="Times New Roman" panose="02020603050405020304" pitchFamily="18" charset="0"/>
              </a:rPr>
              <a:t>Ⅱ </a:t>
            </a:r>
            <a:r>
              <a:rPr lang="zh-CN" altLang="en-US" sz="6000" b="1" dirty="0">
                <a:latin typeface="Times New Roman" panose="02020603050405020304" pitchFamily="18" charset="0"/>
                <a:ea typeface="楷体" pitchFamily="49" charset="-122"/>
                <a:cs typeface="Times New Roman" panose="02020603050405020304" pitchFamily="18" charset="0"/>
              </a:rPr>
              <a:t>单句语法填空</a:t>
            </a:r>
            <a:endParaRPr lang="zh-CN" altLang="zh-CN" sz="6000" b="1" dirty="0">
              <a:latin typeface="Times New Roman" panose="02020603050405020304" pitchFamily="18" charset="0"/>
              <a:ea typeface="楷体" pitchFamily="49" charset="-122"/>
              <a:cs typeface="Times New Roman" panose="02020603050405020304" pitchFamily="18" charset="0"/>
            </a:endParaRPr>
          </a:p>
        </p:txBody>
      </p:sp>
      <p:sp>
        <p:nvSpPr>
          <p:cNvPr id="10" name="文本框 13"/>
          <p:cNvSpPr txBox="1"/>
          <p:nvPr/>
        </p:nvSpPr>
        <p:spPr>
          <a:xfrm>
            <a:off x="12000488" y="2899185"/>
            <a:ext cx="4595162" cy="923330"/>
          </a:xfrm>
          <a:prstGeom prst="rect">
            <a:avLst/>
          </a:prstGeom>
          <a:noFill/>
        </p:spPr>
        <p:txBody>
          <a:bodyPr wrap="square" rtlCol="0">
            <a:spAutoFit/>
          </a:bodyPr>
          <a:lstStyle/>
          <a:p>
            <a:r>
              <a:rPr lang="en-US"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to understand</a:t>
            </a:r>
            <a:endPar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sym typeface="+mn-ea"/>
            </a:endParaRPr>
          </a:p>
        </p:txBody>
      </p:sp>
      <p:sp>
        <p:nvSpPr>
          <p:cNvPr id="11"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5    </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突破积累练</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P310</a:t>
            </a:r>
            <a:endParaRPr lang="zh-CN" altLang="en-US" sz="3200" dirty="0">
              <a:solidFill>
                <a:srgbClr val="FF0000"/>
              </a:solidFill>
              <a:latin typeface="宋体" panose="02010600030101010101" pitchFamily="2" charset="-122"/>
              <a:ea typeface="宋体" panose="02010600030101010101" pitchFamily="2" charset="-122"/>
            </a:endParaRPr>
          </a:p>
        </p:txBody>
      </p:sp>
      <p:pic>
        <p:nvPicPr>
          <p:cNvPr id="9" name="图片 8">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3246062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1"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fade">
                                      <p:cBhvr>
                                        <p:cTn id="12" dur="500"/>
                                        <p:tgtEl>
                                          <p:spTgt spid="1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ipe(left)">
                                      <p:cBhvr>
                                        <p:cTn id="17"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19" grpId="0" build="allAtOnce" bldLvl="0"/>
      <p:bldP spid="19" grpId="1"/>
      <p:bldP spid="10" grpId="0"/>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1"/>
          <p:cNvSpPr txBox="1"/>
          <p:nvPr/>
        </p:nvSpPr>
        <p:spPr>
          <a:xfrm>
            <a:off x="1295649" y="1949150"/>
            <a:ext cx="20520001" cy="2834622"/>
          </a:xfrm>
          <a:prstGeom prst="rect">
            <a:avLst/>
          </a:prstGeom>
          <a:noFill/>
        </p:spPr>
        <p:txBody>
          <a:bodyPr wrap="square" rtlCol="0">
            <a:spAutoFit/>
          </a:bodyPr>
          <a:lstStyle/>
          <a:p>
            <a:pPr fontAlgn="auto">
              <a:lnSpc>
                <a:spcPct val="110000"/>
              </a:lnSpc>
            </a:pPr>
            <a:r>
              <a:rPr lang="en-US" altLang="zh-CN" sz="5400" dirty="0" smtClean="0">
                <a:latin typeface="Times New Roman" panose="02020603050405020304" pitchFamily="18" charset="0"/>
                <a:ea typeface="楷体" panose="02010609060101010101" pitchFamily="49" charset="-122"/>
              </a:rPr>
              <a:t>5. To </a:t>
            </a:r>
            <a:r>
              <a:rPr lang="en-US" altLang="zh-CN" sz="5400" dirty="0">
                <a:latin typeface="Times New Roman" panose="02020603050405020304" pitchFamily="18" charset="0"/>
                <a:ea typeface="楷体" panose="02010609060101010101" pitchFamily="49" charset="-122"/>
              </a:rPr>
              <a:t>return to the problem of water pollution, I'd like you to look at a </a:t>
            </a:r>
            <a:endParaRPr lang="en-US" altLang="zh-CN" sz="5400" dirty="0" smtClean="0">
              <a:latin typeface="Times New Roman" panose="02020603050405020304" pitchFamily="18" charset="0"/>
              <a:ea typeface="楷体" panose="02010609060101010101" pitchFamily="49" charset="-122"/>
            </a:endParaRPr>
          </a:p>
          <a:p>
            <a:pPr fontAlgn="auto">
              <a:lnSpc>
                <a:spcPct val="110000"/>
              </a:lnSpc>
            </a:pPr>
            <a:r>
              <a:rPr lang="en-US" altLang="zh-CN" sz="5400" dirty="0">
                <a:latin typeface="Times New Roman" panose="02020603050405020304" pitchFamily="18" charset="0"/>
                <a:ea typeface="楷体" panose="02010609060101010101" pitchFamily="49" charset="-122"/>
              </a:rPr>
              <a:t> </a:t>
            </a:r>
            <a:r>
              <a:rPr lang="en-US" altLang="zh-CN" sz="5400" dirty="0" smtClean="0">
                <a:latin typeface="Times New Roman" panose="02020603050405020304" pitchFamily="18" charset="0"/>
                <a:ea typeface="楷体" panose="02010609060101010101" pitchFamily="49" charset="-122"/>
              </a:rPr>
              <a:t>   study </a:t>
            </a:r>
            <a:r>
              <a:rPr lang="en-US" altLang="zh-CN" sz="5400" dirty="0">
                <a:latin typeface="Times New Roman" panose="02020603050405020304" pitchFamily="18" charset="0"/>
                <a:ea typeface="楷体" panose="02010609060101010101" pitchFamily="49" charset="-122"/>
              </a:rPr>
              <a:t>____________(conduct) in Australia in 2012</a:t>
            </a:r>
            <a:r>
              <a:rPr lang="en-US" altLang="zh-CN" sz="5400" dirty="0" smtClean="0">
                <a:latin typeface="Times New Roman" panose="02020603050405020304" pitchFamily="18" charset="0"/>
                <a:ea typeface="楷体" panose="02010609060101010101" pitchFamily="49" charset="-122"/>
              </a:rPr>
              <a:t>.</a:t>
            </a:r>
          </a:p>
          <a:p>
            <a:pPr algn="r" fontAlgn="auto">
              <a:lnSpc>
                <a:spcPct val="110000"/>
              </a:lnSpc>
            </a:pPr>
            <a:r>
              <a:rPr lang="en-US" altLang="zh-CN" sz="5400" b="1" spc="-100" dirty="0" smtClean="0">
                <a:solidFill>
                  <a:srgbClr val="4472C4"/>
                </a:solidFill>
                <a:latin typeface="楷体" panose="02010609060101010101" pitchFamily="49" charset="-122"/>
                <a:ea typeface="楷体" panose="02010609060101010101" pitchFamily="49" charset="-122"/>
                <a:sym typeface="+mn-ea"/>
              </a:rPr>
              <a:t> (</a:t>
            </a:r>
            <a:r>
              <a:rPr lang="en-US" altLang="zh-CN" sz="5400" b="1" spc="-100" dirty="0">
                <a:solidFill>
                  <a:srgbClr val="4472C4"/>
                </a:solidFill>
                <a:latin typeface="楷体" panose="02010609060101010101" pitchFamily="49" charset="-122"/>
                <a:ea typeface="楷体" panose="02010609060101010101" pitchFamily="49" charset="-122"/>
                <a:sym typeface="+mn-ea"/>
              </a:rPr>
              <a:t>2019·</a:t>
            </a:r>
            <a:r>
              <a:rPr lang="zh-CN" altLang="en-US" sz="5400" b="1" spc="-100" dirty="0">
                <a:solidFill>
                  <a:srgbClr val="4472C4"/>
                </a:solidFill>
                <a:latin typeface="楷体" panose="02010609060101010101" pitchFamily="49" charset="-122"/>
                <a:ea typeface="楷体" panose="02010609060101010101" pitchFamily="49" charset="-122"/>
                <a:sym typeface="+mn-ea"/>
              </a:rPr>
              <a:t>新编</a:t>
            </a:r>
            <a:r>
              <a:rPr lang="en-US" altLang="zh-CN" sz="5400" b="1" spc="-100" dirty="0">
                <a:solidFill>
                  <a:srgbClr val="4472C4"/>
                </a:solidFill>
                <a:latin typeface="楷体" panose="02010609060101010101" pitchFamily="49" charset="-122"/>
                <a:ea typeface="楷体" panose="02010609060101010101" pitchFamily="49" charset="-122"/>
                <a:sym typeface="+mn-ea"/>
              </a:rPr>
              <a:t>)  </a:t>
            </a:r>
            <a:r>
              <a:rPr lang="zh-CN" altLang="en-US" sz="5400" b="1" spc="-100" dirty="0" smtClean="0">
                <a:solidFill>
                  <a:srgbClr val="4472C4"/>
                </a:solidFill>
                <a:latin typeface="楷体" panose="02010609060101010101" pitchFamily="49" charset="-122"/>
                <a:ea typeface="楷体" panose="02010609060101010101" pitchFamily="49" charset="-122"/>
                <a:sym typeface="+mn-ea"/>
              </a:rPr>
              <a:t>　 </a:t>
            </a:r>
            <a:endParaRPr lang="en-US" altLang="zh-CN" sz="5400" b="1" spc="-100" dirty="0">
              <a:solidFill>
                <a:srgbClr val="4472C4"/>
              </a:solidFill>
              <a:latin typeface="楷体" panose="02010609060101010101" pitchFamily="49" charset="-122"/>
              <a:ea typeface="楷体" panose="02010609060101010101" pitchFamily="49" charset="-122"/>
              <a:sym typeface="+mn-ea"/>
            </a:endParaRPr>
          </a:p>
        </p:txBody>
      </p:sp>
      <p:pic>
        <p:nvPicPr>
          <p:cNvPr id="3" name="图片 2">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16"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5    </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突破积累练</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P310</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19" name="TextBox 4"/>
          <p:cNvSpPr txBox="1"/>
          <p:nvPr/>
        </p:nvSpPr>
        <p:spPr>
          <a:xfrm>
            <a:off x="2233930" y="5868000"/>
            <a:ext cx="18876010" cy="4662815"/>
          </a:xfrm>
          <a:prstGeom prst="rect">
            <a:avLst/>
          </a:prstGeom>
          <a:noFill/>
        </p:spPr>
        <p:txBody>
          <a:bodyPr wrap="square" rtlCol="0">
            <a:spAutoFit/>
          </a:bodyPr>
          <a:lstStyle/>
          <a:p>
            <a:pPr algn="just">
              <a:lnSpc>
                <a:spcPct val="110000"/>
              </a:lnSpc>
            </a:pPr>
            <a:r>
              <a:rPr lang="zh-CN" altLang="en-US" sz="5400" dirty="0" smtClean="0">
                <a:solidFill>
                  <a:srgbClr val="FF0000"/>
                </a:solidFill>
                <a:latin typeface="黑体" panose="02010609060101010101" pitchFamily="49" charset="-122"/>
                <a:ea typeface="黑体" panose="02010609060101010101" pitchFamily="49" charset="-122"/>
              </a:rPr>
              <a:t>解析</a:t>
            </a:r>
            <a:r>
              <a:rPr lang="zh-CN" altLang="en-US" sz="5400" dirty="0" smtClean="0">
                <a:solidFill>
                  <a:srgbClr val="FF0000"/>
                </a:solidFill>
                <a:latin typeface="楷体" panose="02010609060101010101" pitchFamily="49" charset="-122"/>
                <a:ea typeface="楷体" panose="02010609060101010101" pitchFamily="49" charset="-122"/>
              </a:rPr>
              <a:t>：</a:t>
            </a:r>
            <a:endParaRPr lang="en-US" sz="5400" dirty="0" smtClean="0">
              <a:solidFill>
                <a:srgbClr val="2A5CAA"/>
              </a:solidFill>
              <a:latin typeface="楷体" panose="02010609060101010101" pitchFamily="49" charset="-122"/>
              <a:ea typeface="楷体" panose="02010609060101010101" pitchFamily="49" charset="-122"/>
            </a:endParaRPr>
          </a:p>
          <a:p>
            <a:pPr algn="just">
              <a:lnSpc>
                <a:spcPct val="110000"/>
              </a:lnSpc>
            </a:pPr>
            <a:r>
              <a:rPr lang="en-US" altLang="zh-CN" sz="5400" dirty="0">
                <a:solidFill>
                  <a:srgbClr val="2A5CAA"/>
                </a:solidFill>
                <a:latin typeface="Times New Roman" panose="02020603050405020304" pitchFamily="18" charset="0"/>
                <a:ea typeface="楷体" panose="02010609060101010101" pitchFamily="49" charset="-122"/>
              </a:rPr>
              <a:t>study</a:t>
            </a:r>
            <a:r>
              <a:rPr lang="zh-CN" altLang="en-US" sz="5400" dirty="0">
                <a:solidFill>
                  <a:srgbClr val="2A5CAA"/>
                </a:solidFill>
                <a:latin typeface="Times New Roman" panose="02020603050405020304" pitchFamily="18" charset="0"/>
                <a:ea typeface="楷体" panose="02010609060101010101" pitchFamily="49" charset="-122"/>
              </a:rPr>
              <a:t>和</a:t>
            </a:r>
            <a:r>
              <a:rPr lang="en-US" altLang="zh-CN" sz="5400" dirty="0">
                <a:solidFill>
                  <a:srgbClr val="2A5CAA"/>
                </a:solidFill>
                <a:latin typeface="Times New Roman" panose="02020603050405020304" pitchFamily="18" charset="0"/>
                <a:ea typeface="楷体" panose="02010609060101010101" pitchFamily="49" charset="-122"/>
              </a:rPr>
              <a:t>conduct</a:t>
            </a:r>
            <a:r>
              <a:rPr lang="zh-CN" altLang="en-US" sz="5400" dirty="0">
                <a:solidFill>
                  <a:srgbClr val="2A5CAA"/>
                </a:solidFill>
                <a:latin typeface="Times New Roman" panose="02020603050405020304" pitchFamily="18" charset="0"/>
                <a:ea typeface="楷体" panose="02010609060101010101" pitchFamily="49" charset="-122"/>
              </a:rPr>
              <a:t>之间为被动关系；再结合句子语境可知，</a:t>
            </a:r>
            <a:r>
              <a:rPr lang="en-US" altLang="zh-CN" sz="5400" dirty="0">
                <a:solidFill>
                  <a:srgbClr val="2A5CAA"/>
                </a:solidFill>
                <a:latin typeface="Times New Roman" panose="02020603050405020304" pitchFamily="18" charset="0"/>
                <a:ea typeface="楷体" panose="02010609060101010101" pitchFamily="49" charset="-122"/>
              </a:rPr>
              <a:t>conduct</a:t>
            </a:r>
            <a:r>
              <a:rPr lang="zh-CN" altLang="en-US" sz="5400" dirty="0">
                <a:solidFill>
                  <a:srgbClr val="2A5CAA"/>
                </a:solidFill>
                <a:latin typeface="Times New Roman" panose="02020603050405020304" pitchFamily="18" charset="0"/>
                <a:ea typeface="楷体" panose="02010609060101010101" pitchFamily="49" charset="-122"/>
              </a:rPr>
              <a:t>这一动作已完成，应用过去分词作定语。故填</a:t>
            </a:r>
            <a:r>
              <a:rPr lang="en-US" altLang="zh-CN" sz="5400" dirty="0">
                <a:solidFill>
                  <a:srgbClr val="2A5CAA"/>
                </a:solidFill>
                <a:latin typeface="Times New Roman" panose="02020603050405020304" pitchFamily="18" charset="0"/>
                <a:ea typeface="楷体" panose="02010609060101010101" pitchFamily="49" charset="-122"/>
              </a:rPr>
              <a:t>conducted</a:t>
            </a:r>
            <a:r>
              <a:rPr lang="zh-CN" altLang="en-US" sz="5400" dirty="0">
                <a:solidFill>
                  <a:srgbClr val="2A5CAA"/>
                </a:solidFill>
                <a:latin typeface="Times New Roman" panose="02020603050405020304" pitchFamily="18" charset="0"/>
                <a:ea typeface="楷体" panose="02010609060101010101" pitchFamily="49" charset="-122"/>
              </a:rPr>
              <a:t>。句意：回到水污染的问题，我想要你看一下</a:t>
            </a:r>
            <a:r>
              <a:rPr lang="en-US" altLang="zh-CN" sz="5400" dirty="0">
                <a:solidFill>
                  <a:srgbClr val="2A5CAA"/>
                </a:solidFill>
                <a:latin typeface="Times New Roman" panose="02020603050405020304" pitchFamily="18" charset="0"/>
                <a:ea typeface="楷体" panose="02010609060101010101" pitchFamily="49" charset="-122"/>
              </a:rPr>
              <a:t>2012</a:t>
            </a:r>
            <a:r>
              <a:rPr lang="zh-CN" altLang="en-US" sz="5400" dirty="0">
                <a:solidFill>
                  <a:srgbClr val="2A5CAA"/>
                </a:solidFill>
                <a:latin typeface="Times New Roman" panose="02020603050405020304" pitchFamily="18" charset="0"/>
                <a:ea typeface="楷体" panose="02010609060101010101" pitchFamily="49" charset="-122"/>
              </a:rPr>
              <a:t>年在澳大利亚进行的一项研究。</a:t>
            </a:r>
            <a:endParaRPr sz="5400" dirty="0">
              <a:solidFill>
                <a:srgbClr val="2A5CAA"/>
              </a:solidFill>
              <a:latin typeface="Times New Roman" panose="02020603050405020304" pitchFamily="18" charset="0"/>
              <a:ea typeface="楷体" panose="02010609060101010101" pitchFamily="49" charset="-122"/>
            </a:endParaRPr>
          </a:p>
        </p:txBody>
      </p:sp>
      <p:sp>
        <p:nvSpPr>
          <p:cNvPr id="22" name="矩形 21">
            <a:extLst>
              <a:ext uri="{FF2B5EF4-FFF2-40B4-BE49-F238E27FC236}">
                <a16:creationId xmlns:a16="http://schemas.microsoft.com/office/drawing/2014/main" xmlns="" id="{5F380986-E85D-4581-8505-C5E1B42E6D60}"/>
              </a:ext>
            </a:extLst>
          </p:cNvPr>
          <p:cNvSpPr/>
          <p:nvPr/>
        </p:nvSpPr>
        <p:spPr>
          <a:xfrm>
            <a:off x="1205931" y="693000"/>
            <a:ext cx="21959438" cy="1025089"/>
          </a:xfrm>
          <a:prstGeom prst="rect">
            <a:avLst/>
          </a:prstGeom>
        </p:spPr>
        <p:txBody>
          <a:bodyPr wrap="square">
            <a:spAutoFit/>
          </a:bodyPr>
          <a:lstStyle/>
          <a:p>
            <a:pPr algn="ctr">
              <a:lnSpc>
                <a:spcPct val="110000"/>
              </a:lnSpc>
            </a:pPr>
            <a:r>
              <a:rPr lang="en-US" altLang="zh-CN" sz="6000" b="1" dirty="0">
                <a:latin typeface="Times New Roman" panose="02020603050405020304" pitchFamily="18" charset="0"/>
                <a:ea typeface="楷体" pitchFamily="49" charset="-122"/>
                <a:cs typeface="Times New Roman" panose="02020603050405020304" pitchFamily="18" charset="0"/>
              </a:rPr>
              <a:t>Ⅱ </a:t>
            </a:r>
            <a:r>
              <a:rPr lang="zh-CN" altLang="en-US" sz="6000" b="1" dirty="0">
                <a:latin typeface="Times New Roman" panose="02020603050405020304" pitchFamily="18" charset="0"/>
                <a:ea typeface="楷体" pitchFamily="49" charset="-122"/>
                <a:cs typeface="Times New Roman" panose="02020603050405020304" pitchFamily="18" charset="0"/>
              </a:rPr>
              <a:t>单句语法填空</a:t>
            </a:r>
            <a:endParaRPr lang="zh-CN" altLang="zh-CN" sz="6000" b="1" dirty="0">
              <a:latin typeface="Times New Roman" panose="02020603050405020304" pitchFamily="18" charset="0"/>
              <a:ea typeface="楷体" pitchFamily="49" charset="-122"/>
              <a:cs typeface="Times New Roman" panose="02020603050405020304" pitchFamily="18" charset="0"/>
            </a:endParaRPr>
          </a:p>
        </p:txBody>
      </p:sp>
      <p:sp>
        <p:nvSpPr>
          <p:cNvPr id="10" name="文本框 13"/>
          <p:cNvSpPr txBox="1"/>
          <p:nvPr/>
        </p:nvSpPr>
        <p:spPr>
          <a:xfrm>
            <a:off x="3995650" y="2889945"/>
            <a:ext cx="3870000" cy="923330"/>
          </a:xfrm>
          <a:prstGeom prst="rect">
            <a:avLst/>
          </a:prstGeom>
          <a:noFill/>
        </p:spPr>
        <p:txBody>
          <a:bodyPr wrap="square" rtlCol="0">
            <a:spAutoFit/>
          </a:bodyPr>
          <a:lstStyle/>
          <a:p>
            <a:r>
              <a:rPr lang="en-US"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conducted</a:t>
            </a:r>
            <a:endPar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sym typeface="+mn-ea"/>
            </a:endParaRPr>
          </a:p>
        </p:txBody>
      </p:sp>
      <p:pic>
        <p:nvPicPr>
          <p:cNvPr id="9" name="图片 8">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42637943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1"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fade">
                                      <p:cBhvr>
                                        <p:cTn id="12" dur="500"/>
                                        <p:tgtEl>
                                          <p:spTgt spid="1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ipe(left)">
                                      <p:cBhvr>
                                        <p:cTn id="17"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19" grpId="0" build="allAtOnce" bldLvl="0"/>
      <p:bldP spid="19" grpId="1"/>
      <p:bldP spid="10" grpId="0"/>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1"/>
          <p:cNvSpPr txBox="1"/>
          <p:nvPr/>
        </p:nvSpPr>
        <p:spPr>
          <a:xfrm>
            <a:off x="1295649" y="1949150"/>
            <a:ext cx="20520001" cy="3748719"/>
          </a:xfrm>
          <a:prstGeom prst="rect">
            <a:avLst/>
          </a:prstGeom>
          <a:noFill/>
        </p:spPr>
        <p:txBody>
          <a:bodyPr wrap="square" rtlCol="0">
            <a:spAutoFit/>
          </a:bodyPr>
          <a:lstStyle/>
          <a:p>
            <a:pPr fontAlgn="auto">
              <a:lnSpc>
                <a:spcPct val="110000"/>
              </a:lnSpc>
            </a:pPr>
            <a:r>
              <a:rPr lang="en-US" altLang="zh-CN" sz="5400" dirty="0" smtClean="0">
                <a:latin typeface="Times New Roman" panose="02020603050405020304" pitchFamily="18" charset="0"/>
                <a:ea typeface="楷体" panose="02010609060101010101" pitchFamily="49" charset="-122"/>
              </a:rPr>
              <a:t>6. I </a:t>
            </a:r>
            <a:r>
              <a:rPr lang="en-US" altLang="zh-CN" sz="5400" dirty="0">
                <a:latin typeface="Times New Roman" panose="02020603050405020304" pitchFamily="18" charset="0"/>
                <a:ea typeface="楷体" panose="02010609060101010101" pitchFamily="49" charset="-122"/>
              </a:rPr>
              <a:t>still remember __________(visit) a friend who'd lived here for five </a:t>
            </a:r>
            <a:endParaRPr lang="en-US" altLang="zh-CN" sz="5400" dirty="0" smtClean="0">
              <a:latin typeface="Times New Roman" panose="02020603050405020304" pitchFamily="18" charset="0"/>
              <a:ea typeface="楷体" panose="02010609060101010101" pitchFamily="49" charset="-122"/>
            </a:endParaRPr>
          </a:p>
          <a:p>
            <a:pPr fontAlgn="auto">
              <a:lnSpc>
                <a:spcPct val="110000"/>
              </a:lnSpc>
            </a:pPr>
            <a:r>
              <a:rPr lang="en-US" altLang="zh-CN" sz="5400" dirty="0">
                <a:latin typeface="Times New Roman" panose="02020603050405020304" pitchFamily="18" charset="0"/>
                <a:ea typeface="楷体" panose="02010609060101010101" pitchFamily="49" charset="-122"/>
              </a:rPr>
              <a:t> </a:t>
            </a:r>
            <a:r>
              <a:rPr lang="en-US" altLang="zh-CN" sz="5400" dirty="0" smtClean="0">
                <a:latin typeface="Times New Roman" panose="02020603050405020304" pitchFamily="18" charset="0"/>
                <a:ea typeface="楷体" panose="02010609060101010101" pitchFamily="49" charset="-122"/>
              </a:rPr>
              <a:t>   years </a:t>
            </a:r>
            <a:r>
              <a:rPr lang="en-US" altLang="zh-CN" sz="5400" dirty="0">
                <a:latin typeface="Times New Roman" panose="02020603050405020304" pitchFamily="18" charset="0"/>
                <a:ea typeface="楷体" panose="02010609060101010101" pitchFamily="49" charset="-122"/>
              </a:rPr>
              <a:t>and I was shocked when I learnt she hadn't cooked once in all </a:t>
            </a:r>
            <a:endParaRPr lang="en-US" altLang="zh-CN" sz="5400" dirty="0" smtClean="0">
              <a:latin typeface="Times New Roman" panose="02020603050405020304" pitchFamily="18" charset="0"/>
              <a:ea typeface="楷体" panose="02010609060101010101" pitchFamily="49" charset="-122"/>
            </a:endParaRPr>
          </a:p>
          <a:p>
            <a:pPr fontAlgn="auto">
              <a:lnSpc>
                <a:spcPct val="110000"/>
              </a:lnSpc>
            </a:pPr>
            <a:r>
              <a:rPr lang="en-US" altLang="zh-CN" sz="5400" dirty="0">
                <a:latin typeface="Times New Roman" panose="02020603050405020304" pitchFamily="18" charset="0"/>
                <a:ea typeface="楷体" panose="02010609060101010101" pitchFamily="49" charset="-122"/>
              </a:rPr>
              <a:t> </a:t>
            </a:r>
            <a:r>
              <a:rPr lang="en-US" altLang="zh-CN" sz="5400" dirty="0" smtClean="0">
                <a:latin typeface="Times New Roman" panose="02020603050405020304" pitchFamily="18" charset="0"/>
                <a:ea typeface="楷体" panose="02010609060101010101" pitchFamily="49" charset="-122"/>
              </a:rPr>
              <a:t>   that </a:t>
            </a:r>
            <a:r>
              <a:rPr lang="en-US" altLang="zh-CN" sz="5400" dirty="0">
                <a:latin typeface="Times New Roman" panose="02020603050405020304" pitchFamily="18" charset="0"/>
                <a:ea typeface="楷体" panose="02010609060101010101" pitchFamily="49" charset="-122"/>
              </a:rPr>
              <a:t>time</a:t>
            </a:r>
            <a:r>
              <a:rPr lang="en-US" altLang="zh-CN" sz="5400" dirty="0" smtClean="0">
                <a:latin typeface="Times New Roman" panose="02020603050405020304" pitchFamily="18" charset="0"/>
                <a:ea typeface="楷体" panose="02010609060101010101" pitchFamily="49" charset="-122"/>
              </a:rPr>
              <a:t>.</a:t>
            </a:r>
          </a:p>
          <a:p>
            <a:pPr algn="r" fontAlgn="auto">
              <a:lnSpc>
                <a:spcPct val="110000"/>
              </a:lnSpc>
            </a:pPr>
            <a:r>
              <a:rPr lang="en-US" altLang="zh-CN" sz="5400" b="1" spc="-100" dirty="0" smtClean="0">
                <a:solidFill>
                  <a:srgbClr val="4472C4"/>
                </a:solidFill>
                <a:latin typeface="楷体" panose="02010609060101010101" pitchFamily="49" charset="-122"/>
                <a:ea typeface="楷体" panose="02010609060101010101" pitchFamily="49" charset="-122"/>
                <a:sym typeface="+mn-ea"/>
              </a:rPr>
              <a:t> (</a:t>
            </a:r>
            <a:r>
              <a:rPr lang="en-US" altLang="zh-CN" sz="5400" b="1" spc="-100" dirty="0">
                <a:solidFill>
                  <a:srgbClr val="4472C4"/>
                </a:solidFill>
                <a:latin typeface="楷体" panose="02010609060101010101" pitchFamily="49" charset="-122"/>
                <a:ea typeface="楷体" panose="02010609060101010101" pitchFamily="49" charset="-122"/>
                <a:sym typeface="+mn-ea"/>
              </a:rPr>
              <a:t>2018·</a:t>
            </a:r>
            <a:r>
              <a:rPr lang="zh-CN" altLang="en-US" sz="5400" b="1" spc="-100" dirty="0">
                <a:solidFill>
                  <a:srgbClr val="4472C4"/>
                </a:solidFill>
                <a:latin typeface="楷体" panose="02010609060101010101" pitchFamily="49" charset="-122"/>
                <a:ea typeface="楷体" panose="02010609060101010101" pitchFamily="49" charset="-122"/>
                <a:sym typeface="+mn-ea"/>
              </a:rPr>
              <a:t>浙江卷</a:t>
            </a:r>
            <a:r>
              <a:rPr lang="en-US" altLang="zh-CN" sz="5400" b="1" spc="-100" dirty="0">
                <a:solidFill>
                  <a:srgbClr val="4472C4"/>
                </a:solidFill>
                <a:latin typeface="楷体" panose="02010609060101010101" pitchFamily="49" charset="-122"/>
                <a:ea typeface="楷体" panose="02010609060101010101" pitchFamily="49" charset="-122"/>
                <a:sym typeface="+mn-ea"/>
              </a:rPr>
              <a:t>)  </a:t>
            </a:r>
            <a:r>
              <a:rPr lang="zh-CN" altLang="en-US" sz="5400" b="1" spc="-100" dirty="0" smtClean="0">
                <a:solidFill>
                  <a:srgbClr val="4472C4"/>
                </a:solidFill>
                <a:latin typeface="楷体" panose="02010609060101010101" pitchFamily="49" charset="-122"/>
                <a:ea typeface="楷体" panose="02010609060101010101" pitchFamily="49" charset="-122"/>
                <a:sym typeface="+mn-ea"/>
              </a:rPr>
              <a:t>　 </a:t>
            </a:r>
            <a:endParaRPr lang="en-US" altLang="zh-CN" sz="5400" b="1" spc="-100" dirty="0">
              <a:solidFill>
                <a:srgbClr val="4472C4"/>
              </a:solidFill>
              <a:latin typeface="楷体" panose="02010609060101010101" pitchFamily="49" charset="-122"/>
              <a:ea typeface="楷体" panose="02010609060101010101" pitchFamily="49" charset="-122"/>
              <a:sym typeface="+mn-ea"/>
            </a:endParaRPr>
          </a:p>
        </p:txBody>
      </p:sp>
      <p:pic>
        <p:nvPicPr>
          <p:cNvPr id="3" name="图片 2">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19" name="TextBox 4"/>
          <p:cNvSpPr txBox="1"/>
          <p:nvPr/>
        </p:nvSpPr>
        <p:spPr>
          <a:xfrm>
            <a:off x="2233930" y="5868000"/>
            <a:ext cx="18876010" cy="5576911"/>
          </a:xfrm>
          <a:prstGeom prst="rect">
            <a:avLst/>
          </a:prstGeom>
          <a:noFill/>
        </p:spPr>
        <p:txBody>
          <a:bodyPr wrap="square" rtlCol="0">
            <a:spAutoFit/>
          </a:bodyPr>
          <a:lstStyle/>
          <a:p>
            <a:pPr algn="just">
              <a:lnSpc>
                <a:spcPct val="110000"/>
              </a:lnSpc>
            </a:pPr>
            <a:r>
              <a:rPr lang="zh-CN" altLang="en-US" sz="5400" dirty="0" smtClean="0">
                <a:solidFill>
                  <a:srgbClr val="FF0000"/>
                </a:solidFill>
                <a:latin typeface="黑体" panose="02010609060101010101" pitchFamily="49" charset="-122"/>
                <a:ea typeface="黑体" panose="02010609060101010101" pitchFamily="49" charset="-122"/>
              </a:rPr>
              <a:t>解析</a:t>
            </a:r>
            <a:r>
              <a:rPr lang="zh-CN" altLang="en-US" sz="5400" dirty="0" smtClean="0">
                <a:solidFill>
                  <a:srgbClr val="FF0000"/>
                </a:solidFill>
                <a:latin typeface="楷体" panose="02010609060101010101" pitchFamily="49" charset="-122"/>
                <a:ea typeface="楷体" panose="02010609060101010101" pitchFamily="49" charset="-122"/>
              </a:rPr>
              <a:t>：</a:t>
            </a:r>
            <a:endParaRPr lang="en-US" sz="5400" dirty="0" smtClean="0">
              <a:solidFill>
                <a:srgbClr val="2A5CAA"/>
              </a:solidFill>
              <a:latin typeface="楷体" panose="02010609060101010101" pitchFamily="49" charset="-122"/>
              <a:ea typeface="楷体" panose="02010609060101010101" pitchFamily="49" charset="-122"/>
            </a:endParaRPr>
          </a:p>
          <a:p>
            <a:pPr algn="just">
              <a:lnSpc>
                <a:spcPct val="110000"/>
              </a:lnSpc>
            </a:pPr>
            <a:r>
              <a:rPr lang="en-US" altLang="zh-CN" sz="5400" dirty="0">
                <a:solidFill>
                  <a:srgbClr val="2A5CAA"/>
                </a:solidFill>
                <a:latin typeface="Times New Roman" panose="02020603050405020304" pitchFamily="18" charset="0"/>
                <a:ea typeface="楷体" panose="02010609060101010101" pitchFamily="49" charset="-122"/>
              </a:rPr>
              <a:t>remember to do </a:t>
            </a:r>
            <a:r>
              <a:rPr lang="en-US" altLang="zh-CN" sz="5400" dirty="0" err="1">
                <a:solidFill>
                  <a:srgbClr val="2A5CAA"/>
                </a:solidFill>
                <a:latin typeface="Times New Roman" panose="02020603050405020304" pitchFamily="18" charset="0"/>
                <a:ea typeface="楷体" panose="02010609060101010101" pitchFamily="49" charset="-122"/>
              </a:rPr>
              <a:t>sth</a:t>
            </a:r>
            <a:r>
              <a:rPr lang="en-US" altLang="zh-CN" sz="5400" dirty="0">
                <a:solidFill>
                  <a:srgbClr val="2A5CAA"/>
                </a:solidFill>
                <a:latin typeface="Times New Roman" panose="02020603050405020304" pitchFamily="18" charset="0"/>
                <a:ea typeface="楷体" panose="02010609060101010101" pitchFamily="49" charset="-122"/>
              </a:rPr>
              <a:t>.</a:t>
            </a:r>
            <a:r>
              <a:rPr lang="zh-CN" altLang="en-US" sz="5400" dirty="0">
                <a:solidFill>
                  <a:srgbClr val="2A5CAA"/>
                </a:solidFill>
                <a:latin typeface="Times New Roman" panose="02020603050405020304" pitchFamily="18" charset="0"/>
                <a:ea typeface="楷体" panose="02010609060101010101" pitchFamily="49" charset="-122"/>
              </a:rPr>
              <a:t>意为“记得要做某事”，指事情还没有做；</a:t>
            </a:r>
            <a:r>
              <a:rPr lang="en-US" altLang="zh-CN" sz="5400" dirty="0">
                <a:solidFill>
                  <a:srgbClr val="2A5CAA"/>
                </a:solidFill>
                <a:latin typeface="Times New Roman" panose="02020603050405020304" pitchFamily="18" charset="0"/>
                <a:ea typeface="楷体" panose="02010609060101010101" pitchFamily="49" charset="-122"/>
              </a:rPr>
              <a:t>remember doing </a:t>
            </a:r>
            <a:r>
              <a:rPr lang="en-US" altLang="zh-CN" sz="5400" dirty="0" err="1">
                <a:solidFill>
                  <a:srgbClr val="2A5CAA"/>
                </a:solidFill>
                <a:latin typeface="Times New Roman" panose="02020603050405020304" pitchFamily="18" charset="0"/>
                <a:ea typeface="楷体" panose="02010609060101010101" pitchFamily="49" charset="-122"/>
              </a:rPr>
              <a:t>sth</a:t>
            </a:r>
            <a:r>
              <a:rPr lang="en-US" altLang="zh-CN" sz="5400" dirty="0">
                <a:solidFill>
                  <a:srgbClr val="2A5CAA"/>
                </a:solidFill>
                <a:latin typeface="Times New Roman" panose="02020603050405020304" pitchFamily="18" charset="0"/>
                <a:ea typeface="楷体" panose="02010609060101010101" pitchFamily="49" charset="-122"/>
              </a:rPr>
              <a:t>.</a:t>
            </a:r>
            <a:r>
              <a:rPr lang="zh-CN" altLang="en-US" sz="5400" dirty="0">
                <a:solidFill>
                  <a:srgbClr val="2A5CAA"/>
                </a:solidFill>
                <a:latin typeface="Times New Roman" panose="02020603050405020304" pitchFamily="18" charset="0"/>
                <a:ea typeface="楷体" panose="02010609060101010101" pitchFamily="49" charset="-122"/>
              </a:rPr>
              <a:t>意为“记得做过某事”，指事情已经做过了。本句指的是已经做过的事情，应该用动名词作宾语，故填</a:t>
            </a:r>
            <a:r>
              <a:rPr lang="en-US" altLang="zh-CN" sz="5400" dirty="0">
                <a:solidFill>
                  <a:srgbClr val="2A5CAA"/>
                </a:solidFill>
                <a:latin typeface="Times New Roman" panose="02020603050405020304" pitchFamily="18" charset="0"/>
                <a:ea typeface="楷体" panose="02010609060101010101" pitchFamily="49" charset="-122"/>
              </a:rPr>
              <a:t>visiting</a:t>
            </a:r>
            <a:r>
              <a:rPr lang="zh-CN" altLang="en-US" sz="5400" dirty="0">
                <a:solidFill>
                  <a:srgbClr val="2A5CAA"/>
                </a:solidFill>
                <a:latin typeface="Times New Roman" panose="02020603050405020304" pitchFamily="18" charset="0"/>
                <a:ea typeface="楷体" panose="02010609060101010101" pitchFamily="49" charset="-122"/>
              </a:rPr>
              <a:t>。句意：我仍然记得拜访过一位在这里住了五年的朋友，当我得知她在那段时间一次饭都没有做过时，我感到很震惊。</a:t>
            </a:r>
            <a:endParaRPr sz="5400" dirty="0">
              <a:solidFill>
                <a:srgbClr val="2A5CAA"/>
              </a:solidFill>
              <a:latin typeface="Times New Roman" panose="02020603050405020304" pitchFamily="18" charset="0"/>
              <a:ea typeface="楷体" panose="02010609060101010101" pitchFamily="49" charset="-122"/>
            </a:endParaRPr>
          </a:p>
        </p:txBody>
      </p:sp>
      <p:sp>
        <p:nvSpPr>
          <p:cNvPr id="22" name="矩形 21">
            <a:extLst>
              <a:ext uri="{FF2B5EF4-FFF2-40B4-BE49-F238E27FC236}">
                <a16:creationId xmlns:a16="http://schemas.microsoft.com/office/drawing/2014/main" xmlns="" id="{5F380986-E85D-4581-8505-C5E1B42E6D60}"/>
              </a:ext>
            </a:extLst>
          </p:cNvPr>
          <p:cNvSpPr/>
          <p:nvPr/>
        </p:nvSpPr>
        <p:spPr>
          <a:xfrm>
            <a:off x="1205931" y="693000"/>
            <a:ext cx="21959438" cy="1025089"/>
          </a:xfrm>
          <a:prstGeom prst="rect">
            <a:avLst/>
          </a:prstGeom>
        </p:spPr>
        <p:txBody>
          <a:bodyPr wrap="square">
            <a:spAutoFit/>
          </a:bodyPr>
          <a:lstStyle/>
          <a:p>
            <a:pPr algn="ctr">
              <a:lnSpc>
                <a:spcPct val="110000"/>
              </a:lnSpc>
            </a:pPr>
            <a:r>
              <a:rPr lang="en-US" altLang="zh-CN" sz="6000" b="1" dirty="0">
                <a:latin typeface="Times New Roman" panose="02020603050405020304" pitchFamily="18" charset="0"/>
                <a:ea typeface="楷体" pitchFamily="49" charset="-122"/>
                <a:cs typeface="Times New Roman" panose="02020603050405020304" pitchFamily="18" charset="0"/>
              </a:rPr>
              <a:t>Ⅱ </a:t>
            </a:r>
            <a:r>
              <a:rPr lang="zh-CN" altLang="en-US" sz="6000" b="1" dirty="0">
                <a:latin typeface="Times New Roman" panose="02020603050405020304" pitchFamily="18" charset="0"/>
                <a:ea typeface="楷体" pitchFamily="49" charset="-122"/>
                <a:cs typeface="Times New Roman" panose="02020603050405020304" pitchFamily="18" charset="0"/>
              </a:rPr>
              <a:t>单句语法填空</a:t>
            </a:r>
            <a:endParaRPr lang="zh-CN" altLang="zh-CN" sz="6000" b="1" dirty="0">
              <a:latin typeface="Times New Roman" panose="02020603050405020304" pitchFamily="18" charset="0"/>
              <a:ea typeface="楷体" pitchFamily="49" charset="-122"/>
              <a:cs typeface="Times New Roman" panose="02020603050405020304" pitchFamily="18" charset="0"/>
            </a:endParaRPr>
          </a:p>
        </p:txBody>
      </p:sp>
      <p:sp>
        <p:nvSpPr>
          <p:cNvPr id="10" name="文本框 13"/>
          <p:cNvSpPr txBox="1"/>
          <p:nvPr/>
        </p:nvSpPr>
        <p:spPr>
          <a:xfrm>
            <a:off x="6989230" y="1952625"/>
            <a:ext cx="3870000" cy="923330"/>
          </a:xfrm>
          <a:prstGeom prst="rect">
            <a:avLst/>
          </a:prstGeom>
          <a:noFill/>
        </p:spPr>
        <p:txBody>
          <a:bodyPr wrap="square" rtlCol="0">
            <a:spAutoFit/>
          </a:bodyPr>
          <a:lstStyle/>
          <a:p>
            <a:r>
              <a:rPr lang="en-US"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visiting</a:t>
            </a:r>
            <a:endPar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sym typeface="+mn-ea"/>
            </a:endParaRPr>
          </a:p>
        </p:txBody>
      </p:sp>
      <p:sp>
        <p:nvSpPr>
          <p:cNvPr id="11"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5    </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突破积累练</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P311</a:t>
            </a:r>
            <a:endParaRPr lang="zh-CN" altLang="en-US" sz="3200" dirty="0">
              <a:solidFill>
                <a:srgbClr val="FF0000"/>
              </a:solidFill>
              <a:latin typeface="宋体" panose="02010600030101010101" pitchFamily="2" charset="-122"/>
              <a:ea typeface="宋体" panose="02010600030101010101" pitchFamily="2" charset="-122"/>
            </a:endParaRPr>
          </a:p>
        </p:txBody>
      </p:sp>
      <p:pic>
        <p:nvPicPr>
          <p:cNvPr id="9" name="图片 8">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15592831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1"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fade">
                                      <p:cBhvr>
                                        <p:cTn id="12" dur="500"/>
                                        <p:tgtEl>
                                          <p:spTgt spid="1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ipe(left)">
                                      <p:cBhvr>
                                        <p:cTn id="17"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19" grpId="0" build="allAtOnce" bldLvl="0"/>
      <p:bldP spid="19" grpId="1"/>
      <p:bldP spid="10" grpId="0"/>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1"/>
          <p:cNvSpPr txBox="1"/>
          <p:nvPr/>
        </p:nvSpPr>
        <p:spPr>
          <a:xfrm>
            <a:off x="1295649" y="1949150"/>
            <a:ext cx="20520001" cy="2834622"/>
          </a:xfrm>
          <a:prstGeom prst="rect">
            <a:avLst/>
          </a:prstGeom>
          <a:noFill/>
        </p:spPr>
        <p:txBody>
          <a:bodyPr wrap="square" rtlCol="0">
            <a:spAutoFit/>
          </a:bodyPr>
          <a:lstStyle/>
          <a:p>
            <a:pPr fontAlgn="auto">
              <a:lnSpc>
                <a:spcPct val="110000"/>
              </a:lnSpc>
            </a:pPr>
            <a:r>
              <a:rPr lang="en-US" altLang="zh-CN" sz="5400" dirty="0" smtClean="0">
                <a:latin typeface="Times New Roman" panose="02020603050405020304" pitchFamily="18" charset="0"/>
                <a:ea typeface="楷体" panose="02010609060101010101" pitchFamily="49" charset="-122"/>
              </a:rPr>
              <a:t>7. The </a:t>
            </a:r>
            <a:r>
              <a:rPr lang="en-US" altLang="zh-CN" sz="5400" dirty="0">
                <a:latin typeface="Times New Roman" panose="02020603050405020304" pitchFamily="18" charset="0"/>
                <a:ea typeface="楷体" panose="02010609060101010101" pitchFamily="49" charset="-122"/>
              </a:rPr>
              <a:t>government encourages farmers to grow corn instead of rice </a:t>
            </a:r>
            <a:r>
              <a:rPr lang="en-US" altLang="zh-CN" sz="5400" dirty="0" smtClean="0">
                <a:latin typeface="Times New Roman" panose="02020603050405020304" pitchFamily="18" charset="0"/>
                <a:ea typeface="楷体" panose="02010609060101010101" pitchFamily="49" charset="-122"/>
              </a:rPr>
              <a:t>_____</a:t>
            </a:r>
          </a:p>
          <a:p>
            <a:pPr fontAlgn="auto">
              <a:lnSpc>
                <a:spcPct val="110000"/>
              </a:lnSpc>
            </a:pPr>
            <a:r>
              <a:rPr lang="en-US" altLang="zh-CN" sz="5400" dirty="0" smtClean="0">
                <a:latin typeface="Times New Roman" panose="02020603050405020304" pitchFamily="18" charset="0"/>
                <a:ea typeface="楷体" panose="02010609060101010101" pitchFamily="49" charset="-122"/>
              </a:rPr>
              <a:t>    _________(</a:t>
            </a:r>
            <a:r>
              <a:rPr lang="en-US" altLang="zh-CN" sz="5400" dirty="0">
                <a:latin typeface="Times New Roman" panose="02020603050405020304" pitchFamily="18" charset="0"/>
                <a:ea typeface="楷体" panose="02010609060101010101" pitchFamily="49" charset="-122"/>
              </a:rPr>
              <a:t>improve) water quality</a:t>
            </a:r>
            <a:r>
              <a:rPr lang="en-US" altLang="zh-CN" sz="5400" dirty="0" smtClean="0">
                <a:latin typeface="Times New Roman" panose="02020603050405020304" pitchFamily="18" charset="0"/>
                <a:ea typeface="楷体" panose="02010609060101010101" pitchFamily="49" charset="-122"/>
              </a:rPr>
              <a:t>.</a:t>
            </a:r>
          </a:p>
          <a:p>
            <a:pPr algn="r" fontAlgn="auto">
              <a:lnSpc>
                <a:spcPct val="110000"/>
              </a:lnSpc>
            </a:pPr>
            <a:r>
              <a:rPr lang="en-US" altLang="zh-CN" sz="5400" b="1" spc="-100" dirty="0" smtClean="0">
                <a:solidFill>
                  <a:srgbClr val="4472C4"/>
                </a:solidFill>
                <a:latin typeface="楷体" panose="02010609060101010101" pitchFamily="49" charset="-122"/>
                <a:ea typeface="楷体" panose="02010609060101010101" pitchFamily="49" charset="-122"/>
                <a:sym typeface="+mn-ea"/>
              </a:rPr>
              <a:t>  (</a:t>
            </a:r>
            <a:r>
              <a:rPr lang="en-US" altLang="zh-CN" sz="5400" b="1" spc="-100" dirty="0">
                <a:solidFill>
                  <a:srgbClr val="4472C4"/>
                </a:solidFill>
                <a:latin typeface="楷体" panose="02010609060101010101" pitchFamily="49" charset="-122"/>
                <a:ea typeface="楷体" panose="02010609060101010101" pitchFamily="49" charset="-122"/>
                <a:sym typeface="+mn-ea"/>
              </a:rPr>
              <a:t>2018·</a:t>
            </a:r>
            <a:r>
              <a:rPr lang="zh-CN" altLang="en-US" sz="5400" b="1" spc="-100" dirty="0">
                <a:solidFill>
                  <a:srgbClr val="4472C4"/>
                </a:solidFill>
                <a:latin typeface="楷体" panose="02010609060101010101" pitchFamily="49" charset="-122"/>
                <a:ea typeface="楷体" panose="02010609060101010101" pitchFamily="49" charset="-122"/>
                <a:sym typeface="+mn-ea"/>
              </a:rPr>
              <a:t>全国</a:t>
            </a:r>
            <a:r>
              <a:rPr lang="en-US" altLang="zh-CN" sz="5400" b="1" spc="-100" dirty="0">
                <a:solidFill>
                  <a:srgbClr val="4472C4"/>
                </a:solidFill>
                <a:latin typeface="楷体" panose="02010609060101010101" pitchFamily="49" charset="-122"/>
                <a:ea typeface="楷体" panose="02010609060101010101" pitchFamily="49" charset="-122"/>
                <a:sym typeface="+mn-ea"/>
              </a:rPr>
              <a:t>Ⅱ</a:t>
            </a:r>
            <a:r>
              <a:rPr lang="zh-CN" altLang="en-US" sz="5400" b="1" spc="-100" dirty="0">
                <a:solidFill>
                  <a:srgbClr val="4472C4"/>
                </a:solidFill>
                <a:latin typeface="楷体" panose="02010609060101010101" pitchFamily="49" charset="-122"/>
                <a:ea typeface="楷体" panose="02010609060101010101" pitchFamily="49" charset="-122"/>
                <a:sym typeface="+mn-ea"/>
              </a:rPr>
              <a:t>卷</a:t>
            </a:r>
            <a:r>
              <a:rPr lang="en-US" altLang="zh-CN" sz="5400" b="1" spc="-100" dirty="0">
                <a:solidFill>
                  <a:srgbClr val="4472C4"/>
                </a:solidFill>
                <a:latin typeface="楷体" panose="02010609060101010101" pitchFamily="49" charset="-122"/>
                <a:ea typeface="楷体" panose="02010609060101010101" pitchFamily="49" charset="-122"/>
                <a:sym typeface="+mn-ea"/>
              </a:rPr>
              <a:t>) </a:t>
            </a:r>
            <a:r>
              <a:rPr lang="zh-CN" altLang="en-US" sz="5400" b="1" spc="-100" dirty="0" smtClean="0">
                <a:solidFill>
                  <a:srgbClr val="4472C4"/>
                </a:solidFill>
                <a:latin typeface="楷体" panose="02010609060101010101" pitchFamily="49" charset="-122"/>
                <a:ea typeface="楷体" panose="02010609060101010101" pitchFamily="49" charset="-122"/>
                <a:sym typeface="+mn-ea"/>
              </a:rPr>
              <a:t>　 </a:t>
            </a:r>
            <a:endParaRPr lang="en-US" altLang="zh-CN" sz="5400" b="1" spc="-100" dirty="0">
              <a:solidFill>
                <a:srgbClr val="4472C4"/>
              </a:solidFill>
              <a:latin typeface="楷体" panose="02010609060101010101" pitchFamily="49" charset="-122"/>
              <a:ea typeface="楷体" panose="02010609060101010101" pitchFamily="49" charset="-122"/>
              <a:sym typeface="+mn-ea"/>
            </a:endParaRPr>
          </a:p>
        </p:txBody>
      </p:sp>
      <p:pic>
        <p:nvPicPr>
          <p:cNvPr id="3" name="图片 2">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19" name="TextBox 4"/>
          <p:cNvSpPr txBox="1"/>
          <p:nvPr/>
        </p:nvSpPr>
        <p:spPr>
          <a:xfrm>
            <a:off x="2233930" y="5868000"/>
            <a:ext cx="18876010" cy="4662815"/>
          </a:xfrm>
          <a:prstGeom prst="rect">
            <a:avLst/>
          </a:prstGeom>
          <a:noFill/>
        </p:spPr>
        <p:txBody>
          <a:bodyPr wrap="square" rtlCol="0">
            <a:spAutoFit/>
          </a:bodyPr>
          <a:lstStyle/>
          <a:p>
            <a:pPr algn="just">
              <a:lnSpc>
                <a:spcPct val="110000"/>
              </a:lnSpc>
            </a:pPr>
            <a:r>
              <a:rPr lang="zh-CN" altLang="en-US" sz="5400" dirty="0" smtClean="0">
                <a:solidFill>
                  <a:srgbClr val="FF0000"/>
                </a:solidFill>
                <a:latin typeface="黑体" panose="02010609060101010101" pitchFamily="49" charset="-122"/>
                <a:ea typeface="黑体" panose="02010609060101010101" pitchFamily="49" charset="-122"/>
              </a:rPr>
              <a:t>解析</a:t>
            </a:r>
            <a:r>
              <a:rPr lang="zh-CN" altLang="en-US" sz="5400" dirty="0" smtClean="0">
                <a:solidFill>
                  <a:srgbClr val="FF0000"/>
                </a:solidFill>
                <a:latin typeface="楷体" panose="02010609060101010101" pitchFamily="49" charset="-122"/>
                <a:ea typeface="楷体" panose="02010609060101010101" pitchFamily="49" charset="-122"/>
              </a:rPr>
              <a:t>：</a:t>
            </a:r>
            <a:endParaRPr lang="en-US" sz="5400" dirty="0" smtClean="0">
              <a:solidFill>
                <a:srgbClr val="2A5CAA"/>
              </a:solidFill>
              <a:latin typeface="楷体" panose="02010609060101010101" pitchFamily="49" charset="-122"/>
              <a:ea typeface="楷体" panose="02010609060101010101" pitchFamily="49" charset="-122"/>
            </a:endParaRPr>
          </a:p>
          <a:p>
            <a:pPr algn="just">
              <a:lnSpc>
                <a:spcPct val="110000"/>
              </a:lnSpc>
            </a:pPr>
            <a:r>
              <a:rPr lang="zh-CN" altLang="en-US" sz="5400" dirty="0">
                <a:solidFill>
                  <a:srgbClr val="2A5CAA"/>
                </a:solidFill>
                <a:latin typeface="Times New Roman" panose="02020603050405020304" pitchFamily="18" charset="0"/>
                <a:ea typeface="楷体" panose="02010609060101010101" pitchFamily="49" charset="-122"/>
              </a:rPr>
              <a:t>分析语境可知，种植玉米而不是水稻是为了提高水质，且此句谓语动词为</a:t>
            </a:r>
            <a:r>
              <a:rPr lang="en-US" altLang="zh-CN" sz="5400" dirty="0">
                <a:solidFill>
                  <a:srgbClr val="2A5CAA"/>
                </a:solidFill>
                <a:latin typeface="Times New Roman" panose="02020603050405020304" pitchFamily="18" charset="0"/>
                <a:ea typeface="楷体" panose="02010609060101010101" pitchFamily="49" charset="-122"/>
              </a:rPr>
              <a:t>encourage</a:t>
            </a:r>
            <a:r>
              <a:rPr lang="zh-CN" altLang="en-US" sz="5400" dirty="0">
                <a:solidFill>
                  <a:srgbClr val="2A5CAA"/>
                </a:solidFill>
                <a:latin typeface="Times New Roman" panose="02020603050405020304" pitchFamily="18" charset="0"/>
                <a:ea typeface="楷体" panose="02010609060101010101" pitchFamily="49" charset="-122"/>
              </a:rPr>
              <a:t>，提示词在句中作目的状语，因此应用动词不定式形式，故填</a:t>
            </a:r>
            <a:r>
              <a:rPr lang="en-US" altLang="zh-CN" sz="5400" dirty="0">
                <a:solidFill>
                  <a:srgbClr val="2A5CAA"/>
                </a:solidFill>
                <a:latin typeface="Times New Roman" panose="02020603050405020304" pitchFamily="18" charset="0"/>
                <a:ea typeface="楷体" panose="02010609060101010101" pitchFamily="49" charset="-122"/>
              </a:rPr>
              <a:t>to improve</a:t>
            </a:r>
            <a:r>
              <a:rPr lang="zh-CN" altLang="en-US" sz="5400" dirty="0">
                <a:solidFill>
                  <a:srgbClr val="2A5CAA"/>
                </a:solidFill>
                <a:latin typeface="Times New Roman" panose="02020603050405020304" pitchFamily="18" charset="0"/>
                <a:ea typeface="楷体" panose="02010609060101010101" pitchFamily="49" charset="-122"/>
              </a:rPr>
              <a:t>。句意：为了改善水质，政府鼓励农民种植玉米而非水稻。</a:t>
            </a:r>
            <a:endParaRPr sz="5400" dirty="0">
              <a:solidFill>
                <a:srgbClr val="2A5CAA"/>
              </a:solidFill>
              <a:latin typeface="Times New Roman" panose="02020603050405020304" pitchFamily="18" charset="0"/>
              <a:ea typeface="楷体" panose="02010609060101010101" pitchFamily="49" charset="-122"/>
            </a:endParaRPr>
          </a:p>
        </p:txBody>
      </p:sp>
      <p:sp>
        <p:nvSpPr>
          <p:cNvPr id="22" name="矩形 21">
            <a:extLst>
              <a:ext uri="{FF2B5EF4-FFF2-40B4-BE49-F238E27FC236}">
                <a16:creationId xmlns:a16="http://schemas.microsoft.com/office/drawing/2014/main" xmlns="" id="{5F380986-E85D-4581-8505-C5E1B42E6D60}"/>
              </a:ext>
            </a:extLst>
          </p:cNvPr>
          <p:cNvSpPr/>
          <p:nvPr/>
        </p:nvSpPr>
        <p:spPr>
          <a:xfrm>
            <a:off x="1205931" y="693000"/>
            <a:ext cx="21959438" cy="1025089"/>
          </a:xfrm>
          <a:prstGeom prst="rect">
            <a:avLst/>
          </a:prstGeom>
        </p:spPr>
        <p:txBody>
          <a:bodyPr wrap="square">
            <a:spAutoFit/>
          </a:bodyPr>
          <a:lstStyle/>
          <a:p>
            <a:pPr algn="ctr">
              <a:lnSpc>
                <a:spcPct val="110000"/>
              </a:lnSpc>
            </a:pPr>
            <a:r>
              <a:rPr lang="en-US" altLang="zh-CN" sz="6000" b="1" dirty="0">
                <a:latin typeface="Times New Roman" panose="02020603050405020304" pitchFamily="18" charset="0"/>
                <a:ea typeface="楷体" pitchFamily="49" charset="-122"/>
                <a:cs typeface="Times New Roman" panose="02020603050405020304" pitchFamily="18" charset="0"/>
              </a:rPr>
              <a:t>Ⅱ </a:t>
            </a:r>
            <a:r>
              <a:rPr lang="zh-CN" altLang="en-US" sz="6000" b="1" dirty="0">
                <a:latin typeface="Times New Roman" panose="02020603050405020304" pitchFamily="18" charset="0"/>
                <a:ea typeface="楷体" pitchFamily="49" charset="-122"/>
                <a:cs typeface="Times New Roman" panose="02020603050405020304" pitchFamily="18" charset="0"/>
              </a:rPr>
              <a:t>单句语法填空</a:t>
            </a:r>
            <a:endParaRPr lang="zh-CN" altLang="zh-CN" sz="6000" b="1" dirty="0">
              <a:latin typeface="Times New Roman" panose="02020603050405020304" pitchFamily="18" charset="0"/>
              <a:ea typeface="楷体" pitchFamily="49" charset="-122"/>
              <a:cs typeface="Times New Roman" panose="02020603050405020304" pitchFamily="18" charset="0"/>
            </a:endParaRPr>
          </a:p>
        </p:txBody>
      </p:sp>
      <p:sp>
        <p:nvSpPr>
          <p:cNvPr id="10" name="文本框 13"/>
          <p:cNvSpPr txBox="1"/>
          <p:nvPr/>
        </p:nvSpPr>
        <p:spPr>
          <a:xfrm>
            <a:off x="20286370" y="1968675"/>
            <a:ext cx="1170000" cy="923330"/>
          </a:xfrm>
          <a:prstGeom prst="rect">
            <a:avLst/>
          </a:prstGeom>
          <a:noFill/>
        </p:spPr>
        <p:txBody>
          <a:bodyPr wrap="square" rtlCol="0">
            <a:spAutoFit/>
          </a:bodyPr>
          <a:lstStyle/>
          <a:p>
            <a:r>
              <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to</a:t>
            </a:r>
            <a:endPar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sym typeface="+mn-ea"/>
            </a:endParaRPr>
          </a:p>
        </p:txBody>
      </p:sp>
      <p:sp>
        <p:nvSpPr>
          <p:cNvPr id="9" name="文本框 13"/>
          <p:cNvSpPr txBox="1"/>
          <p:nvPr/>
        </p:nvSpPr>
        <p:spPr>
          <a:xfrm>
            <a:off x="2115184" y="2813495"/>
            <a:ext cx="2758325" cy="923330"/>
          </a:xfrm>
          <a:prstGeom prst="rect">
            <a:avLst/>
          </a:prstGeom>
          <a:noFill/>
        </p:spPr>
        <p:txBody>
          <a:bodyPr wrap="square" rtlCol="0">
            <a:spAutoFit/>
          </a:bodyPr>
          <a:lstStyle/>
          <a:p>
            <a:r>
              <a:rPr lang="en-US" altLang="zh-CN"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improve</a:t>
            </a:r>
            <a:endParaRPr lang="en-US" altLang="zh-CN"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sym typeface="+mn-ea"/>
            </a:endParaRPr>
          </a:p>
        </p:txBody>
      </p:sp>
      <p:sp>
        <p:nvSpPr>
          <p:cNvPr id="12"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5    </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突破积累练</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P311</a:t>
            </a:r>
            <a:endParaRPr lang="zh-CN" altLang="en-US" sz="3200" dirty="0">
              <a:solidFill>
                <a:srgbClr val="FF0000"/>
              </a:solidFill>
              <a:latin typeface="宋体" panose="02010600030101010101" pitchFamily="2" charset="-122"/>
              <a:ea typeface="宋体" panose="02010600030101010101" pitchFamily="2" charset="-122"/>
            </a:endParaRPr>
          </a:p>
        </p:txBody>
      </p:sp>
      <p:pic>
        <p:nvPicPr>
          <p:cNvPr id="11" name="图片 10">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20283787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1"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fade">
                                      <p:cBhvr>
                                        <p:cTn id="12" dur="500"/>
                                        <p:tgtEl>
                                          <p:spTgt spid="1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ipe(left)">
                                      <p:cBhvr>
                                        <p:cTn id="17" dur="20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wipe(left)">
                                      <p:cBhvr>
                                        <p:cTn id="22"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19" grpId="0" build="allAtOnce" bldLvl="0"/>
      <p:bldP spid="19" grpId="1"/>
      <p:bldP spid="10" grpId="0"/>
      <p:bldP spid="9" grpId="0"/>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1"/>
          <p:cNvSpPr txBox="1"/>
          <p:nvPr/>
        </p:nvSpPr>
        <p:spPr>
          <a:xfrm>
            <a:off x="1295649" y="1949150"/>
            <a:ext cx="20520001" cy="2834622"/>
          </a:xfrm>
          <a:prstGeom prst="rect">
            <a:avLst/>
          </a:prstGeom>
          <a:noFill/>
        </p:spPr>
        <p:txBody>
          <a:bodyPr wrap="square" rtlCol="0">
            <a:spAutoFit/>
          </a:bodyPr>
          <a:lstStyle/>
          <a:p>
            <a:pPr fontAlgn="auto">
              <a:lnSpc>
                <a:spcPct val="110000"/>
              </a:lnSpc>
            </a:pPr>
            <a:r>
              <a:rPr lang="en-US" altLang="zh-CN" sz="5400" dirty="0" smtClean="0">
                <a:latin typeface="Times New Roman" panose="02020603050405020304" pitchFamily="18" charset="0"/>
                <a:ea typeface="楷体" panose="02010609060101010101" pitchFamily="49" charset="-122"/>
              </a:rPr>
              <a:t>8. As </a:t>
            </a:r>
            <a:r>
              <a:rPr lang="en-US" altLang="zh-CN" sz="5400" dirty="0">
                <a:latin typeface="Times New Roman" panose="02020603050405020304" pitchFamily="18" charset="0"/>
                <a:ea typeface="楷体" panose="02010609060101010101" pitchFamily="49" charset="-122"/>
              </a:rPr>
              <a:t>a kid, I loved to watch cartoons, but no matter how many times I </a:t>
            </a:r>
            <a:r>
              <a:rPr lang="en-US" altLang="zh-CN" sz="5400" dirty="0" smtClean="0">
                <a:latin typeface="Times New Roman" panose="02020603050405020304" pitchFamily="18" charset="0"/>
                <a:ea typeface="楷体" panose="02010609060101010101" pitchFamily="49" charset="-122"/>
              </a:rPr>
              <a:t>  </a:t>
            </a:r>
          </a:p>
          <a:p>
            <a:pPr fontAlgn="auto">
              <a:lnSpc>
                <a:spcPct val="110000"/>
              </a:lnSpc>
            </a:pPr>
            <a:r>
              <a:rPr lang="en-US" altLang="zh-CN" sz="5400" dirty="0">
                <a:latin typeface="Times New Roman" panose="02020603050405020304" pitchFamily="18" charset="0"/>
                <a:ea typeface="楷体" panose="02010609060101010101" pitchFamily="49" charset="-122"/>
              </a:rPr>
              <a:t> </a:t>
            </a:r>
            <a:r>
              <a:rPr lang="en-US" altLang="zh-CN" sz="5400" dirty="0" smtClean="0">
                <a:latin typeface="Times New Roman" panose="02020603050405020304" pitchFamily="18" charset="0"/>
                <a:ea typeface="楷体" panose="02010609060101010101" pitchFamily="49" charset="-122"/>
              </a:rPr>
              <a:t>   asked __________(</a:t>
            </a:r>
            <a:r>
              <a:rPr lang="en-US" altLang="zh-CN" sz="5400" dirty="0">
                <a:latin typeface="Times New Roman" panose="02020603050405020304" pitchFamily="18" charset="0"/>
                <a:ea typeface="楷体" panose="02010609060101010101" pitchFamily="49" charset="-122"/>
              </a:rPr>
              <a:t>watch) them, my parents would not let me</a:t>
            </a:r>
            <a:r>
              <a:rPr lang="en-US" altLang="zh-CN" sz="5400" dirty="0" smtClean="0">
                <a:latin typeface="Times New Roman" panose="02020603050405020304" pitchFamily="18" charset="0"/>
                <a:ea typeface="楷体" panose="02010609060101010101" pitchFamily="49" charset="-122"/>
              </a:rPr>
              <a:t>.</a:t>
            </a:r>
          </a:p>
          <a:p>
            <a:pPr algn="r" fontAlgn="auto">
              <a:lnSpc>
                <a:spcPct val="110000"/>
              </a:lnSpc>
            </a:pPr>
            <a:r>
              <a:rPr lang="en-US" altLang="zh-CN" sz="5400" b="1" spc="-100" dirty="0" smtClean="0">
                <a:solidFill>
                  <a:srgbClr val="4472C4"/>
                </a:solidFill>
                <a:latin typeface="楷体" panose="02010609060101010101" pitchFamily="49" charset="-122"/>
                <a:ea typeface="楷体" panose="02010609060101010101" pitchFamily="49" charset="-122"/>
                <a:sym typeface="+mn-ea"/>
              </a:rPr>
              <a:t> (</a:t>
            </a:r>
            <a:r>
              <a:rPr lang="en-US" altLang="zh-CN" sz="5400" b="1" spc="-100" dirty="0">
                <a:solidFill>
                  <a:srgbClr val="4472C4"/>
                </a:solidFill>
                <a:latin typeface="楷体" panose="02010609060101010101" pitchFamily="49" charset="-122"/>
                <a:ea typeface="楷体" panose="02010609060101010101" pitchFamily="49" charset="-122"/>
                <a:sym typeface="+mn-ea"/>
              </a:rPr>
              <a:t>2018·</a:t>
            </a:r>
            <a:r>
              <a:rPr lang="zh-CN" altLang="en-US" sz="5400" b="1" spc="-100" dirty="0">
                <a:solidFill>
                  <a:srgbClr val="4472C4"/>
                </a:solidFill>
                <a:latin typeface="楷体" panose="02010609060101010101" pitchFamily="49" charset="-122"/>
                <a:ea typeface="楷体" panose="02010609060101010101" pitchFamily="49" charset="-122"/>
                <a:sym typeface="+mn-ea"/>
              </a:rPr>
              <a:t>全国</a:t>
            </a:r>
            <a:r>
              <a:rPr lang="en-US" altLang="zh-CN" sz="5400" b="1" spc="-100" dirty="0">
                <a:solidFill>
                  <a:srgbClr val="4472C4"/>
                </a:solidFill>
                <a:latin typeface="楷体" panose="02010609060101010101" pitchFamily="49" charset="-122"/>
                <a:ea typeface="楷体" panose="02010609060101010101" pitchFamily="49" charset="-122"/>
                <a:sym typeface="+mn-ea"/>
              </a:rPr>
              <a:t>Ⅱ</a:t>
            </a:r>
            <a:r>
              <a:rPr lang="zh-CN" altLang="en-US" sz="5400" b="1" spc="-100" dirty="0">
                <a:solidFill>
                  <a:srgbClr val="4472C4"/>
                </a:solidFill>
                <a:latin typeface="楷体" panose="02010609060101010101" pitchFamily="49" charset="-122"/>
                <a:ea typeface="楷体" panose="02010609060101010101" pitchFamily="49" charset="-122"/>
                <a:sym typeface="+mn-ea"/>
              </a:rPr>
              <a:t>卷改编</a:t>
            </a:r>
            <a:r>
              <a:rPr lang="en-US" altLang="zh-CN" sz="5400" b="1" spc="-100" dirty="0">
                <a:solidFill>
                  <a:srgbClr val="4472C4"/>
                </a:solidFill>
                <a:latin typeface="楷体" panose="02010609060101010101" pitchFamily="49" charset="-122"/>
                <a:ea typeface="楷体" panose="02010609060101010101" pitchFamily="49" charset="-122"/>
                <a:sym typeface="+mn-ea"/>
              </a:rPr>
              <a:t>) </a:t>
            </a:r>
            <a:r>
              <a:rPr lang="zh-CN" altLang="en-US" sz="5400" b="1" spc="-100" dirty="0" smtClean="0">
                <a:solidFill>
                  <a:srgbClr val="4472C4"/>
                </a:solidFill>
                <a:latin typeface="楷体" panose="02010609060101010101" pitchFamily="49" charset="-122"/>
                <a:ea typeface="楷体" panose="02010609060101010101" pitchFamily="49" charset="-122"/>
                <a:sym typeface="+mn-ea"/>
              </a:rPr>
              <a:t>　 </a:t>
            </a:r>
            <a:endParaRPr lang="en-US" altLang="zh-CN" sz="5400" b="1" spc="-100" dirty="0">
              <a:solidFill>
                <a:srgbClr val="4472C4"/>
              </a:solidFill>
              <a:latin typeface="楷体" panose="02010609060101010101" pitchFamily="49" charset="-122"/>
              <a:ea typeface="楷体" panose="02010609060101010101" pitchFamily="49" charset="-122"/>
              <a:sym typeface="+mn-ea"/>
            </a:endParaRPr>
          </a:p>
        </p:txBody>
      </p:sp>
      <p:pic>
        <p:nvPicPr>
          <p:cNvPr id="3" name="图片 2">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19" name="TextBox 4"/>
          <p:cNvSpPr txBox="1"/>
          <p:nvPr/>
        </p:nvSpPr>
        <p:spPr>
          <a:xfrm>
            <a:off x="2233930" y="5868000"/>
            <a:ext cx="18876010" cy="3748719"/>
          </a:xfrm>
          <a:prstGeom prst="rect">
            <a:avLst/>
          </a:prstGeom>
          <a:noFill/>
        </p:spPr>
        <p:txBody>
          <a:bodyPr wrap="square" rtlCol="0">
            <a:spAutoFit/>
          </a:bodyPr>
          <a:lstStyle/>
          <a:p>
            <a:pPr algn="just">
              <a:lnSpc>
                <a:spcPct val="110000"/>
              </a:lnSpc>
            </a:pPr>
            <a:r>
              <a:rPr lang="zh-CN" altLang="en-US" sz="5400" dirty="0" smtClean="0">
                <a:solidFill>
                  <a:srgbClr val="FF0000"/>
                </a:solidFill>
                <a:latin typeface="黑体" panose="02010609060101010101" pitchFamily="49" charset="-122"/>
                <a:ea typeface="黑体" panose="02010609060101010101" pitchFamily="49" charset="-122"/>
              </a:rPr>
              <a:t>解析</a:t>
            </a:r>
            <a:r>
              <a:rPr lang="zh-CN" altLang="en-US" sz="5400" dirty="0" smtClean="0">
                <a:solidFill>
                  <a:srgbClr val="FF0000"/>
                </a:solidFill>
                <a:latin typeface="楷体" panose="02010609060101010101" pitchFamily="49" charset="-122"/>
                <a:ea typeface="楷体" panose="02010609060101010101" pitchFamily="49" charset="-122"/>
              </a:rPr>
              <a:t>：</a:t>
            </a:r>
            <a:endParaRPr lang="en-US" sz="5400" dirty="0" smtClean="0">
              <a:solidFill>
                <a:srgbClr val="2A5CAA"/>
              </a:solidFill>
              <a:latin typeface="楷体" panose="02010609060101010101" pitchFamily="49" charset="-122"/>
              <a:ea typeface="楷体" panose="02010609060101010101" pitchFamily="49" charset="-122"/>
            </a:endParaRPr>
          </a:p>
          <a:p>
            <a:pPr algn="just">
              <a:lnSpc>
                <a:spcPct val="110000"/>
              </a:lnSpc>
            </a:pPr>
            <a:r>
              <a:rPr lang="en-US" altLang="zh-CN" sz="5400" dirty="0">
                <a:solidFill>
                  <a:srgbClr val="2A5CAA"/>
                </a:solidFill>
                <a:latin typeface="Times New Roman" panose="02020603050405020304" pitchFamily="18" charset="0"/>
                <a:ea typeface="楷体" panose="02010609060101010101" pitchFamily="49" charset="-122"/>
              </a:rPr>
              <a:t>ask to do </a:t>
            </a:r>
            <a:r>
              <a:rPr lang="en-US" altLang="zh-CN" sz="5400" dirty="0" err="1">
                <a:solidFill>
                  <a:srgbClr val="2A5CAA"/>
                </a:solidFill>
                <a:latin typeface="Times New Roman" panose="02020603050405020304" pitchFamily="18" charset="0"/>
                <a:ea typeface="楷体" panose="02010609060101010101" pitchFamily="49" charset="-122"/>
              </a:rPr>
              <a:t>sth</a:t>
            </a:r>
            <a:r>
              <a:rPr lang="en-US" altLang="zh-CN" sz="5400" dirty="0">
                <a:solidFill>
                  <a:srgbClr val="2A5CAA"/>
                </a:solidFill>
                <a:latin typeface="Times New Roman" panose="02020603050405020304" pitchFamily="18" charset="0"/>
                <a:ea typeface="楷体" panose="02010609060101010101" pitchFamily="49" charset="-122"/>
              </a:rPr>
              <a:t>.</a:t>
            </a:r>
            <a:r>
              <a:rPr lang="zh-CN" altLang="en-US" sz="5400" dirty="0">
                <a:solidFill>
                  <a:srgbClr val="2A5CAA"/>
                </a:solidFill>
                <a:latin typeface="Times New Roman" panose="02020603050405020304" pitchFamily="18" charset="0"/>
                <a:ea typeface="楷体" panose="02010609060101010101" pitchFamily="49" charset="-122"/>
              </a:rPr>
              <a:t>为固定搭配，意为“要求做某事”，所以填提示词的不定式形式</a:t>
            </a:r>
            <a:r>
              <a:rPr lang="en-US" altLang="zh-CN" sz="5400" dirty="0">
                <a:solidFill>
                  <a:srgbClr val="2A5CAA"/>
                </a:solidFill>
                <a:latin typeface="Times New Roman" panose="02020603050405020304" pitchFamily="18" charset="0"/>
                <a:ea typeface="楷体" panose="02010609060101010101" pitchFamily="49" charset="-122"/>
              </a:rPr>
              <a:t>to watch</a:t>
            </a:r>
            <a:r>
              <a:rPr lang="zh-CN" altLang="en-US" sz="5400" dirty="0">
                <a:solidFill>
                  <a:srgbClr val="2A5CAA"/>
                </a:solidFill>
                <a:latin typeface="Times New Roman" panose="02020603050405020304" pitchFamily="18" charset="0"/>
                <a:ea typeface="楷体" panose="02010609060101010101" pitchFamily="49" charset="-122"/>
              </a:rPr>
              <a:t>。句意：作为一个孩子，我喜欢看动画片，但是不管我要求多少次，我的父母都不允许我看。</a:t>
            </a:r>
            <a:endParaRPr sz="5400" dirty="0">
              <a:solidFill>
                <a:srgbClr val="2A5CAA"/>
              </a:solidFill>
              <a:latin typeface="Times New Roman" panose="02020603050405020304" pitchFamily="18" charset="0"/>
              <a:ea typeface="楷体" panose="02010609060101010101" pitchFamily="49" charset="-122"/>
            </a:endParaRPr>
          </a:p>
        </p:txBody>
      </p:sp>
      <p:sp>
        <p:nvSpPr>
          <p:cNvPr id="22" name="矩形 21">
            <a:extLst>
              <a:ext uri="{FF2B5EF4-FFF2-40B4-BE49-F238E27FC236}">
                <a16:creationId xmlns:a16="http://schemas.microsoft.com/office/drawing/2014/main" xmlns="" id="{5F380986-E85D-4581-8505-C5E1B42E6D60}"/>
              </a:ext>
            </a:extLst>
          </p:cNvPr>
          <p:cNvSpPr/>
          <p:nvPr/>
        </p:nvSpPr>
        <p:spPr>
          <a:xfrm>
            <a:off x="1205931" y="693000"/>
            <a:ext cx="21959438" cy="1025089"/>
          </a:xfrm>
          <a:prstGeom prst="rect">
            <a:avLst/>
          </a:prstGeom>
        </p:spPr>
        <p:txBody>
          <a:bodyPr wrap="square">
            <a:spAutoFit/>
          </a:bodyPr>
          <a:lstStyle/>
          <a:p>
            <a:pPr algn="ctr">
              <a:lnSpc>
                <a:spcPct val="110000"/>
              </a:lnSpc>
            </a:pPr>
            <a:r>
              <a:rPr lang="en-US" altLang="zh-CN" sz="6000" b="1" dirty="0">
                <a:latin typeface="Times New Roman" panose="02020603050405020304" pitchFamily="18" charset="0"/>
                <a:ea typeface="楷体" pitchFamily="49" charset="-122"/>
                <a:cs typeface="Times New Roman" panose="02020603050405020304" pitchFamily="18" charset="0"/>
              </a:rPr>
              <a:t>Ⅱ </a:t>
            </a:r>
            <a:r>
              <a:rPr lang="zh-CN" altLang="en-US" sz="6000" b="1" dirty="0">
                <a:latin typeface="Times New Roman" panose="02020603050405020304" pitchFamily="18" charset="0"/>
                <a:ea typeface="楷体" pitchFamily="49" charset="-122"/>
                <a:cs typeface="Times New Roman" panose="02020603050405020304" pitchFamily="18" charset="0"/>
              </a:rPr>
              <a:t>单句语法填空</a:t>
            </a:r>
            <a:endParaRPr lang="zh-CN" altLang="zh-CN" sz="6000" b="1" dirty="0">
              <a:latin typeface="Times New Roman" panose="02020603050405020304" pitchFamily="18" charset="0"/>
              <a:ea typeface="楷体" pitchFamily="49" charset="-122"/>
              <a:cs typeface="Times New Roman" panose="02020603050405020304" pitchFamily="18" charset="0"/>
            </a:endParaRPr>
          </a:p>
        </p:txBody>
      </p:sp>
      <p:sp>
        <p:nvSpPr>
          <p:cNvPr id="9" name="文本框 13"/>
          <p:cNvSpPr txBox="1"/>
          <p:nvPr/>
        </p:nvSpPr>
        <p:spPr>
          <a:xfrm>
            <a:off x="4027325" y="2885480"/>
            <a:ext cx="2758325" cy="923330"/>
          </a:xfrm>
          <a:prstGeom prst="rect">
            <a:avLst/>
          </a:prstGeom>
          <a:noFill/>
        </p:spPr>
        <p:txBody>
          <a:bodyPr wrap="square" rtlCol="0">
            <a:spAutoFit/>
          </a:bodyPr>
          <a:lstStyle/>
          <a:p>
            <a:r>
              <a:rPr lang="en-US" altLang="zh-CN"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to watch</a:t>
            </a:r>
            <a:endParaRPr lang="en-US" altLang="zh-CN"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sym typeface="+mn-ea"/>
            </a:endParaRPr>
          </a:p>
        </p:txBody>
      </p:sp>
      <p:sp>
        <p:nvSpPr>
          <p:cNvPr id="12"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5    </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突破积累练</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P311</a:t>
            </a:r>
            <a:endParaRPr lang="zh-CN" altLang="en-US" sz="3200" dirty="0">
              <a:solidFill>
                <a:srgbClr val="FF0000"/>
              </a:solidFill>
              <a:latin typeface="宋体" panose="02010600030101010101" pitchFamily="2" charset="-122"/>
              <a:ea typeface="宋体" panose="02010600030101010101" pitchFamily="2" charset="-122"/>
            </a:endParaRPr>
          </a:p>
        </p:txBody>
      </p:sp>
      <p:pic>
        <p:nvPicPr>
          <p:cNvPr id="10" name="图片 9">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39514997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1"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fade">
                                      <p:cBhvr>
                                        <p:cTn id="12" dur="500"/>
                                        <p:tgtEl>
                                          <p:spTgt spid="1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19" grpId="0" build="allAtOnce" bldLvl="0"/>
      <p:bldP spid="19" grpId="1"/>
      <p:bldP spid="9" grpId="0"/>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1"/>
          <p:cNvSpPr txBox="1"/>
          <p:nvPr/>
        </p:nvSpPr>
        <p:spPr>
          <a:xfrm>
            <a:off x="1295649" y="1949150"/>
            <a:ext cx="20520001" cy="2834622"/>
          </a:xfrm>
          <a:prstGeom prst="rect">
            <a:avLst/>
          </a:prstGeom>
          <a:noFill/>
        </p:spPr>
        <p:txBody>
          <a:bodyPr wrap="square" rtlCol="0">
            <a:spAutoFit/>
          </a:bodyPr>
          <a:lstStyle/>
          <a:p>
            <a:pPr fontAlgn="auto">
              <a:lnSpc>
                <a:spcPct val="110000"/>
              </a:lnSpc>
            </a:pPr>
            <a:r>
              <a:rPr lang="en-US" altLang="zh-CN" sz="5400" dirty="0" smtClean="0">
                <a:latin typeface="Times New Roman" panose="02020603050405020304" pitchFamily="18" charset="0"/>
                <a:ea typeface="楷体" panose="02010609060101010101" pitchFamily="49" charset="-122"/>
              </a:rPr>
              <a:t>9. Everyone </a:t>
            </a:r>
            <a:r>
              <a:rPr lang="en-US" altLang="zh-CN" sz="5400" dirty="0">
                <a:latin typeface="Times New Roman" panose="02020603050405020304" pitchFamily="18" charset="0"/>
                <a:ea typeface="楷体" panose="02010609060101010101" pitchFamily="49" charset="-122"/>
              </a:rPr>
              <a:t>was silent, </a:t>
            </a:r>
            <a:r>
              <a:rPr lang="en-US" altLang="zh-CN" sz="5400" dirty="0" smtClean="0">
                <a:latin typeface="Times New Roman" panose="02020603050405020304" pitchFamily="18" charset="0"/>
                <a:ea typeface="楷体" panose="02010609060101010101" pitchFamily="49" charset="-122"/>
              </a:rPr>
              <a:t>_________(</a:t>
            </a:r>
            <a:r>
              <a:rPr lang="en-US" altLang="zh-CN" sz="5400" dirty="0">
                <a:latin typeface="Times New Roman" panose="02020603050405020304" pitchFamily="18" charset="0"/>
                <a:ea typeface="楷体" panose="02010609060101010101" pitchFamily="49" charset="-122"/>
              </a:rPr>
              <a:t>wait) to see who would be called </a:t>
            </a:r>
            <a:endParaRPr lang="en-US" altLang="zh-CN" sz="5400" dirty="0" smtClean="0">
              <a:latin typeface="Times New Roman" panose="02020603050405020304" pitchFamily="18" charset="0"/>
              <a:ea typeface="楷体" panose="02010609060101010101" pitchFamily="49" charset="-122"/>
            </a:endParaRPr>
          </a:p>
          <a:p>
            <a:pPr fontAlgn="auto">
              <a:lnSpc>
                <a:spcPct val="110000"/>
              </a:lnSpc>
            </a:pPr>
            <a:r>
              <a:rPr lang="en-US" altLang="zh-CN" sz="5400" dirty="0">
                <a:latin typeface="Times New Roman" panose="02020603050405020304" pitchFamily="18" charset="0"/>
                <a:ea typeface="楷体" panose="02010609060101010101" pitchFamily="49" charset="-122"/>
              </a:rPr>
              <a:t> </a:t>
            </a:r>
            <a:r>
              <a:rPr lang="en-US" altLang="zh-CN" sz="5400" dirty="0" smtClean="0">
                <a:latin typeface="Times New Roman" panose="02020603050405020304" pitchFamily="18" charset="0"/>
                <a:ea typeface="楷体" panose="02010609060101010101" pitchFamily="49" charset="-122"/>
              </a:rPr>
              <a:t>   upon </a:t>
            </a:r>
            <a:r>
              <a:rPr lang="en-US" altLang="zh-CN" sz="5400" dirty="0">
                <a:latin typeface="Times New Roman" panose="02020603050405020304" pitchFamily="18" charset="0"/>
                <a:ea typeface="楷体" panose="02010609060101010101" pitchFamily="49" charset="-122"/>
              </a:rPr>
              <a:t>to read his or her paragraph aloud in the class</a:t>
            </a:r>
            <a:r>
              <a:rPr lang="en-US" altLang="zh-CN" sz="5400" dirty="0" smtClean="0">
                <a:latin typeface="Times New Roman" panose="02020603050405020304" pitchFamily="18" charset="0"/>
                <a:ea typeface="楷体" panose="02010609060101010101" pitchFamily="49" charset="-122"/>
              </a:rPr>
              <a:t>.</a:t>
            </a:r>
          </a:p>
          <a:p>
            <a:pPr algn="r" fontAlgn="auto">
              <a:lnSpc>
                <a:spcPct val="110000"/>
              </a:lnSpc>
            </a:pPr>
            <a:r>
              <a:rPr lang="en-US" altLang="zh-CN" sz="5400" b="1" spc="-100" dirty="0" smtClean="0">
                <a:solidFill>
                  <a:srgbClr val="4472C4"/>
                </a:solidFill>
                <a:latin typeface="楷体" panose="02010609060101010101" pitchFamily="49" charset="-122"/>
                <a:ea typeface="楷体" panose="02010609060101010101" pitchFamily="49" charset="-122"/>
                <a:sym typeface="+mn-ea"/>
              </a:rPr>
              <a:t> (</a:t>
            </a:r>
            <a:r>
              <a:rPr lang="en-US" altLang="zh-CN" sz="5400" b="1" spc="-100" dirty="0">
                <a:solidFill>
                  <a:srgbClr val="4472C4"/>
                </a:solidFill>
                <a:latin typeface="楷体" panose="02010609060101010101" pitchFamily="49" charset="-122"/>
                <a:ea typeface="楷体" panose="02010609060101010101" pitchFamily="49" charset="-122"/>
                <a:sym typeface="+mn-ea"/>
              </a:rPr>
              <a:t>2018·</a:t>
            </a:r>
            <a:r>
              <a:rPr lang="zh-CN" altLang="en-US" sz="5400" b="1" spc="-100" dirty="0">
                <a:solidFill>
                  <a:srgbClr val="4472C4"/>
                </a:solidFill>
                <a:latin typeface="楷体" panose="02010609060101010101" pitchFamily="49" charset="-122"/>
                <a:ea typeface="楷体" panose="02010609060101010101" pitchFamily="49" charset="-122"/>
                <a:sym typeface="+mn-ea"/>
              </a:rPr>
              <a:t>全国</a:t>
            </a:r>
            <a:r>
              <a:rPr lang="en-US" altLang="zh-CN" sz="5400" b="1" spc="-100" dirty="0">
                <a:solidFill>
                  <a:srgbClr val="4472C4"/>
                </a:solidFill>
                <a:latin typeface="楷体" panose="02010609060101010101" pitchFamily="49" charset="-122"/>
                <a:ea typeface="楷体" panose="02010609060101010101" pitchFamily="49" charset="-122"/>
                <a:sym typeface="+mn-ea"/>
              </a:rPr>
              <a:t>Ⅲ</a:t>
            </a:r>
            <a:r>
              <a:rPr lang="zh-CN" altLang="en-US" sz="5400" b="1" spc="-100" dirty="0">
                <a:solidFill>
                  <a:srgbClr val="4472C4"/>
                </a:solidFill>
                <a:latin typeface="楷体" panose="02010609060101010101" pitchFamily="49" charset="-122"/>
                <a:ea typeface="楷体" panose="02010609060101010101" pitchFamily="49" charset="-122"/>
                <a:sym typeface="+mn-ea"/>
              </a:rPr>
              <a:t>卷改编</a:t>
            </a:r>
            <a:r>
              <a:rPr lang="en-US" altLang="zh-CN" sz="5400" b="1" spc="-100" dirty="0">
                <a:solidFill>
                  <a:srgbClr val="4472C4"/>
                </a:solidFill>
                <a:latin typeface="楷体" panose="02010609060101010101" pitchFamily="49" charset="-122"/>
                <a:ea typeface="楷体" panose="02010609060101010101" pitchFamily="49" charset="-122"/>
                <a:sym typeface="+mn-ea"/>
              </a:rPr>
              <a:t>) </a:t>
            </a:r>
            <a:r>
              <a:rPr lang="zh-CN" altLang="en-US" sz="5400" b="1" spc="-100" dirty="0" smtClean="0">
                <a:solidFill>
                  <a:srgbClr val="4472C4"/>
                </a:solidFill>
                <a:latin typeface="楷体" panose="02010609060101010101" pitchFamily="49" charset="-122"/>
                <a:ea typeface="楷体" panose="02010609060101010101" pitchFamily="49" charset="-122"/>
                <a:sym typeface="+mn-ea"/>
              </a:rPr>
              <a:t>　 </a:t>
            </a:r>
            <a:endParaRPr lang="en-US" altLang="zh-CN" sz="5400" b="1" spc="-100" dirty="0">
              <a:solidFill>
                <a:srgbClr val="4472C4"/>
              </a:solidFill>
              <a:latin typeface="楷体" panose="02010609060101010101" pitchFamily="49" charset="-122"/>
              <a:ea typeface="楷体" panose="02010609060101010101" pitchFamily="49" charset="-122"/>
              <a:sym typeface="+mn-ea"/>
            </a:endParaRPr>
          </a:p>
        </p:txBody>
      </p:sp>
      <p:pic>
        <p:nvPicPr>
          <p:cNvPr id="3" name="图片 2">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19" name="TextBox 4"/>
          <p:cNvSpPr txBox="1"/>
          <p:nvPr/>
        </p:nvSpPr>
        <p:spPr>
          <a:xfrm>
            <a:off x="2233930" y="5868000"/>
            <a:ext cx="18876010" cy="5576911"/>
          </a:xfrm>
          <a:prstGeom prst="rect">
            <a:avLst/>
          </a:prstGeom>
          <a:noFill/>
        </p:spPr>
        <p:txBody>
          <a:bodyPr wrap="square" rtlCol="0">
            <a:spAutoFit/>
          </a:bodyPr>
          <a:lstStyle/>
          <a:p>
            <a:pPr algn="just">
              <a:lnSpc>
                <a:spcPct val="110000"/>
              </a:lnSpc>
            </a:pPr>
            <a:r>
              <a:rPr lang="zh-CN" altLang="en-US" sz="5400" dirty="0" smtClean="0">
                <a:solidFill>
                  <a:srgbClr val="FF0000"/>
                </a:solidFill>
                <a:latin typeface="黑体" panose="02010609060101010101" pitchFamily="49" charset="-122"/>
                <a:ea typeface="黑体" panose="02010609060101010101" pitchFamily="49" charset="-122"/>
              </a:rPr>
              <a:t>解析</a:t>
            </a:r>
            <a:r>
              <a:rPr lang="zh-CN" altLang="en-US" sz="5400" dirty="0" smtClean="0">
                <a:solidFill>
                  <a:srgbClr val="FF0000"/>
                </a:solidFill>
                <a:latin typeface="楷体" panose="02010609060101010101" pitchFamily="49" charset="-122"/>
                <a:ea typeface="楷体" panose="02010609060101010101" pitchFamily="49" charset="-122"/>
              </a:rPr>
              <a:t>：</a:t>
            </a:r>
            <a:endParaRPr lang="en-US" sz="5400" dirty="0" smtClean="0">
              <a:solidFill>
                <a:srgbClr val="2A5CAA"/>
              </a:solidFill>
              <a:latin typeface="楷体" panose="02010609060101010101" pitchFamily="49" charset="-122"/>
              <a:ea typeface="楷体" panose="02010609060101010101" pitchFamily="49" charset="-122"/>
            </a:endParaRPr>
          </a:p>
          <a:p>
            <a:pPr algn="just">
              <a:lnSpc>
                <a:spcPct val="110000"/>
              </a:lnSpc>
            </a:pPr>
            <a:r>
              <a:rPr lang="zh-CN" altLang="en-US" sz="5400" dirty="0">
                <a:solidFill>
                  <a:srgbClr val="2A5CAA"/>
                </a:solidFill>
                <a:latin typeface="Times New Roman" panose="02020603050405020304" pitchFamily="18" charset="0"/>
                <a:ea typeface="楷体" panose="02010609060101010101" pitchFamily="49" charset="-122"/>
              </a:rPr>
              <a:t>本句为主系表结构，句子结构完整，且并无其他连接词，所以空格处应为非谓语动词；</a:t>
            </a:r>
            <a:r>
              <a:rPr lang="en-US" altLang="zh-CN" sz="5400" dirty="0">
                <a:solidFill>
                  <a:srgbClr val="2A5CAA"/>
                </a:solidFill>
                <a:latin typeface="Times New Roman" panose="02020603050405020304" pitchFamily="18" charset="0"/>
                <a:ea typeface="楷体" panose="02010609060101010101" pitchFamily="49" charset="-122"/>
              </a:rPr>
              <a:t>wait</a:t>
            </a:r>
            <a:r>
              <a:rPr lang="zh-CN" altLang="en-US" sz="5400" dirty="0">
                <a:solidFill>
                  <a:srgbClr val="2A5CAA"/>
                </a:solidFill>
                <a:latin typeface="Times New Roman" panose="02020603050405020304" pitchFamily="18" charset="0"/>
                <a:ea typeface="楷体" panose="02010609060101010101" pitchFamily="49" charset="-122"/>
              </a:rPr>
              <a:t>与其逻辑主语</a:t>
            </a:r>
            <a:r>
              <a:rPr lang="en-US" altLang="zh-CN" sz="5400" dirty="0">
                <a:solidFill>
                  <a:srgbClr val="2A5CAA"/>
                </a:solidFill>
                <a:latin typeface="Times New Roman" panose="02020603050405020304" pitchFamily="18" charset="0"/>
                <a:ea typeface="楷体" panose="02010609060101010101" pitchFamily="49" charset="-122"/>
              </a:rPr>
              <a:t>everyone</a:t>
            </a:r>
            <a:r>
              <a:rPr lang="zh-CN" altLang="en-US" sz="5400" dirty="0">
                <a:solidFill>
                  <a:srgbClr val="2A5CAA"/>
                </a:solidFill>
                <a:latin typeface="Times New Roman" panose="02020603050405020304" pitchFamily="18" charset="0"/>
                <a:ea typeface="楷体" panose="02010609060101010101" pitchFamily="49" charset="-122"/>
              </a:rPr>
              <a:t>为主谓关系，所以需填提示词的现在分词形式，作伴随状语，故填</a:t>
            </a:r>
            <a:r>
              <a:rPr lang="en-US" altLang="zh-CN" sz="5400" dirty="0">
                <a:solidFill>
                  <a:srgbClr val="2A5CAA"/>
                </a:solidFill>
                <a:latin typeface="Times New Roman" panose="02020603050405020304" pitchFamily="18" charset="0"/>
                <a:ea typeface="楷体" panose="02010609060101010101" pitchFamily="49" charset="-122"/>
              </a:rPr>
              <a:t>waiting</a:t>
            </a:r>
            <a:r>
              <a:rPr lang="zh-CN" altLang="en-US" sz="5400" dirty="0">
                <a:solidFill>
                  <a:srgbClr val="2A5CAA"/>
                </a:solidFill>
                <a:latin typeface="Times New Roman" panose="02020603050405020304" pitchFamily="18" charset="0"/>
                <a:ea typeface="楷体" panose="02010609060101010101" pitchFamily="49" charset="-122"/>
              </a:rPr>
              <a:t>。句意：课堂上大家都很安静，等待着看谁会被叫起来大声朗读自己的段落。</a:t>
            </a:r>
            <a:endParaRPr sz="5400" dirty="0">
              <a:solidFill>
                <a:srgbClr val="2A5CAA"/>
              </a:solidFill>
              <a:latin typeface="Times New Roman" panose="02020603050405020304" pitchFamily="18" charset="0"/>
              <a:ea typeface="楷体" panose="02010609060101010101" pitchFamily="49" charset="-122"/>
            </a:endParaRPr>
          </a:p>
        </p:txBody>
      </p:sp>
      <p:sp>
        <p:nvSpPr>
          <p:cNvPr id="22" name="矩形 21">
            <a:extLst>
              <a:ext uri="{FF2B5EF4-FFF2-40B4-BE49-F238E27FC236}">
                <a16:creationId xmlns:a16="http://schemas.microsoft.com/office/drawing/2014/main" xmlns="" id="{5F380986-E85D-4581-8505-C5E1B42E6D60}"/>
              </a:ext>
            </a:extLst>
          </p:cNvPr>
          <p:cNvSpPr/>
          <p:nvPr/>
        </p:nvSpPr>
        <p:spPr>
          <a:xfrm>
            <a:off x="1205931" y="693000"/>
            <a:ext cx="21959438" cy="1025089"/>
          </a:xfrm>
          <a:prstGeom prst="rect">
            <a:avLst/>
          </a:prstGeom>
        </p:spPr>
        <p:txBody>
          <a:bodyPr wrap="square">
            <a:spAutoFit/>
          </a:bodyPr>
          <a:lstStyle/>
          <a:p>
            <a:pPr algn="ctr">
              <a:lnSpc>
                <a:spcPct val="110000"/>
              </a:lnSpc>
            </a:pPr>
            <a:r>
              <a:rPr lang="en-US" altLang="zh-CN" sz="6000" b="1" dirty="0">
                <a:latin typeface="Times New Roman" panose="02020603050405020304" pitchFamily="18" charset="0"/>
                <a:ea typeface="楷体" pitchFamily="49" charset="-122"/>
                <a:cs typeface="Times New Roman" panose="02020603050405020304" pitchFamily="18" charset="0"/>
              </a:rPr>
              <a:t>Ⅱ </a:t>
            </a:r>
            <a:r>
              <a:rPr lang="zh-CN" altLang="en-US" sz="6000" b="1" dirty="0">
                <a:latin typeface="Times New Roman" panose="02020603050405020304" pitchFamily="18" charset="0"/>
                <a:ea typeface="楷体" pitchFamily="49" charset="-122"/>
                <a:cs typeface="Times New Roman" panose="02020603050405020304" pitchFamily="18" charset="0"/>
              </a:rPr>
              <a:t>单句语法填空</a:t>
            </a:r>
            <a:endParaRPr lang="zh-CN" altLang="zh-CN" sz="6000" b="1" dirty="0">
              <a:latin typeface="Times New Roman" panose="02020603050405020304" pitchFamily="18" charset="0"/>
              <a:ea typeface="楷体" pitchFamily="49" charset="-122"/>
              <a:cs typeface="Times New Roman" panose="02020603050405020304" pitchFamily="18" charset="0"/>
            </a:endParaRPr>
          </a:p>
        </p:txBody>
      </p:sp>
      <p:sp>
        <p:nvSpPr>
          <p:cNvPr id="9" name="文本框 13"/>
          <p:cNvSpPr txBox="1"/>
          <p:nvPr/>
        </p:nvSpPr>
        <p:spPr>
          <a:xfrm>
            <a:off x="8225650" y="1929765"/>
            <a:ext cx="2758325" cy="923330"/>
          </a:xfrm>
          <a:prstGeom prst="rect">
            <a:avLst/>
          </a:prstGeom>
          <a:noFill/>
        </p:spPr>
        <p:txBody>
          <a:bodyPr wrap="square" rtlCol="0">
            <a:spAutoFit/>
          </a:bodyPr>
          <a:lstStyle/>
          <a:p>
            <a:r>
              <a:rPr lang="en-US" altLang="zh-CN"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waiting</a:t>
            </a:r>
            <a:endParaRPr lang="en-US" altLang="zh-CN"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sym typeface="+mn-ea"/>
            </a:endParaRPr>
          </a:p>
        </p:txBody>
      </p:sp>
      <p:sp>
        <p:nvSpPr>
          <p:cNvPr id="12"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5    </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突破积累练</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P311</a:t>
            </a:r>
            <a:endParaRPr lang="zh-CN" altLang="en-US" sz="3200" dirty="0">
              <a:solidFill>
                <a:srgbClr val="FF0000"/>
              </a:solidFill>
              <a:latin typeface="宋体" panose="02010600030101010101" pitchFamily="2" charset="-122"/>
              <a:ea typeface="宋体" panose="02010600030101010101" pitchFamily="2" charset="-122"/>
            </a:endParaRPr>
          </a:p>
        </p:txBody>
      </p:sp>
      <p:pic>
        <p:nvPicPr>
          <p:cNvPr id="10" name="图片 9">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42876809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1"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fade">
                                      <p:cBhvr>
                                        <p:cTn id="12" dur="500"/>
                                        <p:tgtEl>
                                          <p:spTgt spid="1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19" grpId="0" build="allAtOnce" bldLvl="0"/>
      <p:bldP spid="19" grpId="1"/>
      <p:bldP spid="9" grpId="0"/>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1"/>
          <p:cNvSpPr txBox="1"/>
          <p:nvPr/>
        </p:nvSpPr>
        <p:spPr>
          <a:xfrm>
            <a:off x="1295649" y="1949150"/>
            <a:ext cx="20520001" cy="2834622"/>
          </a:xfrm>
          <a:prstGeom prst="rect">
            <a:avLst/>
          </a:prstGeom>
          <a:noFill/>
        </p:spPr>
        <p:txBody>
          <a:bodyPr wrap="square" rtlCol="0">
            <a:spAutoFit/>
          </a:bodyPr>
          <a:lstStyle/>
          <a:p>
            <a:pPr fontAlgn="auto">
              <a:lnSpc>
                <a:spcPct val="110000"/>
              </a:lnSpc>
            </a:pPr>
            <a:r>
              <a:rPr lang="en-US" altLang="zh-CN" sz="5400" dirty="0" smtClean="0">
                <a:latin typeface="Times New Roman" panose="02020603050405020304" pitchFamily="18" charset="0"/>
                <a:ea typeface="楷体" panose="02010609060101010101" pitchFamily="49" charset="-122"/>
              </a:rPr>
              <a:t>10. Though ______(</a:t>
            </a:r>
            <a:r>
              <a:rPr lang="en-US" altLang="zh-CN" sz="5400" dirty="0">
                <a:latin typeface="Times New Roman" panose="02020603050405020304" pitchFamily="18" charset="0"/>
                <a:ea typeface="楷体" panose="02010609060101010101" pitchFamily="49" charset="-122"/>
              </a:rPr>
              <a:t>build) a little bit far from downtown, Wetland Park is </a:t>
            </a:r>
            <a:endParaRPr lang="en-US" altLang="zh-CN" sz="5400" dirty="0" smtClean="0">
              <a:latin typeface="Times New Roman" panose="02020603050405020304" pitchFamily="18" charset="0"/>
              <a:ea typeface="楷体" panose="02010609060101010101" pitchFamily="49" charset="-122"/>
            </a:endParaRPr>
          </a:p>
          <a:p>
            <a:pPr fontAlgn="auto">
              <a:lnSpc>
                <a:spcPct val="110000"/>
              </a:lnSpc>
            </a:pPr>
            <a:r>
              <a:rPr lang="en-US" altLang="zh-CN" sz="5400" dirty="0">
                <a:latin typeface="Times New Roman" panose="02020603050405020304" pitchFamily="18" charset="0"/>
                <a:ea typeface="楷体" panose="02010609060101010101" pitchFamily="49" charset="-122"/>
              </a:rPr>
              <a:t> </a:t>
            </a:r>
            <a:r>
              <a:rPr lang="en-US" altLang="zh-CN" sz="5400" dirty="0" smtClean="0">
                <a:latin typeface="Times New Roman" panose="02020603050405020304" pitchFamily="18" charset="0"/>
                <a:ea typeface="楷体" panose="02010609060101010101" pitchFamily="49" charset="-122"/>
              </a:rPr>
              <a:t>     still </a:t>
            </a:r>
            <a:r>
              <a:rPr lang="en-US" altLang="zh-CN" sz="5400" dirty="0">
                <a:latin typeface="Times New Roman" panose="02020603050405020304" pitchFamily="18" charset="0"/>
                <a:ea typeface="楷体" panose="02010609060101010101" pitchFamily="49" charset="-122"/>
              </a:rPr>
              <a:t>a great place to get away from the noisy streets</a:t>
            </a:r>
            <a:r>
              <a:rPr lang="en-US" altLang="zh-CN" sz="5400" dirty="0" smtClean="0">
                <a:latin typeface="Times New Roman" panose="02020603050405020304" pitchFamily="18" charset="0"/>
                <a:ea typeface="楷体" panose="02010609060101010101" pitchFamily="49" charset="-122"/>
              </a:rPr>
              <a:t>.</a:t>
            </a:r>
          </a:p>
          <a:p>
            <a:pPr algn="r" fontAlgn="auto">
              <a:lnSpc>
                <a:spcPct val="110000"/>
              </a:lnSpc>
            </a:pPr>
            <a:r>
              <a:rPr lang="en-US" altLang="zh-CN" sz="5400" b="1" spc="-100" dirty="0" smtClean="0">
                <a:solidFill>
                  <a:srgbClr val="4472C4"/>
                </a:solidFill>
                <a:latin typeface="楷体" panose="02010609060101010101" pitchFamily="49" charset="-122"/>
                <a:ea typeface="楷体" panose="02010609060101010101" pitchFamily="49" charset="-122"/>
                <a:sym typeface="+mn-ea"/>
              </a:rPr>
              <a:t> (</a:t>
            </a:r>
            <a:r>
              <a:rPr lang="en-US" altLang="zh-CN" sz="5400" b="1" spc="-100" dirty="0">
                <a:solidFill>
                  <a:srgbClr val="4472C4"/>
                </a:solidFill>
                <a:latin typeface="楷体" panose="02010609060101010101" pitchFamily="49" charset="-122"/>
                <a:ea typeface="楷体" panose="02010609060101010101" pitchFamily="49" charset="-122"/>
                <a:sym typeface="+mn-ea"/>
              </a:rPr>
              <a:t>2019·</a:t>
            </a:r>
            <a:r>
              <a:rPr lang="zh-CN" altLang="en-US" sz="5400" b="1" spc="-100" dirty="0">
                <a:solidFill>
                  <a:srgbClr val="4472C4"/>
                </a:solidFill>
                <a:latin typeface="楷体" panose="02010609060101010101" pitchFamily="49" charset="-122"/>
                <a:ea typeface="楷体" panose="02010609060101010101" pitchFamily="49" charset="-122"/>
                <a:sym typeface="+mn-ea"/>
              </a:rPr>
              <a:t>新编</a:t>
            </a:r>
            <a:r>
              <a:rPr lang="en-US" altLang="zh-CN" sz="5400" b="1" spc="-100" dirty="0">
                <a:solidFill>
                  <a:srgbClr val="4472C4"/>
                </a:solidFill>
                <a:latin typeface="楷体" panose="02010609060101010101" pitchFamily="49" charset="-122"/>
                <a:ea typeface="楷体" panose="02010609060101010101" pitchFamily="49" charset="-122"/>
                <a:sym typeface="+mn-ea"/>
              </a:rPr>
              <a:t>) </a:t>
            </a:r>
            <a:r>
              <a:rPr lang="zh-CN" altLang="en-US" sz="5400" b="1" spc="-100" dirty="0" smtClean="0">
                <a:solidFill>
                  <a:srgbClr val="4472C4"/>
                </a:solidFill>
                <a:latin typeface="楷体" panose="02010609060101010101" pitchFamily="49" charset="-122"/>
                <a:ea typeface="楷体" panose="02010609060101010101" pitchFamily="49" charset="-122"/>
                <a:sym typeface="+mn-ea"/>
              </a:rPr>
              <a:t>　 </a:t>
            </a:r>
            <a:endParaRPr lang="en-US" altLang="zh-CN" sz="5400" b="1" spc="-100" dirty="0">
              <a:solidFill>
                <a:srgbClr val="4472C4"/>
              </a:solidFill>
              <a:latin typeface="楷体" panose="02010609060101010101" pitchFamily="49" charset="-122"/>
              <a:ea typeface="楷体" panose="02010609060101010101" pitchFamily="49" charset="-122"/>
              <a:sym typeface="+mn-ea"/>
            </a:endParaRPr>
          </a:p>
        </p:txBody>
      </p:sp>
      <p:pic>
        <p:nvPicPr>
          <p:cNvPr id="3" name="图片 2">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19" name="TextBox 4"/>
          <p:cNvSpPr txBox="1"/>
          <p:nvPr/>
        </p:nvSpPr>
        <p:spPr>
          <a:xfrm>
            <a:off x="2233930" y="5868000"/>
            <a:ext cx="18876010" cy="4662815"/>
          </a:xfrm>
          <a:prstGeom prst="rect">
            <a:avLst/>
          </a:prstGeom>
          <a:noFill/>
        </p:spPr>
        <p:txBody>
          <a:bodyPr wrap="square" rtlCol="0">
            <a:spAutoFit/>
          </a:bodyPr>
          <a:lstStyle/>
          <a:p>
            <a:pPr algn="just">
              <a:lnSpc>
                <a:spcPct val="110000"/>
              </a:lnSpc>
            </a:pPr>
            <a:r>
              <a:rPr lang="zh-CN" altLang="en-US" sz="5400" dirty="0" smtClean="0">
                <a:solidFill>
                  <a:srgbClr val="FF0000"/>
                </a:solidFill>
                <a:latin typeface="黑体" panose="02010609060101010101" pitchFamily="49" charset="-122"/>
                <a:ea typeface="黑体" panose="02010609060101010101" pitchFamily="49" charset="-122"/>
              </a:rPr>
              <a:t>解析</a:t>
            </a:r>
            <a:r>
              <a:rPr lang="zh-CN" altLang="en-US" sz="5400" dirty="0" smtClean="0">
                <a:solidFill>
                  <a:srgbClr val="FF0000"/>
                </a:solidFill>
                <a:latin typeface="楷体" panose="02010609060101010101" pitchFamily="49" charset="-122"/>
                <a:ea typeface="楷体" panose="02010609060101010101" pitchFamily="49" charset="-122"/>
              </a:rPr>
              <a:t>：</a:t>
            </a:r>
            <a:endParaRPr lang="en-US" sz="5400" dirty="0" smtClean="0">
              <a:solidFill>
                <a:srgbClr val="2A5CAA"/>
              </a:solidFill>
              <a:latin typeface="楷体" panose="02010609060101010101" pitchFamily="49" charset="-122"/>
              <a:ea typeface="楷体" panose="02010609060101010101" pitchFamily="49" charset="-122"/>
            </a:endParaRPr>
          </a:p>
          <a:p>
            <a:pPr algn="just">
              <a:lnSpc>
                <a:spcPct val="110000"/>
              </a:lnSpc>
            </a:pPr>
            <a:r>
              <a:rPr lang="zh-CN" altLang="en-US" sz="5400" dirty="0">
                <a:solidFill>
                  <a:srgbClr val="2A5CAA"/>
                </a:solidFill>
                <a:latin typeface="Times New Roman" panose="02020603050405020304" pitchFamily="18" charset="0"/>
                <a:ea typeface="楷体" panose="02010609060101010101" pitchFamily="49" charset="-122"/>
              </a:rPr>
              <a:t>分析句子结构可知，空格所在句为</a:t>
            </a:r>
            <a:r>
              <a:rPr lang="en-US" altLang="zh-CN" sz="5400" dirty="0">
                <a:solidFill>
                  <a:srgbClr val="2A5CAA"/>
                </a:solidFill>
                <a:latin typeface="Times New Roman" panose="02020603050405020304" pitchFamily="18" charset="0"/>
                <a:ea typeface="楷体" panose="02010609060101010101" pitchFamily="49" charset="-122"/>
              </a:rPr>
              <a:t>though</a:t>
            </a:r>
            <a:r>
              <a:rPr lang="zh-CN" altLang="en-US" sz="5400" dirty="0">
                <a:solidFill>
                  <a:srgbClr val="2A5CAA"/>
                </a:solidFill>
                <a:latin typeface="Times New Roman" panose="02020603050405020304" pitchFamily="18" charset="0"/>
                <a:ea typeface="楷体" panose="02010609060101010101" pitchFamily="49" charset="-122"/>
              </a:rPr>
              <a:t>引导的让步状语从句，从句中的谓语动词</a:t>
            </a:r>
            <a:r>
              <a:rPr lang="en-US" altLang="zh-CN" sz="5400" dirty="0">
                <a:solidFill>
                  <a:srgbClr val="2A5CAA"/>
                </a:solidFill>
                <a:latin typeface="Times New Roman" panose="02020603050405020304" pitchFamily="18" charset="0"/>
                <a:ea typeface="楷体" panose="02010609060101010101" pitchFamily="49" charset="-122"/>
              </a:rPr>
              <a:t>build</a:t>
            </a:r>
            <a:r>
              <a:rPr lang="zh-CN" altLang="en-US" sz="5400" dirty="0">
                <a:solidFill>
                  <a:srgbClr val="2A5CAA"/>
                </a:solidFill>
                <a:latin typeface="Times New Roman" panose="02020603050405020304" pitchFamily="18" charset="0"/>
                <a:ea typeface="楷体" panose="02010609060101010101" pitchFamily="49" charset="-122"/>
              </a:rPr>
              <a:t>与其逻辑主语</a:t>
            </a:r>
            <a:r>
              <a:rPr lang="en-US" altLang="zh-CN" sz="5400" dirty="0">
                <a:solidFill>
                  <a:srgbClr val="2A5CAA"/>
                </a:solidFill>
                <a:latin typeface="Times New Roman" panose="02020603050405020304" pitchFamily="18" charset="0"/>
                <a:ea typeface="楷体" panose="02010609060101010101" pitchFamily="49" charset="-122"/>
              </a:rPr>
              <a:t>Wetland Park</a:t>
            </a:r>
            <a:r>
              <a:rPr lang="zh-CN" altLang="en-US" sz="5400" dirty="0">
                <a:solidFill>
                  <a:srgbClr val="2A5CAA"/>
                </a:solidFill>
                <a:latin typeface="Times New Roman" panose="02020603050405020304" pitchFamily="18" charset="0"/>
                <a:ea typeface="楷体" panose="02010609060101010101" pitchFamily="49" charset="-122"/>
              </a:rPr>
              <a:t>之间为被动关系，故填</a:t>
            </a:r>
            <a:r>
              <a:rPr lang="en-US" altLang="zh-CN" sz="5400" dirty="0">
                <a:solidFill>
                  <a:srgbClr val="2A5CAA"/>
                </a:solidFill>
                <a:latin typeface="Times New Roman" panose="02020603050405020304" pitchFamily="18" charset="0"/>
                <a:ea typeface="楷体" panose="02010609060101010101" pitchFamily="49" charset="-122"/>
              </a:rPr>
              <a:t>built</a:t>
            </a:r>
            <a:r>
              <a:rPr lang="zh-CN" altLang="en-US" sz="5400" dirty="0">
                <a:solidFill>
                  <a:srgbClr val="2A5CAA"/>
                </a:solidFill>
                <a:latin typeface="Times New Roman" panose="02020603050405020304" pitchFamily="18" charset="0"/>
                <a:ea typeface="楷体" panose="02010609060101010101" pitchFamily="49" charset="-122"/>
              </a:rPr>
              <a:t>。句意：虽然湿地公园远离市中心，但它仍然是远离喧嚣街道的好去处。</a:t>
            </a:r>
            <a:endParaRPr sz="5400" dirty="0">
              <a:solidFill>
                <a:srgbClr val="2A5CAA"/>
              </a:solidFill>
              <a:latin typeface="Times New Roman" panose="02020603050405020304" pitchFamily="18" charset="0"/>
              <a:ea typeface="楷体" panose="02010609060101010101" pitchFamily="49" charset="-122"/>
            </a:endParaRPr>
          </a:p>
        </p:txBody>
      </p:sp>
      <p:sp>
        <p:nvSpPr>
          <p:cNvPr id="22" name="矩形 21">
            <a:extLst>
              <a:ext uri="{FF2B5EF4-FFF2-40B4-BE49-F238E27FC236}">
                <a16:creationId xmlns:a16="http://schemas.microsoft.com/office/drawing/2014/main" xmlns="" id="{5F380986-E85D-4581-8505-C5E1B42E6D60}"/>
              </a:ext>
            </a:extLst>
          </p:cNvPr>
          <p:cNvSpPr/>
          <p:nvPr/>
        </p:nvSpPr>
        <p:spPr>
          <a:xfrm>
            <a:off x="1205931" y="693000"/>
            <a:ext cx="21959438" cy="1025089"/>
          </a:xfrm>
          <a:prstGeom prst="rect">
            <a:avLst/>
          </a:prstGeom>
        </p:spPr>
        <p:txBody>
          <a:bodyPr wrap="square">
            <a:spAutoFit/>
          </a:bodyPr>
          <a:lstStyle/>
          <a:p>
            <a:pPr algn="ctr">
              <a:lnSpc>
                <a:spcPct val="110000"/>
              </a:lnSpc>
            </a:pPr>
            <a:r>
              <a:rPr lang="en-US" altLang="zh-CN" sz="6000" b="1" dirty="0">
                <a:latin typeface="Times New Roman" panose="02020603050405020304" pitchFamily="18" charset="0"/>
                <a:ea typeface="楷体" pitchFamily="49" charset="-122"/>
                <a:cs typeface="Times New Roman" panose="02020603050405020304" pitchFamily="18" charset="0"/>
              </a:rPr>
              <a:t>Ⅱ </a:t>
            </a:r>
            <a:r>
              <a:rPr lang="zh-CN" altLang="en-US" sz="6000" b="1" dirty="0">
                <a:latin typeface="Times New Roman" panose="02020603050405020304" pitchFamily="18" charset="0"/>
                <a:ea typeface="楷体" pitchFamily="49" charset="-122"/>
                <a:cs typeface="Times New Roman" panose="02020603050405020304" pitchFamily="18" charset="0"/>
              </a:rPr>
              <a:t>单句语法填空</a:t>
            </a:r>
            <a:endParaRPr lang="zh-CN" altLang="zh-CN" sz="6000" b="1" dirty="0">
              <a:latin typeface="Times New Roman" panose="02020603050405020304" pitchFamily="18" charset="0"/>
              <a:ea typeface="楷体" pitchFamily="49" charset="-122"/>
              <a:cs typeface="Times New Roman" panose="02020603050405020304" pitchFamily="18" charset="0"/>
            </a:endParaRPr>
          </a:p>
        </p:txBody>
      </p:sp>
      <p:sp>
        <p:nvSpPr>
          <p:cNvPr id="9" name="文本框 13"/>
          <p:cNvSpPr txBox="1"/>
          <p:nvPr/>
        </p:nvSpPr>
        <p:spPr>
          <a:xfrm>
            <a:off x="4864015" y="1988130"/>
            <a:ext cx="2758325" cy="923330"/>
          </a:xfrm>
          <a:prstGeom prst="rect">
            <a:avLst/>
          </a:prstGeom>
          <a:noFill/>
        </p:spPr>
        <p:txBody>
          <a:bodyPr wrap="square" rtlCol="0">
            <a:spAutoFit/>
          </a:bodyPr>
          <a:lstStyle/>
          <a:p>
            <a:r>
              <a:rPr lang="en-US" altLang="zh-CN"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built</a:t>
            </a:r>
            <a:endParaRPr lang="en-US" altLang="zh-CN"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sym typeface="+mn-ea"/>
            </a:endParaRPr>
          </a:p>
        </p:txBody>
      </p:sp>
      <p:sp>
        <p:nvSpPr>
          <p:cNvPr id="10"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5    </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突破积累练</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P311</a:t>
            </a:r>
            <a:endParaRPr lang="zh-CN" altLang="en-US" sz="3200" dirty="0">
              <a:solidFill>
                <a:srgbClr val="FF0000"/>
              </a:solidFill>
              <a:latin typeface="宋体" panose="02010600030101010101" pitchFamily="2" charset="-122"/>
              <a:ea typeface="宋体" panose="02010600030101010101" pitchFamily="2" charset="-122"/>
            </a:endParaRPr>
          </a:p>
        </p:txBody>
      </p:sp>
      <p:pic>
        <p:nvPicPr>
          <p:cNvPr id="11" name="图片 10">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25313736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1"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fade">
                                      <p:cBhvr>
                                        <p:cTn id="12" dur="500"/>
                                        <p:tgtEl>
                                          <p:spTgt spid="1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19" grpId="0" build="allAtOnce" bldLvl="0"/>
      <p:bldP spid="19" grpId="1"/>
      <p:bldP spid="9" grpId="0"/>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1"/>
          <p:cNvSpPr txBox="1"/>
          <p:nvPr/>
        </p:nvSpPr>
        <p:spPr>
          <a:xfrm>
            <a:off x="1295649" y="1949150"/>
            <a:ext cx="20520001" cy="5576911"/>
          </a:xfrm>
          <a:prstGeom prst="rect">
            <a:avLst/>
          </a:prstGeom>
          <a:noFill/>
        </p:spPr>
        <p:txBody>
          <a:bodyPr wrap="square" rtlCol="0">
            <a:spAutoFit/>
          </a:bodyPr>
          <a:lstStyle/>
          <a:p>
            <a:pPr fontAlgn="auto">
              <a:lnSpc>
                <a:spcPct val="110000"/>
              </a:lnSpc>
            </a:pPr>
            <a:r>
              <a:rPr lang="zh-CN" altLang="en-US" sz="5400" dirty="0">
                <a:latin typeface="Times New Roman" panose="02020603050405020304" pitchFamily="18" charset="0"/>
                <a:ea typeface="楷体" panose="02010609060101010101" pitchFamily="49" charset="-122"/>
              </a:rPr>
              <a:t>根据所给提示完成句子。</a:t>
            </a:r>
          </a:p>
          <a:p>
            <a:pPr>
              <a:lnSpc>
                <a:spcPct val="110000"/>
              </a:lnSpc>
            </a:pPr>
            <a:r>
              <a:rPr lang="en-US" altLang="zh-CN" sz="5400" dirty="0" smtClean="0">
                <a:latin typeface="Times New Roman" panose="02020603050405020304" pitchFamily="18" charset="0"/>
                <a:ea typeface="楷体" panose="02010609060101010101" pitchFamily="49" charset="-122"/>
              </a:rPr>
              <a:t>1. </a:t>
            </a:r>
            <a:r>
              <a:rPr lang="zh-CN" altLang="en-US" sz="5400" dirty="0" smtClean="0">
                <a:latin typeface="Times New Roman" panose="02020603050405020304" pitchFamily="18" charset="0"/>
                <a:ea typeface="楷体" panose="02010609060101010101" pitchFamily="49" charset="-122"/>
              </a:rPr>
              <a:t>我</a:t>
            </a:r>
            <a:r>
              <a:rPr lang="zh-CN" altLang="en-US" sz="5400" dirty="0">
                <a:latin typeface="Times New Roman" panose="02020603050405020304" pitchFamily="18" charset="0"/>
                <a:ea typeface="楷体" panose="02010609060101010101" pitchFamily="49" charset="-122"/>
              </a:rPr>
              <a:t>认为，鼓励孩子们亲近自然将会使他们长远受益。 </a:t>
            </a:r>
            <a:r>
              <a:rPr lang="en-US" altLang="zh-CN" sz="5400" dirty="0">
                <a:latin typeface="Times New Roman" panose="02020603050405020304" pitchFamily="18" charset="0"/>
                <a:ea typeface="楷体" panose="02010609060101010101" pitchFamily="49" charset="-122"/>
              </a:rPr>
              <a:t>(encourage</a:t>
            </a:r>
            <a:r>
              <a:rPr lang="en-US" altLang="zh-CN" sz="5400" dirty="0" smtClean="0">
                <a:latin typeface="Times New Roman" panose="02020603050405020304" pitchFamily="18" charset="0"/>
                <a:ea typeface="楷体" panose="02010609060101010101" pitchFamily="49" charset="-122"/>
              </a:rPr>
              <a:t>) </a:t>
            </a:r>
            <a:r>
              <a:rPr lang="en-US" altLang="zh-CN" sz="5400" b="1" spc="-100" dirty="0" smtClean="0">
                <a:solidFill>
                  <a:srgbClr val="4472C4"/>
                </a:solidFill>
                <a:latin typeface="楷体" panose="02010609060101010101" pitchFamily="49" charset="-122"/>
                <a:ea typeface="楷体" panose="02010609060101010101" pitchFamily="49" charset="-122"/>
                <a:sym typeface="+mn-ea"/>
              </a:rPr>
              <a:t>  </a:t>
            </a:r>
          </a:p>
          <a:p>
            <a:pPr algn="r">
              <a:lnSpc>
                <a:spcPct val="110000"/>
              </a:lnSpc>
            </a:pPr>
            <a:r>
              <a:rPr lang="en-US" altLang="zh-CN" sz="5400" b="1" spc="-100" dirty="0" smtClean="0">
                <a:solidFill>
                  <a:srgbClr val="4472C4"/>
                </a:solidFill>
                <a:latin typeface="楷体" panose="02010609060101010101" pitchFamily="49" charset="-122"/>
                <a:ea typeface="楷体" panose="02010609060101010101" pitchFamily="49" charset="-122"/>
                <a:sym typeface="+mn-ea"/>
              </a:rPr>
              <a:t>(</a:t>
            </a:r>
            <a:r>
              <a:rPr lang="en-US" altLang="zh-CN" sz="5400" b="1" spc="-100" dirty="0">
                <a:solidFill>
                  <a:srgbClr val="4472C4"/>
                </a:solidFill>
                <a:latin typeface="楷体" panose="02010609060101010101" pitchFamily="49" charset="-122"/>
                <a:ea typeface="楷体" panose="02010609060101010101" pitchFamily="49" charset="-122"/>
                <a:sym typeface="+mn-ea"/>
              </a:rPr>
              <a:t>2019·</a:t>
            </a:r>
            <a:r>
              <a:rPr lang="zh-CN" altLang="en-US" sz="5400" b="1" spc="-100" dirty="0">
                <a:solidFill>
                  <a:srgbClr val="4472C4"/>
                </a:solidFill>
                <a:latin typeface="楷体" panose="02010609060101010101" pitchFamily="49" charset="-122"/>
                <a:ea typeface="楷体" panose="02010609060101010101" pitchFamily="49" charset="-122"/>
                <a:sym typeface="+mn-ea"/>
              </a:rPr>
              <a:t>新编</a:t>
            </a:r>
            <a:r>
              <a:rPr lang="en-US" altLang="zh-CN" sz="5400" b="1" spc="-100" dirty="0">
                <a:solidFill>
                  <a:srgbClr val="4472C4"/>
                </a:solidFill>
                <a:latin typeface="楷体" panose="02010609060101010101" pitchFamily="49" charset="-122"/>
                <a:ea typeface="楷体" panose="02010609060101010101" pitchFamily="49" charset="-122"/>
                <a:sym typeface="+mn-ea"/>
              </a:rPr>
              <a:t>) </a:t>
            </a:r>
          </a:p>
          <a:p>
            <a:pPr fontAlgn="auto">
              <a:lnSpc>
                <a:spcPct val="110000"/>
              </a:lnSpc>
            </a:pPr>
            <a:endParaRPr lang="en-US" altLang="zh-CN" sz="5400" dirty="0">
              <a:latin typeface="Times New Roman" panose="02020603050405020304" pitchFamily="18" charset="0"/>
              <a:ea typeface="楷体" panose="02010609060101010101" pitchFamily="49" charset="-122"/>
            </a:endParaRPr>
          </a:p>
          <a:p>
            <a:pPr fontAlgn="auto">
              <a:lnSpc>
                <a:spcPct val="110000"/>
              </a:lnSpc>
            </a:pPr>
            <a:r>
              <a:rPr lang="en-US" altLang="zh-CN" sz="5400" dirty="0" smtClean="0">
                <a:latin typeface="Times New Roman" panose="02020603050405020304" pitchFamily="18" charset="0"/>
                <a:ea typeface="楷体" panose="02010609060101010101" pitchFamily="49" charset="-122"/>
              </a:rPr>
              <a:t>    ________________________________ </a:t>
            </a:r>
            <a:r>
              <a:rPr lang="en-US" altLang="zh-CN" sz="5400" dirty="0">
                <a:latin typeface="Times New Roman" panose="02020603050405020304" pitchFamily="18" charset="0"/>
                <a:ea typeface="楷体" panose="02010609060101010101" pitchFamily="49" charset="-122"/>
              </a:rPr>
              <a:t>the nature, I think, will benefit </a:t>
            </a:r>
            <a:r>
              <a:rPr lang="en-US" altLang="zh-CN" sz="5400" dirty="0" smtClean="0">
                <a:latin typeface="Times New Roman" panose="02020603050405020304" pitchFamily="18" charset="0"/>
                <a:ea typeface="楷体" panose="02010609060101010101" pitchFamily="49" charset="-122"/>
              </a:rPr>
              <a:t>   </a:t>
            </a:r>
          </a:p>
          <a:p>
            <a:pPr fontAlgn="auto">
              <a:lnSpc>
                <a:spcPct val="110000"/>
              </a:lnSpc>
            </a:pPr>
            <a:r>
              <a:rPr lang="en-US" altLang="zh-CN" sz="5400" dirty="0">
                <a:latin typeface="Times New Roman" panose="02020603050405020304" pitchFamily="18" charset="0"/>
                <a:ea typeface="楷体" panose="02010609060101010101" pitchFamily="49" charset="-122"/>
              </a:rPr>
              <a:t> </a:t>
            </a:r>
            <a:r>
              <a:rPr lang="en-US" altLang="zh-CN" sz="5400" dirty="0" smtClean="0">
                <a:latin typeface="Times New Roman" panose="02020603050405020304" pitchFamily="18" charset="0"/>
                <a:ea typeface="楷体" panose="02010609060101010101" pitchFamily="49" charset="-122"/>
              </a:rPr>
              <a:t>   them </a:t>
            </a:r>
            <a:r>
              <a:rPr lang="en-US" altLang="zh-CN" sz="5400" dirty="0">
                <a:latin typeface="Times New Roman" panose="02020603050405020304" pitchFamily="18" charset="0"/>
                <a:ea typeface="楷体" panose="02010609060101010101" pitchFamily="49" charset="-122"/>
              </a:rPr>
              <a:t>in the long run</a:t>
            </a:r>
            <a:r>
              <a:rPr lang="en-US" altLang="zh-CN" sz="5400" dirty="0" smtClean="0">
                <a:latin typeface="Times New Roman" panose="02020603050405020304" pitchFamily="18" charset="0"/>
                <a:ea typeface="楷体" panose="02010609060101010101" pitchFamily="49" charset="-122"/>
              </a:rPr>
              <a:t>.</a:t>
            </a:r>
            <a:endParaRPr lang="en-US" altLang="zh-CN" sz="5400" b="1" spc="-100" dirty="0">
              <a:solidFill>
                <a:srgbClr val="4472C4"/>
              </a:solidFill>
              <a:latin typeface="楷体" panose="02010609060101010101" pitchFamily="49" charset="-122"/>
              <a:ea typeface="楷体" panose="02010609060101010101" pitchFamily="49" charset="-122"/>
              <a:sym typeface="+mn-ea"/>
            </a:endParaRPr>
          </a:p>
        </p:txBody>
      </p:sp>
      <p:pic>
        <p:nvPicPr>
          <p:cNvPr id="3" name="图片 2">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22" name="矩形 21">
            <a:extLst>
              <a:ext uri="{FF2B5EF4-FFF2-40B4-BE49-F238E27FC236}">
                <a16:creationId xmlns:a16="http://schemas.microsoft.com/office/drawing/2014/main" xmlns="" id="{5F380986-E85D-4581-8505-C5E1B42E6D60}"/>
              </a:ext>
            </a:extLst>
          </p:cNvPr>
          <p:cNvSpPr/>
          <p:nvPr/>
        </p:nvSpPr>
        <p:spPr>
          <a:xfrm>
            <a:off x="1205931" y="693000"/>
            <a:ext cx="21959438" cy="1025089"/>
          </a:xfrm>
          <a:prstGeom prst="rect">
            <a:avLst/>
          </a:prstGeom>
        </p:spPr>
        <p:txBody>
          <a:bodyPr wrap="square">
            <a:spAutoFit/>
          </a:bodyPr>
          <a:lstStyle/>
          <a:p>
            <a:pPr algn="ctr">
              <a:lnSpc>
                <a:spcPct val="110000"/>
              </a:lnSpc>
            </a:pPr>
            <a:r>
              <a:rPr lang="en-US" altLang="zh-CN" sz="6000" b="1" dirty="0">
                <a:latin typeface="Times New Roman" panose="02020603050405020304" pitchFamily="18" charset="0"/>
                <a:ea typeface="楷体" pitchFamily="49" charset="-122"/>
                <a:cs typeface="Times New Roman" panose="02020603050405020304" pitchFamily="18" charset="0"/>
              </a:rPr>
              <a:t>Ⅲ </a:t>
            </a:r>
            <a:r>
              <a:rPr lang="zh-CN" altLang="en-US" sz="6000" b="1" dirty="0">
                <a:latin typeface="Times New Roman" panose="02020603050405020304" pitchFamily="18" charset="0"/>
                <a:ea typeface="楷体" pitchFamily="49" charset="-122"/>
                <a:cs typeface="Times New Roman" panose="02020603050405020304" pitchFamily="18" charset="0"/>
              </a:rPr>
              <a:t>单句写作</a:t>
            </a:r>
            <a:endParaRPr lang="zh-CN" altLang="zh-CN" sz="6000" b="1" dirty="0">
              <a:latin typeface="Times New Roman" panose="02020603050405020304" pitchFamily="18" charset="0"/>
              <a:ea typeface="楷体" pitchFamily="49" charset="-122"/>
              <a:cs typeface="Times New Roman" panose="02020603050405020304" pitchFamily="18" charset="0"/>
            </a:endParaRPr>
          </a:p>
        </p:txBody>
      </p:sp>
      <p:sp>
        <p:nvSpPr>
          <p:cNvPr id="9" name="文本框 13"/>
          <p:cNvSpPr txBox="1"/>
          <p:nvPr/>
        </p:nvSpPr>
        <p:spPr>
          <a:xfrm>
            <a:off x="2117824" y="5552530"/>
            <a:ext cx="13487826" cy="923330"/>
          </a:xfrm>
          <a:prstGeom prst="rect">
            <a:avLst/>
          </a:prstGeom>
          <a:noFill/>
        </p:spPr>
        <p:txBody>
          <a:bodyPr wrap="square" rtlCol="0">
            <a:spAutoFit/>
          </a:bodyPr>
          <a:lstStyle/>
          <a:p>
            <a:r>
              <a:rPr lang="en-US"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Encouraging children to get close to</a:t>
            </a:r>
            <a:endPar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endParaRPr>
          </a:p>
        </p:txBody>
      </p:sp>
      <p:sp>
        <p:nvSpPr>
          <p:cNvPr id="11" name="TextBox 1"/>
          <p:cNvSpPr txBox="1"/>
          <p:nvPr/>
        </p:nvSpPr>
        <p:spPr>
          <a:xfrm>
            <a:off x="1295649" y="7758000"/>
            <a:ext cx="21375001" cy="4662815"/>
          </a:xfrm>
          <a:prstGeom prst="rect">
            <a:avLst/>
          </a:prstGeom>
          <a:noFill/>
        </p:spPr>
        <p:txBody>
          <a:bodyPr wrap="square" rtlCol="0">
            <a:spAutoFit/>
          </a:bodyPr>
          <a:lstStyle/>
          <a:p>
            <a:pPr fontAlgn="auto">
              <a:lnSpc>
                <a:spcPct val="110000"/>
              </a:lnSpc>
            </a:pPr>
            <a:r>
              <a:rPr lang="en-US" altLang="zh-CN" sz="5400" dirty="0" smtClean="0">
                <a:latin typeface="Times New Roman" panose="02020603050405020304" pitchFamily="18" charset="0"/>
                <a:ea typeface="楷体" panose="02010609060101010101" pitchFamily="49" charset="-122"/>
              </a:rPr>
              <a:t>2. </a:t>
            </a:r>
            <a:r>
              <a:rPr lang="zh-CN" altLang="en-US" sz="5400" dirty="0" smtClean="0">
                <a:latin typeface="Times New Roman" panose="02020603050405020304" pitchFamily="18" charset="0"/>
                <a:ea typeface="楷体" panose="02010609060101010101" pitchFamily="49" charset="-122"/>
              </a:rPr>
              <a:t>这</a:t>
            </a:r>
            <a:r>
              <a:rPr lang="zh-CN" altLang="en-US" sz="5400" dirty="0">
                <a:latin typeface="Times New Roman" panose="02020603050405020304" pitchFamily="18" charset="0"/>
                <a:ea typeface="楷体" panose="02010609060101010101" pitchFamily="49" charset="-122"/>
              </a:rPr>
              <a:t>是我们能想到的减少学生浴室过度用水现象的唯一方法。 </a:t>
            </a:r>
            <a:r>
              <a:rPr lang="en-US" altLang="zh-CN" sz="5400" dirty="0" smtClean="0">
                <a:latin typeface="Times New Roman" panose="02020603050405020304" pitchFamily="18" charset="0"/>
                <a:ea typeface="楷体" panose="02010609060101010101" pitchFamily="49" charset="-122"/>
              </a:rPr>
              <a:t>(</a:t>
            </a:r>
            <a:r>
              <a:rPr lang="en-US" altLang="zh-CN" sz="5400" dirty="0">
                <a:latin typeface="Times New Roman" panose="02020603050405020304" pitchFamily="18" charset="0"/>
                <a:ea typeface="楷体" panose="02010609060101010101" pitchFamily="49" charset="-122"/>
              </a:rPr>
              <a:t>reduce</a:t>
            </a:r>
            <a:r>
              <a:rPr lang="en-US" altLang="zh-CN" sz="5400" dirty="0" smtClean="0">
                <a:latin typeface="Times New Roman" panose="02020603050405020304" pitchFamily="18" charset="0"/>
                <a:ea typeface="楷体" panose="02010609060101010101" pitchFamily="49" charset="-122"/>
              </a:rPr>
              <a:t>)</a:t>
            </a:r>
          </a:p>
          <a:p>
            <a:pPr algn="r" fontAlgn="auto">
              <a:lnSpc>
                <a:spcPct val="110000"/>
              </a:lnSpc>
            </a:pPr>
            <a:r>
              <a:rPr lang="en-US" altLang="zh-CN" sz="5400" b="1" spc="-100" dirty="0" smtClean="0">
                <a:solidFill>
                  <a:srgbClr val="4472C4"/>
                </a:solidFill>
                <a:latin typeface="楷体" panose="02010609060101010101" pitchFamily="49" charset="-122"/>
                <a:ea typeface="楷体" panose="02010609060101010101" pitchFamily="49" charset="-122"/>
                <a:sym typeface="+mn-ea"/>
              </a:rPr>
              <a:t> (</a:t>
            </a:r>
            <a:r>
              <a:rPr lang="en-US" altLang="zh-CN" sz="5400" b="1" spc="-100" dirty="0">
                <a:solidFill>
                  <a:srgbClr val="4472C4"/>
                </a:solidFill>
                <a:latin typeface="楷体" panose="02010609060101010101" pitchFamily="49" charset="-122"/>
                <a:ea typeface="楷体" panose="02010609060101010101" pitchFamily="49" charset="-122"/>
                <a:sym typeface="+mn-ea"/>
              </a:rPr>
              <a:t>2019·</a:t>
            </a:r>
            <a:r>
              <a:rPr lang="zh-CN" altLang="en-US" sz="5400" b="1" spc="-100" dirty="0">
                <a:solidFill>
                  <a:srgbClr val="4472C4"/>
                </a:solidFill>
                <a:latin typeface="楷体" panose="02010609060101010101" pitchFamily="49" charset="-122"/>
                <a:ea typeface="楷体" panose="02010609060101010101" pitchFamily="49" charset="-122"/>
                <a:sym typeface="+mn-ea"/>
              </a:rPr>
              <a:t>新编</a:t>
            </a:r>
            <a:r>
              <a:rPr lang="en-US" altLang="zh-CN" sz="5400" b="1" spc="-100" dirty="0">
                <a:solidFill>
                  <a:srgbClr val="4472C4"/>
                </a:solidFill>
                <a:latin typeface="楷体" panose="02010609060101010101" pitchFamily="49" charset="-122"/>
                <a:ea typeface="楷体" panose="02010609060101010101" pitchFamily="49" charset="-122"/>
                <a:sym typeface="+mn-ea"/>
              </a:rPr>
              <a:t>) </a:t>
            </a:r>
          </a:p>
          <a:p>
            <a:pPr>
              <a:lnSpc>
                <a:spcPct val="110000"/>
              </a:lnSpc>
            </a:pPr>
            <a:r>
              <a:rPr lang="en-US" altLang="zh-CN" sz="5400" dirty="0" smtClean="0">
                <a:latin typeface="Times New Roman" panose="02020603050405020304" pitchFamily="18" charset="0"/>
                <a:ea typeface="楷体" panose="02010609060101010101" pitchFamily="49" charset="-122"/>
              </a:rPr>
              <a:t>   </a:t>
            </a:r>
          </a:p>
          <a:p>
            <a:pPr>
              <a:lnSpc>
                <a:spcPct val="110000"/>
              </a:lnSpc>
            </a:pPr>
            <a:r>
              <a:rPr lang="en-US" altLang="zh-CN" sz="5400" dirty="0" smtClean="0">
                <a:latin typeface="Times New Roman" panose="02020603050405020304" pitchFamily="18" charset="0"/>
                <a:ea typeface="楷体" panose="02010609060101010101" pitchFamily="49" charset="-122"/>
              </a:rPr>
              <a:t>    This </a:t>
            </a:r>
            <a:r>
              <a:rPr lang="en-US" altLang="zh-CN" sz="5400" dirty="0">
                <a:latin typeface="Times New Roman" panose="02020603050405020304" pitchFamily="18" charset="0"/>
                <a:ea typeface="楷体" panose="02010609060101010101" pitchFamily="49" charset="-122"/>
              </a:rPr>
              <a:t>is the only way we can imagine</a:t>
            </a:r>
            <a:r>
              <a:rPr lang="en-US" altLang="zh-CN" sz="5400" dirty="0" smtClean="0">
                <a:latin typeface="Times New Roman" panose="02020603050405020304" pitchFamily="18" charset="0"/>
                <a:ea typeface="楷体" panose="02010609060101010101" pitchFamily="49" charset="-122"/>
              </a:rPr>
              <a:t>___________________________</a:t>
            </a:r>
          </a:p>
          <a:p>
            <a:pPr>
              <a:lnSpc>
                <a:spcPct val="110000"/>
              </a:lnSpc>
            </a:pPr>
            <a:r>
              <a:rPr lang="en-US" altLang="zh-CN" sz="5400" dirty="0" smtClean="0">
                <a:latin typeface="Times New Roman" panose="02020603050405020304" pitchFamily="18" charset="0"/>
                <a:ea typeface="楷体" panose="02010609060101010101" pitchFamily="49" charset="-122"/>
              </a:rPr>
              <a:t>    in </a:t>
            </a:r>
            <a:r>
              <a:rPr lang="en-US" altLang="zh-CN" sz="5400" dirty="0">
                <a:latin typeface="Times New Roman" panose="02020603050405020304" pitchFamily="18" charset="0"/>
                <a:ea typeface="楷体" panose="02010609060101010101" pitchFamily="49" charset="-122"/>
              </a:rPr>
              <a:t>students' bathrooms.</a:t>
            </a:r>
            <a:endParaRPr lang="en-US" altLang="zh-CN" sz="5400" spc="-150" dirty="0">
              <a:latin typeface="Times New Roman" panose="02020603050405020304" pitchFamily="18" charset="0"/>
              <a:ea typeface="楷体" panose="02010609060101010101" pitchFamily="49" charset="-122"/>
            </a:endParaRPr>
          </a:p>
        </p:txBody>
      </p:sp>
      <p:sp>
        <p:nvSpPr>
          <p:cNvPr id="12" name="文本框 13"/>
          <p:cNvSpPr txBox="1"/>
          <p:nvPr/>
        </p:nvSpPr>
        <p:spPr>
          <a:xfrm>
            <a:off x="12206000" y="10438050"/>
            <a:ext cx="8910000" cy="923330"/>
          </a:xfrm>
          <a:prstGeom prst="rect">
            <a:avLst/>
          </a:prstGeom>
          <a:noFill/>
        </p:spPr>
        <p:txBody>
          <a:bodyPr wrap="square" rtlCol="0">
            <a:spAutoFit/>
          </a:bodyPr>
          <a:lstStyle/>
          <a:p>
            <a:r>
              <a:rPr lang="en-US"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to reduce the overuse of water</a:t>
            </a:r>
            <a:endPar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endParaRPr>
          </a:p>
        </p:txBody>
      </p:sp>
      <p:sp>
        <p:nvSpPr>
          <p:cNvPr id="13"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5    </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突破积累练</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P311</a:t>
            </a:r>
            <a:endParaRPr lang="zh-CN" altLang="en-US" sz="3200" dirty="0">
              <a:solidFill>
                <a:srgbClr val="FF0000"/>
              </a:solidFill>
              <a:latin typeface="宋体" panose="02010600030101010101" pitchFamily="2" charset="-122"/>
              <a:ea typeface="宋体" panose="02010600030101010101" pitchFamily="2" charset="-122"/>
            </a:endParaRPr>
          </a:p>
        </p:txBody>
      </p:sp>
      <p:pic>
        <p:nvPicPr>
          <p:cNvPr id="10" name="图片 9">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2169650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left)">
                                      <p:cBhvr>
                                        <p:cTn id="12" dur="20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wipe(left)">
                                      <p:cBhvr>
                                        <p:cTn id="22"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9" grpId="0"/>
      <p:bldP spid="11" grpId="0"/>
      <p:bldP spid="12" grpId="0"/>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1"/>
          <p:cNvSpPr txBox="1"/>
          <p:nvPr/>
        </p:nvSpPr>
        <p:spPr>
          <a:xfrm>
            <a:off x="1295649" y="1949150"/>
            <a:ext cx="20520001" cy="3748719"/>
          </a:xfrm>
          <a:prstGeom prst="rect">
            <a:avLst/>
          </a:prstGeom>
          <a:noFill/>
        </p:spPr>
        <p:txBody>
          <a:bodyPr wrap="square" rtlCol="0">
            <a:spAutoFit/>
          </a:bodyPr>
          <a:lstStyle/>
          <a:p>
            <a:pPr fontAlgn="auto">
              <a:lnSpc>
                <a:spcPct val="110000"/>
              </a:lnSpc>
            </a:pPr>
            <a:r>
              <a:rPr lang="en-US" altLang="zh-CN" sz="5400" dirty="0" smtClean="0">
                <a:latin typeface="Times New Roman" panose="02020603050405020304" pitchFamily="18" charset="0"/>
                <a:ea typeface="楷体" panose="02010609060101010101" pitchFamily="49" charset="-122"/>
              </a:rPr>
              <a:t>3. </a:t>
            </a:r>
            <a:r>
              <a:rPr lang="zh-CN" altLang="en-US" sz="5400" dirty="0" smtClean="0">
                <a:latin typeface="Times New Roman" panose="02020603050405020304" pitchFamily="18" charset="0"/>
                <a:ea typeface="楷体" panose="02010609060101010101" pitchFamily="49" charset="-122"/>
              </a:rPr>
              <a:t>我们</a:t>
            </a:r>
            <a:r>
              <a:rPr lang="zh-CN" altLang="en-US" sz="5400" dirty="0">
                <a:latin typeface="Times New Roman" panose="02020603050405020304" pitchFamily="18" charset="0"/>
                <a:ea typeface="楷体" panose="02010609060101010101" pitchFamily="49" charset="-122"/>
              </a:rPr>
              <a:t>应尽力阻止这一灾难发生。 </a:t>
            </a:r>
            <a:r>
              <a:rPr lang="en-US" altLang="zh-CN" sz="5400" dirty="0">
                <a:latin typeface="Times New Roman" panose="02020603050405020304" pitchFamily="18" charset="0"/>
                <a:ea typeface="楷体" panose="02010609060101010101" pitchFamily="49" charset="-122"/>
              </a:rPr>
              <a:t>(make one's efforts</a:t>
            </a:r>
            <a:r>
              <a:rPr lang="en-US" altLang="zh-CN" sz="5400" dirty="0" smtClean="0">
                <a:latin typeface="Times New Roman" panose="02020603050405020304" pitchFamily="18" charset="0"/>
                <a:ea typeface="楷体" panose="02010609060101010101" pitchFamily="49" charset="-122"/>
              </a:rPr>
              <a:t>)</a:t>
            </a:r>
          </a:p>
          <a:p>
            <a:pPr algn="r" fontAlgn="auto">
              <a:lnSpc>
                <a:spcPct val="110000"/>
              </a:lnSpc>
            </a:pPr>
            <a:r>
              <a:rPr lang="en-US" altLang="zh-CN" sz="5400" b="1" spc="-100" dirty="0" smtClean="0">
                <a:solidFill>
                  <a:srgbClr val="4472C4"/>
                </a:solidFill>
                <a:latin typeface="楷体" panose="02010609060101010101" pitchFamily="49" charset="-122"/>
                <a:ea typeface="楷体" panose="02010609060101010101" pitchFamily="49" charset="-122"/>
                <a:sym typeface="+mn-ea"/>
              </a:rPr>
              <a:t>(</a:t>
            </a:r>
            <a:r>
              <a:rPr lang="en-US" altLang="zh-CN" sz="5400" b="1" spc="-100" dirty="0">
                <a:solidFill>
                  <a:srgbClr val="4472C4"/>
                </a:solidFill>
                <a:latin typeface="楷体" panose="02010609060101010101" pitchFamily="49" charset="-122"/>
                <a:ea typeface="楷体" panose="02010609060101010101" pitchFamily="49" charset="-122"/>
                <a:sym typeface="+mn-ea"/>
              </a:rPr>
              <a:t>2019·</a:t>
            </a:r>
            <a:r>
              <a:rPr lang="zh-CN" altLang="en-US" sz="5400" b="1" spc="-100" dirty="0">
                <a:solidFill>
                  <a:srgbClr val="4472C4"/>
                </a:solidFill>
                <a:latin typeface="楷体" panose="02010609060101010101" pitchFamily="49" charset="-122"/>
                <a:ea typeface="楷体" panose="02010609060101010101" pitchFamily="49" charset="-122"/>
                <a:sym typeface="+mn-ea"/>
              </a:rPr>
              <a:t>新编</a:t>
            </a:r>
            <a:r>
              <a:rPr lang="en-US" altLang="zh-CN" sz="5400" b="1" spc="-100" dirty="0">
                <a:solidFill>
                  <a:srgbClr val="4472C4"/>
                </a:solidFill>
                <a:latin typeface="楷体" panose="02010609060101010101" pitchFamily="49" charset="-122"/>
                <a:ea typeface="楷体" panose="02010609060101010101" pitchFamily="49" charset="-122"/>
                <a:sym typeface="+mn-ea"/>
              </a:rPr>
              <a:t>) </a:t>
            </a:r>
          </a:p>
          <a:p>
            <a:pPr fontAlgn="auto">
              <a:lnSpc>
                <a:spcPct val="110000"/>
              </a:lnSpc>
            </a:pPr>
            <a:endParaRPr lang="en-US" altLang="zh-CN" sz="5400" dirty="0">
              <a:latin typeface="Times New Roman" panose="02020603050405020304" pitchFamily="18" charset="0"/>
              <a:ea typeface="楷体" panose="02010609060101010101" pitchFamily="49" charset="-122"/>
            </a:endParaRPr>
          </a:p>
          <a:p>
            <a:pPr fontAlgn="auto">
              <a:lnSpc>
                <a:spcPct val="110000"/>
              </a:lnSpc>
            </a:pPr>
            <a:r>
              <a:rPr lang="en-US" altLang="zh-CN" sz="5400" dirty="0" smtClean="0">
                <a:latin typeface="Times New Roman" panose="02020603050405020304" pitchFamily="18" charset="0"/>
                <a:ea typeface="楷体" panose="02010609060101010101" pitchFamily="49" charset="-122"/>
              </a:rPr>
              <a:t>    We </a:t>
            </a:r>
            <a:r>
              <a:rPr lang="en-US" altLang="zh-CN" sz="5400" dirty="0">
                <a:latin typeface="Times New Roman" panose="02020603050405020304" pitchFamily="18" charset="0"/>
                <a:ea typeface="楷体" panose="02010609060101010101" pitchFamily="49" charset="-122"/>
              </a:rPr>
              <a:t>should</a:t>
            </a:r>
            <a:r>
              <a:rPr lang="en-US" altLang="zh-CN" sz="5400" dirty="0" smtClean="0">
                <a:latin typeface="Times New Roman" panose="02020603050405020304" pitchFamily="18" charset="0"/>
                <a:ea typeface="楷体" panose="02010609060101010101" pitchFamily="49" charset="-122"/>
              </a:rPr>
              <a:t>________________________ </a:t>
            </a:r>
            <a:r>
              <a:rPr lang="en-US" altLang="zh-CN" sz="5400" dirty="0">
                <a:latin typeface="Times New Roman" panose="02020603050405020304" pitchFamily="18" charset="0"/>
                <a:ea typeface="楷体" panose="02010609060101010101" pitchFamily="49" charset="-122"/>
              </a:rPr>
              <a:t>this disaster from happening.</a:t>
            </a:r>
            <a:endParaRPr lang="en-US" altLang="zh-CN" sz="5400" b="1" spc="-100" dirty="0">
              <a:solidFill>
                <a:srgbClr val="4472C4"/>
              </a:solidFill>
              <a:latin typeface="楷体" panose="02010609060101010101" pitchFamily="49" charset="-122"/>
              <a:ea typeface="楷体" panose="02010609060101010101" pitchFamily="49" charset="-122"/>
              <a:sym typeface="+mn-ea"/>
            </a:endParaRPr>
          </a:p>
        </p:txBody>
      </p:sp>
      <p:pic>
        <p:nvPicPr>
          <p:cNvPr id="3" name="图片 2">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22" name="矩形 21">
            <a:extLst>
              <a:ext uri="{FF2B5EF4-FFF2-40B4-BE49-F238E27FC236}">
                <a16:creationId xmlns:a16="http://schemas.microsoft.com/office/drawing/2014/main" xmlns="" id="{5F380986-E85D-4581-8505-C5E1B42E6D60}"/>
              </a:ext>
            </a:extLst>
          </p:cNvPr>
          <p:cNvSpPr/>
          <p:nvPr/>
        </p:nvSpPr>
        <p:spPr>
          <a:xfrm>
            <a:off x="1205931" y="693000"/>
            <a:ext cx="21959438" cy="1025089"/>
          </a:xfrm>
          <a:prstGeom prst="rect">
            <a:avLst/>
          </a:prstGeom>
        </p:spPr>
        <p:txBody>
          <a:bodyPr wrap="square">
            <a:spAutoFit/>
          </a:bodyPr>
          <a:lstStyle/>
          <a:p>
            <a:pPr algn="ctr">
              <a:lnSpc>
                <a:spcPct val="110000"/>
              </a:lnSpc>
            </a:pPr>
            <a:r>
              <a:rPr lang="en-US" altLang="zh-CN" sz="6000" b="1" dirty="0">
                <a:latin typeface="Times New Roman" panose="02020603050405020304" pitchFamily="18" charset="0"/>
                <a:ea typeface="楷体" pitchFamily="49" charset="-122"/>
                <a:cs typeface="Times New Roman" panose="02020603050405020304" pitchFamily="18" charset="0"/>
              </a:rPr>
              <a:t>Ⅲ </a:t>
            </a:r>
            <a:r>
              <a:rPr lang="zh-CN" altLang="en-US" sz="6000" b="1" dirty="0">
                <a:latin typeface="Times New Roman" panose="02020603050405020304" pitchFamily="18" charset="0"/>
                <a:ea typeface="楷体" pitchFamily="49" charset="-122"/>
                <a:cs typeface="Times New Roman" panose="02020603050405020304" pitchFamily="18" charset="0"/>
              </a:rPr>
              <a:t>单句写作</a:t>
            </a:r>
            <a:endParaRPr lang="zh-CN" altLang="zh-CN" sz="6000" b="1" dirty="0">
              <a:latin typeface="Times New Roman" panose="02020603050405020304" pitchFamily="18" charset="0"/>
              <a:ea typeface="楷体" pitchFamily="49" charset="-122"/>
              <a:cs typeface="Times New Roman" panose="02020603050405020304" pitchFamily="18" charset="0"/>
            </a:endParaRPr>
          </a:p>
        </p:txBody>
      </p:sp>
      <p:sp>
        <p:nvSpPr>
          <p:cNvPr id="9" name="文本框 13"/>
          <p:cNvSpPr txBox="1"/>
          <p:nvPr/>
        </p:nvSpPr>
        <p:spPr>
          <a:xfrm>
            <a:off x="5165650" y="4674670"/>
            <a:ext cx="8010000" cy="923330"/>
          </a:xfrm>
          <a:prstGeom prst="rect">
            <a:avLst/>
          </a:prstGeom>
          <a:noFill/>
        </p:spPr>
        <p:txBody>
          <a:bodyPr wrap="square" rtlCol="0">
            <a:spAutoFit/>
          </a:bodyPr>
          <a:lstStyle/>
          <a:p>
            <a:r>
              <a:rPr lang="en-US"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make our efforts to prevent</a:t>
            </a:r>
            <a:endPar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endParaRPr>
          </a:p>
        </p:txBody>
      </p:sp>
      <p:sp>
        <p:nvSpPr>
          <p:cNvPr id="11" name="TextBox 1"/>
          <p:cNvSpPr txBox="1"/>
          <p:nvPr/>
        </p:nvSpPr>
        <p:spPr>
          <a:xfrm>
            <a:off x="1295649" y="7038000"/>
            <a:ext cx="20520001" cy="5576911"/>
          </a:xfrm>
          <a:prstGeom prst="rect">
            <a:avLst/>
          </a:prstGeom>
          <a:noFill/>
        </p:spPr>
        <p:txBody>
          <a:bodyPr wrap="square" rtlCol="0">
            <a:spAutoFit/>
          </a:bodyPr>
          <a:lstStyle/>
          <a:p>
            <a:pPr fontAlgn="auto">
              <a:lnSpc>
                <a:spcPct val="110000"/>
              </a:lnSpc>
            </a:pPr>
            <a:r>
              <a:rPr lang="en-US" altLang="zh-CN" sz="5400" dirty="0" smtClean="0">
                <a:latin typeface="Times New Roman" panose="02020603050405020304" pitchFamily="18" charset="0"/>
                <a:ea typeface="楷体" panose="02010609060101010101" pitchFamily="49" charset="-122"/>
              </a:rPr>
              <a:t>4. </a:t>
            </a:r>
            <a:r>
              <a:rPr lang="zh-CN" altLang="en-US" sz="5400" dirty="0" smtClean="0">
                <a:latin typeface="Times New Roman" panose="02020603050405020304" pitchFamily="18" charset="0"/>
                <a:ea typeface="楷体" panose="02010609060101010101" pitchFamily="49" charset="-122"/>
              </a:rPr>
              <a:t>认识</a:t>
            </a:r>
            <a:r>
              <a:rPr lang="zh-CN" altLang="en-US" sz="5400" dirty="0">
                <a:latin typeface="Times New Roman" panose="02020603050405020304" pitchFamily="18" charset="0"/>
                <a:ea typeface="楷体" panose="02010609060101010101" pitchFamily="49" charset="-122"/>
              </a:rPr>
              <a:t>到自己的错误后，他决定第二天就去向他的朋友道歉</a:t>
            </a:r>
            <a:r>
              <a:rPr lang="zh-CN" altLang="en-US" sz="5400" dirty="0" smtClean="0">
                <a:latin typeface="Times New Roman" panose="02020603050405020304" pitchFamily="18" charset="0"/>
                <a:ea typeface="楷体" panose="02010609060101010101" pitchFamily="49" charset="-122"/>
              </a:rPr>
              <a:t>。     </a:t>
            </a:r>
            <a:endParaRPr lang="en-US" altLang="zh-CN" sz="5400" dirty="0" smtClean="0">
              <a:latin typeface="Times New Roman" panose="02020603050405020304" pitchFamily="18" charset="0"/>
              <a:ea typeface="楷体" panose="02010609060101010101" pitchFamily="49" charset="-122"/>
            </a:endParaRPr>
          </a:p>
          <a:p>
            <a:pPr fontAlgn="auto">
              <a:lnSpc>
                <a:spcPct val="110000"/>
              </a:lnSpc>
            </a:pPr>
            <a:r>
              <a:rPr lang="en-US" altLang="zh-CN" sz="5400" dirty="0">
                <a:latin typeface="Times New Roman" panose="02020603050405020304" pitchFamily="18" charset="0"/>
                <a:ea typeface="楷体" panose="02010609060101010101" pitchFamily="49" charset="-122"/>
              </a:rPr>
              <a:t> </a:t>
            </a:r>
            <a:r>
              <a:rPr lang="en-US" altLang="zh-CN" sz="5400" dirty="0" smtClean="0">
                <a:latin typeface="Times New Roman" panose="02020603050405020304" pitchFamily="18" charset="0"/>
                <a:ea typeface="楷体" panose="02010609060101010101" pitchFamily="49" charset="-122"/>
              </a:rPr>
              <a:t>   (</a:t>
            </a:r>
            <a:r>
              <a:rPr lang="en-US" altLang="zh-CN" sz="5400" dirty="0">
                <a:latin typeface="Times New Roman" panose="02020603050405020304" pitchFamily="18" charset="0"/>
                <a:ea typeface="楷体" panose="02010609060101010101" pitchFamily="49" charset="-122"/>
              </a:rPr>
              <a:t>realize</a:t>
            </a:r>
            <a:r>
              <a:rPr lang="en-US" altLang="zh-CN" sz="5400" dirty="0" smtClean="0">
                <a:latin typeface="Times New Roman" panose="02020603050405020304" pitchFamily="18" charset="0"/>
                <a:ea typeface="楷体" panose="02010609060101010101" pitchFamily="49" charset="-122"/>
              </a:rPr>
              <a:t>)</a:t>
            </a:r>
          </a:p>
          <a:p>
            <a:pPr algn="r" fontAlgn="auto">
              <a:lnSpc>
                <a:spcPct val="110000"/>
              </a:lnSpc>
            </a:pPr>
            <a:r>
              <a:rPr lang="en-US" altLang="zh-CN" sz="5400" b="1" spc="-100" dirty="0" smtClean="0">
                <a:solidFill>
                  <a:srgbClr val="4472C4"/>
                </a:solidFill>
                <a:latin typeface="楷体" panose="02010609060101010101" pitchFamily="49" charset="-122"/>
                <a:ea typeface="楷体" panose="02010609060101010101" pitchFamily="49" charset="-122"/>
                <a:sym typeface="+mn-ea"/>
              </a:rPr>
              <a:t>(</a:t>
            </a:r>
            <a:r>
              <a:rPr lang="en-US" altLang="zh-CN" sz="5400" b="1" spc="-100" dirty="0">
                <a:solidFill>
                  <a:srgbClr val="4472C4"/>
                </a:solidFill>
                <a:latin typeface="楷体" panose="02010609060101010101" pitchFamily="49" charset="-122"/>
                <a:ea typeface="楷体" panose="02010609060101010101" pitchFamily="49" charset="-122"/>
                <a:sym typeface="+mn-ea"/>
              </a:rPr>
              <a:t>2019·</a:t>
            </a:r>
            <a:r>
              <a:rPr lang="zh-CN" altLang="en-US" sz="5400" b="1" spc="-100" dirty="0">
                <a:solidFill>
                  <a:srgbClr val="4472C4"/>
                </a:solidFill>
                <a:latin typeface="楷体" panose="02010609060101010101" pitchFamily="49" charset="-122"/>
                <a:ea typeface="楷体" panose="02010609060101010101" pitchFamily="49" charset="-122"/>
                <a:sym typeface="+mn-ea"/>
              </a:rPr>
              <a:t>新编</a:t>
            </a:r>
            <a:r>
              <a:rPr lang="en-US" altLang="zh-CN" sz="5400" b="1" spc="-100" dirty="0">
                <a:solidFill>
                  <a:srgbClr val="4472C4"/>
                </a:solidFill>
                <a:latin typeface="楷体" panose="02010609060101010101" pitchFamily="49" charset="-122"/>
                <a:ea typeface="楷体" panose="02010609060101010101" pitchFamily="49" charset="-122"/>
                <a:sym typeface="+mn-ea"/>
              </a:rPr>
              <a:t>) </a:t>
            </a:r>
          </a:p>
          <a:p>
            <a:pPr>
              <a:lnSpc>
                <a:spcPct val="110000"/>
              </a:lnSpc>
            </a:pPr>
            <a:r>
              <a:rPr lang="en-US" altLang="zh-CN" sz="5400" dirty="0" smtClean="0">
                <a:latin typeface="Times New Roman" panose="02020603050405020304" pitchFamily="18" charset="0"/>
                <a:ea typeface="楷体" panose="02010609060101010101" pitchFamily="49" charset="-122"/>
              </a:rPr>
              <a:t>   </a:t>
            </a:r>
          </a:p>
          <a:p>
            <a:pPr>
              <a:lnSpc>
                <a:spcPct val="110000"/>
              </a:lnSpc>
            </a:pPr>
            <a:r>
              <a:rPr lang="en-US" altLang="zh-CN" sz="5400" dirty="0">
                <a:latin typeface="Times New Roman" panose="02020603050405020304" pitchFamily="18" charset="0"/>
                <a:ea typeface="楷体" panose="02010609060101010101" pitchFamily="49" charset="-122"/>
              </a:rPr>
              <a:t>    </a:t>
            </a:r>
            <a:r>
              <a:rPr lang="en-US" altLang="zh-CN" sz="5400" dirty="0" smtClean="0">
                <a:latin typeface="Times New Roman" panose="02020603050405020304" pitchFamily="18" charset="0"/>
                <a:ea typeface="楷体" panose="02010609060101010101" pitchFamily="49" charset="-122"/>
              </a:rPr>
              <a:t>______________________________</a:t>
            </a:r>
            <a:r>
              <a:rPr lang="zh-CN" altLang="en-US" sz="5400" dirty="0">
                <a:latin typeface="Times New Roman" panose="02020603050405020304" pitchFamily="18" charset="0"/>
                <a:ea typeface="楷体" panose="02010609060101010101" pitchFamily="49" charset="-122"/>
              </a:rPr>
              <a:t>， </a:t>
            </a:r>
            <a:r>
              <a:rPr lang="en-US" altLang="zh-CN" sz="5400" dirty="0">
                <a:latin typeface="Times New Roman" panose="02020603050405020304" pitchFamily="18" charset="0"/>
                <a:ea typeface="楷体" panose="02010609060101010101" pitchFamily="49" charset="-122"/>
              </a:rPr>
              <a:t>he decided to apologize to his </a:t>
            </a:r>
            <a:r>
              <a:rPr lang="en-US" altLang="zh-CN" sz="5400" dirty="0" smtClean="0">
                <a:latin typeface="Times New Roman" panose="02020603050405020304" pitchFamily="18" charset="0"/>
                <a:ea typeface="楷体" panose="02010609060101010101" pitchFamily="49" charset="-122"/>
              </a:rPr>
              <a:t>     </a:t>
            </a:r>
          </a:p>
          <a:p>
            <a:pPr>
              <a:lnSpc>
                <a:spcPct val="110000"/>
              </a:lnSpc>
            </a:pPr>
            <a:r>
              <a:rPr lang="en-US" altLang="zh-CN" sz="5400" dirty="0">
                <a:latin typeface="Times New Roman" panose="02020603050405020304" pitchFamily="18" charset="0"/>
                <a:ea typeface="楷体" panose="02010609060101010101" pitchFamily="49" charset="-122"/>
              </a:rPr>
              <a:t> </a:t>
            </a:r>
            <a:r>
              <a:rPr lang="en-US" altLang="zh-CN" sz="5400" dirty="0" smtClean="0">
                <a:latin typeface="Times New Roman" panose="02020603050405020304" pitchFamily="18" charset="0"/>
                <a:ea typeface="楷体" panose="02010609060101010101" pitchFamily="49" charset="-122"/>
              </a:rPr>
              <a:t>   friend </a:t>
            </a:r>
            <a:r>
              <a:rPr lang="en-US" altLang="zh-CN" sz="5400" dirty="0">
                <a:latin typeface="Times New Roman" panose="02020603050405020304" pitchFamily="18" charset="0"/>
                <a:ea typeface="楷体" panose="02010609060101010101" pitchFamily="49" charset="-122"/>
              </a:rPr>
              <a:t>the next day.</a:t>
            </a:r>
            <a:endParaRPr lang="en-US" altLang="zh-CN" sz="5400" spc="-150" dirty="0">
              <a:latin typeface="Times New Roman" panose="02020603050405020304" pitchFamily="18" charset="0"/>
              <a:ea typeface="楷体" panose="02010609060101010101" pitchFamily="49" charset="-122"/>
            </a:endParaRPr>
          </a:p>
        </p:txBody>
      </p:sp>
      <p:sp>
        <p:nvSpPr>
          <p:cNvPr id="12" name="文本框 13"/>
          <p:cNvSpPr txBox="1"/>
          <p:nvPr/>
        </p:nvSpPr>
        <p:spPr>
          <a:xfrm>
            <a:off x="2105025" y="10659670"/>
            <a:ext cx="9450624" cy="923330"/>
          </a:xfrm>
          <a:prstGeom prst="rect">
            <a:avLst/>
          </a:prstGeom>
          <a:noFill/>
        </p:spPr>
        <p:txBody>
          <a:bodyPr wrap="square" rtlCol="0">
            <a:spAutoFit/>
          </a:bodyPr>
          <a:lstStyle/>
          <a:p>
            <a:r>
              <a:rPr lang="en-US"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Having realized his own mistake</a:t>
            </a:r>
            <a:endPar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endParaRPr>
          </a:p>
        </p:txBody>
      </p:sp>
      <p:sp>
        <p:nvSpPr>
          <p:cNvPr id="13"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5    </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突破积累练</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P311</a:t>
            </a:r>
            <a:endParaRPr lang="zh-CN" altLang="en-US" sz="3200" dirty="0">
              <a:solidFill>
                <a:srgbClr val="FF0000"/>
              </a:solidFill>
              <a:latin typeface="宋体" panose="02010600030101010101" pitchFamily="2" charset="-122"/>
              <a:ea typeface="宋体" panose="02010600030101010101" pitchFamily="2" charset="-122"/>
            </a:endParaRPr>
          </a:p>
        </p:txBody>
      </p:sp>
      <p:pic>
        <p:nvPicPr>
          <p:cNvPr id="10" name="图片 9">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3704508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left)">
                                      <p:cBhvr>
                                        <p:cTn id="12" dur="20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wipe(left)">
                                      <p:cBhvr>
                                        <p:cTn id="22"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9" grpId="0"/>
      <p:bldP spid="11" grpId="0"/>
      <p:bldP spid="12" grpId="0"/>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1"/>
          <p:cNvSpPr txBox="1"/>
          <p:nvPr/>
        </p:nvSpPr>
        <p:spPr>
          <a:xfrm>
            <a:off x="1295649" y="1949150"/>
            <a:ext cx="20520001" cy="4662815"/>
          </a:xfrm>
          <a:prstGeom prst="rect">
            <a:avLst/>
          </a:prstGeom>
          <a:noFill/>
        </p:spPr>
        <p:txBody>
          <a:bodyPr wrap="square" rtlCol="0">
            <a:spAutoFit/>
          </a:bodyPr>
          <a:lstStyle/>
          <a:p>
            <a:pPr fontAlgn="auto">
              <a:lnSpc>
                <a:spcPct val="110000"/>
              </a:lnSpc>
            </a:pPr>
            <a:r>
              <a:rPr lang="en-US" altLang="zh-CN" sz="5400" dirty="0" smtClean="0">
                <a:latin typeface="Times New Roman" panose="02020603050405020304" pitchFamily="18" charset="0"/>
                <a:ea typeface="楷体" panose="02010609060101010101" pitchFamily="49" charset="-122"/>
              </a:rPr>
              <a:t>5. </a:t>
            </a:r>
            <a:r>
              <a:rPr lang="zh-CN" altLang="en-US" sz="5400" dirty="0" smtClean="0">
                <a:latin typeface="Times New Roman" panose="02020603050405020304" pitchFamily="18" charset="0"/>
                <a:ea typeface="楷体" panose="02010609060101010101" pitchFamily="49" charset="-122"/>
              </a:rPr>
              <a:t>厌倦</a:t>
            </a:r>
            <a:r>
              <a:rPr lang="zh-CN" altLang="en-US" sz="5400" dirty="0">
                <a:latin typeface="Times New Roman" panose="02020603050405020304" pitchFamily="18" charset="0"/>
                <a:ea typeface="楷体" panose="02010609060101010101" pitchFamily="49" charset="-122"/>
              </a:rPr>
              <a:t>了整日坐在教室里可能是这些学生辍学的原因。 </a:t>
            </a:r>
            <a:r>
              <a:rPr lang="en-US" altLang="zh-CN" sz="5400" dirty="0">
                <a:latin typeface="Times New Roman" panose="02020603050405020304" pitchFamily="18" charset="0"/>
                <a:ea typeface="楷体" panose="02010609060101010101" pitchFamily="49" charset="-122"/>
              </a:rPr>
              <a:t>(drop out</a:t>
            </a:r>
            <a:r>
              <a:rPr lang="en-US" altLang="zh-CN" sz="5400" dirty="0" smtClean="0">
                <a:latin typeface="Times New Roman" panose="02020603050405020304" pitchFamily="18" charset="0"/>
                <a:ea typeface="楷体" panose="02010609060101010101" pitchFamily="49" charset="-122"/>
              </a:rPr>
              <a:t>)</a:t>
            </a:r>
          </a:p>
          <a:p>
            <a:pPr algn="r" fontAlgn="auto">
              <a:lnSpc>
                <a:spcPct val="110000"/>
              </a:lnSpc>
            </a:pPr>
            <a:r>
              <a:rPr lang="en-US" altLang="zh-CN" sz="5400" b="1" spc="-100" dirty="0" smtClean="0">
                <a:solidFill>
                  <a:srgbClr val="4472C4"/>
                </a:solidFill>
                <a:latin typeface="楷体" panose="02010609060101010101" pitchFamily="49" charset="-122"/>
                <a:ea typeface="楷体" panose="02010609060101010101" pitchFamily="49" charset="-122"/>
                <a:sym typeface="+mn-ea"/>
              </a:rPr>
              <a:t>(2019·</a:t>
            </a:r>
            <a:r>
              <a:rPr lang="zh-CN" altLang="en-US" sz="5400" b="1" spc="-100" dirty="0" smtClean="0">
                <a:solidFill>
                  <a:srgbClr val="4472C4"/>
                </a:solidFill>
                <a:latin typeface="楷体" panose="02010609060101010101" pitchFamily="49" charset="-122"/>
                <a:ea typeface="楷体" panose="02010609060101010101" pitchFamily="49" charset="-122"/>
                <a:sym typeface="+mn-ea"/>
              </a:rPr>
              <a:t>新编</a:t>
            </a:r>
            <a:r>
              <a:rPr lang="en-US" altLang="zh-CN" sz="5400" b="1" spc="-100" dirty="0" smtClean="0">
                <a:solidFill>
                  <a:srgbClr val="4472C4"/>
                </a:solidFill>
                <a:latin typeface="楷体" panose="02010609060101010101" pitchFamily="49" charset="-122"/>
                <a:ea typeface="楷体" panose="02010609060101010101" pitchFamily="49" charset="-122"/>
                <a:sym typeface="+mn-ea"/>
              </a:rPr>
              <a:t>) </a:t>
            </a:r>
          </a:p>
          <a:p>
            <a:pPr fontAlgn="auto">
              <a:lnSpc>
                <a:spcPct val="110000"/>
              </a:lnSpc>
            </a:pPr>
            <a:endParaRPr lang="en-US" altLang="zh-CN" sz="5400" dirty="0">
              <a:latin typeface="Times New Roman" panose="02020603050405020304" pitchFamily="18" charset="0"/>
              <a:ea typeface="楷体" panose="02010609060101010101" pitchFamily="49" charset="-122"/>
            </a:endParaRPr>
          </a:p>
          <a:p>
            <a:pPr fontAlgn="auto">
              <a:lnSpc>
                <a:spcPct val="110000"/>
              </a:lnSpc>
            </a:pPr>
            <a:r>
              <a:rPr lang="en-US" altLang="zh-CN" sz="5400" dirty="0">
                <a:latin typeface="Times New Roman" panose="02020603050405020304" pitchFamily="18" charset="0"/>
                <a:ea typeface="楷体" panose="02010609060101010101" pitchFamily="49" charset="-122"/>
              </a:rPr>
              <a:t>    Being fed up with sitting in the classroom all day may result in these </a:t>
            </a:r>
            <a:endParaRPr lang="en-US" altLang="zh-CN" sz="5400" dirty="0" smtClean="0">
              <a:latin typeface="Times New Roman" panose="02020603050405020304" pitchFamily="18" charset="0"/>
              <a:ea typeface="楷体" panose="02010609060101010101" pitchFamily="49" charset="-122"/>
            </a:endParaRPr>
          </a:p>
          <a:p>
            <a:pPr fontAlgn="auto">
              <a:lnSpc>
                <a:spcPct val="110000"/>
              </a:lnSpc>
            </a:pPr>
            <a:r>
              <a:rPr lang="en-US" altLang="zh-CN" sz="5400" dirty="0">
                <a:latin typeface="Times New Roman" panose="02020603050405020304" pitchFamily="18" charset="0"/>
                <a:ea typeface="楷体" panose="02010609060101010101" pitchFamily="49" charset="-122"/>
              </a:rPr>
              <a:t> </a:t>
            </a:r>
            <a:r>
              <a:rPr lang="en-US" altLang="zh-CN" sz="5400" dirty="0" smtClean="0">
                <a:latin typeface="Times New Roman" panose="02020603050405020304" pitchFamily="18" charset="0"/>
                <a:ea typeface="楷体" panose="02010609060101010101" pitchFamily="49" charset="-122"/>
              </a:rPr>
              <a:t>   students</a:t>
            </a:r>
            <a:r>
              <a:rPr lang="en-US" altLang="zh-CN" sz="5400" dirty="0">
                <a:latin typeface="Times New Roman" panose="02020603050405020304" pitchFamily="18" charset="0"/>
                <a:ea typeface="楷体" panose="02010609060101010101" pitchFamily="49" charset="-122"/>
              </a:rPr>
              <a:t>' </a:t>
            </a:r>
            <a:r>
              <a:rPr lang="en-US" altLang="zh-CN" sz="5400" dirty="0" smtClean="0">
                <a:latin typeface="Times New Roman" panose="02020603050405020304" pitchFamily="18" charset="0"/>
                <a:ea typeface="楷体" panose="02010609060101010101" pitchFamily="49" charset="-122"/>
              </a:rPr>
              <a:t>_____________________________________</a:t>
            </a:r>
            <a:r>
              <a:rPr lang="zh-CN" altLang="en-US" sz="5400" dirty="0">
                <a:latin typeface="Times New Roman" panose="02020603050405020304" pitchFamily="18" charset="0"/>
                <a:ea typeface="楷体" panose="02010609060101010101" pitchFamily="49" charset="-122"/>
              </a:rPr>
              <a:t>．</a:t>
            </a:r>
            <a:endParaRPr lang="en-US" altLang="zh-CN" sz="5400" b="1" spc="-100" dirty="0">
              <a:solidFill>
                <a:srgbClr val="4472C4"/>
              </a:solidFill>
              <a:latin typeface="楷体" panose="02010609060101010101" pitchFamily="49" charset="-122"/>
              <a:ea typeface="楷体" panose="02010609060101010101" pitchFamily="49" charset="-122"/>
              <a:sym typeface="+mn-ea"/>
            </a:endParaRPr>
          </a:p>
        </p:txBody>
      </p:sp>
      <p:pic>
        <p:nvPicPr>
          <p:cNvPr id="3" name="图片 2">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22" name="矩形 21">
            <a:extLst>
              <a:ext uri="{FF2B5EF4-FFF2-40B4-BE49-F238E27FC236}">
                <a16:creationId xmlns:a16="http://schemas.microsoft.com/office/drawing/2014/main" xmlns="" id="{5F380986-E85D-4581-8505-C5E1B42E6D60}"/>
              </a:ext>
            </a:extLst>
          </p:cNvPr>
          <p:cNvSpPr/>
          <p:nvPr/>
        </p:nvSpPr>
        <p:spPr>
          <a:xfrm>
            <a:off x="1205931" y="693000"/>
            <a:ext cx="21959438" cy="1025089"/>
          </a:xfrm>
          <a:prstGeom prst="rect">
            <a:avLst/>
          </a:prstGeom>
        </p:spPr>
        <p:txBody>
          <a:bodyPr wrap="square">
            <a:spAutoFit/>
          </a:bodyPr>
          <a:lstStyle/>
          <a:p>
            <a:pPr algn="ctr">
              <a:lnSpc>
                <a:spcPct val="110000"/>
              </a:lnSpc>
            </a:pPr>
            <a:r>
              <a:rPr lang="en-US" altLang="zh-CN" sz="6000" b="1" dirty="0">
                <a:latin typeface="Times New Roman" panose="02020603050405020304" pitchFamily="18" charset="0"/>
                <a:ea typeface="楷体" pitchFamily="49" charset="-122"/>
                <a:cs typeface="Times New Roman" panose="02020603050405020304" pitchFamily="18" charset="0"/>
              </a:rPr>
              <a:t>Ⅲ </a:t>
            </a:r>
            <a:r>
              <a:rPr lang="zh-CN" altLang="en-US" sz="6000" b="1" dirty="0">
                <a:latin typeface="Times New Roman" panose="02020603050405020304" pitchFamily="18" charset="0"/>
                <a:ea typeface="楷体" pitchFamily="49" charset="-122"/>
                <a:cs typeface="Times New Roman" panose="02020603050405020304" pitchFamily="18" charset="0"/>
              </a:rPr>
              <a:t>单句写作</a:t>
            </a:r>
            <a:endParaRPr lang="zh-CN" altLang="zh-CN" sz="6000" b="1" dirty="0">
              <a:latin typeface="Times New Roman" panose="02020603050405020304" pitchFamily="18" charset="0"/>
              <a:ea typeface="楷体" pitchFamily="49" charset="-122"/>
              <a:cs typeface="Times New Roman" panose="02020603050405020304" pitchFamily="18" charset="0"/>
            </a:endParaRPr>
          </a:p>
        </p:txBody>
      </p:sp>
      <p:sp>
        <p:nvSpPr>
          <p:cNvPr id="9" name="文本框 13"/>
          <p:cNvSpPr txBox="1"/>
          <p:nvPr/>
        </p:nvSpPr>
        <p:spPr>
          <a:xfrm>
            <a:off x="4782790" y="5508250"/>
            <a:ext cx="4320000" cy="923330"/>
          </a:xfrm>
          <a:prstGeom prst="rect">
            <a:avLst/>
          </a:prstGeom>
          <a:noFill/>
        </p:spPr>
        <p:txBody>
          <a:bodyPr wrap="square" rtlCol="0">
            <a:spAutoFit/>
          </a:bodyPr>
          <a:lstStyle/>
          <a:p>
            <a:r>
              <a:rPr lang="en-US"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dropping out</a:t>
            </a:r>
            <a:endPar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endParaRPr>
          </a:p>
        </p:txBody>
      </p:sp>
      <p:sp>
        <p:nvSpPr>
          <p:cNvPr id="11" name="TextBox 1"/>
          <p:cNvSpPr txBox="1"/>
          <p:nvPr/>
        </p:nvSpPr>
        <p:spPr>
          <a:xfrm>
            <a:off x="1295649" y="7038000"/>
            <a:ext cx="20520001" cy="4662815"/>
          </a:xfrm>
          <a:prstGeom prst="rect">
            <a:avLst/>
          </a:prstGeom>
          <a:noFill/>
        </p:spPr>
        <p:txBody>
          <a:bodyPr wrap="square" rtlCol="0">
            <a:spAutoFit/>
          </a:bodyPr>
          <a:lstStyle/>
          <a:p>
            <a:pPr fontAlgn="auto">
              <a:lnSpc>
                <a:spcPct val="110000"/>
              </a:lnSpc>
            </a:pPr>
            <a:r>
              <a:rPr lang="en-US" altLang="zh-CN" sz="5400" dirty="0" smtClean="0">
                <a:latin typeface="Times New Roman" panose="02020603050405020304" pitchFamily="18" charset="0"/>
                <a:ea typeface="楷体" panose="02010609060101010101" pitchFamily="49" charset="-122"/>
              </a:rPr>
              <a:t>6. </a:t>
            </a:r>
            <a:r>
              <a:rPr lang="zh-CN" altLang="en-US" sz="5400" dirty="0" smtClean="0">
                <a:latin typeface="Times New Roman" panose="02020603050405020304" pitchFamily="18" charset="0"/>
                <a:ea typeface="楷体" panose="02010609060101010101" pitchFamily="49" charset="-122"/>
              </a:rPr>
              <a:t>如果</a:t>
            </a:r>
            <a:r>
              <a:rPr lang="zh-CN" altLang="en-US" sz="5400" dirty="0">
                <a:latin typeface="Times New Roman" panose="02020603050405020304" pitchFamily="18" charset="0"/>
                <a:ea typeface="楷体" panose="02010609060101010101" pitchFamily="49" charset="-122"/>
              </a:rPr>
              <a:t>他在考试中作弊，想逃脱是不可能的。 </a:t>
            </a:r>
            <a:r>
              <a:rPr lang="en-US" altLang="zh-CN" sz="5400" dirty="0">
                <a:latin typeface="Times New Roman" panose="02020603050405020304" pitchFamily="18" charset="0"/>
                <a:ea typeface="楷体" panose="02010609060101010101" pitchFamily="49" charset="-122"/>
              </a:rPr>
              <a:t>(get away with</a:t>
            </a:r>
            <a:r>
              <a:rPr lang="en-US" altLang="zh-CN" sz="5400" dirty="0" smtClean="0">
                <a:latin typeface="Times New Roman" panose="02020603050405020304" pitchFamily="18" charset="0"/>
                <a:ea typeface="楷体" panose="02010609060101010101" pitchFamily="49" charset="-122"/>
              </a:rPr>
              <a:t>)</a:t>
            </a:r>
          </a:p>
          <a:p>
            <a:pPr algn="r" fontAlgn="auto">
              <a:lnSpc>
                <a:spcPct val="110000"/>
              </a:lnSpc>
            </a:pPr>
            <a:r>
              <a:rPr lang="en-US" altLang="zh-CN" sz="5400" b="1" spc="-100" dirty="0" smtClean="0">
                <a:solidFill>
                  <a:srgbClr val="4472C4"/>
                </a:solidFill>
                <a:latin typeface="楷体" panose="02010609060101010101" pitchFamily="49" charset="-122"/>
                <a:ea typeface="楷体" panose="02010609060101010101" pitchFamily="49" charset="-122"/>
                <a:sym typeface="+mn-ea"/>
              </a:rPr>
              <a:t>(2019·</a:t>
            </a:r>
            <a:r>
              <a:rPr lang="zh-CN" altLang="en-US" sz="5400" b="1" spc="-100" dirty="0" smtClean="0">
                <a:solidFill>
                  <a:srgbClr val="4472C4"/>
                </a:solidFill>
                <a:latin typeface="楷体" panose="02010609060101010101" pitchFamily="49" charset="-122"/>
                <a:ea typeface="楷体" panose="02010609060101010101" pitchFamily="49" charset="-122"/>
                <a:sym typeface="+mn-ea"/>
              </a:rPr>
              <a:t>新编</a:t>
            </a:r>
            <a:r>
              <a:rPr lang="en-US" altLang="zh-CN" sz="5400" b="1" spc="-100" dirty="0" smtClean="0">
                <a:solidFill>
                  <a:srgbClr val="4472C4"/>
                </a:solidFill>
                <a:latin typeface="楷体" panose="02010609060101010101" pitchFamily="49" charset="-122"/>
                <a:ea typeface="楷体" panose="02010609060101010101" pitchFamily="49" charset="-122"/>
                <a:sym typeface="+mn-ea"/>
              </a:rPr>
              <a:t>) </a:t>
            </a:r>
          </a:p>
          <a:p>
            <a:pPr>
              <a:lnSpc>
                <a:spcPct val="110000"/>
              </a:lnSpc>
            </a:pPr>
            <a:r>
              <a:rPr lang="en-US" altLang="zh-CN" sz="5400" dirty="0" smtClean="0">
                <a:latin typeface="Times New Roman" panose="02020603050405020304" pitchFamily="18" charset="0"/>
                <a:ea typeface="楷体" panose="02010609060101010101" pitchFamily="49" charset="-122"/>
              </a:rPr>
              <a:t>   </a:t>
            </a:r>
          </a:p>
          <a:p>
            <a:pPr>
              <a:lnSpc>
                <a:spcPct val="110000"/>
              </a:lnSpc>
            </a:pPr>
            <a:r>
              <a:rPr lang="en-US" altLang="zh-CN" sz="5400" dirty="0">
                <a:latin typeface="Times New Roman" panose="02020603050405020304" pitchFamily="18" charset="0"/>
                <a:ea typeface="楷体" panose="02010609060101010101" pitchFamily="49" charset="-122"/>
              </a:rPr>
              <a:t>    </a:t>
            </a:r>
            <a:r>
              <a:rPr lang="en-US" altLang="zh-CN" sz="5400" dirty="0" smtClean="0">
                <a:latin typeface="Times New Roman" panose="02020603050405020304" pitchFamily="18" charset="0"/>
                <a:ea typeface="楷体" panose="02010609060101010101" pitchFamily="49" charset="-122"/>
              </a:rPr>
              <a:t>___________________________________________if he cheats in the </a:t>
            </a:r>
          </a:p>
          <a:p>
            <a:pPr>
              <a:lnSpc>
                <a:spcPct val="110000"/>
              </a:lnSpc>
            </a:pPr>
            <a:r>
              <a:rPr lang="en-US" altLang="zh-CN" sz="5400" dirty="0">
                <a:latin typeface="Times New Roman" panose="02020603050405020304" pitchFamily="18" charset="0"/>
                <a:ea typeface="楷体" panose="02010609060101010101" pitchFamily="49" charset="-122"/>
              </a:rPr>
              <a:t> </a:t>
            </a:r>
            <a:r>
              <a:rPr lang="en-US" altLang="zh-CN" sz="5400" dirty="0" smtClean="0">
                <a:latin typeface="Times New Roman" panose="02020603050405020304" pitchFamily="18" charset="0"/>
                <a:ea typeface="楷体" panose="02010609060101010101" pitchFamily="49" charset="-122"/>
              </a:rPr>
              <a:t>   exam.</a:t>
            </a:r>
            <a:endParaRPr lang="en-US" altLang="zh-CN" sz="5400" spc="-150" dirty="0">
              <a:latin typeface="Times New Roman" panose="02020603050405020304" pitchFamily="18" charset="0"/>
              <a:ea typeface="楷体" panose="02010609060101010101" pitchFamily="49" charset="-122"/>
            </a:endParaRPr>
          </a:p>
        </p:txBody>
      </p:sp>
      <p:sp>
        <p:nvSpPr>
          <p:cNvPr id="12" name="文本框 13"/>
          <p:cNvSpPr txBox="1"/>
          <p:nvPr/>
        </p:nvSpPr>
        <p:spPr>
          <a:xfrm>
            <a:off x="2109895" y="9714670"/>
            <a:ext cx="13365626" cy="923330"/>
          </a:xfrm>
          <a:prstGeom prst="rect">
            <a:avLst/>
          </a:prstGeom>
          <a:noFill/>
        </p:spPr>
        <p:txBody>
          <a:bodyPr wrap="square" rtlCol="0">
            <a:spAutoFit/>
          </a:bodyPr>
          <a:lstStyle/>
          <a:p>
            <a:r>
              <a:rPr lang="en-US"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It will be impossible for him to get away with it</a:t>
            </a:r>
            <a:endPar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endParaRPr>
          </a:p>
        </p:txBody>
      </p:sp>
      <p:sp>
        <p:nvSpPr>
          <p:cNvPr id="13"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5    </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突破积累练</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P311</a:t>
            </a:r>
            <a:endParaRPr lang="zh-CN" altLang="en-US" sz="3200" dirty="0">
              <a:solidFill>
                <a:srgbClr val="FF0000"/>
              </a:solidFill>
              <a:latin typeface="宋体" panose="02010600030101010101" pitchFamily="2" charset="-122"/>
              <a:ea typeface="宋体" panose="02010600030101010101" pitchFamily="2" charset="-122"/>
            </a:endParaRPr>
          </a:p>
        </p:txBody>
      </p:sp>
      <p:pic>
        <p:nvPicPr>
          <p:cNvPr id="10" name="图片 9">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35448908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left)">
                                      <p:cBhvr>
                                        <p:cTn id="12" dur="20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wipe(left)">
                                      <p:cBhvr>
                                        <p:cTn id="22"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9" grpId="0"/>
      <p:bldP spid="11" grpId="0"/>
      <p:bldP spid="12" grpId="0"/>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1"/>
          <p:cNvSpPr txBox="1"/>
          <p:nvPr/>
        </p:nvSpPr>
        <p:spPr>
          <a:xfrm>
            <a:off x="1295649" y="1949150"/>
            <a:ext cx="20520001" cy="4662815"/>
          </a:xfrm>
          <a:prstGeom prst="rect">
            <a:avLst/>
          </a:prstGeom>
          <a:noFill/>
        </p:spPr>
        <p:txBody>
          <a:bodyPr wrap="square" rtlCol="0">
            <a:spAutoFit/>
          </a:bodyPr>
          <a:lstStyle/>
          <a:p>
            <a:pPr fontAlgn="auto">
              <a:lnSpc>
                <a:spcPct val="110000"/>
              </a:lnSpc>
            </a:pPr>
            <a:r>
              <a:rPr lang="en-US" altLang="zh-CN" sz="5400" dirty="0" smtClean="0">
                <a:latin typeface="Times New Roman" panose="02020603050405020304" pitchFamily="18" charset="0"/>
                <a:ea typeface="楷体" panose="02010609060101010101" pitchFamily="49" charset="-122"/>
              </a:rPr>
              <a:t>7. </a:t>
            </a:r>
            <a:r>
              <a:rPr lang="zh-CN" altLang="en-US" sz="5400" dirty="0" smtClean="0">
                <a:latin typeface="Times New Roman" panose="02020603050405020304" pitchFamily="18" charset="0"/>
                <a:ea typeface="楷体" panose="02010609060101010101" pitchFamily="49" charset="-122"/>
              </a:rPr>
              <a:t>一般来说</a:t>
            </a:r>
            <a:r>
              <a:rPr lang="zh-CN" altLang="en-US" sz="5400" dirty="0">
                <a:latin typeface="Times New Roman" panose="02020603050405020304" pitchFamily="18" charset="0"/>
                <a:ea typeface="楷体" panose="02010609060101010101" pitchFamily="49" charset="-122"/>
              </a:rPr>
              <a:t>，照相机越贵，质量越好。 </a:t>
            </a:r>
            <a:r>
              <a:rPr lang="en-US" altLang="zh-CN" sz="5400" dirty="0">
                <a:latin typeface="Times New Roman" panose="02020603050405020304" pitchFamily="18" charset="0"/>
                <a:ea typeface="楷体" panose="02010609060101010101" pitchFamily="49" charset="-122"/>
              </a:rPr>
              <a:t>(expensive)</a:t>
            </a:r>
          </a:p>
          <a:p>
            <a:pPr algn="r" fontAlgn="auto">
              <a:lnSpc>
                <a:spcPct val="110000"/>
              </a:lnSpc>
            </a:pPr>
            <a:r>
              <a:rPr lang="en-US" altLang="zh-CN" sz="5400" b="1" spc="-100" dirty="0" smtClean="0">
                <a:solidFill>
                  <a:srgbClr val="4472C4"/>
                </a:solidFill>
                <a:latin typeface="楷体" panose="02010609060101010101" pitchFamily="49" charset="-122"/>
                <a:ea typeface="楷体" panose="02010609060101010101" pitchFamily="49" charset="-122"/>
                <a:sym typeface="+mn-ea"/>
              </a:rPr>
              <a:t>(2019·</a:t>
            </a:r>
            <a:r>
              <a:rPr lang="zh-CN" altLang="en-US" sz="5400" b="1" spc="-100" dirty="0" smtClean="0">
                <a:solidFill>
                  <a:srgbClr val="4472C4"/>
                </a:solidFill>
                <a:latin typeface="楷体" panose="02010609060101010101" pitchFamily="49" charset="-122"/>
                <a:ea typeface="楷体" panose="02010609060101010101" pitchFamily="49" charset="-122"/>
                <a:sym typeface="+mn-ea"/>
              </a:rPr>
              <a:t>新编</a:t>
            </a:r>
            <a:r>
              <a:rPr lang="en-US" altLang="zh-CN" sz="5400" b="1" spc="-100" dirty="0" smtClean="0">
                <a:solidFill>
                  <a:srgbClr val="4472C4"/>
                </a:solidFill>
                <a:latin typeface="楷体" panose="02010609060101010101" pitchFamily="49" charset="-122"/>
                <a:ea typeface="楷体" panose="02010609060101010101" pitchFamily="49" charset="-122"/>
                <a:sym typeface="+mn-ea"/>
              </a:rPr>
              <a:t>) </a:t>
            </a:r>
          </a:p>
          <a:p>
            <a:pPr fontAlgn="auto">
              <a:lnSpc>
                <a:spcPct val="110000"/>
              </a:lnSpc>
            </a:pPr>
            <a:endParaRPr lang="en-US" altLang="zh-CN" sz="5400" dirty="0">
              <a:latin typeface="Times New Roman" panose="02020603050405020304" pitchFamily="18" charset="0"/>
              <a:ea typeface="楷体" panose="02010609060101010101" pitchFamily="49" charset="-122"/>
            </a:endParaRPr>
          </a:p>
          <a:p>
            <a:pPr fontAlgn="auto">
              <a:lnSpc>
                <a:spcPct val="110000"/>
              </a:lnSpc>
            </a:pPr>
            <a:r>
              <a:rPr lang="en-US" altLang="zh-CN" sz="5400" dirty="0" smtClean="0">
                <a:latin typeface="Times New Roman" panose="02020603050405020304" pitchFamily="18" charset="0"/>
                <a:ea typeface="楷体" panose="02010609060101010101" pitchFamily="49" charset="-122"/>
              </a:rPr>
              <a:t>    ____________________________________________</a:t>
            </a:r>
            <a:r>
              <a:rPr lang="zh-CN" altLang="en-US" sz="5400" dirty="0">
                <a:latin typeface="Times New Roman" panose="02020603050405020304" pitchFamily="18" charset="0"/>
                <a:ea typeface="楷体" panose="02010609060101010101" pitchFamily="49" charset="-122"/>
              </a:rPr>
              <a:t>， </a:t>
            </a:r>
            <a:r>
              <a:rPr lang="en-US" altLang="zh-CN" sz="5400" dirty="0">
                <a:latin typeface="Times New Roman" panose="02020603050405020304" pitchFamily="18" charset="0"/>
                <a:ea typeface="楷体" panose="02010609060101010101" pitchFamily="49" charset="-122"/>
              </a:rPr>
              <a:t>the better its </a:t>
            </a:r>
            <a:endParaRPr lang="en-US" altLang="zh-CN" sz="5400" dirty="0" smtClean="0">
              <a:latin typeface="Times New Roman" panose="02020603050405020304" pitchFamily="18" charset="0"/>
              <a:ea typeface="楷体" panose="02010609060101010101" pitchFamily="49" charset="-122"/>
            </a:endParaRPr>
          </a:p>
          <a:p>
            <a:pPr fontAlgn="auto">
              <a:lnSpc>
                <a:spcPct val="110000"/>
              </a:lnSpc>
            </a:pPr>
            <a:r>
              <a:rPr lang="en-US" altLang="zh-CN" sz="5400" dirty="0">
                <a:latin typeface="Times New Roman" panose="02020603050405020304" pitchFamily="18" charset="0"/>
                <a:ea typeface="楷体" panose="02010609060101010101" pitchFamily="49" charset="-122"/>
              </a:rPr>
              <a:t> </a:t>
            </a:r>
            <a:r>
              <a:rPr lang="en-US" altLang="zh-CN" sz="5400" dirty="0" smtClean="0">
                <a:latin typeface="Times New Roman" panose="02020603050405020304" pitchFamily="18" charset="0"/>
                <a:ea typeface="楷体" panose="02010609060101010101" pitchFamily="49" charset="-122"/>
              </a:rPr>
              <a:t>   quality</a:t>
            </a:r>
            <a:r>
              <a:rPr lang="en-US" altLang="zh-CN" sz="5400" dirty="0">
                <a:latin typeface="Times New Roman" panose="02020603050405020304" pitchFamily="18" charset="0"/>
                <a:ea typeface="楷体" panose="02010609060101010101" pitchFamily="49" charset="-122"/>
              </a:rPr>
              <a:t>.</a:t>
            </a:r>
            <a:endParaRPr lang="en-US" altLang="zh-CN" sz="5400" b="1" spc="-100" dirty="0">
              <a:solidFill>
                <a:srgbClr val="4472C4"/>
              </a:solidFill>
              <a:latin typeface="楷体" panose="02010609060101010101" pitchFamily="49" charset="-122"/>
              <a:ea typeface="楷体" panose="02010609060101010101" pitchFamily="49" charset="-122"/>
              <a:sym typeface="+mn-ea"/>
            </a:endParaRPr>
          </a:p>
        </p:txBody>
      </p:sp>
      <p:pic>
        <p:nvPicPr>
          <p:cNvPr id="3" name="图片 2">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22" name="矩形 21">
            <a:extLst>
              <a:ext uri="{FF2B5EF4-FFF2-40B4-BE49-F238E27FC236}">
                <a16:creationId xmlns:a16="http://schemas.microsoft.com/office/drawing/2014/main" xmlns="" id="{5F380986-E85D-4581-8505-C5E1B42E6D60}"/>
              </a:ext>
            </a:extLst>
          </p:cNvPr>
          <p:cNvSpPr/>
          <p:nvPr/>
        </p:nvSpPr>
        <p:spPr>
          <a:xfrm>
            <a:off x="1205931" y="693000"/>
            <a:ext cx="21959438" cy="1025089"/>
          </a:xfrm>
          <a:prstGeom prst="rect">
            <a:avLst/>
          </a:prstGeom>
        </p:spPr>
        <p:txBody>
          <a:bodyPr wrap="square">
            <a:spAutoFit/>
          </a:bodyPr>
          <a:lstStyle/>
          <a:p>
            <a:pPr algn="ctr">
              <a:lnSpc>
                <a:spcPct val="110000"/>
              </a:lnSpc>
            </a:pPr>
            <a:r>
              <a:rPr lang="en-US" altLang="zh-CN" sz="6000" b="1" dirty="0">
                <a:latin typeface="Times New Roman" panose="02020603050405020304" pitchFamily="18" charset="0"/>
                <a:ea typeface="楷体" pitchFamily="49" charset="-122"/>
                <a:cs typeface="Times New Roman" panose="02020603050405020304" pitchFamily="18" charset="0"/>
              </a:rPr>
              <a:t>Ⅲ </a:t>
            </a:r>
            <a:r>
              <a:rPr lang="zh-CN" altLang="en-US" sz="6000" b="1" dirty="0">
                <a:latin typeface="Times New Roman" panose="02020603050405020304" pitchFamily="18" charset="0"/>
                <a:ea typeface="楷体" pitchFamily="49" charset="-122"/>
                <a:cs typeface="Times New Roman" panose="02020603050405020304" pitchFamily="18" charset="0"/>
              </a:rPr>
              <a:t>单句写作</a:t>
            </a:r>
            <a:endParaRPr lang="zh-CN" altLang="zh-CN" sz="6000" b="1" dirty="0">
              <a:latin typeface="Times New Roman" panose="02020603050405020304" pitchFamily="18" charset="0"/>
              <a:ea typeface="楷体" pitchFamily="49" charset="-122"/>
              <a:cs typeface="Times New Roman" panose="02020603050405020304" pitchFamily="18" charset="0"/>
            </a:endParaRPr>
          </a:p>
        </p:txBody>
      </p:sp>
      <p:sp>
        <p:nvSpPr>
          <p:cNvPr id="9" name="文本框 13"/>
          <p:cNvSpPr txBox="1"/>
          <p:nvPr/>
        </p:nvSpPr>
        <p:spPr>
          <a:xfrm>
            <a:off x="2091895" y="4646690"/>
            <a:ext cx="14467860" cy="923330"/>
          </a:xfrm>
          <a:prstGeom prst="rect">
            <a:avLst/>
          </a:prstGeom>
          <a:noFill/>
        </p:spPr>
        <p:txBody>
          <a:bodyPr wrap="square" rtlCol="0">
            <a:spAutoFit/>
          </a:bodyPr>
          <a:lstStyle/>
          <a:p>
            <a:r>
              <a:rPr lang="en-US"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Generally speaking, the more expensive the camera</a:t>
            </a:r>
            <a:endPar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endParaRPr>
          </a:p>
        </p:txBody>
      </p:sp>
      <p:sp>
        <p:nvSpPr>
          <p:cNvPr id="11" name="TextBox 1"/>
          <p:cNvSpPr txBox="1"/>
          <p:nvPr/>
        </p:nvSpPr>
        <p:spPr>
          <a:xfrm>
            <a:off x="1295649" y="7038000"/>
            <a:ext cx="20520001" cy="5576911"/>
          </a:xfrm>
          <a:prstGeom prst="rect">
            <a:avLst/>
          </a:prstGeom>
          <a:noFill/>
        </p:spPr>
        <p:txBody>
          <a:bodyPr wrap="square" rtlCol="0">
            <a:spAutoFit/>
          </a:bodyPr>
          <a:lstStyle/>
          <a:p>
            <a:pPr fontAlgn="auto">
              <a:lnSpc>
                <a:spcPct val="110000"/>
              </a:lnSpc>
            </a:pPr>
            <a:r>
              <a:rPr lang="en-US" altLang="zh-CN" sz="5400" dirty="0" smtClean="0">
                <a:latin typeface="Times New Roman" panose="02020603050405020304" pitchFamily="18" charset="0"/>
                <a:ea typeface="楷体" panose="02010609060101010101" pitchFamily="49" charset="-122"/>
              </a:rPr>
              <a:t>8. </a:t>
            </a:r>
            <a:r>
              <a:rPr lang="zh-CN" altLang="en-US" sz="5400" dirty="0" smtClean="0">
                <a:latin typeface="Times New Roman" panose="02020603050405020304" pitchFamily="18" charset="0"/>
                <a:ea typeface="楷体" panose="02010609060101010101" pitchFamily="49" charset="-122"/>
              </a:rPr>
              <a:t>这</a:t>
            </a:r>
            <a:r>
              <a:rPr lang="zh-CN" altLang="en-US" sz="5400" dirty="0">
                <a:latin typeface="Times New Roman" panose="02020603050405020304" pitchFamily="18" charset="0"/>
                <a:ea typeface="楷体" panose="02010609060101010101" pitchFamily="49" charset="-122"/>
              </a:rPr>
              <a:t>本书写得清晰而有思想，让那些对未来感到迷惘的学生充满</a:t>
            </a:r>
            <a:r>
              <a:rPr lang="zh-CN" altLang="en-US" sz="5400" dirty="0" smtClean="0">
                <a:latin typeface="Times New Roman" panose="02020603050405020304" pitchFamily="18" charset="0"/>
                <a:ea typeface="楷体" panose="02010609060101010101" pitchFamily="49" charset="-122"/>
              </a:rPr>
              <a:t>信</a:t>
            </a:r>
            <a:endParaRPr lang="en-US" altLang="zh-CN" sz="5400" dirty="0" smtClean="0">
              <a:latin typeface="Times New Roman" panose="02020603050405020304" pitchFamily="18" charset="0"/>
              <a:ea typeface="楷体" panose="02010609060101010101" pitchFamily="49" charset="-122"/>
            </a:endParaRPr>
          </a:p>
          <a:p>
            <a:pPr fontAlgn="auto">
              <a:lnSpc>
                <a:spcPct val="110000"/>
              </a:lnSpc>
            </a:pPr>
            <a:r>
              <a:rPr lang="en-US" altLang="zh-CN" sz="5400" dirty="0">
                <a:latin typeface="Times New Roman" panose="02020603050405020304" pitchFamily="18" charset="0"/>
                <a:ea typeface="楷体" panose="02010609060101010101" pitchFamily="49" charset="-122"/>
              </a:rPr>
              <a:t> </a:t>
            </a:r>
            <a:r>
              <a:rPr lang="en-US" altLang="zh-CN" sz="5400" dirty="0" smtClean="0">
                <a:latin typeface="Times New Roman" panose="02020603050405020304" pitchFamily="18" charset="0"/>
                <a:ea typeface="楷体" panose="02010609060101010101" pitchFamily="49" charset="-122"/>
              </a:rPr>
              <a:t>   </a:t>
            </a:r>
            <a:r>
              <a:rPr lang="zh-CN" altLang="en-US" sz="5400" dirty="0" smtClean="0">
                <a:latin typeface="Times New Roman" panose="02020603050405020304" pitchFamily="18" charset="0"/>
                <a:ea typeface="楷体" panose="02010609060101010101" pitchFamily="49" charset="-122"/>
              </a:rPr>
              <a:t>心</a:t>
            </a:r>
            <a:r>
              <a:rPr lang="zh-CN" altLang="en-US" sz="5400" dirty="0">
                <a:latin typeface="Times New Roman" panose="02020603050405020304" pitchFamily="18" charset="0"/>
                <a:ea typeface="楷体" panose="02010609060101010101" pitchFamily="49" charset="-122"/>
              </a:rPr>
              <a:t>。 </a:t>
            </a:r>
            <a:r>
              <a:rPr lang="en-US" altLang="zh-CN" sz="5400" dirty="0">
                <a:latin typeface="Times New Roman" panose="02020603050405020304" pitchFamily="18" charset="0"/>
                <a:ea typeface="楷体" panose="02010609060101010101" pitchFamily="49" charset="-122"/>
              </a:rPr>
              <a:t>(write</a:t>
            </a:r>
            <a:r>
              <a:rPr lang="en-US" altLang="zh-CN" sz="5400" dirty="0" smtClean="0">
                <a:latin typeface="Times New Roman" panose="02020603050405020304" pitchFamily="18" charset="0"/>
                <a:ea typeface="楷体" panose="02010609060101010101" pitchFamily="49" charset="-122"/>
              </a:rPr>
              <a:t>)</a:t>
            </a:r>
          </a:p>
          <a:p>
            <a:pPr algn="r" fontAlgn="auto">
              <a:lnSpc>
                <a:spcPct val="110000"/>
              </a:lnSpc>
            </a:pPr>
            <a:r>
              <a:rPr lang="en-US" altLang="zh-CN" sz="5400" b="1" spc="-100" dirty="0" smtClean="0">
                <a:solidFill>
                  <a:srgbClr val="4472C4"/>
                </a:solidFill>
                <a:latin typeface="楷体" panose="02010609060101010101" pitchFamily="49" charset="-122"/>
                <a:ea typeface="楷体" panose="02010609060101010101" pitchFamily="49" charset="-122"/>
                <a:sym typeface="+mn-ea"/>
              </a:rPr>
              <a:t>(2019·</a:t>
            </a:r>
            <a:r>
              <a:rPr lang="zh-CN" altLang="en-US" sz="5400" b="1" spc="-100" dirty="0" smtClean="0">
                <a:solidFill>
                  <a:srgbClr val="4472C4"/>
                </a:solidFill>
                <a:latin typeface="楷体" panose="02010609060101010101" pitchFamily="49" charset="-122"/>
                <a:ea typeface="楷体" panose="02010609060101010101" pitchFamily="49" charset="-122"/>
                <a:sym typeface="+mn-ea"/>
              </a:rPr>
              <a:t>新编</a:t>
            </a:r>
            <a:r>
              <a:rPr lang="en-US" altLang="zh-CN" sz="5400" b="1" spc="-100" dirty="0" smtClean="0">
                <a:solidFill>
                  <a:srgbClr val="4472C4"/>
                </a:solidFill>
                <a:latin typeface="楷体" panose="02010609060101010101" pitchFamily="49" charset="-122"/>
                <a:ea typeface="楷体" panose="02010609060101010101" pitchFamily="49" charset="-122"/>
                <a:sym typeface="+mn-ea"/>
              </a:rPr>
              <a:t>) </a:t>
            </a:r>
          </a:p>
          <a:p>
            <a:pPr>
              <a:lnSpc>
                <a:spcPct val="110000"/>
              </a:lnSpc>
            </a:pPr>
            <a:r>
              <a:rPr lang="en-US" altLang="zh-CN" sz="5400" dirty="0" smtClean="0">
                <a:latin typeface="Times New Roman" panose="02020603050405020304" pitchFamily="18" charset="0"/>
                <a:ea typeface="楷体" panose="02010609060101010101" pitchFamily="49" charset="-122"/>
              </a:rPr>
              <a:t>   </a:t>
            </a:r>
          </a:p>
          <a:p>
            <a:pPr>
              <a:lnSpc>
                <a:spcPct val="110000"/>
              </a:lnSpc>
            </a:pPr>
            <a:r>
              <a:rPr lang="en-US" altLang="zh-CN" sz="5400" dirty="0" smtClean="0">
                <a:latin typeface="Times New Roman" panose="02020603050405020304" pitchFamily="18" charset="0"/>
                <a:ea typeface="楷体" panose="02010609060101010101" pitchFamily="49" charset="-122"/>
              </a:rPr>
              <a:t>    _____________________________</a:t>
            </a:r>
            <a:r>
              <a:rPr lang="zh-CN" altLang="en-US" sz="5400" dirty="0">
                <a:latin typeface="Times New Roman" panose="02020603050405020304" pitchFamily="18" charset="0"/>
                <a:ea typeface="楷体" panose="02010609060101010101" pitchFamily="49" charset="-122"/>
              </a:rPr>
              <a:t>， </a:t>
            </a:r>
            <a:r>
              <a:rPr lang="en-US" altLang="zh-CN" sz="5400" dirty="0">
                <a:latin typeface="Times New Roman" panose="02020603050405020304" pitchFamily="18" charset="0"/>
                <a:ea typeface="楷体" panose="02010609060101010101" pitchFamily="49" charset="-122"/>
              </a:rPr>
              <a:t>the book inspires confidence in </a:t>
            </a:r>
            <a:endParaRPr lang="en-US" altLang="zh-CN" sz="5400" dirty="0" smtClean="0">
              <a:latin typeface="Times New Roman" panose="02020603050405020304" pitchFamily="18" charset="0"/>
              <a:ea typeface="楷体" panose="02010609060101010101" pitchFamily="49" charset="-122"/>
            </a:endParaRPr>
          </a:p>
          <a:p>
            <a:pPr>
              <a:lnSpc>
                <a:spcPct val="110000"/>
              </a:lnSpc>
            </a:pPr>
            <a:r>
              <a:rPr lang="en-US" altLang="zh-CN" sz="5400" dirty="0">
                <a:latin typeface="Times New Roman" panose="02020603050405020304" pitchFamily="18" charset="0"/>
                <a:ea typeface="楷体" panose="02010609060101010101" pitchFamily="49" charset="-122"/>
              </a:rPr>
              <a:t> </a:t>
            </a:r>
            <a:r>
              <a:rPr lang="en-US" altLang="zh-CN" sz="5400" dirty="0" smtClean="0">
                <a:latin typeface="Times New Roman" panose="02020603050405020304" pitchFamily="18" charset="0"/>
                <a:ea typeface="楷体" panose="02010609060101010101" pitchFamily="49" charset="-122"/>
              </a:rPr>
              <a:t>   students </a:t>
            </a:r>
            <a:r>
              <a:rPr lang="en-US" altLang="zh-CN" sz="5400" dirty="0">
                <a:latin typeface="Times New Roman" panose="02020603050405020304" pitchFamily="18" charset="0"/>
                <a:ea typeface="楷体" panose="02010609060101010101" pitchFamily="49" charset="-122"/>
              </a:rPr>
              <a:t>who are confused about their future.</a:t>
            </a:r>
            <a:endParaRPr lang="en-US" altLang="zh-CN" sz="5400" spc="-150" dirty="0">
              <a:latin typeface="Times New Roman" panose="02020603050405020304" pitchFamily="18" charset="0"/>
              <a:ea typeface="楷体" panose="02010609060101010101" pitchFamily="49" charset="-122"/>
            </a:endParaRPr>
          </a:p>
        </p:txBody>
      </p:sp>
      <p:sp>
        <p:nvSpPr>
          <p:cNvPr id="12" name="文本框 13"/>
          <p:cNvSpPr txBox="1"/>
          <p:nvPr/>
        </p:nvSpPr>
        <p:spPr>
          <a:xfrm>
            <a:off x="2109895" y="10622109"/>
            <a:ext cx="9445754" cy="923330"/>
          </a:xfrm>
          <a:prstGeom prst="rect">
            <a:avLst/>
          </a:prstGeom>
          <a:noFill/>
        </p:spPr>
        <p:txBody>
          <a:bodyPr wrap="square" rtlCol="0">
            <a:spAutoFit/>
          </a:bodyPr>
          <a:lstStyle/>
          <a:p>
            <a:r>
              <a:rPr lang="en-US"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Clearly and thoughtfully written</a:t>
            </a:r>
            <a:endPar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endParaRPr>
          </a:p>
        </p:txBody>
      </p:sp>
      <p:sp>
        <p:nvSpPr>
          <p:cNvPr id="13"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5    </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突破积累练</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P311</a:t>
            </a:r>
            <a:endParaRPr lang="zh-CN" altLang="en-US" sz="3200" dirty="0">
              <a:solidFill>
                <a:srgbClr val="FF0000"/>
              </a:solidFill>
              <a:latin typeface="宋体" panose="02010600030101010101" pitchFamily="2" charset="-122"/>
              <a:ea typeface="宋体" panose="02010600030101010101" pitchFamily="2" charset="-122"/>
            </a:endParaRPr>
          </a:p>
        </p:txBody>
      </p:sp>
      <p:pic>
        <p:nvPicPr>
          <p:cNvPr id="10" name="图片 9">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2551049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left)">
                                      <p:cBhvr>
                                        <p:cTn id="12" dur="20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wipe(left)">
                                      <p:cBhvr>
                                        <p:cTn id="22"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9" grpId="0"/>
      <p:bldP spid="11" grpId="0"/>
      <p:bldP spid="12" grpId="0"/>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1"/>
          <p:cNvSpPr txBox="1"/>
          <p:nvPr/>
        </p:nvSpPr>
        <p:spPr>
          <a:xfrm>
            <a:off x="1295649" y="1949150"/>
            <a:ext cx="20520001" cy="3748719"/>
          </a:xfrm>
          <a:prstGeom prst="rect">
            <a:avLst/>
          </a:prstGeom>
          <a:noFill/>
        </p:spPr>
        <p:txBody>
          <a:bodyPr wrap="square" rtlCol="0">
            <a:spAutoFit/>
          </a:bodyPr>
          <a:lstStyle/>
          <a:p>
            <a:pPr fontAlgn="auto">
              <a:lnSpc>
                <a:spcPct val="110000"/>
              </a:lnSpc>
            </a:pPr>
            <a:r>
              <a:rPr lang="en-US" altLang="zh-CN" sz="5400" dirty="0" smtClean="0">
                <a:latin typeface="Times New Roman" panose="02020603050405020304" pitchFamily="18" charset="0"/>
                <a:ea typeface="楷体" panose="02010609060101010101" pitchFamily="49" charset="-122"/>
              </a:rPr>
              <a:t>9. </a:t>
            </a:r>
            <a:r>
              <a:rPr lang="zh-CN" altLang="en-US" sz="5400" dirty="0" smtClean="0">
                <a:latin typeface="Times New Roman" panose="02020603050405020304" pitchFamily="18" charset="0"/>
                <a:ea typeface="楷体" panose="02010609060101010101" pitchFamily="49" charset="-122"/>
              </a:rPr>
              <a:t>即使</a:t>
            </a:r>
            <a:r>
              <a:rPr lang="zh-CN" altLang="en-US" sz="5400" dirty="0">
                <a:latin typeface="Times New Roman" panose="02020603050405020304" pitchFamily="18" charset="0"/>
                <a:ea typeface="楷体" panose="02010609060101010101" pitchFamily="49" charset="-122"/>
              </a:rPr>
              <a:t>最好的作家有时候也会发现自己无法用言语表达。 </a:t>
            </a:r>
            <a:r>
              <a:rPr lang="en-US" altLang="zh-CN" sz="5400" dirty="0">
                <a:latin typeface="Times New Roman" panose="02020603050405020304" pitchFamily="18" charset="0"/>
                <a:ea typeface="楷体" panose="02010609060101010101" pitchFamily="49" charset="-122"/>
              </a:rPr>
              <a:t>(lose) </a:t>
            </a:r>
            <a:endParaRPr lang="en-US" altLang="zh-CN" sz="5400" dirty="0" smtClean="0">
              <a:latin typeface="Times New Roman" panose="02020603050405020304" pitchFamily="18" charset="0"/>
              <a:ea typeface="楷体" panose="02010609060101010101" pitchFamily="49" charset="-122"/>
            </a:endParaRPr>
          </a:p>
          <a:p>
            <a:pPr algn="r" fontAlgn="auto">
              <a:lnSpc>
                <a:spcPct val="110000"/>
              </a:lnSpc>
            </a:pPr>
            <a:r>
              <a:rPr lang="en-US" altLang="zh-CN" sz="5400" b="1" spc="-100" dirty="0" smtClean="0">
                <a:solidFill>
                  <a:srgbClr val="4472C4"/>
                </a:solidFill>
                <a:latin typeface="楷体" panose="02010609060101010101" pitchFamily="49" charset="-122"/>
                <a:ea typeface="楷体" panose="02010609060101010101" pitchFamily="49" charset="-122"/>
                <a:sym typeface="+mn-ea"/>
              </a:rPr>
              <a:t>(2019·</a:t>
            </a:r>
            <a:r>
              <a:rPr lang="zh-CN" altLang="en-US" sz="5400" b="1" spc="-100" dirty="0" smtClean="0">
                <a:solidFill>
                  <a:srgbClr val="4472C4"/>
                </a:solidFill>
                <a:latin typeface="楷体" panose="02010609060101010101" pitchFamily="49" charset="-122"/>
                <a:ea typeface="楷体" panose="02010609060101010101" pitchFamily="49" charset="-122"/>
                <a:sym typeface="+mn-ea"/>
              </a:rPr>
              <a:t>新编</a:t>
            </a:r>
            <a:r>
              <a:rPr lang="en-US" altLang="zh-CN" sz="5400" b="1" spc="-100" dirty="0" smtClean="0">
                <a:solidFill>
                  <a:srgbClr val="4472C4"/>
                </a:solidFill>
                <a:latin typeface="楷体" panose="02010609060101010101" pitchFamily="49" charset="-122"/>
                <a:ea typeface="楷体" panose="02010609060101010101" pitchFamily="49" charset="-122"/>
                <a:sym typeface="+mn-ea"/>
              </a:rPr>
              <a:t>) </a:t>
            </a:r>
          </a:p>
          <a:p>
            <a:pPr fontAlgn="auto">
              <a:lnSpc>
                <a:spcPct val="110000"/>
              </a:lnSpc>
            </a:pPr>
            <a:endParaRPr lang="en-US" altLang="zh-CN" sz="5400" dirty="0">
              <a:latin typeface="Times New Roman" panose="02020603050405020304" pitchFamily="18" charset="0"/>
              <a:ea typeface="楷体" panose="02010609060101010101" pitchFamily="49" charset="-122"/>
            </a:endParaRPr>
          </a:p>
          <a:p>
            <a:pPr fontAlgn="auto">
              <a:lnSpc>
                <a:spcPct val="110000"/>
              </a:lnSpc>
            </a:pPr>
            <a:r>
              <a:rPr lang="en-US" altLang="zh-CN" sz="5400" dirty="0" smtClean="0">
                <a:latin typeface="Times New Roman" panose="02020603050405020304" pitchFamily="18" charset="0"/>
                <a:ea typeface="楷体" panose="02010609060101010101" pitchFamily="49" charset="-122"/>
              </a:rPr>
              <a:t>    Even </a:t>
            </a:r>
            <a:r>
              <a:rPr lang="en-US" altLang="zh-CN" sz="5400" dirty="0">
                <a:latin typeface="Times New Roman" panose="02020603050405020304" pitchFamily="18" charset="0"/>
                <a:ea typeface="楷体" panose="02010609060101010101" pitchFamily="49" charset="-122"/>
              </a:rPr>
              <a:t>the best writers sometimes</a:t>
            </a:r>
            <a:r>
              <a:rPr lang="en-US" altLang="zh-CN" sz="5400" dirty="0" smtClean="0">
                <a:latin typeface="Times New Roman" panose="02020603050405020304" pitchFamily="18" charset="0"/>
                <a:ea typeface="楷体" panose="02010609060101010101" pitchFamily="49" charset="-122"/>
              </a:rPr>
              <a:t>_____________________________</a:t>
            </a:r>
            <a:r>
              <a:rPr lang="zh-CN" altLang="en-US" sz="5400" dirty="0">
                <a:latin typeface="Times New Roman" panose="02020603050405020304" pitchFamily="18" charset="0"/>
                <a:ea typeface="楷体" panose="02010609060101010101" pitchFamily="49" charset="-122"/>
              </a:rPr>
              <a:t>．</a:t>
            </a:r>
            <a:endParaRPr lang="en-US" altLang="zh-CN" sz="5400" b="1" spc="-100" dirty="0">
              <a:solidFill>
                <a:srgbClr val="4472C4"/>
              </a:solidFill>
              <a:latin typeface="楷体" panose="02010609060101010101" pitchFamily="49" charset="-122"/>
              <a:ea typeface="楷体" panose="02010609060101010101" pitchFamily="49" charset="-122"/>
              <a:sym typeface="+mn-ea"/>
            </a:endParaRPr>
          </a:p>
        </p:txBody>
      </p:sp>
      <p:pic>
        <p:nvPicPr>
          <p:cNvPr id="3" name="图片 2">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22" name="矩形 21">
            <a:extLst>
              <a:ext uri="{FF2B5EF4-FFF2-40B4-BE49-F238E27FC236}">
                <a16:creationId xmlns:a16="http://schemas.microsoft.com/office/drawing/2014/main" xmlns="" id="{5F380986-E85D-4581-8505-C5E1B42E6D60}"/>
              </a:ext>
            </a:extLst>
          </p:cNvPr>
          <p:cNvSpPr/>
          <p:nvPr/>
        </p:nvSpPr>
        <p:spPr>
          <a:xfrm>
            <a:off x="1205931" y="693000"/>
            <a:ext cx="21959438" cy="1025089"/>
          </a:xfrm>
          <a:prstGeom prst="rect">
            <a:avLst/>
          </a:prstGeom>
        </p:spPr>
        <p:txBody>
          <a:bodyPr wrap="square">
            <a:spAutoFit/>
          </a:bodyPr>
          <a:lstStyle/>
          <a:p>
            <a:pPr algn="ctr">
              <a:lnSpc>
                <a:spcPct val="110000"/>
              </a:lnSpc>
            </a:pPr>
            <a:r>
              <a:rPr lang="en-US" altLang="zh-CN" sz="6000" b="1" dirty="0">
                <a:latin typeface="Times New Roman" panose="02020603050405020304" pitchFamily="18" charset="0"/>
                <a:ea typeface="楷体" pitchFamily="49" charset="-122"/>
                <a:cs typeface="Times New Roman" panose="02020603050405020304" pitchFamily="18" charset="0"/>
              </a:rPr>
              <a:t>Ⅲ </a:t>
            </a:r>
            <a:r>
              <a:rPr lang="zh-CN" altLang="en-US" sz="6000" b="1" dirty="0">
                <a:latin typeface="Times New Roman" panose="02020603050405020304" pitchFamily="18" charset="0"/>
                <a:ea typeface="楷体" pitchFamily="49" charset="-122"/>
                <a:cs typeface="Times New Roman" panose="02020603050405020304" pitchFamily="18" charset="0"/>
              </a:rPr>
              <a:t>单句写作</a:t>
            </a:r>
            <a:endParaRPr lang="zh-CN" altLang="zh-CN" sz="6000" b="1" dirty="0">
              <a:latin typeface="Times New Roman" panose="02020603050405020304" pitchFamily="18" charset="0"/>
              <a:ea typeface="楷体" pitchFamily="49" charset="-122"/>
              <a:cs typeface="Times New Roman" panose="02020603050405020304" pitchFamily="18" charset="0"/>
            </a:endParaRPr>
          </a:p>
        </p:txBody>
      </p:sp>
      <p:sp>
        <p:nvSpPr>
          <p:cNvPr id="9" name="文本框 13"/>
          <p:cNvSpPr txBox="1"/>
          <p:nvPr/>
        </p:nvSpPr>
        <p:spPr>
          <a:xfrm>
            <a:off x="11181895" y="4666145"/>
            <a:ext cx="8968755" cy="923330"/>
          </a:xfrm>
          <a:prstGeom prst="rect">
            <a:avLst/>
          </a:prstGeom>
          <a:noFill/>
        </p:spPr>
        <p:txBody>
          <a:bodyPr wrap="square" rtlCol="0">
            <a:spAutoFit/>
          </a:bodyPr>
          <a:lstStyle/>
          <a:p>
            <a:r>
              <a:rPr lang="en-US"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find themselves lost for words</a:t>
            </a:r>
            <a:endPar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endParaRPr>
          </a:p>
        </p:txBody>
      </p:sp>
      <p:sp>
        <p:nvSpPr>
          <p:cNvPr id="11" name="TextBox 1"/>
          <p:cNvSpPr txBox="1"/>
          <p:nvPr/>
        </p:nvSpPr>
        <p:spPr>
          <a:xfrm>
            <a:off x="1295649" y="7038000"/>
            <a:ext cx="20520001" cy="5576911"/>
          </a:xfrm>
          <a:prstGeom prst="rect">
            <a:avLst/>
          </a:prstGeom>
          <a:noFill/>
        </p:spPr>
        <p:txBody>
          <a:bodyPr wrap="square" rtlCol="0">
            <a:spAutoFit/>
          </a:bodyPr>
          <a:lstStyle/>
          <a:p>
            <a:pPr fontAlgn="auto">
              <a:lnSpc>
                <a:spcPct val="110000"/>
              </a:lnSpc>
            </a:pPr>
            <a:r>
              <a:rPr lang="en-US" altLang="zh-CN" sz="5400" dirty="0" smtClean="0">
                <a:latin typeface="Times New Roman" panose="02020603050405020304" pitchFamily="18" charset="0"/>
                <a:ea typeface="楷体" panose="02010609060101010101" pitchFamily="49" charset="-122"/>
              </a:rPr>
              <a:t>10. </a:t>
            </a:r>
            <a:r>
              <a:rPr lang="zh-CN" altLang="en-US" sz="5400" dirty="0" smtClean="0">
                <a:latin typeface="Times New Roman" panose="02020603050405020304" pitchFamily="18" charset="0"/>
                <a:ea typeface="楷体" panose="02010609060101010101" pitchFamily="49" charset="-122"/>
              </a:rPr>
              <a:t>当</a:t>
            </a:r>
            <a:r>
              <a:rPr lang="zh-CN" altLang="en-US" sz="5400" dirty="0">
                <a:latin typeface="Times New Roman" panose="02020603050405020304" pitchFamily="18" charset="0"/>
                <a:ea typeface="楷体" panose="02010609060101010101" pitchFamily="49" charset="-122"/>
              </a:rPr>
              <a:t>与别人交谈时，我们不仅需要用话语，而且也需要用</a:t>
            </a:r>
            <a:r>
              <a:rPr lang="zh-CN" altLang="en-US" sz="5400" dirty="0" smtClean="0">
                <a:latin typeface="Times New Roman" panose="02020603050405020304" pitchFamily="18" charset="0"/>
                <a:ea typeface="楷体" panose="02010609060101010101" pitchFamily="49" charset="-122"/>
              </a:rPr>
              <a:t>肢体语言</a:t>
            </a:r>
            <a:endParaRPr lang="en-US" altLang="zh-CN" sz="5400" dirty="0" smtClean="0">
              <a:latin typeface="Times New Roman" panose="02020603050405020304" pitchFamily="18" charset="0"/>
              <a:ea typeface="楷体" panose="02010609060101010101" pitchFamily="49" charset="-122"/>
            </a:endParaRPr>
          </a:p>
          <a:p>
            <a:pPr fontAlgn="auto">
              <a:lnSpc>
                <a:spcPct val="110000"/>
              </a:lnSpc>
            </a:pPr>
            <a:r>
              <a:rPr lang="en-US" altLang="zh-CN" sz="5400" dirty="0">
                <a:latin typeface="Times New Roman" panose="02020603050405020304" pitchFamily="18" charset="0"/>
                <a:ea typeface="楷体" panose="02010609060101010101" pitchFamily="49" charset="-122"/>
              </a:rPr>
              <a:t> </a:t>
            </a:r>
            <a:r>
              <a:rPr lang="en-US" altLang="zh-CN" sz="5400" dirty="0" smtClean="0">
                <a:latin typeface="Times New Roman" panose="02020603050405020304" pitchFamily="18" charset="0"/>
                <a:ea typeface="楷体" panose="02010609060101010101" pitchFamily="49" charset="-122"/>
              </a:rPr>
              <a:t>     </a:t>
            </a:r>
            <a:r>
              <a:rPr lang="zh-CN" altLang="en-US" sz="5400" dirty="0" smtClean="0">
                <a:latin typeface="Times New Roman" panose="02020603050405020304" pitchFamily="18" charset="0"/>
                <a:ea typeface="楷体" panose="02010609060101010101" pitchFamily="49" charset="-122"/>
              </a:rPr>
              <a:t>让</a:t>
            </a:r>
            <a:r>
              <a:rPr lang="zh-CN" altLang="en-US" sz="5400" dirty="0">
                <a:latin typeface="Times New Roman" panose="02020603050405020304" pitchFamily="18" charset="0"/>
                <a:ea typeface="楷体" panose="02010609060101010101" pitchFamily="49" charset="-122"/>
              </a:rPr>
              <a:t>别人明白我们的意思。  </a:t>
            </a:r>
            <a:r>
              <a:rPr lang="en-US" altLang="zh-CN" sz="5400" dirty="0">
                <a:latin typeface="Times New Roman" panose="02020603050405020304" pitchFamily="18" charset="0"/>
                <a:ea typeface="楷体" panose="02010609060101010101" pitchFamily="49" charset="-122"/>
              </a:rPr>
              <a:t>(make</a:t>
            </a:r>
            <a:r>
              <a:rPr lang="en-US" altLang="zh-CN" sz="5400" dirty="0" smtClean="0">
                <a:latin typeface="Times New Roman" panose="02020603050405020304" pitchFamily="18" charset="0"/>
                <a:ea typeface="楷体" panose="02010609060101010101" pitchFamily="49" charset="-122"/>
              </a:rPr>
              <a:t>)</a:t>
            </a:r>
          </a:p>
          <a:p>
            <a:pPr algn="r" fontAlgn="auto">
              <a:lnSpc>
                <a:spcPct val="110000"/>
              </a:lnSpc>
            </a:pPr>
            <a:r>
              <a:rPr lang="en-US" altLang="zh-CN" sz="5400" b="1" spc="-100" dirty="0" smtClean="0">
                <a:solidFill>
                  <a:srgbClr val="4472C4"/>
                </a:solidFill>
                <a:latin typeface="楷体" panose="02010609060101010101" pitchFamily="49" charset="-122"/>
                <a:ea typeface="楷体" panose="02010609060101010101" pitchFamily="49" charset="-122"/>
                <a:sym typeface="+mn-ea"/>
              </a:rPr>
              <a:t>(2019·</a:t>
            </a:r>
            <a:r>
              <a:rPr lang="zh-CN" altLang="en-US" sz="5400" b="1" spc="-100" dirty="0" smtClean="0">
                <a:solidFill>
                  <a:srgbClr val="4472C4"/>
                </a:solidFill>
                <a:latin typeface="楷体" panose="02010609060101010101" pitchFamily="49" charset="-122"/>
                <a:ea typeface="楷体" panose="02010609060101010101" pitchFamily="49" charset="-122"/>
                <a:sym typeface="+mn-ea"/>
              </a:rPr>
              <a:t>新编</a:t>
            </a:r>
            <a:r>
              <a:rPr lang="en-US" altLang="zh-CN" sz="5400" b="1" spc="-100" dirty="0" smtClean="0">
                <a:solidFill>
                  <a:srgbClr val="4472C4"/>
                </a:solidFill>
                <a:latin typeface="楷体" panose="02010609060101010101" pitchFamily="49" charset="-122"/>
                <a:ea typeface="楷体" panose="02010609060101010101" pitchFamily="49" charset="-122"/>
                <a:sym typeface="+mn-ea"/>
              </a:rPr>
              <a:t>) </a:t>
            </a:r>
          </a:p>
          <a:p>
            <a:pPr>
              <a:lnSpc>
                <a:spcPct val="110000"/>
              </a:lnSpc>
            </a:pPr>
            <a:r>
              <a:rPr lang="en-US" altLang="zh-CN" sz="5400" dirty="0" smtClean="0">
                <a:latin typeface="Times New Roman" panose="02020603050405020304" pitchFamily="18" charset="0"/>
                <a:ea typeface="楷体" panose="02010609060101010101" pitchFamily="49" charset="-122"/>
              </a:rPr>
              <a:t>   </a:t>
            </a:r>
          </a:p>
          <a:p>
            <a:pPr>
              <a:lnSpc>
                <a:spcPct val="110000"/>
              </a:lnSpc>
            </a:pPr>
            <a:r>
              <a:rPr lang="en-US" altLang="zh-CN" sz="5400" dirty="0">
                <a:latin typeface="Times New Roman" panose="02020603050405020304" pitchFamily="18" charset="0"/>
                <a:ea typeface="楷体" panose="02010609060101010101" pitchFamily="49" charset="-122"/>
              </a:rPr>
              <a:t>    When we talk with others</a:t>
            </a:r>
            <a:r>
              <a:rPr lang="zh-CN" altLang="en-US" sz="5400" dirty="0">
                <a:latin typeface="Times New Roman" panose="02020603050405020304" pitchFamily="18" charset="0"/>
                <a:ea typeface="楷体" panose="02010609060101010101" pitchFamily="49" charset="-122"/>
              </a:rPr>
              <a:t>，</a:t>
            </a:r>
            <a:r>
              <a:rPr lang="en-US" altLang="zh-CN" sz="5400" dirty="0" smtClean="0">
                <a:latin typeface="Times New Roman" panose="02020603050405020304" pitchFamily="18" charset="0"/>
                <a:ea typeface="楷体" panose="02010609060101010101" pitchFamily="49" charset="-122"/>
              </a:rPr>
              <a:t>__________________________________</a:t>
            </a:r>
          </a:p>
          <a:p>
            <a:pPr>
              <a:lnSpc>
                <a:spcPct val="110000"/>
              </a:lnSpc>
            </a:pPr>
            <a:r>
              <a:rPr lang="en-US" altLang="zh-CN" sz="5400" dirty="0" smtClean="0">
                <a:latin typeface="Times New Roman" panose="02020603050405020304" pitchFamily="18" charset="0"/>
                <a:ea typeface="楷体" panose="02010609060101010101" pitchFamily="49" charset="-122"/>
              </a:rPr>
              <a:t>    _____________________________________</a:t>
            </a:r>
            <a:r>
              <a:rPr lang="zh-CN" altLang="en-US" sz="5400" dirty="0">
                <a:latin typeface="Times New Roman" panose="02020603050405020304" pitchFamily="18" charset="0"/>
                <a:ea typeface="楷体" panose="02010609060101010101" pitchFamily="49" charset="-122"/>
              </a:rPr>
              <a:t>．</a:t>
            </a:r>
            <a:endParaRPr lang="en-US" altLang="zh-CN" sz="5400" spc="-150" dirty="0">
              <a:latin typeface="Times New Roman" panose="02020603050405020304" pitchFamily="18" charset="0"/>
              <a:ea typeface="楷体" panose="02010609060101010101" pitchFamily="49" charset="-122"/>
            </a:endParaRPr>
          </a:p>
        </p:txBody>
      </p:sp>
      <p:sp>
        <p:nvSpPr>
          <p:cNvPr id="12" name="文本框 13"/>
          <p:cNvSpPr txBox="1"/>
          <p:nvPr/>
        </p:nvSpPr>
        <p:spPr>
          <a:xfrm>
            <a:off x="9800650" y="10583199"/>
            <a:ext cx="12255686" cy="923330"/>
          </a:xfrm>
          <a:prstGeom prst="rect">
            <a:avLst/>
          </a:prstGeom>
          <a:noFill/>
        </p:spPr>
        <p:txBody>
          <a:bodyPr wrap="square" rtlCol="0">
            <a:spAutoFit/>
          </a:bodyPr>
          <a:lstStyle/>
          <a:p>
            <a:r>
              <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we </a:t>
            </a:r>
            <a:r>
              <a:rPr lang="en-US"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make ourselves understood not </a:t>
            </a:r>
            <a:r>
              <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only</a:t>
            </a:r>
          </a:p>
        </p:txBody>
      </p:sp>
      <p:sp>
        <p:nvSpPr>
          <p:cNvPr id="13"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5    </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突破积累练</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P311</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10" name="文本框 13"/>
          <p:cNvSpPr txBox="1"/>
          <p:nvPr/>
        </p:nvSpPr>
        <p:spPr>
          <a:xfrm>
            <a:off x="2109894" y="11525984"/>
            <a:ext cx="10552193" cy="923330"/>
          </a:xfrm>
          <a:prstGeom prst="rect">
            <a:avLst/>
          </a:prstGeom>
          <a:noFill/>
        </p:spPr>
        <p:txBody>
          <a:bodyPr wrap="square" rtlCol="0">
            <a:spAutoFit/>
          </a:bodyPr>
          <a:lstStyle/>
          <a:p>
            <a:r>
              <a:rPr lang="en-US" altLang="zh-CN"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by words </a:t>
            </a:r>
            <a:r>
              <a:rPr lang="en-US" altLang="zh-CN"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but also by body language</a:t>
            </a:r>
          </a:p>
        </p:txBody>
      </p:sp>
      <p:pic>
        <p:nvPicPr>
          <p:cNvPr id="14" name="图片 13">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9954749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left)">
                                      <p:cBhvr>
                                        <p:cTn id="12" dur="20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wipe(left)">
                                      <p:cBhvr>
                                        <p:cTn id="22" dur="2000"/>
                                        <p:tgtEl>
                                          <p:spTgt spid="12"/>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wipe(left)">
                                      <p:cBhvr>
                                        <p:cTn id="27"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9" grpId="0"/>
      <p:bldP spid="11" grpId="0"/>
      <p:bldP spid="12" grpId="0"/>
      <p:bldP spid="10" grpId="0"/>
    </p:bldLst>
  </p:timing>
</p:sld>
</file>

<file path=ppt/theme/theme1.xml><?xml version="1.0" encoding="utf-8"?>
<a:theme xmlns:a="http://schemas.openxmlformats.org/drawingml/2006/main" name="黑色背景字幕版">
  <a:themeElements>
    <a:clrScheme name="自定义 1">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1">
          <a:schemeClr val="accent1"/>
        </a:lnRef>
        <a:fillRef idx="0">
          <a:schemeClr val="accent1"/>
        </a:fillRef>
        <a:effectRef idx="0">
          <a:schemeClr val="accent1"/>
        </a:effectRef>
        <a:fontRef idx="minor">
          <a:schemeClr val="tx1"/>
        </a:fontRef>
      </a:style>
    </a:lnDef>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34194</TotalTime>
  <Words>7568</Words>
  <Application>Microsoft Office PowerPoint</Application>
  <PresentationFormat>自定义</PresentationFormat>
  <Paragraphs>919</Paragraphs>
  <Slides>83</Slides>
  <Notes>0</Notes>
  <HiddenSlides>0</HiddenSlides>
  <MMClips>0</MMClips>
  <ScaleCrop>false</ScaleCrop>
  <HeadingPairs>
    <vt:vector size="4" baseType="variant">
      <vt:variant>
        <vt:lpstr>主题</vt:lpstr>
      </vt:variant>
      <vt:variant>
        <vt:i4>1</vt:i4>
      </vt:variant>
      <vt:variant>
        <vt:lpstr>幻灯片标题</vt:lpstr>
      </vt:variant>
      <vt:variant>
        <vt:i4>83</vt:i4>
      </vt:variant>
    </vt:vector>
  </HeadingPairs>
  <TitlesOfParts>
    <vt:vector size="84" baseType="lpstr">
      <vt:lpstr>黑色背景字幕版</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qiwen气温</dc:creator>
  <cp:lastModifiedBy>078</cp:lastModifiedBy>
  <cp:revision>5259</cp:revision>
  <dcterms:created xsi:type="dcterms:W3CDTF">2015-01-26T03:08:00Z</dcterms:created>
  <dcterms:modified xsi:type="dcterms:W3CDTF">2019-03-01T08:35:02Z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2052-10.1.0.5559</vt:lpwstr>
  </property>
</Properties>
</file>