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317" r:id="rId3"/>
    <p:sldId id="295" r:id="rId4"/>
    <p:sldId id="289" r:id="rId5"/>
    <p:sldId id="290" r:id="rId6"/>
    <p:sldId id="273" r:id="rId7"/>
    <p:sldId id="291" r:id="rId8"/>
    <p:sldId id="282" r:id="rId9"/>
    <p:sldId id="296" r:id="rId10"/>
    <p:sldId id="297" r:id="rId11"/>
    <p:sldId id="298" r:id="rId12"/>
    <p:sldId id="299" r:id="rId13"/>
    <p:sldId id="300" r:id="rId14"/>
    <p:sldId id="303" r:id="rId15"/>
    <p:sldId id="302" r:id="rId16"/>
    <p:sldId id="301" r:id="rId17"/>
    <p:sldId id="304" r:id="rId18"/>
    <p:sldId id="305" r:id="rId19"/>
    <p:sldId id="306" r:id="rId20"/>
    <p:sldId id="307" r:id="rId21"/>
    <p:sldId id="31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75A2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6457C-0E1D-4D3F-96BF-356F7B3EBD9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EE48DB-E7DA-443A-9AE1-12E803E0E9F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7862D-E434-41A0-B1DB-16CD09ED86D7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2F237-3343-4B18-875D-635BD2BBED1F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365758" y="271900"/>
            <a:ext cx="11543607" cy="628119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682855" y="1202567"/>
            <a:ext cx="3927246" cy="4693445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sp>
        <p:nvSpPr>
          <p:cNvPr id="15" name="文本框 5"/>
          <p:cNvSpPr txBox="1"/>
          <p:nvPr/>
        </p:nvSpPr>
        <p:spPr>
          <a:xfrm>
            <a:off x="7358065" y="838200"/>
            <a:ext cx="1415772" cy="521969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8000" b="1" dirty="0">
                <a:latin typeface="隶书" panose="02010509060101010101" pitchFamily="49" charset="-122"/>
                <a:ea typeface="隶书" panose="02010509060101010101" pitchFamily="49" charset="-122"/>
              </a:rPr>
              <a:t>短诗五首</a:t>
            </a:r>
          </a:p>
        </p:txBody>
      </p:sp>
      <p:sp>
        <p:nvSpPr>
          <p:cNvPr id="16" name="文本框 7"/>
          <p:cNvSpPr txBox="1"/>
          <p:nvPr/>
        </p:nvSpPr>
        <p:spPr>
          <a:xfrm>
            <a:off x="9061614" y="1750189"/>
            <a:ext cx="830997" cy="26937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九下第三课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35428" y="301523"/>
            <a:ext cx="1926771" cy="23618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68687" y="1611085"/>
            <a:ext cx="111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</a:rPr>
              <a:t>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56913" y="1582056"/>
            <a:ext cx="2075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</a:rPr>
              <a:t>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1028" y="1509484"/>
            <a:ext cx="10522858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一首伟大的      可以有多         </a:t>
            </a:r>
            <a:r>
              <a:rPr lang="zh-CN" altLang="en-US" sz="6000" dirty="0"/>
              <a:t>？</a:t>
            </a:r>
            <a:r>
              <a:rPr lang="zh-CN" altLang="en-US" sz="4800" dirty="0"/>
              <a:t>                         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8343" y="3570514"/>
            <a:ext cx="6023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——《</a:t>
            </a:r>
            <a:r>
              <a:rPr lang="zh-CN" altLang="en-US" sz="3200" dirty="0"/>
              <a:t>短诗五首</a:t>
            </a:r>
            <a:r>
              <a:rPr lang="en-US" altLang="zh-CN" sz="3200" dirty="0"/>
              <a:t>》</a:t>
            </a:r>
            <a:r>
              <a:rPr lang="zh-CN" altLang="en-US" sz="3200" dirty="0"/>
              <a:t>群诗教学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1006705" y="1278767"/>
            <a:ext cx="3641495" cy="4455283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grpSp>
        <p:nvGrpSpPr>
          <p:cNvPr id="3" name="组合 10"/>
          <p:cNvGrpSpPr/>
          <p:nvPr/>
        </p:nvGrpSpPr>
        <p:grpSpPr>
          <a:xfrm>
            <a:off x="7617007" y="4152901"/>
            <a:ext cx="555443" cy="515002"/>
            <a:chOff x="7135739" y="2779184"/>
            <a:chExt cx="555443" cy="515002"/>
          </a:xfrm>
        </p:grpSpPr>
        <p:pic>
          <p:nvPicPr>
            <p:cNvPr id="12" name="图片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7260295" y="2779184"/>
              <a:ext cx="430887" cy="515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  <p:sp>
        <p:nvSpPr>
          <p:cNvPr id="14" name="文本框 4"/>
          <p:cNvSpPr txBox="1"/>
          <p:nvPr/>
        </p:nvSpPr>
        <p:spPr>
          <a:xfrm>
            <a:off x="5514783" y="1776635"/>
            <a:ext cx="2400657" cy="40336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仿写旁批</a:t>
            </a:r>
            <a:endParaRPr lang="en-US" altLang="zh-CN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了解短诗</a:t>
            </a:r>
          </a:p>
        </p:txBody>
      </p:sp>
      <p:sp>
        <p:nvSpPr>
          <p:cNvPr id="15" name="文本框 5"/>
          <p:cNvSpPr txBox="1"/>
          <p:nvPr/>
        </p:nvSpPr>
        <p:spPr>
          <a:xfrm>
            <a:off x="8452725" y="1162051"/>
            <a:ext cx="1292662" cy="4686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7200" dirty="0">
                <a:latin typeface="隶书" panose="02010509060101010101" pitchFamily="49" charset="-122"/>
                <a:ea typeface="隶书" panose="02010509060101010101" pitchFamily="49" charset="-122"/>
              </a:rPr>
              <a:t>第一部分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1537" y="317275"/>
            <a:ext cx="2999970" cy="646331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dirty="0"/>
              <a:t>   时代背景</a:t>
            </a:r>
            <a:endParaRPr lang="zh-CN" altLang="zh-CN" sz="3600" b="1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71714" y="955965"/>
            <a:ext cx="11430000" cy="561147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0" marR="0" lvl="0" indent="304800" algn="l" defTabSz="914400" rtl="0" eaLnBrk="1" fontAlgn="base" latinLnBrk="0" hangingPunct="1">
              <a:lnSpc>
                <a:spcPts val="47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月夜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写于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1917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年。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当时中国正处在半殖民地半封建社会，这首诗是中国新诗史上“第一首散文诗”。 五四前后，沈尹默在北大任教，是新文化运动的倡导者之一。</a:t>
            </a:r>
            <a:endParaRPr kumimoji="0" lang="zh-C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47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萧红墓畔口占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写于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1944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11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月。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萧红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1942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年客死香港，葬在浅水湾，年仅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31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岁。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1941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年戴望舒因宣传抗日而被捕入狱，并受伤致病。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1944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年作者获释后，前去探访萧红的墓地，写下这首诗。</a:t>
            </a:r>
            <a:endParaRPr kumimoji="0" lang="zh-C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47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风雨吟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写于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1941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年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11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月。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一场暴风雨强势袭来，遭受“风”“雨”侵袭的“大地”，与风雨如晦的局势何其相似，诗人因此产生了年轻舵手的“情怀”，写下了这首短诗。</a:t>
            </a:r>
            <a:endParaRPr kumimoji="0" lang="zh-C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771930" y="573996"/>
            <a:ext cx="4141390" cy="52322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zh-CN" sz="2800" b="1" dirty="0"/>
              <a:t>仿写旁批，认识短诗</a:t>
            </a:r>
            <a:endParaRPr lang="zh-CN" altLang="zh-CN" sz="2800" dirty="0"/>
          </a:p>
        </p:txBody>
      </p:sp>
      <p:pic>
        <p:nvPicPr>
          <p:cNvPr id="33" name="图片 32" descr="6521645a7e936eaca5a7f2223a0e41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4700" y="0"/>
            <a:ext cx="5067300" cy="6858000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868842" y="1567934"/>
            <a:ext cx="7093930" cy="353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句式：</a:t>
            </a:r>
            <a:endParaRPr lang="en-US" altLang="zh-CN" sz="40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是</a:t>
            </a:r>
            <a:r>
              <a:rPr lang="en-US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</a:t>
            </a:r>
            <a:r>
              <a:rPr lang="zh-CN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，又是</a:t>
            </a:r>
            <a:r>
              <a:rPr lang="en-US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</a:t>
            </a:r>
            <a:r>
              <a:rPr lang="zh-CN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en-US" altLang="zh-CN" sz="3600" b="1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诗句</a:t>
            </a:r>
            <a:r>
              <a:rPr lang="en-US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                       </a:t>
            </a:r>
            <a:r>
              <a:rPr lang="zh-CN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6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081318" y="4933951"/>
            <a:ext cx="1399481" cy="1924049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29540" y="329565"/>
            <a:ext cx="12704445" cy="206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月夜</a:t>
            </a: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：</a:t>
            </a:r>
            <a:endParaRPr lang="en-US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是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，又是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200" b="1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3475" y="1621790"/>
            <a:ext cx="255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独立的个体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76737" y="162179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不屈的代表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72045" y="1621790"/>
            <a:ext cx="5219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诗句意象丰富，有画面感</a:t>
            </a:r>
          </a:p>
        </p:txBody>
      </p:sp>
      <p:sp>
        <p:nvSpPr>
          <p:cNvPr id="18" name="矩形 17"/>
          <p:cNvSpPr/>
          <p:nvPr/>
        </p:nvSpPr>
        <p:spPr>
          <a:xfrm>
            <a:off x="279400" y="2692400"/>
            <a:ext cx="13475335" cy="2183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断章</a:t>
            </a: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：</a:t>
            </a:r>
            <a:endParaRPr lang="en-US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是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，又是</a:t>
            </a:r>
            <a:r>
              <a:rPr lang="en-US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</a:t>
            </a:r>
            <a:r>
              <a:rPr lang="zh-CN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r>
              <a:rPr lang="en-US" altLang="zh-CN" sz="36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                </a:t>
            </a:r>
            <a:r>
              <a:rPr lang="zh-CN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6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90650" y="4038600"/>
            <a:ext cx="2038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在看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786312" y="4014519"/>
            <a:ext cx="1695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在被看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44385" y="4076700"/>
            <a:ext cx="4933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诗句视角多元，蕴含哲理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130971" y="4702894"/>
            <a:ext cx="1567543" cy="2155106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0" y="329684"/>
            <a:ext cx="12192000" cy="206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风雨吟</a:t>
            </a: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：</a:t>
            </a:r>
            <a:endParaRPr lang="en-US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是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又是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r>
              <a:rPr lang="en-US" altLang="zh-CN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       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2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6300" y="1617345"/>
            <a:ext cx="255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自然的风雨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43425" y="1647825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社会的风雨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38670" y="1617345"/>
            <a:ext cx="521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诗句情感饱满，富有力量</a:t>
            </a:r>
          </a:p>
        </p:txBody>
      </p:sp>
      <p:sp>
        <p:nvSpPr>
          <p:cNvPr id="18" name="矩形 17"/>
          <p:cNvSpPr/>
          <p:nvPr/>
        </p:nvSpPr>
        <p:spPr>
          <a:xfrm>
            <a:off x="0" y="2729984"/>
            <a:ext cx="12192000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统一</a:t>
            </a:r>
            <a:r>
              <a:rPr lang="en-US" altLang="zh-CN" sz="28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》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：</a:t>
            </a:r>
            <a:endParaRPr lang="en-US" altLang="zh-CN" sz="28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6705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是</a:t>
            </a:r>
            <a:r>
              <a:rPr lang="en-US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</a:t>
            </a:r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，又是</a:t>
            </a:r>
            <a:r>
              <a:rPr lang="en-US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</a:t>
            </a:r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r>
              <a:rPr lang="en-US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                          </a:t>
            </a:r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28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3900" y="3660364"/>
            <a:ext cx="2705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万物多样的“一”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93436" y="3660364"/>
            <a:ext cx="2800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九九归一的“统”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455535" y="3812541"/>
            <a:ext cx="36385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诗句闪烁思辨的光芒</a:t>
            </a:r>
          </a:p>
          <a:p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8055" y="1200150"/>
            <a:ext cx="3641495" cy="4591050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10016194" y="5172508"/>
            <a:ext cx="430887" cy="447894"/>
            <a:chOff x="7077476" y="2846291"/>
            <a:chExt cx="430887" cy="447894"/>
          </a:xfrm>
        </p:grpSpPr>
        <p:pic>
          <p:nvPicPr>
            <p:cNvPr id="12" name="图片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819650" y="723900"/>
            <a:ext cx="47815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+mj-lt"/>
                <a:ea typeface="宋体" panose="02010600030101010101" pitchFamily="2" charset="-122"/>
              </a:rPr>
              <a:t>短诗特点：</a:t>
            </a:r>
            <a:endParaRPr lang="en-US" altLang="zh-CN" sz="4000" b="1" dirty="0">
              <a:solidFill>
                <a:srgbClr val="FF0000"/>
              </a:solidFill>
              <a:latin typeface="+mj-lt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诗行少，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诗味丰，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短而有情，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短而有力。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1006705" y="1278767"/>
            <a:ext cx="3641495" cy="4455283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grpSp>
        <p:nvGrpSpPr>
          <p:cNvPr id="3" name="组合 10"/>
          <p:cNvGrpSpPr/>
          <p:nvPr/>
        </p:nvGrpSpPr>
        <p:grpSpPr>
          <a:xfrm>
            <a:off x="7617007" y="4152901"/>
            <a:ext cx="555443" cy="515002"/>
            <a:chOff x="7135739" y="2779184"/>
            <a:chExt cx="555443" cy="515002"/>
          </a:xfrm>
        </p:grpSpPr>
        <p:pic>
          <p:nvPicPr>
            <p:cNvPr id="12" name="图片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7260295" y="2779184"/>
              <a:ext cx="430887" cy="515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  <p:sp>
        <p:nvSpPr>
          <p:cNvPr id="14" name="文本框 4"/>
          <p:cNvSpPr txBox="1"/>
          <p:nvPr/>
        </p:nvSpPr>
        <p:spPr>
          <a:xfrm>
            <a:off x="5514783" y="1776635"/>
            <a:ext cx="2400657" cy="40336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细说意象，</a:t>
            </a:r>
            <a:endParaRPr lang="en-US" altLang="zh-CN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知晓方法</a:t>
            </a:r>
          </a:p>
        </p:txBody>
      </p:sp>
      <p:sp>
        <p:nvSpPr>
          <p:cNvPr id="15" name="文本框 5"/>
          <p:cNvSpPr txBox="1"/>
          <p:nvPr/>
        </p:nvSpPr>
        <p:spPr>
          <a:xfrm>
            <a:off x="8452725" y="1162051"/>
            <a:ext cx="1292662" cy="4686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7200" dirty="0">
                <a:latin typeface="隶书" panose="02010509060101010101" pitchFamily="49" charset="-122"/>
                <a:ea typeface="隶书" panose="02010509060101010101" pitchFamily="49" charset="-122"/>
              </a:rPr>
              <a:t>第二部分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76800" y="266700"/>
            <a:ext cx="2362200" cy="2895600"/>
          </a:xfrm>
          <a:prstGeom prst="rect">
            <a:avLst/>
          </a:prstGeom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647700" y="31988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kumimoji="0" lang="zh-CN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我喜欢这个意象，它是这样抒情的</a:t>
            </a:r>
            <a:r>
              <a:rPr kumimoji="0" lang="zh-CN" altLang="zh-CN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……</a:t>
            </a:r>
            <a:endParaRPr kumimoji="0" lang="zh-CN" altLang="zh-CN" sz="4000" b="1" i="0" u="none" strike="noStrike" cap="none" normalizeH="0" baseline="0" dirty="0">
              <a:ln>
                <a:noFill/>
              </a:ln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13933" y="4513037"/>
            <a:ext cx="1557838" cy="2141764"/>
          </a:xfrm>
          <a:prstGeom prst="rect">
            <a:avLst/>
          </a:prstGeom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457200" y="809269"/>
            <a:ext cx="6019800" cy="480131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月夜</a:t>
            </a:r>
            <a:endParaRPr kumimoji="0" 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沈尹默</a:t>
            </a:r>
            <a:endParaRPr kumimoji="0" lang="zh-CN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霜风呼呼的吹着，</a:t>
            </a:r>
            <a:endParaRPr kumimoji="0" 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月光明明的照着。</a:t>
            </a:r>
            <a:endParaRPr kumimoji="0" 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我和</a:t>
            </a:r>
            <a:r>
              <a:rPr kumimoji="0" lang="zh-CN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一株顶高的树</a:t>
            </a:r>
            <a:r>
              <a:rPr kumimoji="0" 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并排立着，</a:t>
            </a:r>
            <a:endParaRPr kumimoji="0" 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却没有靠着。</a:t>
            </a:r>
            <a:endParaRPr kumimoji="0" 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096000" y="786781"/>
            <a:ext cx="5410200" cy="443198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萧红墓畔口占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0" marR="0" lvl="0" indent="306705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戴望舒</a:t>
            </a:r>
            <a:endParaRPr lang="en-US" altLang="zh-CN" sz="2800" dirty="0">
              <a:latin typeface="Arial" panose="020B060402020209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0" marR="0" lvl="0" indent="306705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走六小时寂寞的长途，</a:t>
            </a:r>
            <a:b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到你头边放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一束红山茶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b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我等待着，长夜漫漫，</a:t>
            </a:r>
            <a:b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你却卧听着海涛闲话。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965176" y="4150179"/>
            <a:ext cx="1631738" cy="2243364"/>
          </a:xfrm>
          <a:prstGeom prst="rect">
            <a:avLst/>
          </a:prstGeom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448050" y="350758"/>
            <a:ext cx="6934200" cy="627864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风雨吟</a:t>
            </a:r>
          </a:p>
          <a:p>
            <a:pPr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8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芦荻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 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风从大地卷来，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 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雨从大地奔来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en-US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郊原如海，</a:t>
            </a:r>
            <a:endParaRPr lang="en-US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房舍如舟。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我有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年轻的舵手的心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在大地的海上。</a:t>
            </a: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316161" y="4658179"/>
            <a:ext cx="1600067" cy="2199821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33450" y="8747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kumimoji="0" 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我喜欢这个意象，它是这样抒情的</a:t>
            </a:r>
            <a:r>
              <a:rPr kumimoji="0" lang="zh-CN" alt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……</a:t>
            </a:r>
            <a:endParaRPr kumimoji="0" lang="zh-CN" altLang="zh-CN" sz="4000" i="0" u="none" strike="noStrike" cap="none" normalizeH="0" baseline="0" dirty="0">
              <a:ln>
                <a:noFill/>
              </a:ln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52450" y="1860024"/>
            <a:ext cx="11639550" cy="378565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示例：</a:t>
            </a: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我喜欢《月夜》中“一株顶高的树”这个意象。顶高的树，表明树枝繁，叶茂，根深。而我在高大的树边，明明可以靠着，我却选择立着，表明我独立、自由、坚定的内心。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</a:t>
            </a:r>
          </a:p>
          <a:p>
            <a:pPr marL="0" marR="0" lvl="0" indent="3048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</a:t>
            </a:r>
            <a:r>
              <a:rPr kumimoji="0" lang="zh-C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作者采用数量词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形容词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意象的方法来写的。</a:t>
            </a:r>
            <a:endParaRPr kumimoji="0" lang="zh-C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043033" y="4499427"/>
            <a:ext cx="1568396" cy="2156279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14400" y="7604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kumimoji="0" 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我喜欢这个意象，它是这样抒情的</a:t>
            </a:r>
            <a:r>
              <a:rPr kumimoji="0" lang="zh-CN" alt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……</a:t>
            </a:r>
            <a:endParaRPr kumimoji="0" lang="zh-CN" altLang="zh-CN" sz="4000" i="0" u="none" strike="noStrike" cap="none" normalizeH="0" baseline="0" dirty="0">
              <a:ln>
                <a:noFill/>
              </a:ln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33400" y="1824321"/>
            <a:ext cx="11239500" cy="378565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我喜欢《萧红墓畔口占》中的“一束红山茶”这个意象，在深沉的背景里，这是明亮的一抹，如一团火焰，耀眼夺目，既是萧红年轻美丽生命的象征，也是作者深情火热的心的象征。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作者采用数量词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形容词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意象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的方法是来写的。</a:t>
            </a:r>
          </a:p>
          <a:p>
            <a:pPr>
              <a:lnSpc>
                <a:spcPct val="150000"/>
              </a:lnSpc>
            </a:pPr>
            <a:endParaRPr lang="zh-CN" altLang="zh-CN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811657" y="4098774"/>
            <a:ext cx="1785257" cy="2454426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33450" y="8747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kumimoji="0" 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我喜欢这个意象，它是这样抒情的</a:t>
            </a:r>
            <a:r>
              <a:rPr kumimoji="0" lang="zh-CN" altLang="zh-CN" sz="4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……</a:t>
            </a:r>
            <a:endParaRPr kumimoji="0" lang="zh-CN" altLang="zh-CN" sz="4000" i="0" u="none" strike="noStrike" cap="none" normalizeH="0" baseline="0" dirty="0">
              <a:ln>
                <a:noFill/>
              </a:ln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66750" y="2229357"/>
            <a:ext cx="11125200" cy="304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我喜欢《风雨吟》中的“年轻舵手的心”这个意象，舵手是引导方向的人，狂风骤雨中行驶的船，需要舵手引导方向，风雨如晦的社会，更需要舵手的引领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en-US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      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作者采用形容词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形容词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意象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的方法来写的。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78055" y="1200150"/>
            <a:ext cx="3641495" cy="4591050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grpSp>
        <p:nvGrpSpPr>
          <p:cNvPr id="3" name="组合 10"/>
          <p:cNvGrpSpPr/>
          <p:nvPr/>
        </p:nvGrpSpPr>
        <p:grpSpPr>
          <a:xfrm>
            <a:off x="10016194" y="5172508"/>
            <a:ext cx="430887" cy="447894"/>
            <a:chOff x="7077476" y="2846291"/>
            <a:chExt cx="430887" cy="447894"/>
          </a:xfrm>
        </p:grpSpPr>
        <p:pic>
          <p:nvPicPr>
            <p:cNvPr id="12" name="图片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654550" y="448129"/>
            <a:ext cx="65151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04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抒情短诗的创作要点：</a:t>
            </a:r>
            <a:endParaRPr lang="zh-CN" altLang="zh-CN" sz="4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  1.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契合的意象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  2.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准确的修饰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  3.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适量的修辞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080001" y="466512"/>
            <a:ext cx="1407885" cy="1935603"/>
          </a:xfrm>
          <a:prstGeom prst="rect">
            <a:avLst/>
          </a:prstGeom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58800" y="1307193"/>
            <a:ext cx="6019800" cy="47089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断章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卞之琳</a:t>
            </a:r>
            <a:endParaRPr lang="en-US" altLang="zh-CN" sz="28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你站在桥上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看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风景，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看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风景的人在楼上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看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你。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明月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装饰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了你的窗子，</a:t>
            </a:r>
            <a:b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</a:b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你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装饰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了别人的梦。</a:t>
            </a: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781800" y="301309"/>
            <a:ext cx="5410200" cy="60016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统一</a:t>
            </a: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聂鲁达</a:t>
            </a: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所有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的叶是这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片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所有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的花是这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朵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繁多是个谎言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因为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一切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果实并无差异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所有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树木无非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棵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，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整片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大地是</a:t>
            </a:r>
            <a:r>
              <a:rPr lang="zh-CN" altLang="zh-CN" sz="32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一</a:t>
            </a: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朵花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。</a:t>
            </a:r>
            <a:endParaRPr lang="zh-CN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76800" y="266700"/>
            <a:ext cx="2362200" cy="2895600"/>
          </a:xfrm>
          <a:prstGeom prst="rect">
            <a:avLst/>
          </a:prstGeom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504950" y="3332231"/>
            <a:ext cx="9753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67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kumimoji="0" lang="zh-CN" altLang="en-US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这些意象是这样说理</a:t>
            </a:r>
            <a:r>
              <a:rPr kumimoji="0" lang="zh-CN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</a:t>
            </a:r>
            <a:r>
              <a:rPr kumimoji="0" lang="zh-CN" altLang="zh-CN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……</a:t>
            </a:r>
            <a:endParaRPr kumimoji="0" lang="zh-CN" altLang="zh-CN" sz="4000" b="1" i="0" u="none" strike="noStrike" cap="none" normalizeH="0" baseline="0" dirty="0">
              <a:ln>
                <a:noFill/>
              </a:ln>
              <a:effectLst/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5900" y="277495"/>
            <a:ext cx="1384935" cy="12261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116456" y="4455886"/>
            <a:ext cx="1683657" cy="215537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33450" y="8747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6705" fontAlgn="base">
              <a:spcBef>
                <a:spcPct val="0"/>
              </a:spcBef>
              <a:spcAft>
                <a:spcPct val="0"/>
              </a:spcAft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这些意象是这样说理</a:t>
            </a:r>
            <a:r>
              <a:rPr lang="zh-CN" altLang="zh-CN" sz="40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的……</a:t>
            </a:r>
            <a:endParaRPr lang="zh-CN" altLang="zh-CN" sz="40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377370" y="2198640"/>
            <a:ext cx="11586029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4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《断章》的意象有“桥”“风景”“楼”“明月”“窗子”</a:t>
            </a:r>
            <a:endParaRPr lang="en-US" altLang="zh-CN" sz="3200" dirty="0"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4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“梦”，</a:t>
            </a:r>
            <a:r>
              <a:rPr lang="zh-CN" altLang="zh-CN" sz="3200" dirty="0">
                <a:solidFill>
                  <a:srgbClr val="FF0000"/>
                </a:solidFill>
              </a:rPr>
              <a:t>诗人用“看”和“装饰”两个动词让毫不相干的意象连在一起。</a:t>
            </a:r>
            <a:endParaRPr lang="zh-CN" altLang="zh-CN" sz="32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14057" y="4354286"/>
            <a:ext cx="40349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万物相联。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鲜花, 餐桌, 室内, 花瓶&#10;&#10;已生成极高可信度的说明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125507" y="4426857"/>
            <a:ext cx="1514950" cy="20828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33450" y="874781"/>
            <a:ext cx="108966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6705" fontAlgn="base">
              <a:spcBef>
                <a:spcPct val="0"/>
              </a:spcBef>
              <a:spcAft>
                <a:spcPct val="0"/>
              </a:spcAft>
            </a:pPr>
            <a:r>
              <a:rPr kumimoji="0" 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话题：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这些意象是这样说理</a:t>
            </a:r>
            <a:r>
              <a:rPr lang="zh-CN" altLang="zh-CN" sz="40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的……</a:t>
            </a:r>
            <a:endParaRPr lang="zh-CN" altLang="zh-CN" sz="4000" dirty="0">
              <a:latin typeface="Arial" panose="020B060402020209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66700" y="2607278"/>
            <a:ext cx="11696700" cy="149104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4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《统一》的意象有“叶”“花”“果实”“树”，</a:t>
            </a:r>
            <a:r>
              <a:rPr lang="zh-CN" altLang="en-US" sz="3200" dirty="0">
                <a:solidFill>
                  <a:srgbClr val="FF0000"/>
                </a:solidFill>
              </a:rPr>
              <a:t>诗人用</a:t>
            </a:r>
            <a:r>
              <a:rPr lang="zh-CN" altLang="zh-CN" sz="3200" dirty="0">
                <a:solidFill>
                  <a:srgbClr val="FF0000"/>
                </a:solidFill>
              </a:rPr>
              <a:t>五个表示“所有”的词语、五个“一”，</a:t>
            </a:r>
            <a:r>
              <a:rPr lang="zh-CN" altLang="en-US" sz="3200" dirty="0">
                <a:solidFill>
                  <a:srgbClr val="FF0000"/>
                </a:solidFill>
              </a:rPr>
              <a:t>将这些意象联结起来。</a:t>
            </a:r>
            <a:endParaRPr lang="zh-CN" altLang="zh-CN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14057" y="4354286"/>
            <a:ext cx="40349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万物归一。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78056" y="1509486"/>
            <a:ext cx="3410174" cy="4281714"/>
            <a:chOff x="1178154" y="551905"/>
            <a:chExt cx="4822371" cy="57632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178154" y="551905"/>
              <a:ext cx="4822371" cy="4822371"/>
            </a:xfrm>
            <a:prstGeom prst="rect">
              <a:avLst/>
            </a:prstGeom>
          </p:spPr>
        </p:pic>
        <p:pic>
          <p:nvPicPr>
            <p:cNvPr id="8" name="图片 7" descr="图片包含 餐桌&#10;&#10;已生成极高可信度的说明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541295" y="922019"/>
              <a:ext cx="4096090" cy="5393093"/>
            </a:xfrm>
            <a:prstGeom prst="rect">
              <a:avLst/>
            </a:prstGeom>
          </p:spPr>
        </p:pic>
      </p:grpSp>
      <p:grpSp>
        <p:nvGrpSpPr>
          <p:cNvPr id="3" name="组合 10"/>
          <p:cNvGrpSpPr/>
          <p:nvPr/>
        </p:nvGrpSpPr>
        <p:grpSpPr>
          <a:xfrm>
            <a:off x="10016194" y="5172508"/>
            <a:ext cx="430887" cy="447894"/>
            <a:chOff x="7077476" y="2846291"/>
            <a:chExt cx="430887" cy="447894"/>
          </a:xfrm>
        </p:grpSpPr>
        <p:pic>
          <p:nvPicPr>
            <p:cNvPr id="12" name="图片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9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817256" y="1101272"/>
            <a:ext cx="78812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04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哲理</a:t>
            </a:r>
            <a:r>
              <a:rPr lang="zh-CN" altLang="zh-CN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短诗的创作要点：</a:t>
            </a:r>
            <a:endParaRPr lang="zh-CN" altLang="zh-CN" sz="4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lvl="0" indent="304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由意象的“表”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——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及内在的“理”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910</Words>
  <Application>Microsoft Office PowerPoint</Application>
  <PresentationFormat>宽屏</PresentationFormat>
  <Paragraphs>102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等线</vt:lpstr>
      <vt:lpstr>等线 Light</vt:lpstr>
      <vt:lpstr>华文行楷</vt:lpstr>
      <vt:lpstr>隶书</vt:lpstr>
      <vt:lpstr>宋体</vt:lpstr>
      <vt:lpstr>幼圆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A2009</cp:lastModifiedBy>
  <cp:revision>64</cp:revision>
  <dcterms:created xsi:type="dcterms:W3CDTF">2022-01-28T06:57:05Z</dcterms:created>
  <dcterms:modified xsi:type="dcterms:W3CDTF">2022-07-06T02:51:51Z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2052-2.7.1.4479</vt:lpwstr>
  </property>
</Properties>
</file>