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1" r:id="rId3"/>
    <p:sldMasterId id="2147483682" r:id="rId4"/>
  </p:sldMasterIdLst>
  <p:notesMasterIdLst>
    <p:notesMasterId r:id="rId25"/>
  </p:notesMasterIdLst>
  <p:sldIdLst>
    <p:sldId id="319" r:id="rId5"/>
    <p:sldId id="297" r:id="rId6"/>
    <p:sldId id="320" r:id="rId7"/>
    <p:sldId id="260" r:id="rId8"/>
    <p:sldId id="298" r:id="rId9"/>
    <p:sldId id="323" r:id="rId10"/>
    <p:sldId id="301" r:id="rId11"/>
    <p:sldId id="290" r:id="rId12"/>
    <p:sldId id="321" r:id="rId13"/>
    <p:sldId id="325" r:id="rId14"/>
    <p:sldId id="327" r:id="rId15"/>
    <p:sldId id="291" r:id="rId16"/>
    <p:sldId id="293" r:id="rId17"/>
    <p:sldId id="277" r:id="rId18"/>
    <p:sldId id="328" r:id="rId19"/>
    <p:sldId id="296" r:id="rId20"/>
    <p:sldId id="329" r:id="rId21"/>
    <p:sldId id="307" r:id="rId22"/>
    <p:sldId id="263" r:id="rId23"/>
    <p:sldId id="294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cm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FFFF"/>
    <a:srgbClr val="FF0000"/>
    <a:srgbClr val="FF66CC"/>
    <a:srgbClr val="FFFF66"/>
    <a:srgbClr val="DDB82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6"/>
    <p:restoredTop sz="94619"/>
  </p:normalViewPr>
  <p:slideViewPr>
    <p:cSldViewPr snapToGrid="0" showGuides="1">
      <p:cViewPr>
        <p:scale>
          <a:sx n="77" d="100"/>
          <a:sy n="77" d="100"/>
        </p:scale>
        <p:origin x="-1176" y="-162"/>
      </p:cViewPr>
      <p:guideLst>
        <p:guide orient="horz" pos="1099"/>
        <p:guide pos="3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b="0" dirty="0"/>
              <a:pPr lvl="0" algn="r" eaLnBrk="1" hangingPunct="1"/>
              <a:t>‹#›</a:t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solidFill>
                  <a:srgbClr val="898989"/>
                </a:solidFill>
                <a:latin typeface="Calibri" panose="020F0502020204030204" pitchFamily="34" charset="0"/>
              </a:rPr>
              <a:pPr lvl="0" algn="r" eaLnBrk="1" hangingPunct="1"/>
              <a:t>‹#›</a:t>
            </a:fld>
            <a:endParaRPr lang="zh-CN" altLang="en-US" sz="1200" b="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2016/12/26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6"/>
          <p:cNvSpPr txBox="1"/>
          <p:nvPr/>
        </p:nvSpPr>
        <p:spPr>
          <a:xfrm>
            <a:off x="0" y="1014413"/>
            <a:ext cx="9144000" cy="2103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4400" b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13.3</a:t>
            </a:r>
            <a:r>
              <a:rPr lang="en-US" altLang="zh-CN" sz="4400" b="1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</a:t>
            </a:r>
            <a:r>
              <a:rPr lang="zh-CN" altLang="en-US" sz="44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等腰三角形</a:t>
            </a:r>
            <a:br>
              <a:rPr lang="zh-CN" altLang="en-US" sz="44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</a:br>
            <a:r>
              <a:rPr lang="zh-CN" altLang="en-US" sz="44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</a:t>
            </a:r>
          </a:p>
          <a:p>
            <a:pPr lvl="0" algn="ctr" eaLnBrk="1" hangingPunct="1"/>
            <a:r>
              <a:rPr lang="zh-CN" altLang="en-US" sz="44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（第</a:t>
            </a:r>
            <a:r>
              <a:rPr lang="en-US" altLang="zh-CN" sz="4400" b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2</a:t>
            </a:r>
            <a:r>
              <a:rPr lang="zh-CN" altLang="en-US" sz="44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课时）</a:t>
            </a:r>
          </a:p>
        </p:txBody>
      </p:sp>
      <p:sp>
        <p:nvSpPr>
          <p:cNvPr id="134150" name="等腰三角形 134149"/>
          <p:cNvSpPr/>
          <p:nvPr/>
        </p:nvSpPr>
        <p:spPr>
          <a:xfrm>
            <a:off x="586740" y="3841888"/>
            <a:ext cx="8557260" cy="2085975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B2ECB8"/>
              </a:gs>
              <a:gs pos="100000">
                <a:srgbClr val="FF99FF"/>
              </a:gs>
            </a:gsLst>
            <a:lin ang="5400000" scaled="1"/>
            <a:tileRect/>
          </a:gra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7828" name="矩形 77827"/>
          <p:cNvSpPr/>
          <p:nvPr/>
        </p:nvSpPr>
        <p:spPr>
          <a:xfrm>
            <a:off x="2614930" y="4999355"/>
            <a:ext cx="5039995" cy="53530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3600" normalizeH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等腰三角形的判定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altLang="zh-CN" sz="4000" b="1" dirty="0" smtClean="0"/>
          </a:p>
          <a:p>
            <a:pPr>
              <a:buNone/>
            </a:pPr>
            <a:endParaRPr lang="en-US" altLang="zh-CN" sz="4000" b="1" dirty="0" smtClean="0"/>
          </a:p>
          <a:p>
            <a:pPr>
              <a:buNone/>
            </a:pPr>
            <a:endParaRPr lang="en-US" altLang="zh-CN" sz="4000" b="1" dirty="0" smtClean="0"/>
          </a:p>
          <a:p>
            <a:pPr>
              <a:buNone/>
            </a:pP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内容占位符 2"/>
          <p:cNvSpPr txBox="1"/>
          <p:nvPr/>
        </p:nvSpPr>
        <p:spPr>
          <a:xfrm>
            <a:off x="72073" y="416243"/>
            <a:ext cx="8863012" cy="369728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186055" lvl="0" indent="-186055" eaLnBrk="1" hangingPunct="1">
              <a:lnSpc>
                <a:spcPct val="220000"/>
              </a:lnSpc>
              <a:spcBef>
                <a:spcPct val="20000"/>
              </a:spcBef>
              <a:buChar char="•"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学习目标：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186055" lvl="0" indent="-186055" eaLnBrk="1" hangingPunct="1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等腰三角形判定定理．</a:t>
            </a:r>
          </a:p>
          <a:p>
            <a:pPr marL="186055" lvl="0" indent="-186055" eaLnBrk="1" hangingPunct="1"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理解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等腰三角形的判定定理，并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会运用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其进行简  </a:t>
            </a:r>
          </a:p>
          <a:p>
            <a:pPr marL="186055" lvl="0" indent="-186055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单的证明．</a:t>
            </a:r>
          </a:p>
          <a:p>
            <a:pPr marL="186055" lvl="0" indent="-186055" eaLnBrk="1" hangingPunct="1"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了解等腰三角形的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尺规作图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</a:p>
          <a:p>
            <a:pPr marL="186055" lvl="0" indent="-186055" eaLnBrk="1" hangingPunct="1">
              <a:lnSpc>
                <a:spcPct val="240000"/>
              </a:lnSpc>
              <a:spcBef>
                <a:spcPct val="20000"/>
              </a:spcBef>
              <a:buChar char="•"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学习重点：</a:t>
            </a:r>
          </a:p>
          <a:p>
            <a:pPr marL="186055" lvl="0" indent="-186055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理解和运用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等腰三角形的判定定理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内容占位符 2066"/>
          <p:cNvSpPr>
            <a:spLocks noGrp="1"/>
          </p:cNvSpPr>
          <p:nvPr>
            <p:ph idx="1"/>
          </p:nvPr>
        </p:nvSpPr>
        <p:spPr>
          <a:xfrm>
            <a:off x="611505" y="552450"/>
            <a:ext cx="7886700" cy="4351338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r>
              <a:rPr lang="zh-CN" altLang="en-US" sz="2800" b="1" dirty="0"/>
              <a:t>如图 </a:t>
            </a:r>
            <a:r>
              <a:rPr lang="en-US" altLang="zh-CN" sz="2800" b="1"/>
              <a:t>△ABC</a:t>
            </a:r>
            <a:r>
              <a:rPr lang="zh-CN" altLang="en-US" sz="2800" b="1"/>
              <a:t>中</a:t>
            </a:r>
            <a:r>
              <a:rPr lang="en-US" altLang="zh-CN" sz="2800" b="1"/>
              <a:t>AB=AC</a:t>
            </a:r>
          </a:p>
          <a:p>
            <a:pPr marL="609600" indent="-609600">
              <a:lnSpc>
                <a:spcPct val="100000"/>
              </a:lnSpc>
              <a:buNone/>
            </a:pPr>
            <a:r>
              <a:rPr lang="zh-CN" altLang="en-US" sz="2800" b="1" dirty="0"/>
              <a:t>请你说说等腰三角形的性质有哪些？</a:t>
            </a:r>
          </a:p>
          <a:p>
            <a:pPr marL="609600" indent="-609600">
              <a:lnSpc>
                <a:spcPct val="120000"/>
              </a:lnSpc>
              <a:buNone/>
            </a:pPr>
            <a:r>
              <a:rPr lang="en-US" altLang="zh-CN" sz="3200" b="1" dirty="0">
                <a:solidFill>
                  <a:srgbClr val="FF3300"/>
                </a:solidFill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</a:rPr>
              <a:t>、等腰三角形</a:t>
            </a:r>
            <a:r>
              <a:rPr lang="zh-CN" altLang="en-US" sz="3200" b="1" dirty="0">
                <a:solidFill>
                  <a:srgbClr val="7030A0"/>
                </a:solidFill>
              </a:rPr>
              <a:t>两底角相等</a:t>
            </a:r>
            <a:r>
              <a:rPr lang="zh-CN" altLang="en-US" sz="3200" b="1" dirty="0">
                <a:solidFill>
                  <a:srgbClr val="FF3300"/>
                </a:solidFill>
              </a:rPr>
              <a:t>（</a:t>
            </a:r>
            <a:r>
              <a:rPr lang="zh-CN" altLang="en-US" sz="3200" b="1" dirty="0">
                <a:solidFill>
                  <a:srgbClr val="FF66CC"/>
                </a:solidFill>
              </a:rPr>
              <a:t>等边对等角</a:t>
            </a:r>
            <a:r>
              <a:rPr lang="zh-CN" altLang="en-US" sz="3200" b="1" dirty="0">
                <a:solidFill>
                  <a:srgbClr val="FF3300"/>
                </a:solidFill>
              </a:rPr>
              <a:t>），</a:t>
            </a:r>
          </a:p>
          <a:p>
            <a:pPr marL="609600" indent="-609600" algn="l">
              <a:lnSpc>
                <a:spcPct val="100000"/>
              </a:lnSpc>
              <a:buNone/>
            </a:pPr>
            <a:r>
              <a:rPr lang="en-US" altLang="zh-CN" sz="3200" b="1" dirty="0">
                <a:solidFill>
                  <a:srgbClr val="FF3300"/>
                </a:solidFill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</a:rPr>
              <a:t>、等腰三角形的</a:t>
            </a:r>
            <a:r>
              <a:rPr lang="zh-CN" altLang="en-US" sz="3200" b="1" dirty="0">
                <a:solidFill>
                  <a:srgbClr val="002060"/>
                </a:solidFill>
              </a:rPr>
              <a:t>顶角平分线</a:t>
            </a:r>
            <a:r>
              <a:rPr lang="zh-CN" altLang="en-US" sz="3200" b="1" dirty="0">
                <a:solidFill>
                  <a:srgbClr val="FF3300"/>
                </a:solidFill>
              </a:rPr>
              <a:t>、</a:t>
            </a:r>
            <a:r>
              <a:rPr lang="zh-CN" altLang="en-US" sz="3200" b="1" dirty="0">
                <a:solidFill>
                  <a:srgbClr val="7030A0"/>
                </a:solidFill>
              </a:rPr>
              <a:t>底边上的高</a:t>
            </a:r>
            <a:r>
              <a:rPr lang="zh-CN" altLang="en-US" sz="3200" b="1" dirty="0">
                <a:solidFill>
                  <a:srgbClr val="FF3300"/>
                </a:solidFill>
              </a:rPr>
              <a:t>、</a:t>
            </a:r>
            <a:r>
              <a:rPr lang="zh-CN" altLang="en-US" sz="3200" b="1" dirty="0">
                <a:solidFill>
                  <a:srgbClr val="C00000"/>
                </a:solidFill>
              </a:rPr>
              <a:t>底边上的中线</a:t>
            </a:r>
            <a:r>
              <a:rPr lang="zh-CN" altLang="en-US" sz="3200" b="1" dirty="0">
                <a:solidFill>
                  <a:srgbClr val="FF3300"/>
                </a:solidFill>
              </a:rPr>
              <a:t>互相重合</a:t>
            </a:r>
            <a:r>
              <a:rPr lang="en-US" altLang="zh-CN" sz="3200" b="1" dirty="0">
                <a:solidFill>
                  <a:srgbClr val="FF3300"/>
                </a:solidFill>
              </a:rPr>
              <a:t>(</a:t>
            </a:r>
            <a:r>
              <a:rPr lang="zh-CN" altLang="en-US" sz="3200" b="1" dirty="0">
                <a:solidFill>
                  <a:srgbClr val="002060"/>
                </a:solidFill>
              </a:rPr>
              <a:t>三线合一</a:t>
            </a:r>
            <a:r>
              <a:rPr lang="en-US" altLang="zh-CN" sz="3200" b="1" dirty="0">
                <a:solidFill>
                  <a:srgbClr val="FF3300"/>
                </a:solidFill>
              </a:rPr>
              <a:t>)</a:t>
            </a:r>
            <a:r>
              <a:rPr lang="zh-CN" altLang="en-US" sz="3200" b="1" dirty="0">
                <a:solidFill>
                  <a:srgbClr val="FF3300"/>
                </a:solidFill>
              </a:rPr>
              <a:t>。</a:t>
            </a:r>
          </a:p>
          <a:p>
            <a:pPr marL="609600" indent="-609600">
              <a:lnSpc>
                <a:spcPct val="80000"/>
              </a:lnSpc>
              <a:buNone/>
            </a:pPr>
            <a:endParaRPr lang="zh-CN" altLang="en-US" sz="3200" b="1" dirty="0">
              <a:solidFill>
                <a:srgbClr val="FF3300"/>
              </a:solidFill>
            </a:endParaRPr>
          </a:p>
          <a:p>
            <a:pPr marL="609600" indent="-609600">
              <a:lnSpc>
                <a:spcPct val="80000"/>
              </a:lnSpc>
              <a:buNone/>
            </a:pPr>
            <a:endParaRPr lang="zh-CN" altLang="en-US" sz="3200" b="1">
              <a:solidFill>
                <a:srgbClr val="FF3300"/>
              </a:solidFill>
            </a:endParaRPr>
          </a:p>
        </p:txBody>
      </p:sp>
      <p:pic>
        <p:nvPicPr>
          <p:cNvPr id="2075" name="图片 2074" descr="j029912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800000"/>
              </a:clrTo>
            </a:clrChange>
          </a:blip>
          <a:stretch>
            <a:fillRect/>
          </a:stretch>
        </p:blipFill>
        <p:spPr>
          <a:xfrm>
            <a:off x="0" y="6381115"/>
            <a:ext cx="1100455" cy="476885"/>
          </a:xfrm>
          <a:prstGeom prst="rect">
            <a:avLst/>
          </a:prstGeom>
          <a:noFill/>
          <a:ln w="19050">
            <a:noFill/>
          </a:ln>
        </p:spPr>
      </p:pic>
      <p:grpSp>
        <p:nvGrpSpPr>
          <p:cNvPr id="2082" name="组合 2081"/>
          <p:cNvGrpSpPr/>
          <p:nvPr/>
        </p:nvGrpSpPr>
        <p:grpSpPr>
          <a:xfrm>
            <a:off x="7420928" y="4542155"/>
            <a:ext cx="477837" cy="2546350"/>
            <a:chOff x="4325" y="2741"/>
            <a:chExt cx="301" cy="1604"/>
          </a:xfrm>
        </p:grpSpPr>
        <p:sp>
          <p:nvSpPr>
            <p:cNvPr id="2073" name="直接连接符 2072"/>
            <p:cNvSpPr/>
            <p:nvPr/>
          </p:nvSpPr>
          <p:spPr>
            <a:xfrm>
              <a:off x="4377" y="2741"/>
              <a:ext cx="0" cy="136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lgDash"/>
              <a:headEnd type="none" w="med" len="med"/>
              <a:tailEnd type="none" w="med" len="med"/>
            </a:ln>
          </p:spPr>
        </p:sp>
        <p:sp>
          <p:nvSpPr>
            <p:cNvPr id="2074" name="矩形 2073"/>
            <p:cNvSpPr/>
            <p:nvPr/>
          </p:nvSpPr>
          <p:spPr>
            <a:xfrm>
              <a:off x="4325" y="3980"/>
              <a:ext cx="301" cy="36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</a:p>
          </p:txBody>
        </p:sp>
      </p:grpSp>
      <p:sp>
        <p:nvSpPr>
          <p:cNvPr id="2071" name="矩形 2070"/>
          <p:cNvSpPr/>
          <p:nvPr/>
        </p:nvSpPr>
        <p:spPr>
          <a:xfrm>
            <a:off x="8618538" y="5711825"/>
            <a:ext cx="477837" cy="579438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grpSp>
        <p:nvGrpSpPr>
          <p:cNvPr id="2086" name="组合 2085"/>
          <p:cNvGrpSpPr/>
          <p:nvPr/>
        </p:nvGrpSpPr>
        <p:grpSpPr>
          <a:xfrm>
            <a:off x="5776595" y="4153218"/>
            <a:ext cx="2879725" cy="2667000"/>
            <a:chOff x="3606" y="2251"/>
            <a:chExt cx="1814" cy="1680"/>
          </a:xfrm>
        </p:grpSpPr>
        <p:sp>
          <p:nvSpPr>
            <p:cNvPr id="2068" name="直接连接符 2067"/>
            <p:cNvSpPr/>
            <p:nvPr/>
          </p:nvSpPr>
          <p:spPr>
            <a:xfrm>
              <a:off x="3787" y="3838"/>
              <a:ext cx="163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72" name="矩形 2071"/>
            <p:cNvSpPr/>
            <p:nvPr/>
          </p:nvSpPr>
          <p:spPr>
            <a:xfrm>
              <a:off x="3606" y="3566"/>
              <a:ext cx="301" cy="36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pPr lvl="0">
                <a:spcBef>
                  <a:spcPct val="20000"/>
                </a:spcBef>
              </a:pP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2069" name="直接连接符 2068"/>
            <p:cNvSpPr/>
            <p:nvPr/>
          </p:nvSpPr>
          <p:spPr>
            <a:xfrm flipV="1">
              <a:off x="3833" y="2496"/>
              <a:ext cx="862" cy="136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70" name="直接连接符 2069"/>
            <p:cNvSpPr/>
            <p:nvPr/>
          </p:nvSpPr>
          <p:spPr>
            <a:xfrm>
              <a:off x="4694" y="2478"/>
              <a:ext cx="726" cy="136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76" name="文本框 2075"/>
            <p:cNvSpPr txBox="1"/>
            <p:nvPr/>
          </p:nvSpPr>
          <p:spPr>
            <a:xfrm>
              <a:off x="4740" y="2251"/>
              <a:ext cx="301" cy="36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</a:p>
          </p:txBody>
        </p:sp>
      </p:grpSp>
      <p:sp>
        <p:nvSpPr>
          <p:cNvPr id="2084" name="文本框 2083"/>
          <p:cNvSpPr txBox="1"/>
          <p:nvPr/>
        </p:nvSpPr>
        <p:spPr>
          <a:xfrm>
            <a:off x="611188" y="3574098"/>
            <a:ext cx="5759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作这条辅助线有几种说法？</a:t>
            </a:r>
          </a:p>
        </p:txBody>
      </p:sp>
      <p:sp>
        <p:nvSpPr>
          <p:cNvPr id="2085" name="文本框 2084"/>
          <p:cNvSpPr txBox="1"/>
          <p:nvPr/>
        </p:nvSpPr>
        <p:spPr>
          <a:xfrm>
            <a:off x="1100138" y="4153535"/>
            <a:ext cx="3265487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有三种。</a:t>
            </a:r>
          </a:p>
          <a:p>
            <a:pPr lvl="0"/>
            <a:r>
              <a:rPr lang="en-US" altLang="zh-CN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、作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顶角平分线</a:t>
            </a:r>
          </a:p>
          <a:p>
            <a:pPr lvl="0"/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、底边上的高</a:t>
            </a:r>
          </a:p>
          <a:p>
            <a:pPr lvl="0"/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、底边上的中线</a:t>
            </a:r>
          </a:p>
        </p:txBody>
      </p:sp>
      <p:sp>
        <p:nvSpPr>
          <p:cNvPr id="3111" name="标题 3110"/>
          <p:cNvSpPr>
            <a:spLocks noGrp="1"/>
          </p:cNvSpPr>
          <p:nvPr/>
        </p:nvSpPr>
        <p:spPr>
          <a:xfrm>
            <a:off x="0" y="37465"/>
            <a:ext cx="3083560" cy="6591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300" b="1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知识回顾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2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" grpId="0" build="p"/>
      <p:bldP spid="2084" grpId="0"/>
      <p:bldP spid="2085" grpId="0"/>
      <p:bldP spid="31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9"/>
          <p:cNvSpPr/>
          <p:nvPr/>
        </p:nvSpPr>
        <p:spPr>
          <a:xfrm>
            <a:off x="270510" y="1387793"/>
            <a:ext cx="8969375" cy="10909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等腰三角形性质定理的内容是什么？这个命   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题的题设和结论分别是什么？</a:t>
            </a:r>
          </a:p>
        </p:txBody>
      </p:sp>
      <p:sp>
        <p:nvSpPr>
          <p:cNvPr id="5125" name="Rectangle 10"/>
          <p:cNvSpPr/>
          <p:nvPr/>
        </p:nvSpPr>
        <p:spPr>
          <a:xfrm>
            <a:off x="270510" y="3029268"/>
            <a:ext cx="8969375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性质定理的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条件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是：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一个三角形中有两条边相等．   </a:t>
            </a:r>
          </a:p>
        </p:txBody>
      </p:sp>
      <p:sp>
        <p:nvSpPr>
          <p:cNvPr id="6156" name="Rectangle 12"/>
          <p:cNvSpPr/>
          <p:nvPr/>
        </p:nvSpPr>
        <p:spPr>
          <a:xfrm>
            <a:off x="778828" y="4076383"/>
            <a:ext cx="6584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algn="r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结论：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这两条边所对的角相等．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</p:txBody>
      </p:sp>
      <p:sp>
        <p:nvSpPr>
          <p:cNvPr id="72706" name="标题 72705"/>
          <p:cNvSpPr>
            <a:spLocks noGrp="1"/>
          </p:cNvSpPr>
          <p:nvPr>
            <p:ph type="title"/>
          </p:nvPr>
        </p:nvSpPr>
        <p:spPr>
          <a:xfrm>
            <a:off x="692150" y="5076825"/>
            <a:ext cx="7886700" cy="1325563"/>
          </a:xfrm>
        </p:spPr>
        <p:txBody>
          <a:bodyPr anchor="b"/>
          <a:lstStyle/>
          <a:p>
            <a:pPr>
              <a:lnSpc>
                <a:spcPct val="120000"/>
              </a:lnSpc>
            </a:pPr>
            <a:r>
              <a:rPr lang="en-US" altLang="zh-CN" sz="3200" dirty="0"/>
              <a:t>  </a:t>
            </a:r>
            <a:r>
              <a:rPr lang="zh-CN" altLang="en-US" sz="3200" dirty="0"/>
              <a:t>反过来，</a:t>
            </a:r>
            <a:r>
              <a:rPr lang="en-US" altLang="zh-CN" sz="3200" dirty="0"/>
              <a:t>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</a:rPr>
              <a:t>在三角形中，如果有两个角相等，那么它们所对的边有什么关系</a:t>
            </a:r>
            <a:r>
              <a:rPr lang="en-US" altLang="zh-CN" sz="3200" b="1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0510" y="247650"/>
            <a:ext cx="6766560" cy="746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defTabSz="685800"/>
            <a:r>
              <a:rPr lang="zh-CN" altLang="en-US" sz="4300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j-cs"/>
                <a:sym typeface="+mn-ea"/>
              </a:rPr>
              <a:t>探索等腰三角形的判定定理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6156" grpId="0"/>
      <p:bldP spid="727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/>
          <p:nvPr/>
        </p:nvSpPr>
        <p:spPr>
          <a:xfrm>
            <a:off x="0" y="500063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endParaRPr lang="zh-CN" altLang="en-US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1755" name="TextBox 9"/>
          <p:cNvSpPr txBox="1"/>
          <p:nvPr/>
        </p:nvSpPr>
        <p:spPr>
          <a:xfrm>
            <a:off x="196850" y="1577023"/>
            <a:ext cx="9267825" cy="18395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作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顶角的平分线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底边上的高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底边的中线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，将一</a:t>
            </a:r>
          </a:p>
          <a:p>
            <a:pPr lvl="0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个三角形的问题转化为两个全等三角形来证明两个角相等． </a:t>
            </a:r>
          </a:p>
        </p:txBody>
      </p:sp>
      <p:sp>
        <p:nvSpPr>
          <p:cNvPr id="31758" name="Rectangle 14"/>
          <p:cNvSpPr/>
          <p:nvPr/>
        </p:nvSpPr>
        <p:spPr>
          <a:xfrm>
            <a:off x="196850" y="408146"/>
            <a:ext cx="6911975" cy="5791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defTabSz="0" eaLnBrk="0" hangingPunct="0">
              <a:tabLst>
                <a:tab pos="269875" algn="l"/>
              </a:tabLst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思考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性质定理证明方法是什么？ </a:t>
            </a:r>
          </a:p>
        </p:txBody>
      </p:sp>
      <p:sp>
        <p:nvSpPr>
          <p:cNvPr id="6156" name="Rectangle 9"/>
          <p:cNvSpPr/>
          <p:nvPr/>
        </p:nvSpPr>
        <p:spPr>
          <a:xfrm>
            <a:off x="-120015" y="4454049"/>
            <a:ext cx="8969375" cy="5791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问题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一个三角形满足什么条件是等腰三角形？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5" grpId="0"/>
      <p:bldP spid="61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40118" y="1664018"/>
            <a:ext cx="51625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这两个角所对的边相等．　　  </a:t>
            </a:r>
          </a:p>
        </p:txBody>
      </p:sp>
      <p:sp>
        <p:nvSpPr>
          <p:cNvPr id="33801" name="Rectangle 1"/>
          <p:cNvSpPr/>
          <p:nvPr/>
        </p:nvSpPr>
        <p:spPr>
          <a:xfrm>
            <a:off x="67310" y="272415"/>
            <a:ext cx="9220200" cy="10909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268605" defTabSz="0" eaLnBrk="0" hangingPunct="0">
              <a:spcBef>
                <a:spcPct val="20000"/>
              </a:spcBef>
              <a:tabLst>
                <a:tab pos="269875" algn="l"/>
              </a:tabLst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　　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n-ea"/>
              </a:rPr>
              <a:t>思考1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　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Times New Roman" panose="02020603050405020304" pitchFamily="18" charset="0"/>
              </a:rPr>
              <a:t>如果一个三角形有两个角相等，那么这两  </a:t>
            </a:r>
          </a:p>
          <a:p>
            <a:pPr lvl="0" indent="268605" defTabSz="0" eaLnBrk="0" hangingPunct="0">
              <a:spcBef>
                <a:spcPct val="20000"/>
              </a:spcBef>
              <a:tabLst>
                <a:tab pos="269875" algn="l"/>
              </a:tabLst>
            </a:pP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Times New Roman" panose="02020603050405020304" pitchFamily="18" charset="0"/>
              </a:rPr>
              <a:t>个角所对的边有什么关系？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3750" y="3569018"/>
            <a:ext cx="6440170" cy="1541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题设：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一个三角形有两个角相等． 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结论：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这两个角所对的边相等． </a:t>
            </a:r>
          </a:p>
        </p:txBody>
      </p:sp>
      <p:sp>
        <p:nvSpPr>
          <p:cNvPr id="32780" name="Rectangle 1"/>
          <p:cNvSpPr/>
          <p:nvPr/>
        </p:nvSpPr>
        <p:spPr>
          <a:xfrm>
            <a:off x="184785" y="2478406"/>
            <a:ext cx="9220200" cy="10909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268605" defTabSz="0" eaLnBrk="0" hangingPunct="0">
              <a:spcBef>
                <a:spcPct val="20000"/>
              </a:spcBef>
              <a:tabLst>
                <a:tab pos="269875" algn="l"/>
              </a:tabLst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　　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思考</a:t>
            </a:r>
            <a:r>
              <a:rPr lang="en-US" altLang="zh-CN" sz="3200" b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这个命题的题设和结论又分别是什么呢？ </a:t>
            </a:r>
          </a:p>
          <a:p>
            <a:pPr lvl="0" indent="268605" defTabSz="0" eaLnBrk="0" hangingPunct="0">
              <a:spcBef>
                <a:spcPct val="20000"/>
              </a:spcBef>
              <a:tabLst>
                <a:tab pos="269875" algn="l"/>
              </a:tabLst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如何证明这个命题？</a:t>
            </a:r>
          </a:p>
        </p:txBody>
      </p:sp>
      <p:sp>
        <p:nvSpPr>
          <p:cNvPr id="7192" name="Rectangle 25"/>
          <p:cNvSpPr/>
          <p:nvPr/>
        </p:nvSpPr>
        <p:spPr>
          <a:xfrm>
            <a:off x="184468" y="5604193"/>
            <a:ext cx="8939212" cy="10909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2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问题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类比等腰三角形性质定理的证明方法，你能  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选择一种来证明这个命题吗？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2780" grpId="0"/>
      <p:bldP spid="71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9" name="Text Box 27"/>
          <p:cNvSpPr txBox="1"/>
          <p:nvPr/>
        </p:nvSpPr>
        <p:spPr>
          <a:xfrm>
            <a:off x="555943" y="1462405"/>
            <a:ext cx="77089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证明：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过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点作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AE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，垂足为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在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ABE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ACE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中，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4840" name="组合 34839"/>
          <p:cNvGrpSpPr/>
          <p:nvPr/>
        </p:nvGrpSpPr>
        <p:grpSpPr>
          <a:xfrm>
            <a:off x="6050598" y="1914525"/>
            <a:ext cx="2808287" cy="3216275"/>
            <a:chOff x="10" y="1642"/>
            <a:chExt cx="1769" cy="2026"/>
          </a:xfrm>
        </p:grpSpPr>
        <p:sp>
          <p:nvSpPr>
            <p:cNvPr id="34830" name="等腰三角形 14"/>
            <p:cNvSpPr/>
            <p:nvPr/>
          </p:nvSpPr>
          <p:spPr>
            <a:xfrm>
              <a:off x="249" y="1978"/>
              <a:ext cx="1305" cy="1395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zh-CN" altLang="en-US" b="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94" y="1642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" y="3202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54" y="3194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80" y="3341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34835" name="直接连接符 19"/>
            <p:cNvCxnSpPr>
              <a:endCxn id="34830" idx="3"/>
            </p:cNvCxnSpPr>
            <p:nvPr/>
          </p:nvCxnSpPr>
          <p:spPr>
            <a:xfrm rot="-5400000" flipH="1">
              <a:off x="215" y="2694"/>
              <a:ext cx="137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cxnSp>
        <p:sp>
          <p:nvSpPr>
            <p:cNvPr id="34836" name="矩形 20"/>
            <p:cNvSpPr/>
            <p:nvPr/>
          </p:nvSpPr>
          <p:spPr>
            <a:xfrm>
              <a:off x="899" y="3281"/>
              <a:ext cx="90" cy="90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zh-CN" altLang="en-US" b="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4844" name="组合 34843"/>
          <p:cNvGrpSpPr/>
          <p:nvPr/>
        </p:nvGrpSpPr>
        <p:grpSpPr>
          <a:xfrm>
            <a:off x="1262063" y="2602230"/>
            <a:ext cx="4738687" cy="1373188"/>
            <a:chOff x="1801" y="3887"/>
            <a:chExt cx="2985" cy="865"/>
          </a:xfrm>
        </p:grpSpPr>
        <p:sp>
          <p:nvSpPr>
            <p:cNvPr id="34825" name="AutoShape 29"/>
            <p:cNvSpPr/>
            <p:nvPr/>
          </p:nvSpPr>
          <p:spPr>
            <a:xfrm>
              <a:off x="1801" y="4013"/>
              <a:ext cx="89" cy="627"/>
            </a:xfrm>
            <a:prstGeom prst="leftBrace">
              <a:avLst>
                <a:gd name="adj1" fmla="val 58707"/>
                <a:gd name="adj2" fmla="val 50000"/>
              </a:avLst>
            </a:prstGeom>
            <a:noFill/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43" name="矩形 34842"/>
            <p:cNvSpPr/>
            <p:nvPr/>
          </p:nvSpPr>
          <p:spPr>
            <a:xfrm>
              <a:off x="1906" y="3887"/>
              <a:ext cx="2880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∠</a:t>
              </a:r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B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∠</a:t>
              </a:r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</a:p>
            <a:p>
              <a:pPr lvl="0" eaLnBrk="1" hangingPunct="1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∠</a:t>
              </a:r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AEB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∠</a:t>
              </a:r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AEC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b="0">
                  <a:latin typeface="Times New Roman" panose="02020603050405020304" pitchFamily="18" charset="0"/>
                  <a:ea typeface="宋体" panose="02010600030101010101" pitchFamily="2" charset="-122"/>
                </a:rPr>
                <a:t>90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°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 AE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b="0" i="1" dirty="0" err="1">
                  <a:latin typeface="Times New Roman" panose="02020603050405020304" pitchFamily="18" charset="0"/>
                  <a:ea typeface="宋体" panose="02010600030101010101" pitchFamily="2" charset="-122"/>
                </a:rPr>
                <a:t>AE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4846" name="矩形 34845"/>
          <p:cNvSpPr/>
          <p:nvPr/>
        </p:nvSpPr>
        <p:spPr>
          <a:xfrm>
            <a:off x="1174115" y="4153535"/>
            <a:ext cx="45720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∴ 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ABE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≌△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ACE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∴  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48" name="矩形 34847"/>
          <p:cNvSpPr/>
          <p:nvPr/>
        </p:nvSpPr>
        <p:spPr>
          <a:xfrm>
            <a:off x="-39052" y="5441633"/>
            <a:ext cx="6338887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追问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你还有其他证明方法吗？  </a:t>
            </a:r>
          </a:p>
        </p:txBody>
      </p:sp>
      <p:sp>
        <p:nvSpPr>
          <p:cNvPr id="8214" name="Rectangle 22"/>
          <p:cNvSpPr/>
          <p:nvPr/>
        </p:nvSpPr>
        <p:spPr>
          <a:xfrm>
            <a:off x="290513" y="235903"/>
            <a:ext cx="8840787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26670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 已知：如图，在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求证：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   </a:t>
            </a:r>
          </a:p>
          <a:p>
            <a:pPr lvl="0" indent="26670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</a:p>
        </p:txBody>
      </p:sp>
      <p:sp>
        <p:nvSpPr>
          <p:cNvPr id="35862" name="Rectangle 26"/>
          <p:cNvSpPr/>
          <p:nvPr/>
        </p:nvSpPr>
        <p:spPr>
          <a:xfrm>
            <a:off x="-65722" y="6246337"/>
            <a:ext cx="6546850" cy="518160"/>
          </a:xfrm>
          <a:prstGeom prst="rect">
            <a:avLst/>
          </a:prstGeom>
          <a:noFill/>
          <a:ln w="9525">
            <a:solidFill>
              <a:srgbClr val="FFFFFF"/>
            </a:solidFill>
          </a:ln>
        </p:spPr>
        <p:txBody>
          <a:bodyPr anchor="ctr">
            <a:spAutoFit/>
          </a:bodyPr>
          <a:lstStyle/>
          <a:p>
            <a:pPr lvl="0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思考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能作底边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上的中线吗？  </a:t>
            </a:r>
          </a:p>
        </p:txBody>
      </p:sp>
      <p:sp>
        <p:nvSpPr>
          <p:cNvPr id="8223" name="Rectangle 31"/>
          <p:cNvSpPr/>
          <p:nvPr/>
        </p:nvSpPr>
        <p:spPr>
          <a:xfrm>
            <a:off x="6481445" y="6246495"/>
            <a:ext cx="19700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不能．　　</a:t>
            </a:r>
          </a:p>
        </p:txBody>
      </p:sp>
      <p:sp>
        <p:nvSpPr>
          <p:cNvPr id="6" name="Rectangle 31"/>
          <p:cNvSpPr/>
          <p:nvPr/>
        </p:nvSpPr>
        <p:spPr>
          <a:xfrm>
            <a:off x="6000750" y="5441950"/>
            <a:ext cx="3939540" cy="518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作顶角</a:t>
            </a:r>
            <a:r>
              <a:rPr lang="en-US" altLang="zh-CN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BAC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的平分线　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8" grpId="0"/>
      <p:bldP spid="35862" grpId="0" bldLvl="0" animBg="1"/>
      <p:bldP spid="822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10"/>
          <p:cNvSpPr/>
          <p:nvPr/>
        </p:nvSpPr>
        <p:spPr>
          <a:xfrm>
            <a:off x="68580" y="4131311"/>
            <a:ext cx="5762625" cy="1029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26670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　　</a:t>
            </a:r>
            <a:r>
              <a:rPr lang="zh-CN" altLang="en-US" sz="28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思考　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与等腰三角形性质进  </a:t>
            </a:r>
          </a:p>
          <a:p>
            <a:pPr lvl="0" indent="26670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行比较看有什么区别？</a:t>
            </a:r>
          </a:p>
        </p:txBody>
      </p:sp>
      <p:sp>
        <p:nvSpPr>
          <p:cNvPr id="8208" name="矩形 8207"/>
          <p:cNvSpPr/>
          <p:nvPr/>
        </p:nvSpPr>
        <p:spPr>
          <a:xfrm>
            <a:off x="208280" y="299720"/>
            <a:ext cx="8829040" cy="18770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600" b="1" dirty="0">
                <a:solidFill>
                  <a:srgbClr val="FF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等腰三角形的判定方法：  </a:t>
            </a:r>
          </a:p>
          <a:p>
            <a:pPr lvl="0" eaLnBrk="1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如果一个三角形有两个角相等，那么这两个角所对   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的边也相等（简写成“等角对等边”）．</a:t>
            </a:r>
          </a:p>
        </p:txBody>
      </p:sp>
      <p:grpSp>
        <p:nvGrpSpPr>
          <p:cNvPr id="8217" name="组合 8216"/>
          <p:cNvGrpSpPr/>
          <p:nvPr/>
        </p:nvGrpSpPr>
        <p:grpSpPr>
          <a:xfrm>
            <a:off x="6336983" y="1907540"/>
            <a:ext cx="2808287" cy="2995613"/>
            <a:chOff x="3555" y="1908"/>
            <a:chExt cx="1769" cy="1887"/>
          </a:xfrm>
        </p:grpSpPr>
        <p:sp>
          <p:nvSpPr>
            <p:cNvPr id="8210" name="等腰三角形 14"/>
            <p:cNvSpPr/>
            <p:nvPr/>
          </p:nvSpPr>
          <p:spPr>
            <a:xfrm>
              <a:off x="3794" y="2244"/>
              <a:ext cx="1305" cy="1395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zh-CN" altLang="en-US" b="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339" y="1908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55" y="3468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099" y="3460"/>
              <a:ext cx="22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19" name="矩形 8218"/>
          <p:cNvSpPr/>
          <p:nvPr/>
        </p:nvSpPr>
        <p:spPr>
          <a:xfrm>
            <a:off x="508000" y="2426653"/>
            <a:ext cx="5067300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CC33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符号语言：</a:t>
            </a: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∵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在△</a:t>
            </a:r>
            <a:r>
              <a:rPr lang="en-US" altLang="zh-CN" sz="2800" b="0" i="1">
                <a:latin typeface="Times New Roman" panose="02020603050405020304" pitchFamily="18" charset="0"/>
                <a:ea typeface="楷体_GB2312" pitchFamily="49" charset="-122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zh-CN" altLang="en-US" sz="2800" b="1" dirty="0">
                <a:latin typeface="宋体" panose="02010600030101010101" pitchFamily="2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  <a:ea typeface="楷体_GB2312" pitchFamily="49" charset="-122"/>
              </a:rPr>
              <a:t>B </a:t>
            </a:r>
            <a:r>
              <a:rPr lang="en-US" altLang="zh-CN" sz="2800" b="1">
                <a:latin typeface="宋体" panose="02010600030101010101" pitchFamily="2" charset="-122"/>
                <a:ea typeface="楷体_GB2312" pitchFamily="49" charset="-122"/>
              </a:rPr>
              <a:t>=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ea typeface="楷体_GB2312" pitchFamily="49" charset="-122"/>
              </a:rPr>
              <a:t>，</a:t>
            </a: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sz="2800" b="0" i="1">
                <a:latin typeface="Times New Roman" panose="02020603050405020304" pitchFamily="18" charset="0"/>
                <a:ea typeface="楷体_GB2312" pitchFamily="49" charset="-122"/>
              </a:rPr>
              <a:t>AB </a:t>
            </a:r>
            <a:r>
              <a:rPr lang="en-US" altLang="zh-CN" sz="2800" b="1">
                <a:latin typeface="宋体" panose="02010600030101010101" pitchFamily="2" charset="-122"/>
                <a:ea typeface="楷体_GB2312" pitchFamily="49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楷体_GB2312" pitchFamily="49" charset="-122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  <a:ea typeface="楷体_GB2312" pitchFamily="49" charset="-122"/>
              </a:rPr>
              <a:t>．</a:t>
            </a:r>
          </a:p>
        </p:txBody>
      </p:sp>
      <p:sp>
        <p:nvSpPr>
          <p:cNvPr id="72711" name="文本框 72710"/>
          <p:cNvSpPr txBox="1"/>
          <p:nvPr/>
        </p:nvSpPr>
        <p:spPr>
          <a:xfrm>
            <a:off x="1403350" y="4581525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endParaRPr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2" name="文本框 72711"/>
          <p:cNvSpPr txBox="1"/>
          <p:nvPr/>
        </p:nvSpPr>
        <p:spPr>
          <a:xfrm>
            <a:off x="1593850" y="5303838"/>
            <a:ext cx="44942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性质是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等边            等角</a:t>
            </a:r>
          </a:p>
        </p:txBody>
      </p:sp>
      <p:sp>
        <p:nvSpPr>
          <p:cNvPr id="72715" name="右箭头 72714"/>
          <p:cNvSpPr/>
          <p:nvPr/>
        </p:nvSpPr>
        <p:spPr>
          <a:xfrm>
            <a:off x="3931285" y="535114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6" name="文本框 72715"/>
          <p:cNvSpPr txBox="1"/>
          <p:nvPr/>
        </p:nvSpPr>
        <p:spPr>
          <a:xfrm>
            <a:off x="1508125" y="5976620"/>
            <a:ext cx="44942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判定是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等角            等边</a:t>
            </a:r>
          </a:p>
        </p:txBody>
      </p:sp>
      <p:sp>
        <p:nvSpPr>
          <p:cNvPr id="72717" name="右箭头 72716"/>
          <p:cNvSpPr/>
          <p:nvPr/>
        </p:nvSpPr>
        <p:spPr>
          <a:xfrm>
            <a:off x="3931285" y="6070283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72712" grpId="0"/>
      <p:bldP spid="72715" grpId="0" bldLvl="0" animBg="1"/>
      <p:bldP spid="727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3" name="图片 3142" descr="t0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6910" y="2133600"/>
            <a:ext cx="952500" cy="151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37" name="图片 3136" descr="t1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0542">
            <a:off x="7789545" y="4359275"/>
            <a:ext cx="1130300" cy="877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36" name="图片 3135" descr="t1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575270">
            <a:off x="5145405" y="3729990"/>
            <a:ext cx="1022985" cy="9683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127" name="组合 3126"/>
          <p:cNvGrpSpPr/>
          <p:nvPr/>
        </p:nvGrpSpPr>
        <p:grpSpPr>
          <a:xfrm>
            <a:off x="4716145" y="2894965"/>
            <a:ext cx="4018280" cy="3134436"/>
            <a:chOff x="1338" y="2750"/>
            <a:chExt cx="2918" cy="1991"/>
          </a:xfrm>
          <a:noFill/>
        </p:grpSpPr>
        <p:sp>
          <p:nvSpPr>
            <p:cNvPr id="3115" name="直接连接符 3114"/>
            <p:cNvSpPr/>
            <p:nvPr/>
          </p:nvSpPr>
          <p:spPr>
            <a:xfrm>
              <a:off x="1882" y="3657"/>
              <a:ext cx="2132" cy="544"/>
            </a:xfrm>
            <a:prstGeom prst="line">
              <a:avLst/>
            </a:prstGeom>
            <a:grp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3125" name="组合 3124"/>
            <p:cNvGrpSpPr/>
            <p:nvPr/>
          </p:nvGrpSpPr>
          <p:grpSpPr>
            <a:xfrm>
              <a:off x="1882" y="3022"/>
              <a:ext cx="2132" cy="1179"/>
              <a:chOff x="1882" y="2886"/>
              <a:chExt cx="2132" cy="1179"/>
            </a:xfrm>
            <a:grpFill/>
          </p:grpSpPr>
          <p:sp>
            <p:nvSpPr>
              <p:cNvPr id="3116" name="直接连接符 3115"/>
              <p:cNvSpPr/>
              <p:nvPr/>
            </p:nvSpPr>
            <p:spPr>
              <a:xfrm flipV="1">
                <a:off x="1882" y="2886"/>
                <a:ext cx="1497" cy="635"/>
              </a:xfrm>
              <a:prstGeom prst="line">
                <a:avLst/>
              </a:prstGeom>
              <a:grp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18" name="直接连接符 3117"/>
              <p:cNvSpPr/>
              <p:nvPr/>
            </p:nvSpPr>
            <p:spPr>
              <a:xfrm>
                <a:off x="3379" y="2886"/>
                <a:ext cx="635" cy="1179"/>
              </a:xfrm>
              <a:prstGeom prst="line">
                <a:avLst/>
              </a:prstGeom>
              <a:grp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119" name="矩形 3118"/>
            <p:cNvSpPr/>
            <p:nvPr/>
          </p:nvSpPr>
          <p:spPr>
            <a:xfrm>
              <a:off x="1338" y="3473"/>
              <a:ext cx="595" cy="368"/>
            </a:xfrm>
            <a:prstGeom prst="rect">
              <a:avLst/>
            </a:prstGeom>
            <a:grp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lvl="1">
                <a:spcBef>
                  <a:spcPct val="20000"/>
                </a:spcBef>
              </a:pPr>
              <a:r>
                <a:rPr lang="en-US" altLang="zh-CN" sz="32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3120" name="矩形 3119"/>
            <p:cNvSpPr/>
            <p:nvPr/>
          </p:nvSpPr>
          <p:spPr>
            <a:xfrm flipH="1">
              <a:off x="3878" y="4063"/>
              <a:ext cx="378" cy="678"/>
            </a:xfrm>
            <a:prstGeom prst="rect">
              <a:avLst/>
            </a:prstGeom>
            <a:grp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lvl="0">
                <a:spcBef>
                  <a:spcPct val="20000"/>
                </a:spcBef>
              </a:pPr>
              <a:r>
                <a:rPr lang="en-US" altLang="zh-CN"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3126" name="文本框 3125"/>
            <p:cNvSpPr txBox="1"/>
            <p:nvPr/>
          </p:nvSpPr>
          <p:spPr>
            <a:xfrm>
              <a:off x="3016" y="2750"/>
              <a:ext cx="603" cy="678"/>
            </a:xfrm>
            <a:prstGeom prst="rect">
              <a:avLst/>
            </a:prstGeom>
            <a:grp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lvl="1">
                <a:spcBef>
                  <a:spcPct val="20000"/>
                </a:spcBef>
                <a:buFont typeface="Tahoma" panose="020B0604030504040204" pitchFamily="34" charset="0"/>
                <a:buNone/>
              </a:pPr>
              <a:r>
                <a:rPr lang="en-US" altLang="zh-CN" sz="3200" b="1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</a:p>
            <a:p>
              <a:pPr lvl="0"/>
              <a:endPara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11" name="标题 3110"/>
          <p:cNvSpPr>
            <a:spLocks noGrp="1"/>
          </p:cNvSpPr>
          <p:nvPr>
            <p:ph type="title"/>
          </p:nvPr>
        </p:nvSpPr>
        <p:spPr>
          <a:xfrm>
            <a:off x="31750" y="37465"/>
            <a:ext cx="3083560" cy="659130"/>
          </a:xfrm>
        </p:spPr>
        <p:txBody>
          <a:bodyPr anchor="b">
            <a:normAutofit fontScale="90000"/>
          </a:bodyPr>
          <a:lstStyle/>
          <a:p>
            <a:pPr algn="l" fontAlgn="base"/>
            <a:r>
              <a:rPr lang="zh-CN" altLang="en-US" sz="4800" b="1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新知应用</a:t>
            </a:r>
          </a:p>
        </p:txBody>
      </p:sp>
      <p:sp>
        <p:nvSpPr>
          <p:cNvPr id="3112" name="内容占位符 3111"/>
          <p:cNvSpPr>
            <a:spLocks noGrp="1"/>
          </p:cNvSpPr>
          <p:nvPr>
            <p:ph idx="1"/>
          </p:nvPr>
        </p:nvSpPr>
        <p:spPr>
          <a:xfrm>
            <a:off x="323850" y="696595"/>
            <a:ext cx="8425180" cy="2096135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如图位于在海上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两处的两艘救生船接到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处的遇险报警，当时测得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∠A=∠B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。如果这两艘救生船以同样的速度同时出发，能不能大约同时赶到出事地点（不考虑风浪因素）？ </a:t>
            </a:r>
          </a:p>
        </p:txBody>
      </p:sp>
      <p:sp>
        <p:nvSpPr>
          <p:cNvPr id="3128" name="文本框 3127"/>
          <p:cNvSpPr txBox="1"/>
          <p:nvPr/>
        </p:nvSpPr>
        <p:spPr>
          <a:xfrm>
            <a:off x="250825" y="2792730"/>
            <a:ext cx="192913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解：如图 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32" name="文本框 3131"/>
          <p:cNvSpPr txBox="1"/>
          <p:nvPr/>
        </p:nvSpPr>
        <p:spPr>
          <a:xfrm>
            <a:off x="40640" y="3371533"/>
            <a:ext cx="5424488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lnSpc>
                <a:spcPct val="130000"/>
              </a:lnSpc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2800">
                <a:latin typeface="宋体" panose="02010600030101010101" pitchFamily="2" charset="-122"/>
                <a:cs typeface="+mn-cs"/>
                <a:sym typeface="+mn-ea"/>
              </a:rPr>
              <a:t>∵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∠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A= 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B</a:t>
            </a:r>
          </a:p>
          <a:p>
            <a:pPr marL="342900" lvl="0" indent="-342900"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en-US" altLang="zh-CN" sz="28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OA=OB</a:t>
            </a:r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（等角对等边）</a:t>
            </a:r>
          </a:p>
        </p:txBody>
      </p:sp>
      <p:sp>
        <p:nvSpPr>
          <p:cNvPr id="3134" name="文本框 3133"/>
          <p:cNvSpPr txBox="1"/>
          <p:nvPr/>
        </p:nvSpPr>
        <p:spPr>
          <a:xfrm>
            <a:off x="172085" y="5476875"/>
            <a:ext cx="83121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从而肯定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两艘救生船以同样的速度同时出发，</a:t>
            </a:r>
          </a:p>
          <a:p>
            <a:pPr lvl="0"/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大约能同时赶到出事地点。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1" grpId="0"/>
      <p:bldP spid="3112" grpId="0" build="p"/>
      <p:bldP spid="3128" grpId="0"/>
      <p:bldP spid="3132" grpId="0"/>
      <p:bldP spid="31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矩形 181251"/>
          <p:cNvSpPr/>
          <p:nvPr/>
        </p:nvSpPr>
        <p:spPr>
          <a:xfrm>
            <a:off x="539433" y="770890"/>
            <a:ext cx="8532812" cy="1845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3200" dirty="0">
                <a:latin typeface="Tahoma" panose="020B0604030504040204" pitchFamily="34" charset="0"/>
                <a:ea typeface="宋体" panose="02010600030101010101" pitchFamily="2" charset="-122"/>
              </a:rPr>
              <a:t>例题</a:t>
            </a:r>
            <a:r>
              <a:rPr lang="en-US" altLang="zh-CN" sz="3200" dirty="0">
                <a:latin typeface="Tahoma" panose="020B0604030504040204" pitchFamily="34" charset="0"/>
                <a:ea typeface="宋体" panose="02010600030101010101" pitchFamily="2" charset="-122"/>
              </a:rPr>
              <a:t>2 </a:t>
            </a:r>
            <a:r>
              <a:rPr lang="zh-CN" altLang="en-US" sz="3200" dirty="0">
                <a:latin typeface="Tahoma" panose="020B0604030504040204" pitchFamily="34" charset="0"/>
                <a:ea typeface="宋体" panose="02010600030101010101" pitchFamily="2" charset="-122"/>
              </a:rPr>
              <a:t>求证：如果三角形一个外角的平分线</a:t>
            </a:r>
          </a:p>
          <a:p>
            <a:pPr lvl="0">
              <a:lnSpc>
                <a:spcPct val="120000"/>
              </a:lnSpc>
            </a:pPr>
            <a:r>
              <a:rPr lang="zh-CN" altLang="en-US" sz="3200" dirty="0">
                <a:latin typeface="Tahoma" panose="020B0604030504040204" pitchFamily="34" charset="0"/>
                <a:ea typeface="宋体" panose="02010600030101010101" pitchFamily="2" charset="-122"/>
              </a:rPr>
              <a:t>平行于三角形的一边，那么这个三角形是等</a:t>
            </a:r>
          </a:p>
          <a:p>
            <a:pPr lvl="0">
              <a:lnSpc>
                <a:spcPct val="120000"/>
              </a:lnSpc>
            </a:pPr>
            <a:r>
              <a:rPr lang="zh-CN" altLang="en-US" sz="3200" dirty="0">
                <a:latin typeface="Tahoma" panose="020B0604030504040204" pitchFamily="34" charset="0"/>
                <a:ea typeface="宋体" panose="02010600030101010101" pitchFamily="2" charset="-122"/>
              </a:rPr>
              <a:t>腰三角形。</a:t>
            </a:r>
          </a:p>
        </p:txBody>
      </p:sp>
      <p:grpSp>
        <p:nvGrpSpPr>
          <p:cNvPr id="181253" name="组合 181252"/>
          <p:cNvGrpSpPr/>
          <p:nvPr/>
        </p:nvGrpSpPr>
        <p:grpSpPr>
          <a:xfrm>
            <a:off x="5646103" y="3438843"/>
            <a:ext cx="2913062" cy="2765425"/>
            <a:chOff x="3925" y="981"/>
            <a:chExt cx="1835" cy="1742"/>
          </a:xfrm>
        </p:grpSpPr>
        <p:sp>
          <p:nvSpPr>
            <p:cNvPr id="181254" name="矩形 181253"/>
            <p:cNvSpPr/>
            <p:nvPr/>
          </p:nvSpPr>
          <p:spPr>
            <a:xfrm>
              <a:off x="4406" y="1616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181255" name="直接连接符 181254"/>
            <p:cNvSpPr/>
            <p:nvPr/>
          </p:nvSpPr>
          <p:spPr>
            <a:xfrm flipV="1">
              <a:off x="4089" y="1027"/>
              <a:ext cx="1225" cy="15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1256" name="直接连接符 181255"/>
            <p:cNvSpPr/>
            <p:nvPr/>
          </p:nvSpPr>
          <p:spPr>
            <a:xfrm>
              <a:off x="4104" y="2614"/>
              <a:ext cx="136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1257" name="直接连接符 181256"/>
            <p:cNvSpPr/>
            <p:nvPr/>
          </p:nvSpPr>
          <p:spPr>
            <a:xfrm flipH="1" flipV="1">
              <a:off x="4724" y="1798"/>
              <a:ext cx="726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1258" name="直接连接符 181257"/>
            <p:cNvSpPr/>
            <p:nvPr/>
          </p:nvSpPr>
          <p:spPr>
            <a:xfrm>
              <a:off x="4724" y="1798"/>
              <a:ext cx="90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1259" name="矩形 181258"/>
            <p:cNvSpPr/>
            <p:nvPr/>
          </p:nvSpPr>
          <p:spPr>
            <a:xfrm>
              <a:off x="5495" y="1526"/>
              <a:ext cx="21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</a:p>
          </p:txBody>
        </p:sp>
        <p:sp>
          <p:nvSpPr>
            <p:cNvPr id="181260" name="矩形 181259"/>
            <p:cNvSpPr/>
            <p:nvPr/>
          </p:nvSpPr>
          <p:spPr>
            <a:xfrm>
              <a:off x="5540" y="2478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181261" name="矩形 181260"/>
            <p:cNvSpPr/>
            <p:nvPr/>
          </p:nvSpPr>
          <p:spPr>
            <a:xfrm>
              <a:off x="3925" y="2492"/>
              <a:ext cx="21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181262" name="任意多边形 181261"/>
            <p:cNvSpPr/>
            <p:nvPr/>
          </p:nvSpPr>
          <p:spPr>
            <a:xfrm>
              <a:off x="4860" y="1616"/>
              <a:ext cx="45" cy="182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263" name="任意多边形 181262"/>
            <p:cNvSpPr/>
            <p:nvPr/>
          </p:nvSpPr>
          <p:spPr>
            <a:xfrm>
              <a:off x="4860" y="1798"/>
              <a:ext cx="45" cy="181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algn="ctr"/>
              <a:endParaRPr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1264" name="文本框 181263"/>
            <p:cNvSpPr txBox="1"/>
            <p:nvPr/>
          </p:nvSpPr>
          <p:spPr>
            <a:xfrm>
              <a:off x="5268" y="981"/>
              <a:ext cx="2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</a:p>
          </p:txBody>
        </p:sp>
      </p:grpSp>
      <p:sp>
        <p:nvSpPr>
          <p:cNvPr id="181265" name="文本框 181264"/>
          <p:cNvSpPr txBox="1"/>
          <p:nvPr/>
        </p:nvSpPr>
        <p:spPr>
          <a:xfrm>
            <a:off x="539750" y="2990215"/>
            <a:ext cx="4472940" cy="356489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问题</a:t>
            </a:r>
            <a:r>
              <a:rPr lang="en-US" altLang="zh-CN" sz="320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:</a:t>
            </a:r>
          </a:p>
          <a:p>
            <a:pPr lvl="0">
              <a:lnSpc>
                <a:spcPct val="140000"/>
              </a:lnSpc>
            </a:pPr>
            <a:r>
              <a:rPr lang="en-US" altLang="zh-CN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、如何将文字叙述的几何</a:t>
            </a:r>
          </a:p>
          <a:p>
            <a:pPr lvl="0">
              <a:lnSpc>
                <a:spcPct val="140000"/>
              </a:lnSpc>
            </a:pPr>
            <a:r>
              <a:rPr lang="zh-CN" altLang="en-US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命题转化成几何语言</a:t>
            </a:r>
            <a:r>
              <a:rPr lang="en-US" altLang="zh-CN" sz="280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?</a:t>
            </a:r>
          </a:p>
          <a:p>
            <a:pPr lvl="0">
              <a:lnSpc>
                <a:spcPct val="140000"/>
              </a:lnSpc>
            </a:pPr>
            <a:r>
              <a:rPr lang="zh-CN" altLang="en-US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２、命题中条件和结论分别</a:t>
            </a:r>
          </a:p>
          <a:p>
            <a:pPr lvl="0">
              <a:lnSpc>
                <a:spcPct val="140000"/>
              </a:lnSpc>
            </a:pPr>
            <a:r>
              <a:rPr lang="zh-CN" altLang="en-US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指出来？</a:t>
            </a:r>
          </a:p>
          <a:p>
            <a:pPr lvl="0">
              <a:lnSpc>
                <a:spcPct val="140000"/>
              </a:lnSpc>
            </a:pPr>
            <a:r>
              <a:rPr lang="zh-CN" altLang="en-US" sz="2800" dirty="0">
                <a:solidFill>
                  <a:srgbClr val="7030A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３、写出已知、求证。</a:t>
            </a:r>
          </a:p>
        </p:txBody>
      </p:sp>
      <p:sp>
        <p:nvSpPr>
          <p:cNvPr id="181266" name="矩形 181265"/>
          <p:cNvSpPr/>
          <p:nvPr/>
        </p:nvSpPr>
        <p:spPr>
          <a:xfrm>
            <a:off x="-923925" y="38100"/>
            <a:ext cx="4807585" cy="822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4000" b="1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　　　　</a:t>
            </a:r>
            <a:r>
              <a:rPr lang="zh-CN" altLang="en-US" sz="4800" b="1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j-cs"/>
              </a:rPr>
              <a:t>例题解析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81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2" grpId="0"/>
      <p:bldP spid="181265" grpId="0"/>
      <p:bldP spid="18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37" name="Rectangle 29"/>
          <p:cNvSpPr/>
          <p:nvPr/>
        </p:nvSpPr>
        <p:spPr>
          <a:xfrm>
            <a:off x="88583" y="1232694"/>
            <a:ext cx="7223125" cy="4740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在同一个三角形中，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应选择“等角对等边”；</a:t>
            </a:r>
          </a:p>
          <a:p>
            <a:pPr lvl="0" eaLnBrk="0" hangingPunct="0">
              <a:lnSpc>
                <a:spcPct val="110000"/>
              </a:lnSpc>
              <a:spcBef>
                <a:spcPct val="20000"/>
              </a:spcBef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建立三角形的外角和与之不相</a:t>
            </a:r>
          </a:p>
          <a:p>
            <a:pPr lvl="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邻的内角关系；</a:t>
            </a:r>
          </a:p>
          <a:p>
            <a:pPr lvl="0" eaLnBrk="0" hangingPunct="0">
              <a:spcBef>
                <a:spcPct val="20000"/>
              </a:spcBef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利用平行转移已知角；最终使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得相等的角转化到同一个三角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形中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6895" name="矩形 36894"/>
          <p:cNvSpPr/>
          <p:nvPr/>
        </p:nvSpPr>
        <p:spPr>
          <a:xfrm>
            <a:off x="296863" y="410845"/>
            <a:ext cx="89392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追问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要证明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，应如何选择证明方法？ </a:t>
            </a:r>
          </a:p>
        </p:txBody>
      </p:sp>
      <p:grpSp>
        <p:nvGrpSpPr>
          <p:cNvPr id="36907" name="组合 36906"/>
          <p:cNvGrpSpPr/>
          <p:nvPr/>
        </p:nvGrpSpPr>
        <p:grpSpPr>
          <a:xfrm>
            <a:off x="5776913" y="2298383"/>
            <a:ext cx="3338512" cy="4176712"/>
            <a:chOff x="3499" y="1481"/>
            <a:chExt cx="2103" cy="2631"/>
          </a:xfrm>
        </p:grpSpPr>
        <p:sp>
          <p:nvSpPr>
            <p:cNvPr id="36908" name="任意多边形 36907"/>
            <p:cNvSpPr/>
            <p:nvPr/>
          </p:nvSpPr>
          <p:spPr>
            <a:xfrm>
              <a:off x="4358" y="2291"/>
              <a:ext cx="92" cy="160"/>
            </a:xfrm>
            <a:custGeom>
              <a:avLst/>
              <a:gdLst>
                <a:gd name="txL" fmla="*/ 0 w 21600"/>
                <a:gd name="txT" fmla="*/ 0 h 37724"/>
                <a:gd name="txR" fmla="*/ 21600 w 21600"/>
                <a:gd name="txB" fmla="*/ 37724 h 37724"/>
              </a:gdLst>
              <a:ahLst/>
              <a:cxnLst>
                <a:cxn ang="270">
                  <a:pos x="7554" y="0"/>
                </a:cxn>
                <a:cxn ang="90">
                  <a:pos x="12677" y="37724"/>
                </a:cxn>
                <a:cxn ang="180">
                  <a:pos x="0" y="20236"/>
                </a:cxn>
              </a:cxnLst>
              <a:rect l="txL" t="txT" r="txR" b="txB"/>
              <a:pathLst>
                <a:path w="21600" h="37724" fill="none">
                  <a:moveTo>
                    <a:pt x="7554" y="0"/>
                  </a:moveTo>
                  <a:arcTo wR="21600" hR="21600" stAng="-4171779" swAng="7415484"/>
                </a:path>
                <a:path w="21600" h="37724" stroke="0">
                  <a:moveTo>
                    <a:pt x="7554" y="0"/>
                  </a:moveTo>
                  <a:arcTo wR="21600" hR="21600" stAng="-4171779" swAng="7415484"/>
                  <a:lnTo>
                    <a:pt x="0" y="20236"/>
                  </a:lnTo>
                  <a:close/>
                </a:path>
              </a:pathLst>
            </a:custGeom>
            <a:noFill/>
            <a:ln w="28575" cap="flat" cmpd="sng">
              <a:solidFill>
                <a:srgbClr val="66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6909" name="组合 36908"/>
            <p:cNvGrpSpPr/>
            <p:nvPr/>
          </p:nvGrpSpPr>
          <p:grpSpPr>
            <a:xfrm>
              <a:off x="3499" y="1481"/>
              <a:ext cx="2103" cy="2631"/>
              <a:chOff x="1714" y="1543"/>
              <a:chExt cx="2103" cy="2631"/>
            </a:xfrm>
          </p:grpSpPr>
          <p:sp>
            <p:nvSpPr>
              <p:cNvPr id="36910" name="等腰三角形 36909"/>
              <p:cNvSpPr/>
              <p:nvPr/>
            </p:nvSpPr>
            <p:spPr>
              <a:xfrm>
                <a:off x="1993" y="2436"/>
                <a:ext cx="1191" cy="1580"/>
              </a:xfrm>
              <a:prstGeom prst="triangle">
                <a:avLst>
                  <a:gd name="adj" fmla="val 50000"/>
                </a:avLst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911" name="直接连接符 36910"/>
              <p:cNvSpPr/>
              <p:nvPr/>
            </p:nvSpPr>
            <p:spPr>
              <a:xfrm flipV="1">
                <a:off x="1993" y="1847"/>
                <a:ext cx="810" cy="217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6912" name="矩形 36911"/>
              <p:cNvSpPr/>
              <p:nvPr/>
            </p:nvSpPr>
            <p:spPr>
              <a:xfrm>
                <a:off x="2310" y="2277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zh-CN" altLang="en-US" sz="2800" b="0" i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913" name="矩形 36912"/>
              <p:cNvSpPr/>
              <p:nvPr/>
            </p:nvSpPr>
            <p:spPr>
              <a:xfrm>
                <a:off x="1714" y="3847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</a:p>
            </p:txBody>
          </p:sp>
          <p:sp>
            <p:nvSpPr>
              <p:cNvPr id="36914" name="矩形 36913"/>
              <p:cNvSpPr/>
              <p:nvPr/>
            </p:nvSpPr>
            <p:spPr>
              <a:xfrm>
                <a:off x="3197" y="3846"/>
                <a:ext cx="26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</a:p>
            </p:txBody>
          </p:sp>
          <p:sp>
            <p:nvSpPr>
              <p:cNvPr id="36915" name="直接连接符 36914"/>
              <p:cNvSpPr/>
              <p:nvPr/>
            </p:nvSpPr>
            <p:spPr>
              <a:xfrm>
                <a:off x="2576" y="2444"/>
                <a:ext cx="94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6916" name="矩形 36915"/>
              <p:cNvSpPr/>
              <p:nvPr/>
            </p:nvSpPr>
            <p:spPr>
              <a:xfrm>
                <a:off x="3539" y="2270"/>
                <a:ext cx="27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</a:p>
            </p:txBody>
          </p:sp>
          <p:sp>
            <p:nvSpPr>
              <p:cNvPr id="36917" name="矩形 36916"/>
              <p:cNvSpPr/>
              <p:nvPr/>
            </p:nvSpPr>
            <p:spPr>
              <a:xfrm>
                <a:off x="2741" y="1543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</a:p>
            </p:txBody>
          </p:sp>
          <p:sp>
            <p:nvSpPr>
              <p:cNvPr id="36918" name="矩形 36917"/>
              <p:cNvSpPr/>
              <p:nvPr/>
            </p:nvSpPr>
            <p:spPr>
              <a:xfrm>
                <a:off x="2593" y="2168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zh-CN" altLang="en-US" sz="2800" b="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919" name="矩形 36918"/>
              <p:cNvSpPr/>
              <p:nvPr/>
            </p:nvSpPr>
            <p:spPr>
              <a:xfrm>
                <a:off x="2633" y="2387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2800" b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en-US" sz="2800" b="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charRg st="53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charRg st="6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charRg st="102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/>
          <p:nvPr/>
        </p:nvSpPr>
        <p:spPr>
          <a:xfrm>
            <a:off x="0" y="2921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Text Box 8"/>
          <p:cNvSpPr txBox="1"/>
          <p:nvPr/>
        </p:nvSpPr>
        <p:spPr>
          <a:xfrm>
            <a:off x="759778" y="1639570"/>
            <a:ext cx="7318375" cy="2565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证明：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∵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  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∠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1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                 　　 ），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                  　　）．</a:t>
            </a:r>
          </a:p>
        </p:txBody>
      </p:sp>
      <p:sp>
        <p:nvSpPr>
          <p:cNvPr id="43036" name="Text Box 28"/>
          <p:cNvSpPr txBox="1"/>
          <p:nvPr/>
        </p:nvSpPr>
        <p:spPr>
          <a:xfrm>
            <a:off x="111760" y="-50800"/>
            <a:ext cx="7966710" cy="16694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已知：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CAE 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△</a:t>
            </a:r>
            <a:r>
              <a:rPr lang="en-US" altLang="zh-CN" sz="2800" b="0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 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的外角，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b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</a:p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en-US" altLang="zh-CN" sz="2800" b="0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2800" b="0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</a:p>
          <a:p>
            <a:pPr lvl="0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求证：</a:t>
            </a:r>
            <a:r>
              <a:rPr lang="en-US" altLang="zh-CN" sz="2800" b="0" i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 </a:t>
            </a: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41993" name="Text Box 9"/>
          <p:cNvSpPr txBox="1"/>
          <p:nvPr/>
        </p:nvSpPr>
        <p:spPr>
          <a:xfrm>
            <a:off x="1100773" y="2660968"/>
            <a:ext cx="43735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两直线平行，同位角相等</a:t>
            </a:r>
          </a:p>
        </p:txBody>
      </p:sp>
      <p:sp>
        <p:nvSpPr>
          <p:cNvPr id="41994" name="Text Box 10"/>
          <p:cNvSpPr txBox="1"/>
          <p:nvPr/>
        </p:nvSpPr>
        <p:spPr>
          <a:xfrm>
            <a:off x="1100773" y="3690620"/>
            <a:ext cx="5140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两直线平行，内错角相等</a:t>
            </a:r>
          </a:p>
        </p:txBody>
      </p:sp>
      <p:grpSp>
        <p:nvGrpSpPr>
          <p:cNvPr id="11311" name="组合 11310"/>
          <p:cNvGrpSpPr/>
          <p:nvPr/>
        </p:nvGrpSpPr>
        <p:grpSpPr>
          <a:xfrm>
            <a:off x="5554663" y="2351088"/>
            <a:ext cx="3338512" cy="4176712"/>
            <a:chOff x="3499" y="1481"/>
            <a:chExt cx="2103" cy="2631"/>
          </a:xfrm>
        </p:grpSpPr>
        <p:sp>
          <p:nvSpPr>
            <p:cNvPr id="11312" name="任意多边形 11311"/>
            <p:cNvSpPr/>
            <p:nvPr/>
          </p:nvSpPr>
          <p:spPr>
            <a:xfrm>
              <a:off x="4358" y="2291"/>
              <a:ext cx="92" cy="160"/>
            </a:xfrm>
            <a:custGeom>
              <a:avLst/>
              <a:gdLst>
                <a:gd name="txL" fmla="*/ 0 w 21600"/>
                <a:gd name="txT" fmla="*/ 0 h 37724"/>
                <a:gd name="txR" fmla="*/ 21600 w 21600"/>
                <a:gd name="txB" fmla="*/ 37724 h 37724"/>
              </a:gdLst>
              <a:ahLst/>
              <a:cxnLst>
                <a:cxn ang="270">
                  <a:pos x="7554" y="0"/>
                </a:cxn>
                <a:cxn ang="90">
                  <a:pos x="12677" y="37724"/>
                </a:cxn>
                <a:cxn ang="180">
                  <a:pos x="0" y="20236"/>
                </a:cxn>
              </a:cxnLst>
              <a:rect l="txL" t="txT" r="txR" b="txB"/>
              <a:pathLst>
                <a:path w="21600" h="37724" fill="none">
                  <a:moveTo>
                    <a:pt x="7554" y="0"/>
                  </a:moveTo>
                  <a:arcTo wR="21600" hR="21600" stAng="-4171779" swAng="7415484"/>
                </a:path>
                <a:path w="21600" h="37724" stroke="0">
                  <a:moveTo>
                    <a:pt x="7554" y="0"/>
                  </a:moveTo>
                  <a:arcTo wR="21600" hR="21600" stAng="-4171779" swAng="7415484"/>
                  <a:lnTo>
                    <a:pt x="0" y="20236"/>
                  </a:lnTo>
                  <a:close/>
                </a:path>
              </a:pathLst>
            </a:custGeom>
            <a:noFill/>
            <a:ln w="28575" cap="flat" cmpd="sng">
              <a:solidFill>
                <a:srgbClr val="66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1313" name="组合 11312"/>
            <p:cNvGrpSpPr/>
            <p:nvPr/>
          </p:nvGrpSpPr>
          <p:grpSpPr>
            <a:xfrm>
              <a:off x="3499" y="1481"/>
              <a:ext cx="2103" cy="2631"/>
              <a:chOff x="1714" y="1543"/>
              <a:chExt cx="2103" cy="2631"/>
            </a:xfrm>
          </p:grpSpPr>
          <p:sp>
            <p:nvSpPr>
              <p:cNvPr id="11314" name="等腰三角形 11313"/>
              <p:cNvSpPr/>
              <p:nvPr/>
            </p:nvSpPr>
            <p:spPr>
              <a:xfrm>
                <a:off x="1993" y="2436"/>
                <a:ext cx="1191" cy="1580"/>
              </a:xfrm>
              <a:prstGeom prst="triangle">
                <a:avLst>
                  <a:gd name="adj" fmla="val 50000"/>
                </a:avLst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5" name="直接连接符 11314"/>
              <p:cNvSpPr/>
              <p:nvPr/>
            </p:nvSpPr>
            <p:spPr>
              <a:xfrm flipV="1">
                <a:off x="1993" y="1847"/>
                <a:ext cx="810" cy="217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316" name="矩形 11315"/>
              <p:cNvSpPr/>
              <p:nvPr/>
            </p:nvSpPr>
            <p:spPr>
              <a:xfrm>
                <a:off x="2310" y="2277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zh-CN" altLang="en-US" sz="2800" b="0" i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317" name="矩形 11316"/>
              <p:cNvSpPr/>
              <p:nvPr/>
            </p:nvSpPr>
            <p:spPr>
              <a:xfrm>
                <a:off x="1714" y="3847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</a:p>
            </p:txBody>
          </p:sp>
          <p:sp>
            <p:nvSpPr>
              <p:cNvPr id="11318" name="矩形 11317"/>
              <p:cNvSpPr/>
              <p:nvPr/>
            </p:nvSpPr>
            <p:spPr>
              <a:xfrm>
                <a:off x="3197" y="3846"/>
                <a:ext cx="26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</a:p>
            </p:txBody>
          </p:sp>
          <p:sp>
            <p:nvSpPr>
              <p:cNvPr id="11319" name="直接连接符 11318"/>
              <p:cNvSpPr/>
              <p:nvPr/>
            </p:nvSpPr>
            <p:spPr>
              <a:xfrm>
                <a:off x="2576" y="2444"/>
                <a:ext cx="94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320" name="矩形 11319"/>
              <p:cNvSpPr/>
              <p:nvPr/>
            </p:nvSpPr>
            <p:spPr>
              <a:xfrm>
                <a:off x="3539" y="2270"/>
                <a:ext cx="27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</a:p>
            </p:txBody>
          </p:sp>
          <p:sp>
            <p:nvSpPr>
              <p:cNvPr id="11321" name="矩形 11320"/>
              <p:cNvSpPr/>
              <p:nvPr/>
            </p:nvSpPr>
            <p:spPr>
              <a:xfrm>
                <a:off x="2741" y="1543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</a:p>
            </p:txBody>
          </p:sp>
          <p:sp>
            <p:nvSpPr>
              <p:cNvPr id="11322" name="矩形 11321"/>
              <p:cNvSpPr/>
              <p:nvPr/>
            </p:nvSpPr>
            <p:spPr>
              <a:xfrm>
                <a:off x="2593" y="2168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eaLnBrk="1" hangingPunct="1"/>
                <a:r>
                  <a:rPr lang="en-US" altLang="zh-CN" sz="2800" b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zh-CN" altLang="en-US" sz="2800" b="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323" name="矩形 11322"/>
              <p:cNvSpPr/>
              <p:nvPr/>
            </p:nvSpPr>
            <p:spPr>
              <a:xfrm>
                <a:off x="2633" y="2387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2800" b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en-US" sz="2800" b="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" name="Text Box 8"/>
          <p:cNvSpPr txBox="1"/>
          <p:nvPr/>
        </p:nvSpPr>
        <p:spPr>
          <a:xfrm>
            <a:off x="186055" y="4308475"/>
            <a:ext cx="5368925" cy="20535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     ∵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∠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1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     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     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    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en-US" sz="2800" dirty="0">
                <a:latin typeface="宋体" panose="02010600030101010101" pitchFamily="2" charset="-122"/>
                <a:cs typeface="+mn-cs"/>
                <a:sym typeface="+mn-ea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cs typeface="+mn-cs"/>
                <a:sym typeface="+mn-ea"/>
              </a:rPr>
              <a:t>等角对等边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）．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>
                                            <p:txEl>
                                              <p:charRg st="13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>
                                            <p:txEl>
                                              <p:charRg st="22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>
                                            <p:txEl>
                                              <p:charRg st="57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3" grpId="0"/>
      <p:bldP spid="419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1" name="组合 1070"/>
          <p:cNvGrpSpPr/>
          <p:nvPr/>
        </p:nvGrpSpPr>
        <p:grpSpPr>
          <a:xfrm>
            <a:off x="7110413" y="5284788"/>
            <a:ext cx="701675" cy="357187"/>
            <a:chOff x="6347" y="2861"/>
            <a:chExt cx="442" cy="225"/>
          </a:xfrm>
        </p:grpSpPr>
        <p:sp>
          <p:nvSpPr>
            <p:cNvPr id="1036" name="弧形 17"/>
            <p:cNvSpPr/>
            <p:nvPr/>
          </p:nvSpPr>
          <p:spPr>
            <a:xfrm>
              <a:off x="6347" y="2861"/>
              <a:ext cx="270" cy="225"/>
            </a:xfrm>
            <a:custGeom>
              <a:avLst/>
              <a:gdLst>
                <a:gd name="txL" fmla="*/ 214313 w 428625"/>
                <a:gd name="txT" fmla="*/ 0 h 357188"/>
                <a:gd name="txR" fmla="*/ 428625 w 428625"/>
                <a:gd name="txB" fmla="*/ 204004 h 357188"/>
              </a:gdLst>
              <a:ahLst/>
              <a:cxnLst>
                <a:cxn ang="11796480">
                  <a:pos x="214313" y="0"/>
                </a:cxn>
                <a:cxn ang="11796480">
                  <a:pos x="214313" y="178594"/>
                </a:cxn>
                <a:cxn ang="5898240">
                  <a:pos x="426445" y="204004"/>
                </a:cxn>
              </a:cxnLst>
              <a:rect l="txL" t="txT" r="txR" b="txB"/>
              <a:pathLst>
                <a:path w="428625" h="357188" stroke="0">
                  <a:moveTo>
                    <a:pt x="214313" y="0"/>
                  </a:moveTo>
                  <a:arcTo wR="214313" hR="178594" stAng="-5400000" swAng="5809850"/>
                  <a:lnTo>
                    <a:pt x="214313" y="178594"/>
                  </a:lnTo>
                  <a:close/>
                </a:path>
                <a:path w="428625" h="357188" fill="none">
                  <a:moveTo>
                    <a:pt x="214313" y="0"/>
                  </a:moveTo>
                  <a:arcTo wR="214313" hR="178594" stAng="-5400000" swAng="5809850"/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zh-CN" altLang="en-US" b="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7" name="弧形 18"/>
            <p:cNvSpPr/>
            <p:nvPr/>
          </p:nvSpPr>
          <p:spPr>
            <a:xfrm flipH="1">
              <a:off x="6519" y="2861"/>
              <a:ext cx="270" cy="225"/>
            </a:xfrm>
            <a:custGeom>
              <a:avLst/>
              <a:gdLst>
                <a:gd name="txL" fmla="*/ 214313 w 428625"/>
                <a:gd name="txT" fmla="*/ 0 h 357188"/>
                <a:gd name="txR" fmla="*/ 428625 w 428625"/>
                <a:gd name="txB" fmla="*/ 204004 h 357188"/>
              </a:gdLst>
              <a:ahLst/>
              <a:cxnLst>
                <a:cxn ang="11796480">
                  <a:pos x="214313" y="0"/>
                </a:cxn>
                <a:cxn ang="11796480">
                  <a:pos x="214313" y="178594"/>
                </a:cxn>
                <a:cxn ang="5898240">
                  <a:pos x="426445" y="204004"/>
                </a:cxn>
              </a:cxnLst>
              <a:rect l="txL" t="txT" r="txR" b="txB"/>
              <a:pathLst>
                <a:path w="428625" h="357188" stroke="0">
                  <a:moveTo>
                    <a:pt x="214313" y="0"/>
                  </a:moveTo>
                  <a:arcTo wR="214313" hR="178594" stAng="-5400000" swAng="5809850"/>
                  <a:lnTo>
                    <a:pt x="214313" y="178594"/>
                  </a:lnTo>
                  <a:close/>
                </a:path>
                <a:path w="428625" h="357188" fill="none">
                  <a:moveTo>
                    <a:pt x="214313" y="0"/>
                  </a:moveTo>
                  <a:arcTo wR="214313" hR="178594" stAng="-5400000" swAng="5809850"/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eaLnBrk="1" hangingPunct="1"/>
              <a:endParaRPr lang="zh-CN" altLang="en-US" b="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72" name="组合 1071"/>
          <p:cNvGrpSpPr/>
          <p:nvPr/>
        </p:nvGrpSpPr>
        <p:grpSpPr>
          <a:xfrm>
            <a:off x="7038975" y="5994400"/>
            <a:ext cx="857250" cy="357188"/>
            <a:chOff x="6294" y="3806"/>
            <a:chExt cx="540" cy="225"/>
          </a:xfrm>
        </p:grpSpPr>
        <p:sp>
          <p:nvSpPr>
            <p:cNvPr id="1038" name="弧形 19"/>
            <p:cNvSpPr/>
            <p:nvPr/>
          </p:nvSpPr>
          <p:spPr>
            <a:xfrm flipH="1" flipV="1">
              <a:off x="6519" y="3806"/>
              <a:ext cx="315" cy="225"/>
            </a:xfrm>
            <a:custGeom>
              <a:avLst/>
              <a:gdLst>
                <a:gd name="txL" fmla="*/ 250032 w 500063"/>
                <a:gd name="txT" fmla="*/ 0 h 357187"/>
                <a:gd name="txR" fmla="*/ 500063 w 500063"/>
                <a:gd name="txB" fmla="*/ 208131 h 357187"/>
              </a:gdLst>
              <a:ahLst/>
              <a:cxnLst>
                <a:cxn ang="11796480">
                  <a:pos x="250032" y="0"/>
                </a:cxn>
                <a:cxn ang="11796480">
                  <a:pos x="250032" y="178594"/>
                </a:cxn>
                <a:cxn ang="5898240">
                  <a:pos x="496620" y="208131"/>
                </a:cxn>
              </a:cxnLst>
              <a:rect l="txL" t="txT" r="txR" b="txB"/>
              <a:pathLst>
                <a:path w="500063" h="357187" stroke="0">
                  <a:moveTo>
                    <a:pt x="250032" y="0"/>
                  </a:moveTo>
                  <a:arcTo wR="250032" hR="178594" stAng="-5400000" swAng="5809844"/>
                  <a:lnTo>
                    <a:pt x="250032" y="178594"/>
                  </a:lnTo>
                  <a:close/>
                </a:path>
                <a:path w="500063" h="357187" fill="none">
                  <a:moveTo>
                    <a:pt x="250032" y="0"/>
                  </a:moveTo>
                  <a:arcTo wR="250032" hR="178594" stAng="-5400000" swAng="5809844"/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anchor="ctr"/>
            <a:lstStyle/>
            <a:p>
              <a:pPr lvl="0" algn="ctr" eaLnBrk="1" hangingPunct="1"/>
              <a:endParaRPr lang="zh-CN" altLang="en-US" b="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9" name="弧形 20"/>
            <p:cNvSpPr/>
            <p:nvPr/>
          </p:nvSpPr>
          <p:spPr>
            <a:xfrm flipV="1">
              <a:off x="6294" y="3806"/>
              <a:ext cx="315" cy="225"/>
            </a:xfrm>
            <a:custGeom>
              <a:avLst/>
              <a:gdLst>
                <a:gd name="txL" fmla="*/ 250031 w 500062"/>
                <a:gd name="txT" fmla="*/ 0 h 357187"/>
                <a:gd name="txR" fmla="*/ 500062 w 500062"/>
                <a:gd name="txB" fmla="*/ 208131 h 357187"/>
              </a:gdLst>
              <a:ahLst/>
              <a:cxnLst>
                <a:cxn ang="11796480">
                  <a:pos x="250031" y="0"/>
                </a:cxn>
                <a:cxn ang="11796480">
                  <a:pos x="250031" y="178594"/>
                </a:cxn>
                <a:cxn ang="5898240">
                  <a:pos x="496619" y="208131"/>
                </a:cxn>
              </a:cxnLst>
              <a:rect l="txL" t="txT" r="txR" b="txB"/>
              <a:pathLst>
                <a:path w="500062" h="357187" stroke="0">
                  <a:moveTo>
                    <a:pt x="250031" y="0"/>
                  </a:moveTo>
                  <a:arcTo wR="250031" hR="178594" stAng="-5400000" swAng="5809846"/>
                  <a:lnTo>
                    <a:pt x="250031" y="178594"/>
                  </a:lnTo>
                  <a:close/>
                </a:path>
                <a:path w="500062" h="357187" fill="none">
                  <a:moveTo>
                    <a:pt x="250031" y="0"/>
                  </a:moveTo>
                  <a:arcTo wR="250031" hR="178594" stAng="-5400000" swAng="5809846"/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anchor="ctr"/>
            <a:lstStyle/>
            <a:p>
              <a:pPr lvl="0" algn="ctr" eaLnBrk="1" hangingPunct="1"/>
              <a:endParaRPr lang="zh-CN" altLang="en-US" b="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7431088" y="57531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2800" b="0" i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77" name="组合 1076"/>
          <p:cNvGrpSpPr/>
          <p:nvPr/>
        </p:nvGrpSpPr>
        <p:grpSpPr>
          <a:xfrm>
            <a:off x="7007225" y="4017963"/>
            <a:ext cx="917575" cy="749300"/>
            <a:chOff x="4414" y="2531"/>
            <a:chExt cx="578" cy="472"/>
          </a:xfrm>
        </p:grpSpPr>
        <p:sp>
          <p:nvSpPr>
            <p:cNvPr id="24" name="TextBox 23"/>
            <p:cNvSpPr txBox="1"/>
            <p:nvPr/>
          </p:nvSpPr>
          <p:spPr>
            <a:xfrm>
              <a:off x="4727" y="2531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26" name="弧形 25"/>
            <p:cNvSpPr/>
            <p:nvPr/>
          </p:nvSpPr>
          <p:spPr>
            <a:xfrm rot="18903288">
              <a:off x="4414" y="2784"/>
              <a:ext cx="409" cy="219"/>
            </a:xfrm>
            <a:prstGeom prst="arc">
              <a:avLst>
                <a:gd name="adj1" fmla="val 19178899"/>
                <a:gd name="adj2" fmla="val 547661"/>
              </a:avLst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1045" name="直接连接符 26"/>
          <p:cNvCxnSpPr/>
          <p:nvPr/>
        </p:nvCxnSpPr>
        <p:spPr>
          <a:xfrm rot="5400000">
            <a:off x="6365875" y="4770438"/>
            <a:ext cx="1541463" cy="642937"/>
          </a:xfrm>
          <a:prstGeom prst="line">
            <a:avLst/>
          </a:prstGeom>
          <a:ln w="2857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046" name="直接连接符 27"/>
          <p:cNvCxnSpPr/>
          <p:nvPr/>
        </p:nvCxnSpPr>
        <p:spPr>
          <a:xfrm rot="-5400000" flipH="1">
            <a:off x="7040563" y="4768850"/>
            <a:ext cx="1541462" cy="661988"/>
          </a:xfrm>
          <a:prstGeom prst="line">
            <a:avLst/>
          </a:prstGeom>
          <a:ln w="2857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50" name="Text Box 4"/>
          <p:cNvSpPr txBox="1"/>
          <p:nvPr/>
        </p:nvSpPr>
        <p:spPr>
          <a:xfrm>
            <a:off x="166688" y="383540"/>
            <a:ext cx="8951912" cy="1029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例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已知等腰三角形底边长为</a:t>
            </a:r>
            <a:r>
              <a:rPr lang="en-US" altLang="zh-CN" sz="2800" b="0" i="1"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zh-CN" alt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底边上的高的  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长为</a:t>
            </a:r>
            <a:r>
              <a:rPr lang="en-US" altLang="zh-CN" sz="2800" b="0" i="1">
                <a:latin typeface="Times New Roman" panose="02020603050405020304" pitchFamily="18" charset="0"/>
                <a:ea typeface="Times New Roman" panose="02020603050405020304" pitchFamily="18" charset="0"/>
              </a:rPr>
              <a:t>h 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，求作这个等腰三角形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.</a:t>
            </a:r>
          </a:p>
        </p:txBody>
      </p:sp>
      <p:grpSp>
        <p:nvGrpSpPr>
          <p:cNvPr id="1057" name="组合 1056"/>
          <p:cNvGrpSpPr/>
          <p:nvPr/>
        </p:nvGrpSpPr>
        <p:grpSpPr>
          <a:xfrm>
            <a:off x="6759575" y="2581275"/>
            <a:ext cx="1890713" cy="912813"/>
            <a:chOff x="732" y="2794"/>
            <a:chExt cx="1191" cy="575"/>
          </a:xfrm>
        </p:grpSpPr>
        <p:grpSp>
          <p:nvGrpSpPr>
            <p:cNvPr id="1056" name="组合 1055"/>
            <p:cNvGrpSpPr/>
            <p:nvPr/>
          </p:nvGrpSpPr>
          <p:grpSpPr>
            <a:xfrm>
              <a:off x="732" y="2794"/>
              <a:ext cx="825" cy="181"/>
              <a:chOff x="732" y="2794"/>
              <a:chExt cx="825" cy="181"/>
            </a:xfrm>
          </p:grpSpPr>
          <p:graphicFrame>
            <p:nvGraphicFramePr>
              <p:cNvPr id="1026" name="Object 33"/>
              <p:cNvGraphicFramePr>
                <a:graphicFrameLocks/>
              </p:cNvGraphicFramePr>
              <p:nvPr/>
            </p:nvGraphicFramePr>
            <p:xfrm>
              <a:off x="1079" y="2794"/>
              <a:ext cx="157" cy="181"/>
            </p:xfrm>
            <a:graphic>
              <a:graphicData uri="http://schemas.openxmlformats.org/presentationml/2006/ole">
                <p:oleObj spid="_x0000_s3076" r:id="rId3" imgW="126835" imgH="139518" progId="">
                  <p:embed/>
                </p:oleObj>
              </a:graphicData>
            </a:graphic>
          </p:graphicFrame>
          <p:sp>
            <p:nvSpPr>
              <p:cNvPr id="1052" name="直接连接符 1051"/>
              <p:cNvSpPr/>
              <p:nvPr/>
            </p:nvSpPr>
            <p:spPr>
              <a:xfrm>
                <a:off x="732" y="2973"/>
                <a:ext cx="825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oval" w="med" len="med"/>
                <a:tailEnd type="oval" w="med" len="med"/>
              </a:ln>
            </p:spPr>
          </p:sp>
        </p:grpSp>
        <p:grpSp>
          <p:nvGrpSpPr>
            <p:cNvPr id="1055" name="组合 1054"/>
            <p:cNvGrpSpPr/>
            <p:nvPr/>
          </p:nvGrpSpPr>
          <p:grpSpPr>
            <a:xfrm>
              <a:off x="732" y="3142"/>
              <a:ext cx="1191" cy="227"/>
              <a:chOff x="848" y="3473"/>
              <a:chExt cx="1191" cy="227"/>
            </a:xfrm>
          </p:grpSpPr>
          <p:graphicFrame>
            <p:nvGraphicFramePr>
              <p:cNvPr id="1027" name="Object 32"/>
              <p:cNvGraphicFramePr>
                <a:graphicFrameLocks/>
              </p:cNvGraphicFramePr>
              <p:nvPr/>
            </p:nvGraphicFramePr>
            <p:xfrm>
              <a:off x="1422" y="3473"/>
              <a:ext cx="155" cy="227"/>
            </p:xfrm>
            <a:graphic>
              <a:graphicData uri="http://schemas.openxmlformats.org/presentationml/2006/ole">
                <p:oleObj spid="_x0000_s3077" r:id="rId4" imgW="126725" imgH="177415" progId="">
                  <p:embed/>
                </p:oleObj>
              </a:graphicData>
            </a:graphic>
          </p:graphicFrame>
          <p:sp>
            <p:nvSpPr>
              <p:cNvPr id="1054" name="直接连接符 1053"/>
              <p:cNvSpPr/>
              <p:nvPr/>
            </p:nvSpPr>
            <p:spPr>
              <a:xfrm>
                <a:off x="848" y="3690"/>
                <a:ext cx="1191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oval" w="med" len="med"/>
                <a:tailEnd type="oval" w="med" len="med"/>
              </a:ln>
            </p:spPr>
          </p:sp>
        </p:grpSp>
      </p:grpSp>
      <p:sp>
        <p:nvSpPr>
          <p:cNvPr id="12" name="TextBox 11"/>
          <p:cNvSpPr txBox="1"/>
          <p:nvPr/>
        </p:nvSpPr>
        <p:spPr>
          <a:xfrm>
            <a:off x="166688" y="1836738"/>
            <a:ext cx="6669087" cy="4780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作法：</a:t>
            </a: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）作线段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；</a:t>
            </a: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）作线段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的垂直平分线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MN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，与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    AB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相交于点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；</a:t>
            </a: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）在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MN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上取一点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，使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DC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h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； </a:t>
            </a: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）连接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，则△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就是所</a:t>
            </a:r>
          </a:p>
          <a:p>
            <a:pPr lvl="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     求作的等腰三角形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pSp>
        <p:nvGrpSpPr>
          <p:cNvPr id="1070" name="组合 1069"/>
          <p:cNvGrpSpPr/>
          <p:nvPr/>
        </p:nvGrpSpPr>
        <p:grpSpPr>
          <a:xfrm>
            <a:off x="6389688" y="5591175"/>
            <a:ext cx="2170112" cy="527050"/>
            <a:chOff x="4025" y="3362"/>
            <a:chExt cx="1367" cy="332"/>
          </a:xfrm>
        </p:grpSpPr>
        <p:sp>
          <p:nvSpPr>
            <p:cNvPr id="1063" name="直接连接符 1062"/>
            <p:cNvSpPr/>
            <p:nvPr/>
          </p:nvSpPr>
          <p:spPr>
            <a:xfrm>
              <a:off x="4300" y="3529"/>
              <a:ext cx="825" cy="0"/>
            </a:xfrm>
            <a:prstGeom prst="line">
              <a:avLst/>
            </a:prstGeom>
            <a:ln w="2857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68" name="矩形 1067"/>
            <p:cNvSpPr/>
            <p:nvPr/>
          </p:nvSpPr>
          <p:spPr>
            <a:xfrm>
              <a:off x="4025" y="336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Wingdings" panose="05000000000000000000" pitchFamily="2" charset="2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endParaRPr>
            </a:p>
          </p:txBody>
        </p:sp>
        <p:sp>
          <p:nvSpPr>
            <p:cNvPr id="1069" name="矩形 1068"/>
            <p:cNvSpPr/>
            <p:nvPr/>
          </p:nvSpPr>
          <p:spPr>
            <a:xfrm>
              <a:off x="5139" y="336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Wingdings" panose="05000000000000000000" pitchFamily="2" charset="2"/>
                </a:rPr>
                <a:t>B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endParaRPr>
            </a:p>
          </p:txBody>
        </p:sp>
      </p:grpSp>
      <p:grpSp>
        <p:nvGrpSpPr>
          <p:cNvPr id="1076" name="组合 1075"/>
          <p:cNvGrpSpPr/>
          <p:nvPr/>
        </p:nvGrpSpPr>
        <p:grpSpPr>
          <a:xfrm>
            <a:off x="7223125" y="3616325"/>
            <a:ext cx="647700" cy="3241675"/>
            <a:chOff x="4550" y="2246"/>
            <a:chExt cx="408" cy="2042"/>
          </a:xfrm>
        </p:grpSpPr>
        <p:cxnSp>
          <p:nvCxnSpPr>
            <p:cNvPr id="1035" name="直接连接符 16"/>
            <p:cNvCxnSpPr/>
            <p:nvPr/>
          </p:nvCxnSpPr>
          <p:spPr>
            <a:xfrm rot="5400000">
              <a:off x="3915" y="3341"/>
              <a:ext cx="1577" cy="1"/>
            </a:xfrm>
            <a:prstGeom prst="line">
              <a:avLst/>
            </a:prstGeom>
            <a:ln w="2857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074" name="矩形 1073"/>
            <p:cNvSpPr/>
            <p:nvPr/>
          </p:nvSpPr>
          <p:spPr>
            <a:xfrm>
              <a:off x="4550" y="2246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Wingdings" panose="05000000000000000000" pitchFamily="2" charset="2"/>
                </a:rPr>
                <a:t>M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endParaRPr>
            </a:p>
          </p:txBody>
        </p:sp>
        <p:sp>
          <p:nvSpPr>
            <p:cNvPr id="1075" name="矩形 1074"/>
            <p:cNvSpPr/>
            <p:nvPr/>
          </p:nvSpPr>
          <p:spPr>
            <a:xfrm>
              <a:off x="4693" y="3961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Wingdings" panose="05000000000000000000" pitchFamily="2" charset="2"/>
                </a:rPr>
                <a:t>N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41" name="组合 9240"/>
          <p:cNvGrpSpPr/>
          <p:nvPr/>
        </p:nvGrpSpPr>
        <p:grpSpPr>
          <a:xfrm>
            <a:off x="6225858" y="2331403"/>
            <a:ext cx="3125787" cy="4113212"/>
            <a:chOff x="3359" y="1549"/>
            <a:chExt cx="1969" cy="2591"/>
          </a:xfrm>
        </p:grpSpPr>
        <p:sp>
          <p:nvSpPr>
            <p:cNvPr id="9242" name="矩形 9241"/>
            <p:cNvSpPr/>
            <p:nvPr/>
          </p:nvSpPr>
          <p:spPr>
            <a:xfrm>
              <a:off x="4199" y="154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zh-CN" altLang="en-US" sz="2800" b="0" i="1" dirty="0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A</a:t>
              </a:r>
            </a:p>
          </p:txBody>
        </p:sp>
        <p:sp>
          <p:nvSpPr>
            <p:cNvPr id="9243" name="矩形 9242"/>
            <p:cNvSpPr/>
            <p:nvPr/>
          </p:nvSpPr>
          <p:spPr>
            <a:xfrm>
              <a:off x="3359" y="3813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B</a:t>
              </a:r>
            </a:p>
          </p:txBody>
        </p:sp>
        <p:sp>
          <p:nvSpPr>
            <p:cNvPr id="9244" name="矩形 9243"/>
            <p:cNvSpPr/>
            <p:nvPr/>
          </p:nvSpPr>
          <p:spPr>
            <a:xfrm>
              <a:off x="5063" y="3805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C</a:t>
              </a:r>
            </a:p>
          </p:txBody>
        </p:sp>
        <p:sp>
          <p:nvSpPr>
            <p:cNvPr id="9245" name="矩形 9244"/>
            <p:cNvSpPr/>
            <p:nvPr/>
          </p:nvSpPr>
          <p:spPr>
            <a:xfrm>
              <a:off x="4814" y="296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D</a:t>
              </a:r>
            </a:p>
          </p:txBody>
        </p:sp>
        <p:grpSp>
          <p:nvGrpSpPr>
            <p:cNvPr id="9246" name="组合 9245"/>
            <p:cNvGrpSpPr/>
            <p:nvPr/>
          </p:nvGrpSpPr>
          <p:grpSpPr>
            <a:xfrm>
              <a:off x="3640" y="1856"/>
              <a:ext cx="1376" cy="2124"/>
              <a:chOff x="3504" y="1440"/>
              <a:chExt cx="1752" cy="2704"/>
            </a:xfrm>
          </p:grpSpPr>
          <p:sp>
            <p:nvSpPr>
              <p:cNvPr id="9247" name="等腰三角形 9246"/>
              <p:cNvSpPr/>
              <p:nvPr/>
            </p:nvSpPr>
            <p:spPr>
              <a:xfrm>
                <a:off x="3504" y="1440"/>
                <a:ext cx="1752" cy="2704"/>
              </a:xfrm>
              <a:prstGeom prst="triangle">
                <a:avLst>
                  <a:gd name="adj" fmla="val 50000"/>
                </a:avLst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8" name="直接连接符 9247"/>
              <p:cNvSpPr/>
              <p:nvPr/>
            </p:nvSpPr>
            <p:spPr>
              <a:xfrm flipV="1">
                <a:off x="3504" y="3136"/>
                <a:ext cx="1424" cy="10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9219" name="Rectangle 24"/>
          <p:cNvSpPr/>
          <p:nvPr/>
        </p:nvSpPr>
        <p:spPr>
          <a:xfrm>
            <a:off x="0" y="2921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95" y="3619183"/>
            <a:ext cx="4294188" cy="1031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共有</a:t>
            </a:r>
            <a:r>
              <a:rPr lang="en-US" altLang="zh-CN" sz="2800" b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个等腰三角形．    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（证明略）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</a:p>
        </p:txBody>
      </p:sp>
      <p:sp>
        <p:nvSpPr>
          <p:cNvPr id="9238" name="Rectangle 25"/>
          <p:cNvSpPr/>
          <p:nvPr/>
        </p:nvSpPr>
        <p:spPr>
          <a:xfrm>
            <a:off x="192088" y="1273810"/>
            <a:ext cx="8951912" cy="15446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　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Times New Roman" panose="02020603050405020304" pitchFamily="18" charset="0"/>
              </a:rPr>
              <a:t>练习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　如图，∠</a:t>
            </a:r>
            <a:r>
              <a:rPr lang="en-US" altLang="zh-CN" sz="2800" b="0" i="1">
                <a:latin typeface="Times New Roman" panose="02020603050405020304" pitchFamily="18" charset="0"/>
                <a:ea typeface="楷体" panose="02010609060101010101" pitchFamily="49" charset="-122"/>
              </a:rPr>
              <a:t>A 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=</a:t>
            </a:r>
            <a:r>
              <a:rPr lang="en-US" altLang="zh-CN" sz="2800" b="0">
                <a:latin typeface="Times New Roman" panose="02020603050405020304" pitchFamily="18" charset="0"/>
                <a:ea typeface="楷体" panose="02010609060101010101" pitchFamily="49" charset="-122"/>
              </a:rPr>
              <a:t>36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  <a:ea typeface="楷体" panose="02010609060101010101" pitchFamily="49" charset="-122"/>
              </a:rPr>
              <a:t>DBC 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=</a:t>
            </a:r>
            <a:r>
              <a:rPr lang="en-US" altLang="zh-CN" sz="2800" b="0">
                <a:latin typeface="Times New Roman" panose="02020603050405020304" pitchFamily="18" charset="0"/>
                <a:ea typeface="楷体" panose="02010609060101010101" pitchFamily="49" charset="-122"/>
              </a:rPr>
              <a:t>36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  <a:ea typeface="楷体" panose="02010609060101010101" pitchFamily="49" charset="-122"/>
              </a:rPr>
              <a:t>C 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=</a:t>
            </a:r>
            <a:endParaRPr lang="en-US" altLang="zh-CN" sz="2800" b="0" i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lvl="0" eaLnBrk="0" hangingPunct="0">
              <a:spcBef>
                <a:spcPct val="20000"/>
              </a:spcBef>
            </a:pPr>
            <a:r>
              <a:rPr lang="en-US" altLang="zh-CN" sz="2800" b="0">
                <a:latin typeface="Times New Roman" panose="02020603050405020304" pitchFamily="18" charset="0"/>
                <a:ea typeface="楷体" panose="02010609060101010101" pitchFamily="49" charset="-122"/>
              </a:rPr>
              <a:t>72</a:t>
            </a:r>
            <a:r>
              <a:rPr lang="en-US" altLang="zh-CN" sz="2800" b="1">
                <a:latin typeface="宋体" panose="02010600030101010101" pitchFamily="2" charset="-122"/>
                <a:ea typeface="楷体" panose="02010609060101010101" pitchFamily="49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，图中一共有几个等腰三角形？找出其中的一个   </a:t>
            </a:r>
          </a:p>
          <a:p>
            <a:pPr lvl="0"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等腰三角形给予证明．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36830"/>
            <a:ext cx="2631440" cy="8229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j-cs"/>
                <a:sym typeface="+mn-ea"/>
              </a:rPr>
              <a:t>课堂练习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554355" y="720725"/>
            <a:ext cx="7886700" cy="4351338"/>
          </a:xfrm>
        </p:spPr>
        <p:txBody>
          <a:bodyPr/>
          <a:lstStyle/>
          <a:p>
            <a:pPr>
              <a:lnSpc>
                <a:spcPct val="130000"/>
              </a:lnSpc>
              <a:buNone/>
            </a:pPr>
            <a:r>
              <a:rPr lang="zh-CN" altLang="en-US" sz="2800" b="1" dirty="0"/>
              <a:t>如图</a:t>
            </a:r>
            <a:r>
              <a:rPr lang="en-US" altLang="zh-CN" sz="2800" b="1" dirty="0"/>
              <a:t>△ABC</a:t>
            </a:r>
            <a:r>
              <a:rPr lang="zh-CN" altLang="en-US" sz="2800" b="1" dirty="0"/>
              <a:t>中，</a:t>
            </a:r>
            <a:r>
              <a:rPr lang="en-US" altLang="zh-CN" sz="2800" b="1" dirty="0"/>
              <a:t>AB=AC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∠B=36°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E</a:t>
            </a:r>
            <a:r>
              <a:rPr lang="zh-CN" altLang="en-US" sz="2800" b="1" dirty="0"/>
              <a:t>分别是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边上两点，且</a:t>
            </a:r>
            <a:r>
              <a:rPr lang="en-US" altLang="zh-CN" sz="2800" b="1" dirty="0"/>
              <a:t>∠ADE=∠AED=2∠BAD</a:t>
            </a:r>
            <a:r>
              <a:rPr lang="zh-CN" altLang="en-US" sz="2800" b="1" dirty="0"/>
              <a:t>，则图中等腰三角形有（   ）个。</a:t>
            </a:r>
          </a:p>
          <a:p>
            <a:pPr>
              <a:lnSpc>
                <a:spcPct val="130000"/>
              </a:lnSpc>
              <a:buNone/>
            </a:pPr>
            <a:r>
              <a:rPr lang="zh-CN" altLang="en-US" sz="2800"/>
              <a:t>                                                 </a:t>
            </a:r>
          </a:p>
        </p:txBody>
      </p:sp>
      <p:sp>
        <p:nvSpPr>
          <p:cNvPr id="22532" name="直接连接符 22531"/>
          <p:cNvSpPr/>
          <p:nvPr/>
        </p:nvSpPr>
        <p:spPr>
          <a:xfrm>
            <a:off x="5146675" y="5518150"/>
            <a:ext cx="33845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40" name="矩形 22539"/>
          <p:cNvSpPr/>
          <p:nvPr/>
        </p:nvSpPr>
        <p:spPr>
          <a:xfrm>
            <a:off x="8440738" y="51498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22544" name="文本框 22543"/>
          <p:cNvSpPr txBox="1"/>
          <p:nvPr/>
        </p:nvSpPr>
        <p:spPr>
          <a:xfrm>
            <a:off x="323850" y="4005263"/>
            <a:ext cx="203517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共有</a:t>
            </a: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个。</a:t>
            </a:r>
          </a:p>
          <a:p>
            <a:pPr lvl="0"/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5" name="文本框 22544"/>
          <p:cNvSpPr txBox="1"/>
          <p:nvPr/>
        </p:nvSpPr>
        <p:spPr>
          <a:xfrm>
            <a:off x="2051050" y="4005263"/>
            <a:ext cx="22399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即</a:t>
            </a: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△ABC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  <p:sp>
        <p:nvSpPr>
          <p:cNvPr id="22546" name="文本框 22545"/>
          <p:cNvSpPr txBox="1"/>
          <p:nvPr/>
        </p:nvSpPr>
        <p:spPr>
          <a:xfrm>
            <a:off x="395288" y="4652963"/>
            <a:ext cx="19462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 ADE</a:t>
            </a: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  <p:sp>
        <p:nvSpPr>
          <p:cNvPr id="22548" name="文本框 22547"/>
          <p:cNvSpPr txBox="1"/>
          <p:nvPr/>
        </p:nvSpPr>
        <p:spPr>
          <a:xfrm>
            <a:off x="3995738" y="4652963"/>
            <a:ext cx="19462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 AEC</a:t>
            </a: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  <p:sp>
        <p:nvSpPr>
          <p:cNvPr id="22549" name="文本框 22548"/>
          <p:cNvSpPr txBox="1"/>
          <p:nvPr/>
        </p:nvSpPr>
        <p:spPr>
          <a:xfrm>
            <a:off x="4140200" y="4076700"/>
            <a:ext cx="1946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 ABD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  <p:grpSp>
        <p:nvGrpSpPr>
          <p:cNvPr id="22551" name="组合 22550"/>
          <p:cNvGrpSpPr/>
          <p:nvPr/>
        </p:nvGrpSpPr>
        <p:grpSpPr>
          <a:xfrm>
            <a:off x="4859338" y="3933825"/>
            <a:ext cx="4540250" cy="2924175"/>
            <a:chOff x="3061" y="2478"/>
            <a:chExt cx="2860" cy="1842"/>
          </a:xfrm>
        </p:grpSpPr>
        <p:sp>
          <p:nvSpPr>
            <p:cNvPr id="22533" name="直接连接符 22532"/>
            <p:cNvSpPr/>
            <p:nvPr/>
          </p:nvSpPr>
          <p:spPr>
            <a:xfrm flipV="1">
              <a:off x="3288" y="2750"/>
              <a:ext cx="1090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4" name="直接连接符 22533"/>
            <p:cNvSpPr/>
            <p:nvPr/>
          </p:nvSpPr>
          <p:spPr>
            <a:xfrm>
              <a:off x="4377" y="2750"/>
              <a:ext cx="997" cy="7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5" name="直接连接符 22534"/>
            <p:cNvSpPr/>
            <p:nvPr/>
          </p:nvSpPr>
          <p:spPr>
            <a:xfrm flipH="1">
              <a:off x="4105" y="2750"/>
              <a:ext cx="272" cy="7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6" name="直接连接符 22535"/>
            <p:cNvSpPr/>
            <p:nvPr/>
          </p:nvSpPr>
          <p:spPr>
            <a:xfrm>
              <a:off x="4377" y="2750"/>
              <a:ext cx="272" cy="7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矩形 22536"/>
            <p:cNvSpPr/>
            <p:nvPr/>
          </p:nvSpPr>
          <p:spPr>
            <a:xfrm>
              <a:off x="3061" y="3340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22538" name="矩形 22537"/>
            <p:cNvSpPr/>
            <p:nvPr/>
          </p:nvSpPr>
          <p:spPr>
            <a:xfrm>
              <a:off x="4603" y="3431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</a:p>
          </p:txBody>
        </p:sp>
        <p:sp>
          <p:nvSpPr>
            <p:cNvPr id="22539" name="矩形 22538"/>
            <p:cNvSpPr/>
            <p:nvPr/>
          </p:nvSpPr>
          <p:spPr>
            <a:xfrm>
              <a:off x="3968" y="3431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</a:p>
          </p:txBody>
        </p:sp>
        <p:sp>
          <p:nvSpPr>
            <p:cNvPr id="22542" name="文本框 22541"/>
            <p:cNvSpPr txBox="1"/>
            <p:nvPr/>
          </p:nvSpPr>
          <p:spPr>
            <a:xfrm>
              <a:off x="4422" y="2478"/>
              <a:ext cx="45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altLang="zh-CN" sz="3200" b="1"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</a:p>
          </p:txBody>
        </p:sp>
        <p:pic>
          <p:nvPicPr>
            <p:cNvPr id="22550" name="图片 22549" descr="f0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57" y="3368"/>
              <a:ext cx="864" cy="95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2552" name="文本框 22551"/>
          <p:cNvSpPr txBox="1"/>
          <p:nvPr/>
        </p:nvSpPr>
        <p:spPr>
          <a:xfrm>
            <a:off x="395288" y="5300663"/>
            <a:ext cx="19240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ABE</a:t>
            </a: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22554" name="矩形 22553"/>
          <p:cNvSpPr/>
          <p:nvPr/>
        </p:nvSpPr>
        <p:spPr>
          <a:xfrm>
            <a:off x="2195513" y="4652963"/>
            <a:ext cx="19685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 ADC</a:t>
            </a: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  <p:bldP spid="22545" grpId="0"/>
      <p:bldP spid="22546" grpId="0"/>
      <p:bldP spid="22548" grpId="0"/>
      <p:bldP spid="22549" grpId="0"/>
      <p:bldP spid="22552" grpId="0"/>
      <p:bldP spid="225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矩形 1"/>
          <p:cNvSpPr/>
          <p:nvPr/>
        </p:nvSpPr>
        <p:spPr>
          <a:xfrm>
            <a:off x="190500" y="1616075"/>
            <a:ext cx="8934450" cy="1031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　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如图，把一张长方形的纸沿着对角线折叠，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重合部分是一个等腰三角形吗？为什么？</a:t>
            </a:r>
          </a:p>
        </p:txBody>
      </p:sp>
      <p:pic>
        <p:nvPicPr>
          <p:cNvPr id="12299" name="图片 1229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25738" y="3000375"/>
            <a:ext cx="3614737" cy="2976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文本框 73731"/>
          <p:cNvSpPr txBox="1"/>
          <p:nvPr/>
        </p:nvSpPr>
        <p:spPr>
          <a:xfrm>
            <a:off x="606425" y="404813"/>
            <a:ext cx="794067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如图，把一张矩形的纸沿对角线折叠，重合</a:t>
            </a:r>
          </a:p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的部分是一个等腰三角形吗？为什么？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33" name="文本框 73732"/>
          <p:cNvSpPr txBox="1"/>
          <p:nvPr/>
        </p:nvSpPr>
        <p:spPr>
          <a:xfrm>
            <a:off x="3471863" y="1773238"/>
            <a:ext cx="36210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endParaRPr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3751" name="组合 73750"/>
          <p:cNvGrpSpPr/>
          <p:nvPr/>
        </p:nvGrpSpPr>
        <p:grpSpPr>
          <a:xfrm>
            <a:off x="5724525" y="1484313"/>
            <a:ext cx="2978150" cy="2235200"/>
            <a:chOff x="2880" y="799"/>
            <a:chExt cx="1876" cy="1408"/>
          </a:xfrm>
        </p:grpSpPr>
        <p:sp>
          <p:nvSpPr>
            <p:cNvPr id="73736" name="直接连接符 73735"/>
            <p:cNvSpPr/>
            <p:nvPr/>
          </p:nvSpPr>
          <p:spPr>
            <a:xfrm>
              <a:off x="3152" y="1389"/>
              <a:ext cx="0" cy="63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737" name="直接连接符 73736"/>
            <p:cNvSpPr/>
            <p:nvPr/>
          </p:nvSpPr>
          <p:spPr>
            <a:xfrm>
              <a:off x="3152" y="1389"/>
              <a:ext cx="13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739" name="直接连接符 73738"/>
            <p:cNvSpPr/>
            <p:nvPr/>
          </p:nvSpPr>
          <p:spPr>
            <a:xfrm flipV="1">
              <a:off x="3152" y="1389"/>
              <a:ext cx="1316" cy="63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740" name="直接连接符 73739"/>
            <p:cNvSpPr/>
            <p:nvPr/>
          </p:nvSpPr>
          <p:spPr>
            <a:xfrm>
              <a:off x="3152" y="2024"/>
              <a:ext cx="13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Dot"/>
              <a:headEnd type="none" w="med" len="med"/>
              <a:tailEnd type="none" w="med" len="med"/>
            </a:ln>
          </p:spPr>
        </p:sp>
        <p:sp>
          <p:nvSpPr>
            <p:cNvPr id="73741" name="直接连接符 73740"/>
            <p:cNvSpPr/>
            <p:nvPr/>
          </p:nvSpPr>
          <p:spPr>
            <a:xfrm>
              <a:off x="4468" y="1389"/>
              <a:ext cx="0" cy="63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Dot"/>
              <a:headEnd type="none" w="med" len="med"/>
              <a:tailEnd type="none" w="med" len="med"/>
            </a:ln>
          </p:spPr>
        </p:sp>
        <p:sp>
          <p:nvSpPr>
            <p:cNvPr id="73742" name="直接连接符 73741"/>
            <p:cNvSpPr/>
            <p:nvPr/>
          </p:nvSpPr>
          <p:spPr>
            <a:xfrm flipV="1">
              <a:off x="3152" y="1026"/>
              <a:ext cx="726" cy="99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743" name="直接连接符 73742"/>
            <p:cNvSpPr/>
            <p:nvPr/>
          </p:nvSpPr>
          <p:spPr>
            <a:xfrm>
              <a:off x="3878" y="1026"/>
              <a:ext cx="590" cy="36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744" name="文本框 73743"/>
            <p:cNvSpPr txBox="1"/>
            <p:nvPr/>
          </p:nvSpPr>
          <p:spPr>
            <a:xfrm>
              <a:off x="2880" y="1162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73745" name="文本框 73744"/>
            <p:cNvSpPr txBox="1"/>
            <p:nvPr/>
          </p:nvSpPr>
          <p:spPr>
            <a:xfrm>
              <a:off x="2880" y="1797"/>
              <a:ext cx="287" cy="365"/>
            </a:xfrm>
            <a:prstGeom prst="rect">
              <a:avLst/>
            </a:prstGeom>
            <a:solidFill>
              <a:srgbClr val="3366FF">
                <a:alpha val="0"/>
              </a:srgbClr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73746" name="文本框 73745"/>
            <p:cNvSpPr txBox="1"/>
            <p:nvPr/>
          </p:nvSpPr>
          <p:spPr>
            <a:xfrm>
              <a:off x="4422" y="1162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73747" name="文本框 73746"/>
            <p:cNvSpPr txBox="1"/>
            <p:nvPr/>
          </p:nvSpPr>
          <p:spPr>
            <a:xfrm>
              <a:off x="3424" y="1117"/>
              <a:ext cx="3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G</a:t>
              </a:r>
            </a:p>
          </p:txBody>
        </p:sp>
        <p:sp>
          <p:nvSpPr>
            <p:cNvPr id="73749" name="文本框 73748"/>
            <p:cNvSpPr txBox="1"/>
            <p:nvPr/>
          </p:nvSpPr>
          <p:spPr>
            <a:xfrm>
              <a:off x="4468" y="1842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</a:p>
          </p:txBody>
        </p:sp>
        <p:sp>
          <p:nvSpPr>
            <p:cNvPr id="73750" name="文本框 73749"/>
            <p:cNvSpPr txBox="1"/>
            <p:nvPr/>
          </p:nvSpPr>
          <p:spPr>
            <a:xfrm>
              <a:off x="3833" y="79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</a:p>
          </p:txBody>
        </p:sp>
      </p:grpSp>
      <p:sp>
        <p:nvSpPr>
          <p:cNvPr id="73753" name="任意多边形 73752"/>
          <p:cNvSpPr/>
          <p:nvPr/>
        </p:nvSpPr>
        <p:spPr>
          <a:xfrm flipH="1">
            <a:off x="7813675" y="2420938"/>
            <a:ext cx="71438" cy="2159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3755" name="任意多边形 73754"/>
          <p:cNvSpPr/>
          <p:nvPr/>
        </p:nvSpPr>
        <p:spPr>
          <a:xfrm>
            <a:off x="6445250" y="3068638"/>
            <a:ext cx="71438" cy="1444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3756" name="文本框 73755"/>
          <p:cNvSpPr txBox="1"/>
          <p:nvPr/>
        </p:nvSpPr>
        <p:spPr>
          <a:xfrm>
            <a:off x="6486525" y="2852738"/>
            <a:ext cx="4619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00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73757" name="文本框 73756"/>
          <p:cNvSpPr txBox="1"/>
          <p:nvPr/>
        </p:nvSpPr>
        <p:spPr>
          <a:xfrm>
            <a:off x="6623050" y="3068638"/>
            <a:ext cx="4699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73758" name="文本框 73757"/>
          <p:cNvSpPr txBox="1"/>
          <p:nvPr/>
        </p:nvSpPr>
        <p:spPr>
          <a:xfrm>
            <a:off x="7559675" y="2349500"/>
            <a:ext cx="3254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73760" name="文本框 73759"/>
          <p:cNvSpPr txBox="1"/>
          <p:nvPr/>
        </p:nvSpPr>
        <p:spPr>
          <a:xfrm>
            <a:off x="592138" y="1668463"/>
            <a:ext cx="546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重合部分是等腰三角形。</a:t>
            </a:r>
          </a:p>
        </p:txBody>
      </p:sp>
      <p:sp>
        <p:nvSpPr>
          <p:cNvPr id="73762" name="任意多边形 73761"/>
          <p:cNvSpPr/>
          <p:nvPr/>
        </p:nvSpPr>
        <p:spPr>
          <a:xfrm>
            <a:off x="6588125" y="3213100"/>
            <a:ext cx="71438" cy="2159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3763" name="文本框 73762"/>
          <p:cNvSpPr txBox="1"/>
          <p:nvPr/>
        </p:nvSpPr>
        <p:spPr>
          <a:xfrm>
            <a:off x="1331913" y="2349500"/>
            <a:ext cx="4565650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理由：由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ABDC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是矩形知</a:t>
            </a:r>
          </a:p>
          <a:p>
            <a:pPr lvl="0"/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AC∥BD</a:t>
            </a:r>
          </a:p>
          <a:p>
            <a:pPr lvl="0"/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∴∠ 3= ∠ 2</a:t>
            </a:r>
          </a:p>
        </p:txBody>
      </p:sp>
      <p:sp>
        <p:nvSpPr>
          <p:cNvPr id="73764" name="文本框 73763"/>
          <p:cNvSpPr txBox="1"/>
          <p:nvPr/>
        </p:nvSpPr>
        <p:spPr>
          <a:xfrm>
            <a:off x="1527175" y="3900488"/>
            <a:ext cx="34353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由沿对角线折叠知</a:t>
            </a:r>
          </a:p>
          <a:p>
            <a:pPr lvl="0"/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∠ 1 = ∠ 2</a:t>
            </a:r>
          </a:p>
        </p:txBody>
      </p:sp>
      <p:sp>
        <p:nvSpPr>
          <p:cNvPr id="73765" name="文本框 73764"/>
          <p:cNvSpPr txBox="1"/>
          <p:nvPr/>
        </p:nvSpPr>
        <p:spPr>
          <a:xfrm>
            <a:off x="1455738" y="4932363"/>
            <a:ext cx="4983162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∴ ∠ 1= ∠ 3</a:t>
            </a:r>
          </a:p>
          <a:p>
            <a:pPr lvl="0"/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∴ BG=GC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等角对等边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pic>
        <p:nvPicPr>
          <p:cNvPr id="73776" name="图片 73775" descr="f0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250" y="4365625"/>
            <a:ext cx="1936750" cy="213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3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3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3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3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73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60" grpId="0"/>
      <p:bldP spid="73763" grpId="0"/>
      <p:bldP spid="73764" grpId="0"/>
      <p:bldP spid="737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矩形 1"/>
          <p:cNvSpPr/>
          <p:nvPr/>
        </p:nvSpPr>
        <p:spPr>
          <a:xfrm>
            <a:off x="190500" y="1914525"/>
            <a:ext cx="89535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　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如图，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BD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相交于点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，且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DC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  <a:p>
            <a:pPr lvl="0" eaLnBrk="1" hangingPunct="1">
              <a:spcBef>
                <a:spcPct val="20000"/>
              </a:spcBef>
            </a:pP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OA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OB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．求证：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OC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OD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</a:p>
        </p:txBody>
      </p:sp>
      <p:grpSp>
        <p:nvGrpSpPr>
          <p:cNvPr id="42001" name="组合 42000"/>
          <p:cNvGrpSpPr/>
          <p:nvPr/>
        </p:nvGrpSpPr>
        <p:grpSpPr>
          <a:xfrm>
            <a:off x="2455863" y="3460750"/>
            <a:ext cx="4424362" cy="2249488"/>
            <a:chOff x="1315" y="2227"/>
            <a:chExt cx="2787" cy="1417"/>
          </a:xfrm>
        </p:grpSpPr>
        <p:pic>
          <p:nvPicPr>
            <p:cNvPr id="41994" name="图片 4199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38" y="2323"/>
              <a:ext cx="2378" cy="123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996" name="矩形 41995"/>
            <p:cNvSpPr/>
            <p:nvPr/>
          </p:nvSpPr>
          <p:spPr>
            <a:xfrm>
              <a:off x="1315" y="33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1997" name="矩形 41996"/>
            <p:cNvSpPr/>
            <p:nvPr/>
          </p:nvSpPr>
          <p:spPr>
            <a:xfrm>
              <a:off x="3849" y="3313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41998" name="矩形 41997"/>
            <p:cNvSpPr/>
            <p:nvPr/>
          </p:nvSpPr>
          <p:spPr>
            <a:xfrm>
              <a:off x="3433" y="222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41999" name="矩形 41998"/>
            <p:cNvSpPr/>
            <p:nvPr/>
          </p:nvSpPr>
          <p:spPr>
            <a:xfrm>
              <a:off x="1708" y="223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</a:p>
          </p:txBody>
        </p:sp>
        <p:sp>
          <p:nvSpPr>
            <p:cNvPr id="42000" name="矩形 41999"/>
            <p:cNvSpPr/>
            <p:nvPr/>
          </p:nvSpPr>
          <p:spPr>
            <a:xfrm>
              <a:off x="2560" y="2786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eaLnBrk="1" hangingPunct="1"/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</p:grpSp>
      <p:sp>
        <p:nvSpPr>
          <p:cNvPr id="40966" name="矩形 1"/>
          <p:cNvSpPr/>
          <p:nvPr/>
        </p:nvSpPr>
        <p:spPr>
          <a:xfrm>
            <a:off x="190500" y="215265"/>
            <a:ext cx="89535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　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0" dirty="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求证：如果三角形一条边上的中线等于这  </a:t>
            </a: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条边的一半，那么这个三角形是直角三角形．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endParaRPr lang="zh-CN" altLang="en-US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16" name="Rectangle 40"/>
          <p:cNvSpPr/>
          <p:nvPr/>
        </p:nvSpPr>
        <p:spPr>
          <a:xfrm>
            <a:off x="-317" y="2517775"/>
            <a:ext cx="9144000" cy="21818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295275"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等腰三角形的判定方法有哪几种？ </a:t>
            </a:r>
          </a:p>
          <a:p>
            <a:pPr lvl="0" indent="295275" eaLnBrk="1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结合本节课的学习，谈谈等腰三角形性质和判</a:t>
            </a:r>
          </a:p>
          <a:p>
            <a:pPr lvl="0" indent="295275" eaLnBrk="1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定的区别和联系。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32155" y="457200"/>
            <a:ext cx="2631440" cy="8229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j-cs"/>
                <a:sym typeface="+mn-ea"/>
              </a:rPr>
              <a:t>课堂小结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920240" y="1386205"/>
            <a:ext cx="4135755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295275" algn="l" eaLnBrk="1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sz="3200" b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谈谈本节课的收获？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endParaRPr lang="zh-CN" altLang="en-US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340" name="Rectangle 5"/>
          <p:cNvSpPr/>
          <p:nvPr/>
        </p:nvSpPr>
        <p:spPr>
          <a:xfrm>
            <a:off x="1366838" y="2098199"/>
            <a:ext cx="4471035" cy="518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0" hangingPunct="0"/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教科书习题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89000" y="457200"/>
            <a:ext cx="2836545" cy="8229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800" dirty="0">
                <a:solidFill>
                  <a:srgbClr val="FF66CC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+mj-cs"/>
                <a:sym typeface="+mn-ea"/>
              </a:rPr>
              <a:t>布置作业</a:t>
            </a:r>
            <a:r>
              <a:rPr lang="zh-CN" altLang="en-US" sz="3200" dirty="0">
                <a:latin typeface="宋体" panose="02010600030101010101" pitchFamily="2" charset="-122"/>
                <a:cs typeface="+mn-cs"/>
                <a:sym typeface="+mn-ea"/>
              </a:rPr>
              <a:t> </a:t>
            </a:r>
            <a:endParaRPr lang="zh-CN" altLang="en-US"/>
          </a:p>
        </p:txBody>
      </p:sp>
      <p:sp>
        <p:nvSpPr>
          <p:cNvPr id="3" name="Rectangle 5"/>
          <p:cNvSpPr/>
          <p:nvPr/>
        </p:nvSpPr>
        <p:spPr>
          <a:xfrm>
            <a:off x="1510348" y="3170714"/>
            <a:ext cx="3761740" cy="518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0" hangingPunct="0"/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基础训练同步练习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947</Words>
  <Application>WPS 演示</Application>
  <PresentationFormat>全屏显示(4:3)</PresentationFormat>
  <Paragraphs>215</Paragraphs>
  <Slides>20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4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1_空白设计模板</vt:lpstr>
      <vt:lpstr>3_空白设计模板</vt:lpstr>
      <vt:lpstr>4_空白设计模板</vt:lpstr>
      <vt:lpstr>5_空白设计模板</vt:lpstr>
      <vt:lpstr>幻灯片 1</vt:lpstr>
      <vt:lpstr>幻灯片 2</vt:lpstr>
      <vt:lpstr>幻灯片 3</vt:lpstr>
      <vt:lpstr>  反过来，    在三角形中，如果有两个角相等，那么它们所对的边有什么关系?</vt:lpstr>
      <vt:lpstr>幻灯片 5</vt:lpstr>
      <vt:lpstr>幻灯片 6</vt:lpstr>
      <vt:lpstr>幻灯片 7</vt:lpstr>
      <vt:lpstr>幻灯片 8</vt:lpstr>
      <vt:lpstr>新知应用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5.1 相交线（第1课时）</dc:title>
  <dc:creator>何鸾</dc:creator>
  <cp:lastModifiedBy>DADI</cp:lastModifiedBy>
  <cp:revision>263</cp:revision>
  <dcterms:created xsi:type="dcterms:W3CDTF">2011-10-22T13:04:00Z</dcterms:created>
  <dcterms:modified xsi:type="dcterms:W3CDTF">2016-12-26T08:10:41Z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2052-10.1.0.6029</vt:lpwstr>
  </property>
</Properties>
</file>