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heme/theme3.xml" ContentType="application/vnd.openxmlformats-officedocument.theme+xml"/>
  <Override PartName="/ppt/tags/tag277.xml" ContentType="application/vnd.openxmlformats-officedocument.presentationml.tags+xml"/>
  <Override PartName="/ppt/notesSlides/notesSlide1.xml" ContentType="application/vnd.openxmlformats-officedocument.presentationml.notesSlide+xml"/>
  <Override PartName="/ppt/tags/tag278.xml" ContentType="application/vnd.openxmlformats-officedocument.presentationml.tags+xml"/>
  <Override PartName="/ppt/notesSlides/notesSlide2.xml" ContentType="application/vnd.openxmlformats-officedocument.presentationml.notesSlide+xml"/>
  <Override PartName="/ppt/tags/tag279.xml" ContentType="application/vnd.openxmlformats-officedocument.presentationml.tags+xml"/>
  <Override PartName="/ppt/notesSlides/notesSlide3.xml" ContentType="application/vnd.openxmlformats-officedocument.presentationml.notesSlide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notesSlides/notesSlide4.xml" ContentType="application/vnd.openxmlformats-officedocument.presentationml.notesSlide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notesSlides/notesSlide5.xml" ContentType="application/vnd.openxmlformats-officedocument.presentationml.notesSlide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</p:sldMasterIdLst>
  <p:notesMasterIdLst>
    <p:notesMasterId r:id="rId27"/>
  </p:notesMasterIdLst>
  <p:sldIdLst>
    <p:sldId id="257" r:id="rId3"/>
    <p:sldId id="637" r:id="rId4"/>
    <p:sldId id="272" r:id="rId5"/>
    <p:sldId id="612" r:id="rId6"/>
    <p:sldId id="586" r:id="rId7"/>
    <p:sldId id="573" r:id="rId8"/>
    <p:sldId id="613" r:id="rId9"/>
    <p:sldId id="614" r:id="rId10"/>
    <p:sldId id="615" r:id="rId11"/>
    <p:sldId id="616" r:id="rId12"/>
    <p:sldId id="584" r:id="rId13"/>
    <p:sldId id="617" r:id="rId14"/>
    <p:sldId id="583" r:id="rId15"/>
    <p:sldId id="618" r:id="rId16"/>
    <p:sldId id="619" r:id="rId17"/>
    <p:sldId id="276" r:id="rId18"/>
    <p:sldId id="581" r:id="rId19"/>
    <p:sldId id="610" r:id="rId20"/>
    <p:sldId id="621" r:id="rId21"/>
    <p:sldId id="635" r:id="rId22"/>
    <p:sldId id="636" r:id="rId23"/>
    <p:sldId id="630" r:id="rId24"/>
    <p:sldId id="633" r:id="rId25"/>
    <p:sldId id="26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71" d="100"/>
          <a:sy n="71" d="100"/>
        </p:scale>
        <p:origin x="-750" y="-96"/>
      </p:cViewPr>
      <p:guideLst>
        <p:guide orient="horz" pos="2168"/>
        <p:guide pos="386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179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3314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 anchorCtr="0"/>
          <a:lstStyle/>
          <a:p>
            <a:pPr lvl="0" eaLnBrk="1" hangingPunct="1"/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  <a:t>22</a:t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44472-9A4D-4218-AA48-F26393FCA15C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1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11" Type="http://schemas.openxmlformats.org/officeDocument/2006/relationships/image" Target="../media/image3.png"/><Relationship Id="rId5" Type="http://schemas.openxmlformats.org/officeDocument/2006/relationships/tags" Target="../tags/tag18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17.xml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10" Type="http://schemas.openxmlformats.org/officeDocument/2006/relationships/image" Target="file:///C:\Users\1V994W2\PycharmProjects\PPT_Background_Generation/pic_temp/pic_half_right.png" TargetMode="External"/><Relationship Id="rId4" Type="http://schemas.openxmlformats.org/officeDocument/2006/relationships/tags" Target="../tags/tag24.xml"/><Relationship Id="rId9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image" Target="../media/image3.png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32.xml"/><Relationship Id="rId10" Type="http://schemas.openxmlformats.org/officeDocument/2006/relationships/image" Target="../media/image2.png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3.xml"/><Relationship Id="rId13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tags" Target="../tags/tag38.xml"/><Relationship Id="rId7" Type="http://schemas.openxmlformats.org/officeDocument/2006/relationships/tags" Target="../tags/tag42.xml"/><Relationship Id="rId12" Type="http://schemas.openxmlformats.org/officeDocument/2006/relationships/image" Target="../media/image2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tags" Target="../tags/tag41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40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45.xml"/><Relationship Id="rId4" Type="http://schemas.openxmlformats.org/officeDocument/2006/relationships/tags" Target="../tags/tag39.xml"/><Relationship Id="rId9" Type="http://schemas.openxmlformats.org/officeDocument/2006/relationships/tags" Target="../tags/tag44.xml"/><Relationship Id="rId1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9" Type="http://schemas.openxmlformats.org/officeDocument/2006/relationships/image" Target="file:///C:\Users\1V994W2\Documents\Tencent%20Files\574576071\FileRecv\&#25340;&#35013;&#32032;&#26448;\&#31616;&#32422;&#28385;&#29256;-60\\50\subject_holdleft_122,149,168_0_staid_full_0.png" TargetMode="Externa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image" Target="../media/image3.png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59.xml"/><Relationship Id="rId10" Type="http://schemas.openxmlformats.org/officeDocument/2006/relationships/image" Target="../media/image2.png"/><Relationship Id="rId4" Type="http://schemas.openxmlformats.org/officeDocument/2006/relationships/tags" Target="../tags/tag58.xml"/><Relationship Id="rId9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65.xml"/><Relationship Id="rId7" Type="http://schemas.openxmlformats.org/officeDocument/2006/relationships/tags" Target="../tags/tag69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image" Target="../media/image3.png"/><Relationship Id="rId5" Type="http://schemas.openxmlformats.org/officeDocument/2006/relationships/tags" Target="../tags/tag67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66.xml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72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tags" Target="../tags/tag75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74.xml"/><Relationship Id="rId10" Type="http://schemas.openxmlformats.org/officeDocument/2006/relationships/image" Target="../media/image3.png"/><Relationship Id="rId4" Type="http://schemas.openxmlformats.org/officeDocument/2006/relationships/tags" Target="../tags/tag73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7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tags" Target="../tags/tag81.xml"/><Relationship Id="rId5" Type="http://schemas.openxmlformats.org/officeDocument/2006/relationships/tags" Target="../tags/tag80.xml"/><Relationship Id="rId4" Type="http://schemas.openxmlformats.org/officeDocument/2006/relationships/tags" Target="../tags/tag79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8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tags" Target="../tags/tag87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86.xml"/><Relationship Id="rId10" Type="http://schemas.openxmlformats.org/officeDocument/2006/relationships/image" Target="../media/image3.png"/><Relationship Id="rId4" Type="http://schemas.openxmlformats.org/officeDocument/2006/relationships/tags" Target="../tags/tag85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95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90.xml"/><Relationship Id="rId7" Type="http://schemas.openxmlformats.org/officeDocument/2006/relationships/tags" Target="../tags/tag94.xml"/><Relationship Id="rId12" Type="http://schemas.openxmlformats.org/officeDocument/2006/relationships/image" Target="../media/image3.png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92.xml"/><Relationship Id="rId10" Type="http://schemas.openxmlformats.org/officeDocument/2006/relationships/image" Target="../media/image2.png"/><Relationship Id="rId4" Type="http://schemas.openxmlformats.org/officeDocument/2006/relationships/tags" Target="../tags/tag91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3" Type="http://schemas.openxmlformats.org/officeDocument/2006/relationships/tags" Target="../tags/tag98.xml"/><Relationship Id="rId7" Type="http://schemas.openxmlformats.org/officeDocument/2006/relationships/tags" Target="../tags/tag102.xml"/><Relationship Id="rId2" Type="http://schemas.openxmlformats.org/officeDocument/2006/relationships/tags" Target="../tags/tag97.xml"/><Relationship Id="rId1" Type="http://schemas.openxmlformats.org/officeDocument/2006/relationships/tags" Target="../tags/tag96.xml"/><Relationship Id="rId6" Type="http://schemas.openxmlformats.org/officeDocument/2006/relationships/tags" Target="../tags/tag101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00.xml"/><Relationship Id="rId10" Type="http://schemas.openxmlformats.org/officeDocument/2006/relationships/image" Target="../media/image2.png"/><Relationship Id="rId4" Type="http://schemas.openxmlformats.org/officeDocument/2006/relationships/tags" Target="../tags/tag99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image" Target="../media/image3.png"/><Relationship Id="rId3" Type="http://schemas.openxmlformats.org/officeDocument/2006/relationships/tags" Target="../tags/tag106.xml"/><Relationship Id="rId7" Type="http://schemas.openxmlformats.org/officeDocument/2006/relationships/tags" Target="../tags/tag110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05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image" Target="../media/image2.png"/><Relationship Id="rId5" Type="http://schemas.openxmlformats.org/officeDocument/2006/relationships/tags" Target="../tags/tag108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20.xml"/><Relationship Id="rId13" Type="http://schemas.openxmlformats.org/officeDocument/2006/relationships/image" Target="../media/image3.png"/><Relationship Id="rId3" Type="http://schemas.openxmlformats.org/officeDocument/2006/relationships/tags" Target="../tags/tag115.xml"/><Relationship Id="rId7" Type="http://schemas.openxmlformats.org/officeDocument/2006/relationships/tags" Target="../tags/tag119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6" Type="http://schemas.openxmlformats.org/officeDocument/2006/relationships/tags" Target="../tags/tag118.xml"/><Relationship Id="rId11" Type="http://schemas.openxmlformats.org/officeDocument/2006/relationships/image" Target="../media/image2.png"/><Relationship Id="rId5" Type="http://schemas.openxmlformats.org/officeDocument/2006/relationships/tags" Target="../tags/tag117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16.xml"/><Relationship Id="rId9" Type="http://schemas.openxmlformats.org/officeDocument/2006/relationships/tags" Target="../tags/tag121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29.xml"/><Relationship Id="rId13" Type="http://schemas.openxmlformats.org/officeDocument/2006/relationships/image" Target="../media/image2.png"/><Relationship Id="rId3" Type="http://schemas.openxmlformats.org/officeDocument/2006/relationships/tags" Target="../tags/tag124.xml"/><Relationship Id="rId7" Type="http://schemas.openxmlformats.org/officeDocument/2006/relationships/tags" Target="../tags/tag128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123.xml"/><Relationship Id="rId16" Type="http://schemas.openxmlformats.org/officeDocument/2006/relationships/image" Target="file:///C:\Users\1V994W2\PycharmProjects\PPT_Background_Generation/pic_temp/1_pic_quater_left_down.png" TargetMode="External"/><Relationship Id="rId1" Type="http://schemas.openxmlformats.org/officeDocument/2006/relationships/tags" Target="../tags/tag122.xml"/><Relationship Id="rId6" Type="http://schemas.openxmlformats.org/officeDocument/2006/relationships/tags" Target="../tags/tag127.xml"/><Relationship Id="rId11" Type="http://schemas.openxmlformats.org/officeDocument/2006/relationships/tags" Target="../tags/tag132.xml"/><Relationship Id="rId5" Type="http://schemas.openxmlformats.org/officeDocument/2006/relationships/tags" Target="../tags/tag126.xml"/><Relationship Id="rId15" Type="http://schemas.openxmlformats.org/officeDocument/2006/relationships/image" Target="../media/image3.png"/><Relationship Id="rId10" Type="http://schemas.openxmlformats.org/officeDocument/2006/relationships/tags" Target="../tags/tag131.xml"/><Relationship Id="rId4" Type="http://schemas.openxmlformats.org/officeDocument/2006/relationships/tags" Target="../tags/tag125.xml"/><Relationship Id="rId9" Type="http://schemas.openxmlformats.org/officeDocument/2006/relationships/tags" Target="../tags/tag130.xml"/><Relationship Id="rId14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12" Type="http://schemas.openxmlformats.org/officeDocument/2006/relationships/image" Target="../media/image3.png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37.xml"/><Relationship Id="rId10" Type="http://schemas.openxmlformats.org/officeDocument/2006/relationships/image" Target="../media/image2.png"/><Relationship Id="rId4" Type="http://schemas.openxmlformats.org/officeDocument/2006/relationships/tags" Target="../tags/tag136.xml"/><Relationship Id="rId9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149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155.xml"/><Relationship Id="rId7" Type="http://schemas.openxmlformats.org/officeDocument/2006/relationships/tags" Target="../tags/tag159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54.xml"/><Relationship Id="rId1" Type="http://schemas.openxmlformats.org/officeDocument/2006/relationships/tags" Target="../tags/tag153.xml"/><Relationship Id="rId6" Type="http://schemas.openxmlformats.org/officeDocument/2006/relationships/tags" Target="../tags/tag158.xml"/><Relationship Id="rId11" Type="http://schemas.openxmlformats.org/officeDocument/2006/relationships/image" Target="../media/image3.png"/><Relationship Id="rId5" Type="http://schemas.openxmlformats.org/officeDocument/2006/relationships/tags" Target="../tags/tag157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156.xml"/><Relationship Id="rId9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62.xml"/><Relationship Id="rId7" Type="http://schemas.openxmlformats.org/officeDocument/2006/relationships/image" Target="file:///C:\Users\1V994W2\PycharmProjects\PPT_Background_Generation/pic_temp/pic_half_right.png" TargetMode="External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image" Target="../media/image4.png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63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171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66.xml"/><Relationship Id="rId7" Type="http://schemas.openxmlformats.org/officeDocument/2006/relationships/tags" Target="../tags/tag170.xml"/><Relationship Id="rId12" Type="http://schemas.openxmlformats.org/officeDocument/2006/relationships/image" Target="../media/image3.png"/><Relationship Id="rId2" Type="http://schemas.openxmlformats.org/officeDocument/2006/relationships/tags" Target="../tags/tag165.xml"/><Relationship Id="rId1" Type="http://schemas.openxmlformats.org/officeDocument/2006/relationships/tags" Target="../tags/tag164.xml"/><Relationship Id="rId6" Type="http://schemas.openxmlformats.org/officeDocument/2006/relationships/tags" Target="../tags/tag169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68.xml"/><Relationship Id="rId10" Type="http://schemas.openxmlformats.org/officeDocument/2006/relationships/image" Target="../media/image2.png"/><Relationship Id="rId4" Type="http://schemas.openxmlformats.org/officeDocument/2006/relationships/tags" Target="../tags/tag167.xml"/><Relationship Id="rId9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179.xml"/><Relationship Id="rId13" Type="http://schemas.openxmlformats.org/officeDocument/2006/relationships/image" Target="file:///C:\Users\1V994W2\PycharmProjects\PPT_Background_Generation/pic_temp/0_pic_quater_right_down.png" TargetMode="External"/><Relationship Id="rId3" Type="http://schemas.openxmlformats.org/officeDocument/2006/relationships/tags" Target="../tags/tag174.xml"/><Relationship Id="rId7" Type="http://schemas.openxmlformats.org/officeDocument/2006/relationships/tags" Target="../tags/tag178.xml"/><Relationship Id="rId12" Type="http://schemas.openxmlformats.org/officeDocument/2006/relationships/image" Target="../media/image2.png"/><Relationship Id="rId2" Type="http://schemas.openxmlformats.org/officeDocument/2006/relationships/tags" Target="../tags/tag173.xml"/><Relationship Id="rId1" Type="http://schemas.openxmlformats.org/officeDocument/2006/relationships/tags" Target="../tags/tag172.xml"/><Relationship Id="rId6" Type="http://schemas.openxmlformats.org/officeDocument/2006/relationships/tags" Target="../tags/tag177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176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181.xml"/><Relationship Id="rId4" Type="http://schemas.openxmlformats.org/officeDocument/2006/relationships/tags" Target="../tags/tag175.xml"/><Relationship Id="rId9" Type="http://schemas.openxmlformats.org/officeDocument/2006/relationships/tags" Target="../tags/tag180.xml"/><Relationship Id="rId14" Type="http://schemas.openxmlformats.org/officeDocument/2006/relationships/image" Target="../media/image3.png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18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83.xml"/><Relationship Id="rId1" Type="http://schemas.openxmlformats.org/officeDocument/2006/relationships/tags" Target="../tags/tag182.xml"/><Relationship Id="rId6" Type="http://schemas.openxmlformats.org/officeDocument/2006/relationships/tags" Target="../tags/tag187.xml"/><Relationship Id="rId5" Type="http://schemas.openxmlformats.org/officeDocument/2006/relationships/tags" Target="../tags/tag186.xml"/><Relationship Id="rId4" Type="http://schemas.openxmlformats.org/officeDocument/2006/relationships/tags" Target="../tags/tag185.xml"/><Relationship Id="rId9" Type="http://schemas.openxmlformats.org/officeDocument/2006/relationships/image" Target="file:///C:\Users\1V994W2\Documents\Tencent%20Files\574576071\FileRecv\&#25340;&#35013;&#32032;&#26448;\&#31616;&#32422;&#28385;&#29256;-60\\50\subject_holdleft_122,149,168_0_staid_full_0.png" TargetMode="Externa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190.xml"/><Relationship Id="rId2" Type="http://schemas.openxmlformats.org/officeDocument/2006/relationships/tags" Target="../tags/tag189.xml"/><Relationship Id="rId1" Type="http://schemas.openxmlformats.org/officeDocument/2006/relationships/tags" Target="../tags/tag188.xml"/><Relationship Id="rId4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image" Target="../media/image3.png"/><Relationship Id="rId2" Type="http://schemas.openxmlformats.org/officeDocument/2006/relationships/tags" Target="../tags/tag192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195.xml"/><Relationship Id="rId10" Type="http://schemas.openxmlformats.org/officeDocument/2006/relationships/image" Target="../media/image2.png"/><Relationship Id="rId4" Type="http://schemas.openxmlformats.org/officeDocument/2006/relationships/tags" Target="../tags/tag194.xml"/><Relationship Id="rId9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201.xml"/><Relationship Id="rId7" Type="http://schemas.openxmlformats.org/officeDocument/2006/relationships/tags" Target="../tags/tag205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200.xml"/><Relationship Id="rId1" Type="http://schemas.openxmlformats.org/officeDocument/2006/relationships/tags" Target="../tags/tag199.xml"/><Relationship Id="rId6" Type="http://schemas.openxmlformats.org/officeDocument/2006/relationships/tags" Target="../tags/tag204.xml"/><Relationship Id="rId11" Type="http://schemas.openxmlformats.org/officeDocument/2006/relationships/image" Target="../media/image3.png"/><Relationship Id="rId5" Type="http://schemas.openxmlformats.org/officeDocument/2006/relationships/tags" Target="../tags/tag203.xml"/><Relationship Id="rId10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tags" Target="../tags/tag202.xml"/><Relationship Id="rId9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0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07.xml"/><Relationship Id="rId1" Type="http://schemas.openxmlformats.org/officeDocument/2006/relationships/tags" Target="../tags/tag206.xml"/><Relationship Id="rId6" Type="http://schemas.openxmlformats.org/officeDocument/2006/relationships/tags" Target="../tags/tag211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210.xml"/><Relationship Id="rId10" Type="http://schemas.openxmlformats.org/officeDocument/2006/relationships/image" Target="../media/image3.png"/><Relationship Id="rId4" Type="http://schemas.openxmlformats.org/officeDocument/2006/relationships/tags" Target="../tags/tag209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21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13.xml"/><Relationship Id="rId1" Type="http://schemas.openxmlformats.org/officeDocument/2006/relationships/tags" Target="../tags/tag212.xml"/><Relationship Id="rId6" Type="http://schemas.openxmlformats.org/officeDocument/2006/relationships/tags" Target="../tags/tag217.xml"/><Relationship Id="rId5" Type="http://schemas.openxmlformats.org/officeDocument/2006/relationships/tags" Target="../tags/tag216.xml"/><Relationship Id="rId4" Type="http://schemas.openxmlformats.org/officeDocument/2006/relationships/tags" Target="../tags/tag215.xml"/><Relationship Id="rId9" Type="http://schemas.openxmlformats.org/officeDocument/2006/relationships/image" Target="file:///C:\Users\1V994W2\PycharmProjects\PPT_Background_Generation/pic_temp/pic_sup.png" TargetMode="External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20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19.xml"/><Relationship Id="rId1" Type="http://schemas.openxmlformats.org/officeDocument/2006/relationships/tags" Target="../tags/tag218.xml"/><Relationship Id="rId6" Type="http://schemas.openxmlformats.org/officeDocument/2006/relationships/tags" Target="../tags/tag223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222.xml"/><Relationship Id="rId10" Type="http://schemas.openxmlformats.org/officeDocument/2006/relationships/image" Target="../media/image3.png"/><Relationship Id="rId4" Type="http://schemas.openxmlformats.org/officeDocument/2006/relationships/tags" Target="../tags/tag221.xml"/><Relationship Id="rId9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tags" Target="../tags/tag231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26.xml"/><Relationship Id="rId7" Type="http://schemas.openxmlformats.org/officeDocument/2006/relationships/tags" Target="../tags/tag230.xml"/><Relationship Id="rId12" Type="http://schemas.openxmlformats.org/officeDocument/2006/relationships/image" Target="../media/image3.png"/><Relationship Id="rId2" Type="http://schemas.openxmlformats.org/officeDocument/2006/relationships/tags" Target="../tags/tag225.xml"/><Relationship Id="rId1" Type="http://schemas.openxmlformats.org/officeDocument/2006/relationships/tags" Target="../tags/tag224.xml"/><Relationship Id="rId6" Type="http://schemas.openxmlformats.org/officeDocument/2006/relationships/tags" Target="../tags/tag229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28.xml"/><Relationship Id="rId10" Type="http://schemas.openxmlformats.org/officeDocument/2006/relationships/image" Target="../media/image2.png"/><Relationship Id="rId4" Type="http://schemas.openxmlformats.org/officeDocument/2006/relationships/tags" Target="../tags/tag227.xml"/><Relationship Id="rId9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tags" Target="../tags/tag239.xml"/><Relationship Id="rId3" Type="http://schemas.openxmlformats.org/officeDocument/2006/relationships/tags" Target="../tags/tag234.xml"/><Relationship Id="rId7" Type="http://schemas.openxmlformats.org/officeDocument/2006/relationships/tags" Target="../tags/tag238.xml"/><Relationship Id="rId2" Type="http://schemas.openxmlformats.org/officeDocument/2006/relationships/tags" Target="../tags/tag233.xml"/><Relationship Id="rId1" Type="http://schemas.openxmlformats.org/officeDocument/2006/relationships/tags" Target="../tags/tag232.xml"/><Relationship Id="rId6" Type="http://schemas.openxmlformats.org/officeDocument/2006/relationships/tags" Target="../tags/tag237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36.xml"/><Relationship Id="rId10" Type="http://schemas.openxmlformats.org/officeDocument/2006/relationships/image" Target="../media/image2.png"/><Relationship Id="rId4" Type="http://schemas.openxmlformats.org/officeDocument/2006/relationships/tags" Target="../tags/tag235.xml"/><Relationship Id="rId9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tags" Target="../tags/tag247.xml"/><Relationship Id="rId13" Type="http://schemas.openxmlformats.org/officeDocument/2006/relationships/image" Target="../media/image3.png"/><Relationship Id="rId3" Type="http://schemas.openxmlformats.org/officeDocument/2006/relationships/tags" Target="../tags/tag242.xml"/><Relationship Id="rId7" Type="http://schemas.openxmlformats.org/officeDocument/2006/relationships/tags" Target="../tags/tag246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241.xml"/><Relationship Id="rId1" Type="http://schemas.openxmlformats.org/officeDocument/2006/relationships/tags" Target="../tags/tag240.xml"/><Relationship Id="rId6" Type="http://schemas.openxmlformats.org/officeDocument/2006/relationships/tags" Target="../tags/tag245.xml"/><Relationship Id="rId11" Type="http://schemas.openxmlformats.org/officeDocument/2006/relationships/image" Target="../media/image2.png"/><Relationship Id="rId5" Type="http://schemas.openxmlformats.org/officeDocument/2006/relationships/tags" Target="../tags/tag244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43.xml"/><Relationship Id="rId9" Type="http://schemas.openxmlformats.org/officeDocument/2006/relationships/tags" Target="../tags/tag248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tags" Target="../tags/tag256.xml"/><Relationship Id="rId13" Type="http://schemas.openxmlformats.org/officeDocument/2006/relationships/image" Target="../media/image3.png"/><Relationship Id="rId3" Type="http://schemas.openxmlformats.org/officeDocument/2006/relationships/tags" Target="../tags/tag251.xml"/><Relationship Id="rId7" Type="http://schemas.openxmlformats.org/officeDocument/2006/relationships/tags" Target="../tags/tag255.xml"/><Relationship Id="rId12" Type="http://schemas.openxmlformats.org/officeDocument/2006/relationships/image" Target="file:///C:\Users\1V994W2\PycharmProjects\PPT_Background_Generation/pic_temp/0_pic_quater_right_down.png" TargetMode="External"/><Relationship Id="rId2" Type="http://schemas.openxmlformats.org/officeDocument/2006/relationships/tags" Target="../tags/tag250.xml"/><Relationship Id="rId1" Type="http://schemas.openxmlformats.org/officeDocument/2006/relationships/tags" Target="../tags/tag249.xml"/><Relationship Id="rId6" Type="http://schemas.openxmlformats.org/officeDocument/2006/relationships/tags" Target="../tags/tag254.xml"/><Relationship Id="rId11" Type="http://schemas.openxmlformats.org/officeDocument/2006/relationships/image" Target="../media/image2.png"/><Relationship Id="rId5" Type="http://schemas.openxmlformats.org/officeDocument/2006/relationships/tags" Target="../tags/tag253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52.xml"/><Relationship Id="rId9" Type="http://schemas.openxmlformats.org/officeDocument/2006/relationships/tags" Target="../tags/tag257.xml"/><Relationship Id="rId14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tags" Target="../tags/tag265.xml"/><Relationship Id="rId13" Type="http://schemas.openxmlformats.org/officeDocument/2006/relationships/image" Target="../media/image2.png"/><Relationship Id="rId3" Type="http://schemas.openxmlformats.org/officeDocument/2006/relationships/tags" Target="../tags/tag260.xml"/><Relationship Id="rId7" Type="http://schemas.openxmlformats.org/officeDocument/2006/relationships/tags" Target="../tags/tag264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259.xml"/><Relationship Id="rId16" Type="http://schemas.openxmlformats.org/officeDocument/2006/relationships/image" Target="file:///C:\Users\1V994W2\PycharmProjects\PPT_Background_Generation/pic_temp/1_pic_quater_left_down.png" TargetMode="External"/><Relationship Id="rId1" Type="http://schemas.openxmlformats.org/officeDocument/2006/relationships/tags" Target="../tags/tag258.xml"/><Relationship Id="rId6" Type="http://schemas.openxmlformats.org/officeDocument/2006/relationships/tags" Target="../tags/tag263.xml"/><Relationship Id="rId11" Type="http://schemas.openxmlformats.org/officeDocument/2006/relationships/tags" Target="../tags/tag268.xml"/><Relationship Id="rId5" Type="http://schemas.openxmlformats.org/officeDocument/2006/relationships/tags" Target="../tags/tag262.xml"/><Relationship Id="rId15" Type="http://schemas.openxmlformats.org/officeDocument/2006/relationships/image" Target="../media/image3.png"/><Relationship Id="rId10" Type="http://schemas.openxmlformats.org/officeDocument/2006/relationships/tags" Target="../tags/tag267.xml"/><Relationship Id="rId4" Type="http://schemas.openxmlformats.org/officeDocument/2006/relationships/tags" Target="../tags/tag261.xml"/><Relationship Id="rId9" Type="http://schemas.openxmlformats.org/officeDocument/2006/relationships/tags" Target="../tags/tag266.xml"/><Relationship Id="rId14" Type="http://schemas.openxmlformats.org/officeDocument/2006/relationships/image" Target="file:///C:\Users\1V994W2\PycharmProjects\PPT_Background_Generation/pic_temp/0_pic_quater_right_down.png" TargetMode="Externa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tags" Target="../tags/tag276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71.xml"/><Relationship Id="rId7" Type="http://schemas.openxmlformats.org/officeDocument/2006/relationships/tags" Target="../tags/tag275.xml"/><Relationship Id="rId12" Type="http://schemas.openxmlformats.org/officeDocument/2006/relationships/image" Target="../media/image3.png"/><Relationship Id="rId2" Type="http://schemas.openxmlformats.org/officeDocument/2006/relationships/tags" Target="../tags/tag270.xml"/><Relationship Id="rId1" Type="http://schemas.openxmlformats.org/officeDocument/2006/relationships/tags" Target="../tags/tag269.xml"/><Relationship Id="rId6" Type="http://schemas.openxmlformats.org/officeDocument/2006/relationships/tags" Target="../tags/tag274.xml"/><Relationship Id="rId11" Type="http://schemas.openxmlformats.org/officeDocument/2006/relationships/image" Target="file:///C:\Users\1V994W2\PycharmProjects\PPT_Background_Generation/pic_temp/0_pic_quater_right_down.png" TargetMode="External"/><Relationship Id="rId5" Type="http://schemas.openxmlformats.org/officeDocument/2006/relationships/tags" Target="../tags/tag273.xml"/><Relationship Id="rId10" Type="http://schemas.openxmlformats.org/officeDocument/2006/relationships/image" Target="../media/image2.png"/><Relationship Id="rId4" Type="http://schemas.openxmlformats.org/officeDocument/2006/relationships/tags" Target="../tags/tag272.xml"/><Relationship Id="rId9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5"/>
            </p:custDataLst>
          </p:nvPr>
        </p:nvSpPr>
        <p:spPr>
          <a:xfrm>
            <a:off x="1624084" y="2323647"/>
            <a:ext cx="6665030" cy="1398905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algn="ctr"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1623450" y="3919724"/>
            <a:ext cx="6665029" cy="44894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8579555" y="1397000"/>
            <a:ext cx="3612445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 userDrawn="1">
            <p:custDataLst>
              <p:tags r:id="rId5"/>
            </p:custDataLst>
          </p:nvPr>
        </p:nvCxnSpPr>
        <p:spPr>
          <a:xfrm>
            <a:off x="4593590" y="3980815"/>
            <a:ext cx="196088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6"/>
            </p:custDataLst>
          </p:nvPr>
        </p:nvSpPr>
        <p:spPr>
          <a:xfrm>
            <a:off x="2820670" y="4074995"/>
            <a:ext cx="5767705" cy="461010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kumimoji="0" lang="zh-CN" altLang="en-US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ctr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7"/>
            </p:custDataLst>
          </p:nvPr>
        </p:nvSpPr>
        <p:spPr>
          <a:xfrm>
            <a:off x="2842579" y="3059832"/>
            <a:ext cx="5767705" cy="835660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kumimoji="0" lang="zh-CN" altLang="en-US" sz="4400" b="0" i="0" spc="5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marR="0" lvl="0" indent="0" algn="ctr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1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4" r:link="rId15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2022/9/14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5"/>
            </p:custDataLst>
          </p:nvPr>
        </p:nvSpPr>
        <p:spPr>
          <a:xfrm>
            <a:off x="1623600" y="3204593"/>
            <a:ext cx="5365750" cy="139890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1623600" y="2325600"/>
            <a:ext cx="5364480" cy="552354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单击此处编辑文本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2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15" r:link="rId16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0571797" y="5766444"/>
            <a:ext cx="1620202" cy="109155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5766444"/>
            <a:ext cx="1620202" cy="10915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5"/>
            </p:custDataLst>
          </p:nvPr>
        </p:nvSpPr>
        <p:spPr>
          <a:xfrm>
            <a:off x="1624084" y="2323647"/>
            <a:ext cx="6665030" cy="1398905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algn="ctr"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1623450" y="3919724"/>
            <a:ext cx="6665029" cy="44894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 algn="ctr"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8579555" y="1397000"/>
            <a:ext cx="3612445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1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4" r:link="rId15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73152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2022/9/14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5"/>
            </p:custDataLst>
          </p:nvPr>
        </p:nvSpPr>
        <p:spPr>
          <a:xfrm>
            <a:off x="1623600" y="3204593"/>
            <a:ext cx="5365750" cy="1398905"/>
          </a:xfrm>
        </p:spPr>
        <p:txBody>
          <a:bodyPr vert="horz" wrap="square" lIns="90170" tIns="46990" rIns="90170" bIns="46990" rtlCol="0" anchor="t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1623600" y="2325600"/>
            <a:ext cx="5364480" cy="552354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单击此处编辑文本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48513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2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6372864"/>
            <a:ext cx="720090" cy="48513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15" r:link="rId16" cstate="email"/>
          <a:stretch>
            <a:fillRect/>
          </a:stretch>
        </p:blipFill>
        <p:spPr>
          <a:xfrm>
            <a:off x="0" y="6372864"/>
            <a:ext cx="720090" cy="4851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0571797" y="5766444"/>
            <a:ext cx="1620202" cy="109155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5766444"/>
            <a:ext cx="1620202" cy="109155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6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26" Type="http://schemas.openxmlformats.org/officeDocument/2006/relationships/tags" Target="../tags/tag145.xml"/><Relationship Id="rId3" Type="http://schemas.openxmlformats.org/officeDocument/2006/relationships/slideLayout" Target="../slideLayouts/slideLayout21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5" Type="http://schemas.openxmlformats.org/officeDocument/2006/relationships/tags" Target="../tags/tag144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slideLayout" Target="../slideLayouts/slideLayout38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24" Type="http://schemas.openxmlformats.org/officeDocument/2006/relationships/tags" Target="../tags/tag143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23" Type="http://schemas.openxmlformats.org/officeDocument/2006/relationships/tags" Target="../tags/tag142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Relationship Id="rId22" Type="http://schemas.openxmlformats.org/officeDocument/2006/relationships/tags" Target="../tags/tag141.xml"/><Relationship Id="rId27" Type="http://schemas.openxmlformats.org/officeDocument/2006/relationships/tags" Target="../tags/tag1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3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2022/9/14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  <p:sldLayoutId id="2147483686" r:id="rId19"/>
    <p:sldLayoutId id="2147483687" r:id="rId20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8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279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82.xml"/><Relationship Id="rId2" Type="http://schemas.openxmlformats.org/officeDocument/2006/relationships/tags" Target="../tags/tag281.xml"/><Relationship Id="rId1" Type="http://schemas.openxmlformats.org/officeDocument/2006/relationships/tags" Target="../tags/tag280.xml"/><Relationship Id="rId6" Type="http://schemas.openxmlformats.org/officeDocument/2006/relationships/slideLayout" Target="../slideLayouts/slideLayout21.xml"/><Relationship Id="rId5" Type="http://schemas.openxmlformats.org/officeDocument/2006/relationships/tags" Target="../tags/tag284.xml"/><Relationship Id="rId4" Type="http://schemas.openxmlformats.org/officeDocument/2006/relationships/tags" Target="../tags/tag28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5.xml"/><Relationship Id="rId5" Type="http://schemas.microsoft.com/office/2007/relationships/hdphoto" Target="../media/hdphoto1.wdp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287.xml"/><Relationship Id="rId7" Type="http://schemas.openxmlformats.org/officeDocument/2006/relationships/image" Target="../media/image24.png"/><Relationship Id="rId2" Type="http://schemas.openxmlformats.org/officeDocument/2006/relationships/tags" Target="../tags/tag286.xml"/><Relationship Id="rId1" Type="http://schemas.openxmlformats.org/officeDocument/2006/relationships/tags" Target="../tags/tag285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5.xml"/><Relationship Id="rId4" Type="http://schemas.openxmlformats.org/officeDocument/2006/relationships/tags" Target="../tags/tag28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tags" Target="../tags/tag290.xml"/><Relationship Id="rId1" Type="http://schemas.openxmlformats.org/officeDocument/2006/relationships/tags" Target="../tags/tag289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91490" y="141605"/>
            <a:ext cx="477393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广州牛津版七年级上册</a:t>
            </a:r>
          </a:p>
        </p:txBody>
      </p:sp>
      <p:sp>
        <p:nvSpPr>
          <p:cNvPr id="10" name="标题 1"/>
          <p:cNvSpPr>
            <a:spLocks noGrp="1"/>
          </p:cNvSpPr>
          <p:nvPr>
            <p:ph type="ctrTitle" idx="13"/>
          </p:nvPr>
        </p:nvSpPr>
        <p:spPr>
          <a:xfrm>
            <a:off x="1757045" y="1942465"/>
            <a:ext cx="8105775" cy="1398905"/>
          </a:xfrm>
        </p:spPr>
        <p:txBody>
          <a:bodyPr>
            <a:noAutofit/>
          </a:bodyPr>
          <a:lstStyle/>
          <a:p>
            <a:r>
              <a:rPr lang="en-US" altLang="zh-CN" sz="5400" b="1" dirty="0">
                <a:solidFill>
                  <a:schemeClr val="accent6">
                    <a:lumMod val="75000"/>
                  </a:schemeClr>
                </a:solidFill>
              </a:rPr>
              <a:t>Unit 2 </a:t>
            </a:r>
            <a:br>
              <a:rPr lang="en-US" altLang="zh-CN" sz="54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altLang="zh-CN" sz="5400" b="1" dirty="0">
                <a:solidFill>
                  <a:schemeClr val="accent6">
                    <a:lumMod val="75000"/>
                  </a:schemeClr>
                </a:solidFill>
              </a:rPr>
              <a:t>Daily life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180514" y="3785770"/>
            <a:ext cx="39276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>
                <a:latin typeface="Times New Roman" panose="02020603050405020304" charset="0"/>
                <a:cs typeface="Times New Roman" panose="02020603050405020304" charset="0"/>
              </a:rPr>
              <a:t>       Grammar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rcRect l="8067" t="11308" r="5795" b="10661"/>
          <a:stretch>
            <a:fillRect/>
          </a:stretch>
        </p:blipFill>
        <p:spPr>
          <a:xfrm>
            <a:off x="0" y="0"/>
            <a:ext cx="6826250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" name="组合 21"/>
          <p:cNvGrpSpPr/>
          <p:nvPr/>
        </p:nvGrpSpPr>
        <p:grpSpPr>
          <a:xfrm>
            <a:off x="701675" y="1154113"/>
            <a:ext cx="5778500" cy="5611812"/>
            <a:chOff x="1105" y="1817"/>
            <a:chExt cx="9100" cy="8838"/>
          </a:xfrm>
        </p:grpSpPr>
        <p:sp>
          <p:nvSpPr>
            <p:cNvPr id="5" name="椭圆 4"/>
            <p:cNvSpPr/>
            <p:nvPr/>
          </p:nvSpPr>
          <p:spPr>
            <a:xfrm>
              <a:off x="1105" y="1817"/>
              <a:ext cx="515" cy="50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6048" y="1817"/>
              <a:ext cx="657" cy="50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6250" y="2597"/>
              <a:ext cx="300" cy="40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5738" y="3005"/>
              <a:ext cx="512" cy="40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668" y="3412"/>
              <a:ext cx="830" cy="29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265" y="6155"/>
              <a:ext cx="515" cy="50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7758" y="3267"/>
              <a:ext cx="420" cy="44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960" y="4097"/>
              <a:ext cx="830" cy="29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908" y="5252"/>
              <a:ext cx="830" cy="29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733" y="5547"/>
              <a:ext cx="677" cy="29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2123" y="6260"/>
              <a:ext cx="827" cy="39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1770" y="7000"/>
              <a:ext cx="830" cy="293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4505" y="6907"/>
              <a:ext cx="803" cy="38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8545" y="8935"/>
              <a:ext cx="830" cy="29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635" y="7292"/>
              <a:ext cx="298" cy="408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5738" y="8190"/>
              <a:ext cx="310" cy="41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9375" y="9230"/>
              <a:ext cx="830" cy="335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2388" y="10225"/>
              <a:ext cx="707" cy="43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6826250" y="2074228"/>
            <a:ext cx="5080000" cy="1198880"/>
          </a:xfrm>
          <a:prstGeom prst="rect">
            <a:avLst/>
          </a:prstGeom>
          <a:solidFill>
            <a:srgbClr val="A0FEAB"/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SzTx/>
            </a:pPr>
            <a:r>
              <a:rPr lang="zh-CN" altLang="zh-CN" sz="2400" b="1" dirty="0">
                <a:latin typeface="Times New Roman" panose="02020603050405020304" charset="0"/>
                <a:ea typeface="宋体" panose="02010600030101010101" pitchFamily="2" charset="-122"/>
              </a:rPr>
              <a:t>想一想：这些动词有哪几种形式呢？它们的主语是什么？这些句子描述的事情是在什么时候发生的呢？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7024053" y="3975100"/>
            <a:ext cx="4835525" cy="1198563"/>
          </a:xfrm>
          <a:prstGeom prst="rect">
            <a:avLst/>
          </a:prstGeom>
          <a:noFill/>
          <a:ln w="63500">
            <a:solidFill>
              <a:srgbClr val="FFC000"/>
            </a:solidFill>
            <a:prstDash val="sysDash"/>
          </a:ln>
        </p:spPr>
        <p:txBody>
          <a:bodyPr wrap="none">
            <a:spAutoFit/>
          </a:bodyPr>
          <a:lstStyle/>
          <a:p>
            <a:pPr marR="0" defTabSz="914400" fontAlgn="auto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+mn-ea"/>
                <a:cs typeface="Times New Roman" panose="02020603050405020304" charset="0"/>
                <a:sym typeface="+mn-ea"/>
              </a:rPr>
              <a:t>the simple present tense</a:t>
            </a:r>
            <a:endParaRPr kumimoji="0" lang="en-US" altLang="zh-CN" sz="3600" b="1" kern="1200" cap="none" spc="0" normalizeH="0" baseline="0" noProof="1">
              <a:effectLst>
                <a:outerShdw blurRad="38100" dist="38100" dir="2700000" algn="tl">
                  <a:srgbClr val="C0C0C0"/>
                </a:outerShdw>
              </a:effectLst>
              <a:latin typeface="Cooper Black" panose="0208090404030B020404" pitchFamily="18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  <a:p>
            <a:pPr marR="0" defTabSz="914400" fontAlgn="auto">
              <a:buClrTx/>
              <a:buSzTx/>
              <a:buFontTx/>
              <a:defRPr/>
            </a:pPr>
            <a:r>
              <a:rPr kumimoji="0" lang="zh-CN" altLang="zh-CN" sz="3600" kern="1200" cap="none" spc="0" normalizeH="0" baseline="0" noProof="1">
                <a:latin typeface="+mn-lt"/>
                <a:ea typeface="+mn-ea"/>
                <a:cs typeface="+mn-cs"/>
              </a:rPr>
              <a:t>        </a:t>
            </a:r>
            <a:r>
              <a:rPr kumimoji="0" lang="zh-CN" altLang="zh-CN" sz="3200" kern="1200" cap="none" spc="0" normalizeH="0" baseline="0" noProof="1">
                <a:latin typeface="+mn-lt"/>
                <a:ea typeface="+mn-ea"/>
                <a:cs typeface="+mn-cs"/>
              </a:rPr>
              <a:t>一般现在时</a:t>
            </a:r>
            <a:endParaRPr kumimoji="0" lang="zh-CN" altLang="zh-CN" sz="3200" kern="1200" cap="none" spc="0" normalizeH="0" baseline="0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779895" y="647383"/>
            <a:ext cx="5080000" cy="58356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</a:ln>
        </p:spPr>
        <p:txBody>
          <a:bodyPr anchor="t" anchorCtr="0">
            <a:spAutoFit/>
          </a:bodyPr>
          <a:lstStyle/>
          <a:p>
            <a:pPr>
              <a:buSzTx/>
            </a:pPr>
            <a:r>
              <a:rPr lang="zh-CN" altLang="en-US" sz="3200" b="1" dirty="0">
                <a:latin typeface="Times New Roman" panose="02020603050405020304" charset="0"/>
                <a:ea typeface="宋体" panose="02010600030101010101" pitchFamily="2" charset="-122"/>
              </a:rPr>
              <a:t>圈出课文中的动词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24" grpId="0" bldLvl="0" animBg="1"/>
      <p:bldP spid="2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23181" y="0"/>
            <a:ext cx="6959509" cy="70788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A The simple present tense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18" y="707886"/>
            <a:ext cx="12089363" cy="52322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     We use the simple present tense to talk about regular actions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028" y="1772377"/>
            <a:ext cx="9765008" cy="331324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163" y="818167"/>
            <a:ext cx="7377346" cy="186037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9660" y="3452840"/>
            <a:ext cx="7508849" cy="19927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: 圆角 17"/>
          <p:cNvSpPr/>
          <p:nvPr/>
        </p:nvSpPr>
        <p:spPr>
          <a:xfrm>
            <a:off x="1058881" y="886408"/>
            <a:ext cx="4236098" cy="70788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Work out the rule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58881" y="1594294"/>
            <a:ext cx="10403446" cy="22032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*In statements, we add –s or ______ to verbs after </a:t>
            </a:r>
            <a:r>
              <a:rPr lang="en-US" altLang="zh-CN" sz="3200" i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he/ she/ it. </a:t>
            </a:r>
          </a:p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* In questions, we use ______ before </a:t>
            </a:r>
            <a:r>
              <a:rPr lang="en-US" altLang="zh-CN" sz="3200" i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I/ you/ we /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they and _______ before </a:t>
            </a:r>
            <a:r>
              <a:rPr lang="en-US" altLang="zh-CN" sz="3200" i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he/ she it. </a:t>
            </a:r>
            <a:endParaRPr lang="zh-CN" altLang="en-US" sz="3200" i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96000" y="1851746"/>
            <a:ext cx="7371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-es</a:t>
            </a:r>
            <a:endParaRPr lang="zh-CN" altLang="en-US" sz="3600" i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221795" y="2361999"/>
            <a:ext cx="1038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</a:t>
            </a:r>
            <a:endParaRPr lang="zh-CN" altLang="en-US" sz="3600" i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445277" y="2853952"/>
            <a:ext cx="1130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endParaRPr lang="zh-CN" altLang="en-US" sz="3600" i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89532" y="874455"/>
            <a:ext cx="11262049" cy="5174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一般现在时通常可以用于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（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 表示目前阶段经常发生的动作或存在的状态。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e.g.    She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keeps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a diary every day.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动作）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I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enjoy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learning about different places in the world.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状态）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（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 表示客观真理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The Sun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rises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in the east. 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The Earth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goes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around the Sun. </a:t>
            </a:r>
          </a:p>
        </p:txBody>
      </p:sp>
      <p:sp>
        <p:nvSpPr>
          <p:cNvPr id="3" name="矩形 2"/>
          <p:cNvSpPr/>
          <p:nvPr/>
        </p:nvSpPr>
        <p:spPr>
          <a:xfrm>
            <a:off x="2854325" y="227965"/>
            <a:ext cx="5048250" cy="7683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一般现在时的定义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29840" y="144780"/>
            <a:ext cx="4855845" cy="7683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一般现在时的</a:t>
            </a:r>
            <a:r>
              <a:rPr lang="zh-CN" altLang="en-US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构成</a:t>
            </a:r>
            <a:endParaRPr lang="zh-CN" altLang="en-US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962169" y="936010"/>
            <a:ext cx="899477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pPr>
              <a:buFontTx/>
              <a:buAutoNum type="alphaLcPeriod"/>
            </a:pPr>
            <a:r>
              <a:rPr lang="en-US" altLang="zh-CN" b="1" dirty="0">
                <a:cs typeface="Times New Roman" panose="02020603050405020304" charset="0"/>
              </a:rPr>
              <a:t>be</a:t>
            </a:r>
            <a:r>
              <a:rPr lang="zh-CN" altLang="en-US" b="1" dirty="0">
                <a:cs typeface="Times New Roman" panose="02020603050405020304" charset="0"/>
              </a:rPr>
              <a:t>动词：</a:t>
            </a:r>
          </a:p>
          <a:p>
            <a:r>
              <a:rPr lang="zh-CN" altLang="en-US" dirty="0">
                <a:cs typeface="Times New Roman" panose="02020603050405020304" charset="0"/>
              </a:rPr>
              <a:t>肯定句：主语</a:t>
            </a:r>
            <a:r>
              <a:rPr lang="en-US" altLang="zh-CN" dirty="0">
                <a:cs typeface="Times New Roman" panose="02020603050405020304" charset="0"/>
              </a:rPr>
              <a:t>+ be</a:t>
            </a:r>
            <a:r>
              <a:rPr lang="zh-CN" altLang="en-US" dirty="0">
                <a:cs typeface="Times New Roman" panose="02020603050405020304" charset="0"/>
              </a:rPr>
              <a:t>（</a:t>
            </a:r>
            <a:r>
              <a:rPr lang="en-US" altLang="zh-CN" dirty="0">
                <a:cs typeface="Times New Roman" panose="02020603050405020304" charset="0"/>
              </a:rPr>
              <a:t>am/is/are</a:t>
            </a:r>
            <a:r>
              <a:rPr lang="zh-CN" altLang="en-US" dirty="0">
                <a:cs typeface="Times New Roman" panose="02020603050405020304" charset="0"/>
              </a:rPr>
              <a:t>）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</a:t>
            </a:r>
            <a:r>
              <a:rPr lang="en-US" altLang="zh-CN" dirty="0">
                <a:cs typeface="Times New Roman" panose="02020603050405020304" charset="0"/>
              </a:rPr>
              <a:t>.</a:t>
            </a:r>
          </a:p>
          <a:p>
            <a:r>
              <a:rPr lang="zh-CN" altLang="en-US" dirty="0">
                <a:cs typeface="Times New Roman" panose="02020603050405020304" charset="0"/>
              </a:rPr>
              <a:t>否定句：主语</a:t>
            </a:r>
            <a:r>
              <a:rPr lang="en-US" altLang="zh-CN" dirty="0">
                <a:cs typeface="Times New Roman" panose="02020603050405020304" charset="0"/>
              </a:rPr>
              <a:t>+ be</a:t>
            </a:r>
            <a:r>
              <a:rPr lang="zh-CN" altLang="en-US" dirty="0">
                <a:cs typeface="Times New Roman" panose="02020603050405020304" charset="0"/>
              </a:rPr>
              <a:t>（</a:t>
            </a:r>
            <a:r>
              <a:rPr lang="en-US" altLang="zh-CN" dirty="0">
                <a:cs typeface="Times New Roman" panose="02020603050405020304" charset="0"/>
              </a:rPr>
              <a:t>am/is/are</a:t>
            </a:r>
            <a:r>
              <a:rPr lang="zh-CN" altLang="en-US" dirty="0">
                <a:cs typeface="Times New Roman" panose="02020603050405020304" charset="0"/>
              </a:rPr>
              <a:t>）</a:t>
            </a:r>
            <a:r>
              <a:rPr lang="en-US" altLang="zh-CN" dirty="0">
                <a:cs typeface="Times New Roman" panose="02020603050405020304" charset="0"/>
              </a:rPr>
              <a:t>+not+</a:t>
            </a:r>
            <a:r>
              <a:rPr lang="zh-CN" altLang="en-US" dirty="0">
                <a:cs typeface="Times New Roman" panose="02020603050405020304" charset="0"/>
              </a:rPr>
              <a:t>其他</a:t>
            </a:r>
            <a:r>
              <a:rPr lang="en-US" altLang="zh-CN" dirty="0">
                <a:cs typeface="Times New Roman" panose="02020603050405020304" charset="0"/>
              </a:rPr>
              <a:t>.</a:t>
            </a:r>
          </a:p>
          <a:p>
            <a:r>
              <a:rPr lang="zh-CN" altLang="en-US" dirty="0">
                <a:cs typeface="Times New Roman" panose="02020603050405020304" charset="0"/>
              </a:rPr>
              <a:t>一般疑问句：</a:t>
            </a:r>
            <a:r>
              <a:rPr lang="en-US" altLang="zh-CN" dirty="0">
                <a:cs typeface="Times New Roman" panose="02020603050405020304" charset="0"/>
              </a:rPr>
              <a:t>Be (Am/Is/Are)+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其他？</a:t>
            </a:r>
          </a:p>
          <a:p>
            <a:r>
              <a:rPr lang="zh-CN" altLang="en-US" dirty="0">
                <a:cs typeface="Times New Roman" panose="02020603050405020304" charset="0"/>
              </a:rPr>
              <a:t>                     </a:t>
            </a:r>
            <a:r>
              <a:rPr lang="en-US" altLang="zh-CN" dirty="0">
                <a:cs typeface="Times New Roman" panose="02020603050405020304" charset="0"/>
              </a:rPr>
              <a:t>--Yes, 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 be</a:t>
            </a:r>
            <a:r>
              <a:rPr lang="zh-CN" altLang="en-US" dirty="0">
                <a:cs typeface="Times New Roman" panose="02020603050405020304" charset="0"/>
              </a:rPr>
              <a:t>（</a:t>
            </a:r>
            <a:r>
              <a:rPr lang="en-US" altLang="zh-CN" dirty="0">
                <a:cs typeface="Times New Roman" panose="02020603050405020304" charset="0"/>
              </a:rPr>
              <a:t>am/is/are</a:t>
            </a:r>
            <a:r>
              <a:rPr lang="zh-CN" altLang="en-US" dirty="0">
                <a:cs typeface="Times New Roman" panose="02020603050405020304" charset="0"/>
              </a:rPr>
              <a:t>）</a:t>
            </a:r>
            <a:r>
              <a:rPr lang="en-US" altLang="zh-CN" dirty="0">
                <a:cs typeface="Times New Roman" panose="02020603050405020304" charset="0"/>
              </a:rPr>
              <a:t>.</a:t>
            </a:r>
          </a:p>
          <a:p>
            <a:r>
              <a:rPr lang="en-US" altLang="zh-CN" dirty="0">
                <a:cs typeface="Times New Roman" panose="02020603050405020304" charset="0"/>
              </a:rPr>
              <a:t>                     --No, 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 be</a:t>
            </a:r>
            <a:r>
              <a:rPr lang="zh-CN" altLang="en-US" dirty="0">
                <a:cs typeface="Times New Roman" panose="02020603050405020304" charset="0"/>
              </a:rPr>
              <a:t>（</a:t>
            </a:r>
            <a:r>
              <a:rPr lang="en-US" altLang="zh-CN" dirty="0">
                <a:cs typeface="Times New Roman" panose="02020603050405020304" charset="0"/>
              </a:rPr>
              <a:t>am/is/are</a:t>
            </a:r>
            <a:r>
              <a:rPr lang="zh-CN" altLang="en-US" dirty="0">
                <a:cs typeface="Times New Roman" panose="02020603050405020304" charset="0"/>
              </a:rPr>
              <a:t>）</a:t>
            </a:r>
            <a:r>
              <a:rPr lang="en-US" altLang="zh-CN" dirty="0">
                <a:cs typeface="Times New Roman" panose="02020603050405020304" charset="0"/>
              </a:rPr>
              <a:t>+not.</a:t>
            </a:r>
          </a:p>
          <a:p>
            <a:r>
              <a:rPr lang="zh-CN" altLang="en-US" dirty="0">
                <a:cs typeface="Times New Roman" panose="02020603050405020304" charset="0"/>
              </a:rPr>
              <a:t>特殊疑问句：特殊疑问词</a:t>
            </a:r>
            <a:r>
              <a:rPr lang="en-US" altLang="zh-CN" dirty="0">
                <a:cs typeface="Times New Roman" panose="02020603050405020304" charset="0"/>
              </a:rPr>
              <a:t>+ be</a:t>
            </a:r>
            <a:r>
              <a:rPr lang="zh-CN" altLang="en-US" dirty="0">
                <a:cs typeface="Times New Roman" panose="02020603050405020304" charset="0"/>
              </a:rPr>
              <a:t>（</a:t>
            </a:r>
            <a:r>
              <a:rPr lang="en-US" altLang="zh-CN" dirty="0">
                <a:cs typeface="Times New Roman" panose="02020603050405020304" charset="0"/>
              </a:rPr>
              <a:t>am/is/are</a:t>
            </a:r>
            <a:r>
              <a:rPr lang="zh-CN" altLang="en-US" dirty="0">
                <a:cs typeface="Times New Roman" panose="02020603050405020304" charset="0"/>
              </a:rPr>
              <a:t>）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081819" y="582067"/>
            <a:ext cx="291869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I 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am, you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are,</a:t>
            </a:r>
          </a:p>
          <a:p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 is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连着他她它；</a:t>
            </a:r>
          </a:p>
          <a:p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单数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is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；复数</a:t>
            </a:r>
            <a:r>
              <a:rPr lang="en-US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are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91477" y="4105134"/>
            <a:ext cx="829425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My mother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a nurse. 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My mother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 not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/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isn’t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a nurse. 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your mother a nurse   --- Yes, she is./ No, she isn’t.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your mother?  </a:t>
            </a:r>
            <a:r>
              <a:rPr lang="zh-CN" altLang="en-US" dirty="0"/>
              <a:t>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--- A  nurse. 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398395" y="144780"/>
            <a:ext cx="4723130" cy="7683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一般现在时的</a:t>
            </a:r>
            <a:r>
              <a:rPr lang="zh-CN" altLang="en-US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构成</a:t>
            </a:r>
            <a:endParaRPr lang="zh-CN" altLang="en-US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825934" y="887624"/>
            <a:ext cx="9417963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r>
              <a:rPr lang="en-US" altLang="zh-CN" b="1" dirty="0">
                <a:cs typeface="Times New Roman" panose="02020603050405020304" charset="0"/>
              </a:rPr>
              <a:t>b. </a:t>
            </a:r>
            <a:r>
              <a:rPr lang="zh-CN" altLang="en-US" b="1" dirty="0">
                <a:cs typeface="Times New Roman" panose="02020603050405020304" charset="0"/>
              </a:rPr>
              <a:t>实义动词：</a:t>
            </a:r>
          </a:p>
          <a:p>
            <a:r>
              <a:rPr lang="zh-CN" altLang="en-US" dirty="0">
                <a:cs typeface="Times New Roman" panose="02020603050405020304" charset="0"/>
              </a:rPr>
              <a:t>肯定句：主语</a:t>
            </a:r>
            <a:r>
              <a:rPr lang="en-US" altLang="zh-CN" dirty="0">
                <a:cs typeface="Times New Roman" panose="02020603050405020304" charset="0"/>
              </a:rPr>
              <a:t>+ </a:t>
            </a:r>
            <a:r>
              <a:rPr lang="zh-CN" altLang="en-US" dirty="0">
                <a:cs typeface="Times New Roman" panose="02020603050405020304" charset="0"/>
              </a:rPr>
              <a:t>谓语动词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</a:t>
            </a:r>
            <a:r>
              <a:rPr lang="en-US" altLang="zh-CN" dirty="0">
                <a:cs typeface="Times New Roman" panose="02020603050405020304" charset="0"/>
              </a:rPr>
              <a:t>.</a:t>
            </a:r>
          </a:p>
          <a:p>
            <a:r>
              <a:rPr lang="zh-CN" altLang="en-US" dirty="0">
                <a:cs typeface="Times New Roman" panose="02020603050405020304" charset="0"/>
              </a:rPr>
              <a:t>否定句：主语</a:t>
            </a:r>
            <a:r>
              <a:rPr lang="en-US" altLang="zh-CN" dirty="0">
                <a:cs typeface="Times New Roman" panose="02020603050405020304" charset="0"/>
              </a:rPr>
              <a:t>+ don’ t/doesn’t+</a:t>
            </a:r>
            <a:r>
              <a:rPr lang="zh-CN" altLang="en-US" dirty="0">
                <a:cs typeface="Times New Roman" panose="02020603050405020304" charset="0"/>
              </a:rPr>
              <a:t>动词</a:t>
            </a:r>
            <a:r>
              <a:rPr lang="zh-CN" altLang="en-US" dirty="0">
                <a:solidFill>
                  <a:srgbClr val="FF0000"/>
                </a:solidFill>
                <a:cs typeface="Times New Roman" panose="02020603050405020304" charset="0"/>
              </a:rPr>
              <a:t>原形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</a:t>
            </a:r>
            <a:r>
              <a:rPr lang="en-US" altLang="zh-CN" dirty="0">
                <a:cs typeface="Times New Roman" panose="02020603050405020304" charset="0"/>
              </a:rPr>
              <a:t>.</a:t>
            </a:r>
          </a:p>
          <a:p>
            <a:r>
              <a:rPr lang="zh-CN" altLang="en-US" dirty="0">
                <a:cs typeface="Times New Roman" panose="02020603050405020304" charset="0"/>
              </a:rPr>
              <a:t>一般疑问句：</a:t>
            </a:r>
            <a:r>
              <a:rPr lang="en-US" altLang="zh-CN" dirty="0">
                <a:cs typeface="Times New Roman" panose="02020603050405020304" charset="0"/>
              </a:rPr>
              <a:t>Do/Does+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动词</a:t>
            </a:r>
            <a:r>
              <a:rPr lang="zh-CN" altLang="en-US" dirty="0">
                <a:solidFill>
                  <a:srgbClr val="FF0000"/>
                </a:solidFill>
                <a:cs typeface="Times New Roman" panose="02020603050405020304" charset="0"/>
              </a:rPr>
              <a:t>原形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其他？</a:t>
            </a:r>
          </a:p>
          <a:p>
            <a:r>
              <a:rPr lang="zh-CN" altLang="en-US" dirty="0">
                <a:cs typeface="Times New Roman" panose="02020603050405020304" charset="0"/>
              </a:rPr>
              <a:t>                     </a:t>
            </a:r>
            <a:r>
              <a:rPr lang="en-US" altLang="zh-CN" dirty="0">
                <a:cs typeface="Times New Roman" panose="02020603050405020304" charset="0"/>
              </a:rPr>
              <a:t>--Yes, 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 do/does.</a:t>
            </a:r>
          </a:p>
          <a:p>
            <a:r>
              <a:rPr lang="en-US" altLang="zh-CN" dirty="0">
                <a:cs typeface="Times New Roman" panose="02020603050405020304" charset="0"/>
              </a:rPr>
              <a:t>                     --No, 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 don’t/doesn’t.</a:t>
            </a:r>
          </a:p>
          <a:p>
            <a:r>
              <a:rPr lang="zh-CN" altLang="en-US" dirty="0">
                <a:cs typeface="Times New Roman" panose="02020603050405020304" charset="0"/>
              </a:rPr>
              <a:t>特殊疑问句：特殊疑问词</a:t>
            </a:r>
            <a:r>
              <a:rPr lang="en-US" altLang="zh-CN" dirty="0">
                <a:cs typeface="Times New Roman" panose="02020603050405020304" charset="0"/>
              </a:rPr>
              <a:t>+ do/does +</a:t>
            </a:r>
            <a:r>
              <a:rPr lang="zh-CN" altLang="en-US" dirty="0">
                <a:cs typeface="Times New Roman" panose="02020603050405020304" charset="0"/>
              </a:rPr>
              <a:t>主语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动词</a:t>
            </a:r>
            <a:r>
              <a:rPr lang="zh-CN" altLang="en-US" dirty="0">
                <a:solidFill>
                  <a:srgbClr val="FF0000"/>
                </a:solidFill>
                <a:cs typeface="Times New Roman" panose="02020603050405020304" charset="0"/>
              </a:rPr>
              <a:t>原形</a:t>
            </a:r>
            <a:r>
              <a:rPr lang="en-US" altLang="zh-CN" dirty="0">
                <a:cs typeface="Times New Roman" panose="02020603050405020304" charset="0"/>
              </a:rPr>
              <a:t>+</a:t>
            </a:r>
            <a:r>
              <a:rPr lang="zh-CN" altLang="en-US" dirty="0">
                <a:cs typeface="Times New Roman" panose="02020603050405020304" charset="0"/>
              </a:rPr>
              <a:t>其他</a:t>
            </a:r>
            <a:r>
              <a:rPr lang="zh-CN" altLang="en-US" sz="2400" dirty="0"/>
              <a:t>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952508" y="387724"/>
            <a:ext cx="3934692" cy="1383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当主语是第三人称</a:t>
            </a:r>
          </a:p>
          <a:p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单数时，谓语动词用单三形式</a:t>
            </a:r>
            <a:r>
              <a:rPr lang="zh-CN" altLang="en-US" sz="1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25934" y="4300233"/>
            <a:ext cx="101122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Mary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to school by bike. 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Mary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doesn’t go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to school by bike . </a:t>
            </a:r>
          </a:p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Mary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to school by bike --- Yes, she does./ No, she doesn’t.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How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Mary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to school?  </a:t>
            </a:r>
            <a:r>
              <a:rPr lang="zh-CN" altLang="en-US" dirty="0"/>
              <a:t>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--- By bike. 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094748" y="1771389"/>
            <a:ext cx="3934692" cy="52197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Tips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en-US" alt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I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复</a:t>
            </a:r>
            <a:r>
              <a:rPr lang="en-US" alt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you, </a:t>
            </a:r>
            <a:r>
              <a:rPr lang="zh-CN" altLang="en-US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用动原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4105" y="2293620"/>
            <a:ext cx="2208530" cy="21259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79059" y="1013000"/>
            <a:ext cx="112620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（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 通常在动词词尾加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-s ; </a:t>
            </a: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在元音和浊辅音后发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/z/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，在清辅音后发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/s/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。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play---play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 /z/               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visit  --- visit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/s/</a:t>
            </a: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(2)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以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-s,-x, -</a:t>
            </a:r>
            <a:r>
              <a:rPr lang="en-US" altLang="zh-CN" sz="3200" dirty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sh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或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</a:t>
            </a:r>
            <a:r>
              <a:rPr lang="en-US" altLang="zh-CN" sz="3200" dirty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ch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结尾的动词后加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-es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；发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。</a:t>
            </a: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watch --- watch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 discuss--- discuss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es /</a:t>
            </a:r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(3) 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以辅音字母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y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结尾的词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先变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y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为 </a:t>
            </a:r>
            <a:r>
              <a:rPr lang="en-US" altLang="zh-CN" sz="3200" dirty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再加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-es;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发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 err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。</a:t>
            </a: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study --- stud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ies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                 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carry--- carr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ies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iz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/</a:t>
            </a:r>
          </a:p>
        </p:txBody>
      </p:sp>
      <p:sp>
        <p:nvSpPr>
          <p:cNvPr id="3" name="矩形 2"/>
          <p:cNvSpPr/>
          <p:nvPr/>
        </p:nvSpPr>
        <p:spPr>
          <a:xfrm>
            <a:off x="1995170" y="166370"/>
            <a:ext cx="8747125" cy="7683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动词一般现在时第三人称单数变化</a:t>
            </a:r>
            <a:endParaRPr lang="zh-CN" altLang="en-US" sz="4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268125" y="4690975"/>
            <a:ext cx="22445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FF0000"/>
                </a:solidFill>
              </a:rPr>
              <a:t>特殊变化：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995101" y="5414295"/>
            <a:ext cx="6985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2pPr>
            <a:lvl3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3pPr>
            <a:lvl4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4pPr>
            <a:lvl5pPr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5pPr>
            <a:lvl6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6pPr>
            <a:lvl7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7pPr>
            <a:lvl8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8pPr>
            <a:lvl9pPr fontAlgn="base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cs typeface="Times New Roman" panose="02020603050405020304" charset="0"/>
              </a:rPr>
              <a:t>have —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charset="0"/>
              </a:rPr>
              <a:t>has       </a:t>
            </a:r>
            <a:r>
              <a:rPr lang="en-US" altLang="zh-CN" sz="3200" dirty="0">
                <a:cs typeface="Times New Roman" panose="02020603050405020304" charset="0"/>
              </a:rPr>
              <a:t> go —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charset="0"/>
              </a:rPr>
              <a:t>goes</a:t>
            </a:r>
            <a:r>
              <a:rPr lang="en-US" altLang="zh-CN" sz="3200" dirty="0">
                <a:cs typeface="Times New Roman" panose="02020603050405020304" charset="0"/>
              </a:rPr>
              <a:t>    do — </a:t>
            </a:r>
            <a:r>
              <a:rPr lang="en-US" altLang="zh-CN" sz="3200" dirty="0">
                <a:solidFill>
                  <a:srgbClr val="FF0000"/>
                </a:solidFill>
                <a:cs typeface="Times New Roman" panose="02020603050405020304" charset="0"/>
              </a:rPr>
              <a:t>does</a:t>
            </a:r>
            <a:r>
              <a:rPr lang="en-US" altLang="zh-CN" sz="3200" dirty="0">
                <a:cs typeface="Times New Roman" panose="02020603050405020304" charset="0"/>
              </a:rPr>
              <a:t>                 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88075" y="1012825"/>
            <a:ext cx="4127500" cy="52197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Tips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r>
              <a:rPr lang="zh-CN" sz="28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清清浊浊元也浊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89526" y="642033"/>
            <a:ext cx="10898909" cy="4547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zh-CN" altLang="en-US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写出下列动词的第三人称单数形式。</a:t>
            </a:r>
          </a:p>
          <a:p>
            <a:pPr algn="l">
              <a:lnSpc>
                <a:spcPct val="150000"/>
              </a:lnSpc>
              <a:spcAft>
                <a:spcPts val="1000"/>
              </a:spcAft>
            </a:pPr>
            <a:r>
              <a:rPr lang="en-US" altLang="zh-CN" sz="2800" kern="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1.teach________           2.wash__________              3.guess__________</a:t>
            </a:r>
            <a:endParaRPr lang="en-US" altLang="zh-CN" sz="28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spcAft>
                <a:spcPts val="1000"/>
              </a:spcAft>
            </a:pPr>
            <a:r>
              <a:rPr lang="en-US" altLang="zh-CN" sz="2800" kern="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4.watch________         5.go_____________            6.do____________</a:t>
            </a:r>
            <a:endParaRPr lang="en-US" altLang="zh-CN" sz="28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spcAft>
                <a:spcPts val="1000"/>
              </a:spcAft>
            </a:pPr>
            <a:r>
              <a:rPr lang="en-US" altLang="zh-CN" sz="2800" kern="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7.stop___________       8.study__________             9.work__________</a:t>
            </a:r>
            <a:endParaRPr lang="en-US" altLang="zh-CN" sz="28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l">
              <a:lnSpc>
                <a:spcPct val="150000"/>
              </a:lnSpc>
              <a:spcAft>
                <a:spcPts val="1000"/>
              </a:spcAft>
            </a:pPr>
            <a:r>
              <a:rPr lang="en-US" altLang="zh-CN" sz="2800" kern="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10.write__________      11.fly_____________          12.cry__________</a:t>
            </a:r>
            <a:endParaRPr lang="en-US" altLang="zh-CN" sz="28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just">
              <a:lnSpc>
                <a:spcPct val="114000"/>
              </a:lnSpc>
              <a:spcAft>
                <a:spcPts val="1000"/>
              </a:spcAft>
            </a:pPr>
            <a:r>
              <a:rPr lang="en-US" altLang="zh-CN" sz="28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13.play____________    14.have___________          15.fix___________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782619" y="1551709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teaches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260110" y="1576577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washes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305638" y="1576577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guesses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782619" y="2352539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watches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084619" y="2352539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goes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996219" y="2340461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does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782618" y="3153369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stops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260110" y="3128501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studies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130146" y="3132055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works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999674" y="3891131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writes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334001" y="3904463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flies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9277929" y="3889325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cries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948875" y="4493419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plays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592619" y="4564951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has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236363" y="4578325"/>
            <a:ext cx="3195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fixes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: 圆角 17"/>
          <p:cNvSpPr/>
          <p:nvPr/>
        </p:nvSpPr>
        <p:spPr>
          <a:xfrm>
            <a:off x="518160" y="401955"/>
            <a:ext cx="10456545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defRPr/>
            </a:pPr>
            <a:r>
              <a:rPr lang="en-US" altLang="zh-CN" sz="3200" dirty="0">
                <a:solidFill>
                  <a:srgbClr val="339933"/>
                </a:solidFill>
                <a:highlight>
                  <a:srgbClr val="FFFF00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A1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Use the information in the article on P17 to  complete the conversation below.</a:t>
            </a:r>
          </a:p>
        </p:txBody>
      </p:sp>
      <p:sp>
        <p:nvSpPr>
          <p:cNvPr id="11" name="文本框 653314"/>
          <p:cNvSpPr txBox="1">
            <a:spLocks noChangeArrowheads="1"/>
          </p:cNvSpPr>
          <p:nvPr/>
        </p:nvSpPr>
        <p:spPr bwMode="auto">
          <a:xfrm>
            <a:off x="508360" y="1579129"/>
            <a:ext cx="11175278" cy="3982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S1: (1) ________ Sam _______ (go) to school by bus?</a:t>
            </a: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S2: No, he (2) _________. He (3) ______ (go) to school  on foot.</a:t>
            </a: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S1: (4) _______ Sam and his friends ______ (play) games during</a:t>
            </a: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      the morning break?</a:t>
            </a: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S2: Yes, they (5) ________.</a:t>
            </a: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S1: What (6) _______ Sam ______ (do) after school?</a:t>
            </a:r>
          </a:p>
          <a:p>
            <a:pPr>
              <a:lnSpc>
                <a:spcPct val="100000"/>
              </a:lnSpc>
              <a:spcBef>
                <a:spcPct val="15000"/>
              </a:spcBef>
            </a:pP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S2: He (7) ________ (take) part in the school band practice.</a:t>
            </a: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1956666" y="1579129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4700372" y="1579128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</a:t>
            </a: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162009" y="2163903"/>
            <a:ext cx="1465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doesn’t</a:t>
            </a: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6341736" y="2163902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goes</a:t>
            </a: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2081357" y="2693281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</a:t>
            </a: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6860127" y="2693280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play</a:t>
            </a: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3703708" y="3874096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</a:t>
            </a: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3056008" y="4403474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does</a:t>
            </a: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5348072" y="4401710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do</a:t>
            </a: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2723928" y="4971350"/>
            <a:ext cx="129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takes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39582" y="83128"/>
            <a:ext cx="12112835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>
              <a:defRPr/>
            </a:pPr>
            <a:r>
              <a:rPr lang="en-US" altLang="zh-CN" sz="3200" dirty="0">
                <a:solidFill>
                  <a:srgbClr val="339933"/>
                </a:solidFill>
                <a:highlight>
                  <a:srgbClr val="FFFF00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A2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In pairs, talk about the things in the box.  Follow the example.</a:t>
            </a:r>
          </a:p>
        </p:txBody>
      </p:sp>
      <p:pic>
        <p:nvPicPr>
          <p:cNvPr id="4" name="Picture 2" descr="图片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432" y="2583353"/>
            <a:ext cx="9097096" cy="396701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29031" y="1102331"/>
            <a:ext cx="7416800" cy="1383665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200" kern="1200" cap="none" spc="0" normalizeH="0" baseline="0" noProof="0" dirty="0">
                <a:latin typeface="+mn-lt"/>
                <a:ea typeface="Arial Unicode MS" panose="020B0604020202020204" charset="-122"/>
                <a:cs typeface="+mn-cs"/>
              </a:rPr>
              <a:t>  </a:t>
            </a:r>
            <a:r>
              <a:rPr kumimoji="0" lang="zh-CN" altLang="en-US" sz="2800" kern="1200" cap="none" spc="0" normalizeH="0" baseline="0" noProof="0" dirty="0">
                <a:latin typeface="Times New Roman" panose="02020603050405020304" charset="0"/>
                <a:ea typeface="Arial Unicode MS" panose="020B0604020202020204" charset="-122"/>
                <a:cs typeface="+mn-cs"/>
              </a:rPr>
              <a:t>go to school by bus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charset="0"/>
                <a:ea typeface="Arial Unicode MS" panose="020B0604020202020204" charset="-122"/>
                <a:cs typeface="+mn-cs"/>
              </a:rPr>
              <a:t>  study Chinese, Maths and English in the morning</a:t>
            </a: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Times New Roman" panose="02020603050405020304" charset="0"/>
                <a:ea typeface="Arial Unicode MS" panose="020B0604020202020204" charset="-122"/>
                <a:cs typeface="+mn-cs"/>
              </a:rPr>
              <a:t>  take part in after-school activities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939636" y="1102331"/>
            <a:ext cx="572655" cy="1391487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: 圆角 17"/>
          <p:cNvSpPr/>
          <p:nvPr/>
        </p:nvSpPr>
        <p:spPr>
          <a:xfrm>
            <a:off x="0" y="0"/>
            <a:ext cx="10478564" cy="70788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B  Adverbs and adverbial phrases of frequency 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1318" y="707886"/>
            <a:ext cx="12089363" cy="954107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      We use 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adverbs and adverbial phrases of frequency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to talk about how often things happen.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265382" y="1846659"/>
            <a:ext cx="61329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Adverbs of frequency (</a:t>
            </a:r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频度副词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) </a:t>
            </a:r>
            <a:endParaRPr lang="zh-CN" altLang="en-US" sz="2800" dirty="0"/>
          </a:p>
        </p:txBody>
      </p:sp>
      <p:pic>
        <p:nvPicPr>
          <p:cNvPr id="25" name="图片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552" y="3606115"/>
            <a:ext cx="540067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文本框 27"/>
          <p:cNvSpPr txBox="1"/>
          <p:nvPr/>
        </p:nvSpPr>
        <p:spPr>
          <a:xfrm>
            <a:off x="581891" y="2359585"/>
            <a:ext cx="1958109" cy="1077218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    I</a:t>
            </a:r>
          </a:p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540000" y="2369879"/>
            <a:ext cx="4719781" cy="1077218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 dirty="0">
                <a:latin typeface="Times New Roman" panose="02020603050405020304" charset="0"/>
                <a:cs typeface="Times New Roman" panose="02020603050405020304" charset="0"/>
              </a:rPr>
              <a:t>always/ usually/ often  </a:t>
            </a:r>
          </a:p>
          <a:p>
            <a:r>
              <a:rPr lang="en-US" altLang="zh-CN" sz="3200" b="1" dirty="0">
                <a:latin typeface="Times New Roman" panose="02020603050405020304" charset="0"/>
                <a:cs typeface="Times New Roman" panose="02020603050405020304" charset="0"/>
              </a:rPr>
              <a:t> sometimes/ seldom/ never</a:t>
            </a:r>
            <a:endParaRPr lang="zh-CN" altLang="en-US" sz="3200" b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259781" y="2369879"/>
            <a:ext cx="4098060" cy="1077218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go to school on foot.</a:t>
            </a:r>
          </a:p>
          <a:p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00677" y="5530934"/>
            <a:ext cx="105571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always, usually, often, sometimes, seldom, never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等频度副词用于描述动作或事件发生的频率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它们表示的频率依次递减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91128" y="117656"/>
            <a:ext cx="77400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Adverbial phrases of frequency (</a:t>
            </a:r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频度副词短语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) 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840510" y="994819"/>
            <a:ext cx="5098472" cy="1077218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I go to the English Club</a:t>
            </a:r>
          </a:p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矩形: 圆角 3"/>
          <p:cNvSpPr/>
          <p:nvPr/>
        </p:nvSpPr>
        <p:spPr>
          <a:xfrm>
            <a:off x="397164" y="3462578"/>
            <a:ext cx="4236098" cy="70788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charset="0"/>
                <a:ea typeface="微软雅黑" panose="020B0503020204020204" pitchFamily="34" charset="-122"/>
                <a:cs typeface="Times New Roman" panose="02020603050405020304" charset="0"/>
              </a:rPr>
              <a:t>Work out the rule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charset="0"/>
              <a:ea typeface="微软雅黑" panose="020B0503020204020204" pitchFamily="34" charset="-122"/>
              <a:cs typeface="Times New Roman" panose="0202060305040502030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8618" y="4160476"/>
            <a:ext cx="11813309" cy="22032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1. Adverbs of frequency come (before/after) the main verbs.</a:t>
            </a:r>
          </a:p>
          <a:p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2. Adverbial phrases of frequency often come (in the middle/at the end) of a sentence. Sometimes they come at the beginning.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938982" y="947010"/>
            <a:ext cx="5098472" cy="1174115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every day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twice a week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40510" y="2072037"/>
            <a:ext cx="5098472" cy="1175706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On Saturdays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Once a month</a:t>
            </a: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,</a:t>
            </a:r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938982" y="2171037"/>
            <a:ext cx="5098472" cy="1076325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32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Times New Roman" panose="02020603050405020304" charset="0"/>
                <a:ea typeface="微软雅黑" panose="020B0503020204020204" pitchFamily="34" charset="-122"/>
                <a:sym typeface="Calibri" panose="020F0502020204030204" charset="0"/>
              </a:rPr>
              <a:t>I go to the park.</a:t>
            </a:r>
          </a:p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zh-CN" altLang="en-US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" name="Oval 3"/>
          <p:cNvSpPr/>
          <p:nvPr/>
        </p:nvSpPr>
        <p:spPr>
          <a:xfrm>
            <a:off x="5470669" y="4523798"/>
            <a:ext cx="1114858" cy="514350"/>
          </a:xfrm>
          <a:prstGeom prst="ellipse">
            <a:avLst/>
          </a:prstGeom>
          <a:noFill/>
          <a:ln w="38100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2800" dirty="0">
              <a:latin typeface="Times New Roman" panose="02020603050405020304" charset="0"/>
            </a:endParaRPr>
          </a:p>
        </p:txBody>
      </p:sp>
      <p:sp>
        <p:nvSpPr>
          <p:cNvPr id="10" name="Oval 3"/>
          <p:cNvSpPr/>
          <p:nvPr/>
        </p:nvSpPr>
        <p:spPr>
          <a:xfrm>
            <a:off x="10172758" y="5058334"/>
            <a:ext cx="1760624" cy="514350"/>
          </a:xfrm>
          <a:prstGeom prst="ellipse">
            <a:avLst/>
          </a:prstGeom>
          <a:noFill/>
          <a:ln w="38100" cap="flat" cmpd="sng">
            <a:solidFill>
              <a:srgbClr val="CC33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2800" dirty="0">
              <a:latin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8656" y="717437"/>
            <a:ext cx="117546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ym typeface="宋体" panose="02010600030101010101" pitchFamily="2" charset="-122"/>
              </a:rPr>
              <a:t>    </a:t>
            </a:r>
            <a:r>
              <a:rPr lang="en-US" altLang="zh-CN" sz="3200" dirty="0">
                <a:sym typeface="宋体" panose="02010600030101010101" pitchFamily="2" charset="-122"/>
              </a:rPr>
              <a:t>1. </a:t>
            </a:r>
            <a:r>
              <a:rPr lang="zh-CN" altLang="en-US" sz="3200" dirty="0">
                <a:sym typeface="宋体" panose="02010600030101010101" pitchFamily="2" charset="-122"/>
              </a:rPr>
              <a:t> 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频度副词用于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be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动词、情态动词及助动词之后，行为动词之前。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     She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is never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late for school. 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     I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sometimes go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to school by bus.</a:t>
            </a:r>
          </a:p>
          <a:p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   2.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频度副词短语常置于句末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,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有时也置于句首。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     We go to the cinema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once a month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.  </a:t>
            </a:r>
          </a:p>
          <a:p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Every Saturday afternoon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, I play basketball with my friends. </a:t>
            </a:r>
          </a:p>
          <a:p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837" y="1145309"/>
            <a:ext cx="10677236" cy="561502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6" name="Rectangle 3"/>
          <p:cNvSpPr/>
          <p:nvPr/>
        </p:nvSpPr>
        <p:spPr>
          <a:xfrm>
            <a:off x="1524000" y="0"/>
            <a:ext cx="18415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 altLang="x-none">
              <a:latin typeface="Arial" panose="020B0604020202020204" pitchFamily="34" charset="0"/>
            </a:endParaRPr>
          </a:p>
        </p:txBody>
      </p:sp>
      <p:sp>
        <p:nvSpPr>
          <p:cNvPr id="23557" name="矩形 6"/>
          <p:cNvSpPr/>
          <p:nvPr/>
        </p:nvSpPr>
        <p:spPr>
          <a:xfrm>
            <a:off x="1330181" y="1821180"/>
            <a:ext cx="1500188" cy="4914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  <a:endParaRPr lang="en-US" altLang="zh-CN" sz="1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</a:t>
            </a:r>
            <a:endParaRPr lang="en-US" altLang="zh-CN" sz="1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  <a:endParaRPr lang="en-US" altLang="zh-CN" sz="1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Mandy: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b="1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Sam: </a:t>
            </a:r>
          </a:p>
        </p:txBody>
      </p:sp>
      <p:sp>
        <p:nvSpPr>
          <p:cNvPr id="23558" name="Rectangle 4"/>
          <p:cNvSpPr/>
          <p:nvPr/>
        </p:nvSpPr>
        <p:spPr>
          <a:xfrm>
            <a:off x="1524000" y="1"/>
            <a:ext cx="184150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600">
                <a:solidFill>
                  <a:srgbClr val="231F20"/>
                </a:solidFill>
                <a:latin typeface="Arial" panose="020B0604020202020204" pitchFamily="34" charset="0"/>
              </a:rPr>
              <a:t/>
            </a:r>
            <a:br>
              <a:rPr lang="en-US" altLang="zh-CN" sz="600">
                <a:solidFill>
                  <a:srgbClr val="231F20"/>
                </a:solidFill>
                <a:latin typeface="Arial" panose="020B0604020202020204" pitchFamily="34" charset="0"/>
              </a:rPr>
            </a:br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23559" name="矩形 8"/>
          <p:cNvSpPr/>
          <p:nvPr/>
        </p:nvSpPr>
        <p:spPr>
          <a:xfrm>
            <a:off x="2556670" y="1811802"/>
            <a:ext cx="8471548" cy="52752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watch television?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(1)_______________________________________(every night)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eat out?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(2) _______________________________________ (sometimes)</a:t>
            </a:r>
            <a:endParaRPr lang="zh-CN" altLang="en-US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play table tennis with your father?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(3) _______________________________________ (once a</a:t>
            </a:r>
            <a:r>
              <a:rPr lang="zh-CN" altLang="en-US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week)</a:t>
            </a:r>
            <a:endParaRPr lang="zh-CN" altLang="en-US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win?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(4) _________________________________________ (seldom)</a:t>
            </a:r>
            <a:endParaRPr lang="zh-CN" altLang="en-US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visit other cities?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(5) __________________________________ (four times a year)</a:t>
            </a:r>
            <a:endParaRPr lang="zh-CN" altLang="en-US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How often do you play computer games?</a:t>
            </a:r>
          </a:p>
          <a:p>
            <a:pPr eaLnBrk="0" hangingPunct="0">
              <a:lnSpc>
                <a:spcPct val="110000"/>
              </a:lnSpc>
            </a:pPr>
            <a:r>
              <a:rPr lang="en-US" altLang="zh-CN" sz="2400" dirty="0">
                <a:solidFill>
                  <a:srgbClr val="231F20"/>
                </a:solidFill>
                <a:latin typeface="Times New Roman" panose="02020603050405020304" charset="0"/>
                <a:cs typeface="Times New Roman" panose="02020603050405020304" charset="0"/>
              </a:rPr>
              <a:t>(6) __________________________________________ (never)</a:t>
            </a:r>
            <a:endParaRPr lang="zh-CN" altLang="en-US" sz="2400" dirty="0">
              <a:solidFill>
                <a:srgbClr val="231F2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0" hangingPunct="0"/>
            <a:endParaRPr lang="en-US" altLang="zh-CN" sz="2000" dirty="0">
              <a:solidFill>
                <a:srgbClr val="231F20"/>
              </a:solidFill>
              <a:latin typeface="Calibri" panose="020F0502020204030204" charset="0"/>
            </a:endParaRPr>
          </a:p>
        </p:txBody>
      </p:sp>
      <p:sp>
        <p:nvSpPr>
          <p:cNvPr id="23560" name="矩形 11"/>
          <p:cNvSpPr/>
          <p:nvPr/>
        </p:nvSpPr>
        <p:spPr>
          <a:xfrm>
            <a:off x="3030827" y="3014867"/>
            <a:ext cx="2800767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1301"/>
                </a:solidFill>
                <a:latin typeface="Times New Roman" panose="02020603050405020304" charset="0"/>
                <a:cs typeface="Times New Roman" panose="02020603050405020304" charset="0"/>
              </a:rPr>
              <a:t>I sometimes eat out.</a:t>
            </a:r>
          </a:p>
        </p:txBody>
      </p:sp>
      <p:sp>
        <p:nvSpPr>
          <p:cNvPr id="23561" name="矩形 13"/>
          <p:cNvSpPr/>
          <p:nvPr/>
        </p:nvSpPr>
        <p:spPr>
          <a:xfrm>
            <a:off x="2995311" y="2145391"/>
            <a:ext cx="41072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 watch television every night.</a:t>
            </a:r>
          </a:p>
        </p:txBody>
      </p:sp>
      <p:sp>
        <p:nvSpPr>
          <p:cNvPr id="23562" name="矩形 14"/>
          <p:cNvSpPr/>
          <p:nvPr/>
        </p:nvSpPr>
        <p:spPr>
          <a:xfrm>
            <a:off x="2830369" y="3830490"/>
            <a:ext cx="7175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1301"/>
                </a:solidFill>
                <a:latin typeface="Arial" panose="020B0604020202020204" pitchFamily="34" charset="0"/>
              </a:rPr>
              <a:t>  </a:t>
            </a:r>
            <a:r>
              <a:rPr lang="en-US" altLang="zh-CN" sz="2400" b="1" dirty="0">
                <a:solidFill>
                  <a:srgbClr val="FF1301"/>
                </a:solidFill>
                <a:latin typeface="Times New Roman" panose="02020603050405020304" charset="0"/>
                <a:cs typeface="Times New Roman" panose="02020603050405020304" charset="0"/>
              </a:rPr>
              <a:t>I play table tennis with my father once a week.</a:t>
            </a:r>
          </a:p>
        </p:txBody>
      </p:sp>
      <p:sp>
        <p:nvSpPr>
          <p:cNvPr id="23563" name="矩形 15"/>
          <p:cNvSpPr/>
          <p:nvPr/>
        </p:nvSpPr>
        <p:spPr>
          <a:xfrm>
            <a:off x="2896756" y="4639415"/>
            <a:ext cx="2023311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1301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400" b="1" dirty="0">
                <a:solidFill>
                  <a:srgbClr val="FF1301"/>
                </a:solidFill>
                <a:latin typeface="Times New Roman" panose="02020603050405020304" charset="0"/>
                <a:cs typeface="Times New Roman" panose="02020603050405020304" charset="0"/>
              </a:rPr>
              <a:t>I seldom win.</a:t>
            </a:r>
          </a:p>
        </p:txBody>
      </p:sp>
      <p:sp>
        <p:nvSpPr>
          <p:cNvPr id="23564" name="矩形 16"/>
          <p:cNvSpPr/>
          <p:nvPr/>
        </p:nvSpPr>
        <p:spPr>
          <a:xfrm>
            <a:off x="2896756" y="5469362"/>
            <a:ext cx="4877297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1301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400" b="1" dirty="0">
                <a:solidFill>
                  <a:srgbClr val="FF1301"/>
                </a:solidFill>
                <a:latin typeface="Times New Roman" panose="02020603050405020304" charset="0"/>
                <a:cs typeface="Times New Roman" panose="02020603050405020304" charset="0"/>
              </a:rPr>
              <a:t>I visit other cities four times a year.</a:t>
            </a:r>
          </a:p>
        </p:txBody>
      </p:sp>
      <p:sp>
        <p:nvSpPr>
          <p:cNvPr id="23565" name="矩形 17"/>
          <p:cNvSpPr/>
          <p:nvPr/>
        </p:nvSpPr>
        <p:spPr>
          <a:xfrm>
            <a:off x="3030827" y="6259808"/>
            <a:ext cx="4147354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1301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400" b="1" dirty="0">
                <a:solidFill>
                  <a:srgbClr val="FF1301"/>
                </a:solidFill>
                <a:latin typeface="Times New Roman" panose="02020603050405020304" charset="0"/>
                <a:cs typeface="Times New Roman" panose="02020603050405020304" charset="0"/>
              </a:rPr>
              <a:t>I never play computer games.</a:t>
            </a:r>
          </a:p>
        </p:txBody>
      </p:sp>
      <p:sp>
        <p:nvSpPr>
          <p:cNvPr id="14" name="矩形: 圆角 13"/>
          <p:cNvSpPr/>
          <p:nvPr/>
        </p:nvSpPr>
        <p:spPr>
          <a:xfrm>
            <a:off x="39582" y="97666"/>
            <a:ext cx="12112835" cy="9555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Mandy meets Sam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on the Internet again. She is asking Sam some questions about his life. Write Sam’s answers in complete sentences.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9" grpId="0"/>
      <p:bldP spid="23560" grpId="0"/>
      <p:bldP spid="23561" grpId="0"/>
      <p:bldP spid="23562" grpId="0"/>
      <p:bldP spid="23563" grpId="0"/>
      <p:bldP spid="23564" grpId="0"/>
      <p:bldP spid="2356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图标&#10;&#10;描述已自动生成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0944" y="1209732"/>
            <a:ext cx="6080959" cy="44385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: 圆角 4"/>
          <p:cNvSpPr/>
          <p:nvPr/>
        </p:nvSpPr>
        <p:spPr>
          <a:xfrm>
            <a:off x="39582" y="73414"/>
            <a:ext cx="12112835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一、选择题。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9382" y="1063024"/>
            <a:ext cx="11735651" cy="5558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 </a:t>
            </a:r>
            <a:r>
              <a:rPr lang="en-US" altLang="zh-CN" sz="3200" dirty="0">
                <a:latin typeface="Times New Roman" panose="02020603050405020304" charset="0"/>
              </a:rPr>
              <a:t>Mary  ________ to work by car.</a:t>
            </a:r>
          </a:p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3200" dirty="0">
                <a:latin typeface="Times New Roman" panose="02020603050405020304" charset="0"/>
              </a:rPr>
              <a:t>A. usually go 	B. go usually        C. usually goes    D. goes usually</a:t>
            </a:r>
          </a:p>
          <a:p>
            <a:pPr algn="just"/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2. ________ your e-friend _______ in Beijing?</a:t>
            </a:r>
          </a:p>
          <a:p>
            <a:pPr marL="514350" indent="-514350" algn="just">
              <a:buAutoNum type="alphaUcPeriod"/>
            </a:pPr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Do; live        B. Do; lives         C. Does; live          D.</a:t>
            </a:r>
            <a:r>
              <a:rPr lang="zh-CN" altLang="en-US" sz="3200" kern="1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kern="1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Does; lives </a:t>
            </a:r>
            <a:endParaRPr lang="en-US" altLang="zh-CN" sz="32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just"/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3. Light ________ much faster than sound. </a:t>
            </a:r>
          </a:p>
          <a:p>
            <a:pPr marL="514350" indent="-514350" algn="just">
              <a:buAutoNum type="alphaUcPeriod"/>
            </a:pPr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travel            B. travels             C. travelled            D. is travelling </a:t>
            </a:r>
          </a:p>
          <a:p>
            <a:pPr algn="just"/>
            <a:r>
              <a:rPr lang="en-US" altLang="zh-CN" sz="3200" kern="1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4. Tom gets up early every day. He is ________ late for school. </a:t>
            </a:r>
          </a:p>
          <a:p>
            <a:pPr marL="514350" indent="-514350" algn="just">
              <a:buAutoNum type="alphaUcPeriod"/>
            </a:pPr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sometimes      B. alw</a:t>
            </a:r>
            <a:r>
              <a:rPr lang="en-US" altLang="zh-CN" sz="3200" kern="1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ays             C. often              D. never</a:t>
            </a:r>
          </a:p>
          <a:p>
            <a:pPr eaLnBrk="1" hangingPunct="1">
              <a:lnSpc>
                <a:spcPct val="100000"/>
              </a:lnSpc>
              <a:spcBef>
                <a:spcPct val="5000"/>
              </a:spcBef>
            </a:pPr>
            <a:r>
              <a:rPr lang="en-US" altLang="zh-CN" sz="3200" kern="100" dirty="0">
                <a:effectLst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5. </a:t>
            </a:r>
            <a:r>
              <a:rPr lang="en-GB" altLang="zh-CN" sz="3200" dirty="0">
                <a:latin typeface="Times New Roman" panose="02020603050405020304" charset="0"/>
                <a:cs typeface="Times New Roman" panose="02020603050405020304" charset="0"/>
              </a:rPr>
              <a:t>______ your sister good at ________?</a:t>
            </a:r>
          </a:p>
          <a:p>
            <a:pPr eaLnBrk="1" hangingPunct="1">
              <a:lnSpc>
                <a:spcPct val="100000"/>
              </a:lnSpc>
              <a:spcBef>
                <a:spcPct val="5000"/>
              </a:spcBef>
            </a:pPr>
            <a:r>
              <a:rPr lang="en-GB" altLang="zh-CN" sz="3200" dirty="0">
                <a:latin typeface="Times New Roman" panose="02020603050405020304" charset="0"/>
                <a:cs typeface="Times New Roman" panose="02020603050405020304" charset="0"/>
              </a:rPr>
              <a:t>  A. Is; dance       B. Is; dancing     C. Does; dance       D. Do; dancing</a:t>
            </a:r>
          </a:p>
          <a:p>
            <a:pPr algn="just"/>
            <a:endParaRPr lang="en-US" altLang="zh-CN" sz="32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8" name="Oval 13"/>
          <p:cNvSpPr/>
          <p:nvPr>
            <p:custDataLst>
              <p:tags r:id="rId1"/>
            </p:custDataLst>
          </p:nvPr>
        </p:nvSpPr>
        <p:spPr>
          <a:xfrm>
            <a:off x="5760242" y="1588178"/>
            <a:ext cx="671618" cy="604742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2" name="Oval 13"/>
          <p:cNvSpPr/>
          <p:nvPr>
            <p:custDataLst>
              <p:tags r:id="rId2"/>
            </p:custDataLst>
          </p:nvPr>
        </p:nvSpPr>
        <p:spPr>
          <a:xfrm>
            <a:off x="5527298" y="2530368"/>
            <a:ext cx="671618" cy="604742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3" name="Oval 13"/>
          <p:cNvSpPr/>
          <p:nvPr>
            <p:custDataLst>
              <p:tags r:id="rId3"/>
            </p:custDataLst>
          </p:nvPr>
        </p:nvSpPr>
        <p:spPr>
          <a:xfrm>
            <a:off x="2650171" y="3532514"/>
            <a:ext cx="671618" cy="604742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4" name="Oval 13"/>
          <p:cNvSpPr/>
          <p:nvPr>
            <p:custDataLst>
              <p:tags r:id="rId4"/>
            </p:custDataLst>
          </p:nvPr>
        </p:nvSpPr>
        <p:spPr>
          <a:xfrm>
            <a:off x="8566062" y="4508951"/>
            <a:ext cx="671618" cy="604742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5" name="Oval 13"/>
          <p:cNvSpPr/>
          <p:nvPr>
            <p:custDataLst>
              <p:tags r:id="rId5"/>
            </p:custDataLst>
          </p:nvPr>
        </p:nvSpPr>
        <p:spPr>
          <a:xfrm>
            <a:off x="2816426" y="5492605"/>
            <a:ext cx="671618" cy="604742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0" y="64733"/>
            <a:ext cx="12112835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二、根据中文意思完成句子。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28173" y="957028"/>
            <a:ext cx="11735651" cy="6226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我从不撒谎。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 ______ tell lies.</a:t>
            </a: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2.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他很少参加活动，因为他总是忙于学习。</a:t>
            </a: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He ______ ______ part in the activities, because he _______ _______  busy studying. </a:t>
            </a: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3.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王先生每个月去爬山一次。</a:t>
            </a: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Mr. Wang ______ climbing ______ ______ ______.</a:t>
            </a: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4.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小汤姆每晚睡觉前都刷牙。</a:t>
            </a: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Little Tom _______ ______ ______ before going to bed every night.</a:t>
            </a: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5.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我们经常步行去上学。</a:t>
            </a:r>
          </a:p>
          <a:p>
            <a:pPr>
              <a:lnSpc>
                <a:spcPct val="100000"/>
              </a:lnSpc>
              <a:spcBef>
                <a:spcPts val="700"/>
              </a:spcBef>
              <a:buNone/>
              <a:defRPr/>
            </a:pP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We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often ______ to school _____ ____.</a:t>
            </a:r>
          </a:p>
          <a:p>
            <a:pPr algn="just"/>
            <a:endParaRPr lang="en-US" altLang="zh-CN" sz="3200" kern="100" dirty="0">
              <a:effectLst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696970" y="767658"/>
            <a:ext cx="1751330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never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805987" y="1890941"/>
            <a:ext cx="2786957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seldom     takes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205402" y="1893781"/>
            <a:ext cx="3155585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is         always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199465" y="3567365"/>
            <a:ext cx="1751330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goes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5149600" y="3604760"/>
            <a:ext cx="4055802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once     a         month </a:t>
            </a: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2199465" y="4742900"/>
            <a:ext cx="4431030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brushes    his       teeth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280168" y="5866183"/>
            <a:ext cx="1751330" cy="74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go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878705" y="5866130"/>
            <a:ext cx="298831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on       foot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8170" y="1427480"/>
            <a:ext cx="11087100" cy="40284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24000"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kumimoji="1"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In this class, we have learned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kumimoji="1"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the use of the simple present tense.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kumimoji="1"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the strutures of </a:t>
            </a:r>
            <a:r>
              <a:rPr kumimoji="1"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the simple present tense.</a:t>
            </a:r>
            <a:endParaRPr kumimoji="1"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kumimoji="1"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the adverbs and adverbial phrases of frequency.</a:t>
            </a:r>
          </a:p>
        </p:txBody>
      </p:sp>
      <p:sp>
        <p:nvSpPr>
          <p:cNvPr id="6" name="矩形: 圆角 5"/>
          <p:cNvSpPr/>
          <p:nvPr/>
        </p:nvSpPr>
        <p:spPr>
          <a:xfrm>
            <a:off x="3196692" y="314690"/>
            <a:ext cx="5135338" cy="70788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>
                <a:latin typeface="Times New Roman" panose="02020603050405020304" charset="0"/>
                <a:cs typeface="Times New Roman" panose="02020603050405020304" charset="0"/>
              </a:rPr>
              <a:t>Summary </a:t>
            </a:r>
            <a:endParaRPr lang="zh-CN" altLang="en-US" sz="54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155641" y="1213768"/>
            <a:ext cx="9953222" cy="110731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zh-CN" sz="4000" b="1" dirty="0">
                <a:latin typeface="Times" pitchFamily="2" charset="0"/>
              </a:rPr>
              <a:t>Self-assessment</a:t>
            </a:r>
          </a:p>
          <a:p>
            <a:r>
              <a:rPr kumimoji="1" lang="en-US" altLang="zh-CN" sz="2400" dirty="0">
                <a:latin typeface="Times" pitchFamily="2" charset="0"/>
              </a:rPr>
              <a:t>How well do you know about this lesson? Tick</a:t>
            </a:r>
            <a:r>
              <a:rPr kumimoji="1" lang="en-US" altLang="zh-CN" sz="2400" dirty="0">
                <a:solidFill>
                  <a:schemeClr val="bg1"/>
                </a:solidFill>
                <a:latin typeface="Times" pitchFamily="2" charset="0"/>
                <a:sym typeface="+mn-ea"/>
              </a:rPr>
              <a:t> </a:t>
            </a:r>
            <a:r>
              <a:rPr kumimoji="1" lang="en-US" altLang="zh-CN" sz="2400" dirty="0">
                <a:latin typeface="Times" pitchFamily="2" charset="0"/>
              </a:rPr>
              <a:t>the boxes.              </a:t>
            </a:r>
            <a:endParaRPr kumimoji="1" lang="zh-CN" altLang="en-US" sz="2400" dirty="0">
              <a:latin typeface="Times" pitchFamily="2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2300" y="2448085"/>
            <a:ext cx="10327640" cy="35077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defTabSz="914400">
              <a:lnSpc>
                <a:spcPct val="15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①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</a:rPr>
              <a:t> 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I 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</a:rPr>
              <a:t>know how to use the simple present tense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.</a:t>
            </a:r>
            <a:r>
              <a:rPr lang="en-US" altLang="zh-CN" sz="2400" dirty="0">
                <a:solidFill>
                  <a:prstClr val="black"/>
                </a:solidFill>
                <a:latin typeface="Times" pitchFamily="2" charset="0"/>
              </a:rPr>
              <a:t>	           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</a:t>
            </a:r>
          </a:p>
          <a:p>
            <a:pPr indent="0" defTabSz="914400">
              <a:lnSpc>
                <a:spcPct val="15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②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</a:rPr>
              <a:t> 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I 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</a:rPr>
              <a:t>know how to use adverbs and adverbial phrases of frequency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</a:rPr>
              <a:t>.</a:t>
            </a:r>
          </a:p>
          <a:p>
            <a:pPr indent="0" defTabSz="914400">
              <a:lnSpc>
                <a:spcPct val="15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  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</a:rPr>
              <a:t>                                                                                          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   </a:t>
            </a:r>
          </a:p>
          <a:p>
            <a:pPr indent="0" defTabSz="914400">
              <a:lnSpc>
                <a:spcPct val="15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③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I 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can make setances with them correctly.</a:t>
            </a:r>
            <a:r>
              <a:rPr lang="zh-CN" altLang="en-US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             </a:t>
            </a:r>
            <a:r>
              <a:rPr lang="en-US" altLang="zh-CN" sz="2800" dirty="0">
                <a:solidFill>
                  <a:prstClr val="black"/>
                </a:solidFill>
                <a:latin typeface="Times" pitchFamily="2" charset="0"/>
                <a:sym typeface="+mn-ea"/>
              </a:rPr>
              <a:t>         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口                            </a:t>
            </a:r>
          </a:p>
          <a:p>
            <a:pPr defTabSz="914400"/>
            <a:r>
              <a:rPr lang="zh-CN" altLang="en-US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  <a:sym typeface="+mn-ea"/>
              </a:rPr>
              <a:t>                      </a:t>
            </a:r>
            <a:r>
              <a:rPr lang="zh-CN" altLang="en-US" sz="36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  <a:sym typeface="+mn-ea"/>
              </a:rPr>
              <a:t>    </a:t>
            </a:r>
            <a:endParaRPr lang="zh-CN" altLang="en-US" sz="40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695400" y="1124744"/>
            <a:ext cx="10873208" cy="4392488"/>
          </a:xfrm>
          <a:prstGeom prst="roundRect">
            <a:avLst/>
          </a:prstGeom>
          <a:noFill/>
          <a:ln w="28575" cmpd="sng">
            <a:solidFill>
              <a:schemeClr val="accent6">
                <a:lumMod val="40000"/>
                <a:lumOff val="60000"/>
              </a:schemeClr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altLang="zh-CN" sz="2800" b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151" y="1466273"/>
            <a:ext cx="602608" cy="60260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501" y="1466436"/>
            <a:ext cx="584140" cy="584140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915" b="94468" l="3667" r="97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1" r="-1328" b="9114"/>
          <a:stretch>
            <a:fillRect/>
          </a:stretch>
        </p:blipFill>
        <p:spPr>
          <a:xfrm>
            <a:off x="8716270" y="1421740"/>
            <a:ext cx="671138" cy="628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08057" y="740797"/>
            <a:ext cx="911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“双减”背景下，作业如何合理分层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5" y="116632"/>
            <a:ext cx="1154854" cy="15376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64" y="4316782"/>
            <a:ext cx="3612410" cy="21721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327208"/>
            <a:ext cx="3458789" cy="216174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5687" y="2017248"/>
            <a:ext cx="6403175" cy="22995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687" y="1412164"/>
            <a:ext cx="2388266" cy="150998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331680"/>
            <a:ext cx="1536474" cy="8353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239929" y="1065171"/>
            <a:ext cx="4157452" cy="95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9pPr>
          </a:lstStyle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0" cap="none" spc="0" normalizeH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Homework</a:t>
            </a: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8118073" y="1148512"/>
            <a:ext cx="1782652" cy="174876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44858" y="563848"/>
            <a:ext cx="380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charset="0"/>
                <a:ea typeface="宋体" panose="02010600030101010101" pitchFamily="2" charset="-122"/>
              </a:rPr>
              <a:t>⭐可参考作业布置如下：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956345" y="2344250"/>
            <a:ext cx="1686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Samples:</a:t>
            </a:r>
          </a:p>
        </p:txBody>
      </p:sp>
      <p:graphicFrame>
        <p:nvGraphicFramePr>
          <p:cNvPr id="11" name="表格 13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844858" y="3058447"/>
          <a:ext cx="10502283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78437"/>
                <a:gridCol w="5323846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latin typeface="Times New Roman" panose="0202060305040502030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作业类型多样性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9933">
                        <a:alpha val="43137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书面作业（可选）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创新探究性作业（可选）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第二期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N2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版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Grammar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跟踪练习。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小组竞赛，参加你问我答游戏，组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</a:t>
                      </a:r>
                      <a:r>
                        <a:rPr 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说一般现在时的句子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，组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用英语翻译句子。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双语报第二期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N3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版第四课时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Grammar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练习。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小组合作，用思维导图总结本</a:t>
                      </a:r>
                      <a:r>
                        <a:rPr lang="zh-CN" altLang="en-US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节课语法点，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比比哪一组做得最好。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122384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》Grammar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部分练习。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整理错题本，将仍存在疑惑的地方以及易错点记入错题本。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13"/>
            <p:custDataLst>
              <p:tags r:id="rId2"/>
            </p:custDataLst>
          </p:nvPr>
        </p:nvSpPr>
        <p:spPr>
          <a:xfrm>
            <a:off x="1487169" y="2728978"/>
            <a:ext cx="6499225" cy="1398905"/>
          </a:xfrm>
          <a:noFill/>
        </p:spPr>
        <p:txBody>
          <a:bodyPr vert="horz" wrap="square" lIns="0" tIns="0" rIns="0" bIns="0" rtlCol="0" anchor="t" anchorCtr="0">
            <a:normAutofit/>
          </a:bodyPr>
          <a:lstStyle/>
          <a:p>
            <a:r>
              <a:rPr lang="en-US" altLang="zh-CN" dirty="0"/>
              <a:t>  THANKS</a:t>
            </a:r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4050" y="5951855"/>
            <a:ext cx="2458085" cy="68453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WYwZmYxYWEzYTYwYjcyNzAxZTI4ZjIyMjg3MDY0YjM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204413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8、11、12、17、20、21、22、23、24、27、30、35、38、3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41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204413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8、11、12、17、20、21、22、23、24、27、30、35、38、39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SLIDE_BK_DARK_LIGHT" val="2"/>
  <p:tag name="KSO_WM_UNIT_BK_DARK_LIGHT" val="2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SUBCATEGORY" val="0"/>
  <p:tag name="KSO_WM_SLIDE_ITEM_CNT" val="0"/>
  <p:tag name="KSO_WM_SLIDE_INDEX" val="1"/>
  <p:tag name="KSO_WM_TAG_VERSION" val="1.0"/>
  <p:tag name="KSO_WM_SLIDE_LAYOUT" val="a_b"/>
  <p:tag name="KSO_WM_SLIDE_LAYOUT_CNT" val="1_1"/>
  <p:tag name="KSO_WM_SLIDE_TYPE" val="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1"/>
  <p:tag name="KSO_WM_TEMPLATE_MASTER_THUMB_INDEX" val="12"/>
  <p:tag name="KSO_WM_TEMPLATE_THUMBS_INDEX" val="1、4、6、8、11、12、17、20、21、22、23、24、27、30、35、38、39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21000,&quot;width&quot;:15360}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0"/>
  <p:tag name="KSO_WM_SLIDE_ITEM_CNT" val="0"/>
  <p:tag name="KSO_WM_SLIDE_INDEX" val="6"/>
  <p:tag name="KSO_WM_TAG_VERSION" val="1.0"/>
  <p:tag name="KSO_WM_BEAUTIFY_FLAG" val="#wm#"/>
  <p:tag name="KSO_WM_SLIDE_LAYOUT" val="a_b_e"/>
  <p:tag name="KSO_WM_SLIDE_LAYOUT_CNT" val="1_1_1"/>
  <p:tag name="KSO_WM_SLIDE_TYPE" val="sectionTitl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6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1"/>
  <p:tag name="KSO_WM_SLIDE_LAYOUT" val="a_b_l"/>
  <p:tag name="KSO_WM_SLIDE_LAYOUT_CNT" val="1_1_1"/>
  <p:tag name="KSO_WM_SLIDE_TYPE" val="text"/>
  <p:tag name="KSO_WM_BEAUTIFY_FLAG" val="#wm#"/>
  <p:tag name="KSO_WM_SLIDE_POSITION" val="99*59"/>
  <p:tag name="KSO_WM_SLIDE_SIZE" val="514*337"/>
  <p:tag name="KSO_WM_COMBINE_RELATE_SLIDE_ID" val="diagram20168493_1"/>
  <p:tag name="KSO_WM_TEMPLATE_CATEGORY" val="custom"/>
  <p:tag name="KSO_WM_TEMPLATE_INDEX" val="20184298"/>
  <p:tag name="KSO_WM_SLIDE_ID" val="20184298_34"/>
  <p:tag name="KSO_WM_SLIDE_INDEX" val="34"/>
  <p:tag name="KSO_WM_DIAGRAM_GROUP_CODE" val="l1-1"/>
  <p:tag name="KSO_WM_TEMPLATE_RELATED_ID" val="20183099"/>
  <p:tag name="KSO_WM_TEMPLATE_SUBCATEGORY" val="subcombine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4298"/>
  <p:tag name="KSO_WM_DIAGRAM_GROUP_CODE" val="l1-1"/>
  <p:tag name="KSO_WM_UNIT_ID" val="20184298_34*l_h_a*1_1_1"/>
  <p:tag name="KSO_WM_UNIT_TEXT_FILL_FORE_SCHEMECOLOR_INDEX" val="15"/>
  <p:tag name="KSO_WM_UNIT_TEXT_FILL_TYPE" val="1"/>
  <p:tag name="KSO_WM_UNIT_USESOURCEFORMAT_APPLY" val="1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41c3ef46-f724-47fb-8167-c7fbb29fb24d}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SUBCATEGORY" val="0"/>
  <p:tag name="KSO_WM_SLIDE_ITEM_CNT" val="0"/>
  <p:tag name="KSO_WM_SLIDE_INDEX" val="39"/>
  <p:tag name="KSO_WM_TAG_VERSION" val="1.0"/>
  <p:tag name="KSO_WM_SLIDE_LAYOUT" val="a_b"/>
  <p:tag name="KSO_WM_SLIDE_LAYOUT_CNT" val="1_1"/>
  <p:tag name="KSO_WM_SLIDE_TYPE" val="endPage"/>
  <p:tag name="KSO_WM_SLIDE_SUBTYPE" val="pureTxt"/>
  <p:tag name="KSO_WM_TEMPLATE_MASTER_TYPE" val="1"/>
  <p:tag name="KSO_WM_TEMPLATE_COLOR_TYPE" val="1"/>
  <p:tag name="KSO_WM_TEMPLATE_CATEGORY" val="custom"/>
  <p:tag name="KSO_WM_TEMPLATE_INDEX" val="20204413"/>
  <p:tag name="KSO_WM_SLIDE_ID" val="custom20204413_39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ISCONTENTSTITLE" val="0"/>
  <p:tag name="KSO_WM_UNIT_NOCLEAR" val="1"/>
  <p:tag name="KSO_WM_UNIT_TYPE" val="a"/>
  <p:tag name="KSO_WM_UNIT_INDEX" val="1"/>
  <p:tag name="KSO_WM_UNIT_PRESET_TEXT" val="谢谢观看"/>
  <p:tag name="KSO_WM_TEMPLATE_CATEGORY" val="custom"/>
  <p:tag name="KSO_WM_TEMPLATE_INDEX" val="20204413"/>
  <p:tag name="KSO_WM_UNIT_ID" val="custom20204413_39*a*1"/>
  <p:tag name="KSO_WM_UNIT_ISNUMDGMTITLE" val="0"/>
</p:tagLst>
</file>

<file path=ppt/theme/theme1.xml><?xml version="1.0" encoding="utf-8"?>
<a:theme xmlns:a="http://schemas.openxmlformats.org/drawingml/2006/main" name="1_Office 主题​​">
  <a:themeElements>
    <a:clrScheme name="自定义 253">
      <a:dk1>
        <a:srgbClr val="000000"/>
      </a:dk1>
      <a:lt1>
        <a:srgbClr val="FFFFFF"/>
      </a:lt1>
      <a:dk2>
        <a:srgbClr val="FEFEF4"/>
      </a:dk2>
      <a:lt2>
        <a:srgbClr val="FFFFFF"/>
      </a:lt2>
      <a:accent1>
        <a:srgbClr val="E0D555"/>
      </a:accent1>
      <a:accent2>
        <a:srgbClr val="90DA6B"/>
      </a:accent2>
      <a:accent3>
        <a:srgbClr val="5CD68F"/>
      </a:accent3>
      <a:accent4>
        <a:srgbClr val="43CBB8"/>
      </a:accent4>
      <a:accent5>
        <a:srgbClr val="42BAD6"/>
      </a:accent5>
      <a:accent6>
        <a:srgbClr val="56A6DE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自定义 253">
      <a:dk1>
        <a:srgbClr val="000000"/>
      </a:dk1>
      <a:lt1>
        <a:srgbClr val="FFFFFF"/>
      </a:lt1>
      <a:dk2>
        <a:srgbClr val="FEFEF4"/>
      </a:dk2>
      <a:lt2>
        <a:srgbClr val="FFFFFF"/>
      </a:lt2>
      <a:accent1>
        <a:srgbClr val="E0D555"/>
      </a:accent1>
      <a:accent2>
        <a:srgbClr val="90DA6B"/>
      </a:accent2>
      <a:accent3>
        <a:srgbClr val="5CD68F"/>
      </a:accent3>
      <a:accent4>
        <a:srgbClr val="43CBB8"/>
      </a:accent4>
      <a:accent5>
        <a:srgbClr val="42BAD6"/>
      </a:accent5>
      <a:accent6>
        <a:srgbClr val="56A6DE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1639</Words>
  <Application>Microsoft Office PowerPoint</Application>
  <PresentationFormat>自定义</PresentationFormat>
  <Paragraphs>225</Paragraphs>
  <Slides>24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26" baseType="lpstr">
      <vt:lpstr>1_Office 主题​​</vt:lpstr>
      <vt:lpstr>2_Office 主题​​</vt:lpstr>
      <vt:lpstr>Unit 2  Daily life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THANKS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翼课网</dc:creator>
  <cp:lastModifiedBy>Windows 用户</cp:lastModifiedBy>
  <cp:revision>188</cp:revision>
  <dcterms:created xsi:type="dcterms:W3CDTF">2019-06-19T02:08:00Z</dcterms:created>
  <dcterms:modified xsi:type="dcterms:W3CDTF">2022-09-14T08:24:04Z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2052-11.1.0.12302</vt:lpwstr>
  </property>
  <property fmtid="{D5CDD505-2E9C-101B-9397-08002B2CF9AE}" pid="3" name="ICV">
    <vt:lpwstr>43943D52F5D649D786F74CDCCEE1C4C3</vt:lpwstr>
  </property>
</Properties>
</file>