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7" r:id="rId2"/>
    <p:sldId id="260" r:id="rId3"/>
    <p:sldId id="265" r:id="rId4"/>
    <p:sldId id="261" r:id="rId5"/>
    <p:sldId id="262" r:id="rId6"/>
    <p:sldId id="263" r:id="rId7"/>
    <p:sldId id="258" r:id="rId8"/>
    <p:sldId id="259" r:id="rId9"/>
  </p:sldIdLst>
  <p:sldSz cx="6858000" cy="9144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BFFF"/>
    <a:srgbClr val="DEEBF7"/>
    <a:srgbClr val="FF99FF"/>
    <a:srgbClr val="68D321"/>
    <a:srgbClr val="C5E0B4"/>
    <a:srgbClr val="E2F0D9"/>
    <a:srgbClr val="D0CECE"/>
    <a:srgbClr val="FFCDFF"/>
    <a:srgbClr val="FFFFCC"/>
    <a:srgbClr val="FFFF7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0" d="100"/>
          <a:sy n="80" d="100"/>
        </p:scale>
        <p:origin x="-3270" y="-108"/>
      </p:cViewPr>
      <p:guideLst>
        <p:guide orient="horz" pos="2880"/>
        <p:guide pos="2198"/>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0EDF89-6BF1-43F2-8A11-7EA0D4240E68}" type="datetimeFigureOut">
              <a:rPr lang="zh-CN" altLang="en-US" smtClean="0"/>
              <a:pPr/>
              <a:t>2021/1/20</a:t>
            </a:fld>
            <a:endParaRPr lang="zh-CN" altLang="en-US"/>
          </a:p>
        </p:txBody>
      </p:sp>
      <p:sp>
        <p:nvSpPr>
          <p:cNvPr id="4" name="幻灯片图像占位符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1F000D-7AF8-4333-B37B-3CC76FE1985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封面</a:t>
            </a:r>
            <a:endParaRPr lang="zh-CN" altLang="en-US" dirty="0"/>
          </a:p>
        </p:txBody>
      </p:sp>
      <p:sp>
        <p:nvSpPr>
          <p:cNvPr id="4" name="灯片编号占位符 3"/>
          <p:cNvSpPr>
            <a:spLocks noGrp="1"/>
          </p:cNvSpPr>
          <p:nvPr>
            <p:ph type="sldNum" sz="quarter" idx="10"/>
          </p:nvPr>
        </p:nvSpPr>
        <p:spPr/>
        <p:txBody>
          <a:bodyPr/>
          <a:lstStyle/>
          <a:p>
            <a:fld id="{BC1F000D-7AF8-4333-B37B-3CC76FE1985E}"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目录</a:t>
            </a:r>
            <a:endParaRPr lang="zh-CN" altLang="en-US" dirty="0"/>
          </a:p>
        </p:txBody>
      </p:sp>
      <p:sp>
        <p:nvSpPr>
          <p:cNvPr id="4" name="灯片编号占位符 3"/>
          <p:cNvSpPr>
            <a:spLocks noGrp="1"/>
          </p:cNvSpPr>
          <p:nvPr>
            <p:ph type="sldNum" sz="quarter" idx="10"/>
          </p:nvPr>
        </p:nvSpPr>
        <p:spPr/>
        <p:txBody>
          <a:bodyPr/>
          <a:lstStyle/>
          <a:p>
            <a:fld id="{BC1F000D-7AF8-4333-B37B-3CC76FE1985E}"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封底</a:t>
            </a:r>
            <a:endParaRPr lang="zh-CN" altLang="en-US" dirty="0"/>
          </a:p>
        </p:txBody>
      </p:sp>
      <p:sp>
        <p:nvSpPr>
          <p:cNvPr id="4" name="灯片编号占位符 3"/>
          <p:cNvSpPr>
            <a:spLocks noGrp="1"/>
          </p:cNvSpPr>
          <p:nvPr>
            <p:ph type="sldNum" sz="quarter" idx="10"/>
          </p:nvPr>
        </p:nvSpPr>
        <p:spPr/>
        <p:txBody>
          <a:bodyPr/>
          <a:lstStyle/>
          <a:p>
            <a:fld id="{BC1F000D-7AF8-4333-B37B-3CC76FE1985E}" type="slidenum">
              <a:rPr lang="zh-CN" altLang="en-US" smtClean="0"/>
              <a:pPr/>
              <a:t>8</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hasCustomPrompt="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hasCustomPrompt="1"/>
          </p:nvPr>
        </p:nvSpPr>
        <p:spPr>
          <a:xfrm>
            <a:off x="471488" y="2434167"/>
            <a:ext cx="2914650" cy="580178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hasCustomPrompt="1"/>
          </p:nvPr>
        </p:nvSpPr>
        <p:spPr>
          <a:xfrm>
            <a:off x="3471863" y="2434167"/>
            <a:ext cx="2914650" cy="580178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zh-CN" altLang="en-US" smtClean="0"/>
              <a:t>单击此处编辑母版标题样式</a:t>
            </a:r>
            <a:endParaRPr lang="en-US" dirty="0"/>
          </a:p>
        </p:txBody>
      </p:sp>
      <p:sp>
        <p:nvSpPr>
          <p:cNvPr id="3" name="Text Placeholder 2"/>
          <p:cNvSpPr>
            <a:spLocks noGrp="1"/>
          </p:cNvSpPr>
          <p:nvPr>
            <p:ph type="body" idx="1" hasCustomPrompt="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hasCustomPrompt="1"/>
          </p:nvPr>
        </p:nvSpPr>
        <p:spPr>
          <a:xfrm>
            <a:off x="472381" y="3340100"/>
            <a:ext cx="2901255" cy="491278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hasCustomPrompt="1"/>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hasCustomPrompt="1"/>
          </p:nvPr>
        </p:nvSpPr>
        <p:spPr>
          <a:xfrm>
            <a:off x="3471863" y="3340100"/>
            <a:ext cx="2915543" cy="491278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hasCustomPrompt="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hasCustomPrompt="1"/>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hasCustomPrompt="1"/>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hasCustomPrompt="1"/>
          </p:nvPr>
        </p:nvSpPr>
        <p:spPr>
          <a:xfrm>
            <a:off x="471488" y="486834"/>
            <a:ext cx="4350544" cy="7749117"/>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F738B97-46C8-4A08-B723-1E9AE43F5414}" type="datetimeFigureOut">
              <a:rPr lang="zh-CN" altLang="en-US" smtClean="0"/>
              <a:pPr/>
              <a:t>2021/1/20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679A589-82CB-4327-8D10-76CB84E1B639}" type="slidenum">
              <a:rPr lang="zh-CN" altLang="en-US" smtClean="0"/>
              <a:pPr/>
              <a:t>‹#›</a:t>
            </a:fld>
            <a:endParaRPr lang="zh-CN" alt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8F738B97-46C8-4A08-B723-1E9AE43F5414}" type="datetimeFigureOut">
              <a:rPr lang="zh-CN" altLang="en-US" smtClean="0"/>
              <a:pPr/>
              <a:t>2021/1/20</a:t>
            </a:fld>
            <a:endParaRPr lang="zh-CN" alt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E679A589-82CB-4327-8D10-76CB84E1B639}" type="slidenum">
              <a:rPr lang="zh-CN" altLang="en-US" smtClean="0"/>
              <a:pPr/>
              <a:t>‹#›</a:t>
            </a:fld>
            <a:endParaRPr lang="zh-CN" altLang="en-US"/>
          </a:p>
        </p:txBody>
      </p:sp>
      <p:pic>
        <p:nvPicPr>
          <p:cNvPr id="7" name="图片 6"/>
          <p:cNvPicPr>
            <a:picLocks noChangeAspect="1"/>
          </p:cNvPicPr>
          <p:nvPr userDrawn="1"/>
        </p:nvPicPr>
        <p:blipFill rotWithShape="1">
          <a:blip r:embed="rId14" cstate="print">
            <a:lum/>
            <a:extLst>
              <a:ext uri="{28A0092B-C50C-407E-A947-70E740481C1C}">
                <a14:useLocalDpi xmlns:a14="http://schemas.microsoft.com/office/drawing/2010/main" xmlns="" val="0"/>
              </a:ext>
            </a:extLst>
          </a:blip>
          <a:srcRect b="25101"/>
          <a:stretch>
            <a:fillRect/>
          </a:stretch>
        </p:blipFill>
        <p:spPr>
          <a:xfrm>
            <a:off x="0" y="1"/>
            <a:ext cx="6858000" cy="9144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print">
            <a:lum bright="-20000"/>
            <a:extLst>
              <a:ext uri="{28A0092B-C50C-407E-A947-70E740481C1C}">
                <a14:useLocalDpi xmlns:a14="http://schemas.microsoft.com/office/drawing/2010/main" xmlns="" val="0"/>
              </a:ext>
            </a:extLst>
          </a:blip>
          <a:srcRect b="25101"/>
          <a:stretch>
            <a:fillRect/>
          </a:stretch>
        </p:blipFill>
        <p:spPr>
          <a:xfrm>
            <a:off x="0" y="1"/>
            <a:ext cx="6858000" cy="9144000"/>
          </a:xfrm>
          <a:prstGeom prst="rect">
            <a:avLst/>
          </a:prstGeom>
        </p:spPr>
      </p:pic>
      <p:sp>
        <p:nvSpPr>
          <p:cNvPr id="4" name="矩形 3"/>
          <p:cNvSpPr/>
          <p:nvPr/>
        </p:nvSpPr>
        <p:spPr>
          <a:xfrm>
            <a:off x="2990605" y="1255266"/>
            <a:ext cx="1111202" cy="5632311"/>
          </a:xfrm>
          <a:prstGeom prst="rect">
            <a:avLst/>
          </a:prstGeom>
          <a:noFill/>
        </p:spPr>
        <p:txBody>
          <a:bodyPr wrap="none" lIns="91440" tIns="45720" rIns="91440" bIns="45720">
            <a:spAutoFit/>
          </a:bodyPr>
          <a:lstStyle/>
          <a:p>
            <a:pPr algn="ctr"/>
            <a:r>
              <a:rPr lang="zh-CN" altLang="en-U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rPr>
              <a:t>植</a:t>
            </a:r>
            <a:endParaRPr lang="en-US" altLang="zh-CN"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endParaRPr>
          </a:p>
          <a:p>
            <a:pPr algn="ctr"/>
            <a:r>
              <a:rPr lang="zh-CN" altLang="en-U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rPr>
              <a:t>物</a:t>
            </a:r>
            <a:endParaRPr lang="en-US" altLang="zh-CN"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endParaRPr>
          </a:p>
          <a:p>
            <a:pPr algn="ctr"/>
            <a:r>
              <a:rPr lang="zh-CN" altLang="en-U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rPr>
              <a:t>与</a:t>
            </a:r>
            <a:endParaRPr lang="en-US" altLang="zh-CN"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endParaRPr>
          </a:p>
          <a:p>
            <a:pPr algn="ctr"/>
            <a:r>
              <a:rPr lang="zh-CN" altLang="en-U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rPr>
              <a:t>环</a:t>
            </a:r>
            <a:endParaRPr lang="en-US" altLang="zh-CN"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endParaRPr>
          </a:p>
          <a:p>
            <a:pPr algn="ctr"/>
            <a:r>
              <a:rPr lang="zh-CN" altLang="en-US" sz="72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rPr>
              <a:t>保</a:t>
            </a:r>
            <a:endParaRPr lang="zh-CN" altLang="en-US" sz="72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1274370"/>
            <a:ext cx="6858000" cy="922020"/>
          </a:xfrm>
          <a:prstGeom prst="rect">
            <a:avLst/>
          </a:prstGeom>
          <a:noFill/>
        </p:spPr>
        <p:txBody>
          <a:bodyPr wrap="square" lIns="91440" tIns="45720" rIns="91440" bIns="45720">
            <a:spAutoFit/>
          </a:bodyPr>
          <a:lstStyle/>
          <a:p>
            <a:pPr algn="ctr"/>
            <a:r>
              <a:rPr lang="zh-CN" altLang="en-US" sz="5400" b="0" cap="none" spc="0" dirty="0" smtClean="0">
                <a:ln w="0"/>
                <a:solidFill>
                  <a:srgbClr val="418F53"/>
                </a:solidFill>
                <a:effectLst>
                  <a:reflection blurRad="6350" stA="50000" endA="300" endPos="50000" dist="29997" dir="5400000" sy="-100000" algn="bl" rotWithShape="0"/>
                </a:effectLst>
                <a:latin typeface="楷体" pitchFamily="49" charset="-122"/>
                <a:ea typeface="楷体" pitchFamily="49" charset="-122"/>
              </a:rPr>
              <a:t>目录</a:t>
            </a:r>
          </a:p>
        </p:txBody>
      </p:sp>
      <p:sp>
        <p:nvSpPr>
          <p:cNvPr id="3" name="文本框 2"/>
          <p:cNvSpPr txBox="1"/>
          <p:nvPr/>
        </p:nvSpPr>
        <p:spPr>
          <a:xfrm>
            <a:off x="622854" y="2703442"/>
            <a:ext cx="6340197" cy="4839786"/>
          </a:xfrm>
          <a:prstGeom prst="rect">
            <a:avLst/>
          </a:prstGeom>
          <a:noFill/>
        </p:spPr>
        <p:txBody>
          <a:bodyPr wrap="none" rtlCol="0">
            <a:spAutoFit/>
          </a:bodyPr>
          <a:lstStyle/>
          <a:p>
            <a:pPr>
              <a:lnSpc>
                <a:spcPct val="200000"/>
              </a:lnSpc>
            </a:pPr>
            <a:r>
              <a:rPr lang="en-US" altLang="zh-CN" sz="3200" dirty="0" smtClean="0">
                <a:latin typeface="楷体" pitchFamily="49" charset="-122"/>
                <a:ea typeface="楷体" pitchFamily="49" charset="-122"/>
                <a:cs typeface="宋体" panose="02010600030101010101" pitchFamily="2" charset="-122"/>
              </a:rPr>
              <a:t>1.</a:t>
            </a:r>
            <a:r>
              <a:rPr lang="zh-CN" altLang="en-US" sz="3200" dirty="0" smtClean="0">
                <a:latin typeface="楷体" pitchFamily="49" charset="-122"/>
                <a:ea typeface="楷体" pitchFamily="49" charset="-122"/>
                <a:cs typeface="宋体" panose="02010600030101010101" pitchFamily="2" charset="-122"/>
              </a:rPr>
              <a:t>植物的介绍</a:t>
            </a:r>
            <a:endParaRPr lang="en-US" altLang="zh-CN" sz="3200" dirty="0" smtClean="0">
              <a:latin typeface="楷体" pitchFamily="49" charset="-122"/>
              <a:ea typeface="楷体" pitchFamily="49" charset="-122"/>
              <a:cs typeface="宋体" panose="02010600030101010101" pitchFamily="2" charset="-122"/>
            </a:endParaRPr>
          </a:p>
          <a:p>
            <a:pPr>
              <a:lnSpc>
                <a:spcPct val="200000"/>
              </a:lnSpc>
            </a:pPr>
            <a:r>
              <a:rPr lang="en-US" altLang="zh-CN" sz="3200" dirty="0" smtClean="0">
                <a:latin typeface="楷体" pitchFamily="49" charset="-122"/>
                <a:ea typeface="楷体" pitchFamily="49" charset="-122"/>
                <a:cs typeface="宋体" panose="02010600030101010101" pitchFamily="2" charset="-122"/>
              </a:rPr>
              <a:t>2.</a:t>
            </a:r>
            <a:r>
              <a:rPr lang="zh-CN" altLang="en-US" sz="3200" dirty="0" smtClean="0">
                <a:latin typeface="楷体" pitchFamily="49" charset="-122"/>
                <a:ea typeface="楷体" pitchFamily="49" charset="-122"/>
                <a:cs typeface="宋体" panose="02010600030101010101" pitchFamily="2" charset="-122"/>
              </a:rPr>
              <a:t>植物的组织器官（根茎叶）</a:t>
            </a:r>
            <a:endParaRPr lang="en-US" altLang="zh-CN" sz="3200" dirty="0" smtClean="0">
              <a:latin typeface="楷体" pitchFamily="49" charset="-122"/>
              <a:ea typeface="楷体" pitchFamily="49" charset="-122"/>
              <a:cs typeface="宋体" panose="02010600030101010101" pitchFamily="2" charset="-122"/>
            </a:endParaRPr>
          </a:p>
          <a:p>
            <a:pPr>
              <a:lnSpc>
                <a:spcPct val="200000"/>
              </a:lnSpc>
            </a:pPr>
            <a:r>
              <a:rPr lang="en-US" altLang="zh-CN" sz="3200" dirty="0" smtClean="0">
                <a:latin typeface="楷体" pitchFamily="49" charset="-122"/>
                <a:ea typeface="楷体" pitchFamily="49" charset="-122"/>
                <a:cs typeface="宋体" panose="02010600030101010101" pitchFamily="2" charset="-122"/>
              </a:rPr>
              <a:t>3.</a:t>
            </a:r>
            <a:r>
              <a:rPr lang="zh-CN" altLang="en-US" sz="3200" dirty="0" smtClean="0">
                <a:latin typeface="楷体" pitchFamily="49" charset="-122"/>
                <a:ea typeface="楷体" pitchFamily="49" charset="-122"/>
                <a:cs typeface="宋体" panose="02010600030101010101" pitchFamily="2" charset="-122"/>
              </a:rPr>
              <a:t>植物的组织器官（花果实种子）</a:t>
            </a:r>
            <a:endParaRPr lang="en-US" altLang="zh-CN" sz="3200" dirty="0" smtClean="0">
              <a:latin typeface="楷体" pitchFamily="49" charset="-122"/>
              <a:ea typeface="楷体" pitchFamily="49" charset="-122"/>
              <a:cs typeface="宋体" panose="02010600030101010101" pitchFamily="2" charset="-122"/>
            </a:endParaRPr>
          </a:p>
          <a:p>
            <a:pPr>
              <a:lnSpc>
                <a:spcPct val="200000"/>
              </a:lnSpc>
            </a:pPr>
            <a:r>
              <a:rPr lang="en-US" altLang="zh-CN" sz="3200" dirty="0" smtClean="0">
                <a:latin typeface="楷体" pitchFamily="49" charset="-122"/>
                <a:ea typeface="楷体" pitchFamily="49" charset="-122"/>
                <a:cs typeface="宋体" panose="02010600030101010101" pitchFamily="2" charset="-122"/>
              </a:rPr>
              <a:t>4.</a:t>
            </a:r>
            <a:r>
              <a:rPr lang="zh-CN" altLang="en-US" sz="3200" dirty="0" smtClean="0">
                <a:latin typeface="楷体" pitchFamily="49" charset="-122"/>
                <a:ea typeface="楷体" pitchFamily="49" charset="-122"/>
                <a:cs typeface="宋体" panose="02010600030101010101" pitchFamily="2" charset="-122"/>
              </a:rPr>
              <a:t>植物的主要价值</a:t>
            </a:r>
            <a:endParaRPr lang="en-US" altLang="zh-CN" sz="3200" dirty="0" smtClean="0">
              <a:latin typeface="楷体" pitchFamily="49" charset="-122"/>
              <a:ea typeface="楷体" pitchFamily="49" charset="-122"/>
              <a:cs typeface="宋体" panose="02010600030101010101" pitchFamily="2" charset="-122"/>
            </a:endParaRPr>
          </a:p>
          <a:p>
            <a:pPr>
              <a:lnSpc>
                <a:spcPct val="200000"/>
              </a:lnSpc>
            </a:pPr>
            <a:r>
              <a:rPr lang="en-US" altLang="zh-CN" sz="3200" dirty="0" smtClean="0">
                <a:latin typeface="楷体" pitchFamily="49" charset="-122"/>
                <a:ea typeface="楷体" pitchFamily="49" charset="-122"/>
                <a:cs typeface="宋体" panose="02010600030101010101" pitchFamily="2" charset="-122"/>
              </a:rPr>
              <a:t>5.</a:t>
            </a:r>
            <a:r>
              <a:rPr lang="zh-CN" altLang="en-US" sz="3200" dirty="0" smtClean="0">
                <a:latin typeface="楷体" pitchFamily="49" charset="-122"/>
                <a:ea typeface="楷体" pitchFamily="49" charset="-122"/>
                <a:cs typeface="宋体" panose="02010600030101010101" pitchFamily="2" charset="-122"/>
              </a:rPr>
              <a:t>植物与环境保护</a:t>
            </a:r>
            <a:endParaRPr lang="zh-CN" altLang="en-US" sz="3200" dirty="0">
              <a:latin typeface="楷体" pitchFamily="49" charset="-122"/>
              <a:ea typeface="楷体" pitchFamily="49" charset="-122"/>
              <a:cs typeface="宋体" panose="0201060003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204958" y="1639632"/>
            <a:ext cx="945916" cy="1434645"/>
            <a:chOff x="373108" y="499240"/>
            <a:chExt cx="683174" cy="1045775"/>
          </a:xfrm>
        </p:grpSpPr>
        <p:grpSp>
          <p:nvGrpSpPr>
            <p:cNvPr id="7" name="组合 6"/>
            <p:cNvGrpSpPr/>
            <p:nvPr/>
          </p:nvGrpSpPr>
          <p:grpSpPr>
            <a:xfrm>
              <a:off x="378365" y="977457"/>
              <a:ext cx="677917" cy="567558"/>
              <a:chOff x="677918" y="536028"/>
              <a:chExt cx="677917" cy="567558"/>
            </a:xfrm>
          </p:grpSpPr>
          <p:sp>
            <p:nvSpPr>
              <p:cNvPr id="5" name="心形 4"/>
              <p:cNvSpPr/>
              <p:nvPr/>
            </p:nvSpPr>
            <p:spPr>
              <a:xfrm>
                <a:off x="677918" y="536028"/>
                <a:ext cx="677917" cy="567558"/>
              </a:xfrm>
              <a:prstGeom prst="heart">
                <a:avLst/>
              </a:prstGeom>
              <a:solidFill>
                <a:schemeClr val="accent1">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accent1">
                        <a:lumMod val="20000"/>
                        <a:lumOff val="80000"/>
                      </a:schemeClr>
                    </a:solidFill>
                  </a:ln>
                  <a:latin typeface="楷体" pitchFamily="49" charset="-122"/>
                  <a:ea typeface="楷体" pitchFamily="49" charset="-122"/>
                </a:endParaRPr>
              </a:p>
            </p:txBody>
          </p:sp>
          <p:sp>
            <p:nvSpPr>
              <p:cNvPr id="6" name="矩形 5"/>
              <p:cNvSpPr/>
              <p:nvPr/>
            </p:nvSpPr>
            <p:spPr>
              <a:xfrm>
                <a:off x="799241" y="556313"/>
                <a:ext cx="466803" cy="471139"/>
              </a:xfrm>
              <a:prstGeom prst="rect">
                <a:avLst/>
              </a:prstGeom>
            </p:spPr>
            <p:txBody>
              <a:bodyPr wrap="none">
                <a:spAutoFit/>
              </a:bodyPr>
              <a:lstStyle/>
              <a:p>
                <a:pPr algn="ctr"/>
                <a:r>
                  <a:rPr lang="zh-CN" altLang="en-US" sz="3600" b="1" dirty="0" smtClean="0">
                    <a:ln w="24500" cmpd="dbl">
                      <a:solidFill>
                        <a:schemeClr val="accent1">
                          <a:lumMod val="75000"/>
                        </a:schemeClr>
                      </a:solidFill>
                      <a:prstDash val="solid"/>
                      <a:miter lim="800000"/>
                    </a:ln>
                    <a:solidFill>
                      <a:schemeClr val="accent1">
                        <a:lumMod val="40000"/>
                        <a:lumOff val="60000"/>
                      </a:schemeClr>
                    </a:solidFill>
                    <a:effectLst>
                      <a:outerShdw blurRad="38100" dist="38100" dir="7020000" algn="tl">
                        <a:srgbClr val="000000">
                          <a:alpha val="35000"/>
                        </a:srgbClr>
                      </a:outerShdw>
                    </a:effectLst>
                    <a:latin typeface="楷体" pitchFamily="49" charset="-122"/>
                    <a:ea typeface="楷体" pitchFamily="49" charset="-122"/>
                  </a:rPr>
                  <a:t>介</a:t>
                </a:r>
              </a:p>
            </p:txBody>
          </p:sp>
        </p:grpSp>
        <p:grpSp>
          <p:nvGrpSpPr>
            <p:cNvPr id="8" name="组合 7"/>
            <p:cNvGrpSpPr/>
            <p:nvPr/>
          </p:nvGrpSpPr>
          <p:grpSpPr>
            <a:xfrm>
              <a:off x="373108" y="499240"/>
              <a:ext cx="677917" cy="567558"/>
              <a:chOff x="677918" y="536028"/>
              <a:chExt cx="677917" cy="567558"/>
            </a:xfrm>
          </p:grpSpPr>
          <p:sp>
            <p:nvSpPr>
              <p:cNvPr id="9" name="心形 8"/>
              <p:cNvSpPr/>
              <p:nvPr/>
            </p:nvSpPr>
            <p:spPr>
              <a:xfrm>
                <a:off x="677918" y="536028"/>
                <a:ext cx="677917" cy="567558"/>
              </a:xfrm>
              <a:prstGeom prst="heart">
                <a:avLst/>
              </a:prstGeom>
              <a:solidFill>
                <a:schemeClr val="accent1">
                  <a:lumMod val="20000"/>
                  <a:lumOff val="8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accent1">
                        <a:lumMod val="20000"/>
                        <a:lumOff val="80000"/>
                      </a:schemeClr>
                    </a:solidFill>
                  </a:ln>
                  <a:latin typeface="楷体" pitchFamily="49" charset="-122"/>
                  <a:ea typeface="楷体" pitchFamily="49" charset="-122"/>
                </a:endParaRPr>
              </a:p>
            </p:txBody>
          </p:sp>
          <p:sp>
            <p:nvSpPr>
              <p:cNvPr id="10" name="矩形 9"/>
              <p:cNvSpPr/>
              <p:nvPr/>
            </p:nvSpPr>
            <p:spPr>
              <a:xfrm>
                <a:off x="799242" y="556313"/>
                <a:ext cx="466803" cy="471139"/>
              </a:xfrm>
              <a:prstGeom prst="rect">
                <a:avLst/>
              </a:prstGeom>
            </p:spPr>
            <p:txBody>
              <a:bodyPr wrap="none">
                <a:spAutoFit/>
              </a:bodyPr>
              <a:lstStyle/>
              <a:p>
                <a:pPr algn="ctr"/>
                <a:r>
                  <a:rPr lang="zh-CN" altLang="en-US" sz="3600" b="1" dirty="0" smtClean="0">
                    <a:ln w="24500" cmpd="dbl">
                      <a:solidFill>
                        <a:schemeClr val="accent1">
                          <a:lumMod val="75000"/>
                        </a:schemeClr>
                      </a:solidFill>
                      <a:prstDash val="solid"/>
                      <a:miter lim="800000"/>
                    </a:ln>
                    <a:solidFill>
                      <a:schemeClr val="accent1">
                        <a:lumMod val="40000"/>
                        <a:lumOff val="60000"/>
                      </a:schemeClr>
                    </a:solidFill>
                    <a:effectLst>
                      <a:outerShdw blurRad="38100" dist="38100" dir="7020000" algn="tl">
                        <a:srgbClr val="000000">
                          <a:alpha val="35000"/>
                        </a:srgbClr>
                      </a:outerShdw>
                    </a:effectLst>
                    <a:latin typeface="楷体" pitchFamily="49" charset="-122"/>
                    <a:ea typeface="楷体" pitchFamily="49" charset="-122"/>
                  </a:rPr>
                  <a:t>简</a:t>
                </a:r>
              </a:p>
            </p:txBody>
          </p:sp>
        </p:grpSp>
      </p:grpSp>
      <p:sp>
        <p:nvSpPr>
          <p:cNvPr id="12" name="文本框 1"/>
          <p:cNvSpPr txBox="1"/>
          <p:nvPr/>
        </p:nvSpPr>
        <p:spPr>
          <a:xfrm>
            <a:off x="1199756" y="1306474"/>
            <a:ext cx="5612524" cy="2627194"/>
          </a:xfrm>
          <a:prstGeom prst="rect">
            <a:avLst/>
          </a:prstGeom>
          <a:noFill/>
        </p:spPr>
        <p:txBody>
          <a:bodyPr wrap="square" rtlCol="0">
            <a:spAutoFit/>
          </a:bodyPr>
          <a:lstStyle/>
          <a:p>
            <a:pPr>
              <a:lnSpc>
                <a:spcPct val="150000"/>
              </a:lnSpc>
            </a:pPr>
            <a:r>
              <a:rPr lang="zh-CN" altLang="en-US" sz="1400" dirty="0" smtClean="0">
                <a:latin typeface="宋体" panose="02010600030101010101" pitchFamily="2" charset="-122"/>
                <a:ea typeface="宋体" panose="02010600030101010101" pitchFamily="2" charset="-122"/>
                <a:cs typeface="宋体" panose="02010600030101010101" pitchFamily="2" charset="-122"/>
              </a:rPr>
              <a:t>植物</a:t>
            </a:r>
            <a:r>
              <a:rPr lang="en-US" altLang="zh-CN" sz="1400" dirty="0">
                <a:latin typeface="宋体" panose="02010600030101010101" pitchFamily="2" charset="-122"/>
                <a:ea typeface="宋体" panose="02010600030101010101" pitchFamily="2" charset="-122"/>
                <a:cs typeface="宋体" panose="02010600030101010101" pitchFamily="2" charset="-122"/>
              </a:rPr>
              <a:t>(Plants)</a:t>
            </a:r>
            <a:r>
              <a:rPr lang="zh-CN" altLang="en-US" sz="1400" dirty="0">
                <a:latin typeface="宋体" panose="02010600030101010101" pitchFamily="2" charset="-122"/>
                <a:ea typeface="宋体" panose="02010600030101010101" pitchFamily="2" charset="-122"/>
                <a:cs typeface="宋体" panose="02010600030101010101" pitchFamily="2" charset="-122"/>
              </a:rPr>
              <a:t>是生命的主要形态之一，包含了如树木、灌木、藤类、青草、蕨类，及绿藻、地衣等熟悉的生物。植物可以分为种子植物、藻类植物、苔藓植物、蕨类植物等，据估计现存大约有</a:t>
            </a:r>
            <a:r>
              <a:rPr lang="en-US" altLang="zh-CN" sz="1400" dirty="0">
                <a:latin typeface="宋体" panose="02010600030101010101" pitchFamily="2" charset="-122"/>
                <a:ea typeface="宋体" panose="02010600030101010101" pitchFamily="2" charset="-122"/>
                <a:cs typeface="宋体" panose="02010600030101010101" pitchFamily="2" charset="-122"/>
              </a:rPr>
              <a:t>450 000</a:t>
            </a:r>
            <a:r>
              <a:rPr lang="zh-CN" altLang="en-US" sz="1400" dirty="0">
                <a:latin typeface="宋体" panose="02010600030101010101" pitchFamily="2" charset="-122"/>
                <a:ea typeface="宋体" panose="02010600030101010101" pitchFamily="2" charset="-122"/>
                <a:cs typeface="宋体" panose="02010600030101010101" pitchFamily="2" charset="-122"/>
              </a:rPr>
              <a:t>个物种。绿色植物大部分的能源是经由光合作用从太阳光中得到的，温度、湿度、光线、淡水是植物生存的基本需求。种子植物共有六大器官：根、茎、叶、花、果实、种子。绿色植物具有光合作用的能力</a:t>
            </a:r>
            <a:r>
              <a:rPr lang="en-US" altLang="zh-CN" sz="1400" dirty="0">
                <a:latin typeface="宋体" panose="02010600030101010101" pitchFamily="2" charset="-122"/>
                <a:ea typeface="宋体" panose="02010600030101010101" pitchFamily="2" charset="-122"/>
                <a:cs typeface="宋体" panose="02010600030101010101" pitchFamily="2" charset="-122"/>
              </a:rPr>
              <a:t>——</a:t>
            </a:r>
            <a:r>
              <a:rPr lang="zh-CN" altLang="en-US" sz="1400" dirty="0">
                <a:latin typeface="宋体" panose="02010600030101010101" pitchFamily="2" charset="-122"/>
                <a:ea typeface="宋体" panose="02010600030101010101" pitchFamily="2" charset="-122"/>
                <a:cs typeface="宋体" panose="02010600030101010101" pitchFamily="2" charset="-122"/>
              </a:rPr>
              <a:t>借助光能及叶绿素，在酶的催化作用下，利用水、无机盐和二氧化碳进行光合作用，释放氧气，产生葡萄糖等有机物，供植物体利用。</a:t>
            </a:r>
          </a:p>
        </p:txBody>
      </p:sp>
      <p:grpSp>
        <p:nvGrpSpPr>
          <p:cNvPr id="17" name="组合 16"/>
          <p:cNvGrpSpPr/>
          <p:nvPr/>
        </p:nvGrpSpPr>
        <p:grpSpPr>
          <a:xfrm>
            <a:off x="1592339" y="189192"/>
            <a:ext cx="3831021" cy="882869"/>
            <a:chOff x="1592339" y="0"/>
            <a:chExt cx="3831021" cy="882869"/>
          </a:xfrm>
        </p:grpSpPr>
        <p:sp>
          <p:nvSpPr>
            <p:cNvPr id="14" name="流程图: 资料带 13"/>
            <p:cNvSpPr/>
            <p:nvPr/>
          </p:nvSpPr>
          <p:spPr>
            <a:xfrm>
              <a:off x="1592339" y="0"/>
              <a:ext cx="3831021" cy="882869"/>
            </a:xfrm>
            <a:prstGeom prst="flowChartPunchedTape">
              <a:avLst/>
            </a:prstGeom>
            <a:gradFill flip="none" rotWithShape="1">
              <a:gsLst>
                <a:gs pos="0">
                  <a:srgbClr val="CC00FF">
                    <a:tint val="66000"/>
                    <a:satMod val="160000"/>
                  </a:srgbClr>
                </a:gs>
                <a:gs pos="50000">
                  <a:srgbClr val="CC00FF">
                    <a:tint val="44500"/>
                    <a:satMod val="160000"/>
                  </a:srgbClr>
                </a:gs>
                <a:gs pos="100000">
                  <a:srgbClr val="CC00FF">
                    <a:tint val="23500"/>
                    <a:satMod val="160000"/>
                  </a:srgbClr>
                </a:gs>
              </a:gsLst>
              <a:lin ang="5400000" scaled="1"/>
              <a:tileRect/>
            </a:gradFill>
            <a:ln w="28575">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F99FF"/>
                </a:solidFill>
                <a:latin typeface="楷体" pitchFamily="49" charset="-122"/>
                <a:ea typeface="楷体" pitchFamily="49" charset="-122"/>
              </a:endParaRPr>
            </a:p>
          </p:txBody>
        </p:sp>
        <p:sp>
          <p:nvSpPr>
            <p:cNvPr id="16" name="矩形 15"/>
            <p:cNvSpPr/>
            <p:nvPr/>
          </p:nvSpPr>
          <p:spPr>
            <a:xfrm>
              <a:off x="1892377" y="31532"/>
              <a:ext cx="3262432" cy="830997"/>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800" b="1" cap="none" spc="0" dirty="0" smtClean="0">
                  <a:ln w="11430"/>
                  <a:solidFill>
                    <a:srgbClr val="AC00AC"/>
                  </a:solidFill>
                  <a:effectLst>
                    <a:outerShdw blurRad="50800" dist="39000" dir="5460000" algn="tl">
                      <a:srgbClr val="000000">
                        <a:alpha val="38000"/>
                      </a:srgbClr>
                    </a:outerShdw>
                  </a:effectLst>
                  <a:latin typeface="楷体" pitchFamily="49" charset="-122"/>
                  <a:ea typeface="楷体" pitchFamily="49" charset="-122"/>
                </a:rPr>
                <a:t>植物的介绍</a:t>
              </a:r>
            </a:p>
          </p:txBody>
        </p:sp>
      </p:grpSp>
      <p:grpSp>
        <p:nvGrpSpPr>
          <p:cNvPr id="32" name="组合 31"/>
          <p:cNvGrpSpPr/>
          <p:nvPr/>
        </p:nvGrpSpPr>
        <p:grpSpPr>
          <a:xfrm>
            <a:off x="662152" y="3610303"/>
            <a:ext cx="5770180" cy="1608083"/>
            <a:chOff x="662152" y="3610303"/>
            <a:chExt cx="5770180" cy="1608083"/>
          </a:xfrm>
        </p:grpSpPr>
        <p:cxnSp>
          <p:nvCxnSpPr>
            <p:cNvPr id="25" name="直接连接符 24"/>
            <p:cNvCxnSpPr/>
            <p:nvPr/>
          </p:nvCxnSpPr>
          <p:spPr>
            <a:xfrm>
              <a:off x="662152" y="3610303"/>
              <a:ext cx="0" cy="835573"/>
            </a:xfrm>
            <a:prstGeom prst="line">
              <a:avLst/>
            </a:prstGeom>
            <a:ln w="38100">
              <a:solidFill>
                <a:srgbClr val="418F53"/>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62152" y="4445877"/>
              <a:ext cx="5770180" cy="31531"/>
            </a:xfrm>
            <a:prstGeom prst="line">
              <a:avLst/>
            </a:prstGeom>
            <a:ln w="38100">
              <a:solidFill>
                <a:srgbClr val="418F53"/>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a:off x="6432331" y="4477407"/>
              <a:ext cx="0" cy="740979"/>
            </a:xfrm>
            <a:prstGeom prst="straightConnector1">
              <a:avLst/>
            </a:prstGeom>
            <a:ln w="38100">
              <a:solidFill>
                <a:srgbClr val="418F53"/>
              </a:solidFill>
              <a:prstDash val="sysDash"/>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5749154" y="5312978"/>
            <a:ext cx="919660" cy="1760504"/>
            <a:chOff x="5749154" y="5312978"/>
            <a:chExt cx="919660" cy="1760504"/>
          </a:xfrm>
        </p:grpSpPr>
        <p:grpSp>
          <p:nvGrpSpPr>
            <p:cNvPr id="38" name="组合 37"/>
            <p:cNvGrpSpPr/>
            <p:nvPr/>
          </p:nvGrpSpPr>
          <p:grpSpPr>
            <a:xfrm>
              <a:off x="5749154" y="6159082"/>
              <a:ext cx="914400" cy="914400"/>
              <a:chOff x="5754414" y="5360276"/>
              <a:chExt cx="914400" cy="914400"/>
            </a:xfrm>
          </p:grpSpPr>
          <p:sp>
            <p:nvSpPr>
              <p:cNvPr id="39" name="泪滴形 38"/>
              <p:cNvSpPr/>
              <p:nvPr/>
            </p:nvSpPr>
            <p:spPr>
              <a:xfrm>
                <a:off x="5754414" y="5360276"/>
                <a:ext cx="914400" cy="914400"/>
              </a:xfrm>
              <a:prstGeom prst="teardrop">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40" name="矩形 39"/>
              <p:cNvSpPr/>
              <p:nvPr/>
            </p:nvSpPr>
            <p:spPr>
              <a:xfrm>
                <a:off x="5801711" y="5387342"/>
                <a:ext cx="856366" cy="830997"/>
              </a:xfrm>
              <a:prstGeom prst="rect">
                <a:avLst/>
              </a:prstGeom>
              <a:noFill/>
            </p:spPr>
            <p:txBody>
              <a:bodyPr wrap="square" lIns="91440" tIns="45720" rIns="91440" bIns="45720">
                <a:spAutoFit/>
              </a:bodyPr>
              <a:lstStyle/>
              <a:p>
                <a:pPr algn="ctr"/>
                <a:r>
                  <a:rPr lang="zh-CN" altLang="en-US" sz="4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楷体" pitchFamily="49" charset="-122"/>
                    <a:ea typeface="楷体" pitchFamily="49" charset="-122"/>
                  </a:rPr>
                  <a:t>义</a:t>
                </a:r>
                <a:endParaRPr lang="zh-CN" altLang="en-US" sz="48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楷体" pitchFamily="49" charset="-122"/>
                  <a:ea typeface="楷体" pitchFamily="49" charset="-122"/>
                </a:endParaRPr>
              </a:p>
            </p:txBody>
          </p:sp>
        </p:grpSp>
        <p:grpSp>
          <p:nvGrpSpPr>
            <p:cNvPr id="41" name="组合 40"/>
            <p:cNvGrpSpPr/>
            <p:nvPr/>
          </p:nvGrpSpPr>
          <p:grpSpPr>
            <a:xfrm>
              <a:off x="5754414" y="5312978"/>
              <a:ext cx="914400" cy="914400"/>
              <a:chOff x="5754414" y="5360276"/>
              <a:chExt cx="914400" cy="914400"/>
            </a:xfrm>
          </p:grpSpPr>
          <p:sp>
            <p:nvSpPr>
              <p:cNvPr id="42" name="泪滴形 41"/>
              <p:cNvSpPr/>
              <p:nvPr/>
            </p:nvSpPr>
            <p:spPr>
              <a:xfrm>
                <a:off x="5754414" y="5360276"/>
                <a:ext cx="914400" cy="914400"/>
              </a:xfrm>
              <a:prstGeom prst="teardrop">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43" name="矩形 42"/>
              <p:cNvSpPr/>
              <p:nvPr/>
            </p:nvSpPr>
            <p:spPr>
              <a:xfrm>
                <a:off x="5801711" y="5387342"/>
                <a:ext cx="856366" cy="830997"/>
              </a:xfrm>
              <a:prstGeom prst="rect">
                <a:avLst/>
              </a:prstGeom>
              <a:noFill/>
            </p:spPr>
            <p:txBody>
              <a:bodyPr wrap="square" lIns="91440" tIns="45720" rIns="91440" bIns="45720">
                <a:spAutoFit/>
              </a:bodyPr>
              <a:lstStyle/>
              <a:p>
                <a:pPr algn="ctr"/>
                <a:r>
                  <a:rPr lang="zh-CN" altLang="en-US" sz="4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楷体" pitchFamily="49" charset="-122"/>
                    <a:ea typeface="楷体" pitchFamily="49" charset="-122"/>
                  </a:rPr>
                  <a:t>定</a:t>
                </a:r>
                <a:endParaRPr lang="zh-CN" altLang="en-US" sz="48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latin typeface="楷体" pitchFamily="49" charset="-122"/>
                  <a:ea typeface="楷体" pitchFamily="49" charset="-122"/>
                </a:endParaRPr>
              </a:p>
            </p:txBody>
          </p:sp>
        </p:grpSp>
      </p:grpSp>
      <p:sp>
        <p:nvSpPr>
          <p:cNvPr id="46" name="TextBox 45"/>
          <p:cNvSpPr txBox="1"/>
          <p:nvPr/>
        </p:nvSpPr>
        <p:spPr>
          <a:xfrm>
            <a:off x="4228656" y="4698121"/>
            <a:ext cx="1431161" cy="4240941"/>
          </a:xfrm>
          <a:prstGeom prst="rect">
            <a:avLst/>
          </a:prstGeom>
          <a:noFill/>
        </p:spPr>
        <p:txBody>
          <a:bodyPr vert="eaVert" wrap="square" rtlCol="0">
            <a:spAutoFit/>
          </a:bodyPr>
          <a:lstStyle/>
          <a:p>
            <a:pPr>
              <a:lnSpc>
                <a:spcPct val="150000"/>
              </a:lnSpc>
            </a:pPr>
            <a:r>
              <a:rPr lang="zh-CN" altLang="en-US" dirty="0" smtClean="0">
                <a:latin typeface="宋体" panose="02010600030101010101" pitchFamily="2" charset="-122"/>
                <a:ea typeface="宋体" panose="02010600030101010101" pitchFamily="2" charset="-122"/>
              </a:rPr>
              <a:t>在自然界中，凡是有生命的机体，均属于生物。生物应分为几个界，把能固着生活和自养的生物称为植物界，简称植物。</a:t>
            </a:r>
          </a:p>
        </p:txBody>
      </p:sp>
      <p:grpSp>
        <p:nvGrpSpPr>
          <p:cNvPr id="53" name="组合 52"/>
          <p:cNvGrpSpPr/>
          <p:nvPr/>
        </p:nvGrpSpPr>
        <p:grpSpPr>
          <a:xfrm>
            <a:off x="85800" y="4783964"/>
            <a:ext cx="1800633" cy="916194"/>
            <a:chOff x="189187" y="4599066"/>
            <a:chExt cx="1970689" cy="966163"/>
          </a:xfrm>
        </p:grpSpPr>
        <p:sp>
          <p:nvSpPr>
            <p:cNvPr id="50" name="云形 49"/>
            <p:cNvSpPr/>
            <p:nvPr/>
          </p:nvSpPr>
          <p:spPr>
            <a:xfrm>
              <a:off x="189187" y="4603532"/>
              <a:ext cx="1970689" cy="961697"/>
            </a:xfrm>
            <a:prstGeom prst="cloud">
              <a:avLst/>
            </a:prstGeom>
            <a:gradFill flip="none" rotWithShape="1">
              <a:gsLst>
                <a:gs pos="0">
                  <a:schemeClr val="accent6">
                    <a:lumMod val="110000"/>
                    <a:satMod val="105000"/>
                    <a:tint val="67000"/>
                  </a:schemeClr>
                </a:gs>
                <a:gs pos="50000">
                  <a:schemeClr val="accent6">
                    <a:lumMod val="105000"/>
                    <a:satMod val="103000"/>
                    <a:tint val="73000"/>
                  </a:schemeClr>
                </a:gs>
                <a:gs pos="100000">
                  <a:schemeClr val="accent6">
                    <a:lumMod val="105000"/>
                    <a:satMod val="109000"/>
                    <a:tint val="81000"/>
                  </a:schemeClr>
                </a:gs>
              </a:gsLst>
              <a:lin ang="8100000" scaled="1"/>
              <a:tileRect/>
            </a:grad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zh-CN" altLang="en-US">
                <a:latin typeface="楷体" pitchFamily="49" charset="-122"/>
                <a:ea typeface="楷体" pitchFamily="49" charset="-122"/>
              </a:endParaRPr>
            </a:p>
          </p:txBody>
        </p:sp>
        <p:sp>
          <p:nvSpPr>
            <p:cNvPr id="51" name="矩形 50"/>
            <p:cNvSpPr/>
            <p:nvPr/>
          </p:nvSpPr>
          <p:spPr>
            <a:xfrm>
              <a:off x="431908" y="4599066"/>
              <a:ext cx="1422184" cy="830997"/>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楷体" pitchFamily="49" charset="-122"/>
                  <a:ea typeface="楷体" pitchFamily="49" charset="-122"/>
                </a:rPr>
                <a:t>分类</a:t>
              </a:r>
              <a:endParaRPr lang="zh-CN" altLang="en-US" sz="48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楷体" pitchFamily="49" charset="-122"/>
                <a:ea typeface="楷体" pitchFamily="49" charset="-122"/>
              </a:endParaRPr>
            </a:p>
          </p:txBody>
        </p:sp>
      </p:grpSp>
      <p:sp>
        <p:nvSpPr>
          <p:cNvPr id="52" name="矩形 51"/>
          <p:cNvSpPr/>
          <p:nvPr/>
        </p:nvSpPr>
        <p:spPr>
          <a:xfrm>
            <a:off x="180184" y="5711109"/>
            <a:ext cx="3916804" cy="3093154"/>
          </a:xfrm>
          <a:prstGeom prst="rect">
            <a:avLst/>
          </a:prstGeom>
        </p:spPr>
        <p:txBody>
          <a:bodyPr wrap="square">
            <a:spAutoFit/>
          </a:bodyPr>
          <a:lstStyle/>
          <a:p>
            <a:pPr>
              <a:lnSpc>
                <a:spcPct val="150000"/>
              </a:lnSpc>
            </a:pPr>
            <a:r>
              <a:rPr lang="zh-CN" altLang="en-US" sz="1600" dirty="0" smtClean="0">
                <a:latin typeface="宋体" panose="02010600030101010101" pitchFamily="2" charset="-122"/>
                <a:ea typeface="宋体" panose="02010600030101010101" pitchFamily="2" charset="-122"/>
                <a:cs typeface="宋体" panose="02010600030101010101" pitchFamily="2" charset="-122"/>
              </a:rPr>
              <a:t>据估计，现存大约有</a:t>
            </a:r>
            <a:r>
              <a:rPr lang="en-US" altLang="zh-CN" sz="1600" dirty="0" smtClean="0">
                <a:latin typeface="宋体" panose="02010600030101010101" pitchFamily="2" charset="-122"/>
                <a:ea typeface="宋体" panose="02010600030101010101" pitchFamily="2" charset="-122"/>
                <a:cs typeface="宋体" panose="02010600030101010101" pitchFamily="2" charset="-122"/>
              </a:rPr>
              <a:t>350000</a:t>
            </a:r>
            <a:r>
              <a:rPr lang="zh-CN" altLang="en-US" sz="1600" dirty="0" smtClean="0">
                <a:latin typeface="宋体" panose="02010600030101010101" pitchFamily="2" charset="-122"/>
                <a:ea typeface="宋体" panose="02010600030101010101" pitchFamily="2" charset="-122"/>
                <a:cs typeface="宋体" panose="02010600030101010101" pitchFamily="2" charset="-122"/>
              </a:rPr>
              <a:t>个植物物种，被分类为种子植物、苔藓植物、蕨类植物和藻类植物。直至</a:t>
            </a:r>
            <a:r>
              <a:rPr lang="en-US" altLang="zh-CN" sz="1600" dirty="0" smtClean="0">
                <a:latin typeface="宋体" panose="02010600030101010101" pitchFamily="2" charset="-122"/>
                <a:ea typeface="宋体" panose="02010600030101010101" pitchFamily="2" charset="-122"/>
                <a:cs typeface="宋体" panose="02010600030101010101" pitchFamily="2" charset="-122"/>
              </a:rPr>
              <a:t>2004</a:t>
            </a:r>
            <a:r>
              <a:rPr lang="zh-CN" altLang="en-US" sz="1600" dirty="0" smtClean="0">
                <a:latin typeface="宋体" panose="02010600030101010101" pitchFamily="2" charset="-122"/>
                <a:ea typeface="宋体" panose="02010600030101010101" pitchFamily="2" charset="-122"/>
                <a:cs typeface="宋体" panose="02010600030101010101" pitchFamily="2" charset="-122"/>
              </a:rPr>
              <a:t>年，其中的</a:t>
            </a:r>
            <a:r>
              <a:rPr lang="en-US" altLang="zh-CN" sz="1600" dirty="0" smtClean="0">
                <a:latin typeface="宋体" panose="02010600030101010101" pitchFamily="2" charset="-122"/>
                <a:ea typeface="宋体" panose="02010600030101010101" pitchFamily="2" charset="-122"/>
                <a:cs typeface="宋体" panose="02010600030101010101" pitchFamily="2" charset="-122"/>
              </a:rPr>
              <a:t>287655</a:t>
            </a:r>
            <a:r>
              <a:rPr lang="zh-CN" altLang="en-US" sz="1600" dirty="0" smtClean="0">
                <a:latin typeface="宋体" panose="02010600030101010101" pitchFamily="2" charset="-122"/>
                <a:ea typeface="宋体" panose="02010600030101010101" pitchFamily="2" charset="-122"/>
                <a:cs typeface="宋体" panose="02010600030101010101" pitchFamily="2" charset="-122"/>
              </a:rPr>
              <a:t>个物种已被确认，有</a:t>
            </a:r>
            <a:r>
              <a:rPr lang="en-US" altLang="zh-CN" sz="1600" dirty="0" smtClean="0">
                <a:latin typeface="宋体" panose="02010600030101010101" pitchFamily="2" charset="-122"/>
                <a:ea typeface="宋体" panose="02010600030101010101" pitchFamily="2" charset="-122"/>
                <a:cs typeface="宋体" panose="02010600030101010101" pitchFamily="2" charset="-122"/>
              </a:rPr>
              <a:t>258650</a:t>
            </a:r>
            <a:r>
              <a:rPr lang="zh-CN" altLang="en-US" sz="1600" dirty="0" smtClean="0">
                <a:latin typeface="宋体" panose="02010600030101010101" pitchFamily="2" charset="-122"/>
                <a:ea typeface="宋体" panose="02010600030101010101" pitchFamily="2" charset="-122"/>
                <a:cs typeface="宋体" panose="02010600030101010101" pitchFamily="2" charset="-122"/>
              </a:rPr>
              <a:t>种开花植物、</a:t>
            </a:r>
            <a:r>
              <a:rPr lang="en-US" altLang="zh-CN" sz="1600" dirty="0" smtClean="0">
                <a:latin typeface="宋体" panose="02010600030101010101" pitchFamily="2" charset="-122"/>
                <a:ea typeface="宋体" panose="02010600030101010101" pitchFamily="2" charset="-122"/>
                <a:cs typeface="宋体" panose="02010600030101010101" pitchFamily="2" charset="-122"/>
              </a:rPr>
              <a:t>16000</a:t>
            </a:r>
            <a:r>
              <a:rPr lang="zh-CN" altLang="en-US" sz="1600" dirty="0" smtClean="0">
                <a:latin typeface="宋体" panose="02010600030101010101" pitchFamily="2" charset="-122"/>
                <a:ea typeface="宋体" panose="02010600030101010101" pitchFamily="2" charset="-122"/>
                <a:cs typeface="宋体" panose="02010600030101010101" pitchFamily="2" charset="-122"/>
              </a:rPr>
              <a:t>种苔藓植物、</a:t>
            </a:r>
            <a:endParaRPr lang="en-US" altLang="zh-CN" sz="1600" dirty="0" smtClean="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11000</a:t>
            </a:r>
            <a:r>
              <a:rPr lang="zh-CN" altLang="en-US" sz="1600" dirty="0" smtClean="0">
                <a:latin typeface="宋体" panose="02010600030101010101" pitchFamily="2" charset="-122"/>
                <a:ea typeface="宋体" panose="02010600030101010101" pitchFamily="2" charset="-122"/>
                <a:cs typeface="宋体" panose="02010600030101010101" pitchFamily="2" charset="-122"/>
              </a:rPr>
              <a:t>种蕨类植</a:t>
            </a:r>
            <a:endParaRPr lang="en-US" altLang="zh-CN" sz="1600" dirty="0" smtClean="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1600" dirty="0" smtClean="0">
                <a:latin typeface="宋体" panose="02010600030101010101" pitchFamily="2" charset="-122"/>
                <a:ea typeface="宋体" panose="02010600030101010101" pitchFamily="2" charset="-122"/>
                <a:cs typeface="宋体" panose="02010600030101010101" pitchFamily="2" charset="-122"/>
              </a:rPr>
              <a:t>物和</a:t>
            </a:r>
            <a:r>
              <a:rPr lang="en-US" altLang="zh-CN" sz="1600" dirty="0" smtClean="0">
                <a:latin typeface="宋体" panose="02010600030101010101" pitchFamily="2" charset="-122"/>
                <a:ea typeface="宋体" panose="02010600030101010101" pitchFamily="2" charset="-122"/>
                <a:cs typeface="宋体" panose="02010600030101010101" pitchFamily="2" charset="-122"/>
              </a:rPr>
              <a:t>8000</a:t>
            </a:r>
            <a:r>
              <a:rPr lang="zh-CN" altLang="en-US" sz="1600" dirty="0" smtClean="0">
                <a:latin typeface="宋体" panose="02010600030101010101" pitchFamily="2" charset="-122"/>
                <a:ea typeface="宋体" panose="02010600030101010101" pitchFamily="2" charset="-122"/>
                <a:cs typeface="宋体" panose="02010600030101010101" pitchFamily="2" charset="-122"/>
              </a:rPr>
              <a:t>种绿</a:t>
            </a:r>
            <a:endParaRPr lang="en-US" altLang="zh-CN" sz="1600" dirty="0" smtClean="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zh-CN" altLang="en-US" sz="1600" dirty="0" smtClean="0">
                <a:latin typeface="宋体" panose="02010600030101010101" pitchFamily="2" charset="-122"/>
                <a:ea typeface="宋体" panose="02010600030101010101" pitchFamily="2" charset="-122"/>
                <a:cs typeface="宋体" panose="02010600030101010101" pitchFamily="2" charset="-122"/>
              </a:rPr>
              <a:t>藻</a:t>
            </a:r>
            <a:r>
              <a:rPr lang="zh-CN" altLang="en-US" dirty="0" smtClean="0">
                <a:latin typeface="宋体" panose="02010600030101010101" pitchFamily="2" charset="-122"/>
                <a:ea typeface="宋体" panose="02010600030101010101" pitchFamily="2" charset="-122"/>
                <a:cs typeface="宋体" panose="02010600030101010101" pitchFamily="2" charset="-122"/>
              </a:rPr>
              <a:t>。</a:t>
            </a:r>
            <a:endParaRPr lang="zh-CN" altLang="en-US" dirty="0">
              <a:latin typeface="宋体" panose="02010600030101010101" pitchFamily="2" charset="-122"/>
              <a:ea typeface="宋体" panose="02010600030101010101" pitchFamily="2" charset="-122"/>
              <a:cs typeface="宋体" panose="02010600030101010101" pitchFamily="2" charset="-122"/>
            </a:endParaRPr>
          </a:p>
        </p:txBody>
      </p:sp>
      <p:pic>
        <p:nvPicPr>
          <p:cNvPr id="1026" name="Picture 2" descr="C:\Users\Administrator\Desktop\素材图片\幻灯片素材\11543598690.jpg"/>
          <p:cNvPicPr>
            <a:picLocks noChangeAspect="1" noChangeArrowheads="1"/>
          </p:cNvPicPr>
          <p:nvPr/>
        </p:nvPicPr>
        <p:blipFill>
          <a:blip r:embed="rId3" cstate="print"/>
          <a:srcRect/>
          <a:stretch>
            <a:fillRect/>
          </a:stretch>
        </p:blipFill>
        <p:spPr bwMode="auto">
          <a:xfrm>
            <a:off x="1638794" y="7243948"/>
            <a:ext cx="2694485" cy="1797621"/>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椭圆 45"/>
          <p:cNvSpPr/>
          <p:nvPr/>
        </p:nvSpPr>
        <p:spPr>
          <a:xfrm>
            <a:off x="299545" y="3279215"/>
            <a:ext cx="6337737" cy="5691365"/>
          </a:xfrm>
          <a:prstGeom prst="ellipse">
            <a:avLst/>
          </a:prstGeom>
          <a:solidFill>
            <a:srgbClr val="E2F0D9">
              <a:alpha val="50196"/>
            </a:srgb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宋体" panose="02010600030101010101" pitchFamily="2" charset="-122"/>
              <a:ea typeface="宋体" panose="02010600030101010101" pitchFamily="2" charset="-122"/>
            </a:endParaRPr>
          </a:p>
        </p:txBody>
      </p:sp>
      <p:grpSp>
        <p:nvGrpSpPr>
          <p:cNvPr id="29" name="组合 28"/>
          <p:cNvGrpSpPr/>
          <p:nvPr/>
        </p:nvGrpSpPr>
        <p:grpSpPr>
          <a:xfrm>
            <a:off x="1308545" y="-25544"/>
            <a:ext cx="4282995" cy="1032199"/>
            <a:chOff x="1072055" y="1692950"/>
            <a:chExt cx="4282995" cy="1032199"/>
          </a:xfrm>
        </p:grpSpPr>
        <p:grpSp>
          <p:nvGrpSpPr>
            <p:cNvPr id="6" name="组合 5"/>
            <p:cNvGrpSpPr/>
            <p:nvPr/>
          </p:nvGrpSpPr>
          <p:grpSpPr>
            <a:xfrm>
              <a:off x="1072055" y="1781503"/>
              <a:ext cx="977462" cy="922634"/>
              <a:chOff x="1072055" y="1781503"/>
              <a:chExt cx="977462" cy="922634"/>
            </a:xfrm>
          </p:grpSpPr>
          <p:sp>
            <p:nvSpPr>
              <p:cNvPr id="4" name="等腰三角形 3"/>
              <p:cNvSpPr/>
              <p:nvPr/>
            </p:nvSpPr>
            <p:spPr>
              <a:xfrm>
                <a:off x="1072055" y="1781503"/>
                <a:ext cx="977462" cy="819807"/>
              </a:xfrm>
              <a:prstGeom prst="triangle">
                <a:avLst/>
              </a:prstGeom>
              <a:solidFill>
                <a:schemeClr val="bg1">
                  <a:lumMod val="95000"/>
                </a:schemeClr>
              </a:solidFill>
              <a:ln>
                <a:solidFill>
                  <a:schemeClr val="bg2">
                    <a:lumMod val="75000"/>
                  </a:schemeClr>
                </a:solidFill>
              </a:ln>
              <a:effectLst>
                <a:glow rad="101600">
                  <a:schemeClr val="bg2">
                    <a:lumMod val="90000"/>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75000"/>
                    </a:schemeClr>
                  </a:solidFill>
                  <a:latin typeface="楷体" pitchFamily="49" charset="-122"/>
                  <a:ea typeface="楷体" pitchFamily="49" charset="-122"/>
                </a:endParaRPr>
              </a:p>
            </p:txBody>
          </p:sp>
          <p:sp>
            <p:nvSpPr>
              <p:cNvPr id="5" name="矩形 4"/>
              <p:cNvSpPr/>
              <p:nvPr/>
            </p:nvSpPr>
            <p:spPr>
              <a:xfrm>
                <a:off x="1209972" y="1934696"/>
                <a:ext cx="748923" cy="76944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sz="4400" b="1" cap="none" spc="0" dirty="0" smtClean="0">
                    <a:ln w="50800"/>
                    <a:solidFill>
                      <a:schemeClr val="bg1">
                        <a:shade val="50000"/>
                      </a:schemeClr>
                    </a:solidFill>
                    <a:effectLst/>
                    <a:latin typeface="楷体" pitchFamily="49" charset="-122"/>
                    <a:ea typeface="楷体" pitchFamily="49" charset="-122"/>
                  </a:rPr>
                  <a:t>植</a:t>
                </a:r>
              </a:p>
            </p:txBody>
          </p:sp>
        </p:grpSp>
        <p:grpSp>
          <p:nvGrpSpPr>
            <p:cNvPr id="16" name="组合 15"/>
            <p:cNvGrpSpPr/>
            <p:nvPr/>
          </p:nvGrpSpPr>
          <p:grpSpPr>
            <a:xfrm>
              <a:off x="1618595" y="1692951"/>
              <a:ext cx="977462" cy="918870"/>
              <a:chOff x="2958662" y="4483447"/>
              <a:chExt cx="977462" cy="918870"/>
            </a:xfrm>
          </p:grpSpPr>
          <p:sp>
            <p:nvSpPr>
              <p:cNvPr id="8" name="等腰三角形 7"/>
              <p:cNvSpPr/>
              <p:nvPr/>
            </p:nvSpPr>
            <p:spPr>
              <a:xfrm rot="10800000">
                <a:off x="2958662" y="4582510"/>
                <a:ext cx="977462" cy="819807"/>
              </a:xfrm>
              <a:prstGeom prst="triangle">
                <a:avLst/>
              </a:prstGeom>
              <a:solidFill>
                <a:schemeClr val="bg1">
                  <a:lumMod val="95000"/>
                </a:schemeClr>
              </a:solidFill>
              <a:ln>
                <a:solidFill>
                  <a:schemeClr val="bg2">
                    <a:lumMod val="75000"/>
                  </a:schemeClr>
                </a:solidFill>
              </a:ln>
              <a:effectLst>
                <a:glow rad="101600">
                  <a:schemeClr val="bg2">
                    <a:lumMod val="90000"/>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75000"/>
                    </a:schemeClr>
                  </a:solidFill>
                  <a:latin typeface="楷体" pitchFamily="49" charset="-122"/>
                  <a:ea typeface="楷体" pitchFamily="49" charset="-122"/>
                </a:endParaRPr>
              </a:p>
            </p:txBody>
          </p:sp>
          <p:sp>
            <p:nvSpPr>
              <p:cNvPr id="9" name="矩形 8"/>
              <p:cNvSpPr/>
              <p:nvPr/>
            </p:nvSpPr>
            <p:spPr>
              <a:xfrm>
                <a:off x="3096579" y="4483447"/>
                <a:ext cx="748924" cy="76944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sz="4400" b="1" dirty="0" smtClean="0">
                    <a:ln w="50800"/>
                    <a:solidFill>
                      <a:schemeClr val="bg1">
                        <a:shade val="50000"/>
                      </a:schemeClr>
                    </a:solidFill>
                    <a:latin typeface="楷体" pitchFamily="49" charset="-122"/>
                    <a:ea typeface="楷体" pitchFamily="49" charset="-122"/>
                  </a:rPr>
                  <a:t>物</a:t>
                </a:r>
                <a:endParaRPr lang="zh-CN" altLang="en-US" sz="4400" b="1" cap="none" spc="0" dirty="0" smtClean="0">
                  <a:ln w="50800"/>
                  <a:solidFill>
                    <a:schemeClr val="bg1">
                      <a:shade val="50000"/>
                    </a:schemeClr>
                  </a:solidFill>
                  <a:effectLst/>
                  <a:latin typeface="楷体" pitchFamily="49" charset="-122"/>
                  <a:ea typeface="楷体" pitchFamily="49" charset="-122"/>
                </a:endParaRPr>
              </a:p>
            </p:txBody>
          </p:sp>
        </p:grpSp>
        <p:grpSp>
          <p:nvGrpSpPr>
            <p:cNvPr id="10" name="组合 9"/>
            <p:cNvGrpSpPr/>
            <p:nvPr/>
          </p:nvGrpSpPr>
          <p:grpSpPr>
            <a:xfrm>
              <a:off x="2180854" y="1802515"/>
              <a:ext cx="977462" cy="922634"/>
              <a:chOff x="1072055" y="1781503"/>
              <a:chExt cx="977462" cy="922634"/>
            </a:xfrm>
          </p:grpSpPr>
          <p:sp>
            <p:nvSpPr>
              <p:cNvPr id="11" name="等腰三角形 10"/>
              <p:cNvSpPr/>
              <p:nvPr/>
            </p:nvSpPr>
            <p:spPr>
              <a:xfrm>
                <a:off x="1072055" y="1781503"/>
                <a:ext cx="977462" cy="819807"/>
              </a:xfrm>
              <a:prstGeom prst="triangle">
                <a:avLst/>
              </a:prstGeom>
              <a:solidFill>
                <a:schemeClr val="bg1">
                  <a:lumMod val="95000"/>
                </a:schemeClr>
              </a:solidFill>
              <a:ln>
                <a:solidFill>
                  <a:schemeClr val="bg2">
                    <a:lumMod val="75000"/>
                  </a:schemeClr>
                </a:solidFill>
              </a:ln>
              <a:effectLst>
                <a:glow rad="101600">
                  <a:schemeClr val="bg2">
                    <a:lumMod val="90000"/>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75000"/>
                    </a:schemeClr>
                  </a:solidFill>
                  <a:latin typeface="楷体" pitchFamily="49" charset="-122"/>
                  <a:ea typeface="楷体" pitchFamily="49" charset="-122"/>
                </a:endParaRPr>
              </a:p>
            </p:txBody>
          </p:sp>
          <p:sp>
            <p:nvSpPr>
              <p:cNvPr id="12" name="矩形 11"/>
              <p:cNvSpPr/>
              <p:nvPr/>
            </p:nvSpPr>
            <p:spPr>
              <a:xfrm>
                <a:off x="1209971" y="1934696"/>
                <a:ext cx="748924" cy="76944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sz="4400" b="1" dirty="0" smtClean="0">
                    <a:ln w="50800"/>
                    <a:solidFill>
                      <a:schemeClr val="bg1">
                        <a:shade val="50000"/>
                      </a:schemeClr>
                    </a:solidFill>
                    <a:latin typeface="楷体" pitchFamily="49" charset="-122"/>
                    <a:ea typeface="楷体" pitchFamily="49" charset="-122"/>
                  </a:rPr>
                  <a:t>的</a:t>
                </a:r>
                <a:endParaRPr lang="zh-CN" altLang="en-US" sz="4400" b="1" cap="none" spc="0" dirty="0" smtClean="0">
                  <a:ln w="50800"/>
                  <a:solidFill>
                    <a:schemeClr val="bg1">
                      <a:shade val="50000"/>
                    </a:schemeClr>
                  </a:solidFill>
                  <a:effectLst/>
                  <a:latin typeface="楷体" pitchFamily="49" charset="-122"/>
                  <a:ea typeface="楷体" pitchFamily="49" charset="-122"/>
                </a:endParaRPr>
              </a:p>
            </p:txBody>
          </p:sp>
        </p:grpSp>
        <p:grpSp>
          <p:nvGrpSpPr>
            <p:cNvPr id="13" name="组合 12"/>
            <p:cNvGrpSpPr/>
            <p:nvPr/>
          </p:nvGrpSpPr>
          <p:grpSpPr>
            <a:xfrm>
              <a:off x="3279228" y="1797246"/>
              <a:ext cx="977462" cy="922634"/>
              <a:chOff x="1072055" y="1781503"/>
              <a:chExt cx="977462" cy="922634"/>
            </a:xfrm>
          </p:grpSpPr>
          <p:sp>
            <p:nvSpPr>
              <p:cNvPr id="14" name="等腰三角形 13"/>
              <p:cNvSpPr/>
              <p:nvPr/>
            </p:nvSpPr>
            <p:spPr>
              <a:xfrm>
                <a:off x="1072055" y="1781503"/>
                <a:ext cx="977462" cy="819807"/>
              </a:xfrm>
              <a:prstGeom prst="triangle">
                <a:avLst/>
              </a:prstGeom>
              <a:solidFill>
                <a:schemeClr val="bg1">
                  <a:lumMod val="95000"/>
                </a:schemeClr>
              </a:solidFill>
              <a:ln>
                <a:solidFill>
                  <a:schemeClr val="bg2">
                    <a:lumMod val="75000"/>
                  </a:schemeClr>
                </a:solidFill>
              </a:ln>
              <a:effectLst>
                <a:glow rad="101600">
                  <a:schemeClr val="bg2">
                    <a:lumMod val="90000"/>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75000"/>
                    </a:schemeClr>
                  </a:solidFill>
                  <a:latin typeface="楷体" pitchFamily="49" charset="-122"/>
                  <a:ea typeface="楷体" pitchFamily="49" charset="-122"/>
                </a:endParaRPr>
              </a:p>
            </p:txBody>
          </p:sp>
          <p:sp>
            <p:nvSpPr>
              <p:cNvPr id="15" name="矩形 14"/>
              <p:cNvSpPr/>
              <p:nvPr/>
            </p:nvSpPr>
            <p:spPr>
              <a:xfrm>
                <a:off x="1209972" y="1934696"/>
                <a:ext cx="748923" cy="76944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sz="4400" b="1" cap="none" spc="0" dirty="0" smtClean="0">
                    <a:ln w="50800"/>
                    <a:solidFill>
                      <a:schemeClr val="bg1">
                        <a:shade val="50000"/>
                      </a:schemeClr>
                    </a:solidFill>
                    <a:effectLst/>
                    <a:latin typeface="楷体" pitchFamily="49" charset="-122"/>
                    <a:ea typeface="楷体" pitchFamily="49" charset="-122"/>
                  </a:rPr>
                  <a:t>织</a:t>
                </a:r>
              </a:p>
            </p:txBody>
          </p:sp>
        </p:grpSp>
        <p:grpSp>
          <p:nvGrpSpPr>
            <p:cNvPr id="20" name="组合 19"/>
            <p:cNvGrpSpPr/>
            <p:nvPr/>
          </p:nvGrpSpPr>
          <p:grpSpPr>
            <a:xfrm>
              <a:off x="3831022" y="1698205"/>
              <a:ext cx="977462" cy="918870"/>
              <a:chOff x="2958662" y="4483447"/>
              <a:chExt cx="977462" cy="918870"/>
            </a:xfrm>
          </p:grpSpPr>
          <p:sp>
            <p:nvSpPr>
              <p:cNvPr id="21" name="等腰三角形 20"/>
              <p:cNvSpPr/>
              <p:nvPr/>
            </p:nvSpPr>
            <p:spPr>
              <a:xfrm rot="10800000">
                <a:off x="2958662" y="4582510"/>
                <a:ext cx="977462" cy="819807"/>
              </a:xfrm>
              <a:prstGeom prst="triangle">
                <a:avLst/>
              </a:prstGeom>
              <a:solidFill>
                <a:schemeClr val="bg1">
                  <a:lumMod val="95000"/>
                </a:schemeClr>
              </a:solidFill>
              <a:ln>
                <a:solidFill>
                  <a:schemeClr val="bg2">
                    <a:lumMod val="75000"/>
                  </a:schemeClr>
                </a:solidFill>
              </a:ln>
              <a:effectLst>
                <a:glow rad="101600">
                  <a:schemeClr val="bg2">
                    <a:lumMod val="90000"/>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75000"/>
                    </a:schemeClr>
                  </a:solidFill>
                  <a:latin typeface="楷体" pitchFamily="49" charset="-122"/>
                  <a:ea typeface="楷体" pitchFamily="49" charset="-122"/>
                </a:endParaRPr>
              </a:p>
            </p:txBody>
          </p:sp>
          <p:sp>
            <p:nvSpPr>
              <p:cNvPr id="22" name="矩形 21"/>
              <p:cNvSpPr/>
              <p:nvPr/>
            </p:nvSpPr>
            <p:spPr>
              <a:xfrm>
                <a:off x="3096580" y="4483447"/>
                <a:ext cx="748923" cy="76944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sz="4400" b="1" dirty="0" smtClean="0">
                    <a:ln w="50800"/>
                    <a:solidFill>
                      <a:schemeClr val="bg1">
                        <a:shade val="50000"/>
                      </a:schemeClr>
                    </a:solidFill>
                    <a:latin typeface="楷体" pitchFamily="49" charset="-122"/>
                    <a:ea typeface="楷体" pitchFamily="49" charset="-122"/>
                  </a:rPr>
                  <a:t>器</a:t>
                </a:r>
                <a:endParaRPr lang="zh-CN" altLang="en-US" sz="4400" b="1" cap="none" spc="0" dirty="0" smtClean="0">
                  <a:ln w="50800"/>
                  <a:solidFill>
                    <a:schemeClr val="bg1">
                      <a:shade val="50000"/>
                    </a:schemeClr>
                  </a:solidFill>
                  <a:effectLst/>
                  <a:latin typeface="楷体" pitchFamily="49" charset="-122"/>
                  <a:ea typeface="楷体" pitchFamily="49" charset="-122"/>
                </a:endParaRPr>
              </a:p>
            </p:txBody>
          </p:sp>
        </p:grpSp>
        <p:grpSp>
          <p:nvGrpSpPr>
            <p:cNvPr id="23" name="组合 22"/>
            <p:cNvGrpSpPr/>
            <p:nvPr/>
          </p:nvGrpSpPr>
          <p:grpSpPr>
            <a:xfrm>
              <a:off x="2722180" y="1692950"/>
              <a:ext cx="977462" cy="918870"/>
              <a:chOff x="2958662" y="4483447"/>
              <a:chExt cx="977462" cy="918870"/>
            </a:xfrm>
          </p:grpSpPr>
          <p:sp>
            <p:nvSpPr>
              <p:cNvPr id="24" name="等腰三角形 23"/>
              <p:cNvSpPr/>
              <p:nvPr/>
            </p:nvSpPr>
            <p:spPr>
              <a:xfrm rot="10800000">
                <a:off x="2958662" y="4582510"/>
                <a:ext cx="977462" cy="819807"/>
              </a:xfrm>
              <a:prstGeom prst="triangle">
                <a:avLst/>
              </a:prstGeom>
              <a:solidFill>
                <a:schemeClr val="bg1">
                  <a:lumMod val="95000"/>
                </a:schemeClr>
              </a:solidFill>
              <a:ln>
                <a:solidFill>
                  <a:schemeClr val="bg2">
                    <a:lumMod val="75000"/>
                  </a:schemeClr>
                </a:solidFill>
              </a:ln>
              <a:effectLst>
                <a:glow rad="101600">
                  <a:schemeClr val="bg2">
                    <a:lumMod val="90000"/>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75000"/>
                    </a:schemeClr>
                  </a:solidFill>
                  <a:latin typeface="楷体" pitchFamily="49" charset="-122"/>
                  <a:ea typeface="楷体" pitchFamily="49" charset="-122"/>
                </a:endParaRPr>
              </a:p>
            </p:txBody>
          </p:sp>
          <p:sp>
            <p:nvSpPr>
              <p:cNvPr id="25" name="矩形 24"/>
              <p:cNvSpPr/>
              <p:nvPr/>
            </p:nvSpPr>
            <p:spPr>
              <a:xfrm>
                <a:off x="3096579" y="4483447"/>
                <a:ext cx="748924" cy="76944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sz="4400" b="1" dirty="0" smtClean="0">
                    <a:ln w="50800"/>
                    <a:solidFill>
                      <a:schemeClr val="bg1">
                        <a:shade val="50000"/>
                      </a:schemeClr>
                    </a:solidFill>
                    <a:latin typeface="楷体" pitchFamily="49" charset="-122"/>
                    <a:ea typeface="楷体" pitchFamily="49" charset="-122"/>
                  </a:rPr>
                  <a:t>组</a:t>
                </a:r>
                <a:endParaRPr lang="zh-CN" altLang="en-US" sz="4400" b="1" cap="none" spc="0" dirty="0" smtClean="0">
                  <a:ln w="50800"/>
                  <a:solidFill>
                    <a:schemeClr val="bg1">
                      <a:shade val="50000"/>
                    </a:schemeClr>
                  </a:solidFill>
                  <a:effectLst/>
                  <a:latin typeface="楷体" pitchFamily="49" charset="-122"/>
                  <a:ea typeface="楷体" pitchFamily="49" charset="-122"/>
                </a:endParaRPr>
              </a:p>
            </p:txBody>
          </p:sp>
        </p:grpSp>
        <p:grpSp>
          <p:nvGrpSpPr>
            <p:cNvPr id="26" name="组合 25"/>
            <p:cNvGrpSpPr/>
            <p:nvPr/>
          </p:nvGrpSpPr>
          <p:grpSpPr>
            <a:xfrm>
              <a:off x="4377588" y="1791986"/>
              <a:ext cx="977462" cy="922634"/>
              <a:chOff x="1072055" y="1781503"/>
              <a:chExt cx="977462" cy="922634"/>
            </a:xfrm>
          </p:grpSpPr>
          <p:sp>
            <p:nvSpPr>
              <p:cNvPr id="27" name="等腰三角形 26"/>
              <p:cNvSpPr/>
              <p:nvPr/>
            </p:nvSpPr>
            <p:spPr>
              <a:xfrm>
                <a:off x="1072055" y="1781503"/>
                <a:ext cx="977462" cy="819807"/>
              </a:xfrm>
              <a:prstGeom prst="triangle">
                <a:avLst/>
              </a:prstGeom>
              <a:solidFill>
                <a:schemeClr val="bg1">
                  <a:lumMod val="95000"/>
                </a:schemeClr>
              </a:solidFill>
              <a:ln>
                <a:solidFill>
                  <a:schemeClr val="bg2">
                    <a:lumMod val="75000"/>
                  </a:schemeClr>
                </a:solidFill>
              </a:ln>
              <a:effectLst>
                <a:glow rad="101600">
                  <a:schemeClr val="bg2">
                    <a:lumMod val="90000"/>
                    <a:alpha val="6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75000"/>
                    </a:schemeClr>
                  </a:solidFill>
                  <a:latin typeface="楷体" pitchFamily="49" charset="-122"/>
                  <a:ea typeface="楷体" pitchFamily="49" charset="-122"/>
                </a:endParaRPr>
              </a:p>
            </p:txBody>
          </p:sp>
          <p:sp>
            <p:nvSpPr>
              <p:cNvPr id="28" name="矩形 27"/>
              <p:cNvSpPr/>
              <p:nvPr/>
            </p:nvSpPr>
            <p:spPr>
              <a:xfrm>
                <a:off x="1209972" y="1934696"/>
                <a:ext cx="748924" cy="769441"/>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zh-CN" altLang="en-US" sz="4400" b="1" dirty="0" smtClean="0">
                    <a:ln w="50800"/>
                    <a:solidFill>
                      <a:schemeClr val="bg1">
                        <a:shade val="50000"/>
                      </a:schemeClr>
                    </a:solidFill>
                    <a:latin typeface="楷体" pitchFamily="49" charset="-122"/>
                    <a:ea typeface="楷体" pitchFamily="49" charset="-122"/>
                  </a:rPr>
                  <a:t>官</a:t>
                </a:r>
                <a:endParaRPr lang="zh-CN" altLang="en-US" sz="4400" b="1" cap="none" spc="0" dirty="0" smtClean="0">
                  <a:ln w="50800"/>
                  <a:solidFill>
                    <a:schemeClr val="bg1">
                      <a:shade val="50000"/>
                    </a:schemeClr>
                  </a:solidFill>
                  <a:effectLst/>
                  <a:latin typeface="楷体" pitchFamily="49" charset="-122"/>
                  <a:ea typeface="楷体" pitchFamily="49" charset="-122"/>
                </a:endParaRPr>
              </a:p>
            </p:txBody>
          </p:sp>
        </p:grpSp>
      </p:grpSp>
      <p:sp>
        <p:nvSpPr>
          <p:cNvPr id="56" name="矩形 55"/>
          <p:cNvSpPr/>
          <p:nvPr/>
        </p:nvSpPr>
        <p:spPr>
          <a:xfrm>
            <a:off x="0" y="3479730"/>
            <a:ext cx="3429000" cy="5262979"/>
          </a:xfrm>
          <a:prstGeom prst="rect">
            <a:avLst/>
          </a:prstGeom>
        </p:spPr>
        <p:txBody>
          <a:bodyPr wrap="square">
            <a:spAutoFit/>
          </a:bodyPr>
          <a:lstStyle/>
          <a:p>
            <a:pPr algn="ctr" fontAlgn="auto">
              <a:lnSpc>
                <a:spcPct val="150000"/>
              </a:lnSpc>
            </a:pPr>
            <a:r>
              <a:rPr lang="en-US" altLang="zh-CN" sz="1600" b="0" i="0" u="none" strike="noStrike" dirty="0" smtClean="0">
                <a:effectLst/>
                <a:latin typeface="宋体" panose="02010600030101010101" pitchFamily="2" charset="-122"/>
                <a:ea typeface="宋体" panose="02010600030101010101" pitchFamily="2" charset="-122"/>
                <a:cs typeface="宋体" panose="02010600030101010101" pitchFamily="2" charset="-122"/>
              </a:rPr>
              <a:t>                 </a:t>
            </a:r>
            <a:r>
              <a:rPr lang="zh-CN" altLang="en-US" sz="1600" b="0" i="0" u="none" strike="noStrike" dirty="0" smtClean="0">
                <a:effectLst/>
                <a:latin typeface="宋体" panose="02010600030101010101" pitchFamily="2" charset="-122"/>
                <a:ea typeface="宋体" panose="02010600030101010101" pitchFamily="2" charset="-122"/>
                <a:cs typeface="宋体" panose="02010600030101010101" pitchFamily="2" charset="-122"/>
              </a:rPr>
              <a:t>茎</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是植物的营养</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器官之一。是大多</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数植物可见的主干。当</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然，例如仙人掌的变态茎。</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茎下接根，通过木质部将根部</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吸收到的水分和矿物质往上运输</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到各营养器官，通过韧皮部将光</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dirty="0" smtClean="0">
                <a:latin typeface="宋体" panose="02010600030101010101" pitchFamily="2" charset="-122"/>
                <a:ea typeface="宋体" panose="02010600030101010101" pitchFamily="2" charset="-122"/>
                <a:cs typeface="宋体" panose="02010600030101010101" pitchFamily="2" charset="-122"/>
              </a:rPr>
              <a:t>合</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作用的产物往下运输。茎来源</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于植物胚胎的胚芽。胚轴组成部</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分的茎，准确地说是子叶下的</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部分。维管束植物（导管植</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物）中，最早出现的器官</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是茎，根叶则 是由茎    </a:t>
            </a:r>
            <a:endParaRPr lang="en-US" altLang="zh-CN" sz="1600" b="0" i="0" dirty="0" smtClean="0">
              <a:effectLst/>
              <a:latin typeface="宋体" panose="02010600030101010101" pitchFamily="2" charset="-122"/>
              <a:ea typeface="宋体" panose="02010600030101010101" pitchFamily="2" charset="-122"/>
              <a:cs typeface="宋体" panose="02010600030101010101" pitchFamily="2" charset="-122"/>
            </a:endParaRPr>
          </a:p>
          <a:p>
            <a:pPr algn="ctr" fontAlgn="auto">
              <a:lnSpc>
                <a:spcPct val="150000"/>
              </a:lnSpc>
            </a:pPr>
            <a:r>
              <a:rPr lang="en-US" altLang="zh-CN" sz="1600" dirty="0" smtClean="0">
                <a:latin typeface="宋体" panose="02010600030101010101" pitchFamily="2" charset="-122"/>
                <a:ea typeface="宋体" panose="02010600030101010101" pitchFamily="2" charset="-122"/>
                <a:cs typeface="宋体" panose="02010600030101010101" pitchFamily="2" charset="-122"/>
              </a:rPr>
              <a:t>               </a:t>
            </a:r>
            <a:r>
              <a:rPr lang="zh-CN" altLang="en-US" sz="1600" b="0" i="0" dirty="0" smtClean="0">
                <a:effectLst/>
                <a:latin typeface="宋体" panose="02010600030101010101" pitchFamily="2" charset="-122"/>
                <a:ea typeface="宋体" panose="02010600030101010101" pitchFamily="2" charset="-122"/>
                <a:cs typeface="宋体" panose="02010600030101010101" pitchFamily="2" charset="-122"/>
              </a:rPr>
              <a:t>演化而成。</a:t>
            </a:r>
            <a:endParaRPr lang="zh-CN" altLang="en-US" sz="1600" b="0" i="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59" name="矩形 58"/>
          <p:cNvSpPr/>
          <p:nvPr/>
        </p:nvSpPr>
        <p:spPr>
          <a:xfrm>
            <a:off x="3454615" y="3283053"/>
            <a:ext cx="3723425" cy="5632311"/>
          </a:xfrm>
          <a:prstGeom prst="rect">
            <a:avLst/>
          </a:prstGeom>
        </p:spPr>
        <p:txBody>
          <a:bodyPr wrap="square">
            <a:spAutoFit/>
          </a:bodyPr>
          <a:lstStyle/>
          <a:p>
            <a:pPr>
              <a:lnSpc>
                <a:spcPct val="150000"/>
              </a:lnSpc>
            </a:pPr>
            <a:r>
              <a:rPr lang="zh-CN" altLang="en-US" sz="1600" i="0" dirty="0" smtClean="0">
                <a:effectLst/>
                <a:latin typeface="宋体" panose="02010600030101010101" pitchFamily="2" charset="-122"/>
                <a:ea typeface="宋体" panose="02010600030101010101" pitchFamily="2" charset="-122"/>
              </a:rPr>
              <a:t>叶是高等植物</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的营养器官，侧边发</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育自植物的茎的叶原基。</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叶内含有叶绿素，是植物进行</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光合作用的主要场所。同时，植</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物的蒸散作用是通过叶的气孔实</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现的。叶只出现在真正的茎上，即</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只有维管植物才有叶。蕨类、裸子</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植物和被子植物等所有高等植物都</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有叶。相对地，苔藓植物、藻类、</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真菌和地衣则没有叶。在这些扁</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平体中只能找到与叶相似的结</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构，但只能作为类似物。完</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全叶包含三部分：叶</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片，叶柄和托叶。</a:t>
            </a:r>
            <a:endParaRPr lang="zh-CN" altLang="en-US" sz="1600" i="0" dirty="0">
              <a:effectLst/>
              <a:latin typeface="宋体" panose="02010600030101010101" pitchFamily="2" charset="-122"/>
              <a:ea typeface="宋体" panose="02010600030101010101" pitchFamily="2" charset="-122"/>
            </a:endParaRPr>
          </a:p>
        </p:txBody>
      </p:sp>
      <p:sp>
        <p:nvSpPr>
          <p:cNvPr id="40" name="矩形 39"/>
          <p:cNvSpPr/>
          <p:nvPr/>
        </p:nvSpPr>
        <p:spPr>
          <a:xfrm>
            <a:off x="189186" y="954384"/>
            <a:ext cx="6479628" cy="2031325"/>
          </a:xfrm>
          <a:prstGeom prst="rect">
            <a:avLst/>
          </a:prstGeom>
        </p:spPr>
        <p:txBody>
          <a:bodyPr wrap="square">
            <a:spAutoFit/>
          </a:bodyPr>
          <a:lstStyle/>
          <a:p>
            <a:pPr>
              <a:lnSpc>
                <a:spcPct val="150000"/>
              </a:lnSpc>
            </a:pP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          是植物的营养器官，通常位于地表下面，负责吸收土壤</a:t>
            </a:r>
            <a:r>
              <a:rPr lang="zh-CN" altLang="en-US" sz="1400" dirty="0" smtClean="0">
                <a:latin typeface="宋体" panose="02010600030101010101" pitchFamily="2" charset="-122"/>
                <a:ea typeface="宋体" panose="02010600030101010101" pitchFamily="2" charset="-122"/>
                <a:cs typeface="宋体" panose="02010600030101010101" pitchFamily="2" charset="-122"/>
              </a:rPr>
              <a:t>里</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面的水分及</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溶解其中的离子，并且具有支持、贮存合成有机 物质的作用。（气生根和固着根除外）根由</a:t>
            </a:r>
            <a:r>
              <a:rPr lang="zh-CN" altLang="en-US" sz="1400" i="0" u="none" strike="noStrike" dirty="0" smtClean="0">
                <a:effectLst/>
                <a:latin typeface="宋体" panose="02010600030101010101" pitchFamily="2" charset="-122"/>
                <a:ea typeface="宋体" panose="02010600030101010101" pitchFamily="2" charset="-122"/>
                <a:cs typeface="宋体" panose="02010600030101010101" pitchFamily="2" charset="-122"/>
              </a:rPr>
              <a:t>薄壁组织</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a:t>
            </a:r>
            <a:r>
              <a:rPr lang="zh-CN" altLang="en-US" sz="1400" i="0" u="none" strike="noStrike" dirty="0" smtClean="0">
                <a:effectLst/>
                <a:latin typeface="宋体" panose="02010600030101010101" pitchFamily="2" charset="-122"/>
                <a:ea typeface="宋体" panose="02010600030101010101" pitchFamily="2" charset="-122"/>
                <a:cs typeface="宋体" panose="02010600030101010101" pitchFamily="2" charset="-122"/>
              </a:rPr>
              <a:t>维管组织</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a:t>
            </a:r>
            <a:r>
              <a:rPr lang="zh-CN" altLang="en-US" sz="1400" i="0" u="none" strike="noStrike" dirty="0" smtClean="0">
                <a:effectLst/>
                <a:latin typeface="宋体" panose="02010600030101010101" pitchFamily="2" charset="-122"/>
                <a:ea typeface="宋体" panose="02010600030101010101" pitchFamily="2" charset="-122"/>
                <a:cs typeface="宋体" panose="02010600030101010101" pitchFamily="2" charset="-122"/>
              </a:rPr>
              <a:t>保护组织</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、机械</a:t>
            </a:r>
            <a:r>
              <a:rPr lang="zh-CN" altLang="en-US" sz="1400" dirty="0" smtClean="0">
                <a:latin typeface="宋体" panose="02010600030101010101" pitchFamily="2" charset="-122"/>
                <a:ea typeface="宋体" panose="02010600030101010101" pitchFamily="2" charset="-122"/>
                <a:cs typeface="宋体" panose="02010600030101010101" pitchFamily="2" charset="-122"/>
              </a:rPr>
              <a:t>组织</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和</a:t>
            </a:r>
            <a:r>
              <a:rPr lang="zh-CN" altLang="en-US" sz="1400" i="0" strike="noStrike" dirty="0" smtClean="0">
                <a:effectLst/>
                <a:latin typeface="宋体" panose="02010600030101010101" pitchFamily="2" charset="-122"/>
                <a:ea typeface="宋体" panose="02010600030101010101" pitchFamily="2" charset="-122"/>
                <a:cs typeface="宋体" panose="02010600030101010101" pitchFamily="2" charset="-122"/>
              </a:rPr>
              <a:t>分生组织</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细胞组成。</a:t>
            </a:r>
          </a:p>
          <a:p>
            <a:pPr>
              <a:lnSpc>
                <a:spcPct val="150000"/>
              </a:lnSpc>
            </a:pP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根可分为四个区，最顶端的是帽状结构</a:t>
            </a:r>
            <a:r>
              <a:rPr lang="en-US" altLang="zh-CN" sz="1400" i="0" dirty="0" smtClean="0">
                <a:effectLst/>
                <a:latin typeface="宋体" panose="02010600030101010101" pitchFamily="2" charset="-122"/>
                <a:ea typeface="宋体" panose="02010600030101010101" pitchFamily="2" charset="-122"/>
                <a:cs typeface="宋体" panose="02010600030101010101" pitchFamily="2" charset="-122"/>
              </a:rPr>
              <a:t>——</a:t>
            </a:r>
            <a:r>
              <a:rPr lang="zh-CN" altLang="en-US" sz="1400" i="0" u="none" strike="noStrike" dirty="0" smtClean="0">
                <a:effectLst/>
                <a:latin typeface="宋体" panose="02010600030101010101" pitchFamily="2" charset="-122"/>
                <a:ea typeface="宋体" panose="02010600030101010101" pitchFamily="2" charset="-122"/>
                <a:cs typeface="宋体" panose="02010600030101010101" pitchFamily="2" charset="-122"/>
              </a:rPr>
              <a:t>根冠</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，以上是分生区和伸长区，再上则是带根毛的根毛区。</a:t>
            </a:r>
            <a:endParaRPr lang="zh-CN" altLang="en-US" sz="1400" i="0" dirty="0">
              <a:effectLst/>
              <a:latin typeface="宋体" panose="02010600030101010101" pitchFamily="2" charset="-122"/>
              <a:ea typeface="宋体" panose="02010600030101010101" pitchFamily="2" charset="-122"/>
              <a:cs typeface="宋体" panose="02010600030101010101" pitchFamily="2" charset="-122"/>
            </a:endParaRPr>
          </a:p>
        </p:txBody>
      </p:sp>
      <p:grpSp>
        <p:nvGrpSpPr>
          <p:cNvPr id="37" name="组合 36"/>
          <p:cNvGrpSpPr/>
          <p:nvPr/>
        </p:nvGrpSpPr>
        <p:grpSpPr>
          <a:xfrm>
            <a:off x="236481" y="961693"/>
            <a:ext cx="835573" cy="772510"/>
            <a:chOff x="236481" y="1103587"/>
            <a:chExt cx="835573" cy="772510"/>
          </a:xfrm>
        </p:grpSpPr>
        <p:sp>
          <p:nvSpPr>
            <p:cNvPr id="38" name="八角星 37"/>
            <p:cNvSpPr/>
            <p:nvPr/>
          </p:nvSpPr>
          <p:spPr>
            <a:xfrm>
              <a:off x="236481" y="1103587"/>
              <a:ext cx="835573" cy="772510"/>
            </a:xfrm>
            <a:prstGeom prst="star8">
              <a:avLst/>
            </a:prstGeom>
            <a:scene3d>
              <a:camera prst="orthographicFront"/>
              <a:lightRig rig="threePt" dir="t"/>
            </a:scene3d>
            <a:sp3d>
              <a:bevelT w="152400" h="50800" prst="softRound"/>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zh-CN" altLang="en-US">
                <a:latin typeface="宋体" panose="02010600030101010101" pitchFamily="2" charset="-122"/>
                <a:ea typeface="宋体" panose="02010600030101010101" pitchFamily="2" charset="-122"/>
              </a:endParaRPr>
            </a:p>
          </p:txBody>
        </p:sp>
        <p:sp>
          <p:nvSpPr>
            <p:cNvPr id="39" name="矩形 38"/>
            <p:cNvSpPr/>
            <p:nvPr/>
          </p:nvSpPr>
          <p:spPr>
            <a:xfrm>
              <a:off x="305450" y="1130652"/>
              <a:ext cx="697627" cy="707886"/>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40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楷体" pitchFamily="49" charset="-122"/>
                  <a:ea typeface="楷体" pitchFamily="49" charset="-122"/>
                </a:rPr>
                <a:t>根</a:t>
              </a:r>
            </a:p>
          </p:txBody>
        </p:sp>
      </p:grpSp>
      <p:cxnSp>
        <p:nvCxnSpPr>
          <p:cNvPr id="44" name="直接连接符 43"/>
          <p:cNvCxnSpPr/>
          <p:nvPr/>
        </p:nvCxnSpPr>
        <p:spPr>
          <a:xfrm>
            <a:off x="204952" y="2963917"/>
            <a:ext cx="6463862" cy="15766"/>
          </a:xfrm>
          <a:prstGeom prst="line">
            <a:avLst/>
          </a:prstGeom>
          <a:ln w="12700">
            <a:solidFill>
              <a:srgbClr val="138B16"/>
            </a:solidFill>
            <a:prstDash val="lgDashDotDot"/>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199692" y="3116317"/>
            <a:ext cx="6463862" cy="15766"/>
          </a:xfrm>
          <a:prstGeom prst="line">
            <a:avLst/>
          </a:prstGeom>
          <a:ln w="12700">
            <a:solidFill>
              <a:srgbClr val="138B16"/>
            </a:solidFill>
            <a:prstDash val="lgDashDotDot"/>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187891" y="3574306"/>
            <a:ext cx="806631" cy="830997"/>
            <a:chOff x="187891" y="3574306"/>
            <a:chExt cx="806631" cy="830997"/>
          </a:xfrm>
        </p:grpSpPr>
        <p:sp>
          <p:nvSpPr>
            <p:cNvPr id="49" name="椭圆 48"/>
            <p:cNvSpPr/>
            <p:nvPr/>
          </p:nvSpPr>
          <p:spPr>
            <a:xfrm>
              <a:off x="252248" y="3673366"/>
              <a:ext cx="677917" cy="677917"/>
            </a:xfrm>
            <a:prstGeom prst="ellipse">
              <a:avLst/>
            </a:prstGeom>
            <a:solidFill>
              <a:srgbClr val="BDD7EE">
                <a:alpha val="50196"/>
              </a:srgbClr>
            </a:solidFill>
            <a:ln>
              <a:solidFill>
                <a:schemeClr val="accent1">
                  <a:lumMod val="20000"/>
                  <a:lumOff val="80000"/>
                </a:schemeClr>
              </a:solidFill>
            </a:ln>
            <a:effectLst>
              <a:glow rad="228600">
                <a:srgbClr val="79BFFF">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50" name="矩形 49"/>
            <p:cNvSpPr/>
            <p:nvPr/>
          </p:nvSpPr>
          <p:spPr>
            <a:xfrm>
              <a:off x="187891" y="3574306"/>
              <a:ext cx="806631" cy="830997"/>
            </a:xfrm>
            <a:prstGeom prst="rect">
              <a:avLst/>
            </a:prstGeom>
            <a:noFill/>
          </p:spPr>
          <p:txBody>
            <a:bodyPr wrap="none" lIns="91440" tIns="45720" rIns="91440" bIns="45720">
              <a:spAutoFit/>
            </a:bodyPr>
            <a:lstStyle/>
            <a:p>
              <a:pPr algn="ctr"/>
              <a:r>
                <a:rPr lang="zh-CN" altLang="en-US" sz="48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茎</a:t>
              </a:r>
            </a:p>
          </p:txBody>
        </p:sp>
      </p:grpSp>
      <p:grpSp>
        <p:nvGrpSpPr>
          <p:cNvPr id="55" name="组合 54"/>
          <p:cNvGrpSpPr/>
          <p:nvPr/>
        </p:nvGrpSpPr>
        <p:grpSpPr>
          <a:xfrm>
            <a:off x="5859400" y="3607956"/>
            <a:ext cx="806632" cy="830997"/>
            <a:chOff x="5859400" y="3607956"/>
            <a:chExt cx="806632" cy="830997"/>
          </a:xfrm>
        </p:grpSpPr>
        <p:sp>
          <p:nvSpPr>
            <p:cNvPr id="53" name="椭圆 52"/>
            <p:cNvSpPr/>
            <p:nvPr/>
          </p:nvSpPr>
          <p:spPr>
            <a:xfrm>
              <a:off x="5923727" y="3687592"/>
              <a:ext cx="677917" cy="677917"/>
            </a:xfrm>
            <a:prstGeom prst="ellipse">
              <a:avLst/>
            </a:prstGeom>
            <a:solidFill>
              <a:srgbClr val="C5E0B4">
                <a:alpha val="49804"/>
              </a:srgbClr>
            </a:solidFill>
            <a:ln>
              <a:solidFill>
                <a:srgbClr val="E2F0D9"/>
              </a:solidFill>
            </a:ln>
            <a:effectLst>
              <a:glow rad="1397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54" name="矩形 53"/>
            <p:cNvSpPr/>
            <p:nvPr/>
          </p:nvSpPr>
          <p:spPr>
            <a:xfrm>
              <a:off x="5859400" y="3607956"/>
              <a:ext cx="806632" cy="830997"/>
            </a:xfrm>
            <a:prstGeom prst="rect">
              <a:avLst/>
            </a:prstGeom>
            <a:noFill/>
          </p:spPr>
          <p:txBody>
            <a:bodyPr wrap="none" lIns="91440" tIns="45720" rIns="91440" bIns="45720">
              <a:spAutoFit/>
            </a:bodyPr>
            <a:lstStyle/>
            <a:p>
              <a:pPr algn="ctr"/>
              <a:r>
                <a:rPr lang="zh-CN" altLang="en-US" sz="4800" b="1" spc="50" dirty="0" smtClean="0">
                  <a:ln w="12700" cmpd="sng">
                    <a:solidFill>
                      <a:srgbClr val="79BFFF"/>
                    </a:solidFill>
                    <a:prstDash val="solid"/>
                  </a:ln>
                  <a:solidFill>
                    <a:schemeClr val="accent1">
                      <a:lumMod val="20000"/>
                      <a:lumOff val="80000"/>
                    </a:schemeClr>
                  </a:solidFill>
                  <a:effectLst>
                    <a:glow rad="53100">
                      <a:schemeClr val="accent6">
                        <a:satMod val="180000"/>
                        <a:alpha val="30000"/>
                      </a:schemeClr>
                    </a:glow>
                  </a:effectLst>
                  <a:latin typeface="楷体" pitchFamily="49" charset="-122"/>
                  <a:ea typeface="楷体" pitchFamily="49" charset="-122"/>
                </a:rPr>
                <a:t>叶</a:t>
              </a:r>
              <a:endParaRPr lang="zh-CN" altLang="en-US" sz="4800" b="1" cap="none" spc="50" dirty="0" smtClean="0">
                <a:ln w="12700" cmpd="sng">
                  <a:solidFill>
                    <a:srgbClr val="79BFFF"/>
                  </a:solidFill>
                  <a:prstDash val="solid"/>
                </a:ln>
                <a:solidFill>
                  <a:schemeClr val="accent1">
                    <a:lumMod val="20000"/>
                    <a:lumOff val="80000"/>
                  </a:schemeClr>
                </a:solidFill>
                <a:effectLst>
                  <a:glow rad="53100">
                    <a:schemeClr val="accent6">
                      <a:satMod val="180000"/>
                      <a:alpha val="30000"/>
                    </a:schemeClr>
                  </a:glow>
                </a:effectLst>
                <a:latin typeface="楷体" pitchFamily="49" charset="-122"/>
                <a:ea typeface="楷体" pitchFamily="49" charset="-122"/>
              </a:endParaRPr>
            </a:p>
          </p:txBody>
        </p:sp>
      </p:grpSp>
      <p:cxnSp>
        <p:nvCxnSpPr>
          <p:cNvPr id="58" name="直接连接符 57"/>
          <p:cNvCxnSpPr>
            <a:stCxn id="46" idx="0"/>
            <a:endCxn id="46" idx="4"/>
          </p:cNvCxnSpPr>
          <p:nvPr/>
        </p:nvCxnSpPr>
        <p:spPr>
          <a:xfrm>
            <a:off x="3468414" y="3279215"/>
            <a:ext cx="0" cy="5691365"/>
          </a:xfrm>
          <a:prstGeom prst="line">
            <a:avLst/>
          </a:prstGeom>
          <a:ln>
            <a:solidFill>
              <a:srgbClr val="E2F0D9"/>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44745" y="54788"/>
            <a:ext cx="6996135" cy="2308324"/>
          </a:xfrm>
          <a:prstGeom prst="rect">
            <a:avLst/>
          </a:prstGeom>
        </p:spPr>
        <p:txBody>
          <a:bodyPr wrap="square">
            <a:spAutoFit/>
          </a:bodyPr>
          <a:lstStyle/>
          <a:p>
            <a:pPr>
              <a:lnSpc>
                <a:spcPct val="150000"/>
              </a:lnSpc>
            </a:pPr>
            <a:r>
              <a:rPr lang="zh-CN" altLang="en-US" sz="1600" i="0" dirty="0" smtClean="0">
                <a:solidFill>
                  <a:srgbClr val="333333"/>
                </a:solidFill>
                <a:effectLst/>
                <a:latin typeface="宋体" panose="02010600030101010101" pitchFamily="2" charset="-122"/>
                <a:ea typeface="宋体" panose="02010600030101010101" pitchFamily="2" charset="-122"/>
                <a:cs typeface="宋体" panose="02010600030101010101" pitchFamily="2" charset="-122"/>
              </a:rPr>
              <a:t>        生于花托上，最外面是花瓣（或花被片），中间包裹着</a:t>
            </a:r>
          </a:p>
          <a:p>
            <a:pPr>
              <a:lnSpc>
                <a:spcPct val="150000"/>
              </a:lnSpc>
            </a:pPr>
            <a:r>
              <a:rPr lang="zh-CN" altLang="en-US" sz="1600" i="0" dirty="0" smtClean="0">
                <a:solidFill>
                  <a:srgbClr val="333333"/>
                </a:solidFill>
                <a:effectLst/>
                <a:latin typeface="宋体" panose="02010600030101010101" pitchFamily="2" charset="-122"/>
                <a:ea typeface="宋体" panose="02010600030101010101" pitchFamily="2" charset="-122"/>
                <a:cs typeface="宋体" panose="02010600030101010101" pitchFamily="2" charset="-122"/>
              </a:rPr>
              <a:t>        植物的生殖器官，雄蕊及雌蕊。花鲜艳的颜色及诱人的香气，都是为了吸引昆虫前来。在昆虫的帮助下，完成授粉的过程，达到传宗接代的目的。多数草类及树木的花朵颜色暗淡，没有香气，不能吸引昆虫前来授粉，这种植物一般靠风力完成授粉过程。根据植物的不同，多数植物每年会开上百朵花，少数植物，如郁金香，一年只开一朵花。花期的长短也相差很大。</a:t>
            </a:r>
            <a:endParaRPr lang="zh-CN" altLang="en-US" sz="1600" dirty="0">
              <a:latin typeface="宋体" panose="02010600030101010101" pitchFamily="2" charset="-122"/>
              <a:ea typeface="宋体" panose="02010600030101010101" pitchFamily="2" charset="-122"/>
              <a:cs typeface="宋体" panose="02010600030101010101" pitchFamily="2" charset="-122"/>
            </a:endParaRPr>
          </a:p>
        </p:txBody>
      </p:sp>
      <p:sp>
        <p:nvSpPr>
          <p:cNvPr id="7" name="矩形 6"/>
          <p:cNvSpPr/>
          <p:nvPr/>
        </p:nvSpPr>
        <p:spPr>
          <a:xfrm>
            <a:off x="58423" y="134436"/>
            <a:ext cx="748923" cy="769441"/>
          </a:xfrm>
          <a:prstGeom prst="rect">
            <a:avLst/>
          </a:prstGeom>
          <a:noFill/>
          <a:ln>
            <a:noFill/>
          </a:ln>
        </p:spPr>
        <p:txBody>
          <a:bodyPr wrap="none" lIns="91440" tIns="45720" rIns="91440" bIns="45720">
            <a:spAutoFit/>
            <a:scene3d>
              <a:camera prst="orthographicFront"/>
              <a:lightRig rig="flat" dir="tl"/>
            </a:scene3d>
            <a:sp3d contourW="19050" prstMaterial="clear">
              <a:bevelT w="50800" h="50800"/>
              <a:contourClr>
                <a:schemeClr val="accent5">
                  <a:tint val="70000"/>
                  <a:satMod val="180000"/>
                  <a:alpha val="70000"/>
                </a:schemeClr>
              </a:contourClr>
            </a:sp3d>
          </a:bodyPr>
          <a:lstStyle/>
          <a:p>
            <a:pPr algn="ctr"/>
            <a:r>
              <a:rPr lang="zh-CN" altLang="en-US" sz="4400" b="1" dirty="0" smtClean="0">
                <a:ln>
                  <a:solidFill>
                    <a:srgbClr val="FF99FF"/>
                  </a:solidFill>
                </a:ln>
                <a:solidFill>
                  <a:srgbClr val="FFCDFF"/>
                </a:solidFill>
                <a:latin typeface="楷体" pitchFamily="49" charset="-122"/>
                <a:ea typeface="楷体" pitchFamily="49" charset="-122"/>
              </a:rPr>
              <a:t>花</a:t>
            </a:r>
          </a:p>
        </p:txBody>
      </p:sp>
      <p:sp>
        <p:nvSpPr>
          <p:cNvPr id="10" name="矩形 9"/>
          <p:cNvSpPr/>
          <p:nvPr/>
        </p:nvSpPr>
        <p:spPr>
          <a:xfrm>
            <a:off x="1333169" y="2582114"/>
            <a:ext cx="2735911" cy="2989280"/>
          </a:xfrm>
          <a:prstGeom prst="rect">
            <a:avLst/>
          </a:prstGeom>
        </p:spPr>
        <p:txBody>
          <a:bodyPr wrap="square">
            <a:spAutoFit/>
          </a:bodyPr>
          <a:lstStyle/>
          <a:p>
            <a:pPr>
              <a:lnSpc>
                <a:spcPct val="150000"/>
              </a:lnSpc>
            </a:pPr>
            <a:r>
              <a:rPr lang="zh-CN" altLang="en-US" sz="1600" b="0" i="0" dirty="0" smtClean="0">
                <a:solidFill>
                  <a:srgbClr val="333333"/>
                </a:solidFill>
                <a:effectLst/>
                <a:latin typeface="宋体" panose="02010600030101010101" pitchFamily="2" charset="-122"/>
                <a:ea typeface="宋体" panose="02010600030101010101" pitchFamily="2" charset="-122"/>
                <a:cs typeface="宋体" panose="02010600030101010101" pitchFamily="2" charset="-122"/>
              </a:rPr>
              <a:t>果实由花的雌蕊发育而来，多数植物的种子包裹在果实里面。草莓的“果实”由花托生长而来，是一个例外。一个果实内部的种子数量各不相同，有些只有一籽，有些则很多。果实成熟时，有些富含水分，有些则变干。</a:t>
            </a:r>
            <a:endParaRPr lang="zh-CN" altLang="en-US" sz="1600" dirty="0">
              <a:latin typeface="宋体" panose="02010600030101010101" pitchFamily="2" charset="-122"/>
              <a:ea typeface="宋体" panose="02010600030101010101" pitchFamily="2" charset="-122"/>
              <a:cs typeface="宋体" panose="02010600030101010101" pitchFamily="2" charset="-122"/>
            </a:endParaRPr>
          </a:p>
        </p:txBody>
      </p:sp>
      <p:grpSp>
        <p:nvGrpSpPr>
          <p:cNvPr id="21" name="组合 20"/>
          <p:cNvGrpSpPr/>
          <p:nvPr/>
        </p:nvGrpSpPr>
        <p:grpSpPr>
          <a:xfrm>
            <a:off x="427765" y="2599585"/>
            <a:ext cx="719874" cy="1458892"/>
            <a:chOff x="148144" y="2430622"/>
            <a:chExt cx="719874" cy="1458892"/>
          </a:xfrm>
        </p:grpSpPr>
        <p:grpSp>
          <p:nvGrpSpPr>
            <p:cNvPr id="17" name="组合 16"/>
            <p:cNvGrpSpPr/>
            <p:nvPr/>
          </p:nvGrpSpPr>
          <p:grpSpPr>
            <a:xfrm>
              <a:off x="148144" y="2430622"/>
              <a:ext cx="716562" cy="749900"/>
              <a:chOff x="1639013" y="3881735"/>
              <a:chExt cx="716562" cy="749900"/>
            </a:xfrm>
          </p:grpSpPr>
          <p:sp>
            <p:nvSpPr>
              <p:cNvPr id="15" name="菱形 14"/>
              <p:cNvSpPr/>
              <p:nvPr/>
            </p:nvSpPr>
            <p:spPr>
              <a:xfrm>
                <a:off x="1639957" y="3916017"/>
                <a:ext cx="715618" cy="715618"/>
              </a:xfrm>
              <a:prstGeom prst="diamond">
                <a:avLst/>
              </a:prstGeom>
              <a:solidFill>
                <a:schemeClr val="accent4">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4">
                      <a:lumMod val="60000"/>
                      <a:lumOff val="40000"/>
                    </a:schemeClr>
                  </a:solidFill>
                  <a:latin typeface="楷体" pitchFamily="49" charset="-122"/>
                  <a:ea typeface="楷体" pitchFamily="49" charset="-122"/>
                </a:endParaRPr>
              </a:p>
            </p:txBody>
          </p:sp>
          <p:sp>
            <p:nvSpPr>
              <p:cNvPr id="16" name="矩形 15"/>
              <p:cNvSpPr/>
              <p:nvPr/>
            </p:nvSpPr>
            <p:spPr>
              <a:xfrm>
                <a:off x="1639013" y="3881735"/>
                <a:ext cx="697627" cy="707886"/>
              </a:xfrm>
              <a:prstGeom prst="rect">
                <a:avLst/>
              </a:prstGeom>
              <a:noFill/>
            </p:spPr>
            <p:txBody>
              <a:bodyPr wrap="none" lIns="91440" tIns="45720" rIns="91440" bIns="45720">
                <a:spAutoFit/>
              </a:bodyPr>
              <a:lstStyle/>
              <a:p>
                <a:pPr algn="ctr"/>
                <a:r>
                  <a:rPr lang="zh-CN" altLang="en-US" sz="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楷体" pitchFamily="49" charset="-122"/>
                    <a:ea typeface="楷体" pitchFamily="49" charset="-122"/>
                  </a:rPr>
                  <a:t>果</a:t>
                </a:r>
              </a:p>
            </p:txBody>
          </p:sp>
        </p:grpSp>
        <p:grpSp>
          <p:nvGrpSpPr>
            <p:cNvPr id="18" name="组合 17"/>
            <p:cNvGrpSpPr/>
            <p:nvPr/>
          </p:nvGrpSpPr>
          <p:grpSpPr>
            <a:xfrm>
              <a:off x="151456" y="3139614"/>
              <a:ext cx="716562" cy="749900"/>
              <a:chOff x="1639013" y="3881735"/>
              <a:chExt cx="716562" cy="749900"/>
            </a:xfrm>
          </p:grpSpPr>
          <p:sp>
            <p:nvSpPr>
              <p:cNvPr id="19" name="菱形 18"/>
              <p:cNvSpPr/>
              <p:nvPr/>
            </p:nvSpPr>
            <p:spPr>
              <a:xfrm>
                <a:off x="1639957" y="3916017"/>
                <a:ext cx="715618" cy="715618"/>
              </a:xfrm>
              <a:prstGeom prst="diamond">
                <a:avLst/>
              </a:prstGeom>
              <a:solidFill>
                <a:schemeClr val="accent4">
                  <a:lumMod val="60000"/>
                  <a:lumOff val="4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4">
                      <a:lumMod val="60000"/>
                      <a:lumOff val="40000"/>
                    </a:schemeClr>
                  </a:solidFill>
                  <a:latin typeface="楷体" pitchFamily="49" charset="-122"/>
                  <a:ea typeface="楷体" pitchFamily="49" charset="-122"/>
                </a:endParaRPr>
              </a:p>
            </p:txBody>
          </p:sp>
          <p:sp>
            <p:nvSpPr>
              <p:cNvPr id="20" name="矩形 19"/>
              <p:cNvSpPr/>
              <p:nvPr/>
            </p:nvSpPr>
            <p:spPr>
              <a:xfrm>
                <a:off x="1639013" y="3881735"/>
                <a:ext cx="697628" cy="707886"/>
              </a:xfrm>
              <a:prstGeom prst="rect">
                <a:avLst/>
              </a:prstGeom>
              <a:noFill/>
            </p:spPr>
            <p:txBody>
              <a:bodyPr wrap="none" lIns="91440" tIns="45720" rIns="91440" bIns="45720">
                <a:spAutoFit/>
              </a:bodyPr>
              <a:lstStyle/>
              <a:p>
                <a:pPr algn="ctr"/>
                <a:r>
                  <a:rPr lang="zh-CN" altLang="en-US"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楷体" pitchFamily="49" charset="-122"/>
                    <a:ea typeface="楷体" pitchFamily="49" charset="-122"/>
                  </a:rPr>
                  <a:t>实</a:t>
                </a:r>
                <a:endParaRPr lang="zh-CN" altLang="en-US" sz="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楷体" pitchFamily="49" charset="-122"/>
                  <a:ea typeface="楷体" pitchFamily="49" charset="-122"/>
                </a:endParaRPr>
              </a:p>
            </p:txBody>
          </p:sp>
        </p:grpSp>
      </p:grpSp>
      <p:sp>
        <p:nvSpPr>
          <p:cNvPr id="22" name="矩形 21"/>
          <p:cNvSpPr/>
          <p:nvPr/>
        </p:nvSpPr>
        <p:spPr>
          <a:xfrm>
            <a:off x="147114" y="5954952"/>
            <a:ext cx="6406086" cy="3046988"/>
          </a:xfrm>
          <a:prstGeom prst="rect">
            <a:avLst/>
          </a:prstGeom>
        </p:spPr>
        <p:txBody>
          <a:bodyPr wrap="square">
            <a:spAutoFit/>
          </a:bodyPr>
          <a:lstStyle/>
          <a:p>
            <a:pPr>
              <a:lnSpc>
                <a:spcPct val="150000"/>
              </a:lnSpc>
            </a:pPr>
            <a:r>
              <a:rPr lang="zh-CN" altLang="en-US" sz="1600" i="0" dirty="0" smtClean="0">
                <a:effectLst/>
                <a:latin typeface="宋体" panose="02010600030101010101" pitchFamily="2" charset="-122"/>
                <a:ea typeface="宋体" panose="02010600030101010101" pitchFamily="2" charset="-122"/>
              </a:rPr>
              <a:t>种子是种子植物的胚珠经受精后长成的结构，一般有种皮、</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胚和胚乳等组成。胚是种子中最主要的部分，萌发后长成新</a:t>
            </a:r>
            <a:endParaRPr lang="en-US" altLang="zh-CN" sz="1600" i="0" dirty="0" smtClean="0">
              <a:effectLst/>
              <a:latin typeface="宋体" panose="02010600030101010101" pitchFamily="2" charset="-122"/>
              <a:ea typeface="宋体" panose="02010600030101010101" pitchFamily="2" charset="-122"/>
            </a:endParaRPr>
          </a:p>
          <a:p>
            <a:pPr>
              <a:lnSpc>
                <a:spcPct val="150000"/>
              </a:lnSpc>
            </a:pPr>
            <a:r>
              <a:rPr lang="zh-CN" altLang="en-US" sz="1600" i="0" dirty="0" smtClean="0">
                <a:effectLst/>
                <a:latin typeface="宋体" panose="02010600030101010101" pitchFamily="2" charset="-122"/>
                <a:ea typeface="宋体" panose="02010600030101010101" pitchFamily="2" charset="-122"/>
              </a:rPr>
              <a:t>的个体。胚乳含有营养物质。</a:t>
            </a:r>
          </a:p>
          <a:p>
            <a:pPr>
              <a:lnSpc>
                <a:spcPct val="150000"/>
              </a:lnSpc>
            </a:pPr>
            <a:r>
              <a:rPr lang="zh-CN" altLang="en-US" sz="1600" i="0" dirty="0" smtClean="0">
                <a:effectLst/>
                <a:latin typeface="宋体" panose="02010600030101010101" pitchFamily="2" charset="-122"/>
                <a:ea typeface="宋体" panose="02010600030101010101" pitchFamily="2" charset="-122"/>
              </a:rPr>
              <a:t>被子植物的胚乳在双受精过程中，一个精子与</a:t>
            </a:r>
            <a:r>
              <a:rPr lang="zh-CN" altLang="en-US" sz="1600" i="0" strike="noStrike" dirty="0" smtClean="0">
                <a:effectLst/>
                <a:latin typeface="宋体" panose="02010600030101010101" pitchFamily="2" charset="-122"/>
                <a:ea typeface="宋体" panose="02010600030101010101" pitchFamily="2" charset="-122"/>
              </a:rPr>
              <a:t>胚囊</a:t>
            </a:r>
            <a:r>
              <a:rPr lang="zh-CN" altLang="en-US" sz="1600" i="0" dirty="0" smtClean="0">
                <a:effectLst/>
                <a:latin typeface="宋体" panose="02010600030101010101" pitchFamily="2" charset="-122"/>
                <a:ea typeface="宋体" panose="02010600030101010101" pitchFamily="2" charset="-122"/>
              </a:rPr>
              <a:t>中的极核融合发育成多倍体。多数被子植物在种子发育中有胚乳形成，但有的成熟种子中不具、具很少的胚乳，由于它们的胚乳在发育中被胚分解吸收了。一般把成熟的种子分有胚乳种子、无胚乳种子。无胚乳种子中胚很大，胚体各部分，特别在子叶中储有大量营养物质。</a:t>
            </a:r>
            <a:endParaRPr lang="zh-CN" altLang="en-US" sz="1600" i="0" dirty="0">
              <a:effectLst/>
              <a:latin typeface="宋体" panose="02010600030101010101" pitchFamily="2" charset="-122"/>
              <a:ea typeface="宋体" panose="02010600030101010101" pitchFamily="2" charset="-122"/>
            </a:endParaRPr>
          </a:p>
        </p:txBody>
      </p:sp>
      <p:grpSp>
        <p:nvGrpSpPr>
          <p:cNvPr id="29" name="组合 28"/>
          <p:cNvGrpSpPr/>
          <p:nvPr/>
        </p:nvGrpSpPr>
        <p:grpSpPr>
          <a:xfrm>
            <a:off x="5678269" y="5869560"/>
            <a:ext cx="1000827" cy="997514"/>
            <a:chOff x="5678269" y="5790048"/>
            <a:chExt cx="1000827" cy="997514"/>
          </a:xfrm>
        </p:grpSpPr>
        <p:grpSp>
          <p:nvGrpSpPr>
            <p:cNvPr id="27" name="组合 26"/>
            <p:cNvGrpSpPr/>
            <p:nvPr/>
          </p:nvGrpSpPr>
          <p:grpSpPr>
            <a:xfrm>
              <a:off x="5685183" y="5794514"/>
              <a:ext cx="987289" cy="987289"/>
              <a:chOff x="5675244" y="5824330"/>
              <a:chExt cx="987289" cy="987289"/>
            </a:xfrm>
          </p:grpSpPr>
          <p:sp>
            <p:nvSpPr>
              <p:cNvPr id="25" name="直角三角形 24"/>
              <p:cNvSpPr/>
              <p:nvPr/>
            </p:nvSpPr>
            <p:spPr>
              <a:xfrm>
                <a:off x="5675244" y="5824330"/>
                <a:ext cx="983974" cy="983974"/>
              </a:xfrm>
              <a:prstGeom prst="rtTriangle">
                <a:avLst/>
              </a:prstGeom>
              <a:solidFill>
                <a:srgbClr val="D0CECE">
                  <a:alpha val="50196"/>
                </a:srgb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26" name="直角三角形 25"/>
              <p:cNvSpPr/>
              <p:nvPr/>
            </p:nvSpPr>
            <p:spPr>
              <a:xfrm rot="10800000">
                <a:off x="5678559" y="5827645"/>
                <a:ext cx="983974" cy="983974"/>
              </a:xfrm>
              <a:prstGeom prst="rtTriangle">
                <a:avLst/>
              </a:prstGeom>
              <a:solidFill>
                <a:srgbClr val="D0CECE">
                  <a:alpha val="50196"/>
                </a:srgb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grpSp>
        <p:sp>
          <p:nvSpPr>
            <p:cNvPr id="24" name="矩形 23"/>
            <p:cNvSpPr/>
            <p:nvPr/>
          </p:nvSpPr>
          <p:spPr>
            <a:xfrm>
              <a:off x="6032765" y="5790048"/>
              <a:ext cx="646331" cy="646331"/>
            </a:xfrm>
            <a:prstGeom prst="rect">
              <a:avLst/>
            </a:prstGeom>
            <a:noFill/>
          </p:spPr>
          <p:txBody>
            <a:bodyPr wrap="none" lIns="91440" tIns="45720" rIns="91440" bIns="45720">
              <a:spAutoFit/>
            </a:bodyPr>
            <a:lstStyle/>
            <a:p>
              <a:pPr algn="ctr"/>
              <a:r>
                <a:rPr lang="zh-CN" altLang="en-US" sz="36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楷体" pitchFamily="49" charset="-122"/>
                  <a:ea typeface="楷体" pitchFamily="49" charset="-122"/>
                </a:rPr>
                <a:t>种</a:t>
              </a:r>
            </a:p>
          </p:txBody>
        </p:sp>
        <p:sp>
          <p:nvSpPr>
            <p:cNvPr id="28" name="矩形 27"/>
            <p:cNvSpPr/>
            <p:nvPr/>
          </p:nvSpPr>
          <p:spPr>
            <a:xfrm>
              <a:off x="5678269" y="6141231"/>
              <a:ext cx="646332" cy="646331"/>
            </a:xfrm>
            <a:prstGeom prst="rect">
              <a:avLst/>
            </a:prstGeom>
            <a:noFill/>
          </p:spPr>
          <p:txBody>
            <a:bodyPr wrap="none" lIns="91440" tIns="45720" rIns="91440" bIns="45720">
              <a:spAutoFit/>
            </a:bodyPr>
            <a:lstStyle/>
            <a:p>
              <a:pPr algn="ctr"/>
              <a:r>
                <a:rPr lang="zh-CN" altLang="en-US" sz="3600" b="1"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楷体" pitchFamily="49" charset="-122"/>
                  <a:ea typeface="楷体" pitchFamily="49" charset="-122"/>
                </a:rPr>
                <a:t>子</a:t>
              </a:r>
              <a:endParaRPr lang="zh-CN" altLang="en-US" sz="3600" b="1" cap="none" spc="0" dirty="0" smtClean="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effectLst/>
                <a:latin typeface="楷体" pitchFamily="49" charset="-122"/>
                <a:ea typeface="楷体" pitchFamily="49" charset="-122"/>
              </a:endParaRPr>
            </a:p>
          </p:txBody>
        </p:sp>
      </p:grpSp>
      <p:pic>
        <p:nvPicPr>
          <p:cNvPr id="30" name="图片 29" descr="p3图.jpg"/>
          <p:cNvPicPr>
            <a:picLocks noChangeAspect="1"/>
          </p:cNvPicPr>
          <p:nvPr/>
        </p:nvPicPr>
        <p:blipFill>
          <a:blip r:embed="rId2" cstate="print"/>
          <a:stretch>
            <a:fillRect/>
          </a:stretch>
        </p:blipFill>
        <p:spPr>
          <a:xfrm>
            <a:off x="4358640" y="2532887"/>
            <a:ext cx="1889760" cy="3108656"/>
          </a:xfrm>
          <a:prstGeom prst="rect">
            <a:avLst/>
          </a:prstGeom>
        </p:spPr>
      </p:pic>
      <p:pic>
        <p:nvPicPr>
          <p:cNvPr id="6" name="图片 5" descr="27_4200_28"/>
          <p:cNvPicPr>
            <a:picLocks noChangeAspect="1"/>
          </p:cNvPicPr>
          <p:nvPr/>
        </p:nvPicPr>
        <p:blipFill>
          <a:blip r:embed="rId3" cstate="print"/>
          <a:stretch>
            <a:fillRect/>
          </a:stretch>
        </p:blipFill>
        <p:spPr>
          <a:xfrm>
            <a:off x="238760" y="2247265"/>
            <a:ext cx="6430645" cy="285750"/>
          </a:xfrm>
          <a:prstGeom prst="rect">
            <a:avLst/>
          </a:prstGeom>
        </p:spPr>
      </p:pic>
      <p:pic>
        <p:nvPicPr>
          <p:cNvPr id="2" name="图片 1" descr="27_4200_28"/>
          <p:cNvPicPr>
            <a:picLocks noChangeAspect="1"/>
          </p:cNvPicPr>
          <p:nvPr/>
        </p:nvPicPr>
        <p:blipFill>
          <a:blip r:embed="rId3" cstate="print"/>
          <a:stretch>
            <a:fillRect/>
          </a:stretch>
        </p:blipFill>
        <p:spPr>
          <a:xfrm>
            <a:off x="213360" y="5643880"/>
            <a:ext cx="6430645" cy="28575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441961" y="335280"/>
            <a:ext cx="3048000" cy="4616648"/>
          </a:xfrm>
          <a:prstGeom prst="rect">
            <a:avLst/>
          </a:prstGeom>
        </p:spPr>
        <p:txBody>
          <a:bodyPr wrap="square">
            <a:spAutoFit/>
          </a:bodyPr>
          <a:lstStyle/>
          <a:p>
            <a:pPr>
              <a:lnSpc>
                <a:spcPct val="150000"/>
              </a:lnSpc>
            </a:pPr>
            <a:r>
              <a:rPr lang="zh-CN" altLang="en-US" sz="1400" dirty="0" smtClean="0">
                <a:latin typeface="宋体" panose="02010600030101010101" pitchFamily="2" charset="-122"/>
                <a:ea typeface="宋体" panose="02010600030101010101" pitchFamily="2" charset="-122"/>
                <a:cs typeface="宋体" panose="02010600030101010101" pitchFamily="2" charset="-122"/>
              </a:rPr>
              <a:t>      实</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际上，所有人类的养分来源</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大多都直接或间接地依靠着</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陆生植物。绝大多数的人</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类的养分依靠谷物，尤其是</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玉米、小麦和稻米，或者是</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其他主食。其他被食用的</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植物部分还包括水果、</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蔬菜、坚果、香草、香</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料和食用花卉等。由植物</a:t>
            </a:r>
            <a:endParaRPr lang="en-US" altLang="zh-CN" sz="1400" i="0" dirty="0" smtClean="0">
              <a:effectLst/>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制成的饮料包括咖啡、茶、啤酒等。糖主要是由</a:t>
            </a:r>
            <a:r>
              <a:rPr lang="zh-CN" altLang="en-US" sz="1400" i="0" strike="noStrike" dirty="0" smtClean="0">
                <a:effectLst/>
                <a:latin typeface="宋体" panose="02010600030101010101" pitchFamily="2" charset="-122"/>
                <a:ea typeface="宋体" panose="02010600030101010101" pitchFamily="2" charset="-122"/>
                <a:cs typeface="宋体" panose="02010600030101010101" pitchFamily="2" charset="-122"/>
              </a:rPr>
              <a:t>甘蔗</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和甜菜中得到的。食用油和植物牛油来自玉米、大豆、向日葵、橄榄等等。食品添加剂包括阿拉伯树胶、淀粉和果胶等。</a:t>
            </a:r>
            <a:endParaRPr lang="zh-CN" altLang="en-US" sz="1400" i="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24" name="Rectangle 1"/>
          <p:cNvSpPr>
            <a:spLocks noChangeArrowheads="1"/>
          </p:cNvSpPr>
          <p:nvPr/>
        </p:nvSpPr>
        <p:spPr bwMode="auto">
          <a:xfrm>
            <a:off x="1005840" y="5224322"/>
            <a:ext cx="5684852" cy="3724684"/>
          </a:xfrm>
          <a:prstGeom prst="rect">
            <a:avLst/>
          </a:prstGeom>
          <a:noFill/>
          <a:ln>
            <a:noFill/>
          </a:ln>
          <a:effectLst/>
        </p:spPr>
        <p:txBody>
          <a:bodyPr vert="horz" wrap="square" lIns="0" tIns="84111" rIns="0" bIns="84111" numCol="1" anchor="ctr" anchorCtr="0" compatLnSpc="1">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木材被用在建筑、家具、乐器和运动用具上。布料通常</a:t>
            </a:r>
            <a:endParaRPr kumimoji="0" lang="en-US"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是由棉花、亚麻或其原料为纤维素的合成纤维。来自植</a:t>
            </a:r>
            <a:endParaRPr kumimoji="0" lang="en-US"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物的可再生燃料包括柴、泥炭和其他生质燃料。来自植</a:t>
            </a:r>
            <a:endParaRPr kumimoji="0" lang="en-US"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物的药物包</a:t>
            </a:r>
            <a:r>
              <a:rPr kumimoji="0" lang="zh-CN" altLang="en-US"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括</a:t>
            </a: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利血平、秋水仙素、毛地黄和长春新碱</a:t>
            </a:r>
            <a:endParaRPr kumimoji="0" lang="en-US"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等。植物中存在于上百种药草如银杏、解热菊和贯叶连</a:t>
            </a:r>
            <a:endParaRPr kumimoji="0" lang="en-US"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翘等。来自植物的农药包括尼古丁、番木鳖碱和除虫菊精</a:t>
            </a:r>
            <a:endParaRPr kumimoji="0" lang="en-US"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等。来自植物的毒品包括鸦片和大麻等。来自植物的毒药包</a:t>
            </a:r>
            <a:endParaRPr kumimoji="0" lang="en-US"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pP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括蓖麻毒素和箭毒等。植物是许多天然产品如纤维、香精油、染料、松香、琥珀和软木的原料。源自于植物的产品包括肥皂</a:t>
            </a:r>
            <a:r>
              <a:rPr lang="zh-CN" altLang="en-US" sz="1400" dirty="0" smtClean="0">
                <a:latin typeface="宋体" panose="02010600030101010101" pitchFamily="2" charset="-122"/>
                <a:ea typeface="宋体" panose="02010600030101010101" pitchFamily="2" charset="-122"/>
                <a:cs typeface="Arial" panose="020B0604020202020204" pitchFamily="34" charset="0"/>
              </a:rPr>
              <a:t>、</a:t>
            </a:r>
            <a:r>
              <a:rPr kumimoji="0" lang="zh-CN" altLang="zh-CN" sz="14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rPr>
              <a:t>橡胶、亮光漆、润滑油和麻绳等。植物亦为大量有机化合物的工业合成中，基本化合物的主要</a:t>
            </a:r>
            <a:r>
              <a:rPr lang="zh-CN" altLang="en-US" sz="1400" dirty="0" smtClean="0">
                <a:latin typeface="宋体" panose="02010600030101010101" pitchFamily="2" charset="-122"/>
                <a:ea typeface="宋体" panose="02010600030101010101" pitchFamily="2" charset="-122"/>
                <a:cs typeface="Arial" panose="020B0604020202020204" pitchFamily="34" charset="0"/>
              </a:rPr>
              <a:t>来源。</a:t>
            </a:r>
            <a:endParaRPr kumimoji="0" lang="zh-CN" altLang="zh-CN" sz="800" i="0" u="none" strike="noStrike" cap="none" normalizeH="0" baseline="0" dirty="0" smtClean="0">
              <a:ln>
                <a:noFill/>
              </a:ln>
              <a:effectLst/>
              <a:latin typeface="宋体" panose="02010600030101010101" pitchFamily="2" charset="-122"/>
              <a:ea typeface="宋体" panose="02010600030101010101" pitchFamily="2" charset="-122"/>
              <a:cs typeface="Arial" panose="020B0604020202020204" pitchFamily="34" charset="0"/>
            </a:endParaRPr>
          </a:p>
        </p:txBody>
      </p:sp>
      <p:sp>
        <p:nvSpPr>
          <p:cNvPr id="61" name="矩形 60"/>
          <p:cNvSpPr/>
          <p:nvPr/>
        </p:nvSpPr>
        <p:spPr>
          <a:xfrm>
            <a:off x="3947160" y="274320"/>
            <a:ext cx="2575560" cy="4566186"/>
          </a:xfrm>
          <a:prstGeom prst="rect">
            <a:avLst/>
          </a:prstGeom>
        </p:spPr>
        <p:txBody>
          <a:bodyPr wrap="square">
            <a:spAutoFit/>
          </a:bodyPr>
          <a:lstStyle/>
          <a:p>
            <a:pPr>
              <a:lnSpc>
                <a:spcPct val="150000"/>
              </a:lnSpc>
            </a:pPr>
            <a:r>
              <a:rPr lang="zh-CN" altLang="en-US" sz="1400" i="0" dirty="0" smtClean="0">
                <a:effectLst/>
                <a:latin typeface="宋体" panose="02010600030101010101" pitchFamily="2" charset="-122"/>
                <a:ea typeface="宋体" panose="02010600030101010101" pitchFamily="2" charset="-122"/>
              </a:rPr>
              <a:t>成千的植物</a:t>
            </a:r>
            <a:endParaRPr lang="en-US" altLang="zh-CN" sz="1400" i="0" dirty="0" smtClean="0">
              <a:effectLst/>
              <a:latin typeface="宋体" panose="02010600030101010101" pitchFamily="2" charset="-122"/>
              <a:ea typeface="宋体" panose="02010600030101010101" pitchFamily="2" charset="-122"/>
            </a:endParaRPr>
          </a:p>
          <a:p>
            <a:pPr>
              <a:lnSpc>
                <a:spcPct val="150000"/>
              </a:lnSpc>
            </a:pPr>
            <a:r>
              <a:rPr lang="zh-CN" altLang="en-US" sz="1400" i="0" dirty="0" smtClean="0">
                <a:effectLst/>
                <a:latin typeface="宋体" panose="02010600030101010101" pitchFamily="2" charset="-122"/>
                <a:ea typeface="宋体" panose="02010600030101010101" pitchFamily="2" charset="-122"/>
              </a:rPr>
              <a:t>物种被种植</a:t>
            </a:r>
            <a:endParaRPr lang="en-US" altLang="zh-CN" sz="1400" i="0" dirty="0" smtClean="0">
              <a:effectLst/>
              <a:latin typeface="宋体" panose="02010600030101010101" pitchFamily="2" charset="-122"/>
              <a:ea typeface="宋体" panose="02010600030101010101" pitchFamily="2" charset="-122"/>
            </a:endParaRPr>
          </a:p>
          <a:p>
            <a:pPr>
              <a:lnSpc>
                <a:spcPct val="150000"/>
              </a:lnSpc>
            </a:pPr>
            <a:r>
              <a:rPr lang="zh-CN" altLang="en-US" sz="1400" i="0" dirty="0" smtClean="0">
                <a:effectLst/>
                <a:latin typeface="宋体" panose="02010600030101010101" pitchFamily="2" charset="-122"/>
                <a:ea typeface="宋体" panose="02010600030101010101" pitchFamily="2" charset="-122"/>
              </a:rPr>
              <a:t>用来美化环</a:t>
            </a:r>
            <a:endParaRPr lang="en-US" altLang="zh-CN" sz="1400" i="0" dirty="0" smtClean="0">
              <a:effectLst/>
              <a:latin typeface="宋体" panose="02010600030101010101" pitchFamily="2" charset="-122"/>
              <a:ea typeface="宋体" panose="02010600030101010101" pitchFamily="2" charset="-122"/>
            </a:endParaRPr>
          </a:p>
          <a:p>
            <a:pPr>
              <a:lnSpc>
                <a:spcPct val="150000"/>
              </a:lnSpc>
            </a:pPr>
            <a:r>
              <a:rPr lang="zh-CN" altLang="en-US" sz="1400" i="0" dirty="0" smtClean="0">
                <a:effectLst/>
                <a:latin typeface="宋体" panose="02010600030101010101" pitchFamily="2" charset="-122"/>
                <a:ea typeface="宋体" panose="02010600030101010101" pitchFamily="2" charset="-122"/>
              </a:rPr>
              <a:t>境、提供绿</a:t>
            </a:r>
            <a:endParaRPr lang="en-US" altLang="zh-CN" sz="1400" i="0" dirty="0" smtClean="0">
              <a:effectLst/>
              <a:latin typeface="宋体" panose="02010600030101010101" pitchFamily="2" charset="-122"/>
              <a:ea typeface="宋体" panose="02010600030101010101" pitchFamily="2" charset="-122"/>
            </a:endParaRPr>
          </a:p>
          <a:p>
            <a:pPr>
              <a:lnSpc>
                <a:spcPct val="150000"/>
              </a:lnSpc>
            </a:pPr>
            <a:r>
              <a:rPr lang="zh-CN" altLang="en-US" sz="1400" i="0" dirty="0" smtClean="0">
                <a:effectLst/>
                <a:latin typeface="宋体" panose="02010600030101010101" pitchFamily="2" charset="-122"/>
                <a:ea typeface="宋体" panose="02010600030101010101" pitchFamily="2" charset="-122"/>
              </a:rPr>
              <a:t>荫、调整温度、</a:t>
            </a:r>
            <a:endParaRPr lang="en-US" altLang="zh-CN" sz="1400" i="0" dirty="0" smtClean="0">
              <a:effectLst/>
              <a:latin typeface="宋体" panose="02010600030101010101" pitchFamily="2" charset="-122"/>
              <a:ea typeface="宋体" panose="02010600030101010101" pitchFamily="2" charset="-122"/>
            </a:endParaRPr>
          </a:p>
          <a:p>
            <a:pPr>
              <a:lnSpc>
                <a:spcPct val="150000"/>
              </a:lnSpc>
            </a:pPr>
            <a:r>
              <a:rPr lang="zh-CN" altLang="en-US" sz="1400" i="0" dirty="0" smtClean="0">
                <a:effectLst/>
                <a:latin typeface="宋体" panose="02010600030101010101" pitchFamily="2" charset="-122"/>
                <a:ea typeface="宋体" panose="02010600030101010101" pitchFamily="2" charset="-122"/>
              </a:rPr>
              <a:t>降低风速、减少噪音、提供隐私和防止水土流失。人们会在室内放置切花、干燥花和室内盆栽；室外则会设置草坪、藤蔓、多年生草本植物和花坛花草；植物的意象通常被使用于美术、语言、照相、钱币、旗帜</a:t>
            </a:r>
            <a:r>
              <a:rPr lang="zh-CN" altLang="en-US" sz="1400" dirty="0" smtClean="0">
                <a:latin typeface="宋体" panose="02010600030101010101" pitchFamily="2" charset="-122"/>
                <a:ea typeface="宋体" panose="02010600030101010101" pitchFamily="2" charset="-122"/>
              </a:rPr>
              <a:t>等</a:t>
            </a:r>
            <a:r>
              <a:rPr lang="zh-CN" altLang="en-US" sz="1400" i="0" dirty="0" smtClean="0">
                <a:effectLst/>
                <a:latin typeface="宋体" panose="02010600030101010101" pitchFamily="2" charset="-122"/>
                <a:ea typeface="宋体" panose="02010600030101010101" pitchFamily="2" charset="-122"/>
              </a:rPr>
              <a:t>上；活植物可用于绿雕、盆景、插花等。</a:t>
            </a:r>
            <a:endParaRPr lang="zh-CN" altLang="en-US" sz="1400" dirty="0">
              <a:latin typeface="宋体" panose="02010600030101010101" pitchFamily="2" charset="-122"/>
              <a:ea typeface="宋体" panose="02010600030101010101" pitchFamily="2" charset="-122"/>
            </a:endParaRPr>
          </a:p>
        </p:txBody>
      </p:sp>
      <p:grpSp>
        <p:nvGrpSpPr>
          <p:cNvPr id="38" name="组合 37"/>
          <p:cNvGrpSpPr/>
          <p:nvPr/>
        </p:nvGrpSpPr>
        <p:grpSpPr>
          <a:xfrm>
            <a:off x="213360" y="381000"/>
            <a:ext cx="881482" cy="1493520"/>
            <a:chOff x="1478280" y="2270760"/>
            <a:chExt cx="881482" cy="1493520"/>
          </a:xfrm>
        </p:grpSpPr>
        <p:grpSp>
          <p:nvGrpSpPr>
            <p:cNvPr id="39" name="组合 32"/>
            <p:cNvGrpSpPr/>
            <p:nvPr/>
          </p:nvGrpSpPr>
          <p:grpSpPr>
            <a:xfrm>
              <a:off x="1493520" y="2936855"/>
              <a:ext cx="866242" cy="827425"/>
              <a:chOff x="1478280" y="3028295"/>
              <a:chExt cx="866242" cy="827425"/>
            </a:xfrm>
          </p:grpSpPr>
          <p:sp>
            <p:nvSpPr>
              <p:cNvPr id="43" name="等腰三角形 42"/>
              <p:cNvSpPr/>
              <p:nvPr/>
            </p:nvSpPr>
            <p:spPr>
              <a:xfrm rot="10800000">
                <a:off x="1478280" y="3108960"/>
                <a:ext cx="866242" cy="746760"/>
              </a:xfrm>
              <a:prstGeom prst="triangle">
                <a:avLst/>
              </a:prstGeom>
              <a:solidFill>
                <a:srgbClr val="FFFFCC"/>
              </a:solidFill>
              <a:ln>
                <a:solidFill>
                  <a:srgbClr val="FFFF79"/>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楷体" pitchFamily="49" charset="-122"/>
                  <a:ea typeface="楷体" pitchFamily="49" charset="-122"/>
                </a:endParaRPr>
              </a:p>
            </p:txBody>
          </p:sp>
          <p:sp>
            <p:nvSpPr>
              <p:cNvPr id="44" name="矩形 43"/>
              <p:cNvSpPr/>
              <p:nvPr/>
            </p:nvSpPr>
            <p:spPr>
              <a:xfrm>
                <a:off x="1591439" y="3028295"/>
                <a:ext cx="596638" cy="584775"/>
              </a:xfrm>
              <a:prstGeom prst="rect">
                <a:avLst/>
              </a:prstGeom>
              <a:noFill/>
            </p:spPr>
            <p:txBody>
              <a:bodyPr wrap="none" lIns="91440" tIns="45720" rIns="91440" bIns="45720">
                <a:spAutoFit/>
              </a:bodyPr>
              <a:lstStyle/>
              <a:p>
                <a:pPr algn="ctr"/>
                <a:r>
                  <a:rPr lang="zh-CN" altLang="en-US" sz="3200" b="1" dirty="0" smtClean="0">
                    <a:ln w="3175" cmpd="sng">
                      <a:solidFill>
                        <a:srgbClr val="FFFF79"/>
                      </a:solidFill>
                      <a:prstDash val="solid"/>
                    </a:ln>
                    <a:solidFill>
                      <a:srgbClr val="FFFFCC"/>
                    </a:solidFill>
                    <a:effectLst>
                      <a:glow rad="139700">
                        <a:schemeClr val="accent2">
                          <a:satMod val="175000"/>
                          <a:alpha val="40000"/>
                        </a:schemeClr>
                      </a:glow>
                    </a:effectLst>
                    <a:latin typeface="楷体" pitchFamily="49" charset="-122"/>
                    <a:ea typeface="楷体" pitchFamily="49" charset="-122"/>
                  </a:rPr>
                  <a:t>用</a:t>
                </a:r>
                <a:endParaRPr lang="zh-CN" altLang="en-US" sz="3200" b="1" cap="none" spc="0" dirty="0" smtClean="0">
                  <a:ln w="3175" cmpd="sng">
                    <a:solidFill>
                      <a:srgbClr val="FFFF79"/>
                    </a:solidFill>
                    <a:prstDash val="solid"/>
                  </a:ln>
                  <a:solidFill>
                    <a:srgbClr val="FFFFCC"/>
                  </a:solidFill>
                  <a:effectLst>
                    <a:glow rad="139700">
                      <a:schemeClr val="accent2">
                        <a:satMod val="175000"/>
                        <a:alpha val="40000"/>
                      </a:schemeClr>
                    </a:glow>
                  </a:effectLst>
                  <a:latin typeface="楷体" pitchFamily="49" charset="-122"/>
                  <a:ea typeface="楷体" pitchFamily="49" charset="-122"/>
                </a:endParaRPr>
              </a:p>
            </p:txBody>
          </p:sp>
        </p:grpSp>
        <p:grpSp>
          <p:nvGrpSpPr>
            <p:cNvPr id="40" name="组合 33"/>
            <p:cNvGrpSpPr/>
            <p:nvPr/>
          </p:nvGrpSpPr>
          <p:grpSpPr>
            <a:xfrm>
              <a:off x="1478280" y="2270760"/>
              <a:ext cx="866242" cy="746760"/>
              <a:chOff x="1478280" y="2270760"/>
              <a:chExt cx="866242" cy="746760"/>
            </a:xfrm>
          </p:grpSpPr>
          <p:sp>
            <p:nvSpPr>
              <p:cNvPr id="41" name="等腰三角形 40"/>
              <p:cNvSpPr/>
              <p:nvPr/>
            </p:nvSpPr>
            <p:spPr>
              <a:xfrm>
                <a:off x="1478280" y="2270760"/>
                <a:ext cx="866242" cy="746760"/>
              </a:xfrm>
              <a:prstGeom prst="triangle">
                <a:avLst/>
              </a:prstGeom>
              <a:solidFill>
                <a:srgbClr val="FFFFCC"/>
              </a:solidFill>
              <a:ln>
                <a:solidFill>
                  <a:srgbClr val="FFFF79"/>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楷体" pitchFamily="49" charset="-122"/>
                  <a:ea typeface="楷体" pitchFamily="49" charset="-122"/>
                </a:endParaRPr>
              </a:p>
            </p:txBody>
          </p:sp>
          <p:sp>
            <p:nvSpPr>
              <p:cNvPr id="42" name="矩形 41"/>
              <p:cNvSpPr/>
              <p:nvPr/>
            </p:nvSpPr>
            <p:spPr>
              <a:xfrm>
                <a:off x="1606683" y="2403455"/>
                <a:ext cx="596638" cy="584775"/>
              </a:xfrm>
              <a:prstGeom prst="rect">
                <a:avLst/>
              </a:prstGeom>
              <a:noFill/>
            </p:spPr>
            <p:txBody>
              <a:bodyPr wrap="none" lIns="91440" tIns="45720" rIns="91440" bIns="45720">
                <a:spAutoFit/>
              </a:bodyPr>
              <a:lstStyle/>
              <a:p>
                <a:pPr algn="ctr"/>
                <a:r>
                  <a:rPr lang="zh-CN" altLang="en-US" sz="3200" b="1" dirty="0" smtClean="0">
                    <a:ln w="3175" cmpd="sng">
                      <a:solidFill>
                        <a:srgbClr val="FFFF79"/>
                      </a:solidFill>
                      <a:prstDash val="solid"/>
                    </a:ln>
                    <a:solidFill>
                      <a:srgbClr val="FFFFCC"/>
                    </a:solidFill>
                    <a:effectLst>
                      <a:glow rad="139700">
                        <a:schemeClr val="accent2">
                          <a:satMod val="175000"/>
                          <a:alpha val="40000"/>
                        </a:schemeClr>
                      </a:glow>
                    </a:effectLst>
                    <a:latin typeface="楷体" pitchFamily="49" charset="-122"/>
                    <a:ea typeface="楷体" pitchFamily="49" charset="-122"/>
                  </a:rPr>
                  <a:t>食</a:t>
                </a:r>
                <a:endParaRPr lang="zh-CN" altLang="en-US" sz="3200" b="1" cap="none" spc="0" dirty="0" smtClean="0">
                  <a:ln w="3175" cmpd="sng">
                    <a:solidFill>
                      <a:srgbClr val="FFFF79"/>
                    </a:solidFill>
                    <a:prstDash val="solid"/>
                  </a:ln>
                  <a:solidFill>
                    <a:srgbClr val="FFFFCC"/>
                  </a:solidFill>
                  <a:effectLst>
                    <a:glow rad="139700">
                      <a:schemeClr val="accent2">
                        <a:satMod val="175000"/>
                        <a:alpha val="40000"/>
                      </a:schemeClr>
                    </a:glow>
                  </a:effectLst>
                  <a:latin typeface="楷体" pitchFamily="49" charset="-122"/>
                  <a:ea typeface="楷体" pitchFamily="49" charset="-122"/>
                </a:endParaRPr>
              </a:p>
            </p:txBody>
          </p:sp>
        </p:grpSp>
      </p:grpSp>
      <p:grpSp>
        <p:nvGrpSpPr>
          <p:cNvPr id="8" name="组合 7"/>
          <p:cNvGrpSpPr/>
          <p:nvPr/>
        </p:nvGrpSpPr>
        <p:grpSpPr>
          <a:xfrm>
            <a:off x="0" y="5222359"/>
            <a:ext cx="964096" cy="3836505"/>
            <a:chOff x="59635" y="188844"/>
            <a:chExt cx="964096" cy="3836505"/>
          </a:xfrm>
        </p:grpSpPr>
        <p:sp>
          <p:nvSpPr>
            <p:cNvPr id="6" name="竖卷形 5"/>
            <p:cNvSpPr/>
            <p:nvPr/>
          </p:nvSpPr>
          <p:spPr>
            <a:xfrm>
              <a:off x="59635" y="188844"/>
              <a:ext cx="964096" cy="3836505"/>
            </a:xfrm>
            <a:prstGeom prst="verticalScroll">
              <a:avLst/>
            </a:prstGeom>
            <a:solidFill>
              <a:srgbClr val="418F53">
                <a:alpha val="50196"/>
              </a:srgb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7" name="矩形 6"/>
            <p:cNvSpPr/>
            <p:nvPr/>
          </p:nvSpPr>
          <p:spPr>
            <a:xfrm>
              <a:off x="245929" y="353343"/>
              <a:ext cx="601447" cy="3539430"/>
            </a:xfrm>
            <a:prstGeom prst="rect">
              <a:avLst/>
            </a:prstGeom>
            <a:noFill/>
          </p:spPr>
          <p:txBody>
            <a:bodyPr wrap="none" lIns="91440" tIns="45720" rIns="91440" bIns="45720">
              <a:spAutoFit/>
            </a:bodyPr>
            <a:lstStyle/>
            <a:p>
              <a:pPr algn="ctr"/>
              <a:r>
                <a:rPr lang="zh-CN" altLang="en-U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植</a:t>
              </a:r>
              <a:endParaRPr lang="en-US" altLang="zh-CN"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a:p>
              <a:pPr algn="ctr"/>
              <a:r>
                <a:rPr lang="zh-CN" altLang="en-U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物</a:t>
              </a:r>
              <a:endParaRPr lang="en-US" altLang="zh-CN"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a:p>
              <a:pPr algn="ctr"/>
              <a:r>
                <a:rPr lang="zh-CN" altLang="en-U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的</a:t>
              </a:r>
              <a:endParaRPr lang="en-US" altLang="zh-CN"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a:p>
              <a:pPr algn="ctr"/>
              <a:r>
                <a:rPr lang="zh-CN" altLang="en-U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主</a:t>
              </a:r>
              <a:endParaRPr lang="en-US" altLang="zh-CN"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a:p>
              <a:pPr algn="ctr"/>
              <a:r>
                <a:rPr lang="zh-CN" altLang="en-U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要</a:t>
              </a:r>
              <a:endParaRPr lang="en-US" altLang="zh-CN"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a:p>
              <a:pPr algn="ctr"/>
              <a:r>
                <a:rPr lang="zh-CN" altLang="en-U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价</a:t>
              </a:r>
              <a:endParaRPr lang="en-US" altLang="zh-CN"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a:p>
              <a:pPr algn="ctr"/>
              <a:r>
                <a:rPr lang="zh-CN" altLang="en-US" sz="32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值</a:t>
              </a:r>
              <a:endParaRPr lang="zh-CN" altLang="en-US" sz="32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p:txBody>
        </p:sp>
      </p:grpSp>
      <p:grpSp>
        <p:nvGrpSpPr>
          <p:cNvPr id="23" name="组合 22"/>
          <p:cNvGrpSpPr/>
          <p:nvPr/>
        </p:nvGrpSpPr>
        <p:grpSpPr>
          <a:xfrm>
            <a:off x="5502965" y="5203804"/>
            <a:ext cx="1188720" cy="1981200"/>
            <a:chOff x="1874520" y="1706880"/>
            <a:chExt cx="1188720" cy="1981200"/>
          </a:xfrm>
        </p:grpSpPr>
        <p:grpSp>
          <p:nvGrpSpPr>
            <p:cNvPr id="13" name="组合 12"/>
            <p:cNvGrpSpPr/>
            <p:nvPr/>
          </p:nvGrpSpPr>
          <p:grpSpPr>
            <a:xfrm>
              <a:off x="2270760" y="2895600"/>
              <a:ext cx="792480" cy="792480"/>
              <a:chOff x="1417320" y="1249680"/>
              <a:chExt cx="792480" cy="792480"/>
            </a:xfrm>
          </p:grpSpPr>
          <p:sp>
            <p:nvSpPr>
              <p:cNvPr id="11" name="菱形 10"/>
              <p:cNvSpPr/>
              <p:nvPr/>
            </p:nvSpPr>
            <p:spPr>
              <a:xfrm>
                <a:off x="1417320" y="1249680"/>
                <a:ext cx="792480" cy="792480"/>
              </a:xfrm>
              <a:prstGeom prst="diamond">
                <a:avLst/>
              </a:prstGeom>
              <a:gradFill flip="none" rotWithShape="1">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12" name="矩形 11"/>
              <p:cNvSpPr/>
              <p:nvPr/>
            </p:nvSpPr>
            <p:spPr>
              <a:xfrm>
                <a:off x="1490395" y="1290935"/>
                <a:ext cx="646331" cy="646331"/>
              </a:xfrm>
              <a:prstGeom prst="rect">
                <a:avLst/>
              </a:prstGeom>
              <a:noFill/>
            </p:spPr>
            <p:txBody>
              <a:bodyPr wrap="none" lIns="91440" tIns="45720" rIns="91440" bIns="45720">
                <a:spAutoFit/>
              </a:bodyPr>
              <a:lstStyle/>
              <a:p>
                <a:pPr algn="ctr"/>
                <a:r>
                  <a:rPr lang="zh-CN" alt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楷体" pitchFamily="49" charset="-122"/>
                    <a:ea typeface="楷体" pitchFamily="49" charset="-122"/>
                  </a:rPr>
                  <a:t>值</a:t>
                </a:r>
                <a:endParaRPr lang="zh-CN" altLang="en-US" sz="36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楷体" pitchFamily="49" charset="-122"/>
                  <a:ea typeface="楷体" pitchFamily="49" charset="-122"/>
                </a:endParaRPr>
              </a:p>
            </p:txBody>
          </p:sp>
        </p:grpSp>
        <p:grpSp>
          <p:nvGrpSpPr>
            <p:cNvPr id="14" name="组合 13"/>
            <p:cNvGrpSpPr/>
            <p:nvPr/>
          </p:nvGrpSpPr>
          <p:grpSpPr>
            <a:xfrm>
              <a:off x="2270760" y="2103120"/>
              <a:ext cx="792480" cy="792480"/>
              <a:chOff x="1417320" y="1249680"/>
              <a:chExt cx="792480" cy="792480"/>
            </a:xfrm>
          </p:grpSpPr>
          <p:sp>
            <p:nvSpPr>
              <p:cNvPr id="15" name="菱形 14"/>
              <p:cNvSpPr/>
              <p:nvPr/>
            </p:nvSpPr>
            <p:spPr>
              <a:xfrm>
                <a:off x="1417320" y="1249680"/>
                <a:ext cx="792480" cy="792480"/>
              </a:xfrm>
              <a:prstGeom prst="diamond">
                <a:avLst/>
              </a:prstGeom>
              <a:gradFill flip="none" rotWithShape="1">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16" name="矩形 15"/>
              <p:cNvSpPr/>
              <p:nvPr/>
            </p:nvSpPr>
            <p:spPr>
              <a:xfrm>
                <a:off x="1490397" y="1290935"/>
                <a:ext cx="646331" cy="646331"/>
              </a:xfrm>
              <a:prstGeom prst="rect">
                <a:avLst/>
              </a:prstGeom>
              <a:noFill/>
            </p:spPr>
            <p:txBody>
              <a:bodyPr wrap="none" lIns="91440" tIns="45720" rIns="91440" bIns="45720">
                <a:spAutoFit/>
              </a:bodyPr>
              <a:lstStyle/>
              <a:p>
                <a:pPr algn="ctr"/>
                <a:r>
                  <a:rPr lang="zh-CN" altLang="en-US"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楷体" pitchFamily="49" charset="-122"/>
                    <a:ea typeface="楷体" pitchFamily="49" charset="-122"/>
                  </a:rPr>
                  <a:t>料</a:t>
                </a:r>
                <a:endParaRPr lang="zh-CN" altLang="en-US" sz="36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楷体" pitchFamily="49" charset="-122"/>
                  <a:ea typeface="楷体" pitchFamily="49" charset="-122"/>
                </a:endParaRPr>
              </a:p>
            </p:txBody>
          </p:sp>
        </p:grpSp>
        <p:grpSp>
          <p:nvGrpSpPr>
            <p:cNvPr id="17" name="组合 16"/>
            <p:cNvGrpSpPr/>
            <p:nvPr/>
          </p:nvGrpSpPr>
          <p:grpSpPr>
            <a:xfrm>
              <a:off x="1874520" y="2499360"/>
              <a:ext cx="792480" cy="792480"/>
              <a:chOff x="1417320" y="1249680"/>
              <a:chExt cx="792480" cy="792480"/>
            </a:xfrm>
          </p:grpSpPr>
          <p:sp>
            <p:nvSpPr>
              <p:cNvPr id="18" name="菱形 17"/>
              <p:cNvSpPr/>
              <p:nvPr/>
            </p:nvSpPr>
            <p:spPr>
              <a:xfrm>
                <a:off x="1417320" y="1249680"/>
                <a:ext cx="792480" cy="792480"/>
              </a:xfrm>
              <a:prstGeom prst="diamond">
                <a:avLst/>
              </a:prstGeom>
              <a:gradFill flip="none" rotWithShape="1">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19" name="矩形 18"/>
              <p:cNvSpPr/>
              <p:nvPr/>
            </p:nvSpPr>
            <p:spPr>
              <a:xfrm>
                <a:off x="1490395" y="1290935"/>
                <a:ext cx="646331" cy="646331"/>
              </a:xfrm>
              <a:prstGeom prst="rect">
                <a:avLst/>
              </a:prstGeom>
              <a:noFill/>
            </p:spPr>
            <p:txBody>
              <a:bodyPr wrap="none" lIns="91440" tIns="45720" rIns="91440" bIns="45720">
                <a:spAutoFit/>
              </a:bodyPr>
              <a:lstStyle/>
              <a:p>
                <a:pPr algn="ctr"/>
                <a:r>
                  <a:rPr lang="zh-CN" altLang="en-US" sz="36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楷体" pitchFamily="49" charset="-122"/>
                    <a:ea typeface="楷体" pitchFamily="49" charset="-122"/>
                  </a:rPr>
                  <a:t>价</a:t>
                </a:r>
              </a:p>
            </p:txBody>
          </p:sp>
        </p:grpSp>
        <p:grpSp>
          <p:nvGrpSpPr>
            <p:cNvPr id="20" name="组合 19"/>
            <p:cNvGrpSpPr/>
            <p:nvPr/>
          </p:nvGrpSpPr>
          <p:grpSpPr>
            <a:xfrm>
              <a:off x="1874520" y="1706880"/>
              <a:ext cx="792480" cy="792480"/>
              <a:chOff x="1417320" y="1249680"/>
              <a:chExt cx="792480" cy="792480"/>
            </a:xfrm>
          </p:grpSpPr>
          <p:sp>
            <p:nvSpPr>
              <p:cNvPr id="21" name="菱形 20"/>
              <p:cNvSpPr/>
              <p:nvPr/>
            </p:nvSpPr>
            <p:spPr>
              <a:xfrm>
                <a:off x="1417320" y="1249680"/>
                <a:ext cx="792480" cy="792480"/>
              </a:xfrm>
              <a:prstGeom prst="diamond">
                <a:avLst/>
              </a:prstGeom>
              <a:gradFill flip="none" rotWithShape="1">
                <a:gsLst>
                  <a:gs pos="0">
                    <a:schemeClr val="bg2">
                      <a:lumMod val="75000"/>
                      <a:shade val="30000"/>
                      <a:satMod val="115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22" name="矩形 21"/>
              <p:cNvSpPr/>
              <p:nvPr/>
            </p:nvSpPr>
            <p:spPr>
              <a:xfrm>
                <a:off x="1490396" y="1290935"/>
                <a:ext cx="646331" cy="646331"/>
              </a:xfrm>
              <a:prstGeom prst="rect">
                <a:avLst/>
              </a:prstGeom>
              <a:noFill/>
            </p:spPr>
            <p:txBody>
              <a:bodyPr wrap="none" lIns="91440" tIns="45720" rIns="91440" bIns="45720">
                <a:spAutoFit/>
              </a:bodyPr>
              <a:lstStyle/>
              <a:p>
                <a:pPr algn="ctr"/>
                <a:r>
                  <a:rPr lang="zh-CN" altLang="en-US" sz="3600" b="0" cap="none" spc="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楷体" pitchFamily="49" charset="-122"/>
                    <a:ea typeface="楷体" pitchFamily="49" charset="-122"/>
                  </a:rPr>
                  <a:t>原</a:t>
                </a:r>
              </a:p>
            </p:txBody>
          </p:sp>
        </p:grpSp>
      </p:grpSp>
      <p:cxnSp>
        <p:nvCxnSpPr>
          <p:cNvPr id="25" name="直接连接符 24"/>
          <p:cNvCxnSpPr/>
          <p:nvPr/>
        </p:nvCxnSpPr>
        <p:spPr>
          <a:xfrm>
            <a:off x="212946" y="5082910"/>
            <a:ext cx="6463862" cy="15766"/>
          </a:xfrm>
          <a:prstGeom prst="line">
            <a:avLst/>
          </a:prstGeom>
          <a:ln w="38100">
            <a:solidFill>
              <a:srgbClr val="FFFF79"/>
            </a:solidFill>
            <a:prstDash val="dash"/>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41960" y="1813560"/>
            <a:ext cx="881482" cy="1493520"/>
            <a:chOff x="1478280" y="2270760"/>
            <a:chExt cx="881482" cy="1493520"/>
          </a:xfrm>
        </p:grpSpPr>
        <p:grpSp>
          <p:nvGrpSpPr>
            <p:cNvPr id="33" name="组合 32"/>
            <p:cNvGrpSpPr/>
            <p:nvPr/>
          </p:nvGrpSpPr>
          <p:grpSpPr>
            <a:xfrm>
              <a:off x="1493520" y="2936855"/>
              <a:ext cx="866242" cy="827425"/>
              <a:chOff x="1478280" y="3028295"/>
              <a:chExt cx="866242" cy="827425"/>
            </a:xfrm>
          </p:grpSpPr>
          <p:sp>
            <p:nvSpPr>
              <p:cNvPr id="30" name="等腰三角形 29"/>
              <p:cNvSpPr/>
              <p:nvPr/>
            </p:nvSpPr>
            <p:spPr>
              <a:xfrm rot="10800000">
                <a:off x="1478280" y="3108960"/>
                <a:ext cx="866242" cy="746760"/>
              </a:xfrm>
              <a:prstGeom prst="triangle">
                <a:avLst/>
              </a:prstGeom>
              <a:solidFill>
                <a:srgbClr val="FFFFCC"/>
              </a:solidFill>
              <a:ln>
                <a:solidFill>
                  <a:srgbClr val="FFFF79"/>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楷体" pitchFamily="49" charset="-122"/>
                  <a:ea typeface="楷体" pitchFamily="49" charset="-122"/>
                </a:endParaRPr>
              </a:p>
            </p:txBody>
          </p:sp>
          <p:sp>
            <p:nvSpPr>
              <p:cNvPr id="32" name="矩形 31"/>
              <p:cNvSpPr/>
              <p:nvPr/>
            </p:nvSpPr>
            <p:spPr>
              <a:xfrm>
                <a:off x="1591439" y="3028295"/>
                <a:ext cx="596637" cy="584775"/>
              </a:xfrm>
              <a:prstGeom prst="rect">
                <a:avLst/>
              </a:prstGeom>
              <a:noFill/>
            </p:spPr>
            <p:txBody>
              <a:bodyPr wrap="none" lIns="91440" tIns="45720" rIns="91440" bIns="45720">
                <a:spAutoFit/>
              </a:bodyPr>
              <a:lstStyle/>
              <a:p>
                <a:pPr algn="ctr"/>
                <a:r>
                  <a:rPr lang="zh-CN" altLang="en-US" sz="3200" b="1" dirty="0" smtClean="0">
                    <a:ln w="3175" cmpd="sng">
                      <a:solidFill>
                        <a:srgbClr val="FFFF79"/>
                      </a:solidFill>
                      <a:prstDash val="solid"/>
                    </a:ln>
                    <a:solidFill>
                      <a:srgbClr val="FFFFCC"/>
                    </a:solidFill>
                    <a:effectLst>
                      <a:glow rad="139700">
                        <a:schemeClr val="accent2">
                          <a:satMod val="175000"/>
                          <a:alpha val="40000"/>
                        </a:schemeClr>
                      </a:glow>
                    </a:effectLst>
                    <a:latin typeface="楷体" pitchFamily="49" charset="-122"/>
                    <a:ea typeface="楷体" pitchFamily="49" charset="-122"/>
                  </a:rPr>
                  <a:t>值</a:t>
                </a:r>
                <a:endParaRPr lang="zh-CN" altLang="en-US" sz="3200" b="1" cap="none" spc="0" dirty="0" smtClean="0">
                  <a:ln w="3175" cmpd="sng">
                    <a:solidFill>
                      <a:srgbClr val="FFFF79"/>
                    </a:solidFill>
                    <a:prstDash val="solid"/>
                  </a:ln>
                  <a:solidFill>
                    <a:srgbClr val="FFFFCC"/>
                  </a:solidFill>
                  <a:effectLst>
                    <a:glow rad="139700">
                      <a:schemeClr val="accent2">
                        <a:satMod val="175000"/>
                        <a:alpha val="40000"/>
                      </a:schemeClr>
                    </a:glow>
                  </a:effectLst>
                  <a:latin typeface="楷体" pitchFamily="49" charset="-122"/>
                  <a:ea typeface="楷体" pitchFamily="49" charset="-122"/>
                </a:endParaRPr>
              </a:p>
            </p:txBody>
          </p:sp>
        </p:grpSp>
        <p:grpSp>
          <p:nvGrpSpPr>
            <p:cNvPr id="34" name="组合 33"/>
            <p:cNvGrpSpPr/>
            <p:nvPr/>
          </p:nvGrpSpPr>
          <p:grpSpPr>
            <a:xfrm>
              <a:off x="1478280" y="2270760"/>
              <a:ext cx="866242" cy="746760"/>
              <a:chOff x="1478280" y="2270760"/>
              <a:chExt cx="866242" cy="746760"/>
            </a:xfrm>
          </p:grpSpPr>
          <p:sp>
            <p:nvSpPr>
              <p:cNvPr id="35" name="等腰三角形 34"/>
              <p:cNvSpPr/>
              <p:nvPr/>
            </p:nvSpPr>
            <p:spPr>
              <a:xfrm>
                <a:off x="1478280" y="2270760"/>
                <a:ext cx="866242" cy="746760"/>
              </a:xfrm>
              <a:prstGeom prst="triangle">
                <a:avLst/>
              </a:prstGeom>
              <a:solidFill>
                <a:srgbClr val="FFFFCC"/>
              </a:solidFill>
              <a:ln>
                <a:solidFill>
                  <a:srgbClr val="FFFF79"/>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楷体" pitchFamily="49" charset="-122"/>
                  <a:ea typeface="楷体" pitchFamily="49" charset="-122"/>
                </a:endParaRPr>
              </a:p>
            </p:txBody>
          </p:sp>
          <p:sp>
            <p:nvSpPr>
              <p:cNvPr id="36" name="矩形 35"/>
              <p:cNvSpPr/>
              <p:nvPr/>
            </p:nvSpPr>
            <p:spPr>
              <a:xfrm>
                <a:off x="1606681" y="2403455"/>
                <a:ext cx="596637" cy="584775"/>
              </a:xfrm>
              <a:prstGeom prst="rect">
                <a:avLst/>
              </a:prstGeom>
              <a:noFill/>
            </p:spPr>
            <p:txBody>
              <a:bodyPr wrap="none" lIns="91440" tIns="45720" rIns="91440" bIns="45720">
                <a:spAutoFit/>
              </a:bodyPr>
              <a:lstStyle/>
              <a:p>
                <a:pPr algn="ctr"/>
                <a:r>
                  <a:rPr lang="zh-CN" altLang="en-US" sz="3200" b="1" cap="none" spc="0" dirty="0" smtClean="0">
                    <a:ln w="3175" cmpd="sng">
                      <a:solidFill>
                        <a:srgbClr val="FFFF79"/>
                      </a:solidFill>
                      <a:prstDash val="solid"/>
                    </a:ln>
                    <a:solidFill>
                      <a:srgbClr val="FFFFCC"/>
                    </a:solidFill>
                    <a:effectLst>
                      <a:glow rad="139700">
                        <a:schemeClr val="accent2">
                          <a:satMod val="175000"/>
                          <a:alpha val="40000"/>
                        </a:schemeClr>
                      </a:glow>
                    </a:effectLst>
                    <a:latin typeface="楷体" pitchFamily="49" charset="-122"/>
                    <a:ea typeface="楷体" pitchFamily="49" charset="-122"/>
                  </a:rPr>
                  <a:t>价</a:t>
                </a:r>
              </a:p>
            </p:txBody>
          </p:sp>
        </p:grpSp>
      </p:grpSp>
      <p:cxnSp>
        <p:nvCxnSpPr>
          <p:cNvPr id="47" name="直接连接符 46"/>
          <p:cNvCxnSpPr/>
          <p:nvPr/>
        </p:nvCxnSpPr>
        <p:spPr>
          <a:xfrm flipH="1">
            <a:off x="3688080" y="198120"/>
            <a:ext cx="30480" cy="4785360"/>
          </a:xfrm>
          <a:prstGeom prst="line">
            <a:avLst/>
          </a:prstGeom>
          <a:ln w="38100">
            <a:solidFill>
              <a:srgbClr val="FFFF79"/>
            </a:solidFill>
            <a:prstDash val="dash"/>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5303520" y="320040"/>
            <a:ext cx="1325880" cy="1325880"/>
            <a:chOff x="5440680" y="60960"/>
            <a:chExt cx="1325880" cy="1325880"/>
          </a:xfrm>
        </p:grpSpPr>
        <p:sp>
          <p:nvSpPr>
            <p:cNvPr id="55" name="流程图: 或者 54"/>
            <p:cNvSpPr/>
            <p:nvPr/>
          </p:nvSpPr>
          <p:spPr>
            <a:xfrm>
              <a:off x="5440680" y="60960"/>
              <a:ext cx="1325880" cy="1325880"/>
            </a:xfrm>
            <a:prstGeom prst="flowChartOr">
              <a:avLst/>
            </a:prstGeom>
            <a:blipFill>
              <a:blip r:embed="rId2" cstate="print"/>
              <a:tile tx="0" ty="0" sx="100000" sy="100000" flip="none" algn="tl"/>
            </a:blipFill>
            <a:ln>
              <a:solidFill>
                <a:srgbClr val="79B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56" name="矩形 55"/>
            <p:cNvSpPr/>
            <p:nvPr/>
          </p:nvSpPr>
          <p:spPr>
            <a:xfrm>
              <a:off x="6044029" y="137160"/>
              <a:ext cx="646331" cy="64633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spc="0"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楷体" pitchFamily="49" charset="-122"/>
                  <a:ea typeface="楷体" pitchFamily="49" charset="-122"/>
                </a:rPr>
                <a:t>观</a:t>
              </a:r>
            </a:p>
          </p:txBody>
        </p:sp>
        <p:sp>
          <p:nvSpPr>
            <p:cNvPr id="57" name="矩形 56"/>
            <p:cNvSpPr/>
            <p:nvPr/>
          </p:nvSpPr>
          <p:spPr>
            <a:xfrm>
              <a:off x="5510629" y="655320"/>
              <a:ext cx="646331" cy="64633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楷体" pitchFamily="49" charset="-122"/>
                  <a:ea typeface="楷体" pitchFamily="49" charset="-122"/>
                </a:rPr>
                <a:t>值</a:t>
              </a:r>
              <a:endParaRPr lang="zh-CN" altLang="en-US" sz="3600" b="1" cap="all" spc="0"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楷体" pitchFamily="49" charset="-122"/>
                <a:ea typeface="楷体" pitchFamily="49" charset="-122"/>
              </a:endParaRPr>
            </a:p>
          </p:txBody>
        </p:sp>
        <p:sp>
          <p:nvSpPr>
            <p:cNvPr id="58" name="矩形 57"/>
            <p:cNvSpPr/>
            <p:nvPr/>
          </p:nvSpPr>
          <p:spPr>
            <a:xfrm>
              <a:off x="6044030" y="655320"/>
              <a:ext cx="646331" cy="64633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楷体" pitchFamily="49" charset="-122"/>
                  <a:ea typeface="楷体" pitchFamily="49" charset="-122"/>
                </a:rPr>
                <a:t>赏</a:t>
              </a:r>
              <a:endParaRPr lang="zh-CN" altLang="en-US" sz="3600" b="1" cap="all" spc="0"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楷体" pitchFamily="49" charset="-122"/>
                <a:ea typeface="楷体" pitchFamily="49" charset="-122"/>
              </a:endParaRPr>
            </a:p>
          </p:txBody>
        </p:sp>
        <p:sp>
          <p:nvSpPr>
            <p:cNvPr id="59" name="矩形 58"/>
            <p:cNvSpPr/>
            <p:nvPr/>
          </p:nvSpPr>
          <p:spPr>
            <a:xfrm>
              <a:off x="5510629" y="137160"/>
              <a:ext cx="646331" cy="646331"/>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zh-CN" altLang="en-US" sz="3600" b="1" cap="all"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楷体" pitchFamily="49" charset="-122"/>
                  <a:ea typeface="楷体" pitchFamily="49" charset="-122"/>
                </a:rPr>
                <a:t>价</a:t>
              </a:r>
              <a:endParaRPr lang="zh-CN" altLang="en-US" sz="3600" b="1" cap="all" spc="0" dirty="0" smtClean="0">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楷体" pitchFamily="49" charset="-122"/>
                <a:ea typeface="楷体" pitchFamily="49" charset="-122"/>
              </a:endParaRP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198120" y="3679825"/>
            <a:ext cx="2575560" cy="5262979"/>
          </a:xfrm>
          <a:prstGeom prst="rect">
            <a:avLst/>
          </a:prstGeom>
        </p:spPr>
        <p:txBody>
          <a:bodyPr wrap="square">
            <a:spAutoFit/>
          </a:bodyPr>
          <a:lstStyle/>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dirty="0" smtClean="0">
                <a:latin typeface="宋体" panose="02010600030101010101" pitchFamily="2" charset="-122"/>
                <a:ea typeface="宋体" panose="02010600030101010101" pitchFamily="2" charset="-122"/>
                <a:cs typeface="宋体" panose="02010600030101010101" pitchFamily="2" charset="-122"/>
              </a:rPr>
              <a:t>森林</a:t>
            </a:r>
            <a:r>
              <a:rPr lang="zh-CN" altLang="en-US" sz="1400" dirty="0">
                <a:latin typeface="宋体" panose="02010600030101010101" pitchFamily="2" charset="-122"/>
                <a:ea typeface="宋体" panose="02010600030101010101" pitchFamily="2" charset="-122"/>
                <a:cs typeface="宋体" panose="02010600030101010101" pitchFamily="2" charset="-122"/>
              </a:rPr>
              <a:t>是</a:t>
            </a:r>
            <a:r>
              <a:rPr lang="zh-CN" altLang="en-US" sz="1400" dirty="0" smtClean="0">
                <a:latin typeface="宋体" panose="02010600030101010101" pitchFamily="2" charset="-122"/>
                <a:ea typeface="宋体" panose="02010600030101010101" pitchFamily="2" charset="-122"/>
                <a:cs typeface="宋体" panose="02010600030101010101" pitchFamily="2" charset="-122"/>
              </a:rPr>
              <a:t>生态系统的</a:t>
            </a:r>
            <a:endParaRPr lang="en-US" altLang="zh-CN" sz="1400" dirty="0" smtClean="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dirty="0" smtClean="0">
                <a:latin typeface="宋体" panose="02010600030101010101" pitchFamily="2" charset="-122"/>
                <a:ea typeface="宋体" panose="02010600030101010101" pitchFamily="2" charset="-122"/>
                <a:cs typeface="宋体" panose="02010600030101010101" pitchFamily="2" charset="-122"/>
              </a:rPr>
              <a:t>重要</a:t>
            </a:r>
            <a:r>
              <a:rPr lang="zh-CN" altLang="en-US" sz="1400" dirty="0">
                <a:latin typeface="宋体" panose="02010600030101010101" pitchFamily="2" charset="-122"/>
                <a:ea typeface="宋体" panose="02010600030101010101" pitchFamily="2" charset="-122"/>
                <a:cs typeface="宋体" panose="02010600030101010101" pitchFamily="2" charset="-122"/>
              </a:rPr>
              <a:t>支柱。</a:t>
            </a:r>
            <a:r>
              <a:rPr lang="zh-CN" altLang="en-US" sz="1400" dirty="0" smtClean="0">
                <a:latin typeface="宋体" panose="02010600030101010101" pitchFamily="2" charset="-122"/>
                <a:ea typeface="宋体" panose="02010600030101010101" pitchFamily="2" charset="-122"/>
                <a:cs typeface="宋体" panose="02010600030101010101" pitchFamily="2" charset="-122"/>
              </a:rPr>
              <a:t>一个良</a:t>
            </a:r>
            <a:endParaRPr lang="en-US" altLang="zh-CN" sz="1400" dirty="0" smtClean="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dirty="0" smtClean="0">
                <a:latin typeface="宋体" panose="02010600030101010101" pitchFamily="2" charset="-122"/>
                <a:ea typeface="宋体" panose="02010600030101010101" pitchFamily="2" charset="-122"/>
                <a:cs typeface="宋体" panose="02010600030101010101" pitchFamily="2" charset="-122"/>
              </a:rPr>
              <a:t>性生态系统要求森</a:t>
            </a:r>
            <a:endParaRPr lang="en-US" altLang="zh-CN" sz="1400" dirty="0" smtClean="0">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1400" dirty="0" smtClean="0">
                <a:latin typeface="宋体" panose="02010600030101010101" pitchFamily="2" charset="-122"/>
                <a:ea typeface="宋体" panose="02010600030101010101" pitchFamily="2" charset="-122"/>
                <a:cs typeface="宋体" panose="02010600030101010101" pitchFamily="2" charset="-122"/>
              </a:rPr>
              <a:t>          </a:t>
            </a:r>
            <a:r>
              <a:rPr lang="zh-CN" altLang="en-US" sz="1400" dirty="0" smtClean="0">
                <a:latin typeface="宋体" panose="02010600030101010101" pitchFamily="2" charset="-122"/>
                <a:ea typeface="宋体" panose="02010600030101010101" pitchFamily="2" charset="-122"/>
                <a:cs typeface="宋体" panose="02010600030101010101" pitchFamily="2" charset="-122"/>
              </a:rPr>
              <a:t>林覆盖率至少</a:t>
            </a:r>
            <a:r>
              <a:rPr lang="en-US" altLang="zh-CN" sz="1400" dirty="0" smtClean="0">
                <a:latin typeface="宋体" panose="02010600030101010101" pitchFamily="2" charset="-122"/>
                <a:ea typeface="宋体" panose="02010600030101010101" pitchFamily="2" charset="-122"/>
                <a:cs typeface="宋体" panose="02010600030101010101" pitchFamily="2" charset="-122"/>
              </a:rPr>
              <a:t>30%</a:t>
            </a:r>
            <a:r>
              <a:rPr lang="zh-CN" altLang="en-US" sz="1400" dirty="0" smtClean="0">
                <a:latin typeface="宋体" panose="02010600030101010101" pitchFamily="2" charset="-122"/>
                <a:ea typeface="宋体" panose="02010600030101010101" pitchFamily="2" charset="-122"/>
                <a:cs typeface="宋体" panose="02010600030101010101" pitchFamily="2" charset="-122"/>
              </a:rPr>
              <a:t>，而我国仅</a:t>
            </a:r>
            <a:r>
              <a:rPr lang="en-US" altLang="zh-CN" sz="1400" dirty="0" smtClean="0">
                <a:latin typeface="宋体" panose="02010600030101010101" pitchFamily="2" charset="-122"/>
                <a:ea typeface="宋体" panose="02010600030101010101" pitchFamily="2" charset="-122"/>
                <a:cs typeface="宋体" panose="02010600030101010101" pitchFamily="2" charset="-122"/>
              </a:rPr>
              <a:t>13.9%</a:t>
            </a:r>
            <a:r>
              <a:rPr lang="zh-CN" altLang="en-US" sz="1400" dirty="0" smtClean="0">
                <a:latin typeface="宋体" panose="02010600030101010101" pitchFamily="2" charset="-122"/>
                <a:ea typeface="宋体" panose="02010600030101010101" pitchFamily="2" charset="-122"/>
                <a:cs typeface="宋体" panose="02010600030101010101" pitchFamily="2" charset="-122"/>
              </a:rPr>
              <a:t>。</a:t>
            </a:r>
            <a:r>
              <a:rPr lang="zh-CN" altLang="en-US" sz="1400" dirty="0">
                <a:latin typeface="宋体" panose="02010600030101010101" pitchFamily="2" charset="-122"/>
                <a:ea typeface="宋体" panose="02010600030101010101" pitchFamily="2" charset="-122"/>
                <a:cs typeface="宋体" panose="02010600030101010101" pitchFamily="2" charset="-122"/>
              </a:rPr>
              <a:t>尽管建国后开展了大规模植树造林活动，但森林破坏仍很严重， 特别是用材林中可供采伐的成熟林和过熟林蓄积量已大幅度减少。同时，大量林 地被侵占，</a:t>
            </a:r>
            <a:r>
              <a:rPr lang="en-US" altLang="zh-CN" sz="1400" dirty="0">
                <a:latin typeface="宋体" panose="02010600030101010101" pitchFamily="2" charset="-122"/>
                <a:ea typeface="宋体" panose="02010600030101010101" pitchFamily="2" charset="-122"/>
                <a:cs typeface="宋体" panose="02010600030101010101" pitchFamily="2" charset="-122"/>
              </a:rPr>
              <a:t>1984</a:t>
            </a:r>
            <a:r>
              <a:rPr lang="zh-CN" altLang="en-US" sz="1400" dirty="0">
                <a:latin typeface="宋体" panose="02010600030101010101" pitchFamily="2" charset="-122"/>
                <a:ea typeface="宋体" panose="02010600030101010101" pitchFamily="2" charset="-122"/>
                <a:cs typeface="宋体" panose="02010600030101010101" pitchFamily="2" charset="-122"/>
              </a:rPr>
              <a:t>～</a:t>
            </a:r>
            <a:r>
              <a:rPr lang="en-US" altLang="zh-CN" sz="1400" dirty="0">
                <a:latin typeface="宋体" panose="02010600030101010101" pitchFamily="2" charset="-122"/>
                <a:ea typeface="宋体" panose="02010600030101010101" pitchFamily="2" charset="-122"/>
                <a:cs typeface="宋体" panose="02010600030101010101" pitchFamily="2" charset="-122"/>
              </a:rPr>
              <a:t>1991</a:t>
            </a:r>
            <a:r>
              <a:rPr lang="zh-CN" altLang="en-US" sz="1400" dirty="0">
                <a:latin typeface="宋体" panose="02010600030101010101" pitchFamily="2" charset="-122"/>
                <a:ea typeface="宋体" panose="02010600030101010101" pitchFamily="2" charset="-122"/>
                <a:cs typeface="宋体" panose="02010600030101010101" pitchFamily="2" charset="-122"/>
              </a:rPr>
              <a:t>年全国年均达</a:t>
            </a:r>
            <a:r>
              <a:rPr lang="en-US" altLang="zh-CN" sz="1400" dirty="0">
                <a:latin typeface="宋体" panose="02010600030101010101" pitchFamily="2" charset="-122"/>
                <a:ea typeface="宋体" panose="02010600030101010101" pitchFamily="2" charset="-122"/>
                <a:cs typeface="宋体" panose="02010600030101010101" pitchFamily="2" charset="-122"/>
              </a:rPr>
              <a:t>837</a:t>
            </a:r>
            <a:r>
              <a:rPr lang="zh-CN" altLang="en-US" sz="1400" dirty="0">
                <a:latin typeface="宋体" panose="02010600030101010101" pitchFamily="2" charset="-122"/>
                <a:ea typeface="宋体" panose="02010600030101010101" pitchFamily="2" charset="-122"/>
                <a:cs typeface="宋体" panose="02010600030101010101" pitchFamily="2" charset="-122"/>
              </a:rPr>
              <a:t>万亩，呈逐年上升趋势，在很大程度 上抵消了植树造林的成效。草原面临严重退化、沙化和碱化，加剧了草地水土流失和风沙危害。</a:t>
            </a:r>
          </a:p>
        </p:txBody>
      </p:sp>
      <p:sp>
        <p:nvSpPr>
          <p:cNvPr id="29" name="矩形 28"/>
          <p:cNvSpPr/>
          <p:nvPr/>
        </p:nvSpPr>
        <p:spPr>
          <a:xfrm>
            <a:off x="762000" y="228600"/>
            <a:ext cx="4861560" cy="3000821"/>
          </a:xfrm>
          <a:prstGeom prst="rect">
            <a:avLst/>
          </a:prstGeom>
        </p:spPr>
        <p:txBody>
          <a:bodyPr wrap="square">
            <a:spAutoFit/>
          </a:bodyPr>
          <a:lstStyle/>
          <a:p>
            <a:pPr>
              <a:lnSpc>
                <a:spcPct val="150000"/>
              </a:lnSpc>
            </a:pP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陆生植物和藻类所行使的光合作用几乎是所有的生态系中能源及有机物质的最初来源。光合作用根本地改变了早期地球大气的组成，使得有</a:t>
            </a:r>
            <a:r>
              <a:rPr lang="en-US" altLang="zh-CN" sz="1400" i="0" dirty="0" smtClean="0">
                <a:effectLst/>
                <a:latin typeface="宋体" panose="02010600030101010101" pitchFamily="2" charset="-122"/>
                <a:ea typeface="宋体" panose="02010600030101010101" pitchFamily="2" charset="-122"/>
                <a:cs typeface="宋体" panose="02010600030101010101" pitchFamily="2" charset="-122"/>
              </a:rPr>
              <a:t>21%</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的氧气。动物和大多数其他生物是好氧的，依靠氧气生存。植物在大多数的陆地生态系中属于生产者，形成食物链的基本。许多动物依靠着植物作为其居所、以及氧气和食物的提供者。</a:t>
            </a:r>
          </a:p>
          <a:p>
            <a:pPr>
              <a:lnSpc>
                <a:spcPct val="150000"/>
              </a:lnSpc>
            </a:pP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陆生植物是水循环和数种其他物质循环的关键。一些植物和固氮菌共演化，使得植物成为氮循环重要的一部分。植物根部在土壤发育和防止水土流失上也扮演着很重要的角色。</a:t>
            </a:r>
            <a:endParaRPr lang="zh-CN" altLang="en-US" sz="1400" i="0" dirty="0">
              <a:effectLst/>
              <a:latin typeface="宋体" panose="02010600030101010101" pitchFamily="2" charset="-122"/>
              <a:ea typeface="宋体" panose="02010600030101010101" pitchFamily="2" charset="-122"/>
              <a:cs typeface="宋体" panose="02010600030101010101" pitchFamily="2" charset="-122"/>
            </a:endParaRPr>
          </a:p>
        </p:txBody>
      </p:sp>
      <p:sp>
        <p:nvSpPr>
          <p:cNvPr id="45" name="矩形 44"/>
          <p:cNvSpPr/>
          <p:nvPr/>
        </p:nvSpPr>
        <p:spPr>
          <a:xfrm>
            <a:off x="3124200" y="5866120"/>
            <a:ext cx="3550920" cy="3000821"/>
          </a:xfrm>
          <a:prstGeom prst="rect">
            <a:avLst/>
          </a:prstGeom>
        </p:spPr>
        <p:txBody>
          <a:bodyPr wrap="square">
            <a:spAutoFit/>
          </a:bodyPr>
          <a:lstStyle/>
          <a:p>
            <a:pPr>
              <a:lnSpc>
                <a:spcPct val="150000"/>
              </a:lnSpc>
            </a:pP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为了防止</a:t>
            </a:r>
            <a:r>
              <a:rPr lang="zh-CN" altLang="en-US" sz="1400" i="0" strike="noStrike" dirty="0" smtClean="0">
                <a:effectLst/>
                <a:latin typeface="宋体" panose="02010600030101010101" pitchFamily="2" charset="-122"/>
                <a:ea typeface="宋体" panose="02010600030101010101" pitchFamily="2" charset="-122"/>
                <a:cs typeface="宋体" panose="02010600030101010101" pitchFamily="2" charset="-122"/>
              </a:rPr>
              <a:t>自然环境</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的恶化，对山脉，绿水，蓝天，大海，丛林的保护就显得非常重要。这里就涉及到了不能私自采矿或滥伐树木</a:t>
            </a:r>
            <a:r>
              <a:rPr lang="en-US" altLang="zh-CN" sz="1400" i="0" dirty="0" smtClean="0">
                <a:effectLst/>
                <a:latin typeface="宋体" panose="02010600030101010101" pitchFamily="2" charset="-122"/>
                <a:ea typeface="宋体" panose="02010600030101010101" pitchFamily="2" charset="-122"/>
                <a:cs typeface="宋体" panose="02010600030101010101" pitchFamily="2" charset="-122"/>
              </a:rPr>
              <a:t>, </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尽量减少乱排乱放、不能</a:t>
            </a:r>
            <a:r>
              <a:rPr lang="zh-CN" altLang="en-US" sz="1400" i="0" strike="noStrike" dirty="0" smtClean="0">
                <a:effectLst/>
                <a:latin typeface="宋体" panose="02010600030101010101" pitchFamily="2" charset="-122"/>
                <a:ea typeface="宋体" panose="02010600030101010101" pitchFamily="2" charset="-122"/>
                <a:cs typeface="宋体" panose="02010600030101010101" pitchFamily="2" charset="-122"/>
              </a:rPr>
              <a:t>过度放牧</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、不能过度开荒、不能过度开发自然资源、不能破坏自然界的</a:t>
            </a:r>
            <a:r>
              <a:rPr lang="zh-CN" altLang="en-US" sz="1400" i="0" strike="noStrike" dirty="0" smtClean="0">
                <a:effectLst/>
                <a:latin typeface="宋体" panose="02010600030101010101" pitchFamily="2" charset="-122"/>
                <a:ea typeface="宋体" panose="02010600030101010101" pitchFamily="2" charset="-122"/>
                <a:cs typeface="宋体" panose="02010600030101010101" pitchFamily="2" charset="-122"/>
              </a:rPr>
              <a:t>生态平衡</a:t>
            </a:r>
            <a:r>
              <a:rPr lang="zh-CN" altLang="en-US" sz="1400" i="0" dirty="0" smtClean="0">
                <a:effectLst/>
                <a:latin typeface="宋体" panose="02010600030101010101" pitchFamily="2" charset="-122"/>
                <a:ea typeface="宋体" panose="02010600030101010101" pitchFamily="2" charset="-122"/>
                <a:cs typeface="宋体" panose="02010600030101010101" pitchFamily="2" charset="-122"/>
              </a:rPr>
              <a:t>等等，这个层面属于宏观的，主要依靠各级政府行使自己的职能、进行调控，才能够解决。对自然环境的保护需要人人都做到</a:t>
            </a:r>
            <a:r>
              <a:rPr lang="en-US" altLang="zh-CN" sz="1400" i="0" dirty="0" smtClean="0">
                <a:effectLst/>
                <a:latin typeface="宋体" panose="02010600030101010101" pitchFamily="2" charset="-122"/>
                <a:ea typeface="宋体" panose="02010600030101010101" pitchFamily="2" charset="-122"/>
                <a:cs typeface="宋体" panose="02010600030101010101" pitchFamily="2" charset="-122"/>
              </a:rPr>
              <a:t>!</a:t>
            </a:r>
            <a:endParaRPr lang="zh-CN" altLang="en-US" sz="1400" dirty="0">
              <a:latin typeface="宋体" panose="02010600030101010101" pitchFamily="2" charset="-122"/>
              <a:ea typeface="宋体" panose="02010600030101010101" pitchFamily="2" charset="-122"/>
              <a:cs typeface="宋体" panose="02010600030101010101" pitchFamily="2" charset="-122"/>
            </a:endParaRPr>
          </a:p>
        </p:txBody>
      </p:sp>
      <p:grpSp>
        <p:nvGrpSpPr>
          <p:cNvPr id="10" name="组合 9"/>
          <p:cNvGrpSpPr/>
          <p:nvPr/>
        </p:nvGrpSpPr>
        <p:grpSpPr>
          <a:xfrm>
            <a:off x="5791200" y="86975"/>
            <a:ext cx="944880" cy="4832092"/>
            <a:chOff x="5913120" y="-80665"/>
            <a:chExt cx="944880" cy="4832092"/>
          </a:xfrm>
        </p:grpSpPr>
        <p:sp>
          <p:nvSpPr>
            <p:cNvPr id="8" name="双波形 7"/>
            <p:cNvSpPr/>
            <p:nvPr/>
          </p:nvSpPr>
          <p:spPr>
            <a:xfrm rot="5400000">
              <a:off x="4061460" y="1851660"/>
              <a:ext cx="4648200" cy="944880"/>
            </a:xfrm>
            <a:prstGeom prst="doubleWave">
              <a:avLst/>
            </a:prstGeom>
            <a:solidFill>
              <a:srgbClr val="FFCDFF">
                <a:alpha val="50196"/>
              </a:srgbClr>
            </a:solidFill>
            <a:ln>
              <a:solidFill>
                <a:srgbClr val="FF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9" name="矩形 8"/>
            <p:cNvSpPr/>
            <p:nvPr/>
          </p:nvSpPr>
          <p:spPr>
            <a:xfrm>
              <a:off x="6011225" y="-80665"/>
              <a:ext cx="755335" cy="4832092"/>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rPr>
                <a:t>植</a:t>
              </a:r>
              <a:endParaRPr lang="en-US" altLang="zh-CN"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endParaRPr>
            </a:p>
            <a:p>
              <a:pPr algn="ctr"/>
              <a:r>
                <a:rPr lang="zh-CN" alt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rPr>
                <a:t>物</a:t>
              </a:r>
              <a:endParaRPr lang="en-US" altLang="zh-CN"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endParaRPr>
            </a:p>
            <a:p>
              <a:pPr algn="ctr"/>
              <a:r>
                <a:rPr lang="zh-CN" alt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rPr>
                <a:t>与</a:t>
              </a:r>
              <a:endParaRPr lang="en-US" altLang="zh-CN"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endParaRPr>
            </a:p>
            <a:p>
              <a:pPr algn="ctr"/>
              <a:r>
                <a:rPr lang="zh-CN" alt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rPr>
                <a:t>环</a:t>
              </a:r>
              <a:endParaRPr lang="en-US" altLang="zh-CN"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endParaRPr>
            </a:p>
            <a:p>
              <a:pPr algn="ctr"/>
              <a:r>
                <a:rPr lang="zh-CN" alt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rPr>
                <a:t>境</a:t>
              </a:r>
              <a:endParaRPr lang="en-US" altLang="zh-CN"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endParaRPr>
            </a:p>
            <a:p>
              <a:pPr algn="ctr"/>
              <a:r>
                <a:rPr lang="zh-CN" alt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rPr>
                <a:t>保</a:t>
              </a:r>
              <a:endParaRPr lang="en-US" altLang="zh-CN"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endParaRPr>
            </a:p>
            <a:p>
              <a:pPr algn="ctr"/>
              <a:r>
                <a:rPr lang="zh-CN" altLang="en-U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rPr>
                <a:t>护</a:t>
              </a:r>
              <a:endParaRPr lang="zh-CN" altLang="en-U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楷体" pitchFamily="49" charset="-122"/>
                <a:ea typeface="楷体" pitchFamily="49" charset="-122"/>
              </a:endParaRPr>
            </a:p>
          </p:txBody>
        </p:sp>
      </p:grpSp>
      <p:pic>
        <p:nvPicPr>
          <p:cNvPr id="11" name="图片 10" descr="p5图.jpg"/>
          <p:cNvPicPr>
            <a:picLocks noChangeAspect="1"/>
          </p:cNvPicPr>
          <p:nvPr/>
        </p:nvPicPr>
        <p:blipFill>
          <a:blip r:embed="rId2" cstate="print"/>
          <a:stretch>
            <a:fillRect/>
          </a:stretch>
        </p:blipFill>
        <p:spPr>
          <a:xfrm>
            <a:off x="3124200" y="4291584"/>
            <a:ext cx="2438400" cy="1627632"/>
          </a:xfrm>
          <a:prstGeom prst="rect">
            <a:avLst/>
          </a:prstGeom>
          <a:ln>
            <a:noFill/>
          </a:ln>
          <a:effectLst>
            <a:softEdge rad="112500"/>
          </a:effectLst>
        </p:spPr>
      </p:pic>
      <p:grpSp>
        <p:nvGrpSpPr>
          <p:cNvPr id="28" name="组合 27"/>
          <p:cNvGrpSpPr/>
          <p:nvPr/>
        </p:nvGrpSpPr>
        <p:grpSpPr>
          <a:xfrm>
            <a:off x="121920" y="167640"/>
            <a:ext cx="652744" cy="2063651"/>
            <a:chOff x="588025" y="1031855"/>
            <a:chExt cx="652744" cy="2063651"/>
          </a:xfrm>
        </p:grpSpPr>
        <p:grpSp>
          <p:nvGrpSpPr>
            <p:cNvPr id="20" name="组合 19"/>
            <p:cNvGrpSpPr/>
            <p:nvPr/>
          </p:nvGrpSpPr>
          <p:grpSpPr>
            <a:xfrm>
              <a:off x="588025" y="1031855"/>
              <a:ext cx="652744" cy="1118771"/>
              <a:chOff x="588025" y="1031855"/>
              <a:chExt cx="652744" cy="1118771"/>
            </a:xfrm>
          </p:grpSpPr>
          <p:grpSp>
            <p:nvGrpSpPr>
              <p:cNvPr id="17" name="组合 16"/>
              <p:cNvGrpSpPr/>
              <p:nvPr/>
            </p:nvGrpSpPr>
            <p:grpSpPr>
              <a:xfrm>
                <a:off x="588025" y="1031855"/>
                <a:ext cx="652743" cy="646331"/>
                <a:chOff x="588025" y="1031855"/>
                <a:chExt cx="652743" cy="646331"/>
              </a:xfrm>
            </p:grpSpPr>
            <p:sp>
              <p:nvSpPr>
                <p:cNvPr id="14" name="梯形 13"/>
                <p:cNvSpPr/>
                <p:nvPr/>
              </p:nvSpPr>
              <p:spPr>
                <a:xfrm rot="10800000">
                  <a:off x="594360" y="1112520"/>
                  <a:ext cx="624840" cy="472440"/>
                </a:xfrm>
                <a:prstGeom prst="trapezoid">
                  <a:avLst/>
                </a:prstGeom>
                <a:solidFill>
                  <a:schemeClr val="bg2"/>
                </a:solidFill>
                <a:ln>
                  <a:solidFill>
                    <a:srgbClr val="D0CE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15" name="矩形 14"/>
                <p:cNvSpPr/>
                <p:nvPr/>
              </p:nvSpPr>
              <p:spPr>
                <a:xfrm>
                  <a:off x="588025" y="1031855"/>
                  <a:ext cx="652743" cy="646331"/>
                </a:xfrm>
                <a:prstGeom prst="rect">
                  <a:avLst/>
                </a:prstGeom>
                <a:noFill/>
              </p:spPr>
              <p:txBody>
                <a:bodyPr wrap="none" lIns="91440" tIns="45720" rIns="91440" bIns="45720">
                  <a:spAutoFit/>
                </a:bodyPr>
                <a:lstStyle/>
                <a:p>
                  <a:pPr algn="ctr"/>
                  <a:r>
                    <a:rPr lang="zh-CN" altLang="en-US" sz="36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楷体" pitchFamily="49" charset="-122"/>
                      <a:ea typeface="楷体" pitchFamily="49" charset="-122"/>
                    </a:rPr>
                    <a:t>生</a:t>
                  </a:r>
                </a:p>
              </p:txBody>
            </p:sp>
          </p:grpSp>
          <p:grpSp>
            <p:nvGrpSpPr>
              <p:cNvPr id="19" name="组合 18"/>
              <p:cNvGrpSpPr/>
              <p:nvPr/>
            </p:nvGrpSpPr>
            <p:grpSpPr>
              <a:xfrm>
                <a:off x="588026" y="1504295"/>
                <a:ext cx="652743" cy="646331"/>
                <a:chOff x="740426" y="1748135"/>
                <a:chExt cx="652743" cy="646331"/>
              </a:xfrm>
            </p:grpSpPr>
            <p:sp>
              <p:nvSpPr>
                <p:cNvPr id="16" name="梯形 15"/>
                <p:cNvSpPr/>
                <p:nvPr/>
              </p:nvSpPr>
              <p:spPr>
                <a:xfrm>
                  <a:off x="746760" y="1828800"/>
                  <a:ext cx="624840" cy="472440"/>
                </a:xfrm>
                <a:prstGeom prst="trapezoid">
                  <a:avLst/>
                </a:prstGeom>
                <a:solidFill>
                  <a:schemeClr val="bg2"/>
                </a:solidFill>
                <a:ln>
                  <a:solidFill>
                    <a:srgbClr val="D0CE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18" name="矩形 17"/>
                <p:cNvSpPr/>
                <p:nvPr/>
              </p:nvSpPr>
              <p:spPr>
                <a:xfrm>
                  <a:off x="740426" y="1748135"/>
                  <a:ext cx="652743" cy="646331"/>
                </a:xfrm>
                <a:prstGeom prst="rect">
                  <a:avLst/>
                </a:prstGeom>
                <a:noFill/>
              </p:spPr>
              <p:txBody>
                <a:bodyPr wrap="none" lIns="91440" tIns="45720" rIns="91440" bIns="45720">
                  <a:spAutoFit/>
                </a:bodyPr>
                <a:lstStyle/>
                <a:p>
                  <a:pPr algn="ctr"/>
                  <a:r>
                    <a:rPr lang="zh-CN" altLang="en-US" sz="36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楷体" pitchFamily="49" charset="-122"/>
                      <a:ea typeface="楷体" pitchFamily="49" charset="-122"/>
                    </a:rPr>
                    <a:t>态</a:t>
                  </a:r>
                </a:p>
              </p:txBody>
            </p:sp>
          </p:grpSp>
        </p:grpSp>
        <p:grpSp>
          <p:nvGrpSpPr>
            <p:cNvPr id="21" name="组合 20"/>
            <p:cNvGrpSpPr/>
            <p:nvPr/>
          </p:nvGrpSpPr>
          <p:grpSpPr>
            <a:xfrm>
              <a:off x="588026" y="1976735"/>
              <a:ext cx="652743" cy="1118771"/>
              <a:chOff x="588026" y="1031855"/>
              <a:chExt cx="652743" cy="1118771"/>
            </a:xfrm>
          </p:grpSpPr>
          <p:grpSp>
            <p:nvGrpSpPr>
              <p:cNvPr id="22" name="组合 16"/>
              <p:cNvGrpSpPr/>
              <p:nvPr/>
            </p:nvGrpSpPr>
            <p:grpSpPr>
              <a:xfrm>
                <a:off x="588026" y="1031855"/>
                <a:ext cx="652743" cy="646331"/>
                <a:chOff x="588026" y="1031855"/>
                <a:chExt cx="652743" cy="646331"/>
              </a:xfrm>
            </p:grpSpPr>
            <p:sp>
              <p:nvSpPr>
                <p:cNvPr id="26" name="梯形 25"/>
                <p:cNvSpPr/>
                <p:nvPr/>
              </p:nvSpPr>
              <p:spPr>
                <a:xfrm rot="10800000">
                  <a:off x="594360" y="1112520"/>
                  <a:ext cx="624840" cy="472440"/>
                </a:xfrm>
                <a:prstGeom prst="trapezoid">
                  <a:avLst/>
                </a:prstGeom>
                <a:solidFill>
                  <a:schemeClr val="bg2"/>
                </a:solidFill>
                <a:ln>
                  <a:solidFill>
                    <a:srgbClr val="D0CE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27" name="矩形 26"/>
                <p:cNvSpPr/>
                <p:nvPr/>
              </p:nvSpPr>
              <p:spPr>
                <a:xfrm>
                  <a:off x="588026" y="1031855"/>
                  <a:ext cx="652743" cy="646331"/>
                </a:xfrm>
                <a:prstGeom prst="rect">
                  <a:avLst/>
                </a:prstGeom>
                <a:noFill/>
              </p:spPr>
              <p:txBody>
                <a:bodyPr wrap="none" lIns="91440" tIns="45720" rIns="91440" bIns="45720">
                  <a:spAutoFit/>
                </a:bodyPr>
                <a:lstStyle/>
                <a:p>
                  <a:pPr algn="ctr"/>
                  <a:r>
                    <a:rPr lang="zh-CN" altLang="en-US" sz="36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楷体" pitchFamily="49" charset="-122"/>
                      <a:ea typeface="楷体" pitchFamily="49" charset="-122"/>
                    </a:rPr>
                    <a:t>作</a:t>
                  </a:r>
                  <a:endParaRPr lang="zh-CN" altLang="en-US" sz="36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楷体" pitchFamily="49" charset="-122"/>
                    <a:ea typeface="楷体" pitchFamily="49" charset="-122"/>
                  </a:endParaRPr>
                </a:p>
              </p:txBody>
            </p:sp>
          </p:grpSp>
          <p:grpSp>
            <p:nvGrpSpPr>
              <p:cNvPr id="23" name="组合 18"/>
              <p:cNvGrpSpPr/>
              <p:nvPr/>
            </p:nvGrpSpPr>
            <p:grpSpPr>
              <a:xfrm>
                <a:off x="588026" y="1504295"/>
                <a:ext cx="652743" cy="646331"/>
                <a:chOff x="740426" y="1748135"/>
                <a:chExt cx="652743" cy="646331"/>
              </a:xfrm>
            </p:grpSpPr>
            <p:sp>
              <p:nvSpPr>
                <p:cNvPr id="24" name="梯形 23"/>
                <p:cNvSpPr/>
                <p:nvPr/>
              </p:nvSpPr>
              <p:spPr>
                <a:xfrm>
                  <a:off x="746760" y="1828800"/>
                  <a:ext cx="624840" cy="472440"/>
                </a:xfrm>
                <a:prstGeom prst="trapezoid">
                  <a:avLst/>
                </a:prstGeom>
                <a:solidFill>
                  <a:schemeClr val="bg2"/>
                </a:solidFill>
                <a:ln>
                  <a:solidFill>
                    <a:srgbClr val="D0CE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25" name="矩形 24"/>
                <p:cNvSpPr/>
                <p:nvPr/>
              </p:nvSpPr>
              <p:spPr>
                <a:xfrm>
                  <a:off x="740426" y="1748135"/>
                  <a:ext cx="652743" cy="646331"/>
                </a:xfrm>
                <a:prstGeom prst="rect">
                  <a:avLst/>
                </a:prstGeom>
                <a:noFill/>
              </p:spPr>
              <p:txBody>
                <a:bodyPr wrap="none" lIns="91440" tIns="45720" rIns="91440" bIns="45720">
                  <a:spAutoFit/>
                </a:bodyPr>
                <a:lstStyle/>
                <a:p>
                  <a:pPr algn="ctr"/>
                  <a:r>
                    <a:rPr lang="zh-CN" altLang="en-US" sz="3600" b="1" cap="none"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楷体" pitchFamily="49" charset="-122"/>
                      <a:ea typeface="楷体" pitchFamily="49" charset="-122"/>
                    </a:rPr>
                    <a:t>用</a:t>
                  </a:r>
                </a:p>
              </p:txBody>
            </p:sp>
          </p:grpSp>
        </p:grpSp>
      </p:grpSp>
      <p:grpSp>
        <p:nvGrpSpPr>
          <p:cNvPr id="37" name="组合 36"/>
          <p:cNvGrpSpPr/>
          <p:nvPr/>
        </p:nvGrpSpPr>
        <p:grpSpPr>
          <a:xfrm>
            <a:off x="243840" y="3675105"/>
            <a:ext cx="716280" cy="1247415"/>
            <a:chOff x="274320" y="3141705"/>
            <a:chExt cx="716280" cy="1247415"/>
          </a:xfrm>
        </p:grpSpPr>
        <p:grpSp>
          <p:nvGrpSpPr>
            <p:cNvPr id="33" name="组合 32"/>
            <p:cNvGrpSpPr/>
            <p:nvPr/>
          </p:nvGrpSpPr>
          <p:grpSpPr>
            <a:xfrm>
              <a:off x="274320" y="3141705"/>
              <a:ext cx="716280" cy="698775"/>
              <a:chOff x="274320" y="3141705"/>
              <a:chExt cx="716280" cy="698775"/>
            </a:xfrm>
          </p:grpSpPr>
          <p:sp>
            <p:nvSpPr>
              <p:cNvPr id="31" name="心形 30"/>
              <p:cNvSpPr/>
              <p:nvPr/>
            </p:nvSpPr>
            <p:spPr>
              <a:xfrm>
                <a:off x="274320" y="3154680"/>
                <a:ext cx="716280" cy="685800"/>
              </a:xfrm>
              <a:prstGeom prst="heart">
                <a:avLst/>
              </a:prstGeom>
              <a:solidFill>
                <a:srgbClr val="E2F0D9"/>
              </a:solidFill>
              <a:ln>
                <a:solidFill>
                  <a:srgbClr val="C5E0B4"/>
                </a:solidFill>
              </a:ln>
              <a:effectLst>
                <a:glow rad="63500">
                  <a:srgbClr val="68D321">
                    <a:alpha val="2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32" name="矩形 31"/>
              <p:cNvSpPr/>
              <p:nvPr/>
            </p:nvSpPr>
            <p:spPr>
              <a:xfrm>
                <a:off x="298469" y="3141705"/>
                <a:ext cx="652743" cy="646331"/>
              </a:xfrm>
              <a:prstGeom prst="rect">
                <a:avLst/>
              </a:prstGeom>
              <a:noFill/>
            </p:spPr>
            <p:txBody>
              <a:bodyPr wrap="none" lIns="91440" tIns="45720" rIns="91440" bIns="45720">
                <a:spAutoFit/>
              </a:bodyPr>
              <a:lstStyle/>
              <a:p>
                <a:pPr algn="ctr"/>
                <a:r>
                  <a:rPr lang="zh-CN" altLang="en-US" sz="36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现</a:t>
                </a:r>
                <a:endParaRPr lang="zh-CN"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endParaRPr>
              </a:p>
            </p:txBody>
          </p:sp>
        </p:grpSp>
        <p:grpSp>
          <p:nvGrpSpPr>
            <p:cNvPr id="34" name="组合 33"/>
            <p:cNvGrpSpPr/>
            <p:nvPr/>
          </p:nvGrpSpPr>
          <p:grpSpPr>
            <a:xfrm>
              <a:off x="274320" y="3703320"/>
              <a:ext cx="716280" cy="685800"/>
              <a:chOff x="274320" y="3154680"/>
              <a:chExt cx="716280" cy="685800"/>
            </a:xfrm>
          </p:grpSpPr>
          <p:sp>
            <p:nvSpPr>
              <p:cNvPr id="35" name="心形 34"/>
              <p:cNvSpPr/>
              <p:nvPr/>
            </p:nvSpPr>
            <p:spPr>
              <a:xfrm>
                <a:off x="274320" y="3154680"/>
                <a:ext cx="716280" cy="685800"/>
              </a:xfrm>
              <a:prstGeom prst="heart">
                <a:avLst/>
              </a:prstGeom>
              <a:solidFill>
                <a:srgbClr val="E2F0D9"/>
              </a:solidFill>
              <a:ln>
                <a:solidFill>
                  <a:srgbClr val="C5E0B4"/>
                </a:solidFill>
              </a:ln>
              <a:effectLst>
                <a:glow rad="63500">
                  <a:srgbClr val="68D321">
                    <a:alpha val="2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36" name="矩形 35"/>
              <p:cNvSpPr/>
              <p:nvPr/>
            </p:nvSpPr>
            <p:spPr>
              <a:xfrm>
                <a:off x="298470" y="3177330"/>
                <a:ext cx="652743" cy="646331"/>
              </a:xfrm>
              <a:prstGeom prst="rect">
                <a:avLst/>
              </a:prstGeom>
              <a:noFill/>
            </p:spPr>
            <p:txBody>
              <a:bodyPr wrap="none" lIns="91440" tIns="45720" rIns="91440" bIns="45720">
                <a:spAutoFit/>
              </a:bodyPr>
              <a:lstStyle/>
              <a:p>
                <a:pPr algn="ctr"/>
                <a:r>
                  <a:rPr lang="zh-CN" altLang="en-US" sz="36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楷体" pitchFamily="49" charset="-122"/>
                    <a:ea typeface="楷体" pitchFamily="49" charset="-122"/>
                  </a:rPr>
                  <a:t>状</a:t>
                </a:r>
              </a:p>
            </p:txBody>
          </p:sp>
        </p:grpSp>
      </p:grpSp>
      <p:cxnSp>
        <p:nvCxnSpPr>
          <p:cNvPr id="39" name="直接连接符 38"/>
          <p:cNvCxnSpPr/>
          <p:nvPr/>
        </p:nvCxnSpPr>
        <p:spPr>
          <a:xfrm flipV="1">
            <a:off x="165538" y="3429000"/>
            <a:ext cx="5610422" cy="38470"/>
          </a:xfrm>
          <a:prstGeom prst="line">
            <a:avLst/>
          </a:prstGeom>
          <a:ln w="57150">
            <a:solidFill>
              <a:srgbClr val="68D321"/>
            </a:solidFill>
            <a:prstDash val="sysDot"/>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2893498" y="3558910"/>
            <a:ext cx="2102" cy="5524130"/>
          </a:xfrm>
          <a:prstGeom prst="line">
            <a:avLst/>
          </a:prstGeom>
          <a:ln w="57150">
            <a:solidFill>
              <a:srgbClr val="68D321"/>
            </a:solidFill>
            <a:prstDash val="sysDot"/>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3124200" y="3500735"/>
            <a:ext cx="1570330" cy="844451"/>
            <a:chOff x="3124200" y="5055215"/>
            <a:chExt cx="1570330" cy="844451"/>
          </a:xfrm>
        </p:grpSpPr>
        <p:grpSp>
          <p:nvGrpSpPr>
            <p:cNvPr id="48" name="组合 47"/>
            <p:cNvGrpSpPr/>
            <p:nvPr/>
          </p:nvGrpSpPr>
          <p:grpSpPr>
            <a:xfrm>
              <a:off x="3124200" y="5151120"/>
              <a:ext cx="777850" cy="748546"/>
              <a:chOff x="3124200" y="5151120"/>
              <a:chExt cx="777850" cy="748546"/>
            </a:xfrm>
          </p:grpSpPr>
          <p:sp>
            <p:nvSpPr>
              <p:cNvPr id="46" name="等腰三角形 45"/>
              <p:cNvSpPr/>
              <p:nvPr/>
            </p:nvSpPr>
            <p:spPr>
              <a:xfrm>
                <a:off x="3124200" y="5151120"/>
                <a:ext cx="777850" cy="670560"/>
              </a:xfrm>
              <a:prstGeom prst="triangle">
                <a:avLst/>
              </a:prstGeom>
              <a:solidFill>
                <a:srgbClr val="DEEBF7">
                  <a:alpha val="60000"/>
                </a:srgb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47" name="矩形 46"/>
              <p:cNvSpPr/>
              <p:nvPr/>
            </p:nvSpPr>
            <p:spPr>
              <a:xfrm>
                <a:off x="3199689" y="5253335"/>
                <a:ext cx="671979" cy="646331"/>
              </a:xfrm>
              <a:prstGeom prst="rect">
                <a:avLst/>
              </a:prstGeom>
              <a:noFill/>
            </p:spPr>
            <p:txBody>
              <a:bodyPr wrap="none" lIns="91440" tIns="45720" rIns="91440" bIns="45720">
                <a:spAutoFit/>
              </a:bodyPr>
              <a:lstStyle/>
              <a:p>
                <a:pPr algn="ctr"/>
                <a:r>
                  <a:rPr lang="zh-CN" altLang="en-US" sz="3600" b="1" cap="none" spc="200" dirty="0" smtClean="0">
                    <a:ln w="3175">
                      <a:solidFill>
                        <a:schemeClr val="bg1"/>
                      </a:solidFill>
                    </a:ln>
                    <a:solidFill>
                      <a:srgbClr val="79BFFF"/>
                    </a:solidFill>
                    <a:effectLst>
                      <a:innerShdw blurRad="50800" dist="50800" dir="8100000">
                        <a:srgbClr val="7D7D7D">
                          <a:alpha val="73000"/>
                        </a:srgbClr>
                      </a:innerShdw>
                    </a:effectLst>
                    <a:latin typeface="楷体" pitchFamily="49" charset="-122"/>
                    <a:ea typeface="楷体" pitchFamily="49" charset="-122"/>
                  </a:rPr>
                  <a:t>如</a:t>
                </a:r>
              </a:p>
            </p:txBody>
          </p:sp>
        </p:grpSp>
        <p:grpSp>
          <p:nvGrpSpPr>
            <p:cNvPr id="49" name="组合 48"/>
            <p:cNvGrpSpPr/>
            <p:nvPr/>
          </p:nvGrpSpPr>
          <p:grpSpPr>
            <a:xfrm>
              <a:off x="3916680" y="5151120"/>
              <a:ext cx="777850" cy="748546"/>
              <a:chOff x="3124200" y="5151120"/>
              <a:chExt cx="777850" cy="748546"/>
            </a:xfrm>
          </p:grpSpPr>
          <p:sp>
            <p:nvSpPr>
              <p:cNvPr id="50" name="等腰三角形 49"/>
              <p:cNvSpPr/>
              <p:nvPr/>
            </p:nvSpPr>
            <p:spPr>
              <a:xfrm>
                <a:off x="3124200" y="5151120"/>
                <a:ext cx="777850" cy="670560"/>
              </a:xfrm>
              <a:prstGeom prst="triangle">
                <a:avLst/>
              </a:prstGeom>
              <a:solidFill>
                <a:srgbClr val="DEEBF7">
                  <a:alpha val="60000"/>
                </a:srgb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51" name="矩形 50"/>
              <p:cNvSpPr/>
              <p:nvPr/>
            </p:nvSpPr>
            <p:spPr>
              <a:xfrm>
                <a:off x="3199689" y="5253335"/>
                <a:ext cx="671980" cy="646331"/>
              </a:xfrm>
              <a:prstGeom prst="rect">
                <a:avLst/>
              </a:prstGeom>
              <a:noFill/>
            </p:spPr>
            <p:txBody>
              <a:bodyPr wrap="none" lIns="91440" tIns="45720" rIns="91440" bIns="45720">
                <a:spAutoFit/>
              </a:bodyPr>
              <a:lstStyle/>
              <a:p>
                <a:pPr algn="ctr"/>
                <a:r>
                  <a:rPr lang="zh-CN" altLang="en-US" sz="3600" b="1" spc="200" dirty="0" smtClean="0">
                    <a:ln w="3175">
                      <a:solidFill>
                        <a:schemeClr val="bg1"/>
                      </a:solidFill>
                    </a:ln>
                    <a:solidFill>
                      <a:srgbClr val="79BFFF"/>
                    </a:solidFill>
                    <a:effectLst>
                      <a:innerShdw blurRad="50800" dist="50800" dir="8100000">
                        <a:srgbClr val="7D7D7D">
                          <a:alpha val="73000"/>
                        </a:srgbClr>
                      </a:innerShdw>
                    </a:effectLst>
                    <a:latin typeface="楷体" pitchFamily="49" charset="-122"/>
                    <a:ea typeface="楷体" pitchFamily="49" charset="-122"/>
                  </a:rPr>
                  <a:t>做</a:t>
                </a:r>
                <a:endParaRPr lang="zh-CN" altLang="en-US" sz="3600" b="1" cap="none" spc="200" dirty="0" smtClean="0">
                  <a:ln w="3175">
                    <a:solidFill>
                      <a:schemeClr val="bg1"/>
                    </a:solidFill>
                  </a:ln>
                  <a:solidFill>
                    <a:srgbClr val="79BFFF"/>
                  </a:solidFill>
                  <a:effectLst>
                    <a:innerShdw blurRad="50800" dist="50800" dir="8100000">
                      <a:srgbClr val="7D7D7D">
                        <a:alpha val="73000"/>
                      </a:srgbClr>
                    </a:innerShdw>
                  </a:effectLst>
                  <a:latin typeface="楷体" pitchFamily="49" charset="-122"/>
                  <a:ea typeface="楷体" pitchFamily="49" charset="-122"/>
                </a:endParaRPr>
              </a:p>
            </p:txBody>
          </p:sp>
        </p:grpSp>
        <p:sp>
          <p:nvSpPr>
            <p:cNvPr id="53" name="等腰三角形 52"/>
            <p:cNvSpPr/>
            <p:nvPr/>
          </p:nvSpPr>
          <p:spPr>
            <a:xfrm rot="10800000">
              <a:off x="3520440" y="5151120"/>
              <a:ext cx="777850" cy="670560"/>
            </a:xfrm>
            <a:prstGeom prst="triangle">
              <a:avLst/>
            </a:prstGeom>
            <a:solidFill>
              <a:srgbClr val="DEEBF7">
                <a:alpha val="60000"/>
              </a:srgb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楷体" pitchFamily="49" charset="-122"/>
                <a:ea typeface="楷体" pitchFamily="49" charset="-122"/>
              </a:endParaRPr>
            </a:p>
          </p:txBody>
        </p:sp>
        <p:sp>
          <p:nvSpPr>
            <p:cNvPr id="54" name="矩形 53"/>
            <p:cNvSpPr/>
            <p:nvPr/>
          </p:nvSpPr>
          <p:spPr>
            <a:xfrm>
              <a:off x="3580689" y="5055215"/>
              <a:ext cx="671979" cy="646331"/>
            </a:xfrm>
            <a:prstGeom prst="rect">
              <a:avLst/>
            </a:prstGeom>
            <a:noFill/>
          </p:spPr>
          <p:txBody>
            <a:bodyPr wrap="none" lIns="91440" tIns="45720" rIns="91440" bIns="45720">
              <a:spAutoFit/>
            </a:bodyPr>
            <a:lstStyle/>
            <a:p>
              <a:pPr algn="ctr"/>
              <a:r>
                <a:rPr lang="zh-CN" altLang="en-US" sz="3600" b="1" spc="200" dirty="0" smtClean="0">
                  <a:ln w="3175">
                    <a:solidFill>
                      <a:schemeClr val="bg1"/>
                    </a:solidFill>
                  </a:ln>
                  <a:solidFill>
                    <a:srgbClr val="79BFFF"/>
                  </a:solidFill>
                  <a:effectLst>
                    <a:innerShdw blurRad="50800" dist="50800" dir="8100000">
                      <a:srgbClr val="7D7D7D">
                        <a:alpha val="73000"/>
                      </a:srgbClr>
                    </a:innerShdw>
                  </a:effectLst>
                  <a:latin typeface="楷体" pitchFamily="49" charset="-122"/>
                  <a:ea typeface="楷体" pitchFamily="49" charset="-122"/>
                </a:rPr>
                <a:t>何</a:t>
              </a:r>
              <a:endParaRPr lang="zh-CN" altLang="en-US" sz="3600" b="1" cap="none" spc="200" dirty="0" smtClean="0">
                <a:ln w="3175">
                  <a:solidFill>
                    <a:schemeClr val="bg1"/>
                  </a:solidFill>
                </a:ln>
                <a:solidFill>
                  <a:srgbClr val="79BFFF"/>
                </a:solidFill>
                <a:effectLst>
                  <a:innerShdw blurRad="50800" dist="50800" dir="8100000">
                    <a:srgbClr val="7D7D7D">
                      <a:alpha val="73000"/>
                    </a:srgbClr>
                  </a:innerShdw>
                </a:effectLst>
                <a:latin typeface="楷体" pitchFamily="49" charset="-122"/>
                <a:ea typeface="楷体" pitchFamily="49" charset="-122"/>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lum bright="-20000"/>
            <a:extLst>
              <a:ext uri="{28A0092B-C50C-407E-A947-70E740481C1C}">
                <a14:useLocalDpi xmlns:a14="http://schemas.microsoft.com/office/drawing/2010/main" xmlns="" val="0"/>
              </a:ext>
            </a:extLst>
          </a:blip>
          <a:srcRect b="25101"/>
          <a:stretch>
            <a:fillRect/>
          </a:stretch>
        </p:blipFill>
        <p:spPr>
          <a:xfrm>
            <a:off x="0" y="1"/>
            <a:ext cx="6858000" cy="9144000"/>
          </a:xfrm>
          <a:prstGeom prst="rect">
            <a:avLst/>
          </a:prstGeom>
        </p:spPr>
      </p:pic>
      <p:sp>
        <p:nvSpPr>
          <p:cNvPr id="2" name="文本框 1"/>
          <p:cNvSpPr txBox="1"/>
          <p:nvPr/>
        </p:nvSpPr>
        <p:spPr>
          <a:xfrm>
            <a:off x="-5080" y="2930469"/>
            <a:ext cx="6858001" cy="1938992"/>
          </a:xfrm>
          <a:prstGeom prst="rect">
            <a:avLst/>
          </a:prstGeom>
          <a:noFill/>
        </p:spPr>
        <p:txBody>
          <a:bodyPr wrap="square" rtlCol="0">
            <a:spAutoFit/>
          </a:bodyPr>
          <a:lstStyle/>
          <a:p>
            <a:pPr algn="ctr"/>
            <a:r>
              <a:rPr lang="en-US" altLang="zh-CN" sz="6000" dirty="0" err="1" smtClean="0">
                <a:ln w="3175">
                  <a:solidFill>
                    <a:srgbClr val="138B16"/>
                  </a:solidFill>
                </a:ln>
                <a:solidFill>
                  <a:srgbClr val="1ABC1E"/>
                </a:solidFill>
                <a:effectLst>
                  <a:reflection blurRad="6350" stA="50000" endA="300" endPos="50000" dist="60007" dir="5400000" sy="-100000" algn="bl" rotWithShape="0"/>
                </a:effectLst>
                <a:latin typeface="楷体" pitchFamily="49" charset="-122"/>
                <a:ea typeface="楷体" pitchFamily="49" charset="-122"/>
              </a:rPr>
              <a:t>Viele</a:t>
            </a:r>
            <a:r>
              <a:rPr lang="en-US" altLang="zh-CN" sz="6000" dirty="0" smtClean="0">
                <a:ln w="3175">
                  <a:solidFill>
                    <a:srgbClr val="138B16"/>
                  </a:solidFill>
                </a:ln>
                <a:solidFill>
                  <a:srgbClr val="1ABC1E"/>
                </a:solidFill>
                <a:effectLst>
                  <a:reflection blurRad="6350" stA="50000" endA="300" endPos="50000" dist="60007" dir="5400000" sy="-100000" algn="bl" rotWithShape="0"/>
                </a:effectLst>
                <a:latin typeface="楷体" pitchFamily="49" charset="-122"/>
                <a:ea typeface="楷体" pitchFamily="49" charset="-122"/>
              </a:rPr>
              <a:t> </a:t>
            </a:r>
            <a:r>
              <a:rPr lang="en-US" altLang="zh-CN" sz="6000" dirty="0" err="1" smtClean="0">
                <a:ln w="3175">
                  <a:solidFill>
                    <a:srgbClr val="138B16"/>
                  </a:solidFill>
                </a:ln>
                <a:solidFill>
                  <a:srgbClr val="1ABC1E"/>
                </a:solidFill>
                <a:effectLst>
                  <a:reflection blurRad="6350" stA="50000" endA="300" endPos="50000" dist="60007" dir="5400000" sy="-100000" algn="bl" rotWithShape="0"/>
                </a:effectLst>
                <a:latin typeface="楷体" pitchFamily="49" charset="-122"/>
                <a:ea typeface="楷体" pitchFamily="49" charset="-122"/>
              </a:rPr>
              <a:t>Danke</a:t>
            </a:r>
            <a:endParaRPr lang="en-US" altLang="zh-CN" sz="6000" dirty="0" smtClean="0">
              <a:ln w="3175">
                <a:solidFill>
                  <a:srgbClr val="138B16"/>
                </a:solidFill>
              </a:ln>
              <a:solidFill>
                <a:srgbClr val="1ABC1E"/>
              </a:solidFill>
              <a:effectLst>
                <a:reflection blurRad="6350" stA="50000" endA="300" endPos="50000" dist="60007" dir="5400000" sy="-100000" algn="bl" rotWithShape="0"/>
              </a:effectLst>
              <a:latin typeface="楷体" pitchFamily="49" charset="-122"/>
              <a:ea typeface="楷体" pitchFamily="49" charset="-122"/>
            </a:endParaRPr>
          </a:p>
          <a:p>
            <a:pPr algn="ctr"/>
            <a:r>
              <a:rPr lang="zh-CN" altLang="en-US" sz="6000" dirty="0" smtClean="0">
                <a:ln w="3175">
                  <a:solidFill>
                    <a:srgbClr val="138B16"/>
                  </a:solidFill>
                </a:ln>
                <a:solidFill>
                  <a:srgbClr val="1ABC1E"/>
                </a:solidFill>
                <a:effectLst>
                  <a:reflection blurRad="6350" stA="50000" endA="300" endPos="50000" dist="60007" dir="5400000" sy="-100000" algn="bl" rotWithShape="0"/>
                </a:effectLst>
                <a:latin typeface="楷体" pitchFamily="49" charset="-122"/>
                <a:ea typeface="楷体" pitchFamily="49" charset="-122"/>
              </a:rPr>
              <a:t>谢谢观看</a:t>
            </a:r>
            <a:endParaRPr lang="en-US" altLang="zh-CN" sz="6000" dirty="0" smtClean="0">
              <a:ln w="3175">
                <a:solidFill>
                  <a:srgbClr val="138B16"/>
                </a:solidFill>
              </a:ln>
              <a:solidFill>
                <a:srgbClr val="1ABC1E"/>
              </a:solidFill>
              <a:effectLst>
                <a:reflection blurRad="6350" stA="50000" endA="300" endPos="50000" dist="60007" dir="5400000" sy="-100000" algn="bl" rotWithShape="0"/>
              </a:effectLst>
              <a:latin typeface="楷体" pitchFamily="49" charset="-122"/>
              <a:ea typeface="楷体" pitchFamily="49" charset="-122"/>
            </a:endParaRPr>
          </a:p>
        </p:txBody>
      </p:sp>
      <p:pic>
        <p:nvPicPr>
          <p:cNvPr id="3" name="图片 2" descr="450"/>
          <p:cNvPicPr>
            <a:picLocks noChangeAspect="1"/>
          </p:cNvPicPr>
          <p:nvPr/>
        </p:nvPicPr>
        <p:blipFill>
          <a:blip r:embed="rId4" cstate="print">
            <a:clrChange>
              <a:clrFrom>
                <a:srgbClr val="FFFFFF"/>
              </a:clrFrom>
              <a:clrTo>
                <a:srgbClr val="FFFFFF">
                  <a:alpha val="0"/>
                </a:srgbClr>
              </a:clrTo>
            </a:clrChange>
          </a:blip>
          <a:stretch>
            <a:fillRect/>
          </a:stretch>
        </p:blipFill>
        <p:spPr>
          <a:xfrm>
            <a:off x="5398135" y="8197215"/>
            <a:ext cx="1459865" cy="95123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TotalTime>
  <Words>2651</Words>
  <Application>Microsoft Office PowerPoint</Application>
  <PresentationFormat>全屏显示(4:3)</PresentationFormat>
  <Paragraphs>151</Paragraphs>
  <Slides>8</Slides>
  <Notes>3</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Company>P R 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Windows User</dc:creator>
  <cp:lastModifiedBy>Administrator</cp:lastModifiedBy>
  <cp:revision>47</cp:revision>
  <dcterms:created xsi:type="dcterms:W3CDTF">2020-07-25T07:29:00Z</dcterms:created>
  <dcterms:modified xsi:type="dcterms:W3CDTF">2021-01-20T06:53:05Z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ies>
</file>