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256" r:id="rId5"/>
    <p:sldId id="286" r:id="rId6"/>
    <p:sldId id="368" r:id="rId7"/>
    <p:sldId id="289" r:id="rId8"/>
    <p:sldId id="293" r:id="rId9"/>
    <p:sldId id="310" r:id="rId10"/>
    <p:sldId id="312" r:id="rId11"/>
    <p:sldId id="314" r:id="rId12"/>
    <p:sldId id="328" r:id="rId13"/>
    <p:sldId id="327" r:id="rId14"/>
    <p:sldId id="337" r:id="rId15"/>
    <p:sldId id="322" r:id="rId16"/>
    <p:sldId id="335" r:id="rId17"/>
    <p:sldId id="336" r:id="rId18"/>
    <p:sldId id="315" r:id="rId19"/>
    <p:sldId id="343" r:id="rId20"/>
    <p:sldId id="344" r:id="rId21"/>
    <p:sldId id="345" r:id="rId22"/>
    <p:sldId id="317" r:id="rId23"/>
    <p:sldId id="341" r:id="rId24"/>
    <p:sldId id="351" r:id="rId25"/>
    <p:sldId id="352" r:id="rId26"/>
    <p:sldId id="353" r:id="rId27"/>
    <p:sldId id="355" r:id="rId28"/>
    <p:sldId id="354" r:id="rId29"/>
    <p:sldId id="284" r:id="rId30"/>
    <p:sldId id="356" r:id="rId31"/>
    <p:sldId id="357" r:id="rId32"/>
    <p:sldId id="359" r:id="rId33"/>
    <p:sldId id="360" r:id="rId34"/>
    <p:sldId id="361" r:id="rId35"/>
    <p:sldId id="363" r:id="rId36"/>
    <p:sldId id="364" r:id="rId37"/>
    <p:sldId id="362" r:id="rId38"/>
    <p:sldId id="365" r:id="rId39"/>
    <p:sldId id="366" r:id="rId40"/>
    <p:sldId id="367" r:id="rId41"/>
    <p:sldId id="285" r:id="rId42"/>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8841A863-F1FD-4464-B331-43FE2A790151}">
          <p14:sldIdLst>
            <p14:sldId id="256"/>
            <p14:sldId id="286"/>
            <p14:sldId id="368"/>
            <p14:sldId id="289"/>
            <p14:sldId id="293"/>
            <p14:sldId id="310"/>
            <p14:sldId id="312"/>
            <p14:sldId id="314"/>
            <p14:sldId id="328"/>
            <p14:sldId id="327"/>
            <p14:sldId id="337"/>
            <p14:sldId id="322"/>
            <p14:sldId id="335"/>
            <p14:sldId id="336"/>
            <p14:sldId id="315"/>
            <p14:sldId id="343"/>
            <p14:sldId id="344"/>
            <p14:sldId id="345"/>
            <p14:sldId id="317"/>
            <p14:sldId id="341"/>
            <p14:sldId id="351"/>
            <p14:sldId id="352"/>
            <p14:sldId id="353"/>
            <p14:sldId id="355"/>
            <p14:sldId id="354"/>
            <p14:sldId id="284"/>
            <p14:sldId id="356"/>
            <p14:sldId id="357"/>
            <p14:sldId id="359"/>
            <p14:sldId id="360"/>
            <p14:sldId id="361"/>
            <p14:sldId id="363"/>
            <p14:sldId id="364"/>
            <p14:sldId id="362"/>
            <p14:sldId id="365"/>
            <p14:sldId id="366"/>
            <p14:sldId id="367"/>
            <p14:sldId id="285"/>
          </p14:sldIdLst>
        </p14:section>
        <p14:section name="无标题节" id="{2E854586-D9F0-42E3-B753-EAA451EA8DA8}">
          <p14:sldIdLst/>
        </p14:section>
      </p14:sectionLst>
    </p:ext>
    <p:ext uri="{EFAFB233-063F-42B5-8137-9DF3F51BA10A}">
      <p15:sldGuideLst xmlns:p15="http://schemas.microsoft.com/office/powerpoint/2012/main"/>
    </p:ext>
  </p:extLst>
</p:presentation>
</file>

<file path=ppt/commentAuthors.xml><?xml version="1.0" encoding="utf-8"?>
<p:cmAuthorLst xmlns:p="http://schemas.openxmlformats.org/presentationml/2006/main">
  <p:cmAuthor id="0" name="翟宏帅" initials="翟宏帅/运营科技" lastIdx="0" clrIdx="0"/>
  <p:cmAuthor id="1" name="xiao" initials="x" lastIdx="0" clrIdx="0"/>
  <p:cmAuthor id="2" name="Administrator" initials="A" lastIdx="0" clrIdx="0"/>
  <p:cmAuthor id="3" name="kingsoft" initials="k" lastIdx="0" clrIdx="0"/>
  <p:cmAuthor id="4" name="www.xkb1.com" initials="w" lastIdx="0" clrIdx="1"/>
  <p:cmAuthor id="5" name="lenovo"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9" d="100"/>
          <a:sy n="109" d="100"/>
        </p:scale>
        <p:origin x="672" y="102"/>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tags" Target="tags/tag2.xml" /><Relationship Id="rId44" Type="http://schemas.openxmlformats.org/officeDocument/2006/relationships/presProps" Target="presProps.xml" /><Relationship Id="rId45" Type="http://schemas.openxmlformats.org/officeDocument/2006/relationships/viewProps" Target="viewProps.xml" /><Relationship Id="rId46" Type="http://schemas.openxmlformats.org/officeDocument/2006/relationships/theme" Target="theme/theme1.xml" /><Relationship Id="rId47"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2021/2/3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69633" name="幻灯片图像占位符 1"/>
          <p:cNvSpPr>
            <a:spLocks noGrp="1" noRot="1" noChangeAspect="1"/>
          </p:cNvSpPr>
          <p:nvPr>
            <p:ph type="sldImg"/>
          </p:nvPr>
        </p:nvSpPr>
        <p:spPr bwMode="auto">
          <a:noFill/>
          <a:ln>
            <a:solidFill>
              <a:srgbClr val="000000"/>
            </a:solidFill>
            <a:miter lim="800000"/>
          </a:ln>
        </p:spPr>
      </p:sp>
      <p:sp>
        <p:nvSpPr>
          <p:cNvPr id="69634" name="备注占位符 2"/>
          <p:cNvSpPr>
            <a:spLocks noGrp="1"/>
          </p:cNvSpPr>
          <p:nvPr>
            <p:ph type="body" idx="1"/>
          </p:nvPr>
        </p:nvSpPr>
        <p:spPr bwMode="auto">
          <a:noFill/>
        </p:spPr>
        <p:txBody>
          <a:bodyPr wrap="square" numCol="1" anchor="t" anchorCtr="0" compatLnSpc="1"/>
          <a:lstStyle/>
          <a:p>
            <a:pPr>
              <a:spcBef>
                <a:spcPct val="0"/>
              </a:spcBef>
            </a:pPr>
            <a:r>
              <a:rPr lang="zh-CN" altLang="en-US"/>
              <a:t>总结</a:t>
            </a:r>
          </a:p>
        </p:txBody>
      </p:sp>
      <p:sp>
        <p:nvSpPr>
          <p:cNvPr id="69635" name="灯片编号占位符 3"/>
          <p:cNvSpPr>
            <a:spLocks noGrp="1"/>
          </p:cNvSpPr>
          <p:nvPr>
            <p:ph type="sldNum" sz="quarter" idx="5"/>
          </p:nvPr>
        </p:nvSpPr>
        <p:spPr bwMode="auto">
          <a:noFill/>
          <a:ln>
            <a:miter lim="800000"/>
          </a:ln>
        </p:spPr>
        <p:txBody>
          <a:bodyPr wrap="square" numCol="1" anchorCtr="0" compatLnSpc="1"/>
          <a:lstStyle/>
          <a:p>
            <a:pPr marL="0" marR="0" lvl="0" indent="0" algn="r" defTabSz="914400" rtl="0" eaLnBrk="1" fontAlgn="base" latinLnBrk="0" hangingPunct="1">
              <a:lnSpc>
                <a:spcPct val="100000"/>
              </a:lnSpc>
              <a:spcBef>
                <a:spcPct val="0"/>
              </a:spcBef>
              <a:spcAft>
                <a:spcPct val="0"/>
              </a:spcAft>
              <a:buClrTx/>
              <a:buSzTx/>
              <a:buFontTx/>
              <a:buNone/>
              <a:defRPr/>
            </a:pPr>
            <a:fld id="{6F7D433E-1526-4583-8134-1256C26D353D}" type="slidenum">
              <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t>9</a:t>
            </a:fld>
            <a:endParaRPr kumimoji="0" lang="en-US" altLang="zh-CN"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jpeg" /><Relationship Id="rId3"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094740"/>
            <a:ext cx="9574530" cy="2387600"/>
          </a:xfrm>
          <a:prstGeom prst="rect">
            <a:avLst/>
          </a:prstGeom>
        </p:spPr>
        <p:txBody>
          <a:bodyPr anchor="b"/>
          <a:lstStyle>
            <a:lvl1pPr algn="ctr">
              <a:defRPr sz="4000" b="1">
                <a:solidFill>
                  <a:srgbClr val="FF0000"/>
                </a:solidFill>
                <a:latin typeface="楷体" panose="02010609060101010101" pitchFamily="49" charset="-122"/>
                <a:ea typeface="楷体" panose="02010609060101010101" pitchFamily="49" charset="-122"/>
              </a:defRPr>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800">
                <a:solidFill>
                  <a:srgbClr val="FF0000"/>
                </a:solidFill>
                <a:latin typeface="楷体" panose="02010609060101010101" pitchFamily="49" charset="-122"/>
                <a:ea typeface="楷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lvl1pPr>
              <a:defRPr sz="3600" b="1">
                <a:solidFill>
                  <a:srgbClr val="FF0000"/>
                </a:solidFill>
                <a:latin typeface="楷体" panose="02010609060101010101" pitchFamily="49" charset="-122"/>
                <a:ea typeface="楷体" panose="02010609060101010101" pitchFamily="49" charset="-122"/>
              </a:defRPr>
            </a:lvl1p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lvl1pPr>
              <a:defRPr sz="2800" b="1">
                <a:solidFill>
                  <a:srgbClr val="FF0000"/>
                </a:solidFill>
                <a:latin typeface="楷体" panose="02010609060101010101" pitchFamily="49" charset="-122"/>
                <a:ea typeface="楷体" panose="02010609060101010101" pitchFamily="49" charset="-122"/>
              </a:defRPr>
            </a:lvl1pPr>
            <a:lvl2pPr>
              <a:defRPr sz="2800" b="1">
                <a:solidFill>
                  <a:srgbClr val="FF0000"/>
                </a:solidFill>
                <a:latin typeface="楷体" panose="02010609060101010101" pitchFamily="49" charset="-122"/>
                <a:ea typeface="楷体" panose="02010609060101010101" pitchFamily="49" charset="-122"/>
              </a:defRPr>
            </a:lvl2pPr>
            <a:lvl3pPr>
              <a:defRPr sz="2800" b="1">
                <a:solidFill>
                  <a:srgbClr val="FF0000"/>
                </a:solidFill>
                <a:latin typeface="楷体" panose="02010609060101010101" pitchFamily="49" charset="-122"/>
                <a:ea typeface="楷体" panose="02010609060101010101" pitchFamily="49" charset="-122"/>
              </a:defRPr>
            </a:lvl3pPr>
            <a:lvl4pPr>
              <a:defRPr sz="2800" b="1">
                <a:solidFill>
                  <a:srgbClr val="FF0000"/>
                </a:solidFill>
                <a:latin typeface="楷体" panose="02010609060101010101" pitchFamily="49" charset="-122"/>
                <a:ea typeface="楷体" panose="02010609060101010101" pitchFamily="49" charset="-122"/>
              </a:defRPr>
            </a:lvl4pPr>
            <a:lvl5pPr>
              <a:defRPr sz="2800" b="1">
                <a:solidFill>
                  <a:srgbClr val="FF0000"/>
                </a:solidFill>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5_标题幻灯片">
    <p:bg>
      <p:bgPr>
        <a:pattFill prst="pct5">
          <a:fgClr>
            <a:schemeClr val="accent2"/>
          </a:fgClr>
          <a:bgClr>
            <a:schemeClr val="bg1"/>
          </a:bgClr>
        </a:pattFill>
        <a:effectLst/>
      </p:bgPr>
    </p:bg>
    <p:spTree>
      <p:nvGrpSpPr>
        <p:cNvPr id="1" name=""/>
        <p:cNvGrpSpPr/>
        <p:nvPr/>
      </p:nvGrpSpPr>
      <p:grpSpPr>
        <a:xfrm>
          <a:off x="0" y="0"/>
          <a:ext cx="0" cy="0"/>
        </a:xfrm>
      </p:grpSpPr>
      <p:sp>
        <p:nvSpPr>
          <p:cNvPr id="3" name="矩形 3"/>
          <p:cNvSpPr/>
          <p:nvPr userDrawn="1"/>
        </p:nvSpPr>
        <p:spPr>
          <a:xfrm rot="6238231" flipH="1">
            <a:off x="9408319" y="4234656"/>
            <a:ext cx="1169988" cy="1171575"/>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4" name="矩形 5"/>
          <p:cNvSpPr/>
          <p:nvPr userDrawn="1"/>
        </p:nvSpPr>
        <p:spPr>
          <a:xfrm rot="19041346" flipH="1">
            <a:off x="10088563" y="6107113"/>
            <a:ext cx="187325" cy="18732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5" name="矩形 6"/>
          <p:cNvSpPr/>
          <p:nvPr userDrawn="1"/>
        </p:nvSpPr>
        <p:spPr>
          <a:xfrm rot="998715" flipH="1">
            <a:off x="10506075" y="5621338"/>
            <a:ext cx="473075" cy="473075"/>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6" name="矩形 7"/>
          <p:cNvSpPr/>
          <p:nvPr userDrawn="1"/>
        </p:nvSpPr>
        <p:spPr>
          <a:xfrm rot="19250940" flipH="1">
            <a:off x="10179050" y="5688013"/>
            <a:ext cx="223838" cy="223838"/>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7" name="矩形 8"/>
          <p:cNvSpPr/>
          <p:nvPr userDrawn="1"/>
        </p:nvSpPr>
        <p:spPr>
          <a:xfrm rot="19628488" flipH="1">
            <a:off x="11164888" y="6592888"/>
            <a:ext cx="479425" cy="477838"/>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8" name="矩形 1"/>
          <p:cNvSpPr/>
          <p:nvPr userDrawn="1"/>
        </p:nvSpPr>
        <p:spPr>
          <a:xfrm rot="1703810" flipH="1">
            <a:off x="11537950" y="2659063"/>
            <a:ext cx="669925" cy="66992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9" name="矩形 2"/>
          <p:cNvSpPr/>
          <p:nvPr userDrawn="1"/>
        </p:nvSpPr>
        <p:spPr>
          <a:xfrm rot="985914" flipH="1">
            <a:off x="11072813" y="5414963"/>
            <a:ext cx="1325563" cy="1325563"/>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10" name="矩形 4"/>
          <p:cNvSpPr/>
          <p:nvPr userDrawn="1"/>
        </p:nvSpPr>
        <p:spPr>
          <a:xfrm rot="3014278" flipH="1">
            <a:off x="10200481" y="3586956"/>
            <a:ext cx="1958975" cy="1957388"/>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11" name="矩形 9"/>
          <p:cNvSpPr/>
          <p:nvPr userDrawn="1"/>
        </p:nvSpPr>
        <p:spPr>
          <a:xfrm rot="4169379" flipH="1">
            <a:off x="8955088" y="5462588"/>
            <a:ext cx="203200" cy="203200"/>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12" name="矩形 10"/>
          <p:cNvSpPr/>
          <p:nvPr userDrawn="1"/>
        </p:nvSpPr>
        <p:spPr>
          <a:xfrm rot="1849597" flipH="1">
            <a:off x="10415588" y="6386513"/>
            <a:ext cx="668338" cy="66992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sp>
        <p:nvSpPr>
          <p:cNvPr id="13" name="矩形 11"/>
          <p:cNvSpPr/>
          <p:nvPr userDrawn="1"/>
        </p:nvSpPr>
        <p:spPr>
          <a:xfrm rot="1703810" flipH="1">
            <a:off x="10052050" y="3232150"/>
            <a:ext cx="328613" cy="3302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ct val="0"/>
              </a:spcBef>
              <a:spcAft>
                <a:spcPct val="0"/>
              </a:spcAft>
              <a:defRPr/>
            </a:pPr>
            <a:endParaRPr kumimoji="1" lang="zh-CN" altLang="en-US" strike="noStrike" noProof="1"/>
          </a:p>
        </p:txBody>
      </p:sp>
      <p:pic>
        <p:nvPicPr>
          <p:cNvPr id="11277" name="Picture 13" descr="湖北猎豹图书文化有限公司logo"/>
          <p:cNvPicPr>
            <a:picLocks noChangeAspect="1"/>
          </p:cNvPicPr>
          <p:nvPr userDrawn="1"/>
        </p:nvPicPr>
        <p:blipFill>
          <a:blip r:embed="rId1">
            <a:clrChange>
              <a:clrFrom>
                <a:srgbClr val="FFFFFE"/>
              </a:clrFrom>
              <a:clrTo>
                <a:srgbClr val="FFFFFE">
                  <a:alpha val="0"/>
                </a:srgbClr>
              </a:clrTo>
            </a:clrChange>
          </a:blip>
          <a:stretch>
            <a:fillRect/>
          </a:stretch>
        </p:blipFill>
        <p:spPr>
          <a:xfrm>
            <a:off x="11149013" y="114300"/>
            <a:ext cx="755650" cy="801688"/>
          </a:xfrm>
          <a:prstGeom prst="rect">
            <a:avLst/>
          </a:prstGeom>
          <a:noFill/>
          <a:ln w="9525">
            <a:noFill/>
          </a:ln>
        </p:spPr>
      </p:pic>
      <p:pic>
        <p:nvPicPr>
          <p:cNvPr id="11278" name="Picture 16" descr="timg?image&amp;quality=80&amp;size=b9999_10000&amp;sec=1514455248577&amp;di=17a6aee7f6970fc09f61a1489a9c9b1a&amp;imgtype=0&amp;src=http%3A%2F%2Fpic2"/>
          <p:cNvPicPr>
            <a:picLocks noChangeAspect="1"/>
          </p:cNvPicPr>
          <p:nvPr userDrawn="1"/>
        </p:nvPicPr>
        <p:blipFill>
          <a:blip r:embed="rId2"/>
          <a:srcRect b="5328"/>
          <a:stretch>
            <a:fillRect/>
          </a:stretch>
        </p:blipFill>
        <p:spPr>
          <a:xfrm>
            <a:off x="563563" y="5341938"/>
            <a:ext cx="1133475" cy="1139825"/>
          </a:xfrm>
          <a:prstGeom prst="rect">
            <a:avLst/>
          </a:prstGeom>
          <a:noFill/>
          <a:ln w="9525">
            <a:noFill/>
          </a:ln>
        </p:spPr>
      </p:pic>
      <p:sp>
        <p:nvSpPr>
          <p:cNvPr id="16" name="文本占位符 7"/>
          <p:cNvSpPr>
            <a:spLocks noGrp="1"/>
          </p:cNvSpPr>
          <p:nvPr>
            <p:ph type="body" sz="quarter" idx="10"/>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fontAlgn="base"/>
            <a:r>
              <a:rPr lang="zh-CN" altLang="en-US" strike="noStrike" noProof="1"/>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image" Target="../media/image3.pn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3">
            <a:lum/>
          </a:blip>
          <a:stretch>
            <a:fillRect/>
          </a:stretch>
        </a:blipFill>
        <a:effectLst/>
      </p:bgPr>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png" /><Relationship Id="rId3" Type="http://schemas.openxmlformats.org/officeDocument/2006/relationships/image" Target="../media/image5.png" /><Relationship Id="rId4" Type="http://schemas.openxmlformats.org/officeDocument/2006/relationships/image" Target="../media/image6.png" /><Relationship Id="rId5" Type="http://schemas.openxmlformats.org/officeDocument/2006/relationships/image" Target="../media/image7.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8.png" /><Relationship Id="rId3" Type="http://schemas.openxmlformats.org/officeDocument/2006/relationships/image" Target="../media/image9.png" /><Relationship Id="rId4" Type="http://schemas.openxmlformats.org/officeDocument/2006/relationships/image" Target="../media/image10.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png" /><Relationship Id="rId3" Type="http://schemas.openxmlformats.org/officeDocument/2006/relationships/image" Target="../media/image14.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 Id="rId3" Type="http://schemas.openxmlformats.org/officeDocument/2006/relationships/image" Target="../media/image16.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png"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1125"/>
            <a:ext cx="2822575" cy="6858000"/>
          </a:xfrm>
          <a:prstGeom prst="rect">
            <a:avLst/>
          </a:prstGeom>
        </p:spPr>
      </p:pic>
      <p:sp>
        <p:nvSpPr>
          <p:cNvPr id="15" name="文本框 14"/>
          <p:cNvSpPr txBox="1"/>
          <p:nvPr/>
        </p:nvSpPr>
        <p:spPr>
          <a:xfrm>
            <a:off x="807626" y="383135"/>
            <a:ext cx="1415772" cy="5805236"/>
          </a:xfrm>
          <a:prstGeom prst="rect">
            <a:avLst/>
          </a:prstGeom>
          <a:noFill/>
          <a:effectLst/>
        </p:spPr>
        <p:txBody>
          <a:bodyPr vert="eaVert" wrap="square" rtlCol="0">
            <a:spAutoFit/>
          </a:bodyPr>
          <a:lstStyle/>
          <a:p>
            <a:pPr algn="ctr"/>
            <a:r>
              <a:rPr lang="zh-CN" altLang="en-US" sz="8000">
                <a:solidFill>
                  <a:schemeClr val="bg1"/>
                </a:solidFill>
                <a:effectLst/>
                <a:latin typeface="华文新魏" panose="02010800040101010101" pitchFamily="2" charset="-122"/>
                <a:ea typeface="华文新魏" panose="02010800040101010101" pitchFamily="2" charset="-122"/>
                <a:cs typeface="+mn-ea"/>
                <a:sym typeface="+mn-lt"/>
              </a:rPr>
              <a:t>道德与法治</a:t>
            </a:r>
            <a:endParaRPr lang="en-US" altLang="zh-CN" sz="8000">
              <a:solidFill>
                <a:schemeClr val="bg1"/>
              </a:solidFill>
              <a:effectLst/>
              <a:latin typeface="华文新魏" panose="02010800040101010101" pitchFamily="2" charset="-122"/>
              <a:ea typeface="华文新魏" panose="02010800040101010101" pitchFamily="2" charset="-122"/>
              <a:cs typeface="+mn-ea"/>
              <a:sym typeface="+mn-lt"/>
            </a:endParaRPr>
          </a:p>
        </p:txBody>
      </p:sp>
      <p:sp>
        <p:nvSpPr>
          <p:cNvPr id="17" name="文本框 16"/>
          <p:cNvSpPr txBox="1"/>
          <p:nvPr/>
        </p:nvSpPr>
        <p:spPr>
          <a:xfrm>
            <a:off x="1056957" y="5906442"/>
            <a:ext cx="876935" cy="368300"/>
          </a:xfrm>
          <a:prstGeom prst="rect">
            <a:avLst/>
          </a:prstGeom>
          <a:noFill/>
        </p:spPr>
        <p:txBody>
          <a:bodyPr wrap="square" rtlCol="0">
            <a:spAutoFit/>
          </a:bodyPr>
          <a:lstStyle/>
          <a:p>
            <a:r>
              <a:rPr lang="zh-CN" altLang="en-US">
                <a:solidFill>
                  <a:schemeClr val="bg1"/>
                </a:solidFill>
              </a:rPr>
              <a:t>部编版</a:t>
            </a:r>
          </a:p>
        </p:txBody>
      </p:sp>
      <p:sp>
        <p:nvSpPr>
          <p:cNvPr id="11" name="文本框 10"/>
          <p:cNvSpPr txBox="1"/>
          <p:nvPr/>
        </p:nvSpPr>
        <p:spPr>
          <a:xfrm>
            <a:off x="543560" y="6361112"/>
            <a:ext cx="2011680" cy="368300"/>
          </a:xfrm>
          <a:prstGeom prst="rect">
            <a:avLst/>
          </a:prstGeom>
          <a:noFill/>
        </p:spPr>
        <p:txBody>
          <a:bodyPr wrap="none" rtlCol="0">
            <a:spAutoFit/>
          </a:bodyPr>
          <a:lstStyle/>
          <a:p>
            <a:r>
              <a:rPr lang="zh-CN" altLang="en-US">
                <a:solidFill>
                  <a:schemeClr val="bg1"/>
                </a:solidFill>
              </a:rPr>
              <a:t>中考一模板块复习</a:t>
            </a:r>
          </a:p>
        </p:txBody>
      </p:sp>
      <p:sp>
        <p:nvSpPr>
          <p:cNvPr id="13" name="文本框 12"/>
          <p:cNvSpPr txBox="1"/>
          <p:nvPr/>
        </p:nvSpPr>
        <p:spPr>
          <a:xfrm>
            <a:off x="8431175" y="3055883"/>
            <a:ext cx="309880" cy="460375"/>
          </a:xfrm>
          <a:prstGeom prst="rect">
            <a:avLst/>
          </a:prstGeom>
          <a:noFill/>
        </p:spPr>
        <p:txBody>
          <a:bodyPr wrap="none" rtlCol="0">
            <a:spAutoFit/>
          </a:bodyPr>
          <a:lstStyle/>
          <a:p>
            <a:pPr algn="ctr"/>
            <a:endParaRPr lang="zh-CN" altLang="en-US" sz="2400" b="1">
              <a:latin typeface="楷体" panose="02010609060101010101" pitchFamily="49" charset="-122"/>
              <a:ea typeface="楷体" panose="02010609060101010101" pitchFamily="49" charset="-122"/>
            </a:endParaRPr>
          </a:p>
        </p:txBody>
      </p:sp>
      <p:sp>
        <p:nvSpPr>
          <p:cNvPr id="14" name="文本框 13"/>
          <p:cNvSpPr txBox="1"/>
          <p:nvPr/>
        </p:nvSpPr>
        <p:spPr>
          <a:xfrm>
            <a:off x="8340794" y="4153753"/>
            <a:ext cx="309880" cy="553085"/>
          </a:xfrm>
          <a:prstGeom prst="rect">
            <a:avLst/>
          </a:prstGeom>
          <a:noFill/>
        </p:spPr>
        <p:txBody>
          <a:bodyPr wrap="none" rtlCol="0">
            <a:spAutoFit/>
          </a:bodyPr>
          <a:lstStyle/>
          <a:p>
            <a:pPr algn="ctr">
              <a:lnSpc>
                <a:spcPct val="150000"/>
              </a:lnSpc>
            </a:pPr>
            <a:endParaRPr lang="zh-CN" altLang="en-US" sz="2000">
              <a:latin typeface="楷体" panose="02010609060101010101" pitchFamily="49" charset="-122"/>
              <a:ea typeface="楷体" panose="02010609060101010101" pitchFamily="49" charset="-122"/>
            </a:endParaRPr>
          </a:p>
        </p:txBody>
      </p:sp>
      <p:sp>
        <p:nvSpPr>
          <p:cNvPr id="2" name="文本框 1"/>
          <p:cNvSpPr txBox="1"/>
          <p:nvPr/>
        </p:nvSpPr>
        <p:spPr>
          <a:xfrm>
            <a:off x="3054295" y="661496"/>
            <a:ext cx="9369425" cy="461665"/>
          </a:xfrm>
          <a:prstGeom prst="rect">
            <a:avLst/>
          </a:prstGeom>
          <a:noFill/>
        </p:spPr>
        <p:txBody>
          <a:bodyPr wrap="square" rtlCol="0">
            <a:spAutoFit/>
          </a:bodyPr>
          <a:lstStyle/>
          <a:p>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专题</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18 </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富强、创新与民主：促进经济发展，实现人民当家做主</a:t>
            </a:r>
          </a:p>
        </p:txBody>
      </p:sp>
      <p:pic>
        <p:nvPicPr>
          <p:cNvPr id="4" name="图片 3"/>
          <p:cNvPicPr>
            <a:picLocks noChangeAspect="1"/>
          </p:cNvPicPr>
          <p:nvPr/>
        </p:nvPicPr>
        <p:blipFill>
          <a:blip r:embed="rId3"/>
          <a:stretch>
            <a:fillRect/>
          </a:stretch>
        </p:blipFill>
        <p:spPr>
          <a:xfrm>
            <a:off x="2822575" y="1471295"/>
            <a:ext cx="3371850" cy="52755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图片 4"/>
          <p:cNvPicPr>
            <a:picLocks noChangeAspect="1"/>
          </p:cNvPicPr>
          <p:nvPr/>
        </p:nvPicPr>
        <p:blipFill>
          <a:blip r:embed="rId4"/>
          <a:stretch>
            <a:fillRect/>
          </a:stretch>
        </p:blipFill>
        <p:spPr>
          <a:xfrm>
            <a:off x="6194425" y="1471295"/>
            <a:ext cx="3413125" cy="51466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图片 5"/>
          <p:cNvPicPr>
            <a:picLocks noChangeAspect="1"/>
          </p:cNvPicPr>
          <p:nvPr/>
        </p:nvPicPr>
        <p:blipFill>
          <a:blip r:embed="rId5"/>
          <a:stretch>
            <a:fillRect/>
          </a:stretch>
        </p:blipFill>
        <p:spPr>
          <a:xfrm>
            <a:off x="9458325" y="1471930"/>
            <a:ext cx="3048000" cy="51466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429025" y="1568657"/>
            <a:ext cx="1013460" cy="4348841"/>
          </a:xfrm>
          <a:prstGeom prst="rect">
            <a:avLst/>
          </a:prstGeom>
          <a:noFill/>
        </p:spPr>
        <p:txBody>
          <a:bodyPr vert="eaVert" wrap="square" rtlCol="0">
            <a:spAutoFit/>
          </a:bodyPr>
          <a:lstStyle/>
          <a:p>
            <a:r>
              <a:rPr lang="zh-CN" altLang="en-US" sz="5400" b="1">
                <a:solidFill>
                  <a:srgbClr val="FF0000"/>
                </a:solidFill>
                <a:latin typeface="楷体" panose="02010609060101010101" pitchFamily="49" charset="-122"/>
                <a:ea typeface="楷体" panose="02010609060101010101" pitchFamily="49" charset="-122"/>
              </a:rPr>
              <a:t>知识逻辑关系</a:t>
            </a:r>
          </a:p>
        </p:txBody>
      </p:sp>
      <p:sp>
        <p:nvSpPr>
          <p:cNvPr id="11" name="TextBox 10"/>
          <p:cNvSpPr txBox="1">
            <a:spLocks noChangeArrowheads="1"/>
          </p:cNvSpPr>
          <p:nvPr/>
        </p:nvSpPr>
        <p:spPr bwMode="auto">
          <a:xfrm>
            <a:off x="1917700" y="6113780"/>
            <a:ext cx="2245360" cy="583565"/>
          </a:xfrm>
          <a:prstGeom prst="rect">
            <a:avLst/>
          </a:prstGeom>
          <a:extLst>
            <a:ext uri="{91240B29-F687-4F45-9708-019B960494DF}">
              <a14:hiddenLine xmlns:a14="http://schemas.microsoft.com/office/drawing/2010/main" w="9525">
                <a:solidFill>
                  <a:srgbClr val="000000"/>
                </a:solidFill>
                <a:miter lim="800000"/>
                <a:headEnd/>
                <a:tailEnd/>
              </a14:hiddenLine>
            </a:ext>
          </a:extLst>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defRPr/>
            </a:pPr>
            <a:r>
              <a:rPr lang="zh-CN" altLang="en-US" b="1">
                <a:solidFill>
                  <a:prstClr val="black"/>
                </a:solidFill>
                <a:latin typeface="楷体" panose="02010609060101010101" pitchFamily="49" charset="-122"/>
                <a:ea typeface="楷体" panose="02010609060101010101" pitchFamily="49" charset="-122"/>
              </a:rPr>
              <a:t>科技创新</a:t>
            </a:r>
          </a:p>
        </p:txBody>
      </p:sp>
      <p:sp>
        <p:nvSpPr>
          <p:cNvPr id="12" name="TextBox 10"/>
          <p:cNvSpPr txBox="1">
            <a:spLocks noChangeArrowheads="1"/>
          </p:cNvSpPr>
          <p:nvPr/>
        </p:nvSpPr>
        <p:spPr bwMode="auto">
          <a:xfrm>
            <a:off x="5814695" y="6175375"/>
            <a:ext cx="1844675" cy="583565"/>
          </a:xfrm>
          <a:prstGeom prst="rect">
            <a:avLst/>
          </a:prstGeom>
          <a:extLst>
            <a:ext uri="{91240B29-F687-4F45-9708-019B960494DF}">
              <a14:hiddenLine xmlns:a14="http://schemas.microsoft.com/office/drawing/2010/main" w="9525">
                <a:solidFill>
                  <a:srgbClr val="000000"/>
                </a:solidFill>
                <a:miter lim="800000"/>
                <a:headEnd/>
                <a:tailEnd/>
              </a14:hiddenLine>
            </a:ext>
          </a:extLst>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defRPr/>
            </a:pPr>
            <a:r>
              <a:rPr lang="zh-CN" altLang="en-US" b="1">
                <a:solidFill>
                  <a:prstClr val="black"/>
                </a:solidFill>
                <a:latin typeface="楷体" panose="02010609060101010101" pitchFamily="49" charset="-122"/>
                <a:ea typeface="楷体" panose="02010609060101010101" pitchFamily="49" charset="-122"/>
              </a:rPr>
              <a:t>经济富强</a:t>
            </a:r>
          </a:p>
        </p:txBody>
      </p:sp>
      <p:sp>
        <p:nvSpPr>
          <p:cNvPr id="5" name="圆角矩形 4"/>
          <p:cNvSpPr/>
          <p:nvPr/>
        </p:nvSpPr>
        <p:spPr>
          <a:xfrm>
            <a:off x="382270" y="506730"/>
            <a:ext cx="1400175"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261620" y="5917565"/>
            <a:ext cx="11811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9254490" y="6205855"/>
            <a:ext cx="2242185" cy="52197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3200" b="1">
                <a:solidFill>
                  <a:schemeClr val="tx1"/>
                </a:solidFill>
                <a:latin typeface="楷体" panose="02010609060101010101" pitchFamily="49" charset="-122"/>
                <a:ea typeface="楷体" panose="02010609060101010101" pitchFamily="49" charset="-122"/>
              </a:rPr>
              <a:t>政治民主</a:t>
            </a:r>
          </a:p>
        </p:txBody>
      </p:sp>
      <p:pic>
        <p:nvPicPr>
          <p:cNvPr id="3" name="图片 2"/>
          <p:cNvPicPr>
            <a:picLocks noChangeAspect="1"/>
          </p:cNvPicPr>
          <p:nvPr/>
        </p:nvPicPr>
        <p:blipFill>
          <a:blip r:embed="rId2"/>
          <a:stretch>
            <a:fillRect/>
          </a:stretch>
        </p:blipFill>
        <p:spPr>
          <a:xfrm>
            <a:off x="1534160" y="1568450"/>
            <a:ext cx="3425825" cy="4305300"/>
          </a:xfrm>
          <a:prstGeom prst="rect">
            <a:avLst/>
          </a:prstGeom>
        </p:spPr>
      </p:pic>
      <p:pic>
        <p:nvPicPr>
          <p:cNvPr id="4" name="图片 3"/>
          <p:cNvPicPr>
            <a:picLocks noChangeAspect="1"/>
          </p:cNvPicPr>
          <p:nvPr/>
        </p:nvPicPr>
        <p:blipFill>
          <a:blip r:embed="rId3"/>
          <a:stretch>
            <a:fillRect/>
          </a:stretch>
        </p:blipFill>
        <p:spPr>
          <a:xfrm>
            <a:off x="8449310" y="1569085"/>
            <a:ext cx="3542665" cy="4304665"/>
          </a:xfrm>
          <a:prstGeom prst="rect">
            <a:avLst/>
          </a:prstGeom>
        </p:spPr>
      </p:pic>
      <p:pic>
        <p:nvPicPr>
          <p:cNvPr id="6" name="图片 5"/>
          <p:cNvPicPr>
            <a:picLocks noChangeAspect="1"/>
          </p:cNvPicPr>
          <p:nvPr/>
        </p:nvPicPr>
        <p:blipFill>
          <a:blip r:embed="rId4"/>
          <a:stretch>
            <a:fillRect/>
          </a:stretch>
        </p:blipFill>
        <p:spPr>
          <a:xfrm>
            <a:off x="4959985" y="1568450"/>
            <a:ext cx="3488690" cy="4305300"/>
          </a:xfrm>
          <a:prstGeom prst="rect">
            <a:avLst/>
          </a:prstGeom>
        </p:spPr>
      </p:pic>
      <p:sp>
        <p:nvSpPr>
          <p:cNvPr id="8" name="右箭头 7"/>
          <p:cNvSpPr/>
          <p:nvPr/>
        </p:nvSpPr>
        <p:spPr>
          <a:xfrm>
            <a:off x="4163060" y="6242050"/>
            <a:ext cx="1550670" cy="48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477385" y="5917565"/>
            <a:ext cx="921385" cy="521970"/>
          </a:xfrm>
          <a:prstGeom prst="rect">
            <a:avLst/>
          </a:prstGeom>
          <a:noFill/>
        </p:spPr>
        <p:txBody>
          <a:bodyPr wrap="square" rtlCol="0">
            <a:spAutoFit/>
          </a:bodyPr>
          <a:lstStyle/>
          <a:p>
            <a:r>
              <a:rPr lang="zh-CN" altLang="en-US" sz="2800" b="1">
                <a:solidFill>
                  <a:schemeClr val="tx1"/>
                </a:solidFill>
                <a:latin typeface="楷体" panose="02010609060101010101" pitchFamily="49" charset="-122"/>
                <a:ea typeface="楷体" panose="02010609060101010101" pitchFamily="49" charset="-122"/>
              </a:rPr>
              <a:t>促进</a:t>
            </a:r>
          </a:p>
        </p:txBody>
      </p:sp>
      <p:sp>
        <p:nvSpPr>
          <p:cNvPr id="10" name="右箭头 9"/>
          <p:cNvSpPr/>
          <p:nvPr/>
        </p:nvSpPr>
        <p:spPr>
          <a:xfrm>
            <a:off x="7659370" y="6273165"/>
            <a:ext cx="1550670" cy="48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7938135" y="5994400"/>
            <a:ext cx="992505" cy="521970"/>
          </a:xfrm>
          <a:prstGeom prst="rect">
            <a:avLst/>
          </a:prstGeom>
          <a:noFill/>
        </p:spPr>
        <p:txBody>
          <a:bodyPr wrap="square" rtlCol="0">
            <a:spAutoFit/>
          </a:bodyPr>
          <a:lstStyle/>
          <a:p>
            <a:r>
              <a:rPr lang="zh-CN" altLang="en-US" sz="2800" b="1">
                <a:solidFill>
                  <a:schemeClr val="tx1"/>
                </a:solidFill>
                <a:latin typeface="楷体" panose="02010609060101010101" pitchFamily="49" charset="-122"/>
                <a:ea typeface="楷体" panose="02010609060101010101" pitchFamily="49" charset="-122"/>
              </a:rPr>
              <a:t>基础</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35" y="1044575"/>
            <a:ext cx="12193270" cy="5812790"/>
          </a:xfrm>
        </p:spPr>
        <p:txBody>
          <a:bodyPr/>
          <a:lstStyle/>
          <a:p>
            <a:pPr marL="0" indent="0">
              <a:buNone/>
            </a:pPr>
            <a:r>
              <a:rPr lang="zh-CN" altLang="en-US" sz="2400"/>
              <a:t>——40年来，深圳奋力解放和发展社会生产力，大力推进科技创新，地区生产总值从1980年的2.7亿元增至2019年的2.7万亿元，年均增长20.7%，经济总量位居亚洲城市第五位，财政收入从不足1亿元增加到9424亿元，实现了由一座落后的边陲小镇到具有全球影响力的国际化大都市的历史性跨越。</a:t>
            </a:r>
          </a:p>
          <a:p>
            <a:pPr marL="0" indent="0">
              <a:buNone/>
            </a:pPr>
            <a:r>
              <a:rPr lang="zh-CN" altLang="en-US" sz="2400"/>
              <a:t>　　——40年来，深圳坚持解放思想、与时俱进，率先进行市场取向的经济体制改革，首创1000多项改革举措，奏响了实干兴邦的时代强音，实现了由经济体制改革到全面深化改革的历史性跨越。</a:t>
            </a:r>
          </a:p>
          <a:p>
            <a:pPr marL="0" indent="0">
              <a:buNone/>
            </a:pPr>
            <a:r>
              <a:rPr lang="zh-CN" altLang="en-US" sz="2400"/>
              <a:t>——40年来，深圳坚持发展社会主义民主政治，尊重人民主体地位，加强社会主义精神文明建设，积极培育和践行社会主义核心价值观，实现了由经济开发到统筹社会主义物质文明、政治文明、精神文明、社会文明、生态文明发展的历史性跨越。</a:t>
            </a:r>
          </a:p>
          <a:p>
            <a:pPr marL="0" indent="0">
              <a:buNone/>
            </a:pPr>
            <a:r>
              <a:rPr lang="zh-CN" altLang="en-US" sz="2400"/>
              <a:t>　　——40年来，深圳坚持以人民为中心，人民生活水平大幅提高，教育、医疗、住房等实现翻天覆地的变化，2019年居民人均可支配收入6.25万元，比1985年增长31.6倍；率先完成全面建成小康社会的目标，实现了由解决温饱到高质量全面小康的历史性跨越。</a:t>
            </a:r>
          </a:p>
          <a:p>
            <a:pPr marL="0" indent="0">
              <a:buNone/>
            </a:pPr>
            <a:r>
              <a:rPr lang="zh-CN" altLang="en-US" sz="2400"/>
              <a:t>                 </a:t>
            </a:r>
            <a:r>
              <a:rPr lang="zh-CN" altLang="en-US" sz="2400">
                <a:gradFill>
                  <a:gsLst>
                    <a:gs pos="0">
                      <a:srgbClr val="012D86"/>
                    </a:gs>
                    <a:gs pos="100000">
                      <a:srgbClr val="0E2557"/>
                    </a:gs>
                  </a:gsLst>
                  <a:lin scaled="0"/>
                </a:gradFill>
              </a:rPr>
              <a:t>习近平在深圳经济特区建立40周年庆祝大会上的讲话节选</a:t>
            </a:r>
          </a:p>
          <a:p>
            <a:pPr marL="0" indent="0">
              <a:buNone/>
            </a:pPr>
            <a:r>
              <a:rPr lang="en-US" altLang="zh-CN" sz="2400">
                <a:gradFill>
                  <a:gsLst>
                    <a:gs pos="0">
                      <a:srgbClr val="012D86"/>
                    </a:gs>
                    <a:gs pos="100000">
                      <a:srgbClr val="0E2557"/>
                    </a:gs>
                  </a:gsLst>
                  <a:lin scaled="0"/>
                </a:gradFill>
              </a:rPr>
              <a:t>1</a:t>
            </a:r>
            <a:r>
              <a:rPr lang="zh-CN" altLang="en-US" sz="2400">
                <a:gradFill>
                  <a:gsLst>
                    <a:gs pos="0">
                      <a:srgbClr val="012D86"/>
                    </a:gs>
                    <a:gs pos="100000">
                      <a:srgbClr val="0E2557"/>
                    </a:gs>
                  </a:gsLst>
                  <a:lin scaled="0"/>
                </a:gradFill>
              </a:rPr>
              <a:t>、从总书记的讲话中你能总结</a:t>
            </a:r>
            <a:r>
              <a:rPr lang="en-US" altLang="zh-CN" sz="2400">
                <a:gradFill>
                  <a:gsLst>
                    <a:gs pos="0">
                      <a:srgbClr val="012D86"/>
                    </a:gs>
                    <a:gs pos="100000">
                      <a:srgbClr val="0E2557"/>
                    </a:gs>
                  </a:gsLst>
                  <a:lin scaled="0"/>
                </a:gradFill>
              </a:rPr>
              <a:t>40</a:t>
            </a:r>
            <a:r>
              <a:rPr lang="zh-CN" altLang="en-US" sz="2400">
                <a:gradFill>
                  <a:gsLst>
                    <a:gs pos="0">
                      <a:srgbClr val="012D86"/>
                    </a:gs>
                    <a:gs pos="100000">
                      <a:srgbClr val="0E2557"/>
                    </a:gs>
                  </a:gsLst>
                  <a:lin scaled="0"/>
                </a:gradFill>
              </a:rPr>
              <a:t>年来深圳发展的原因有哪些？运用所学知识理解分析</a:t>
            </a:r>
          </a:p>
        </p:txBody>
      </p:sp>
      <p:sp>
        <p:nvSpPr>
          <p:cNvPr id="4" name="圆角矩形 3"/>
          <p:cNvSpPr/>
          <p:nvPr/>
        </p:nvSpPr>
        <p:spPr>
          <a:xfrm>
            <a:off x="1368425" y="130175"/>
            <a:ext cx="6429375" cy="75819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3600" b="1">
                <a:solidFill>
                  <a:schemeClr val="bg1"/>
                </a:solidFill>
                <a:latin typeface="楷体" panose="02010609060101010101" pitchFamily="49" charset="-122"/>
                <a:ea typeface="楷体" panose="02010609060101010101" pitchFamily="49" charset="-122"/>
              </a:rPr>
              <a:t>一、设置情景，启发学生学习</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58308" y="1311637"/>
            <a:ext cx="1415772" cy="5371606"/>
          </a:xfrm>
          <a:prstGeom prst="rect">
            <a:avLst/>
          </a:prstGeom>
          <a:solidFill>
            <a:schemeClr val="accent2">
              <a:lumMod val="60000"/>
              <a:lumOff val="40000"/>
            </a:schemeClr>
          </a:solidFill>
        </p:spPr>
        <p:txBody>
          <a:bodyPr vert="eaVert" wrap="square" rtlCol="0">
            <a:spAutoFit/>
          </a:bodyPr>
          <a:lstStyle/>
          <a:p>
            <a:endParaRPr lang="zh-CN" altLang="en-US" sz="8000">
              <a:latin typeface="微软雅黑" panose="020b0503020204020204" charset="-122"/>
              <a:ea typeface="微软雅黑" panose="020b0503020204020204" charset="-122"/>
            </a:endParaRPr>
          </a:p>
        </p:txBody>
      </p:sp>
      <p:sp>
        <p:nvSpPr>
          <p:cNvPr id="5" name="文本框 4"/>
          <p:cNvSpPr txBox="1"/>
          <p:nvPr/>
        </p:nvSpPr>
        <p:spPr>
          <a:xfrm>
            <a:off x="1358110" y="1823200"/>
            <a:ext cx="1198245" cy="4348841"/>
          </a:xfrm>
          <a:prstGeom prst="rect">
            <a:avLst/>
          </a:prstGeom>
          <a:noFill/>
        </p:spPr>
        <p:txBody>
          <a:bodyPr vert="eaVert" wrap="square" rtlCol="0">
            <a:spAutoFit/>
          </a:bodyPr>
          <a:lstStyle/>
          <a:p>
            <a:r>
              <a:rPr lang="zh-CN" altLang="en-US" sz="6600" b="1">
                <a:solidFill>
                  <a:srgbClr val="FF0000"/>
                </a:solidFill>
                <a:latin typeface="楷体" panose="02010609060101010101" pitchFamily="49" charset="-122"/>
                <a:ea typeface="楷体" panose="02010609060101010101" pitchFamily="49" charset="-122"/>
              </a:rPr>
              <a:t>教学设计</a:t>
            </a:r>
          </a:p>
        </p:txBody>
      </p:sp>
      <p:sp>
        <p:nvSpPr>
          <p:cNvPr id="6" name="矩形 31"/>
          <p:cNvSpPr>
            <a:spLocks noChangeArrowheads="1"/>
          </p:cNvSpPr>
          <p:nvPr/>
        </p:nvSpPr>
        <p:spPr bwMode="auto">
          <a:xfrm>
            <a:off x="3510915" y="2926080"/>
            <a:ext cx="5011420"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梳理考点， 架构体系</a:t>
            </a:r>
          </a:p>
        </p:txBody>
      </p:sp>
      <p:sp>
        <p:nvSpPr>
          <p:cNvPr id="7" name="椭圆 6"/>
          <p:cNvSpPr/>
          <p:nvPr/>
        </p:nvSpPr>
        <p:spPr>
          <a:xfrm>
            <a:off x="3031851" y="2992550"/>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31"/>
          <p:cNvSpPr>
            <a:spLocks noChangeArrowheads="1"/>
          </p:cNvSpPr>
          <p:nvPr/>
        </p:nvSpPr>
        <p:spPr bwMode="auto">
          <a:xfrm>
            <a:off x="3510915" y="4189095"/>
            <a:ext cx="5011420"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真题解析， 中考预测</a:t>
            </a:r>
          </a:p>
        </p:txBody>
      </p:sp>
      <p:sp>
        <p:nvSpPr>
          <p:cNvPr id="9" name="椭圆 8"/>
          <p:cNvSpPr/>
          <p:nvPr/>
        </p:nvSpPr>
        <p:spPr>
          <a:xfrm>
            <a:off x="3102423" y="4255937"/>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31"/>
          <p:cNvSpPr>
            <a:spLocks noChangeArrowheads="1"/>
          </p:cNvSpPr>
          <p:nvPr/>
        </p:nvSpPr>
        <p:spPr bwMode="auto">
          <a:xfrm>
            <a:off x="3554730" y="5593080"/>
            <a:ext cx="4967605"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课堂练习，  学以致用</a:t>
            </a:r>
          </a:p>
        </p:txBody>
      </p:sp>
      <p:sp>
        <p:nvSpPr>
          <p:cNvPr id="11" name="椭圆 10"/>
          <p:cNvSpPr/>
          <p:nvPr/>
        </p:nvSpPr>
        <p:spPr>
          <a:xfrm>
            <a:off x="3135077" y="5660191"/>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31"/>
          <p:cNvSpPr>
            <a:spLocks noChangeArrowheads="1"/>
          </p:cNvSpPr>
          <p:nvPr/>
        </p:nvSpPr>
        <p:spPr bwMode="auto">
          <a:xfrm>
            <a:off x="3565525" y="1510665"/>
            <a:ext cx="4956810"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设置情境， 启发学习</a:t>
            </a:r>
          </a:p>
        </p:txBody>
      </p:sp>
      <p:sp>
        <p:nvSpPr>
          <p:cNvPr id="13" name="椭圆 12"/>
          <p:cNvSpPr/>
          <p:nvPr/>
        </p:nvSpPr>
        <p:spPr>
          <a:xfrm>
            <a:off x="3102779" y="1577426"/>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38200" y="365125"/>
            <a:ext cx="10515600" cy="681355"/>
          </a:xfrm>
        </p:spPr>
        <p:txBody>
          <a:bodyPr/>
          <a:lstStyle/>
          <a:p>
            <a:r>
              <a:rPr lang="en-US" altLang="zh-CN"/>
              <a:t>           </a:t>
            </a:r>
            <a:endParaRPr lang="zh-CN" altLang="en-US"/>
          </a:p>
        </p:txBody>
      </p:sp>
      <p:sp>
        <p:nvSpPr>
          <p:cNvPr id="3" name="内容占位符 2"/>
          <p:cNvSpPr>
            <a:spLocks noGrp="1"/>
          </p:cNvSpPr>
          <p:nvPr>
            <p:ph idx="1"/>
          </p:nvPr>
        </p:nvSpPr>
        <p:spPr>
          <a:xfrm>
            <a:off x="342265" y="1046480"/>
            <a:ext cx="11849100" cy="5812155"/>
          </a:xfrm>
        </p:spPr>
        <p:style>
          <a:lnRef idx="2">
            <a:schemeClr val="accent6"/>
          </a:lnRef>
          <a:fillRef idx="1">
            <a:schemeClr val="lt1"/>
          </a:fillRef>
          <a:effectRef idx="0">
            <a:schemeClr val="accent6"/>
          </a:effectRef>
          <a:fontRef idx="minor">
            <a:schemeClr val="dk1"/>
          </a:fontRef>
        </p:style>
        <p:txBody>
          <a:bodyPr/>
          <a:lstStyle/>
          <a:p>
            <a:pPr marL="0" indent="0">
              <a:buNone/>
            </a:pPr>
            <a:endParaRPr lang="zh-CN" altLang="en-US"/>
          </a:p>
        </p:txBody>
      </p:sp>
      <p:sp>
        <p:nvSpPr>
          <p:cNvPr id="4" name="五角星 3"/>
          <p:cNvSpPr/>
          <p:nvPr/>
        </p:nvSpPr>
        <p:spPr>
          <a:xfrm>
            <a:off x="838200" y="1443355"/>
            <a:ext cx="914400" cy="66675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角星 4"/>
          <p:cNvSpPr/>
          <p:nvPr/>
        </p:nvSpPr>
        <p:spPr>
          <a:xfrm>
            <a:off x="1527810" y="2913380"/>
            <a:ext cx="914400" cy="66675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五角星 5"/>
          <p:cNvSpPr/>
          <p:nvPr/>
        </p:nvSpPr>
        <p:spPr>
          <a:xfrm>
            <a:off x="1928495" y="4471670"/>
            <a:ext cx="914400" cy="66675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740660" y="1443355"/>
            <a:ext cx="705294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600">
                <a:latin typeface="楷体" panose="02010609060101010101" pitchFamily="49" charset="-122"/>
                <a:ea typeface="楷体" panose="02010609060101010101" pitchFamily="49" charset="-122"/>
              </a:rPr>
              <a:t>考点一：踏上强国之路</a:t>
            </a:r>
          </a:p>
        </p:txBody>
      </p:sp>
      <p:sp>
        <p:nvSpPr>
          <p:cNvPr id="10" name="矩形 9"/>
          <p:cNvSpPr/>
          <p:nvPr/>
        </p:nvSpPr>
        <p:spPr>
          <a:xfrm>
            <a:off x="3129915" y="2913380"/>
            <a:ext cx="702754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200">
                <a:latin typeface="楷体" panose="02010609060101010101" pitchFamily="49" charset="-122"/>
                <a:ea typeface="楷体" panose="02010609060101010101" pitchFamily="49" charset="-122"/>
              </a:rPr>
              <a:t>考点二：走向共同富裕</a:t>
            </a:r>
          </a:p>
        </p:txBody>
      </p:sp>
      <p:sp>
        <p:nvSpPr>
          <p:cNvPr id="11" name="矩形 10"/>
          <p:cNvSpPr/>
          <p:nvPr/>
        </p:nvSpPr>
        <p:spPr>
          <a:xfrm>
            <a:off x="3469005" y="4471670"/>
            <a:ext cx="761301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200">
                <a:latin typeface="楷体" panose="02010609060101010101" pitchFamily="49" charset="-122"/>
                <a:ea typeface="楷体" panose="02010609060101010101" pitchFamily="49" charset="-122"/>
              </a:rPr>
              <a:t>考点三：创新驱动发展</a:t>
            </a:r>
          </a:p>
        </p:txBody>
      </p:sp>
      <p:sp>
        <p:nvSpPr>
          <p:cNvPr id="14" name="圆角矩形 13"/>
          <p:cNvSpPr/>
          <p:nvPr/>
        </p:nvSpPr>
        <p:spPr>
          <a:xfrm>
            <a:off x="946150" y="115570"/>
            <a:ext cx="8390890" cy="73279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3200">
                <a:solidFill>
                  <a:schemeClr val="tx1"/>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sym typeface="+mn-ea"/>
              </a:rPr>
              <a:t>中考必备考点导航：</a:t>
            </a:r>
            <a:r>
              <a:rPr lang="zh-CN" altLang="en-US" sz="32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富强、创新与民主</a:t>
            </a:r>
            <a:endParaRPr lang="zh-CN" altLang="en-US" sz="3200" b="1">
              <a:solidFill>
                <a:schemeClr val="tx1"/>
              </a:solidFill>
              <a:effectLst>
                <a:outerShdw blurRad="38100" dist="25400" dir="5400000" algn="ctr" rotWithShape="0">
                  <a:srgbClr val="6E747A">
                    <a:alpha val="43000"/>
                  </a:srgbClr>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7" name="五角星 6"/>
          <p:cNvSpPr/>
          <p:nvPr/>
        </p:nvSpPr>
        <p:spPr>
          <a:xfrm>
            <a:off x="2442210" y="5928360"/>
            <a:ext cx="914400" cy="66675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977640" y="5928360"/>
            <a:ext cx="761301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endParaRPr lang="zh-CN" altLang="en-US" sz="3200">
              <a:latin typeface="楷体" panose="02010609060101010101" pitchFamily="49" charset="-122"/>
              <a:ea typeface="楷体" panose="02010609060101010101" pitchFamily="49" charset="-122"/>
            </a:endParaRPr>
          </a:p>
          <a:p>
            <a:pPr algn="l"/>
            <a:r>
              <a:rPr lang="zh-CN" altLang="en-US" sz="3200">
                <a:latin typeface="楷体" panose="02010609060101010101" pitchFamily="49" charset="-122"/>
                <a:ea typeface="楷体" panose="02010609060101010101" pitchFamily="49" charset="-122"/>
              </a:rPr>
              <a:t>考点四：追求民主价值</a:t>
            </a:r>
          </a:p>
          <a:p>
            <a:pPr algn="l"/>
            <a:endParaRPr lang="zh-CN" altLang="en-US" sz="3200">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 name="组合 26"/>
          <p:cNvGrpSpPr/>
          <p:nvPr/>
        </p:nvGrpSpPr>
        <p:grpSpPr>
          <a:xfrm>
            <a:off x="346075" y="1383665"/>
            <a:ext cx="7539990" cy="4658505"/>
            <a:chOff x="-1609777" y="1541554"/>
            <a:chExt cx="7539839" cy="3818130"/>
          </a:xfrm>
        </p:grpSpPr>
        <p:sp>
          <p:nvSpPr>
            <p:cNvPr id="51204" name="TextBox 10"/>
            <p:cNvSpPr txBox="1"/>
            <p:nvPr/>
          </p:nvSpPr>
          <p:spPr>
            <a:xfrm>
              <a:off x="-1609777" y="3604214"/>
              <a:ext cx="2035095" cy="427809"/>
            </a:xfrm>
            <a:prstGeom prst="rect">
              <a:avLst/>
            </a:prstGeom>
            <a:solidFill>
              <a:schemeClr val="accent2"/>
            </a:solidFill>
            <a:ln w="9525">
              <a:noFill/>
            </a:ln>
          </p:spPr>
          <p:txBody>
            <a:bodyPr wrap="square">
              <a:spAutoFit/>
            </a:bodyPr>
            <a:lstStyle/>
            <a:p>
              <a:pPr eaLnBrk="0" hangingPunct="0"/>
              <a:r>
                <a:rPr lang="zh-CN" altLang="en-US" sz="2800" b="1">
                  <a:gradFill>
                    <a:gsLst>
                      <a:gs pos="0">
                        <a:srgbClr val="012D86"/>
                      </a:gs>
                      <a:gs pos="100000">
                        <a:srgbClr val="0E2557"/>
                      </a:gs>
                    </a:gsLst>
                    <a:lin scaled="0"/>
                  </a:gradFill>
                  <a:latin typeface="楷体" panose="02010609060101010101" pitchFamily="49" charset="-122"/>
                  <a:ea typeface="楷体" panose="02010609060101010101" pitchFamily="49" charset="-122"/>
                </a:rPr>
                <a:t>富强与创新</a:t>
              </a:r>
            </a:p>
          </p:txBody>
        </p:sp>
        <p:sp>
          <p:nvSpPr>
            <p:cNvPr id="51205" name="TextBox 14"/>
            <p:cNvSpPr txBox="1"/>
            <p:nvPr/>
          </p:nvSpPr>
          <p:spPr>
            <a:xfrm>
              <a:off x="3072675" y="1541554"/>
              <a:ext cx="2857387" cy="377325"/>
            </a:xfrm>
            <a:prstGeom prst="rect">
              <a:avLst/>
            </a:prstGeom>
            <a:noFill/>
            <a:ln w="9525">
              <a:noFill/>
            </a:ln>
          </p:spPr>
          <p:txBody>
            <a:bodyPr wrap="square">
              <a:spAutoFit/>
            </a:bodyPr>
            <a:lstStyle/>
            <a:p>
              <a:pPr eaLnBrk="0" hangingPunct="0"/>
              <a:r>
                <a:rPr lang="zh-CN" altLang="en-US" sz="2400" b="1">
                  <a:gradFill>
                    <a:gsLst>
                      <a:gs pos="0">
                        <a:srgbClr val="012D86"/>
                      </a:gs>
                      <a:gs pos="100000">
                        <a:srgbClr val="0E2557"/>
                      </a:gs>
                    </a:gsLst>
                    <a:lin scaled="0"/>
                  </a:gradFill>
                  <a:latin typeface="楷体" panose="02010609060101010101" pitchFamily="49" charset="-122"/>
                  <a:ea typeface="楷体" panose="02010609060101010101" pitchFamily="49" charset="-122"/>
                </a:rPr>
                <a:t>坚持改革开放</a:t>
              </a:r>
            </a:p>
          </p:txBody>
        </p:sp>
        <p:sp>
          <p:nvSpPr>
            <p:cNvPr id="51208" name="TextBox 13"/>
            <p:cNvSpPr txBox="1"/>
            <p:nvPr/>
          </p:nvSpPr>
          <p:spPr>
            <a:xfrm>
              <a:off x="720260" y="4982359"/>
              <a:ext cx="2155740" cy="377325"/>
            </a:xfrm>
            <a:prstGeom prst="rect">
              <a:avLst/>
            </a:prstGeom>
            <a:solidFill>
              <a:schemeClr val="accent2"/>
            </a:solidFill>
            <a:ln w="9525">
              <a:noFill/>
            </a:ln>
          </p:spPr>
          <p:txBody>
            <a:bodyPr wrap="square">
              <a:spAutoFit/>
            </a:bodyPr>
            <a:lstStyle/>
            <a:p>
              <a:pPr algn="l" eaLnBrk="0" hangingPunct="0"/>
              <a:r>
                <a:rPr lang="zh-CN" altLang="en-US" sz="2400" b="1">
                  <a:gradFill>
                    <a:gsLst>
                      <a:gs pos="0">
                        <a:srgbClr val="012D86"/>
                      </a:gs>
                      <a:gs pos="100000">
                        <a:srgbClr val="0E2557"/>
                      </a:gs>
                    </a:gsLst>
                    <a:lin scaled="0"/>
                  </a:gradFill>
                  <a:latin typeface="楷体" panose="02010609060101010101" pitchFamily="49" charset="-122"/>
                  <a:ea typeface="楷体" panose="02010609060101010101" pitchFamily="49" charset="-122"/>
                </a:rPr>
                <a:t>创新驱动发展</a:t>
              </a:r>
            </a:p>
          </p:txBody>
        </p:sp>
        <p:sp>
          <p:nvSpPr>
            <p:cNvPr id="51210" name="TextBox 10"/>
            <p:cNvSpPr txBox="1"/>
            <p:nvPr/>
          </p:nvSpPr>
          <p:spPr>
            <a:xfrm>
              <a:off x="847950" y="1831309"/>
              <a:ext cx="2041445" cy="377325"/>
            </a:xfrm>
            <a:prstGeom prst="rect">
              <a:avLst/>
            </a:prstGeom>
            <a:solidFill>
              <a:schemeClr val="accent2"/>
            </a:solidFill>
            <a:ln w="9525">
              <a:noFill/>
            </a:ln>
          </p:spPr>
          <p:txBody>
            <a:bodyPr wrap="square">
              <a:spAutoFit/>
            </a:bodyPr>
            <a:lstStyle/>
            <a:p>
              <a:pPr eaLnBrk="0" hangingPunct="0"/>
              <a:r>
                <a:rPr lang="zh-CN" altLang="en-US" sz="2400" b="1">
                  <a:gradFill>
                    <a:gsLst>
                      <a:gs pos="0">
                        <a:srgbClr val="012D86"/>
                      </a:gs>
                      <a:gs pos="100000">
                        <a:srgbClr val="0E2557"/>
                      </a:gs>
                    </a:gsLst>
                    <a:lin scaled="0"/>
                  </a:gradFill>
                  <a:latin typeface="楷体" panose="02010609060101010101" pitchFamily="49" charset="-122"/>
                  <a:ea typeface="楷体" panose="02010609060101010101" pitchFamily="49" charset="-122"/>
                </a:rPr>
                <a:t>踏上强国之路</a:t>
              </a:r>
            </a:p>
          </p:txBody>
        </p:sp>
      </p:grpSp>
      <p:sp>
        <p:nvSpPr>
          <p:cNvPr id="59397" name="左大括号 66588"/>
          <p:cNvSpPr/>
          <p:nvPr/>
        </p:nvSpPr>
        <p:spPr>
          <a:xfrm>
            <a:off x="2394589" y="1737393"/>
            <a:ext cx="409586" cy="3814762"/>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2" name="左大括号 66588"/>
          <p:cNvSpPr/>
          <p:nvPr/>
        </p:nvSpPr>
        <p:spPr>
          <a:xfrm>
            <a:off x="5041900" y="4422140"/>
            <a:ext cx="121920" cy="2143125"/>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3" name="左大括号 66588"/>
          <p:cNvSpPr/>
          <p:nvPr/>
        </p:nvSpPr>
        <p:spPr>
          <a:xfrm>
            <a:off x="4832350" y="1383665"/>
            <a:ext cx="209550" cy="1821180"/>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5" name="TextBox 14"/>
          <p:cNvSpPr txBox="1"/>
          <p:nvPr/>
        </p:nvSpPr>
        <p:spPr>
          <a:xfrm>
            <a:off x="5042217" y="2805087"/>
            <a:ext cx="2857500" cy="460375"/>
          </a:xfrm>
          <a:prstGeom prst="rect">
            <a:avLst/>
          </a:prstGeom>
          <a:noFill/>
          <a:ln w="9525">
            <a:noFill/>
          </a:ln>
        </p:spPr>
        <p:txBody>
          <a:bodyPr wrap="square">
            <a:spAutoFit/>
          </a:bodyPr>
          <a:lstStyle/>
          <a:p>
            <a:pPr eaLnBrk="0" hangingPunct="0"/>
            <a:r>
              <a:rPr lang="zh-CN" altLang="en-US" sz="2400" b="1">
                <a:solidFill>
                  <a:srgbClr val="002060"/>
                </a:solidFill>
                <a:latin typeface="楷体" panose="02010609060101010101" pitchFamily="49" charset="-122"/>
                <a:ea typeface="楷体" panose="02010609060101010101" pitchFamily="49" charset="-122"/>
              </a:rPr>
              <a:t>走向共同富裕</a:t>
            </a:r>
          </a:p>
        </p:txBody>
      </p:sp>
      <p:sp>
        <p:nvSpPr>
          <p:cNvPr id="7" name="TextBox 14"/>
          <p:cNvSpPr txBox="1"/>
          <p:nvPr/>
        </p:nvSpPr>
        <p:spPr>
          <a:xfrm>
            <a:off x="5166996" y="4459606"/>
            <a:ext cx="3832225" cy="460375"/>
          </a:xfrm>
          <a:prstGeom prst="rect">
            <a:avLst/>
          </a:prstGeom>
          <a:noFill/>
          <a:ln w="9525">
            <a:noFill/>
          </a:ln>
        </p:spPr>
        <p:txBody>
          <a:bodyPr wrap="square">
            <a:spAutoFit/>
          </a:bodyPr>
          <a:lstStyle/>
          <a:p>
            <a:pPr eaLnBrk="0" hangingPunct="0"/>
            <a:r>
              <a:rPr lang="zh-CN" altLang="en-US" sz="2400" b="1">
                <a:solidFill>
                  <a:srgbClr val="002060"/>
                </a:solidFill>
                <a:latin typeface="楷体" panose="02010609060101010101" pitchFamily="49" charset="-122"/>
                <a:ea typeface="楷体" panose="02010609060101010101" pitchFamily="49" charset="-122"/>
              </a:rPr>
              <a:t>创新改变生活</a:t>
            </a:r>
          </a:p>
        </p:txBody>
      </p:sp>
      <p:sp>
        <p:nvSpPr>
          <p:cNvPr id="8" name="TextBox 14"/>
          <p:cNvSpPr txBox="1"/>
          <p:nvPr/>
        </p:nvSpPr>
        <p:spPr>
          <a:xfrm>
            <a:off x="5163821" y="6076951"/>
            <a:ext cx="3832225" cy="460375"/>
          </a:xfrm>
          <a:prstGeom prst="rect">
            <a:avLst/>
          </a:prstGeom>
          <a:noFill/>
          <a:ln w="9525">
            <a:noFill/>
          </a:ln>
        </p:spPr>
        <p:txBody>
          <a:bodyPr wrap="square">
            <a:spAutoFit/>
          </a:bodyPr>
          <a:lstStyle/>
          <a:p>
            <a:pPr eaLnBrk="0" hangingPunct="0"/>
            <a:r>
              <a:rPr lang="zh-CN" altLang="en-US" sz="2400" b="1">
                <a:solidFill>
                  <a:srgbClr val="002060"/>
                </a:solidFill>
                <a:latin typeface="楷体" panose="02010609060101010101" pitchFamily="49" charset="-122"/>
                <a:ea typeface="楷体" panose="02010609060101010101" pitchFamily="49" charset="-122"/>
              </a:rPr>
              <a:t>创新永无止境</a:t>
            </a:r>
          </a:p>
        </p:txBody>
      </p:sp>
      <p:sp>
        <p:nvSpPr>
          <p:cNvPr id="14" name="左大括号 66588"/>
          <p:cNvSpPr/>
          <p:nvPr/>
        </p:nvSpPr>
        <p:spPr>
          <a:xfrm>
            <a:off x="7031355" y="405765"/>
            <a:ext cx="102870" cy="1628140"/>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15" name="TextBox 14"/>
          <p:cNvSpPr txBox="1"/>
          <p:nvPr/>
        </p:nvSpPr>
        <p:spPr>
          <a:xfrm>
            <a:off x="7134225" y="367665"/>
            <a:ext cx="3378835"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改革开放时间、过程、结果</a:t>
            </a:r>
          </a:p>
        </p:txBody>
      </p:sp>
      <p:sp>
        <p:nvSpPr>
          <p:cNvPr id="16" name="TextBox 14"/>
          <p:cNvSpPr txBox="1"/>
          <p:nvPr/>
        </p:nvSpPr>
        <p:spPr>
          <a:xfrm>
            <a:off x="7134541" y="1633842"/>
            <a:ext cx="2857500"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中国腾飞表现</a:t>
            </a:r>
          </a:p>
        </p:txBody>
      </p:sp>
      <p:sp>
        <p:nvSpPr>
          <p:cNvPr id="17" name="左大括号 66588"/>
          <p:cNvSpPr/>
          <p:nvPr/>
        </p:nvSpPr>
        <p:spPr>
          <a:xfrm>
            <a:off x="6927850" y="2094230"/>
            <a:ext cx="103505" cy="1455420"/>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gradFill>
                <a:gsLst>
                  <a:gs pos="0">
                    <a:srgbClr val="012D86"/>
                  </a:gs>
                  <a:gs pos="100000">
                    <a:srgbClr val="0E2557"/>
                  </a:gs>
                </a:gsLst>
                <a:lin scaled="0"/>
              </a:gradFill>
              <a:latin typeface="Arial" panose="020b0604020202020204" pitchFamily="34" charset="0"/>
              <a:ea typeface="宋体" panose="02010600030101010101" pitchFamily="2" charset="-122"/>
            </a:endParaRPr>
          </a:p>
        </p:txBody>
      </p:sp>
      <p:sp>
        <p:nvSpPr>
          <p:cNvPr id="18" name="TextBox 14"/>
          <p:cNvSpPr txBox="1"/>
          <p:nvPr/>
        </p:nvSpPr>
        <p:spPr>
          <a:xfrm>
            <a:off x="7079290" y="2094250"/>
            <a:ext cx="2857500"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改革进行时</a:t>
            </a:r>
          </a:p>
        </p:txBody>
      </p:sp>
      <p:sp>
        <p:nvSpPr>
          <p:cNvPr id="19" name="TextBox 14"/>
          <p:cNvSpPr txBox="1"/>
          <p:nvPr/>
        </p:nvSpPr>
        <p:spPr>
          <a:xfrm>
            <a:off x="7031355" y="2622550"/>
            <a:ext cx="3626485"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坚持共享发展理念的原因</a:t>
            </a:r>
          </a:p>
        </p:txBody>
      </p:sp>
      <p:sp>
        <p:nvSpPr>
          <p:cNvPr id="20" name="左大括号 66588"/>
          <p:cNvSpPr/>
          <p:nvPr/>
        </p:nvSpPr>
        <p:spPr>
          <a:xfrm>
            <a:off x="7107555" y="3955415"/>
            <a:ext cx="139065" cy="1468120"/>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21" name="TextBox 14"/>
          <p:cNvSpPr txBox="1"/>
          <p:nvPr/>
        </p:nvSpPr>
        <p:spPr>
          <a:xfrm>
            <a:off x="7273290" y="4229100"/>
            <a:ext cx="1892935"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创新的重要性</a:t>
            </a:r>
          </a:p>
        </p:txBody>
      </p:sp>
      <p:sp>
        <p:nvSpPr>
          <p:cNvPr id="22" name="TextBox 14"/>
          <p:cNvSpPr txBox="1"/>
          <p:nvPr/>
        </p:nvSpPr>
        <p:spPr>
          <a:xfrm>
            <a:off x="7246620" y="4919980"/>
            <a:ext cx="4617085"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创新驱动战略实施的原因和做法</a:t>
            </a:r>
          </a:p>
        </p:txBody>
      </p:sp>
      <p:sp>
        <p:nvSpPr>
          <p:cNvPr id="23" name="左大括号 66588"/>
          <p:cNvSpPr/>
          <p:nvPr/>
        </p:nvSpPr>
        <p:spPr>
          <a:xfrm>
            <a:off x="7246620" y="5581650"/>
            <a:ext cx="154940" cy="1198880"/>
          </a:xfrm>
          <a:prstGeom prst="leftBrace">
            <a:avLst>
              <a:gd name="adj1" fmla="val 127836"/>
              <a:gd name="adj2" fmla="val 50000"/>
            </a:avLst>
          </a:prstGeom>
          <a:solidFill>
            <a:srgbClr val="FAF8F2"/>
          </a:solid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24" name="左大括号 66588"/>
          <p:cNvSpPr/>
          <p:nvPr/>
        </p:nvSpPr>
        <p:spPr>
          <a:xfrm>
            <a:off x="8999530" y="4001582"/>
            <a:ext cx="193673" cy="659045"/>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25" name="TextBox 14"/>
          <p:cNvSpPr txBox="1"/>
          <p:nvPr/>
        </p:nvSpPr>
        <p:spPr>
          <a:xfrm>
            <a:off x="9192895" y="3961130"/>
            <a:ext cx="1059815"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个人</a:t>
            </a:r>
          </a:p>
        </p:txBody>
      </p:sp>
      <p:sp>
        <p:nvSpPr>
          <p:cNvPr id="26" name="TextBox 14"/>
          <p:cNvSpPr txBox="1"/>
          <p:nvPr/>
        </p:nvSpPr>
        <p:spPr>
          <a:xfrm>
            <a:off x="9192895" y="4361180"/>
            <a:ext cx="1059815"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社会</a:t>
            </a:r>
          </a:p>
        </p:txBody>
      </p:sp>
      <p:sp>
        <p:nvSpPr>
          <p:cNvPr id="27" name="TextBox 14"/>
          <p:cNvSpPr txBox="1"/>
          <p:nvPr/>
        </p:nvSpPr>
        <p:spPr>
          <a:xfrm>
            <a:off x="7423150" y="5318760"/>
            <a:ext cx="4264660"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我国科技创新、教育发展的现状</a:t>
            </a:r>
          </a:p>
        </p:txBody>
      </p:sp>
      <p:sp>
        <p:nvSpPr>
          <p:cNvPr id="28" name="TextBox 14"/>
          <p:cNvSpPr txBox="1"/>
          <p:nvPr/>
        </p:nvSpPr>
        <p:spPr>
          <a:xfrm>
            <a:off x="7480043" y="6108118"/>
            <a:ext cx="2857500" cy="398780"/>
          </a:xfrm>
          <a:prstGeom prst="rect">
            <a:avLst/>
          </a:prstGeom>
          <a:noFill/>
          <a:ln w="9525">
            <a:noFill/>
          </a:ln>
        </p:spPr>
        <p:txBody>
          <a:bodyPr wrap="square">
            <a:spAutoFit/>
          </a:bodyPr>
          <a:lstStyle/>
          <a:p>
            <a:pPr eaLnBrk="0" hangingPunct="0"/>
            <a:r>
              <a:rPr lang="zh-CN" altLang="en-US" sz="2000" b="1">
                <a:solidFill>
                  <a:srgbClr val="002060"/>
                </a:solidFill>
                <a:latin typeface="楷体" panose="02010609060101010101" pitchFamily="49" charset="-122"/>
                <a:ea typeface="楷体" panose="02010609060101010101" pitchFamily="49" charset="-122"/>
              </a:rPr>
              <a:t>建设创新型国家的做法</a:t>
            </a:r>
          </a:p>
        </p:txBody>
      </p:sp>
      <p:sp>
        <p:nvSpPr>
          <p:cNvPr id="6" name="文本框 5"/>
          <p:cNvSpPr txBox="1"/>
          <p:nvPr/>
        </p:nvSpPr>
        <p:spPr>
          <a:xfrm>
            <a:off x="7134225" y="766445"/>
            <a:ext cx="4342765" cy="398780"/>
          </a:xfrm>
          <a:prstGeom prst="rect">
            <a:avLst/>
          </a:prstGeom>
          <a:noFill/>
        </p:spPr>
        <p:txBody>
          <a:bodyPr wrap="square" rtlCol="0">
            <a:spAutoFit/>
          </a:bodyPr>
          <a:lstStyle/>
          <a:p>
            <a:r>
              <a:rPr lang="zh-CN" altLang="en-US" sz="2000" b="1">
                <a:solidFill>
                  <a:srgbClr val="002060"/>
                </a:solidFill>
                <a:latin typeface="楷体" panose="02010609060101010101" pitchFamily="49" charset="-122"/>
                <a:ea typeface="楷体" panose="02010609060101010101" pitchFamily="49" charset="-122"/>
              </a:rPr>
              <a:t>改革开放的作用和伟大意义</a:t>
            </a:r>
          </a:p>
        </p:txBody>
      </p:sp>
      <p:sp>
        <p:nvSpPr>
          <p:cNvPr id="9" name="文本框 8"/>
          <p:cNvSpPr txBox="1"/>
          <p:nvPr/>
        </p:nvSpPr>
        <p:spPr>
          <a:xfrm>
            <a:off x="7139940" y="1165225"/>
            <a:ext cx="2851785" cy="398780"/>
          </a:xfrm>
          <a:prstGeom prst="rect">
            <a:avLst/>
          </a:prstGeom>
          <a:noFill/>
        </p:spPr>
        <p:txBody>
          <a:bodyPr wrap="square" rtlCol="0">
            <a:spAutoFit/>
          </a:bodyPr>
          <a:lstStyle/>
          <a:p>
            <a:r>
              <a:rPr lang="zh-CN" altLang="en-US" sz="2000" b="1">
                <a:solidFill>
                  <a:srgbClr val="002060"/>
                </a:solidFill>
                <a:latin typeface="楷体" panose="02010609060101010101" pitchFamily="49" charset="-122"/>
                <a:ea typeface="楷体" panose="02010609060101010101" pitchFamily="49" charset="-122"/>
              </a:rPr>
              <a:t>坚持改革开放的原因</a:t>
            </a:r>
          </a:p>
        </p:txBody>
      </p:sp>
      <p:sp>
        <p:nvSpPr>
          <p:cNvPr id="10" name="文本框 9"/>
          <p:cNvSpPr txBox="1"/>
          <p:nvPr/>
        </p:nvSpPr>
        <p:spPr>
          <a:xfrm>
            <a:off x="7078980" y="3265170"/>
            <a:ext cx="3243580" cy="368300"/>
          </a:xfrm>
          <a:prstGeom prst="rect">
            <a:avLst/>
          </a:prstGeom>
          <a:noFill/>
        </p:spPr>
        <p:txBody>
          <a:bodyPr wrap="square" rtlCol="0">
            <a:spAutoFit/>
          </a:bodyPr>
          <a:lstStyle/>
          <a:p>
            <a:r>
              <a:rPr lang="zh-CN" altLang="en-US" b="1">
                <a:solidFill>
                  <a:srgbClr val="002060"/>
                </a:solidFill>
                <a:latin typeface="楷体" panose="02010609060101010101" pitchFamily="49" charset="-122"/>
                <a:ea typeface="楷体" panose="02010609060101010101" pitchFamily="49" charset="-122"/>
                <a:sym typeface="+mn-ea"/>
              </a:rPr>
              <a:t>坚持共享发展理念的做法</a:t>
            </a:r>
            <a:endParaRPr lang="zh-CN" altLang="en-US"/>
          </a:p>
        </p:txBody>
      </p:sp>
      <p:sp>
        <p:nvSpPr>
          <p:cNvPr id="11" name="文本框 10"/>
          <p:cNvSpPr txBox="1"/>
          <p:nvPr/>
        </p:nvSpPr>
        <p:spPr>
          <a:xfrm>
            <a:off x="7246620" y="3633470"/>
            <a:ext cx="2496185" cy="368300"/>
          </a:xfrm>
          <a:prstGeom prst="rect">
            <a:avLst/>
          </a:prstGeom>
          <a:noFill/>
        </p:spPr>
        <p:txBody>
          <a:bodyPr wrap="square" rtlCol="0">
            <a:spAutoFit/>
          </a:bodyPr>
          <a:lstStyle/>
          <a:p>
            <a:r>
              <a:rPr lang="zh-CN" altLang="en-US" b="1">
                <a:solidFill>
                  <a:srgbClr val="002060"/>
                </a:solidFill>
                <a:latin typeface="楷体" panose="02010609060101010101" pitchFamily="49" charset="-122"/>
                <a:ea typeface="楷体" panose="02010609060101010101" pitchFamily="49" charset="-122"/>
              </a:rPr>
              <a:t>创新对生活的影响</a:t>
            </a:r>
          </a:p>
        </p:txBody>
      </p:sp>
      <p:sp>
        <p:nvSpPr>
          <p:cNvPr id="12" name="文本框 11"/>
          <p:cNvSpPr txBox="1"/>
          <p:nvPr/>
        </p:nvSpPr>
        <p:spPr>
          <a:xfrm>
            <a:off x="7511415" y="5709285"/>
            <a:ext cx="2826385" cy="398780"/>
          </a:xfrm>
          <a:prstGeom prst="rect">
            <a:avLst/>
          </a:prstGeom>
          <a:noFill/>
        </p:spPr>
        <p:txBody>
          <a:bodyPr wrap="square" rtlCol="0">
            <a:spAutoFit/>
          </a:bodyPr>
          <a:lstStyle/>
          <a:p>
            <a:r>
              <a:rPr lang="zh-CN" altLang="en-US" sz="2000" b="1">
                <a:solidFill>
                  <a:srgbClr val="002060"/>
                </a:solidFill>
                <a:latin typeface="楷体" panose="02010609060101010101" pitchFamily="49" charset="-122"/>
                <a:ea typeface="楷体" panose="02010609060101010101" pitchFamily="49" charset="-122"/>
              </a:rPr>
              <a:t>教育的作用</a:t>
            </a:r>
          </a:p>
        </p:txBody>
      </p:sp>
      <p:sp>
        <p:nvSpPr>
          <p:cNvPr id="31" name="文本框 30"/>
          <p:cNvSpPr txBox="1"/>
          <p:nvPr/>
        </p:nvSpPr>
        <p:spPr>
          <a:xfrm>
            <a:off x="7423150" y="6506845"/>
            <a:ext cx="2722880" cy="398780"/>
          </a:xfrm>
          <a:prstGeom prst="rect">
            <a:avLst/>
          </a:prstGeom>
          <a:noFill/>
        </p:spPr>
        <p:txBody>
          <a:bodyPr wrap="square" rtlCol="0">
            <a:spAutoFit/>
          </a:bodyPr>
          <a:lstStyle/>
          <a:p>
            <a:r>
              <a:rPr lang="zh-CN" altLang="en-US" sz="2000" b="1">
                <a:solidFill>
                  <a:srgbClr val="002060"/>
                </a:solidFill>
                <a:latin typeface="楷体" panose="02010609060101010101" pitchFamily="49" charset="-122"/>
                <a:ea typeface="楷体" panose="02010609060101010101" pitchFamily="49" charset="-122"/>
              </a:rPr>
              <a:t>保护知识产权的做法</a:t>
            </a:r>
          </a:p>
        </p:txBody>
      </p:sp>
      <p:sp>
        <p:nvSpPr>
          <p:cNvPr id="32" name="圆角矩形 31"/>
          <p:cNvSpPr/>
          <p:nvPr/>
        </p:nvSpPr>
        <p:spPr>
          <a:xfrm>
            <a:off x="1360170" y="766445"/>
            <a:ext cx="4359275" cy="6413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3200" b="1">
                <a:solidFill>
                  <a:schemeClr val="bg1"/>
                </a:solidFill>
                <a:latin typeface="楷体" panose="02010609060101010101" pitchFamily="49" charset="-122"/>
                <a:ea typeface="楷体" panose="02010609060101010101" pitchFamily="49" charset="-122"/>
              </a:rPr>
              <a:t>富强与创新知识点梳理</a:t>
            </a:r>
          </a:p>
        </p:txBody>
      </p:sp>
      <p:sp>
        <p:nvSpPr>
          <p:cNvPr id="13" name="圆角矩形 12"/>
          <p:cNvSpPr/>
          <p:nvPr/>
        </p:nvSpPr>
        <p:spPr>
          <a:xfrm>
            <a:off x="346075" y="8255"/>
            <a:ext cx="5034915" cy="75819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3200" b="1">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二、梳理考点， 架构体系</a:t>
            </a:r>
          </a:p>
        </p:txBody>
      </p:sp>
    </p:spTree>
  </p:cSld>
  <p:clrMapOvr>
    <a:masterClrMapping/>
  </p:clrMapOvr>
  <p:transition spd="slow">
    <p:wedge/>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8914" name="矩形 39938"/>
          <p:cNvSpPr>
            <a:spLocks noChangeArrowheads="1"/>
          </p:cNvSpPr>
          <p:nvPr/>
        </p:nvSpPr>
        <p:spPr bwMode="auto">
          <a:xfrm>
            <a:off x="6003925" y="3684588"/>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endParaRPr lang="zh-CN" altLang="en-US" sz="4400">
              <a:solidFill>
                <a:srgbClr val="1F497D"/>
              </a:solidFill>
              <a:latin typeface="Times New Roman" panose="02020603050405020304" charset="0"/>
              <a:ea typeface="宋体" panose="02010600030101010101" pitchFamily="2" charset="-122"/>
            </a:endParaRPr>
          </a:p>
        </p:txBody>
      </p:sp>
      <p:sp>
        <p:nvSpPr>
          <p:cNvPr id="6" name="TextBox 5"/>
          <p:cNvSpPr txBox="1">
            <a:spLocks noChangeArrowheads="1"/>
          </p:cNvSpPr>
          <p:nvPr/>
        </p:nvSpPr>
        <p:spPr bwMode="auto">
          <a:xfrm>
            <a:off x="786130" y="1605280"/>
            <a:ext cx="201041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zh-CN" sz="2800" b="1">
                <a:solidFill>
                  <a:srgbClr val="002060"/>
                </a:solidFill>
                <a:latin typeface="楷体" panose="02010609060101010101" pitchFamily="49" charset="-122"/>
                <a:ea typeface="楷体" panose="02010609060101010101" pitchFamily="49" charset="-122"/>
              </a:rPr>
              <a:t>生活在</a:t>
            </a:r>
            <a:r>
              <a:rPr lang="zh-CN" altLang="en-US" sz="2800" b="1">
                <a:solidFill>
                  <a:srgbClr val="002060"/>
                </a:solidFill>
                <a:latin typeface="楷体" panose="02010609060101010101" pitchFamily="49" charset="-122"/>
                <a:ea typeface="楷体" panose="02010609060101010101" pitchFamily="49" charset="-122"/>
              </a:rPr>
              <a:t>新型</a:t>
            </a:r>
            <a:r>
              <a:rPr lang="zh-CN" altLang="zh-CN" sz="2800" b="1">
                <a:solidFill>
                  <a:srgbClr val="002060"/>
                </a:solidFill>
                <a:latin typeface="楷体" panose="02010609060101010101" pitchFamily="49" charset="-122"/>
                <a:ea typeface="楷体" panose="02010609060101010101" pitchFamily="49" charset="-122"/>
              </a:rPr>
              <a:t>民主国家</a:t>
            </a:r>
          </a:p>
        </p:txBody>
      </p:sp>
      <p:sp>
        <p:nvSpPr>
          <p:cNvPr id="11265" name="自选图形 20"/>
          <p:cNvSpPr/>
          <p:nvPr/>
        </p:nvSpPr>
        <p:spPr bwMode="auto">
          <a:xfrm>
            <a:off x="2796540" y="929640"/>
            <a:ext cx="288925" cy="2236470"/>
          </a:xfrm>
          <a:prstGeom prst="leftBrace">
            <a:avLst>
              <a:gd name="adj1" fmla="val 57629"/>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srgbClr val="FF0000"/>
              </a:solidFill>
              <a:latin typeface="Calibri"/>
              <a:ea typeface="宋体" panose="02010600030101010101" pitchFamily="2" charset="-122"/>
            </a:endParaRPr>
          </a:p>
        </p:txBody>
      </p:sp>
      <p:sp>
        <p:nvSpPr>
          <p:cNvPr id="9" name="TextBox 8"/>
          <p:cNvSpPr txBox="1">
            <a:spLocks noChangeArrowheads="1"/>
          </p:cNvSpPr>
          <p:nvPr/>
        </p:nvSpPr>
        <p:spPr bwMode="auto">
          <a:xfrm>
            <a:off x="3085693" y="929864"/>
            <a:ext cx="233282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zh-CN" sz="2800" b="1">
                <a:solidFill>
                  <a:srgbClr val="002060"/>
                </a:solidFill>
                <a:latin typeface="楷体" panose="02010609060101010101" pitchFamily="49" charset="-122"/>
                <a:ea typeface="楷体" panose="02010609060101010101" pitchFamily="49" charset="-122"/>
                <a:cs typeface="楷体" panose="02010609060101010101" pitchFamily="49" charset="-122"/>
              </a:rPr>
              <a:t>民主的足音</a:t>
            </a:r>
            <a:r>
              <a:rPr lang="zh-CN" altLang="zh-CN" sz="3200">
                <a:solidFill>
                  <a:srgbClr val="002060"/>
                </a:solidFill>
                <a:latin typeface="楷体" panose="02010609060101010101" pitchFamily="49" charset="-122"/>
                <a:ea typeface="楷体" panose="02010609060101010101" pitchFamily="49" charset="-122"/>
                <a:cs typeface="楷体" panose="02010609060101010101" pitchFamily="49" charset="-122"/>
              </a:rPr>
              <a:t> </a:t>
            </a:r>
          </a:p>
        </p:txBody>
      </p:sp>
      <p:sp>
        <p:nvSpPr>
          <p:cNvPr id="10" name="TextBox 9"/>
          <p:cNvSpPr txBox="1">
            <a:spLocks noChangeArrowheads="1"/>
          </p:cNvSpPr>
          <p:nvPr/>
        </p:nvSpPr>
        <p:spPr bwMode="auto">
          <a:xfrm>
            <a:off x="3085334" y="2759817"/>
            <a:ext cx="2412399"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zh-CN" sz="2800" b="1">
                <a:solidFill>
                  <a:srgbClr val="002060"/>
                </a:solidFill>
                <a:latin typeface="楷体" panose="02010609060101010101" pitchFamily="49" charset="-122"/>
                <a:ea typeface="楷体" panose="02010609060101010101" pitchFamily="49" charset="-122"/>
              </a:rPr>
              <a:t>新型的民主</a:t>
            </a:r>
          </a:p>
        </p:txBody>
      </p:sp>
      <p:sp>
        <p:nvSpPr>
          <p:cNvPr id="11267" name="Rectangle 3"/>
          <p:cNvSpPr>
            <a:spLocks noChangeArrowheads="1"/>
          </p:cNvSpPr>
          <p:nvPr/>
        </p:nvSpPr>
        <p:spPr bwMode="auto">
          <a:xfrm>
            <a:off x="5665470" y="300038"/>
            <a:ext cx="5680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400" b="1">
                <a:solidFill>
                  <a:srgbClr val="002060"/>
                </a:solidFill>
                <a:latin typeface="楷体" panose="02010609060101010101" pitchFamily="49" charset="-122"/>
                <a:ea typeface="楷体" panose="02010609060101010101" pitchFamily="49" charset="-122"/>
                <a:cs typeface="楷体" panose="02010609060101010101" pitchFamily="49" charset="-122"/>
              </a:rPr>
              <a:t>1.</a:t>
            </a:r>
            <a:r>
              <a:rPr lang="zh-CN" altLang="en-US" sz="2400" b="1">
                <a:solidFill>
                  <a:srgbClr val="002060"/>
                </a:solidFill>
                <a:latin typeface="楷体" panose="02010609060101010101" pitchFamily="49" charset="-122"/>
                <a:ea typeface="楷体" panose="02010609060101010101" pitchFamily="49" charset="-122"/>
                <a:cs typeface="楷体" panose="02010609060101010101" pitchFamily="49" charset="-122"/>
              </a:rPr>
              <a:t>民主在价值上的要求和实现方式</a:t>
            </a:r>
          </a:p>
        </p:txBody>
      </p:sp>
      <p:sp>
        <p:nvSpPr>
          <p:cNvPr id="19" name="TextBox 18"/>
          <p:cNvSpPr txBox="1">
            <a:spLocks noChangeArrowheads="1"/>
          </p:cNvSpPr>
          <p:nvPr/>
        </p:nvSpPr>
        <p:spPr bwMode="auto">
          <a:xfrm>
            <a:off x="5702300" y="1052963"/>
            <a:ext cx="590459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en-US" altLang="zh-CN" sz="2400" b="1">
                <a:solidFill>
                  <a:srgbClr val="002060"/>
                </a:solidFill>
                <a:latin typeface="楷体" panose="02010609060101010101" pitchFamily="49" charset="-122"/>
                <a:ea typeface="楷体" panose="02010609060101010101" pitchFamily="49" charset="-122"/>
                <a:cs typeface="楷体" panose="02010609060101010101" pitchFamily="49" charset="-122"/>
              </a:rPr>
              <a:t>2.</a:t>
            </a:r>
            <a:r>
              <a:rPr lang="zh-CN" altLang="en-US" sz="2400" b="1">
                <a:solidFill>
                  <a:srgbClr val="002060"/>
                </a:solidFill>
                <a:latin typeface="楷体" panose="02010609060101010101" pitchFamily="49" charset="-122"/>
                <a:ea typeface="楷体" panose="02010609060101010101" pitchFamily="49" charset="-122"/>
                <a:cs typeface="楷体" panose="02010609060101010101" pitchFamily="49" charset="-122"/>
              </a:rPr>
              <a:t>了解我国的民主历程</a:t>
            </a:r>
          </a:p>
        </p:txBody>
      </p:sp>
      <p:sp>
        <p:nvSpPr>
          <p:cNvPr id="21" name="自选图形 20"/>
          <p:cNvSpPr/>
          <p:nvPr/>
        </p:nvSpPr>
        <p:spPr bwMode="auto">
          <a:xfrm>
            <a:off x="5172710" y="1769110"/>
            <a:ext cx="422910" cy="1827530"/>
          </a:xfrm>
          <a:prstGeom prst="leftBrace">
            <a:avLst>
              <a:gd name="adj1" fmla="val 36033"/>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prstClr val="black"/>
              </a:solidFill>
              <a:latin typeface="Calibri"/>
              <a:ea typeface="宋体" panose="02010600030101010101" pitchFamily="2" charset="-122"/>
            </a:endParaRPr>
          </a:p>
        </p:txBody>
      </p:sp>
      <p:sp>
        <p:nvSpPr>
          <p:cNvPr id="11270" name="Rectangle 6"/>
          <p:cNvSpPr>
            <a:spLocks noChangeArrowheads="1"/>
          </p:cNvSpPr>
          <p:nvPr/>
        </p:nvSpPr>
        <p:spPr bwMode="auto">
          <a:xfrm>
            <a:off x="5497830" y="1727835"/>
            <a:ext cx="420624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400" b="1">
                <a:solidFill>
                  <a:srgbClr val="002060"/>
                </a:solidFill>
                <a:latin typeface="楷体" panose="02010609060101010101" pitchFamily="49" charset="-122"/>
                <a:ea typeface="楷体" panose="02010609060101010101" pitchFamily="49" charset="-122"/>
                <a:cs typeface="楷体" panose="02010609060101010101" pitchFamily="49" charset="-122"/>
              </a:rPr>
              <a:t>3.</a:t>
            </a:r>
            <a:r>
              <a:rPr lang="zh-CN" altLang="en-US" sz="2400" b="1">
                <a:solidFill>
                  <a:srgbClr val="002060"/>
                </a:solidFill>
                <a:latin typeface="楷体" panose="02010609060101010101" pitchFamily="49" charset="-122"/>
                <a:ea typeface="楷体" panose="02010609060101010101" pitchFamily="49" charset="-122"/>
                <a:cs typeface="楷体" panose="02010609060101010101" pitchFamily="49" charset="-122"/>
              </a:rPr>
              <a:t>正确认识我国社会主义民主</a:t>
            </a:r>
          </a:p>
        </p:txBody>
      </p:sp>
      <p:sp>
        <p:nvSpPr>
          <p:cNvPr id="16" name="Rectangle 7"/>
          <p:cNvSpPr>
            <a:spLocks noChangeArrowheads="1"/>
          </p:cNvSpPr>
          <p:nvPr/>
        </p:nvSpPr>
        <p:spPr bwMode="auto">
          <a:xfrm>
            <a:off x="5497830" y="3136265"/>
            <a:ext cx="462153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400" b="1">
                <a:solidFill>
                  <a:srgbClr val="002060"/>
                </a:solidFill>
                <a:latin typeface="楷体" panose="02010609060101010101" pitchFamily="49" charset="-122"/>
                <a:ea typeface="楷体" panose="02010609060101010101" pitchFamily="49" charset="-122"/>
                <a:cs typeface="楷体" panose="02010609060101010101" pitchFamily="49" charset="-122"/>
              </a:rPr>
              <a:t>4.</a:t>
            </a:r>
            <a:r>
              <a:rPr lang="zh-CN" altLang="en-US" sz="2400" b="1">
                <a:solidFill>
                  <a:srgbClr val="002060"/>
                </a:solidFill>
                <a:latin typeface="楷体" panose="02010609060101010101" pitchFamily="49" charset="-122"/>
                <a:ea typeface="楷体" panose="02010609060101010101" pitchFamily="49" charset="-122"/>
                <a:cs typeface="楷体" panose="02010609060101010101" pitchFamily="49" charset="-122"/>
              </a:rPr>
              <a:t>我国</a:t>
            </a:r>
            <a:r>
              <a:rPr lang="zh-CN" altLang="en-US" sz="2400" b="1">
                <a:solidFill>
                  <a:srgbClr val="002060"/>
                </a:solidFill>
                <a:latin typeface="楷体" panose="02010609060101010101" pitchFamily="49" charset="-122"/>
                <a:ea typeface="楷体" panose="02010609060101010101" pitchFamily="49" charset="-122"/>
                <a:cs typeface="楷体" panose="02010609060101010101" pitchFamily="49" charset="-122"/>
                <a:sym typeface="+mn-ea"/>
              </a:rPr>
              <a:t>保障人民当家作主的制度</a:t>
            </a:r>
          </a:p>
        </p:txBody>
      </p:sp>
      <p:sp>
        <p:nvSpPr>
          <p:cNvPr id="24" name="自选图形 20"/>
          <p:cNvSpPr/>
          <p:nvPr/>
        </p:nvSpPr>
        <p:spPr bwMode="auto">
          <a:xfrm>
            <a:off x="5418455" y="300355"/>
            <a:ext cx="247015" cy="1212215"/>
          </a:xfrm>
          <a:prstGeom prst="leftBrace">
            <a:avLst>
              <a:gd name="adj1" fmla="val 36033"/>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prstClr val="black"/>
              </a:solidFill>
              <a:latin typeface="Calibri"/>
              <a:ea typeface="宋体" panose="02010600030101010101" pitchFamily="2" charset="-122"/>
            </a:endParaRPr>
          </a:p>
        </p:txBody>
      </p:sp>
      <p:sp>
        <p:nvSpPr>
          <p:cNvPr id="2" name="自选图形 20"/>
          <p:cNvSpPr/>
          <p:nvPr/>
        </p:nvSpPr>
        <p:spPr bwMode="auto">
          <a:xfrm>
            <a:off x="596265" y="1513840"/>
            <a:ext cx="288925" cy="3914775"/>
          </a:xfrm>
          <a:prstGeom prst="leftBrace">
            <a:avLst>
              <a:gd name="adj1" fmla="val 57629"/>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srgbClr val="FF0000"/>
              </a:solidFill>
              <a:latin typeface="Calibri"/>
              <a:ea typeface="宋体" panose="02010600030101010101" pitchFamily="2" charset="-122"/>
            </a:endParaRPr>
          </a:p>
        </p:txBody>
      </p:sp>
      <p:sp>
        <p:nvSpPr>
          <p:cNvPr id="3" name="文本框 2"/>
          <p:cNvSpPr txBox="1"/>
          <p:nvPr/>
        </p:nvSpPr>
        <p:spPr>
          <a:xfrm>
            <a:off x="-97155" y="2834005"/>
            <a:ext cx="613410" cy="2327275"/>
          </a:xfrm>
          <a:prstGeom prst="rect">
            <a:avLst/>
          </a:prstGeom>
          <a:noFill/>
        </p:spPr>
        <p:txBody>
          <a:bodyPr vert="eaVert" wrap="square" rtlCol="0">
            <a:spAutoFit/>
          </a:bodyPr>
          <a:lstStyle/>
          <a:p>
            <a:r>
              <a:rPr lang="zh-CN" altLang="en-US" sz="2800" b="1">
                <a:solidFill>
                  <a:srgbClr val="002060"/>
                </a:solidFill>
                <a:latin typeface="楷体" panose="02010609060101010101" pitchFamily="49" charset="-122"/>
                <a:ea typeface="楷体" panose="02010609060101010101" pitchFamily="49" charset="-122"/>
              </a:rPr>
              <a:t>追求民主价值</a:t>
            </a:r>
          </a:p>
        </p:txBody>
      </p:sp>
      <p:sp>
        <p:nvSpPr>
          <p:cNvPr id="4" name="TextBox 5"/>
          <p:cNvSpPr txBox="1">
            <a:spLocks noChangeArrowheads="1"/>
          </p:cNvSpPr>
          <p:nvPr/>
        </p:nvSpPr>
        <p:spPr bwMode="auto">
          <a:xfrm>
            <a:off x="885138" y="5161284"/>
            <a:ext cx="261254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2800" b="1">
                <a:gradFill>
                  <a:gsLst>
                    <a:gs pos="0">
                      <a:srgbClr val="012D86"/>
                    </a:gs>
                    <a:gs pos="100000">
                      <a:srgbClr val="0E2557"/>
                    </a:gs>
                  </a:gsLst>
                  <a:lin scaled="0"/>
                </a:gradFill>
                <a:latin typeface="楷体" panose="02010609060101010101" pitchFamily="49" charset="-122"/>
                <a:ea typeface="楷体" panose="02010609060101010101" pitchFamily="49" charset="-122"/>
              </a:rPr>
              <a:t>参与民主生活</a:t>
            </a:r>
          </a:p>
        </p:txBody>
      </p:sp>
      <p:sp>
        <p:nvSpPr>
          <p:cNvPr id="5" name="自选图形 20"/>
          <p:cNvSpPr/>
          <p:nvPr/>
        </p:nvSpPr>
        <p:spPr bwMode="auto">
          <a:xfrm>
            <a:off x="9548495" y="1284605"/>
            <a:ext cx="247015" cy="1212215"/>
          </a:xfrm>
          <a:prstGeom prst="leftBrace">
            <a:avLst>
              <a:gd name="adj1" fmla="val 36033"/>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prstClr val="black"/>
              </a:solidFill>
              <a:latin typeface="Calibri"/>
              <a:ea typeface="宋体" panose="02010600030101010101" pitchFamily="2" charset="-122"/>
            </a:endParaRPr>
          </a:p>
        </p:txBody>
      </p:sp>
      <p:sp>
        <p:nvSpPr>
          <p:cNvPr id="7" name="文本框 6"/>
          <p:cNvSpPr txBox="1"/>
          <p:nvPr/>
        </p:nvSpPr>
        <p:spPr>
          <a:xfrm>
            <a:off x="9795510" y="1144905"/>
            <a:ext cx="1936115"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本质和目的</a:t>
            </a:r>
          </a:p>
        </p:txBody>
      </p:sp>
      <p:sp>
        <p:nvSpPr>
          <p:cNvPr id="8" name="文本框 7"/>
          <p:cNvSpPr txBox="1"/>
          <p:nvPr/>
        </p:nvSpPr>
        <p:spPr>
          <a:xfrm>
            <a:off x="9883140" y="1706245"/>
            <a:ext cx="1574800"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特点</a:t>
            </a:r>
          </a:p>
        </p:txBody>
      </p:sp>
      <p:sp>
        <p:nvSpPr>
          <p:cNvPr id="11" name="文本框 10"/>
          <p:cNvSpPr txBox="1"/>
          <p:nvPr/>
        </p:nvSpPr>
        <p:spPr>
          <a:xfrm>
            <a:off x="9795510" y="2273935"/>
            <a:ext cx="2397125"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形式：选举协商</a:t>
            </a:r>
          </a:p>
        </p:txBody>
      </p:sp>
      <p:sp>
        <p:nvSpPr>
          <p:cNvPr id="12" name="自选图形 20"/>
          <p:cNvSpPr/>
          <p:nvPr/>
        </p:nvSpPr>
        <p:spPr bwMode="auto">
          <a:xfrm>
            <a:off x="3497580" y="4267200"/>
            <a:ext cx="429260" cy="2310130"/>
          </a:xfrm>
          <a:prstGeom prst="leftBrace">
            <a:avLst>
              <a:gd name="adj1" fmla="val 36033"/>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prstClr val="black"/>
              </a:solidFill>
              <a:latin typeface="Calibri"/>
              <a:ea typeface="宋体" panose="02010600030101010101" pitchFamily="2" charset="-122"/>
            </a:endParaRPr>
          </a:p>
        </p:txBody>
      </p:sp>
      <p:sp>
        <p:nvSpPr>
          <p:cNvPr id="13" name="文本框 12"/>
          <p:cNvSpPr txBox="1"/>
          <p:nvPr/>
        </p:nvSpPr>
        <p:spPr>
          <a:xfrm>
            <a:off x="4026535" y="4595495"/>
            <a:ext cx="2315845"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行使民主权利</a:t>
            </a:r>
          </a:p>
        </p:txBody>
      </p:sp>
      <p:sp>
        <p:nvSpPr>
          <p:cNvPr id="18" name="自选图形 20"/>
          <p:cNvSpPr/>
          <p:nvPr/>
        </p:nvSpPr>
        <p:spPr bwMode="auto">
          <a:xfrm>
            <a:off x="6095365" y="4216400"/>
            <a:ext cx="247015" cy="1212215"/>
          </a:xfrm>
          <a:prstGeom prst="leftBrace">
            <a:avLst>
              <a:gd name="adj1" fmla="val 36033"/>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prstClr val="black"/>
              </a:solidFill>
              <a:latin typeface="Calibri"/>
              <a:ea typeface="宋体" panose="02010600030101010101" pitchFamily="2" charset="-122"/>
            </a:endParaRPr>
          </a:p>
        </p:txBody>
      </p:sp>
      <p:sp>
        <p:nvSpPr>
          <p:cNvPr id="20" name="文本框 19"/>
          <p:cNvSpPr txBox="1"/>
          <p:nvPr/>
        </p:nvSpPr>
        <p:spPr>
          <a:xfrm>
            <a:off x="6343015" y="4204335"/>
            <a:ext cx="5389245"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参与民主生活的内涵、必要性、要求</a:t>
            </a:r>
          </a:p>
        </p:txBody>
      </p:sp>
      <p:sp>
        <p:nvSpPr>
          <p:cNvPr id="22" name="文本框 21"/>
          <p:cNvSpPr txBox="1"/>
          <p:nvPr/>
        </p:nvSpPr>
        <p:spPr>
          <a:xfrm>
            <a:off x="6343015" y="5161280"/>
            <a:ext cx="1339850"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形式</a:t>
            </a:r>
          </a:p>
        </p:txBody>
      </p:sp>
      <p:sp>
        <p:nvSpPr>
          <p:cNvPr id="23" name="自选图形 20"/>
          <p:cNvSpPr/>
          <p:nvPr/>
        </p:nvSpPr>
        <p:spPr bwMode="auto">
          <a:xfrm>
            <a:off x="7682865" y="4815840"/>
            <a:ext cx="247015" cy="1438275"/>
          </a:xfrm>
          <a:prstGeom prst="leftBrace">
            <a:avLst>
              <a:gd name="adj1" fmla="val 36033"/>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prstClr val="black"/>
              </a:solidFill>
              <a:latin typeface="Calibri"/>
              <a:ea typeface="宋体" panose="02010600030101010101" pitchFamily="2" charset="-122"/>
            </a:endParaRPr>
          </a:p>
        </p:txBody>
      </p:sp>
      <p:sp>
        <p:nvSpPr>
          <p:cNvPr id="25" name="文本框 24"/>
          <p:cNvSpPr txBox="1"/>
          <p:nvPr/>
        </p:nvSpPr>
        <p:spPr>
          <a:xfrm>
            <a:off x="7965440" y="4700905"/>
            <a:ext cx="1556385"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民主选举</a:t>
            </a:r>
          </a:p>
        </p:txBody>
      </p:sp>
      <p:sp>
        <p:nvSpPr>
          <p:cNvPr id="26" name="文本框 25"/>
          <p:cNvSpPr txBox="1"/>
          <p:nvPr/>
        </p:nvSpPr>
        <p:spPr>
          <a:xfrm>
            <a:off x="8044815" y="5314950"/>
            <a:ext cx="1837690"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民主决策</a:t>
            </a:r>
          </a:p>
        </p:txBody>
      </p:sp>
      <p:sp>
        <p:nvSpPr>
          <p:cNvPr id="27" name="文本框 26"/>
          <p:cNvSpPr txBox="1"/>
          <p:nvPr/>
        </p:nvSpPr>
        <p:spPr>
          <a:xfrm>
            <a:off x="7992110" y="5911850"/>
            <a:ext cx="1503680"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民主监督</a:t>
            </a:r>
          </a:p>
        </p:txBody>
      </p:sp>
      <p:sp>
        <p:nvSpPr>
          <p:cNvPr id="28" name="文本框 27"/>
          <p:cNvSpPr txBox="1"/>
          <p:nvPr/>
        </p:nvSpPr>
        <p:spPr>
          <a:xfrm>
            <a:off x="3926840" y="6254750"/>
            <a:ext cx="2497455"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增强民主意识</a:t>
            </a:r>
          </a:p>
        </p:txBody>
      </p:sp>
      <p:sp>
        <p:nvSpPr>
          <p:cNvPr id="29" name="自选图形 20"/>
          <p:cNvSpPr/>
          <p:nvPr/>
        </p:nvSpPr>
        <p:spPr bwMode="auto">
          <a:xfrm>
            <a:off x="6003925" y="5775325"/>
            <a:ext cx="184150" cy="1058545"/>
          </a:xfrm>
          <a:prstGeom prst="leftBrace">
            <a:avLst>
              <a:gd name="adj1" fmla="val 36033"/>
              <a:gd name="adj2" fmla="val 50000"/>
            </a:avLst>
          </a:prstGeom>
          <a:noFill/>
          <a:ln w="38100">
            <a:solidFill>
              <a:srgbClr val="FF0000"/>
            </a:solidFill>
            <a:round/>
          </a:ln>
          <a:extLst>
            <a:ext uri="{909E8E84-426E-40DD-AFC4-6F175D3DCCD1}">
              <a14:hiddenFill xmlns:a14="http://schemas.microsoft.com/office/drawing/2010/main">
                <a:solidFill>
                  <a:srgbClr val="FFFFFF"/>
                </a:solidFill>
              </a14:hiddenFill>
            </a:ext>
          </a:extLst>
        </p:spPr>
        <p:txBody>
          <a:bodyPr/>
          <a:lstStyle/>
          <a:p>
            <a:pPr>
              <a:defRPr/>
            </a:pPr>
            <a:endParaRPr lang="zh-CN" altLang="en-US">
              <a:solidFill>
                <a:prstClr val="black"/>
              </a:solidFill>
              <a:latin typeface="Calibri"/>
              <a:ea typeface="宋体" panose="02010600030101010101" pitchFamily="2" charset="-122"/>
            </a:endParaRPr>
          </a:p>
        </p:txBody>
      </p:sp>
      <p:sp>
        <p:nvSpPr>
          <p:cNvPr id="31" name="文本框 30"/>
          <p:cNvSpPr txBox="1"/>
          <p:nvPr/>
        </p:nvSpPr>
        <p:spPr>
          <a:xfrm>
            <a:off x="6188075" y="5621655"/>
            <a:ext cx="1078230" cy="460375"/>
          </a:xfrm>
          <a:prstGeom prst="rect">
            <a:avLst/>
          </a:prstGeom>
          <a:noFill/>
        </p:spPr>
        <p:txBody>
          <a:bodyPr wrap="square" rtlCol="0">
            <a:spAutoFit/>
          </a:bodyPr>
          <a:lstStyle/>
          <a:p>
            <a:r>
              <a:rPr lang="en-US" altLang="zh-CN" sz="2400" b="1">
                <a:solidFill>
                  <a:srgbClr val="002060"/>
                </a:solidFill>
                <a:latin typeface="楷体" panose="02010609060101010101" pitchFamily="49" charset="-122"/>
                <a:ea typeface="楷体" panose="02010609060101010101" pitchFamily="49" charset="-122"/>
              </a:rPr>
              <a:t> </a:t>
            </a:r>
            <a:r>
              <a:rPr lang="zh-CN" altLang="en-US" sz="2400" b="1">
                <a:solidFill>
                  <a:srgbClr val="002060"/>
                </a:solidFill>
                <a:latin typeface="楷体" panose="02010609060101010101" pitchFamily="49" charset="-122"/>
                <a:ea typeface="楷体" panose="02010609060101010101" pitchFamily="49" charset="-122"/>
              </a:rPr>
              <a:t>原因</a:t>
            </a:r>
          </a:p>
        </p:txBody>
      </p:sp>
      <p:sp>
        <p:nvSpPr>
          <p:cNvPr id="32" name="文本框 31"/>
          <p:cNvSpPr txBox="1"/>
          <p:nvPr/>
        </p:nvSpPr>
        <p:spPr>
          <a:xfrm>
            <a:off x="6362700" y="6511925"/>
            <a:ext cx="1417955" cy="46037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rPr>
              <a:t>做法</a:t>
            </a:r>
          </a:p>
        </p:txBody>
      </p:sp>
      <p:sp>
        <p:nvSpPr>
          <p:cNvPr id="33" name="圆角矩形 32"/>
          <p:cNvSpPr/>
          <p:nvPr/>
        </p:nvSpPr>
        <p:spPr>
          <a:xfrm>
            <a:off x="179705" y="180975"/>
            <a:ext cx="4897120" cy="699135"/>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3200" b="1">
                <a:solidFill>
                  <a:schemeClr val="bg1"/>
                </a:solidFill>
                <a:latin typeface="楷体" panose="02010609060101010101" pitchFamily="49" charset="-122"/>
                <a:ea typeface="楷体" panose="02010609060101010101" pitchFamily="49" charset="-122"/>
              </a:rPr>
              <a:t>追求民主价值知识点梳理</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5"/>
                                        </p:tgtEl>
                                        <p:attrNameLst>
                                          <p:attrName>style.visibility</p:attrName>
                                        </p:attrNameLst>
                                      </p:cBhvr>
                                      <p:to>
                                        <p:strVal val="visible"/>
                                      </p:to>
                                    </p:set>
                                    <p:anim calcmode="lin" valueType="num">
                                      <p:cBhvr additive="base">
                                        <p:cTn id="13" dur="500" fill="hold"/>
                                        <p:tgtEl>
                                          <p:spTgt spid="11265"/>
                                        </p:tgtEl>
                                        <p:attrNameLst>
                                          <p:attrName>ppt_x</p:attrName>
                                        </p:attrNameLst>
                                      </p:cBhvr>
                                      <p:tavLst>
                                        <p:tav tm="0">
                                          <p:val>
                                            <p:strVal val="#ppt_x"/>
                                          </p:val>
                                        </p:tav>
                                        <p:tav tm="100000">
                                          <p:val>
                                            <p:strVal val="#ppt_x"/>
                                          </p:val>
                                        </p:tav>
                                      </p:tavLst>
                                    </p:anim>
                                    <p:anim calcmode="lin" valueType="num">
                                      <p:cBhvr additive="base">
                                        <p:cTn id="14" dur="500" fill="hold"/>
                                        <p:tgtEl>
                                          <p:spTgt spid="1126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267"/>
                                        </p:tgtEl>
                                        <p:attrNameLst>
                                          <p:attrName>style.visibility</p:attrName>
                                        </p:attrNameLst>
                                      </p:cBhvr>
                                      <p:to>
                                        <p:strVal val="visible"/>
                                      </p:to>
                                    </p:set>
                                    <p:anim calcmode="lin" valueType="num">
                                      <p:cBhvr additive="base">
                                        <p:cTn id="25" dur="500" fill="hold"/>
                                        <p:tgtEl>
                                          <p:spTgt spid="11267"/>
                                        </p:tgtEl>
                                        <p:attrNameLst>
                                          <p:attrName>ppt_x</p:attrName>
                                        </p:attrNameLst>
                                      </p:cBhvr>
                                      <p:tavLst>
                                        <p:tav tm="0">
                                          <p:val>
                                            <p:strVal val="#ppt_x"/>
                                          </p:val>
                                        </p:tav>
                                        <p:tav tm="100000">
                                          <p:val>
                                            <p:strVal val="#ppt_x"/>
                                          </p:val>
                                        </p:tav>
                                      </p:tavLst>
                                    </p:anim>
                                    <p:anim calcmode="lin" valueType="num">
                                      <p:cBhvr additive="base">
                                        <p:cTn id="26"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0" end="0"/>
                                            </p:txEl>
                                          </p:spTgt>
                                        </p:tgtEl>
                                        <p:attrNameLst>
                                          <p:attrName>style.visibility</p:attrName>
                                        </p:attrNameLst>
                                      </p:cBhvr>
                                      <p:to>
                                        <p:strVal val="visible"/>
                                      </p:to>
                                    </p:set>
                                    <p:anim calcmode="lin" valueType="num">
                                      <p:cBhvr additive="base">
                                        <p:cTn id="31"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270"/>
                                        </p:tgtEl>
                                        <p:attrNameLst>
                                          <p:attrName>style.visibility</p:attrName>
                                        </p:attrNameLst>
                                      </p:cBhvr>
                                      <p:to>
                                        <p:strVal val="visible"/>
                                      </p:to>
                                    </p:set>
                                    <p:anim calcmode="lin" valueType="num">
                                      <p:cBhvr additive="base">
                                        <p:cTn id="49" dur="500" fill="hold"/>
                                        <p:tgtEl>
                                          <p:spTgt spid="11270"/>
                                        </p:tgtEl>
                                        <p:attrNameLst>
                                          <p:attrName>ppt_x</p:attrName>
                                        </p:attrNameLst>
                                      </p:cBhvr>
                                      <p:tavLst>
                                        <p:tav tm="0">
                                          <p:val>
                                            <p:strVal val="#ppt_x"/>
                                          </p:val>
                                        </p:tav>
                                        <p:tav tm="100000">
                                          <p:val>
                                            <p:strVal val="#ppt_x"/>
                                          </p:val>
                                        </p:tav>
                                      </p:tavLst>
                                    </p:anim>
                                    <p:anim calcmode="lin" valueType="num">
                                      <p:cBhvr additive="base">
                                        <p:cTn id="50"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ppt_x"/>
                                          </p:val>
                                        </p:tav>
                                        <p:tav tm="100000">
                                          <p:val>
                                            <p:strVal val="#ppt_x"/>
                                          </p:val>
                                        </p:tav>
                                      </p:tavLst>
                                    </p:anim>
                                    <p:anim calcmode="lin" valueType="num">
                                      <p:cBhvr additive="base">
                                        <p:cTn id="6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additive="base">
                                        <p:cTn id="67" dur="500" fill="hold"/>
                                        <p:tgtEl>
                                          <p:spTgt spid="2"/>
                                        </p:tgtEl>
                                        <p:attrNameLst>
                                          <p:attrName>ppt_x</p:attrName>
                                        </p:attrNameLst>
                                      </p:cBhvr>
                                      <p:tavLst>
                                        <p:tav tm="0">
                                          <p:val>
                                            <p:strVal val="#ppt_x"/>
                                          </p:val>
                                        </p:tav>
                                        <p:tav tm="100000">
                                          <p:val>
                                            <p:strVal val="#ppt_x"/>
                                          </p:val>
                                        </p:tav>
                                      </p:tavLst>
                                    </p:anim>
                                    <p:anim calcmode="lin" valueType="num">
                                      <p:cBhvr additive="base">
                                        <p:cTn id="6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ppt_x"/>
                                          </p:val>
                                        </p:tav>
                                        <p:tav tm="100000">
                                          <p:val>
                                            <p:strVal val="#ppt_x"/>
                                          </p:val>
                                        </p:tav>
                                      </p:tavLst>
                                    </p:anim>
                                    <p:anim calcmode="lin" valueType="num">
                                      <p:cBhvr additive="base">
                                        <p:cTn id="7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500" fill="hold"/>
                                        <p:tgtEl>
                                          <p:spTgt spid="5"/>
                                        </p:tgtEl>
                                        <p:attrNameLst>
                                          <p:attrName>ppt_x</p:attrName>
                                        </p:attrNameLst>
                                      </p:cBhvr>
                                      <p:tavLst>
                                        <p:tav tm="0">
                                          <p:val>
                                            <p:strVal val="#ppt_x"/>
                                          </p:val>
                                        </p:tav>
                                        <p:tav tm="100000">
                                          <p:val>
                                            <p:strVal val="#ppt_x"/>
                                          </p:val>
                                        </p:tav>
                                      </p:tavLst>
                                    </p:anim>
                                    <p:anim calcmode="lin" valueType="num">
                                      <p:cBhvr additive="base">
                                        <p:cTn id="8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afterGroup">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500" fill="hold"/>
                                        <p:tgtEl>
                                          <p:spTgt spid="12"/>
                                        </p:tgtEl>
                                        <p:attrNameLst>
                                          <p:attrName>ppt_x</p:attrName>
                                        </p:attrNameLst>
                                      </p:cBhvr>
                                      <p:tavLst>
                                        <p:tav tm="0">
                                          <p:val>
                                            <p:strVal val="#ppt_x"/>
                                          </p:val>
                                        </p:tav>
                                        <p:tav tm="100000">
                                          <p:val>
                                            <p:strVal val="#ppt_x"/>
                                          </p:val>
                                        </p:tav>
                                      </p:tavLst>
                                    </p:anim>
                                    <p:anim calcmode="lin" valueType="num">
                                      <p:cBhvr additive="base">
                                        <p:cTn id="8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500" fill="hold"/>
                                        <p:tgtEl>
                                          <p:spTgt spid="18"/>
                                        </p:tgtEl>
                                        <p:attrNameLst>
                                          <p:attrName>ppt_x</p:attrName>
                                        </p:attrNameLst>
                                      </p:cBhvr>
                                      <p:tavLst>
                                        <p:tav tm="0">
                                          <p:val>
                                            <p:strVal val="#ppt_x"/>
                                          </p:val>
                                        </p:tav>
                                        <p:tav tm="100000">
                                          <p:val>
                                            <p:strVal val="#ppt_x"/>
                                          </p:val>
                                        </p:tav>
                                      </p:tavLst>
                                    </p:anim>
                                    <p:anim calcmode="lin" valueType="num">
                                      <p:cBhvr additive="base">
                                        <p:cTn id="9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afterGroup">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500" fill="hold"/>
                                        <p:tgtEl>
                                          <p:spTgt spid="23"/>
                                        </p:tgtEl>
                                        <p:attrNameLst>
                                          <p:attrName>ppt_x</p:attrName>
                                        </p:attrNameLst>
                                      </p:cBhvr>
                                      <p:tavLst>
                                        <p:tav tm="0">
                                          <p:val>
                                            <p:strVal val="#ppt_x"/>
                                          </p:val>
                                        </p:tav>
                                        <p:tav tm="100000">
                                          <p:val>
                                            <p:strVal val="#ppt_x"/>
                                          </p:val>
                                        </p:tav>
                                      </p:tavLst>
                                    </p:anim>
                                    <p:anim calcmode="lin" valueType="num">
                                      <p:cBhvr additive="base">
                                        <p:cTn id="9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9" fill="hold" nodeType="clickPar">
                      <p:stCondLst>
                        <p:cond delay="indefinite"/>
                      </p:stCondLst>
                      <p:childTnLst>
                        <p:par>
                          <p:cTn id="100" fill="hold" nodeType="afterGroup">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fill="hold"/>
                                        <p:tgtEl>
                                          <p:spTgt spid="29"/>
                                        </p:tgtEl>
                                        <p:attrNameLst>
                                          <p:attrName>ppt_x</p:attrName>
                                        </p:attrNameLst>
                                      </p:cBhvr>
                                      <p:tavLst>
                                        <p:tav tm="0">
                                          <p:val>
                                            <p:strVal val="#ppt_x"/>
                                          </p:val>
                                        </p:tav>
                                        <p:tav tm="100000">
                                          <p:val>
                                            <p:strVal val="#ppt_x"/>
                                          </p:val>
                                        </p:tav>
                                      </p:tavLst>
                                    </p:anim>
                                    <p:anim calcmode="lin" valueType="num">
                                      <p:cBhvr additive="base">
                                        <p:cTn id="10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265" grpId="0"/>
      <p:bldP spid="9" grpId="0"/>
      <p:bldP spid="10" grpId="0"/>
      <p:bldP spid="11267" grpId="0"/>
      <p:bldP spid="21" grpId="0"/>
      <p:bldP spid="11270" grpId="0"/>
      <p:bldP spid="16" grpId="0"/>
      <p:bldP spid="24" grpId="0"/>
      <p:bldP spid="2" grpId="0"/>
      <p:bldP spid="4" grpId="0"/>
      <p:bldP spid="5" grpId="0"/>
      <p:bldP spid="12" grpId="0"/>
      <p:bldP spid="18" grpId="0"/>
      <p:bldP spid="23" grpId="0"/>
      <p:bldP spid="29"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0899" name="图片 1"/>
          <p:cNvPicPr>
            <a:picLocks noChangeAspect="1"/>
          </p:cNvPicPr>
          <p:nvPr/>
        </p:nvPicPr>
        <p:blipFill>
          <a:blip r:embed="rId2"/>
          <a:stretch>
            <a:fillRect/>
          </a:stretch>
        </p:blipFill>
        <p:spPr>
          <a:xfrm>
            <a:off x="1315720" y="1007110"/>
            <a:ext cx="10876280" cy="5412105"/>
          </a:xfrm>
          <a:prstGeom prst="rect">
            <a:avLst/>
          </a:prstGeom>
          <a:noFill/>
          <a:ln w="9525">
            <a:noFill/>
          </a:ln>
        </p:spPr>
      </p:pic>
      <p:sp>
        <p:nvSpPr>
          <p:cNvPr id="59397" name="左大括号 66588"/>
          <p:cNvSpPr/>
          <p:nvPr/>
        </p:nvSpPr>
        <p:spPr>
          <a:xfrm>
            <a:off x="788035" y="739140"/>
            <a:ext cx="409575" cy="5481955"/>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3" name="文本框 2"/>
          <p:cNvSpPr txBox="1"/>
          <p:nvPr/>
        </p:nvSpPr>
        <p:spPr>
          <a:xfrm>
            <a:off x="256540" y="1205230"/>
            <a:ext cx="531495" cy="50158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踏上强国之路</a:t>
            </a:r>
          </a:p>
          <a:p>
            <a:r>
              <a:rPr lang="zh-CN" altLang="en-US" sz="3200" b="1">
                <a:solidFill>
                  <a:srgbClr val="FF0000"/>
                </a:solidFill>
                <a:latin typeface="楷体" panose="02010609060101010101" pitchFamily="49" charset="-122"/>
                <a:ea typeface="楷体" panose="02010609060101010101" pitchFamily="49" charset="-122"/>
              </a:rPr>
              <a:t>知识体系</a:t>
            </a:r>
          </a:p>
        </p:txBody>
      </p:sp>
      <p:sp>
        <p:nvSpPr>
          <p:cNvPr id="9" name="矩形 8"/>
          <p:cNvSpPr/>
          <p:nvPr/>
        </p:nvSpPr>
        <p:spPr>
          <a:xfrm>
            <a:off x="109855" y="39370"/>
            <a:ext cx="879919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600" b="1">
                <a:latin typeface="楷体" panose="02010609060101010101" pitchFamily="49" charset="-122"/>
                <a:ea typeface="楷体" panose="02010609060101010101" pitchFamily="49" charset="-122"/>
              </a:rPr>
              <a:t>考点一踏上强国之路</a:t>
            </a:r>
            <a:r>
              <a:rPr lang="zh-CN" altLang="en-US" sz="3600" b="1">
                <a:latin typeface="楷体" panose="02010609060101010101" pitchFamily="49" charset="-122"/>
                <a:ea typeface="楷体" panose="02010609060101010101" pitchFamily="49" charset="-122"/>
                <a:sym typeface="+mn-ea"/>
              </a:rPr>
              <a:t>考点梳理</a:t>
            </a:r>
            <a:endParaRPr lang="zh-CN" altLang="en-US" sz="3600" b="1">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8609" name="TextBox 1"/>
          <p:cNvSpPr txBox="1">
            <a:spLocks noChangeArrowheads="1"/>
          </p:cNvSpPr>
          <p:nvPr/>
        </p:nvSpPr>
        <p:spPr bwMode="auto">
          <a:xfrm>
            <a:off x="543560" y="4629150"/>
            <a:ext cx="11649075" cy="1568450"/>
          </a:xfrm>
          <a:prstGeom prst="rect">
            <a:avLst/>
          </a:prstGeom>
          <a:noFill/>
          <a:ln w="9525">
            <a:noFill/>
            <a:miter lim="800000"/>
          </a:ln>
        </p:spPr>
        <p:txBody>
          <a:bodyPr wrap="square">
            <a:spAutoFit/>
          </a:bodyPr>
          <a:lstStyle/>
          <a:p>
            <a:pPr fontAlgn="base">
              <a:spcBef>
                <a:spcPct val="0"/>
              </a:spcBef>
              <a:spcAft>
                <a:spcPct val="0"/>
              </a:spcAft>
              <a:defRPr/>
            </a:pP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3</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）深刻改变中国、影响世界</a:t>
            </a:r>
          </a:p>
          <a:p>
            <a:pPr fontAlgn="base">
              <a:spcBef>
                <a:spcPct val="0"/>
              </a:spcBef>
              <a:spcAft>
                <a:spcPct val="0"/>
              </a:spcAft>
              <a:defRPr/>
            </a:pPr>
            <a:r>
              <a:rPr lang="zh-CN" altLang="en-US" sz="2400" b="1">
                <a:solidFill>
                  <a:prstClr val="black"/>
                </a:solidFill>
                <a:latin typeface="楷体" panose="02010609060101010101" pitchFamily="49" charset="-122"/>
                <a:ea typeface="楷体" panose="02010609060101010101" pitchFamily="49" charset="-122"/>
                <a:cs typeface="楷体" panose="02010609060101010101" pitchFamily="49" charset="-122"/>
              </a:rPr>
              <a:t>　　 从</a:t>
            </a:r>
            <a:r>
              <a:rPr lang="zh-CN"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rPr>
              <a:t>“引进来”到“走出去”，从加入世界贸易组织到共建“一带一路”，从应对亚洲金融危机和国际金融危机到成为世界经济增长的主要稳定器和动力源，中国已经成为影响世界的重要力量。</a:t>
            </a:r>
          </a:p>
        </p:txBody>
      </p:sp>
      <p:sp>
        <p:nvSpPr>
          <p:cNvPr id="2" name="文本框 1"/>
          <p:cNvSpPr txBox="1"/>
          <p:nvPr/>
        </p:nvSpPr>
        <p:spPr>
          <a:xfrm>
            <a:off x="1692275" y="885190"/>
            <a:ext cx="8855710" cy="737235"/>
          </a:xfrm>
          <a:prstGeom prst="rect">
            <a:avLst/>
          </a:prstGeom>
          <a:noFill/>
        </p:spPr>
        <p:txBody>
          <a:bodyPr wrap="square" rtlCol="0" anchor="t">
            <a:spAutoFit/>
          </a:bodyPr>
          <a:lstStyle/>
          <a:p>
            <a:pPr fontAlgn="base">
              <a:lnSpc>
                <a:spcPct val="150000"/>
              </a:lnSpc>
              <a:spcBef>
                <a:spcPct val="0"/>
              </a:spcBef>
              <a:spcAft>
                <a:spcPct val="0"/>
              </a:spcAft>
              <a:defRPr/>
            </a:pP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核心主干考点</a:t>
            </a:r>
            <a:r>
              <a:rPr lang="en-US" altLang="zh-CN" sz="28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1</a:t>
            </a:r>
            <a:r>
              <a:rPr lang="zh-CN" altLang="en-US" sz="28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：改革开放促进</a:t>
            </a:r>
            <a:r>
              <a:rPr lang="zh-CN" altLang="zh-CN" sz="2800" b="1">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中国腾飞的</a:t>
            </a:r>
            <a:r>
              <a:rPr lang="zh-CN" altLang="zh-CN"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主要表现：</a:t>
            </a:r>
          </a:p>
        </p:txBody>
      </p:sp>
      <p:sp>
        <p:nvSpPr>
          <p:cNvPr id="11" name="TextBox 1"/>
          <p:cNvSpPr txBox="1">
            <a:spLocks noChangeArrowheads="1"/>
          </p:cNvSpPr>
          <p:nvPr/>
        </p:nvSpPr>
        <p:spPr bwMode="auto">
          <a:xfrm>
            <a:off x="615315" y="3226435"/>
            <a:ext cx="11279505" cy="1198880"/>
          </a:xfrm>
          <a:prstGeom prst="rect">
            <a:avLst/>
          </a:prstGeom>
          <a:noFill/>
          <a:ln w="28575">
            <a:noFill/>
            <a:miter lim="800000"/>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2</a:t>
            </a:r>
            <a:r>
              <a:rPr lang="zh-CN"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）改革开放以来，中国人民过上了幸福生活</a:t>
            </a:r>
            <a:endParaRPr lang="en-US"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endParaRPr>
          </a:p>
          <a:p>
            <a:pPr>
              <a:defRPr/>
            </a:pPr>
            <a:r>
              <a:rPr lang="en-US"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rPr>
              <a:t>      </a:t>
            </a:r>
            <a:r>
              <a:rPr lang="zh-CN"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rPr>
              <a:t>我国城乡就业规模持续扩大，人民收入较快增长，家庭财产稳步增加，城乡社会保障制度逐步建立和完善，扶贫工作取得举世瞩目的成就。</a:t>
            </a:r>
            <a:endParaRPr lang="en-US"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矩形 2"/>
          <p:cNvSpPr/>
          <p:nvPr/>
        </p:nvSpPr>
        <p:spPr>
          <a:xfrm>
            <a:off x="543560" y="1473200"/>
            <a:ext cx="11423015" cy="1753235"/>
          </a:xfrm>
          <a:prstGeom prst="rect">
            <a:avLst/>
          </a:prstGeom>
        </p:spPr>
        <p:txBody>
          <a:bodyPr wrap="square">
            <a:spAutoFit/>
          </a:bodyPr>
          <a:lstStyle/>
          <a:p>
            <a:pPr defTabSz="457200">
              <a:lnSpc>
                <a:spcPct val="150000"/>
              </a:lnSpc>
              <a:defRPr/>
            </a:pPr>
            <a:r>
              <a:rPr lang="zh-CN"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（1）综合国力增强</a:t>
            </a:r>
            <a:endPar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a:lnSpc>
                <a:spcPct val="150000"/>
              </a:lnSpc>
              <a:defRPr/>
            </a:pPr>
            <a:r>
              <a:rPr lang="en-US"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rPr>
              <a:t>         </a:t>
            </a:r>
            <a:r>
              <a:rPr lang="zh-CN"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rPr>
              <a:t>中国已经成为世界第二大经济体、第一大工业国、第一大货物贸易国、第一大外汇储备国，科技、教育、文化等各项事业蓬勃发展</a:t>
            </a:r>
            <a:r>
              <a:rPr lang="zh-CN" altLang="en-US" sz="2400" b="1">
                <a:solidFill>
                  <a:prstClr val="black"/>
                </a:solidFill>
                <a:latin typeface="楷体" panose="02010609060101010101" pitchFamily="49" charset="-122"/>
                <a:ea typeface="楷体" panose="02010609060101010101" pitchFamily="49" charset="-122"/>
                <a:cs typeface="楷体" panose="02010609060101010101" pitchFamily="49" charset="-122"/>
              </a:rPr>
              <a:t>，</a:t>
            </a:r>
            <a:r>
              <a:rPr lang="zh-CN" altLang="zh-CN" sz="2400" b="1">
                <a:solidFill>
                  <a:prstClr val="black"/>
                </a:solidFill>
                <a:latin typeface="楷体" panose="02010609060101010101" pitchFamily="49" charset="-122"/>
                <a:ea typeface="楷体" panose="02010609060101010101" pitchFamily="49" charset="-122"/>
                <a:cs typeface="楷体" panose="02010609060101010101" pitchFamily="49" charset="-122"/>
              </a:rPr>
              <a:t>充分显示了中国力量。</a:t>
            </a:r>
          </a:p>
        </p:txBody>
      </p:sp>
      <p:sp>
        <p:nvSpPr>
          <p:cNvPr id="9" name="矩形 8"/>
          <p:cNvSpPr/>
          <p:nvPr/>
        </p:nvSpPr>
        <p:spPr>
          <a:xfrm>
            <a:off x="109855" y="39370"/>
            <a:ext cx="879919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600" b="1">
                <a:latin typeface="楷体" panose="02010609060101010101" pitchFamily="49" charset="-122"/>
                <a:ea typeface="楷体" panose="02010609060101010101" pitchFamily="49" charset="-122"/>
              </a:rPr>
              <a:t>考点一踏上强国之路核心主干</a:t>
            </a:r>
            <a:r>
              <a:rPr lang="zh-CN" altLang="en-US" sz="3600" b="1">
                <a:latin typeface="楷体" panose="02010609060101010101" pitchFamily="49" charset="-122"/>
                <a:ea typeface="楷体" panose="02010609060101010101" pitchFamily="49" charset="-122"/>
                <a:sym typeface="+mn-ea"/>
              </a:rPr>
              <a:t>考点分析</a:t>
            </a:r>
            <a:endParaRPr lang="en-US" altLang="zh-CN" sz="3600" b="1">
              <a:latin typeface="楷体" panose="02010609060101010101" pitchFamily="49" charset="-122"/>
              <a:ea typeface="楷体" panose="02010609060101010101" pitchFamily="49" charset="-122"/>
              <a:sym typeface="+mn-ea"/>
            </a:endParaRPr>
          </a:p>
        </p:txBody>
      </p:sp>
    </p:spTree>
  </p:cSld>
  <p:clrMapOvr>
    <a:masterClrMapping/>
  </p:clrMapOvr>
  <p:transition>
    <p:zoom/>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0"/>
            <a:ext cx="12279630" cy="6685280"/>
          </a:xfrm>
        </p:spPr>
        <p:txBody>
          <a:bodyPr/>
          <a:lstStyle/>
          <a:p>
            <a:pPr marL="0" indent="0" fontAlgn="auto">
              <a:spcBef>
                <a:spcPts val="600"/>
              </a:spcBef>
              <a:spcAft>
                <a:spcPts val="600"/>
              </a:spcAft>
              <a:buNone/>
            </a:pPr>
            <a:r>
              <a:rPr lang="en-US" altLang="zh-CN" sz="2400">
                <a:solidFill>
                  <a:srgbClr val="002060"/>
                </a:solidFill>
                <a:cs typeface="楷体" panose="02010609060101010101" pitchFamily="49" charset="-122"/>
                <a:sym typeface="+mn-ea"/>
              </a:rPr>
              <a:t>        </a:t>
            </a:r>
            <a:r>
              <a:rPr lang="zh-CN" altLang="en-US" sz="2400">
                <a:solidFill>
                  <a:srgbClr val="002060"/>
                </a:solidFill>
                <a:cs typeface="楷体" panose="02010609060101010101" pitchFamily="49" charset="-122"/>
                <a:sym typeface="+mn-ea"/>
              </a:rPr>
              <a:t>核心主干考点</a:t>
            </a:r>
            <a:r>
              <a:rPr lang="en-US" altLang="zh-CN" sz="2400">
                <a:solidFill>
                  <a:srgbClr val="002060"/>
                </a:solidFill>
              </a:rPr>
              <a:t>2</a:t>
            </a:r>
            <a:r>
              <a:rPr lang="zh-CN" altLang="en-US" sz="2400">
                <a:solidFill>
                  <a:srgbClr val="002060"/>
                </a:solidFill>
              </a:rPr>
              <a:t>：改革开放的地位、作用、意义？</a:t>
            </a:r>
          </a:p>
          <a:p>
            <a:pPr marL="0" indent="0" fontAlgn="auto">
              <a:spcBef>
                <a:spcPts val="600"/>
              </a:spcBef>
              <a:spcAft>
                <a:spcPts val="600"/>
              </a:spcAft>
              <a:buNone/>
            </a:pPr>
            <a:r>
              <a:rPr lang="zh-CN" altLang="en-US" sz="2400">
                <a:solidFill>
                  <a:srgbClr val="002060"/>
                </a:solidFill>
              </a:rPr>
              <a:t>①国家发展作用：</a:t>
            </a:r>
            <a:r>
              <a:rPr lang="zh-CN" altLang="en-US" sz="2400"/>
              <a:t>改革开放是</a:t>
            </a:r>
            <a:r>
              <a:rPr lang="zh-CN" altLang="en-US" sz="2400">
                <a:solidFill>
                  <a:srgbClr val="002060"/>
                </a:solidFill>
              </a:rPr>
              <a:t>强国之路，</a:t>
            </a:r>
            <a:r>
              <a:rPr lang="zh-CN" altLang="en-US" sz="2400">
                <a:sym typeface="+mn-ea"/>
              </a:rPr>
              <a:t>是当代中国</a:t>
            </a:r>
            <a:r>
              <a:rPr lang="zh-CN" altLang="en-US" sz="2400">
                <a:solidFill>
                  <a:srgbClr val="002060"/>
                </a:solidFill>
                <a:sym typeface="+mn-ea"/>
              </a:rPr>
              <a:t>最鲜明的特色。</a:t>
            </a:r>
            <a:endParaRPr lang="zh-CN" altLang="en-US" sz="2400"/>
          </a:p>
          <a:p>
            <a:pPr marL="0" indent="0" fontAlgn="auto">
              <a:spcBef>
                <a:spcPts val="600"/>
              </a:spcBef>
              <a:spcAft>
                <a:spcPts val="600"/>
              </a:spcAft>
              <a:buNone/>
            </a:pPr>
            <a:r>
              <a:rPr lang="zh-CN" altLang="en-US" sz="2400">
                <a:solidFill>
                  <a:srgbClr val="002060"/>
                </a:solidFill>
              </a:rPr>
              <a:t>②民族命运作用：</a:t>
            </a:r>
            <a:r>
              <a:rPr lang="zh-CN" altLang="en-US" sz="2400"/>
              <a:t>是决定当代中国命运的</a:t>
            </a:r>
            <a:r>
              <a:rPr lang="zh-CN" altLang="en-US" sz="2400">
                <a:solidFill>
                  <a:srgbClr val="002060"/>
                </a:solidFill>
              </a:rPr>
              <a:t>关键一招</a:t>
            </a:r>
            <a:r>
              <a:rPr lang="zh-CN" altLang="en-US" sz="2400"/>
              <a:t>，也是决定实现中华民族伟大复兴的</a:t>
            </a:r>
            <a:r>
              <a:rPr lang="zh-CN" altLang="en-US" sz="2400">
                <a:solidFill>
                  <a:srgbClr val="002060"/>
                </a:solidFill>
              </a:rPr>
              <a:t>关键一招。</a:t>
            </a:r>
            <a:r>
              <a:rPr lang="zh-CN" altLang="en-US" sz="2400">
                <a:sym typeface="+mn-ea"/>
              </a:rPr>
              <a:t>是决定当代中国命运的</a:t>
            </a:r>
            <a:r>
              <a:rPr lang="zh-CN" altLang="en-US" sz="2400">
                <a:solidFill>
                  <a:srgbClr val="002060"/>
                </a:solidFill>
                <a:sym typeface="+mn-ea"/>
              </a:rPr>
              <a:t>关键抉择；</a:t>
            </a:r>
            <a:r>
              <a:rPr lang="zh-CN" altLang="en-US" sz="2400">
                <a:solidFill>
                  <a:srgbClr val="002060"/>
                </a:solidFill>
              </a:rPr>
              <a:t> </a:t>
            </a:r>
            <a:endParaRPr lang="zh-CN" altLang="en-US" sz="2400"/>
          </a:p>
          <a:p>
            <a:pPr marL="0" indent="0" fontAlgn="auto">
              <a:spcBef>
                <a:spcPts val="600"/>
              </a:spcBef>
              <a:spcAft>
                <a:spcPts val="600"/>
              </a:spcAft>
              <a:buNone/>
            </a:pPr>
            <a:r>
              <a:rPr lang="zh-CN" altLang="en-US" sz="2400">
                <a:solidFill>
                  <a:srgbClr val="002060"/>
                </a:solidFill>
              </a:rPr>
              <a:t>③ 改革开放意义：</a:t>
            </a:r>
            <a:r>
              <a:rPr lang="zh-CN" altLang="en-US" sz="2400"/>
              <a:t> 改革开放极大激发广大人民群众的创造性，极大解放和发展社会生产力，极大增强社会发展活力，人民生活显著改善，综合国力显著增强，国际地位显著提高，迎来了中华民族从站起来到</a:t>
            </a:r>
            <a:r>
              <a:rPr lang="zh-CN" altLang="en-US" sz="2400">
                <a:solidFill>
                  <a:srgbClr val="002060"/>
                </a:solidFill>
              </a:rPr>
              <a:t>富起来、强起来的伟大飞跃。</a:t>
            </a:r>
          </a:p>
          <a:p>
            <a:pPr marL="0" indent="0" fontAlgn="auto">
              <a:spcBef>
                <a:spcPts val="600"/>
              </a:spcBef>
              <a:spcAft>
                <a:spcPts val="600"/>
              </a:spcAft>
              <a:buNone/>
            </a:pPr>
            <a:endParaRPr lang="zh-CN" altLang="en-US" sz="2400">
              <a:solidFill>
                <a:srgbClr val="002060"/>
              </a:solidFill>
              <a:cs typeface="楷体" panose="02010609060101010101" pitchFamily="49" charset="-122"/>
              <a:sym typeface="+mn-ea"/>
            </a:endParaRPr>
          </a:p>
          <a:p>
            <a:pPr marL="0" indent="0" fontAlgn="auto">
              <a:spcBef>
                <a:spcPts val="600"/>
              </a:spcBef>
              <a:spcAft>
                <a:spcPts val="600"/>
              </a:spcAft>
              <a:buNone/>
            </a:pPr>
            <a:r>
              <a:rPr lang="zh-CN" altLang="en-US" sz="2400">
                <a:solidFill>
                  <a:srgbClr val="002060"/>
                </a:solidFill>
                <a:cs typeface="楷体" panose="02010609060101010101" pitchFamily="49" charset="-122"/>
                <a:sym typeface="+mn-ea"/>
              </a:rPr>
              <a:t>     核心主干考点</a:t>
            </a:r>
            <a:r>
              <a:rPr lang="en-US" altLang="zh-CN" sz="2400">
                <a:solidFill>
                  <a:srgbClr val="002060"/>
                </a:solidFill>
                <a:cs typeface="楷体" panose="02010609060101010101" pitchFamily="49" charset="-122"/>
                <a:sym typeface="+mn-ea"/>
              </a:rPr>
              <a:t>3</a:t>
            </a:r>
            <a:r>
              <a:rPr lang="zh-CN" altLang="en-US" sz="2400">
                <a:solidFill>
                  <a:srgbClr val="002060"/>
                </a:solidFill>
                <a:cs typeface="楷体" panose="02010609060101010101" pitchFamily="49" charset="-122"/>
                <a:sym typeface="+mn-ea"/>
              </a:rPr>
              <a:t>：</a:t>
            </a:r>
            <a:r>
              <a:rPr lang="zh-CN" altLang="en-US" sz="2400">
                <a:solidFill>
                  <a:srgbClr val="002060"/>
                </a:solidFill>
                <a:sym typeface="+mn-ea"/>
              </a:rPr>
              <a:t>改革开放如何促进经济发展？（改革开放的影响）</a:t>
            </a:r>
            <a:endParaRPr lang="zh-CN" altLang="en-US" sz="2400">
              <a:solidFill>
                <a:srgbClr val="002060"/>
              </a:solidFill>
            </a:endParaRPr>
          </a:p>
          <a:p>
            <a:pPr marL="0" indent="0" fontAlgn="auto">
              <a:lnSpc>
                <a:spcPct val="100000"/>
              </a:lnSpc>
              <a:spcBef>
                <a:spcPts val="600"/>
              </a:spcBef>
              <a:spcAft>
                <a:spcPts val="600"/>
              </a:spcAft>
              <a:buNone/>
            </a:pPr>
            <a:r>
              <a:rPr lang="zh-CN" altLang="en-US" sz="2400">
                <a:solidFill>
                  <a:srgbClr val="002060"/>
                </a:solidFill>
                <a:sym typeface="+mn-ea"/>
              </a:rPr>
              <a:t>①新制度和格局形成：</a:t>
            </a:r>
            <a:r>
              <a:rPr lang="zh-CN" altLang="en-US" sz="2400">
                <a:sym typeface="+mn-ea"/>
              </a:rPr>
              <a:t>我国逐步确立了公有制为主体、多种所有制经济共同发展的</a:t>
            </a:r>
            <a:r>
              <a:rPr lang="zh-CN" altLang="en-US" sz="2400">
                <a:solidFill>
                  <a:srgbClr val="002060"/>
                </a:solidFill>
                <a:sym typeface="+mn-ea"/>
              </a:rPr>
              <a:t>基本经济制度,</a:t>
            </a:r>
            <a:r>
              <a:rPr lang="zh-CN" altLang="en-US" sz="2400">
                <a:sym typeface="+mn-ea"/>
              </a:rPr>
              <a:t>形成了多种所有制经济平等竞争、相互促进的</a:t>
            </a:r>
            <a:r>
              <a:rPr lang="zh-CN" altLang="en-US" sz="2400">
                <a:solidFill>
                  <a:srgbClr val="002060"/>
                </a:solidFill>
                <a:sym typeface="+mn-ea"/>
              </a:rPr>
              <a:t>新格局。</a:t>
            </a:r>
            <a:endParaRPr lang="zh-CN" altLang="en-US" sz="2400"/>
          </a:p>
          <a:p>
            <a:pPr marL="0" indent="0" fontAlgn="auto">
              <a:lnSpc>
                <a:spcPct val="100000"/>
              </a:lnSpc>
              <a:spcBef>
                <a:spcPts val="600"/>
              </a:spcBef>
              <a:spcAft>
                <a:spcPts val="600"/>
              </a:spcAft>
              <a:buNone/>
            </a:pPr>
            <a:r>
              <a:rPr lang="zh-CN" altLang="en-US" sz="2400">
                <a:solidFill>
                  <a:srgbClr val="002060"/>
                </a:solidFill>
                <a:sym typeface="+mn-ea"/>
              </a:rPr>
              <a:t>②市场经济体制确立：</a:t>
            </a:r>
            <a:r>
              <a:rPr lang="zh-CN" altLang="en-US" sz="2400">
                <a:sym typeface="+mn-ea"/>
              </a:rPr>
              <a:t>我国逐步建立、完善了社会主义</a:t>
            </a:r>
            <a:r>
              <a:rPr lang="zh-CN" altLang="en-US" sz="2400">
                <a:solidFill>
                  <a:srgbClr val="002060"/>
                </a:solidFill>
                <a:sym typeface="+mn-ea"/>
              </a:rPr>
              <a:t>市场经济体制,</a:t>
            </a:r>
            <a:r>
              <a:rPr lang="zh-CN" altLang="en-US" sz="2400">
                <a:sym typeface="+mn-ea"/>
              </a:rPr>
              <a:t>发挥市场在资源配置中的决定性作用，更好发挥政府作用，推动经济社会持续健康发展。</a:t>
            </a:r>
            <a:endParaRPr lang="zh-CN" altLang="en-US" sz="2400"/>
          </a:p>
          <a:p>
            <a:pPr marL="0" indent="0" fontAlgn="auto">
              <a:lnSpc>
                <a:spcPct val="100000"/>
              </a:lnSpc>
              <a:spcBef>
                <a:spcPts val="600"/>
              </a:spcBef>
              <a:spcAft>
                <a:spcPts val="600"/>
              </a:spcAft>
              <a:buNone/>
            </a:pPr>
            <a:r>
              <a:rPr lang="zh-CN" altLang="en-US" sz="2400">
                <a:solidFill>
                  <a:srgbClr val="002060"/>
                </a:solidFill>
                <a:sym typeface="+mn-ea"/>
              </a:rPr>
              <a:t>③社会活力迸发：</a:t>
            </a:r>
            <a:r>
              <a:rPr lang="zh-CN" altLang="en-US" sz="2400">
                <a:sym typeface="+mn-ea"/>
              </a:rPr>
              <a:t>改革开放不仅使广大人民群众参与社会劳动、创造社会财富的</a:t>
            </a:r>
            <a:r>
              <a:rPr lang="zh-CN" altLang="en-US" sz="2400">
                <a:solidFill>
                  <a:srgbClr val="002060"/>
                </a:solidFill>
                <a:sym typeface="+mn-ea"/>
              </a:rPr>
              <a:t>积极性和主动性</a:t>
            </a:r>
            <a:r>
              <a:rPr lang="zh-CN" altLang="en-US" sz="2400">
                <a:sym typeface="+mn-ea"/>
              </a:rPr>
              <a:t>空前高涨。尊重劳动、尊重知识、尊重人才、尊重创造</a:t>
            </a:r>
            <a:r>
              <a:rPr lang="zh-CN" altLang="en-US" sz="2400">
                <a:solidFill>
                  <a:srgbClr val="002060"/>
                </a:solidFill>
                <a:sym typeface="+mn-ea"/>
              </a:rPr>
              <a:t>已成为社会共识。</a:t>
            </a:r>
            <a:endParaRPr lang="zh-CN" altLang="en-US" sz="2400">
              <a:solidFill>
                <a:srgbClr val="002060"/>
              </a:solidFill>
            </a:endParaRPr>
          </a:p>
          <a:p>
            <a:pPr marL="0" indent="0">
              <a:buNone/>
            </a:pPr>
            <a:endParaRPr lang="zh-CN" altLang="en-US" sz="2400"/>
          </a:p>
          <a:p>
            <a:pPr marL="0" indent="0">
              <a:buNone/>
            </a:pPr>
            <a:endParaRPr lang="zh-CN" altLang="en-US" sz="2400"/>
          </a:p>
        </p:txBody>
      </p:sp>
      <p:sp>
        <p:nvSpPr>
          <p:cNvPr id="4" name="五角星 3"/>
          <p:cNvSpPr/>
          <p:nvPr/>
        </p:nvSpPr>
        <p:spPr>
          <a:xfrm>
            <a:off x="742950" y="0"/>
            <a:ext cx="301625" cy="39306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角星 4"/>
          <p:cNvSpPr/>
          <p:nvPr/>
        </p:nvSpPr>
        <p:spPr>
          <a:xfrm flipH="1">
            <a:off x="380365" y="3361055"/>
            <a:ext cx="362585" cy="3937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88333" y="3681663"/>
            <a:ext cx="5266849" cy="829945"/>
          </a:xfrm>
          <a:prstGeom prst="rect">
            <a:avLst/>
          </a:prstGeom>
          <a:noFill/>
        </p:spPr>
        <p:txBody>
          <a:bodyPr wrap="square" rtlCol="0">
            <a:spAutoFit/>
          </a:bodyPr>
          <a:lstStyle/>
          <a:p>
            <a:pPr>
              <a:defRPr/>
            </a:pPr>
            <a:r>
              <a:rPr lang="zh-CN" altLang="en-US" sz="2400" b="1">
                <a:solidFill>
                  <a:prstClr val="black"/>
                </a:solidFill>
                <a:latin typeface="楷体" panose="02010609060101010101" pitchFamily="49" charset="-122"/>
                <a:ea typeface="楷体" panose="02010609060101010101" pitchFamily="49" charset="-122"/>
              </a:rPr>
              <a:t>②</a:t>
            </a:r>
            <a:r>
              <a:rPr lang="zh-CN" altLang="en-US" sz="2400" b="1" noProof="1">
                <a:solidFill>
                  <a:prstClr val="black"/>
                </a:solidFill>
                <a:latin typeface="楷体" panose="02010609060101010101" pitchFamily="49" charset="-122"/>
                <a:ea typeface="楷体" panose="02010609060101010101" pitchFamily="49" charset="-122"/>
                <a:sym typeface="+mn-ea"/>
              </a:rPr>
              <a:t>我国经济发展进入</a:t>
            </a:r>
            <a:r>
              <a:rPr lang="zh-CN" altLang="en-US" sz="2400" b="1" noProof="1">
                <a:solidFill>
                  <a:srgbClr val="FF0000"/>
                </a:solidFill>
                <a:latin typeface="楷体" panose="02010609060101010101" pitchFamily="49" charset="-122"/>
                <a:ea typeface="楷体" panose="02010609060101010101" pitchFamily="49" charset="-122"/>
                <a:sym typeface="+mn-ea"/>
              </a:rPr>
              <a:t>新常态</a:t>
            </a:r>
            <a:r>
              <a:rPr lang="zh-CN" altLang="en-US" sz="2400" b="1" noProof="1">
                <a:solidFill>
                  <a:prstClr val="black"/>
                </a:solidFill>
                <a:latin typeface="楷体" panose="02010609060101010101" pitchFamily="49" charset="-122"/>
                <a:ea typeface="楷体" panose="02010609060101010101" pitchFamily="49" charset="-122"/>
                <a:sym typeface="+mn-ea"/>
              </a:rPr>
              <a:t>，已由</a:t>
            </a:r>
            <a:r>
              <a:rPr lang="zh-CN" altLang="en-US" sz="2400" b="1" noProof="1">
                <a:solidFill>
                  <a:srgbClr val="FF0000"/>
                </a:solidFill>
                <a:latin typeface="楷体" panose="02010609060101010101" pitchFamily="49" charset="-122"/>
                <a:ea typeface="楷体" panose="02010609060101010101" pitchFamily="49" charset="-122"/>
                <a:sym typeface="+mn-ea"/>
              </a:rPr>
              <a:t>高速增长</a:t>
            </a:r>
            <a:r>
              <a:rPr lang="zh-CN" altLang="en-US" sz="2400" b="1" noProof="1">
                <a:solidFill>
                  <a:prstClr val="black"/>
                </a:solidFill>
                <a:latin typeface="楷体" panose="02010609060101010101" pitchFamily="49" charset="-122"/>
                <a:ea typeface="楷体" panose="02010609060101010101" pitchFamily="49" charset="-122"/>
                <a:sym typeface="+mn-ea"/>
              </a:rPr>
              <a:t>阶段转向</a:t>
            </a:r>
            <a:r>
              <a:rPr lang="zh-CN" altLang="en-US" sz="2400" b="1" noProof="1">
                <a:solidFill>
                  <a:srgbClr val="FF0000"/>
                </a:solidFill>
                <a:latin typeface="楷体" panose="02010609060101010101" pitchFamily="49" charset="-122"/>
                <a:ea typeface="楷体" panose="02010609060101010101" pitchFamily="49" charset="-122"/>
                <a:sym typeface="+mn-ea"/>
              </a:rPr>
              <a:t>高质量发展</a:t>
            </a:r>
            <a:r>
              <a:rPr lang="zh-CN" altLang="en-US" sz="2400" b="1" noProof="1">
                <a:solidFill>
                  <a:prstClr val="black"/>
                </a:solidFill>
                <a:latin typeface="楷体" panose="02010609060101010101" pitchFamily="49" charset="-122"/>
                <a:ea typeface="楷体" panose="02010609060101010101" pitchFamily="49" charset="-122"/>
                <a:sym typeface="+mn-ea"/>
              </a:rPr>
              <a:t>阶段。</a:t>
            </a:r>
            <a:endParaRPr lang="zh-CN" altLang="en-US" sz="2400" b="1">
              <a:solidFill>
                <a:prstClr val="black"/>
              </a:solidFill>
              <a:latin typeface="楷体" panose="02010609060101010101" pitchFamily="49" charset="-122"/>
              <a:ea typeface="楷体" panose="02010609060101010101" pitchFamily="49" charset="-122"/>
            </a:endParaRPr>
          </a:p>
        </p:txBody>
      </p:sp>
      <p:sp>
        <p:nvSpPr>
          <p:cNvPr id="3" name="矩形 2"/>
          <p:cNvSpPr/>
          <p:nvPr/>
        </p:nvSpPr>
        <p:spPr>
          <a:xfrm>
            <a:off x="795130" y="4864113"/>
            <a:ext cx="5187336" cy="1198880"/>
          </a:xfrm>
          <a:prstGeom prst="rect">
            <a:avLst/>
          </a:prstGeom>
        </p:spPr>
        <p:txBody>
          <a:bodyPr wrap="square">
            <a:spAutoFit/>
          </a:bodyPr>
          <a:lstStyle/>
          <a:p>
            <a:pPr>
              <a:spcBef>
                <a:spcPct val="0"/>
              </a:spcBef>
              <a:defRPr/>
            </a:pPr>
            <a:r>
              <a:rPr lang="zh-CN" altLang="zh-CN" sz="2400" b="1">
                <a:solidFill>
                  <a:prstClr val="black"/>
                </a:solidFill>
                <a:latin typeface="楷体" panose="02010609060101010101" pitchFamily="49" charset="-122"/>
                <a:ea typeface="楷体" panose="02010609060101010101" pitchFamily="49" charset="-122"/>
              </a:rPr>
              <a:t>③</a:t>
            </a:r>
            <a:r>
              <a:rPr lang="zh-CN" altLang="en-US" sz="2400" b="1" noProof="1">
                <a:solidFill>
                  <a:prstClr val="black"/>
                </a:solidFill>
                <a:latin typeface="楷体" panose="02010609060101010101" pitchFamily="49" charset="-122"/>
                <a:ea typeface="楷体" panose="02010609060101010101" pitchFamily="49" charset="-122"/>
                <a:sym typeface="+mn-ea"/>
              </a:rPr>
              <a:t>我国经济发展面临</a:t>
            </a:r>
            <a:r>
              <a:rPr lang="zh-CN" altLang="en-US" sz="2400" b="1" noProof="1">
                <a:solidFill>
                  <a:srgbClr val="FF0000"/>
                </a:solidFill>
                <a:latin typeface="楷体" panose="02010609060101010101" pitchFamily="49" charset="-122"/>
                <a:ea typeface="楷体" panose="02010609060101010101" pitchFamily="49" charset="-122"/>
                <a:sym typeface="+mn-ea"/>
              </a:rPr>
              <a:t>区域发展不平衡、城镇化水平不高、城乡发展不平衡</a:t>
            </a:r>
            <a:r>
              <a:rPr lang="zh-CN" altLang="en-US" sz="2400" b="1" noProof="1">
                <a:solidFill>
                  <a:prstClr val="black"/>
                </a:solidFill>
                <a:latin typeface="楷体" panose="02010609060101010101" pitchFamily="49" charset="-122"/>
                <a:ea typeface="楷体" panose="02010609060101010101" pitchFamily="49" charset="-122"/>
                <a:sym typeface="+mn-ea"/>
              </a:rPr>
              <a:t>等现实挑战。</a:t>
            </a:r>
          </a:p>
        </p:txBody>
      </p:sp>
      <p:sp>
        <p:nvSpPr>
          <p:cNvPr id="4" name="矩形 3"/>
          <p:cNvSpPr/>
          <p:nvPr/>
        </p:nvSpPr>
        <p:spPr>
          <a:xfrm>
            <a:off x="788145" y="1813558"/>
            <a:ext cx="5380384" cy="1198880"/>
          </a:xfrm>
          <a:prstGeom prst="rect">
            <a:avLst/>
          </a:prstGeom>
        </p:spPr>
        <p:txBody>
          <a:bodyPr wrap="square">
            <a:spAutoFit/>
          </a:bodyPr>
          <a:lstStyle/>
          <a:p>
            <a:pPr>
              <a:defRPr/>
            </a:pPr>
            <a:r>
              <a:rPr lang="zh-CN" altLang="en-US" sz="2400" b="1">
                <a:solidFill>
                  <a:prstClr val="black"/>
                </a:solidFill>
                <a:latin typeface="楷体" panose="02010609060101010101" pitchFamily="49" charset="-122"/>
                <a:ea typeface="楷体" panose="02010609060101010101" pitchFamily="49" charset="-122"/>
              </a:rPr>
              <a:t>①进入新时代，我国社会的主要矛盾是人民日益增长的</a:t>
            </a:r>
            <a:r>
              <a:rPr lang="zh-CN" altLang="en-US" sz="2400" b="1">
                <a:solidFill>
                  <a:srgbClr val="FF0000"/>
                </a:solidFill>
                <a:latin typeface="楷体" panose="02010609060101010101" pitchFamily="49" charset="-122"/>
                <a:ea typeface="楷体" panose="02010609060101010101" pitchFamily="49" charset="-122"/>
              </a:rPr>
              <a:t>美好生活需要</a:t>
            </a:r>
            <a:r>
              <a:rPr lang="zh-CN" altLang="en-US" sz="2400" b="1">
                <a:solidFill>
                  <a:prstClr val="black"/>
                </a:solidFill>
                <a:latin typeface="楷体" panose="02010609060101010101" pitchFamily="49" charset="-122"/>
                <a:ea typeface="楷体" panose="02010609060101010101" pitchFamily="49" charset="-122"/>
              </a:rPr>
              <a:t>和</a:t>
            </a:r>
            <a:r>
              <a:rPr lang="zh-CN" altLang="en-US" sz="2400" b="1">
                <a:solidFill>
                  <a:srgbClr val="FF0000"/>
                </a:solidFill>
                <a:latin typeface="楷体" panose="02010609060101010101" pitchFamily="49" charset="-122"/>
                <a:ea typeface="楷体" panose="02010609060101010101" pitchFamily="49" charset="-122"/>
              </a:rPr>
              <a:t>不平衡不充分的发展</a:t>
            </a:r>
            <a:r>
              <a:rPr lang="zh-CN" altLang="en-US" sz="2400" b="1">
                <a:solidFill>
                  <a:prstClr val="black"/>
                </a:solidFill>
                <a:latin typeface="楷体" panose="02010609060101010101" pitchFamily="49" charset="-122"/>
                <a:ea typeface="楷体" panose="02010609060101010101" pitchFamily="49" charset="-122"/>
              </a:rPr>
              <a:t>之间的矛盾。</a:t>
            </a:r>
            <a:endParaRPr lang="zh-CN" altLang="en-US" sz="2400">
              <a:solidFill>
                <a:prstClr val="black"/>
              </a:solidFill>
              <a:latin typeface="楷体" panose="02010609060101010101" pitchFamily="49" charset="-122"/>
              <a:ea typeface="楷体" panose="02010609060101010101" pitchFamily="49" charset="-122"/>
            </a:endParaRPr>
          </a:p>
        </p:txBody>
      </p:sp>
      <p:sp>
        <p:nvSpPr>
          <p:cNvPr id="5" name="矩形 4"/>
          <p:cNvSpPr/>
          <p:nvPr/>
        </p:nvSpPr>
        <p:spPr>
          <a:xfrm>
            <a:off x="1054100" y="718185"/>
            <a:ext cx="10904855" cy="583565"/>
          </a:xfrm>
          <a:prstGeom prst="rect">
            <a:avLst/>
          </a:prstGeom>
          <a:noFill/>
        </p:spPr>
        <p:txBody>
          <a:bodyPr wrap="square">
            <a:spAutoFit/>
          </a:bodyPr>
          <a:lstStyle/>
          <a:p>
            <a:pPr algn="l">
              <a:defRPr/>
            </a:pPr>
            <a:r>
              <a:rPr lang="zh-CN" altLang="en-US" sz="3200">
                <a:gradFill>
                  <a:gsLst>
                    <a:gs pos="0">
                      <a:srgbClr val="012D86"/>
                    </a:gs>
                    <a:gs pos="100000">
                      <a:srgbClr val="0E2557"/>
                    </a:gs>
                  </a:gsLst>
                  <a:lin scaled="0"/>
                </a:gradFill>
                <a:latin typeface="楷体" panose="02010609060101010101" pitchFamily="49" charset="-122"/>
                <a:ea typeface="楷体" panose="02010609060101010101" pitchFamily="49" charset="-122"/>
                <a:cs typeface="楷体" panose="02010609060101010101" pitchFamily="49" charset="-122"/>
                <a:sym typeface="+mn-ea"/>
              </a:rPr>
              <a:t>核心主干考点四</a:t>
            </a:r>
            <a:r>
              <a:rPr lang="zh-CN" altLang="en-US" sz="3200" b="1">
                <a:gradFill>
                  <a:gsLst>
                    <a:gs pos="0">
                      <a:srgbClr val="012D86"/>
                    </a:gs>
                    <a:gs pos="100000">
                      <a:srgbClr val="0E2557"/>
                    </a:gs>
                  </a:gsLst>
                  <a:lin scaled="0"/>
                </a:gradFill>
                <a:latin typeface="楷体" panose="02010609060101010101" pitchFamily="49" charset="-122"/>
                <a:ea typeface="楷体" panose="02010609060101010101" pitchFamily="49" charset="-122"/>
                <a:cs typeface="楷体" panose="02010609060101010101" pitchFamily="49" charset="-122"/>
              </a:rPr>
              <a:t>：改革开放</a:t>
            </a:r>
            <a:r>
              <a:rPr lang="en-US" altLang="zh-CN" sz="3200" b="1">
                <a:gradFill>
                  <a:gsLst>
                    <a:gs pos="0">
                      <a:srgbClr val="012D86"/>
                    </a:gs>
                    <a:gs pos="100000">
                      <a:srgbClr val="0E2557"/>
                    </a:gs>
                  </a:gsLst>
                  <a:lin scaled="0"/>
                </a:gradFill>
                <a:latin typeface="楷体" panose="02010609060101010101" pitchFamily="49" charset="-122"/>
                <a:ea typeface="楷体" panose="02010609060101010101" pitchFamily="49" charset="-122"/>
                <a:cs typeface="楷体" panose="02010609060101010101" pitchFamily="49" charset="-122"/>
              </a:rPr>
              <a:t>40</a:t>
            </a:r>
            <a:r>
              <a:rPr lang="zh-CN" altLang="en-US" sz="3200" b="1">
                <a:gradFill>
                  <a:gsLst>
                    <a:gs pos="0">
                      <a:srgbClr val="012D86"/>
                    </a:gs>
                    <a:gs pos="100000">
                      <a:srgbClr val="0E2557"/>
                    </a:gs>
                  </a:gsLst>
                  <a:lin scaled="0"/>
                </a:gradFill>
                <a:latin typeface="楷体" panose="02010609060101010101" pitchFamily="49" charset="-122"/>
                <a:ea typeface="楷体" panose="02010609060101010101" pitchFamily="49" charset="-122"/>
                <a:cs typeface="楷体" panose="02010609060101010101" pitchFamily="49" charset="-122"/>
              </a:rPr>
              <a:t>年，我国经济发展现状及对策</a:t>
            </a:r>
          </a:p>
        </p:txBody>
      </p:sp>
      <p:sp>
        <p:nvSpPr>
          <p:cNvPr id="6" name="箭头: V 形 5"/>
          <p:cNvSpPr/>
          <p:nvPr/>
        </p:nvSpPr>
        <p:spPr>
          <a:xfrm>
            <a:off x="5982335" y="2085340"/>
            <a:ext cx="1056640" cy="28702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black"/>
              </a:solidFill>
              <a:latin typeface="Calibri"/>
              <a:ea typeface="宋体" panose="02010600030101010101" pitchFamily="2" charset="-122"/>
            </a:endParaRPr>
          </a:p>
        </p:txBody>
      </p:sp>
      <p:sp>
        <p:nvSpPr>
          <p:cNvPr id="7" name="矩形 6"/>
          <p:cNvSpPr/>
          <p:nvPr/>
        </p:nvSpPr>
        <p:spPr>
          <a:xfrm>
            <a:off x="7038902" y="1813381"/>
            <a:ext cx="4033160" cy="829945"/>
          </a:xfrm>
          <a:prstGeom prst="rect">
            <a:avLst/>
          </a:prstGeom>
        </p:spPr>
        <p:txBody>
          <a:bodyPr wrap="square">
            <a:spAutoFit/>
          </a:bodyPr>
          <a:lstStyle/>
          <a:p>
            <a:pPr>
              <a:defRPr/>
            </a:pPr>
            <a:r>
              <a:rPr lang="zh-CN" altLang="en-US" sz="2400" b="1">
                <a:solidFill>
                  <a:prstClr val="black"/>
                </a:solidFill>
                <a:latin typeface="楷体" panose="02010609060101010101" pitchFamily="49" charset="-122"/>
                <a:ea typeface="楷体" panose="02010609060101010101" pitchFamily="49" charset="-122"/>
              </a:rPr>
              <a:t>将改革进行到底，开启全面深化改革新征程。</a:t>
            </a:r>
            <a:endParaRPr lang="zh-CN" altLang="en-US" sz="2400">
              <a:solidFill>
                <a:prstClr val="black"/>
              </a:solidFill>
              <a:latin typeface="楷体" panose="02010609060101010101" pitchFamily="49" charset="-122"/>
              <a:ea typeface="楷体" panose="02010609060101010101" pitchFamily="49" charset="-122"/>
            </a:endParaRPr>
          </a:p>
        </p:txBody>
      </p:sp>
      <p:sp>
        <p:nvSpPr>
          <p:cNvPr id="8" name="箭头: V 形 7"/>
          <p:cNvSpPr/>
          <p:nvPr/>
        </p:nvSpPr>
        <p:spPr>
          <a:xfrm>
            <a:off x="6127750" y="3810000"/>
            <a:ext cx="1229995" cy="28702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black"/>
              </a:solidFill>
              <a:latin typeface="Calibri"/>
              <a:ea typeface="宋体" panose="02010600030101010101" pitchFamily="2" charset="-122"/>
            </a:endParaRPr>
          </a:p>
        </p:txBody>
      </p:sp>
      <p:sp>
        <p:nvSpPr>
          <p:cNvPr id="9" name="文本框 8"/>
          <p:cNvSpPr txBox="1"/>
          <p:nvPr/>
        </p:nvSpPr>
        <p:spPr>
          <a:xfrm>
            <a:off x="7517224" y="3538094"/>
            <a:ext cx="3724816" cy="829945"/>
          </a:xfrm>
          <a:prstGeom prst="rect">
            <a:avLst/>
          </a:prstGeom>
          <a:noFill/>
        </p:spPr>
        <p:txBody>
          <a:bodyPr wrap="square" rtlCol="0">
            <a:spAutoFit/>
          </a:bodyPr>
          <a:lstStyle/>
          <a:p>
            <a:pPr>
              <a:defRPr/>
            </a:pPr>
            <a:r>
              <a:rPr lang="zh-CN" altLang="en-US" sz="2400" b="1">
                <a:solidFill>
                  <a:prstClr val="black"/>
                </a:solidFill>
                <a:latin typeface="楷体" panose="02010609060101010101" pitchFamily="49" charset="-122"/>
                <a:ea typeface="楷体" panose="02010609060101010101" pitchFamily="49" charset="-122"/>
              </a:rPr>
              <a:t>落实新发展理念，转变发展方式，深化供给侧改革</a:t>
            </a:r>
          </a:p>
        </p:txBody>
      </p:sp>
      <p:sp>
        <p:nvSpPr>
          <p:cNvPr id="10" name="箭头: V 形 9"/>
          <p:cNvSpPr/>
          <p:nvPr/>
        </p:nvSpPr>
        <p:spPr>
          <a:xfrm>
            <a:off x="5982335" y="5135880"/>
            <a:ext cx="1189990" cy="28702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prstClr val="black"/>
              </a:solidFill>
              <a:latin typeface="Calibri"/>
              <a:ea typeface="宋体" panose="02010600030101010101" pitchFamily="2" charset="-122"/>
            </a:endParaRPr>
          </a:p>
        </p:txBody>
      </p:sp>
      <p:sp>
        <p:nvSpPr>
          <p:cNvPr id="11" name="矩形 10"/>
          <p:cNvSpPr/>
          <p:nvPr/>
        </p:nvSpPr>
        <p:spPr>
          <a:xfrm>
            <a:off x="7038975" y="4864100"/>
            <a:ext cx="5153025" cy="829945"/>
          </a:xfrm>
          <a:prstGeom prst="rect">
            <a:avLst/>
          </a:prstGeom>
        </p:spPr>
        <p:txBody>
          <a:bodyPr wrap="square">
            <a:spAutoFit/>
          </a:bodyPr>
          <a:lstStyle/>
          <a:p>
            <a:pPr>
              <a:defRPr/>
            </a:pPr>
            <a:r>
              <a:rPr lang="zh-CN" altLang="en-US" sz="2400" b="1">
                <a:solidFill>
                  <a:prstClr val="black"/>
                </a:solidFill>
                <a:latin typeface="楷体" panose="02010609060101010101" pitchFamily="49" charset="-122"/>
                <a:ea typeface="楷体" panose="02010609060101010101" pitchFamily="49" charset="-122"/>
              </a:rPr>
              <a:t>促进区域协调发展，坚持中国特色新型城镇化道路，推动城乡发展一体化。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251460" y="393065"/>
            <a:ext cx="743140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600">
                <a:latin typeface="楷体" panose="02010609060101010101" pitchFamily="49" charset="-122"/>
                <a:ea typeface="楷体" panose="02010609060101010101" pitchFamily="49" charset="-122"/>
              </a:rPr>
              <a:t>考点二：走向共同富裕知识点梳理</a:t>
            </a:r>
          </a:p>
        </p:txBody>
      </p:sp>
      <p:pic>
        <p:nvPicPr>
          <p:cNvPr id="78851" name="图片 1"/>
          <p:cNvPicPr>
            <a:picLocks noChangeAspect="1"/>
          </p:cNvPicPr>
          <p:nvPr/>
        </p:nvPicPr>
        <p:blipFill>
          <a:blip r:embed="rId2"/>
          <a:stretch>
            <a:fillRect/>
          </a:stretch>
        </p:blipFill>
        <p:spPr>
          <a:xfrm>
            <a:off x="833120" y="1722120"/>
            <a:ext cx="10902315" cy="4698365"/>
          </a:xfrm>
          <a:prstGeom prst="rect">
            <a:avLst/>
          </a:prstGeom>
          <a:noFill/>
          <a:ln w="9525">
            <a:noFill/>
          </a:ln>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01600" y="807720"/>
            <a:ext cx="12090400" cy="5941695"/>
          </a:xfrm>
        </p:spPr>
        <p:txBody>
          <a:bodyPr/>
          <a:lstStyle/>
          <a:p>
            <a:pPr marL="0" indent="0" fontAlgn="auto">
              <a:lnSpc>
                <a:spcPct val="150000"/>
              </a:lnSpc>
              <a:spcBef>
                <a:spcPts val="400"/>
              </a:spcBef>
              <a:buNone/>
            </a:pPr>
            <a:r>
              <a:rPr lang="en-US" altLang="zh-CN">
                <a:solidFill>
                  <a:srgbClr val="002060"/>
                </a:solidFill>
                <a:cs typeface="楷体" panose="02010609060101010101" pitchFamily="49" charset="-122"/>
                <a:sym typeface="+mn-ea"/>
              </a:rPr>
              <a:t>   </a:t>
            </a:r>
            <a:r>
              <a:rPr lang="zh-CN" altLang="en-US">
                <a:solidFill>
                  <a:srgbClr val="002060"/>
                </a:solidFill>
                <a:cs typeface="楷体" panose="02010609060101010101" pitchFamily="49" charset="-122"/>
                <a:sym typeface="+mn-ea"/>
              </a:rPr>
              <a:t>核心主干考点</a:t>
            </a:r>
            <a:r>
              <a:rPr lang="en-US" altLang="zh-CN">
                <a:solidFill>
                  <a:srgbClr val="002060"/>
                </a:solidFill>
                <a:cs typeface="楷体" panose="02010609060101010101" pitchFamily="49" charset="-122"/>
                <a:sym typeface="+mn-ea"/>
              </a:rPr>
              <a:t>1</a:t>
            </a:r>
            <a:r>
              <a:rPr lang="zh-CN" altLang="en-US">
                <a:solidFill>
                  <a:srgbClr val="002060"/>
                </a:solidFill>
                <a:cs typeface="楷体" panose="02010609060101010101" pitchFamily="49" charset="-122"/>
                <a:sym typeface="+mn-ea"/>
              </a:rPr>
              <a:t>：</a:t>
            </a:r>
            <a:r>
              <a:rPr lang="zh-CN" altLang="en-US"/>
              <a:t>新时代，我国社会的</a:t>
            </a:r>
            <a:r>
              <a:rPr lang="zh-CN" altLang="en-US">
                <a:solidFill>
                  <a:srgbClr val="002060"/>
                </a:solidFill>
              </a:rPr>
              <a:t>主要矛盾：</a:t>
            </a:r>
            <a:r>
              <a:rPr lang="zh-CN" altLang="en-US"/>
              <a:t>人民日益增长的美好生活需要和不平衡不充分的发展之间的矛盾。</a:t>
            </a:r>
          </a:p>
          <a:p>
            <a:pPr marL="0" indent="0" fontAlgn="auto">
              <a:lnSpc>
                <a:spcPct val="150000"/>
              </a:lnSpc>
              <a:spcBef>
                <a:spcPts val="400"/>
              </a:spcBef>
              <a:buNone/>
            </a:pPr>
            <a:r>
              <a:rPr lang="zh-CN" altLang="en-US">
                <a:solidFill>
                  <a:srgbClr val="002060"/>
                </a:solidFill>
                <a:cs typeface="楷体" panose="02010609060101010101" pitchFamily="49" charset="-122"/>
                <a:sym typeface="+mn-ea"/>
              </a:rPr>
              <a:t>  核心主干考点</a:t>
            </a:r>
            <a:r>
              <a:rPr lang="en-US" altLang="zh-CN">
                <a:solidFill>
                  <a:srgbClr val="002060"/>
                </a:solidFill>
                <a:cs typeface="楷体" panose="02010609060101010101" pitchFamily="49" charset="-122"/>
                <a:sym typeface="+mn-ea"/>
              </a:rPr>
              <a:t>2</a:t>
            </a:r>
            <a:r>
              <a:rPr lang="zh-CN" altLang="en-US">
                <a:solidFill>
                  <a:srgbClr val="002060"/>
                </a:solidFill>
                <a:cs typeface="楷体" panose="02010609060101010101" pitchFamily="49" charset="-122"/>
                <a:sym typeface="+mn-ea"/>
              </a:rPr>
              <a:t>：</a:t>
            </a:r>
            <a:r>
              <a:rPr lang="zh-CN" altLang="en-US">
                <a:solidFill>
                  <a:srgbClr val="002060"/>
                </a:solidFill>
              </a:rPr>
              <a:t>五大发展理念：</a:t>
            </a:r>
            <a:r>
              <a:rPr lang="zh-CN" altLang="en-US">
                <a:solidFill>
                  <a:srgbClr val="FF0000"/>
                </a:solidFill>
              </a:rPr>
              <a:t>创新、协调、绿色、开放、共享。</a:t>
            </a:r>
          </a:p>
          <a:p>
            <a:pPr marL="0" indent="0" fontAlgn="auto">
              <a:lnSpc>
                <a:spcPct val="150000"/>
              </a:lnSpc>
              <a:spcBef>
                <a:spcPts val="400"/>
              </a:spcBef>
              <a:buNone/>
            </a:pPr>
            <a:r>
              <a:rPr lang="zh-CN" altLang="en-US">
                <a:solidFill>
                  <a:srgbClr val="002060"/>
                </a:solidFill>
                <a:cs typeface="楷体" panose="02010609060101010101" pitchFamily="49" charset="-122"/>
                <a:sym typeface="+mn-ea"/>
              </a:rPr>
              <a:t>  核心主干考点</a:t>
            </a:r>
            <a:r>
              <a:rPr lang="en-US" altLang="zh-CN">
                <a:solidFill>
                  <a:srgbClr val="002060"/>
                </a:solidFill>
                <a:cs typeface="楷体" panose="02010609060101010101" pitchFamily="49" charset="-122"/>
                <a:sym typeface="+mn-ea"/>
              </a:rPr>
              <a:t>3</a:t>
            </a:r>
            <a:r>
              <a:rPr lang="zh-CN" altLang="en-US">
                <a:solidFill>
                  <a:srgbClr val="002060"/>
                </a:solidFill>
                <a:cs typeface="楷体" panose="02010609060101010101" pitchFamily="49" charset="-122"/>
                <a:sym typeface="+mn-ea"/>
              </a:rPr>
              <a:t>：</a:t>
            </a:r>
            <a:r>
              <a:rPr lang="zh-CN" altLang="en-US">
                <a:solidFill>
                  <a:srgbClr val="FF0000"/>
                </a:solidFill>
              </a:rPr>
              <a:t>共同富裕不是</a:t>
            </a:r>
            <a:r>
              <a:rPr lang="zh-CN" altLang="en-US">
                <a:gradFill>
                  <a:gsLst>
                    <a:gs pos="0">
                      <a:srgbClr val="012D86"/>
                    </a:gs>
                    <a:gs pos="100000">
                      <a:srgbClr val="0E2557"/>
                    </a:gs>
                  </a:gsLst>
                  <a:lin scaled="0"/>
                </a:gradFill>
              </a:rPr>
              <a:t>同时</a:t>
            </a:r>
            <a:r>
              <a:rPr lang="zh-CN" altLang="en-US">
                <a:solidFill>
                  <a:srgbClr val="FF0000"/>
                </a:solidFill>
              </a:rPr>
              <a:t>富裕、</a:t>
            </a:r>
            <a:r>
              <a:rPr lang="zh-CN" altLang="en-US">
                <a:solidFill>
                  <a:srgbClr val="002060"/>
                </a:solidFill>
              </a:rPr>
              <a:t>同等</a:t>
            </a:r>
            <a:r>
              <a:rPr lang="zh-CN" altLang="en-US">
                <a:solidFill>
                  <a:srgbClr val="FF0000"/>
                </a:solidFill>
              </a:rPr>
              <a:t>富裕、</a:t>
            </a:r>
            <a:r>
              <a:rPr lang="zh-CN" altLang="en-US">
                <a:solidFill>
                  <a:srgbClr val="002060"/>
                </a:solidFill>
              </a:rPr>
              <a:t>同步</a:t>
            </a:r>
            <a:r>
              <a:rPr lang="zh-CN" altLang="en-US">
                <a:solidFill>
                  <a:srgbClr val="FF0000"/>
                </a:solidFill>
              </a:rPr>
              <a:t>富裕。共享不是</a:t>
            </a:r>
            <a:r>
              <a:rPr lang="zh-CN" altLang="en-US">
                <a:solidFill>
                  <a:srgbClr val="002060"/>
                </a:solidFill>
              </a:rPr>
              <a:t>同等共享、同时共享。</a:t>
            </a:r>
          </a:p>
          <a:p>
            <a:pPr marL="0" indent="0" fontAlgn="auto">
              <a:lnSpc>
                <a:spcPct val="150000"/>
              </a:lnSpc>
              <a:spcBef>
                <a:spcPts val="400"/>
              </a:spcBef>
              <a:buNone/>
            </a:pPr>
            <a:r>
              <a:rPr lang="zh-CN" altLang="en-US">
                <a:solidFill>
                  <a:srgbClr val="002060"/>
                </a:solidFill>
                <a:cs typeface="楷体" panose="02010609060101010101" pitchFamily="49" charset="-122"/>
                <a:sym typeface="+mn-ea"/>
              </a:rPr>
              <a:t>核心主干考点</a:t>
            </a:r>
            <a:r>
              <a:rPr lang="en-US" altLang="zh-CN">
                <a:solidFill>
                  <a:srgbClr val="002060"/>
                </a:solidFill>
                <a:cs typeface="楷体" panose="02010609060101010101" pitchFamily="49" charset="-122"/>
                <a:sym typeface="+mn-ea"/>
              </a:rPr>
              <a:t>4</a:t>
            </a:r>
            <a:r>
              <a:rPr lang="zh-CN" altLang="en-US">
                <a:solidFill>
                  <a:srgbClr val="002060"/>
                </a:solidFill>
                <a:cs typeface="楷体" panose="02010609060101010101" pitchFamily="49" charset="-122"/>
                <a:sym typeface="+mn-ea"/>
              </a:rPr>
              <a:t>：党和政府坚持的发展思想是什么？这一思想的内涵是什么？</a:t>
            </a:r>
          </a:p>
          <a:p>
            <a:pPr marL="0" indent="0" fontAlgn="auto">
              <a:lnSpc>
                <a:spcPct val="150000"/>
              </a:lnSpc>
              <a:spcBef>
                <a:spcPts val="400"/>
              </a:spcBef>
              <a:buNone/>
            </a:pPr>
            <a:r>
              <a:rPr lang="zh-CN" altLang="en-US">
                <a:solidFill>
                  <a:srgbClr val="FF0000"/>
                </a:solidFill>
                <a:sym typeface="+mn-ea"/>
              </a:rPr>
              <a:t>党和政府坚持以人民为中心的发展思想，强调人人参与、人人尽力、人人享有，让人民群众共享发展成果，引领全体人民携手迈入全面小康社会，朝着共同富裕方向稳步前进。</a:t>
            </a:r>
            <a:endParaRPr lang="zh-CN" altLang="en-US">
              <a:solidFill>
                <a:srgbClr val="FF0000"/>
              </a:solidFill>
              <a:cs typeface="楷体" panose="02010609060101010101" pitchFamily="49" charset="-122"/>
              <a:sym typeface="+mn-ea"/>
            </a:endParaRPr>
          </a:p>
        </p:txBody>
      </p:sp>
      <p:sp>
        <p:nvSpPr>
          <p:cNvPr id="10" name="矩形 9"/>
          <p:cNvSpPr/>
          <p:nvPr/>
        </p:nvSpPr>
        <p:spPr>
          <a:xfrm>
            <a:off x="590550" y="0"/>
            <a:ext cx="770445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200">
                <a:latin typeface="楷体" panose="02010609060101010101" pitchFamily="49" charset="-122"/>
                <a:ea typeface="楷体" panose="02010609060101010101" pitchFamily="49" charset="-122"/>
              </a:rPr>
              <a:t>考点二：走向共同富裕核心主干考点分析</a:t>
            </a:r>
          </a:p>
        </p:txBody>
      </p:sp>
      <p:sp>
        <p:nvSpPr>
          <p:cNvPr id="4" name="五角星 3"/>
          <p:cNvSpPr/>
          <p:nvPr/>
        </p:nvSpPr>
        <p:spPr>
          <a:xfrm>
            <a:off x="316865" y="1084580"/>
            <a:ext cx="414655" cy="39243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五角星 8"/>
          <p:cNvSpPr/>
          <p:nvPr/>
        </p:nvSpPr>
        <p:spPr>
          <a:xfrm>
            <a:off x="101600" y="2755900"/>
            <a:ext cx="313055" cy="6121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21285" y="91440"/>
            <a:ext cx="11962130" cy="6620510"/>
          </a:xfrm>
        </p:spPr>
        <p:txBody>
          <a:bodyPr/>
          <a:lstStyle/>
          <a:p>
            <a:pPr marL="0" indent="0" fontAlgn="auto">
              <a:lnSpc>
                <a:spcPct val="150000"/>
              </a:lnSpc>
              <a:buNone/>
            </a:pPr>
            <a:r>
              <a:rPr lang="zh-CN" altLang="en-US">
                <a:solidFill>
                  <a:srgbClr val="002060"/>
                </a:solidFill>
                <a:cs typeface="楷体" panose="02010609060101010101" pitchFamily="49" charset="-122"/>
                <a:sym typeface="+mn-ea"/>
              </a:rPr>
              <a:t>核心主干考点</a:t>
            </a:r>
            <a:r>
              <a:rPr lang="en-US" altLang="zh-CN">
                <a:solidFill>
                  <a:srgbClr val="002060"/>
                </a:solidFill>
                <a:cs typeface="楷体" panose="02010609060101010101" pitchFamily="49" charset="-122"/>
                <a:sym typeface="+mn-ea"/>
              </a:rPr>
              <a:t>5</a:t>
            </a:r>
            <a:r>
              <a:rPr lang="zh-CN" altLang="en-US">
                <a:solidFill>
                  <a:srgbClr val="002060"/>
                </a:solidFill>
                <a:cs typeface="楷体" panose="02010609060101010101" pitchFamily="49" charset="-122"/>
                <a:sym typeface="+mn-ea"/>
              </a:rPr>
              <a:t>：</a:t>
            </a:r>
            <a:r>
              <a:rPr lang="zh-CN" altLang="en-US">
                <a:solidFill>
                  <a:srgbClr val="002060"/>
                </a:solidFill>
              </a:rPr>
              <a:t>如何让全体人民共享发展成果？</a:t>
            </a:r>
          </a:p>
          <a:p>
            <a:pPr marL="0" indent="0" fontAlgn="auto">
              <a:lnSpc>
                <a:spcPct val="150000"/>
              </a:lnSpc>
              <a:buNone/>
            </a:pPr>
            <a:r>
              <a:rPr lang="zh-CN" altLang="en-US"/>
              <a:t>①党和政府坚持以人民为中心的发展思想，强调人人参与、人人尽力、人人享有。</a:t>
            </a:r>
            <a:endParaRPr lang="en-US" altLang="zh-CN"/>
          </a:p>
          <a:p>
            <a:pPr marL="0" indent="0" fontAlgn="auto">
              <a:lnSpc>
                <a:spcPct val="150000"/>
              </a:lnSpc>
              <a:buNone/>
            </a:pPr>
            <a:r>
              <a:rPr lang="zh-CN" altLang="en-US"/>
              <a:t>②党和政府抓住人民最关心最直接最现实的利益问题，提高就业质量和人民收入水平，加强社会保障体系建设，坚决打赢脱贫攻坚战，实施健康中国战略，打造共建共治共享的社会治理格局,不断满足人民日益增长的美好生活需要。</a:t>
            </a:r>
          </a:p>
          <a:p>
            <a:pPr marL="0" indent="0" fontAlgn="auto">
              <a:lnSpc>
                <a:spcPct val="150000"/>
              </a:lnSpc>
              <a:buNone/>
            </a:pPr>
            <a:r>
              <a:rPr lang="zh-CN" altLang="en-US"/>
              <a:t>③多谋民生之利，多解民生之忧，在发展中补齐民生短板，促进社会公平正义。</a:t>
            </a: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9875" name="图片 1"/>
          <p:cNvPicPr>
            <a:picLocks noChangeAspect="1"/>
          </p:cNvPicPr>
          <p:nvPr/>
        </p:nvPicPr>
        <p:blipFill>
          <a:blip r:embed="rId2"/>
          <a:stretch>
            <a:fillRect/>
          </a:stretch>
        </p:blipFill>
        <p:spPr>
          <a:xfrm>
            <a:off x="1196975" y="505460"/>
            <a:ext cx="10994390" cy="2597785"/>
          </a:xfrm>
          <a:prstGeom prst="rect">
            <a:avLst/>
          </a:prstGeom>
          <a:noFill/>
          <a:ln w="9525">
            <a:noFill/>
          </a:ln>
        </p:spPr>
      </p:pic>
      <p:pic>
        <p:nvPicPr>
          <p:cNvPr id="83971" name="图片 1"/>
          <p:cNvPicPr>
            <a:picLocks noChangeAspect="1"/>
          </p:cNvPicPr>
          <p:nvPr/>
        </p:nvPicPr>
        <p:blipFill>
          <a:blip r:embed="rId3"/>
          <a:stretch>
            <a:fillRect/>
          </a:stretch>
        </p:blipFill>
        <p:spPr>
          <a:xfrm>
            <a:off x="1396365" y="3103880"/>
            <a:ext cx="10795635" cy="3658870"/>
          </a:xfrm>
          <a:prstGeom prst="rect">
            <a:avLst/>
          </a:prstGeom>
          <a:noFill/>
          <a:ln w="9525">
            <a:noFill/>
          </a:ln>
        </p:spPr>
      </p:pic>
      <p:sp>
        <p:nvSpPr>
          <p:cNvPr id="59397" name="左大括号 66588"/>
          <p:cNvSpPr/>
          <p:nvPr/>
        </p:nvSpPr>
        <p:spPr>
          <a:xfrm>
            <a:off x="788035" y="739140"/>
            <a:ext cx="409575" cy="5339715"/>
          </a:xfrm>
          <a:prstGeom prst="leftBrace">
            <a:avLst>
              <a:gd name="adj1" fmla="val 127836"/>
              <a:gd name="adj2" fmla="val 50000"/>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2" name="文本框 1"/>
          <p:cNvSpPr txBox="1"/>
          <p:nvPr/>
        </p:nvSpPr>
        <p:spPr>
          <a:xfrm>
            <a:off x="273050" y="921385"/>
            <a:ext cx="514985" cy="50158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创新驱动发展知识体系</a:t>
            </a:r>
          </a:p>
        </p:txBody>
      </p:sp>
      <p:sp>
        <p:nvSpPr>
          <p:cNvPr id="11" name="矩形 10"/>
          <p:cNvSpPr/>
          <p:nvPr/>
        </p:nvSpPr>
        <p:spPr>
          <a:xfrm>
            <a:off x="173355" y="-91440"/>
            <a:ext cx="761301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200">
                <a:latin typeface="楷体" panose="02010609060101010101" pitchFamily="49" charset="-122"/>
                <a:ea typeface="楷体" panose="02010609060101010101" pitchFamily="49" charset="-122"/>
              </a:rPr>
              <a:t>考点三：创新驱动发展考点梳理</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26060" y="699770"/>
            <a:ext cx="11792585" cy="6012180"/>
          </a:xfrm>
        </p:spPr>
        <p:txBody>
          <a:bodyPr/>
          <a:lstStyle/>
          <a:p>
            <a:pPr marL="0" indent="0">
              <a:buNone/>
            </a:pPr>
            <a:r>
              <a:rPr lang="zh-CN" altLang="en-US">
                <a:solidFill>
                  <a:srgbClr val="002060"/>
                </a:solidFill>
                <a:cs typeface="楷体" panose="02010609060101010101" pitchFamily="49" charset="-122"/>
                <a:sym typeface="+mn-ea"/>
              </a:rPr>
              <a:t>核心主干</a:t>
            </a:r>
            <a:r>
              <a:rPr lang="zh-CN" altLang="en-US">
                <a:gradFill>
                  <a:gsLst>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0">
                      <a:srgbClr val="012D86"/>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 pos="100000">
                      <a:srgbClr val="0E2557"/>
                    </a:gs>
                  </a:gsLst>
                  <a:lin scaled="0"/>
                </a:gradFill>
                <a:cs typeface="楷体" panose="02010609060101010101" pitchFamily="49" charset="-122"/>
                <a:sym typeface="+mn-ea"/>
              </a:rPr>
              <a:t>考点</a:t>
            </a:r>
            <a:r>
              <a:rPr lang="en-US" altLang="zh-CN">
                <a:solidFill>
                  <a:srgbClr val="002060"/>
                </a:solidFill>
                <a:cs typeface="楷体" panose="02010609060101010101" pitchFamily="49" charset="-122"/>
                <a:sym typeface="+mn-ea"/>
              </a:rPr>
              <a:t>1</a:t>
            </a:r>
            <a:r>
              <a:rPr lang="zh-CN" altLang="en-US">
                <a:solidFill>
                  <a:srgbClr val="002060"/>
                </a:solidFill>
                <a:cs typeface="楷体" panose="02010609060101010101" pitchFamily="49" charset="-122"/>
                <a:sym typeface="+mn-ea"/>
              </a:rPr>
              <a:t>：</a:t>
            </a:r>
            <a:r>
              <a:rPr lang="zh-CN" altLang="en-US">
                <a:solidFill>
                  <a:srgbClr val="002060"/>
                </a:solidFill>
              </a:rPr>
              <a:t>创新对个人、社会的意义？</a:t>
            </a:r>
          </a:p>
          <a:p>
            <a:pPr marL="0" indent="0">
              <a:buNone/>
            </a:pPr>
            <a:r>
              <a:rPr lang="zh-CN" altLang="en-US">
                <a:solidFill>
                  <a:srgbClr val="002060"/>
                </a:solidFill>
              </a:rPr>
              <a:t>（1）对个人生活：</a:t>
            </a:r>
            <a:r>
              <a:rPr lang="zh-CN" altLang="en-US"/>
              <a:t>创新给我们带来惊喜，让我们</a:t>
            </a:r>
            <a:r>
              <a:rPr lang="zh-CN" altLang="en-US">
                <a:solidFill>
                  <a:srgbClr val="002060"/>
                </a:solidFill>
              </a:rPr>
              <a:t>获得成就感；</a:t>
            </a:r>
            <a:r>
              <a:rPr lang="zh-CN" altLang="en-US"/>
              <a:t>创新点燃激情，让我们的生活</a:t>
            </a:r>
            <a:r>
              <a:rPr lang="zh-CN" altLang="en-US">
                <a:solidFill>
                  <a:srgbClr val="002060"/>
                </a:solidFill>
              </a:rPr>
              <a:t>充满活力；</a:t>
            </a:r>
            <a:r>
              <a:rPr lang="zh-CN" altLang="en-US"/>
              <a:t>创新</a:t>
            </a:r>
            <a:r>
              <a:rPr lang="zh-CN" altLang="en-US">
                <a:solidFill>
                  <a:srgbClr val="002060"/>
                </a:solidFill>
              </a:rPr>
              <a:t>改变</a:t>
            </a:r>
            <a:r>
              <a:rPr lang="zh-CN" altLang="en-US"/>
              <a:t>我们的</a:t>
            </a:r>
            <a:r>
              <a:rPr lang="zh-CN" altLang="en-US">
                <a:solidFill>
                  <a:srgbClr val="FF0000"/>
                </a:solidFill>
              </a:rPr>
              <a:t>思维方式和行为方式</a:t>
            </a:r>
            <a:r>
              <a:rPr lang="zh-CN" altLang="en-US"/>
              <a:t>，让我们勇敢面对挑战，</a:t>
            </a:r>
            <a:r>
              <a:rPr lang="zh-CN" altLang="en-US">
                <a:solidFill>
                  <a:srgbClr val="002060"/>
                </a:solidFill>
              </a:rPr>
              <a:t>激发潜能，超越自我。</a:t>
            </a:r>
            <a:r>
              <a:rPr lang="zh-CN" altLang="en-US"/>
              <a:t> </a:t>
            </a:r>
          </a:p>
          <a:p>
            <a:pPr marL="0" indent="0">
              <a:buNone/>
            </a:pPr>
            <a:r>
              <a:rPr lang="zh-CN" altLang="en-US"/>
              <a:t>（2）对社会生活：</a:t>
            </a:r>
            <a:r>
              <a:rPr lang="zh-CN" altLang="en-US">
                <a:gradFill>
                  <a:gsLst>
                    <a:gs pos="0">
                      <a:srgbClr val="012D86"/>
                    </a:gs>
                    <a:gs pos="100000">
                      <a:srgbClr val="0E2557"/>
                    </a:gs>
                  </a:gsLst>
                  <a:lin scaled="0"/>
                </a:gradFill>
              </a:rPr>
              <a:t>知识创新</a:t>
            </a:r>
            <a:r>
              <a:rPr lang="zh-CN" altLang="en-US"/>
              <a:t>提供</a:t>
            </a:r>
            <a:r>
              <a:rPr lang="zh-CN" altLang="en-US">
                <a:gradFill>
                  <a:gsLst>
                    <a:gs pos="0">
                      <a:srgbClr val="012D86"/>
                    </a:gs>
                    <a:gs pos="100000">
                      <a:srgbClr val="0E2557"/>
                    </a:gs>
                  </a:gsLst>
                  <a:lin scaled="0"/>
                </a:gradFill>
              </a:rPr>
              <a:t>新的思想和方法；技术的创新</a:t>
            </a:r>
            <a:r>
              <a:rPr lang="zh-CN" altLang="en-US"/>
              <a:t>促进生产力发展，增加社会财富；</a:t>
            </a:r>
            <a:r>
              <a:rPr lang="zh-CN" altLang="en-US">
                <a:gradFill>
                  <a:gsLst>
                    <a:gs pos="0">
                      <a:srgbClr val="012D86"/>
                    </a:gs>
                    <a:gs pos="100000">
                      <a:srgbClr val="0E2557"/>
                    </a:gs>
                  </a:gsLst>
                  <a:lin scaled="0"/>
                </a:gradFill>
              </a:rPr>
              <a:t>制度的创新</a:t>
            </a:r>
            <a:r>
              <a:rPr lang="zh-CN" altLang="en-US"/>
              <a:t>促进公平正义，推动社会进步；</a:t>
            </a:r>
          </a:p>
          <a:p>
            <a:pPr marL="0" indent="0">
              <a:buNone/>
            </a:pPr>
            <a:r>
              <a:rPr lang="zh-CN" altLang="en-US">
                <a:solidFill>
                  <a:srgbClr val="002060"/>
                </a:solidFill>
                <a:cs typeface="楷体" panose="02010609060101010101" pitchFamily="49" charset="-122"/>
                <a:sym typeface="+mn-ea"/>
              </a:rPr>
              <a:t>核心主干考点</a:t>
            </a:r>
            <a:r>
              <a:rPr lang="en-US" altLang="zh-CN">
                <a:solidFill>
                  <a:srgbClr val="002060"/>
                </a:solidFill>
                <a:cs typeface="楷体" panose="02010609060101010101" pitchFamily="49" charset="-122"/>
                <a:sym typeface="+mn-ea"/>
              </a:rPr>
              <a:t>2</a:t>
            </a:r>
            <a:r>
              <a:rPr lang="zh-CN" altLang="en-US">
                <a:solidFill>
                  <a:srgbClr val="0C12FC"/>
                </a:solidFill>
                <a:sym typeface="+mn-ea"/>
              </a:rPr>
              <a:t>：</a:t>
            </a:r>
            <a:r>
              <a:rPr lang="zh-CN" altLang="en-US">
                <a:gradFill>
                  <a:gsLst>
                    <a:gs pos="0">
                      <a:srgbClr val="012D86"/>
                    </a:gs>
                    <a:gs pos="100000">
                      <a:srgbClr val="0E2557"/>
                    </a:gs>
                  </a:gsLst>
                  <a:lin scaled="0"/>
                </a:gradFill>
                <a:sym typeface="+mn-ea"/>
              </a:rPr>
              <a:t>在社会发展中，我们如何处理好改革与创新的关系？</a:t>
            </a:r>
            <a:endParaRPr lang="zh-CN" altLang="en-US">
              <a:solidFill>
                <a:srgbClr val="FF0000"/>
              </a:solidFill>
              <a:sym typeface="+mn-ea"/>
            </a:endParaRPr>
          </a:p>
          <a:p>
            <a:pPr marL="0" indent="0">
              <a:buNone/>
            </a:pPr>
            <a:r>
              <a:rPr lang="zh-CN" altLang="en-US">
                <a:solidFill>
                  <a:srgbClr val="FF0000"/>
                </a:solidFill>
                <a:sym typeface="+mn-ea"/>
              </a:rPr>
              <a:t>①改革在不断创新中提升发展品质，创新通过改革渗透到社会生活的方方面面。</a:t>
            </a:r>
            <a:r>
              <a:rPr lang="zh-CN" altLang="en-US">
                <a:gradFill>
                  <a:gsLst>
                    <a:gs pos="0">
                      <a:srgbClr val="012D86"/>
                    </a:gs>
                    <a:gs pos="100000">
                      <a:srgbClr val="0E2557"/>
                    </a:gs>
                  </a:gsLst>
                  <a:lin scaled="0"/>
                </a:gradFill>
                <a:sym typeface="+mn-ea"/>
              </a:rPr>
              <a:t>改革创新推动中国走向富强。</a:t>
            </a:r>
            <a:endParaRPr lang="zh-CN" altLang="en-US">
              <a:solidFill>
                <a:srgbClr val="FF0000"/>
              </a:solidFill>
              <a:sym typeface="+mn-ea"/>
            </a:endParaRPr>
          </a:p>
          <a:p>
            <a:pPr marL="0" indent="0">
              <a:buNone/>
            </a:pPr>
            <a:r>
              <a:rPr lang="zh-CN" altLang="en-US">
                <a:solidFill>
                  <a:srgbClr val="FF0000"/>
                </a:solidFill>
                <a:sym typeface="+mn-ea"/>
              </a:rPr>
              <a:t>②国家用改革之手激活创新的引擎，释放了更多创新活力，让广大人民群众通过创新更好地</a:t>
            </a:r>
            <a:r>
              <a:rPr lang="zh-CN" altLang="en-US">
                <a:solidFill>
                  <a:srgbClr val="002060"/>
                </a:solidFill>
                <a:sym typeface="+mn-ea"/>
              </a:rPr>
              <a:t>分享改革发展成果。</a:t>
            </a:r>
          </a:p>
        </p:txBody>
      </p:sp>
      <p:sp>
        <p:nvSpPr>
          <p:cNvPr id="11" name="矩形 10"/>
          <p:cNvSpPr/>
          <p:nvPr/>
        </p:nvSpPr>
        <p:spPr>
          <a:xfrm>
            <a:off x="1007745" y="0"/>
            <a:ext cx="761301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200">
                <a:latin typeface="楷体" panose="02010609060101010101" pitchFamily="49" charset="-122"/>
                <a:ea typeface="楷体" panose="02010609060101010101" pitchFamily="49" charset="-122"/>
              </a:rPr>
              <a:t>考点三：创新驱动发展核心主干考点分析</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21920" y="587375"/>
            <a:ext cx="11948160" cy="6270625"/>
          </a:xfrm>
        </p:spPr>
        <p:txBody>
          <a:bodyPr/>
          <a:lstStyle/>
          <a:p>
            <a:pPr marL="0" indent="0" fontAlgn="auto">
              <a:lnSpc>
                <a:spcPct val="150000"/>
              </a:lnSpc>
              <a:spcBef>
                <a:spcPts val="400"/>
              </a:spcBef>
              <a:buNone/>
            </a:pPr>
            <a:r>
              <a:rPr lang="en-US" altLang="zh-CN">
                <a:solidFill>
                  <a:srgbClr val="002060"/>
                </a:solidFill>
                <a:cs typeface="楷体" panose="02010609060101010101" pitchFamily="49" charset="-122"/>
                <a:sym typeface="+mn-ea"/>
              </a:rPr>
              <a:t>  </a:t>
            </a:r>
            <a:r>
              <a:rPr lang="zh-CN" altLang="en-US">
                <a:solidFill>
                  <a:srgbClr val="002060"/>
                </a:solidFill>
                <a:cs typeface="楷体" panose="02010609060101010101" pitchFamily="49" charset="-122"/>
                <a:sym typeface="+mn-ea"/>
              </a:rPr>
              <a:t>核心主干考点</a:t>
            </a:r>
            <a:r>
              <a:rPr lang="en-US" altLang="zh-CN">
                <a:solidFill>
                  <a:srgbClr val="002060"/>
                </a:solidFill>
                <a:cs typeface="楷体" panose="02010609060101010101" pitchFamily="49" charset="-122"/>
                <a:sym typeface="+mn-ea"/>
              </a:rPr>
              <a:t>3</a:t>
            </a:r>
            <a:r>
              <a:rPr lang="zh-CN" altLang="en-US">
                <a:solidFill>
                  <a:srgbClr val="002060"/>
                </a:solidFill>
                <a:cs typeface="楷体" panose="02010609060101010101" pitchFamily="49" charset="-122"/>
                <a:sym typeface="+mn-ea"/>
              </a:rPr>
              <a:t>：</a:t>
            </a:r>
            <a:r>
              <a:rPr>
                <a:gradFill>
                  <a:gsLst>
                    <a:gs pos="0">
                      <a:srgbClr val="012D86"/>
                    </a:gs>
                    <a:gs pos="100000">
                      <a:srgbClr val="0E2557"/>
                    </a:gs>
                  </a:gsLst>
                  <a:lin scaled="0"/>
                </a:gradFill>
                <a:sym typeface="+mn-ea"/>
              </a:rPr>
              <a:t>为什么我国需要加快建设创新型国家?</a:t>
            </a:r>
          </a:p>
          <a:p>
            <a:pPr marL="0" indent="0" fontAlgn="auto">
              <a:lnSpc>
                <a:spcPct val="150000"/>
              </a:lnSpc>
              <a:spcBef>
                <a:spcPts val="400"/>
              </a:spcBef>
              <a:buNone/>
            </a:pPr>
            <a:r>
              <a:rPr lang="en-US">
                <a:solidFill>
                  <a:srgbClr val="002060"/>
                </a:solidFill>
                <a:sym typeface="+mn-ea"/>
              </a:rPr>
              <a:t>1</a:t>
            </a:r>
            <a:r>
              <a:rPr lang="zh-CN" altLang="en-US">
                <a:solidFill>
                  <a:srgbClr val="002060"/>
                </a:solidFill>
                <a:sym typeface="+mn-ea"/>
              </a:rPr>
              <a:t>）创新作用：</a:t>
            </a:r>
            <a:r>
              <a:rPr>
                <a:solidFill>
                  <a:srgbClr val="FF0000"/>
                </a:solidFill>
                <a:sym typeface="+mn-ea"/>
              </a:rPr>
              <a:t>创新是引领发展的</a:t>
            </a:r>
            <a:r>
              <a:rPr>
                <a:gradFill>
                  <a:gsLst>
                    <a:gs pos="0">
                      <a:srgbClr val="012D86"/>
                    </a:gs>
                    <a:gs pos="100000">
                      <a:srgbClr val="0E2557"/>
                    </a:gs>
                  </a:gsLst>
                  <a:lin scaled="0"/>
                </a:gradFill>
                <a:sym typeface="+mn-ea"/>
              </a:rPr>
              <a:t>第一动力</a:t>
            </a:r>
            <a:r>
              <a:rPr lang="zh-CN">
                <a:gradFill>
                  <a:gsLst>
                    <a:gs pos="0">
                      <a:srgbClr val="012D86"/>
                    </a:gs>
                    <a:gs pos="100000">
                      <a:srgbClr val="0E2557"/>
                    </a:gs>
                  </a:gsLst>
                  <a:lin scaled="0"/>
                </a:gradFill>
                <a:sym typeface="+mn-ea"/>
              </a:rPr>
              <a:t>，</a:t>
            </a:r>
            <a:r>
              <a:rPr lang="zh-CN">
                <a:solidFill>
                  <a:srgbClr val="FF0000"/>
                </a:solidFill>
                <a:sym typeface="+mn-ea"/>
              </a:rPr>
              <a:t>创</a:t>
            </a:r>
            <a:r>
              <a:rPr>
                <a:solidFill>
                  <a:srgbClr val="FF0000"/>
                </a:solidFill>
                <a:sym typeface="+mn-ea"/>
              </a:rPr>
              <a:t>新是民族</a:t>
            </a:r>
            <a:r>
              <a:rPr>
                <a:solidFill>
                  <a:srgbClr val="002060"/>
                </a:solidFill>
                <a:sym typeface="+mn-ea"/>
              </a:rPr>
              <a:t>进步的灵魂，</a:t>
            </a:r>
            <a:r>
              <a:rPr>
                <a:solidFill>
                  <a:srgbClr val="FF0000"/>
                </a:solidFill>
                <a:sym typeface="+mn-ea"/>
              </a:rPr>
              <a:t>是一个国家兴旺发达的</a:t>
            </a:r>
            <a:r>
              <a:rPr>
                <a:solidFill>
                  <a:srgbClr val="002060"/>
                </a:solidFill>
                <a:sym typeface="+mn-ea"/>
              </a:rPr>
              <a:t>不竭源泉，</a:t>
            </a:r>
            <a:r>
              <a:rPr>
                <a:solidFill>
                  <a:srgbClr val="FF0000"/>
                </a:solidFill>
                <a:sym typeface="+mn-ea"/>
              </a:rPr>
              <a:t>也是中华民族最深沉的</a:t>
            </a:r>
            <a:r>
              <a:rPr>
                <a:solidFill>
                  <a:srgbClr val="002060"/>
                </a:solidFill>
                <a:sym typeface="+mn-ea"/>
              </a:rPr>
              <a:t>民族禀赋</a:t>
            </a:r>
            <a:r>
              <a:rPr lang="zh-CN">
                <a:solidFill>
                  <a:srgbClr val="002060"/>
                </a:solidFill>
                <a:sym typeface="+mn-ea"/>
              </a:rPr>
              <a:t>，</a:t>
            </a:r>
            <a:r>
              <a:rPr>
                <a:solidFill>
                  <a:srgbClr val="FF0000"/>
                </a:solidFill>
                <a:sym typeface="+mn-ea"/>
              </a:rPr>
              <a:t>科技创新能力已经成为综合国力竞争的</a:t>
            </a:r>
            <a:r>
              <a:rPr>
                <a:solidFill>
                  <a:srgbClr val="002060"/>
                </a:solidFill>
                <a:sym typeface="+mn-ea"/>
              </a:rPr>
              <a:t>决定性因素。</a:t>
            </a:r>
            <a:endParaRPr>
              <a:solidFill>
                <a:srgbClr val="FF0000"/>
              </a:solidFill>
              <a:sym typeface="+mn-ea"/>
            </a:endParaRPr>
          </a:p>
          <a:p>
            <a:pPr marL="0" indent="0" fontAlgn="auto">
              <a:lnSpc>
                <a:spcPct val="150000"/>
              </a:lnSpc>
              <a:spcBef>
                <a:spcPts val="400"/>
              </a:spcBef>
              <a:buNone/>
            </a:pPr>
            <a:r>
              <a:rPr lang="en-US" altLang="zh-CN">
                <a:gradFill>
                  <a:gsLst>
                    <a:gs pos="0">
                      <a:srgbClr val="012D86"/>
                    </a:gs>
                    <a:gs pos="100000">
                      <a:srgbClr val="0E2557"/>
                    </a:gs>
                  </a:gsLst>
                  <a:lin scaled="0"/>
                </a:gradFill>
                <a:sym typeface="+mn-ea"/>
              </a:rPr>
              <a:t>2</a:t>
            </a:r>
            <a:r>
              <a:rPr lang="zh-CN" altLang="en-US">
                <a:gradFill>
                  <a:gsLst>
                    <a:gs pos="0">
                      <a:srgbClr val="012D86"/>
                    </a:gs>
                    <a:gs pos="100000">
                      <a:srgbClr val="0E2557"/>
                    </a:gs>
                  </a:gsLst>
                  <a:lin scaled="0"/>
                </a:gradFill>
                <a:sym typeface="+mn-ea"/>
              </a:rPr>
              <a:t>）创新现状：</a:t>
            </a:r>
            <a:r>
              <a:rPr lang="zh-CN" altLang="en-US">
                <a:sym typeface="+mn-ea"/>
              </a:rPr>
              <a:t>在尖端技术的掌握和创新方面打下了</a:t>
            </a:r>
            <a:r>
              <a:rPr lang="zh-CN" altLang="en-US">
                <a:solidFill>
                  <a:srgbClr val="002060"/>
                </a:solidFill>
                <a:sym typeface="+mn-ea"/>
              </a:rPr>
              <a:t>坚实基础，</a:t>
            </a:r>
            <a:r>
              <a:rPr lang="zh-CN" altLang="en-US">
                <a:sym typeface="+mn-ea"/>
              </a:rPr>
              <a:t>在一</a:t>
            </a:r>
            <a:r>
              <a:rPr lang="zh-CN" altLang="en-US">
                <a:solidFill>
                  <a:srgbClr val="002060"/>
                </a:solidFill>
                <a:sym typeface="+mn-ea"/>
              </a:rPr>
              <a:t>些重要领域走在世界前列。</a:t>
            </a:r>
            <a:r>
              <a:rPr lang="zh-CN" altLang="en-US">
                <a:sym typeface="+mn-ea"/>
              </a:rPr>
              <a:t>但从整体上看，仍然面临科技创新</a:t>
            </a:r>
            <a:r>
              <a:rPr lang="zh-CN" altLang="en-US">
                <a:solidFill>
                  <a:srgbClr val="002060"/>
                </a:solidFill>
                <a:sym typeface="+mn-ea"/>
              </a:rPr>
              <a:t>能力不强，</a:t>
            </a:r>
            <a:r>
              <a:rPr lang="zh-CN" altLang="en-US">
                <a:sym typeface="+mn-ea"/>
              </a:rPr>
              <a:t>科技发展水平</a:t>
            </a:r>
            <a:r>
              <a:rPr lang="zh-CN" altLang="en-US">
                <a:solidFill>
                  <a:srgbClr val="002060"/>
                </a:solidFill>
                <a:sym typeface="+mn-ea"/>
              </a:rPr>
              <a:t>总体不高、</a:t>
            </a:r>
            <a:r>
              <a:rPr lang="zh-CN" altLang="en-US">
                <a:sym typeface="+mn-ea"/>
              </a:rPr>
              <a:t>科技对经济社会发展的</a:t>
            </a:r>
            <a:r>
              <a:rPr lang="zh-CN" altLang="en-US">
                <a:solidFill>
                  <a:srgbClr val="002060"/>
                </a:solidFill>
                <a:sym typeface="+mn-ea"/>
              </a:rPr>
              <a:t>支撑能力不足，</a:t>
            </a:r>
            <a:r>
              <a:rPr lang="zh-CN" altLang="en-US">
                <a:sym typeface="+mn-ea"/>
              </a:rPr>
              <a:t>科技对经济增长的</a:t>
            </a:r>
            <a:r>
              <a:rPr lang="zh-CN" altLang="en-US">
                <a:solidFill>
                  <a:srgbClr val="002060"/>
                </a:solidFill>
                <a:sym typeface="+mn-ea"/>
              </a:rPr>
              <a:t>贡献率远低于</a:t>
            </a:r>
            <a:r>
              <a:rPr lang="zh-CN" altLang="en-US">
                <a:sym typeface="+mn-ea"/>
              </a:rPr>
              <a:t>发达国家水平等问题。</a:t>
            </a:r>
            <a:endParaRPr lang="zh-CN" altLang="en-US">
              <a:solidFill>
                <a:srgbClr val="FF0000"/>
              </a:solidFill>
            </a:endParaRPr>
          </a:p>
          <a:p>
            <a:pPr marL="0" indent="0" fontAlgn="auto">
              <a:lnSpc>
                <a:spcPct val="150000"/>
              </a:lnSpc>
              <a:spcBef>
                <a:spcPts val="400"/>
              </a:spcBef>
              <a:buNone/>
            </a:pPr>
            <a:r>
              <a:rPr lang="en-US" altLang="zh-CN">
                <a:solidFill>
                  <a:srgbClr val="002060"/>
                </a:solidFill>
                <a:sym typeface="+mn-ea"/>
              </a:rPr>
              <a:t>3</a:t>
            </a:r>
            <a:r>
              <a:rPr lang="zh-CN" altLang="en-US">
                <a:solidFill>
                  <a:srgbClr val="002060"/>
                </a:solidFill>
                <a:sym typeface="+mn-ea"/>
              </a:rPr>
              <a:t>）必然选择：</a:t>
            </a:r>
            <a:r>
              <a:rPr lang="zh-CN" altLang="en-US">
                <a:sym typeface="+mn-ea"/>
              </a:rPr>
              <a:t>中国科技创新之路任重道远，需要加快建设创新型国家。</a:t>
            </a:r>
            <a:endParaRPr lang="zh-CN" altLang="en-US">
              <a:solidFill>
                <a:srgbClr val="FF0000"/>
              </a:solidFill>
            </a:endParaRPr>
          </a:p>
          <a:p>
            <a:pPr marL="0" indent="0">
              <a:buNone/>
            </a:pPr>
            <a:endParaRPr lang="zh-CN" altLang="en-US">
              <a:solidFill>
                <a:srgbClr val="002060"/>
              </a:solidFill>
              <a:cs typeface="楷体" panose="02010609060101010101" pitchFamily="49" charset="-122"/>
              <a:sym typeface="+mn-ea"/>
            </a:endParaRPr>
          </a:p>
        </p:txBody>
      </p:sp>
      <p:sp>
        <p:nvSpPr>
          <p:cNvPr id="4" name="五角星 3"/>
          <p:cNvSpPr/>
          <p:nvPr/>
        </p:nvSpPr>
        <p:spPr>
          <a:xfrm>
            <a:off x="121920" y="715645"/>
            <a:ext cx="484505" cy="57531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47320" y="102870"/>
            <a:ext cx="11936095" cy="6647815"/>
          </a:xfrm>
        </p:spPr>
        <p:txBody>
          <a:bodyPr/>
          <a:lstStyle/>
          <a:p>
            <a:pPr marL="0" indent="0" fontAlgn="auto">
              <a:lnSpc>
                <a:spcPct val="100000"/>
              </a:lnSpc>
              <a:spcBef>
                <a:spcPts val="400"/>
              </a:spcBef>
              <a:buNone/>
            </a:pPr>
            <a:r>
              <a:rPr lang="en-US" altLang="zh-CN">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   </a:t>
            </a:r>
            <a:r>
              <a:rPr lang="zh-CN" altLang="en-US">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核心主干考点四</a:t>
            </a:r>
            <a:r>
              <a:rPr lang="en-US" altLang="zh-CN">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a:t>
            </a:r>
            <a:r>
              <a:rPr lang="zh-CN" altLang="en-US">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国家</a:t>
            </a:r>
            <a:r>
              <a:rPr lang="zh-CN" altLang="en-US">
                <a:solidFill>
                  <a:schemeClr val="accent1"/>
                </a:solidFill>
                <a:effectLst>
                  <a:outerShdw blurRad="38100" dist="25400" dir="5400000" algn="ctr" rotWithShape="0">
                    <a:srgbClr val="6E747A">
                      <a:alpha val="43000"/>
                    </a:srgbClr>
                  </a:outerShdw>
                </a:effectLst>
                <a:sym typeface="+mn-ea"/>
              </a:rPr>
              <a:t>怎样建设创新型国家？</a:t>
            </a:r>
          </a:p>
          <a:p>
            <a:pPr marL="0" indent="0" fontAlgn="auto">
              <a:lnSpc>
                <a:spcPct val="100000"/>
              </a:lnSpc>
              <a:spcBef>
                <a:spcPts val="400"/>
              </a:spcBef>
              <a:buNone/>
            </a:pPr>
            <a:r>
              <a:rPr lang="zh-CN" altLang="en-US">
                <a:solidFill>
                  <a:schemeClr val="accent1"/>
                </a:solidFill>
                <a:effectLst>
                  <a:outerShdw blurRad="38100" dist="25400" dir="5400000" algn="ctr" rotWithShape="0">
                    <a:srgbClr val="6E747A">
                      <a:alpha val="43000"/>
                    </a:srgbClr>
                  </a:outerShdw>
                </a:effectLst>
              </a:rPr>
              <a:t>①建设创新型国家，实施科教兴国战略、人才强国战略。</a:t>
            </a:r>
            <a:r>
              <a:rPr lang="zh-CN" altLang="en-US"/>
              <a:t>将科技和教育摆在经济社会发展的重要位置，把经济建设重心转移到依靠科技进步和提高劳动者素质的轨道上来，加快实现国家的繁荣昌盛。</a:t>
            </a:r>
          </a:p>
          <a:p>
            <a:pPr marL="0" indent="0" fontAlgn="auto">
              <a:lnSpc>
                <a:spcPct val="100000"/>
              </a:lnSpc>
              <a:spcBef>
                <a:spcPts val="400"/>
              </a:spcBef>
              <a:buNone/>
            </a:pPr>
            <a:r>
              <a:rPr lang="zh-CN" altLang="en-US">
                <a:solidFill>
                  <a:schemeClr val="accent1"/>
                </a:solidFill>
                <a:effectLst>
                  <a:outerShdw blurRad="38100" dist="25400" dir="5400000" algn="ctr" rotWithShape="0">
                    <a:srgbClr val="6E747A">
                      <a:alpha val="43000"/>
                    </a:srgbClr>
                  </a:outerShdw>
                </a:effectLst>
              </a:rPr>
              <a:t>②建设创新型国家，要增强自主创新能力，</a:t>
            </a:r>
            <a:r>
              <a:rPr lang="zh-CN" altLang="en-US"/>
              <a:t>坚持自主创新、重点跨越、支撑发展、引领未来的方针，坚定不移地走中国特色自主创新道路。</a:t>
            </a:r>
          </a:p>
          <a:p>
            <a:pPr marL="0" indent="0" fontAlgn="auto">
              <a:lnSpc>
                <a:spcPct val="100000"/>
              </a:lnSpc>
              <a:spcBef>
                <a:spcPts val="400"/>
              </a:spcBef>
              <a:buNone/>
            </a:pPr>
            <a:r>
              <a:rPr lang="zh-CN" altLang="en-US">
                <a:solidFill>
                  <a:schemeClr val="accent1"/>
                </a:solidFill>
                <a:effectLst>
                  <a:outerShdw blurRad="38100" dist="25400" dir="5400000" algn="ctr" rotWithShape="0">
                    <a:srgbClr val="6E747A">
                      <a:alpha val="43000"/>
                    </a:srgbClr>
                  </a:outerShdw>
                </a:effectLst>
              </a:rPr>
              <a:t>③建设创新型国家，必须加快形成创新的格局治理和协同机制，</a:t>
            </a:r>
            <a:r>
              <a:rPr lang="zh-CN" altLang="en-US"/>
              <a:t>搭建创新的活动和融资平台，营造创新的舆论氛围和法治环境。</a:t>
            </a:r>
          </a:p>
          <a:p>
            <a:pPr marL="0" indent="0" fontAlgn="auto">
              <a:lnSpc>
                <a:spcPct val="100000"/>
              </a:lnSpc>
              <a:spcBef>
                <a:spcPts val="400"/>
              </a:spcBef>
              <a:buNone/>
            </a:pPr>
            <a:r>
              <a:rPr lang="zh-CN" altLang="en-US">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   核心主干考点五：</a:t>
            </a:r>
            <a:r>
              <a:rPr lang="zh-CN">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中学生应如何提高创新能力？</a:t>
            </a:r>
          </a:p>
          <a:p>
            <a:pPr marL="0" indent="0" fontAlgn="auto">
              <a:lnSpc>
                <a:spcPct val="100000"/>
              </a:lnSpc>
              <a:spcBef>
                <a:spcPts val="400"/>
              </a:spcBef>
              <a:buNone/>
            </a:pPr>
            <a:r>
              <a:rPr lang="zh-CN">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①知识：</a:t>
            </a:r>
            <a:r>
              <a:rPr lang="zh-CN">
                <a:cs typeface="楷体" panose="02010609060101010101" pitchFamily="49" charset="-122"/>
                <a:sym typeface="+mn-ea"/>
              </a:rPr>
              <a:t>努力学习科学文化知识，为创新打下坚实的知识基础。</a:t>
            </a:r>
            <a:endParaRPr lang="zh-CN">
              <a:solidFill>
                <a:srgbClr val="FF0000"/>
              </a:solidFill>
              <a:cs typeface="楷体" panose="02010609060101010101" pitchFamily="49" charset="-122"/>
              <a:sym typeface="+mn-ea"/>
            </a:endParaRPr>
          </a:p>
          <a:p>
            <a:pPr marL="0" indent="0" fontAlgn="auto">
              <a:lnSpc>
                <a:spcPct val="100000"/>
              </a:lnSpc>
              <a:spcBef>
                <a:spcPts val="400"/>
              </a:spcBef>
              <a:buNone/>
            </a:pPr>
            <a:r>
              <a:rPr lang="zh-CN">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②实践：</a:t>
            </a:r>
            <a:r>
              <a:rPr lang="zh-CN">
                <a:cs typeface="楷体" panose="02010609060101010101" pitchFamily="49" charset="-122"/>
                <a:sym typeface="+mn-ea"/>
              </a:rPr>
              <a:t>努力探索，注重实践，积极参加科技创新如小发明、小制作等社会实践活动。</a:t>
            </a:r>
          </a:p>
          <a:p>
            <a:pPr marL="0" indent="0" fontAlgn="auto">
              <a:lnSpc>
                <a:spcPct val="100000"/>
              </a:lnSpc>
              <a:spcBef>
                <a:spcPts val="400"/>
              </a:spcBef>
              <a:buNone/>
            </a:pPr>
            <a:r>
              <a:rPr lang="zh-CN">
                <a:solidFill>
                  <a:schemeClr val="accent1"/>
                </a:solidFill>
                <a:effectLst>
                  <a:outerShdw blurRad="38100" dist="25400" dir="5400000" algn="ctr" rotWithShape="0">
                    <a:srgbClr val="6E747A">
                      <a:alpha val="43000"/>
                    </a:srgbClr>
                  </a:outerShdw>
                </a:effectLst>
                <a:cs typeface="楷体" panose="02010609060101010101" pitchFamily="49" charset="-122"/>
                <a:sym typeface="+mn-ea"/>
              </a:rPr>
              <a:t>③方法：</a:t>
            </a:r>
            <a:r>
              <a:rPr lang="zh-CN">
                <a:cs typeface="楷体" panose="02010609060101010101" pitchFamily="49" charset="-122"/>
                <a:sym typeface="+mn-ea"/>
              </a:rPr>
              <a:t>培养兴趣和好奇心，养成勤动脑，勤动手的好习惯</a:t>
            </a:r>
          </a:p>
          <a:p>
            <a:pPr marL="0" indent="0">
              <a:buNone/>
            </a:pPr>
            <a:endParaRPr lang="zh-CN" altLang="en-US"/>
          </a:p>
        </p:txBody>
      </p:sp>
      <p:sp>
        <p:nvSpPr>
          <p:cNvPr id="4" name="五角星 3"/>
          <p:cNvSpPr/>
          <p:nvPr/>
        </p:nvSpPr>
        <p:spPr>
          <a:xfrm>
            <a:off x="147320" y="102870"/>
            <a:ext cx="484505" cy="57531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角星 4"/>
          <p:cNvSpPr/>
          <p:nvPr/>
        </p:nvSpPr>
        <p:spPr>
          <a:xfrm>
            <a:off x="147320" y="3594100"/>
            <a:ext cx="484505" cy="57531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3731" name="图片 1"/>
          <p:cNvPicPr>
            <a:picLocks noChangeAspect="1"/>
          </p:cNvPicPr>
          <p:nvPr/>
        </p:nvPicPr>
        <p:blipFill>
          <a:blip r:embed="rId2"/>
          <a:stretch>
            <a:fillRect/>
          </a:stretch>
        </p:blipFill>
        <p:spPr>
          <a:xfrm>
            <a:off x="1863725" y="584835"/>
            <a:ext cx="10328910" cy="3138805"/>
          </a:xfrm>
          <a:prstGeom prst="rect">
            <a:avLst/>
          </a:prstGeom>
          <a:noFill/>
          <a:ln w="9525">
            <a:noFill/>
          </a:ln>
        </p:spPr>
      </p:pic>
      <p:pic>
        <p:nvPicPr>
          <p:cNvPr id="69635" name="图片 1"/>
          <p:cNvPicPr>
            <a:picLocks noChangeAspect="1"/>
          </p:cNvPicPr>
          <p:nvPr/>
        </p:nvPicPr>
        <p:blipFill>
          <a:blip r:embed="rId3"/>
          <a:stretch>
            <a:fillRect/>
          </a:stretch>
        </p:blipFill>
        <p:spPr>
          <a:xfrm>
            <a:off x="1975485" y="3723640"/>
            <a:ext cx="10101580" cy="2959100"/>
          </a:xfrm>
          <a:prstGeom prst="rect">
            <a:avLst/>
          </a:prstGeom>
          <a:noFill/>
          <a:ln w="9525">
            <a:noFill/>
          </a:ln>
        </p:spPr>
      </p:pic>
      <p:sp>
        <p:nvSpPr>
          <p:cNvPr id="59397" name="左大括号 66588"/>
          <p:cNvSpPr/>
          <p:nvPr/>
        </p:nvSpPr>
        <p:spPr>
          <a:xfrm>
            <a:off x="1490980" y="584835"/>
            <a:ext cx="372110" cy="5963920"/>
          </a:xfrm>
          <a:prstGeom prst="leftBrace">
            <a:avLst>
              <a:gd name="adj1" fmla="val 127836"/>
              <a:gd name="adj2" fmla="val 48913"/>
            </a:avLst>
          </a:prstGeom>
          <a:noFill/>
          <a:ln w="79375" cap="flat" cmpd="sng">
            <a:solidFill>
              <a:srgbClr val="FF0000"/>
            </a:solidFill>
            <a:prstDash val="solid"/>
            <a:round/>
            <a:headEnd type="none" w="med" len="med"/>
            <a:tailEnd type="none" w="med" len="med"/>
          </a:ln>
        </p:spPr>
        <p:txBody>
          <a:bodyPr wrap="none" anchor="ctr"/>
          <a:lstStyle/>
          <a:p>
            <a:pPr algn="ctr"/>
            <a:endParaRPr lang="zh-CN" altLang="zh-CN">
              <a:solidFill>
                <a:schemeClr val="bg1"/>
              </a:solidFill>
              <a:latin typeface="Arial" panose="020b0604020202020204" pitchFamily="34" charset="0"/>
              <a:ea typeface="宋体" panose="02010600030101010101" pitchFamily="2" charset="-122"/>
            </a:endParaRPr>
          </a:p>
        </p:txBody>
      </p:sp>
      <p:sp>
        <p:nvSpPr>
          <p:cNvPr id="2" name="文本框 1"/>
          <p:cNvSpPr txBox="1"/>
          <p:nvPr/>
        </p:nvSpPr>
        <p:spPr>
          <a:xfrm>
            <a:off x="821055" y="1195705"/>
            <a:ext cx="518160" cy="50158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追求民主价值知识体系</a:t>
            </a:r>
          </a:p>
        </p:txBody>
      </p:sp>
      <p:sp>
        <p:nvSpPr>
          <p:cNvPr id="8" name="矩形 7"/>
          <p:cNvSpPr/>
          <p:nvPr/>
        </p:nvSpPr>
        <p:spPr>
          <a:xfrm>
            <a:off x="0" y="0"/>
            <a:ext cx="761301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endParaRPr lang="zh-CN" altLang="en-US" sz="3200">
              <a:latin typeface="楷体" panose="02010609060101010101" pitchFamily="49" charset="-122"/>
              <a:ea typeface="楷体" panose="02010609060101010101" pitchFamily="49" charset="-122"/>
            </a:endParaRPr>
          </a:p>
          <a:p>
            <a:pPr algn="l"/>
            <a:r>
              <a:rPr lang="zh-CN" altLang="en-US" sz="3200">
                <a:latin typeface="楷体" panose="02010609060101010101" pitchFamily="49" charset="-122"/>
                <a:ea typeface="楷体" panose="02010609060101010101" pitchFamily="49" charset="-122"/>
              </a:rPr>
              <a:t>考点四：追求民主价值考点梳理</a:t>
            </a:r>
          </a:p>
          <a:p>
            <a:pPr algn="l"/>
            <a:endParaRPr lang="zh-CN" altLang="en-US" sz="3200">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3180" y="955675"/>
            <a:ext cx="12105640" cy="5902325"/>
          </a:xfrm>
        </p:spPr>
        <p:txBody>
          <a:bodyPr/>
          <a:lstStyle/>
          <a:p>
            <a:pPr marL="0" indent="0">
              <a:buNone/>
            </a:pPr>
            <a:r>
              <a:rPr lang="zh-CN" altLang="en-US">
                <a:solidFill>
                  <a:srgbClr val="002060"/>
                </a:solidFill>
                <a:cs typeface="楷体" panose="02010609060101010101" pitchFamily="49" charset="-122"/>
              </a:rPr>
              <a:t>核心主干考点</a:t>
            </a:r>
            <a:r>
              <a:rPr lang="en-US" altLang="zh-CN">
                <a:solidFill>
                  <a:srgbClr val="002060"/>
                </a:solidFill>
                <a:cs typeface="楷体" panose="02010609060101010101" pitchFamily="49" charset="-122"/>
              </a:rPr>
              <a:t>1</a:t>
            </a:r>
            <a:r>
              <a:rPr lang="zh-CN" altLang="en-US">
                <a:solidFill>
                  <a:srgbClr val="002060"/>
                </a:solidFill>
                <a:cs typeface="楷体" panose="02010609060101010101" pitchFamily="49" charset="-122"/>
              </a:rPr>
              <a:t>：</a:t>
            </a:r>
            <a:r>
              <a:rPr lang="zh-CN" altLang="en-US">
                <a:solidFill>
                  <a:srgbClr val="002060"/>
                </a:solidFill>
                <a:cs typeface="楷体" panose="02010609060101010101" pitchFamily="49" charset="-122"/>
                <a:sym typeface="+mn-ea"/>
              </a:rPr>
              <a:t>我国实现</a:t>
            </a:r>
            <a:r>
              <a:rPr lang="zh-CN" altLang="zh-CN">
                <a:solidFill>
                  <a:srgbClr val="002060"/>
                </a:solidFill>
                <a:cs typeface="楷体" panose="02010609060101010101" pitchFamily="49" charset="-122"/>
                <a:sym typeface="+mn-ea"/>
              </a:rPr>
              <a:t>社会主义民主的</a:t>
            </a:r>
            <a:r>
              <a:rPr lang="zh-CN" altLang="en-US">
                <a:solidFill>
                  <a:srgbClr val="002060"/>
                </a:solidFill>
                <a:cs typeface="楷体" panose="02010609060101010101" pitchFamily="49" charset="-122"/>
                <a:sym typeface="+mn-ea"/>
              </a:rPr>
              <a:t>特点、形式</a:t>
            </a:r>
            <a:endParaRPr lang="en-US" altLang="zh-CN" b="1">
              <a:solidFill>
                <a:srgbClr val="002060"/>
              </a:solidFill>
              <a:cs typeface="楷体" panose="02010609060101010101" pitchFamily="49" charset="-122"/>
              <a:sym typeface="+mn-lt"/>
            </a:endParaRPr>
          </a:p>
          <a:p>
            <a:pPr marL="0" indent="0">
              <a:buNone/>
            </a:pPr>
            <a:r>
              <a:rPr lang="en-US" altLang="zh-CN">
                <a:gradFill>
                  <a:gsLst>
                    <a:gs pos="0">
                      <a:srgbClr val="012D86"/>
                    </a:gs>
                    <a:gs pos="100000">
                      <a:srgbClr val="0E2557"/>
                    </a:gs>
                  </a:gsLst>
                  <a:lin scaled="0"/>
                </a:gradFill>
                <a:cs typeface="楷体" panose="02010609060101010101" pitchFamily="49" charset="-122"/>
                <a:sym typeface="+mn-lt"/>
              </a:rPr>
              <a:t>1</a:t>
            </a:r>
            <a:r>
              <a:rPr lang="zh-CN" altLang="en-US">
                <a:gradFill>
                  <a:gsLst>
                    <a:gs pos="0">
                      <a:srgbClr val="012D86"/>
                    </a:gs>
                    <a:gs pos="100000">
                      <a:srgbClr val="0E2557"/>
                    </a:gs>
                  </a:gsLst>
                  <a:lin scaled="0"/>
                </a:gradFill>
                <a:cs typeface="楷体" panose="02010609060101010101" pitchFamily="49" charset="-122"/>
                <a:sym typeface="+mn-lt"/>
              </a:rPr>
              <a:t>、特点：</a:t>
            </a:r>
            <a:r>
              <a:rPr lang="zh-CN" altLang="en-US">
                <a:solidFill>
                  <a:srgbClr val="FF0000"/>
                </a:solidFill>
                <a:cs typeface="楷体" panose="02010609060101010101" pitchFamily="49" charset="-122"/>
                <a:sym typeface="+mn-lt"/>
              </a:rPr>
              <a:t>我国社会主义民主是维护人民根本利益的</a:t>
            </a:r>
            <a:r>
              <a:rPr lang="zh-CN" altLang="en-US">
                <a:solidFill>
                  <a:srgbClr val="002060"/>
                </a:solidFill>
                <a:cs typeface="楷体" panose="02010609060101010101" pitchFamily="49" charset="-122"/>
                <a:sym typeface="+mn-lt"/>
              </a:rPr>
              <a:t>最广泛、最真实、最管用的民主。</a:t>
            </a:r>
          </a:p>
          <a:p>
            <a:pPr marL="0" indent="0">
              <a:buNone/>
            </a:pPr>
            <a:r>
              <a:rPr lang="en-US" altLang="zh-CN">
                <a:solidFill>
                  <a:srgbClr val="002060"/>
                </a:solidFill>
                <a:cs typeface="楷体" panose="02010609060101010101" pitchFamily="49" charset="-122"/>
                <a:sym typeface="+mn-lt"/>
              </a:rPr>
              <a:t>2</a:t>
            </a:r>
            <a:r>
              <a:rPr lang="zh-CN" altLang="en-US">
                <a:solidFill>
                  <a:srgbClr val="002060"/>
                </a:solidFill>
                <a:cs typeface="楷体" panose="02010609060101010101" pitchFamily="49" charset="-122"/>
                <a:sym typeface="+mn-lt"/>
              </a:rPr>
              <a:t>、形式：</a:t>
            </a:r>
            <a:r>
              <a:rPr lang="zh-CN" altLang="en-US">
                <a:solidFill>
                  <a:srgbClr val="FF0000"/>
                </a:solidFill>
                <a:effectLst>
                  <a:outerShdw blurRad="38100" dist="38100" dir="2700000" algn="tl">
                    <a:srgbClr val="C0C0C0"/>
                  </a:outerShdw>
                </a:effectLst>
                <a:cs typeface="楷体" panose="02010609060101010101" pitchFamily="49" charset="-122"/>
                <a:sym typeface="黑体" panose="02010609060101010101" charset="-122"/>
              </a:rPr>
              <a:t>我国实行人民民主，既要发展</a:t>
            </a:r>
            <a:r>
              <a:rPr lang="zh-CN" altLang="en-US">
                <a:solidFill>
                  <a:srgbClr val="002060"/>
                </a:solidFill>
                <a:effectLst>
                  <a:outerShdw blurRad="38100" dist="38100" dir="2700000" algn="tl">
                    <a:srgbClr val="C0C0C0"/>
                  </a:outerShdw>
                </a:effectLst>
                <a:cs typeface="楷体" panose="02010609060101010101" pitchFamily="49" charset="-122"/>
                <a:sym typeface="黑体" panose="02010609060101010101" charset="-122"/>
              </a:rPr>
              <a:t>选举民主，</a:t>
            </a:r>
            <a:r>
              <a:rPr lang="zh-CN" altLang="en-US">
                <a:solidFill>
                  <a:srgbClr val="FF0000"/>
                </a:solidFill>
                <a:effectLst>
                  <a:outerShdw blurRad="38100" dist="38100" dir="2700000" algn="tl">
                    <a:srgbClr val="C0C0C0"/>
                  </a:outerShdw>
                </a:effectLst>
                <a:cs typeface="楷体" panose="02010609060101010101" pitchFamily="49" charset="-122"/>
                <a:sym typeface="黑体" panose="02010609060101010101" charset="-122"/>
              </a:rPr>
              <a:t>保障人民通过选举、投票行使权利，又要发展</a:t>
            </a:r>
            <a:r>
              <a:rPr lang="zh-CN" altLang="en-US">
                <a:solidFill>
                  <a:srgbClr val="002060"/>
                </a:solidFill>
                <a:effectLst>
                  <a:outerShdw blurRad="38100" dist="38100" dir="2700000" algn="tl">
                    <a:srgbClr val="C0C0C0"/>
                  </a:outerShdw>
                </a:effectLst>
                <a:cs typeface="楷体" panose="02010609060101010101" pitchFamily="49" charset="-122"/>
                <a:sym typeface="黑体" panose="02010609060101010101" charset="-122"/>
              </a:rPr>
              <a:t>协商民主，</a:t>
            </a:r>
            <a:r>
              <a:rPr lang="zh-CN" altLang="en-US">
                <a:solidFill>
                  <a:srgbClr val="FF0000"/>
                </a:solidFill>
                <a:effectLst>
                  <a:outerShdw blurRad="38100" dist="38100" dir="2700000" algn="tl">
                    <a:srgbClr val="C0C0C0"/>
                  </a:outerShdw>
                </a:effectLst>
                <a:cs typeface="楷体" panose="02010609060101010101" pitchFamily="49" charset="-122"/>
                <a:sym typeface="黑体" panose="02010609060101010101" charset="-122"/>
              </a:rPr>
              <a:t>推动人民内部各方面在决策之前和决策之中进行充分协商，尽可能取得一致意见。</a:t>
            </a:r>
            <a:r>
              <a:rPr lang="zh-CN" altLang="en-US">
                <a:solidFill>
                  <a:srgbClr val="002060"/>
                </a:solidFill>
                <a:effectLst>
                  <a:outerShdw blurRad="38100" dist="38100" dir="2700000" algn="tl">
                    <a:srgbClr val="C0C0C0"/>
                  </a:outerShdw>
                </a:effectLst>
                <a:cs typeface="楷体" panose="02010609060101010101" pitchFamily="49" charset="-122"/>
                <a:sym typeface="黑体" panose="02010609060101010101" charset="-122"/>
              </a:rPr>
              <a:t>协商民主</a:t>
            </a:r>
            <a:r>
              <a:rPr lang="zh-CN" altLang="en-US">
                <a:solidFill>
                  <a:srgbClr val="FF0000"/>
                </a:solidFill>
                <a:effectLst>
                  <a:outerShdw blurRad="38100" dist="38100" dir="2700000" algn="tl">
                    <a:srgbClr val="C0C0C0"/>
                  </a:outerShdw>
                </a:effectLst>
                <a:cs typeface="楷体" panose="02010609060101010101" pitchFamily="49" charset="-122"/>
                <a:sym typeface="黑体" panose="02010609060101010101" charset="-122"/>
              </a:rPr>
              <a:t>是我国社会主义民主政治的特有形式和独特优势。</a:t>
            </a:r>
          </a:p>
          <a:p>
            <a:pPr marL="0" indent="0">
              <a:buNone/>
            </a:pPr>
            <a:r>
              <a:rPr lang="zh-CN" altLang="en-US">
                <a:solidFill>
                  <a:srgbClr val="002060"/>
                </a:solidFill>
                <a:cs typeface="楷体" panose="02010609060101010101" pitchFamily="49" charset="-122"/>
                <a:sym typeface="+mn-ea"/>
              </a:rPr>
              <a:t>    核心主干考点</a:t>
            </a:r>
            <a:r>
              <a:rPr lang="en-US" altLang="zh-CN">
                <a:solidFill>
                  <a:srgbClr val="002060"/>
                </a:solidFill>
                <a:cs typeface="楷体" panose="02010609060101010101" pitchFamily="49" charset="-122"/>
                <a:sym typeface="+mn-ea"/>
              </a:rPr>
              <a:t>2</a:t>
            </a:r>
            <a:r>
              <a:rPr lang="zh-CN" altLang="en-US">
                <a:solidFill>
                  <a:srgbClr val="002060"/>
                </a:solidFill>
                <a:cs typeface="楷体" panose="02010609060101010101" pitchFamily="49" charset="-122"/>
                <a:sym typeface="+mn-ea"/>
              </a:rPr>
              <a:t>： 公民行使民主权利的方式有哪些？  </a:t>
            </a:r>
          </a:p>
          <a:p>
            <a:pPr marL="0" indent="0" fontAlgn="auto">
              <a:lnSpc>
                <a:spcPct val="100000"/>
              </a:lnSpc>
              <a:buNone/>
            </a:pPr>
            <a:r>
              <a:rPr lang="zh-CN" altLang="en-US">
                <a:solidFill>
                  <a:srgbClr val="002060"/>
                </a:solidFill>
                <a:cs typeface="楷体" panose="02010609060101010101" pitchFamily="49" charset="-122"/>
                <a:sym typeface="+mn-ea"/>
              </a:rPr>
              <a:t>（</a:t>
            </a:r>
            <a:r>
              <a:rPr lang="en-US" altLang="zh-CN">
                <a:solidFill>
                  <a:srgbClr val="002060"/>
                </a:solidFill>
                <a:cs typeface="楷体" panose="02010609060101010101" pitchFamily="49" charset="-122"/>
                <a:sym typeface="+mn-ea"/>
              </a:rPr>
              <a:t>1</a:t>
            </a:r>
            <a:r>
              <a:rPr lang="zh-CN" altLang="en-US">
                <a:solidFill>
                  <a:srgbClr val="002060"/>
                </a:solidFill>
                <a:cs typeface="楷体" panose="02010609060101010101" pitchFamily="49" charset="-122"/>
                <a:sym typeface="+mn-ea"/>
              </a:rPr>
              <a:t>）民主选举</a:t>
            </a:r>
            <a:r>
              <a:rPr lang="zh-CN" altLang="en-US">
                <a:cs typeface="楷体" panose="02010609060101010101" pitchFamily="49" charset="-122"/>
                <a:sym typeface="+mn-ea"/>
              </a:rPr>
              <a:t>是人民实现民主权利的一种</a:t>
            </a:r>
            <a:r>
              <a:rPr lang="zh-CN" altLang="en-US">
                <a:solidFill>
                  <a:srgbClr val="002060"/>
                </a:solidFill>
                <a:cs typeface="楷体" panose="02010609060101010101" pitchFamily="49" charset="-122"/>
                <a:sym typeface="+mn-ea"/>
              </a:rPr>
              <a:t>重要形式；</a:t>
            </a:r>
            <a:endParaRPr lang="zh-CN" altLang="en-US" b="1">
              <a:solidFill>
                <a:srgbClr val="002060"/>
              </a:solidFill>
              <a:cs typeface="楷体" panose="02010609060101010101" pitchFamily="49" charset="-122"/>
            </a:endParaRPr>
          </a:p>
          <a:p>
            <a:pPr marL="0" indent="0" fontAlgn="auto">
              <a:lnSpc>
                <a:spcPct val="100000"/>
              </a:lnSpc>
              <a:buNone/>
            </a:pPr>
            <a:r>
              <a:rPr lang="zh-CN" altLang="en-US">
                <a:solidFill>
                  <a:srgbClr val="002060"/>
                </a:solidFill>
                <a:cs typeface="楷体" panose="02010609060101010101" pitchFamily="49" charset="-122"/>
                <a:sym typeface="+mn-ea"/>
              </a:rPr>
              <a:t>（</a:t>
            </a:r>
            <a:r>
              <a:rPr lang="en-US" altLang="zh-CN">
                <a:solidFill>
                  <a:srgbClr val="002060"/>
                </a:solidFill>
                <a:cs typeface="楷体" panose="02010609060101010101" pitchFamily="49" charset="-122"/>
                <a:sym typeface="+mn-ea"/>
              </a:rPr>
              <a:t>2</a:t>
            </a:r>
            <a:r>
              <a:rPr lang="zh-CN" altLang="en-US">
                <a:solidFill>
                  <a:srgbClr val="002060"/>
                </a:solidFill>
                <a:cs typeface="楷体" panose="02010609060101010101" pitchFamily="49" charset="-122"/>
                <a:sym typeface="+mn-ea"/>
              </a:rPr>
              <a:t>）民主决策</a:t>
            </a:r>
            <a:r>
              <a:rPr lang="zh-CN" altLang="en-US">
                <a:cs typeface="楷体" panose="02010609060101010101" pitchFamily="49" charset="-122"/>
                <a:sym typeface="+mn-ea"/>
              </a:rPr>
              <a:t>是保障人民利益得到充分实现的</a:t>
            </a:r>
            <a:r>
              <a:rPr lang="zh-CN" altLang="en-US">
                <a:solidFill>
                  <a:srgbClr val="002060"/>
                </a:solidFill>
                <a:cs typeface="楷体" panose="02010609060101010101" pitchFamily="49" charset="-122"/>
                <a:sym typeface="+mn-ea"/>
              </a:rPr>
              <a:t>有效方式；</a:t>
            </a:r>
            <a:endParaRPr lang="zh-CN" altLang="en-US" b="1">
              <a:solidFill>
                <a:srgbClr val="002060"/>
              </a:solidFill>
              <a:cs typeface="楷体" panose="02010609060101010101" pitchFamily="49" charset="-122"/>
            </a:endParaRPr>
          </a:p>
          <a:p>
            <a:pPr marL="0" indent="0" fontAlgn="auto">
              <a:lnSpc>
                <a:spcPct val="100000"/>
              </a:lnSpc>
              <a:buNone/>
            </a:pPr>
            <a:r>
              <a:rPr lang="zh-CN" altLang="en-US">
                <a:solidFill>
                  <a:srgbClr val="002060"/>
                </a:solidFill>
                <a:cs typeface="楷体" panose="02010609060101010101" pitchFamily="49" charset="-122"/>
                <a:sym typeface="+mn-ea"/>
              </a:rPr>
              <a:t>（</a:t>
            </a:r>
            <a:r>
              <a:rPr lang="en-US" altLang="zh-CN">
                <a:solidFill>
                  <a:srgbClr val="002060"/>
                </a:solidFill>
                <a:cs typeface="楷体" panose="02010609060101010101" pitchFamily="49" charset="-122"/>
                <a:sym typeface="+mn-ea"/>
              </a:rPr>
              <a:t>3</a:t>
            </a:r>
            <a:r>
              <a:rPr lang="zh-CN" altLang="en-US">
                <a:solidFill>
                  <a:srgbClr val="002060"/>
                </a:solidFill>
                <a:cs typeface="楷体" panose="02010609060101010101" pitchFamily="49" charset="-122"/>
                <a:sym typeface="+mn-ea"/>
              </a:rPr>
              <a:t>）民主监督</a:t>
            </a:r>
            <a:r>
              <a:rPr lang="zh-CN" altLang="en-US">
                <a:cs typeface="楷体" panose="02010609060101010101" pitchFamily="49" charset="-122"/>
                <a:sym typeface="+mn-ea"/>
              </a:rPr>
              <a:t>是公民参与民主生活、行使公民监督权的</a:t>
            </a:r>
            <a:r>
              <a:rPr lang="zh-CN" altLang="en-US">
                <a:solidFill>
                  <a:srgbClr val="002060"/>
                </a:solidFill>
                <a:cs typeface="楷体" panose="02010609060101010101" pitchFamily="49" charset="-122"/>
                <a:sym typeface="+mn-ea"/>
              </a:rPr>
              <a:t>具体体现。</a:t>
            </a:r>
            <a:endParaRPr lang="zh-CN" altLang="en-US">
              <a:solidFill>
                <a:srgbClr val="002060"/>
              </a:solidFill>
              <a:effectLst>
                <a:outerShdw blurRad="38100" dist="38100" dir="2700000" algn="tl">
                  <a:srgbClr val="C0C0C0"/>
                </a:outerShdw>
              </a:effectLst>
              <a:cs typeface="楷体" panose="02010609060101010101" pitchFamily="49" charset="-122"/>
              <a:sym typeface="+mn-ea"/>
            </a:endParaRPr>
          </a:p>
        </p:txBody>
      </p:sp>
      <p:sp>
        <p:nvSpPr>
          <p:cNvPr id="8" name="矩形 7"/>
          <p:cNvSpPr/>
          <p:nvPr/>
        </p:nvSpPr>
        <p:spPr>
          <a:xfrm>
            <a:off x="0" y="0"/>
            <a:ext cx="7613015" cy="699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l"/>
            <a:r>
              <a:rPr lang="zh-CN" altLang="en-US" sz="3200">
                <a:latin typeface="楷体" panose="02010609060101010101" pitchFamily="49" charset="-122"/>
                <a:ea typeface="楷体" panose="02010609060101010101" pitchFamily="49" charset="-122"/>
              </a:rPr>
              <a:t>考点四：追求民主价值核心主干考点分析</a:t>
            </a:r>
          </a:p>
        </p:txBody>
      </p:sp>
      <p:sp>
        <p:nvSpPr>
          <p:cNvPr id="4" name="五角星 3"/>
          <p:cNvSpPr/>
          <p:nvPr/>
        </p:nvSpPr>
        <p:spPr>
          <a:xfrm>
            <a:off x="337820" y="3975100"/>
            <a:ext cx="330200" cy="40703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0"/>
            <a:ext cx="12192000" cy="6857365"/>
          </a:xfrm>
        </p:spPr>
        <p:txBody>
          <a:bodyPr/>
          <a:lstStyle/>
          <a:p>
            <a:pPr marL="0" indent="0" fontAlgn="auto">
              <a:lnSpc>
                <a:spcPct val="150000"/>
              </a:lnSpc>
              <a:spcBef>
                <a:spcPts val="400"/>
              </a:spcBef>
              <a:buNone/>
            </a:pPr>
            <a:r>
              <a:rPr lang="en-US" altLang="zh-CN">
                <a:solidFill>
                  <a:srgbClr val="002060"/>
                </a:solidFill>
                <a:cs typeface="楷体" panose="02010609060101010101" pitchFamily="49" charset="-122"/>
                <a:sym typeface="+mn-ea"/>
              </a:rPr>
              <a:t>  </a:t>
            </a:r>
            <a:r>
              <a:rPr lang="zh-CN" altLang="en-US">
                <a:solidFill>
                  <a:srgbClr val="002060"/>
                </a:solidFill>
                <a:cs typeface="楷体" panose="02010609060101010101" pitchFamily="49" charset="-122"/>
                <a:sym typeface="+mn-ea"/>
              </a:rPr>
              <a:t>核心主干考点</a:t>
            </a:r>
            <a:r>
              <a:rPr lang="en-US" altLang="zh-CN">
                <a:solidFill>
                  <a:srgbClr val="002060"/>
                </a:solidFill>
                <a:cs typeface="楷体" panose="02010609060101010101" pitchFamily="49" charset="-122"/>
                <a:sym typeface="+mn-ea"/>
              </a:rPr>
              <a:t>3</a:t>
            </a:r>
            <a:r>
              <a:rPr lang="zh-CN" altLang="en-US">
                <a:solidFill>
                  <a:srgbClr val="002060"/>
                </a:solidFill>
                <a:cs typeface="楷体" panose="02010609060101010101" pitchFamily="49" charset="-122"/>
                <a:sym typeface="+mn-ea"/>
              </a:rPr>
              <a:t>：如何理解</a:t>
            </a:r>
            <a:r>
              <a:rPr lang="zh-CN" altLang="en-US">
                <a:solidFill>
                  <a:srgbClr val="002060"/>
                </a:solidFill>
                <a:sym typeface="+mn-ea"/>
              </a:rPr>
              <a:t>民主选举</a:t>
            </a:r>
            <a:endParaRPr lang="zh-CN" altLang="en-US">
              <a:solidFill>
                <a:srgbClr val="002060"/>
              </a:solidFill>
              <a:cs typeface="楷体" panose="02010609060101010101" pitchFamily="49" charset="-122"/>
              <a:sym typeface="+mn-ea"/>
            </a:endParaRPr>
          </a:p>
          <a:p>
            <a:pPr marL="0" indent="0" fontAlgn="auto">
              <a:lnSpc>
                <a:spcPct val="150000"/>
              </a:lnSpc>
              <a:spcBef>
                <a:spcPts val="400"/>
              </a:spcBef>
              <a:buNone/>
            </a:pPr>
            <a:r>
              <a:rPr lang="zh-CN" altLang="en-US">
                <a:solidFill>
                  <a:srgbClr val="002060"/>
                </a:solidFill>
              </a:rPr>
              <a:t>  ①</a:t>
            </a:r>
            <a:r>
              <a:rPr lang="zh-CN" altLang="en-US">
                <a:solidFill>
                  <a:srgbClr val="002060"/>
                </a:solidFill>
                <a:sym typeface="+mn-ea"/>
              </a:rPr>
              <a:t>形式：直接选举</a:t>
            </a:r>
            <a:r>
              <a:rPr lang="zh-CN" altLang="en-US">
                <a:sym typeface="+mn-ea"/>
              </a:rPr>
              <a:t>和</a:t>
            </a:r>
            <a:r>
              <a:rPr lang="zh-CN" altLang="en-US">
                <a:solidFill>
                  <a:srgbClr val="002060"/>
                </a:solidFill>
                <a:sym typeface="+mn-ea"/>
              </a:rPr>
              <a:t>间接选举；等额选举</a:t>
            </a:r>
            <a:r>
              <a:rPr lang="zh-CN" altLang="en-US">
                <a:sym typeface="+mn-ea"/>
              </a:rPr>
              <a:t>和</a:t>
            </a:r>
            <a:r>
              <a:rPr lang="zh-CN" altLang="en-US">
                <a:solidFill>
                  <a:srgbClr val="002060"/>
                </a:solidFill>
                <a:sym typeface="+mn-ea"/>
              </a:rPr>
              <a:t>差额选举。</a:t>
            </a:r>
            <a:endParaRPr lang="zh-CN" altLang="en-US">
              <a:solidFill>
                <a:srgbClr val="002060"/>
              </a:solidFill>
            </a:endParaRPr>
          </a:p>
          <a:p>
            <a:pPr marL="0" indent="0" fontAlgn="auto">
              <a:lnSpc>
                <a:spcPct val="150000"/>
              </a:lnSpc>
              <a:spcBef>
                <a:spcPts val="400"/>
              </a:spcBef>
              <a:buNone/>
            </a:pPr>
            <a:r>
              <a:rPr lang="zh-CN" altLang="en-US">
                <a:solidFill>
                  <a:srgbClr val="002060"/>
                </a:solidFill>
              </a:rPr>
              <a:t>  ②原则：</a:t>
            </a:r>
            <a:r>
              <a:rPr lang="zh-CN" altLang="en-US"/>
              <a:t>民主选举要遵循</a:t>
            </a:r>
            <a:r>
              <a:rPr lang="zh-CN" altLang="en-US">
                <a:solidFill>
                  <a:srgbClr val="002060"/>
                </a:solidFill>
              </a:rPr>
              <a:t>公开、公平和公正</a:t>
            </a:r>
            <a:r>
              <a:rPr lang="zh-CN" altLang="en-US"/>
              <a:t>的原则；</a:t>
            </a:r>
          </a:p>
          <a:p>
            <a:pPr marL="0" indent="0" fontAlgn="auto">
              <a:lnSpc>
                <a:spcPct val="150000"/>
              </a:lnSpc>
              <a:spcBef>
                <a:spcPts val="400"/>
              </a:spcBef>
              <a:buNone/>
            </a:pPr>
            <a:r>
              <a:rPr lang="zh-CN" altLang="en-US">
                <a:solidFill>
                  <a:srgbClr val="002060"/>
                </a:solidFill>
                <a:cs typeface="楷体" panose="02010609060101010101" pitchFamily="49" charset="-122"/>
                <a:sym typeface="+mn-ea"/>
              </a:rPr>
              <a:t>  核心主干考点</a:t>
            </a:r>
            <a:r>
              <a:rPr lang="en-US" altLang="zh-CN">
                <a:solidFill>
                  <a:srgbClr val="002060"/>
                </a:solidFill>
                <a:cs typeface="楷体" panose="02010609060101010101" pitchFamily="49" charset="-122"/>
                <a:sym typeface="+mn-ea"/>
              </a:rPr>
              <a:t>4</a:t>
            </a:r>
            <a:r>
              <a:rPr lang="zh-CN" altLang="en-US">
                <a:solidFill>
                  <a:srgbClr val="002060"/>
                </a:solidFill>
                <a:cs typeface="楷体" panose="02010609060101010101" pitchFamily="49" charset="-122"/>
                <a:sym typeface="+mn-ea"/>
              </a:rPr>
              <a:t>：如何理解</a:t>
            </a:r>
            <a:r>
              <a:rPr lang="zh-CN" altLang="en-US">
                <a:solidFill>
                  <a:srgbClr val="002060"/>
                </a:solidFill>
                <a:sym typeface="+mn-ea"/>
              </a:rPr>
              <a:t>民主决策</a:t>
            </a:r>
            <a:endParaRPr lang="zh-CN" altLang="en-US">
              <a:solidFill>
                <a:srgbClr val="002060"/>
              </a:solidFill>
              <a:cs typeface="楷体" panose="02010609060101010101" pitchFamily="49" charset="-122"/>
              <a:sym typeface="+mn-ea"/>
            </a:endParaRPr>
          </a:p>
          <a:p>
            <a:pPr marL="0" indent="0" fontAlgn="auto">
              <a:lnSpc>
                <a:spcPct val="150000"/>
              </a:lnSpc>
              <a:spcBef>
                <a:spcPts val="400"/>
              </a:spcBef>
              <a:buNone/>
            </a:pPr>
            <a:r>
              <a:rPr lang="zh-CN" altLang="en-US">
                <a:solidFill>
                  <a:srgbClr val="002060"/>
                </a:solidFill>
                <a:sym typeface="+mn-ea"/>
              </a:rPr>
              <a:t>  ①</a:t>
            </a:r>
            <a:r>
              <a:rPr lang="zh-CN" altLang="en-US">
                <a:solidFill>
                  <a:srgbClr val="002060"/>
                </a:solidFill>
                <a:cs typeface="楷体" panose="02010609060101010101" pitchFamily="49" charset="-122"/>
                <a:sym typeface="+mn-ea"/>
              </a:rPr>
              <a:t>要求：保证广泛的公民参与，决策方认真听各方意见，集中民智，促进决策的科学化；</a:t>
            </a:r>
          </a:p>
          <a:p>
            <a:pPr marL="0" indent="0" fontAlgn="auto">
              <a:lnSpc>
                <a:spcPct val="150000"/>
              </a:lnSpc>
              <a:spcBef>
                <a:spcPts val="400"/>
              </a:spcBef>
              <a:buNone/>
            </a:pPr>
            <a:r>
              <a:rPr lang="zh-CN" altLang="en-US">
                <a:solidFill>
                  <a:srgbClr val="002060"/>
                </a:solidFill>
                <a:sym typeface="+mn-ea"/>
              </a:rPr>
              <a:t>  ②</a:t>
            </a:r>
            <a:r>
              <a:rPr lang="zh-CN" altLang="en-US">
                <a:solidFill>
                  <a:srgbClr val="002060"/>
                </a:solidFill>
              </a:rPr>
              <a:t>制度保证：</a:t>
            </a:r>
            <a:r>
              <a:rPr lang="zh-CN" altLang="en-US"/>
              <a:t>A.社情民意反映制度。B  专家咨询制度、C重大事项社会</a:t>
            </a:r>
          </a:p>
          <a:p>
            <a:pPr marL="0" indent="0" fontAlgn="auto">
              <a:lnSpc>
                <a:spcPct val="150000"/>
              </a:lnSpc>
              <a:spcBef>
                <a:spcPts val="400"/>
              </a:spcBef>
              <a:buNone/>
            </a:pPr>
            <a:r>
              <a:rPr lang="zh-CN" altLang="en-US"/>
              <a:t>  公示制度 D社会听证制度。</a:t>
            </a:r>
          </a:p>
          <a:p>
            <a:pPr marL="0" indent="0" fontAlgn="auto">
              <a:lnSpc>
                <a:spcPct val="150000"/>
              </a:lnSpc>
              <a:spcBef>
                <a:spcPts val="400"/>
              </a:spcBef>
              <a:buNone/>
            </a:pPr>
            <a:r>
              <a:rPr lang="zh-CN" altLang="en-US">
                <a:solidFill>
                  <a:srgbClr val="002060"/>
                </a:solidFill>
                <a:cs typeface="楷体" panose="02010609060101010101" pitchFamily="49" charset="-122"/>
                <a:sym typeface="+mn-ea"/>
              </a:rPr>
              <a:t>  </a:t>
            </a:r>
            <a:endParaRPr lang="zh-CN" altLang="en-US"/>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208280"/>
            <a:ext cx="12005310" cy="6649085"/>
          </a:xfrm>
        </p:spPr>
        <p:txBody>
          <a:bodyPr/>
          <a:lstStyle/>
          <a:p>
            <a:pPr marL="0" indent="0">
              <a:buNone/>
            </a:pPr>
            <a:r>
              <a:rPr lang="en-US" altLang="zh-CN">
                <a:solidFill>
                  <a:srgbClr val="002060"/>
                </a:solidFill>
                <a:cs typeface="楷体" panose="02010609060101010101" pitchFamily="49" charset="-122"/>
                <a:sym typeface="+mn-ea"/>
              </a:rPr>
              <a:t>   </a:t>
            </a:r>
            <a:r>
              <a:rPr lang="zh-CN" altLang="en-US">
                <a:solidFill>
                  <a:srgbClr val="002060"/>
                </a:solidFill>
                <a:cs typeface="楷体" panose="02010609060101010101" pitchFamily="49" charset="-122"/>
                <a:sym typeface="+mn-ea"/>
              </a:rPr>
              <a:t>核心主干考点</a:t>
            </a:r>
            <a:r>
              <a:rPr lang="en-US" altLang="zh-CN">
                <a:solidFill>
                  <a:srgbClr val="002060"/>
                </a:solidFill>
                <a:cs typeface="楷体" panose="02010609060101010101" pitchFamily="49" charset="-122"/>
                <a:sym typeface="+mn-ea"/>
              </a:rPr>
              <a:t>5</a:t>
            </a:r>
            <a:r>
              <a:rPr lang="zh-CN" altLang="en-US">
                <a:solidFill>
                  <a:srgbClr val="002060"/>
                </a:solidFill>
                <a:cs typeface="楷体" panose="02010609060101010101" pitchFamily="49" charset="-122"/>
                <a:sym typeface="+mn-ea"/>
              </a:rPr>
              <a:t>：</a:t>
            </a:r>
            <a:r>
              <a:rPr lang="zh-CN" altLang="en-US">
                <a:solidFill>
                  <a:srgbClr val="002060"/>
                </a:solidFill>
                <a:sym typeface="+mn-ea"/>
              </a:rPr>
              <a:t>民主监督</a:t>
            </a:r>
            <a:endParaRPr lang="zh-CN" altLang="en-US">
              <a:solidFill>
                <a:srgbClr val="002060"/>
              </a:solidFill>
            </a:endParaRPr>
          </a:p>
          <a:p>
            <a:pPr marL="0" indent="0">
              <a:buNone/>
            </a:pPr>
            <a:r>
              <a:rPr lang="zh-CN" altLang="en-US">
                <a:solidFill>
                  <a:srgbClr val="002060"/>
                </a:solidFill>
                <a:sym typeface="+mn-ea"/>
              </a:rPr>
              <a:t> ①意义：</a:t>
            </a:r>
            <a:r>
              <a:rPr lang="zh-CN" altLang="en-US">
                <a:sym typeface="+mn-ea"/>
              </a:rPr>
              <a:t>A.有利于国家机关和国家工作人员改进工作，</a:t>
            </a:r>
            <a:r>
              <a:rPr lang="zh-CN" altLang="en-US">
                <a:solidFill>
                  <a:srgbClr val="002060"/>
                </a:solidFill>
                <a:sym typeface="+mn-ea"/>
              </a:rPr>
              <a:t>提高工作效率，</a:t>
            </a:r>
            <a:r>
              <a:rPr lang="zh-CN" altLang="en-US">
                <a:sym typeface="+mn-ea"/>
              </a:rPr>
              <a:t>克服官僚主义，防止滥用权力，</a:t>
            </a:r>
            <a:r>
              <a:rPr lang="zh-CN" altLang="en-US">
                <a:solidFill>
                  <a:srgbClr val="002060"/>
                </a:solidFill>
                <a:sym typeface="+mn-ea"/>
              </a:rPr>
              <a:t>预防腐败。</a:t>
            </a:r>
            <a:r>
              <a:rPr lang="zh-CN" altLang="en-US">
                <a:sym typeface="+mn-ea"/>
              </a:rPr>
              <a:t> B.有助于提高公民的参与意识，激发公民的参与热情,有利于</a:t>
            </a:r>
            <a:r>
              <a:rPr lang="zh-CN" altLang="en-US">
                <a:solidFill>
                  <a:srgbClr val="002060"/>
                </a:solidFill>
                <a:sym typeface="+mn-ea"/>
              </a:rPr>
              <a:t>维护公民的权益。</a:t>
            </a:r>
            <a:endParaRPr lang="zh-CN" altLang="en-US">
              <a:solidFill>
                <a:srgbClr val="002060"/>
              </a:solidFill>
            </a:endParaRPr>
          </a:p>
          <a:p>
            <a:pPr marL="0" indent="0">
              <a:buNone/>
            </a:pPr>
            <a:r>
              <a:rPr lang="zh-CN" altLang="en-US">
                <a:solidFill>
                  <a:srgbClr val="002060"/>
                </a:solidFill>
                <a:sym typeface="+mn-ea"/>
              </a:rPr>
              <a:t> ②民主监督的方式：</a:t>
            </a:r>
            <a:r>
              <a:rPr lang="zh-CN" altLang="en-US">
                <a:sym typeface="+mn-ea"/>
              </a:rPr>
              <a:t>a.</a:t>
            </a:r>
            <a:r>
              <a:rPr lang="zh-CN" altLang="en-US">
                <a:solidFill>
                  <a:srgbClr val="002060"/>
                </a:solidFill>
                <a:sym typeface="+mn-ea"/>
              </a:rPr>
              <a:t>信访举报</a:t>
            </a:r>
            <a:r>
              <a:rPr lang="zh-CN" altLang="en-US">
                <a:sym typeface="+mn-ea"/>
              </a:rPr>
              <a:t>制度；b.</a:t>
            </a:r>
            <a:r>
              <a:rPr lang="zh-CN" altLang="en-US">
                <a:solidFill>
                  <a:srgbClr val="002060"/>
                </a:solidFill>
                <a:sym typeface="+mn-ea"/>
              </a:rPr>
              <a:t>人大代表联系群众</a:t>
            </a:r>
            <a:r>
              <a:rPr lang="zh-CN" altLang="en-US">
                <a:sym typeface="+mn-ea"/>
              </a:rPr>
              <a:t>制度；c.</a:t>
            </a:r>
            <a:r>
              <a:rPr lang="zh-CN" altLang="en-US">
                <a:solidFill>
                  <a:srgbClr val="002060"/>
                </a:solidFill>
                <a:sym typeface="+mn-ea"/>
              </a:rPr>
              <a:t>舆论监 督制度；</a:t>
            </a:r>
            <a:r>
              <a:rPr lang="zh-CN" altLang="en-US">
                <a:sym typeface="+mn-ea"/>
              </a:rPr>
              <a:t>最直接有效</a:t>
            </a:r>
            <a:r>
              <a:rPr lang="zh-CN" altLang="en-US">
                <a:solidFill>
                  <a:srgbClr val="002060"/>
                </a:solidFill>
                <a:sym typeface="+mn-ea"/>
              </a:rPr>
              <a:t>d.其他方式：</a:t>
            </a:r>
            <a:r>
              <a:rPr lang="zh-CN" altLang="en-US">
                <a:sym typeface="+mn-ea"/>
              </a:rPr>
              <a:t>主要有监督听证会、民主评议会、网上评议政府等。</a:t>
            </a:r>
            <a:endParaRPr lang="zh-CN" altLang="en-US"/>
          </a:p>
          <a:p>
            <a:pPr marL="0" indent="0">
              <a:buNone/>
            </a:pPr>
            <a:endParaRPr lang="en-US" altLang="zh-CN">
              <a:solidFill>
                <a:srgbClr val="002060"/>
              </a:solidFill>
              <a:cs typeface="楷体" panose="02010609060101010101" pitchFamily="49" charset="-122"/>
              <a:sym typeface="+mn-ea"/>
            </a:endParaRPr>
          </a:p>
          <a:p>
            <a:pPr marL="0" indent="0">
              <a:buNone/>
            </a:pPr>
            <a:r>
              <a:rPr lang="zh-CN" altLang="en-US">
                <a:solidFill>
                  <a:srgbClr val="002060"/>
                </a:solidFill>
                <a:cs typeface="楷体" panose="02010609060101010101" pitchFamily="49" charset="-122"/>
                <a:sym typeface="+mn-ea"/>
              </a:rPr>
              <a:t>   核心主干考点</a:t>
            </a:r>
            <a:r>
              <a:rPr lang="en-US" altLang="zh-CN">
                <a:solidFill>
                  <a:srgbClr val="002060"/>
                </a:solidFill>
                <a:cs typeface="楷体" panose="02010609060101010101" pitchFamily="49" charset="-122"/>
                <a:sym typeface="+mn-ea"/>
              </a:rPr>
              <a:t>6</a:t>
            </a:r>
            <a:r>
              <a:rPr lang="zh-CN" altLang="en-US">
                <a:solidFill>
                  <a:srgbClr val="002060"/>
                </a:solidFill>
                <a:cs typeface="楷体" panose="02010609060101010101" pitchFamily="49" charset="-122"/>
                <a:sym typeface="+mn-ea"/>
              </a:rPr>
              <a:t>：</a:t>
            </a:r>
            <a:r>
              <a:rPr lang="zh-CN" altLang="en-US">
                <a:solidFill>
                  <a:srgbClr val="002060"/>
                </a:solidFill>
              </a:rPr>
              <a:t>公民怎样增强民主意识，做现代公民？（要求）</a:t>
            </a:r>
          </a:p>
          <a:p>
            <a:pPr marL="0" indent="0">
              <a:buNone/>
            </a:pPr>
            <a:r>
              <a:rPr lang="zh-CN" altLang="en-US"/>
              <a:t>①公民自觉信仰</a:t>
            </a:r>
            <a:r>
              <a:rPr lang="zh-CN" altLang="en-US">
                <a:solidFill>
                  <a:srgbClr val="002060"/>
                </a:solidFill>
              </a:rPr>
              <a:t>民主思想、法治精神。</a:t>
            </a:r>
          </a:p>
          <a:p>
            <a:pPr marL="0" indent="0">
              <a:buNone/>
            </a:pPr>
            <a:r>
              <a:rPr lang="zh-CN" altLang="en-US"/>
              <a:t>②公民要</a:t>
            </a:r>
            <a:r>
              <a:rPr lang="zh-CN" altLang="en-US">
                <a:solidFill>
                  <a:srgbClr val="002060"/>
                </a:solidFill>
              </a:rPr>
              <a:t>自觉遵守宪法，</a:t>
            </a:r>
            <a:r>
              <a:rPr lang="zh-CN" altLang="en-US"/>
              <a:t>始终按照宪法原则和精神参与民主生活。</a:t>
            </a:r>
          </a:p>
          <a:p>
            <a:pPr marL="0" indent="0">
              <a:buNone/>
            </a:pPr>
            <a:r>
              <a:rPr lang="zh-CN" altLang="en-US"/>
              <a:t>③公民要不断积累民主知识，形成尊重、宽容、批判和协商的</a:t>
            </a:r>
            <a:r>
              <a:rPr lang="zh-CN" altLang="en-US">
                <a:solidFill>
                  <a:srgbClr val="002060"/>
                </a:solidFill>
              </a:rPr>
              <a:t>民主态度。</a:t>
            </a:r>
          </a:p>
          <a:p>
            <a:pPr marL="0" indent="0">
              <a:buNone/>
            </a:pPr>
            <a:r>
              <a:rPr lang="zh-CN" altLang="en-US"/>
              <a:t>④公民要通过</a:t>
            </a:r>
            <a:r>
              <a:rPr lang="zh-CN" altLang="en-US">
                <a:solidFill>
                  <a:srgbClr val="002060"/>
                </a:solidFill>
              </a:rPr>
              <a:t>依法</a:t>
            </a:r>
            <a:r>
              <a:rPr lang="zh-CN" altLang="en-US"/>
              <a:t>参与公共事务，在实践中逐步增强民主意识。</a:t>
            </a:r>
          </a:p>
        </p:txBody>
      </p:sp>
      <p:sp>
        <p:nvSpPr>
          <p:cNvPr id="5" name="五角星 4"/>
          <p:cNvSpPr/>
          <p:nvPr/>
        </p:nvSpPr>
        <p:spPr>
          <a:xfrm>
            <a:off x="234315" y="208280"/>
            <a:ext cx="288290" cy="4724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角星 3"/>
          <p:cNvSpPr/>
          <p:nvPr/>
        </p:nvSpPr>
        <p:spPr>
          <a:xfrm>
            <a:off x="234315" y="3738880"/>
            <a:ext cx="288290" cy="4724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07670" y="104775"/>
            <a:ext cx="10515600" cy="608965"/>
          </a:xfrm>
        </p:spPr>
        <p:txBody>
          <a:bodyPr/>
          <a:lstStyle/>
          <a:p>
            <a:pPr algn="ctr"/>
            <a:r>
              <a:rPr lang="en-US" altLang="zh-CN"/>
              <a:t>   </a:t>
            </a:r>
            <a:r>
              <a:rPr lang="zh-CN" altLang="en-US" sz="2800">
                <a:solidFill>
                  <a:srgbClr val="002060"/>
                </a:solidFill>
              </a:rPr>
              <a:t>富强、创新、民主、核心主干句归纳</a:t>
            </a:r>
          </a:p>
        </p:txBody>
      </p:sp>
      <p:sp>
        <p:nvSpPr>
          <p:cNvPr id="3" name="内容占位符 2"/>
          <p:cNvSpPr>
            <a:spLocks noGrp="1"/>
          </p:cNvSpPr>
          <p:nvPr>
            <p:ph idx="1"/>
          </p:nvPr>
        </p:nvSpPr>
        <p:spPr>
          <a:xfrm>
            <a:off x="0" y="713740"/>
            <a:ext cx="12191365" cy="5972175"/>
          </a:xfrm>
        </p:spPr>
        <p:txBody>
          <a:bodyPr/>
          <a:lstStyle/>
          <a:p>
            <a:pPr marL="0" indent="0">
              <a:buNone/>
            </a:pPr>
            <a:r>
              <a:rPr lang="en-US" altLang="zh-CN" sz="2400">
                <a:sym typeface="+mn-ea"/>
              </a:rPr>
              <a:t>1</a:t>
            </a:r>
            <a:r>
              <a:rPr lang="zh-CN" altLang="en-US" sz="2400">
                <a:sym typeface="+mn-ea"/>
              </a:rPr>
              <a:t>、改革开放是</a:t>
            </a:r>
            <a:r>
              <a:rPr lang="zh-CN" altLang="en-US" sz="2400">
                <a:solidFill>
                  <a:srgbClr val="002060"/>
                </a:solidFill>
                <a:sym typeface="+mn-ea"/>
              </a:rPr>
              <a:t>强国之路，</a:t>
            </a:r>
            <a:r>
              <a:rPr lang="zh-CN" altLang="en-US" sz="2400">
                <a:sym typeface="+mn-ea"/>
              </a:rPr>
              <a:t>是当代中国</a:t>
            </a:r>
            <a:r>
              <a:rPr lang="zh-CN" altLang="en-US" sz="2400">
                <a:solidFill>
                  <a:srgbClr val="002060"/>
                </a:solidFill>
                <a:sym typeface="+mn-ea"/>
              </a:rPr>
              <a:t>最鲜明的特色。</a:t>
            </a:r>
            <a:r>
              <a:rPr lang="zh-CN" altLang="en-US" sz="2400">
                <a:sym typeface="+mn-ea"/>
              </a:rPr>
              <a:t>是决定当代中国命运的</a:t>
            </a:r>
            <a:r>
              <a:rPr lang="zh-CN" altLang="en-US" sz="2400">
                <a:solidFill>
                  <a:srgbClr val="002060"/>
                </a:solidFill>
                <a:sym typeface="+mn-ea"/>
              </a:rPr>
              <a:t>关键抉择；</a:t>
            </a:r>
          </a:p>
          <a:p>
            <a:pPr marL="0" indent="0">
              <a:buNone/>
            </a:pPr>
            <a:r>
              <a:rPr lang="en-US" altLang="zh-CN" sz="2400"/>
              <a:t>2</a:t>
            </a:r>
            <a:r>
              <a:rPr lang="zh-CN" altLang="en-US" sz="2400"/>
              <a:t>、</a:t>
            </a:r>
            <a:r>
              <a:rPr lang="zh-CN" altLang="en-US" sz="2400">
                <a:sym typeface="+mn-ea"/>
              </a:rPr>
              <a:t>新时代，我国社会的</a:t>
            </a:r>
            <a:r>
              <a:rPr lang="zh-CN" altLang="en-US" sz="2400">
                <a:solidFill>
                  <a:srgbClr val="002060"/>
                </a:solidFill>
                <a:sym typeface="+mn-ea"/>
              </a:rPr>
              <a:t>主要矛盾：</a:t>
            </a:r>
            <a:r>
              <a:rPr lang="zh-CN" altLang="en-US" sz="2400">
                <a:sym typeface="+mn-ea"/>
              </a:rPr>
              <a:t>人民日益增长的美好生活需要和不平衡不充分的发展之间的矛盾。</a:t>
            </a:r>
          </a:p>
          <a:p>
            <a:pPr marL="0" indent="0">
              <a:buNone/>
            </a:pPr>
            <a:r>
              <a:rPr lang="en-US" altLang="zh-CN" sz="2400"/>
              <a:t>3</a:t>
            </a:r>
            <a:r>
              <a:rPr lang="zh-CN" altLang="en-US" sz="2400"/>
              <a:t>、</a:t>
            </a:r>
            <a:r>
              <a:rPr lang="zh-CN" altLang="en-US" sz="2400">
                <a:solidFill>
                  <a:srgbClr val="002060"/>
                </a:solidFill>
                <a:sym typeface="+mn-ea"/>
              </a:rPr>
              <a:t>五大发展理念：</a:t>
            </a:r>
            <a:r>
              <a:rPr lang="zh-CN" altLang="en-US" sz="2400">
                <a:sym typeface="+mn-ea"/>
              </a:rPr>
              <a:t>创新、协调、绿色、开放、共享。</a:t>
            </a:r>
          </a:p>
          <a:p>
            <a:pPr marL="0" indent="0">
              <a:buNone/>
            </a:pPr>
            <a:r>
              <a:rPr lang="en-US" altLang="zh-CN" sz="2400"/>
              <a:t>4</a:t>
            </a:r>
            <a:r>
              <a:rPr lang="zh-CN" altLang="en-US" sz="2400"/>
              <a:t>、</a:t>
            </a:r>
            <a:r>
              <a:rPr lang="zh-CN" altLang="en-US" sz="2400">
                <a:sym typeface="+mn-ea"/>
              </a:rPr>
              <a:t>共同富裕不是</a:t>
            </a:r>
            <a:r>
              <a:rPr lang="zh-CN" altLang="en-US" sz="2400">
                <a:gradFill>
                  <a:gsLst>
                    <a:gs pos="0">
                      <a:srgbClr val="012D86"/>
                    </a:gs>
                    <a:gs pos="100000">
                      <a:srgbClr val="0E2557"/>
                    </a:gs>
                  </a:gsLst>
                  <a:lin scaled="0"/>
                </a:gradFill>
                <a:sym typeface="+mn-ea"/>
              </a:rPr>
              <a:t>同时</a:t>
            </a:r>
            <a:r>
              <a:rPr lang="zh-CN" altLang="en-US" sz="2400">
                <a:sym typeface="+mn-ea"/>
              </a:rPr>
              <a:t>富裕、</a:t>
            </a:r>
            <a:r>
              <a:rPr lang="zh-CN" altLang="en-US" sz="2400">
                <a:solidFill>
                  <a:srgbClr val="002060"/>
                </a:solidFill>
                <a:sym typeface="+mn-ea"/>
              </a:rPr>
              <a:t>同等</a:t>
            </a:r>
            <a:r>
              <a:rPr lang="zh-CN" altLang="en-US" sz="2400">
                <a:sym typeface="+mn-ea"/>
              </a:rPr>
              <a:t>富裕、</a:t>
            </a:r>
            <a:r>
              <a:rPr lang="zh-CN" altLang="en-US" sz="2400">
                <a:solidFill>
                  <a:srgbClr val="002060"/>
                </a:solidFill>
                <a:sym typeface="+mn-ea"/>
              </a:rPr>
              <a:t>同步</a:t>
            </a:r>
            <a:r>
              <a:rPr lang="zh-CN" altLang="en-US" sz="2400">
                <a:sym typeface="+mn-ea"/>
              </a:rPr>
              <a:t>富裕。共享不是</a:t>
            </a:r>
            <a:r>
              <a:rPr lang="zh-CN" altLang="en-US" sz="2400">
                <a:solidFill>
                  <a:srgbClr val="002060"/>
                </a:solidFill>
                <a:sym typeface="+mn-ea"/>
              </a:rPr>
              <a:t>同等共享、同时共享。</a:t>
            </a:r>
          </a:p>
          <a:p>
            <a:pPr marL="0" indent="0">
              <a:buNone/>
            </a:pPr>
            <a:r>
              <a:rPr lang="en-US" altLang="zh-CN" sz="2400"/>
              <a:t>5</a:t>
            </a:r>
            <a:r>
              <a:rPr lang="zh-CN" altLang="en-US" sz="2400"/>
              <a:t>、</a:t>
            </a:r>
            <a:r>
              <a:rPr sz="2400">
                <a:sym typeface="+mn-ea"/>
              </a:rPr>
              <a:t>创新是引领发展的</a:t>
            </a:r>
            <a:r>
              <a:rPr sz="2400">
                <a:gradFill>
                  <a:gsLst>
                    <a:gs pos="0">
                      <a:srgbClr val="012D86"/>
                    </a:gs>
                    <a:gs pos="100000">
                      <a:srgbClr val="0E2557"/>
                    </a:gs>
                  </a:gsLst>
                  <a:lin scaled="0"/>
                </a:gradFill>
                <a:sym typeface="+mn-ea"/>
              </a:rPr>
              <a:t>第一动力</a:t>
            </a:r>
            <a:r>
              <a:rPr lang="zh-CN" sz="2400">
                <a:gradFill>
                  <a:gsLst>
                    <a:gs pos="0">
                      <a:srgbClr val="012D86"/>
                    </a:gs>
                    <a:gs pos="100000">
                      <a:srgbClr val="0E2557"/>
                    </a:gs>
                  </a:gsLst>
                  <a:lin scaled="0"/>
                </a:gradFill>
                <a:sym typeface="+mn-ea"/>
              </a:rPr>
              <a:t>，</a:t>
            </a:r>
            <a:r>
              <a:rPr lang="zh-CN" sz="2400">
                <a:sym typeface="+mn-ea"/>
              </a:rPr>
              <a:t>创</a:t>
            </a:r>
            <a:r>
              <a:rPr sz="2400">
                <a:sym typeface="+mn-ea"/>
              </a:rPr>
              <a:t>新是民族</a:t>
            </a:r>
            <a:r>
              <a:rPr sz="2400">
                <a:solidFill>
                  <a:srgbClr val="002060"/>
                </a:solidFill>
                <a:sym typeface="+mn-ea"/>
              </a:rPr>
              <a:t>进步的灵魂，</a:t>
            </a:r>
            <a:r>
              <a:rPr sz="2400">
                <a:sym typeface="+mn-ea"/>
              </a:rPr>
              <a:t>是一个国家兴旺发达的</a:t>
            </a:r>
            <a:r>
              <a:rPr sz="2400">
                <a:solidFill>
                  <a:srgbClr val="002060"/>
                </a:solidFill>
                <a:sym typeface="+mn-ea"/>
              </a:rPr>
              <a:t>不竭源泉，</a:t>
            </a:r>
            <a:r>
              <a:rPr sz="2400">
                <a:sym typeface="+mn-ea"/>
              </a:rPr>
              <a:t>也是中华民族最深沉的</a:t>
            </a:r>
            <a:r>
              <a:rPr sz="2400">
                <a:solidFill>
                  <a:srgbClr val="002060"/>
                </a:solidFill>
                <a:sym typeface="+mn-ea"/>
              </a:rPr>
              <a:t>民族禀赋</a:t>
            </a:r>
            <a:r>
              <a:rPr lang="zh-CN" sz="2400">
                <a:solidFill>
                  <a:srgbClr val="002060"/>
                </a:solidFill>
                <a:sym typeface="+mn-ea"/>
              </a:rPr>
              <a:t>。</a:t>
            </a:r>
          </a:p>
          <a:p>
            <a:pPr marL="0" indent="0">
              <a:buNone/>
            </a:pPr>
            <a:r>
              <a:rPr lang="en-US" altLang="zh-CN" sz="2400">
                <a:solidFill>
                  <a:srgbClr val="002060"/>
                </a:solidFill>
                <a:sym typeface="+mn-ea"/>
              </a:rPr>
              <a:t>6</a:t>
            </a:r>
            <a:r>
              <a:rPr lang="zh-CN" altLang="en-US" sz="2400">
                <a:solidFill>
                  <a:srgbClr val="002060"/>
                </a:solidFill>
                <a:sym typeface="+mn-ea"/>
              </a:rPr>
              <a:t>、</a:t>
            </a:r>
            <a:r>
              <a:rPr sz="2400">
                <a:sym typeface="+mn-ea"/>
              </a:rPr>
              <a:t>科技创新能力已经成为综合国力竞争的</a:t>
            </a:r>
            <a:r>
              <a:rPr sz="2400">
                <a:solidFill>
                  <a:srgbClr val="002060"/>
                </a:solidFill>
                <a:sym typeface="+mn-ea"/>
              </a:rPr>
              <a:t>决定性因素。</a:t>
            </a:r>
          </a:p>
          <a:p>
            <a:pPr marL="0" indent="0">
              <a:buNone/>
            </a:pPr>
            <a:r>
              <a:rPr lang="en-US" sz="2400">
                <a:solidFill>
                  <a:srgbClr val="002060"/>
                </a:solidFill>
                <a:sym typeface="+mn-ea"/>
              </a:rPr>
              <a:t>7</a:t>
            </a:r>
            <a:r>
              <a:rPr lang="zh-CN" altLang="en-US" sz="2400">
                <a:solidFill>
                  <a:srgbClr val="002060"/>
                </a:solidFill>
                <a:sym typeface="+mn-ea"/>
              </a:rPr>
              <a:t>、</a:t>
            </a:r>
            <a:r>
              <a:rPr lang="zh-CN" altLang="en-US" sz="2400">
                <a:cs typeface="楷体" panose="02010609060101010101" pitchFamily="49" charset="-122"/>
                <a:sym typeface="+mn-lt"/>
              </a:rPr>
              <a:t>我国社会主义民主是维护人民根本利益的</a:t>
            </a:r>
            <a:r>
              <a:rPr lang="zh-CN" altLang="en-US" sz="2400">
                <a:solidFill>
                  <a:srgbClr val="002060"/>
                </a:solidFill>
                <a:cs typeface="楷体" panose="02010609060101010101" pitchFamily="49" charset="-122"/>
                <a:sym typeface="+mn-lt"/>
              </a:rPr>
              <a:t>最广泛、最真实、最管用的民主。</a:t>
            </a:r>
          </a:p>
          <a:p>
            <a:pPr marL="0" indent="0">
              <a:buNone/>
            </a:pPr>
            <a:r>
              <a:rPr lang="en-US" altLang="zh-CN" sz="2400">
                <a:solidFill>
                  <a:srgbClr val="002060"/>
                </a:solidFill>
                <a:cs typeface="楷体" panose="02010609060101010101" pitchFamily="49" charset="-122"/>
                <a:sym typeface="+mn-lt"/>
              </a:rPr>
              <a:t>8</a:t>
            </a:r>
            <a:r>
              <a:rPr lang="zh-CN" altLang="en-US" sz="2400">
                <a:solidFill>
                  <a:srgbClr val="002060"/>
                </a:solidFill>
                <a:cs typeface="楷体" panose="02010609060101010101" pitchFamily="49" charset="-122"/>
                <a:sym typeface="+mn-lt"/>
              </a:rPr>
              <a:t>、</a:t>
            </a:r>
            <a:r>
              <a:rPr lang="zh-CN" altLang="en-US" sz="2400">
                <a:sym typeface="+mn-ea"/>
              </a:rPr>
              <a:t>公民参与民主生活的途径：民主选举、民主决策、民主监督。</a:t>
            </a:r>
          </a:p>
          <a:p>
            <a:pPr marL="0" indent="0">
              <a:buNone/>
            </a:pPr>
            <a:r>
              <a:rPr lang="en-US" altLang="zh-CN" sz="2400">
                <a:sym typeface="+mn-ea"/>
              </a:rPr>
              <a:t>9</a:t>
            </a:r>
            <a:r>
              <a:rPr lang="zh-CN" altLang="en-US" sz="2400">
                <a:sym typeface="+mn-ea"/>
              </a:rPr>
              <a:t>、</a:t>
            </a:r>
            <a:r>
              <a:rPr lang="zh-CN" altLang="en-US" sz="2400">
                <a:solidFill>
                  <a:srgbClr val="002060"/>
                </a:solidFill>
                <a:sym typeface="+mn-ea"/>
              </a:rPr>
              <a:t>公民民主意识，做现代公民的要求：</a:t>
            </a:r>
            <a:r>
              <a:rPr lang="zh-CN" altLang="en-US" sz="2400">
                <a:sym typeface="+mn-ea"/>
              </a:rPr>
              <a:t>自觉信仰</a:t>
            </a:r>
            <a:r>
              <a:rPr lang="zh-CN" altLang="en-US" sz="2400">
                <a:solidFill>
                  <a:srgbClr val="002060"/>
                </a:solidFill>
                <a:sym typeface="+mn-ea"/>
              </a:rPr>
              <a:t>民主思想、法治精神。要自觉遵守宪法，</a:t>
            </a:r>
            <a:r>
              <a:rPr lang="zh-CN" altLang="en-US" sz="2400">
                <a:sym typeface="+mn-ea"/>
              </a:rPr>
              <a:t>不断积累民主知识，形成尊重、宽容、批判和协商的</a:t>
            </a:r>
            <a:r>
              <a:rPr lang="zh-CN" altLang="en-US" sz="2400">
                <a:solidFill>
                  <a:srgbClr val="002060"/>
                </a:solidFill>
                <a:sym typeface="+mn-ea"/>
              </a:rPr>
              <a:t>民主态度；</a:t>
            </a:r>
            <a:r>
              <a:rPr lang="zh-CN" altLang="en-US" sz="2400">
                <a:sym typeface="+mn-ea"/>
              </a:rPr>
              <a:t>公民要通过</a:t>
            </a:r>
            <a:r>
              <a:rPr lang="zh-CN" altLang="en-US" sz="2400">
                <a:solidFill>
                  <a:srgbClr val="002060"/>
                </a:solidFill>
                <a:sym typeface="+mn-ea"/>
              </a:rPr>
              <a:t>依法</a:t>
            </a:r>
            <a:r>
              <a:rPr lang="zh-CN" altLang="en-US" sz="2400">
                <a:sym typeface="+mn-ea"/>
              </a:rPr>
              <a:t>参与公共事务，</a:t>
            </a:r>
            <a:endParaRPr lang="zh-CN" altLang="en-US" sz="2400"/>
          </a:p>
          <a:p>
            <a:pPr marL="0" indent="0">
              <a:buNone/>
            </a:pPr>
            <a:endParaRPr lang="zh-CN" altLang="en-US" sz="2400"/>
          </a:p>
          <a:p>
            <a:pPr marL="0" indent="0">
              <a:buNone/>
            </a:pPr>
            <a:endParaRPr lang="zh-CN" altLang="en-US" sz="2400">
              <a:solidFill>
                <a:srgbClr val="002060"/>
              </a:solidFill>
              <a:cs typeface="楷体" panose="02010609060101010101" pitchFamily="49" charset="-122"/>
              <a:sym typeface="+mn-lt"/>
            </a:endParaRPr>
          </a:p>
          <a:p>
            <a:pPr marL="0" indent="0">
              <a:buNone/>
            </a:pPr>
            <a:endParaRPr sz="2400">
              <a:solidFill>
                <a:srgbClr val="FF0000"/>
              </a:solidFill>
              <a:sym typeface="+mn-ea"/>
            </a:endParaRPr>
          </a:p>
          <a:p>
            <a:pPr marL="0" indent="0">
              <a:buNone/>
            </a:pPr>
            <a:endParaRPr lang="zh-CN" altLang="en-US" sz="2400"/>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98450" y="3811905"/>
            <a:ext cx="2760345" cy="2306955"/>
          </a:xfrm>
          <a:prstGeom prst="rect">
            <a:avLst/>
          </a:prstGeom>
        </p:spPr>
        <p:txBody>
          <a:bodyPr wrap="square">
            <a:spAutoFit/>
          </a:bodyPr>
          <a:lstStyle/>
          <a:p>
            <a:pPr marL="0" indent="0" fontAlgn="auto">
              <a:lnSpc>
                <a:spcPct val="100000"/>
              </a:lnSpc>
              <a:buNone/>
            </a:pPr>
            <a:r>
              <a:rPr lang="zh-CN" altLang="en-US" sz="2400" b="1">
                <a:solidFill>
                  <a:srgbClr val="1E08F6"/>
                </a:solidFill>
                <a:latin typeface="楷体" panose="02010609060101010101" pitchFamily="49" charset="-122"/>
                <a:ea typeface="楷体" panose="02010609060101010101" pitchFamily="49" charset="-122"/>
                <a:sym typeface="+mn-ea"/>
              </a:rPr>
              <a:t>务必理解题目的要求。</a:t>
            </a:r>
            <a:r>
              <a:rPr lang="zh-CN" altLang="en-US" sz="2400" b="1">
                <a:solidFill>
                  <a:srgbClr val="FF0000"/>
                </a:solidFill>
                <a:latin typeface="楷体" panose="02010609060101010101" pitchFamily="49" charset="-122"/>
                <a:ea typeface="楷体" panose="02010609060101010101" pitchFamily="49" charset="-122"/>
                <a:sym typeface="+mn-ea"/>
              </a:rPr>
              <a:t>准确把握题目材料的中心句、首尾句、材料的题目，能用自己的语言说出材料主要意思。</a:t>
            </a:r>
            <a:endParaRPr lang="zh-CN" altLang="en-US" sz="2400" b="1">
              <a:latin typeface="楷体" panose="02010609060101010101" pitchFamily="49" charset="-122"/>
              <a:ea typeface="楷体" panose="02010609060101010101" pitchFamily="49" charset="-122"/>
            </a:endParaRPr>
          </a:p>
        </p:txBody>
      </p:sp>
      <p:sp>
        <p:nvSpPr>
          <p:cNvPr id="5" name="椭圆 4"/>
          <p:cNvSpPr/>
          <p:nvPr/>
        </p:nvSpPr>
        <p:spPr>
          <a:xfrm>
            <a:off x="299085" y="2144395"/>
            <a:ext cx="2329180" cy="1403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936262" y="2568701"/>
            <a:ext cx="1502229" cy="5835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审题干</a:t>
            </a:r>
          </a:p>
        </p:txBody>
      </p:sp>
      <p:sp>
        <p:nvSpPr>
          <p:cNvPr id="8" name="椭圆 7"/>
          <p:cNvSpPr/>
          <p:nvPr/>
        </p:nvSpPr>
        <p:spPr>
          <a:xfrm>
            <a:off x="4672965" y="2119630"/>
            <a:ext cx="2349500" cy="124079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964430" y="2499486"/>
            <a:ext cx="1502229" cy="5835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明考点</a:t>
            </a:r>
          </a:p>
        </p:txBody>
      </p:sp>
      <p:sp>
        <p:nvSpPr>
          <p:cNvPr id="10" name="椭圆 9"/>
          <p:cNvSpPr/>
          <p:nvPr/>
        </p:nvSpPr>
        <p:spPr>
          <a:xfrm>
            <a:off x="8736330" y="2119630"/>
            <a:ext cx="2329180" cy="1403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9149624" y="2561081"/>
            <a:ext cx="1502229" cy="5835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灵活选</a:t>
            </a:r>
          </a:p>
        </p:txBody>
      </p:sp>
      <p:sp>
        <p:nvSpPr>
          <p:cNvPr id="12" name="矩形 11"/>
          <p:cNvSpPr>
            <a:spLocks noChangeArrowheads="1"/>
          </p:cNvSpPr>
          <p:nvPr/>
        </p:nvSpPr>
        <p:spPr bwMode="auto">
          <a:xfrm>
            <a:off x="778658" y="367693"/>
            <a:ext cx="4163456" cy="64516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 </a:t>
            </a:r>
            <a:r>
              <a:rPr lang="zh-CN" altLang="en-US" sz="3600" b="1">
                <a:solidFill>
                  <a:srgbClr val="FF0000"/>
                </a:solidFill>
                <a:latin typeface="楷体" panose="02010609060101010101" pitchFamily="49" charset="-122"/>
                <a:ea typeface="楷体" panose="02010609060101010101" pitchFamily="49" charset="-122"/>
              </a:rPr>
              <a:t>选择题解题策略</a:t>
            </a:r>
            <a:endParaRPr kumimoji="0" lang="zh-CN" altLang="en-US" sz="36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endParaRPr>
          </a:p>
        </p:txBody>
      </p:sp>
      <p:cxnSp>
        <p:nvCxnSpPr>
          <p:cNvPr id="15" name="直接连接符 14"/>
          <p:cNvCxnSpPr/>
          <p:nvPr/>
        </p:nvCxnSpPr>
        <p:spPr>
          <a:xfrm>
            <a:off x="936171" y="1230086"/>
            <a:ext cx="3875315" cy="0"/>
          </a:xfrm>
          <a:prstGeom prst="line">
            <a:avLst/>
          </a:prstGeom>
          <a:ln w="184150" cmpd="dbl">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7859395" y="3627120"/>
            <a:ext cx="4332605" cy="3046095"/>
          </a:xfrm>
          <a:prstGeom prst="rect">
            <a:avLst/>
          </a:prstGeom>
        </p:spPr>
        <p:txBody>
          <a:bodyPr wrap="square">
            <a:spAutoFit/>
          </a:bodyPr>
          <a:lstStyle/>
          <a:p>
            <a:pPr marL="0" indent="0" fontAlgn="auto">
              <a:lnSpc>
                <a:spcPct val="100000"/>
              </a:lnSpc>
              <a:buNone/>
            </a:pPr>
            <a:r>
              <a:rPr lang="zh-CN" altLang="en-US" sz="2400" b="1">
                <a:solidFill>
                  <a:srgbClr val="1E08F6"/>
                </a:solidFill>
                <a:latin typeface="楷体" panose="02010609060101010101" pitchFamily="49" charset="-122"/>
                <a:ea typeface="楷体" panose="02010609060101010101" pitchFamily="49" charset="-122"/>
                <a:sym typeface="+mn-ea"/>
              </a:rPr>
              <a:t>务必总正向和逆向两个角度运用排除法。排除</a:t>
            </a:r>
            <a:r>
              <a:rPr lang="zh-CN" altLang="en-US" sz="2400" b="1">
                <a:solidFill>
                  <a:srgbClr val="FF0000"/>
                </a:solidFill>
                <a:latin typeface="楷体" panose="02010609060101010101" pitchFamily="49" charset="-122"/>
                <a:ea typeface="楷体" panose="02010609060101010101" pitchFamily="49" charset="-122"/>
                <a:sym typeface="+mn-ea"/>
              </a:rPr>
              <a:t>时从自己最容易判断的</a:t>
            </a:r>
            <a:r>
              <a:rPr lang="zh-CN" altLang="en-US" sz="2400" b="1">
                <a:solidFill>
                  <a:srgbClr val="0A05F9"/>
                </a:solidFill>
                <a:latin typeface="楷体" panose="02010609060101010101" pitchFamily="49" charset="-122"/>
                <a:ea typeface="楷体" panose="02010609060101010101" pitchFamily="49" charset="-122"/>
                <a:sym typeface="+mn-ea"/>
              </a:rPr>
              <a:t>正确选项和错误选项着手</a:t>
            </a:r>
            <a:r>
              <a:rPr lang="zh-CN" altLang="en-US" sz="2400" b="1">
                <a:solidFill>
                  <a:srgbClr val="FF0000"/>
                </a:solidFill>
                <a:latin typeface="楷体" panose="02010609060101010101" pitchFamily="49" charset="-122"/>
                <a:ea typeface="楷体" panose="02010609060101010101" pitchFamily="49" charset="-122"/>
                <a:sym typeface="+mn-ea"/>
              </a:rPr>
              <a:t>，排除</a:t>
            </a:r>
            <a:r>
              <a:rPr lang="zh-CN" altLang="en-US" sz="2400" b="1">
                <a:solidFill>
                  <a:srgbClr val="0A05F9"/>
                </a:solidFill>
                <a:latin typeface="楷体" panose="02010609060101010101" pitchFamily="49" charset="-122"/>
                <a:ea typeface="楷体" panose="02010609060101010101" pitchFamily="49" charset="-122"/>
                <a:sym typeface="+mn-ea"/>
              </a:rPr>
              <a:t>没有正确选项的选项和有错误选项的选项</a:t>
            </a:r>
            <a:r>
              <a:rPr lang="zh-CN" altLang="en-US" sz="2400" b="1">
                <a:solidFill>
                  <a:srgbClr val="FF0000"/>
                </a:solidFill>
                <a:latin typeface="楷体" panose="02010609060101010101" pitchFamily="49" charset="-122"/>
                <a:ea typeface="楷体" panose="02010609060101010101" pitchFamily="49" charset="-122"/>
                <a:sym typeface="+mn-ea"/>
              </a:rPr>
              <a:t>，</a:t>
            </a:r>
            <a:r>
              <a:rPr lang="zh-CN" altLang="en-US" sz="2400" b="1">
                <a:solidFill>
                  <a:srgbClr val="0A05F9"/>
                </a:solidFill>
                <a:latin typeface="楷体" panose="02010609060101010101" pitchFamily="49" charset="-122"/>
                <a:ea typeface="楷体" panose="02010609060101010101" pitchFamily="49" charset="-122"/>
                <a:sym typeface="+mn-ea"/>
              </a:rPr>
              <a:t>缩小选择范围</a:t>
            </a:r>
            <a:r>
              <a:rPr lang="zh-CN" altLang="en-US" sz="2400" b="1">
                <a:solidFill>
                  <a:srgbClr val="FF0000"/>
                </a:solidFill>
                <a:latin typeface="楷体" panose="02010609060101010101" pitchFamily="49" charset="-122"/>
                <a:ea typeface="楷体" panose="02010609060101010101" pitchFamily="49" charset="-122"/>
                <a:sym typeface="+mn-ea"/>
              </a:rPr>
              <a:t>，慎重比较分析所剩选项与题目要求，选出正确选项。一般准确性很高</a:t>
            </a:r>
            <a:endParaRPr lang="zh-CN" altLang="en-US" sz="2400" b="1">
              <a:latin typeface="楷体" panose="02010609060101010101" pitchFamily="49" charset="-122"/>
              <a:ea typeface="楷体" panose="02010609060101010101" pitchFamily="49" charset="-122"/>
            </a:endParaRPr>
          </a:p>
        </p:txBody>
      </p:sp>
      <p:sp>
        <p:nvSpPr>
          <p:cNvPr id="18" name="矩形 17"/>
          <p:cNvSpPr/>
          <p:nvPr/>
        </p:nvSpPr>
        <p:spPr>
          <a:xfrm>
            <a:off x="3298190" y="3811905"/>
            <a:ext cx="4321810" cy="2676525"/>
          </a:xfrm>
          <a:prstGeom prst="rect">
            <a:avLst/>
          </a:prstGeom>
        </p:spPr>
        <p:txBody>
          <a:bodyPr wrap="square">
            <a:spAutoFit/>
          </a:bodyPr>
          <a:lstStyle/>
          <a:p>
            <a:pPr marL="0" indent="0" fontAlgn="auto">
              <a:lnSpc>
                <a:spcPct val="100000"/>
              </a:lnSpc>
              <a:buNone/>
            </a:pPr>
            <a:r>
              <a:rPr lang="zh-CN" altLang="en-US" sz="2400" b="1">
                <a:solidFill>
                  <a:srgbClr val="0A05F9"/>
                </a:solidFill>
                <a:latin typeface="楷体" panose="02010609060101010101" pitchFamily="49" charset="-122"/>
                <a:ea typeface="楷体" panose="02010609060101010101" pitchFamily="49" charset="-122"/>
                <a:cs typeface="楷体" panose="02010609060101010101" pitchFamily="49" charset="-122"/>
                <a:sym typeface="+mn-ea"/>
              </a:rPr>
              <a:t>明确材料所考课本考点。</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必须细心分析材料出现的</a:t>
            </a:r>
            <a:r>
              <a:rPr lang="zh-CN" altLang="en-US" sz="2400" b="1">
                <a:solidFill>
                  <a:srgbClr val="0A05F9"/>
                </a:solidFill>
                <a:latin typeface="楷体" panose="02010609060101010101" pitchFamily="49" charset="-122"/>
                <a:ea typeface="楷体" panose="02010609060101010101" pitchFamily="49" charset="-122"/>
                <a:cs typeface="楷体" panose="02010609060101010101" pitchFamily="49" charset="-122"/>
                <a:sym typeface="+mn-ea"/>
              </a:rPr>
              <a:t>直接的政治术语、或者体现材料政治术语的近义词或者反义词</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，把材料主题用课本政治观点概括出来。明确所考知识观点来源，同时注意材料设问的角度</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21285" y="104140"/>
            <a:ext cx="10515600" cy="843915"/>
          </a:xfrm>
        </p:spPr>
        <p:txBody>
          <a:bodyPr/>
          <a:lstStyle/>
          <a:p>
            <a:pPr algn="ctr"/>
            <a:r>
              <a:rPr lang="zh-CN" altLang="en-US">
                <a:cs typeface="楷体" panose="02010609060101010101" pitchFamily="49" charset="-122"/>
                <a:sym typeface="+mn-ea"/>
              </a:rPr>
              <a:t>三、真题解析， 中考预测</a:t>
            </a:r>
            <a:endParaRPr lang="zh-CN" altLang="en-US"/>
          </a:p>
        </p:txBody>
      </p:sp>
      <p:sp>
        <p:nvSpPr>
          <p:cNvPr id="3" name="内容占位符 2"/>
          <p:cNvSpPr>
            <a:spLocks noGrp="1"/>
          </p:cNvSpPr>
          <p:nvPr>
            <p:ph idx="1"/>
          </p:nvPr>
        </p:nvSpPr>
        <p:spPr>
          <a:xfrm>
            <a:off x="121285" y="687070"/>
            <a:ext cx="12070715" cy="5749925"/>
          </a:xfrm>
        </p:spPr>
        <p:txBody>
          <a:bodyPr/>
          <a:lstStyle/>
          <a:p>
            <a:pPr marL="0" indent="0">
              <a:buNone/>
            </a:pPr>
            <a:r>
              <a:rPr lang="en-US" altLang="zh-CN"/>
              <a:t>1</a:t>
            </a:r>
            <a:r>
              <a:rPr lang="zh-CN" altLang="en-US"/>
              <a:t>、（2020山东省滨州市）改革开放40年以来，我国书写了精彩的“中国故事”，创造了发展的“中国奇迹”，塑造了崭新的“中国形象”，改革开放推动中国社会发生了翻天覆地的变化。这充分</a:t>
            </a:r>
            <a:r>
              <a:rPr lang="zh-CN" altLang="en-US">
                <a:solidFill>
                  <a:srgbClr val="002060"/>
                </a:solidFill>
              </a:rPr>
              <a:t>说明改革开放是（  ）</a:t>
            </a:r>
          </a:p>
          <a:p>
            <a:pPr marL="0" indent="0">
              <a:buNone/>
            </a:pPr>
            <a:r>
              <a:rPr lang="zh-CN" altLang="en-US"/>
              <a:t>A．我国一切工作的中心              B．决定当代中国命运的关键抉择</a:t>
            </a:r>
          </a:p>
          <a:p>
            <a:pPr marL="0" indent="0">
              <a:buNone/>
            </a:pPr>
            <a:r>
              <a:rPr lang="zh-CN" altLang="en-US"/>
              <a:t>C．中国特色社会主义最本质的特征</a:t>
            </a:r>
          </a:p>
          <a:p>
            <a:pPr marL="0" indent="0">
              <a:buNone/>
            </a:pPr>
            <a:r>
              <a:rPr lang="zh-CN" altLang="en-US"/>
              <a:t>D．中国特色社会主义制度的最大优势</a:t>
            </a:r>
          </a:p>
          <a:p>
            <a:pPr marL="0" indent="0">
              <a:buNone/>
            </a:pPr>
            <a:endParaRPr lang="zh-CN" altLang="en-US"/>
          </a:p>
        </p:txBody>
      </p:sp>
      <p:sp>
        <p:nvSpPr>
          <p:cNvPr id="4" name="文本框 3"/>
          <p:cNvSpPr txBox="1"/>
          <p:nvPr/>
        </p:nvSpPr>
        <p:spPr>
          <a:xfrm>
            <a:off x="208915" y="4151630"/>
            <a:ext cx="11704320" cy="1568450"/>
          </a:xfrm>
          <a:prstGeom prst="rect">
            <a:avLst/>
          </a:prstGeom>
          <a:noFill/>
        </p:spPr>
        <p:txBody>
          <a:bodyPr wrap="square" rtlCol="0">
            <a:spAutoFit/>
          </a:bodyPr>
          <a:lstStyle/>
          <a:p>
            <a:r>
              <a:rPr lang="zh-CN" altLang="en-US" sz="2400" b="1">
                <a:gradFill>
                  <a:gsLst>
                    <a:gs pos="0">
                      <a:srgbClr val="012D86"/>
                    </a:gs>
                    <a:gs pos="100000">
                      <a:srgbClr val="0E2557"/>
                    </a:gs>
                  </a:gsLst>
                  <a:lin scaled="0"/>
                </a:gradFill>
                <a:latin typeface="楷体" panose="02010609060101010101" pitchFamily="49" charset="-122"/>
                <a:ea typeface="楷体" panose="02010609060101010101" pitchFamily="49" charset="-122"/>
                <a:cs typeface="楷体" panose="02010609060101010101" pitchFamily="49" charset="-122"/>
              </a:rPr>
              <a:t>点拨：题干说明改革开放的重要性，改革开放是强国富民之路，是决定当代中国命运的关键抉择，B说法正确。A错误，经济建设是我国一切工作的中心。CD错误，中国共产党领导是中国特色社会主义最本质的特征，是中国特色社会主义制度的最大优势。故选B。</a:t>
            </a:r>
          </a:p>
        </p:txBody>
      </p:sp>
      <p:sp>
        <p:nvSpPr>
          <p:cNvPr id="5" name="文本框 4"/>
          <p:cNvSpPr txBox="1"/>
          <p:nvPr/>
        </p:nvSpPr>
        <p:spPr>
          <a:xfrm>
            <a:off x="10274300" y="1426210"/>
            <a:ext cx="362585" cy="521970"/>
          </a:xfrm>
          <a:prstGeom prst="rect">
            <a:avLst/>
          </a:prstGeom>
          <a:noFill/>
        </p:spPr>
        <p:txBody>
          <a:bodyPr wrap="none" rtlCol="0">
            <a:spAutoFit/>
          </a:bodyPr>
          <a:lstStyle/>
          <a:p>
            <a:r>
              <a:rPr lang="en-US" altLang="zh-CN" sz="2800" b="1">
                <a:gradFill>
                  <a:gsLst>
                    <a:gs pos="0">
                      <a:srgbClr val="012D86"/>
                    </a:gs>
                    <a:gs pos="100000">
                      <a:srgbClr val="0E2557"/>
                    </a:gs>
                  </a:gsLst>
                  <a:lin scaled="0"/>
                </a:gradFill>
                <a:latin typeface="楷体" panose="02010609060101010101" pitchFamily="49" charset="-122"/>
                <a:ea typeface="楷体" panose="02010609060101010101" pitchFamily="49" charset="-122"/>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35" y="516890"/>
            <a:ext cx="12192635" cy="6174740"/>
          </a:xfrm>
        </p:spPr>
        <p:txBody>
          <a:bodyPr/>
          <a:lstStyle/>
          <a:p>
            <a:pPr marL="0" indent="0" fontAlgn="auto">
              <a:lnSpc>
                <a:spcPct val="100000"/>
              </a:lnSpc>
              <a:buNone/>
            </a:pPr>
            <a:r>
              <a:rPr lang="en-US" altLang="zh-CN" sz="3200"/>
              <a:t>2</a:t>
            </a:r>
            <a:r>
              <a:rPr lang="zh-CN" altLang="en-US" sz="3200"/>
              <a:t>、</a:t>
            </a:r>
            <a:r>
              <a:rPr lang="zh-CN" altLang="en-US"/>
              <a:t>（2020贵州省黔西南州）《2019年中国学生资助发展报告》指出，经过多年努力，我国逐步形成了以政府为主导、学校和社会积极参与的覆盖学前教育至研究生教育的学生资助政策体系，</a:t>
            </a:r>
            <a:r>
              <a:rPr lang="zh-CN" altLang="en-US">
                <a:solidFill>
                  <a:srgbClr val="002060"/>
                </a:solidFill>
              </a:rPr>
              <a:t>确保“不让一个学生因家庭困难而失学”。这表明</a:t>
            </a:r>
            <a:r>
              <a:rPr lang="zh-CN" altLang="en-US"/>
              <a:t>（   ）</a:t>
            </a:r>
          </a:p>
          <a:p>
            <a:pPr marL="0" indent="0" fontAlgn="auto">
              <a:lnSpc>
                <a:spcPct val="100000"/>
              </a:lnSpc>
              <a:buNone/>
            </a:pPr>
            <a:r>
              <a:rPr lang="zh-CN" altLang="en-US"/>
              <a:t>①国家对经济困难学生全部包干       ②我国人民共享改革发展成果</a:t>
            </a:r>
          </a:p>
          <a:p>
            <a:pPr marL="0" indent="0" fontAlgn="auto">
              <a:lnSpc>
                <a:spcPct val="100000"/>
              </a:lnSpc>
              <a:buNone/>
            </a:pPr>
            <a:r>
              <a:rPr lang="zh-CN" altLang="en-US"/>
              <a:t>③国家保障公民受教育的权利   ④国家把“扶贫”与“扶智”结合起来</a:t>
            </a:r>
          </a:p>
          <a:p>
            <a:pPr marL="0" indent="0" fontAlgn="auto">
              <a:lnSpc>
                <a:spcPct val="100000"/>
              </a:lnSpc>
              <a:buNone/>
            </a:pPr>
            <a:r>
              <a:rPr lang="zh-CN" altLang="en-US"/>
              <a:t>A．①②③	        B．①②④	       C．①③④	     D．②③④</a:t>
            </a:r>
          </a:p>
          <a:p>
            <a:pPr marL="0" indent="0" fontAlgn="auto">
              <a:lnSpc>
                <a:spcPct val="100000"/>
              </a:lnSpc>
              <a:buNone/>
            </a:pPr>
            <a:endParaRPr lang="zh-CN" altLang="en-US"/>
          </a:p>
        </p:txBody>
      </p:sp>
      <p:sp>
        <p:nvSpPr>
          <p:cNvPr id="2" name="文本框 1"/>
          <p:cNvSpPr txBox="1"/>
          <p:nvPr/>
        </p:nvSpPr>
        <p:spPr>
          <a:xfrm>
            <a:off x="45720" y="4015105"/>
            <a:ext cx="12101195" cy="2676525"/>
          </a:xfrm>
          <a:prstGeom prst="rect">
            <a:avLst/>
          </a:prstGeom>
          <a:noFill/>
        </p:spPr>
        <p:txBody>
          <a:bodyPr wrap="square" rtlCol="0">
            <a:spAutoFit/>
          </a:bodyPr>
          <a:lstStyle/>
          <a:p>
            <a:r>
              <a:rPr lang="zh-CN" altLang="en-US" sz="2400" b="1">
                <a:gradFill>
                  <a:gsLst>
                    <a:gs pos="0">
                      <a:srgbClr val="012D86"/>
                    </a:gs>
                    <a:gs pos="100000">
                      <a:srgbClr val="0E2557"/>
                    </a:gs>
                  </a:gsLst>
                  <a:lin scaled="0"/>
                </a:gradFill>
                <a:latin typeface="楷体" panose="02010609060101010101" pitchFamily="49" charset="-122"/>
                <a:ea typeface="楷体" panose="02010609060101010101" pitchFamily="49" charset="-122"/>
                <a:cs typeface="楷体" panose="02010609060101010101" pitchFamily="49" charset="-122"/>
              </a:rPr>
              <a:t>点拨：本题主要考查促进教育公平、党和政府的发展思想。根据题干、结合所学可知，我国采取一系列措施确保“不让一个学生因家庭困难而失学”，说明党和政府坚持以人民为中心的发展思想，党和政府抓住人民最关心最直接最现实的利益问题，让改革发展成果更多更公平惠及全体人民，这些举措有利于促进教育公平，切实维护我国公民的受教育权，体现了国家把“扶贫”与“扶智”结合起来，不断满足人民群众日益增长的美好生活需要，所以②③④符合题意。国家对经济困难学生实行资助政策，不是全部包干，①说法错误。故本题选择D。</a:t>
            </a:r>
          </a:p>
        </p:txBody>
      </p:sp>
      <p:sp>
        <p:nvSpPr>
          <p:cNvPr id="4" name="文本框 3"/>
          <p:cNvSpPr txBox="1"/>
          <p:nvPr/>
        </p:nvSpPr>
        <p:spPr>
          <a:xfrm>
            <a:off x="3075940" y="1896110"/>
            <a:ext cx="362585" cy="521970"/>
          </a:xfrm>
          <a:prstGeom prst="rect">
            <a:avLst/>
          </a:prstGeom>
          <a:noFill/>
        </p:spPr>
        <p:txBody>
          <a:bodyPr wrap="none" rtlCol="0">
            <a:spAutoFit/>
          </a:bodyPr>
          <a:lstStyle/>
          <a:p>
            <a:r>
              <a:rPr lang="en-US" altLang="zh-CN" sz="2800" b="1">
                <a:solidFill>
                  <a:srgbClr val="FF0000"/>
                </a:solidFill>
                <a:latin typeface="楷体" panose="02010609060101010101" pitchFamily="49" charset="-122"/>
                <a:ea typeface="楷体" panose="02010609060101010101" pitchFamily="49" charset="-122"/>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2000"/>
                                        <p:tgtEl>
                                          <p:spTgt spid="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ox(in)">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35" y="92710"/>
            <a:ext cx="12191365" cy="6565900"/>
          </a:xfrm>
        </p:spPr>
        <p:txBody>
          <a:bodyPr/>
          <a:lstStyle/>
          <a:p>
            <a:pPr marL="0" indent="0">
              <a:buNone/>
            </a:pPr>
            <a:r>
              <a:rPr lang="en-US" altLang="zh-CN"/>
              <a:t>3</a:t>
            </a:r>
            <a:r>
              <a:rPr lang="zh-CN" altLang="en-US"/>
              <a:t>、（2020重庆市）2020年6月23日，中国北斗三号</a:t>
            </a:r>
          </a:p>
          <a:p>
            <a:pPr marL="0" indent="0">
              <a:buNone/>
            </a:pPr>
            <a:r>
              <a:rPr lang="zh-CN" altLang="en-US"/>
              <a:t>最后一颗全球组网卫星成功发射，标志着中国向航天强国的方向又迈进了一步，彰显了中国的综合国力。发展全球卫星导航系统，北斗人用20多年的时间走过了从“受制于人”到“自主可控”，从“埋头追赶”到“昂首领跑”的艰辛历程。这启示我们（    ）</a:t>
            </a:r>
          </a:p>
          <a:p>
            <a:pPr marL="0" indent="0">
              <a:buNone/>
            </a:pPr>
            <a:r>
              <a:rPr lang="zh-CN" altLang="en-US"/>
              <a:t>①中国要坚定不移地走自主创新道路  ②北斗三号是中国综合国力竞争的决定性因素  ③谋未来就要谋创新，中国在创新中走向航天强国之路  ④大国重器定要掌握在自己手里，核心技术不是别人赐子的</a:t>
            </a:r>
          </a:p>
          <a:p>
            <a:pPr marL="0" indent="0">
              <a:buNone/>
            </a:pPr>
            <a:r>
              <a:rPr lang="zh-CN" altLang="en-US"/>
              <a:t>A．①②③	     B．①②④   	  C．①③④	      D．②③④</a:t>
            </a:r>
          </a:p>
        </p:txBody>
      </p:sp>
      <p:sp>
        <p:nvSpPr>
          <p:cNvPr id="4" name="文本框 3"/>
          <p:cNvSpPr txBox="1"/>
          <p:nvPr/>
        </p:nvSpPr>
        <p:spPr>
          <a:xfrm>
            <a:off x="1270" y="4181475"/>
            <a:ext cx="11934825" cy="2676525"/>
          </a:xfrm>
          <a:prstGeom prst="rect">
            <a:avLst/>
          </a:prstGeom>
          <a:noFill/>
        </p:spPr>
        <p:txBody>
          <a:bodyPr wrap="square" rtlCol="0">
            <a:spAutoFit/>
          </a:bodyPr>
          <a:lstStyle/>
          <a:p>
            <a:r>
              <a:rPr lang="zh-CN" altLang="en-US" sz="2400" b="1">
                <a:solidFill>
                  <a:srgbClr val="002060"/>
                </a:solidFill>
                <a:latin typeface="楷体" panose="02010609060101010101" pitchFamily="49" charset="-122"/>
                <a:ea typeface="楷体" panose="02010609060101010101" pitchFamily="49" charset="-122"/>
                <a:cs typeface="楷体" panose="02010609060101010101" pitchFamily="49" charset="-122"/>
              </a:rPr>
              <a:t>点拨：该题考查科技创新相关知识。题文材料中，中国北斗三号最后一颗全球组网卫星成功发射，标志着中国向航天强国的方向又迈进了一步，彰显了中国的综合国力。发展全球卫星导航系统，北斗人用20多年的时间走过了从“受制于人”到“自主可控”，从“埋头追赶”到“昂首领跑“的艰辛历程。这启示我们中国要坚定不移地走自主创新道路；谋未来就要谋创新，中国在创新中走向航天强国之路；大国重器定要掌握在自己手里，核心技术不是别人赐子的；①③④符合题意；②错误，科技创新能力是综合国力竞争的决定性因素；故选C。</a:t>
            </a:r>
          </a:p>
        </p:txBody>
      </p:sp>
      <p:sp>
        <p:nvSpPr>
          <p:cNvPr id="5" name="文本框 4"/>
          <p:cNvSpPr txBox="1"/>
          <p:nvPr/>
        </p:nvSpPr>
        <p:spPr>
          <a:xfrm>
            <a:off x="4602480" y="1882775"/>
            <a:ext cx="360680" cy="521970"/>
          </a:xfrm>
          <a:prstGeom prst="rect">
            <a:avLst/>
          </a:prstGeom>
          <a:noFill/>
        </p:spPr>
        <p:txBody>
          <a:bodyPr wrap="none" rtlCol="0">
            <a:spAutoFit/>
          </a:bodyPr>
          <a:lstStyle/>
          <a:p>
            <a:r>
              <a:rPr lang="en-US" altLang="zh-CN" sz="2800">
                <a:solidFill>
                  <a:srgbClr val="FF0000"/>
                </a:solidFill>
                <a:latin typeface="楷体" panose="02010609060101010101" pitchFamily="49" charset="-122"/>
                <a:ea typeface="楷体" panose="02010609060101010101" pitchFamily="49" charset="-122"/>
              </a:rPr>
              <a:t>C</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ox(in)">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93980" y="118110"/>
            <a:ext cx="12098020" cy="6740525"/>
          </a:xfrm>
        </p:spPr>
        <p:txBody>
          <a:bodyPr/>
          <a:lstStyle/>
          <a:p>
            <a:pPr marL="0" indent="0">
              <a:buNone/>
            </a:pPr>
            <a:r>
              <a:rPr lang="en-US" altLang="zh-CN"/>
              <a:t>4</a:t>
            </a:r>
            <a:r>
              <a:rPr lang="zh-CN" altLang="en-US"/>
              <a:t>、（2019 四川遂宁）随着中美经贸摩擦不断升级，</a:t>
            </a:r>
          </a:p>
          <a:p>
            <a:pPr marL="0" indent="0">
              <a:buNone/>
            </a:pPr>
            <a:r>
              <a:rPr lang="zh-CN" altLang="en-US"/>
              <a:t>美国对华科技领域种种遏制行为轮番登场，包括实施高科技产品出口限制，投资限制。技术封锁、人才交流中断等。对此我们（　　）</a:t>
            </a:r>
          </a:p>
          <a:p>
            <a:pPr marL="0" indent="0">
              <a:buNone/>
            </a:pPr>
            <a:r>
              <a:rPr lang="zh-CN" altLang="en-US"/>
              <a:t>①既要看到近年来国家各方面取得的巨大成就，也要看到我们在科技领域、经济实力方面存在的差距</a:t>
            </a:r>
          </a:p>
          <a:p>
            <a:pPr marL="0" indent="0">
              <a:buNone/>
            </a:pPr>
            <a:r>
              <a:rPr lang="zh-CN" altLang="en-US"/>
              <a:t>②要树立一个负责任的大国形象，打击恐怖主义</a:t>
            </a:r>
          </a:p>
          <a:p>
            <a:pPr marL="0" indent="0">
              <a:buNone/>
            </a:pPr>
            <a:r>
              <a:rPr lang="zh-CN" altLang="en-US"/>
              <a:t>③要大力实施创新驱动发展战略 </a:t>
            </a:r>
            <a:endParaRPr lang="en-US" altLang="zh-CN"/>
          </a:p>
          <a:p>
            <a:pPr marL="0" indent="0">
              <a:buNone/>
            </a:pPr>
            <a:r>
              <a:rPr lang="zh-CN" altLang="en-US"/>
              <a:t>④要树立忧患意识，时刻警醒，发愤图强</a:t>
            </a:r>
          </a:p>
          <a:p>
            <a:pPr marL="0" indent="0">
              <a:buNone/>
            </a:pPr>
            <a:r>
              <a:rPr lang="zh-CN" altLang="en-US"/>
              <a:t>A. ①②③     	 B. ②③④    	   C. ①②④       	D. ①③④</a:t>
            </a:r>
          </a:p>
        </p:txBody>
      </p:sp>
      <p:sp>
        <p:nvSpPr>
          <p:cNvPr id="4" name="文本框 3"/>
          <p:cNvSpPr txBox="1"/>
          <p:nvPr/>
        </p:nvSpPr>
        <p:spPr>
          <a:xfrm>
            <a:off x="270510" y="4424435"/>
            <a:ext cx="11650980" cy="2245360"/>
          </a:xfrm>
          <a:prstGeom prst="rect">
            <a:avLst/>
          </a:prstGeom>
          <a:noFill/>
        </p:spPr>
        <p:txBody>
          <a:bodyPr wrap="square" rtlCol="0">
            <a:spAutoFit/>
          </a:bodyPr>
          <a:lstStyle/>
          <a:p>
            <a:r>
              <a:rPr lang="zh-CN" altLang="en-US" sz="2800" b="1">
                <a:solidFill>
                  <a:srgbClr val="002060"/>
                </a:solidFill>
                <a:latin typeface="楷体" panose="02010609060101010101" pitchFamily="49" charset="-122"/>
                <a:ea typeface="楷体" panose="02010609060101010101" pitchFamily="49" charset="-122"/>
                <a:cs typeface="楷体" panose="02010609060101010101" pitchFamily="49" charset="-122"/>
              </a:rPr>
              <a:t>点拨：中国科技不断进步，取得了重大成就，而此时的美国是想遏制我们国家的发展，我们应该树立忧患意识，时刻警醒，发愤图强；既要看到近年来国家各方面取得的巨大成就，也要看到我们在科技领域、经济实力方面存在的差距，要大力实施创新驱动发展战略。①③④是对的；②不对，材料中没有提到恐怖主义。故选D。</a:t>
            </a:r>
          </a:p>
        </p:txBody>
      </p:sp>
      <p:sp>
        <p:nvSpPr>
          <p:cNvPr id="5" name="文本框 4"/>
          <p:cNvSpPr txBox="1"/>
          <p:nvPr/>
        </p:nvSpPr>
        <p:spPr>
          <a:xfrm>
            <a:off x="8631555" y="1153795"/>
            <a:ext cx="387985" cy="583565"/>
          </a:xfrm>
          <a:prstGeom prst="rect">
            <a:avLst/>
          </a:prstGeom>
          <a:noFill/>
        </p:spPr>
        <p:txBody>
          <a:bodyPr wrap="none" rtlCol="0">
            <a:spAutoFit/>
          </a:bodyPr>
          <a:lstStyle/>
          <a:p>
            <a:r>
              <a:rPr lang="en-US" altLang="zh-CN" sz="3200" b="1">
                <a:solidFill>
                  <a:srgbClr val="FF0000"/>
                </a:solidFill>
                <a:latin typeface="楷体" panose="02010609060101010101" pitchFamily="49" charset="-122"/>
                <a:ea typeface="楷体" panose="02010609060101010101" pitchFamily="49" charset="-122"/>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ox(in)">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588010"/>
            <a:ext cx="12192635" cy="6045835"/>
          </a:xfrm>
        </p:spPr>
        <p:txBody>
          <a:bodyPr/>
          <a:lstStyle/>
          <a:p>
            <a:pPr marL="0" indent="0">
              <a:buNone/>
            </a:pPr>
            <a:r>
              <a:rPr lang="en-US" altLang="zh-CN"/>
              <a:t>5</a:t>
            </a:r>
            <a:r>
              <a:rPr lang="zh-CN" altLang="en-US"/>
              <a:t>、（2020山东省滨州市）滨州市委、市政府，在当地电视台推出“问政滨州”栏目，通过各种渠道征集与百姓息息相关的热点话题。人大委员、政协代表、专家、群众等各方人员纷纷支招，为滨州发展出谋划策。对此认识正确的是</a:t>
            </a:r>
          </a:p>
          <a:p>
            <a:pPr marL="0" indent="0">
              <a:buNone/>
            </a:pPr>
            <a:r>
              <a:rPr lang="zh-CN" altLang="en-US"/>
              <a:t>A．我国社会主义民主是全民民主，能充分体现全民意志</a:t>
            </a:r>
          </a:p>
          <a:p>
            <a:pPr marL="0" indent="0">
              <a:buNone/>
            </a:pPr>
            <a:r>
              <a:rPr lang="zh-CN" altLang="en-US"/>
              <a:t>B．我国社会主义民主是维护人民根本利益的最广泛、最真实、最管用的民主</a:t>
            </a:r>
          </a:p>
          <a:p>
            <a:pPr marL="0" indent="0">
              <a:buNone/>
            </a:pPr>
            <a:r>
              <a:rPr lang="zh-CN" altLang="en-US"/>
              <a:t>C．民主监督是社会主义民主政治的本质特征</a:t>
            </a:r>
          </a:p>
          <a:p>
            <a:pPr marL="0" indent="0">
              <a:buNone/>
            </a:pPr>
            <a:r>
              <a:rPr lang="zh-CN" altLang="en-US"/>
              <a:t>D．我国社会主义民主是人民直接行使国家权力的民主</a:t>
            </a:r>
          </a:p>
          <a:p>
            <a:pPr marL="0" indent="0">
              <a:buNone/>
            </a:pPr>
            <a:endParaRPr lang="zh-CN" altLang="en-US"/>
          </a:p>
        </p:txBody>
      </p:sp>
      <p:sp>
        <p:nvSpPr>
          <p:cNvPr id="4" name="文本框 3"/>
          <p:cNvSpPr txBox="1"/>
          <p:nvPr/>
        </p:nvSpPr>
        <p:spPr>
          <a:xfrm>
            <a:off x="204470" y="4060825"/>
            <a:ext cx="11986895" cy="2676525"/>
          </a:xfrm>
          <a:prstGeom prst="rect">
            <a:avLst/>
          </a:prstGeom>
          <a:noFill/>
        </p:spPr>
        <p:txBody>
          <a:bodyPr wrap="square" rtlCol="0">
            <a:spAutoFit/>
          </a:bodyPr>
          <a:lstStyle/>
          <a:p>
            <a:r>
              <a:rPr lang="zh-CN" altLang="en-US" sz="2800" b="1">
                <a:solidFill>
                  <a:srgbClr val="002060"/>
                </a:solidFill>
                <a:latin typeface="楷体" panose="02010609060101010101" pitchFamily="49" charset="-122"/>
                <a:ea typeface="楷体" panose="02010609060101010101" pitchFamily="49" charset="-122"/>
                <a:cs typeface="楷体" panose="02010609060101010101" pitchFamily="49" charset="-122"/>
              </a:rPr>
              <a:t>点拨：此题旨在考查学生对社会主义民主的认识，题文中滨州市委市政府在当地电视台推出“问政滨州”栏目，通过各种渠道征集与百姓息息相关的热点话题，表明我国社会主义民主是维护人民根本利益的最广泛、最真实、最管用的民主，A观点错误，社会主义民主体现人民的意志和利益，不是全民；B观点正确；C观点错误，社会主义民主的本质是人民当家作主；D观点错误，我国人民是间接行使国家权力的，所以正确答案选B。</a:t>
            </a:r>
          </a:p>
        </p:txBody>
      </p:sp>
      <p:sp>
        <p:nvSpPr>
          <p:cNvPr id="5" name="文本框 4"/>
          <p:cNvSpPr txBox="1"/>
          <p:nvPr/>
        </p:nvSpPr>
        <p:spPr>
          <a:xfrm>
            <a:off x="11828780" y="1452880"/>
            <a:ext cx="362585" cy="521970"/>
          </a:xfrm>
          <a:prstGeom prst="rect">
            <a:avLst/>
          </a:prstGeom>
          <a:noFill/>
        </p:spPr>
        <p:txBody>
          <a:bodyPr wrap="none" rtlCol="0">
            <a:spAutoFit/>
          </a:bodyPr>
          <a:lstStyle/>
          <a:p>
            <a:r>
              <a:rPr lang="en-US" altLang="zh-CN" sz="2800" b="1">
                <a:solidFill>
                  <a:srgbClr val="002060"/>
                </a:solidFill>
                <a:latin typeface="楷体" panose="02010609060101010101" pitchFamily="49" charset="-122"/>
                <a:ea typeface="楷体" panose="02010609060101010101" pitchFamily="49" charset="-122"/>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0"/>
            <a:ext cx="12096115" cy="6671945"/>
          </a:xfrm>
        </p:spPr>
        <p:txBody>
          <a:bodyPr/>
          <a:lstStyle/>
          <a:p>
            <a:pPr marL="0" indent="0">
              <a:buNone/>
            </a:pPr>
            <a:r>
              <a:rPr lang="en-US" altLang="zh-CN" sz="2400"/>
              <a:t>6</a:t>
            </a:r>
            <a:r>
              <a:rPr lang="zh-CN" altLang="en-US" sz="2400"/>
              <a:t>、</a:t>
            </a:r>
            <a:r>
              <a:rPr lang="zh-CN" altLang="en-US"/>
              <a:t>（2020湖南省邵阳市）实施创新战略助力脱贫攻坚</a:t>
            </a:r>
          </a:p>
          <a:p>
            <a:pPr marL="0" indent="0">
              <a:buNone/>
            </a:pPr>
            <a:r>
              <a:rPr lang="zh-CN" altLang="en-US"/>
              <a:t>材料一：2020年是脱贫攻坚决战决胜之年。习近平总书记强调指出，我们要充分认识脱贫攻坚“冲刺期”的形势和挑战，以战略思维谋划全局，以创新精神探索扶贫模式、完善工作机制，更好的推动推进精准扶贫、精准脱贫的工作任务，确保打赢扶贫攻坚战。</a:t>
            </a:r>
          </a:p>
          <a:p>
            <a:pPr marL="0" indent="0">
              <a:buNone/>
            </a:pPr>
            <a:r>
              <a:rPr lang="zh-CN" altLang="en-US"/>
              <a:t>习总书记还强调，要创新产业扶贫方式，依据贫困地区实际，增强贫困地区的“造血”功能，坚持贫困群众的主体地位，对贫困群众进行技能培训，激发贫困群众的内生动力。</a:t>
            </a:r>
          </a:p>
          <a:p>
            <a:pPr marL="0" indent="0">
              <a:buNone/>
            </a:pPr>
            <a:r>
              <a:rPr lang="zh-CN" altLang="en-US">
                <a:solidFill>
                  <a:srgbClr val="002060"/>
                </a:solidFill>
              </a:rPr>
              <a:t>（1）请运用“万众创新”的有关知识，结合材料，谈谈怎样打赢脱贫攻坚战。</a:t>
            </a:r>
            <a:endParaRPr lang="zh-CN" altLang="en-US"/>
          </a:p>
          <a:p>
            <a:pPr marL="0" indent="0">
              <a:buNone/>
            </a:pPr>
            <a:r>
              <a:rPr lang="zh-CN" altLang="en-US"/>
              <a:t>材料二：消除贫困、改善民生、实现共同富裕，是社会主义的本质要求。2020年4月25日，习近平在陕西考察时提到，脱贫摘帽不是终点，而是新生活、新奋斗的起点。贫穷不是社会主义，帮助群众脱贫只是新的起点，我们最终要带领广大群众走向共同富裕。</a:t>
            </a:r>
          </a:p>
          <a:p>
            <a:pPr marL="0" indent="0">
              <a:buNone/>
            </a:pPr>
            <a:r>
              <a:rPr lang="zh-CN" altLang="en-US">
                <a:solidFill>
                  <a:srgbClr val="002060"/>
                </a:solidFill>
              </a:rPr>
              <a:t>（2）结合材料，运用所学知识回答：怎样实现共同富裕？</a:t>
            </a: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64465" y="774065"/>
            <a:ext cx="12026900" cy="1814830"/>
          </a:xfrm>
          <a:prstGeom prst="rect">
            <a:avLst/>
          </a:prstGeom>
          <a:noFill/>
        </p:spPr>
        <p:txBody>
          <a:bodyPr wrap="square" rtlCol="0">
            <a:spAutoFit/>
          </a:bodyPr>
          <a:lstStyle/>
          <a:p>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点拨：（1）本题考查鼓励创新的做法。找准角度，结合所学知识和材料表述，围绕出台措施、创新扶贫方式、开展技能培训等方面作答。</a:t>
            </a:r>
          </a:p>
          <a:p>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（2）本题考查实现共同富裕的做法。围绕坚持党的领导、以经济建设为中心、改革开放、党的基本路线等方面阐述。</a:t>
            </a:r>
          </a:p>
        </p:txBody>
      </p:sp>
      <p:sp>
        <p:nvSpPr>
          <p:cNvPr id="5" name="文本框 4"/>
          <p:cNvSpPr txBox="1"/>
          <p:nvPr/>
        </p:nvSpPr>
        <p:spPr>
          <a:xfrm>
            <a:off x="290195" y="2847975"/>
            <a:ext cx="11775440" cy="1814830"/>
          </a:xfrm>
          <a:prstGeom prst="rect">
            <a:avLst/>
          </a:prstGeom>
          <a:noFill/>
        </p:spPr>
        <p:txBody>
          <a:bodyPr wrap="square" rtlCol="0">
            <a:spAutoFit/>
          </a:bodyPr>
          <a:lstStyle/>
          <a:p>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参考答案：（1）创新产业扶贫方式，对贫困群众开展技能培训，出台政策鼓励大众创业，万众创新。</a:t>
            </a:r>
          </a:p>
          <a:p>
            <a:r>
              <a:rPr lang="zh-CN" altLang="en-US" sz="2800" b="1">
                <a:solidFill>
                  <a:srgbClr val="FF0000"/>
                </a:solidFill>
                <a:latin typeface="楷体" panose="02010609060101010101" pitchFamily="49" charset="-122"/>
                <a:ea typeface="楷体" panose="02010609060101010101" pitchFamily="49" charset="-122"/>
                <a:cs typeface="楷体" panose="02010609060101010101" pitchFamily="49" charset="-122"/>
              </a:rPr>
              <a:t>（2）坚持中国共产党的领导、坚持以经济建设为中心、坚持改革开放、坚持党的基本路线不动摇等。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500"/>
                                        <p:tgtEl>
                                          <p:spTgt spid="4">
                                            <p:txEl>
                                              <p:pRg st="1" end="1"/>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down)">
                                      <p:cBhvr>
                                        <p:cTn id="15" dur="500"/>
                                        <p:tgtEl>
                                          <p:spTgt spid="5">
                                            <p:txEl>
                                              <p:pRg st="0" end="0"/>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wipe(down)">
                                      <p:cBhvr>
                                        <p:cTn id="18"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8265" y="163830"/>
            <a:ext cx="10515600" cy="666750"/>
          </a:xfrm>
        </p:spPr>
        <p:txBody>
          <a:bodyPr/>
          <a:lstStyle/>
          <a:p>
            <a:r>
              <a:rPr lang="en-US" altLang="zh-CN">
                <a:gradFill>
                  <a:gsLst>
                    <a:gs pos="0">
                      <a:srgbClr val="012D86"/>
                    </a:gs>
                    <a:gs pos="100000">
                      <a:srgbClr val="0E2557"/>
                    </a:gs>
                  </a:gsLst>
                  <a:lin scaled="0"/>
                </a:gradFill>
              </a:rPr>
              <a:t>2020</a:t>
            </a:r>
            <a:r>
              <a:rPr lang="zh-CN" altLang="en-US">
                <a:gradFill>
                  <a:gsLst>
                    <a:gs pos="0">
                      <a:srgbClr val="012D86"/>
                    </a:gs>
                    <a:gs pos="100000">
                      <a:srgbClr val="0E2557"/>
                    </a:gs>
                  </a:gsLst>
                  <a:lin scaled="0"/>
                </a:gradFill>
              </a:rPr>
              <a:t>年中考命题总结与</a:t>
            </a:r>
            <a:r>
              <a:rPr lang="en-US" altLang="zh-CN">
                <a:gradFill>
                  <a:gsLst>
                    <a:gs pos="0">
                      <a:srgbClr val="012D86"/>
                    </a:gs>
                    <a:gs pos="100000">
                      <a:srgbClr val="0E2557"/>
                    </a:gs>
                  </a:gsLst>
                  <a:lin scaled="0"/>
                </a:gradFill>
              </a:rPr>
              <a:t>2021</a:t>
            </a:r>
            <a:r>
              <a:rPr lang="zh-CN" altLang="en-US">
                <a:gradFill>
                  <a:gsLst>
                    <a:gs pos="0">
                      <a:srgbClr val="012D86"/>
                    </a:gs>
                    <a:gs pos="100000">
                      <a:srgbClr val="0E2557"/>
                    </a:gs>
                  </a:gsLst>
                  <a:lin scaled="0"/>
                </a:gradFill>
              </a:rPr>
              <a:t>年中考命题思考</a:t>
            </a:r>
          </a:p>
        </p:txBody>
      </p:sp>
      <p:sp>
        <p:nvSpPr>
          <p:cNvPr id="3" name="内容占位符 2"/>
          <p:cNvSpPr>
            <a:spLocks noGrp="1"/>
          </p:cNvSpPr>
          <p:nvPr>
            <p:ph idx="1"/>
          </p:nvPr>
        </p:nvSpPr>
        <p:spPr>
          <a:xfrm>
            <a:off x="88265" y="700405"/>
            <a:ext cx="12104370" cy="6156960"/>
          </a:xfrm>
        </p:spPr>
        <p:txBody>
          <a:bodyPr/>
          <a:lstStyle/>
          <a:p>
            <a:pPr marL="0" indent="0">
              <a:buNone/>
            </a:pPr>
            <a:r>
              <a:rPr lang="en-US" altLang="zh-CN">
                <a:solidFill>
                  <a:srgbClr val="002060"/>
                </a:solidFill>
              </a:rPr>
              <a:t>1</a:t>
            </a:r>
            <a:r>
              <a:rPr lang="zh-CN" altLang="en-US">
                <a:solidFill>
                  <a:srgbClr val="002060"/>
                </a:solidFill>
              </a:rPr>
              <a:t>、</a:t>
            </a:r>
            <a:r>
              <a:rPr lang="en-US" altLang="zh-CN">
                <a:solidFill>
                  <a:srgbClr val="002060"/>
                </a:solidFill>
              </a:rPr>
              <a:t>2020</a:t>
            </a:r>
            <a:r>
              <a:rPr lang="zh-CN" altLang="en-US">
                <a:solidFill>
                  <a:srgbClr val="002060"/>
                </a:solidFill>
              </a:rPr>
              <a:t>年中考从常考考点来看：</a:t>
            </a:r>
            <a:r>
              <a:rPr lang="zh-CN" altLang="en-US">
                <a:solidFill>
                  <a:srgbClr val="FF0000"/>
                </a:solidFill>
              </a:rPr>
              <a:t>改革开放的作用，意义。坚持共享经济的意义和做法，科技创新的作用，我国如何实现科技创新，中学生如何实行科技创新，教育的作用。民主监督的重要意义和做法。</a:t>
            </a:r>
          </a:p>
          <a:p>
            <a:pPr marL="0" indent="0">
              <a:buNone/>
            </a:pPr>
            <a:r>
              <a:rPr lang="en-US" altLang="zh-CN">
                <a:solidFill>
                  <a:srgbClr val="002060"/>
                </a:solidFill>
              </a:rPr>
              <a:t>2</a:t>
            </a:r>
            <a:r>
              <a:rPr lang="zh-CN" altLang="en-US">
                <a:solidFill>
                  <a:srgbClr val="002060"/>
                </a:solidFill>
              </a:rPr>
              <a:t>、</a:t>
            </a:r>
            <a:r>
              <a:rPr lang="en-US" altLang="zh-CN">
                <a:solidFill>
                  <a:srgbClr val="002060"/>
                </a:solidFill>
                <a:sym typeface="+mn-ea"/>
              </a:rPr>
              <a:t>2020</a:t>
            </a:r>
            <a:r>
              <a:rPr lang="zh-CN" altLang="en-US">
                <a:solidFill>
                  <a:srgbClr val="002060"/>
                </a:solidFill>
                <a:sym typeface="+mn-ea"/>
              </a:rPr>
              <a:t>年中考</a:t>
            </a:r>
            <a:r>
              <a:rPr lang="zh-CN" altLang="en-US">
                <a:solidFill>
                  <a:srgbClr val="002060"/>
                </a:solidFill>
              </a:rPr>
              <a:t>命题素材：</a:t>
            </a:r>
            <a:r>
              <a:rPr lang="zh-CN" altLang="en-US">
                <a:sym typeface="+mn-ea"/>
              </a:rPr>
              <a:t>改革开放40年以来中国发展成就，习总书记关于改革开放谈话，2020年6月23日，中国北斗三号最后一颗全球组网卫星成功发射，中美贸易战科技素材，2020年是脱贫攻坚决战决胜之年。习近平总书记谈话等</a:t>
            </a:r>
          </a:p>
          <a:p>
            <a:pPr marL="0" indent="0">
              <a:buNone/>
            </a:pPr>
            <a:r>
              <a:rPr lang="en-US" altLang="zh-CN">
                <a:solidFill>
                  <a:srgbClr val="002060"/>
                </a:solidFill>
              </a:rPr>
              <a:t>3</a:t>
            </a:r>
            <a:r>
              <a:rPr lang="zh-CN" altLang="en-US">
                <a:solidFill>
                  <a:srgbClr val="002060"/>
                </a:solidFill>
              </a:rPr>
              <a:t>、</a:t>
            </a:r>
            <a:r>
              <a:rPr lang="en-US" altLang="zh-CN">
                <a:solidFill>
                  <a:srgbClr val="002060"/>
                </a:solidFill>
              </a:rPr>
              <a:t>2021</a:t>
            </a:r>
            <a:r>
              <a:rPr lang="zh-CN" altLang="en-US">
                <a:solidFill>
                  <a:srgbClr val="002060"/>
                </a:solidFill>
              </a:rPr>
              <a:t>年中考命题素材：</a:t>
            </a:r>
            <a:r>
              <a:rPr lang="zh-CN" altLang="en-US">
                <a:solidFill>
                  <a:srgbClr val="FF0000"/>
                </a:solidFill>
              </a:rPr>
              <a:t>深圳特区建立</a:t>
            </a:r>
            <a:r>
              <a:rPr lang="en-US" altLang="zh-CN">
                <a:solidFill>
                  <a:srgbClr val="FF0000"/>
                </a:solidFill>
              </a:rPr>
              <a:t>40</a:t>
            </a:r>
            <a:r>
              <a:rPr lang="zh-CN" altLang="en-US">
                <a:solidFill>
                  <a:srgbClr val="FF0000"/>
                </a:solidFill>
              </a:rPr>
              <a:t>年，海南自贸港建立，</a:t>
            </a:r>
            <a:r>
              <a:rPr lang="zh-CN" altLang="en-US"/>
              <a:t>十三五辉煌成就，习总书记关于改革开放讲话成就北斗导航系统建立，墨子号量子计算机建立，国家科技奖励大会习总书记关于科技创新讲话，十四五规划关于自主创新规划。地方材料民主监督素材等</a:t>
            </a:r>
            <a:endParaRPr lang="zh-CN" altLang="en-US">
              <a:sym typeface="+mn-ea"/>
            </a:endParaRPr>
          </a:p>
          <a:p>
            <a:pPr marL="0" indent="0">
              <a:buNone/>
            </a:pPr>
            <a:r>
              <a:rPr lang="en-US" altLang="zh-CN">
                <a:solidFill>
                  <a:srgbClr val="002060"/>
                </a:solidFill>
                <a:sym typeface="+mn-ea"/>
              </a:rPr>
              <a:t>4</a:t>
            </a:r>
            <a:r>
              <a:rPr lang="zh-CN" altLang="en-US">
                <a:solidFill>
                  <a:srgbClr val="002060"/>
                </a:solidFill>
                <a:sym typeface="+mn-ea"/>
              </a:rPr>
              <a:t>、</a:t>
            </a:r>
            <a:r>
              <a:rPr lang="en-US" altLang="zh-CN">
                <a:solidFill>
                  <a:srgbClr val="002060"/>
                </a:solidFill>
                <a:sym typeface="+mn-ea"/>
              </a:rPr>
              <a:t>2021</a:t>
            </a:r>
            <a:r>
              <a:rPr lang="zh-CN" altLang="en-US">
                <a:solidFill>
                  <a:srgbClr val="002060"/>
                </a:solidFill>
                <a:sym typeface="+mn-ea"/>
              </a:rPr>
              <a:t>年中考从考点来看：</a:t>
            </a:r>
            <a:r>
              <a:rPr lang="zh-CN" altLang="en-US">
                <a:sym typeface="+mn-ea"/>
              </a:rPr>
              <a:t>改革开放的作用，意义。坚持共享经济的意义和做法，科技创新的作用，我国如何实现科技创新，中学生如何实行科技创新，教育的作用。民主监督的重要意义和做法。</a:t>
            </a:r>
            <a:endParaRPr lang="zh-CN" altLang="en-US"/>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564515" y="169545"/>
            <a:ext cx="10515600" cy="608965"/>
          </a:xfrm>
        </p:spPr>
        <p:txBody>
          <a:bodyPr/>
          <a:lstStyle/>
          <a:p>
            <a:r>
              <a:rPr lang="en-US" altLang="zh-CN">
                <a:cs typeface="楷体" panose="02010609060101010101" pitchFamily="49" charset="-122"/>
                <a:sym typeface="+mn-ea"/>
              </a:rPr>
              <a:t>        </a:t>
            </a:r>
            <a:r>
              <a:rPr lang="zh-CN" altLang="en-US">
                <a:cs typeface="楷体" panose="02010609060101010101" pitchFamily="49" charset="-122"/>
                <a:sym typeface="+mn-ea"/>
              </a:rPr>
              <a:t>四、课堂练习，  学以致用</a:t>
            </a:r>
            <a:endParaRPr lang="zh-CN" altLang="en-US"/>
          </a:p>
        </p:txBody>
      </p:sp>
      <p:sp>
        <p:nvSpPr>
          <p:cNvPr id="3" name="内容占位符 2"/>
          <p:cNvSpPr>
            <a:spLocks noGrp="1"/>
          </p:cNvSpPr>
          <p:nvPr>
            <p:ph idx="1"/>
          </p:nvPr>
        </p:nvSpPr>
        <p:spPr>
          <a:xfrm>
            <a:off x="635" y="778510"/>
            <a:ext cx="12191365" cy="5815965"/>
          </a:xfrm>
        </p:spPr>
        <p:txBody>
          <a:bodyPr/>
          <a:lstStyle/>
          <a:p>
            <a:pPr marL="0" indent="0">
              <a:buNone/>
            </a:pPr>
            <a:r>
              <a:rPr lang="en-US" altLang="zh-CN"/>
              <a:t>1</a:t>
            </a:r>
            <a:r>
              <a:rPr lang="zh-CN" altLang="en-US"/>
              <a:t>、</a:t>
            </a:r>
            <a:r>
              <a:rPr lang="zh-CN" altLang="en-US" sz="2400"/>
              <a:t>（2020·东营）2019年8月26日，国务院印发《中国（山东）、（江苏）、（广西）、（河北）、（云南）、（黑龙江）自由贸易实验区总体方案》。山东自由贸易实验区围绕加快推进新旧发展动能接续转换发展海洋经济，形成对外开放新高地。这表明（    ）</a:t>
            </a:r>
          </a:p>
          <a:p>
            <a:pPr marL="0" indent="0">
              <a:buNone/>
            </a:pPr>
            <a:r>
              <a:rPr lang="zh-CN" altLang="en-US" sz="2400"/>
              <a:t>①中国已经确立了在国际上的领导地位      ②我们顺应了经济全球化发展趋势</a:t>
            </a:r>
          </a:p>
          <a:p>
            <a:pPr marL="0" indent="0">
              <a:buNone/>
            </a:pPr>
            <a:r>
              <a:rPr lang="zh-CN" altLang="en-US" sz="2400"/>
              <a:t>③改革只有进行时，没有完成时          ④国家继续全面深化改革，扩大对外开放</a:t>
            </a:r>
          </a:p>
          <a:p>
            <a:pPr marL="0" indent="0">
              <a:buNone/>
            </a:pPr>
            <a:r>
              <a:rPr lang="zh-CN" altLang="en-US" sz="2400"/>
              <a:t>A．①②③	       B．①②④	         C．①③④	      D．②③④</a:t>
            </a:r>
          </a:p>
          <a:p>
            <a:pPr marL="0" indent="0">
              <a:buNone/>
            </a:pPr>
            <a:r>
              <a:rPr lang="en-US" altLang="zh-CN" sz="2400"/>
              <a:t>2</a:t>
            </a:r>
            <a:r>
              <a:rPr lang="zh-CN" altLang="en-US" sz="2400"/>
              <a:t>、（2020·聊城）2020年6月1日，中共中央、国务院印发了《海南自由贸易港建设总体方案》，并发出通知，要求各地区各部门结合实际认真贯彻落实。海南建设自由贸易港</a:t>
            </a:r>
          </a:p>
          <a:p>
            <a:pPr marL="0" indent="0">
              <a:buNone/>
            </a:pPr>
            <a:r>
              <a:rPr lang="zh-CN" altLang="en-US" sz="2400"/>
              <a:t>A．是建设社会主义现代化强国的根本保证</a:t>
            </a:r>
          </a:p>
          <a:p>
            <a:pPr marL="0" indent="0">
              <a:buNone/>
            </a:pPr>
            <a:r>
              <a:rPr lang="zh-CN" altLang="en-US" sz="2400"/>
              <a:t>B．标志着中国特色社会主义进入了新时代</a:t>
            </a:r>
          </a:p>
          <a:p>
            <a:pPr marL="0" indent="0">
              <a:buNone/>
            </a:pPr>
            <a:r>
              <a:rPr lang="zh-CN" altLang="en-US" sz="2400"/>
              <a:t>C．是我国进一步深化改革，扩大开放的表现</a:t>
            </a:r>
          </a:p>
          <a:p>
            <a:pPr marL="0" indent="0">
              <a:buNone/>
            </a:pPr>
            <a:r>
              <a:rPr lang="zh-CN" altLang="en-US" sz="2400"/>
              <a:t>D．有利于完善中国特色社会主义民主</a:t>
            </a:r>
          </a:p>
        </p:txBody>
      </p:sp>
      <p:sp>
        <p:nvSpPr>
          <p:cNvPr id="4" name="文本框 3"/>
          <p:cNvSpPr txBox="1"/>
          <p:nvPr/>
        </p:nvSpPr>
        <p:spPr>
          <a:xfrm>
            <a:off x="10965815" y="1452880"/>
            <a:ext cx="336550" cy="460375"/>
          </a:xfrm>
          <a:prstGeom prst="rect">
            <a:avLst/>
          </a:prstGeom>
          <a:noFill/>
        </p:spPr>
        <p:txBody>
          <a:bodyPr wrap="none" rtlCol="0">
            <a:spAutoFit/>
          </a:bodyPr>
          <a:lstStyle/>
          <a:p>
            <a:r>
              <a:rPr lang="en-US" altLang="zh-CN" sz="2400" b="1">
                <a:solidFill>
                  <a:srgbClr val="FF0000"/>
                </a:solidFill>
                <a:latin typeface="楷体" panose="02010609060101010101" pitchFamily="49" charset="-122"/>
                <a:ea typeface="楷体" panose="02010609060101010101" pitchFamily="49" charset="-122"/>
              </a:rPr>
              <a:t>D</a:t>
            </a:r>
          </a:p>
        </p:txBody>
      </p:sp>
      <p:sp>
        <p:nvSpPr>
          <p:cNvPr id="5" name="文本框 4"/>
          <p:cNvSpPr txBox="1"/>
          <p:nvPr/>
        </p:nvSpPr>
        <p:spPr>
          <a:xfrm>
            <a:off x="11826240" y="3787140"/>
            <a:ext cx="336550" cy="460375"/>
          </a:xfrm>
          <a:prstGeom prst="rect">
            <a:avLst/>
          </a:prstGeom>
          <a:noFill/>
        </p:spPr>
        <p:txBody>
          <a:bodyPr wrap="none" rtlCol="0">
            <a:spAutoFit/>
          </a:bodyPr>
          <a:lstStyle/>
          <a:p>
            <a:r>
              <a:rPr lang="en-US" altLang="zh-CN" sz="2400" b="1">
                <a:solidFill>
                  <a:srgbClr val="FF0000"/>
                </a:solidFill>
                <a:latin typeface="楷体" panose="02010609060101010101" pitchFamily="49" charset="-122"/>
                <a:ea typeface="楷体" panose="02010609060101010101" pitchFamily="49" charset="-122"/>
              </a:rPr>
              <a:t>C</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20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114935" y="609600"/>
            <a:ext cx="11858625" cy="1198880"/>
          </a:xfrm>
          <a:prstGeom prst="rect">
            <a:avLst/>
          </a:prstGeom>
          <a:noFill/>
          <a:ln w="9525">
            <a:noFill/>
          </a:ln>
        </p:spPr>
        <p:txBody>
          <a:bodyPr wrap="square">
            <a:spAutoFit/>
          </a:bodyPr>
          <a:lstStyle/>
          <a:p>
            <a:pPr indent="266700"/>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3</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zh-CN" sz="1050" b="0">
                <a:solidFill>
                  <a:srgbClr val="FF0000"/>
                </a:solidFill>
                <a:ea typeface="宋体" panose="02010600030101010101" pitchFamily="2" charset="-122"/>
              </a:rPr>
              <a:t>（</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2020·</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潍坊）近来，各地持续统筹推进疫情防控和脱贫攻坚工作，东西部扶贫协作和中央单位定点扶贫工作深入开展，消费扶贫行动开局良好。（   ）</a:t>
            </a:r>
          </a:p>
          <a:p>
            <a:pPr indent="266700"/>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中西部</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22</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个省份扶贫进展部分情况统计（截止</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2020</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年</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6</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月</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5</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日）</a:t>
            </a:r>
            <a:endPar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graphicFrame>
        <p:nvGraphicFramePr>
          <p:cNvPr id="4" name="表格 3"/>
          <p:cNvGraphicFramePr>
            <a:graphicFrameLocks noGrp="1"/>
          </p:cNvGraphicFramePr>
          <p:nvPr>
            <p:custDataLst>
              <p:tags r:id="rId2"/>
            </p:custDataLst>
          </p:nvPr>
        </p:nvGraphicFramePr>
        <p:xfrm>
          <a:off x="87630" y="1808163"/>
          <a:ext cx="11839575" cy="2209800"/>
        </p:xfrm>
        <a:graphic>
          <a:graphicData uri="http://schemas.openxmlformats.org/drawingml/2006/table">
            <a:tbl>
              <a:tblPr firstRow="1" bandRow="1">
                <a:tableStyleId>{5940675A-B579-460E-94D1-54222C63F5DA}</a:tableStyleId>
              </a:tblPr>
              <a:tblGrid>
                <a:gridCol w="2367915">
                  <a:extLst>
                    <a:ext uri="{9D8B030D-6E8A-4147-A177-3AD203B41FA5}">
                      <a16:colId xmlns:a16="http://schemas.microsoft.com/office/drawing/2014/main" val="20000"/>
                    </a:ext>
                  </a:extLst>
                </a:gridCol>
                <a:gridCol w="2367915">
                  <a:extLst>
                    <a:ext uri="{9D8B030D-6E8A-4147-A177-3AD203B41FA5}">
                      <a16:colId xmlns:a16="http://schemas.microsoft.com/office/drawing/2014/main" val="20001"/>
                    </a:ext>
                  </a:extLst>
                </a:gridCol>
                <a:gridCol w="2367915">
                  <a:extLst>
                    <a:ext uri="{9D8B030D-6E8A-4147-A177-3AD203B41FA5}">
                      <a16:colId xmlns:a16="http://schemas.microsoft.com/office/drawing/2014/main" val="20002"/>
                    </a:ext>
                  </a:extLst>
                </a:gridCol>
                <a:gridCol w="2367915">
                  <a:extLst>
                    <a:ext uri="{9D8B030D-6E8A-4147-A177-3AD203B41FA5}">
                      <a16:colId xmlns:a16="http://schemas.microsoft.com/office/drawing/2014/main" val="20003"/>
                    </a:ext>
                  </a:extLst>
                </a:gridCol>
                <a:gridCol w="2367915">
                  <a:extLst>
                    <a:ext uri="{9D8B030D-6E8A-4147-A177-3AD203B41FA5}">
                      <a16:colId xmlns:a16="http://schemas.microsoft.com/office/drawing/2014/main" val="20004"/>
                    </a:ext>
                  </a:extLst>
                </a:gridCol>
              </a:tblGrid>
              <a:tr h="371475">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进展情况项目</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计划安排</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开工复工</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开工复工率</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吸纳就业贫困人口</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扶贫项目</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41．55万个</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37．36万个</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89．92%</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 </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扶贫龙头企业</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28586个</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27960个</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98%</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81．31万人</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Times New Roman" panose="02020603050405020304" charset="0"/>
                        </a:rPr>
                        <a:t>扶贫车间</a:t>
                      </a:r>
                      <a:endParaRPr lang="en-US" altLang="en-US" sz="2400" b="1">
                        <a:solidFill>
                          <a:srgbClr val="FF0000"/>
                        </a:solidFill>
                        <a:latin typeface="楷体" panose="02010609060101010101" pitchFamily="49" charset="-122"/>
                        <a:ea typeface="楷体" panose="02010609060101010101" pitchFamily="49" charset="-122"/>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29062个</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28660个</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98．6%</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37．16万人</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5" name="文本框 4"/>
          <p:cNvSpPr txBox="1"/>
          <p:nvPr/>
        </p:nvSpPr>
        <p:spPr>
          <a:xfrm>
            <a:off x="87630" y="4018280"/>
            <a:ext cx="11885930" cy="2837815"/>
          </a:xfrm>
          <a:prstGeom prst="rect">
            <a:avLst/>
          </a:prstGeom>
          <a:noFill/>
          <a:ln w="9525">
            <a:noFill/>
          </a:ln>
        </p:spPr>
        <p:txBody>
          <a:bodyPr wrap="square">
            <a:spAutoFit/>
          </a:bodyPr>
          <a:lstStyle/>
          <a:p>
            <a:pPr indent="266700"/>
            <a:endParaRPr lang="en-US" sz="1050" b="0">
              <a:latin typeface="Times New Roman" panose="02020603050405020304" charset="0"/>
            </a:endParaRPr>
          </a:p>
          <a:p>
            <a:pPr indent="266700"/>
            <a:r>
              <a:rPr lang="en-US" sz="1050" b="0">
                <a:latin typeface="Times New Roman" panose="02020603050405020304" charset="0"/>
              </a:rPr>
              <a:t> </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注：中西部</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22</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个省份扶贫公益岗位安置</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418</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49</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万贫困人口，认定</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52190</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个消费扶贫产品。</a:t>
            </a:r>
          </a:p>
          <a:p>
            <a:pPr indent="266700"/>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读取上表信息，你能得出的正确结论是</a:t>
            </a:r>
            <a:endPar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266700"/>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①</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增加更多的扶贫公益岗位是消除贫困的关键</a:t>
            </a:r>
            <a:endPar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266700"/>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②</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坚持区域协调发展有利于中西部扶贫协作工作有序有效开展</a:t>
            </a:r>
            <a:endPar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266700"/>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③</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中西部</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22</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个省份扶贫工作全部完成</a:t>
            </a:r>
            <a:endPar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266700"/>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④</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消除贫困是保障发展成果更多更公平惠及全体人民的必然要求</a:t>
            </a:r>
            <a:endPar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indent="266700"/>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A</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①③	     B</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①④         	C</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②③	        D</a:t>
            </a:r>
            <a:r>
              <a:rPr lang="zh-CN" sz="2400" b="1">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②④</a:t>
            </a:r>
            <a:endParaRPr lang="en-US"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6" name="文本框 5"/>
          <p:cNvSpPr txBox="1"/>
          <p:nvPr/>
        </p:nvSpPr>
        <p:spPr>
          <a:xfrm>
            <a:off x="9244330" y="1061720"/>
            <a:ext cx="297180" cy="460375"/>
          </a:xfrm>
          <a:prstGeom prst="rect">
            <a:avLst/>
          </a:prstGeom>
          <a:noFill/>
        </p:spPr>
        <p:txBody>
          <a:bodyPr wrap="square" rtlCol="0">
            <a:spAutoFit/>
          </a:bodyPr>
          <a:lstStyle/>
          <a:p>
            <a:r>
              <a:rPr lang="en-US" altLang="zh-CN" sz="2400" b="1">
                <a:solidFill>
                  <a:srgbClr val="FF0000"/>
                </a:solidFill>
                <a:latin typeface="楷体" panose="02010609060101010101" pitchFamily="49" charset="-122"/>
                <a:ea typeface="楷体" panose="02010609060101010101" pitchFamily="49" charset="-122"/>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547370"/>
            <a:ext cx="12031345" cy="6137910"/>
          </a:xfrm>
        </p:spPr>
        <p:txBody>
          <a:bodyPr/>
          <a:lstStyle/>
          <a:p>
            <a:pPr marL="0" indent="0">
              <a:buNone/>
            </a:pPr>
            <a:r>
              <a:rPr lang="en-US" altLang="zh-CN"/>
              <a:t>4</a:t>
            </a:r>
            <a:r>
              <a:rPr lang="zh-CN" altLang="en-US"/>
              <a:t>、（2020·威海）可可做的洗手粉、智能防打鼾枕头、可监控体温的“望远镜”、应用5G技术的小家电……进博会上一个个新技术、新产品，让我们窥探到未来生活的美好模样。这说明（   ）</a:t>
            </a:r>
          </a:p>
          <a:p>
            <a:pPr marL="0" indent="0">
              <a:buNone/>
            </a:pPr>
            <a:r>
              <a:rPr lang="zh-CN" altLang="en-US"/>
              <a:t>A．我国的创新水平领先世界	       B．中国科技创新之路任重而道远</a:t>
            </a:r>
          </a:p>
          <a:p>
            <a:pPr marL="0" indent="0">
              <a:buNone/>
            </a:pPr>
            <a:r>
              <a:rPr lang="zh-CN" altLang="en-US"/>
              <a:t>C．创新是我国一切工作的中心	  D．创新改变生活，让生活更美好</a:t>
            </a:r>
          </a:p>
          <a:p>
            <a:pPr marL="0" indent="0">
              <a:buNone/>
            </a:pPr>
            <a:r>
              <a:rPr lang="en-US" altLang="zh-CN"/>
              <a:t>5</a:t>
            </a:r>
            <a:r>
              <a:rPr lang="zh-CN" altLang="en-US"/>
              <a:t>、．（2020·德州）“云端”会议、远程办公、智能施工、直播卖货、机器人配送……疫情防控中涌现出众多以高效、便捷、共享为特点的新业态、新模式，这看似“应急之举”，实则是经济增长的强大引擎。这些新业态、新模式（    ）</a:t>
            </a:r>
          </a:p>
          <a:p>
            <a:pPr marL="0" indent="0">
              <a:buNone/>
            </a:pPr>
            <a:r>
              <a:rPr lang="zh-CN" altLang="en-US"/>
              <a:t>①创造出了更多元、更丰富的新技术  ②为应对疫情的冲击提供了有力支撑</a:t>
            </a:r>
          </a:p>
          <a:p>
            <a:pPr marL="0" indent="0">
              <a:buNone/>
            </a:pPr>
            <a:r>
              <a:rPr lang="zh-CN" altLang="en-US"/>
              <a:t>③让我们牢牢把握化危为机的主动权 ④为中国经济转型升级发挥引领作用</a:t>
            </a:r>
          </a:p>
          <a:p>
            <a:pPr marL="0" indent="0">
              <a:buNone/>
            </a:pPr>
            <a:r>
              <a:rPr lang="zh-CN" altLang="en-US"/>
              <a:t>A．①②④	        B．①②③     	C．①③④     	D．②③④</a:t>
            </a:r>
          </a:p>
        </p:txBody>
      </p:sp>
      <p:sp>
        <p:nvSpPr>
          <p:cNvPr id="4" name="文本框 3"/>
          <p:cNvSpPr txBox="1"/>
          <p:nvPr/>
        </p:nvSpPr>
        <p:spPr>
          <a:xfrm>
            <a:off x="6271260" y="1465580"/>
            <a:ext cx="297180" cy="521970"/>
          </a:xfrm>
          <a:prstGeom prst="rect">
            <a:avLst/>
          </a:prstGeom>
          <a:noFill/>
        </p:spPr>
        <p:txBody>
          <a:bodyPr wrap="square" rtlCol="0">
            <a:spAutoFit/>
          </a:bodyPr>
          <a:lstStyle/>
          <a:p>
            <a:r>
              <a:rPr lang="en-US" altLang="zh-CN" sz="2800" b="1">
                <a:solidFill>
                  <a:srgbClr val="FF0000"/>
                </a:solidFill>
                <a:latin typeface="楷体" panose="02010609060101010101" pitchFamily="49" charset="-122"/>
                <a:ea typeface="楷体" panose="02010609060101010101" pitchFamily="49" charset="-122"/>
              </a:rPr>
              <a:t>D</a:t>
            </a:r>
          </a:p>
        </p:txBody>
      </p:sp>
      <p:sp>
        <p:nvSpPr>
          <p:cNvPr id="5" name="文本框 4"/>
          <p:cNvSpPr txBox="1"/>
          <p:nvPr/>
        </p:nvSpPr>
        <p:spPr>
          <a:xfrm>
            <a:off x="1743710" y="3978910"/>
            <a:ext cx="297180" cy="521970"/>
          </a:xfrm>
          <a:prstGeom prst="rect">
            <a:avLst/>
          </a:prstGeom>
          <a:noFill/>
        </p:spPr>
        <p:txBody>
          <a:bodyPr wrap="square" rtlCol="0">
            <a:spAutoFit/>
          </a:bodyPr>
          <a:lstStyle/>
          <a:p>
            <a:r>
              <a:rPr lang="en-US" altLang="zh-CN" sz="2800" b="1">
                <a:solidFill>
                  <a:srgbClr val="FF0000"/>
                </a:solidFill>
                <a:latin typeface="楷体" panose="02010609060101010101" pitchFamily="49" charset="-122"/>
                <a:ea typeface="楷体" panose="02010609060101010101" pitchFamily="49" charset="-122"/>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35" y="730250"/>
            <a:ext cx="12190730" cy="5993765"/>
          </a:xfrm>
        </p:spPr>
        <p:txBody>
          <a:bodyPr/>
          <a:lstStyle/>
          <a:p>
            <a:pPr marL="0" indent="0">
              <a:buNone/>
            </a:pPr>
            <a:r>
              <a:rPr lang="en-US" altLang="zh-CN"/>
              <a:t>6</a:t>
            </a:r>
            <a:r>
              <a:rPr lang="zh-CN" altLang="en-US"/>
              <a:t>、（2020·威海）漫画《政务公开》所体现的公民行使民主权利的形式是</a:t>
            </a:r>
          </a:p>
          <a:p>
            <a:pPr marL="0" indent="0">
              <a:buNone/>
            </a:pPr>
            <a:endParaRPr lang="zh-CN" altLang="en-US"/>
          </a:p>
          <a:p>
            <a:pPr marL="0" indent="0">
              <a:buNone/>
            </a:pPr>
            <a:endParaRPr lang="zh-CN" altLang="en-US"/>
          </a:p>
          <a:p>
            <a:pPr marL="0" indent="0">
              <a:buNone/>
            </a:pPr>
            <a:endParaRPr lang="zh-CN" altLang="en-US"/>
          </a:p>
          <a:p>
            <a:pPr marL="0" indent="0">
              <a:buNone/>
            </a:pPr>
            <a:r>
              <a:rPr lang="zh-CN" altLang="en-US"/>
              <a:t>A．民主选举	 B．民主监督   	C．民主管理 	D．民主决策</a:t>
            </a:r>
          </a:p>
          <a:p>
            <a:pPr marL="0" indent="0">
              <a:buNone/>
            </a:pPr>
            <a:r>
              <a:rPr lang="en-US" altLang="zh-CN"/>
              <a:t>7</a:t>
            </a:r>
            <a:r>
              <a:rPr lang="zh-CN" altLang="en-US"/>
              <a:t>、（2020·青岛）民之所望，政之所向。山东省通过“问政山东”电视直播栏目让政府官员与人民群众面对面，接受社会的监督。这有利于</a:t>
            </a:r>
          </a:p>
          <a:p>
            <a:pPr marL="0" indent="0">
              <a:buNone/>
            </a:pPr>
            <a:r>
              <a:rPr lang="zh-CN" altLang="en-US"/>
              <a:t>①防止行政权力的滥用       ②提高政府依法行政水平</a:t>
            </a:r>
          </a:p>
          <a:p>
            <a:pPr marL="0" indent="0">
              <a:buNone/>
            </a:pPr>
            <a:r>
              <a:rPr lang="zh-CN" altLang="en-US"/>
              <a:t>③人民分享政府的权力       ④贯彻落实司法公正要求</a:t>
            </a:r>
          </a:p>
          <a:p>
            <a:pPr marL="0" indent="0">
              <a:buNone/>
            </a:pPr>
            <a:r>
              <a:rPr lang="zh-CN" altLang="en-US"/>
              <a:t>A．①②	         B．①④	      C．②③	    D．③④</a:t>
            </a:r>
          </a:p>
        </p:txBody>
      </p:sp>
      <p:pic>
        <p:nvPicPr>
          <p:cNvPr id="2" name="图片 -2147482617" descr="学科网"/>
          <p:cNvPicPr>
            <a:picLocks noChangeAspect="1"/>
          </p:cNvPicPr>
          <p:nvPr/>
        </p:nvPicPr>
        <p:blipFill>
          <a:blip r:embed="rId2"/>
          <a:stretch>
            <a:fillRect/>
          </a:stretch>
        </p:blipFill>
        <p:spPr>
          <a:xfrm>
            <a:off x="1652905" y="1196975"/>
            <a:ext cx="7634605" cy="1466215"/>
          </a:xfrm>
          <a:prstGeom prst="rect">
            <a:avLst/>
          </a:prstGeom>
          <a:noFill/>
          <a:ln w="9525">
            <a:noFill/>
          </a:ln>
        </p:spPr>
      </p:pic>
      <p:sp>
        <p:nvSpPr>
          <p:cNvPr id="4" name="文本框 3"/>
          <p:cNvSpPr txBox="1"/>
          <p:nvPr/>
        </p:nvSpPr>
        <p:spPr>
          <a:xfrm>
            <a:off x="11709400" y="730250"/>
            <a:ext cx="362585" cy="521970"/>
          </a:xfrm>
          <a:prstGeom prst="rect">
            <a:avLst/>
          </a:prstGeom>
          <a:noFill/>
        </p:spPr>
        <p:txBody>
          <a:bodyPr wrap="none" rtlCol="0">
            <a:spAutoFit/>
          </a:bodyPr>
          <a:lstStyle/>
          <a:p>
            <a:r>
              <a:rPr lang="en-US" altLang="zh-CN" sz="2800" b="1">
                <a:solidFill>
                  <a:srgbClr val="FF0000"/>
                </a:solidFill>
                <a:latin typeface="楷体" panose="02010609060101010101" pitchFamily="49" charset="-122"/>
                <a:ea typeface="楷体" panose="02010609060101010101" pitchFamily="49" charset="-122"/>
              </a:rPr>
              <a:t>B</a:t>
            </a:r>
          </a:p>
        </p:txBody>
      </p:sp>
      <p:sp>
        <p:nvSpPr>
          <p:cNvPr id="5" name="文本框 4"/>
          <p:cNvSpPr txBox="1"/>
          <p:nvPr/>
        </p:nvSpPr>
        <p:spPr>
          <a:xfrm>
            <a:off x="10339705" y="3773805"/>
            <a:ext cx="362585" cy="521970"/>
          </a:xfrm>
          <a:prstGeom prst="rect">
            <a:avLst/>
          </a:prstGeom>
          <a:noFill/>
        </p:spPr>
        <p:txBody>
          <a:bodyPr wrap="none" rtlCol="0">
            <a:spAutoFit/>
          </a:bodyPr>
          <a:lstStyle/>
          <a:p>
            <a:r>
              <a:rPr lang="en-US" altLang="zh-CN" sz="2800" b="1">
                <a:solidFill>
                  <a:srgbClr val="FF0000"/>
                </a:solidFill>
                <a:latin typeface="楷体" panose="02010609060101010101" pitchFamily="49" charset="-122"/>
                <a:ea typeface="楷体" panose="02010609060101010101" pitchFamily="49" charset="-122"/>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ox(in)">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635" y="78105"/>
            <a:ext cx="12192635" cy="6779895"/>
          </a:xfrm>
        </p:spPr>
        <p:txBody>
          <a:bodyPr/>
          <a:lstStyle/>
          <a:p>
            <a:pPr marL="0" indent="0">
              <a:buNone/>
            </a:pPr>
            <a:r>
              <a:rPr lang="en-US" altLang="zh-CN"/>
              <a:t>8</a:t>
            </a:r>
            <a:r>
              <a:rPr lang="zh-CN" altLang="en-US"/>
              <a:t>、（</a:t>
            </a:r>
            <a:r>
              <a:rPr lang="zh-CN" altLang="en-US" sz="2400"/>
              <a:t>2020·潍坊）解读中国方案助力全球减贫</a:t>
            </a:r>
          </a:p>
          <a:p>
            <a:pPr marL="0" indent="0">
              <a:buNone/>
            </a:pPr>
            <a:r>
              <a:rPr lang="zh-CN" altLang="en-US" sz="2400"/>
              <a:t>2020年是决胜全面建成小康社会、决战脱贫攻坚之年。为全面了解当前脱贫攻坚任务完成情况，某校小记者小磊同学采访了当地扶贫办的同志。</a:t>
            </a:r>
          </a:p>
          <a:p>
            <a:pPr marL="0" indent="0">
              <a:buNone/>
            </a:pPr>
            <a:r>
              <a:rPr lang="zh-CN" altLang="en-US" sz="2400"/>
              <a:t>采访录一：教育扶贫</a:t>
            </a:r>
          </a:p>
          <a:p>
            <a:pPr marL="0" indent="0">
              <a:buNone/>
            </a:pPr>
            <a:r>
              <a:rPr lang="zh-CN" altLang="en-US" sz="2400"/>
              <a:t>加大财政资金投入，全面落实教育精准资助政策；提高工资待遇，改善乡村教师工作生活条件；多途径、多方式加强教师业务培训；吸引更多优秀人才到乡村任教；调整优化农村义务教育学校布局，改善贫困乡村学校的办学条件；对接市场需求，开展贫因劳动者职业技能培训。</a:t>
            </a:r>
          </a:p>
          <a:p>
            <a:pPr marL="0" indent="0">
              <a:buNone/>
            </a:pPr>
            <a:r>
              <a:rPr lang="zh-CN" altLang="en-US" sz="2400"/>
              <a:t>采访录二：互联网+扶贫</a:t>
            </a:r>
          </a:p>
          <a:p>
            <a:pPr marL="0" indent="0">
              <a:buNone/>
            </a:pPr>
            <a:r>
              <a:rPr lang="zh-CN" altLang="en-US" sz="2400"/>
              <a:t>加快贫困地区互联网基础设施建设，扩大农村网络覆盖面；通过网络，为贫困群众打开了解中国和世界的窗口；建立扶贫基础数据库；实施农村电商工程；实施网络扶智工程；不断动态调整扶贫数据库，精准掌握贫困户的最新动态。</a:t>
            </a:r>
          </a:p>
          <a:p>
            <a:pPr marL="0" indent="0">
              <a:buNone/>
            </a:pPr>
            <a:r>
              <a:rPr lang="zh-CN" altLang="en-US" sz="2400"/>
              <a:t>（1）从以上二段采访录中任选其一，谈谈该扶贫方式带来的效果。（至少三点）</a:t>
            </a:r>
          </a:p>
          <a:p>
            <a:pPr marL="0" indent="0">
              <a:buNone/>
            </a:pPr>
            <a:endParaRPr lang="zh-CN" altLang="en-US" sz="2400"/>
          </a:p>
        </p:txBody>
      </p:sp>
      <p:sp>
        <p:nvSpPr>
          <p:cNvPr id="4" name="文本框 3"/>
          <p:cNvSpPr txBox="1"/>
          <p:nvPr/>
        </p:nvSpPr>
        <p:spPr>
          <a:xfrm>
            <a:off x="196215" y="5289550"/>
            <a:ext cx="11995785" cy="1568450"/>
          </a:xfrm>
          <a:prstGeom prst="rect">
            <a:avLst/>
          </a:prstGeom>
          <a:noFill/>
        </p:spPr>
        <p:txBody>
          <a:bodyPr wrap="square" rtlCol="0">
            <a:spAutoFit/>
          </a:bodyPr>
          <a:lstStyle/>
          <a:p>
            <a:r>
              <a:rPr lang="zh-CN" altLang="en-US" sz="2400" b="1">
                <a:gradFill>
                  <a:gsLst>
                    <a:gs pos="0">
                      <a:srgbClr val="012D86"/>
                    </a:gs>
                    <a:gs pos="100000">
                      <a:srgbClr val="0E2557"/>
                    </a:gs>
                  </a:gsLst>
                  <a:lin scaled="0"/>
                </a:gradFill>
                <a:latin typeface="楷体" panose="02010609060101010101" pitchFamily="49" charset="-122"/>
                <a:ea typeface="楷体" panose="02010609060101010101" pitchFamily="49" charset="-122"/>
                <a:cs typeface="楷体" panose="02010609060101010101" pitchFamily="49" charset="-122"/>
              </a:rPr>
              <a:t>答案：（1）选取采访录一：有利于教师扎根乡村教育；有利于提高贫困居民素质，提高脱贫能力；有利于提高贫困居民创新意识和创新能力，推动贫困地区经济社会发展。选取采访录二：有利于开阔贫困地区居民的视野；有利于农民创新创业，拓宽农产品销售渠道，增加农民收入；有利于推进精准扶贫，提高精准扶贫的质量和效率。</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3" name="图片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31651"/>
            <a:ext cx="7899662" cy="3639845"/>
          </a:xfrm>
          <a:prstGeom prst="rect">
            <a:avLst/>
          </a:prstGeom>
        </p:spPr>
      </p:pic>
      <p:sp>
        <p:nvSpPr>
          <p:cNvPr id="7" name="文本框 6"/>
          <p:cNvSpPr txBox="1"/>
          <p:nvPr/>
        </p:nvSpPr>
        <p:spPr>
          <a:xfrm>
            <a:off x="4783876" y="2427179"/>
            <a:ext cx="4372147" cy="1200329"/>
          </a:xfrm>
          <a:prstGeom prst="rect">
            <a:avLst/>
          </a:prstGeom>
          <a:noFill/>
          <a:ln w="31750">
            <a:noFill/>
          </a:ln>
          <a:effectLst/>
        </p:spPr>
        <p:txBody>
          <a:bodyPr wrap="square" rtlCol="0">
            <a:spAutoFit/>
          </a:bodyPr>
          <a:lstStyle/>
          <a:p>
            <a:r>
              <a:rPr lang="zh-CN" altLang="en-US" sz="7200" b="1">
                <a:solidFill>
                  <a:srgbClr val="C10000"/>
                </a:solidFill>
                <a:latin typeface="华文隶书" panose="02010800040101010101" pitchFamily="2" charset="-122"/>
                <a:ea typeface="华文隶书" panose="02010800040101010101" pitchFamily="2" charset="-122"/>
                <a:cs typeface="+mn-ea"/>
                <a:sym typeface="+mn-lt"/>
              </a:rPr>
              <a:t>谢谢观看</a:t>
            </a: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1234" y="3627508"/>
            <a:ext cx="715348" cy="258416"/>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210" y="1202658"/>
            <a:ext cx="2932158" cy="5668838"/>
          </a:xfrm>
          <a:prstGeom prst="rect">
            <a:avLst/>
          </a:prstGeom>
        </p:spPr>
      </p:pic>
      <p:pic>
        <p:nvPicPr>
          <p:cNvPr id="15" name="New picture"/>
          <p:cNvPicPr/>
          <p:nvPr/>
        </p:nvPicPr>
        <p:blipFill>
          <a:blip r:embed="rId5"/>
          <a:stretch>
            <a:fillRect/>
          </a:stretch>
        </p:blipFill>
        <p:spPr>
          <a:xfrm>
            <a:off x="10426700" y="12623800"/>
            <a:ext cx="355600" cy="2540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7845afe8-444f-40c0-8017-f36ded7fd32e}"/>
  <p:tag name="TABLE_ENDDRAG_ORIGIN_RECT" val="932*174"/>
  <p:tag name="TABLE_ENDDRAG_RECT" val="6*142*932*174"/>
</p:tagLst>
</file>

<file path=ppt/tags/tag2.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274</Paragraphs>
  <Slides>38</Slides>
  <Notes>1</Notes>
  <TotalTime>0</TotalTime>
  <HiddenSlides>0</HiddenSlides>
  <MMClips>0</MMClips>
  <ScaleCrop>0</ScaleCrop>
  <HeadingPairs>
    <vt:vector baseType="variant" size="6">
      <vt:variant>
        <vt:lpstr>Fonts used</vt:lpstr>
      </vt:variant>
      <vt:variant>
        <vt:i4>12</vt:i4>
      </vt:variant>
      <vt:variant>
        <vt:lpstr>Theme</vt:lpstr>
      </vt:variant>
      <vt:variant>
        <vt:i4>1</vt:i4>
      </vt:variant>
      <vt:variant>
        <vt:lpstr>Slide Titles</vt:lpstr>
      </vt:variant>
      <vt:variant>
        <vt:i4>38</vt:i4>
      </vt:variant>
    </vt:vector>
  </HeadingPairs>
  <TitlesOfParts>
    <vt:vector baseType="lpstr" size="51">
      <vt:lpstr>Arial</vt:lpstr>
      <vt:lpstr>等线 Light</vt:lpstr>
      <vt:lpstr>等线</vt:lpstr>
      <vt:lpstr>楷体</vt:lpstr>
      <vt:lpstr>微软雅黑</vt:lpstr>
      <vt:lpstr>Calibri Light</vt:lpstr>
      <vt:lpstr>Calibri</vt:lpstr>
      <vt:lpstr>华文新魏</vt:lpstr>
      <vt:lpstr>宋体</vt:lpstr>
      <vt:lpstr>Times New Roman</vt:lpstr>
      <vt:lpstr>黑体</vt:lpstr>
      <vt:lpstr>华文隶书</vt:lpstr>
      <vt:lpstr>Office 主题​​</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富强、创新、民主、核心主干句归纳</vt:lpstr>
      <vt:lpstr>PowerPoint Presentation</vt:lpstr>
      <vt:lpstr>三、真题解析， 中考预测</vt:lpstr>
      <vt:lpstr>PowerPoint Presentation</vt:lpstr>
      <vt:lpstr>PowerPoint Presentation</vt:lpstr>
      <vt:lpstr>PowerPoint Presentation</vt:lpstr>
      <vt:lpstr>PowerPoint Presentation</vt:lpstr>
      <vt:lpstr>PowerPoint Presentation</vt:lpstr>
      <vt:lpstr>PowerPoint Presentation</vt:lpstr>
      <vt:lpstr>2020年中考命题总结与2021年中考命题思考</vt:lpstr>
      <vt:lpstr>        四、课堂练习，  学以致用</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2021-02-03T13:51:16.866</cp:lastPrinted>
  <dcterms:created xsi:type="dcterms:W3CDTF">2021-02-03T13:51:16Z</dcterms:created>
  <dcterms:modified xsi:type="dcterms:W3CDTF">2021-02-03T05:51:18Z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