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1" r:id="rId3"/>
    <p:sldMasterId id="2147483664" r:id="rId4"/>
  </p:sldMasterIdLst>
  <p:notesMasterIdLst>
    <p:notesMasterId r:id="rId36"/>
  </p:notesMasterIdLst>
  <p:handoutMasterIdLst>
    <p:handoutMasterId r:id="rId37"/>
  </p:handoutMasterIdLst>
  <p:sldIdLst>
    <p:sldId id="297" r:id="rId5"/>
    <p:sldId id="779" r:id="rId6"/>
    <p:sldId id="780" r:id="rId7"/>
    <p:sldId id="781" r:id="rId8"/>
    <p:sldId id="782" r:id="rId9"/>
    <p:sldId id="783" r:id="rId10"/>
    <p:sldId id="784" r:id="rId11"/>
    <p:sldId id="808" r:id="rId12"/>
    <p:sldId id="785" r:id="rId13"/>
    <p:sldId id="786" r:id="rId14"/>
    <p:sldId id="787" r:id="rId15"/>
    <p:sldId id="788" r:id="rId16"/>
    <p:sldId id="789" r:id="rId17"/>
    <p:sldId id="790" r:id="rId18"/>
    <p:sldId id="791" r:id="rId19"/>
    <p:sldId id="792" r:id="rId20"/>
    <p:sldId id="793" r:id="rId21"/>
    <p:sldId id="794" r:id="rId22"/>
    <p:sldId id="795" r:id="rId23"/>
    <p:sldId id="796" r:id="rId24"/>
    <p:sldId id="797" r:id="rId25"/>
    <p:sldId id="798" r:id="rId26"/>
    <p:sldId id="799" r:id="rId27"/>
    <p:sldId id="800" r:id="rId28"/>
    <p:sldId id="801" r:id="rId29"/>
    <p:sldId id="802" r:id="rId30"/>
    <p:sldId id="803" r:id="rId31"/>
    <p:sldId id="804" r:id="rId32"/>
    <p:sldId id="805" r:id="rId33"/>
    <p:sldId id="806" r:id="rId34"/>
    <p:sldId id="807" r:id="rId35"/>
  </p:sldIdLst>
  <p:sldSz cx="10622280" cy="6858000"/>
  <p:notesSz cx="6858000" cy="9144000"/>
  <p:defaultTextStyle>
    <a:defPPr>
      <a:defRPr lang="zh-CN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B3FE"/>
    <a:srgbClr val="00B3FD"/>
    <a:srgbClr val="0000FF"/>
    <a:srgbClr val="CCFFCC"/>
    <a:srgbClr val="99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9247"/>
    <p:restoredTop sz="94979"/>
  </p:normalViewPr>
  <p:slideViewPr>
    <p:cSldViewPr showGuides="1">
      <p:cViewPr varScale="1">
        <p:scale>
          <a:sx n="82" d="100"/>
          <a:sy n="82" d="100"/>
        </p:scale>
        <p:origin x="1387" y="48"/>
      </p:cViewPr>
      <p:guideLst>
        <p:guide orient="horz" pos="2175"/>
        <p:guide pos="333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40" Type="http://schemas.openxmlformats.org/officeDocument/2006/relationships/tableStyles" Target="tableStyles.xml"/><Relationship Id="rId4" Type="http://schemas.openxmlformats.org/officeDocument/2006/relationships/slideMaster" Target="slideMasters/slideMaster3.xml"/><Relationship Id="rId39" Type="http://schemas.openxmlformats.org/officeDocument/2006/relationships/viewProps" Target="viewProps.xml"/><Relationship Id="rId38" Type="http://schemas.openxmlformats.org/officeDocument/2006/relationships/presProps" Target="presProps.xml"/><Relationship Id="rId37" Type="http://schemas.openxmlformats.org/officeDocument/2006/relationships/handoutMaster" Target="handoutMasters/handoutMaster1.xml"/><Relationship Id="rId36" Type="http://schemas.openxmlformats.org/officeDocument/2006/relationships/notesMaster" Target="notesMasters/notesMaster1.xml"/><Relationship Id="rId35" Type="http://schemas.openxmlformats.org/officeDocument/2006/relationships/slide" Target="slides/slide31.xml"/><Relationship Id="rId34" Type="http://schemas.openxmlformats.org/officeDocument/2006/relationships/slide" Target="slides/slide30.xml"/><Relationship Id="rId33" Type="http://schemas.openxmlformats.org/officeDocument/2006/relationships/slide" Target="slides/slide29.xml"/><Relationship Id="rId32" Type="http://schemas.openxmlformats.org/officeDocument/2006/relationships/slide" Target="slides/slide28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622558A-30FB-40BC-8A10-6EBA9ED55720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p>
            <a:pPr lvl="0" algn="r">
              <a:buNone/>
            </a:pPr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7DFFDA5-D74A-48FA-9E5B-C35AD6F189DA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039813" y="1143000"/>
            <a:ext cx="47783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二级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三级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四级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五级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p>
            <a:pPr lvl="0" algn="r">
              <a:buNone/>
            </a:pPr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796925" y="2130425"/>
            <a:ext cx="9028113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93850" y="3886200"/>
            <a:ext cx="7434263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406900"/>
            <a:ext cx="9028112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2906713"/>
            <a:ext cx="902811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31813" y="1600200"/>
            <a:ext cx="470217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386388" y="1600200"/>
            <a:ext cx="4703762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31813" y="1535113"/>
            <a:ext cx="469265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31813" y="2174875"/>
            <a:ext cx="469265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395913" y="1535113"/>
            <a:ext cx="469423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395913" y="2174875"/>
            <a:ext cx="469423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1813" y="273050"/>
            <a:ext cx="3494087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152900" y="273050"/>
            <a:ext cx="59372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31813" y="1435100"/>
            <a:ext cx="3494087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081213" y="4800600"/>
            <a:ext cx="6373812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081213" y="612775"/>
            <a:ext cx="6373812" cy="4114800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081213" y="5367338"/>
            <a:ext cx="6373812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700963" y="274638"/>
            <a:ext cx="2389187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31813" y="274638"/>
            <a:ext cx="701675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796647" y="2130426"/>
            <a:ext cx="9028669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93295" y="3886200"/>
            <a:ext cx="7435374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062" y="4406901"/>
            <a:ext cx="9028669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062" y="2906713"/>
            <a:ext cx="9028669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31098" y="1600201"/>
            <a:ext cx="4691367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399498" y="1600201"/>
            <a:ext cx="4691367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31098" y="1535113"/>
            <a:ext cx="469321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31098" y="2174875"/>
            <a:ext cx="469321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395810" y="1535113"/>
            <a:ext cx="469505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395810" y="2174875"/>
            <a:ext cx="469505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1099" y="273050"/>
            <a:ext cx="349455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152893" y="273051"/>
            <a:ext cx="593797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31099" y="1435101"/>
            <a:ext cx="349455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081979" y="4800600"/>
            <a:ext cx="637317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081979" y="612775"/>
            <a:ext cx="6373178" cy="4114800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081979" y="5367338"/>
            <a:ext cx="637317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700923" y="274639"/>
            <a:ext cx="2389942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31098" y="274639"/>
            <a:ext cx="6992792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6" Type="http://schemas.openxmlformats.org/officeDocument/2006/relationships/theme" Target="../theme/theme1.xml"/><Relationship Id="rId5" Type="http://schemas.openxmlformats.org/officeDocument/2006/relationships/hyperlink" Target="..\..\&#30446;&#24405;.pptx" TargetMode="External"/><Relationship Id="rId4" Type="http://schemas.openxmlformats.org/officeDocument/2006/relationships/hyperlink" Target="..\&#30446;&#24405;.pptx" TargetMode="External"/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1.xml"/><Relationship Id="rId8" Type="http://schemas.openxmlformats.org/officeDocument/2006/relationships/slideLayout" Target="../slideLayouts/slideLayout10.xml"/><Relationship Id="rId7" Type="http://schemas.openxmlformats.org/officeDocument/2006/relationships/slideLayout" Target="../slideLayouts/slideLayout9.xml"/><Relationship Id="rId6" Type="http://schemas.openxmlformats.org/officeDocument/2006/relationships/slideLayout" Target="../slideLayouts/slideLayout8.xml"/><Relationship Id="rId5" Type="http://schemas.openxmlformats.org/officeDocument/2006/relationships/slideLayout" Target="../slideLayouts/slideLayout7.xml"/><Relationship Id="rId4" Type="http://schemas.openxmlformats.org/officeDocument/2006/relationships/slideLayout" Target="../slideLayouts/slideLayout6.xml"/><Relationship Id="rId3" Type="http://schemas.openxmlformats.org/officeDocument/2006/relationships/slideLayout" Target="../slideLayouts/slideLayout5.xml"/><Relationship Id="rId2" Type="http://schemas.openxmlformats.org/officeDocument/2006/relationships/slideLayout" Target="../slideLayouts/slideLayout4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3.xml"/><Relationship Id="rId10" Type="http://schemas.openxmlformats.org/officeDocument/2006/relationships/slideLayout" Target="../slideLayouts/slideLayout1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3.xml"/><Relationship Id="rId8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8.xml"/><Relationship Id="rId3" Type="http://schemas.openxmlformats.org/officeDocument/2006/relationships/slideLayout" Target="../slideLayouts/slideLayout17.xml"/><Relationship Id="rId2" Type="http://schemas.openxmlformats.org/officeDocument/2006/relationships/slideLayout" Target="../slideLayouts/slideLayout16.xml"/><Relationship Id="rId13" Type="http://schemas.openxmlformats.org/officeDocument/2006/relationships/theme" Target="../theme/theme3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25.xml"/><Relationship Id="rId10" Type="http://schemas.openxmlformats.org/officeDocument/2006/relationships/slideLayout" Target="../slideLayouts/slideLayout24.xml"/><Relationship Id="rId1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文本占位符 2"/>
          <p:cNvSpPr>
            <a:spLocks noGrp="1"/>
          </p:cNvSpPr>
          <p:nvPr>
            <p:ph type="body" idx="1"/>
          </p:nvPr>
        </p:nvSpPr>
        <p:spPr>
          <a:xfrm>
            <a:off x="485775" y="657225"/>
            <a:ext cx="9650413" cy="56515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6" name="椭圆 5">
            <a:hlinkClick r:id="rId4" action="ppaction://hlinkfile"/>
          </p:cNvPr>
          <p:cNvSpPr/>
          <p:nvPr/>
        </p:nvSpPr>
        <p:spPr>
          <a:xfrm>
            <a:off x="6582852" y="6450924"/>
            <a:ext cx="762997" cy="328782"/>
          </a:xfrm>
          <a:prstGeom prst="ellipse">
            <a:avLst/>
          </a:prstGeom>
          <a:solidFill>
            <a:srgbClr val="A5A5A5"/>
          </a:solidFill>
          <a:ln w="12700" cap="flat" cmpd="sng" algn="ctr">
            <a:noFill/>
            <a:prstDash val="solid"/>
            <a:miter lim="800000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  <a:hlinkClick r:id="rId5" tooltip="" action="ppaction://hlinkfile"/>
              </a:rPr>
              <a:t>目录</a:t>
            </a:r>
            <a:endParaRPr kumimoji="0" lang="zh-CN" altLang="en-US" sz="14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7" name="椭圆 6">
            <a:hlinkClick r:id="" action="ppaction://hlinkshowjump?jump=previousslide"/>
          </p:cNvPr>
          <p:cNvSpPr/>
          <p:nvPr/>
        </p:nvSpPr>
        <p:spPr>
          <a:xfrm>
            <a:off x="8200878" y="6460789"/>
            <a:ext cx="762997" cy="328782"/>
          </a:xfrm>
          <a:prstGeom prst="ellipse">
            <a:avLst/>
          </a:prstGeom>
          <a:solidFill>
            <a:srgbClr val="A5A5A5"/>
          </a:solidFill>
          <a:ln w="12700" cap="flat" cmpd="sng" algn="ctr">
            <a:noFill/>
            <a:prstDash val="solid"/>
            <a:miter lim="800000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上页</a:t>
            </a:r>
            <a:endParaRPr kumimoji="0" lang="zh-CN" altLang="en-US" sz="14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8" name="椭圆 7">
            <a:hlinkClick r:id="" action="ppaction://hlinkshowjump?jump=firstslide"/>
          </p:cNvPr>
          <p:cNvSpPr/>
          <p:nvPr/>
        </p:nvSpPr>
        <p:spPr>
          <a:xfrm>
            <a:off x="7386486" y="6445558"/>
            <a:ext cx="762997" cy="328782"/>
          </a:xfrm>
          <a:prstGeom prst="ellipse">
            <a:avLst/>
          </a:prstGeom>
          <a:solidFill>
            <a:srgbClr val="A5A5A5"/>
          </a:solidFill>
          <a:ln w="12700" cap="flat" cmpd="sng" algn="ctr">
            <a:noFill/>
            <a:prstDash val="solid"/>
            <a:miter lim="800000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首页</a:t>
            </a:r>
            <a:endParaRPr kumimoji="0" lang="zh-CN" altLang="en-US" sz="14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9" name="椭圆 8">
            <a:hlinkClick r:id="" action="ppaction://hlinkshowjump?jump=nextslide"/>
          </p:cNvPr>
          <p:cNvSpPr/>
          <p:nvPr/>
        </p:nvSpPr>
        <p:spPr>
          <a:xfrm>
            <a:off x="9008500" y="6439273"/>
            <a:ext cx="762997" cy="328782"/>
          </a:xfrm>
          <a:prstGeom prst="ellipse">
            <a:avLst/>
          </a:prstGeom>
          <a:solidFill>
            <a:srgbClr val="A5A5A5"/>
          </a:solidFill>
          <a:ln w="12700" cap="flat" cmpd="sng" algn="ctr">
            <a:noFill/>
            <a:prstDash val="solid"/>
            <a:miter lim="800000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下页</a:t>
            </a:r>
            <a:endParaRPr kumimoji="0" lang="zh-CN" altLang="en-US" sz="14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9804568" y="6450924"/>
            <a:ext cx="762997" cy="328782"/>
          </a:xfrm>
          <a:prstGeom prst="ellipse">
            <a:avLst/>
          </a:prstGeom>
          <a:solidFill>
            <a:srgbClr val="A5A5A5"/>
          </a:solidFill>
          <a:ln w="12700" cap="flat" cmpd="sng" algn="ctr">
            <a:noFill/>
            <a:prstDash val="solid"/>
            <a:miter lim="800000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1" i="0" u="none" strike="noStrike" kern="0" cap="none" spc="0" normalizeH="0" baseline="0" noProof="0">
              <a:ln>
                <a:noFill/>
              </a:ln>
              <a:solidFill>
                <a:srgbClr val="AB0019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1" name="灯片编号占位符 5"/>
          <p:cNvSpPr txBox="1"/>
          <p:nvPr/>
        </p:nvSpPr>
        <p:spPr>
          <a:xfrm>
            <a:off x="9902825" y="6432550"/>
            <a:ext cx="557213" cy="365125"/>
          </a:xfrm>
          <a:prstGeom prst="rect">
            <a:avLst/>
          </a:prstGeom>
        </p:spPr>
        <p:txBody>
          <a:bodyPr anchor="ctr"/>
          <a:p>
            <a:pPr lvl="0" algn="ctr" eaLnBrk="1" hangingPunct="1">
              <a:buNone/>
            </a:pPr>
            <a:fld id="{9A0DB2DC-4C9A-4742-B13C-FB6460FD3503}" type="slidenum">
              <a:rPr lang="zh-CN" altLang="en-US" sz="1600" b="1" dirty="0">
                <a:solidFill>
                  <a:srgbClr val="0070C0"/>
                </a:solidFill>
                <a:latin typeface="Calibri" panose="020F0502020204030204" pitchFamily="34" charset="0"/>
              </a:rPr>
            </a:fld>
            <a:endParaRPr lang="zh-CN" altLang="en-US" sz="1600" b="1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标题占位符 1"/>
          <p:cNvSpPr>
            <a:spLocks noGrp="1"/>
          </p:cNvSpPr>
          <p:nvPr>
            <p:ph type="title"/>
          </p:nvPr>
        </p:nvSpPr>
        <p:spPr>
          <a:xfrm>
            <a:off x="531813" y="274638"/>
            <a:ext cx="9558337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051" name="文本占位符 2"/>
          <p:cNvSpPr>
            <a:spLocks noGrp="1"/>
          </p:cNvSpPr>
          <p:nvPr>
            <p:ph type="body" idx="1"/>
          </p:nvPr>
        </p:nvSpPr>
        <p:spPr>
          <a:xfrm>
            <a:off x="531813" y="1600200"/>
            <a:ext cx="9558337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531813" y="6356350"/>
            <a:ext cx="24780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629025" y="6356350"/>
            <a:ext cx="33639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7612063" y="6356350"/>
            <a:ext cx="2478088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  <p:sldLayoutId id="2147483663" r:id="rId1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1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074" name="标题占位符 1"/>
          <p:cNvSpPr>
            <a:spLocks noGrp="1"/>
          </p:cNvSpPr>
          <p:nvPr>
            <p:ph type="title"/>
          </p:nvPr>
        </p:nvSpPr>
        <p:spPr>
          <a:xfrm>
            <a:off x="531813" y="274638"/>
            <a:ext cx="9558337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075" name="文本占位符 2"/>
          <p:cNvSpPr>
            <a:spLocks noGrp="1"/>
          </p:cNvSpPr>
          <p:nvPr>
            <p:ph type="body" idx="1"/>
          </p:nvPr>
        </p:nvSpPr>
        <p:spPr>
          <a:xfrm>
            <a:off x="414338" y="1557338"/>
            <a:ext cx="9558337" cy="4525962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531813" y="6356350"/>
            <a:ext cx="24780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629025" y="6356350"/>
            <a:ext cx="33639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7612063" y="6356350"/>
            <a:ext cx="2478088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0.png"/><Relationship Id="rId1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4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6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7.png"/></Relationships>
</file>

<file path=ppt/slides/_rels/slide25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image" Target="../media/image18.jpeg"/></Relationships>
</file>

<file path=ppt/slides/_rels/slide2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image" Target="../media/image24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7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8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9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0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8" name="TextBox 16"/>
          <p:cNvSpPr txBox="1">
            <a:spLocks noChangeArrowheads="1"/>
          </p:cNvSpPr>
          <p:nvPr/>
        </p:nvSpPr>
        <p:spPr bwMode="auto">
          <a:xfrm>
            <a:off x="-71437" y="1827213"/>
            <a:ext cx="10494963" cy="92202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第1讲　牛顿运动定律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1998980" y="1412875"/>
            <a:ext cx="613410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/>
            <a:r>
              <a:rPr lang="zh-CN" sz="4000" b="1">
                <a:solidFill>
                  <a:srgbClr val="FF0000"/>
                </a:solidFill>
                <a:latin typeface="宋体" panose="02010600030101010101" pitchFamily="2" charset="-122"/>
                <a:cs typeface="方正书宋_GBK" panose="03000509000000000000" charset="-122"/>
              </a:rPr>
              <a:t>第三章牛顿运动定律</a:t>
            </a:r>
            <a:endParaRPr lang="zh-CN" altLang="en-US" sz="1400" b="1">
              <a:solidFill>
                <a:srgbClr val="FF0000"/>
              </a:solidFill>
              <a:cs typeface="方正书宋_GBK" panose="03000509000000000000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42" name="必备知识.eps" descr="id:2147495772;FounderCES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47090" y="764540"/>
            <a:ext cx="8799830" cy="403225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6150" y="1485900"/>
            <a:ext cx="8879840" cy="476313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022215" y="1480185"/>
            <a:ext cx="2824480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</a:rPr>
              <a:t>匀速直线运动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470775" y="1484630"/>
            <a:ext cx="2824480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</a:rPr>
              <a:t>静止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175375" y="2205355"/>
            <a:ext cx="2824480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</a:rPr>
              <a:t>匀速直线运动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8695690" y="2277110"/>
            <a:ext cx="2824480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</a:rPr>
              <a:t>静止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510915" y="2997200"/>
            <a:ext cx="2824480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</a:rPr>
              <a:t>质量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047990" y="3357245"/>
            <a:ext cx="2824480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</a:rPr>
              <a:t>无关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463665" y="4005580"/>
            <a:ext cx="2824480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</a:rPr>
              <a:t>力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911590" y="4005580"/>
            <a:ext cx="2824480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</a:rPr>
              <a:t>质量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5311140" y="4365625"/>
            <a:ext cx="2824480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</a:rPr>
              <a:t>力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3305" y="4797425"/>
            <a:ext cx="667385" cy="608965"/>
          </a:xfrm>
          <a:prstGeom prst="rect">
            <a:avLst/>
          </a:prstGeom>
        </p:spPr>
      </p:pic>
      <p:sp>
        <p:nvSpPr>
          <p:cNvPr id="16" name="文本框 15"/>
          <p:cNvSpPr txBox="1"/>
          <p:nvPr/>
        </p:nvSpPr>
        <p:spPr>
          <a:xfrm>
            <a:off x="4735195" y="4853305"/>
            <a:ext cx="2824480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</a:rPr>
              <a:t>F=ma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5023485" y="5229860"/>
            <a:ext cx="2824480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</a:rPr>
              <a:t>惯性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898900" y="5589270"/>
            <a:ext cx="2824480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</a:rPr>
              <a:t>宏观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239385" y="5661660"/>
            <a:ext cx="2824480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</a:rPr>
              <a:t>低速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8" grpId="0"/>
      <p:bldP spid="9" grpId="0"/>
      <p:bldP spid="10" grpId="0"/>
      <p:bldP spid="11" grpId="0"/>
      <p:bldP spid="12" grpId="0"/>
      <p:bldP spid="13" grpId="0"/>
      <p:bldP spid="16" grpId="0"/>
      <p:bldP spid="17" grpId="0"/>
      <p:bldP spid="18" grpId="0"/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9435" y="621030"/>
            <a:ext cx="9879965" cy="5699125"/>
          </a:xfrm>
          <a:prstGeom prst="rect">
            <a:avLst/>
          </a:prstGeom>
        </p:spPr>
      </p:pic>
      <p:sp>
        <p:nvSpPr>
          <p:cNvPr id="20" name="文本框 19"/>
          <p:cNvSpPr txBox="1"/>
          <p:nvPr/>
        </p:nvSpPr>
        <p:spPr>
          <a:xfrm>
            <a:off x="4087495" y="1053465"/>
            <a:ext cx="1339850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</a:rPr>
              <a:t>作用力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526405" y="1053465"/>
            <a:ext cx="1339850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</a:rPr>
              <a:t>反作用力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687310" y="1485265"/>
            <a:ext cx="1339850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</a:rPr>
              <a:t>大小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286635" y="1917065"/>
            <a:ext cx="1339850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</a:rPr>
              <a:t>相反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086860" y="1917065"/>
            <a:ext cx="1339850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</a:rPr>
              <a:t>同一直线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366770" y="2421255"/>
            <a:ext cx="1339850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</a:rPr>
              <a:t>F=-F'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174740" y="2780665"/>
            <a:ext cx="1339850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</a:rPr>
              <a:t>作用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687310" y="2781300"/>
            <a:ext cx="1339850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</a:rPr>
              <a:t>依存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104005" y="3190240"/>
            <a:ext cx="2112645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</a:rPr>
              <a:t>任何运动状态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437890" y="3933190"/>
            <a:ext cx="1874520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  <a:sym typeface="+mn-ea"/>
              </a:rPr>
              <a:t>基本单位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023485" y="3933190"/>
            <a:ext cx="3182620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</a:rPr>
              <a:t>导出单位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7830820" y="4365625"/>
            <a:ext cx="1339850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</a:rPr>
              <a:t>质量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8695055" y="4365625"/>
            <a:ext cx="1339850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</a:rPr>
              <a:t>长度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286635" y="4797425"/>
            <a:ext cx="1339850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</a:rPr>
              <a:t>时间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967220" y="4797425"/>
            <a:ext cx="1339850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</a:rPr>
              <a:t>千克(kg)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550910" y="4846955"/>
            <a:ext cx="1339850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</a:rPr>
              <a:t>米(m)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2719070" y="5229225"/>
            <a:ext cx="1339850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</a:rPr>
              <a:t>　秒(s)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446270" y="5661660"/>
            <a:ext cx="1530985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</a:rPr>
              <a:t>物理公式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44" name="关键能力.eps" descr="id:2147495786;FounderCES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8950" y="549275"/>
            <a:ext cx="9437370" cy="43243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271145" y="1122045"/>
            <a:ext cx="10118725" cy="37846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chemeClr val="tx1"/>
                </a:solidFill>
              </a:rPr>
              <a:t>考点一牛顿第一定律</a:t>
            </a:r>
            <a:endParaRPr lang="zh-CN" altLang="en-US"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chemeClr val="tx1"/>
                </a:solidFill>
              </a:rPr>
              <a:t>【考点内化】</a:t>
            </a:r>
            <a:endParaRPr lang="zh-CN" altLang="en-US"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chemeClr val="tx1"/>
                </a:solidFill>
              </a:rPr>
              <a:t>1.伽利略理想实验反映了什么思想方法?</a:t>
            </a:r>
            <a:endParaRPr lang="zh-CN" altLang="en-US"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chemeClr val="tx1"/>
                </a:solidFill>
              </a:rPr>
              <a:t>伽利略理想实验是“想象”的实验,但这个实验反映了一种物理思想,它是建立在可靠的事实基础之上的,以事实为依据,以抽象为指导,抓住主要因素,忽略次要因素,从而揭示了正确的自然规律。</a:t>
            </a:r>
            <a:endParaRPr lang="zh-CN" altLang="en-US"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chemeClr val="tx1"/>
                </a:solidFill>
              </a:rPr>
              <a:t>伽利略理想实验把“实验事实+科学推理”和谐地结合在一起,有力地推翻了亚里士多德的错误观点,从而推动了科学的进步。</a:t>
            </a:r>
            <a:endParaRPr lang="zh-CN" altLang="en-US" sz="2000" b="1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/>
        </p:nvSpPr>
        <p:spPr>
          <a:xfrm>
            <a:off x="414655" y="619760"/>
            <a:ext cx="9779000" cy="37846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chemeClr val="tx1"/>
                </a:solidFill>
              </a:rPr>
              <a:t>2.如何理解牛顿第一定律的两句话?</a:t>
            </a:r>
            <a:endParaRPr lang="zh-CN" altLang="en-US"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chemeClr val="tx1"/>
                </a:solidFill>
              </a:rPr>
              <a:t>(1)第一句话揭示了不受力作用时物体的运动规律</a:t>
            </a:r>
            <a:endParaRPr lang="zh-CN" altLang="en-US"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chemeClr val="tx1"/>
                </a:solidFill>
              </a:rPr>
              <a:t>牛顿第一定律描述的是一种理想状态——物体不受力。实际上,不受力的物体是不存在的。当物体受外力作用,但所受合力为零时,其作用效果跟不受力作用相同。因此,我们可以把理想情况下的“不受力”理解为实际情况上的“所受合外力为零”。</a:t>
            </a:r>
            <a:endParaRPr lang="zh-CN" altLang="en-US"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chemeClr val="tx1"/>
                </a:solidFill>
              </a:rPr>
              <a:t>(2)第二句话揭示了力的本质</a:t>
            </a:r>
            <a:endParaRPr lang="zh-CN" altLang="en-US"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chemeClr val="tx1"/>
                </a:solidFill>
              </a:rPr>
              <a:t>力是改变运动状态的原因,不是维持运动状态的原因。即物体一旦受到外力的作用,要么速度大小改变,要么速度方向改变,要么速度大小和方向都改变。</a:t>
            </a:r>
            <a:endParaRPr lang="zh-CN" altLang="en-US" sz="2000" b="1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/>
        </p:nvSpPr>
        <p:spPr>
          <a:xfrm>
            <a:off x="414655" y="619760"/>
            <a:ext cx="9779000" cy="37846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chemeClr val="tx1"/>
                </a:solidFill>
              </a:rPr>
              <a:t>3.如何深化理解惯性?</a:t>
            </a:r>
            <a:endParaRPr lang="zh-CN" altLang="en-US"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chemeClr val="tx1"/>
                </a:solidFill>
              </a:rPr>
              <a:t>(1)理解物体不受力与受到外力情况下的惯性表现形式</a:t>
            </a:r>
            <a:endParaRPr lang="zh-CN" altLang="en-US"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chemeClr val="tx1"/>
                </a:solidFill>
              </a:rPr>
              <a:t>物体不受力(或所受合外力等于零)时,惯性表现形式:保持原来匀速直线运动状态或静止状态。物体受到外力(即合外力不等于零)时,惯性表现形式:运动状态(即速度)发生改变。改变的难易程度与惯性有关:惯性大,改变难;惯性小,改变易。</a:t>
            </a:r>
            <a:endParaRPr lang="zh-CN" altLang="en-US"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chemeClr val="tx1"/>
                </a:solidFill>
              </a:rPr>
              <a:t>(2)惯性大小的决定因素</a:t>
            </a:r>
            <a:endParaRPr lang="zh-CN" altLang="en-US"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chemeClr val="tx1"/>
                </a:solidFill>
              </a:rPr>
              <a:t>物体质量是惯性大小唯一的决定因素:质量大,惯性大;质量小,惯性小。与物体的受力情况、运动状态(即速度)无关。</a:t>
            </a:r>
            <a:endParaRPr lang="zh-CN" altLang="en-US" sz="2000" b="1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/>
        </p:nvSpPr>
        <p:spPr>
          <a:xfrm>
            <a:off x="414655" y="619760"/>
            <a:ext cx="9779000" cy="33229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chemeClr val="tx1"/>
                </a:solidFill>
              </a:rPr>
              <a:t>【考点过关】</a:t>
            </a:r>
            <a:endParaRPr lang="zh-CN" altLang="en-US"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chemeClr val="tx1"/>
                </a:solidFill>
              </a:rPr>
              <a:t>1.明辨是非——以下有关“伽利略理想实验、牛顿第一定律、惯性”的判断,哪些是正确的?哪些是错误的?</a:t>
            </a:r>
            <a:endParaRPr lang="zh-CN" altLang="en-US"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chemeClr val="tx1"/>
                </a:solidFill>
              </a:rPr>
              <a:t>(1)伽利略理想实验是真实的实验,实验达到理想。	(　　)</a:t>
            </a:r>
            <a:endParaRPr lang="zh-CN" altLang="en-US"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chemeClr val="tx1"/>
                </a:solidFill>
              </a:rPr>
              <a:t>(2)牛顿第一定律也叫惯性定律,惯性定律跟惯性一样。	(　　)</a:t>
            </a:r>
            <a:endParaRPr lang="zh-CN" altLang="en-US"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chemeClr val="tx1"/>
                </a:solidFill>
              </a:rPr>
              <a:t>(3)物体不能保持原来的运动状态是因为受到惯性力的作用。	(　　)</a:t>
            </a:r>
            <a:endParaRPr lang="zh-CN" altLang="en-US"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chemeClr val="tx1"/>
                </a:solidFill>
              </a:rPr>
              <a:t>(4)惯性存在于物体保持匀速直线运动状态中,不存在于加速运动中。	(　　)</a:t>
            </a:r>
            <a:endParaRPr lang="zh-CN" altLang="en-US" sz="2000" b="1">
              <a:solidFill>
                <a:schemeClr val="tx1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103620" y="2004695"/>
            <a:ext cx="1530985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</a:rPr>
              <a:t>×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967220" y="2493010"/>
            <a:ext cx="1530985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</a:rPr>
              <a:t>×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903210" y="2924810"/>
            <a:ext cx="1530985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</a:rPr>
              <a:t>×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839835" y="3389630"/>
            <a:ext cx="1530985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</a:rPr>
              <a:t>×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" grpId="0"/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" name="文本框 18"/>
          <p:cNvSpPr txBox="1"/>
          <p:nvPr/>
        </p:nvSpPr>
        <p:spPr>
          <a:xfrm>
            <a:off x="487045" y="476885"/>
            <a:ext cx="9546590" cy="42462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</a:rPr>
              <a:t>解析:(1)伽利略理想实验是“想象”的实验,真做了实验,则达不到“理想”,即小球滚动不到另一斜面等高的位置。</a:t>
            </a:r>
            <a:endParaRPr lang="zh-CN" altLang="en-US" sz="2000" b="1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</a:rPr>
              <a:t>(2)牛顿第一定律也叫惯性定律,是物体在不受力条件下的物理规律,如果研究物体受到力的作用下的运动状态,则属于牛顿第二定律。惯性是指物体保持匀速直线运动状态或静止状态的性质,但惯性是无条件的,不管物体是否受力,运动状态如何,惯性都是可以研究的。</a:t>
            </a:r>
            <a:endParaRPr lang="zh-CN" altLang="en-US" sz="2000" b="1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</a:rPr>
              <a:t>(3)物体不能保持原来的运动状态的原因不在于惯性,而在于受到外力的作用。惯性是由物体自身的质量决定的,没有力的特征,所以不能称惯性力。</a:t>
            </a:r>
            <a:endParaRPr lang="zh-CN" altLang="en-US" sz="2000" b="1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</a:rPr>
              <a:t>(4)由(3)可知,只要物体有质量,就会有惯性,与物体的运动状态无关。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/>
        </p:nvSpPr>
        <p:spPr>
          <a:xfrm>
            <a:off x="414655" y="619760"/>
            <a:ext cx="9779000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chemeClr val="tx1"/>
                </a:solidFill>
              </a:rPr>
              <a:t>2.请根据如图所示的情况,说明车子所处的状态,并对这种情景作出解释。</a:t>
            </a:r>
            <a:endParaRPr lang="zh-CN" altLang="en-US" sz="2000" b="1">
              <a:solidFill>
                <a:schemeClr val="tx1"/>
              </a:solidFill>
            </a:endParaRPr>
          </a:p>
        </p:txBody>
      </p:sp>
      <p:pic>
        <p:nvPicPr>
          <p:cNvPr id="346" name="GZWL396.eps" descr="id:2147495800;FounderCES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79565" y="1268730"/>
            <a:ext cx="2878455" cy="180848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486410" y="3572510"/>
            <a:ext cx="9691370" cy="1476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</a:rPr>
              <a:t>解答:运用惯性解释相关现象。由图知公交汽车内的乘客的上身都在向前倾斜,说明汽车处于减速运动状态或紧急刹车状态。由于乘客的脚或下半身跟随车的状态,而上身因为要保持原来的运动状态,自然就会向前倾斜,这是惯性造成的结果。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/>
        </p:nvSpPr>
        <p:spPr>
          <a:xfrm>
            <a:off x="414655" y="619760"/>
            <a:ext cx="9779000" cy="28613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chemeClr val="tx1"/>
                </a:solidFill>
              </a:rPr>
              <a:t>考点二牛顿第二定律</a:t>
            </a:r>
            <a:endParaRPr lang="zh-CN" altLang="en-US"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chemeClr val="tx1"/>
                </a:solidFill>
              </a:rPr>
              <a:t>【考点内化】</a:t>
            </a:r>
            <a:endParaRPr lang="zh-CN" altLang="en-US"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chemeClr val="tx1"/>
                </a:solidFill>
              </a:rPr>
              <a:t>如何进一步理解牛顿第二定律的内涵?</a:t>
            </a:r>
            <a:endParaRPr lang="zh-CN" altLang="en-US"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chemeClr val="tx1"/>
                </a:solidFill>
              </a:rPr>
              <a:t>牛顿第二定律明确了物体的受力情况和运动情况之间的定量关系。而加速度是联系力与运动变化的桥梁。牛顿第二定律F=ma仅仅只有三个物理量,具有简洁之美,却蕴含着强大的物理逻辑关系,请看下表:</a:t>
            </a:r>
            <a:endParaRPr lang="zh-CN" altLang="en-US" sz="2000" b="1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2" name="表格 1"/>
          <p:cNvGraphicFramePr/>
          <p:nvPr>
            <p:custDataLst>
              <p:tags r:id="rId1"/>
            </p:custDataLst>
          </p:nvPr>
        </p:nvGraphicFramePr>
        <p:xfrm>
          <a:off x="586740" y="857885"/>
          <a:ext cx="9355455" cy="49422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24840"/>
                <a:gridCol w="8730615"/>
              </a:tblGrid>
              <a:tr h="988695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因果性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力决定加速度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,只要物体所受合力不为零(无论合力多么小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),物体就获得加速度,即力是产生加速度的原因。力与速度没有直接的关系。当合外力为零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,即加速度为零时,速度却可能有最大值或最小值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6675" marR="66675" marT="0" marB="0" vert="horz" anchor="ctr" anchorCtr="0">
                    <a:lnL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403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矢量性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物体加速度的方向与物体所受合外力的方向总是相同的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66675" marR="66675" marT="0" marB="0" vert="horz" anchor="ctr" anchorCtr="0">
                    <a:lnL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88695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瞬时性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物体的加速度与物体所受的合外力总是同时产生,同时变化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,同时消失。所以牛顿第二定律反映的是力的瞬时效应,它是力的瞬时作用规律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6675" marR="66675" marT="0" marB="0" vert="horz" anchor="ctr" anchorCtr="0">
                    <a:lnL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8806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同体性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加速度、合外力、质量是对应于同一个物体的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,所以分析问题时一定要确定好研究对象,把研究对象在不同运动过程的受力情况搞清楚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6675" marR="66675" marT="0" marB="0" vert="horz" anchor="ctr" anchorCtr="0">
                    <a:lnL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88695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独立性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作用在物体上的每个力都独立地产生各自的加速度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,与物体是否受其他力的作用无关,合力的加速度即是这些加速度的矢量和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6675" marR="66675" marT="0" marB="0" vert="horz" anchor="ctr" anchorCtr="0">
                    <a:lnL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403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适应性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物体的加速度必须是对静止或匀速直线运动的参考系而言的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66675" marR="66675" marT="0" marB="0" vert="horz" anchor="ctr" anchorCtr="0">
                    <a:lnL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/>
        </p:nvSpPr>
        <p:spPr>
          <a:xfrm>
            <a:off x="414655" y="619760"/>
            <a:ext cx="9779000" cy="23996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chemeClr val="tx1"/>
                </a:solidFill>
              </a:rPr>
              <a:t>【考点过关】</a:t>
            </a:r>
            <a:endParaRPr lang="zh-CN" altLang="en-US"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chemeClr val="tx1"/>
                </a:solidFill>
              </a:rPr>
              <a:t>1.明辨是非——以下有关“牛顿第二定律”的判断,哪些是正确的?哪些是错误的?</a:t>
            </a:r>
            <a:endParaRPr lang="zh-CN" altLang="en-US"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chemeClr val="tx1"/>
                </a:solidFill>
              </a:rPr>
              <a:t>(1)由F=ma可知,物体所受合外力跟其质量和加速度的乘积成正比。	(　　)</a:t>
            </a:r>
            <a:endParaRPr lang="zh-CN" altLang="en-US"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chemeClr val="tx1"/>
                </a:solidFill>
              </a:rPr>
              <a:t>(2)由m=可知,物体质量跟其所受合外力成正比,跟加速度成反比。	(　　)</a:t>
            </a:r>
            <a:endParaRPr lang="zh-CN" altLang="en-US"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chemeClr val="tx1"/>
                </a:solidFill>
              </a:rPr>
              <a:t>(3)若物体的加速度大小不变,则其所受的合外力是恒力。	(　　)</a:t>
            </a:r>
            <a:endParaRPr lang="zh-CN" altLang="en-US" sz="2000" b="1">
              <a:solidFill>
                <a:schemeClr val="tx1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839835" y="1557020"/>
            <a:ext cx="1530985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</a:rPr>
              <a:t>×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903845" y="2061210"/>
            <a:ext cx="1530985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</a:rPr>
              <a:t>×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038975" y="2493010"/>
            <a:ext cx="1530985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</a:rPr>
              <a:t>×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86410" y="3429000"/>
            <a:ext cx="9418955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</a:rPr>
              <a:t>解析:(1)力是外部的,不是由其质量和加速度决定的;</a:t>
            </a:r>
            <a:endParaRPr lang="zh-CN" altLang="en-US" sz="2000" b="1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</a:rPr>
              <a:t>(2)质量是物体的本质属性,不是由合外力和加速度决定的;</a:t>
            </a:r>
            <a:endParaRPr lang="zh-CN" altLang="en-US" sz="2000" b="1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</a:rPr>
              <a:t>(3)加速度大小不变,但是加速度的方向可能是变化的,即加速度可能是变化的,则物体所受的合外力不一定是恒力。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  <p:bldP spid="4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/>
        </p:nvSpPr>
        <p:spPr>
          <a:xfrm>
            <a:off x="414655" y="619760"/>
            <a:ext cx="9926320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chemeClr val="tx1"/>
                </a:solidFill>
              </a:rPr>
              <a:t>2.如图,H是汽车安全气囊,内部有化学物质。当汽车高速行驶受到撞击时,化学物质会在瞬间爆发产生大量气体,充满气囊,填充在司乘人员与挡风玻璃、仪表板、方向盘之间,减轻司乘人员受伤的程度。某次事故发生时,汽车的速度是35 m/s,司机冲向气囊后经0.2 s停止运动,冲向气囊的部分人体质量大约为40 kg。试计算人体受到的平均冲击力。</a:t>
            </a:r>
            <a:endParaRPr lang="zh-CN" altLang="en-US" sz="2000" b="1">
              <a:solidFill>
                <a:schemeClr val="tx1"/>
              </a:solidFill>
            </a:endParaRPr>
          </a:p>
        </p:txBody>
      </p:sp>
      <p:pic>
        <p:nvPicPr>
          <p:cNvPr id="348" name="GZWL397.eps" descr="id:2147495822;FounderCES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87945" y="2853055"/>
            <a:ext cx="2161540" cy="178625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630555" y="2781300"/>
            <a:ext cx="6840220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</a:rPr>
              <a:t>解答:由已知条件得,汽车受到撞击时的加速度</a:t>
            </a:r>
            <a:endParaRPr lang="zh-CN" altLang="en-US" sz="2000" b="1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endParaRPr lang="zh-CN" altLang="en-US" sz="2000" b="1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</a:rPr>
              <a:t>根据牛顿第二定律可得F=ma=7 000 N</a:t>
            </a:r>
            <a:endParaRPr lang="zh-CN" altLang="en-US" sz="2000" b="1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</a:rPr>
              <a:t>因此人体受到的平均冲击力约为7 000 N。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310" y="3285490"/>
            <a:ext cx="1895475" cy="4857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/>
        </p:nvSpPr>
        <p:spPr>
          <a:xfrm>
            <a:off x="414655" y="619760"/>
            <a:ext cx="9926320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chemeClr val="tx1"/>
                </a:solidFill>
              </a:rPr>
              <a:t>考点三牛顿第三定律</a:t>
            </a:r>
            <a:endParaRPr lang="zh-CN" altLang="en-US"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chemeClr val="tx1"/>
                </a:solidFill>
              </a:rPr>
              <a:t>【考点内化】</a:t>
            </a:r>
            <a:endParaRPr lang="zh-CN" altLang="en-US"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chemeClr val="tx1"/>
                </a:solidFill>
              </a:rPr>
              <a:t>1.如何进一步理解牛顿第三定律的特点?</a:t>
            </a:r>
            <a:endParaRPr lang="zh-CN" altLang="en-US"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zh-CN" altLang="en-US" sz="2000" b="1">
              <a:solidFill>
                <a:schemeClr val="tx1"/>
              </a:solidFill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1190" y="2132965"/>
            <a:ext cx="6115050" cy="31242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/>
        </p:nvSpPr>
        <p:spPr>
          <a:xfrm>
            <a:off x="414655" y="619760"/>
            <a:ext cx="9926320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/>
              <a:t>2.如何比较一对平衡力与作用力和反作用力?</a:t>
            </a:r>
            <a:endParaRPr lang="zh-CN" altLang="en-US" sz="2000" b="1"/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</p:nvPr>
        </p:nvGraphicFramePr>
        <p:xfrm>
          <a:off x="594995" y="1736725"/>
          <a:ext cx="9110980" cy="19075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84225"/>
                <a:gridCol w="1868805"/>
                <a:gridCol w="6457950"/>
              </a:tblGrid>
              <a:tr h="463550">
                <a:tc>
                  <a:txBody>
                    <a:bodyPr/>
                    <a:p>
                      <a:pPr indent="0" algn="ctr">
                        <a:buNone/>
                      </a:pP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一对平衡力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作用力与反作用力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783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作用对象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同一个物体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两个相互作用的不同物体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439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作用时间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不一定同时产生、同时消失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66675" marR="66675" marT="0" marB="0" vert="horz" anchor="ctr" anchorCtr="0">
                    <a:lnL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一定同时产生、同时消失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" name="表格 3"/>
          <p:cNvGraphicFramePr/>
          <p:nvPr>
            <p:custDataLst>
              <p:tags r:id="rId2"/>
            </p:custDataLst>
          </p:nvPr>
        </p:nvGraphicFramePr>
        <p:xfrm>
          <a:off x="594995" y="3644900"/>
          <a:ext cx="9091295" cy="994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82320"/>
                <a:gridCol w="1851025"/>
                <a:gridCol w="6457950"/>
              </a:tblGrid>
              <a:tr h="497205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力的性质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不一定相同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一定相同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7205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作用效果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可相互抵消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不可抵消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/>
        </p:nvSpPr>
        <p:spPr>
          <a:xfrm>
            <a:off x="414655" y="619760"/>
            <a:ext cx="9926320" cy="33229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chemeClr val="tx1"/>
                </a:solidFill>
              </a:rPr>
              <a:t>【考点过关】</a:t>
            </a:r>
            <a:endParaRPr lang="zh-CN" altLang="en-US"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chemeClr val="tx1"/>
                </a:solidFill>
              </a:rPr>
              <a:t>明辨是非——以下有关“牛顿第三定律”的判断,哪些是正确的?哪些是错误的?</a:t>
            </a:r>
            <a:endParaRPr lang="zh-CN" altLang="en-US"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chemeClr val="tx1"/>
                </a:solidFill>
              </a:rPr>
              <a:t>(1)因为作用力和反作用力大小相等、方向相反、作用在同一直线上,因此作用力和反作用力的合力为零。	(　　)</a:t>
            </a:r>
            <a:endParaRPr lang="zh-CN" altLang="en-US"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chemeClr val="tx1"/>
                </a:solidFill>
              </a:rPr>
              <a:t>(2)重力没有反作用力。	(　　)</a:t>
            </a:r>
            <a:endParaRPr lang="zh-CN" altLang="en-US"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chemeClr val="tx1"/>
                </a:solidFill>
              </a:rPr>
              <a:t>(3)静止在水平桌面上的物体,当重力增大时,所受到的支持力也增大,因此一对平衡力也是同时产生、同时消失。	(　　)</a:t>
            </a:r>
            <a:endParaRPr lang="zh-CN" altLang="en-US" sz="2000" b="1">
              <a:solidFill>
                <a:schemeClr val="tx1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366770" y="2061210"/>
            <a:ext cx="1530985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</a:rPr>
              <a:t>×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366770" y="2493010"/>
            <a:ext cx="1530985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</a:rPr>
              <a:t>×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366770" y="3429000"/>
            <a:ext cx="1530985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</a:rPr>
              <a:t>×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15290" y="4077335"/>
            <a:ext cx="9787890" cy="23996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</a:rPr>
              <a:t>解析:(1)作用力和反作用力是分别作用在相互作用的两个物体上,作用效果不可抵消;</a:t>
            </a:r>
            <a:endParaRPr lang="zh-CN" altLang="en-US" sz="2000" b="1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</a:rPr>
              <a:t>(2)物体受到的重力是因为地球对物体有吸引而产生的,同样,物体对地球也有吸引力,所以重力是有与之对应的反作用力的;</a:t>
            </a:r>
            <a:endParaRPr lang="zh-CN" altLang="en-US" sz="2000" b="1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</a:rPr>
              <a:t>(3)地球上的物体任何情况下都会受到重力的作用,而运动状态不同时,受到桌面的支持力会不同,因此重力和支持力不是同时产生、同时消失的。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  <p:bldP spid="4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50" name="学科素养.eps" descr="id:2147495852;FounderCES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62990" y="692785"/>
            <a:ext cx="8799830" cy="403225"/>
          </a:xfrm>
          <a:prstGeom prst="rect">
            <a:avLst/>
          </a:prstGeom>
        </p:spPr>
      </p:pic>
      <p:graphicFrame>
        <p:nvGraphicFramePr>
          <p:cNvPr id="2" name="表格 1"/>
          <p:cNvGraphicFramePr/>
          <p:nvPr/>
        </p:nvGraphicFramePr>
        <p:xfrm>
          <a:off x="847090" y="1412875"/>
          <a:ext cx="9124950" cy="7029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45640"/>
                <a:gridCol w="7179310"/>
              </a:tblGrid>
              <a:tr h="702945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微题一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牛顿第一定律的发现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66675" marR="66675" marT="0" marB="0" vert="horz" anchor="ctr" anchorCtr="0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414655" y="2341880"/>
            <a:ext cx="9926320" cy="28613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chemeClr val="tx1"/>
                </a:solidFill>
              </a:rPr>
              <a:t>典例</a:t>
            </a:r>
            <a:r>
              <a:rPr lang="en-US" altLang="zh-CN" sz="2000" b="1">
                <a:solidFill>
                  <a:schemeClr val="tx1"/>
                </a:solidFill>
              </a:rPr>
              <a:t>    </a:t>
            </a:r>
            <a:r>
              <a:rPr lang="zh-CN" altLang="en-US" sz="2000" b="1">
                <a:solidFill>
                  <a:schemeClr val="tx1"/>
                </a:solidFill>
              </a:rPr>
              <a:t>1(单选)以下关于牛顿第一定律的发现不符合物理学史实的是(　　)</a:t>
            </a:r>
            <a:endParaRPr lang="zh-CN" altLang="en-US"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chemeClr val="tx1"/>
                </a:solidFill>
              </a:rPr>
              <a:t>A.亚里士多德根据日常生活经验认为“力是维持物体运动的原因”</a:t>
            </a:r>
            <a:endParaRPr lang="zh-CN" altLang="en-US"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chemeClr val="tx1"/>
                </a:solidFill>
              </a:rPr>
              <a:t>B.伽利略认为“力不是维持物体运动的原因”</a:t>
            </a:r>
            <a:endParaRPr lang="zh-CN" altLang="en-US"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chemeClr val="tx1"/>
                </a:solidFill>
              </a:rPr>
              <a:t>C.笛卡尔通过理想斜面实验得出“物体不受力时,将会一直做匀速直线运动”</a:t>
            </a:r>
            <a:endParaRPr lang="zh-CN" altLang="en-US"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chemeClr val="tx1"/>
                </a:solidFill>
              </a:rPr>
              <a:t>D.牛顿认为“物体不受力时保持匀速直线运动状态或静止状态;受力时,物体运动状态会发生改变”</a:t>
            </a:r>
            <a:endParaRPr lang="zh-CN" altLang="en-US" sz="2000" b="1">
              <a:solidFill>
                <a:schemeClr val="tx1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117840" y="2348865"/>
            <a:ext cx="1530985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C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06500" y="692785"/>
            <a:ext cx="7936230" cy="312293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2" name="表格 1"/>
          <p:cNvGraphicFramePr/>
          <p:nvPr/>
        </p:nvGraphicFramePr>
        <p:xfrm>
          <a:off x="990600" y="692785"/>
          <a:ext cx="8607425" cy="5016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91335"/>
                <a:gridCol w="6816090"/>
              </a:tblGrid>
              <a:tr h="50165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微题二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牛顿第一定律的理解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66675" marR="66675" marT="0" marB="0" vert="horz" anchor="ctr" anchorCtr="0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414655" y="1480820"/>
            <a:ext cx="9926320" cy="23996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sz="2000" b="1">
                <a:solidFill>
                  <a:schemeClr val="tx1"/>
                </a:solidFill>
              </a:rPr>
              <a:t>典例</a:t>
            </a:r>
            <a:r>
              <a:rPr lang="en-US" altLang="zh-CN" sz="2000" b="1">
                <a:solidFill>
                  <a:schemeClr val="tx1"/>
                </a:solidFill>
              </a:rPr>
              <a:t>   </a:t>
            </a:r>
            <a:r>
              <a:rPr sz="2000" b="1">
                <a:solidFill>
                  <a:schemeClr val="tx1"/>
                </a:solidFill>
              </a:rPr>
              <a:t>2(多选)关于牛顿第一定律,下列说法正确的是	(　　)</a:t>
            </a:r>
            <a:endParaRPr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sz="2000" b="1">
                <a:solidFill>
                  <a:schemeClr val="tx1"/>
                </a:solidFill>
              </a:rPr>
              <a:t>A.牛顿第一定律是一条实验定律</a:t>
            </a:r>
            <a:endParaRPr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sz="2000" b="1">
                <a:solidFill>
                  <a:schemeClr val="tx1"/>
                </a:solidFill>
              </a:rPr>
              <a:t>B.牛顿第一定律说明力是改变物体运动状态的原因</a:t>
            </a:r>
            <a:endParaRPr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sz="2000" b="1">
                <a:solidFill>
                  <a:schemeClr val="tx1"/>
                </a:solidFill>
              </a:rPr>
              <a:t>C.惯性定律和惯性的实质是相同的</a:t>
            </a:r>
            <a:endParaRPr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sz="2000" b="1">
                <a:solidFill>
                  <a:schemeClr val="tx1"/>
                </a:solidFill>
              </a:rPr>
              <a:t>D.物体的运动不需要力来维持</a:t>
            </a:r>
            <a:endParaRPr lang="zh-CN" altLang="en-US" sz="2000" b="1">
              <a:solidFill>
                <a:schemeClr val="tx1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038975" y="1485265"/>
            <a:ext cx="1530985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BD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14655" y="3646805"/>
            <a:ext cx="9461500" cy="28613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解析:牛顿第一定律是物体在理想情况下的规律,反映的是物体在不受外力情况下所遵循的运动规律,而自然界不受力的物体是不存在的,牛顿第一定律不是实验定律,而是理论规律,所以A是错误的。惯性是物体保持原来运动状态不变的一种性质,惯性定律(即牛顿第一定律)则反映的是物体在一定情况下的运动规律,所以C错误。由牛顿第一定律知,物体的运动不需要力来维持,但改变物体的运动状态则必须有力的作用,故BD正确。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78890" y="621030"/>
            <a:ext cx="8047355" cy="327406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2" name="表格 1"/>
          <p:cNvGraphicFramePr/>
          <p:nvPr/>
        </p:nvGraphicFramePr>
        <p:xfrm>
          <a:off x="1134745" y="764540"/>
          <a:ext cx="8549640" cy="558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02155"/>
                <a:gridCol w="6547485"/>
              </a:tblGrid>
              <a:tr h="55880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微题三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牛顿第二定律的运用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66675" marR="66675" marT="0" marB="0" vert="horz" anchor="ctr" anchorCtr="0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414655" y="1480820"/>
            <a:ext cx="9926320" cy="33229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sz="2000" b="1">
                <a:solidFill>
                  <a:schemeClr val="tx1"/>
                </a:solidFill>
              </a:rPr>
              <a:t>典例</a:t>
            </a:r>
            <a:r>
              <a:rPr lang="en-US" altLang="zh-CN" sz="2000" b="1">
                <a:solidFill>
                  <a:schemeClr val="tx1"/>
                </a:solidFill>
              </a:rPr>
              <a:t>   </a:t>
            </a:r>
            <a:r>
              <a:rPr sz="2000" b="1">
                <a:solidFill>
                  <a:schemeClr val="tx1"/>
                </a:solidFill>
              </a:rPr>
              <a:t>3(单选)如图所示,光滑水平面上放着质量均为m的滑块A和斜面体C,在C的斜面上又放一质量也为m的滑块B;用力F推滑块A使三者无相对运动地向前加速运动,则各物体所受的合力	(　　)</a:t>
            </a:r>
            <a:endParaRPr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sz="2000" b="1">
                <a:solidFill>
                  <a:schemeClr val="tx1"/>
                </a:solidFill>
              </a:rPr>
              <a:t>A.滑块A最大</a:t>
            </a:r>
            <a:endParaRPr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sz="2000" b="1">
                <a:solidFill>
                  <a:schemeClr val="tx1"/>
                </a:solidFill>
              </a:rPr>
              <a:t>B.斜面体C最大</a:t>
            </a:r>
            <a:endParaRPr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sz="2000" b="1">
                <a:solidFill>
                  <a:schemeClr val="tx1"/>
                </a:solidFill>
              </a:rPr>
              <a:t>C.同样大</a:t>
            </a:r>
            <a:endParaRPr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sz="2000" b="1">
                <a:solidFill>
                  <a:schemeClr val="tx1"/>
                </a:solidFill>
              </a:rPr>
              <a:t>D.不能判断谁大谁小</a:t>
            </a:r>
            <a:endParaRPr lang="zh-CN" altLang="en-US" sz="2000" b="1">
              <a:solidFill>
                <a:schemeClr val="tx1"/>
              </a:solidFill>
            </a:endParaRPr>
          </a:p>
        </p:txBody>
      </p:sp>
      <p:pic>
        <p:nvPicPr>
          <p:cNvPr id="354" name="GZWL398.eps" descr="id:2147495904;FounderCES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91050" y="2924810"/>
            <a:ext cx="4432300" cy="148399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2430780" y="2421255"/>
            <a:ext cx="1530985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C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58165" y="4725670"/>
            <a:ext cx="9317990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解析:由于三个物体的质量m都相同,运动时的加速度a都相同,根据牛顿第二定律F=ma可知:每个物体所受的合外力F也相同。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34745" y="692785"/>
            <a:ext cx="7785735" cy="364490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2" name="表格 1"/>
          <p:cNvGraphicFramePr/>
          <p:nvPr/>
        </p:nvGraphicFramePr>
        <p:xfrm>
          <a:off x="1278890" y="692785"/>
          <a:ext cx="8534400" cy="64579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41170"/>
                <a:gridCol w="6793230"/>
              </a:tblGrid>
              <a:tr h="645795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微题四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牛顿第三定律的运用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66675" marR="66675" marT="0" marB="0" vert="horz" anchor="ctr" anchorCtr="0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>
                      <a:solidFill>
                        <a:srgbClr val="00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414655" y="1480820"/>
            <a:ext cx="9926320" cy="28613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sz="2000" b="1">
                <a:solidFill>
                  <a:schemeClr val="tx1"/>
                </a:solidFill>
              </a:rPr>
              <a:t>典例</a:t>
            </a:r>
            <a:r>
              <a:rPr lang="en-US" altLang="zh-CN" sz="2000" b="1">
                <a:solidFill>
                  <a:schemeClr val="tx1"/>
                </a:solidFill>
              </a:rPr>
              <a:t>  </a:t>
            </a:r>
            <a:r>
              <a:rPr sz="2000" b="1">
                <a:solidFill>
                  <a:schemeClr val="tx1"/>
                </a:solidFill>
              </a:rPr>
              <a:t>4(单选)课间休息时,一位男生跟一位女生在课桌面上扳手腕比力气,结果男生把女孩的手腕压在桌面上。这个过程中作用于双方的力的关系,正确的说法是	(　　)</a:t>
            </a:r>
            <a:endParaRPr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sz="2000" b="1">
                <a:solidFill>
                  <a:schemeClr val="tx1"/>
                </a:solidFill>
              </a:rPr>
              <a:t>A.男生扳女生手腕的力一定比女生扳男生手腕的力大</a:t>
            </a:r>
            <a:endParaRPr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sz="2000" b="1">
                <a:solidFill>
                  <a:schemeClr val="tx1"/>
                </a:solidFill>
              </a:rPr>
              <a:t>B.男生扳女生手腕的力与女生扳男生手腕的力一样大</a:t>
            </a:r>
            <a:endParaRPr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sz="2000" b="1">
                <a:solidFill>
                  <a:schemeClr val="tx1"/>
                </a:solidFill>
              </a:rPr>
              <a:t>C.男生扳女生手腕的力小于女生臂膀提供给自己手腕的力</a:t>
            </a:r>
            <a:endParaRPr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sz="2000" b="1">
                <a:solidFill>
                  <a:schemeClr val="tx1"/>
                </a:solidFill>
              </a:rPr>
              <a:t>D.男生扳女生手腕的力与女生臂膀提供给自己手腕的力一样大</a:t>
            </a:r>
            <a:endParaRPr lang="zh-CN" altLang="en-US" sz="2000" b="1">
              <a:solidFill>
                <a:schemeClr val="tx1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881745" y="1988820"/>
            <a:ext cx="1530985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C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82600" y="4437380"/>
            <a:ext cx="9656445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解析:牛顿第三定律的特点与物体的运动状态以及是否受其他力无关,男生扳女生手腕的力与女生扳男生手腕的力为一对相互作用力,因此不管输赢如何,两者大小始终相等。而女生之所以会输,是因为女生臂膀提供给自己手腕的力小于男生扳女生手腕的力。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34110" y="836930"/>
            <a:ext cx="7999730" cy="248285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56" name="核心价值.eps" descr="id:2147495926;FounderCES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20115" y="908685"/>
            <a:ext cx="8799830" cy="40322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414655" y="1480820"/>
            <a:ext cx="9926320" cy="47078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sz="2000" b="1">
                <a:solidFill>
                  <a:schemeClr val="tx1"/>
                </a:solidFill>
              </a:rPr>
              <a:t>典例</a:t>
            </a:r>
            <a:r>
              <a:rPr lang="en-US" altLang="zh-CN" sz="2000" b="1">
                <a:solidFill>
                  <a:schemeClr val="tx1"/>
                </a:solidFill>
              </a:rPr>
              <a:t>   </a:t>
            </a:r>
            <a:r>
              <a:rPr sz="2000" b="1">
                <a:solidFill>
                  <a:schemeClr val="tx1"/>
                </a:solidFill>
              </a:rPr>
              <a:t>5(单选)如图,有一辆满载西瓜的汽车在水平路面上向左以速度v匀速前进。突然发现意外情况,紧急刹车做匀减速运动,滑行距离s后停下来。则中间一质量为m的西瓜A受到其他西瓜对它的作用力的合力的大小和方向是	(　　)</a:t>
            </a:r>
            <a:endParaRPr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sz="2000" b="1">
                <a:solidFill>
                  <a:schemeClr val="tx1"/>
                </a:solidFill>
              </a:rPr>
              <a:t>A.</a:t>
            </a:r>
            <a:r>
              <a:rPr lang="en-US" sz="2000" b="1">
                <a:solidFill>
                  <a:schemeClr val="tx1"/>
                </a:solidFill>
              </a:rPr>
              <a:t>               </a:t>
            </a:r>
            <a:r>
              <a:rPr sz="2000" b="1">
                <a:solidFill>
                  <a:schemeClr val="tx1"/>
                </a:solidFill>
              </a:rPr>
              <a:t>,水平向左</a:t>
            </a:r>
            <a:endParaRPr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sz="2000" b="1">
                <a:solidFill>
                  <a:schemeClr val="tx1"/>
                </a:solidFill>
              </a:rPr>
              <a:t>B.</a:t>
            </a:r>
            <a:r>
              <a:rPr lang="en-US" sz="2000" b="1">
                <a:solidFill>
                  <a:schemeClr val="tx1"/>
                </a:solidFill>
              </a:rPr>
              <a:t>               </a:t>
            </a:r>
            <a:r>
              <a:rPr sz="2000" b="1">
                <a:solidFill>
                  <a:schemeClr val="tx1"/>
                </a:solidFill>
              </a:rPr>
              <a:t>,水平向右</a:t>
            </a:r>
            <a:endParaRPr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sz="2000" b="1">
                <a:solidFill>
                  <a:schemeClr val="tx1"/>
                </a:solidFill>
              </a:rPr>
              <a:t>C.</a:t>
            </a:r>
            <a:r>
              <a:rPr lang="en-US" sz="2000" b="1">
                <a:solidFill>
                  <a:schemeClr val="tx1"/>
                </a:solidFill>
              </a:rPr>
              <a:t>                        </a:t>
            </a:r>
            <a:r>
              <a:rPr sz="2000" b="1">
                <a:solidFill>
                  <a:schemeClr val="tx1"/>
                </a:solidFill>
              </a:rPr>
              <a:t>,斜向右上方</a:t>
            </a:r>
            <a:endParaRPr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sz="2000" b="1">
                <a:solidFill>
                  <a:schemeClr val="tx1"/>
                </a:solidFill>
              </a:rPr>
              <a:t>D.</a:t>
            </a:r>
            <a:r>
              <a:rPr lang="en-US" sz="2000" b="1">
                <a:solidFill>
                  <a:schemeClr val="tx1"/>
                </a:solidFill>
              </a:rPr>
              <a:t>                        </a:t>
            </a:r>
            <a:r>
              <a:rPr sz="2000" b="1">
                <a:solidFill>
                  <a:schemeClr val="tx1"/>
                </a:solidFill>
              </a:rPr>
              <a:t>,斜向左上方</a:t>
            </a:r>
            <a:endParaRPr lang="zh-CN" altLang="en-US" sz="2000" b="1">
              <a:solidFill>
                <a:schemeClr val="tx1"/>
              </a:solidFill>
            </a:endParaRPr>
          </a:p>
        </p:txBody>
      </p:sp>
      <p:pic>
        <p:nvPicPr>
          <p:cNvPr id="358" name="GZWL400.eps" descr="id:2147495940;FounderCE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83530" y="2997200"/>
            <a:ext cx="3197225" cy="1483995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1235" y="2881630"/>
            <a:ext cx="662305" cy="59499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1235" y="3721735"/>
            <a:ext cx="662940" cy="59817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8845" y="4467225"/>
            <a:ext cx="1485900" cy="81788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8845" y="5353050"/>
            <a:ext cx="1426210" cy="83566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6174740" y="2372360"/>
            <a:ext cx="1530985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C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414655" y="835025"/>
            <a:ext cx="9926320" cy="23996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sz="2000" b="1">
                <a:solidFill>
                  <a:srgbClr val="FF0000"/>
                </a:solidFill>
              </a:rPr>
              <a:t>解析:先由运动学公式可求得</a:t>
            </a:r>
            <a:r>
              <a:rPr lang="en-US" sz="2000" b="1">
                <a:solidFill>
                  <a:srgbClr val="FF0000"/>
                </a:solidFill>
              </a:rPr>
              <a:t>            </a:t>
            </a:r>
            <a:r>
              <a:rPr sz="2000" b="1">
                <a:solidFill>
                  <a:srgbClr val="FF0000"/>
                </a:solidFill>
              </a:rPr>
              <a:t>。隔离A,A受到两个力的作用,一个是重力mg,另一个是其他西瓜对它的作用力的合力F,这两个力又再合成一个向右的合力ma,如图所示,</a:t>
            </a:r>
            <a:endParaRPr sz="2000" b="1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sz="2000" b="1">
                <a:solidFill>
                  <a:srgbClr val="FF0000"/>
                </a:solidFill>
              </a:rPr>
              <a:t>则</a:t>
            </a:r>
            <a:r>
              <a:rPr lang="en-US" sz="2000" b="1">
                <a:solidFill>
                  <a:srgbClr val="FF0000"/>
                </a:solidFill>
              </a:rPr>
              <a:t>                                                  </a:t>
            </a:r>
            <a:r>
              <a:rPr sz="2000" b="1">
                <a:solidFill>
                  <a:srgbClr val="FF0000"/>
                </a:solidFill>
              </a:rPr>
              <a:t>,方向要斜向右上方。</a:t>
            </a:r>
            <a:endParaRPr sz="2000" b="1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endParaRPr lang="zh-CN" altLang="en-US" sz="2000" b="1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</a:rPr>
              <a:t>答案:C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pic>
        <p:nvPicPr>
          <p:cNvPr id="359" name="GZWL401.eps" descr="id:2147495947;FounderCES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119745" y="2637155"/>
            <a:ext cx="1844040" cy="305689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7450" y="835025"/>
            <a:ext cx="711200" cy="5969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8845" y="1701165"/>
            <a:ext cx="3217545" cy="6756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06500" y="764540"/>
            <a:ext cx="8072120" cy="2901950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60" name="随堂训练.eps" descr="id:2147495954;FounderCES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1825" y="836930"/>
            <a:ext cx="9437370" cy="43243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414655" y="1480820"/>
            <a:ext cx="9926320" cy="28613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sz="2000" b="1">
                <a:solidFill>
                  <a:schemeClr val="tx1"/>
                </a:solidFill>
              </a:rPr>
              <a:t>【基础性】</a:t>
            </a:r>
            <a:endParaRPr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sz="2000" b="1">
                <a:solidFill>
                  <a:schemeClr val="tx1"/>
                </a:solidFill>
              </a:rPr>
              <a:t>1.(多选)伽利略设想的“理想实验”,目的是(　　)</a:t>
            </a:r>
            <a:endParaRPr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sz="2000" b="1">
                <a:solidFill>
                  <a:schemeClr val="tx1"/>
                </a:solidFill>
              </a:rPr>
              <a:t>A.如果没有摩擦,物体下降与上升的高度相同</a:t>
            </a:r>
            <a:endParaRPr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sz="2000" b="1">
                <a:solidFill>
                  <a:schemeClr val="tx1"/>
                </a:solidFill>
              </a:rPr>
              <a:t>B.否定亚里士多德“力是维持运动”的观点</a:t>
            </a:r>
            <a:endParaRPr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sz="2000" b="1">
                <a:solidFill>
                  <a:schemeClr val="tx1"/>
                </a:solidFill>
              </a:rPr>
              <a:t>C.揭示物体运动并不需要力来维持</a:t>
            </a:r>
            <a:endParaRPr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sz="2000" b="1">
                <a:solidFill>
                  <a:schemeClr val="tx1"/>
                </a:solidFill>
              </a:rPr>
              <a:t>D.否定牛顿第一定律</a:t>
            </a:r>
            <a:endParaRPr lang="zh-CN" altLang="en-US" sz="2000" b="1">
              <a:solidFill>
                <a:schemeClr val="tx1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166995" y="1988820"/>
            <a:ext cx="1530985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BC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86410" y="4293235"/>
            <a:ext cx="9649460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解析:伽利略的理想实验的目的是否定亚里士多德的观点,揭示物体运动并不需要力来维持。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414655" y="619760"/>
            <a:ext cx="9926320" cy="1476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sz="2000" b="1">
                <a:solidFill>
                  <a:schemeClr val="tx1"/>
                </a:solidFill>
              </a:rPr>
              <a:t>【应用性】</a:t>
            </a:r>
            <a:endParaRPr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sz="2000" b="1">
                <a:solidFill>
                  <a:schemeClr val="tx1"/>
                </a:solidFill>
              </a:rPr>
              <a:t>2.如图所示转动把柄,风扇叶向左吹风,顶槽漏下的谷子就被分为三类:A出口得到实谷,B出口得到半实的谷,C出口得到瘪谷。这样选谷利用的原理是什么?具体解释一下。</a:t>
            </a:r>
            <a:endParaRPr lang="zh-CN" altLang="en-US" sz="2000" b="1">
              <a:solidFill>
                <a:schemeClr val="tx1"/>
              </a:solidFill>
            </a:endParaRPr>
          </a:p>
        </p:txBody>
      </p:sp>
      <p:pic>
        <p:nvPicPr>
          <p:cNvPr id="361" name="GZWL402.eps" descr="id:2147495961;FounderCES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99655" y="2421255"/>
            <a:ext cx="2236470" cy="240284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630555" y="2277110"/>
            <a:ext cx="6681470" cy="1476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解答:利用的原理是惯性。实谷由于质量大,惯性大,难于被风吹远;瘪谷由于质量小,惯性小,很容易就被风吹远了。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414655" y="619760"/>
            <a:ext cx="9926320" cy="47078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endParaRPr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sz="2000" b="1">
                <a:solidFill>
                  <a:schemeClr val="tx1"/>
                </a:solidFill>
              </a:rPr>
              <a:t>【综合性】</a:t>
            </a:r>
            <a:endParaRPr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sz="2000" b="1">
                <a:solidFill>
                  <a:schemeClr val="tx1"/>
                </a:solidFill>
              </a:rPr>
              <a:t>3.(多选)甲、乙两队各十位同学在水平地面上进行拔河比赛,如图所示。假设每个队员的质量均为50 kg,地面对甲队每个队员的摩擦力为60 N,对乙队每个队员的摩擦力为50 N,绳上的A、B两点分别位于甲1和乙1、乙1和乙2间。不考虑绳子的质量,下面说法正确的是(　　)</a:t>
            </a:r>
            <a:endParaRPr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sz="2000" b="1">
                <a:solidFill>
                  <a:schemeClr val="tx1"/>
                </a:solidFill>
              </a:rPr>
              <a:t>A.甲队胜出</a:t>
            </a:r>
            <a:endParaRPr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sz="2000" b="1">
                <a:solidFill>
                  <a:schemeClr val="tx1"/>
                </a:solidFill>
              </a:rPr>
              <a:t>B.绳上A处的张力为550 N</a:t>
            </a:r>
            <a:endParaRPr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sz="2000" b="1">
                <a:solidFill>
                  <a:schemeClr val="tx1"/>
                </a:solidFill>
              </a:rPr>
              <a:t>C.绳上B处的张力为500 N</a:t>
            </a:r>
            <a:endParaRPr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sz="2000" b="1">
                <a:solidFill>
                  <a:schemeClr val="tx1"/>
                </a:solidFill>
              </a:rPr>
              <a:t>D.借助A处那段绳,甲队对乙队的力要大于乙队对甲队的力</a:t>
            </a:r>
            <a:endParaRPr lang="zh-CN" altLang="en-US" sz="2000" b="1">
              <a:solidFill>
                <a:schemeClr val="tx1"/>
              </a:solidFill>
            </a:endParaRPr>
          </a:p>
        </p:txBody>
      </p:sp>
      <p:pic>
        <p:nvPicPr>
          <p:cNvPr id="362" name="GZWL403.eps" descr="id:2147495968;FounderCES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951095" y="3213100"/>
            <a:ext cx="2529205" cy="151828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846455" y="2925445"/>
            <a:ext cx="1530985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AB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414655" y="619760"/>
            <a:ext cx="9926320" cy="42462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sz="2000" b="1">
                <a:solidFill>
                  <a:schemeClr val="tx1"/>
                </a:solidFill>
              </a:rPr>
              <a:t>【创新性】</a:t>
            </a:r>
            <a:endParaRPr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sz="2000" b="1">
                <a:solidFill>
                  <a:schemeClr val="tx1"/>
                </a:solidFill>
              </a:rPr>
              <a:t>4.(多选)用计算机辅助实验系统做验证牛顿第三定律的实验,点击实验菜单中“力的相互作用”。如图1所示,把两个力探头的挂钩钩在一起,向相反方向拉动,观察显示器屏幕上出现的结果,如图2所示。观察分析两个力传感器的相互作用力随时间变化的曲线,可以得到以下实验结论,其中正确的是(　　)</a:t>
            </a:r>
            <a:endParaRPr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sz="2000" b="1">
                <a:solidFill>
                  <a:schemeClr val="tx1"/>
                </a:solidFill>
              </a:rPr>
              <a:t>A.作用力与反作用力作用在同一物体上</a:t>
            </a:r>
            <a:endParaRPr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sz="2000" b="1">
                <a:solidFill>
                  <a:schemeClr val="tx1"/>
                </a:solidFill>
              </a:rPr>
              <a:t>B.作用力与反作用力同时变化</a:t>
            </a:r>
            <a:endParaRPr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sz="2000" b="1">
                <a:solidFill>
                  <a:schemeClr val="tx1"/>
                </a:solidFill>
              </a:rPr>
              <a:t>C.作用力与反作用力在任何时刻大小均相等</a:t>
            </a:r>
            <a:endParaRPr sz="2000" b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sz="2000" b="1">
                <a:solidFill>
                  <a:schemeClr val="tx1"/>
                </a:solidFill>
              </a:rPr>
              <a:t>D.作用力与反作用力方向相反</a:t>
            </a:r>
            <a:endParaRPr lang="zh-CN" altLang="en-US" sz="2000" b="1">
              <a:solidFill>
                <a:schemeClr val="tx1"/>
              </a:solidFill>
            </a:endParaRPr>
          </a:p>
        </p:txBody>
      </p:sp>
      <p:pic>
        <p:nvPicPr>
          <p:cNvPr id="363" name="GZWL404.eps" descr="id:2147495975;FounderCES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959475" y="2781300"/>
            <a:ext cx="3818890" cy="149161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3726815" y="2421255"/>
            <a:ext cx="1530985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BCD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89915" y="4797425"/>
            <a:ext cx="9575800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解析:图象两条图线反映的是力的关系问题,而不是作用对象问题。由图象可得到:作用力与反作用力以时间轴对称,同时变化,在任何时刻,大小均相等,方向均相反。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tags/tag1.xml><?xml version="1.0" encoding="utf-8"?>
<p:tagLst xmlns:p="http://schemas.openxmlformats.org/presentationml/2006/main">
  <p:tag name="KSO_WM_UNIT_TABLE_BEAUTIFY" val="smartTable{9f3678c0-25ae-4c09-9ec9-9b9dff6b5da9}"/>
</p:tagLst>
</file>

<file path=ppt/tags/tag2.xml><?xml version="1.0" encoding="utf-8"?>
<p:tagLst xmlns:p="http://schemas.openxmlformats.org/presentationml/2006/main">
  <p:tag name="KSO_WM_UNIT_TABLE_BEAUTIFY" val="smartTable{88f376bc-80a1-470c-9fd5-7b2cb4e7e652}"/>
</p:tagLst>
</file>

<file path=ppt/tags/tag3.xml><?xml version="1.0" encoding="utf-8"?>
<p:tagLst xmlns:p="http://schemas.openxmlformats.org/presentationml/2006/main">
  <p:tag name="KSO_WM_UNIT_TABLE_BEAUTIFY" val="smartTable{27936198-7c9c-46fb-a656-67375de395a5}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4907</Words>
  <Application>WPS 演示</Application>
  <PresentationFormat/>
  <Paragraphs>317</Paragraphs>
  <Slides>31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31</vt:i4>
      </vt:variant>
    </vt:vector>
  </HeadingPairs>
  <TitlesOfParts>
    <vt:vector size="45" baseType="lpstr">
      <vt:lpstr>Arial</vt:lpstr>
      <vt:lpstr>宋体</vt:lpstr>
      <vt:lpstr>Wingdings</vt:lpstr>
      <vt:lpstr>Arial</vt:lpstr>
      <vt:lpstr>微软雅黑</vt:lpstr>
      <vt:lpstr>Calibri</vt:lpstr>
      <vt:lpstr>方正书宋_GBK</vt:lpstr>
      <vt:lpstr>Arial Unicode MS</vt:lpstr>
      <vt:lpstr>等线</vt:lpstr>
      <vt:lpstr>NEU-BZ-S92</vt:lpstr>
      <vt:lpstr>Segoe Print</vt:lpstr>
      <vt:lpstr>Office 主题​​</vt:lpstr>
      <vt:lpstr>1_自定义设计方案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乡村的老玉米</cp:lastModifiedBy>
  <cp:revision>233</cp:revision>
  <dcterms:created xsi:type="dcterms:W3CDTF">2018-03-17T01:56:00Z</dcterms:created>
  <dcterms:modified xsi:type="dcterms:W3CDTF">2021-04-12T05:46:09Z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2052-11.1.0.10314</vt:lpwstr>
  </property>
  <property fmtid="{D5CDD505-2E9C-101B-9397-08002B2CF9AE}" pid="3" name="ICV">
    <vt:lpwstr>EFBC2DA767D64E778A8153830E026283</vt:lpwstr>
  </property>
</Properties>
</file>