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D25A35-1E11-2CD3-9E3C-67E91E5CF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DCEB4CC-ADDC-AFAA-F308-8FDBD61478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8F23D1-889F-52CF-7C34-76D4FDF6F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F13D9D1-84F5-3793-6C02-41803D34E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A4C2621-D336-35AB-EFDC-A1EFAC1C2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008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15459C-A1DE-B82C-14FA-25CCD847C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637AFD9-99E8-0CCD-DA4C-2216DD816A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1CCB42-6244-DA2B-A29B-B0ECE4D50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70103C-1E1B-7CF4-66E1-A4F11F19D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51C6D2F-94F2-1267-F8C0-1B33CE9F3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77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D239D5-E55A-918D-C7D8-85A9FD12B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79DF07E-E0EB-1053-A274-A25B2FD5B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FFB6ECA-39E2-5897-06E9-0530C23B7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FF8045-CFC5-FD72-CD64-0E2786789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205449B-25CC-65EF-7B0B-054F5DBA8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083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D473D2-4EE6-5E2D-C810-BEC9DF50D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EE01DE8-F59F-99DE-C529-1D456251E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8E71E61-554D-F0CE-D5D5-C4ADCF117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93F9DCD-7714-FFEC-4091-C0C63244C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F39996A-4D62-7151-BF34-B0F55D19E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C1C84DB-EBB0-9F0D-DFF5-3D6B02D04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35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EB258B-3147-E82E-BB6F-4C7FCA475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B9DCF8-7D0F-C208-1424-311D40638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41D5D23-185D-BD74-1AD6-9E1FC6174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01D85D7-712A-C3A8-77D2-3D804B3C61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A79910C-819F-7E95-6A27-30037BCFD6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54111A1-DD0E-FD9D-EA4A-27BDFFBAB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219DFCD-6F15-1191-0EEE-F17F76F6D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6AB3F9F-D45E-2164-1962-255ED4D99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21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738FEC-102E-B105-61B1-8080925E2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E0783CA-CF20-F008-F767-4AC474D3E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2D2E708-90CE-A3B0-F6D1-CDF170CAA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5DEB88F-8BFD-F35A-6AA6-3356E3A78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964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F094C91-82DD-6D7F-B1F0-8CC4E487F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24AA958-D64C-D587-EAB2-2EF230E48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460821B-0C59-E3C6-86C7-915891F7F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513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CA5DF3-AA11-BEB5-D494-97D009079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7C0CCC-D85F-2BCE-B858-07203E670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5C6B737-7C60-83D1-332C-97DB210129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1456982-115A-FF52-F923-B23CDC05C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DBB87AD-D188-0FAD-084D-B28499864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391ADFE-2FC2-CA5B-6202-1046CE730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411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C99ECC-3814-9155-1BAD-BF50D62FF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BD208F3-6951-DA5F-5223-C37904ED88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2A3AA1A-8CA5-E2BD-73DA-D8557D665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5477595-8F4A-5ADE-D0EB-C05331406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248FB75-B0B7-0E3E-5679-A805748B7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4F7C939-4C07-DD6E-F236-122B1BF38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665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16275BE-CA53-7D0B-17D1-B631B5F40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0755CDA-ADE7-7893-B2F1-2A972E9CF4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8AD281-C808-9935-E72C-823261F22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AE2840-5DA5-7DCC-469F-B86540937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6AEED7-D827-3446-CF7F-DEACE85AE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437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BF537CB-4DDD-E412-92E1-F355B28A54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79C6D34-B5D8-0675-C0DC-0395539D0A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5C677BE-BB7F-A0DF-DA4B-C637B74AD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289282D-45B9-C390-8540-16D95AF9E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F7C31D-4978-158A-319A-B43E7C494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098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CEC39E8-E2A3-E624-CE3E-F3610048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867BB85-D06D-F48A-611C-35DDD6AED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0ADD3C-2901-821F-C4D5-92F6E9A5B7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24DC9-3942-4F34-975E-2D4259EB4959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383A3C8-AB53-2541-60B6-1B4DAFB76D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B41547-A722-9576-0CC7-C49C2B56CE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9D332-4116-4414-9057-C1BBFD79A9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470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8876E4-FDDB-BD50-0DC9-145E164744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5FFFD6F-B0AA-0AFB-3705-B383B811B0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389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71525B4-CBCB-8BB7-146D-AACA3FFF524E}"/>
                  </a:ext>
                </a:extLst>
              </p:cNvPr>
              <p:cNvSpPr txBox="1"/>
              <p:nvPr/>
            </p:nvSpPr>
            <p:spPr>
              <a:xfrm>
                <a:off x="0" y="0"/>
                <a:ext cx="12192000" cy="23825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．如图甲所示，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、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两个物块相互接触但并不黏合，放置在水平面上，水平面与物体间的摩擦力可忽略，两物块的质量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m:rPr>
                            <m:nor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A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4kg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m:rPr>
                            <m:nor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B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6kg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。从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𝑡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开始，推力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A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和拉力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B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分别作用于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、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上，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A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B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随位移的变化规律如图乙所示，求：</a:t>
                </a: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、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两物块分离的时间及速度；（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）当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m:rPr>
                            <m:nor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A</m:t>
                        </m:r>
                      </m:sub>
                    </m:sSub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时，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的动能。</a:t>
                </a: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71525B4-CBCB-8BB7-146D-AACA3FFF52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192000" cy="2382575"/>
              </a:xfrm>
              <a:prstGeom prst="rect">
                <a:avLst/>
              </a:prstGeom>
              <a:blipFill>
                <a:blip r:embed="rId2"/>
                <a:stretch>
                  <a:fillRect l="-750" b="-46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>
            <a:extLst>
              <a:ext uri="{FF2B5EF4-FFF2-40B4-BE49-F238E27FC236}">
                <a16:creationId xmlns:a16="http://schemas.microsoft.com/office/drawing/2014/main" id="{7CECE087-1E37-52F3-D8BE-3D7508C0DF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606" y="2548527"/>
            <a:ext cx="4246159" cy="1626721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7A69687-A4B8-C25A-FDA9-AC6A9C6AA85D}"/>
              </a:ext>
            </a:extLst>
          </p:cNvPr>
          <p:cNvSpPr/>
          <p:nvPr/>
        </p:nvSpPr>
        <p:spPr>
          <a:xfrm>
            <a:off x="2483141" y="1937857"/>
            <a:ext cx="620786" cy="3691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标注: 线形 7">
            <a:extLst>
              <a:ext uri="{FF2B5EF4-FFF2-40B4-BE49-F238E27FC236}">
                <a16:creationId xmlns:a16="http://schemas.microsoft.com/office/drawing/2014/main" id="{C802FF6D-FB6F-A8DF-7DC5-79D3BB6A3CBE}"/>
              </a:ext>
            </a:extLst>
          </p:cNvPr>
          <p:cNvSpPr/>
          <p:nvPr/>
        </p:nvSpPr>
        <p:spPr>
          <a:xfrm>
            <a:off x="3473041" y="2382576"/>
            <a:ext cx="1904302" cy="352236"/>
          </a:xfrm>
          <a:prstGeom prst="borderCallout1">
            <a:avLst>
              <a:gd name="adj1" fmla="val 18750"/>
              <a:gd name="adj2" fmla="val -8333"/>
              <a:gd name="adj3" fmla="val -50882"/>
              <a:gd name="adj4" fmla="val -189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间无弹力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251E8CA0-BCCF-8561-29A9-336D240FFAA4}"/>
              </a:ext>
            </a:extLst>
          </p:cNvPr>
          <p:cNvGrpSpPr/>
          <p:nvPr/>
        </p:nvGrpSpPr>
        <p:grpSpPr>
          <a:xfrm>
            <a:off x="5377343" y="2558694"/>
            <a:ext cx="4756558" cy="704623"/>
            <a:chOff x="5377343" y="2558694"/>
            <a:chExt cx="4756558" cy="70462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5941B550-E052-E1E2-FFAF-5EB1DC61AB71}"/>
                </a:ext>
              </a:extLst>
            </p:cNvPr>
            <p:cNvSpPr/>
            <p:nvPr/>
          </p:nvSpPr>
          <p:spPr>
            <a:xfrm>
              <a:off x="10016455" y="3137483"/>
              <a:ext cx="117446" cy="1258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05D5F788-21CC-9604-DFBF-BC1D9E7AD738}"/>
                </a:ext>
              </a:extLst>
            </p:cNvPr>
            <p:cNvCxnSpPr>
              <a:cxnSpLocks/>
              <a:stCxn id="9" idx="2"/>
              <a:endCxn id="8" idx="0"/>
            </p:cNvCxnSpPr>
            <p:nvPr/>
          </p:nvCxnSpPr>
          <p:spPr>
            <a:xfrm flipH="1" flipV="1">
              <a:off x="5377343" y="2558694"/>
              <a:ext cx="4639112" cy="64170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id="{3DEB0C1C-F31A-AD89-7A9F-65C746578CDE}"/>
              </a:ext>
            </a:extLst>
          </p:cNvPr>
          <p:cNvSpPr txBox="1"/>
          <p:nvPr/>
        </p:nvSpPr>
        <p:spPr>
          <a:xfrm>
            <a:off x="225310" y="2304760"/>
            <a:ext cx="2533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试试看：交点的纵坐标为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5N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7FAF5488-8BC1-C85B-287B-D1E5F4B5F491}"/>
                  </a:ext>
                </a:extLst>
              </p:cNvPr>
              <p:cNvSpPr txBox="1"/>
              <p:nvPr/>
            </p:nvSpPr>
            <p:spPr>
              <a:xfrm>
                <a:off x="225309" y="3013501"/>
                <a:ext cx="3247732" cy="619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aseline="-25000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m/s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i="1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aseline="-25000" dirty="0" err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6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m/s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lang="zh-CN" altLang="en-US" sz="2400" baseline="30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7FAF5488-8BC1-C85B-287B-D1E5F4B5F4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309" y="3013501"/>
                <a:ext cx="3247732" cy="619913"/>
              </a:xfrm>
              <a:prstGeom prst="rect">
                <a:avLst/>
              </a:prstGeom>
              <a:blipFill>
                <a:blip r:embed="rId4"/>
                <a:stretch>
                  <a:fillRect l="-3002" b="-88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>
            <a:extLst>
              <a:ext uri="{FF2B5EF4-FFF2-40B4-BE49-F238E27FC236}">
                <a16:creationId xmlns:a16="http://schemas.microsoft.com/office/drawing/2014/main" id="{CB152E04-7FDB-86A5-F0BC-E09049094C78}"/>
              </a:ext>
            </a:extLst>
          </p:cNvPr>
          <p:cNvSpPr txBox="1"/>
          <p:nvPr/>
        </p:nvSpPr>
        <p:spPr>
          <a:xfrm>
            <a:off x="3320640" y="3036571"/>
            <a:ext cx="1019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不对</a:t>
            </a:r>
            <a:endParaRPr lang="zh-CN" altLang="en-US" sz="2400" baseline="30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DC361E7-B22B-556E-FEA0-CE5985357B72}"/>
              </a:ext>
            </a:extLst>
          </p:cNvPr>
          <p:cNvSpPr txBox="1"/>
          <p:nvPr/>
        </p:nvSpPr>
        <p:spPr>
          <a:xfrm>
            <a:off x="225308" y="3608247"/>
            <a:ext cx="2987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继续寻找分离的瞬间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39D6E4B-E8A4-607C-B67D-DAFBCDE3516D}"/>
              </a:ext>
            </a:extLst>
          </p:cNvPr>
          <p:cNvSpPr txBox="1"/>
          <p:nvPr/>
        </p:nvSpPr>
        <p:spPr>
          <a:xfrm>
            <a:off x="3320640" y="3569162"/>
            <a:ext cx="2987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特点：分离前两物体的加速度相同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22FDC035-0D07-1099-B11C-202A2037F24B}"/>
                  </a:ext>
                </a:extLst>
              </p:cNvPr>
              <p:cNvSpPr txBox="1"/>
              <p:nvPr/>
            </p:nvSpPr>
            <p:spPr>
              <a:xfrm>
                <a:off x="225307" y="4175248"/>
                <a:ext cx="2987675" cy="660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整体法：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22FDC035-0D07-1099-B11C-202A2037F2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307" y="4175248"/>
                <a:ext cx="2987675" cy="660630"/>
              </a:xfrm>
              <a:prstGeom prst="rect">
                <a:avLst/>
              </a:prstGeom>
              <a:blipFill>
                <a:blip r:embed="rId5"/>
                <a:stretch>
                  <a:fillRect l="-3265" b="-18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文本框 20">
            <a:extLst>
              <a:ext uri="{FF2B5EF4-FFF2-40B4-BE49-F238E27FC236}">
                <a16:creationId xmlns:a16="http://schemas.microsoft.com/office/drawing/2014/main" id="{E5A64F82-C63B-04A2-F033-914B10C63341}"/>
              </a:ext>
            </a:extLst>
          </p:cNvPr>
          <p:cNvSpPr txBox="1"/>
          <p:nvPr/>
        </p:nvSpPr>
        <p:spPr>
          <a:xfrm>
            <a:off x="225307" y="4915107"/>
            <a:ext cx="2987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=-2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+8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+2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9B0835D7-2331-D39C-7DA4-6FE5991B2D4F}"/>
                  </a:ext>
                </a:extLst>
              </p:cNvPr>
              <p:cNvSpPr txBox="1"/>
              <p:nvPr/>
            </p:nvSpPr>
            <p:spPr>
              <a:xfrm>
                <a:off x="3414913" y="4505563"/>
                <a:ext cx="1849569" cy="61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0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=1m/s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lang="zh-CN" altLang="en-US" sz="2400" baseline="30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9B0835D7-2331-D39C-7DA4-6FE5991B2D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913" y="4505563"/>
                <a:ext cx="1849569" cy="614655"/>
              </a:xfrm>
              <a:prstGeom prst="rect">
                <a:avLst/>
              </a:prstGeom>
              <a:blipFill>
                <a:blip r:embed="rId6"/>
                <a:stretch>
                  <a:fillRect l="-4934"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标注: 线形 22">
            <a:extLst>
              <a:ext uri="{FF2B5EF4-FFF2-40B4-BE49-F238E27FC236}">
                <a16:creationId xmlns:a16="http://schemas.microsoft.com/office/drawing/2014/main" id="{8E71AC06-7741-10CF-ACD4-CFD99113E0A6}"/>
              </a:ext>
            </a:extLst>
          </p:cNvPr>
          <p:cNvSpPr/>
          <p:nvPr/>
        </p:nvSpPr>
        <p:spPr>
          <a:xfrm>
            <a:off x="5377343" y="4374213"/>
            <a:ext cx="1122338" cy="461665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新条件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BCE03689-47D6-E9ED-6C41-1CE9B554B02E}"/>
              </a:ext>
            </a:extLst>
          </p:cNvPr>
          <p:cNvSpPr txBox="1"/>
          <p:nvPr/>
        </p:nvSpPr>
        <p:spPr>
          <a:xfrm>
            <a:off x="225306" y="5442678"/>
            <a:ext cx="4514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分离时的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baseline="-250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N,x=2m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339955B5-0206-B8F8-A8F4-98576BFE9BA4}"/>
              </a:ext>
            </a:extLst>
          </p:cNvPr>
          <p:cNvSpPr txBox="1"/>
          <p:nvPr/>
        </p:nvSpPr>
        <p:spPr>
          <a:xfrm>
            <a:off x="225306" y="6008631"/>
            <a:ext cx="4514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分离时的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baseline="-250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=6N,x=2m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id="{B15F87EB-0049-D735-0E18-2E48BBCFABB0}"/>
                  </a:ext>
                </a:extLst>
              </p:cNvPr>
              <p:cNvSpPr txBox="1"/>
              <p:nvPr/>
            </p:nvSpPr>
            <p:spPr>
              <a:xfrm>
                <a:off x="4973662" y="4918679"/>
                <a:ext cx="1122338" cy="983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at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;</a:t>
                </a:r>
              </a:p>
              <a:p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=at</a:t>
                </a:r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id="{B15F87EB-0049-D735-0E18-2E48BBCFAB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662" y="4918679"/>
                <a:ext cx="1122338" cy="983218"/>
              </a:xfrm>
              <a:prstGeom prst="rect">
                <a:avLst/>
              </a:prstGeom>
              <a:blipFill>
                <a:blip r:embed="rId7"/>
                <a:stretch>
                  <a:fillRect l="-8696" r="-3804" b="-1366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D1E2423F-BF78-45A9-060D-E47FA7AAAA33}"/>
                  </a:ext>
                </a:extLst>
              </p:cNvPr>
              <p:cNvSpPr txBox="1"/>
              <p:nvPr/>
            </p:nvSpPr>
            <p:spPr>
              <a:xfrm>
                <a:off x="8068995" y="4351366"/>
                <a:ext cx="2708458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W</a:t>
                </a:r>
                <a:r>
                  <a:rPr lang="en-US" altLang="zh-CN" sz="2400" i="1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zh-CN" altLang="en-US" sz="2400" i="1" baseline="-25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D1E2423F-BF78-45A9-060D-E47FA7AAAA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8995" y="4351366"/>
                <a:ext cx="2708458" cy="613886"/>
              </a:xfrm>
              <a:prstGeom prst="rect">
                <a:avLst/>
              </a:prstGeom>
              <a:blipFill>
                <a:blip r:embed="rId8"/>
                <a:stretch>
                  <a:fillRect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FB76D739-54BA-27ED-B1AB-0903BF53151E}"/>
                  </a:ext>
                </a:extLst>
              </p:cNvPr>
              <p:cNvSpPr txBox="1"/>
              <p:nvPr/>
            </p:nvSpPr>
            <p:spPr>
              <a:xfrm>
                <a:off x="8068995" y="5103345"/>
                <a:ext cx="2708458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2.5×5</m:t>
                    </m:r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J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W</a:t>
                </a:r>
                <a:r>
                  <a:rPr lang="en-US" altLang="zh-CN" sz="2400" i="1" baseline="-25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zh-CN" altLang="en-US" sz="2400" i="1" baseline="-250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FB76D739-54BA-27ED-B1AB-0903BF5315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8995" y="5103345"/>
                <a:ext cx="2708458" cy="613886"/>
              </a:xfrm>
              <a:prstGeom prst="rect">
                <a:avLst/>
              </a:prstGeom>
              <a:blipFill>
                <a:blip r:embed="rId9"/>
                <a:stretch>
                  <a:fillRect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094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6C388B8-5AF2-6D4C-CAA5-3C37CBB9F276}"/>
              </a:ext>
            </a:extLst>
          </p:cNvPr>
          <p:cNvSpPr txBox="1"/>
          <p:nvPr/>
        </p:nvSpPr>
        <p:spPr>
          <a:xfrm>
            <a:off x="1" y="0"/>
            <a:ext cx="12191999" cy="2540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，质量为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、长为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l</a:t>
            </a:r>
            <a:r>
              <a:rPr lang="en-US" altLang="zh-CN" sz="18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的木板静止放置于光滑水平地面上，一质量为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的物块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可看成质点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以速度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18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从左端冲上木板，物块与木板间的滑动摩擦力大小为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f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.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当物块滑至木板最右端时，两者恰好达到共同速度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物块的位移为多少？对物块列出动能定理的表达式．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对木板列出动能定理的表达式．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(3)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一对滑动摩擦力对系统做的功怎样表示？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f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l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l</a:t>
            </a:r>
            <a:r>
              <a:rPr lang="en-US" altLang="zh-CN" sz="18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系统动能变化量为多少？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18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系统摩擦力做功的过程中产生了多少热量？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18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与一对滑动摩擦力对系统做功的大小相等吗？这说明什么？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C3C834C-98DE-BD6F-B672-9EE59989B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633" y="2540439"/>
            <a:ext cx="3021107" cy="88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0596F6DA-362E-973A-5A4A-22074837F478}"/>
                  </a:ext>
                </a:extLst>
              </p:cNvPr>
              <p:cNvSpPr txBox="1"/>
              <p:nvPr/>
            </p:nvSpPr>
            <p:spPr>
              <a:xfrm>
                <a:off x="70713" y="2540439"/>
                <a:ext cx="11011143" cy="38042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(1)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物块的位移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s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，对物块由动能定理得－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8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.</a:t>
                </a:r>
                <a:r>
                  <a:rPr lang="en-US" altLang="zh-CN" sz="1800" kern="100" dirty="0">
                    <a:effectLst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①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(2)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对木板由动能定理得</a:t>
                </a:r>
                <a:r>
                  <a:rPr lang="en-US" altLang="zh-CN" sz="18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fl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en-US" altLang="zh-CN" sz="1800" kern="100" dirty="0">
                    <a:effectLst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②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(3)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由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(1)(2)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问表达式相加得－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18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fl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en-US" altLang="zh-CN" sz="1800" kern="100" dirty="0">
                    <a:effectLst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即－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fl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en-US" altLang="zh-CN" sz="1800" kern="100" dirty="0">
                    <a:effectLst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④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一对滑动摩擦力对系统做功代数和为－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fl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系统动能变化量为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系统摩擦力做功过程中产生的热量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Q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kern="100" dirty="0"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)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由</a:t>
                </a:r>
                <a:r>
                  <a:rPr lang="en-US" altLang="zh-CN" sz="1800" kern="100" dirty="0">
                    <a:effectLst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④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式知，摩擦力产生的热与一对滑动摩擦力对系统做功的大小相等，故有</a:t>
                </a:r>
                <a:r>
                  <a:rPr lang="en-US" altLang="zh-CN" sz="18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fl</a:t>
                </a:r>
                <a:r>
                  <a:rPr lang="zh-CN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相对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Q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zh-CN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相对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指相对路程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0596F6DA-362E-973A-5A4A-22074837F4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13" y="2540439"/>
                <a:ext cx="11011143" cy="3804247"/>
              </a:xfrm>
              <a:prstGeom prst="rect">
                <a:avLst/>
              </a:prstGeom>
              <a:blipFill>
                <a:blip r:embed="rId3"/>
                <a:stretch>
                  <a:fillRect l="-498" b="-17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862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 dirty="0" smtClean="0">
            <a:latin typeface="Times New Roman" panose="02020603050405020304" pitchFamily="18" charset="0"/>
            <a:ea typeface="宋体" panose="02010600030101010101" pitchFamily="2" charset="-122"/>
            <a:cs typeface="Times New Roman" panose="02020603050405020304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sz="2400" dirty="0" smtClean="0">
            <a:latin typeface="Times New Roman" panose="02020603050405020304" pitchFamily="18" charset="0"/>
            <a:ea typeface="宋体" panose="02010600030101010101" pitchFamily="2" charset="-122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570</Words>
  <Application>Microsoft Office PowerPoint</Application>
  <PresentationFormat>宽屏</PresentationFormat>
  <Paragraphs>29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等线</vt:lpstr>
      <vt:lpstr>等线 Light</vt:lpstr>
      <vt:lpstr>宋体</vt:lpstr>
      <vt:lpstr>Arial</vt:lpstr>
      <vt:lpstr>Book Antiqua</vt:lpstr>
      <vt:lpstr>Cambria Math</vt:lpstr>
      <vt:lpstr>Times New Roman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1</cp:revision>
  <dcterms:created xsi:type="dcterms:W3CDTF">2022-06-13T10:53:48Z</dcterms:created>
  <dcterms:modified xsi:type="dcterms:W3CDTF">2022-06-13T11:00:42Z</dcterms:modified>
</cp:coreProperties>
</file>