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31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53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954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927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618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0505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758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796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36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218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364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32CBF-EA76-426A-B44F-BF8D18820F89}" type="datetimeFigureOut">
              <a:rPr lang="zh-CN" altLang="en-US" smtClean="0"/>
              <a:t>2017/3/21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DE154-9F13-4CFD-8261-C37B5FA6A5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44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file:///C:\Users\Administrator\Desktop\&#21160;&#37327;&#23432;&#24658;&#23450;&#24459;&#65288;&#20108;&#65289;.sw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反冲运动 火箭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021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一、反冲运动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8539" y="1441312"/>
            <a:ext cx="11714922" cy="278613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b="1" dirty="0"/>
              <a:t>例</a:t>
            </a:r>
            <a:r>
              <a:rPr lang="en-US" altLang="zh-CN" sz="2000" b="1" dirty="0"/>
              <a:t>1</a:t>
            </a:r>
            <a:r>
              <a:rPr lang="zh-CN" altLang="zh-CN" sz="2000" dirty="0"/>
              <a:t>　反冲小车静止放在水平光滑玻璃上，点燃酒精，水蒸气将橡皮塞水平喷出，小车沿相反方向运动．如果小车的总质量</a:t>
            </a:r>
            <a:r>
              <a:rPr lang="en-US" altLang="zh-CN" sz="2000" i="1" dirty="0"/>
              <a:t>M</a:t>
            </a:r>
            <a:r>
              <a:rPr lang="zh-CN" altLang="zh-CN" sz="2000" dirty="0"/>
              <a:t>＝</a:t>
            </a:r>
            <a:r>
              <a:rPr lang="en-US" altLang="zh-CN" sz="2000" dirty="0"/>
              <a:t>3 kg</a:t>
            </a:r>
            <a:r>
              <a:rPr lang="zh-CN" altLang="zh-CN" sz="2000" dirty="0"/>
              <a:t>，水平喷出的橡皮塞的质量</a:t>
            </a:r>
            <a:r>
              <a:rPr lang="en-US" altLang="zh-CN" sz="2000" i="1" dirty="0"/>
              <a:t>m</a:t>
            </a:r>
            <a:r>
              <a:rPr lang="zh-CN" altLang="zh-CN" sz="2000" dirty="0"/>
              <a:t>＝</a:t>
            </a:r>
            <a:r>
              <a:rPr lang="en-US" altLang="zh-CN" sz="2000" dirty="0"/>
              <a:t>0.1 kg.</a:t>
            </a:r>
            <a:endParaRPr lang="zh-CN" altLang="zh-CN" sz="2000" dirty="0"/>
          </a:p>
          <a:p>
            <a:pPr>
              <a:lnSpc>
                <a:spcPct val="150000"/>
              </a:lnSpc>
            </a:pPr>
            <a:r>
              <a:rPr lang="en-US" altLang="zh-CN" sz="2000" dirty="0"/>
              <a:t>(1)</a:t>
            </a:r>
            <a:r>
              <a:rPr lang="zh-CN" altLang="zh-CN" sz="2000" dirty="0"/>
              <a:t>若橡皮塞喷出时获得的水平速度</a:t>
            </a:r>
            <a:r>
              <a:rPr lang="en-US" altLang="zh-CN" sz="2000" i="1" dirty="0"/>
              <a:t>v</a:t>
            </a:r>
            <a:r>
              <a:rPr lang="zh-CN" altLang="zh-CN" sz="2000" dirty="0"/>
              <a:t>＝</a:t>
            </a:r>
            <a:r>
              <a:rPr lang="en-US" altLang="zh-CN" sz="2000" dirty="0"/>
              <a:t>2.9 m/s</a:t>
            </a:r>
            <a:r>
              <a:rPr lang="zh-CN" altLang="zh-CN" sz="2000" dirty="0"/>
              <a:t>，求小车的反冲速度；</a:t>
            </a:r>
          </a:p>
          <a:p>
            <a:pPr>
              <a:lnSpc>
                <a:spcPct val="150000"/>
              </a:lnSpc>
            </a:pPr>
            <a:r>
              <a:rPr lang="en-US" altLang="zh-CN" sz="2000" dirty="0"/>
              <a:t>(2)</a:t>
            </a:r>
            <a:r>
              <a:rPr lang="zh-CN" altLang="zh-CN" sz="2000" dirty="0"/>
              <a:t>若橡皮塞喷出时速度大小不变，方向与水平方向成</a:t>
            </a:r>
            <a:r>
              <a:rPr lang="en-US" altLang="zh-CN" sz="2000" dirty="0"/>
              <a:t>60°</a:t>
            </a:r>
            <a:r>
              <a:rPr lang="zh-CN" altLang="zh-CN" sz="2000" dirty="0"/>
              <a:t>角，小车的反冲速度又如何</a:t>
            </a:r>
            <a:r>
              <a:rPr lang="en-US" altLang="zh-CN" sz="2000" dirty="0"/>
              <a:t>(</a:t>
            </a:r>
            <a:r>
              <a:rPr lang="zh-CN" altLang="zh-CN" sz="2000" dirty="0"/>
              <a:t>小车一直在水平方向运动</a:t>
            </a:r>
            <a:r>
              <a:rPr lang="en-US" altLang="zh-CN" sz="2000" dirty="0"/>
              <a:t>)?</a:t>
            </a:r>
            <a:endParaRPr lang="zh-CN" altLang="zh-CN" sz="2000" dirty="0"/>
          </a:p>
        </p:txBody>
      </p:sp>
      <p:sp>
        <p:nvSpPr>
          <p:cNvPr id="4" name="文本框 3"/>
          <p:cNvSpPr txBox="1"/>
          <p:nvPr/>
        </p:nvSpPr>
        <p:spPr>
          <a:xfrm>
            <a:off x="437322" y="4227444"/>
            <a:ext cx="5141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、建模（物理情景绘图）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37322" y="4724401"/>
            <a:ext cx="3763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、运动特点分析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37321" y="5306392"/>
            <a:ext cx="2849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3</a:t>
            </a:r>
            <a:r>
              <a:rPr lang="zh-CN" altLang="en-US" sz="2800" dirty="0"/>
              <a:t>、建立方程</a:t>
            </a:r>
          </a:p>
        </p:txBody>
      </p:sp>
      <p:sp>
        <p:nvSpPr>
          <p:cNvPr id="7" name="矩形 6"/>
          <p:cNvSpPr/>
          <p:nvPr/>
        </p:nvSpPr>
        <p:spPr>
          <a:xfrm>
            <a:off x="5102087" y="3901098"/>
            <a:ext cx="6096000" cy="21698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1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反冲运动问题一般应用系统动量守恒定律列式计算．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列方程时要注意初、末状态</a:t>
            </a:r>
            <a:r>
              <a:rPr lang="zh-CN" altLang="zh-CN" b="1" u="sng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动量的方向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，反冲物体速度的方向与原物体的运动方向是相反的．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2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．动量守恒表达式中的速度均为</a:t>
            </a:r>
            <a:r>
              <a:rPr lang="zh-CN" altLang="zh-CN" b="1" u="sng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相对地面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的速度，对</a:t>
            </a:r>
            <a:r>
              <a:rPr lang="en-US" altLang="zh-CN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相对</a:t>
            </a:r>
            <a:r>
              <a:rPr lang="en-US" altLang="zh-CN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速度，则要根据矢量关系转化为相对地面的速度．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2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二、火箭问题的分析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5773" y="1825625"/>
            <a:ext cx="11701669" cy="1871732"/>
          </a:xfrm>
        </p:spPr>
        <p:txBody>
          <a:bodyPr>
            <a:normAutofit lnSpcReduction="10000"/>
          </a:bodyPr>
          <a:lstStyle/>
          <a:p>
            <a:r>
              <a:rPr lang="zh-CN" altLang="zh-CN" dirty="0"/>
              <a:t>例</a:t>
            </a:r>
            <a:r>
              <a:rPr lang="en-US" altLang="zh-CN" dirty="0"/>
              <a:t>2</a:t>
            </a:r>
            <a:r>
              <a:rPr lang="zh-CN" altLang="zh-CN" dirty="0"/>
              <a:t>　一火箭喷气发动机每次喷出</a:t>
            </a:r>
            <a:r>
              <a:rPr lang="en-US" altLang="zh-CN" i="1" dirty="0"/>
              <a:t>m</a:t>
            </a:r>
            <a:r>
              <a:rPr lang="zh-CN" altLang="zh-CN" dirty="0"/>
              <a:t>＝</a:t>
            </a:r>
            <a:r>
              <a:rPr lang="en-US" altLang="zh-CN" dirty="0"/>
              <a:t>200 g</a:t>
            </a:r>
            <a:r>
              <a:rPr lang="zh-CN" altLang="zh-CN" dirty="0"/>
              <a:t>的气体，气体离开发动机时速度</a:t>
            </a:r>
            <a:r>
              <a:rPr lang="en-US" altLang="zh-CN" i="1" dirty="0"/>
              <a:t>v</a:t>
            </a:r>
            <a:r>
              <a:rPr lang="zh-CN" altLang="zh-CN" dirty="0"/>
              <a:t>＝</a:t>
            </a:r>
            <a:r>
              <a:rPr lang="en-US" altLang="zh-CN" dirty="0"/>
              <a:t>1 000 m/s</a:t>
            </a:r>
            <a:r>
              <a:rPr lang="zh-CN" altLang="zh-CN" dirty="0"/>
              <a:t>，设火箭质量</a:t>
            </a:r>
            <a:r>
              <a:rPr lang="en-US" altLang="zh-CN" i="1" dirty="0"/>
              <a:t>M</a:t>
            </a:r>
            <a:r>
              <a:rPr lang="zh-CN" altLang="zh-CN" dirty="0"/>
              <a:t>＝</a:t>
            </a:r>
            <a:r>
              <a:rPr lang="en-US" altLang="zh-CN" dirty="0"/>
              <a:t>300 kg</a:t>
            </a:r>
            <a:r>
              <a:rPr lang="zh-CN" altLang="zh-CN" dirty="0"/>
              <a:t>，发动机每秒喷气</a:t>
            </a:r>
            <a:r>
              <a:rPr lang="en-US" altLang="zh-CN" dirty="0"/>
              <a:t>20</a:t>
            </a:r>
            <a:r>
              <a:rPr lang="zh-CN" altLang="zh-CN" dirty="0"/>
              <a:t>次，求：</a:t>
            </a:r>
          </a:p>
          <a:p>
            <a:r>
              <a:rPr lang="en-US" altLang="zh-CN" dirty="0"/>
              <a:t>(1)</a:t>
            </a:r>
            <a:r>
              <a:rPr lang="zh-CN" altLang="zh-CN" dirty="0"/>
              <a:t>当第</a:t>
            </a:r>
            <a:r>
              <a:rPr lang="en-US" altLang="zh-CN" dirty="0"/>
              <a:t>3</a:t>
            </a:r>
            <a:r>
              <a:rPr lang="zh-CN" altLang="zh-CN" dirty="0"/>
              <a:t>次气体喷出后，火箭的速度为多大？</a:t>
            </a:r>
          </a:p>
          <a:p>
            <a:r>
              <a:rPr lang="en-US" altLang="zh-CN" dirty="0"/>
              <a:t>(2)</a:t>
            </a:r>
            <a:r>
              <a:rPr lang="zh-CN" altLang="zh-CN" dirty="0"/>
              <a:t>运动第</a:t>
            </a:r>
            <a:r>
              <a:rPr lang="en-US" altLang="zh-CN" dirty="0"/>
              <a:t>1 s</a:t>
            </a:r>
            <a:r>
              <a:rPr lang="zh-CN" altLang="zh-CN" dirty="0"/>
              <a:t>末，火箭的速度为多大？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37322" y="4227444"/>
            <a:ext cx="51418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、建模（物理情景绘图）</a:t>
            </a:r>
            <a:endParaRPr lang="en-US" altLang="zh-CN" sz="2800" dirty="0"/>
          </a:p>
          <a:p>
            <a:r>
              <a:rPr lang="en-US" altLang="zh-CN" sz="2800" dirty="0"/>
              <a:t>2</a:t>
            </a:r>
            <a:r>
              <a:rPr lang="zh-CN" altLang="en-US" sz="2800" dirty="0"/>
              <a:t>、运动特点分析</a:t>
            </a:r>
            <a:endParaRPr lang="en-US" altLang="zh-CN" sz="2800" dirty="0"/>
          </a:p>
          <a:p>
            <a:r>
              <a:rPr lang="en-US" altLang="zh-CN" sz="2800" dirty="0"/>
              <a:t>3</a:t>
            </a:r>
            <a:r>
              <a:rPr lang="zh-CN" altLang="en-US" sz="2800" dirty="0"/>
              <a:t>、建立方程</a:t>
            </a:r>
          </a:p>
        </p:txBody>
      </p:sp>
      <p:sp>
        <p:nvSpPr>
          <p:cNvPr id="5" name="矩形 4"/>
          <p:cNvSpPr/>
          <p:nvPr/>
        </p:nvSpPr>
        <p:spPr>
          <a:xfrm>
            <a:off x="5257800" y="4061288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sz="2400" dirty="0">
                <a:latin typeface="等线 Light" panose="02010600030101010101" pitchFamily="2" charset="-122"/>
                <a:ea typeface="等线 Light" panose="02010600030101010101" pitchFamily="2" charset="-122"/>
                <a:cs typeface="Times New Roman" panose="02020603050405020304" pitchFamily="18" charset="0"/>
              </a:rPr>
              <a:t>火箭在运动过程中，随着燃料的燃烧，火箭本身的</a:t>
            </a:r>
            <a:r>
              <a:rPr lang="zh-CN" altLang="zh-CN" sz="2400" b="1" u="sng" dirty="0">
                <a:latin typeface="等线 Light" panose="02010600030101010101" pitchFamily="2" charset="-122"/>
                <a:ea typeface="等线 Light" panose="02010600030101010101" pitchFamily="2" charset="-122"/>
                <a:cs typeface="Times New Roman" panose="02020603050405020304" pitchFamily="18" charset="0"/>
              </a:rPr>
              <a:t>质量不断减小</a:t>
            </a:r>
            <a:r>
              <a:rPr lang="zh-CN" altLang="zh-CN" sz="2400" dirty="0">
                <a:latin typeface="等线 Light" panose="02010600030101010101" pitchFamily="2" charset="-122"/>
                <a:ea typeface="等线 Light" panose="02010600030101010101" pitchFamily="2" charset="-122"/>
                <a:cs typeface="Times New Roman" panose="02020603050405020304" pitchFamily="18" charset="0"/>
              </a:rPr>
              <a:t>，故在应用动量守恒定律时，必须取在同一相互作用时间内的</a:t>
            </a:r>
            <a:r>
              <a:rPr lang="zh-CN" altLang="zh-CN" sz="2400" b="1" u="sng" dirty="0">
                <a:latin typeface="等线 Light" panose="02010600030101010101" pitchFamily="2" charset="-122"/>
                <a:ea typeface="等线 Light" panose="02010600030101010101" pitchFamily="2" charset="-122"/>
                <a:cs typeface="Times New Roman" panose="02020603050405020304" pitchFamily="18" charset="0"/>
              </a:rPr>
              <a:t>火箭和喷出的气体</a:t>
            </a:r>
            <a:r>
              <a:rPr lang="zh-CN" altLang="zh-CN" sz="2400" dirty="0">
                <a:latin typeface="等线 Light" panose="02010600030101010101" pitchFamily="2" charset="-122"/>
                <a:ea typeface="等线 Light" panose="02010600030101010101" pitchFamily="2" charset="-122"/>
                <a:cs typeface="Times New Roman" panose="02020603050405020304" pitchFamily="18" charset="0"/>
              </a:rPr>
              <a:t>为研究对象，注意反冲前、后各物体质量的变化．</a:t>
            </a:r>
            <a:endParaRPr lang="zh-CN" altLang="en-US" sz="2400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839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三、</a:t>
            </a:r>
            <a:r>
              <a:rPr lang="en-US" altLang="zh-CN" dirty="0"/>
              <a:t>“</a:t>
            </a:r>
            <a:r>
              <a:rPr lang="zh-CN" altLang="zh-CN" dirty="0"/>
              <a:t>人船模型</a:t>
            </a:r>
            <a:r>
              <a:rPr lang="en-US" altLang="zh-CN" dirty="0"/>
              <a:t>”</a:t>
            </a:r>
            <a:r>
              <a:rPr lang="zh-CN" altLang="zh-CN" dirty="0"/>
              <a:t>的应用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5287" y="1825625"/>
            <a:ext cx="11582400" cy="1434410"/>
          </a:xfrm>
        </p:spPr>
        <p:txBody>
          <a:bodyPr/>
          <a:lstStyle/>
          <a:p>
            <a:r>
              <a:rPr lang="zh-CN" altLang="zh-CN" dirty="0"/>
              <a:t>例</a:t>
            </a:r>
            <a:r>
              <a:rPr lang="en-US" altLang="zh-CN" dirty="0"/>
              <a:t>3</a:t>
            </a:r>
            <a:r>
              <a:rPr lang="zh-CN" altLang="zh-CN" dirty="0"/>
              <a:t>　如图所示，长为</a:t>
            </a:r>
            <a:r>
              <a:rPr lang="en-US" altLang="zh-CN" i="1" dirty="0"/>
              <a:t>L</a:t>
            </a:r>
            <a:r>
              <a:rPr lang="zh-CN" altLang="zh-CN" dirty="0"/>
              <a:t>、质量为</a:t>
            </a:r>
            <a:r>
              <a:rPr lang="en-US" altLang="zh-CN" i="1" dirty="0"/>
              <a:t>M</a:t>
            </a:r>
            <a:r>
              <a:rPr lang="zh-CN" altLang="zh-CN" dirty="0"/>
              <a:t>的小船停在静水中，一个质量为</a:t>
            </a:r>
            <a:r>
              <a:rPr lang="en-US" altLang="zh-CN" i="1" dirty="0"/>
              <a:t>m</a:t>
            </a:r>
            <a:r>
              <a:rPr lang="zh-CN" altLang="zh-CN" dirty="0"/>
              <a:t>的人站在船头，若不计水的阻力，当人从船头走到船尾的过程中，船和人对地面的位移大小各是多少？</a:t>
            </a:r>
            <a:endParaRPr lang="zh-CN" altLang="en-US" dirty="0"/>
          </a:p>
        </p:txBody>
      </p:sp>
      <p:pic>
        <p:nvPicPr>
          <p:cNvPr id="4" name="图片 3" descr="S16A">
            <a:hlinkClick r:id="rId2" action="ppaction://hlinkfile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121" y="3076920"/>
            <a:ext cx="3588026" cy="13639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矩形 6"/>
          <p:cNvSpPr/>
          <p:nvPr/>
        </p:nvSpPr>
        <p:spPr>
          <a:xfrm>
            <a:off x="463826" y="3260035"/>
            <a:ext cx="682487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解决这类问题的关键是做好以下三个方面：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(1)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利用动量守恒，确定人、船速度关系；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(2)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找出船和人对地位移间的关系；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(3)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注意公式中的速度和位移都是</a:t>
            </a:r>
            <a:r>
              <a:rPr lang="zh-CN" altLang="zh-CN" b="1" u="sng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相对地面</a:t>
            </a:r>
            <a:r>
              <a:rPr lang="zh-CN" altLang="zh-CN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的．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304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人船模型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5287" y="1825625"/>
            <a:ext cx="11701670" cy="1792218"/>
          </a:xfrm>
        </p:spPr>
        <p:txBody>
          <a:bodyPr/>
          <a:lstStyle/>
          <a:p>
            <a:r>
              <a:rPr lang="zh-CN" altLang="zh-CN" dirty="0"/>
              <a:t>两位两学在公园里划船，当小船离码头大约</a:t>
            </a:r>
            <a:r>
              <a:rPr lang="en-US" altLang="zh-CN" dirty="0"/>
              <a:t>1.5 m</a:t>
            </a:r>
            <a:r>
              <a:rPr lang="zh-CN" altLang="zh-CN" dirty="0"/>
              <a:t>左右时，有一位同学心想：自己在体育课上立定跳远的成绩从未低于</a:t>
            </a:r>
            <a:r>
              <a:rPr lang="en-US" altLang="zh-CN" dirty="0"/>
              <a:t>2 m</a:t>
            </a:r>
            <a:r>
              <a:rPr lang="zh-CN" altLang="zh-CN" dirty="0"/>
              <a:t>，跳到岸上绝对没有问题．于是她纵身一跳，结果却掉到了水里</a:t>
            </a:r>
            <a:r>
              <a:rPr lang="en-US" altLang="zh-CN" dirty="0"/>
              <a:t>(</a:t>
            </a:r>
            <a:r>
              <a:rPr lang="zh-CN" altLang="zh-CN" dirty="0"/>
              <a:t>如图</a:t>
            </a:r>
            <a:r>
              <a:rPr lang="en-US" altLang="zh-CN" dirty="0"/>
              <a:t>1</a:t>
            </a:r>
            <a:r>
              <a:rPr lang="zh-CN" altLang="zh-CN" dirty="0"/>
              <a:t>所示</a:t>
            </a:r>
            <a:r>
              <a:rPr lang="en-US" altLang="zh-CN" dirty="0"/>
              <a:t>)</a:t>
            </a:r>
            <a:r>
              <a:rPr lang="zh-CN" altLang="zh-CN" dirty="0"/>
              <a:t>，她为什么不能如她所想的那样跳到岸上呢？</a:t>
            </a:r>
            <a:r>
              <a:rPr lang="en-US" altLang="zh-CN" dirty="0"/>
              <a:t>(</a:t>
            </a:r>
            <a:r>
              <a:rPr lang="zh-CN" altLang="zh-CN" dirty="0"/>
              <a:t>不计水的阻力</a:t>
            </a:r>
            <a:r>
              <a:rPr lang="en-US" altLang="zh-CN" dirty="0"/>
              <a:t>)</a:t>
            </a:r>
            <a:endParaRPr lang="zh-CN" altLang="zh-CN" dirty="0"/>
          </a:p>
        </p:txBody>
      </p:sp>
      <p:pic>
        <p:nvPicPr>
          <p:cNvPr id="4" name="图片 3" descr="S15B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645" y="3617843"/>
            <a:ext cx="2981242" cy="31275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9374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人船模型</a:t>
            </a:r>
            <a:r>
              <a:rPr lang="en-US" altLang="zh-CN" dirty="0"/>
              <a:t>+</a:t>
            </a:r>
            <a:r>
              <a:rPr lang="zh-CN" altLang="en-US" dirty="0"/>
              <a:t>部分动量守恒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414807"/>
            <a:ext cx="11661913" cy="4351338"/>
          </a:xfrm>
        </p:spPr>
        <p:txBody>
          <a:bodyPr/>
          <a:lstStyle/>
          <a:p>
            <a:r>
              <a:rPr lang="en-US" altLang="zh-CN" dirty="0"/>
              <a:t>9</a:t>
            </a:r>
            <a:r>
              <a:rPr lang="zh-CN" altLang="en-US" dirty="0"/>
              <a:t>、</a:t>
            </a:r>
            <a:r>
              <a:rPr lang="zh-CN" altLang="zh-CN" dirty="0"/>
              <a:t>如图所示，弹簧的一端固定在竖直墙上，质量为</a:t>
            </a:r>
            <a:r>
              <a:rPr lang="en-US" altLang="zh-CN" i="1" dirty="0"/>
              <a:t>m</a:t>
            </a:r>
            <a:r>
              <a:rPr lang="zh-CN" altLang="zh-CN" dirty="0"/>
              <a:t>的光滑弧形槽静止在光滑水平面上，底部与水平面平滑连接，一个质量也为</a:t>
            </a:r>
            <a:r>
              <a:rPr lang="en-US" altLang="zh-CN" i="1" dirty="0"/>
              <a:t>m</a:t>
            </a:r>
            <a:r>
              <a:rPr lang="zh-CN" altLang="zh-CN" dirty="0"/>
              <a:t>的小球从槽高</a:t>
            </a:r>
            <a:r>
              <a:rPr lang="en-US" altLang="zh-CN" i="1" dirty="0"/>
              <a:t>h</a:t>
            </a:r>
            <a:r>
              <a:rPr lang="zh-CN" altLang="zh-CN" dirty="0"/>
              <a:t>处开始自由下滑</a:t>
            </a:r>
            <a:endParaRPr lang="en-US" altLang="zh-CN" dirty="0"/>
          </a:p>
          <a:p>
            <a:r>
              <a:rPr lang="en-US" altLang="zh-CN" dirty="0"/>
              <a:t>A</a:t>
            </a:r>
            <a:r>
              <a:rPr lang="zh-CN" altLang="zh-CN" dirty="0"/>
              <a:t>．在下滑过程中小球和槽在水平方向上的动量守恒</a:t>
            </a:r>
          </a:p>
          <a:p>
            <a:r>
              <a:rPr lang="en-US" altLang="zh-CN" dirty="0"/>
              <a:t>B</a:t>
            </a:r>
            <a:r>
              <a:rPr lang="zh-CN" altLang="zh-CN" dirty="0"/>
              <a:t>．在整个过程中，小球和槽在水平方向上的动量守恒</a:t>
            </a:r>
          </a:p>
          <a:p>
            <a:r>
              <a:rPr lang="en-US" altLang="zh-CN" dirty="0"/>
              <a:t>C</a:t>
            </a:r>
            <a:r>
              <a:rPr lang="zh-CN" altLang="zh-CN" dirty="0"/>
              <a:t>．在下滑过程中小球和槽的机械能守恒</a:t>
            </a:r>
          </a:p>
          <a:p>
            <a:r>
              <a:rPr lang="en-US" altLang="zh-CN" dirty="0"/>
              <a:t>D</a:t>
            </a:r>
            <a:r>
              <a:rPr lang="zh-CN" altLang="zh-CN" dirty="0"/>
              <a:t>．在整个过程中，小球和槽的机械能守恒</a:t>
            </a:r>
            <a:endParaRPr lang="zh-CN" altLang="en-US" dirty="0"/>
          </a:p>
        </p:txBody>
      </p:sp>
      <p:pic>
        <p:nvPicPr>
          <p:cNvPr id="4" name="图片 3" descr="S1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956" y="4770782"/>
            <a:ext cx="5401407" cy="16631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0578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人船模型</a:t>
            </a:r>
            <a:r>
              <a:rPr lang="en-US" altLang="zh-CN" dirty="0"/>
              <a:t>+</a:t>
            </a:r>
            <a:r>
              <a:rPr lang="zh-CN" altLang="en-US" dirty="0"/>
              <a:t>部分动量守恒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8</a:t>
            </a:r>
            <a:r>
              <a:rPr lang="zh-CN" altLang="en-US"/>
              <a:t>、</a:t>
            </a:r>
            <a:r>
              <a:rPr lang="zh-CN" altLang="zh-CN"/>
              <a:t>如</a:t>
            </a:r>
            <a:r>
              <a:rPr lang="zh-CN" altLang="zh-CN" dirty="0"/>
              <a:t>图所示，一个倾角为</a:t>
            </a:r>
            <a:r>
              <a:rPr lang="en-US" altLang="zh-CN" i="1" dirty="0"/>
              <a:t>α</a:t>
            </a:r>
            <a:r>
              <a:rPr lang="zh-CN" altLang="zh-CN" dirty="0"/>
              <a:t>的直角斜面体静置于光滑水平面上，斜面体质量为</a:t>
            </a:r>
            <a:r>
              <a:rPr lang="en-US" altLang="zh-CN" i="1" dirty="0"/>
              <a:t>M</a:t>
            </a:r>
            <a:r>
              <a:rPr lang="zh-CN" altLang="zh-CN" dirty="0"/>
              <a:t>，顶端高度为</a:t>
            </a:r>
            <a:r>
              <a:rPr lang="en-US" altLang="zh-CN" i="1" dirty="0"/>
              <a:t>h</a:t>
            </a:r>
            <a:r>
              <a:rPr lang="zh-CN" altLang="zh-CN" dirty="0"/>
              <a:t>，今有一质量为</a:t>
            </a:r>
            <a:r>
              <a:rPr lang="en-US" altLang="zh-CN" i="1" dirty="0"/>
              <a:t>m</a:t>
            </a:r>
            <a:r>
              <a:rPr lang="zh-CN" altLang="zh-CN" dirty="0"/>
              <a:t>的小物体，沿光滑斜面下滑，当小物体从斜面顶端自由下滑到底端时，斜面体在水平面上移动的距离是</a:t>
            </a:r>
            <a:endParaRPr lang="zh-CN" altLang="en-US" dirty="0"/>
          </a:p>
        </p:txBody>
      </p:sp>
      <p:pic>
        <p:nvPicPr>
          <p:cNvPr id="4" name="图片 3" descr="X10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417" y="3427357"/>
            <a:ext cx="3912511" cy="1939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671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人船模型</a:t>
            </a:r>
            <a:r>
              <a:rPr lang="en-US" altLang="zh-CN" dirty="0"/>
              <a:t>+</a:t>
            </a:r>
            <a:r>
              <a:rPr lang="zh-CN" altLang="en-US" dirty="0"/>
              <a:t>部分动量守恒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12</a:t>
            </a:r>
            <a:r>
              <a:rPr lang="zh-CN" altLang="en-US" dirty="0"/>
              <a:t>、</a:t>
            </a:r>
            <a:r>
              <a:rPr lang="zh-CN" altLang="zh-CN" dirty="0"/>
              <a:t>如图所示，带有半径为</a:t>
            </a:r>
            <a:r>
              <a:rPr lang="en-US" altLang="zh-CN" i="1" dirty="0"/>
              <a:t>R</a:t>
            </a:r>
            <a:r>
              <a:rPr lang="zh-CN" altLang="zh-CN" dirty="0"/>
              <a:t>的光滑圆弧的小车其质量为</a:t>
            </a:r>
            <a:r>
              <a:rPr lang="en-US" altLang="zh-CN" i="1" dirty="0"/>
              <a:t>M</a:t>
            </a:r>
            <a:r>
              <a:rPr lang="zh-CN" altLang="zh-CN" dirty="0"/>
              <a:t>，置于光滑水平面上，一质量为</a:t>
            </a:r>
            <a:r>
              <a:rPr lang="en-US" altLang="zh-CN" i="1" dirty="0"/>
              <a:t>m</a:t>
            </a:r>
            <a:r>
              <a:rPr lang="zh-CN" altLang="zh-CN" dirty="0"/>
              <a:t>的小球从圆弧的最顶端由静止释放，则小球离开小车时，小球和小车的速度分别为多少？</a:t>
            </a:r>
          </a:p>
          <a:p>
            <a:endParaRPr lang="zh-CN" altLang="en-US" dirty="0"/>
          </a:p>
        </p:txBody>
      </p:sp>
      <p:pic>
        <p:nvPicPr>
          <p:cNvPr id="4" name="图片 3" descr="X8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114" y="3246913"/>
            <a:ext cx="4470248" cy="26237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6143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578</Words>
  <Application>Microsoft Office PowerPoint</Application>
  <PresentationFormat>宽屏</PresentationFormat>
  <Paragraphs>37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等线</vt:lpstr>
      <vt:lpstr>等线 Light</vt:lpstr>
      <vt:lpstr>楷体_GB2312</vt:lpstr>
      <vt:lpstr>宋体</vt:lpstr>
      <vt:lpstr>Arial</vt:lpstr>
      <vt:lpstr>Courier New</vt:lpstr>
      <vt:lpstr>Times New Roman</vt:lpstr>
      <vt:lpstr>Office 主题​​</vt:lpstr>
      <vt:lpstr>反冲运动 火箭</vt:lpstr>
      <vt:lpstr>一、反冲运动</vt:lpstr>
      <vt:lpstr>二、火箭问题的分析</vt:lpstr>
      <vt:lpstr>三、“人船模型”的应用</vt:lpstr>
      <vt:lpstr>人船模型</vt:lpstr>
      <vt:lpstr>人船模型+部分动量守恒</vt:lpstr>
      <vt:lpstr>人船模型+部分动量守恒</vt:lpstr>
      <vt:lpstr>人船模型+部分动量守恒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反冲运动 火箭</dc:title>
  <dc:creator>彭矗</dc:creator>
  <cp:lastModifiedBy>彭矗</cp:lastModifiedBy>
  <cp:revision>5</cp:revision>
  <dcterms:created xsi:type="dcterms:W3CDTF">2017-03-20T02:42:20Z</dcterms:created>
  <dcterms:modified xsi:type="dcterms:W3CDTF">2017-03-21T03:02:09Z</dcterms:modified>
</cp:coreProperties>
</file>