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3" r:id="rId3"/>
  </p:sldMasterIdLst>
  <p:sldIdLst>
    <p:sldId id="257" r:id="rId4"/>
    <p:sldId id="258" r:id="rId5"/>
    <p:sldId id="259" r:id="rId6"/>
    <p:sldId id="260" r:id="rId7"/>
    <p:sldId id="262" r:id="rId8"/>
    <p:sldId id="263" r:id="rId9"/>
    <p:sldId id="264" r:id="rId10"/>
    <p:sldId id="265" r:id="rId11"/>
    <p:sldId id="266" r:id="rId12"/>
    <p:sldId id="267" r:id="rId13"/>
    <p:sldId id="277" r:id="rId14"/>
    <p:sldId id="278" r:id="rId15"/>
    <p:sldId id="279" r:id="rId16"/>
    <p:sldId id="280" r:id="rId17"/>
    <p:sldId id="281" r:id="rId18"/>
    <p:sldId id="282" r:id="rId19"/>
    <p:sldId id="283" r:id="rId20"/>
    <p:sldId id="284" r:id="rId21"/>
    <p:sldId id="268" r:id="rId22"/>
    <p:sldId id="269" r:id="rId23"/>
    <p:sldId id="270" r:id="rId24"/>
    <p:sldId id="271" r:id="rId25"/>
    <p:sldId id="272" r:id="rId26"/>
    <p:sldId id="273" r:id="rId27"/>
    <p:sldId id="274" r:id="rId28"/>
    <p:sldId id="275" r:id="rId29"/>
    <p:sldId id="276" r:id="rId30"/>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8"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2017/9/16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2017/9/16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2017/9/16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2017/9/16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2017/9/16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2017/9/16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2017/9/16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2017/9/16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2017/9/16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2017/9/16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2017/9/16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2C007E52-0DF3-4C85-BBAC-A630ADA4125C}"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300251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F2DB1826-5E3B-48D0-BFDB-8C5B498604ED}"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9827141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020D96BB-6FB5-4F18-870F-0D2B446010DD}"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3826144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572E1708-2952-4F3D-82C9-2D2EB0EEF56F}"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8598811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79E698F6-0F5A-4F1E-B664-EAE4E8541FF0}"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4594889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03DA9A73-7355-4105-B763-BCDD54282678}"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7945410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BF7B3F71-4F49-424C-A460-FD15524EAF6E}"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048155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74A7B4EE-555E-46FB-A6AE-DA5A9DD2AF1F}"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8417202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5231B603-6359-4102-AFB2-32FAA84D614F}"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0559477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199600D4-1F6A-40CC-B4A3-65BC0AEF54E5}"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0751309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A2B7AAEC-5235-465F-AF59-493F05CA902B}"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3412297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AndMedia" preserve="1">
  <p:cSld name="标题，文本与媒体剪辑">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媒体占位符 3"/>
          <p:cNvSpPr>
            <a:spLocks noGrp="1"/>
          </p:cNvSpPr>
          <p:nvPr>
            <p:ph type="media" sz="half" idx="2"/>
          </p:nvPr>
        </p:nvSpPr>
        <p:spPr>
          <a:xfrm>
            <a:off x="4648200" y="1600200"/>
            <a:ext cx="4038600" cy="4525963"/>
          </a:xfrm>
        </p:spPr>
        <p:txBody>
          <a:bodyPr/>
          <a:lstStyle/>
          <a:p>
            <a:endParaRPr lang="zh-CN" altLang="en-US"/>
          </a:p>
        </p:txBody>
      </p:sp>
      <p:sp>
        <p:nvSpPr>
          <p:cNvPr id="5" name="日期占位符 4"/>
          <p:cNvSpPr>
            <a:spLocks noGrp="1"/>
          </p:cNvSpPr>
          <p:nvPr>
            <p:ph type="dt" sz="half" idx="10"/>
          </p:nvPr>
        </p:nvSpPr>
        <p:spPr>
          <a:xfrm>
            <a:off x="457200" y="6245225"/>
            <a:ext cx="2133600" cy="476250"/>
          </a:xfrm>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a:xfrm>
            <a:off x="3124200" y="6245225"/>
            <a:ext cx="2895600" cy="476250"/>
          </a:xfrm>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a:xfrm>
            <a:off x="6553200" y="6245225"/>
            <a:ext cx="2133600" cy="476250"/>
          </a:xfrm>
        </p:spPr>
        <p:txBody>
          <a:bodyPr/>
          <a:lstStyle>
            <a:lvl1pPr>
              <a:defRPr/>
            </a:lvl1pPr>
          </a:lstStyle>
          <a:p>
            <a:fld id="{DD7A0D9D-3075-4EA8-BDF9-C849A6BBDC01}"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40481352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422D0BAB-0692-4DBC-949D-924B59B0C064}"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8674618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ABC519A4-0E50-4578-93C0-3CB06A5B7B13}"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4429527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EC5E6097-B48B-453F-9A9E-B5A8252A21BA}"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7195382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D0E70D07-43DE-4254-BC4C-415969FC885A}"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2392951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01186635-23EB-4361-B687-6BD282927ABF}"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69168165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62B0F489-077C-42BA-97D4-FB5701AECC38}"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47208121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8973AD83-9847-497A-995A-D72DE33F0F1E}"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69757190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5CBCBE1C-15EF-47D6-9557-E742836AF2BC}"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7056693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DE190842-4C0B-45BA-999A-7B4CD52ED933}"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95544588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C040E103-C2D7-4FB6-A1D8-C43573517776}"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62294466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8537C79F-48C0-4D11-A232-F5F963430E5B}"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50618733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a:xfrm>
            <a:off x="457200" y="6245225"/>
            <a:ext cx="2133600" cy="476250"/>
          </a:xfrm>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a:xfrm>
            <a:off x="3124200" y="6245225"/>
            <a:ext cx="2895600" cy="476250"/>
          </a:xfrm>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a:xfrm>
            <a:off x="6553200" y="6245225"/>
            <a:ext cx="2133600" cy="476250"/>
          </a:xfrm>
        </p:spPr>
        <p:txBody>
          <a:bodyPr/>
          <a:lstStyle>
            <a:lvl1pPr>
              <a:defRPr/>
            </a:lvl1pPr>
          </a:lstStyle>
          <a:p>
            <a:fld id="{A422DAA2-5DE1-4CE8-BEF1-574F05E25092}"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274904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2017/9/16</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b="0">
                <a:latin typeface="+mn-lt"/>
              </a:defRPr>
            </a:lvl1pPr>
          </a:lstStyle>
          <a:p>
            <a:pPr fontAlgn="base">
              <a:spcBef>
                <a:spcPct val="0"/>
              </a:spcBef>
              <a:spcAft>
                <a:spcPct val="0"/>
              </a:spcAft>
            </a:pPr>
            <a:endParaRPr lang="en-US" altLang="zh-CN"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b="0">
                <a:latin typeface="+mn-lt"/>
              </a:defRPr>
            </a:lvl1pPr>
          </a:lstStyle>
          <a:p>
            <a:pPr fontAlgn="base">
              <a:spcBef>
                <a:spcPct val="0"/>
              </a:spcBef>
              <a:spcAft>
                <a:spcPct val="0"/>
              </a:spcAft>
            </a:pPr>
            <a:endParaRPr lang="en-US" altLang="zh-CN"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0">
                <a:latin typeface="+mn-lt"/>
              </a:defRPr>
            </a:lvl1pPr>
          </a:lstStyle>
          <a:p>
            <a:pPr fontAlgn="base">
              <a:spcBef>
                <a:spcPct val="0"/>
              </a:spcBef>
              <a:spcAft>
                <a:spcPct val="0"/>
              </a:spcAft>
            </a:pPr>
            <a:fld id="{8D948B3D-0C39-4A6C-BAB6-851A84F71DB8}" type="slidenum">
              <a:rPr lang="en-US" altLang="zh-CN" smtClean="0">
                <a:solidFill>
                  <a:srgbClr val="000000"/>
                </a:solidFill>
              </a:rPr>
              <a:pPr fontAlgn="base">
                <a:spcBef>
                  <a:spcPct val="0"/>
                </a:spcBef>
                <a:spcAft>
                  <a:spcPct val="0"/>
                </a:spcAft>
              </a:pPr>
              <a:t>‹#›</a:t>
            </a:fld>
            <a:endParaRPr lang="en-US" altLang="zh-CN" smtClean="0">
              <a:solidFill>
                <a:srgbClr val="000000"/>
              </a:solidFill>
            </a:endParaRPr>
          </a:p>
        </p:txBody>
      </p:sp>
    </p:spTree>
    <p:extLst>
      <p:ext uri="{BB962C8B-B14F-4D97-AF65-F5344CB8AC3E}">
        <p14:creationId xmlns:p14="http://schemas.microsoft.com/office/powerpoint/2010/main" val="13883779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pitchFamily="2" charset="-122"/>
        </a:defRPr>
      </a:lvl2pPr>
      <a:lvl3pPr algn="ctr" rtl="0" fontAlgn="base">
        <a:spcBef>
          <a:spcPct val="0"/>
        </a:spcBef>
        <a:spcAft>
          <a:spcPct val="0"/>
        </a:spcAft>
        <a:defRPr sz="4400">
          <a:solidFill>
            <a:schemeClr val="tx2"/>
          </a:solidFill>
          <a:latin typeface="Arial" charset="0"/>
          <a:ea typeface="宋体" pitchFamily="2" charset="-122"/>
        </a:defRPr>
      </a:lvl3pPr>
      <a:lvl4pPr algn="ctr" rtl="0" fontAlgn="base">
        <a:spcBef>
          <a:spcPct val="0"/>
        </a:spcBef>
        <a:spcAft>
          <a:spcPct val="0"/>
        </a:spcAft>
        <a:defRPr sz="4400">
          <a:solidFill>
            <a:schemeClr val="tx2"/>
          </a:solidFill>
          <a:latin typeface="Arial" charset="0"/>
          <a:ea typeface="宋体" pitchFamily="2" charset="-122"/>
        </a:defRPr>
      </a:lvl4pPr>
      <a:lvl5pPr algn="ctr" rtl="0" fontAlgn="base">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altLang="zh-CN"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altLang="zh-CN"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8D4495E4-C519-4090-9AEA-5613F1B65FE7}" type="slidenum">
              <a:rPr lang="en-US" altLang="zh-CN" smtClean="0">
                <a:solidFill>
                  <a:srgbClr val="000000"/>
                </a:solidFill>
              </a:rPr>
              <a:pPr fontAlgn="base">
                <a:spcBef>
                  <a:spcPct val="0"/>
                </a:spcBef>
                <a:spcAft>
                  <a:spcPct val="0"/>
                </a:spcAft>
              </a:pPr>
              <a:t>‹#›</a:t>
            </a:fld>
            <a:endParaRPr lang="en-US" altLang="zh-CN" smtClean="0">
              <a:solidFill>
                <a:srgbClr val="000000"/>
              </a:solidFill>
            </a:endParaRPr>
          </a:p>
        </p:txBody>
      </p:sp>
    </p:spTree>
    <p:extLst>
      <p:ext uri="{BB962C8B-B14F-4D97-AF65-F5344CB8AC3E}">
        <p14:creationId xmlns:p14="http://schemas.microsoft.com/office/powerpoint/2010/main" val="3640179336"/>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charset="-122"/>
        </a:defRPr>
      </a:lvl2pPr>
      <a:lvl3pPr algn="ctr" rtl="0" fontAlgn="base">
        <a:spcBef>
          <a:spcPct val="0"/>
        </a:spcBef>
        <a:spcAft>
          <a:spcPct val="0"/>
        </a:spcAft>
        <a:defRPr sz="4400">
          <a:solidFill>
            <a:schemeClr val="tx2"/>
          </a:solidFill>
          <a:latin typeface="Arial" charset="0"/>
          <a:ea typeface="宋体" charset="-122"/>
        </a:defRPr>
      </a:lvl3pPr>
      <a:lvl4pPr algn="ctr" rtl="0" fontAlgn="base">
        <a:spcBef>
          <a:spcPct val="0"/>
        </a:spcBef>
        <a:spcAft>
          <a:spcPct val="0"/>
        </a:spcAft>
        <a:defRPr sz="4400">
          <a:solidFill>
            <a:schemeClr val="tx2"/>
          </a:solidFill>
          <a:latin typeface="Arial" charset="0"/>
          <a:ea typeface="宋体" charset="-122"/>
        </a:defRPr>
      </a:lvl4pPr>
      <a:lvl5pPr algn="ctr" rtl="0" fontAlgn="base">
        <a:spcBef>
          <a:spcPct val="0"/>
        </a:spcBef>
        <a:spcAft>
          <a:spcPct val="0"/>
        </a:spcAft>
        <a:defRPr sz="4400">
          <a:solidFill>
            <a:schemeClr val="tx2"/>
          </a:solidFill>
          <a:latin typeface="Arial" charset="0"/>
          <a:ea typeface="宋体" charset="-122"/>
        </a:defRPr>
      </a:lvl5pPr>
      <a:lvl6pPr marL="457200" algn="ctr" rtl="0" fontAlgn="base">
        <a:spcBef>
          <a:spcPct val="0"/>
        </a:spcBef>
        <a:spcAft>
          <a:spcPct val="0"/>
        </a:spcAft>
        <a:defRPr sz="4400">
          <a:solidFill>
            <a:schemeClr val="tx2"/>
          </a:solidFill>
          <a:latin typeface="Arial" charset="0"/>
          <a:ea typeface="宋体" charset="-122"/>
        </a:defRPr>
      </a:lvl6pPr>
      <a:lvl7pPr marL="914400" algn="ctr" rtl="0" fontAlgn="base">
        <a:spcBef>
          <a:spcPct val="0"/>
        </a:spcBef>
        <a:spcAft>
          <a:spcPct val="0"/>
        </a:spcAft>
        <a:defRPr sz="4400">
          <a:solidFill>
            <a:schemeClr val="tx2"/>
          </a:solidFill>
          <a:latin typeface="Arial" charset="0"/>
          <a:ea typeface="宋体" charset="-122"/>
        </a:defRPr>
      </a:lvl7pPr>
      <a:lvl8pPr marL="1371600" algn="ctr" rtl="0" fontAlgn="base">
        <a:spcBef>
          <a:spcPct val="0"/>
        </a:spcBef>
        <a:spcAft>
          <a:spcPct val="0"/>
        </a:spcAft>
        <a:defRPr sz="4400">
          <a:solidFill>
            <a:schemeClr val="tx2"/>
          </a:solidFill>
          <a:latin typeface="Arial" charset="0"/>
          <a:ea typeface="宋体" charset="-122"/>
        </a:defRPr>
      </a:lvl8pPr>
      <a:lvl9pPr marL="1828800" algn="ctr" rtl="0" fontAlgn="base">
        <a:spcBef>
          <a:spcPct val="0"/>
        </a:spcBef>
        <a:spcAft>
          <a:spcPct val="0"/>
        </a:spcAft>
        <a:defRPr sz="4400">
          <a:solidFill>
            <a:schemeClr val="tx2"/>
          </a:solidFill>
          <a:latin typeface="Arial" charset="0"/>
          <a:ea typeface="宋体"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8.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hyperlink" Target="&#35838;&#26412;&#24405;&#38899;1/Listening%20Part%201.mp3" TargetMode="External"/><Relationship Id="rId2" Type="http://schemas.openxmlformats.org/officeDocument/2006/relationships/image" Target="../media/image3.jpe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hyperlink" Target="&#35838;&#26412;&#24405;&#38899;1/Listening%20Part%201.mp3" TargetMode="External"/><Relationship Id="rId2" Type="http://schemas.openxmlformats.org/officeDocument/2006/relationships/image" Target="../media/image3.jpeg"/><Relationship Id="rId1" Type="http://schemas.openxmlformats.org/officeDocument/2006/relationships/slideLayout" Target="../slideLayouts/slideLayout23.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hyperlink" Target="&#35838;&#26412;&#24405;&#38899;1/Listening%20Part%202.mp3" TargetMode="External"/><Relationship Id="rId2" Type="http://schemas.openxmlformats.org/officeDocument/2006/relationships/image" Target="../media/image3.jpeg"/><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25.xml"/><Relationship Id="rId5" Type="http://schemas.openxmlformats.org/officeDocument/2006/relationships/image" Target="../media/image10.png"/><Relationship Id="rId4" Type="http://schemas.openxmlformats.org/officeDocument/2006/relationships/hyperlink" Target="&#35838;&#26412;&#24405;&#38899;1/Listening%20Part%201.mp3"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35838;&#26412;&#24405;&#38899;1/Listening%20Part%201.mp3" TargetMode="External"/><Relationship Id="rId2" Type="http://schemas.openxmlformats.org/officeDocument/2006/relationships/image" Target="../media/image8.jpeg"/><Relationship Id="rId1" Type="http://schemas.openxmlformats.org/officeDocument/2006/relationships/slideLayout" Target="../slideLayouts/slideLayout25.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3" Type="http://schemas.openxmlformats.org/officeDocument/2006/relationships/hyperlink" Target="sound/Workbook-Listening.mp3" TargetMode="External"/><Relationship Id="rId2" Type="http://schemas.openxmlformats.org/officeDocument/2006/relationships/image" Target="../media/image8.jpeg"/><Relationship Id="rId1" Type="http://schemas.openxmlformats.org/officeDocument/2006/relationships/slideLayout" Target="../slideLayouts/slideLayout25.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151" name="WordArt 7"/>
          <p:cNvSpPr>
            <a:spLocks noChangeArrowheads="1" noChangeShapeType="1" noTextEdit="1"/>
          </p:cNvSpPr>
          <p:nvPr/>
        </p:nvSpPr>
        <p:spPr bwMode="auto">
          <a:xfrm>
            <a:off x="251520" y="1339850"/>
            <a:ext cx="8640960" cy="108108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base">
              <a:spcBef>
                <a:spcPct val="0"/>
              </a:spcBef>
              <a:spcAft>
                <a:spcPct val="0"/>
              </a:spcAft>
            </a:pPr>
            <a:r>
              <a:rPr lang="en-US" altLang="zh-CN" sz="3600" b="1" kern="10" dirty="0" smtClean="0">
                <a:ln w="9525">
                  <a:solidFill>
                    <a:srgbClr val="FF0000"/>
                  </a:solidFill>
                  <a:round/>
                  <a:headEnd/>
                  <a:tailEnd/>
                </a:ln>
                <a:solidFill>
                  <a:srgbClr val="FFFFFF"/>
                </a:solidFill>
                <a:latin typeface="Times New Roman"/>
                <a:cs typeface="Times New Roman"/>
              </a:rPr>
              <a:t>Unit 1 Great scientists</a:t>
            </a:r>
            <a:endParaRPr lang="zh-CN" altLang="en-US" sz="3600" b="1" kern="10" dirty="0" smtClean="0">
              <a:ln w="9525">
                <a:solidFill>
                  <a:srgbClr val="FF0000"/>
                </a:solidFill>
                <a:round/>
                <a:headEnd/>
                <a:tailEnd/>
              </a:ln>
              <a:solidFill>
                <a:srgbClr val="FFFFFF"/>
              </a:solidFill>
              <a:latin typeface="Times New Roman"/>
              <a:cs typeface="Times New Roman"/>
            </a:endParaRPr>
          </a:p>
        </p:txBody>
      </p:sp>
    </p:spTree>
    <p:extLst>
      <p:ext uri="{BB962C8B-B14F-4D97-AF65-F5344CB8AC3E}">
        <p14:creationId xmlns:p14="http://schemas.microsoft.com/office/powerpoint/2010/main" val="1708869954"/>
      </p:ext>
    </p:extLst>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6258" name="WordArt 2"/>
          <p:cNvSpPr>
            <a:spLocks noChangeArrowheads="1" noChangeShapeType="1" noTextEdit="1"/>
          </p:cNvSpPr>
          <p:nvPr/>
        </p:nvSpPr>
        <p:spPr bwMode="auto">
          <a:xfrm>
            <a:off x="684213" y="2708275"/>
            <a:ext cx="3670300" cy="1473200"/>
          </a:xfrm>
          <a:prstGeom prst="rect">
            <a:avLst/>
          </a:prstGeom>
        </p:spPr>
        <p:txBody>
          <a:bodyPr wrap="none" fromWordArt="1">
            <a:prstTxWarp prst="textPlain">
              <a:avLst>
                <a:gd name="adj" fmla="val 50000"/>
              </a:avLst>
            </a:prstTxWarp>
          </a:bodyPr>
          <a:lstStyle/>
          <a:p>
            <a:pPr algn="ctr" fontAlgn="base">
              <a:spcBef>
                <a:spcPct val="0"/>
              </a:spcBef>
              <a:spcAft>
                <a:spcPct val="0"/>
              </a:spcAft>
            </a:pPr>
            <a:r>
              <a:rPr lang="en-US" altLang="zh-CN" sz="3600" b="1" kern="10" smtClean="0">
                <a:ln w="12700">
                  <a:solidFill>
                    <a:srgbClr val="FFFFFF"/>
                  </a:solidFill>
                  <a:round/>
                  <a:headEnd/>
                  <a:tailEnd/>
                </a:ln>
                <a:solidFill>
                  <a:srgbClr val="FFFFFF"/>
                </a:solidFill>
                <a:effectLst>
                  <a:outerShdw dist="35921" dir="2700000" sy="50000" rotWithShape="0">
                    <a:srgbClr val="875B0D">
                      <a:alpha val="70000"/>
                    </a:srgbClr>
                  </a:outerShdw>
                </a:effectLst>
                <a:latin typeface="Times New Roman"/>
                <a:cs typeface="Times New Roman"/>
              </a:rPr>
              <a:t>Listening</a:t>
            </a:r>
            <a:endParaRPr lang="zh-CN" altLang="en-US" sz="3600" b="1" kern="10" smtClean="0">
              <a:ln w="12700">
                <a:solidFill>
                  <a:srgbClr val="FFFFFF"/>
                </a:solidFill>
                <a:round/>
                <a:headEnd/>
                <a:tailEnd/>
              </a:ln>
              <a:solidFill>
                <a:srgbClr val="FFFFFF"/>
              </a:solidFill>
              <a:effectLst>
                <a:outerShdw dist="35921" dir="2700000" sy="50000" rotWithShape="0">
                  <a:srgbClr val="875B0D">
                    <a:alpha val="70000"/>
                  </a:srgbClr>
                </a:outerShdw>
              </a:effectLst>
              <a:latin typeface="Times New Roman"/>
              <a:cs typeface="Times New Roman"/>
            </a:endParaRPr>
          </a:p>
        </p:txBody>
      </p:sp>
    </p:spTree>
    <p:extLst>
      <p:ext uri="{BB962C8B-B14F-4D97-AF65-F5344CB8AC3E}">
        <p14:creationId xmlns:p14="http://schemas.microsoft.com/office/powerpoint/2010/main" val="2246036242"/>
      </p:ext>
    </p:extLst>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1685" name="WordArt 5"/>
          <p:cNvSpPr>
            <a:spLocks noChangeArrowheads="1" noChangeShapeType="1" noTextEdit="1"/>
          </p:cNvSpPr>
          <p:nvPr/>
        </p:nvSpPr>
        <p:spPr bwMode="auto">
          <a:xfrm>
            <a:off x="2843213" y="5373688"/>
            <a:ext cx="3814762" cy="863600"/>
          </a:xfrm>
          <a:prstGeom prst="rect">
            <a:avLst/>
          </a:prstGeom>
        </p:spPr>
        <p:txBody>
          <a:bodyPr wrap="none" fromWordArt="1">
            <a:prstTxWarp prst="textPlain">
              <a:avLst>
                <a:gd name="adj" fmla="val 50000"/>
              </a:avLst>
            </a:prstTxWarp>
          </a:bodyPr>
          <a:lstStyle/>
          <a:p>
            <a:pPr algn="ctr" fontAlgn="base">
              <a:spcBef>
                <a:spcPct val="0"/>
              </a:spcBef>
              <a:spcAft>
                <a:spcPct val="0"/>
              </a:spcAft>
            </a:pPr>
            <a:r>
              <a:rPr lang="en-US" altLang="zh-CN" sz="4400" b="1" kern="10" spc="-440" smtClean="0">
                <a:ln w="12700">
                  <a:solidFill>
                    <a:srgbClr val="000099"/>
                  </a:solidFill>
                  <a:round/>
                  <a:headEnd/>
                  <a:tailEnd/>
                </a:ln>
                <a:solidFill>
                  <a:srgbClr val="FF33CC"/>
                </a:solidFill>
                <a:effectLst>
                  <a:outerShdw dist="125724" dir="18900000" algn="ctr" rotWithShape="0">
                    <a:srgbClr val="000099"/>
                  </a:outerShdw>
                </a:effectLst>
                <a:cs typeface="Arial"/>
              </a:rPr>
              <a:t>Qian Xuesen</a:t>
            </a:r>
            <a:endParaRPr lang="zh-CN" altLang="en-US" sz="4400" b="1" kern="10" spc="-440" smtClean="0">
              <a:ln w="12700">
                <a:solidFill>
                  <a:srgbClr val="000099"/>
                </a:solidFill>
                <a:round/>
                <a:headEnd/>
                <a:tailEnd/>
              </a:ln>
              <a:solidFill>
                <a:srgbClr val="FF33CC"/>
              </a:solidFill>
              <a:effectLst>
                <a:outerShdw dist="125724" dir="18900000" algn="ctr" rotWithShape="0">
                  <a:srgbClr val="000099"/>
                </a:outerShdw>
              </a:effectLst>
              <a:cs typeface="Arial"/>
            </a:endParaRPr>
          </a:p>
        </p:txBody>
      </p:sp>
      <p:pic>
        <p:nvPicPr>
          <p:cNvPr id="71689" name="Picture 9" descr="2924_1122750610_1"/>
          <p:cNvPicPr>
            <a:picLocks noChangeAspect="1" noChangeArrowheads="1"/>
          </p:cNvPicPr>
          <p:nvPr/>
        </p:nvPicPr>
        <p:blipFill>
          <a:blip r:embed="rId3">
            <a:extLst>
              <a:ext uri="{28A0092B-C50C-407E-A947-70E740481C1C}">
                <a14:useLocalDpi xmlns:a14="http://schemas.microsoft.com/office/drawing/2010/main" val="0"/>
              </a:ext>
            </a:extLst>
          </a:blip>
          <a:srcRect l="7556" r="9277"/>
          <a:stretch>
            <a:fillRect/>
          </a:stretch>
        </p:blipFill>
        <p:spPr bwMode="auto">
          <a:xfrm>
            <a:off x="4932362" y="1282744"/>
            <a:ext cx="3888109" cy="3711532"/>
          </a:xfrm>
          <a:prstGeom prst="rect">
            <a:avLst/>
          </a:prstGeom>
          <a:noFill/>
          <a:extLst>
            <a:ext uri="{909E8E84-426E-40DD-AFC4-6F175D3DCCD1}">
              <a14:hiddenFill xmlns:a14="http://schemas.microsoft.com/office/drawing/2010/main">
                <a:solidFill>
                  <a:srgbClr val="FFFFFF"/>
                </a:solidFill>
              </a14:hiddenFill>
            </a:ext>
          </a:extLst>
        </p:spPr>
      </p:pic>
      <p:pic>
        <p:nvPicPr>
          <p:cNvPr id="71691" name="Picture 11" descr="20091101222432110"/>
          <p:cNvPicPr>
            <a:picLocks noChangeAspect="1" noChangeArrowheads="1"/>
          </p:cNvPicPr>
          <p:nvPr/>
        </p:nvPicPr>
        <p:blipFill>
          <a:blip r:embed="rId4">
            <a:extLst>
              <a:ext uri="{28A0092B-C50C-407E-A947-70E740481C1C}">
                <a14:useLocalDpi xmlns:a14="http://schemas.microsoft.com/office/drawing/2010/main" val="0"/>
              </a:ext>
            </a:extLst>
          </a:blip>
          <a:srcRect l="6432"/>
          <a:stretch>
            <a:fillRect/>
          </a:stretch>
        </p:blipFill>
        <p:spPr bwMode="auto">
          <a:xfrm>
            <a:off x="179512" y="1412875"/>
            <a:ext cx="4356970" cy="3554413"/>
          </a:xfrm>
          <a:prstGeom prst="rect">
            <a:avLst/>
          </a:prstGeom>
          <a:noFill/>
          <a:extLst>
            <a:ext uri="{909E8E84-426E-40DD-AFC4-6F175D3DCCD1}">
              <a14:hiddenFill xmlns:a14="http://schemas.microsoft.com/office/drawing/2010/main">
                <a:solidFill>
                  <a:srgbClr val="FFFFFF"/>
                </a:solidFill>
              </a14:hiddenFill>
            </a:ext>
          </a:extLst>
        </p:spPr>
      </p:pic>
      <p:sp>
        <p:nvSpPr>
          <p:cNvPr id="71692" name="WordArt 12"/>
          <p:cNvSpPr>
            <a:spLocks noChangeArrowheads="1" noChangeShapeType="1" noTextEdit="1"/>
          </p:cNvSpPr>
          <p:nvPr/>
        </p:nvSpPr>
        <p:spPr bwMode="auto">
          <a:xfrm>
            <a:off x="2411413" y="333375"/>
            <a:ext cx="4176712" cy="1079500"/>
          </a:xfrm>
          <a:prstGeom prst="rect">
            <a:avLst/>
          </a:prstGeom>
        </p:spPr>
        <p:txBody>
          <a:bodyPr wrap="none" fromWordArt="1">
            <a:prstTxWarp prst="textPlain">
              <a:avLst>
                <a:gd name="adj" fmla="val 50000"/>
              </a:avLst>
            </a:prstTxWarp>
          </a:bodyPr>
          <a:lstStyle/>
          <a:p>
            <a:pPr algn="ctr" fontAlgn="base">
              <a:spcBef>
                <a:spcPct val="0"/>
              </a:spcBef>
              <a:spcAft>
                <a:spcPct val="0"/>
              </a:spcAft>
            </a:pPr>
            <a:r>
              <a:rPr lang="en-US" altLang="zh-CN" sz="3600" b="1"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cs typeface="Arial"/>
              </a:rPr>
              <a:t>Pre-listening</a:t>
            </a:r>
            <a:endParaRPr lang="zh-CN" altLang="en-US" sz="3600" b="1"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cs typeface="Arial"/>
            </a:endParaRPr>
          </a:p>
        </p:txBody>
      </p:sp>
    </p:spTree>
    <p:extLst>
      <p:ext uri="{BB962C8B-B14F-4D97-AF65-F5344CB8AC3E}">
        <p14:creationId xmlns:p14="http://schemas.microsoft.com/office/powerpoint/2010/main" val="3638727168"/>
      </p:ext>
    </p:ext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71685"/>
                                        </p:tgtEl>
                                        <p:attrNameLst>
                                          <p:attrName>style.visibility</p:attrName>
                                        </p:attrNameLst>
                                      </p:cBhvr>
                                      <p:to>
                                        <p:strVal val="visible"/>
                                      </p:to>
                                    </p:set>
                                    <p:anim calcmode="lin" valueType="num">
                                      <p:cBhvr>
                                        <p:cTn id="7" dur="1000" fill="hold"/>
                                        <p:tgtEl>
                                          <p:spTgt spid="71685"/>
                                        </p:tgtEl>
                                        <p:attrNameLst>
                                          <p:attrName>ppt_w</p:attrName>
                                        </p:attrNameLst>
                                      </p:cBhvr>
                                      <p:tavLst>
                                        <p:tav tm="0">
                                          <p:val>
                                            <p:fltVal val="0"/>
                                          </p:val>
                                        </p:tav>
                                        <p:tav tm="100000">
                                          <p:val>
                                            <p:strVal val="#ppt_w"/>
                                          </p:val>
                                        </p:tav>
                                      </p:tavLst>
                                    </p:anim>
                                    <p:anim calcmode="lin" valueType="num">
                                      <p:cBhvr>
                                        <p:cTn id="8" dur="1000" fill="hold"/>
                                        <p:tgtEl>
                                          <p:spTgt spid="71685"/>
                                        </p:tgtEl>
                                        <p:attrNameLst>
                                          <p:attrName>ppt_h</p:attrName>
                                        </p:attrNameLst>
                                      </p:cBhvr>
                                      <p:tavLst>
                                        <p:tav tm="0">
                                          <p:val>
                                            <p:fltVal val="0"/>
                                          </p:val>
                                        </p:tav>
                                        <p:tav tm="100000">
                                          <p:val>
                                            <p:strVal val="#ppt_h"/>
                                          </p:val>
                                        </p:tav>
                                      </p:tavLst>
                                    </p:anim>
                                    <p:animEffect transition="in" filter="fade">
                                      <p:cBhvr>
                                        <p:cTn id="9" dur="1000"/>
                                        <p:tgtEl>
                                          <p:spTgt spid="716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4037" name="Rectangle 5"/>
          <p:cNvSpPr>
            <a:spLocks noChangeArrowheads="1"/>
          </p:cNvSpPr>
          <p:nvPr/>
        </p:nvSpPr>
        <p:spPr bwMode="auto">
          <a:xfrm>
            <a:off x="539552" y="981075"/>
            <a:ext cx="8027987"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dirty="0" smtClean="0">
                <a:solidFill>
                  <a:srgbClr val="000000"/>
                </a:solidFill>
                <a:latin typeface="Times New Roman" pitchFamily="18" charset="0"/>
              </a:rPr>
              <a:t>What do you know about Qian </a:t>
            </a:r>
            <a:r>
              <a:rPr lang="en-US" altLang="zh-CN" sz="3600" b="1" dirty="0" err="1" smtClean="0">
                <a:solidFill>
                  <a:srgbClr val="000000"/>
                </a:solidFill>
                <a:latin typeface="Times New Roman" pitchFamily="18" charset="0"/>
              </a:rPr>
              <a:t>Xuesen</a:t>
            </a:r>
            <a:r>
              <a:rPr lang="en-US" altLang="zh-CN" sz="3600" b="1" dirty="0" smtClean="0">
                <a:solidFill>
                  <a:srgbClr val="000000"/>
                </a:solidFill>
                <a:latin typeface="Times New Roman" pitchFamily="18" charset="0"/>
              </a:rPr>
              <a:t>? </a:t>
            </a:r>
          </a:p>
        </p:txBody>
      </p:sp>
      <p:sp>
        <p:nvSpPr>
          <p:cNvPr id="44051" name="Text Box 19"/>
          <p:cNvSpPr txBox="1">
            <a:spLocks noChangeArrowheads="1"/>
          </p:cNvSpPr>
          <p:nvPr/>
        </p:nvSpPr>
        <p:spPr bwMode="auto">
          <a:xfrm>
            <a:off x="395536" y="2060848"/>
            <a:ext cx="8568952" cy="3663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lnSpc>
                <a:spcPct val="130000"/>
              </a:lnSpc>
              <a:spcBef>
                <a:spcPct val="0"/>
              </a:spcBef>
              <a:spcAft>
                <a:spcPct val="0"/>
              </a:spcAft>
            </a:pPr>
            <a:r>
              <a:rPr lang="en-US" altLang="en-US" sz="3600" b="1" i="1" dirty="0" smtClean="0">
                <a:solidFill>
                  <a:srgbClr val="FF0000"/>
                </a:solidFill>
                <a:latin typeface="Times New Roman" pitchFamily="18" charset="0"/>
              </a:rPr>
              <a:t>Qian </a:t>
            </a:r>
            <a:r>
              <a:rPr lang="en-US" altLang="en-US" sz="3600" b="1" i="1" dirty="0" err="1" smtClean="0">
                <a:solidFill>
                  <a:srgbClr val="FF0000"/>
                </a:solidFill>
                <a:latin typeface="Times New Roman" pitchFamily="18" charset="0"/>
              </a:rPr>
              <a:t>Xuesen</a:t>
            </a:r>
            <a:r>
              <a:rPr lang="en-US" altLang="en-US" sz="3600" b="1" i="1" dirty="0" smtClean="0">
                <a:solidFill>
                  <a:srgbClr val="FF0000"/>
                </a:solidFill>
                <a:latin typeface="Times New Roman" pitchFamily="18" charset="0"/>
              </a:rPr>
              <a:t>, </a:t>
            </a:r>
            <a:r>
              <a:rPr lang="en-US" altLang="en-US" sz="3600" b="1" i="1" dirty="0" smtClean="0">
                <a:solidFill>
                  <a:srgbClr val="0000CC"/>
                </a:solidFill>
                <a:latin typeface="Times New Roman" pitchFamily="18" charset="0"/>
              </a:rPr>
              <a:t>father of Missile </a:t>
            </a:r>
            <a:r>
              <a:rPr lang="en-US" altLang="en-US" sz="3600" b="1" i="1" dirty="0" smtClean="0">
                <a:solidFill>
                  <a:srgbClr val="FF0000"/>
                </a:solidFill>
                <a:latin typeface="Times New Roman" pitchFamily="18" charset="0"/>
              </a:rPr>
              <a:t>in China, was born in </a:t>
            </a:r>
            <a:r>
              <a:rPr lang="en-US" altLang="en-US" sz="3600" b="1" i="1" dirty="0" smtClean="0">
                <a:solidFill>
                  <a:srgbClr val="0000CC"/>
                </a:solidFill>
                <a:latin typeface="Times New Roman" pitchFamily="18" charset="0"/>
              </a:rPr>
              <a:t>Hangzhou.</a:t>
            </a:r>
            <a:r>
              <a:rPr lang="en-US" altLang="en-US" sz="3600" b="1" i="1" dirty="0" smtClean="0">
                <a:solidFill>
                  <a:srgbClr val="FF0000"/>
                </a:solidFill>
                <a:latin typeface="Times New Roman" pitchFamily="18" charset="0"/>
              </a:rPr>
              <a:t> </a:t>
            </a:r>
          </a:p>
          <a:p>
            <a:pPr fontAlgn="base">
              <a:lnSpc>
                <a:spcPct val="130000"/>
              </a:lnSpc>
              <a:spcBef>
                <a:spcPct val="0"/>
              </a:spcBef>
              <a:spcAft>
                <a:spcPct val="0"/>
              </a:spcAft>
            </a:pPr>
            <a:r>
              <a:rPr lang="en-US" altLang="zh-CN" sz="3600" b="1" i="1" dirty="0" smtClean="0">
                <a:solidFill>
                  <a:srgbClr val="FF0000"/>
                </a:solidFill>
                <a:latin typeface="Times New Roman" pitchFamily="18" charset="0"/>
              </a:rPr>
              <a:t>As an academician, he has contributed greatly to the </a:t>
            </a:r>
            <a:r>
              <a:rPr lang="en-US" altLang="zh-CN" sz="3600" b="1" i="1" dirty="0" err="1" smtClean="0">
                <a:solidFill>
                  <a:srgbClr val="0000CC"/>
                </a:solidFill>
                <a:latin typeface="Times New Roman" pitchFamily="18" charset="0"/>
              </a:rPr>
              <a:t>astronautical</a:t>
            </a:r>
            <a:r>
              <a:rPr lang="en-US" altLang="zh-CN" sz="3600" b="1" i="1" dirty="0" smtClean="0">
                <a:solidFill>
                  <a:srgbClr val="0000CC"/>
                </a:solidFill>
                <a:latin typeface="Times New Roman" pitchFamily="18" charset="0"/>
              </a:rPr>
              <a:t> industry(</a:t>
            </a:r>
            <a:r>
              <a:rPr lang="zh-CN" altLang="en-US" sz="3600" b="1" i="1" dirty="0" smtClean="0">
                <a:solidFill>
                  <a:srgbClr val="0000CC"/>
                </a:solidFill>
                <a:latin typeface="Times New Roman" pitchFamily="18" charset="0"/>
              </a:rPr>
              <a:t>航天事业</a:t>
            </a:r>
            <a:r>
              <a:rPr lang="en-US" altLang="zh-CN" sz="3600" b="1" i="1" dirty="0" smtClean="0">
                <a:solidFill>
                  <a:srgbClr val="0000CC"/>
                </a:solidFill>
                <a:latin typeface="Times New Roman" pitchFamily="18" charset="0"/>
              </a:rPr>
              <a:t>) </a:t>
            </a:r>
            <a:r>
              <a:rPr lang="en-US" altLang="zh-CN" sz="3600" b="1" i="1" dirty="0" smtClean="0">
                <a:solidFill>
                  <a:srgbClr val="FF0000"/>
                </a:solidFill>
                <a:latin typeface="Times New Roman" pitchFamily="18" charset="0"/>
              </a:rPr>
              <a:t>of the country.</a:t>
            </a:r>
            <a:r>
              <a:rPr lang="en-US" altLang="zh-CN" sz="3600" b="1" i="1" dirty="0" smtClean="0">
                <a:solidFill>
                  <a:srgbClr val="FF0000"/>
                </a:solidFill>
              </a:rPr>
              <a:t> </a:t>
            </a:r>
          </a:p>
        </p:txBody>
      </p:sp>
    </p:spTree>
    <p:extLst>
      <p:ext uri="{BB962C8B-B14F-4D97-AF65-F5344CB8AC3E}">
        <p14:creationId xmlns:p14="http://schemas.microsoft.com/office/powerpoint/2010/main" val="1669769040"/>
      </p:ext>
    </p:ext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44051"/>
                                        </p:tgtEl>
                                        <p:attrNameLst>
                                          <p:attrName>style.visibility</p:attrName>
                                        </p:attrNameLst>
                                      </p:cBhvr>
                                      <p:to>
                                        <p:strVal val="visible"/>
                                      </p:to>
                                    </p:set>
                                    <p:animEffect transition="in" filter="strips(downRight)">
                                      <p:cBhvr>
                                        <p:cTn id="7" dur="1000"/>
                                        <p:tgtEl>
                                          <p:spTgt spid="44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51"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5061" name="Rectangle 5"/>
          <p:cNvSpPr>
            <a:spLocks noChangeArrowheads="1"/>
          </p:cNvSpPr>
          <p:nvPr/>
        </p:nvSpPr>
        <p:spPr bwMode="auto">
          <a:xfrm>
            <a:off x="1438275" y="476671"/>
            <a:ext cx="7705725" cy="3663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dirty="0" smtClean="0">
                <a:solidFill>
                  <a:srgbClr val="000000"/>
                </a:solidFill>
                <a:latin typeface="Times New Roman" pitchFamily="18" charset="0"/>
              </a:rPr>
              <a:t>Before we begin to listen, read the new words in the material: </a:t>
            </a:r>
            <a:endParaRPr lang="en-US" altLang="ja-JP" sz="3600" b="1" dirty="0" smtClean="0">
              <a:solidFill>
                <a:srgbClr val="000000"/>
              </a:solidFill>
              <a:latin typeface="Times New Roman" pitchFamily="18" charset="0"/>
            </a:endParaRPr>
          </a:p>
          <a:p>
            <a:pPr algn="ctr" fontAlgn="base">
              <a:lnSpc>
                <a:spcPct val="130000"/>
              </a:lnSpc>
              <a:spcBef>
                <a:spcPct val="0"/>
              </a:spcBef>
              <a:spcAft>
                <a:spcPct val="0"/>
              </a:spcAft>
            </a:pPr>
            <a:r>
              <a:rPr lang="en-US" altLang="ja-JP" sz="3600" b="1" dirty="0" smtClean="0">
                <a:solidFill>
                  <a:srgbClr val="0000FF"/>
                </a:solidFill>
                <a:latin typeface="Times New Roman" pitchFamily="18" charset="0"/>
              </a:rPr>
              <a:t>     </a:t>
            </a:r>
            <a:r>
              <a:rPr lang="en-US" altLang="zh-CN" sz="3600" b="1" dirty="0" smtClean="0">
                <a:solidFill>
                  <a:srgbClr val="0000FF"/>
                </a:solidFill>
                <a:latin typeface="Times New Roman" pitchFamily="18" charset="0"/>
              </a:rPr>
              <a:t>   astronomer </a:t>
            </a:r>
            <a:r>
              <a:rPr lang="zh-CN" altLang="en-US" sz="3600" b="1" dirty="0" smtClean="0">
                <a:solidFill>
                  <a:srgbClr val="0000FF"/>
                </a:solidFill>
                <a:latin typeface="Times New Roman" pitchFamily="18" charset="0"/>
              </a:rPr>
              <a:t>天文学家</a:t>
            </a:r>
          </a:p>
          <a:p>
            <a:pPr algn="ctr" fontAlgn="base">
              <a:lnSpc>
                <a:spcPct val="130000"/>
              </a:lnSpc>
              <a:spcBef>
                <a:spcPct val="0"/>
              </a:spcBef>
              <a:spcAft>
                <a:spcPct val="0"/>
              </a:spcAft>
            </a:pPr>
            <a:r>
              <a:rPr lang="en-US" altLang="zh-CN" sz="3600" b="1" dirty="0" smtClean="0">
                <a:solidFill>
                  <a:srgbClr val="0000FF"/>
                </a:solidFill>
                <a:latin typeface="Times New Roman" pitchFamily="18" charset="0"/>
              </a:rPr>
              <a:t>astronaut </a:t>
            </a:r>
            <a:r>
              <a:rPr lang="zh-CN" altLang="en-US" sz="3600" b="1" dirty="0" smtClean="0">
                <a:solidFill>
                  <a:srgbClr val="0000FF"/>
                </a:solidFill>
                <a:latin typeface="Times New Roman" pitchFamily="18" charset="0"/>
              </a:rPr>
              <a:t>宇航员</a:t>
            </a:r>
          </a:p>
          <a:p>
            <a:pPr algn="ctr" fontAlgn="base">
              <a:lnSpc>
                <a:spcPct val="130000"/>
              </a:lnSpc>
              <a:spcBef>
                <a:spcPct val="0"/>
              </a:spcBef>
              <a:spcAft>
                <a:spcPct val="0"/>
              </a:spcAft>
            </a:pPr>
            <a:r>
              <a:rPr lang="en-US" altLang="zh-CN" sz="3600" b="1" dirty="0" smtClean="0">
                <a:solidFill>
                  <a:srgbClr val="0000FF"/>
                </a:solidFill>
                <a:latin typeface="Times New Roman" pitchFamily="18" charset="0"/>
              </a:rPr>
              <a:t>institute </a:t>
            </a:r>
            <a:r>
              <a:rPr lang="zh-CN" altLang="en-US" sz="3600" b="1" dirty="0" smtClean="0">
                <a:solidFill>
                  <a:srgbClr val="0000FF"/>
                </a:solidFill>
                <a:latin typeface="Times New Roman" pitchFamily="18" charset="0"/>
              </a:rPr>
              <a:t>研究所</a:t>
            </a:r>
          </a:p>
        </p:txBody>
      </p:sp>
      <p:pic>
        <p:nvPicPr>
          <p:cNvPr id="3" name="Picture 7" descr="using languag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013350"/>
            <a:ext cx="3454829" cy="42545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360530"/>
      </p:ext>
    </p:ext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45061">
                                            <p:txEl>
                                              <p:pRg st="1" end="1"/>
                                            </p:txEl>
                                          </p:spTgt>
                                        </p:tgtEl>
                                        <p:attrNameLst>
                                          <p:attrName>style.visibility</p:attrName>
                                        </p:attrNameLst>
                                      </p:cBhvr>
                                      <p:to>
                                        <p:strVal val="visible"/>
                                      </p:to>
                                    </p:set>
                                    <p:animEffect transition="in" filter="dissolve">
                                      <p:cBhvr>
                                        <p:cTn id="7" dur="500"/>
                                        <p:tgtEl>
                                          <p:spTgt spid="45061">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45061">
                                            <p:txEl>
                                              <p:pRg st="2" end="2"/>
                                            </p:txEl>
                                          </p:spTgt>
                                        </p:tgtEl>
                                        <p:attrNameLst>
                                          <p:attrName>style.visibility</p:attrName>
                                        </p:attrNameLst>
                                      </p:cBhvr>
                                      <p:to>
                                        <p:strVal val="visible"/>
                                      </p:to>
                                    </p:set>
                                    <p:animEffect transition="in" filter="dissolve">
                                      <p:cBhvr>
                                        <p:cTn id="12" dur="500"/>
                                        <p:tgtEl>
                                          <p:spTgt spid="45061">
                                            <p:txEl>
                                              <p:pRg st="2" end="2"/>
                                            </p:txEl>
                                          </p:spTgt>
                                        </p:tgtEl>
                                      </p:cBhvr>
                                    </p:animEffect>
                                  </p:childTnLst>
                                </p:cTn>
                              </p:par>
                              <p:par>
                                <p:cTn id="13" presetID="9" presetClass="entr" presetSubtype="0" fill="hold" nodeType="withEffect">
                                  <p:stCondLst>
                                    <p:cond delay="0"/>
                                  </p:stCondLst>
                                  <p:childTnLst>
                                    <p:set>
                                      <p:cBhvr>
                                        <p:cTn id="14" dur="1" fill="hold">
                                          <p:stCondLst>
                                            <p:cond delay="0"/>
                                          </p:stCondLst>
                                        </p:cTn>
                                        <p:tgtEl>
                                          <p:spTgt spid="45061">
                                            <p:txEl>
                                              <p:pRg st="3" end="3"/>
                                            </p:txEl>
                                          </p:spTgt>
                                        </p:tgtEl>
                                        <p:attrNameLst>
                                          <p:attrName>style.visibility</p:attrName>
                                        </p:attrNameLst>
                                      </p:cBhvr>
                                      <p:to>
                                        <p:strVal val="visible"/>
                                      </p:to>
                                    </p:set>
                                    <p:animEffect transition="in" filter="dissolve">
                                      <p:cBhvr>
                                        <p:cTn id="15" dur="500"/>
                                        <p:tgtEl>
                                          <p:spTgt spid="45061">
                                            <p:txEl>
                                              <p:pRg st="3" end="3"/>
                                            </p:txEl>
                                          </p:spTgt>
                                        </p:tgtEl>
                                      </p:cBhvr>
                                    </p:animEffect>
                                  </p:childTnLst>
                                </p:cTn>
                              </p:par>
                            </p:childTnLst>
                          </p:cTn>
                        </p:par>
                        <p:par>
                          <p:cTn id="16" fill="hold">
                            <p:stCondLst>
                              <p:cond delay="500"/>
                            </p:stCondLst>
                            <p:childTnLst>
                              <p:par>
                                <p:cTn id="17" presetID="16" presetClass="entr" presetSubtype="26"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Horizontal)">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468313" y="2060575"/>
            <a:ext cx="8280400" cy="2016125"/>
          </a:xfrm>
        </p:spPr>
        <p:txBody>
          <a:bodyPr/>
          <a:lstStyle/>
          <a:p>
            <a:pPr>
              <a:lnSpc>
                <a:spcPct val="120000"/>
              </a:lnSpc>
              <a:spcBef>
                <a:spcPct val="0"/>
              </a:spcBef>
              <a:buFontTx/>
              <a:buNone/>
            </a:pPr>
            <a:r>
              <a:rPr lang="en-US" altLang="zh-CN" sz="3600" b="1">
                <a:solidFill>
                  <a:srgbClr val="CC0000"/>
                </a:solidFill>
              </a:rPr>
              <a:t>  Listen to Parts 1 and 2 of the tape</a:t>
            </a:r>
          </a:p>
          <a:p>
            <a:pPr>
              <a:lnSpc>
                <a:spcPct val="120000"/>
              </a:lnSpc>
              <a:spcBef>
                <a:spcPct val="0"/>
              </a:spcBef>
              <a:buFontTx/>
              <a:buNone/>
            </a:pPr>
            <a:r>
              <a:rPr lang="en-US" altLang="zh-CN" sz="3600" b="1">
                <a:solidFill>
                  <a:srgbClr val="CC0000"/>
                </a:solidFill>
              </a:rPr>
              <a:t>  for the first time and write down the </a:t>
            </a:r>
          </a:p>
          <a:p>
            <a:pPr>
              <a:lnSpc>
                <a:spcPct val="120000"/>
              </a:lnSpc>
              <a:spcBef>
                <a:spcPct val="0"/>
              </a:spcBef>
              <a:buFontTx/>
              <a:buNone/>
            </a:pPr>
            <a:r>
              <a:rPr lang="en-US" altLang="zh-CN" sz="3600" b="1">
                <a:solidFill>
                  <a:srgbClr val="CC0000"/>
                </a:solidFill>
              </a:rPr>
              <a:t>  main idea. </a:t>
            </a:r>
          </a:p>
        </p:txBody>
      </p:sp>
      <p:sp>
        <p:nvSpPr>
          <p:cNvPr id="7177" name="Rectangle 9"/>
          <p:cNvSpPr>
            <a:spLocks noChangeArrowheads="1"/>
          </p:cNvSpPr>
          <p:nvPr/>
        </p:nvSpPr>
        <p:spPr bwMode="auto">
          <a:xfrm>
            <a:off x="107504" y="4221163"/>
            <a:ext cx="8785671" cy="2087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charset="0"/>
                <a:ea typeface="宋体" pitchFamily="2" charset="-122"/>
              </a:defRPr>
            </a:lvl1pPr>
            <a:lvl2pPr marL="742950" indent="-285750">
              <a:spcBef>
                <a:spcPct val="20000"/>
              </a:spcBef>
              <a:buChar char="–"/>
              <a:defRPr sz="2800">
                <a:solidFill>
                  <a:schemeClr val="tx1"/>
                </a:solidFill>
                <a:latin typeface="Arial" charset="0"/>
                <a:ea typeface="宋体" pitchFamily="2" charset="-122"/>
              </a:defRPr>
            </a:lvl2pPr>
            <a:lvl3pPr marL="1143000" indent="-228600">
              <a:spcBef>
                <a:spcPct val="20000"/>
              </a:spcBef>
              <a:buChar char="•"/>
              <a:defRPr sz="2400">
                <a:solidFill>
                  <a:schemeClr val="tx1"/>
                </a:solidFill>
                <a:latin typeface="Arial" charset="0"/>
                <a:ea typeface="宋体" pitchFamily="2" charset="-122"/>
              </a:defRPr>
            </a:lvl3pPr>
            <a:lvl4pPr marL="1600200" indent="-228600">
              <a:spcBef>
                <a:spcPct val="20000"/>
              </a:spcBef>
              <a:buChar char="–"/>
              <a:defRPr sz="2000">
                <a:solidFill>
                  <a:schemeClr val="tx1"/>
                </a:solidFill>
                <a:latin typeface="Arial" charset="0"/>
                <a:ea typeface="宋体" pitchFamily="2" charset="-122"/>
              </a:defRPr>
            </a:lvl4pPr>
            <a:lvl5pPr marL="2057400" indent="-228600">
              <a:spcBef>
                <a:spcPct val="20000"/>
              </a:spcBef>
              <a:buChar char="»"/>
              <a:defRPr sz="2000">
                <a:solidFill>
                  <a:schemeClr val="tx1"/>
                </a:solidFill>
                <a:latin typeface="Arial" charset="0"/>
                <a:ea typeface="宋体" pitchFamily="2" charset="-122"/>
              </a:defRPr>
            </a:lvl5pPr>
            <a:lvl6pPr marL="2514600" indent="-228600" fontAlgn="base">
              <a:spcBef>
                <a:spcPct val="20000"/>
              </a:spcBef>
              <a:spcAft>
                <a:spcPct val="0"/>
              </a:spcAft>
              <a:buChar char="»"/>
              <a:defRPr sz="2000">
                <a:solidFill>
                  <a:schemeClr val="tx1"/>
                </a:solidFill>
                <a:latin typeface="Arial" charset="0"/>
                <a:ea typeface="宋体" pitchFamily="2" charset="-122"/>
              </a:defRPr>
            </a:lvl6pPr>
            <a:lvl7pPr marL="2971800" indent="-228600" fontAlgn="base">
              <a:spcBef>
                <a:spcPct val="20000"/>
              </a:spcBef>
              <a:spcAft>
                <a:spcPct val="0"/>
              </a:spcAft>
              <a:buChar char="»"/>
              <a:defRPr sz="2000">
                <a:solidFill>
                  <a:schemeClr val="tx1"/>
                </a:solidFill>
                <a:latin typeface="Arial" charset="0"/>
                <a:ea typeface="宋体" pitchFamily="2" charset="-122"/>
              </a:defRPr>
            </a:lvl7pPr>
            <a:lvl8pPr marL="3429000" indent="-228600" fontAlgn="base">
              <a:spcBef>
                <a:spcPct val="20000"/>
              </a:spcBef>
              <a:spcAft>
                <a:spcPct val="0"/>
              </a:spcAft>
              <a:buChar char="»"/>
              <a:defRPr sz="2000">
                <a:solidFill>
                  <a:schemeClr val="tx1"/>
                </a:solidFill>
                <a:latin typeface="Arial" charset="0"/>
                <a:ea typeface="宋体" pitchFamily="2" charset="-122"/>
              </a:defRPr>
            </a:lvl8pPr>
            <a:lvl9pPr marL="3886200" indent="-228600" fontAlgn="base">
              <a:spcBef>
                <a:spcPct val="20000"/>
              </a:spcBef>
              <a:spcAft>
                <a:spcPct val="0"/>
              </a:spcAft>
              <a:buChar char="»"/>
              <a:defRPr sz="2000">
                <a:solidFill>
                  <a:schemeClr val="tx1"/>
                </a:solidFill>
                <a:latin typeface="Arial" charset="0"/>
                <a:ea typeface="宋体" pitchFamily="2" charset="-122"/>
              </a:defRPr>
            </a:lvl9pPr>
          </a:lstStyle>
          <a:p>
            <a:pPr fontAlgn="base">
              <a:lnSpc>
                <a:spcPct val="120000"/>
              </a:lnSpc>
              <a:spcBef>
                <a:spcPct val="0"/>
              </a:spcBef>
              <a:spcAft>
                <a:spcPct val="0"/>
              </a:spcAft>
              <a:buFontTx/>
              <a:buNone/>
            </a:pPr>
            <a:r>
              <a:rPr lang="en-US" altLang="zh-CN" sz="3600" b="1" i="1" dirty="0" smtClean="0">
                <a:solidFill>
                  <a:srgbClr val="0000FF"/>
                </a:solidFill>
                <a:latin typeface="Times New Roman" pitchFamily="18" charset="0"/>
              </a:rPr>
              <a:t>   It is about the role of _____________in the development of _______________in China. </a:t>
            </a:r>
          </a:p>
        </p:txBody>
      </p:sp>
      <p:pic>
        <p:nvPicPr>
          <p:cNvPr id="7184" name="Picture 16" descr="喇叭">
            <a:hlinkClick r:id="rId3" action="ppaction://hlinkfil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3600" y="908050"/>
            <a:ext cx="860425" cy="860425"/>
          </a:xfrm>
          <a:prstGeom prst="rect">
            <a:avLst/>
          </a:prstGeom>
          <a:noFill/>
          <a:extLst>
            <a:ext uri="{909E8E84-426E-40DD-AFC4-6F175D3DCCD1}">
              <a14:hiddenFill xmlns:a14="http://schemas.microsoft.com/office/drawing/2010/main">
                <a:solidFill>
                  <a:srgbClr val="FFFFFF"/>
                </a:solidFill>
              </a14:hiddenFill>
            </a:ext>
          </a:extLst>
        </p:spPr>
      </p:pic>
      <p:sp>
        <p:nvSpPr>
          <p:cNvPr id="7186" name="WordArt 18"/>
          <p:cNvSpPr>
            <a:spLocks noChangeArrowheads="1" noChangeShapeType="1" noTextEdit="1"/>
          </p:cNvSpPr>
          <p:nvPr/>
        </p:nvSpPr>
        <p:spPr bwMode="auto">
          <a:xfrm>
            <a:off x="1116013" y="836613"/>
            <a:ext cx="4176712" cy="1079500"/>
          </a:xfrm>
          <a:prstGeom prst="rect">
            <a:avLst/>
          </a:prstGeom>
        </p:spPr>
        <p:txBody>
          <a:bodyPr wrap="none" fromWordArt="1">
            <a:prstTxWarp prst="textPlain">
              <a:avLst>
                <a:gd name="adj" fmla="val 50000"/>
              </a:avLst>
            </a:prstTxWarp>
          </a:bodyPr>
          <a:lstStyle/>
          <a:p>
            <a:pPr algn="ctr" fontAlgn="base">
              <a:spcBef>
                <a:spcPct val="0"/>
              </a:spcBef>
              <a:spcAft>
                <a:spcPct val="0"/>
              </a:spcAft>
            </a:pPr>
            <a:r>
              <a:rPr lang="en-US" altLang="zh-CN" sz="3600" b="1"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cs typeface="Arial"/>
              </a:rPr>
              <a:t>While-listening</a:t>
            </a:r>
            <a:endParaRPr lang="zh-CN" altLang="en-US" sz="3600" b="1"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cs typeface="Arial"/>
            </a:endParaRPr>
          </a:p>
        </p:txBody>
      </p:sp>
      <p:sp>
        <p:nvSpPr>
          <p:cNvPr id="2" name="矩形 1"/>
          <p:cNvSpPr/>
          <p:nvPr/>
        </p:nvSpPr>
        <p:spPr>
          <a:xfrm>
            <a:off x="4710463" y="4272467"/>
            <a:ext cx="2488182" cy="584775"/>
          </a:xfrm>
          <a:prstGeom prst="rect">
            <a:avLst/>
          </a:prstGeom>
        </p:spPr>
        <p:txBody>
          <a:bodyPr wrap="none">
            <a:spAutoFit/>
          </a:bodyPr>
          <a:lstStyle/>
          <a:p>
            <a:r>
              <a:rPr lang="en-US" altLang="zh-CN" sz="3200" b="1" i="1" dirty="0">
                <a:solidFill>
                  <a:srgbClr val="FF0000"/>
                </a:solidFill>
                <a:latin typeface="Times New Roman" pitchFamily="18" charset="0"/>
              </a:rPr>
              <a:t>Qian </a:t>
            </a:r>
            <a:r>
              <a:rPr lang="en-US" altLang="zh-CN" sz="3200" b="1" i="1" dirty="0" err="1">
                <a:solidFill>
                  <a:srgbClr val="FF0000"/>
                </a:solidFill>
                <a:latin typeface="Times New Roman" pitchFamily="18" charset="0"/>
              </a:rPr>
              <a:t>Xuesen</a:t>
            </a:r>
            <a:r>
              <a:rPr lang="en-US" altLang="zh-CN" sz="3200" b="1" i="1" dirty="0">
                <a:solidFill>
                  <a:srgbClr val="FF0000"/>
                </a:solidFill>
                <a:latin typeface="Times New Roman" pitchFamily="18" charset="0"/>
              </a:rPr>
              <a:t> </a:t>
            </a:r>
            <a:endParaRPr lang="zh-CN" altLang="en-US" sz="3200" dirty="0">
              <a:solidFill>
                <a:srgbClr val="FF0000"/>
              </a:solidFill>
            </a:endParaRPr>
          </a:p>
        </p:txBody>
      </p:sp>
      <p:sp>
        <p:nvSpPr>
          <p:cNvPr id="3" name="矩形 2"/>
          <p:cNvSpPr/>
          <p:nvPr/>
        </p:nvSpPr>
        <p:spPr>
          <a:xfrm>
            <a:off x="3520445" y="4966712"/>
            <a:ext cx="3544560" cy="646331"/>
          </a:xfrm>
          <a:prstGeom prst="rect">
            <a:avLst/>
          </a:prstGeom>
        </p:spPr>
        <p:txBody>
          <a:bodyPr wrap="none">
            <a:spAutoFit/>
          </a:bodyPr>
          <a:lstStyle/>
          <a:p>
            <a:r>
              <a:rPr lang="en-US" altLang="zh-CN" sz="3600" b="1" i="1" dirty="0">
                <a:solidFill>
                  <a:srgbClr val="FF0000"/>
                </a:solidFill>
                <a:latin typeface="Times New Roman" pitchFamily="18" charset="0"/>
              </a:rPr>
              <a:t>space technology </a:t>
            </a:r>
            <a:endParaRPr lang="zh-CN" altLang="en-US" sz="3600" dirty="0">
              <a:solidFill>
                <a:srgbClr val="FF0000"/>
              </a:solidFill>
            </a:endParaRPr>
          </a:p>
        </p:txBody>
      </p:sp>
    </p:spTree>
    <p:extLst>
      <p:ext uri="{BB962C8B-B14F-4D97-AF65-F5344CB8AC3E}">
        <p14:creationId xmlns:p14="http://schemas.microsoft.com/office/powerpoint/2010/main" val="10003546"/>
      </p:ext>
    </p:ext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7418" name="Text Box 10"/>
          <p:cNvSpPr txBox="1">
            <a:spLocks noChangeArrowheads="1"/>
          </p:cNvSpPr>
          <p:nvPr/>
        </p:nvSpPr>
        <p:spPr bwMode="auto">
          <a:xfrm>
            <a:off x="1116013" y="1412875"/>
            <a:ext cx="6192837" cy="140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0"/>
              </a:spcBef>
              <a:spcAft>
                <a:spcPct val="0"/>
              </a:spcAft>
            </a:pPr>
            <a:r>
              <a:rPr lang="en-US" altLang="zh-CN" sz="3600" b="1" smtClean="0">
                <a:solidFill>
                  <a:srgbClr val="0000FF"/>
                </a:solidFill>
              </a:rPr>
              <a:t>Listen to part 1 again and answer the questions.</a:t>
            </a:r>
          </a:p>
        </p:txBody>
      </p:sp>
      <p:sp>
        <p:nvSpPr>
          <p:cNvPr id="17426" name="Rectangle 18"/>
          <p:cNvSpPr>
            <a:spLocks noChangeArrowheads="1"/>
          </p:cNvSpPr>
          <p:nvPr/>
        </p:nvSpPr>
        <p:spPr bwMode="auto">
          <a:xfrm>
            <a:off x="179512" y="2800350"/>
            <a:ext cx="8640638" cy="1421928"/>
          </a:xfrm>
          <a:prstGeom prst="rect">
            <a:avLst/>
          </a:prstGeom>
          <a:noFill/>
          <a:ln>
            <a:noFill/>
          </a:ln>
          <a:effectLst/>
          <a:extLst>
            <a:ext uri="{909E8E84-426E-40DD-AFC4-6F175D3DCCD1}">
              <a14:hiddenFill xmlns:a14="http://schemas.microsoft.com/office/drawing/2010/main">
                <a:solidFill>
                  <a:schemeClr val="bg1">
                    <a:alpha val="83000"/>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lnSpc>
                <a:spcPct val="120000"/>
              </a:lnSpc>
              <a:spcBef>
                <a:spcPct val="0"/>
              </a:spcBef>
              <a:spcAft>
                <a:spcPct val="0"/>
              </a:spcAft>
            </a:pPr>
            <a:r>
              <a:rPr lang="en-US" altLang="zh-CN" sz="3600" b="1" dirty="0" smtClean="0">
                <a:solidFill>
                  <a:srgbClr val="000000"/>
                </a:solidFill>
                <a:latin typeface="Times New Roman" pitchFamily="18" charset="0"/>
              </a:rPr>
              <a:t>1. What did Qian </a:t>
            </a:r>
            <a:r>
              <a:rPr lang="en-US" altLang="zh-CN" sz="3600" b="1" dirty="0" err="1" smtClean="0">
                <a:solidFill>
                  <a:srgbClr val="000000"/>
                </a:solidFill>
                <a:latin typeface="Times New Roman" pitchFamily="18" charset="0"/>
              </a:rPr>
              <a:t>Xuesen</a:t>
            </a:r>
            <a:r>
              <a:rPr lang="en-US" altLang="zh-CN" sz="3600" b="1" dirty="0" smtClean="0">
                <a:solidFill>
                  <a:srgbClr val="000000"/>
                </a:solidFill>
                <a:latin typeface="Times New Roman" pitchFamily="18" charset="0"/>
              </a:rPr>
              <a:t> study first?</a:t>
            </a:r>
          </a:p>
          <a:p>
            <a:pPr fontAlgn="base">
              <a:lnSpc>
                <a:spcPct val="120000"/>
              </a:lnSpc>
              <a:spcBef>
                <a:spcPct val="0"/>
              </a:spcBef>
              <a:spcAft>
                <a:spcPct val="0"/>
              </a:spcAft>
            </a:pPr>
            <a:r>
              <a:rPr lang="en-US" altLang="zh-CN" sz="3600" b="1" dirty="0" smtClean="0">
                <a:solidFill>
                  <a:srgbClr val="000000"/>
                </a:solidFill>
                <a:latin typeface="Times New Roman" pitchFamily="18" charset="0"/>
              </a:rPr>
              <a:t>    </a:t>
            </a:r>
            <a:r>
              <a:rPr lang="en-US" altLang="zh-CN" sz="3200" b="1" dirty="0" smtClean="0">
                <a:solidFill>
                  <a:srgbClr val="FF0000"/>
                </a:solidFill>
                <a:latin typeface="Times New Roman" pitchFamily="18" charset="0"/>
              </a:rPr>
              <a:t>Qian </a:t>
            </a:r>
            <a:r>
              <a:rPr lang="en-US" altLang="zh-CN" sz="3200" b="1" dirty="0" err="1" smtClean="0">
                <a:solidFill>
                  <a:srgbClr val="FF0000"/>
                </a:solidFill>
                <a:latin typeface="Times New Roman" pitchFamily="18" charset="0"/>
              </a:rPr>
              <a:t>Xuesen</a:t>
            </a:r>
            <a:r>
              <a:rPr lang="en-US" altLang="zh-CN" sz="3200" b="1" dirty="0" smtClean="0">
                <a:solidFill>
                  <a:srgbClr val="FF0000"/>
                </a:solidFill>
                <a:latin typeface="Times New Roman" pitchFamily="18" charset="0"/>
              </a:rPr>
              <a:t> first studied to be </a:t>
            </a:r>
            <a:r>
              <a:rPr lang="en-US" altLang="zh-CN" sz="3200" b="1" dirty="0" smtClean="0">
                <a:solidFill>
                  <a:srgbClr val="0000CC"/>
                </a:solidFill>
                <a:latin typeface="Times New Roman" pitchFamily="18" charset="0"/>
              </a:rPr>
              <a:t>an engineer.</a:t>
            </a:r>
          </a:p>
        </p:txBody>
      </p:sp>
      <p:pic>
        <p:nvPicPr>
          <p:cNvPr id="17429" name="Picture 21" descr="喇叭">
            <a:hlinkClick r:id="rId3" action="ppaction://hlinkfil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51725" y="1844675"/>
            <a:ext cx="860425" cy="860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3717052"/>
      </p:ext>
    </p:ext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7426">
                                            <p:txEl>
                                              <p:pRg st="1" end="1"/>
                                            </p:txEl>
                                          </p:spTgt>
                                        </p:tgtEl>
                                        <p:attrNameLst>
                                          <p:attrName>style.visibility</p:attrName>
                                        </p:attrNameLst>
                                      </p:cBhvr>
                                      <p:to>
                                        <p:strVal val="visible"/>
                                      </p:to>
                                    </p:set>
                                    <p:animEffect transition="in" filter="barn(inVertical)">
                                      <p:cBhvr>
                                        <p:cTn id="7" dur="500"/>
                                        <p:tgtEl>
                                          <p:spTgt spid="1742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5236" name="Rectangle 4"/>
          <p:cNvSpPr>
            <a:spLocks noChangeArrowheads="1"/>
          </p:cNvSpPr>
          <p:nvPr/>
        </p:nvSpPr>
        <p:spPr bwMode="auto">
          <a:xfrm>
            <a:off x="323528" y="1052513"/>
            <a:ext cx="8425185" cy="4044950"/>
          </a:xfrm>
          <a:prstGeom prst="rect">
            <a:avLst/>
          </a:prstGeom>
          <a:noFill/>
          <a:ln>
            <a:noFill/>
          </a:ln>
          <a:effectLst/>
          <a:extLst>
            <a:ext uri="{909E8E84-426E-40DD-AFC4-6F175D3DCCD1}">
              <a14:hiddenFill xmlns:a14="http://schemas.microsoft.com/office/drawing/2010/main">
                <a:solidFill>
                  <a:schemeClr val="bg1">
                    <a:alpha val="83000"/>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lnSpc>
                <a:spcPct val="120000"/>
              </a:lnSpc>
              <a:spcBef>
                <a:spcPct val="0"/>
              </a:spcBef>
              <a:spcAft>
                <a:spcPct val="0"/>
              </a:spcAft>
            </a:pPr>
            <a:r>
              <a:rPr lang="en-US" altLang="zh-CN" sz="3600" b="1" dirty="0" smtClean="0">
                <a:solidFill>
                  <a:srgbClr val="000000"/>
                </a:solidFill>
                <a:latin typeface="Times New Roman" pitchFamily="18" charset="0"/>
              </a:rPr>
              <a:t>2. What experience did he get in America </a:t>
            </a:r>
          </a:p>
          <a:p>
            <a:pPr fontAlgn="base">
              <a:lnSpc>
                <a:spcPct val="120000"/>
              </a:lnSpc>
              <a:spcBef>
                <a:spcPct val="0"/>
              </a:spcBef>
              <a:spcAft>
                <a:spcPct val="0"/>
              </a:spcAft>
            </a:pPr>
            <a:r>
              <a:rPr lang="en-US" altLang="zh-CN" sz="3600" b="1" dirty="0" smtClean="0">
                <a:solidFill>
                  <a:srgbClr val="000000"/>
                </a:solidFill>
                <a:latin typeface="Times New Roman" pitchFamily="18" charset="0"/>
              </a:rPr>
              <a:t>    that was very useful for China?</a:t>
            </a:r>
          </a:p>
          <a:p>
            <a:pPr fontAlgn="base">
              <a:lnSpc>
                <a:spcPct val="120000"/>
              </a:lnSpc>
              <a:spcBef>
                <a:spcPct val="0"/>
              </a:spcBef>
              <a:spcAft>
                <a:spcPct val="0"/>
              </a:spcAft>
            </a:pPr>
            <a:r>
              <a:rPr lang="en-US" altLang="zh-CN" sz="3600" b="1" dirty="0" smtClean="0">
                <a:solidFill>
                  <a:srgbClr val="0000FF"/>
                </a:solidFill>
                <a:latin typeface="Times New Roman" pitchFamily="18" charset="0"/>
              </a:rPr>
              <a:t>    </a:t>
            </a:r>
            <a:r>
              <a:rPr lang="en-US" altLang="zh-CN" sz="3600" b="1" dirty="0" smtClean="0">
                <a:solidFill>
                  <a:srgbClr val="FF0000"/>
                </a:solidFill>
                <a:latin typeface="Times New Roman" pitchFamily="18" charset="0"/>
              </a:rPr>
              <a:t>In America he began to </a:t>
            </a:r>
            <a:r>
              <a:rPr lang="en-US" altLang="zh-CN" sz="3600" b="1" dirty="0" smtClean="0">
                <a:solidFill>
                  <a:srgbClr val="0000CC"/>
                </a:solidFill>
                <a:latin typeface="Times New Roman" pitchFamily="18" charset="0"/>
              </a:rPr>
              <a:t>work on space </a:t>
            </a:r>
          </a:p>
          <a:p>
            <a:pPr fontAlgn="base">
              <a:lnSpc>
                <a:spcPct val="120000"/>
              </a:lnSpc>
              <a:spcBef>
                <a:spcPct val="0"/>
              </a:spcBef>
              <a:spcAft>
                <a:spcPct val="0"/>
              </a:spcAft>
            </a:pPr>
            <a:r>
              <a:rPr lang="en-US" altLang="zh-CN" sz="3600" b="1" dirty="0" smtClean="0">
                <a:solidFill>
                  <a:srgbClr val="0000CC"/>
                </a:solidFill>
                <a:latin typeface="Times New Roman" pitchFamily="18" charset="0"/>
              </a:rPr>
              <a:t>    rockets</a:t>
            </a:r>
            <a:r>
              <a:rPr lang="en-US" altLang="zh-CN" sz="3600" b="1" dirty="0" smtClean="0">
                <a:solidFill>
                  <a:srgbClr val="FF0000"/>
                </a:solidFill>
                <a:latin typeface="Times New Roman" pitchFamily="18" charset="0"/>
              </a:rPr>
              <a:t> so that </a:t>
            </a:r>
            <a:r>
              <a:rPr lang="en-US" altLang="zh-CN" sz="3600" b="1" dirty="0" smtClean="0">
                <a:solidFill>
                  <a:srgbClr val="0000CC"/>
                </a:solidFill>
                <a:latin typeface="Times New Roman" pitchFamily="18" charset="0"/>
              </a:rPr>
              <a:t>he was able to develop      </a:t>
            </a:r>
          </a:p>
          <a:p>
            <a:pPr fontAlgn="base">
              <a:lnSpc>
                <a:spcPct val="120000"/>
              </a:lnSpc>
              <a:spcBef>
                <a:spcPct val="0"/>
              </a:spcBef>
              <a:spcAft>
                <a:spcPct val="0"/>
              </a:spcAft>
            </a:pPr>
            <a:r>
              <a:rPr lang="en-US" altLang="zh-CN" sz="3600" b="1" dirty="0" smtClean="0">
                <a:solidFill>
                  <a:srgbClr val="0000CC"/>
                </a:solidFill>
                <a:latin typeface="Times New Roman" pitchFamily="18" charset="0"/>
              </a:rPr>
              <a:t>    a space </a:t>
            </a:r>
            <a:r>
              <a:rPr lang="en-US" altLang="zh-CN" sz="3600" b="1" dirty="0" err="1" smtClean="0">
                <a:solidFill>
                  <a:srgbClr val="0000CC"/>
                </a:solidFill>
                <a:latin typeface="Times New Roman" pitchFamily="18" charset="0"/>
              </a:rPr>
              <a:t>programme</a:t>
            </a:r>
            <a:r>
              <a:rPr lang="en-US" altLang="zh-CN" sz="3600" b="1" dirty="0" smtClean="0">
                <a:solidFill>
                  <a:srgbClr val="0000CC"/>
                </a:solidFill>
                <a:latin typeface="Times New Roman" pitchFamily="18" charset="0"/>
              </a:rPr>
              <a:t> </a:t>
            </a:r>
            <a:r>
              <a:rPr lang="en-US" altLang="zh-CN" sz="3600" b="1" dirty="0" smtClean="0">
                <a:solidFill>
                  <a:srgbClr val="FF0000"/>
                </a:solidFill>
                <a:latin typeface="Times New Roman" pitchFamily="18" charset="0"/>
              </a:rPr>
              <a:t>when he came </a:t>
            </a:r>
          </a:p>
          <a:p>
            <a:pPr fontAlgn="base">
              <a:lnSpc>
                <a:spcPct val="120000"/>
              </a:lnSpc>
              <a:spcBef>
                <a:spcPct val="0"/>
              </a:spcBef>
              <a:spcAft>
                <a:spcPct val="0"/>
              </a:spcAft>
            </a:pPr>
            <a:r>
              <a:rPr lang="en-US" altLang="zh-CN" sz="3600" b="1" dirty="0" smtClean="0">
                <a:solidFill>
                  <a:srgbClr val="FF0000"/>
                </a:solidFill>
                <a:latin typeface="Times New Roman" pitchFamily="18" charset="0"/>
              </a:rPr>
              <a:t>    back to China.</a:t>
            </a:r>
          </a:p>
        </p:txBody>
      </p:sp>
    </p:spTree>
    <p:extLst>
      <p:ext uri="{BB962C8B-B14F-4D97-AF65-F5344CB8AC3E}">
        <p14:creationId xmlns:p14="http://schemas.microsoft.com/office/powerpoint/2010/main" val="1683557917"/>
      </p:ext>
    </p:extLst>
  </p:cSld>
  <p:clrMapOvr>
    <a:masterClrMapping/>
  </p:clrMapOvr>
  <p:transition>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0184" name="Rectangle 8"/>
          <p:cNvSpPr>
            <a:spLocks noGrp="1" noChangeArrowheads="1"/>
          </p:cNvSpPr>
          <p:nvPr>
            <p:ph type="body" idx="1"/>
          </p:nvPr>
        </p:nvSpPr>
        <p:spPr>
          <a:xfrm>
            <a:off x="179512" y="1124744"/>
            <a:ext cx="8675687" cy="4752975"/>
          </a:xfrm>
          <a:noFill/>
          <a:ln/>
          <a:extLst>
            <a:ext uri="{909E8E84-426E-40DD-AFC4-6F175D3DCCD1}">
              <a14:hiddenFill xmlns:a14="http://schemas.microsoft.com/office/drawing/2010/main">
                <a:solidFill>
                  <a:schemeClr val="bg1">
                    <a:alpha val="86000"/>
                  </a:schemeClr>
                </a:solidFill>
              </a14:hiddenFill>
            </a:ext>
          </a:extLst>
        </p:spPr>
        <p:txBody>
          <a:bodyPr/>
          <a:lstStyle/>
          <a:p>
            <a:pPr marL="442913" indent="-442913">
              <a:lnSpc>
                <a:spcPct val="120000"/>
              </a:lnSpc>
              <a:spcBef>
                <a:spcPct val="0"/>
              </a:spcBef>
              <a:buFontTx/>
              <a:buNone/>
            </a:pPr>
            <a:r>
              <a:rPr lang="en-US" altLang="zh-CN" sz="3600" b="1" dirty="0">
                <a:latin typeface="Times New Roman" pitchFamily="18" charset="0"/>
              </a:rPr>
              <a:t>3. What was Qian </a:t>
            </a:r>
            <a:r>
              <a:rPr lang="en-US" altLang="zh-CN" sz="3600" b="1" dirty="0" err="1">
                <a:latin typeface="Times New Roman" pitchFamily="18" charset="0"/>
              </a:rPr>
              <a:t>Xuesen’s</a:t>
            </a:r>
            <a:r>
              <a:rPr lang="en-US" altLang="zh-CN" sz="3600" b="1" dirty="0">
                <a:latin typeface="Times New Roman" pitchFamily="18" charset="0"/>
              </a:rPr>
              <a:t> </a:t>
            </a:r>
            <a:r>
              <a:rPr lang="en-US" altLang="zh-CN" sz="3600" b="1" dirty="0">
                <a:solidFill>
                  <a:srgbClr val="0000CC"/>
                </a:solidFill>
                <a:latin typeface="Times New Roman" pitchFamily="18" charset="0"/>
              </a:rPr>
              <a:t>main achievement </a:t>
            </a:r>
            <a:r>
              <a:rPr lang="en-US" altLang="zh-CN" sz="3600" b="1" dirty="0">
                <a:latin typeface="Times New Roman" pitchFamily="18" charset="0"/>
              </a:rPr>
              <a:t>when he returned to China?</a:t>
            </a:r>
          </a:p>
          <a:p>
            <a:pPr marL="442913" indent="-442913">
              <a:lnSpc>
                <a:spcPct val="120000"/>
              </a:lnSpc>
              <a:spcBef>
                <a:spcPct val="0"/>
              </a:spcBef>
              <a:buFontTx/>
              <a:buNone/>
            </a:pPr>
            <a:r>
              <a:rPr lang="en-US" altLang="zh-CN" sz="3600" b="1" dirty="0">
                <a:solidFill>
                  <a:srgbClr val="0000FF"/>
                </a:solidFill>
                <a:latin typeface="Times New Roman" pitchFamily="18" charset="0"/>
              </a:rPr>
              <a:t>    </a:t>
            </a:r>
            <a:r>
              <a:rPr lang="en-US" altLang="zh-CN" sz="3600" b="1" dirty="0">
                <a:solidFill>
                  <a:srgbClr val="FF0000"/>
                </a:solidFill>
                <a:latin typeface="Times New Roman" pitchFamily="18" charset="0"/>
              </a:rPr>
              <a:t>When Qian </a:t>
            </a:r>
            <a:r>
              <a:rPr lang="en-US" altLang="zh-CN" sz="3600" b="1" dirty="0" err="1">
                <a:solidFill>
                  <a:srgbClr val="FF0000"/>
                </a:solidFill>
                <a:latin typeface="Times New Roman" pitchFamily="18" charset="0"/>
              </a:rPr>
              <a:t>Xuesen</a:t>
            </a:r>
            <a:r>
              <a:rPr lang="en-US" altLang="zh-CN" sz="3600" b="1" dirty="0">
                <a:solidFill>
                  <a:srgbClr val="FF0000"/>
                </a:solidFill>
                <a:latin typeface="Times New Roman" pitchFamily="18" charset="0"/>
              </a:rPr>
              <a:t> returned to China </a:t>
            </a:r>
          </a:p>
          <a:p>
            <a:pPr marL="442913" indent="-442913">
              <a:lnSpc>
                <a:spcPct val="120000"/>
              </a:lnSpc>
              <a:spcBef>
                <a:spcPct val="0"/>
              </a:spcBef>
              <a:buFontTx/>
              <a:buNone/>
            </a:pPr>
            <a:r>
              <a:rPr lang="en-US" altLang="zh-CN" sz="3600" b="1" dirty="0">
                <a:solidFill>
                  <a:srgbClr val="FF0000"/>
                </a:solidFill>
                <a:latin typeface="Times New Roman" pitchFamily="18" charset="0"/>
              </a:rPr>
              <a:t>    he </a:t>
            </a:r>
            <a:r>
              <a:rPr lang="en-US" altLang="zh-CN" sz="3600" b="1" dirty="0">
                <a:solidFill>
                  <a:srgbClr val="0000CC"/>
                </a:solidFill>
                <a:latin typeface="Times New Roman" pitchFamily="18" charset="0"/>
              </a:rPr>
              <a:t>set up a space institute </a:t>
            </a:r>
            <a:r>
              <a:rPr lang="en-US" altLang="zh-CN" sz="3600" b="1" dirty="0">
                <a:solidFill>
                  <a:srgbClr val="FF0000"/>
                </a:solidFill>
                <a:latin typeface="Times New Roman" pitchFamily="18" charset="0"/>
              </a:rPr>
              <a:t>to begin </a:t>
            </a:r>
          </a:p>
          <a:p>
            <a:pPr marL="442913" indent="-442913">
              <a:lnSpc>
                <a:spcPct val="120000"/>
              </a:lnSpc>
              <a:spcBef>
                <a:spcPct val="0"/>
              </a:spcBef>
              <a:buFontTx/>
              <a:buNone/>
            </a:pPr>
            <a:r>
              <a:rPr lang="en-US" altLang="zh-CN" sz="3600" b="1" dirty="0">
                <a:solidFill>
                  <a:srgbClr val="FF0000"/>
                </a:solidFill>
                <a:latin typeface="Times New Roman" pitchFamily="18" charset="0"/>
              </a:rPr>
              <a:t>    training people in </a:t>
            </a:r>
            <a:r>
              <a:rPr lang="en-US" altLang="zh-CN" sz="3600" b="1" dirty="0">
                <a:solidFill>
                  <a:srgbClr val="0000CC"/>
                </a:solidFill>
                <a:latin typeface="Times New Roman" pitchFamily="18" charset="0"/>
              </a:rPr>
              <a:t>how to design and </a:t>
            </a:r>
          </a:p>
          <a:p>
            <a:pPr marL="442913" indent="-442913">
              <a:lnSpc>
                <a:spcPct val="120000"/>
              </a:lnSpc>
              <a:spcBef>
                <a:spcPct val="0"/>
              </a:spcBef>
              <a:buFontTx/>
              <a:buNone/>
            </a:pPr>
            <a:r>
              <a:rPr lang="en-US" altLang="zh-CN" sz="3600" b="1" dirty="0">
                <a:solidFill>
                  <a:srgbClr val="0000CC"/>
                </a:solidFill>
                <a:latin typeface="Times New Roman" pitchFamily="18" charset="0"/>
              </a:rPr>
              <a:t>    build rockets</a:t>
            </a:r>
            <a:r>
              <a:rPr lang="en-US" altLang="zh-CN" sz="3600" b="1" dirty="0">
                <a:solidFill>
                  <a:srgbClr val="FF0000"/>
                </a:solidFill>
                <a:latin typeface="Times New Roman" pitchFamily="18" charset="0"/>
              </a:rPr>
              <a:t>.</a:t>
            </a:r>
          </a:p>
        </p:txBody>
      </p:sp>
    </p:spTree>
    <p:extLst>
      <p:ext uri="{BB962C8B-B14F-4D97-AF65-F5344CB8AC3E}">
        <p14:creationId xmlns:p14="http://schemas.microsoft.com/office/powerpoint/2010/main" val="1602078322"/>
      </p:ext>
    </p:ext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50184">
                                            <p:txEl>
                                              <p:pRg st="1" end="1"/>
                                            </p:txEl>
                                          </p:spTgt>
                                        </p:tgtEl>
                                        <p:attrNameLst>
                                          <p:attrName>style.visibility</p:attrName>
                                        </p:attrNameLst>
                                      </p:cBhvr>
                                      <p:to>
                                        <p:strVal val="visible"/>
                                      </p:to>
                                    </p:set>
                                    <p:animEffect transition="in" filter="strips(downRight)">
                                      <p:cBhvr>
                                        <p:cTn id="7" dur="1000"/>
                                        <p:tgtEl>
                                          <p:spTgt spid="50184">
                                            <p:txEl>
                                              <p:pRg st="1" end="1"/>
                                            </p:txEl>
                                          </p:spTgt>
                                        </p:tgtEl>
                                      </p:cBhvr>
                                    </p:animEffect>
                                  </p:childTnLst>
                                </p:cTn>
                              </p:par>
                              <p:par>
                                <p:cTn id="8" presetID="18" presetClass="entr" presetSubtype="6" fill="hold" nodeType="withEffect">
                                  <p:stCondLst>
                                    <p:cond delay="0"/>
                                  </p:stCondLst>
                                  <p:childTnLst>
                                    <p:set>
                                      <p:cBhvr>
                                        <p:cTn id="9" dur="1" fill="hold">
                                          <p:stCondLst>
                                            <p:cond delay="0"/>
                                          </p:stCondLst>
                                        </p:cTn>
                                        <p:tgtEl>
                                          <p:spTgt spid="50184">
                                            <p:txEl>
                                              <p:pRg st="2" end="2"/>
                                            </p:txEl>
                                          </p:spTgt>
                                        </p:tgtEl>
                                        <p:attrNameLst>
                                          <p:attrName>style.visibility</p:attrName>
                                        </p:attrNameLst>
                                      </p:cBhvr>
                                      <p:to>
                                        <p:strVal val="visible"/>
                                      </p:to>
                                    </p:set>
                                    <p:animEffect transition="in" filter="strips(downRight)">
                                      <p:cBhvr>
                                        <p:cTn id="10" dur="1000"/>
                                        <p:tgtEl>
                                          <p:spTgt spid="50184">
                                            <p:txEl>
                                              <p:pRg st="2" end="2"/>
                                            </p:txEl>
                                          </p:spTgt>
                                        </p:tgtEl>
                                      </p:cBhvr>
                                    </p:animEffect>
                                  </p:childTnLst>
                                </p:cTn>
                              </p:par>
                              <p:par>
                                <p:cTn id="11" presetID="18" presetClass="entr" presetSubtype="6" fill="hold" nodeType="withEffect">
                                  <p:stCondLst>
                                    <p:cond delay="0"/>
                                  </p:stCondLst>
                                  <p:childTnLst>
                                    <p:set>
                                      <p:cBhvr>
                                        <p:cTn id="12" dur="1" fill="hold">
                                          <p:stCondLst>
                                            <p:cond delay="0"/>
                                          </p:stCondLst>
                                        </p:cTn>
                                        <p:tgtEl>
                                          <p:spTgt spid="50184">
                                            <p:txEl>
                                              <p:pRg st="3" end="3"/>
                                            </p:txEl>
                                          </p:spTgt>
                                        </p:tgtEl>
                                        <p:attrNameLst>
                                          <p:attrName>style.visibility</p:attrName>
                                        </p:attrNameLst>
                                      </p:cBhvr>
                                      <p:to>
                                        <p:strVal val="visible"/>
                                      </p:to>
                                    </p:set>
                                    <p:animEffect transition="in" filter="strips(downRight)">
                                      <p:cBhvr>
                                        <p:cTn id="13" dur="1000"/>
                                        <p:tgtEl>
                                          <p:spTgt spid="50184">
                                            <p:txEl>
                                              <p:pRg st="3" end="3"/>
                                            </p:txEl>
                                          </p:spTgt>
                                        </p:tgtEl>
                                      </p:cBhvr>
                                    </p:animEffect>
                                  </p:childTnLst>
                                </p:cTn>
                              </p:par>
                              <p:par>
                                <p:cTn id="14" presetID="18" presetClass="entr" presetSubtype="6" fill="hold" nodeType="withEffect">
                                  <p:stCondLst>
                                    <p:cond delay="0"/>
                                  </p:stCondLst>
                                  <p:childTnLst>
                                    <p:set>
                                      <p:cBhvr>
                                        <p:cTn id="15" dur="1" fill="hold">
                                          <p:stCondLst>
                                            <p:cond delay="0"/>
                                          </p:stCondLst>
                                        </p:cTn>
                                        <p:tgtEl>
                                          <p:spTgt spid="50184">
                                            <p:txEl>
                                              <p:pRg st="4" end="4"/>
                                            </p:txEl>
                                          </p:spTgt>
                                        </p:tgtEl>
                                        <p:attrNameLst>
                                          <p:attrName>style.visibility</p:attrName>
                                        </p:attrNameLst>
                                      </p:cBhvr>
                                      <p:to>
                                        <p:strVal val="visible"/>
                                      </p:to>
                                    </p:set>
                                    <p:animEffect transition="in" filter="strips(downRight)">
                                      <p:cBhvr>
                                        <p:cTn id="16" dur="1000"/>
                                        <p:tgtEl>
                                          <p:spTgt spid="5018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509" name="Rectangle 29"/>
          <p:cNvSpPr>
            <a:spLocks noChangeArrowheads="1"/>
          </p:cNvSpPr>
          <p:nvPr/>
        </p:nvSpPr>
        <p:spPr bwMode="auto">
          <a:xfrm>
            <a:off x="539750" y="3789363"/>
            <a:ext cx="3746500" cy="2592387"/>
          </a:xfrm>
          <a:prstGeom prst="rect">
            <a:avLst/>
          </a:prstGeom>
          <a:solidFill>
            <a:schemeClr val="bg1">
              <a:alpha val="83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609600" indent="-609600">
              <a:spcBef>
                <a:spcPct val="20000"/>
              </a:spcBef>
              <a:buChar char="•"/>
              <a:defRPr sz="3200">
                <a:solidFill>
                  <a:schemeClr val="tx1"/>
                </a:solidFill>
                <a:latin typeface="Arial" charset="0"/>
                <a:ea typeface="宋体" pitchFamily="2" charset="-122"/>
              </a:defRPr>
            </a:lvl1pPr>
            <a:lvl2pPr marL="990600" indent="-533400">
              <a:spcBef>
                <a:spcPct val="20000"/>
              </a:spcBef>
              <a:buChar char="–"/>
              <a:defRPr sz="2800">
                <a:solidFill>
                  <a:schemeClr val="tx1"/>
                </a:solidFill>
                <a:latin typeface="Arial" charset="0"/>
                <a:ea typeface="宋体" pitchFamily="2" charset="-122"/>
              </a:defRPr>
            </a:lvl2pPr>
            <a:lvl3pPr marL="1371600" indent="-457200">
              <a:spcBef>
                <a:spcPct val="20000"/>
              </a:spcBef>
              <a:buChar char="•"/>
              <a:defRPr sz="2400">
                <a:solidFill>
                  <a:schemeClr val="tx1"/>
                </a:solidFill>
                <a:latin typeface="Arial" charset="0"/>
                <a:ea typeface="宋体" pitchFamily="2" charset="-122"/>
              </a:defRPr>
            </a:lvl3pPr>
            <a:lvl4pPr marL="1752600" indent="-381000">
              <a:spcBef>
                <a:spcPct val="20000"/>
              </a:spcBef>
              <a:buChar char="–"/>
              <a:defRPr sz="2000">
                <a:solidFill>
                  <a:schemeClr val="tx1"/>
                </a:solidFill>
                <a:latin typeface="Arial" charset="0"/>
                <a:ea typeface="宋体" pitchFamily="2" charset="-122"/>
              </a:defRPr>
            </a:lvl4pPr>
            <a:lvl5pPr marL="2209800" indent="-381000">
              <a:spcBef>
                <a:spcPct val="20000"/>
              </a:spcBef>
              <a:buChar char="»"/>
              <a:defRPr sz="2000">
                <a:solidFill>
                  <a:schemeClr val="tx1"/>
                </a:solidFill>
                <a:latin typeface="Arial" charset="0"/>
                <a:ea typeface="宋体" pitchFamily="2" charset="-122"/>
              </a:defRPr>
            </a:lvl5pPr>
            <a:lvl6pPr marL="2667000" indent="-381000" fontAlgn="base">
              <a:spcBef>
                <a:spcPct val="20000"/>
              </a:spcBef>
              <a:spcAft>
                <a:spcPct val="0"/>
              </a:spcAft>
              <a:buChar char="»"/>
              <a:defRPr sz="2000">
                <a:solidFill>
                  <a:schemeClr val="tx1"/>
                </a:solidFill>
                <a:latin typeface="Arial" charset="0"/>
                <a:ea typeface="宋体" pitchFamily="2" charset="-122"/>
              </a:defRPr>
            </a:lvl6pPr>
            <a:lvl7pPr marL="3124200" indent="-381000" fontAlgn="base">
              <a:spcBef>
                <a:spcPct val="20000"/>
              </a:spcBef>
              <a:spcAft>
                <a:spcPct val="0"/>
              </a:spcAft>
              <a:buChar char="»"/>
              <a:defRPr sz="2000">
                <a:solidFill>
                  <a:schemeClr val="tx1"/>
                </a:solidFill>
                <a:latin typeface="Arial" charset="0"/>
                <a:ea typeface="宋体" pitchFamily="2" charset="-122"/>
              </a:defRPr>
            </a:lvl7pPr>
            <a:lvl8pPr marL="3581400" indent="-381000" fontAlgn="base">
              <a:spcBef>
                <a:spcPct val="20000"/>
              </a:spcBef>
              <a:spcAft>
                <a:spcPct val="0"/>
              </a:spcAft>
              <a:buChar char="»"/>
              <a:defRPr sz="2000">
                <a:solidFill>
                  <a:schemeClr val="tx1"/>
                </a:solidFill>
                <a:latin typeface="Arial" charset="0"/>
                <a:ea typeface="宋体" pitchFamily="2" charset="-122"/>
              </a:defRPr>
            </a:lvl8pPr>
            <a:lvl9pPr marL="4038600" indent="-381000" fontAlgn="base">
              <a:spcBef>
                <a:spcPct val="20000"/>
              </a:spcBef>
              <a:spcAft>
                <a:spcPct val="0"/>
              </a:spcAft>
              <a:buChar char="»"/>
              <a:defRPr sz="2000">
                <a:solidFill>
                  <a:schemeClr val="tx1"/>
                </a:solidFill>
                <a:latin typeface="Arial" charset="0"/>
                <a:ea typeface="宋体" pitchFamily="2" charset="-122"/>
              </a:defRPr>
            </a:lvl9pPr>
          </a:lstStyle>
          <a:p>
            <a:pPr fontAlgn="base">
              <a:spcBef>
                <a:spcPct val="0"/>
              </a:spcBef>
              <a:spcAft>
                <a:spcPct val="0"/>
              </a:spcAft>
              <a:buFontTx/>
              <a:buNone/>
            </a:pPr>
            <a:r>
              <a:rPr lang="en-US" altLang="zh-CN" sz="3400" b="1" i="1" smtClean="0">
                <a:solidFill>
                  <a:srgbClr val="0000FF"/>
                </a:solidFill>
                <a:latin typeface="Times New Roman" pitchFamily="18" charset="0"/>
              </a:rPr>
              <a:t>1. China astronauts in space</a:t>
            </a:r>
          </a:p>
          <a:p>
            <a:pPr fontAlgn="base">
              <a:spcBef>
                <a:spcPct val="0"/>
              </a:spcBef>
              <a:spcAft>
                <a:spcPct val="0"/>
              </a:spcAft>
              <a:buFontTx/>
              <a:buNone/>
            </a:pPr>
            <a:r>
              <a:rPr lang="en-US" altLang="zh-CN" sz="3400" b="1" i="1" smtClean="0">
                <a:solidFill>
                  <a:srgbClr val="0000FF"/>
                </a:solidFill>
                <a:latin typeface="Times New Roman" pitchFamily="18" charset="0"/>
              </a:rPr>
              <a:t>2. Chinese satellites in space</a:t>
            </a:r>
          </a:p>
        </p:txBody>
      </p:sp>
      <p:graphicFrame>
        <p:nvGraphicFramePr>
          <p:cNvPr id="20525" name="Group 45"/>
          <p:cNvGraphicFramePr>
            <a:graphicFrameLocks noGrp="1"/>
          </p:cNvGraphicFramePr>
          <p:nvPr>
            <p:ph sz="half" idx="1"/>
          </p:nvPr>
        </p:nvGraphicFramePr>
        <p:xfrm>
          <a:off x="611188" y="1900238"/>
          <a:ext cx="8281987" cy="4623435"/>
        </p:xfrm>
        <a:graphic>
          <a:graphicData uri="http://schemas.openxmlformats.org/drawingml/2006/table">
            <a:tbl>
              <a:tblPr/>
              <a:tblGrid>
                <a:gridCol w="3673475"/>
                <a:gridCol w="4608512"/>
              </a:tblGrid>
              <a:tr h="850900">
                <a:tc>
                  <a:txBody>
                    <a:bodyPr/>
                    <a:lstStyle>
                      <a:lvl1pPr>
                        <a:spcBef>
                          <a:spcPct val="20000"/>
                        </a:spcBef>
                        <a:defRPr sz="2800">
                          <a:solidFill>
                            <a:schemeClr val="tx1"/>
                          </a:solidFill>
                          <a:latin typeface="Arial" charset="0"/>
                          <a:ea typeface="宋体" pitchFamily="2" charset="-122"/>
                        </a:defRPr>
                      </a:lvl1pPr>
                      <a:lvl2pPr>
                        <a:spcBef>
                          <a:spcPct val="20000"/>
                        </a:spcBef>
                        <a:defRPr sz="2400">
                          <a:solidFill>
                            <a:schemeClr val="tx1"/>
                          </a:solidFill>
                          <a:latin typeface="Arial" charset="0"/>
                          <a:ea typeface="宋体" pitchFamily="2" charset="-122"/>
                        </a:defRPr>
                      </a:lvl2pPr>
                      <a:lvl3pPr>
                        <a:spcBef>
                          <a:spcPct val="20000"/>
                        </a:spcBef>
                        <a:defRPr sz="2000">
                          <a:solidFill>
                            <a:schemeClr val="tx1"/>
                          </a:solidFill>
                          <a:latin typeface="Arial" charset="0"/>
                          <a:ea typeface="宋体" pitchFamily="2" charset="-122"/>
                        </a:defRPr>
                      </a:lvl3pPr>
                      <a:lvl4pPr>
                        <a:spcBef>
                          <a:spcPct val="20000"/>
                        </a:spcBef>
                        <a:defRPr>
                          <a:solidFill>
                            <a:schemeClr val="tx1"/>
                          </a:solidFill>
                          <a:latin typeface="Arial" charset="0"/>
                          <a:ea typeface="宋体" pitchFamily="2" charset="-122"/>
                        </a:defRPr>
                      </a:lvl4pPr>
                      <a:lvl5pPr>
                        <a:spcBef>
                          <a:spcPct val="20000"/>
                        </a:spcBef>
                        <a:defRPr>
                          <a:solidFill>
                            <a:schemeClr val="tx1"/>
                          </a:solidFill>
                          <a:latin typeface="Arial" charset="0"/>
                          <a:ea typeface="宋体" pitchFamily="2" charset="-122"/>
                        </a:defRPr>
                      </a:lvl5pPr>
                      <a:lvl6pPr fontAlgn="base">
                        <a:spcBef>
                          <a:spcPct val="20000"/>
                        </a:spcBef>
                        <a:spcAft>
                          <a:spcPct val="0"/>
                        </a:spcAft>
                        <a:defRPr>
                          <a:solidFill>
                            <a:schemeClr val="tx1"/>
                          </a:solidFill>
                          <a:latin typeface="Arial" charset="0"/>
                          <a:ea typeface="宋体" pitchFamily="2" charset="-122"/>
                        </a:defRPr>
                      </a:lvl6pPr>
                      <a:lvl7pPr fontAlgn="base">
                        <a:spcBef>
                          <a:spcPct val="20000"/>
                        </a:spcBef>
                        <a:spcAft>
                          <a:spcPct val="0"/>
                        </a:spcAft>
                        <a:defRPr>
                          <a:solidFill>
                            <a:schemeClr val="tx1"/>
                          </a:solidFill>
                          <a:latin typeface="Arial" charset="0"/>
                          <a:ea typeface="宋体" pitchFamily="2" charset="-122"/>
                        </a:defRPr>
                      </a:lvl7pPr>
                      <a:lvl8pPr fontAlgn="base">
                        <a:spcBef>
                          <a:spcPct val="20000"/>
                        </a:spcBef>
                        <a:spcAft>
                          <a:spcPct val="0"/>
                        </a:spcAft>
                        <a:defRPr>
                          <a:solidFill>
                            <a:schemeClr val="tx1"/>
                          </a:solidFill>
                          <a:latin typeface="Arial" charset="0"/>
                          <a:ea typeface="宋体" pitchFamily="2" charset="-122"/>
                        </a:defRPr>
                      </a:lvl8pPr>
                      <a:lvl9pPr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3600" b="1" i="1" u="none" strike="noStrike" cap="none" normalizeH="0" baseline="0" smtClean="0">
                          <a:ln>
                            <a:noFill/>
                          </a:ln>
                          <a:solidFill>
                            <a:schemeClr val="tx1"/>
                          </a:solidFill>
                          <a:effectLst/>
                          <a:latin typeface="Times New Roman" pitchFamily="18" charset="0"/>
                          <a:ea typeface="宋体" pitchFamily="2" charset="-122"/>
                        </a:rPr>
                        <a:t>China’s achievements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3600" b="1" i="1" u="none" strike="noStrike" cap="none" normalizeH="0" baseline="0" smtClean="0">
                          <a:ln>
                            <a:noFill/>
                          </a:ln>
                          <a:solidFill>
                            <a:schemeClr val="tx1"/>
                          </a:solidFill>
                          <a:effectLst/>
                          <a:latin typeface="Times New Roman" pitchFamily="18" charset="0"/>
                          <a:ea typeface="宋体" pitchFamily="2" charset="-122"/>
                        </a:rPr>
                        <a:t>in space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ea typeface="宋体" pitchFamily="2" charset="-122"/>
                        </a:defRPr>
                      </a:lvl1pPr>
                      <a:lvl2pPr>
                        <a:spcBef>
                          <a:spcPct val="20000"/>
                        </a:spcBef>
                        <a:defRPr sz="2400">
                          <a:solidFill>
                            <a:schemeClr val="tx1"/>
                          </a:solidFill>
                          <a:latin typeface="Arial" charset="0"/>
                          <a:ea typeface="宋体" pitchFamily="2" charset="-122"/>
                        </a:defRPr>
                      </a:lvl2pPr>
                      <a:lvl3pPr>
                        <a:spcBef>
                          <a:spcPct val="20000"/>
                        </a:spcBef>
                        <a:defRPr sz="2000">
                          <a:solidFill>
                            <a:schemeClr val="tx1"/>
                          </a:solidFill>
                          <a:latin typeface="Arial" charset="0"/>
                          <a:ea typeface="宋体" pitchFamily="2" charset="-122"/>
                        </a:defRPr>
                      </a:lvl3pPr>
                      <a:lvl4pPr>
                        <a:spcBef>
                          <a:spcPct val="20000"/>
                        </a:spcBef>
                        <a:defRPr>
                          <a:solidFill>
                            <a:schemeClr val="tx1"/>
                          </a:solidFill>
                          <a:latin typeface="Arial" charset="0"/>
                          <a:ea typeface="宋体" pitchFamily="2" charset="-122"/>
                        </a:defRPr>
                      </a:lvl4pPr>
                      <a:lvl5pPr>
                        <a:spcBef>
                          <a:spcPct val="20000"/>
                        </a:spcBef>
                        <a:defRPr>
                          <a:solidFill>
                            <a:schemeClr val="tx1"/>
                          </a:solidFill>
                          <a:latin typeface="Arial" charset="0"/>
                          <a:ea typeface="宋体" pitchFamily="2" charset="-122"/>
                        </a:defRPr>
                      </a:lvl5pPr>
                      <a:lvl6pPr fontAlgn="base">
                        <a:spcBef>
                          <a:spcPct val="20000"/>
                        </a:spcBef>
                        <a:spcAft>
                          <a:spcPct val="0"/>
                        </a:spcAft>
                        <a:defRPr>
                          <a:solidFill>
                            <a:schemeClr val="tx1"/>
                          </a:solidFill>
                          <a:latin typeface="Arial" charset="0"/>
                          <a:ea typeface="宋体" pitchFamily="2" charset="-122"/>
                        </a:defRPr>
                      </a:lvl6pPr>
                      <a:lvl7pPr fontAlgn="base">
                        <a:spcBef>
                          <a:spcPct val="20000"/>
                        </a:spcBef>
                        <a:spcAft>
                          <a:spcPct val="0"/>
                        </a:spcAft>
                        <a:defRPr>
                          <a:solidFill>
                            <a:schemeClr val="tx1"/>
                          </a:solidFill>
                          <a:latin typeface="Arial" charset="0"/>
                          <a:ea typeface="宋体" pitchFamily="2" charset="-122"/>
                        </a:defRPr>
                      </a:lvl7pPr>
                      <a:lvl8pPr fontAlgn="base">
                        <a:spcBef>
                          <a:spcPct val="20000"/>
                        </a:spcBef>
                        <a:spcAft>
                          <a:spcPct val="0"/>
                        </a:spcAft>
                        <a:defRPr>
                          <a:solidFill>
                            <a:schemeClr val="tx1"/>
                          </a:solidFill>
                          <a:latin typeface="Arial" charset="0"/>
                          <a:ea typeface="宋体" pitchFamily="2" charset="-122"/>
                        </a:defRPr>
                      </a:lvl8pPr>
                      <a:lvl9pPr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3600" b="1" i="1" u="none" strike="noStrike" cap="none" normalizeH="0" baseline="0" smtClean="0">
                          <a:ln>
                            <a:noFill/>
                          </a:ln>
                          <a:solidFill>
                            <a:schemeClr val="tx1"/>
                          </a:solidFill>
                          <a:effectLst/>
                          <a:latin typeface="Times New Roman" pitchFamily="18" charset="0"/>
                          <a:ea typeface="宋体" pitchFamily="2" charset="-122"/>
                        </a:rPr>
                        <a:t>Steve smith’s ambitions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86075">
                <a:tc>
                  <a:txBody>
                    <a:bodyPr/>
                    <a:lstStyle>
                      <a:lvl1pPr>
                        <a:spcBef>
                          <a:spcPct val="20000"/>
                        </a:spcBef>
                        <a:defRPr sz="2800">
                          <a:solidFill>
                            <a:schemeClr val="tx1"/>
                          </a:solidFill>
                          <a:latin typeface="Arial" charset="0"/>
                          <a:ea typeface="宋体" pitchFamily="2" charset="-122"/>
                        </a:defRPr>
                      </a:lvl1pPr>
                      <a:lvl2pPr>
                        <a:spcBef>
                          <a:spcPct val="20000"/>
                        </a:spcBef>
                        <a:defRPr sz="2400">
                          <a:solidFill>
                            <a:schemeClr val="tx1"/>
                          </a:solidFill>
                          <a:latin typeface="Arial" charset="0"/>
                          <a:ea typeface="宋体" pitchFamily="2" charset="-122"/>
                        </a:defRPr>
                      </a:lvl2pPr>
                      <a:lvl3pPr>
                        <a:spcBef>
                          <a:spcPct val="20000"/>
                        </a:spcBef>
                        <a:defRPr sz="2000">
                          <a:solidFill>
                            <a:schemeClr val="tx1"/>
                          </a:solidFill>
                          <a:latin typeface="Arial" charset="0"/>
                          <a:ea typeface="宋体" pitchFamily="2" charset="-122"/>
                        </a:defRPr>
                      </a:lvl3pPr>
                      <a:lvl4pPr>
                        <a:spcBef>
                          <a:spcPct val="20000"/>
                        </a:spcBef>
                        <a:defRPr>
                          <a:solidFill>
                            <a:schemeClr val="tx1"/>
                          </a:solidFill>
                          <a:latin typeface="Arial" charset="0"/>
                          <a:ea typeface="宋体" pitchFamily="2" charset="-122"/>
                        </a:defRPr>
                      </a:lvl4pPr>
                      <a:lvl5pPr>
                        <a:spcBef>
                          <a:spcPct val="20000"/>
                        </a:spcBef>
                        <a:defRPr>
                          <a:solidFill>
                            <a:schemeClr val="tx1"/>
                          </a:solidFill>
                          <a:latin typeface="Arial" charset="0"/>
                          <a:ea typeface="宋体" pitchFamily="2" charset="-122"/>
                        </a:defRPr>
                      </a:lvl5pPr>
                      <a:lvl6pPr fontAlgn="base">
                        <a:spcBef>
                          <a:spcPct val="20000"/>
                        </a:spcBef>
                        <a:spcAft>
                          <a:spcPct val="0"/>
                        </a:spcAft>
                        <a:defRPr>
                          <a:solidFill>
                            <a:schemeClr val="tx1"/>
                          </a:solidFill>
                          <a:latin typeface="Arial" charset="0"/>
                          <a:ea typeface="宋体" pitchFamily="2" charset="-122"/>
                        </a:defRPr>
                      </a:lvl6pPr>
                      <a:lvl7pPr fontAlgn="base">
                        <a:spcBef>
                          <a:spcPct val="20000"/>
                        </a:spcBef>
                        <a:spcAft>
                          <a:spcPct val="0"/>
                        </a:spcAft>
                        <a:defRPr>
                          <a:solidFill>
                            <a:schemeClr val="tx1"/>
                          </a:solidFill>
                          <a:latin typeface="Arial" charset="0"/>
                          <a:ea typeface="宋体" pitchFamily="2" charset="-122"/>
                        </a:defRPr>
                      </a:lvl7pPr>
                      <a:lvl8pPr fontAlgn="base">
                        <a:spcBef>
                          <a:spcPct val="20000"/>
                        </a:spcBef>
                        <a:spcAft>
                          <a:spcPct val="0"/>
                        </a:spcAft>
                        <a:defRPr>
                          <a:solidFill>
                            <a:schemeClr val="tx1"/>
                          </a:solidFill>
                          <a:latin typeface="Arial" charset="0"/>
                          <a:ea typeface="宋体" pitchFamily="2" charset="-122"/>
                        </a:defRPr>
                      </a:lvl8pPr>
                      <a:lvl9pPr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ea typeface="宋体" pitchFamily="2" charset="-122"/>
                        </a:defRPr>
                      </a:lvl1pPr>
                      <a:lvl2pPr>
                        <a:spcBef>
                          <a:spcPct val="20000"/>
                        </a:spcBef>
                        <a:defRPr sz="2400">
                          <a:solidFill>
                            <a:schemeClr val="tx1"/>
                          </a:solidFill>
                          <a:latin typeface="Arial" charset="0"/>
                          <a:ea typeface="宋体" pitchFamily="2" charset="-122"/>
                        </a:defRPr>
                      </a:lvl2pPr>
                      <a:lvl3pPr>
                        <a:spcBef>
                          <a:spcPct val="20000"/>
                        </a:spcBef>
                        <a:defRPr sz="2000">
                          <a:solidFill>
                            <a:schemeClr val="tx1"/>
                          </a:solidFill>
                          <a:latin typeface="Arial" charset="0"/>
                          <a:ea typeface="宋体" pitchFamily="2" charset="-122"/>
                        </a:defRPr>
                      </a:lvl3pPr>
                      <a:lvl4pPr>
                        <a:spcBef>
                          <a:spcPct val="20000"/>
                        </a:spcBef>
                        <a:defRPr>
                          <a:solidFill>
                            <a:schemeClr val="tx1"/>
                          </a:solidFill>
                          <a:latin typeface="Arial" charset="0"/>
                          <a:ea typeface="宋体" pitchFamily="2" charset="-122"/>
                        </a:defRPr>
                      </a:lvl4pPr>
                      <a:lvl5pPr>
                        <a:spcBef>
                          <a:spcPct val="20000"/>
                        </a:spcBef>
                        <a:defRPr>
                          <a:solidFill>
                            <a:schemeClr val="tx1"/>
                          </a:solidFill>
                          <a:latin typeface="Arial" charset="0"/>
                          <a:ea typeface="宋体" pitchFamily="2" charset="-122"/>
                        </a:defRPr>
                      </a:lvl5pPr>
                      <a:lvl6pPr fontAlgn="base">
                        <a:spcBef>
                          <a:spcPct val="20000"/>
                        </a:spcBef>
                        <a:spcAft>
                          <a:spcPct val="0"/>
                        </a:spcAft>
                        <a:defRPr>
                          <a:solidFill>
                            <a:schemeClr val="tx1"/>
                          </a:solidFill>
                          <a:latin typeface="Arial" charset="0"/>
                          <a:ea typeface="宋体" pitchFamily="2" charset="-122"/>
                        </a:defRPr>
                      </a:lvl6pPr>
                      <a:lvl7pPr fontAlgn="base">
                        <a:spcBef>
                          <a:spcPct val="20000"/>
                        </a:spcBef>
                        <a:spcAft>
                          <a:spcPct val="0"/>
                        </a:spcAft>
                        <a:defRPr>
                          <a:solidFill>
                            <a:schemeClr val="tx1"/>
                          </a:solidFill>
                          <a:latin typeface="Arial" charset="0"/>
                          <a:ea typeface="宋体" pitchFamily="2" charset="-122"/>
                        </a:defRPr>
                      </a:lvl7pPr>
                      <a:lvl8pPr fontAlgn="base">
                        <a:spcBef>
                          <a:spcPct val="20000"/>
                        </a:spcBef>
                        <a:spcAft>
                          <a:spcPct val="0"/>
                        </a:spcAft>
                        <a:defRPr>
                          <a:solidFill>
                            <a:schemeClr val="tx1"/>
                          </a:solidFill>
                          <a:latin typeface="Arial" charset="0"/>
                          <a:ea typeface="宋体" pitchFamily="2" charset="-122"/>
                        </a:defRPr>
                      </a:lvl8pPr>
                      <a:lvl9pPr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zh-CN" sz="2800" b="0" i="0" u="none" strike="noStrike" cap="none" normalizeH="0" baseline="0" smtClean="0">
                        <a:ln>
                          <a:noFill/>
                        </a:ln>
                        <a:solidFill>
                          <a:schemeClr val="tx1"/>
                        </a:solidFill>
                        <a:effectLst/>
                        <a:latin typeface="Arial" charset="0"/>
                        <a:ea typeface="宋体" pitchFamily="2" charset="-122"/>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zh-CN" sz="2800" b="0" i="0" u="none" strike="noStrike" cap="none" normalizeH="0" baseline="0" smtClean="0">
                        <a:ln>
                          <a:noFill/>
                        </a:ln>
                        <a:solidFill>
                          <a:schemeClr val="tx1"/>
                        </a:solidFill>
                        <a:effectLst/>
                        <a:latin typeface="Arial" charset="0"/>
                        <a:ea typeface="宋体" pitchFamily="2" charset="-122"/>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zh-CN" sz="2800" b="0" i="0" u="none" strike="noStrike" cap="none" normalizeH="0" baseline="0" smtClean="0">
                        <a:ln>
                          <a:noFill/>
                        </a:ln>
                        <a:solidFill>
                          <a:schemeClr val="tx1"/>
                        </a:solidFill>
                        <a:effectLst/>
                        <a:latin typeface="Arial" charset="0"/>
                        <a:ea typeface="宋体" pitchFamily="2" charset="-122"/>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zh-CN" sz="2800" b="0" i="0" u="none" strike="noStrike" cap="none" normalizeH="0" baseline="0" smtClean="0">
                        <a:ln>
                          <a:noFill/>
                        </a:ln>
                        <a:solidFill>
                          <a:schemeClr val="tx1"/>
                        </a:solidFill>
                        <a:effectLst/>
                        <a:latin typeface="Arial"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0502" name="Rectangle 22"/>
          <p:cNvSpPr>
            <a:spLocks noChangeArrowheads="1"/>
          </p:cNvSpPr>
          <p:nvPr/>
        </p:nvSpPr>
        <p:spPr bwMode="auto">
          <a:xfrm>
            <a:off x="1042988" y="290513"/>
            <a:ext cx="6337300" cy="140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0"/>
              </a:spcBef>
              <a:spcAft>
                <a:spcPct val="0"/>
              </a:spcAft>
            </a:pPr>
            <a:r>
              <a:rPr lang="en-US" altLang="zh-CN" sz="3600" b="1" smtClean="0">
                <a:solidFill>
                  <a:srgbClr val="0000FF"/>
                </a:solidFill>
              </a:rPr>
              <a:t>Listen to Part 2 and fill in the chart below.</a:t>
            </a:r>
          </a:p>
        </p:txBody>
      </p:sp>
      <p:sp>
        <p:nvSpPr>
          <p:cNvPr id="20514" name="Rectangle 34"/>
          <p:cNvSpPr>
            <a:spLocks noChangeArrowheads="1"/>
          </p:cNvSpPr>
          <p:nvPr/>
        </p:nvSpPr>
        <p:spPr bwMode="auto">
          <a:xfrm>
            <a:off x="4067175" y="3717925"/>
            <a:ext cx="4826000" cy="273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609600" indent="-609600">
              <a:spcBef>
                <a:spcPct val="20000"/>
              </a:spcBef>
              <a:buChar char="•"/>
              <a:defRPr sz="3200">
                <a:solidFill>
                  <a:schemeClr val="tx1"/>
                </a:solidFill>
                <a:latin typeface="Arial" charset="0"/>
                <a:ea typeface="宋体" pitchFamily="2" charset="-122"/>
              </a:defRPr>
            </a:lvl1pPr>
            <a:lvl2pPr marL="990600" indent="-533400">
              <a:spcBef>
                <a:spcPct val="20000"/>
              </a:spcBef>
              <a:buChar char="–"/>
              <a:defRPr sz="2800">
                <a:solidFill>
                  <a:schemeClr val="tx1"/>
                </a:solidFill>
                <a:latin typeface="Arial" charset="0"/>
                <a:ea typeface="宋体" pitchFamily="2" charset="-122"/>
              </a:defRPr>
            </a:lvl2pPr>
            <a:lvl3pPr marL="1371600" indent="-457200">
              <a:spcBef>
                <a:spcPct val="20000"/>
              </a:spcBef>
              <a:buChar char="•"/>
              <a:defRPr sz="2400">
                <a:solidFill>
                  <a:schemeClr val="tx1"/>
                </a:solidFill>
                <a:latin typeface="Arial" charset="0"/>
                <a:ea typeface="宋体" pitchFamily="2" charset="-122"/>
              </a:defRPr>
            </a:lvl3pPr>
            <a:lvl4pPr marL="1752600" indent="-381000">
              <a:spcBef>
                <a:spcPct val="20000"/>
              </a:spcBef>
              <a:buChar char="–"/>
              <a:defRPr sz="2000">
                <a:solidFill>
                  <a:schemeClr val="tx1"/>
                </a:solidFill>
                <a:latin typeface="Arial" charset="0"/>
                <a:ea typeface="宋体" pitchFamily="2" charset="-122"/>
              </a:defRPr>
            </a:lvl4pPr>
            <a:lvl5pPr marL="2209800" indent="-381000">
              <a:spcBef>
                <a:spcPct val="20000"/>
              </a:spcBef>
              <a:buChar char="»"/>
              <a:defRPr sz="2000">
                <a:solidFill>
                  <a:schemeClr val="tx1"/>
                </a:solidFill>
                <a:latin typeface="Arial" charset="0"/>
                <a:ea typeface="宋体" pitchFamily="2" charset="-122"/>
              </a:defRPr>
            </a:lvl5pPr>
            <a:lvl6pPr marL="2667000" indent="-381000" fontAlgn="base">
              <a:spcBef>
                <a:spcPct val="20000"/>
              </a:spcBef>
              <a:spcAft>
                <a:spcPct val="0"/>
              </a:spcAft>
              <a:buChar char="»"/>
              <a:defRPr sz="2000">
                <a:solidFill>
                  <a:schemeClr val="tx1"/>
                </a:solidFill>
                <a:latin typeface="Arial" charset="0"/>
                <a:ea typeface="宋体" pitchFamily="2" charset="-122"/>
              </a:defRPr>
            </a:lvl6pPr>
            <a:lvl7pPr marL="3124200" indent="-381000" fontAlgn="base">
              <a:spcBef>
                <a:spcPct val="20000"/>
              </a:spcBef>
              <a:spcAft>
                <a:spcPct val="0"/>
              </a:spcAft>
              <a:buChar char="»"/>
              <a:defRPr sz="2000">
                <a:solidFill>
                  <a:schemeClr val="tx1"/>
                </a:solidFill>
                <a:latin typeface="Arial" charset="0"/>
                <a:ea typeface="宋体" pitchFamily="2" charset="-122"/>
              </a:defRPr>
            </a:lvl7pPr>
            <a:lvl8pPr marL="3581400" indent="-381000" fontAlgn="base">
              <a:spcBef>
                <a:spcPct val="20000"/>
              </a:spcBef>
              <a:spcAft>
                <a:spcPct val="0"/>
              </a:spcAft>
              <a:buChar char="»"/>
              <a:defRPr sz="2000">
                <a:solidFill>
                  <a:schemeClr val="tx1"/>
                </a:solidFill>
                <a:latin typeface="Arial" charset="0"/>
                <a:ea typeface="宋体" pitchFamily="2" charset="-122"/>
              </a:defRPr>
            </a:lvl8pPr>
            <a:lvl9pPr marL="4038600" indent="-381000" fontAlgn="base">
              <a:spcBef>
                <a:spcPct val="20000"/>
              </a:spcBef>
              <a:spcAft>
                <a:spcPct val="0"/>
              </a:spcAft>
              <a:buChar char="»"/>
              <a:defRPr sz="2000">
                <a:solidFill>
                  <a:schemeClr val="tx1"/>
                </a:solidFill>
                <a:latin typeface="Arial" charset="0"/>
                <a:ea typeface="宋体" pitchFamily="2" charset="-122"/>
              </a:defRPr>
            </a:lvl9pPr>
          </a:lstStyle>
          <a:p>
            <a:pPr fontAlgn="base">
              <a:spcBef>
                <a:spcPct val="0"/>
              </a:spcBef>
              <a:spcAft>
                <a:spcPct val="0"/>
              </a:spcAft>
              <a:buFontTx/>
              <a:buNone/>
            </a:pPr>
            <a:r>
              <a:rPr lang="en-US" altLang="zh-CN" sz="3400" b="1" i="1" smtClean="0">
                <a:solidFill>
                  <a:srgbClr val="FF0000"/>
                </a:solidFill>
                <a:latin typeface="Times New Roman" pitchFamily="18" charset="0"/>
              </a:rPr>
              <a:t> 1. become a rocket scientist</a:t>
            </a:r>
          </a:p>
          <a:p>
            <a:pPr fontAlgn="base">
              <a:spcBef>
                <a:spcPct val="0"/>
              </a:spcBef>
              <a:spcAft>
                <a:spcPct val="0"/>
              </a:spcAft>
              <a:buFontTx/>
              <a:buNone/>
            </a:pPr>
            <a:r>
              <a:rPr lang="en-US" altLang="zh-CN" sz="3400" b="1" i="1" smtClean="0">
                <a:solidFill>
                  <a:srgbClr val="FF0000"/>
                </a:solidFill>
                <a:latin typeface="Times New Roman" pitchFamily="18" charset="0"/>
              </a:rPr>
              <a:t> 2. be the first to land on Mars and put Qian Xuesen’s picture there</a:t>
            </a:r>
          </a:p>
        </p:txBody>
      </p:sp>
      <p:pic>
        <p:nvPicPr>
          <p:cNvPr id="20528" name="Picture 48" descr="喇叭">
            <a:hlinkClick r:id="rId3" action="ppaction://hlinkfil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72388" y="549275"/>
            <a:ext cx="860425" cy="860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264840"/>
      </p:ext>
    </p:ext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20525"/>
                                        </p:tgtEl>
                                        <p:attrNameLst>
                                          <p:attrName>style.visibility</p:attrName>
                                        </p:attrNameLst>
                                      </p:cBhvr>
                                      <p:to>
                                        <p:strVal val="visible"/>
                                      </p:to>
                                    </p:set>
                                    <p:animEffect transition="in" filter="strips(downRight)">
                                      <p:cBhvr>
                                        <p:cTn id="7" dur="1000"/>
                                        <p:tgtEl>
                                          <p:spTgt spid="2052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20509"/>
                                        </p:tgtEl>
                                        <p:attrNameLst>
                                          <p:attrName>style.visibility</p:attrName>
                                        </p:attrNameLst>
                                      </p:cBhvr>
                                      <p:to>
                                        <p:strVal val="visible"/>
                                      </p:to>
                                    </p:set>
                                    <p:animEffect transition="in" filter="strips(downRight)">
                                      <p:cBhvr>
                                        <p:cTn id="12" dur="1000"/>
                                        <p:tgtEl>
                                          <p:spTgt spid="2050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20514"/>
                                        </p:tgtEl>
                                        <p:attrNameLst>
                                          <p:attrName>style.visibility</p:attrName>
                                        </p:attrNameLst>
                                      </p:cBhvr>
                                      <p:to>
                                        <p:strVal val="visible"/>
                                      </p:to>
                                    </p:set>
                                    <p:animEffect transition="in" filter="strips(downRight)">
                                      <p:cBhvr>
                                        <p:cTn id="17" dur="1000"/>
                                        <p:tgtEl>
                                          <p:spTgt spid="205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9" grpId="0" animBg="1"/>
      <p:bldP spid="20514"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603" name="Rectangle 3"/>
          <p:cNvSpPr>
            <a:spLocks noGrp="1" noChangeArrowheads="1"/>
          </p:cNvSpPr>
          <p:nvPr>
            <p:ph type="body" idx="1"/>
          </p:nvPr>
        </p:nvSpPr>
        <p:spPr>
          <a:xfrm>
            <a:off x="395288" y="1384300"/>
            <a:ext cx="8137525" cy="4924425"/>
          </a:xfrm>
        </p:spPr>
        <p:txBody>
          <a:bodyPr/>
          <a:lstStyle/>
          <a:p>
            <a:pPr>
              <a:lnSpc>
                <a:spcPct val="120000"/>
              </a:lnSpc>
              <a:spcBef>
                <a:spcPct val="0"/>
              </a:spcBef>
              <a:buFontTx/>
              <a:buNone/>
            </a:pPr>
            <a:r>
              <a:rPr lang="en-US" altLang="zh-CN" sz="3600" b="1">
                <a:solidFill>
                  <a:srgbClr val="0000FF"/>
                </a:solidFill>
                <a:latin typeface="Times New Roman" pitchFamily="18" charset="0"/>
              </a:rPr>
              <a:t>       Robert Briggs is very interested in biology and especially in the study of plants. Today he is telling his friend Zhang Wei some exciting news. </a:t>
            </a:r>
          </a:p>
          <a:p>
            <a:pPr>
              <a:lnSpc>
                <a:spcPct val="120000"/>
              </a:lnSpc>
              <a:spcBef>
                <a:spcPct val="0"/>
              </a:spcBef>
              <a:buFontTx/>
              <a:buNone/>
            </a:pPr>
            <a:r>
              <a:rPr lang="en-US" altLang="zh-CN" sz="3600" b="1">
                <a:solidFill>
                  <a:srgbClr val="0000FF"/>
                </a:solidFill>
                <a:latin typeface="Times New Roman" pitchFamily="18" charset="0"/>
              </a:rPr>
              <a:t>       Before you listen to the tape discuss with your partner how you would find out the name of a flower. </a:t>
            </a:r>
          </a:p>
        </p:txBody>
      </p:sp>
      <p:sp>
        <p:nvSpPr>
          <p:cNvPr id="25606" name="Text Box 6"/>
          <p:cNvSpPr txBox="1">
            <a:spLocks noChangeArrowheads="1"/>
          </p:cNvSpPr>
          <p:nvPr/>
        </p:nvSpPr>
        <p:spPr bwMode="auto">
          <a:xfrm>
            <a:off x="3059113" y="620713"/>
            <a:ext cx="3443287"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lnSpc>
                <a:spcPct val="130000"/>
              </a:lnSpc>
              <a:spcBef>
                <a:spcPct val="0"/>
              </a:spcBef>
              <a:spcAft>
                <a:spcPct val="0"/>
              </a:spcAft>
            </a:pPr>
            <a:r>
              <a:rPr lang="en-US" altLang="zh-CN" sz="3600" b="1" smtClean="0">
                <a:solidFill>
                  <a:srgbClr val="000000"/>
                </a:solidFill>
                <a:latin typeface="Comic Sans MS" pitchFamily="66" charset="0"/>
              </a:rPr>
              <a:t>Listening (P41)</a:t>
            </a:r>
          </a:p>
        </p:txBody>
      </p:sp>
    </p:spTree>
    <p:extLst>
      <p:ext uri="{BB962C8B-B14F-4D97-AF65-F5344CB8AC3E}">
        <p14:creationId xmlns:p14="http://schemas.microsoft.com/office/powerpoint/2010/main" val="1934244062"/>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5606"/>
                                        </p:tgtEl>
                                        <p:attrNameLst>
                                          <p:attrName>style.visibility</p:attrName>
                                        </p:attrNameLst>
                                      </p:cBhvr>
                                      <p:to>
                                        <p:strVal val="visible"/>
                                      </p:to>
                                    </p:set>
                                    <p:animEffect transition="in" filter="wipe(left)">
                                      <p:cBhvr>
                                        <p:cTn id="7" dur="500"/>
                                        <p:tgtEl>
                                          <p:spTgt spid="2560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25603">
                                            <p:txEl>
                                              <p:pRg st="0" end="0"/>
                                            </p:txEl>
                                          </p:spTgt>
                                        </p:tgtEl>
                                        <p:attrNameLst>
                                          <p:attrName>style.visibility</p:attrName>
                                        </p:attrNameLst>
                                      </p:cBhvr>
                                      <p:to>
                                        <p:strVal val="visible"/>
                                      </p:to>
                                    </p:set>
                                    <p:animEffect transition="in" filter="wheel(4)">
                                      <p:cBhvr>
                                        <p:cTn id="12" dur="1000"/>
                                        <p:tgtEl>
                                          <p:spTgt spid="2560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25603">
                                            <p:txEl>
                                              <p:pRg st="1" end="1"/>
                                            </p:txEl>
                                          </p:spTgt>
                                        </p:tgtEl>
                                        <p:attrNameLst>
                                          <p:attrName>style.visibility</p:attrName>
                                        </p:attrNameLst>
                                      </p:cBhvr>
                                      <p:to>
                                        <p:strVal val="visible"/>
                                      </p:to>
                                    </p:set>
                                    <p:animEffect transition="in" filter="wheel(4)">
                                      <p:cBhvr>
                                        <p:cTn id="17" dur="1000"/>
                                        <p:tgtEl>
                                          <p:spTgt spid="2560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p:bldP spid="2560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3732" name="Rectangle 4"/>
          <p:cNvSpPr>
            <a:spLocks noChangeArrowheads="1"/>
          </p:cNvSpPr>
          <p:nvPr/>
        </p:nvSpPr>
        <p:spPr bwMode="auto">
          <a:xfrm>
            <a:off x="1114425" y="1703388"/>
            <a:ext cx="7129463" cy="294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smtClean="0">
                <a:solidFill>
                  <a:srgbClr val="000000"/>
                </a:solidFill>
                <a:latin typeface="Times New Roman" pitchFamily="18" charset="0"/>
              </a:rPr>
              <a:t> New words in the listening passage:</a:t>
            </a:r>
          </a:p>
          <a:p>
            <a:pPr fontAlgn="base">
              <a:lnSpc>
                <a:spcPct val="130000"/>
              </a:lnSpc>
              <a:spcBef>
                <a:spcPct val="0"/>
              </a:spcBef>
              <a:spcAft>
                <a:spcPct val="0"/>
              </a:spcAft>
            </a:pPr>
            <a:r>
              <a:rPr lang="en-US" altLang="zh-CN" sz="3600" b="1" i="1" smtClean="0">
                <a:solidFill>
                  <a:srgbClr val="0000FF"/>
                </a:solidFill>
                <a:latin typeface="Times New Roman" pitchFamily="18" charset="0"/>
              </a:rPr>
              <a:t>     species (</a:t>
            </a:r>
            <a:r>
              <a:rPr lang="zh-CN" altLang="en-US" sz="3600" b="1" i="1" smtClean="0">
                <a:solidFill>
                  <a:srgbClr val="0000FF"/>
                </a:solidFill>
                <a:latin typeface="Times New Roman" pitchFamily="18" charset="0"/>
              </a:rPr>
              <a:t>种类</a:t>
            </a:r>
            <a:r>
              <a:rPr lang="en-US" altLang="zh-CN" sz="3600" b="1" i="1" smtClean="0">
                <a:solidFill>
                  <a:srgbClr val="0000FF"/>
                </a:solidFill>
                <a:latin typeface="Times New Roman" pitchFamily="18" charset="0"/>
              </a:rPr>
              <a:t>)</a:t>
            </a:r>
            <a:r>
              <a:rPr lang="zh-CN" altLang="en-US" sz="3600" b="1" i="1" smtClean="0">
                <a:solidFill>
                  <a:srgbClr val="0000FF"/>
                </a:solidFill>
                <a:latin typeface="Times New Roman" pitchFamily="18" charset="0"/>
              </a:rPr>
              <a:t>，</a:t>
            </a:r>
          </a:p>
          <a:p>
            <a:pPr fontAlgn="base">
              <a:lnSpc>
                <a:spcPct val="130000"/>
              </a:lnSpc>
              <a:spcBef>
                <a:spcPct val="0"/>
              </a:spcBef>
              <a:spcAft>
                <a:spcPct val="0"/>
              </a:spcAft>
            </a:pPr>
            <a:r>
              <a:rPr lang="zh-CN" altLang="en-US" sz="3600" b="1" i="1" smtClean="0">
                <a:solidFill>
                  <a:srgbClr val="0000FF"/>
                </a:solidFill>
                <a:latin typeface="Times New Roman" pitchFamily="18" charset="0"/>
              </a:rPr>
              <a:t>     </a:t>
            </a:r>
            <a:r>
              <a:rPr lang="en-US" altLang="zh-CN" sz="3600" b="1" i="1" smtClean="0">
                <a:solidFill>
                  <a:srgbClr val="0000FF"/>
                </a:solidFill>
                <a:latin typeface="Times New Roman" pitchFamily="18" charset="0"/>
              </a:rPr>
              <a:t>parrot (</a:t>
            </a:r>
            <a:r>
              <a:rPr lang="zh-CN" altLang="en-US" sz="3600" b="1" i="1" smtClean="0">
                <a:solidFill>
                  <a:srgbClr val="0000FF"/>
                </a:solidFill>
                <a:latin typeface="Times New Roman" pitchFamily="18" charset="0"/>
              </a:rPr>
              <a:t>鹦鹉</a:t>
            </a:r>
            <a:r>
              <a:rPr lang="en-US" altLang="zh-CN" sz="3600" b="1" i="1" smtClean="0">
                <a:solidFill>
                  <a:srgbClr val="0000FF"/>
                </a:solidFill>
                <a:latin typeface="Times New Roman" pitchFamily="18" charset="0"/>
              </a:rPr>
              <a:t>)</a:t>
            </a:r>
            <a:r>
              <a:rPr lang="zh-CN" altLang="en-US" sz="3600" b="1" i="1" smtClean="0">
                <a:solidFill>
                  <a:srgbClr val="0000FF"/>
                </a:solidFill>
                <a:latin typeface="Times New Roman" pitchFamily="18" charset="0"/>
              </a:rPr>
              <a:t>，</a:t>
            </a:r>
          </a:p>
          <a:p>
            <a:pPr fontAlgn="base">
              <a:lnSpc>
                <a:spcPct val="130000"/>
              </a:lnSpc>
              <a:spcBef>
                <a:spcPct val="0"/>
              </a:spcBef>
              <a:spcAft>
                <a:spcPct val="0"/>
              </a:spcAft>
            </a:pPr>
            <a:r>
              <a:rPr lang="zh-CN" altLang="en-US" sz="3600" b="1" i="1" smtClean="0">
                <a:solidFill>
                  <a:srgbClr val="0000FF"/>
                </a:solidFill>
                <a:latin typeface="Times New Roman" pitchFamily="18" charset="0"/>
              </a:rPr>
              <a:t>     </a:t>
            </a:r>
            <a:r>
              <a:rPr lang="en-US" altLang="zh-CN" sz="3600" b="1" i="1" smtClean="0">
                <a:solidFill>
                  <a:srgbClr val="0000FF"/>
                </a:solidFill>
                <a:latin typeface="Times New Roman" pitchFamily="18" charset="0"/>
              </a:rPr>
              <a:t>blackbird (</a:t>
            </a:r>
            <a:r>
              <a:rPr lang="zh-CN" altLang="en-US" sz="3600" b="1" i="1" smtClean="0">
                <a:solidFill>
                  <a:srgbClr val="0000FF"/>
                </a:solidFill>
                <a:latin typeface="Times New Roman" pitchFamily="18" charset="0"/>
              </a:rPr>
              <a:t>乌鸦</a:t>
            </a:r>
            <a:r>
              <a:rPr lang="en-US" altLang="zh-CN" sz="3600" b="1" i="1" smtClean="0">
                <a:solidFill>
                  <a:srgbClr val="0000FF"/>
                </a:solidFill>
                <a:latin typeface="Times New Roman" pitchFamily="18" charset="0"/>
              </a:rPr>
              <a:t>)</a:t>
            </a:r>
          </a:p>
        </p:txBody>
      </p:sp>
    </p:spTree>
    <p:extLst>
      <p:ext uri="{BB962C8B-B14F-4D97-AF65-F5344CB8AC3E}">
        <p14:creationId xmlns:p14="http://schemas.microsoft.com/office/powerpoint/2010/main" val="2607336528"/>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73732"/>
                                        </p:tgtEl>
                                        <p:attrNameLst>
                                          <p:attrName>style.visibility</p:attrName>
                                        </p:attrNameLst>
                                      </p:cBhvr>
                                      <p:to>
                                        <p:strVal val="visible"/>
                                      </p:to>
                                    </p:set>
                                    <p:animEffect transition="in" filter="strips(downRight)">
                                      <p:cBhvr>
                                        <p:cTn id="7" dur="1000"/>
                                        <p:tgtEl>
                                          <p:spTgt spid="737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6326" name="Rectangle 6"/>
          <p:cNvSpPr>
            <a:spLocks noGrp="1" noChangeArrowheads="1"/>
          </p:cNvSpPr>
          <p:nvPr>
            <p:ph type="body" idx="1"/>
          </p:nvPr>
        </p:nvSpPr>
        <p:spPr>
          <a:xfrm>
            <a:off x="250825" y="188913"/>
            <a:ext cx="8642350" cy="6335712"/>
          </a:xfrm>
          <a:noFill/>
          <a:ln/>
        </p:spPr>
        <p:txBody>
          <a:bodyPr/>
          <a:lstStyle/>
          <a:p>
            <a:pPr>
              <a:lnSpc>
                <a:spcPct val="120000"/>
              </a:lnSpc>
              <a:spcBef>
                <a:spcPct val="0"/>
              </a:spcBef>
              <a:buFontTx/>
              <a:buNone/>
            </a:pPr>
            <a:r>
              <a:rPr lang="en-US" altLang="zh-CN" sz="3400" b="1">
                <a:latin typeface="Times New Roman" pitchFamily="18" charset="0"/>
              </a:rPr>
              <a:t> </a:t>
            </a:r>
            <a:r>
              <a:rPr lang="en-US" altLang="zh-CN" sz="3400" b="1">
                <a:solidFill>
                  <a:srgbClr val="0000FF"/>
                </a:solidFill>
                <a:latin typeface="Times New Roman" pitchFamily="18" charset="0"/>
              </a:rPr>
              <a:t>1. Which of the following statements describes what this listening passage is about? Give your reasons.</a:t>
            </a:r>
          </a:p>
          <a:p>
            <a:pPr>
              <a:lnSpc>
                <a:spcPct val="120000"/>
              </a:lnSpc>
              <a:spcBef>
                <a:spcPct val="0"/>
              </a:spcBef>
              <a:buFontTx/>
              <a:buNone/>
            </a:pPr>
            <a:r>
              <a:rPr lang="en-US" altLang="zh-CN" sz="3400" b="1">
                <a:latin typeface="Times New Roman" pitchFamily="18" charset="0"/>
              </a:rPr>
              <a:t> </a:t>
            </a:r>
            <a:r>
              <a:rPr lang="en-US" altLang="zh-CN" sz="3400" b="1" i="1">
                <a:latin typeface="Times New Roman" pitchFamily="18" charset="0"/>
              </a:rPr>
              <a:t>A. This is about a man who wants to name </a:t>
            </a:r>
          </a:p>
          <a:p>
            <a:pPr>
              <a:lnSpc>
                <a:spcPct val="120000"/>
              </a:lnSpc>
              <a:spcBef>
                <a:spcPct val="0"/>
              </a:spcBef>
              <a:buFontTx/>
              <a:buNone/>
            </a:pPr>
            <a:r>
              <a:rPr lang="en-US" altLang="zh-CN" sz="3400" b="1" i="1">
                <a:latin typeface="Times New Roman" pitchFamily="18" charset="0"/>
              </a:rPr>
              <a:t> a flower.</a:t>
            </a:r>
          </a:p>
          <a:p>
            <a:pPr>
              <a:lnSpc>
                <a:spcPct val="120000"/>
              </a:lnSpc>
              <a:spcBef>
                <a:spcPct val="0"/>
              </a:spcBef>
              <a:buFontTx/>
              <a:buNone/>
            </a:pPr>
            <a:r>
              <a:rPr lang="en-US" altLang="zh-CN" sz="3400" b="1" i="1">
                <a:latin typeface="Times New Roman" pitchFamily="18" charset="0"/>
              </a:rPr>
              <a:t> B. This is about a man who finds a flower </a:t>
            </a:r>
          </a:p>
          <a:p>
            <a:pPr>
              <a:lnSpc>
                <a:spcPct val="120000"/>
              </a:lnSpc>
              <a:spcBef>
                <a:spcPct val="0"/>
              </a:spcBef>
              <a:buFontTx/>
              <a:buNone/>
            </a:pPr>
            <a:r>
              <a:rPr lang="en-US" altLang="zh-CN" sz="3400" b="1" i="1">
                <a:latin typeface="Times New Roman" pitchFamily="18" charset="0"/>
              </a:rPr>
              <a:t> and wants to own it.</a:t>
            </a:r>
          </a:p>
          <a:p>
            <a:pPr>
              <a:lnSpc>
                <a:spcPct val="120000"/>
              </a:lnSpc>
              <a:spcBef>
                <a:spcPct val="0"/>
              </a:spcBef>
              <a:buFontTx/>
              <a:buNone/>
            </a:pPr>
            <a:r>
              <a:rPr lang="en-US" altLang="zh-CN" sz="3400" b="1" i="1">
                <a:latin typeface="Times New Roman" pitchFamily="18" charset="0"/>
              </a:rPr>
              <a:t> C. This is about a man who finds a flower </a:t>
            </a:r>
          </a:p>
          <a:p>
            <a:pPr>
              <a:lnSpc>
                <a:spcPct val="120000"/>
              </a:lnSpc>
              <a:spcBef>
                <a:spcPct val="0"/>
              </a:spcBef>
              <a:buFontTx/>
              <a:buNone/>
            </a:pPr>
            <a:r>
              <a:rPr lang="en-US" altLang="zh-CN" sz="3400" b="1" i="1">
                <a:latin typeface="Times New Roman" pitchFamily="18" charset="0"/>
              </a:rPr>
              <a:t> and wants to know if it is a new species of </a:t>
            </a:r>
          </a:p>
          <a:p>
            <a:pPr>
              <a:lnSpc>
                <a:spcPct val="120000"/>
              </a:lnSpc>
              <a:spcBef>
                <a:spcPct val="0"/>
              </a:spcBef>
              <a:buFontTx/>
              <a:buNone/>
            </a:pPr>
            <a:r>
              <a:rPr lang="en-US" altLang="zh-CN" sz="3400" b="1" i="1">
                <a:latin typeface="Times New Roman" pitchFamily="18" charset="0"/>
              </a:rPr>
              <a:t> flower.  </a:t>
            </a:r>
          </a:p>
        </p:txBody>
      </p:sp>
      <p:pic>
        <p:nvPicPr>
          <p:cNvPr id="56327" name="Picture 7" descr="R04"/>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50825" y="4522788"/>
            <a:ext cx="685800" cy="685800"/>
          </a:xfrm>
          <a:prstGeom prst="rect">
            <a:avLst/>
          </a:prstGeom>
          <a:noFill/>
          <a:extLst>
            <a:ext uri="{909E8E84-426E-40DD-AFC4-6F175D3DCCD1}">
              <a14:hiddenFill xmlns:a14="http://schemas.microsoft.com/office/drawing/2010/main">
                <a:solidFill>
                  <a:srgbClr val="FFFFFF"/>
                </a:solidFill>
              </a14:hiddenFill>
            </a:ext>
          </a:extLst>
        </p:spPr>
      </p:pic>
      <p:sp>
        <p:nvSpPr>
          <p:cNvPr id="56328" name="Text Box 8"/>
          <p:cNvSpPr txBox="1">
            <a:spLocks noChangeArrowheads="1"/>
          </p:cNvSpPr>
          <p:nvPr/>
        </p:nvSpPr>
        <p:spPr bwMode="auto">
          <a:xfrm>
            <a:off x="1979613" y="2708275"/>
            <a:ext cx="6985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600" b="1" i="1" smtClean="0">
                <a:solidFill>
                  <a:srgbClr val="CC0000"/>
                </a:solidFill>
                <a:latin typeface="Times New Roman" pitchFamily="18" charset="0"/>
              </a:rPr>
              <a:t>It does not give enough information.</a:t>
            </a:r>
          </a:p>
        </p:txBody>
      </p:sp>
      <p:sp>
        <p:nvSpPr>
          <p:cNvPr id="56329" name="Text Box 9"/>
          <p:cNvSpPr txBox="1">
            <a:spLocks noChangeArrowheads="1"/>
          </p:cNvSpPr>
          <p:nvPr/>
        </p:nvSpPr>
        <p:spPr bwMode="auto">
          <a:xfrm>
            <a:off x="4356100" y="3975100"/>
            <a:ext cx="33115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600" b="1" i="1" smtClean="0">
                <a:solidFill>
                  <a:srgbClr val="CC0000"/>
                </a:solidFill>
                <a:latin typeface="Times New Roman" pitchFamily="18" charset="0"/>
              </a:rPr>
              <a:t>B is inaccurate.</a:t>
            </a:r>
          </a:p>
        </p:txBody>
      </p:sp>
      <p:pic>
        <p:nvPicPr>
          <p:cNvPr id="56331" name="Picture 11" descr="la8">
            <a:hlinkClick r:id="rId4" action="ppaction://hlinkfil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43888" y="404813"/>
            <a:ext cx="600075" cy="76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7741268"/>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6326"/>
                                        </p:tgtEl>
                                        <p:attrNameLst>
                                          <p:attrName>style.visibility</p:attrName>
                                        </p:attrNameLst>
                                      </p:cBhvr>
                                      <p:to>
                                        <p:strVal val="visible"/>
                                      </p:to>
                                    </p:set>
                                    <p:animEffect transition="in" filter="wedge">
                                      <p:cBhvr>
                                        <p:cTn id="7" dur="1000"/>
                                        <p:tgtEl>
                                          <p:spTgt spid="56326"/>
                                        </p:tgtEl>
                                      </p:cBhvr>
                                    </p:animEffect>
                                  </p:childTnLst>
                                </p:cTn>
                              </p:par>
                            </p:childTnLst>
                          </p:cTn>
                        </p:par>
                        <p:par>
                          <p:cTn id="8" fill="hold" nodeType="afterGroup">
                            <p:stCondLst>
                              <p:cond delay="1000"/>
                            </p:stCondLst>
                            <p:childTnLst>
                              <p:par>
                                <p:cTn id="9" presetID="53" presetClass="entr" presetSubtype="0" fill="hold" nodeType="afterEffect">
                                  <p:stCondLst>
                                    <p:cond delay="0"/>
                                  </p:stCondLst>
                                  <p:childTnLst>
                                    <p:set>
                                      <p:cBhvr>
                                        <p:cTn id="10" dur="1" fill="hold">
                                          <p:stCondLst>
                                            <p:cond delay="0"/>
                                          </p:stCondLst>
                                        </p:cTn>
                                        <p:tgtEl>
                                          <p:spTgt spid="56331"/>
                                        </p:tgtEl>
                                        <p:attrNameLst>
                                          <p:attrName>style.visibility</p:attrName>
                                        </p:attrNameLst>
                                      </p:cBhvr>
                                      <p:to>
                                        <p:strVal val="visible"/>
                                      </p:to>
                                    </p:set>
                                    <p:anim calcmode="lin" valueType="num">
                                      <p:cBhvr>
                                        <p:cTn id="11" dur="500" fill="hold"/>
                                        <p:tgtEl>
                                          <p:spTgt spid="56331"/>
                                        </p:tgtEl>
                                        <p:attrNameLst>
                                          <p:attrName>ppt_w</p:attrName>
                                        </p:attrNameLst>
                                      </p:cBhvr>
                                      <p:tavLst>
                                        <p:tav tm="0">
                                          <p:val>
                                            <p:fltVal val="0"/>
                                          </p:val>
                                        </p:tav>
                                        <p:tav tm="100000">
                                          <p:val>
                                            <p:strVal val="#ppt_w"/>
                                          </p:val>
                                        </p:tav>
                                      </p:tavLst>
                                    </p:anim>
                                    <p:anim calcmode="lin" valueType="num">
                                      <p:cBhvr>
                                        <p:cTn id="12" dur="500" fill="hold"/>
                                        <p:tgtEl>
                                          <p:spTgt spid="56331"/>
                                        </p:tgtEl>
                                        <p:attrNameLst>
                                          <p:attrName>ppt_h</p:attrName>
                                        </p:attrNameLst>
                                      </p:cBhvr>
                                      <p:tavLst>
                                        <p:tav tm="0">
                                          <p:val>
                                            <p:fltVal val="0"/>
                                          </p:val>
                                        </p:tav>
                                        <p:tav tm="100000">
                                          <p:val>
                                            <p:strVal val="#ppt_h"/>
                                          </p:val>
                                        </p:tav>
                                      </p:tavLst>
                                    </p:anim>
                                    <p:animEffect transition="in" filter="fade">
                                      <p:cBhvr>
                                        <p:cTn id="13" dur="500"/>
                                        <p:tgtEl>
                                          <p:spTgt spid="56331"/>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7" presetClass="entr" presetSubtype="10" fill="hold" nodeType="clickEffect">
                                  <p:stCondLst>
                                    <p:cond delay="0"/>
                                  </p:stCondLst>
                                  <p:childTnLst>
                                    <p:set>
                                      <p:cBhvr>
                                        <p:cTn id="17" dur="1" fill="hold">
                                          <p:stCondLst>
                                            <p:cond delay="0"/>
                                          </p:stCondLst>
                                        </p:cTn>
                                        <p:tgtEl>
                                          <p:spTgt spid="56327"/>
                                        </p:tgtEl>
                                        <p:attrNameLst>
                                          <p:attrName>style.visibility</p:attrName>
                                        </p:attrNameLst>
                                      </p:cBhvr>
                                      <p:to>
                                        <p:strVal val="visible"/>
                                      </p:to>
                                    </p:set>
                                    <p:anim calcmode="lin" valueType="num">
                                      <p:cBhvr>
                                        <p:cTn id="18" dur="500" fill="hold"/>
                                        <p:tgtEl>
                                          <p:spTgt spid="56327"/>
                                        </p:tgtEl>
                                        <p:attrNameLst>
                                          <p:attrName>ppt_w</p:attrName>
                                        </p:attrNameLst>
                                      </p:cBhvr>
                                      <p:tavLst>
                                        <p:tav tm="0">
                                          <p:val>
                                            <p:fltVal val="0"/>
                                          </p:val>
                                        </p:tav>
                                        <p:tav tm="100000">
                                          <p:val>
                                            <p:strVal val="#ppt_w"/>
                                          </p:val>
                                        </p:tav>
                                      </p:tavLst>
                                    </p:anim>
                                    <p:anim calcmode="lin" valueType="num">
                                      <p:cBhvr>
                                        <p:cTn id="19" dur="500" fill="hold"/>
                                        <p:tgtEl>
                                          <p:spTgt spid="56327"/>
                                        </p:tgtEl>
                                        <p:attrNameLst>
                                          <p:attrName>ppt_h</p:attrName>
                                        </p:attrNameLst>
                                      </p:cBhvr>
                                      <p:tavLst>
                                        <p:tav tm="0">
                                          <p:val>
                                            <p:strVal val="#ppt_h"/>
                                          </p:val>
                                        </p:tav>
                                        <p:tav tm="100000">
                                          <p:val>
                                            <p:strVal val="#ppt_h"/>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56328"/>
                                        </p:tgtEl>
                                        <p:attrNameLst>
                                          <p:attrName>style.visibility</p:attrName>
                                        </p:attrNameLst>
                                      </p:cBhvr>
                                      <p:to>
                                        <p:strVal val="visible"/>
                                      </p:to>
                                    </p:set>
                                    <p:animEffect transition="in" filter="wipe(left)">
                                      <p:cBhvr>
                                        <p:cTn id="24" dur="1000"/>
                                        <p:tgtEl>
                                          <p:spTgt spid="56328"/>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6329"/>
                                        </p:tgtEl>
                                        <p:attrNameLst>
                                          <p:attrName>style.visibility</p:attrName>
                                        </p:attrNameLst>
                                      </p:cBhvr>
                                      <p:to>
                                        <p:strVal val="visible"/>
                                      </p:to>
                                    </p:set>
                                    <p:animEffect transition="in" filter="wipe(left)">
                                      <p:cBhvr>
                                        <p:cTn id="29" dur="1000"/>
                                        <p:tgtEl>
                                          <p:spTgt spid="563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6" grpId="0"/>
      <p:bldP spid="56328" grpId="0"/>
      <p:bldP spid="56329"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7651" name="Rectangle 3"/>
          <p:cNvSpPr>
            <a:spLocks noGrp="1" noChangeArrowheads="1"/>
          </p:cNvSpPr>
          <p:nvPr>
            <p:ph type="body" idx="1"/>
          </p:nvPr>
        </p:nvSpPr>
        <p:spPr>
          <a:xfrm>
            <a:off x="34925" y="1123950"/>
            <a:ext cx="8713788" cy="4681538"/>
          </a:xfrm>
        </p:spPr>
        <p:txBody>
          <a:bodyPr/>
          <a:lstStyle/>
          <a:p>
            <a:pPr>
              <a:lnSpc>
                <a:spcPct val="130000"/>
              </a:lnSpc>
              <a:buFontTx/>
              <a:buNone/>
            </a:pPr>
            <a:r>
              <a:rPr lang="en-US" altLang="zh-CN" sz="3600" b="1">
                <a:latin typeface="Times New Roman" pitchFamily="18" charset="0"/>
              </a:rPr>
              <a:t>        </a:t>
            </a:r>
            <a:r>
              <a:rPr lang="en-US" altLang="zh-CN" sz="3600" b="1">
                <a:solidFill>
                  <a:srgbClr val="0000FF"/>
                </a:solidFill>
                <a:latin typeface="Times New Roman" pitchFamily="18" charset="0"/>
              </a:rPr>
              <a:t>Listen to the tape again and complete the following passage.</a:t>
            </a:r>
          </a:p>
          <a:p>
            <a:pPr>
              <a:lnSpc>
                <a:spcPct val="130000"/>
              </a:lnSpc>
              <a:buFontTx/>
              <a:buNone/>
            </a:pPr>
            <a:r>
              <a:rPr lang="en-US" altLang="zh-CN" sz="3600" b="1">
                <a:solidFill>
                  <a:srgbClr val="0000CC"/>
                </a:solidFill>
                <a:latin typeface="Times New Roman" pitchFamily="18" charset="0"/>
              </a:rPr>
              <a:t>       </a:t>
            </a:r>
            <a:r>
              <a:rPr lang="en-US" altLang="zh-CN" sz="3600" b="1">
                <a:latin typeface="Times New Roman" pitchFamily="18" charset="0"/>
              </a:rPr>
              <a:t>To find the name of an unknown flower first you should ask your ________ teacher to help you. He /She will look in a special _____ written by Carl Linnaeus. </a:t>
            </a:r>
          </a:p>
        </p:txBody>
      </p:sp>
      <p:sp>
        <p:nvSpPr>
          <p:cNvPr id="27653" name="Text Box 5"/>
          <p:cNvSpPr txBox="1">
            <a:spLocks noChangeArrowheads="1"/>
          </p:cNvSpPr>
          <p:nvPr/>
        </p:nvSpPr>
        <p:spPr bwMode="auto">
          <a:xfrm>
            <a:off x="6875463" y="3357563"/>
            <a:ext cx="1728787"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50000"/>
              </a:spcBef>
              <a:spcAft>
                <a:spcPct val="0"/>
              </a:spcAft>
            </a:pPr>
            <a:r>
              <a:rPr lang="en-US" altLang="zh-CN" sz="3600" b="1" smtClean="0">
                <a:solidFill>
                  <a:srgbClr val="FF3300"/>
                </a:solidFill>
                <a:latin typeface="Times New Roman" pitchFamily="18" charset="0"/>
              </a:rPr>
              <a:t>biology</a:t>
            </a:r>
          </a:p>
        </p:txBody>
      </p:sp>
      <p:sp>
        <p:nvSpPr>
          <p:cNvPr id="27654" name="Text Box 6"/>
          <p:cNvSpPr txBox="1">
            <a:spLocks noChangeArrowheads="1"/>
          </p:cNvSpPr>
          <p:nvPr/>
        </p:nvSpPr>
        <p:spPr bwMode="auto">
          <a:xfrm>
            <a:off x="1906588" y="4797425"/>
            <a:ext cx="1296987"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50000"/>
              </a:spcBef>
              <a:spcAft>
                <a:spcPct val="0"/>
              </a:spcAft>
            </a:pPr>
            <a:r>
              <a:rPr lang="en-US" altLang="zh-CN" sz="3600" b="1" smtClean="0">
                <a:solidFill>
                  <a:srgbClr val="FF3300"/>
                </a:solidFill>
                <a:latin typeface="Times New Roman" pitchFamily="18" charset="0"/>
              </a:rPr>
              <a:t>book</a:t>
            </a:r>
          </a:p>
        </p:txBody>
      </p:sp>
      <p:pic>
        <p:nvPicPr>
          <p:cNvPr id="27662" name="Picture 14" descr="la8">
            <a:hlinkClick r:id="rId3" action="ppaction://hlinkfil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5963" y="1989138"/>
            <a:ext cx="600075" cy="76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2224951"/>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with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wedge">
                                      <p:cBhvr>
                                        <p:cTn id="7" dur="1000"/>
                                        <p:tgtEl>
                                          <p:spTgt spid="27651"/>
                                        </p:tgtEl>
                                      </p:cBhvr>
                                    </p:animEffect>
                                  </p:childTnLst>
                                </p:cTn>
                              </p:par>
                              <p:par>
                                <p:cTn id="8" presetID="53" presetClass="entr" presetSubtype="0" fill="hold" nodeType="withEffect">
                                  <p:stCondLst>
                                    <p:cond delay="0"/>
                                  </p:stCondLst>
                                  <p:childTnLst>
                                    <p:set>
                                      <p:cBhvr>
                                        <p:cTn id="9" dur="1" fill="hold">
                                          <p:stCondLst>
                                            <p:cond delay="0"/>
                                          </p:stCondLst>
                                        </p:cTn>
                                        <p:tgtEl>
                                          <p:spTgt spid="27662"/>
                                        </p:tgtEl>
                                        <p:attrNameLst>
                                          <p:attrName>style.visibility</p:attrName>
                                        </p:attrNameLst>
                                      </p:cBhvr>
                                      <p:to>
                                        <p:strVal val="visible"/>
                                      </p:to>
                                    </p:set>
                                    <p:anim calcmode="lin" valueType="num">
                                      <p:cBhvr>
                                        <p:cTn id="10" dur="500" fill="hold"/>
                                        <p:tgtEl>
                                          <p:spTgt spid="27662"/>
                                        </p:tgtEl>
                                        <p:attrNameLst>
                                          <p:attrName>ppt_w</p:attrName>
                                        </p:attrNameLst>
                                      </p:cBhvr>
                                      <p:tavLst>
                                        <p:tav tm="0">
                                          <p:val>
                                            <p:fltVal val="0"/>
                                          </p:val>
                                        </p:tav>
                                        <p:tav tm="100000">
                                          <p:val>
                                            <p:strVal val="#ppt_w"/>
                                          </p:val>
                                        </p:tav>
                                      </p:tavLst>
                                    </p:anim>
                                    <p:anim calcmode="lin" valueType="num">
                                      <p:cBhvr>
                                        <p:cTn id="11" dur="500" fill="hold"/>
                                        <p:tgtEl>
                                          <p:spTgt spid="27662"/>
                                        </p:tgtEl>
                                        <p:attrNameLst>
                                          <p:attrName>ppt_h</p:attrName>
                                        </p:attrNameLst>
                                      </p:cBhvr>
                                      <p:tavLst>
                                        <p:tav tm="0">
                                          <p:val>
                                            <p:fltVal val="0"/>
                                          </p:val>
                                        </p:tav>
                                        <p:tav tm="100000">
                                          <p:val>
                                            <p:strVal val="#ppt_h"/>
                                          </p:val>
                                        </p:tav>
                                      </p:tavLst>
                                    </p:anim>
                                    <p:animEffect transition="in" filter="fade">
                                      <p:cBhvr>
                                        <p:cTn id="12" dur="500"/>
                                        <p:tgtEl>
                                          <p:spTgt spid="2766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7653"/>
                                        </p:tgtEl>
                                        <p:attrNameLst>
                                          <p:attrName>style.visibility</p:attrName>
                                        </p:attrNameLst>
                                      </p:cBhvr>
                                      <p:to>
                                        <p:strVal val="visible"/>
                                      </p:to>
                                    </p:set>
                                    <p:animEffect transition="in" filter="slide(fromBottom)">
                                      <p:cBhvr>
                                        <p:cTn id="17" dur="500"/>
                                        <p:tgtEl>
                                          <p:spTgt spid="2765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27654"/>
                                        </p:tgtEl>
                                        <p:attrNameLst>
                                          <p:attrName>style.visibility</p:attrName>
                                        </p:attrNameLst>
                                      </p:cBhvr>
                                      <p:to>
                                        <p:strVal val="visible"/>
                                      </p:to>
                                    </p:set>
                                    <p:animEffect transition="in" filter="slide(fromBottom)">
                                      <p:cBhvr>
                                        <p:cTn id="22" dur="500"/>
                                        <p:tgtEl>
                                          <p:spTgt spid="276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27653" grpId="0"/>
      <p:bldP spid="2765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7349" name="Rectangle 5"/>
          <p:cNvSpPr>
            <a:spLocks noChangeArrowheads="1"/>
          </p:cNvSpPr>
          <p:nvPr/>
        </p:nvSpPr>
        <p:spPr bwMode="auto">
          <a:xfrm>
            <a:off x="611188" y="1481138"/>
            <a:ext cx="8064500" cy="223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smtClean="0">
                <a:solidFill>
                  <a:srgbClr val="000000"/>
                </a:solidFill>
                <a:latin typeface="Times New Roman" pitchFamily="18" charset="0"/>
              </a:rPr>
              <a:t>He lived in ______ from ____ to _____. He was very important because he solved a ______ problem for biology. </a:t>
            </a:r>
          </a:p>
        </p:txBody>
      </p:sp>
      <p:sp>
        <p:nvSpPr>
          <p:cNvPr id="57350" name="Text Box 6"/>
          <p:cNvSpPr txBox="1">
            <a:spLocks noChangeArrowheads="1"/>
          </p:cNvSpPr>
          <p:nvPr/>
        </p:nvSpPr>
        <p:spPr bwMode="auto">
          <a:xfrm>
            <a:off x="2770188" y="1625600"/>
            <a:ext cx="1835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600" b="1" smtClean="0">
                <a:solidFill>
                  <a:srgbClr val="FF3300"/>
                </a:solidFill>
                <a:latin typeface="Times New Roman" pitchFamily="18" charset="0"/>
              </a:rPr>
              <a:t>Sweden</a:t>
            </a:r>
          </a:p>
        </p:txBody>
      </p:sp>
      <p:sp>
        <p:nvSpPr>
          <p:cNvPr id="57351" name="Text Box 7"/>
          <p:cNvSpPr txBox="1">
            <a:spLocks noChangeArrowheads="1"/>
          </p:cNvSpPr>
          <p:nvPr/>
        </p:nvSpPr>
        <p:spPr bwMode="auto">
          <a:xfrm>
            <a:off x="5364163" y="1628775"/>
            <a:ext cx="129698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600" b="1" smtClean="0">
                <a:solidFill>
                  <a:srgbClr val="FF3300"/>
                </a:solidFill>
                <a:latin typeface="Times New Roman" pitchFamily="18" charset="0"/>
              </a:rPr>
              <a:t>1707</a:t>
            </a:r>
          </a:p>
        </p:txBody>
      </p:sp>
      <p:sp>
        <p:nvSpPr>
          <p:cNvPr id="57352" name="Text Box 8"/>
          <p:cNvSpPr txBox="1">
            <a:spLocks noChangeArrowheads="1"/>
          </p:cNvSpPr>
          <p:nvPr/>
        </p:nvSpPr>
        <p:spPr bwMode="auto">
          <a:xfrm>
            <a:off x="6948488" y="1628775"/>
            <a:ext cx="12239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600" b="1" smtClean="0">
                <a:solidFill>
                  <a:srgbClr val="FF3300"/>
                </a:solidFill>
                <a:latin typeface="Times New Roman" pitchFamily="18" charset="0"/>
              </a:rPr>
              <a:t>1778</a:t>
            </a:r>
          </a:p>
        </p:txBody>
      </p:sp>
      <p:sp>
        <p:nvSpPr>
          <p:cNvPr id="57353" name="Text Box 9"/>
          <p:cNvSpPr txBox="1">
            <a:spLocks noChangeArrowheads="1"/>
          </p:cNvSpPr>
          <p:nvPr/>
        </p:nvSpPr>
        <p:spPr bwMode="auto">
          <a:xfrm>
            <a:off x="2338388" y="2994025"/>
            <a:ext cx="172878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600" b="1" smtClean="0">
                <a:solidFill>
                  <a:srgbClr val="FF3300"/>
                </a:solidFill>
                <a:latin typeface="Times New Roman" pitchFamily="18" charset="0"/>
              </a:rPr>
              <a:t>serious</a:t>
            </a:r>
          </a:p>
        </p:txBody>
      </p:sp>
    </p:spTree>
    <p:extLst>
      <p:ext uri="{BB962C8B-B14F-4D97-AF65-F5344CB8AC3E}">
        <p14:creationId xmlns:p14="http://schemas.microsoft.com/office/powerpoint/2010/main" val="1599247359"/>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7349"/>
                                        </p:tgtEl>
                                        <p:attrNameLst>
                                          <p:attrName>style.visibility</p:attrName>
                                        </p:attrNameLst>
                                      </p:cBhvr>
                                      <p:to>
                                        <p:strVal val="visible"/>
                                      </p:to>
                                    </p:set>
                                    <p:animEffect transition="in" filter="wedge">
                                      <p:cBhvr>
                                        <p:cTn id="7" dur="1000"/>
                                        <p:tgtEl>
                                          <p:spTgt spid="5734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7350"/>
                                        </p:tgtEl>
                                        <p:attrNameLst>
                                          <p:attrName>style.visibility</p:attrName>
                                        </p:attrNameLst>
                                      </p:cBhvr>
                                      <p:to>
                                        <p:strVal val="visible"/>
                                      </p:to>
                                    </p:set>
                                    <p:animEffect transition="in" filter="slide(fromBottom)">
                                      <p:cBhvr>
                                        <p:cTn id="12" dur="500"/>
                                        <p:tgtEl>
                                          <p:spTgt spid="5735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57351"/>
                                        </p:tgtEl>
                                        <p:attrNameLst>
                                          <p:attrName>style.visibility</p:attrName>
                                        </p:attrNameLst>
                                      </p:cBhvr>
                                      <p:to>
                                        <p:strVal val="visible"/>
                                      </p:to>
                                    </p:set>
                                    <p:animEffect transition="in" filter="slide(fromBottom)">
                                      <p:cBhvr>
                                        <p:cTn id="17" dur="500"/>
                                        <p:tgtEl>
                                          <p:spTgt spid="5735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57352"/>
                                        </p:tgtEl>
                                        <p:attrNameLst>
                                          <p:attrName>style.visibility</p:attrName>
                                        </p:attrNameLst>
                                      </p:cBhvr>
                                      <p:to>
                                        <p:strVal val="visible"/>
                                      </p:to>
                                    </p:set>
                                    <p:animEffect transition="in" filter="slide(fromBottom)">
                                      <p:cBhvr>
                                        <p:cTn id="22" dur="500"/>
                                        <p:tgtEl>
                                          <p:spTgt spid="5735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57353"/>
                                        </p:tgtEl>
                                        <p:attrNameLst>
                                          <p:attrName>style.visibility</p:attrName>
                                        </p:attrNameLst>
                                      </p:cBhvr>
                                      <p:to>
                                        <p:strVal val="visible"/>
                                      </p:to>
                                    </p:set>
                                    <p:animEffect transition="in" filter="slide(fromBottom)">
                                      <p:cBhvr>
                                        <p:cTn id="27" dur="500"/>
                                        <p:tgtEl>
                                          <p:spTgt spid="573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9" grpId="0"/>
      <p:bldP spid="57350" grpId="0"/>
      <p:bldP spid="57351" grpId="0"/>
      <p:bldP spid="57352" grpId="0"/>
      <p:bldP spid="5735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8678" name="Text Box 6"/>
          <p:cNvSpPr txBox="1">
            <a:spLocks noChangeArrowheads="1"/>
          </p:cNvSpPr>
          <p:nvPr/>
        </p:nvSpPr>
        <p:spPr bwMode="auto">
          <a:xfrm>
            <a:off x="179388" y="233363"/>
            <a:ext cx="8785225"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600" b="1" smtClean="0">
                <a:solidFill>
                  <a:srgbClr val="FF3300"/>
                </a:solidFill>
                <a:latin typeface="Times New Roman" pitchFamily="18" charset="0"/>
              </a:rPr>
              <a:t>Listen to the tape for the third time and answer these questions.</a:t>
            </a:r>
          </a:p>
        </p:txBody>
      </p:sp>
      <p:sp>
        <p:nvSpPr>
          <p:cNvPr id="28675" name="Rectangle 3"/>
          <p:cNvSpPr>
            <a:spLocks noGrp="1" noChangeArrowheads="1"/>
          </p:cNvSpPr>
          <p:nvPr>
            <p:ph type="body" idx="1"/>
          </p:nvPr>
        </p:nvSpPr>
        <p:spPr>
          <a:xfrm>
            <a:off x="34925" y="1557338"/>
            <a:ext cx="8964613" cy="4895850"/>
          </a:xfrm>
        </p:spPr>
        <p:txBody>
          <a:bodyPr/>
          <a:lstStyle/>
          <a:p>
            <a:pPr marL="609600" indent="-609600">
              <a:spcBef>
                <a:spcPct val="0"/>
              </a:spcBef>
              <a:buFontTx/>
              <a:buNone/>
            </a:pPr>
            <a:r>
              <a:rPr lang="en-US" altLang="zh-CN" sz="3400" b="1">
                <a:latin typeface="Times New Roman" pitchFamily="18" charset="0"/>
              </a:rPr>
              <a:t>1. If Robert Briggs finds the flower in the book, what does that mean? </a:t>
            </a:r>
          </a:p>
          <a:p>
            <a:pPr marL="609600" indent="-609600">
              <a:spcBef>
                <a:spcPct val="0"/>
              </a:spcBef>
              <a:buFontTx/>
              <a:buNone/>
            </a:pPr>
            <a:r>
              <a:rPr lang="en-US" altLang="zh-CN" sz="3400" b="1">
                <a:latin typeface="Times New Roman" pitchFamily="18" charset="0"/>
              </a:rPr>
              <a:t>      </a:t>
            </a:r>
            <a:r>
              <a:rPr lang="en-US" altLang="zh-CN" sz="3400" b="1">
                <a:solidFill>
                  <a:srgbClr val="0000FF"/>
                </a:solidFill>
                <a:latin typeface="Times New Roman" pitchFamily="18" charset="0"/>
              </a:rPr>
              <a:t>It means that his flower has already been identified and has a name.</a:t>
            </a:r>
          </a:p>
          <a:p>
            <a:pPr marL="609600" indent="-609600">
              <a:spcBef>
                <a:spcPct val="0"/>
              </a:spcBef>
              <a:buFontTx/>
              <a:buNone/>
            </a:pPr>
            <a:r>
              <a:rPr lang="en-US" altLang="zh-CN" sz="3400" b="1">
                <a:latin typeface="Times New Roman" pitchFamily="18" charset="0"/>
              </a:rPr>
              <a:t>2. How would he know if his lily is a new species?</a:t>
            </a:r>
          </a:p>
          <a:p>
            <a:pPr marL="609600" indent="-609600">
              <a:spcBef>
                <a:spcPct val="0"/>
              </a:spcBef>
              <a:buFontTx/>
              <a:buNone/>
            </a:pPr>
            <a:r>
              <a:rPr lang="en-US" altLang="zh-CN" sz="3400" b="1">
                <a:latin typeface="Times New Roman" pitchFamily="18" charset="0"/>
              </a:rPr>
              <a:t>     </a:t>
            </a:r>
            <a:r>
              <a:rPr lang="en-US" altLang="zh-CN" sz="3400" b="1">
                <a:solidFill>
                  <a:srgbClr val="0000FF"/>
                </a:solidFill>
                <a:latin typeface="Times New Roman" pitchFamily="18" charset="0"/>
              </a:rPr>
              <a:t>He would know by checking his lily against other lilies in the specialist book. If his lily is different it will be a new species.</a:t>
            </a:r>
          </a:p>
        </p:txBody>
      </p:sp>
      <p:pic>
        <p:nvPicPr>
          <p:cNvPr id="28685" name="Picture 13" descr="la8">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79988" y="836613"/>
            <a:ext cx="600075" cy="76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7700685"/>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8678"/>
                                        </p:tgtEl>
                                        <p:attrNameLst>
                                          <p:attrName>style.visibility</p:attrName>
                                        </p:attrNameLst>
                                      </p:cBhvr>
                                      <p:to>
                                        <p:strVal val="visible"/>
                                      </p:to>
                                    </p:set>
                                    <p:animEffect transition="in" filter="slide(fromBottom)">
                                      <p:cBhvr>
                                        <p:cTn id="7" dur="500"/>
                                        <p:tgtEl>
                                          <p:spTgt spid="28678"/>
                                        </p:tgtEl>
                                      </p:cBhvr>
                                    </p:animEffect>
                                  </p:childTnLst>
                                </p:cTn>
                              </p:par>
                              <p:par>
                                <p:cTn id="8" presetID="53" presetClass="entr" presetSubtype="0" fill="hold" nodeType="withEffect">
                                  <p:stCondLst>
                                    <p:cond delay="0"/>
                                  </p:stCondLst>
                                  <p:childTnLst>
                                    <p:set>
                                      <p:cBhvr>
                                        <p:cTn id="9" dur="1" fill="hold">
                                          <p:stCondLst>
                                            <p:cond delay="0"/>
                                          </p:stCondLst>
                                        </p:cTn>
                                        <p:tgtEl>
                                          <p:spTgt spid="28685"/>
                                        </p:tgtEl>
                                        <p:attrNameLst>
                                          <p:attrName>style.visibility</p:attrName>
                                        </p:attrNameLst>
                                      </p:cBhvr>
                                      <p:to>
                                        <p:strVal val="visible"/>
                                      </p:to>
                                    </p:set>
                                    <p:anim calcmode="lin" valueType="num">
                                      <p:cBhvr>
                                        <p:cTn id="10" dur="500" fill="hold"/>
                                        <p:tgtEl>
                                          <p:spTgt spid="28685"/>
                                        </p:tgtEl>
                                        <p:attrNameLst>
                                          <p:attrName>ppt_w</p:attrName>
                                        </p:attrNameLst>
                                      </p:cBhvr>
                                      <p:tavLst>
                                        <p:tav tm="0">
                                          <p:val>
                                            <p:fltVal val="0"/>
                                          </p:val>
                                        </p:tav>
                                        <p:tav tm="100000">
                                          <p:val>
                                            <p:strVal val="#ppt_w"/>
                                          </p:val>
                                        </p:tav>
                                      </p:tavLst>
                                    </p:anim>
                                    <p:anim calcmode="lin" valueType="num">
                                      <p:cBhvr>
                                        <p:cTn id="11" dur="500" fill="hold"/>
                                        <p:tgtEl>
                                          <p:spTgt spid="28685"/>
                                        </p:tgtEl>
                                        <p:attrNameLst>
                                          <p:attrName>ppt_h</p:attrName>
                                        </p:attrNameLst>
                                      </p:cBhvr>
                                      <p:tavLst>
                                        <p:tav tm="0">
                                          <p:val>
                                            <p:fltVal val="0"/>
                                          </p:val>
                                        </p:tav>
                                        <p:tav tm="100000">
                                          <p:val>
                                            <p:strVal val="#ppt_h"/>
                                          </p:val>
                                        </p:tav>
                                      </p:tavLst>
                                    </p:anim>
                                    <p:animEffect transition="in" filter="fade">
                                      <p:cBhvr>
                                        <p:cTn id="12" dur="500"/>
                                        <p:tgtEl>
                                          <p:spTgt spid="2868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28675">
                                            <p:txEl>
                                              <p:pRg st="0" end="0"/>
                                            </p:txEl>
                                          </p:spTgt>
                                        </p:tgtEl>
                                        <p:attrNameLst>
                                          <p:attrName>style.visibility</p:attrName>
                                        </p:attrNameLst>
                                      </p:cBhvr>
                                      <p:to>
                                        <p:strVal val="visible"/>
                                      </p:to>
                                    </p:set>
                                    <p:animEffect transition="in" filter="wedge">
                                      <p:cBhvr>
                                        <p:cTn id="17" dur="1000"/>
                                        <p:tgtEl>
                                          <p:spTgt spid="28675">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0" presetClass="entr" presetSubtype="0" fill="hold" grpId="0" nodeType="clickEffect">
                                  <p:stCondLst>
                                    <p:cond delay="0"/>
                                  </p:stCondLst>
                                  <p:childTnLst>
                                    <p:set>
                                      <p:cBhvr>
                                        <p:cTn id="21" dur="1" fill="hold">
                                          <p:stCondLst>
                                            <p:cond delay="0"/>
                                          </p:stCondLst>
                                        </p:cTn>
                                        <p:tgtEl>
                                          <p:spTgt spid="28675">
                                            <p:txEl>
                                              <p:pRg st="1" end="1"/>
                                            </p:txEl>
                                          </p:spTgt>
                                        </p:tgtEl>
                                        <p:attrNameLst>
                                          <p:attrName>style.visibility</p:attrName>
                                        </p:attrNameLst>
                                      </p:cBhvr>
                                      <p:to>
                                        <p:strVal val="visible"/>
                                      </p:to>
                                    </p:set>
                                    <p:animEffect transition="in" filter="wedge">
                                      <p:cBhvr>
                                        <p:cTn id="22" dur="1000"/>
                                        <p:tgtEl>
                                          <p:spTgt spid="28675">
                                            <p:txEl>
                                              <p:pRg st="1" end="1"/>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0" presetClass="entr" presetSubtype="0" fill="hold" grpId="0" nodeType="clickEffect">
                                  <p:stCondLst>
                                    <p:cond delay="0"/>
                                  </p:stCondLst>
                                  <p:childTnLst>
                                    <p:set>
                                      <p:cBhvr>
                                        <p:cTn id="26" dur="1" fill="hold">
                                          <p:stCondLst>
                                            <p:cond delay="0"/>
                                          </p:stCondLst>
                                        </p:cTn>
                                        <p:tgtEl>
                                          <p:spTgt spid="28675">
                                            <p:txEl>
                                              <p:pRg st="2" end="2"/>
                                            </p:txEl>
                                          </p:spTgt>
                                        </p:tgtEl>
                                        <p:attrNameLst>
                                          <p:attrName>style.visibility</p:attrName>
                                        </p:attrNameLst>
                                      </p:cBhvr>
                                      <p:to>
                                        <p:strVal val="visible"/>
                                      </p:to>
                                    </p:set>
                                    <p:animEffect transition="in" filter="wedge">
                                      <p:cBhvr>
                                        <p:cTn id="27" dur="1000"/>
                                        <p:tgtEl>
                                          <p:spTgt spid="28675">
                                            <p:txEl>
                                              <p:pRg st="2" end="2"/>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0" presetClass="entr" presetSubtype="0" fill="hold" grpId="0" nodeType="clickEffect">
                                  <p:stCondLst>
                                    <p:cond delay="0"/>
                                  </p:stCondLst>
                                  <p:childTnLst>
                                    <p:set>
                                      <p:cBhvr>
                                        <p:cTn id="31" dur="1" fill="hold">
                                          <p:stCondLst>
                                            <p:cond delay="0"/>
                                          </p:stCondLst>
                                        </p:cTn>
                                        <p:tgtEl>
                                          <p:spTgt spid="28675">
                                            <p:txEl>
                                              <p:pRg st="3" end="3"/>
                                            </p:txEl>
                                          </p:spTgt>
                                        </p:tgtEl>
                                        <p:attrNameLst>
                                          <p:attrName>style.visibility</p:attrName>
                                        </p:attrNameLst>
                                      </p:cBhvr>
                                      <p:to>
                                        <p:strVal val="visible"/>
                                      </p:to>
                                    </p:set>
                                    <p:animEffect transition="in" filter="wedge">
                                      <p:cBhvr>
                                        <p:cTn id="32" dur="1000"/>
                                        <p:tgtEl>
                                          <p:spTgt spid="2867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8" grpId="0"/>
      <p:bldP spid="28675"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8850" name="Rectangle 2"/>
          <p:cNvSpPr>
            <a:spLocks noGrp="1" noChangeArrowheads="1"/>
          </p:cNvSpPr>
          <p:nvPr>
            <p:ph type="body" idx="1"/>
          </p:nvPr>
        </p:nvSpPr>
        <p:spPr>
          <a:xfrm>
            <a:off x="611188" y="1268413"/>
            <a:ext cx="8064500" cy="4537075"/>
          </a:xfrm>
        </p:spPr>
        <p:txBody>
          <a:bodyPr/>
          <a:lstStyle/>
          <a:p>
            <a:pPr marL="609600" indent="-609600">
              <a:lnSpc>
                <a:spcPct val="110000"/>
              </a:lnSpc>
              <a:spcBef>
                <a:spcPct val="0"/>
              </a:spcBef>
              <a:buFontTx/>
              <a:buNone/>
            </a:pPr>
            <a:r>
              <a:rPr lang="en-US" altLang="zh-CN" sz="3600" b="1">
                <a:latin typeface="Times New Roman" pitchFamily="18" charset="0"/>
              </a:rPr>
              <a:t>3. Why do plants all have two names?</a:t>
            </a:r>
          </a:p>
          <a:p>
            <a:pPr marL="609600" indent="-609600">
              <a:lnSpc>
                <a:spcPct val="110000"/>
              </a:lnSpc>
              <a:spcBef>
                <a:spcPct val="0"/>
              </a:spcBef>
              <a:buFontTx/>
              <a:buNone/>
            </a:pPr>
            <a:r>
              <a:rPr lang="en-US" altLang="zh-CN" sz="3600" b="1">
                <a:latin typeface="Times New Roman" pitchFamily="18" charset="0"/>
              </a:rPr>
              <a:t>     </a:t>
            </a:r>
            <a:r>
              <a:rPr lang="en-US" altLang="zh-CN" sz="3600" b="1">
                <a:solidFill>
                  <a:srgbClr val="0000FF"/>
                </a:solidFill>
                <a:latin typeface="Times New Roman" pitchFamily="18" charset="0"/>
              </a:rPr>
              <a:t>All plants have two names just like people. The first is the group of flowers they belong to and is like the family name. the second is the kind fo flower within that group and is like a given/personal name.</a:t>
            </a:r>
          </a:p>
        </p:txBody>
      </p:sp>
    </p:spTree>
    <p:extLst>
      <p:ext uri="{BB962C8B-B14F-4D97-AF65-F5344CB8AC3E}">
        <p14:creationId xmlns:p14="http://schemas.microsoft.com/office/powerpoint/2010/main" val="4199348497"/>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78850">
                                            <p:txEl>
                                              <p:pRg st="0" end="0"/>
                                            </p:txEl>
                                          </p:spTgt>
                                        </p:tgtEl>
                                        <p:attrNameLst>
                                          <p:attrName>style.visibility</p:attrName>
                                        </p:attrNameLst>
                                      </p:cBhvr>
                                      <p:to>
                                        <p:strVal val="visible"/>
                                      </p:to>
                                    </p:set>
                                    <p:animEffect transition="in" filter="strips(downRight)">
                                      <p:cBhvr>
                                        <p:cTn id="7" dur="1000"/>
                                        <p:tgtEl>
                                          <p:spTgt spid="7885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78850">
                                            <p:txEl>
                                              <p:pRg st="1" end="1"/>
                                            </p:txEl>
                                          </p:spTgt>
                                        </p:tgtEl>
                                        <p:attrNameLst>
                                          <p:attrName>style.visibility</p:attrName>
                                        </p:attrNameLst>
                                      </p:cBhvr>
                                      <p:to>
                                        <p:strVal val="visible"/>
                                      </p:to>
                                    </p:set>
                                    <p:animEffect transition="in" filter="strips(downRight)">
                                      <p:cBhvr>
                                        <p:cTn id="12" dur="1000"/>
                                        <p:tgtEl>
                                          <p:spTgt spid="7885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9874" name="Rectangle 2"/>
          <p:cNvSpPr>
            <a:spLocks noGrp="1" noChangeArrowheads="1"/>
          </p:cNvSpPr>
          <p:nvPr>
            <p:ph type="body" idx="1"/>
          </p:nvPr>
        </p:nvSpPr>
        <p:spPr>
          <a:xfrm>
            <a:off x="107950" y="258763"/>
            <a:ext cx="8785225" cy="6265862"/>
          </a:xfrm>
        </p:spPr>
        <p:txBody>
          <a:bodyPr/>
          <a:lstStyle/>
          <a:p>
            <a:pPr marL="609600" indent="-609600">
              <a:lnSpc>
                <a:spcPct val="110000"/>
              </a:lnSpc>
              <a:spcBef>
                <a:spcPct val="0"/>
              </a:spcBef>
              <a:buFontTx/>
              <a:buNone/>
            </a:pPr>
            <a:r>
              <a:rPr lang="en-US" altLang="zh-CN" sz="3600" b="1">
                <a:latin typeface="Times New Roman" pitchFamily="18" charset="0"/>
              </a:rPr>
              <a:t>4. What was the serious problem for biology that Linnaeus solved?</a:t>
            </a:r>
          </a:p>
          <a:p>
            <a:pPr marL="609600" indent="-609600">
              <a:lnSpc>
                <a:spcPct val="110000"/>
              </a:lnSpc>
              <a:spcBef>
                <a:spcPct val="0"/>
              </a:spcBef>
              <a:buFontTx/>
              <a:buNone/>
            </a:pPr>
            <a:r>
              <a:rPr lang="en-US" altLang="zh-CN" sz="3600" b="1">
                <a:solidFill>
                  <a:srgbClr val="0000FF"/>
                </a:solidFill>
                <a:latin typeface="Times New Roman" pitchFamily="18" charset="0"/>
              </a:rPr>
              <a:t>      Before Linnaeus there was no way of finding out whether a plant was new or not. This caused problems because different scientists claimed that they had found and named flowers first. After he organized his system it was easy to discover whether a plant was new or not and so who had the right to name it.</a:t>
            </a:r>
          </a:p>
        </p:txBody>
      </p:sp>
    </p:spTree>
    <p:extLst>
      <p:ext uri="{BB962C8B-B14F-4D97-AF65-F5344CB8AC3E}">
        <p14:creationId xmlns:p14="http://schemas.microsoft.com/office/powerpoint/2010/main" val="3937496455"/>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79874">
                                            <p:txEl>
                                              <p:pRg st="0" end="0"/>
                                            </p:txEl>
                                          </p:spTgt>
                                        </p:tgtEl>
                                        <p:attrNameLst>
                                          <p:attrName>style.visibility</p:attrName>
                                        </p:attrNameLst>
                                      </p:cBhvr>
                                      <p:to>
                                        <p:strVal val="visible"/>
                                      </p:to>
                                    </p:set>
                                    <p:animEffect transition="in" filter="strips(downRight)">
                                      <p:cBhvr>
                                        <p:cTn id="7" dur="1000"/>
                                        <p:tgtEl>
                                          <p:spTgt spid="7987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79874">
                                            <p:txEl>
                                              <p:pRg st="1" end="1"/>
                                            </p:txEl>
                                          </p:spTgt>
                                        </p:tgtEl>
                                        <p:attrNameLst>
                                          <p:attrName>style.visibility</p:attrName>
                                        </p:attrNameLst>
                                      </p:cBhvr>
                                      <p:to>
                                        <p:strVal val="visible"/>
                                      </p:to>
                                    </p:set>
                                    <p:animEffect transition="in" filter="strips(downRight)">
                                      <p:cBhvr>
                                        <p:cTn id="12" dur="1000"/>
                                        <p:tgtEl>
                                          <p:spTgt spid="7987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4" grpId="0" build="p" bldLvl="5"/>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7826" name="Rectangle 2"/>
          <p:cNvSpPr>
            <a:spLocks noGrp="1" noChangeArrowheads="1"/>
          </p:cNvSpPr>
          <p:nvPr>
            <p:ph type="body" idx="1"/>
          </p:nvPr>
        </p:nvSpPr>
        <p:spPr>
          <a:xfrm>
            <a:off x="684213" y="3357563"/>
            <a:ext cx="7416800" cy="2952750"/>
          </a:xfrm>
        </p:spPr>
        <p:txBody>
          <a:bodyPr/>
          <a:lstStyle/>
          <a:p>
            <a:pPr>
              <a:lnSpc>
                <a:spcPct val="130000"/>
              </a:lnSpc>
              <a:spcBef>
                <a:spcPct val="0"/>
              </a:spcBef>
              <a:buFontTx/>
              <a:buNone/>
            </a:pPr>
            <a:r>
              <a:rPr lang="en-US" altLang="zh-CN" sz="3600" b="1">
                <a:latin typeface="Times New Roman" pitchFamily="18" charset="0"/>
              </a:rPr>
              <a:t>These questions may help you:</a:t>
            </a:r>
          </a:p>
          <a:p>
            <a:pPr>
              <a:lnSpc>
                <a:spcPct val="130000"/>
              </a:lnSpc>
              <a:spcBef>
                <a:spcPct val="0"/>
              </a:spcBef>
            </a:pPr>
            <a:r>
              <a:rPr lang="en-US" altLang="zh-CN" sz="3600" b="1" i="1">
                <a:solidFill>
                  <a:srgbClr val="FF0000"/>
                </a:solidFill>
                <a:latin typeface="Times New Roman" pitchFamily="18" charset="0"/>
              </a:rPr>
              <a:t>What kind of scientific job do you want to do?              </a:t>
            </a:r>
          </a:p>
          <a:p>
            <a:pPr>
              <a:lnSpc>
                <a:spcPct val="130000"/>
              </a:lnSpc>
              <a:spcBef>
                <a:spcPct val="0"/>
              </a:spcBef>
            </a:pPr>
            <a:r>
              <a:rPr lang="en-US" altLang="zh-CN" sz="3600" b="1" i="1">
                <a:solidFill>
                  <a:srgbClr val="FF0000"/>
                </a:solidFill>
                <a:latin typeface="Times New Roman" pitchFamily="18" charset="0"/>
              </a:rPr>
              <a:t>What education will you need? </a:t>
            </a:r>
          </a:p>
        </p:txBody>
      </p:sp>
      <p:sp>
        <p:nvSpPr>
          <p:cNvPr id="77828" name="Rectangle 4"/>
          <p:cNvSpPr>
            <a:spLocks noChangeArrowheads="1"/>
          </p:cNvSpPr>
          <p:nvPr/>
        </p:nvSpPr>
        <p:spPr bwMode="auto">
          <a:xfrm>
            <a:off x="395288" y="1628775"/>
            <a:ext cx="7883525" cy="152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smtClean="0">
                <a:solidFill>
                  <a:srgbClr val="0000FF"/>
                </a:solidFill>
              </a:rPr>
              <a:t>In groups discuss a scientific job you might choose in the future. </a:t>
            </a:r>
          </a:p>
        </p:txBody>
      </p:sp>
      <p:sp>
        <p:nvSpPr>
          <p:cNvPr id="77829" name="WordArt 5"/>
          <p:cNvSpPr>
            <a:spLocks noChangeArrowheads="1" noChangeShapeType="1" noTextEdit="1"/>
          </p:cNvSpPr>
          <p:nvPr/>
        </p:nvSpPr>
        <p:spPr bwMode="auto">
          <a:xfrm>
            <a:off x="1619250" y="404813"/>
            <a:ext cx="4176713" cy="1079500"/>
          </a:xfrm>
          <a:prstGeom prst="rect">
            <a:avLst/>
          </a:prstGeom>
        </p:spPr>
        <p:txBody>
          <a:bodyPr wrap="none" fromWordArt="1">
            <a:prstTxWarp prst="textPlain">
              <a:avLst>
                <a:gd name="adj" fmla="val 50000"/>
              </a:avLst>
            </a:prstTxWarp>
          </a:bodyPr>
          <a:lstStyle/>
          <a:p>
            <a:pPr algn="ctr" fontAlgn="base">
              <a:spcBef>
                <a:spcPct val="0"/>
              </a:spcBef>
              <a:spcAft>
                <a:spcPct val="0"/>
              </a:spcAft>
            </a:pPr>
            <a:r>
              <a:rPr lang="en-US" altLang="zh-CN" sz="3600" b="1"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cs typeface="Arial"/>
              </a:rPr>
              <a:t>Post-listening</a:t>
            </a:r>
            <a:endParaRPr lang="zh-CN" altLang="en-US" sz="3600" b="1"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cs typeface="Arial"/>
            </a:endParaRPr>
          </a:p>
        </p:txBody>
      </p:sp>
    </p:spTree>
    <p:extLst>
      <p:ext uri="{BB962C8B-B14F-4D97-AF65-F5344CB8AC3E}">
        <p14:creationId xmlns:p14="http://schemas.microsoft.com/office/powerpoint/2010/main" val="2889684900"/>
      </p:ext>
    </p:ext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7826"/>
                                        </p:tgtEl>
                                        <p:attrNameLst>
                                          <p:attrName>style.visibility</p:attrName>
                                        </p:attrNameLst>
                                      </p:cBhvr>
                                      <p:to>
                                        <p:strVal val="visible"/>
                                      </p:to>
                                    </p:set>
                                    <p:animEffect transition="in" filter="diamond(in)">
                                      <p:cBhvr>
                                        <p:cTn id="7" dur="1000"/>
                                        <p:tgtEl>
                                          <p:spTgt spid="778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2229" name="Rectangle 5"/>
          <p:cNvSpPr>
            <a:spLocks noChangeArrowheads="1"/>
          </p:cNvSpPr>
          <p:nvPr/>
        </p:nvSpPr>
        <p:spPr bwMode="auto">
          <a:xfrm>
            <a:off x="684213" y="1060450"/>
            <a:ext cx="8208962" cy="3663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buFontTx/>
              <a:buChar char="•"/>
            </a:pPr>
            <a:r>
              <a:rPr lang="en-US" altLang="zh-CN" sz="3600" b="1" i="1" smtClean="0">
                <a:solidFill>
                  <a:srgbClr val="FF0000"/>
                </a:solidFill>
                <a:latin typeface="Times New Roman" pitchFamily="18" charset="0"/>
              </a:rPr>
              <a:t> What personality will be needed?           </a:t>
            </a:r>
          </a:p>
          <a:p>
            <a:pPr fontAlgn="base">
              <a:lnSpc>
                <a:spcPct val="130000"/>
              </a:lnSpc>
              <a:spcBef>
                <a:spcPct val="0"/>
              </a:spcBef>
              <a:spcAft>
                <a:spcPct val="0"/>
              </a:spcAft>
              <a:buFontTx/>
              <a:buChar char="•"/>
            </a:pPr>
            <a:r>
              <a:rPr lang="en-US" altLang="zh-CN" sz="3600" b="1" i="1" smtClean="0">
                <a:solidFill>
                  <a:srgbClr val="FF0000"/>
                </a:solidFill>
                <a:latin typeface="Times New Roman" pitchFamily="18" charset="0"/>
              </a:rPr>
              <a:t> How long will the training take?</a:t>
            </a:r>
          </a:p>
          <a:p>
            <a:pPr fontAlgn="base">
              <a:lnSpc>
                <a:spcPct val="130000"/>
              </a:lnSpc>
              <a:spcBef>
                <a:spcPct val="0"/>
              </a:spcBef>
              <a:spcAft>
                <a:spcPct val="0"/>
              </a:spcAft>
              <a:buFontTx/>
              <a:buChar char="•"/>
            </a:pPr>
            <a:r>
              <a:rPr lang="en-US" altLang="zh-CN" sz="3600" b="1" i="1" smtClean="0">
                <a:solidFill>
                  <a:srgbClr val="FF0000"/>
                </a:solidFill>
                <a:latin typeface="Times New Roman" pitchFamily="18" charset="0"/>
              </a:rPr>
              <a:t> What work experience would be useful?    </a:t>
            </a:r>
          </a:p>
          <a:p>
            <a:pPr fontAlgn="base">
              <a:lnSpc>
                <a:spcPct val="130000"/>
              </a:lnSpc>
              <a:spcBef>
                <a:spcPct val="0"/>
              </a:spcBef>
              <a:spcAft>
                <a:spcPct val="0"/>
              </a:spcAft>
              <a:buFontTx/>
              <a:buChar char="•"/>
            </a:pPr>
            <a:r>
              <a:rPr lang="en-US" altLang="zh-CN" sz="3600" b="1" i="1" smtClean="0">
                <a:solidFill>
                  <a:srgbClr val="FF0000"/>
                </a:solidFill>
                <a:latin typeface="Times New Roman" pitchFamily="18" charset="0"/>
              </a:rPr>
              <a:t> How will you prepare for this career?</a:t>
            </a:r>
          </a:p>
          <a:p>
            <a:pPr fontAlgn="base">
              <a:lnSpc>
                <a:spcPct val="130000"/>
              </a:lnSpc>
              <a:spcBef>
                <a:spcPct val="0"/>
              </a:spcBef>
              <a:spcAft>
                <a:spcPct val="0"/>
              </a:spcAft>
              <a:buFontTx/>
              <a:buChar char="•"/>
            </a:pPr>
            <a:r>
              <a:rPr lang="en-US" altLang="zh-CN" sz="3600" b="1" i="1" smtClean="0">
                <a:solidFill>
                  <a:srgbClr val="FF0000"/>
                </a:solidFill>
                <a:latin typeface="Times New Roman" pitchFamily="18" charset="0"/>
              </a:rPr>
              <a:t> Why are  you so interested in this job?</a:t>
            </a:r>
          </a:p>
        </p:txBody>
      </p:sp>
    </p:spTree>
    <p:extLst>
      <p:ext uri="{BB962C8B-B14F-4D97-AF65-F5344CB8AC3E}">
        <p14:creationId xmlns:p14="http://schemas.microsoft.com/office/powerpoint/2010/main" val="3243182178"/>
      </p:ext>
    </p:extLst>
  </p:cSld>
  <p:clrMapOvr>
    <a:masterClrMapping/>
  </p:clrMapOvr>
  <p:transition>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1507" name="Rectangle 3"/>
          <p:cNvSpPr>
            <a:spLocks noGrp="1" noChangeArrowheads="1"/>
          </p:cNvSpPr>
          <p:nvPr>
            <p:ph type="body" idx="1"/>
          </p:nvPr>
        </p:nvSpPr>
        <p:spPr>
          <a:xfrm>
            <a:off x="395288" y="2276475"/>
            <a:ext cx="8280400" cy="3816350"/>
          </a:xfrm>
        </p:spPr>
        <p:txBody>
          <a:bodyPr/>
          <a:lstStyle/>
          <a:p>
            <a:pPr>
              <a:lnSpc>
                <a:spcPct val="130000"/>
              </a:lnSpc>
              <a:spcBef>
                <a:spcPct val="0"/>
              </a:spcBef>
              <a:buFontTx/>
              <a:buNone/>
            </a:pPr>
            <a:r>
              <a:rPr lang="en-US" altLang="zh-CN" sz="3600" b="1">
                <a:solidFill>
                  <a:srgbClr val="FF3399"/>
                </a:solidFill>
                <a:latin typeface="Times New Roman" pitchFamily="18" charset="0"/>
              </a:rPr>
              <a:t>MIKE</a:t>
            </a:r>
            <a:r>
              <a:rPr lang="en-US" altLang="zh-CN" sz="3600" b="1">
                <a:latin typeface="Times New Roman" pitchFamily="18" charset="0"/>
              </a:rPr>
              <a:t>: What do you want to do when          </a:t>
            </a:r>
          </a:p>
          <a:p>
            <a:pPr>
              <a:lnSpc>
                <a:spcPct val="130000"/>
              </a:lnSpc>
              <a:spcBef>
                <a:spcPct val="0"/>
              </a:spcBef>
              <a:buFontTx/>
              <a:buNone/>
            </a:pPr>
            <a:r>
              <a:rPr lang="en-US" altLang="zh-CN" sz="3600" b="1">
                <a:latin typeface="Times New Roman" pitchFamily="18" charset="0"/>
              </a:rPr>
              <a:t>              you grow up?</a:t>
            </a:r>
          </a:p>
          <a:p>
            <a:pPr>
              <a:lnSpc>
                <a:spcPct val="130000"/>
              </a:lnSpc>
              <a:spcBef>
                <a:spcPct val="0"/>
              </a:spcBef>
              <a:buFontTx/>
              <a:buNone/>
            </a:pPr>
            <a:r>
              <a:rPr lang="en-US" altLang="zh-CN" sz="3600" b="1">
                <a:solidFill>
                  <a:srgbClr val="0000CC"/>
                </a:solidFill>
                <a:latin typeface="Times New Roman" pitchFamily="18" charset="0"/>
              </a:rPr>
              <a:t>LI RU</a:t>
            </a:r>
            <a:r>
              <a:rPr lang="en-US" altLang="zh-CN" sz="3600" b="1">
                <a:latin typeface="Times New Roman" pitchFamily="18" charset="0"/>
              </a:rPr>
              <a:t>: I want to build robots. I will have </a:t>
            </a:r>
          </a:p>
          <a:p>
            <a:pPr>
              <a:lnSpc>
                <a:spcPct val="130000"/>
              </a:lnSpc>
              <a:spcBef>
                <a:spcPct val="0"/>
              </a:spcBef>
              <a:buFontTx/>
              <a:buNone/>
            </a:pPr>
            <a:r>
              <a:rPr lang="en-US" altLang="zh-CN" sz="3600" b="1">
                <a:latin typeface="Times New Roman" pitchFamily="18" charset="0"/>
              </a:rPr>
              <a:t>              to do a physics and mathematics </a:t>
            </a:r>
          </a:p>
          <a:p>
            <a:pPr>
              <a:lnSpc>
                <a:spcPct val="130000"/>
              </a:lnSpc>
              <a:spcBef>
                <a:spcPct val="0"/>
              </a:spcBef>
              <a:buFontTx/>
              <a:buNone/>
            </a:pPr>
            <a:r>
              <a:rPr lang="en-US" altLang="zh-CN" sz="3600" b="1">
                <a:latin typeface="Times New Roman" pitchFamily="18" charset="0"/>
              </a:rPr>
              <a:t>              degree in China.</a:t>
            </a:r>
          </a:p>
        </p:txBody>
      </p:sp>
      <p:sp>
        <p:nvSpPr>
          <p:cNvPr id="21510" name="Rectangle 6"/>
          <p:cNvSpPr>
            <a:spLocks noChangeArrowheads="1"/>
          </p:cNvSpPr>
          <p:nvPr/>
        </p:nvSpPr>
        <p:spPr bwMode="auto">
          <a:xfrm>
            <a:off x="1776413" y="1154113"/>
            <a:ext cx="5603875" cy="884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lnSpc>
                <a:spcPct val="130000"/>
              </a:lnSpc>
              <a:spcBef>
                <a:spcPct val="0"/>
              </a:spcBef>
              <a:spcAft>
                <a:spcPct val="0"/>
              </a:spcAft>
            </a:pPr>
            <a:r>
              <a:rPr lang="en-US" altLang="zh-CN" sz="4000" smtClean="0">
                <a:solidFill>
                  <a:srgbClr val="FF33CC"/>
                </a:solidFill>
              </a:rPr>
              <a:t> </a:t>
            </a:r>
            <a:r>
              <a:rPr lang="en-US" altLang="zh-CN" sz="4000" b="1" smtClean="0">
                <a:solidFill>
                  <a:srgbClr val="FF33CC"/>
                </a:solidFill>
              </a:rPr>
              <a:t>Sample conversation:</a:t>
            </a:r>
          </a:p>
        </p:txBody>
      </p:sp>
    </p:spTree>
    <p:extLst>
      <p:ext uri="{BB962C8B-B14F-4D97-AF65-F5344CB8AC3E}">
        <p14:creationId xmlns:p14="http://schemas.microsoft.com/office/powerpoint/2010/main" val="3677069800"/>
      </p:ext>
    </p:extLst>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circle(in)">
                                      <p:cBhvr>
                                        <p:cTn id="7" dur="1000"/>
                                        <p:tgtEl>
                                          <p:spTgt spid="21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3253" name="Rectangle 5"/>
          <p:cNvSpPr>
            <a:spLocks noChangeArrowheads="1"/>
          </p:cNvSpPr>
          <p:nvPr/>
        </p:nvSpPr>
        <p:spPr bwMode="auto">
          <a:xfrm>
            <a:off x="539750" y="430213"/>
            <a:ext cx="8064500" cy="580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smtClean="0">
                <a:solidFill>
                  <a:srgbClr val="000000"/>
                </a:solidFill>
                <a:latin typeface="Times New Roman" pitchFamily="18" charset="0"/>
              </a:rPr>
              <a:t>              After that I hope to go abroad </a:t>
            </a:r>
          </a:p>
          <a:p>
            <a:pPr fontAlgn="base">
              <a:lnSpc>
                <a:spcPct val="130000"/>
              </a:lnSpc>
              <a:spcBef>
                <a:spcPct val="0"/>
              </a:spcBef>
              <a:spcAft>
                <a:spcPct val="0"/>
              </a:spcAft>
            </a:pPr>
            <a:r>
              <a:rPr lang="en-US" altLang="zh-CN" sz="3600" b="1" smtClean="0">
                <a:solidFill>
                  <a:srgbClr val="000000"/>
                </a:solidFill>
                <a:latin typeface="Times New Roman" pitchFamily="18" charset="0"/>
              </a:rPr>
              <a:t>              to Reading University in </a:t>
            </a:r>
          </a:p>
          <a:p>
            <a:pPr fontAlgn="base">
              <a:lnSpc>
                <a:spcPct val="130000"/>
              </a:lnSpc>
              <a:spcBef>
                <a:spcPct val="0"/>
              </a:spcBef>
              <a:spcAft>
                <a:spcPct val="0"/>
              </a:spcAft>
            </a:pPr>
            <a:r>
              <a:rPr lang="en-US" altLang="zh-CN" sz="3600" b="1" smtClean="0">
                <a:solidFill>
                  <a:srgbClr val="000000"/>
                </a:solidFill>
                <a:latin typeface="Times New Roman" pitchFamily="18" charset="0"/>
              </a:rPr>
              <a:t>              England where you can study  </a:t>
            </a:r>
          </a:p>
          <a:p>
            <a:pPr fontAlgn="base">
              <a:lnSpc>
                <a:spcPct val="130000"/>
              </a:lnSpc>
              <a:spcBef>
                <a:spcPct val="0"/>
              </a:spcBef>
              <a:spcAft>
                <a:spcPct val="0"/>
              </a:spcAft>
            </a:pPr>
            <a:r>
              <a:rPr lang="en-US" altLang="zh-CN" sz="3600" b="1" smtClean="0">
                <a:solidFill>
                  <a:srgbClr val="000000"/>
                </a:solidFill>
                <a:latin typeface="Times New Roman" pitchFamily="18" charset="0"/>
              </a:rPr>
              <a:t>              all about robots. There is a                  </a:t>
            </a:r>
          </a:p>
          <a:p>
            <a:pPr fontAlgn="base">
              <a:lnSpc>
                <a:spcPct val="130000"/>
              </a:lnSpc>
              <a:spcBef>
                <a:spcPct val="0"/>
              </a:spcBef>
              <a:spcAft>
                <a:spcPct val="0"/>
              </a:spcAft>
            </a:pPr>
            <a:r>
              <a:rPr lang="en-US" altLang="zh-CN" sz="3600" b="1" smtClean="0">
                <a:solidFill>
                  <a:srgbClr val="000000"/>
                </a:solidFill>
                <a:latin typeface="Times New Roman" pitchFamily="18" charset="0"/>
              </a:rPr>
              <a:t>              special cybernetics (</a:t>
            </a:r>
            <a:r>
              <a:rPr lang="zh-CN" altLang="en-US" sz="3600" b="1" smtClean="0">
                <a:solidFill>
                  <a:srgbClr val="000000"/>
                </a:solidFill>
                <a:latin typeface="Times New Roman" pitchFamily="18" charset="0"/>
              </a:rPr>
              <a:t>控制论</a:t>
            </a:r>
            <a:r>
              <a:rPr lang="en-US" altLang="zh-CN" sz="3600" b="1" smtClean="0">
                <a:solidFill>
                  <a:srgbClr val="000000"/>
                </a:solidFill>
                <a:latin typeface="Times New Roman" pitchFamily="18" charset="0"/>
              </a:rPr>
              <a:t>)  </a:t>
            </a:r>
          </a:p>
          <a:p>
            <a:pPr fontAlgn="base">
              <a:lnSpc>
                <a:spcPct val="130000"/>
              </a:lnSpc>
              <a:spcBef>
                <a:spcPct val="0"/>
              </a:spcBef>
              <a:spcAft>
                <a:spcPct val="0"/>
              </a:spcAft>
            </a:pPr>
            <a:r>
              <a:rPr lang="en-US" altLang="zh-CN" sz="3600" b="1" smtClean="0">
                <a:solidFill>
                  <a:srgbClr val="000000"/>
                </a:solidFill>
                <a:latin typeface="Times New Roman" pitchFamily="18" charset="0"/>
              </a:rPr>
              <a:t>              department there.</a:t>
            </a:r>
          </a:p>
          <a:p>
            <a:pPr fontAlgn="base">
              <a:lnSpc>
                <a:spcPct val="130000"/>
              </a:lnSpc>
              <a:spcBef>
                <a:spcPct val="0"/>
              </a:spcBef>
              <a:spcAft>
                <a:spcPct val="0"/>
              </a:spcAft>
            </a:pPr>
            <a:r>
              <a:rPr lang="en-US" altLang="zh-CN" sz="3600" b="1" smtClean="0">
                <a:solidFill>
                  <a:srgbClr val="CC0066"/>
                </a:solidFill>
                <a:latin typeface="Times New Roman" pitchFamily="18" charset="0"/>
              </a:rPr>
              <a:t>MIKE</a:t>
            </a:r>
            <a:r>
              <a:rPr lang="en-US" altLang="zh-CN" sz="3600" b="1" smtClean="0">
                <a:solidFill>
                  <a:srgbClr val="000000"/>
                </a:solidFill>
                <a:latin typeface="Times New Roman" pitchFamily="18" charset="0"/>
              </a:rPr>
              <a:t>: What personality will be needed </a:t>
            </a:r>
          </a:p>
          <a:p>
            <a:pPr fontAlgn="base">
              <a:lnSpc>
                <a:spcPct val="130000"/>
              </a:lnSpc>
              <a:spcBef>
                <a:spcPct val="0"/>
              </a:spcBef>
              <a:spcAft>
                <a:spcPct val="0"/>
              </a:spcAft>
            </a:pPr>
            <a:r>
              <a:rPr lang="en-US" altLang="zh-CN" sz="3600" b="1" smtClean="0">
                <a:solidFill>
                  <a:srgbClr val="000000"/>
                </a:solidFill>
                <a:latin typeface="Times New Roman" pitchFamily="18" charset="0"/>
              </a:rPr>
              <a:t>              for that job?</a:t>
            </a:r>
          </a:p>
        </p:txBody>
      </p:sp>
    </p:spTree>
    <p:extLst>
      <p:ext uri="{BB962C8B-B14F-4D97-AF65-F5344CB8AC3E}">
        <p14:creationId xmlns:p14="http://schemas.microsoft.com/office/powerpoint/2010/main" val="2812975369"/>
      </p:ext>
    </p:extLst>
  </p:cSld>
  <p:clrMapOvr>
    <a:masterClrMapping/>
  </p:clrMapOvr>
  <p:transition>
    <p:check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4277" name="Rectangle 5"/>
          <p:cNvSpPr>
            <a:spLocks noChangeArrowheads="1"/>
          </p:cNvSpPr>
          <p:nvPr/>
        </p:nvSpPr>
        <p:spPr bwMode="auto">
          <a:xfrm>
            <a:off x="971550" y="1125538"/>
            <a:ext cx="7200900"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endParaRPr lang="zh-CN" altLang="zh-CN" sz="3600" b="1" smtClean="0">
              <a:solidFill>
                <a:srgbClr val="000000"/>
              </a:solidFill>
              <a:latin typeface="Times New Roman" pitchFamily="18" charset="0"/>
            </a:endParaRPr>
          </a:p>
        </p:txBody>
      </p:sp>
      <p:sp>
        <p:nvSpPr>
          <p:cNvPr id="54279" name="Rectangle 7"/>
          <p:cNvSpPr>
            <a:spLocks noChangeArrowheads="1"/>
          </p:cNvSpPr>
          <p:nvPr/>
        </p:nvSpPr>
        <p:spPr bwMode="auto">
          <a:xfrm>
            <a:off x="755650" y="981075"/>
            <a:ext cx="7848600" cy="509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smtClean="0">
                <a:solidFill>
                  <a:srgbClr val="0000FF"/>
                </a:solidFill>
                <a:latin typeface="Times New Roman" pitchFamily="18" charset="0"/>
              </a:rPr>
              <a:t>LI RU</a:t>
            </a:r>
            <a:r>
              <a:rPr lang="en-US" altLang="zh-CN" sz="3600" b="1" smtClean="0">
                <a:solidFill>
                  <a:srgbClr val="000000"/>
                </a:solidFill>
                <a:latin typeface="Times New Roman" pitchFamily="18" charset="0"/>
              </a:rPr>
              <a:t>: I think I need to be patient </a:t>
            </a:r>
          </a:p>
          <a:p>
            <a:pPr fontAlgn="base">
              <a:lnSpc>
                <a:spcPct val="130000"/>
              </a:lnSpc>
              <a:spcBef>
                <a:spcPct val="0"/>
              </a:spcBef>
              <a:spcAft>
                <a:spcPct val="0"/>
              </a:spcAft>
            </a:pPr>
            <a:r>
              <a:rPr lang="en-US" altLang="zh-CN" sz="3600" b="1" smtClean="0">
                <a:solidFill>
                  <a:srgbClr val="000000"/>
                </a:solidFill>
                <a:latin typeface="Times New Roman" pitchFamily="18" charset="0"/>
              </a:rPr>
              <a:t>             for my ideas which will take a </a:t>
            </a:r>
          </a:p>
          <a:p>
            <a:pPr fontAlgn="base">
              <a:lnSpc>
                <a:spcPct val="130000"/>
              </a:lnSpc>
              <a:spcBef>
                <a:spcPct val="0"/>
              </a:spcBef>
              <a:spcAft>
                <a:spcPct val="0"/>
              </a:spcAft>
            </a:pPr>
            <a:r>
              <a:rPr lang="en-US" altLang="zh-CN" sz="3600" b="1" smtClean="0">
                <a:solidFill>
                  <a:srgbClr val="000000"/>
                </a:solidFill>
                <a:latin typeface="Times New Roman" pitchFamily="18" charset="0"/>
              </a:rPr>
              <a:t>             long time to develop. I also </a:t>
            </a:r>
          </a:p>
          <a:p>
            <a:pPr fontAlgn="base">
              <a:lnSpc>
                <a:spcPct val="130000"/>
              </a:lnSpc>
              <a:spcBef>
                <a:spcPct val="0"/>
              </a:spcBef>
              <a:spcAft>
                <a:spcPct val="0"/>
              </a:spcAft>
            </a:pPr>
            <a:r>
              <a:rPr lang="en-US" altLang="zh-CN" sz="3600" b="1" smtClean="0">
                <a:solidFill>
                  <a:srgbClr val="000000"/>
                </a:solidFill>
                <a:latin typeface="Times New Roman" pitchFamily="18" charset="0"/>
              </a:rPr>
              <a:t>             need to be creative enough to </a:t>
            </a:r>
          </a:p>
          <a:p>
            <a:pPr fontAlgn="base">
              <a:lnSpc>
                <a:spcPct val="130000"/>
              </a:lnSpc>
              <a:spcBef>
                <a:spcPct val="0"/>
              </a:spcBef>
              <a:spcAft>
                <a:spcPct val="0"/>
              </a:spcAft>
            </a:pPr>
            <a:r>
              <a:rPr lang="en-US" altLang="zh-CN" sz="3600" b="1" smtClean="0">
                <a:solidFill>
                  <a:srgbClr val="000000"/>
                </a:solidFill>
                <a:latin typeface="Times New Roman" pitchFamily="18" charset="0"/>
              </a:rPr>
              <a:t>             have good ideas.</a:t>
            </a:r>
          </a:p>
          <a:p>
            <a:pPr fontAlgn="base">
              <a:lnSpc>
                <a:spcPct val="130000"/>
              </a:lnSpc>
              <a:spcBef>
                <a:spcPct val="0"/>
              </a:spcBef>
              <a:spcAft>
                <a:spcPct val="0"/>
              </a:spcAft>
            </a:pPr>
            <a:r>
              <a:rPr lang="en-US" altLang="zh-CN" sz="3600" b="1" smtClean="0">
                <a:solidFill>
                  <a:srgbClr val="CC0066"/>
                </a:solidFill>
                <a:latin typeface="Times New Roman" pitchFamily="18" charset="0"/>
              </a:rPr>
              <a:t>MIKE</a:t>
            </a:r>
            <a:r>
              <a:rPr lang="en-US" altLang="zh-CN" sz="3600" b="1" smtClean="0">
                <a:solidFill>
                  <a:srgbClr val="000000"/>
                </a:solidFill>
                <a:latin typeface="Times New Roman" pitchFamily="18" charset="0"/>
              </a:rPr>
              <a:t>: What experience will be </a:t>
            </a:r>
          </a:p>
          <a:p>
            <a:pPr fontAlgn="base">
              <a:lnSpc>
                <a:spcPct val="130000"/>
              </a:lnSpc>
              <a:spcBef>
                <a:spcPct val="0"/>
              </a:spcBef>
              <a:spcAft>
                <a:spcPct val="0"/>
              </a:spcAft>
            </a:pPr>
            <a:r>
              <a:rPr lang="en-US" altLang="zh-CN" sz="3600" b="1" smtClean="0">
                <a:solidFill>
                  <a:srgbClr val="000000"/>
                </a:solidFill>
                <a:latin typeface="Times New Roman" pitchFamily="18" charset="0"/>
              </a:rPr>
              <a:t>             most useful to you?</a:t>
            </a:r>
          </a:p>
        </p:txBody>
      </p:sp>
    </p:spTree>
    <p:extLst>
      <p:ext uri="{BB962C8B-B14F-4D97-AF65-F5344CB8AC3E}">
        <p14:creationId xmlns:p14="http://schemas.microsoft.com/office/powerpoint/2010/main" val="1737955858"/>
      </p:ext>
    </p:extLst>
  </p:cSld>
  <p:clrMapOvr>
    <a:masterClrMapping/>
  </p:clrMapOvr>
  <p:transition>
    <p:checke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3555" name="Rectangle 3"/>
          <p:cNvSpPr>
            <a:spLocks noGrp="1" noChangeArrowheads="1"/>
          </p:cNvSpPr>
          <p:nvPr>
            <p:ph type="body" idx="1"/>
          </p:nvPr>
        </p:nvSpPr>
        <p:spPr>
          <a:xfrm>
            <a:off x="827088" y="1196975"/>
            <a:ext cx="7777162" cy="4392613"/>
          </a:xfrm>
        </p:spPr>
        <p:txBody>
          <a:bodyPr/>
          <a:lstStyle/>
          <a:p>
            <a:pPr>
              <a:lnSpc>
                <a:spcPct val="130000"/>
              </a:lnSpc>
              <a:spcBef>
                <a:spcPct val="0"/>
              </a:spcBef>
              <a:buFontTx/>
              <a:buNone/>
            </a:pPr>
            <a:r>
              <a:rPr lang="en-US" altLang="zh-CN" sz="3600" b="1">
                <a:solidFill>
                  <a:srgbClr val="0000FF"/>
                </a:solidFill>
                <a:latin typeface="Times New Roman" pitchFamily="18" charset="0"/>
              </a:rPr>
              <a:t>LI RU</a:t>
            </a:r>
            <a:r>
              <a:rPr lang="en-US" altLang="zh-CN" sz="3600" b="1">
                <a:latin typeface="Times New Roman" pitchFamily="18" charset="0"/>
              </a:rPr>
              <a:t>: I think technology and </a:t>
            </a:r>
          </a:p>
          <a:p>
            <a:pPr>
              <a:lnSpc>
                <a:spcPct val="130000"/>
              </a:lnSpc>
              <a:spcBef>
                <a:spcPct val="0"/>
              </a:spcBef>
              <a:buFontTx/>
              <a:buNone/>
            </a:pPr>
            <a:r>
              <a:rPr lang="en-US" altLang="zh-CN" sz="3600" b="1">
                <a:latin typeface="Times New Roman" pitchFamily="18" charset="0"/>
              </a:rPr>
              <a:t>              engineering projects. I hope </a:t>
            </a:r>
          </a:p>
          <a:p>
            <a:pPr>
              <a:lnSpc>
                <a:spcPct val="130000"/>
              </a:lnSpc>
              <a:spcBef>
                <a:spcPct val="0"/>
              </a:spcBef>
              <a:buFontTx/>
              <a:buNone/>
            </a:pPr>
            <a:r>
              <a:rPr lang="en-US" altLang="zh-CN" sz="3600" b="1">
                <a:latin typeface="Times New Roman" pitchFamily="18" charset="0"/>
              </a:rPr>
              <a:t>              to work in a factory in my </a:t>
            </a:r>
          </a:p>
          <a:p>
            <a:pPr>
              <a:lnSpc>
                <a:spcPct val="130000"/>
              </a:lnSpc>
              <a:spcBef>
                <a:spcPct val="0"/>
              </a:spcBef>
              <a:buFontTx/>
              <a:buNone/>
            </a:pPr>
            <a:r>
              <a:rPr lang="en-US" altLang="zh-CN" sz="3600" b="1">
                <a:latin typeface="Times New Roman" pitchFamily="18" charset="0"/>
              </a:rPr>
              <a:t>              holidays.</a:t>
            </a:r>
          </a:p>
          <a:p>
            <a:pPr>
              <a:lnSpc>
                <a:spcPct val="130000"/>
              </a:lnSpc>
              <a:spcBef>
                <a:spcPct val="0"/>
              </a:spcBef>
              <a:buFontTx/>
              <a:buNone/>
            </a:pPr>
            <a:r>
              <a:rPr lang="en-US" altLang="zh-CN" sz="3600" b="1">
                <a:solidFill>
                  <a:srgbClr val="CC0066"/>
                </a:solidFill>
                <a:latin typeface="Times New Roman" pitchFamily="18" charset="0"/>
              </a:rPr>
              <a:t>MIKE</a:t>
            </a:r>
            <a:r>
              <a:rPr lang="en-US" altLang="zh-CN" sz="3600" b="1">
                <a:latin typeface="Times New Roman" pitchFamily="18" charset="0"/>
              </a:rPr>
              <a:t>: What kind of person makes a </a:t>
            </a:r>
          </a:p>
          <a:p>
            <a:pPr>
              <a:lnSpc>
                <a:spcPct val="130000"/>
              </a:lnSpc>
              <a:spcBef>
                <a:spcPct val="0"/>
              </a:spcBef>
              <a:buFontTx/>
              <a:buNone/>
            </a:pPr>
            <a:r>
              <a:rPr lang="en-US" altLang="zh-CN" sz="3600" b="1">
                <a:latin typeface="Times New Roman" pitchFamily="18" charset="0"/>
              </a:rPr>
              <a:t>              good inventor?</a:t>
            </a:r>
          </a:p>
        </p:txBody>
      </p:sp>
    </p:spTree>
    <p:extLst>
      <p:ext uri="{BB962C8B-B14F-4D97-AF65-F5344CB8AC3E}">
        <p14:creationId xmlns:p14="http://schemas.microsoft.com/office/powerpoint/2010/main" val="1947631376"/>
      </p:ext>
    </p:extLst>
  </p:cSld>
  <p:clrMapOvr>
    <a:masterClrMapping/>
  </p:clrMapOvr>
  <p:transition>
    <p:checke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4579" name="Rectangle 3"/>
          <p:cNvSpPr>
            <a:spLocks noGrp="1" noChangeArrowheads="1"/>
          </p:cNvSpPr>
          <p:nvPr>
            <p:ph type="body" idx="1"/>
          </p:nvPr>
        </p:nvSpPr>
        <p:spPr>
          <a:xfrm>
            <a:off x="468313" y="1701800"/>
            <a:ext cx="8280400" cy="4103688"/>
          </a:xfrm>
        </p:spPr>
        <p:txBody>
          <a:bodyPr/>
          <a:lstStyle/>
          <a:p>
            <a:pPr>
              <a:lnSpc>
                <a:spcPct val="130000"/>
              </a:lnSpc>
              <a:spcBef>
                <a:spcPct val="0"/>
              </a:spcBef>
              <a:buFontTx/>
              <a:buNone/>
            </a:pPr>
            <a:r>
              <a:rPr lang="en-US" altLang="zh-CN" sz="3600" b="1">
                <a:solidFill>
                  <a:srgbClr val="0000FF"/>
                </a:solidFill>
                <a:latin typeface="Times New Roman" pitchFamily="18" charset="0"/>
              </a:rPr>
              <a:t>LI RU</a:t>
            </a:r>
            <a:r>
              <a:rPr lang="en-US" altLang="zh-CN" sz="3600" b="1">
                <a:latin typeface="Times New Roman" pitchFamily="18" charset="0"/>
              </a:rPr>
              <a:t>: I think someone who is happy to </a:t>
            </a:r>
          </a:p>
          <a:p>
            <a:pPr>
              <a:lnSpc>
                <a:spcPct val="130000"/>
              </a:lnSpc>
              <a:spcBef>
                <a:spcPct val="0"/>
              </a:spcBef>
              <a:buFontTx/>
              <a:buNone/>
            </a:pPr>
            <a:r>
              <a:rPr lang="en-US" altLang="zh-CN" sz="3600" b="1">
                <a:latin typeface="Times New Roman" pitchFamily="18" charset="0"/>
              </a:rPr>
              <a:t>              persevere at something and </a:t>
            </a:r>
          </a:p>
          <a:p>
            <a:pPr>
              <a:lnSpc>
                <a:spcPct val="130000"/>
              </a:lnSpc>
              <a:spcBef>
                <a:spcPct val="0"/>
              </a:spcBef>
              <a:buFontTx/>
              <a:buNone/>
            </a:pPr>
            <a:r>
              <a:rPr lang="en-US" altLang="zh-CN" sz="3600" b="1">
                <a:latin typeface="Times New Roman" pitchFamily="18" charset="0"/>
              </a:rPr>
              <a:t>              learns from his mistakes.</a:t>
            </a:r>
          </a:p>
          <a:p>
            <a:pPr>
              <a:lnSpc>
                <a:spcPct val="130000"/>
              </a:lnSpc>
              <a:spcBef>
                <a:spcPct val="0"/>
              </a:spcBef>
              <a:buFontTx/>
              <a:buNone/>
            </a:pPr>
            <a:r>
              <a:rPr lang="en-US" altLang="zh-CN" sz="3600" b="1">
                <a:solidFill>
                  <a:srgbClr val="CC0066"/>
                </a:solidFill>
                <a:latin typeface="Times New Roman" pitchFamily="18" charset="0"/>
              </a:rPr>
              <a:t>MIKE</a:t>
            </a:r>
            <a:r>
              <a:rPr lang="en-US" altLang="zh-CN" sz="3600" b="1">
                <a:latin typeface="Times New Roman" pitchFamily="18" charset="0"/>
              </a:rPr>
              <a:t>: Thank you. I think designing </a:t>
            </a:r>
          </a:p>
          <a:p>
            <a:pPr>
              <a:lnSpc>
                <a:spcPct val="130000"/>
              </a:lnSpc>
              <a:spcBef>
                <a:spcPct val="0"/>
              </a:spcBef>
              <a:buFontTx/>
              <a:buNone/>
            </a:pPr>
            <a:r>
              <a:rPr lang="en-US" altLang="zh-CN" sz="3600" b="1">
                <a:latin typeface="Times New Roman" pitchFamily="18" charset="0"/>
              </a:rPr>
              <a:t>              robots sounds fun.</a:t>
            </a:r>
            <a:endParaRPr lang="en-US" altLang="zh-CN" sz="3600" b="1"/>
          </a:p>
        </p:txBody>
      </p:sp>
    </p:spTree>
    <p:extLst>
      <p:ext uri="{BB962C8B-B14F-4D97-AF65-F5344CB8AC3E}">
        <p14:creationId xmlns:p14="http://schemas.microsoft.com/office/powerpoint/2010/main" val="1265726419"/>
      </p:ext>
    </p:extLst>
  </p:cSld>
  <p:clrMapOvr>
    <a:masterClrMapping/>
  </p:clrMapOvr>
  <p:transition>
    <p:check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7282" name="Rectangle 2"/>
          <p:cNvSpPr>
            <a:spLocks noGrp="1" noChangeArrowheads="1"/>
          </p:cNvSpPr>
          <p:nvPr>
            <p:ph type="body" idx="4294967295"/>
          </p:nvPr>
        </p:nvSpPr>
        <p:spPr>
          <a:xfrm>
            <a:off x="395288" y="2133600"/>
            <a:ext cx="7940675" cy="3240088"/>
          </a:xfrm>
        </p:spPr>
        <p:txBody>
          <a:bodyPr/>
          <a:lstStyle/>
          <a:p>
            <a:pPr marL="446088" indent="-446088">
              <a:lnSpc>
                <a:spcPct val="120000"/>
              </a:lnSpc>
              <a:spcBef>
                <a:spcPct val="0"/>
              </a:spcBef>
              <a:buFontTx/>
              <a:buNone/>
            </a:pPr>
            <a:r>
              <a:rPr lang="en-US" altLang="zh-CN" sz="3600" b="1">
                <a:solidFill>
                  <a:srgbClr val="0000FF"/>
                </a:solidFill>
                <a:latin typeface="Times New Roman" pitchFamily="18" charset="0"/>
              </a:rPr>
              <a:t>Preview the part of Reading and </a:t>
            </a:r>
          </a:p>
          <a:p>
            <a:pPr marL="446088" indent="-446088">
              <a:lnSpc>
                <a:spcPct val="120000"/>
              </a:lnSpc>
              <a:spcBef>
                <a:spcPct val="0"/>
              </a:spcBef>
              <a:buFontTx/>
              <a:buNone/>
            </a:pPr>
            <a:r>
              <a:rPr lang="en-US" altLang="zh-CN" sz="3600" b="1">
                <a:solidFill>
                  <a:srgbClr val="0000FF"/>
                </a:solidFill>
                <a:latin typeface="Times New Roman" pitchFamily="18" charset="0"/>
              </a:rPr>
              <a:t>writing.</a:t>
            </a:r>
            <a:endParaRPr lang="en-US" altLang="zh-CN" sz="3600" b="1">
              <a:solidFill>
                <a:srgbClr val="990000"/>
              </a:solidFill>
              <a:latin typeface="Times New Roman" pitchFamily="18" charset="0"/>
            </a:endParaRPr>
          </a:p>
        </p:txBody>
      </p:sp>
      <p:pic>
        <p:nvPicPr>
          <p:cNvPr id="97283" name="Picture 3" descr="homework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975" y="476250"/>
            <a:ext cx="4081463" cy="1655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1359695"/>
      </p:ext>
    </p:extLst>
  </p:cSld>
  <p:clrMapOvr>
    <a:masterClrMapping/>
  </p:clrMapOvr>
  <p:transition>
    <p:pull di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7461333"/>
      </p:ext>
    </p:extLst>
  </p:cSld>
  <p:clrMapOvr>
    <a:masterClrMapping/>
  </p:clrMapOvr>
  <p:transition>
    <p:wheel spokes="3"/>
  </p:transition>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3600" b="1" i="0" u="none" strike="noStrike" cap="none" normalizeH="0" baseline="0" smtClean="0">
            <a:ln>
              <a:noFill/>
            </a:ln>
            <a:solidFill>
              <a:schemeClr val="tx1"/>
            </a:solidFill>
            <a:effectLst/>
            <a:latin typeface="Times New Roman" pitchFamily="18"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3600" b="1" i="0" u="none" strike="noStrike" cap="none" normalizeH="0" baseline="0" smtClean="0">
            <a:ln>
              <a:noFill/>
            </a:ln>
            <a:solidFill>
              <a:schemeClr val="tx1"/>
            </a:solidFill>
            <a:effectLst/>
            <a:latin typeface="Times New Roman" pitchFamily="18" charset="0"/>
            <a:ea typeface="宋体"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694</TotalTime>
  <Words>1044</Words>
  <Application>Microsoft Office PowerPoint</Application>
  <PresentationFormat>全屏显示(4:3)</PresentationFormat>
  <Paragraphs>121</Paragraphs>
  <Slides>27</Slides>
  <Notes>0</Notes>
  <HiddenSlides>0</HiddenSlides>
  <MMClips>0</MMClips>
  <ScaleCrop>false</ScaleCrop>
  <HeadingPairs>
    <vt:vector size="4" baseType="variant">
      <vt:variant>
        <vt:lpstr>主题</vt:lpstr>
      </vt:variant>
      <vt:variant>
        <vt:i4>3</vt:i4>
      </vt:variant>
      <vt:variant>
        <vt:lpstr>幻灯片标题</vt:lpstr>
      </vt:variant>
      <vt:variant>
        <vt:i4>27</vt:i4>
      </vt:variant>
    </vt:vector>
  </HeadingPairs>
  <TitlesOfParts>
    <vt:vector size="30" baseType="lpstr">
      <vt:lpstr>Office 主题</vt:lpstr>
      <vt:lpstr>默认设计模板</vt:lpstr>
      <vt:lpstr>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cp:lastModifiedBy>
  <cp:revision>8</cp:revision>
  <dcterms:created xsi:type="dcterms:W3CDTF">2017-09-15T02:31:53Z</dcterms:created>
  <dcterms:modified xsi:type="dcterms:W3CDTF">2017-09-16T02:57:28Z</dcterms:modified>
</cp:coreProperties>
</file>