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9" r:id="rId1"/>
  </p:sldMasterIdLst>
  <p:sldIdLst>
    <p:sldId id="257" r:id="rId2"/>
    <p:sldId id="275" r:id="rId3"/>
    <p:sldId id="304" r:id="rId4"/>
    <p:sldId id="268" r:id="rId5"/>
    <p:sldId id="277" r:id="rId6"/>
    <p:sldId id="278" r:id="rId7"/>
    <p:sldId id="279" r:id="rId8"/>
    <p:sldId id="281" r:id="rId9"/>
    <p:sldId id="283" r:id="rId10"/>
    <p:sldId id="284" r:id="rId11"/>
    <p:sldId id="272" r:id="rId12"/>
    <p:sldId id="286" r:id="rId13"/>
    <p:sldId id="289" r:id="rId14"/>
    <p:sldId id="290" r:id="rId15"/>
    <p:sldId id="291" r:id="rId16"/>
    <p:sldId id="292" r:id="rId17"/>
    <p:sldId id="293" r:id="rId18"/>
    <p:sldId id="296" r:id="rId19"/>
    <p:sldId id="299" r:id="rId20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宋体" charset="-122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宋体" charset="-122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宋体" charset="-122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宋体" charset="-122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宋体" charset="-122"/>
        <a:ea typeface="宋体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宋体" charset="-122"/>
        <a:ea typeface="宋体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宋体" charset="-122"/>
        <a:ea typeface="宋体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宋体" charset="-122"/>
        <a:ea typeface="宋体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宋体" charset="-122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66"/>
    <a:srgbClr val="0000FF"/>
    <a:srgbClr val="FFFF00"/>
    <a:srgbClr val="66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4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938" name="Group 2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39939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39940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9941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39942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39943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9944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39945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9946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9947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3994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676400"/>
            <a:ext cx="7772400" cy="1462088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994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39950" name="Rectangle 14"/>
          <p:cNvSpPr>
            <a:spLocks noGrp="1" noChangeArrowheads="1"/>
          </p:cNvSpPr>
          <p:nvPr>
            <p:ph type="dt" sz="half" idx="2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39951" name="Rectangle 15"/>
          <p:cNvSpPr>
            <a:spLocks noGrp="1" noChangeArrowheads="1"/>
          </p:cNvSpPr>
          <p:nvPr>
            <p:ph type="ftr" sz="quarter" idx="3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39952" name="Rectangle 1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6FF8B082-34BE-486F-A4B4-B49624F740E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3395FA-0945-489E-9C01-4CCEB0D945DD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EC45AC-50B0-4893-A8B3-BEE1141D21CA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720CFB-643A-49A3-8BB9-3F40645F3B3E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247D18-34D8-4A48-B199-3EF1800F2A1B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30FF00-7680-4790-AD39-629CEC79AA02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001A55-0A77-40A6-8ADB-0D259408818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23FB6D-D47E-41D0-8477-3530AA299DB5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0F5CC8-30F2-4618-AAA6-6D46FA5167B1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3C7314-804A-4D25-A107-4C34C23BA22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004050" y="214313"/>
            <a:ext cx="1951038" cy="59182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150938" y="214313"/>
            <a:ext cx="5700712" cy="59182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474687-69E2-4DF4-A928-5D363CA9327B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ChangeArrowheads="1"/>
          </p:cNvSpPr>
          <p:nvPr/>
        </p:nvSpPr>
        <p:spPr bwMode="ltGray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>
              <a:latin typeface="Tahoma" pitchFamily="34" charset="0"/>
            </a:endParaRPr>
          </a:p>
        </p:txBody>
      </p:sp>
      <p:sp>
        <p:nvSpPr>
          <p:cNvPr id="38915" name="Rectangle 3"/>
          <p:cNvSpPr>
            <a:spLocks noChangeArrowheads="1"/>
          </p:cNvSpPr>
          <p:nvPr/>
        </p:nvSpPr>
        <p:spPr bwMode="ltGray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>
              <a:latin typeface="Tahoma" pitchFamily="34" charset="0"/>
            </a:endParaRPr>
          </a:p>
        </p:txBody>
      </p:sp>
      <p:sp>
        <p:nvSpPr>
          <p:cNvPr id="38916" name="Rectangle 4"/>
          <p:cNvSpPr>
            <a:spLocks noChangeArrowheads="1"/>
          </p:cNvSpPr>
          <p:nvPr/>
        </p:nvSpPr>
        <p:spPr bwMode="ltGray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>
              <a:latin typeface="Tahoma" pitchFamily="34" charset="0"/>
            </a:endParaRPr>
          </a:p>
        </p:txBody>
      </p:sp>
      <p:sp>
        <p:nvSpPr>
          <p:cNvPr id="38917" name="Rectangle 5"/>
          <p:cNvSpPr>
            <a:spLocks noChangeArrowheads="1"/>
          </p:cNvSpPr>
          <p:nvPr/>
        </p:nvSpPr>
        <p:spPr bwMode="ltGray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>
              <a:latin typeface="Tahoma" pitchFamily="34" charset="0"/>
            </a:endParaRPr>
          </a:p>
        </p:txBody>
      </p:sp>
      <p:sp>
        <p:nvSpPr>
          <p:cNvPr id="38918" name="Rectangle 6"/>
          <p:cNvSpPr>
            <a:spLocks noChangeArrowheads="1"/>
          </p:cNvSpPr>
          <p:nvPr/>
        </p:nvSpPr>
        <p:spPr bwMode="ltGray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>
              <a:latin typeface="Tahoma" pitchFamily="34" charset="0"/>
            </a:endParaRPr>
          </a:p>
        </p:txBody>
      </p:sp>
      <p:sp>
        <p:nvSpPr>
          <p:cNvPr id="38919" name="Rectangle 7"/>
          <p:cNvSpPr>
            <a:spLocks noChangeArrowheads="1"/>
          </p:cNvSpPr>
          <p:nvPr/>
        </p:nvSpPr>
        <p:spPr bwMode="gray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>
              <a:latin typeface="Tahoma" pitchFamily="34" charset="0"/>
            </a:endParaRPr>
          </a:p>
        </p:txBody>
      </p:sp>
      <p:sp>
        <p:nvSpPr>
          <p:cNvPr id="38920" name="Rectangle 8"/>
          <p:cNvSpPr>
            <a:spLocks noChangeArrowheads="1"/>
          </p:cNvSpPr>
          <p:nvPr/>
        </p:nvSpPr>
        <p:spPr bwMode="gray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>
              <a:latin typeface="Tahoma" pitchFamily="34" charset="0"/>
            </a:endParaRPr>
          </a:p>
        </p:txBody>
      </p:sp>
      <p:sp>
        <p:nvSpPr>
          <p:cNvPr id="38921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214313"/>
            <a:ext cx="7793037" cy="146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38922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3892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 b="0">
                <a:latin typeface="+mn-lt"/>
              </a:defRPr>
            </a:lvl1pPr>
          </a:lstStyle>
          <a:p>
            <a:endParaRPr lang="en-US" altLang="zh-CN"/>
          </a:p>
        </p:txBody>
      </p:sp>
      <p:sp>
        <p:nvSpPr>
          <p:cNvPr id="3892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 b="0">
                <a:latin typeface="+mn-lt"/>
              </a:defRPr>
            </a:lvl1pPr>
          </a:lstStyle>
          <a:p>
            <a:endParaRPr lang="en-US" altLang="zh-CN"/>
          </a:p>
        </p:txBody>
      </p:sp>
      <p:sp>
        <p:nvSpPr>
          <p:cNvPr id="3892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 b="0">
                <a:latin typeface="+mn-lt"/>
              </a:defRPr>
            </a:lvl1pPr>
          </a:lstStyle>
          <a:p>
            <a:fld id="{1BBD4B0C-B9D7-4184-BECA-67938BE1DC4B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charset="-122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charset="-122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charset="-122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第二单元 题图（图）"/>
          <p:cNvPicPr>
            <a:picLocks noChangeAspect="1" noChangeArrowheads="1"/>
          </p:cNvPicPr>
          <p:nvPr/>
        </p:nvPicPr>
        <p:blipFill>
          <a:blip r:embed="rId2"/>
          <a:srcRect b="1013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2776538" y="1514475"/>
            <a:ext cx="4100512" cy="762000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4400">
                <a:solidFill>
                  <a:schemeClr val="hlink"/>
                </a:solidFill>
                <a:latin typeface="Times New Roman" pitchFamily="18" charset="0"/>
              </a:rPr>
              <a:t>课题</a:t>
            </a:r>
            <a:r>
              <a:rPr kumimoji="1" lang="en-US" altLang="zh-CN" sz="4400">
                <a:solidFill>
                  <a:schemeClr val="hlink"/>
                </a:solidFill>
                <a:latin typeface="Times New Roman" pitchFamily="18" charset="0"/>
              </a:rPr>
              <a:t>1   </a:t>
            </a:r>
            <a:r>
              <a:rPr kumimoji="1" lang="zh-CN" altLang="en-US" sz="4400">
                <a:solidFill>
                  <a:schemeClr val="hlink"/>
                </a:solidFill>
                <a:latin typeface="Times New Roman" pitchFamily="18" charset="0"/>
              </a:rPr>
              <a:t>空     气</a:t>
            </a:r>
          </a:p>
        </p:txBody>
      </p:sp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3954463" y="2708275"/>
            <a:ext cx="1409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FF00"/>
                </a:solidFill>
                <a:latin typeface="Tahoma" pitchFamily="34" charset="0"/>
              </a:rPr>
              <a:t>第二课时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Rot="1" noChangeArrowheads="1"/>
          </p:cNvSpPr>
          <p:nvPr/>
        </p:nvSpPr>
        <p:spPr bwMode="auto">
          <a:xfrm>
            <a:off x="323850" y="1341438"/>
            <a:ext cx="8496300" cy="5256212"/>
          </a:xfrm>
          <a:prstGeom prst="rect">
            <a:avLst/>
          </a:prstGeom>
          <a:gradFill rotWithShape="0">
            <a:gsLst>
              <a:gs pos="0">
                <a:srgbClr val="CCFFCC"/>
              </a:gs>
              <a:gs pos="50000">
                <a:schemeClr val="bg1"/>
              </a:gs>
              <a:gs pos="100000">
                <a:srgbClr val="CCFFCC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lnSpc>
                <a:spcPct val="125000"/>
              </a:lnSpc>
              <a:spcBef>
                <a:spcPct val="20000"/>
              </a:spcBef>
            </a:pPr>
            <a:r>
              <a:rPr kumimoji="1" lang="en-US" altLang="zh-CN" sz="3200">
                <a:latin typeface="Times New Roman" pitchFamily="18" charset="0"/>
              </a:rPr>
              <a:t>    </a:t>
            </a:r>
            <a:r>
              <a:rPr kumimoji="1" lang="zh-CN" altLang="en-US" sz="3200">
                <a:solidFill>
                  <a:schemeClr val="hlink"/>
                </a:solidFill>
                <a:latin typeface="Times New Roman" pitchFamily="18" charset="0"/>
              </a:rPr>
              <a:t>空气的组成</a:t>
            </a:r>
            <a:r>
              <a:rPr kumimoji="1" lang="zh-CN" altLang="en-US" sz="3200">
                <a:latin typeface="Times New Roman" pitchFamily="18" charset="0"/>
              </a:rPr>
              <a:t>在通常情况下是</a:t>
            </a:r>
            <a:r>
              <a:rPr kumimoji="1" lang="zh-CN" altLang="en-US" sz="3200">
                <a:solidFill>
                  <a:schemeClr val="hlink"/>
                </a:solidFill>
                <a:latin typeface="Times New Roman" pitchFamily="18" charset="0"/>
              </a:rPr>
              <a:t>相对稳定</a:t>
            </a:r>
            <a:r>
              <a:rPr kumimoji="1" lang="zh-CN" altLang="en-US" sz="3200">
                <a:latin typeface="Times New Roman" pitchFamily="18" charset="0"/>
              </a:rPr>
              <a:t>的，在下列情况下，空气的组成会不会发生改变呢？请你</a:t>
            </a:r>
            <a:r>
              <a:rPr kumimoji="1" lang="zh-CN" altLang="en-US" sz="3200">
                <a:solidFill>
                  <a:schemeClr val="hlink"/>
                </a:solidFill>
                <a:latin typeface="Times New Roman" pitchFamily="18" charset="0"/>
              </a:rPr>
              <a:t>比较</a:t>
            </a:r>
            <a:r>
              <a:rPr kumimoji="1" lang="zh-CN" altLang="en-US" sz="3200">
                <a:latin typeface="Times New Roman" pitchFamily="18" charset="0"/>
              </a:rPr>
              <a:t>以下场所空气中氧气的含量：</a:t>
            </a:r>
          </a:p>
          <a:p>
            <a:pPr marL="342900" indent="-342900">
              <a:lnSpc>
                <a:spcPct val="125000"/>
              </a:lnSpc>
              <a:spcBef>
                <a:spcPct val="20000"/>
              </a:spcBef>
            </a:pPr>
            <a:r>
              <a:rPr kumimoji="1" lang="zh-CN" altLang="en-US" sz="3200">
                <a:latin typeface="Times New Roman" pitchFamily="18" charset="0"/>
              </a:rPr>
              <a:t>   （</a:t>
            </a:r>
            <a:r>
              <a:rPr kumimoji="1" lang="en-US" altLang="zh-CN" sz="3200">
                <a:latin typeface="Times New Roman" pitchFamily="18" charset="0"/>
              </a:rPr>
              <a:t>1</a:t>
            </a:r>
            <a:r>
              <a:rPr kumimoji="1" lang="zh-CN" altLang="en-US" sz="3200">
                <a:latin typeface="Times New Roman" pitchFamily="18" charset="0"/>
              </a:rPr>
              <a:t>）正在上课教室内</a:t>
            </a:r>
            <a:r>
              <a:rPr kumimoji="1" lang="zh-CN" altLang="en-US" sz="3200" u="sng">
                <a:latin typeface="Times New Roman" pitchFamily="18" charset="0"/>
              </a:rPr>
              <a:t>          </a:t>
            </a:r>
            <a:r>
              <a:rPr kumimoji="1" lang="zh-CN" altLang="en-US" sz="3200">
                <a:latin typeface="Times New Roman" pitchFamily="18" charset="0"/>
              </a:rPr>
              <a:t>操场</a:t>
            </a:r>
          </a:p>
          <a:p>
            <a:pPr marL="342900" indent="-342900">
              <a:lnSpc>
                <a:spcPct val="125000"/>
              </a:lnSpc>
              <a:spcBef>
                <a:spcPct val="20000"/>
              </a:spcBef>
            </a:pPr>
            <a:r>
              <a:rPr kumimoji="1" lang="zh-CN" altLang="en-US" sz="3200">
                <a:latin typeface="Times New Roman" pitchFamily="18" charset="0"/>
              </a:rPr>
              <a:t>	（</a:t>
            </a:r>
            <a:r>
              <a:rPr kumimoji="1" lang="en-US" altLang="zh-CN" sz="3200">
                <a:latin typeface="Times New Roman" pitchFamily="18" charset="0"/>
              </a:rPr>
              <a:t>2</a:t>
            </a:r>
            <a:r>
              <a:rPr kumimoji="1" lang="zh-CN" altLang="en-US" sz="3200">
                <a:latin typeface="Times New Roman" pitchFamily="18" charset="0"/>
              </a:rPr>
              <a:t>）厨房</a:t>
            </a:r>
            <a:r>
              <a:rPr kumimoji="1" lang="zh-CN" altLang="en-US" sz="3200" u="sng">
                <a:latin typeface="Times New Roman" pitchFamily="18" charset="0"/>
              </a:rPr>
              <a:t>          </a:t>
            </a:r>
            <a:r>
              <a:rPr kumimoji="1" lang="zh-CN" altLang="en-US" sz="3200">
                <a:latin typeface="Times New Roman" pitchFamily="18" charset="0"/>
              </a:rPr>
              <a:t>阳台</a:t>
            </a:r>
          </a:p>
          <a:p>
            <a:pPr marL="342900" indent="-342900">
              <a:lnSpc>
                <a:spcPct val="125000"/>
              </a:lnSpc>
              <a:spcBef>
                <a:spcPct val="20000"/>
              </a:spcBef>
            </a:pPr>
            <a:r>
              <a:rPr kumimoji="1" lang="zh-CN" altLang="en-US" sz="3200">
                <a:latin typeface="Times New Roman" pitchFamily="18" charset="0"/>
              </a:rPr>
              <a:t>	（</a:t>
            </a:r>
            <a:r>
              <a:rPr kumimoji="1" lang="en-US" altLang="zh-CN" sz="3200">
                <a:latin typeface="Times New Roman" pitchFamily="18" charset="0"/>
              </a:rPr>
              <a:t>3</a:t>
            </a:r>
            <a:r>
              <a:rPr kumimoji="1" lang="zh-CN" altLang="en-US" sz="3200">
                <a:latin typeface="Times New Roman" pitchFamily="18" charset="0"/>
              </a:rPr>
              <a:t>）白天的森林</a:t>
            </a:r>
            <a:r>
              <a:rPr kumimoji="1" lang="zh-CN" altLang="en-US" sz="3200" u="sng">
                <a:latin typeface="Times New Roman" pitchFamily="18" charset="0"/>
              </a:rPr>
              <a:t>             </a:t>
            </a:r>
            <a:r>
              <a:rPr kumimoji="1" lang="zh-CN" altLang="en-US" sz="3200">
                <a:latin typeface="Times New Roman" pitchFamily="18" charset="0"/>
              </a:rPr>
              <a:t>夜晚的森林</a:t>
            </a:r>
          </a:p>
          <a:p>
            <a:pPr marL="342900" indent="-342900">
              <a:lnSpc>
                <a:spcPct val="125000"/>
              </a:lnSpc>
              <a:spcBef>
                <a:spcPct val="20000"/>
              </a:spcBef>
            </a:pPr>
            <a:r>
              <a:rPr kumimoji="1" lang="zh-CN" altLang="en-US" sz="3200">
                <a:latin typeface="Times New Roman" pitchFamily="18" charset="0"/>
              </a:rPr>
              <a:t>	  说说你的理由。</a:t>
            </a:r>
          </a:p>
        </p:txBody>
      </p:sp>
      <p:sp>
        <p:nvSpPr>
          <p:cNvPr id="41987" name="Rectangle 3" descr="小网格"/>
          <p:cNvSpPr>
            <a:spLocks noRot="1" noChangeArrowheads="1"/>
          </p:cNvSpPr>
          <p:nvPr/>
        </p:nvSpPr>
        <p:spPr bwMode="auto">
          <a:xfrm>
            <a:off x="3581400" y="228600"/>
            <a:ext cx="1905000" cy="968375"/>
          </a:xfrm>
          <a:prstGeom prst="rect">
            <a:avLst/>
          </a:prstGeom>
          <a:pattFill prst="smGrid">
            <a:fgClr>
              <a:srgbClr val="99FF99"/>
            </a:fgClr>
            <a:bgClr>
              <a:schemeClr val="bg1"/>
            </a:bgClr>
          </a:pattFill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kumimoji="1" lang="zh-CN" altLang="en-US" sz="4400">
                <a:solidFill>
                  <a:srgbClr val="0000FF"/>
                </a:solidFill>
                <a:latin typeface="Times New Roman" pitchFamily="18" charset="0"/>
              </a:rPr>
              <a:t>想一想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8" name="Picture 4" descr="图2-5　氧气的用途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51275" y="2136775"/>
            <a:ext cx="5184775" cy="4029075"/>
          </a:xfrm>
          <a:prstGeom prst="rect">
            <a:avLst/>
          </a:prstGeom>
          <a:noFill/>
        </p:spPr>
      </p:pic>
      <p:sp>
        <p:nvSpPr>
          <p:cNvPr id="72709" name="Text Box 5"/>
          <p:cNvSpPr txBox="1">
            <a:spLocks noChangeArrowheads="1"/>
          </p:cNvSpPr>
          <p:nvPr/>
        </p:nvSpPr>
        <p:spPr bwMode="auto">
          <a:xfrm>
            <a:off x="1314450" y="1120775"/>
            <a:ext cx="5562600" cy="579438"/>
          </a:xfrm>
          <a:prstGeom prst="rect">
            <a:avLst/>
          </a:prstGeom>
          <a:gradFill rotWithShape="0">
            <a:gsLst>
              <a:gs pos="0">
                <a:schemeClr val="accent1"/>
              </a:gs>
              <a:gs pos="50000">
                <a:schemeClr val="bg1"/>
              </a:gs>
              <a:gs pos="100000">
                <a:schemeClr val="accent1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>
                <a:latin typeface="Times New Roman" pitchFamily="18" charset="0"/>
              </a:rPr>
              <a:t>二、空气是一种宝贵的资源</a:t>
            </a:r>
          </a:p>
        </p:txBody>
      </p:sp>
      <p:sp>
        <p:nvSpPr>
          <p:cNvPr id="72710" name="Text Box 6"/>
          <p:cNvSpPr txBox="1">
            <a:spLocks noChangeArrowheads="1"/>
          </p:cNvSpPr>
          <p:nvPr/>
        </p:nvSpPr>
        <p:spPr bwMode="auto">
          <a:xfrm>
            <a:off x="395288" y="2060575"/>
            <a:ext cx="21113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chemeClr val="tx2"/>
                </a:solidFill>
                <a:latin typeface="Tahoma" pitchFamily="34" charset="0"/>
              </a:rPr>
              <a:t>1</a:t>
            </a:r>
            <a:r>
              <a:rPr lang="zh-CN" altLang="en-US">
                <a:solidFill>
                  <a:schemeClr val="tx2"/>
                </a:solidFill>
                <a:latin typeface="Tahoma" pitchFamily="34" charset="0"/>
              </a:rPr>
              <a:t>、氧气  </a:t>
            </a:r>
            <a:r>
              <a:rPr lang="en-US" altLang="zh-CN">
                <a:solidFill>
                  <a:schemeClr val="tx2"/>
                </a:solidFill>
                <a:latin typeface="Tahoma" pitchFamily="34" charset="0"/>
              </a:rPr>
              <a:t>(O</a:t>
            </a:r>
            <a:r>
              <a:rPr lang="en-US" altLang="zh-CN" baseline="-25000">
                <a:solidFill>
                  <a:schemeClr val="tx2"/>
                </a:solidFill>
                <a:latin typeface="Tahoma" pitchFamily="34" charset="0"/>
              </a:rPr>
              <a:t>2</a:t>
            </a:r>
            <a:r>
              <a:rPr lang="en-US" altLang="zh-CN">
                <a:solidFill>
                  <a:schemeClr val="tx2"/>
                </a:solidFill>
                <a:latin typeface="Tahoma" pitchFamily="34" charset="0"/>
              </a:rPr>
              <a:t>)</a:t>
            </a:r>
          </a:p>
        </p:txBody>
      </p:sp>
      <p:sp>
        <p:nvSpPr>
          <p:cNvPr id="72711" name="Text Box 7"/>
          <p:cNvSpPr txBox="1">
            <a:spLocks noChangeArrowheads="1"/>
          </p:cNvSpPr>
          <p:nvPr/>
        </p:nvSpPr>
        <p:spPr bwMode="auto">
          <a:xfrm>
            <a:off x="468313" y="5132388"/>
            <a:ext cx="24479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solidFill>
                  <a:schemeClr val="hlink"/>
                </a:solidFill>
              </a:rPr>
              <a:t>④</a:t>
            </a:r>
            <a:r>
              <a:rPr lang="zh-CN" altLang="en-US">
                <a:solidFill>
                  <a:schemeClr val="hlink"/>
                </a:solidFill>
              </a:rPr>
              <a:t>化工生产</a:t>
            </a:r>
          </a:p>
        </p:txBody>
      </p:sp>
      <p:sp>
        <p:nvSpPr>
          <p:cNvPr id="72712" name="Rectangle 8"/>
          <p:cNvSpPr>
            <a:spLocks noChangeArrowheads="1"/>
          </p:cNvSpPr>
          <p:nvPr/>
        </p:nvSpPr>
        <p:spPr bwMode="auto">
          <a:xfrm>
            <a:off x="468313" y="2708275"/>
            <a:ext cx="32702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solidFill>
                  <a:schemeClr val="hlink"/>
                </a:solidFill>
              </a:rPr>
              <a:t>①</a:t>
            </a:r>
            <a:r>
              <a:rPr lang="zh-CN" altLang="en-US">
                <a:solidFill>
                  <a:schemeClr val="hlink"/>
                </a:solidFill>
              </a:rPr>
              <a:t>用于供给呼吸，</a:t>
            </a:r>
          </a:p>
        </p:txBody>
      </p:sp>
      <p:sp>
        <p:nvSpPr>
          <p:cNvPr id="72713" name="Rectangle 9"/>
          <p:cNvSpPr>
            <a:spLocks noChangeArrowheads="1"/>
          </p:cNvSpPr>
          <p:nvPr/>
        </p:nvSpPr>
        <p:spPr bwMode="auto">
          <a:xfrm>
            <a:off x="457200" y="4027488"/>
            <a:ext cx="2317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chemeClr val="hlink"/>
                </a:solidFill>
              </a:rPr>
              <a:t>②</a:t>
            </a:r>
            <a:r>
              <a:rPr lang="zh-CN" altLang="en-US">
                <a:solidFill>
                  <a:schemeClr val="hlink"/>
                </a:solidFill>
              </a:rPr>
              <a:t>用于支持燃烧</a:t>
            </a:r>
          </a:p>
        </p:txBody>
      </p:sp>
      <p:sp>
        <p:nvSpPr>
          <p:cNvPr id="72714" name="Rectangle 10"/>
          <p:cNvSpPr>
            <a:spLocks noChangeArrowheads="1"/>
          </p:cNvSpPr>
          <p:nvPr/>
        </p:nvSpPr>
        <p:spPr bwMode="auto">
          <a:xfrm>
            <a:off x="468313" y="4556125"/>
            <a:ext cx="2927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chemeClr val="hlink"/>
                </a:solidFill>
              </a:rPr>
              <a:t>③</a:t>
            </a:r>
            <a:r>
              <a:rPr lang="zh-CN" altLang="en-US">
                <a:solidFill>
                  <a:schemeClr val="hlink"/>
                </a:solidFill>
              </a:rPr>
              <a:t>炼钢、气焊、气割</a:t>
            </a:r>
          </a:p>
        </p:txBody>
      </p:sp>
      <p:sp>
        <p:nvSpPr>
          <p:cNvPr id="72715" name="Rectangle 11"/>
          <p:cNvSpPr>
            <a:spLocks noChangeArrowheads="1"/>
          </p:cNvSpPr>
          <p:nvPr/>
        </p:nvSpPr>
        <p:spPr bwMode="auto">
          <a:xfrm>
            <a:off x="468313" y="2708275"/>
            <a:ext cx="457200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solidFill>
                  <a:srgbClr val="0000FF"/>
                </a:solidFill>
              </a:rPr>
              <a:t>               </a:t>
            </a:r>
            <a:r>
              <a:rPr lang="zh-CN" altLang="en-US">
                <a:solidFill>
                  <a:srgbClr val="0000FF"/>
                </a:solidFill>
              </a:rPr>
              <a:t>如：</a:t>
            </a:r>
          </a:p>
          <a:p>
            <a:r>
              <a:rPr lang="zh-CN" altLang="en-US">
                <a:solidFill>
                  <a:srgbClr val="0000FF"/>
                </a:solidFill>
              </a:rPr>
              <a:t>  动植物呼吸、医疗急 </a:t>
            </a:r>
          </a:p>
          <a:p>
            <a:r>
              <a:rPr lang="zh-CN" altLang="en-US">
                <a:solidFill>
                  <a:srgbClr val="0000FF"/>
                </a:solidFill>
              </a:rPr>
              <a:t>  救、宇宙航行、潜水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27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27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27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72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727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727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1" dur="2000"/>
                                        <p:tgtEl>
                                          <p:spTgt spid="727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6" dur="500"/>
                                        <p:tgtEl>
                                          <p:spTgt spid="727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727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10" grpId="0"/>
      <p:bldP spid="72711" grpId="0"/>
      <p:bldP spid="72712" grpId="0"/>
      <p:bldP spid="72713" grpId="0"/>
      <p:bldP spid="72714" grpId="0"/>
      <p:bldP spid="727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3" name="Text Box 5"/>
          <p:cNvSpPr txBox="1">
            <a:spLocks noChangeArrowheads="1"/>
          </p:cNvSpPr>
          <p:nvPr/>
        </p:nvSpPr>
        <p:spPr bwMode="auto">
          <a:xfrm>
            <a:off x="1166813" y="2179638"/>
            <a:ext cx="21113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0000FF"/>
                </a:solidFill>
                <a:latin typeface="Tahoma" pitchFamily="34" charset="0"/>
              </a:rPr>
              <a:t>2</a:t>
            </a:r>
            <a:r>
              <a:rPr lang="zh-CN" altLang="en-US">
                <a:solidFill>
                  <a:srgbClr val="0000FF"/>
                </a:solidFill>
                <a:latin typeface="Tahoma" pitchFamily="34" charset="0"/>
              </a:rPr>
              <a:t>、氮气  </a:t>
            </a:r>
            <a:r>
              <a:rPr lang="en-US" altLang="zh-CN">
                <a:solidFill>
                  <a:srgbClr val="0000FF"/>
                </a:solidFill>
                <a:latin typeface="Tahoma" pitchFamily="34" charset="0"/>
              </a:rPr>
              <a:t>(N</a:t>
            </a:r>
            <a:r>
              <a:rPr lang="en-US" altLang="zh-CN" baseline="-25000">
                <a:solidFill>
                  <a:srgbClr val="0000FF"/>
                </a:solidFill>
                <a:latin typeface="Tahoma" pitchFamily="34" charset="0"/>
              </a:rPr>
              <a:t>2</a:t>
            </a:r>
            <a:r>
              <a:rPr lang="en-US" altLang="zh-CN">
                <a:solidFill>
                  <a:srgbClr val="0000FF"/>
                </a:solidFill>
                <a:latin typeface="Tahoma" pitchFamily="34" charset="0"/>
              </a:rPr>
              <a:t>)</a:t>
            </a:r>
          </a:p>
        </p:txBody>
      </p:sp>
      <p:sp>
        <p:nvSpPr>
          <p:cNvPr id="27658" name="Text Box 10"/>
          <p:cNvSpPr txBox="1">
            <a:spLocks noChangeArrowheads="1"/>
          </p:cNvSpPr>
          <p:nvPr/>
        </p:nvSpPr>
        <p:spPr bwMode="auto">
          <a:xfrm>
            <a:off x="1314450" y="1120775"/>
            <a:ext cx="5562600" cy="579438"/>
          </a:xfrm>
          <a:prstGeom prst="rect">
            <a:avLst/>
          </a:prstGeom>
          <a:gradFill rotWithShape="0">
            <a:gsLst>
              <a:gs pos="0">
                <a:schemeClr val="accent1"/>
              </a:gs>
              <a:gs pos="50000">
                <a:schemeClr val="bg1"/>
              </a:gs>
              <a:gs pos="100000">
                <a:schemeClr val="accent1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>
                <a:latin typeface="Times New Roman" pitchFamily="18" charset="0"/>
              </a:rPr>
              <a:t>二、空气是一种宝贵的资源</a:t>
            </a:r>
          </a:p>
        </p:txBody>
      </p:sp>
      <p:pic>
        <p:nvPicPr>
          <p:cNvPr id="27659" name="Picture 11" descr="图2-6　氮气用于磁悬浮列车、化工原料、食品充氮防腐等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2987675"/>
            <a:ext cx="7993062" cy="29622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5" name="Picture 3" descr="氮气的用途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0363" y="44450"/>
            <a:ext cx="8459787" cy="4238625"/>
          </a:xfrm>
          <a:prstGeom prst="rect">
            <a:avLst/>
          </a:prstGeom>
          <a:noFill/>
        </p:spPr>
      </p:pic>
      <p:sp>
        <p:nvSpPr>
          <p:cNvPr id="44038" name="Text Box 6"/>
          <p:cNvSpPr txBox="1">
            <a:spLocks noChangeArrowheads="1"/>
          </p:cNvSpPr>
          <p:nvPr/>
        </p:nvSpPr>
        <p:spPr bwMode="auto">
          <a:xfrm>
            <a:off x="706438" y="4437063"/>
            <a:ext cx="5060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0000FF"/>
                </a:solidFill>
              </a:rPr>
              <a:t>①</a:t>
            </a:r>
            <a:r>
              <a:rPr lang="zh-CN" altLang="en-US">
                <a:solidFill>
                  <a:srgbClr val="0000FF"/>
                </a:solidFill>
              </a:rPr>
              <a:t>作保护气，填充灯泡和食品包装，</a:t>
            </a:r>
          </a:p>
        </p:txBody>
      </p:sp>
      <p:sp>
        <p:nvSpPr>
          <p:cNvPr id="44039" name="Rectangle 7"/>
          <p:cNvSpPr>
            <a:spLocks noChangeArrowheads="1"/>
          </p:cNvSpPr>
          <p:nvPr/>
        </p:nvSpPr>
        <p:spPr bwMode="auto">
          <a:xfrm>
            <a:off x="684213" y="6092825"/>
            <a:ext cx="457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solidFill>
                  <a:srgbClr val="0000FF"/>
                </a:solidFill>
              </a:rPr>
              <a:t>④</a:t>
            </a:r>
            <a:r>
              <a:rPr lang="zh-CN" altLang="en-US">
                <a:solidFill>
                  <a:srgbClr val="0000FF"/>
                </a:solidFill>
              </a:rPr>
              <a:t>制硝酸和化肥的重要原料，</a:t>
            </a:r>
          </a:p>
        </p:txBody>
      </p:sp>
      <p:sp>
        <p:nvSpPr>
          <p:cNvPr id="44040" name="Rectangle 8"/>
          <p:cNvSpPr>
            <a:spLocks noChangeArrowheads="1"/>
          </p:cNvSpPr>
          <p:nvPr/>
        </p:nvSpPr>
        <p:spPr bwMode="auto">
          <a:xfrm>
            <a:off x="684213" y="5013325"/>
            <a:ext cx="2622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0000FF"/>
                </a:solidFill>
              </a:rPr>
              <a:t>②</a:t>
            </a:r>
            <a:r>
              <a:rPr lang="zh-CN" altLang="en-US">
                <a:solidFill>
                  <a:srgbClr val="0000FF"/>
                </a:solidFill>
              </a:rPr>
              <a:t>医疗冷冻麻醉，</a:t>
            </a:r>
          </a:p>
        </p:txBody>
      </p:sp>
      <p:sp>
        <p:nvSpPr>
          <p:cNvPr id="44041" name="Rectangle 9"/>
          <p:cNvSpPr>
            <a:spLocks noChangeArrowheads="1"/>
          </p:cNvSpPr>
          <p:nvPr/>
        </p:nvSpPr>
        <p:spPr bwMode="auto">
          <a:xfrm>
            <a:off x="684213" y="5564188"/>
            <a:ext cx="4451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0000FF"/>
                </a:solidFill>
              </a:rPr>
              <a:t>③</a:t>
            </a:r>
            <a:r>
              <a:rPr lang="zh-CN" altLang="en-US">
                <a:solidFill>
                  <a:srgbClr val="0000FF"/>
                </a:solidFill>
              </a:rPr>
              <a:t>制造低温环境显示超导性能。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4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44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4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44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8" grpId="0"/>
      <p:bldP spid="44039" grpId="0"/>
      <p:bldP spid="44040" grpId="0"/>
      <p:bldP spid="4404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ext Box 2"/>
          <p:cNvSpPr txBox="1">
            <a:spLocks noChangeArrowheads="1"/>
          </p:cNvSpPr>
          <p:nvPr/>
        </p:nvSpPr>
        <p:spPr bwMode="auto">
          <a:xfrm>
            <a:off x="1104900" y="2676525"/>
            <a:ext cx="75374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  <a:latin typeface="Tahoma" pitchFamily="34" charset="0"/>
              </a:rPr>
              <a:t>在测定空气中氧气含量的实验中，集气瓶内剩下的气体</a:t>
            </a:r>
          </a:p>
          <a:p>
            <a:r>
              <a:rPr lang="zh-CN" altLang="en-US">
                <a:solidFill>
                  <a:srgbClr val="0000FF"/>
                </a:solidFill>
                <a:latin typeface="Tahoma" pitchFamily="34" charset="0"/>
              </a:rPr>
              <a:t>主要是什么？结合实验和日常生活经验进行讨论。</a:t>
            </a:r>
          </a:p>
        </p:txBody>
      </p:sp>
      <p:sp>
        <p:nvSpPr>
          <p:cNvPr id="45059" name="Text Box 3"/>
          <p:cNvSpPr txBox="1">
            <a:spLocks noChangeArrowheads="1"/>
          </p:cNvSpPr>
          <p:nvPr/>
        </p:nvSpPr>
        <p:spPr bwMode="auto">
          <a:xfrm>
            <a:off x="404813" y="3690938"/>
            <a:ext cx="86502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0000FF"/>
                </a:solidFill>
                <a:latin typeface="Tahoma" pitchFamily="34" charset="0"/>
              </a:rPr>
              <a:t>1</a:t>
            </a:r>
            <a:r>
              <a:rPr lang="zh-CN" altLang="en-US">
                <a:solidFill>
                  <a:srgbClr val="0000FF"/>
                </a:solidFill>
                <a:latin typeface="Tahoma" pitchFamily="34" charset="0"/>
              </a:rPr>
              <a:t>、燃烧的着红磷熄灭了，这种现象说明氮气能不能支持燃烧？</a:t>
            </a:r>
          </a:p>
        </p:txBody>
      </p:sp>
      <p:sp>
        <p:nvSpPr>
          <p:cNvPr id="45060" name="Rectangle 4"/>
          <p:cNvSpPr>
            <a:spLocks noChangeArrowheads="1"/>
          </p:cNvSpPr>
          <p:nvPr/>
        </p:nvSpPr>
        <p:spPr bwMode="auto">
          <a:xfrm>
            <a:off x="611188" y="2028825"/>
            <a:ext cx="27368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>
                <a:solidFill>
                  <a:srgbClr val="0000FF"/>
                </a:solidFill>
                <a:latin typeface="Tahoma" pitchFamily="34" charset="0"/>
              </a:rPr>
              <a:t>讨论：</a:t>
            </a:r>
            <a:r>
              <a:rPr lang="en-US" altLang="zh-CN" sz="2800">
                <a:solidFill>
                  <a:srgbClr val="0000FF"/>
                </a:solidFill>
                <a:latin typeface="Tahoma" pitchFamily="34" charset="0"/>
              </a:rPr>
              <a:t>P</a:t>
            </a:r>
            <a:r>
              <a:rPr lang="en-US" altLang="zh-CN" sz="2800" baseline="-25000">
                <a:solidFill>
                  <a:srgbClr val="0000FF"/>
                </a:solidFill>
                <a:latin typeface="Tahoma" pitchFamily="34" charset="0"/>
              </a:rPr>
              <a:t>29</a:t>
            </a:r>
            <a:endParaRPr lang="en-US" altLang="zh-CN" sz="2800">
              <a:solidFill>
                <a:srgbClr val="0000FF"/>
              </a:solidFill>
              <a:latin typeface="Tahoma" pitchFamily="34" charset="0"/>
            </a:endParaRPr>
          </a:p>
        </p:txBody>
      </p:sp>
      <p:sp>
        <p:nvSpPr>
          <p:cNvPr id="45061" name="Text Box 5"/>
          <p:cNvSpPr txBox="1">
            <a:spLocks noChangeArrowheads="1"/>
          </p:cNvSpPr>
          <p:nvPr/>
        </p:nvSpPr>
        <p:spPr bwMode="auto">
          <a:xfrm>
            <a:off x="395288" y="4194175"/>
            <a:ext cx="830262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0000FF"/>
                </a:solidFill>
                <a:latin typeface="Tahoma" pitchFamily="34" charset="0"/>
              </a:rPr>
              <a:t>2</a:t>
            </a:r>
            <a:r>
              <a:rPr lang="zh-CN" altLang="en-US">
                <a:solidFill>
                  <a:srgbClr val="0000FF"/>
                </a:solidFill>
                <a:latin typeface="Tahoma" pitchFamily="34" charset="0"/>
              </a:rPr>
              <a:t>、集气瓶内的水平面上升一定的高度后，还能继续上升吗？</a:t>
            </a:r>
          </a:p>
          <a:p>
            <a:r>
              <a:rPr lang="zh-CN" altLang="en-US">
                <a:solidFill>
                  <a:srgbClr val="0000FF"/>
                </a:solidFill>
                <a:latin typeface="Tahoma" pitchFamily="34" charset="0"/>
              </a:rPr>
              <a:t>      这种现象能不能说明氮气不易溶于水？</a:t>
            </a:r>
          </a:p>
        </p:txBody>
      </p:sp>
      <p:sp>
        <p:nvSpPr>
          <p:cNvPr id="45063" name="Text Box 7"/>
          <p:cNvSpPr txBox="1">
            <a:spLocks noChangeArrowheads="1"/>
          </p:cNvSpPr>
          <p:nvPr/>
        </p:nvSpPr>
        <p:spPr bwMode="auto">
          <a:xfrm>
            <a:off x="395288" y="5059363"/>
            <a:ext cx="860742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0000FF"/>
                </a:solidFill>
                <a:latin typeface="Tahoma" pitchFamily="34" charset="0"/>
              </a:rPr>
              <a:t>3</a:t>
            </a:r>
            <a:r>
              <a:rPr lang="zh-CN" altLang="en-US">
                <a:solidFill>
                  <a:srgbClr val="0000FF"/>
                </a:solidFill>
                <a:latin typeface="Tahoma" pitchFamily="34" charset="0"/>
              </a:rPr>
              <a:t>、通过日常生活对空气的观察及上面的讨论，请你归纳</a:t>
            </a:r>
            <a:r>
              <a:rPr lang="zh-CN" altLang="en-US">
                <a:solidFill>
                  <a:schemeClr val="hlink"/>
                </a:solidFill>
                <a:latin typeface="Tahoma" pitchFamily="34" charset="0"/>
              </a:rPr>
              <a:t>氮气的</a:t>
            </a:r>
          </a:p>
          <a:p>
            <a:r>
              <a:rPr lang="zh-CN" altLang="en-US">
                <a:solidFill>
                  <a:schemeClr val="hlink"/>
                </a:solidFill>
                <a:latin typeface="Tahoma" pitchFamily="34" charset="0"/>
              </a:rPr>
              <a:t>      性质。</a:t>
            </a:r>
          </a:p>
        </p:txBody>
      </p:sp>
      <p:sp>
        <p:nvSpPr>
          <p:cNvPr id="45070" name="Text Box 14"/>
          <p:cNvSpPr txBox="1">
            <a:spLocks noChangeArrowheads="1"/>
          </p:cNvSpPr>
          <p:nvPr/>
        </p:nvSpPr>
        <p:spPr bwMode="auto">
          <a:xfrm>
            <a:off x="1314450" y="1120775"/>
            <a:ext cx="5562600" cy="579438"/>
          </a:xfrm>
          <a:prstGeom prst="rect">
            <a:avLst/>
          </a:prstGeom>
          <a:gradFill rotWithShape="0">
            <a:gsLst>
              <a:gs pos="0">
                <a:schemeClr val="accent1"/>
              </a:gs>
              <a:gs pos="50000">
                <a:schemeClr val="bg1"/>
              </a:gs>
              <a:gs pos="100000">
                <a:schemeClr val="accent1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>
                <a:latin typeface="Times New Roman" pitchFamily="18" charset="0"/>
              </a:rPr>
              <a:t>二、空气是一种宝贵的资源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45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50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50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5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50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50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50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9" grpId="0"/>
      <p:bldP spid="45061" grpId="0"/>
      <p:bldP spid="4506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 Box 2"/>
          <p:cNvSpPr txBox="1">
            <a:spLocks noChangeArrowheads="1"/>
          </p:cNvSpPr>
          <p:nvPr/>
        </p:nvSpPr>
        <p:spPr bwMode="auto">
          <a:xfrm>
            <a:off x="1187450" y="1196975"/>
            <a:ext cx="424973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en-US" altLang="zh-CN" sz="3200">
                <a:solidFill>
                  <a:srgbClr val="0000FF"/>
                </a:solidFill>
              </a:rPr>
              <a:t>a</a:t>
            </a:r>
            <a:r>
              <a:rPr kumimoji="1" lang="zh-CN" altLang="en-US" sz="3200">
                <a:solidFill>
                  <a:srgbClr val="0000FF"/>
                </a:solidFill>
              </a:rPr>
              <a:t>、氮气的物理性质</a:t>
            </a:r>
          </a:p>
        </p:txBody>
      </p:sp>
      <p:sp>
        <p:nvSpPr>
          <p:cNvPr id="46083" name="Text Box 3"/>
          <p:cNvSpPr txBox="1">
            <a:spLocks noChangeArrowheads="1"/>
          </p:cNvSpPr>
          <p:nvPr/>
        </p:nvSpPr>
        <p:spPr bwMode="auto">
          <a:xfrm>
            <a:off x="304800" y="2192338"/>
            <a:ext cx="914400" cy="519112"/>
          </a:xfrm>
          <a:prstGeom prst="rect">
            <a:avLst/>
          </a:prstGeom>
          <a:gradFill rotWithShape="0">
            <a:gsLst>
              <a:gs pos="0">
                <a:srgbClr val="FEE7F2"/>
              </a:gs>
              <a:gs pos="8999">
                <a:srgbClr val="FBD49C"/>
              </a:gs>
              <a:gs pos="19500">
                <a:srgbClr val="FBA97D"/>
              </a:gs>
              <a:gs pos="32000">
                <a:srgbClr val="FAC77D"/>
              </a:gs>
              <a:gs pos="41001">
                <a:srgbClr val="FEE7F2"/>
              </a:gs>
              <a:gs pos="50000">
                <a:srgbClr val="FBEAC7"/>
              </a:gs>
              <a:gs pos="59000">
                <a:srgbClr val="FEE7F2"/>
              </a:gs>
              <a:gs pos="68000">
                <a:srgbClr val="FAC77D"/>
              </a:gs>
              <a:gs pos="80500">
                <a:srgbClr val="FBA97D"/>
              </a:gs>
              <a:gs pos="91001">
                <a:srgbClr val="FBD49C"/>
              </a:gs>
              <a:gs pos="100000">
                <a:srgbClr val="FEE7F2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>
                <a:latin typeface="Times New Roman" pitchFamily="18" charset="0"/>
              </a:rPr>
              <a:t>颜色</a:t>
            </a:r>
          </a:p>
        </p:txBody>
      </p:sp>
      <p:sp>
        <p:nvSpPr>
          <p:cNvPr id="46084" name="Text Box 4"/>
          <p:cNvSpPr txBox="1">
            <a:spLocks noChangeArrowheads="1"/>
          </p:cNvSpPr>
          <p:nvPr/>
        </p:nvSpPr>
        <p:spPr bwMode="auto">
          <a:xfrm>
            <a:off x="1143000" y="2725738"/>
            <a:ext cx="990600" cy="519112"/>
          </a:xfrm>
          <a:prstGeom prst="rect">
            <a:avLst/>
          </a:prstGeom>
          <a:gradFill rotWithShape="0">
            <a:gsLst>
              <a:gs pos="0">
                <a:srgbClr val="96AB94"/>
              </a:gs>
              <a:gs pos="17000">
                <a:srgbClr val="D4DEFF"/>
              </a:gs>
              <a:gs pos="47000">
                <a:srgbClr val="D4DEFF"/>
              </a:gs>
              <a:gs pos="100000">
                <a:srgbClr val="8488C4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>
                <a:latin typeface="Times New Roman" pitchFamily="18" charset="0"/>
              </a:rPr>
              <a:t>状态</a:t>
            </a:r>
          </a:p>
        </p:txBody>
      </p:sp>
      <p:sp>
        <p:nvSpPr>
          <p:cNvPr id="46085" name="Text Box 5"/>
          <p:cNvSpPr txBox="1">
            <a:spLocks noChangeArrowheads="1"/>
          </p:cNvSpPr>
          <p:nvPr/>
        </p:nvSpPr>
        <p:spPr bwMode="auto">
          <a:xfrm>
            <a:off x="2286000" y="3182938"/>
            <a:ext cx="914400" cy="519112"/>
          </a:xfrm>
          <a:prstGeom prst="rect">
            <a:avLst/>
          </a:prstGeom>
          <a:gradFill rotWithShape="0">
            <a:gsLst>
              <a:gs pos="0">
                <a:schemeClr val="accent1"/>
              </a:gs>
              <a:gs pos="50000">
                <a:schemeClr val="bg1"/>
              </a:gs>
              <a:gs pos="100000">
                <a:schemeClr val="accent1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>
                <a:latin typeface="Times New Roman" pitchFamily="18" charset="0"/>
              </a:rPr>
              <a:t>气味</a:t>
            </a:r>
          </a:p>
        </p:txBody>
      </p:sp>
      <p:sp>
        <p:nvSpPr>
          <p:cNvPr id="46086" name="Text Box 6" descr="新闻纸"/>
          <p:cNvSpPr txBox="1">
            <a:spLocks noChangeArrowheads="1"/>
          </p:cNvSpPr>
          <p:nvPr/>
        </p:nvSpPr>
        <p:spPr bwMode="auto">
          <a:xfrm>
            <a:off x="3124200" y="3792538"/>
            <a:ext cx="914400" cy="519112"/>
          </a:xfrm>
          <a:prstGeom prst="rect">
            <a:avLst/>
          </a:prstGeom>
          <a:blipFill dpi="0" rotWithShape="0">
            <a:blip r:embed="rId2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>
                <a:latin typeface="Times New Roman" pitchFamily="18" charset="0"/>
              </a:rPr>
              <a:t>熔点</a:t>
            </a:r>
          </a:p>
        </p:txBody>
      </p:sp>
      <p:sp>
        <p:nvSpPr>
          <p:cNvPr id="46087" name="Text Box 7" descr="编织物"/>
          <p:cNvSpPr txBox="1">
            <a:spLocks noChangeArrowheads="1"/>
          </p:cNvSpPr>
          <p:nvPr/>
        </p:nvSpPr>
        <p:spPr bwMode="auto">
          <a:xfrm>
            <a:off x="4114800" y="4173538"/>
            <a:ext cx="914400" cy="519112"/>
          </a:xfrm>
          <a:prstGeom prst="rect">
            <a:avLst/>
          </a:prstGeom>
          <a:blipFill dpi="0" rotWithShape="0">
            <a:blip r:embed="rId3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>
                <a:solidFill>
                  <a:schemeClr val="bg1"/>
                </a:solidFill>
                <a:latin typeface="Times New Roman" pitchFamily="18" charset="0"/>
              </a:rPr>
              <a:t>沸点</a:t>
            </a:r>
          </a:p>
        </p:txBody>
      </p:sp>
      <p:sp>
        <p:nvSpPr>
          <p:cNvPr id="46088" name="Text Box 8"/>
          <p:cNvSpPr txBox="1">
            <a:spLocks noChangeArrowheads="1"/>
          </p:cNvSpPr>
          <p:nvPr/>
        </p:nvSpPr>
        <p:spPr bwMode="auto">
          <a:xfrm>
            <a:off x="5148263" y="3644900"/>
            <a:ext cx="990600" cy="519113"/>
          </a:xfrm>
          <a:prstGeom prst="rect">
            <a:avLst/>
          </a:prstGeom>
          <a:gradFill rotWithShape="0">
            <a:gsLst>
              <a:gs pos="0">
                <a:srgbClr val="55261C"/>
              </a:gs>
              <a:gs pos="3000">
                <a:srgbClr val="EBDAD4"/>
              </a:gs>
              <a:gs pos="14499">
                <a:srgbClr val="C0524E"/>
              </a:gs>
              <a:gs pos="21000">
                <a:srgbClr val="80302D"/>
              </a:gs>
              <a:gs pos="22000">
                <a:srgbClr val="9C6563"/>
              </a:gs>
              <a:gs pos="24000">
                <a:srgbClr val="FFFFFF"/>
              </a:gs>
              <a:gs pos="39500">
                <a:srgbClr val="83A7C3"/>
              </a:gs>
              <a:gs pos="43500">
                <a:srgbClr val="768FB9"/>
              </a:gs>
              <a:gs pos="46000">
                <a:srgbClr val="83A7C3"/>
              </a:gs>
              <a:gs pos="50000">
                <a:srgbClr val="DCEBF5"/>
              </a:gs>
              <a:gs pos="54000">
                <a:srgbClr val="83A7C3"/>
              </a:gs>
              <a:gs pos="56500">
                <a:srgbClr val="768FB9"/>
              </a:gs>
              <a:gs pos="60501">
                <a:srgbClr val="83A7C3"/>
              </a:gs>
              <a:gs pos="76000">
                <a:srgbClr val="FFFFFF"/>
              </a:gs>
              <a:gs pos="78000">
                <a:srgbClr val="9C6563"/>
              </a:gs>
              <a:gs pos="79000">
                <a:srgbClr val="80302D"/>
              </a:gs>
              <a:gs pos="85501">
                <a:srgbClr val="C0524E"/>
              </a:gs>
              <a:gs pos="97000">
                <a:srgbClr val="EBDAD4"/>
              </a:gs>
              <a:gs pos="100000">
                <a:srgbClr val="55261C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>
                <a:solidFill>
                  <a:srgbClr val="993366"/>
                </a:solidFill>
                <a:latin typeface="Times New Roman" pitchFamily="18" charset="0"/>
              </a:rPr>
              <a:t>硬度</a:t>
            </a:r>
          </a:p>
        </p:txBody>
      </p:sp>
      <p:sp>
        <p:nvSpPr>
          <p:cNvPr id="46089" name="Text Box 9"/>
          <p:cNvSpPr txBox="1">
            <a:spLocks noChangeArrowheads="1"/>
          </p:cNvSpPr>
          <p:nvPr/>
        </p:nvSpPr>
        <p:spPr bwMode="auto">
          <a:xfrm>
            <a:off x="6156325" y="2981325"/>
            <a:ext cx="914400" cy="519113"/>
          </a:xfrm>
          <a:prstGeom prst="rect">
            <a:avLst/>
          </a:prstGeom>
          <a:gradFill rotWithShape="0">
            <a:gsLst>
              <a:gs pos="0">
                <a:srgbClr val="FFCCFF"/>
              </a:gs>
              <a:gs pos="50000">
                <a:srgbClr val="FFFFCC"/>
              </a:gs>
              <a:gs pos="100000">
                <a:srgbClr val="FFCCFF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>
                <a:latin typeface="Times New Roman" pitchFamily="18" charset="0"/>
              </a:rPr>
              <a:t>密度</a:t>
            </a:r>
          </a:p>
        </p:txBody>
      </p:sp>
      <p:sp>
        <p:nvSpPr>
          <p:cNvPr id="46090" name="Text Box 10"/>
          <p:cNvSpPr txBox="1">
            <a:spLocks noChangeArrowheads="1"/>
          </p:cNvSpPr>
          <p:nvPr/>
        </p:nvSpPr>
        <p:spPr bwMode="auto">
          <a:xfrm>
            <a:off x="6948488" y="2333625"/>
            <a:ext cx="1981200" cy="519113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50000">
                <a:srgbClr val="CCCCFF"/>
              </a:gs>
              <a:gs pos="100000">
                <a:schemeClr val="bg1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>
                <a:latin typeface="Times New Roman" pitchFamily="18" charset="0"/>
              </a:rPr>
              <a:t>是否溶于水</a:t>
            </a:r>
          </a:p>
        </p:txBody>
      </p:sp>
      <p:sp>
        <p:nvSpPr>
          <p:cNvPr id="46096" name="Text Box 16"/>
          <p:cNvSpPr txBox="1">
            <a:spLocks noChangeArrowheads="1"/>
          </p:cNvSpPr>
          <p:nvPr/>
        </p:nvSpPr>
        <p:spPr bwMode="auto">
          <a:xfrm>
            <a:off x="2971800" y="1524000"/>
            <a:ext cx="2057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kumimoji="1" lang="zh-CN" altLang="zh-CN" b="0">
              <a:latin typeface="Times New Roman" pitchFamily="18" charset="0"/>
            </a:endParaRPr>
          </a:p>
        </p:txBody>
      </p:sp>
      <p:sp>
        <p:nvSpPr>
          <p:cNvPr id="46097" name="Text Box 17"/>
          <p:cNvSpPr txBox="1">
            <a:spLocks noChangeArrowheads="1"/>
          </p:cNvSpPr>
          <p:nvPr/>
        </p:nvSpPr>
        <p:spPr bwMode="auto">
          <a:xfrm>
            <a:off x="323850" y="3284538"/>
            <a:ext cx="898525" cy="519112"/>
          </a:xfrm>
          <a:prstGeom prst="rect">
            <a:avLst/>
          </a:prstGeom>
          <a:solidFill>
            <a:srgbClr val="66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 sz="2800">
                <a:latin typeface="Times New Roman" pitchFamily="18" charset="0"/>
              </a:rPr>
              <a:t>无色</a:t>
            </a:r>
          </a:p>
        </p:txBody>
      </p:sp>
      <p:sp>
        <p:nvSpPr>
          <p:cNvPr id="46098" name="Text Box 18"/>
          <p:cNvSpPr txBox="1">
            <a:spLocks noChangeArrowheads="1"/>
          </p:cNvSpPr>
          <p:nvPr/>
        </p:nvSpPr>
        <p:spPr bwMode="auto">
          <a:xfrm>
            <a:off x="1042988" y="3846513"/>
            <a:ext cx="990600" cy="519112"/>
          </a:xfrm>
          <a:prstGeom prst="rect">
            <a:avLst/>
          </a:prstGeom>
          <a:solidFill>
            <a:srgbClr val="66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>
                <a:latin typeface="Times New Roman" pitchFamily="18" charset="0"/>
              </a:rPr>
              <a:t>气态</a:t>
            </a:r>
          </a:p>
        </p:txBody>
      </p:sp>
      <p:sp>
        <p:nvSpPr>
          <p:cNvPr id="46099" name="Text Box 19"/>
          <p:cNvSpPr txBox="1">
            <a:spLocks noChangeArrowheads="1"/>
          </p:cNvSpPr>
          <p:nvPr/>
        </p:nvSpPr>
        <p:spPr bwMode="auto">
          <a:xfrm>
            <a:off x="1979613" y="4422775"/>
            <a:ext cx="914400" cy="519113"/>
          </a:xfrm>
          <a:prstGeom prst="rect">
            <a:avLst/>
          </a:prstGeom>
          <a:solidFill>
            <a:srgbClr val="66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>
                <a:latin typeface="Times New Roman" pitchFamily="18" charset="0"/>
              </a:rPr>
              <a:t>无味</a:t>
            </a:r>
          </a:p>
        </p:txBody>
      </p:sp>
      <p:sp>
        <p:nvSpPr>
          <p:cNvPr id="46100" name="Text Box 20"/>
          <p:cNvSpPr txBox="1">
            <a:spLocks noChangeArrowheads="1"/>
          </p:cNvSpPr>
          <p:nvPr/>
        </p:nvSpPr>
        <p:spPr bwMode="auto">
          <a:xfrm>
            <a:off x="6227763" y="4005263"/>
            <a:ext cx="1752600" cy="519112"/>
          </a:xfrm>
          <a:prstGeom prst="rect">
            <a:avLst/>
          </a:prstGeom>
          <a:solidFill>
            <a:srgbClr val="66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>
                <a:solidFill>
                  <a:srgbClr val="0000CC"/>
                </a:solidFill>
                <a:latin typeface="Times New Roman" pitchFamily="18" charset="0"/>
              </a:rPr>
              <a:t>1.251g/L</a:t>
            </a:r>
          </a:p>
        </p:txBody>
      </p:sp>
      <p:sp>
        <p:nvSpPr>
          <p:cNvPr id="46101" name="Text Box 21"/>
          <p:cNvSpPr txBox="1">
            <a:spLocks noChangeArrowheads="1"/>
          </p:cNvSpPr>
          <p:nvPr/>
        </p:nvSpPr>
        <p:spPr bwMode="auto">
          <a:xfrm>
            <a:off x="2555875" y="5013325"/>
            <a:ext cx="1584325" cy="503238"/>
          </a:xfrm>
          <a:prstGeom prst="rect">
            <a:avLst/>
          </a:prstGeom>
          <a:solidFill>
            <a:srgbClr val="66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700">
                <a:solidFill>
                  <a:srgbClr val="0000CC"/>
                </a:solidFill>
                <a:latin typeface="Times New Roman" pitchFamily="18" charset="0"/>
              </a:rPr>
              <a:t>-209.9℃</a:t>
            </a:r>
          </a:p>
        </p:txBody>
      </p:sp>
      <p:sp>
        <p:nvSpPr>
          <p:cNvPr id="46103" name="Text Box 23"/>
          <p:cNvSpPr txBox="1">
            <a:spLocks noChangeArrowheads="1"/>
          </p:cNvSpPr>
          <p:nvPr/>
        </p:nvSpPr>
        <p:spPr bwMode="auto">
          <a:xfrm>
            <a:off x="3851275" y="5589588"/>
            <a:ext cx="1584325" cy="503237"/>
          </a:xfrm>
          <a:prstGeom prst="rect">
            <a:avLst/>
          </a:prstGeom>
          <a:solidFill>
            <a:srgbClr val="66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700">
                <a:solidFill>
                  <a:srgbClr val="0000CC"/>
                </a:solidFill>
                <a:latin typeface="Times New Roman" pitchFamily="18" charset="0"/>
              </a:rPr>
              <a:t>-195.8 ℃</a:t>
            </a:r>
          </a:p>
        </p:txBody>
      </p:sp>
      <p:sp>
        <p:nvSpPr>
          <p:cNvPr id="46104" name="Text Box 24"/>
          <p:cNvSpPr txBox="1">
            <a:spLocks noChangeArrowheads="1"/>
          </p:cNvSpPr>
          <p:nvPr/>
        </p:nvSpPr>
        <p:spPr bwMode="auto">
          <a:xfrm>
            <a:off x="7688263" y="3284538"/>
            <a:ext cx="1276350" cy="519112"/>
          </a:xfrm>
          <a:prstGeom prst="rect">
            <a:avLst/>
          </a:prstGeom>
          <a:solidFill>
            <a:srgbClr val="66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2800">
                <a:solidFill>
                  <a:srgbClr val="0000CC"/>
                </a:solidFill>
                <a:latin typeface="Times New Roman" pitchFamily="18" charset="0"/>
              </a:rPr>
              <a:t>难溶</a:t>
            </a:r>
          </a:p>
        </p:txBody>
      </p:sp>
      <p:grpSp>
        <p:nvGrpSpPr>
          <p:cNvPr id="46110" name="Group 30"/>
          <p:cNvGrpSpPr>
            <a:grpSpLocks/>
          </p:cNvGrpSpPr>
          <p:nvPr/>
        </p:nvGrpSpPr>
        <p:grpSpPr bwMode="auto">
          <a:xfrm>
            <a:off x="6084888" y="4652963"/>
            <a:ext cx="2622550" cy="1033462"/>
            <a:chOff x="3833" y="2931"/>
            <a:chExt cx="1652" cy="651"/>
          </a:xfrm>
        </p:grpSpPr>
        <p:sp>
          <p:nvSpPr>
            <p:cNvPr id="46105" name="Line 25"/>
            <p:cNvSpPr>
              <a:spLocks noChangeShapeType="1"/>
            </p:cNvSpPr>
            <p:nvPr/>
          </p:nvSpPr>
          <p:spPr bwMode="auto">
            <a:xfrm>
              <a:off x="4422" y="2931"/>
              <a:ext cx="0" cy="363"/>
            </a:xfrm>
            <a:prstGeom prst="line">
              <a:avLst/>
            </a:prstGeom>
            <a:noFill/>
            <a:ln w="22225">
              <a:solidFill>
                <a:schemeClr val="hlink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6106" name="Text Box 26"/>
            <p:cNvSpPr txBox="1">
              <a:spLocks noChangeArrowheads="1"/>
            </p:cNvSpPr>
            <p:nvPr/>
          </p:nvSpPr>
          <p:spPr bwMode="auto">
            <a:xfrm>
              <a:off x="3833" y="3294"/>
              <a:ext cx="165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>
                  <a:solidFill>
                    <a:schemeClr val="hlink"/>
                  </a:solidFill>
                </a:rPr>
                <a:t>比空气密度的略小</a:t>
              </a:r>
            </a:p>
          </p:txBody>
        </p:sp>
      </p:grpSp>
      <p:grpSp>
        <p:nvGrpSpPr>
          <p:cNvPr id="46109" name="Group 29"/>
          <p:cNvGrpSpPr>
            <a:grpSpLocks/>
          </p:cNvGrpSpPr>
          <p:nvPr/>
        </p:nvGrpSpPr>
        <p:grpSpPr bwMode="auto">
          <a:xfrm>
            <a:off x="1849438" y="5516563"/>
            <a:ext cx="635000" cy="720725"/>
            <a:chOff x="1165" y="3475"/>
            <a:chExt cx="400" cy="454"/>
          </a:xfrm>
        </p:grpSpPr>
        <p:sp>
          <p:nvSpPr>
            <p:cNvPr id="46107" name="AutoShape 27"/>
            <p:cNvSpPr>
              <a:spLocks/>
            </p:cNvSpPr>
            <p:nvPr/>
          </p:nvSpPr>
          <p:spPr bwMode="auto">
            <a:xfrm>
              <a:off x="1519" y="3475"/>
              <a:ext cx="46" cy="454"/>
            </a:xfrm>
            <a:prstGeom prst="leftBrace">
              <a:avLst>
                <a:gd name="adj1" fmla="val 82246"/>
                <a:gd name="adj2" fmla="val 50000"/>
              </a:avLst>
            </a:prstGeom>
            <a:noFill/>
            <a:ln w="34925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6108" name="Text Box 28"/>
            <p:cNvSpPr txBox="1">
              <a:spLocks noChangeArrowheads="1"/>
            </p:cNvSpPr>
            <p:nvPr/>
          </p:nvSpPr>
          <p:spPr bwMode="auto">
            <a:xfrm>
              <a:off x="1165" y="3521"/>
              <a:ext cx="309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>
                  <a:solidFill>
                    <a:schemeClr val="hlink"/>
                  </a:solidFill>
                </a:rPr>
                <a:t>低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6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6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46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46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46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46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6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2" dur="2000"/>
                                        <p:tgtEl>
                                          <p:spTgt spid="46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7" dur="2000"/>
                                        <p:tgtEl>
                                          <p:spTgt spid="46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97" grpId="0" animBg="1"/>
      <p:bldP spid="46098" grpId="0" animBg="1"/>
      <p:bldP spid="46099" grpId="0" animBg="1"/>
      <p:bldP spid="46100" grpId="0" animBg="1"/>
      <p:bldP spid="46101" grpId="0" animBg="1"/>
      <p:bldP spid="46103" grpId="0" animBg="1"/>
      <p:bldP spid="4610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136" name="Group 8"/>
          <p:cNvGrpSpPr>
            <a:grpSpLocks/>
          </p:cNvGrpSpPr>
          <p:nvPr/>
        </p:nvGrpSpPr>
        <p:grpSpPr bwMode="auto">
          <a:xfrm>
            <a:off x="323850" y="4292600"/>
            <a:ext cx="7343775" cy="889000"/>
            <a:chOff x="476" y="3550"/>
            <a:chExt cx="4626" cy="560"/>
          </a:xfrm>
        </p:grpSpPr>
        <p:sp>
          <p:nvSpPr>
            <p:cNvPr id="48137" name="Text Box 9"/>
            <p:cNvSpPr txBox="1">
              <a:spLocks noChangeArrowheads="1"/>
            </p:cNvSpPr>
            <p:nvPr/>
          </p:nvSpPr>
          <p:spPr bwMode="auto">
            <a:xfrm>
              <a:off x="476" y="3550"/>
              <a:ext cx="127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>
                  <a:solidFill>
                    <a:srgbClr val="0000FF"/>
                  </a:solidFill>
                  <a:latin typeface="Tahoma" pitchFamily="34" charset="0"/>
                </a:rPr>
                <a:t>『</a:t>
              </a:r>
              <a:r>
                <a:rPr lang="zh-CN" altLang="en-US">
                  <a:solidFill>
                    <a:srgbClr val="0000FF"/>
                  </a:solidFill>
                  <a:latin typeface="Tahoma" pitchFamily="34" charset="0"/>
                </a:rPr>
                <a:t>课堂作业</a:t>
              </a:r>
              <a:r>
                <a:rPr lang="en-US" altLang="zh-CN">
                  <a:solidFill>
                    <a:srgbClr val="0000FF"/>
                  </a:solidFill>
                  <a:latin typeface="Tahoma" pitchFamily="34" charset="0"/>
                </a:rPr>
                <a:t>』</a:t>
              </a:r>
            </a:p>
          </p:txBody>
        </p:sp>
        <p:sp>
          <p:nvSpPr>
            <p:cNvPr id="48138" name="Text Box 10"/>
            <p:cNvSpPr txBox="1">
              <a:spLocks noChangeArrowheads="1"/>
            </p:cNvSpPr>
            <p:nvPr/>
          </p:nvSpPr>
          <p:spPr bwMode="auto">
            <a:xfrm>
              <a:off x="567" y="3822"/>
              <a:ext cx="4535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zh-CN" altLang="en-US">
                  <a:solidFill>
                    <a:srgbClr val="0000FF"/>
                  </a:solidFill>
                  <a:latin typeface="Tahoma" pitchFamily="34" charset="0"/>
                </a:rPr>
                <a:t>根据你所学知识以及生活常识，请描述</a:t>
              </a:r>
              <a:r>
                <a:rPr lang="en-US" altLang="zh-CN">
                  <a:solidFill>
                    <a:srgbClr val="0000FF"/>
                  </a:solidFill>
                  <a:latin typeface="Tahoma" pitchFamily="34" charset="0"/>
                </a:rPr>
                <a:t>O</a:t>
              </a:r>
              <a:r>
                <a:rPr lang="en-US" altLang="zh-CN" baseline="-25000">
                  <a:solidFill>
                    <a:srgbClr val="0000FF"/>
                  </a:solidFill>
                  <a:latin typeface="Tahoma" pitchFamily="34" charset="0"/>
                </a:rPr>
                <a:t>2</a:t>
              </a:r>
              <a:r>
                <a:rPr lang="zh-CN" altLang="en-US">
                  <a:solidFill>
                    <a:srgbClr val="0000FF"/>
                  </a:solidFill>
                  <a:latin typeface="Tahoma" pitchFamily="34" charset="0"/>
                </a:rPr>
                <a:t>的性质？</a:t>
              </a:r>
            </a:p>
          </p:txBody>
        </p:sp>
      </p:grpSp>
      <p:sp>
        <p:nvSpPr>
          <p:cNvPr id="48139" name="Text Box 11"/>
          <p:cNvSpPr txBox="1">
            <a:spLocks noChangeArrowheads="1"/>
          </p:cNvSpPr>
          <p:nvPr/>
        </p:nvSpPr>
        <p:spPr bwMode="auto">
          <a:xfrm>
            <a:off x="1116013" y="3254375"/>
            <a:ext cx="74993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hlink"/>
                </a:solidFill>
                <a:latin typeface="Tahoma" pitchFamily="34" charset="0"/>
              </a:rPr>
              <a:t>氮气是一种无色无味的气体，难溶于水，密度比空气的</a:t>
            </a:r>
          </a:p>
          <a:p>
            <a:r>
              <a:rPr lang="zh-CN" altLang="en-US">
                <a:solidFill>
                  <a:schemeClr val="hlink"/>
                </a:solidFill>
                <a:latin typeface="Tahoma" pitchFamily="34" charset="0"/>
              </a:rPr>
              <a:t>略小，熔沸点低。</a:t>
            </a:r>
          </a:p>
        </p:txBody>
      </p:sp>
      <p:sp>
        <p:nvSpPr>
          <p:cNvPr id="48140" name="Text Box 12"/>
          <p:cNvSpPr txBox="1">
            <a:spLocks noChangeArrowheads="1"/>
          </p:cNvSpPr>
          <p:nvPr/>
        </p:nvSpPr>
        <p:spPr bwMode="auto">
          <a:xfrm>
            <a:off x="3627438" y="3613150"/>
            <a:ext cx="44735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660066"/>
                </a:solidFill>
                <a:latin typeface="Tahoma" pitchFamily="34" charset="0"/>
              </a:rPr>
              <a:t>氮气不支持燃烧，也不能燃烧。</a:t>
            </a:r>
          </a:p>
        </p:txBody>
      </p:sp>
      <p:sp>
        <p:nvSpPr>
          <p:cNvPr id="48142" name="Text Box 14"/>
          <p:cNvSpPr txBox="1">
            <a:spLocks noChangeArrowheads="1"/>
          </p:cNvSpPr>
          <p:nvPr/>
        </p:nvSpPr>
        <p:spPr bwMode="auto">
          <a:xfrm>
            <a:off x="827088" y="1196975"/>
            <a:ext cx="424973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en-US" altLang="zh-CN" sz="3200">
                <a:solidFill>
                  <a:srgbClr val="0000FF"/>
                </a:solidFill>
              </a:rPr>
              <a:t>b</a:t>
            </a:r>
            <a:r>
              <a:rPr kumimoji="1" lang="zh-CN" altLang="en-US" sz="3200">
                <a:solidFill>
                  <a:srgbClr val="0000FF"/>
                </a:solidFill>
              </a:rPr>
              <a:t>、氮气的化学性质</a:t>
            </a:r>
          </a:p>
        </p:txBody>
      </p:sp>
      <p:sp>
        <p:nvSpPr>
          <p:cNvPr id="48143" name="Text Box 15"/>
          <p:cNvSpPr txBox="1">
            <a:spLocks noChangeArrowheads="1"/>
          </p:cNvSpPr>
          <p:nvPr/>
        </p:nvSpPr>
        <p:spPr bwMode="auto">
          <a:xfrm>
            <a:off x="1177925" y="1916113"/>
            <a:ext cx="44735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660066"/>
                </a:solidFill>
                <a:latin typeface="Tahoma" pitchFamily="34" charset="0"/>
              </a:rPr>
              <a:t>氮气不支持燃烧，也不能燃烧。</a:t>
            </a:r>
          </a:p>
        </p:txBody>
      </p:sp>
      <p:sp>
        <p:nvSpPr>
          <p:cNvPr id="48144" name="Text Box 16"/>
          <p:cNvSpPr txBox="1">
            <a:spLocks noChangeArrowheads="1"/>
          </p:cNvSpPr>
          <p:nvPr/>
        </p:nvSpPr>
        <p:spPr bwMode="auto">
          <a:xfrm>
            <a:off x="5508625" y="1916113"/>
            <a:ext cx="32480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hlink"/>
                </a:solidFill>
                <a:latin typeface="Tahoma" pitchFamily="34" charset="0"/>
              </a:rPr>
              <a:t>（或化学性质不活泼）</a:t>
            </a:r>
          </a:p>
        </p:txBody>
      </p:sp>
      <p:sp>
        <p:nvSpPr>
          <p:cNvPr id="48145" name="Text Box 17"/>
          <p:cNvSpPr txBox="1">
            <a:spLocks noChangeArrowheads="1"/>
          </p:cNvSpPr>
          <p:nvPr/>
        </p:nvSpPr>
        <p:spPr bwMode="auto">
          <a:xfrm>
            <a:off x="376238" y="2611438"/>
            <a:ext cx="63119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小结</a:t>
            </a:r>
            <a:r>
              <a:rPr lang="en-US" altLang="zh-CN"/>
              <a:t>】</a:t>
            </a:r>
            <a:r>
              <a:rPr lang="zh-CN" altLang="en-US"/>
              <a:t>用一段连贯的文字描述氮气的性质。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8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8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8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48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48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48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9" grpId="0"/>
      <p:bldP spid="48140" grpId="0"/>
      <p:bldP spid="48143" grpId="0"/>
      <p:bldP spid="48144" grpId="0"/>
      <p:bldP spid="4814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ext Box 2"/>
          <p:cNvSpPr txBox="1">
            <a:spLocks noChangeArrowheads="1"/>
          </p:cNvSpPr>
          <p:nvPr/>
        </p:nvSpPr>
        <p:spPr bwMode="auto">
          <a:xfrm>
            <a:off x="663575" y="2205038"/>
            <a:ext cx="61261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0000FF"/>
                </a:solidFill>
                <a:latin typeface="Tahoma" pitchFamily="34" charset="0"/>
              </a:rPr>
              <a:t>3</a:t>
            </a:r>
            <a:r>
              <a:rPr lang="zh-CN" altLang="en-US">
                <a:solidFill>
                  <a:srgbClr val="0000FF"/>
                </a:solidFill>
                <a:latin typeface="Tahoma" pitchFamily="34" charset="0"/>
              </a:rPr>
              <a:t>、稀有气体 </a:t>
            </a:r>
            <a:r>
              <a:rPr lang="en-US" altLang="zh-CN">
                <a:solidFill>
                  <a:srgbClr val="0000FF"/>
                </a:solidFill>
                <a:latin typeface="Tahoma" pitchFamily="34" charset="0"/>
              </a:rPr>
              <a:t>(He</a:t>
            </a:r>
            <a:r>
              <a:rPr lang="zh-CN" altLang="en-US">
                <a:solidFill>
                  <a:srgbClr val="0000FF"/>
                </a:solidFill>
                <a:latin typeface="Tahoma" pitchFamily="34" charset="0"/>
              </a:rPr>
              <a:t>、</a:t>
            </a:r>
            <a:r>
              <a:rPr lang="en-US" altLang="zh-CN">
                <a:solidFill>
                  <a:srgbClr val="0000FF"/>
                </a:solidFill>
                <a:latin typeface="Tahoma" pitchFamily="34" charset="0"/>
              </a:rPr>
              <a:t>Ne</a:t>
            </a:r>
            <a:r>
              <a:rPr lang="zh-CN" altLang="en-US">
                <a:solidFill>
                  <a:srgbClr val="0000FF"/>
                </a:solidFill>
                <a:latin typeface="Tahoma" pitchFamily="34" charset="0"/>
              </a:rPr>
              <a:t>、</a:t>
            </a:r>
            <a:r>
              <a:rPr lang="en-US" altLang="zh-CN">
                <a:solidFill>
                  <a:srgbClr val="0000FF"/>
                </a:solidFill>
                <a:latin typeface="Tahoma" pitchFamily="34" charset="0"/>
              </a:rPr>
              <a:t>Ar</a:t>
            </a:r>
            <a:r>
              <a:rPr lang="zh-CN" altLang="en-US">
                <a:solidFill>
                  <a:srgbClr val="0000FF"/>
                </a:solidFill>
                <a:latin typeface="Tahoma" pitchFamily="34" charset="0"/>
              </a:rPr>
              <a:t>、</a:t>
            </a:r>
            <a:r>
              <a:rPr lang="en-US" altLang="zh-CN">
                <a:solidFill>
                  <a:srgbClr val="0000FF"/>
                </a:solidFill>
                <a:latin typeface="Tahoma" pitchFamily="34" charset="0"/>
              </a:rPr>
              <a:t>Kr</a:t>
            </a:r>
            <a:r>
              <a:rPr lang="zh-CN" altLang="en-US">
                <a:solidFill>
                  <a:srgbClr val="0000FF"/>
                </a:solidFill>
                <a:latin typeface="Tahoma" pitchFamily="34" charset="0"/>
              </a:rPr>
              <a:t>、</a:t>
            </a:r>
            <a:r>
              <a:rPr lang="en-US" altLang="zh-CN">
                <a:solidFill>
                  <a:srgbClr val="0000FF"/>
                </a:solidFill>
                <a:latin typeface="Tahoma" pitchFamily="34" charset="0"/>
              </a:rPr>
              <a:t>Xe</a:t>
            </a:r>
            <a:r>
              <a:rPr lang="zh-CN" altLang="en-US">
                <a:solidFill>
                  <a:srgbClr val="0000FF"/>
                </a:solidFill>
                <a:latin typeface="Tahoma" pitchFamily="34" charset="0"/>
              </a:rPr>
              <a:t>、</a:t>
            </a:r>
            <a:r>
              <a:rPr lang="en-US" altLang="zh-CN">
                <a:solidFill>
                  <a:srgbClr val="0000FF"/>
                </a:solidFill>
                <a:latin typeface="Tahoma" pitchFamily="34" charset="0"/>
              </a:rPr>
              <a:t>Rn)</a:t>
            </a:r>
          </a:p>
        </p:txBody>
      </p:sp>
      <p:sp>
        <p:nvSpPr>
          <p:cNvPr id="50181" name="Text Box 5"/>
          <p:cNvSpPr txBox="1">
            <a:spLocks noChangeArrowheads="1"/>
          </p:cNvSpPr>
          <p:nvPr/>
        </p:nvSpPr>
        <p:spPr bwMode="auto">
          <a:xfrm>
            <a:off x="1314450" y="1120775"/>
            <a:ext cx="5562600" cy="579438"/>
          </a:xfrm>
          <a:prstGeom prst="rect">
            <a:avLst/>
          </a:prstGeom>
          <a:gradFill rotWithShape="0">
            <a:gsLst>
              <a:gs pos="0">
                <a:schemeClr val="accent1"/>
              </a:gs>
              <a:gs pos="50000">
                <a:schemeClr val="bg1"/>
              </a:gs>
              <a:gs pos="100000">
                <a:schemeClr val="accent1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>
                <a:latin typeface="Times New Roman" pitchFamily="18" charset="0"/>
              </a:rPr>
              <a:t>二、空气是一种宝贵的资源</a:t>
            </a:r>
          </a:p>
        </p:txBody>
      </p:sp>
      <p:sp>
        <p:nvSpPr>
          <p:cNvPr id="50183" name="Text Box 7"/>
          <p:cNvSpPr txBox="1">
            <a:spLocks noChangeArrowheads="1"/>
          </p:cNvSpPr>
          <p:nvPr/>
        </p:nvSpPr>
        <p:spPr bwMode="auto">
          <a:xfrm>
            <a:off x="1116013" y="2708275"/>
            <a:ext cx="723106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  <a:latin typeface="Tahoma" pitchFamily="34" charset="0"/>
              </a:rPr>
              <a:t>请问：你知道它们有什么性质吗？根据它的性质能否</a:t>
            </a:r>
          </a:p>
          <a:p>
            <a:r>
              <a:rPr lang="zh-CN" altLang="en-US">
                <a:solidFill>
                  <a:srgbClr val="0000FF"/>
                </a:solidFill>
                <a:latin typeface="Tahoma" pitchFamily="34" charset="0"/>
              </a:rPr>
              <a:t>           知道它们的某些用途？</a:t>
            </a:r>
          </a:p>
        </p:txBody>
      </p:sp>
      <p:pic>
        <p:nvPicPr>
          <p:cNvPr id="50184" name="Picture 8" descr="图2-7　稀有气体用于飞艇、闪光灯、液氦冷冻机、霓虹灯等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31875" y="3751263"/>
            <a:ext cx="7140575" cy="24145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01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01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0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4" name="Text Box 4"/>
          <p:cNvSpPr txBox="1">
            <a:spLocks noChangeArrowheads="1"/>
          </p:cNvSpPr>
          <p:nvPr/>
        </p:nvSpPr>
        <p:spPr bwMode="auto">
          <a:xfrm>
            <a:off x="514350" y="1957388"/>
            <a:ext cx="830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solidFill>
                  <a:srgbClr val="000000"/>
                </a:solidFill>
              </a:rPr>
              <a:t>1</a:t>
            </a:r>
            <a:r>
              <a:rPr kumimoji="1" lang="zh-CN" altLang="en-US">
                <a:solidFill>
                  <a:srgbClr val="000000"/>
                </a:solidFill>
              </a:rPr>
              <a:t>、由于稀有气体有</a:t>
            </a:r>
            <a:r>
              <a:rPr kumimoji="1" lang="zh-CN" altLang="en-US">
                <a:solidFill>
                  <a:srgbClr val="FF0000"/>
                </a:solidFill>
              </a:rPr>
              <a:t>惰性</a:t>
            </a:r>
            <a:r>
              <a:rPr kumimoji="1" lang="zh-CN" altLang="en-US">
                <a:solidFill>
                  <a:srgbClr val="000000"/>
                </a:solidFill>
              </a:rPr>
              <a:t>，因此常用作</a:t>
            </a:r>
            <a:r>
              <a:rPr kumimoji="1" lang="zh-CN" altLang="en-US">
                <a:solidFill>
                  <a:srgbClr val="FF0000"/>
                </a:solidFill>
              </a:rPr>
              <a:t>保护气</a:t>
            </a:r>
            <a:r>
              <a:rPr kumimoji="1" lang="zh-CN" altLang="en-US">
                <a:solidFill>
                  <a:srgbClr val="000000"/>
                </a:solidFill>
              </a:rPr>
              <a:t>。</a:t>
            </a:r>
          </a:p>
        </p:txBody>
      </p:sp>
      <p:sp>
        <p:nvSpPr>
          <p:cNvPr id="51205" name="Text Box 5"/>
          <p:cNvSpPr txBox="1">
            <a:spLocks noChangeArrowheads="1"/>
          </p:cNvSpPr>
          <p:nvPr/>
        </p:nvSpPr>
        <p:spPr bwMode="auto">
          <a:xfrm>
            <a:off x="1020763" y="2468563"/>
            <a:ext cx="6072187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25000"/>
              </a:lnSpc>
              <a:spcBef>
                <a:spcPct val="50000"/>
              </a:spcBef>
            </a:pPr>
            <a:r>
              <a:rPr kumimoji="1" lang="zh-CN" altLang="en-US"/>
              <a:t>如</a:t>
            </a:r>
            <a:r>
              <a:rPr kumimoji="1" lang="zh-CN" altLang="en-US">
                <a:solidFill>
                  <a:srgbClr val="FF0000"/>
                </a:solidFill>
              </a:rPr>
              <a:t>焊接金属</a:t>
            </a:r>
            <a:r>
              <a:rPr kumimoji="1" lang="zh-CN" altLang="en-US"/>
              <a:t>时用稀有气体来</a:t>
            </a:r>
            <a:r>
              <a:rPr kumimoji="1" lang="zh-CN" altLang="en-US">
                <a:solidFill>
                  <a:srgbClr val="FF0000"/>
                </a:solidFill>
              </a:rPr>
              <a:t>隔绝空气</a:t>
            </a:r>
            <a:r>
              <a:rPr kumimoji="1" lang="zh-CN" altLang="en-US"/>
              <a:t>，灯泡中充稀有气体以使</a:t>
            </a:r>
            <a:r>
              <a:rPr kumimoji="1" lang="zh-CN" altLang="en-US">
                <a:solidFill>
                  <a:srgbClr val="FF0000"/>
                </a:solidFill>
              </a:rPr>
              <a:t>灯泡耐用</a:t>
            </a:r>
            <a:r>
              <a:rPr kumimoji="1" lang="zh-CN" altLang="en-US"/>
              <a:t>；</a:t>
            </a:r>
          </a:p>
        </p:txBody>
      </p:sp>
      <p:sp>
        <p:nvSpPr>
          <p:cNvPr id="51206" name="Text Box 6"/>
          <p:cNvSpPr txBox="1">
            <a:spLocks noChangeArrowheads="1"/>
          </p:cNvSpPr>
          <p:nvPr/>
        </p:nvSpPr>
        <p:spPr bwMode="auto">
          <a:xfrm>
            <a:off x="539750" y="4797425"/>
            <a:ext cx="5545138" cy="100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/>
              <a:t>3</a:t>
            </a:r>
            <a:r>
              <a:rPr kumimoji="1" lang="zh-CN" altLang="en-US"/>
              <a:t>、</a:t>
            </a:r>
            <a:r>
              <a:rPr kumimoji="1" lang="zh-CN" altLang="en-US">
                <a:solidFill>
                  <a:srgbClr val="FF0000"/>
                </a:solidFill>
              </a:rPr>
              <a:t>氦</a:t>
            </a:r>
            <a:r>
              <a:rPr kumimoji="1" lang="zh-CN" altLang="en-US"/>
              <a:t>可用于制造</a:t>
            </a:r>
            <a:r>
              <a:rPr kumimoji="1" lang="zh-CN" altLang="en-US">
                <a:solidFill>
                  <a:srgbClr val="FF0000"/>
                </a:solidFill>
              </a:rPr>
              <a:t>低温</a:t>
            </a:r>
            <a:r>
              <a:rPr kumimoji="1" lang="zh-CN" altLang="en-US"/>
              <a:t>环境和填充气球、</a:t>
            </a:r>
          </a:p>
          <a:p>
            <a:pPr>
              <a:spcBef>
                <a:spcPct val="50000"/>
              </a:spcBef>
            </a:pPr>
            <a:r>
              <a:rPr kumimoji="1" lang="zh-CN" altLang="en-US"/>
              <a:t>   飞艇</a:t>
            </a:r>
            <a:r>
              <a:rPr kumimoji="1" lang="zh-CN" altLang="en-US" b="0"/>
              <a:t>；</a:t>
            </a:r>
          </a:p>
        </p:txBody>
      </p:sp>
      <p:sp>
        <p:nvSpPr>
          <p:cNvPr id="51209" name="AutoShape 9"/>
          <p:cNvSpPr>
            <a:spLocks noChangeArrowheads="1"/>
          </p:cNvSpPr>
          <p:nvPr/>
        </p:nvSpPr>
        <p:spPr bwMode="auto">
          <a:xfrm>
            <a:off x="1447800" y="1014413"/>
            <a:ext cx="5410200" cy="685800"/>
          </a:xfrm>
          <a:prstGeom prst="horizontalScroll">
            <a:avLst>
              <a:gd name="adj" fmla="val 12500"/>
            </a:avLst>
          </a:prstGeom>
          <a:gradFill rotWithShape="0">
            <a:gsLst>
              <a:gs pos="0">
                <a:srgbClr val="CC9900"/>
              </a:gs>
              <a:gs pos="50000">
                <a:srgbClr val="FFFFFF"/>
              </a:gs>
              <a:gs pos="100000">
                <a:srgbClr val="CC9900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kumimoji="1" lang="zh-CN" altLang="en-US" sz="3200">
                <a:latin typeface="Times New Roman" pitchFamily="18" charset="0"/>
              </a:rPr>
              <a:t>稀有气体的应用</a:t>
            </a:r>
          </a:p>
        </p:txBody>
      </p:sp>
      <p:sp>
        <p:nvSpPr>
          <p:cNvPr id="51210" name="Text Box 10"/>
          <p:cNvSpPr txBox="1">
            <a:spLocks noChangeArrowheads="1"/>
          </p:cNvSpPr>
          <p:nvPr/>
        </p:nvSpPr>
        <p:spPr bwMode="auto">
          <a:xfrm>
            <a:off x="2209800" y="1090613"/>
            <a:ext cx="449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kumimoji="1" lang="zh-CN" altLang="zh-CN" b="0">
              <a:latin typeface="Times New Roman" pitchFamily="18" charset="0"/>
            </a:endParaRPr>
          </a:p>
        </p:txBody>
      </p:sp>
      <p:sp>
        <p:nvSpPr>
          <p:cNvPr id="51212" name="Rectangle 12"/>
          <p:cNvSpPr>
            <a:spLocks noChangeArrowheads="1"/>
          </p:cNvSpPr>
          <p:nvPr/>
        </p:nvSpPr>
        <p:spPr bwMode="auto">
          <a:xfrm>
            <a:off x="539750" y="3573463"/>
            <a:ext cx="5689600" cy="100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solidFill>
                  <a:srgbClr val="0000FF"/>
                </a:solidFill>
              </a:rPr>
              <a:t>2</a:t>
            </a:r>
            <a:r>
              <a:rPr kumimoji="1" lang="zh-CN" altLang="en-US">
                <a:solidFill>
                  <a:srgbClr val="0000FF"/>
                </a:solidFill>
              </a:rPr>
              <a:t>、稀有气体在通电时能发出不同颜色</a:t>
            </a:r>
          </a:p>
          <a:p>
            <a:pPr>
              <a:spcBef>
                <a:spcPct val="50000"/>
              </a:spcBef>
            </a:pPr>
            <a:r>
              <a:rPr kumimoji="1" lang="zh-CN" altLang="en-US">
                <a:solidFill>
                  <a:srgbClr val="0000FF"/>
                </a:solidFill>
              </a:rPr>
              <a:t>   的光</a:t>
            </a:r>
            <a:r>
              <a:rPr kumimoji="1" lang="en-US" altLang="zh-CN">
                <a:solidFill>
                  <a:srgbClr val="0000FF"/>
                </a:solidFill>
              </a:rPr>
              <a:t>,</a:t>
            </a:r>
            <a:r>
              <a:rPr kumimoji="1" lang="zh-CN" altLang="en-US">
                <a:solidFill>
                  <a:schemeClr val="hlink"/>
                </a:solidFill>
              </a:rPr>
              <a:t>可制成多种用途的电光源</a:t>
            </a:r>
            <a:r>
              <a:rPr kumimoji="1" lang="zh-CN" altLang="en-US">
                <a:solidFill>
                  <a:srgbClr val="0000FF"/>
                </a:solidFill>
              </a:rPr>
              <a:t>，</a:t>
            </a:r>
          </a:p>
        </p:txBody>
      </p:sp>
      <p:pic>
        <p:nvPicPr>
          <p:cNvPr id="51214" name="Picture 14" descr="pic_8028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40425" y="3416300"/>
            <a:ext cx="2952750" cy="2244725"/>
          </a:xfrm>
          <a:prstGeom prst="rect">
            <a:avLst/>
          </a:prstGeom>
          <a:noFill/>
        </p:spPr>
      </p:pic>
      <p:sp>
        <p:nvSpPr>
          <p:cNvPr id="51215" name="Text Box 15"/>
          <p:cNvSpPr txBox="1">
            <a:spLocks noChangeArrowheads="1"/>
          </p:cNvSpPr>
          <p:nvPr/>
        </p:nvSpPr>
        <p:spPr bwMode="auto">
          <a:xfrm>
            <a:off x="517525" y="5949950"/>
            <a:ext cx="2470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4</a:t>
            </a:r>
            <a:r>
              <a:rPr lang="zh-CN" altLang="en-US"/>
              <a:t>、用于激光技术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"/>
                                        <p:tgtEl>
                                          <p:spTgt spid="51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1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51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12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12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51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4" grpId="0" autoUpdateAnimBg="0"/>
      <p:bldP spid="51205" grpId="0" autoUpdateAnimBg="0"/>
      <p:bldP spid="51206" grpId="0" autoUpdateAnimBg="0"/>
      <p:bldP spid="51212" grpId="0"/>
      <p:bldP spid="5121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8" name="Text Box 4"/>
          <p:cNvSpPr txBox="1">
            <a:spLocks noChangeArrowheads="1"/>
          </p:cNvSpPr>
          <p:nvPr/>
        </p:nvSpPr>
        <p:spPr bwMode="auto">
          <a:xfrm>
            <a:off x="1258888" y="1196975"/>
            <a:ext cx="42481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>
                <a:solidFill>
                  <a:srgbClr val="0000FF"/>
                </a:solidFill>
                <a:latin typeface="Tahoma" pitchFamily="34" charset="0"/>
              </a:rPr>
              <a:t>三、保护空气</a:t>
            </a:r>
          </a:p>
        </p:txBody>
      </p:sp>
      <p:pic>
        <p:nvPicPr>
          <p:cNvPr id="31750" name="Picture 6" descr="图2-8 大气污染（图）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0688" y="1989138"/>
            <a:ext cx="4897437" cy="43243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7" name="Text Box 5"/>
          <p:cNvSpPr txBox="1">
            <a:spLocks noChangeArrowheads="1"/>
          </p:cNvSpPr>
          <p:nvPr/>
        </p:nvSpPr>
        <p:spPr bwMode="auto">
          <a:xfrm>
            <a:off x="684213" y="2609850"/>
            <a:ext cx="46799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chemeClr val="hlink"/>
                </a:solidFill>
              </a:rPr>
              <a:t>（</a:t>
            </a:r>
            <a:r>
              <a:rPr lang="en-US" altLang="zh-CN" sz="2800">
                <a:solidFill>
                  <a:schemeClr val="hlink"/>
                </a:solidFill>
              </a:rPr>
              <a:t>1</a:t>
            </a:r>
            <a:r>
              <a:rPr lang="zh-CN" altLang="en-US" sz="2800">
                <a:solidFill>
                  <a:schemeClr val="hlink"/>
                </a:solidFill>
              </a:rPr>
              <a:t>）燃料燃烧产生的气体</a:t>
            </a:r>
          </a:p>
        </p:txBody>
      </p:sp>
      <p:sp>
        <p:nvSpPr>
          <p:cNvPr id="54282" name="Rectangle 10"/>
          <p:cNvSpPr>
            <a:spLocks noChangeArrowheads="1"/>
          </p:cNvSpPr>
          <p:nvPr/>
        </p:nvSpPr>
        <p:spPr bwMode="auto">
          <a:xfrm>
            <a:off x="1403350" y="1196975"/>
            <a:ext cx="339883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>
                <a:solidFill>
                  <a:srgbClr val="0000FF"/>
                </a:solidFill>
              </a:rPr>
              <a:t>空气污染的主要来源</a:t>
            </a:r>
          </a:p>
        </p:txBody>
      </p:sp>
      <p:sp>
        <p:nvSpPr>
          <p:cNvPr id="54284" name="Text Box 12"/>
          <p:cNvSpPr txBox="1">
            <a:spLocks noChangeArrowheads="1"/>
          </p:cNvSpPr>
          <p:nvPr/>
        </p:nvSpPr>
        <p:spPr bwMode="auto">
          <a:xfrm>
            <a:off x="755650" y="3259138"/>
            <a:ext cx="388778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chemeClr val="hlink"/>
                </a:solidFill>
              </a:rPr>
              <a:t>（</a:t>
            </a:r>
            <a:r>
              <a:rPr lang="en-US" altLang="zh-CN" sz="2800">
                <a:solidFill>
                  <a:schemeClr val="hlink"/>
                </a:solidFill>
              </a:rPr>
              <a:t>2</a:t>
            </a:r>
            <a:r>
              <a:rPr lang="zh-CN" altLang="en-US" sz="2800">
                <a:solidFill>
                  <a:schemeClr val="hlink"/>
                </a:solidFill>
              </a:rPr>
              <a:t>）工厂排放的废气</a:t>
            </a:r>
          </a:p>
        </p:txBody>
      </p:sp>
      <p:sp>
        <p:nvSpPr>
          <p:cNvPr id="54286" name="Text Box 14"/>
          <p:cNvSpPr txBox="1">
            <a:spLocks noChangeArrowheads="1"/>
          </p:cNvSpPr>
          <p:nvPr/>
        </p:nvSpPr>
        <p:spPr bwMode="auto">
          <a:xfrm>
            <a:off x="1403350" y="4437063"/>
            <a:ext cx="32400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>
                <a:solidFill>
                  <a:srgbClr val="0000FF"/>
                </a:solidFill>
              </a:rPr>
              <a:t>CO</a:t>
            </a:r>
            <a:r>
              <a:rPr lang="zh-CN" altLang="en-US">
                <a:solidFill>
                  <a:srgbClr val="0000FF"/>
                </a:solidFill>
              </a:rPr>
              <a:t>、</a:t>
            </a:r>
            <a:r>
              <a:rPr lang="en-US" altLang="zh-CN">
                <a:solidFill>
                  <a:srgbClr val="0000FF"/>
                </a:solidFill>
              </a:rPr>
              <a:t>SO</a:t>
            </a:r>
            <a:r>
              <a:rPr lang="en-US" altLang="zh-CN" baseline="-25000">
                <a:solidFill>
                  <a:srgbClr val="0000FF"/>
                </a:solidFill>
              </a:rPr>
              <a:t>2 </a:t>
            </a:r>
            <a:r>
              <a:rPr lang="zh-CN" altLang="en-US">
                <a:solidFill>
                  <a:srgbClr val="0000FF"/>
                </a:solidFill>
              </a:rPr>
              <a:t>、</a:t>
            </a:r>
            <a:r>
              <a:rPr lang="zh-CN" altLang="en-US" baseline="-25000">
                <a:solidFill>
                  <a:srgbClr val="0000FF"/>
                </a:solidFill>
              </a:rPr>
              <a:t> </a:t>
            </a:r>
            <a:r>
              <a:rPr lang="en-US" altLang="zh-CN">
                <a:solidFill>
                  <a:srgbClr val="0000FF"/>
                </a:solidFill>
              </a:rPr>
              <a:t>NO</a:t>
            </a:r>
            <a:r>
              <a:rPr lang="en-US" altLang="zh-CN" baseline="-25000">
                <a:solidFill>
                  <a:srgbClr val="0000FF"/>
                </a:solidFill>
              </a:rPr>
              <a:t>2</a:t>
            </a:r>
            <a:r>
              <a:rPr lang="zh-CN" altLang="en-US">
                <a:solidFill>
                  <a:srgbClr val="0000FF"/>
                </a:solidFill>
              </a:rPr>
              <a:t>、</a:t>
            </a:r>
            <a:r>
              <a:rPr lang="en-US" altLang="zh-CN">
                <a:solidFill>
                  <a:srgbClr val="0000FF"/>
                </a:solidFill>
              </a:rPr>
              <a:t>NO</a:t>
            </a:r>
            <a:r>
              <a:rPr lang="zh-CN" altLang="en-US">
                <a:solidFill>
                  <a:srgbClr val="0000FF"/>
                </a:solidFill>
              </a:rPr>
              <a:t>等</a:t>
            </a:r>
            <a:endParaRPr lang="zh-CN" altLang="en-US" baseline="-25000">
              <a:solidFill>
                <a:srgbClr val="0000FF"/>
              </a:solidFill>
            </a:endParaRPr>
          </a:p>
        </p:txBody>
      </p:sp>
      <p:sp>
        <p:nvSpPr>
          <p:cNvPr id="54290" name="Text Box 18"/>
          <p:cNvSpPr txBox="1">
            <a:spLocks noChangeArrowheads="1"/>
          </p:cNvSpPr>
          <p:nvPr/>
        </p:nvSpPr>
        <p:spPr bwMode="auto">
          <a:xfrm>
            <a:off x="611188" y="1916113"/>
            <a:ext cx="23050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800">
                <a:solidFill>
                  <a:srgbClr val="0000FF"/>
                </a:solidFill>
              </a:rPr>
              <a:t>1</a:t>
            </a:r>
            <a:r>
              <a:rPr lang="zh-CN" altLang="en-US" sz="2800">
                <a:solidFill>
                  <a:srgbClr val="0000FF"/>
                </a:solidFill>
              </a:rPr>
              <a:t>、有害气体</a:t>
            </a:r>
          </a:p>
        </p:txBody>
      </p:sp>
      <p:grpSp>
        <p:nvGrpSpPr>
          <p:cNvPr id="54297" name="Group 25"/>
          <p:cNvGrpSpPr>
            <a:grpSpLocks/>
          </p:cNvGrpSpPr>
          <p:nvPr/>
        </p:nvGrpSpPr>
        <p:grpSpPr bwMode="auto">
          <a:xfrm>
            <a:off x="5935663" y="2349500"/>
            <a:ext cx="2668587" cy="1871663"/>
            <a:chOff x="3739" y="1480"/>
            <a:chExt cx="1681" cy="1179"/>
          </a:xfrm>
        </p:grpSpPr>
        <p:pic>
          <p:nvPicPr>
            <p:cNvPr id="54275" name="Picture 3" descr="煤的燃烧"/>
            <p:cNvPicPr>
              <a:picLocks noChangeAspect="1" noChangeArrowheads="1"/>
            </p:cNvPicPr>
            <p:nvPr/>
          </p:nvPicPr>
          <p:blipFill>
            <a:blip r:embed="rId2"/>
            <a:srcRect l="51042"/>
            <a:stretch>
              <a:fillRect/>
            </a:stretch>
          </p:blipFill>
          <p:spPr bwMode="auto">
            <a:xfrm>
              <a:off x="3739" y="1480"/>
              <a:ext cx="753" cy="1179"/>
            </a:xfrm>
            <a:prstGeom prst="rect">
              <a:avLst/>
            </a:prstGeom>
            <a:noFill/>
          </p:spPr>
        </p:pic>
        <p:pic>
          <p:nvPicPr>
            <p:cNvPr id="54276" name="Picture 4" descr="煤的燃烧"/>
            <p:cNvPicPr>
              <a:picLocks noChangeAspect="1" noChangeArrowheads="1"/>
            </p:cNvPicPr>
            <p:nvPr/>
          </p:nvPicPr>
          <p:blipFill>
            <a:blip r:embed="rId2"/>
            <a:srcRect r="50833"/>
            <a:stretch>
              <a:fillRect/>
            </a:stretch>
          </p:blipFill>
          <p:spPr bwMode="auto">
            <a:xfrm>
              <a:off x="4671" y="1480"/>
              <a:ext cx="749" cy="1179"/>
            </a:xfrm>
            <a:prstGeom prst="rect">
              <a:avLst/>
            </a:prstGeom>
            <a:noFill/>
          </p:spPr>
        </p:pic>
        <p:sp>
          <p:nvSpPr>
            <p:cNvPr id="54279" name="Text Box 7"/>
            <p:cNvSpPr txBox="1">
              <a:spLocks noChangeArrowheads="1"/>
            </p:cNvSpPr>
            <p:nvPr/>
          </p:nvSpPr>
          <p:spPr bwMode="auto">
            <a:xfrm>
              <a:off x="4721" y="1525"/>
              <a:ext cx="651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800">
                  <a:solidFill>
                    <a:schemeClr val="hlink"/>
                  </a:solidFill>
                </a:rPr>
                <a:t>SO</a:t>
              </a:r>
              <a:r>
                <a:rPr lang="en-US" altLang="zh-CN" sz="2800" baseline="-25000">
                  <a:solidFill>
                    <a:schemeClr val="hlink"/>
                  </a:solidFill>
                </a:rPr>
                <a:t>2</a:t>
              </a:r>
            </a:p>
          </p:txBody>
        </p:sp>
        <p:sp>
          <p:nvSpPr>
            <p:cNvPr id="54291" name="Text Box 19"/>
            <p:cNvSpPr txBox="1">
              <a:spLocks noChangeArrowheads="1"/>
            </p:cNvSpPr>
            <p:nvPr/>
          </p:nvSpPr>
          <p:spPr bwMode="auto">
            <a:xfrm>
              <a:off x="3833" y="1571"/>
              <a:ext cx="545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800">
                  <a:solidFill>
                    <a:schemeClr val="bg1"/>
                  </a:solidFill>
                </a:rPr>
                <a:t>CO</a:t>
              </a:r>
              <a:endParaRPr lang="en-US" altLang="zh-CN" sz="2800" baseline="-25000">
                <a:solidFill>
                  <a:schemeClr val="bg1"/>
                </a:solidFill>
              </a:endParaRPr>
            </a:p>
          </p:txBody>
        </p:sp>
      </p:grpSp>
      <p:sp>
        <p:nvSpPr>
          <p:cNvPr id="54294" name="Text Box 22"/>
          <p:cNvSpPr txBox="1">
            <a:spLocks noChangeArrowheads="1"/>
          </p:cNvSpPr>
          <p:nvPr/>
        </p:nvSpPr>
        <p:spPr bwMode="auto">
          <a:xfrm>
            <a:off x="755650" y="3789363"/>
            <a:ext cx="345598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chemeClr val="hlink"/>
                </a:solidFill>
              </a:rPr>
              <a:t>（</a:t>
            </a:r>
            <a:r>
              <a:rPr lang="en-US" altLang="zh-CN" sz="2800">
                <a:solidFill>
                  <a:schemeClr val="hlink"/>
                </a:solidFill>
              </a:rPr>
              <a:t>3</a:t>
            </a:r>
            <a:r>
              <a:rPr lang="zh-CN" altLang="en-US" sz="2800">
                <a:solidFill>
                  <a:schemeClr val="hlink"/>
                </a:solidFill>
              </a:rPr>
              <a:t>）汽车尾气</a:t>
            </a:r>
            <a:endParaRPr lang="zh-CN" altLang="en-US" sz="2800" baseline="-25000">
              <a:solidFill>
                <a:schemeClr val="hlink"/>
              </a:solidFill>
            </a:endParaRPr>
          </a:p>
        </p:txBody>
      </p:sp>
      <p:sp>
        <p:nvSpPr>
          <p:cNvPr id="54295" name="Text Box 23"/>
          <p:cNvSpPr txBox="1">
            <a:spLocks noChangeArrowheads="1"/>
          </p:cNvSpPr>
          <p:nvPr/>
        </p:nvSpPr>
        <p:spPr bwMode="auto">
          <a:xfrm>
            <a:off x="4787900" y="1196975"/>
            <a:ext cx="29527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800">
                <a:solidFill>
                  <a:schemeClr val="hlink"/>
                </a:solidFill>
              </a:rPr>
              <a:t>:</a:t>
            </a:r>
            <a:r>
              <a:rPr lang="zh-CN" altLang="en-US" sz="2800">
                <a:solidFill>
                  <a:schemeClr val="hlink"/>
                </a:solidFill>
              </a:rPr>
              <a:t>有害气体</a:t>
            </a:r>
            <a:r>
              <a:rPr lang="zh-CN" altLang="en-US" sz="2800">
                <a:solidFill>
                  <a:srgbClr val="0000FF"/>
                </a:solidFill>
              </a:rPr>
              <a:t>和</a:t>
            </a:r>
            <a:r>
              <a:rPr lang="zh-CN" altLang="en-US" sz="2800">
                <a:solidFill>
                  <a:schemeClr val="hlink"/>
                </a:solidFill>
              </a:rPr>
              <a:t>烟尘</a:t>
            </a:r>
          </a:p>
        </p:txBody>
      </p:sp>
      <p:sp>
        <p:nvSpPr>
          <p:cNvPr id="54296" name="Text Box 24"/>
          <p:cNvSpPr txBox="1">
            <a:spLocks noChangeArrowheads="1"/>
          </p:cNvSpPr>
          <p:nvPr/>
        </p:nvSpPr>
        <p:spPr bwMode="auto">
          <a:xfrm>
            <a:off x="539750" y="5789613"/>
            <a:ext cx="417671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800">
                <a:solidFill>
                  <a:srgbClr val="0000FF"/>
                </a:solidFill>
              </a:rPr>
              <a:t>2</a:t>
            </a:r>
            <a:r>
              <a:rPr lang="zh-CN" altLang="en-US" sz="2800">
                <a:solidFill>
                  <a:srgbClr val="0000FF"/>
                </a:solidFill>
              </a:rPr>
              <a:t>、烟尘（可吸入颗粒）</a:t>
            </a:r>
          </a:p>
        </p:txBody>
      </p:sp>
      <p:grpSp>
        <p:nvGrpSpPr>
          <p:cNvPr id="54299" name="Group 27"/>
          <p:cNvGrpSpPr>
            <a:grpSpLocks/>
          </p:cNvGrpSpPr>
          <p:nvPr/>
        </p:nvGrpSpPr>
        <p:grpSpPr bwMode="auto">
          <a:xfrm>
            <a:off x="1979613" y="4868863"/>
            <a:ext cx="1655762" cy="746125"/>
            <a:chOff x="1247" y="3067"/>
            <a:chExt cx="1043" cy="470"/>
          </a:xfrm>
        </p:grpSpPr>
        <p:sp>
          <p:nvSpPr>
            <p:cNvPr id="54288" name="Text Box 16"/>
            <p:cNvSpPr txBox="1">
              <a:spLocks noChangeArrowheads="1"/>
            </p:cNvSpPr>
            <p:nvPr/>
          </p:nvSpPr>
          <p:spPr bwMode="auto">
            <a:xfrm>
              <a:off x="1247" y="3249"/>
              <a:ext cx="1043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>
                  <a:solidFill>
                    <a:srgbClr val="0000FF"/>
                  </a:solidFill>
                </a:rPr>
                <a:t>形成酸雨</a:t>
              </a:r>
              <a:endParaRPr lang="zh-CN" altLang="en-US" baseline="-25000">
                <a:solidFill>
                  <a:srgbClr val="0000FF"/>
                </a:solidFill>
              </a:endParaRPr>
            </a:p>
          </p:txBody>
        </p:sp>
        <p:sp>
          <p:nvSpPr>
            <p:cNvPr id="54298" name="AutoShape 26"/>
            <p:cNvSpPr>
              <a:spLocks/>
            </p:cNvSpPr>
            <p:nvPr/>
          </p:nvSpPr>
          <p:spPr bwMode="auto">
            <a:xfrm rot="16200000">
              <a:off x="1610" y="2795"/>
              <a:ext cx="182" cy="725"/>
            </a:xfrm>
            <a:prstGeom prst="leftBrace">
              <a:avLst>
                <a:gd name="adj1" fmla="val 33196"/>
                <a:gd name="adj2" fmla="val 50000"/>
              </a:avLst>
            </a:prstGeom>
            <a:noFill/>
            <a:ln w="34925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54301" name="Group 29"/>
          <p:cNvGrpSpPr>
            <a:grpSpLocks/>
          </p:cNvGrpSpPr>
          <p:nvPr/>
        </p:nvGrpSpPr>
        <p:grpSpPr bwMode="auto">
          <a:xfrm>
            <a:off x="3492500" y="4916488"/>
            <a:ext cx="3311525" cy="457200"/>
            <a:chOff x="2200" y="3097"/>
            <a:chExt cx="2086" cy="288"/>
          </a:xfrm>
        </p:grpSpPr>
        <p:sp>
          <p:nvSpPr>
            <p:cNvPr id="54293" name="Text Box 21"/>
            <p:cNvSpPr txBox="1">
              <a:spLocks noChangeArrowheads="1"/>
            </p:cNvSpPr>
            <p:nvPr/>
          </p:nvSpPr>
          <p:spPr bwMode="auto">
            <a:xfrm>
              <a:off x="2789" y="3097"/>
              <a:ext cx="1497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>
                  <a:solidFill>
                    <a:schemeClr val="hlink"/>
                  </a:solidFill>
                </a:rPr>
                <a:t>导致光化学烟雾</a:t>
              </a:r>
              <a:endParaRPr lang="zh-CN" altLang="en-US" baseline="-25000">
                <a:solidFill>
                  <a:schemeClr val="hlink"/>
                </a:solidFill>
              </a:endParaRPr>
            </a:p>
          </p:txBody>
        </p:sp>
        <p:sp>
          <p:nvSpPr>
            <p:cNvPr id="54300" name="Line 28"/>
            <p:cNvSpPr>
              <a:spLocks noChangeShapeType="1"/>
            </p:cNvSpPr>
            <p:nvPr/>
          </p:nvSpPr>
          <p:spPr bwMode="auto">
            <a:xfrm>
              <a:off x="2200" y="3113"/>
              <a:ext cx="635" cy="136"/>
            </a:xfrm>
            <a:prstGeom prst="line">
              <a:avLst/>
            </a:prstGeom>
            <a:noFill/>
            <a:ln w="34925">
              <a:solidFill>
                <a:srgbClr val="0000FF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4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54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54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54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54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54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54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2" dur="2000"/>
                                        <p:tgtEl>
                                          <p:spTgt spid="54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7" dur="2000"/>
                                        <p:tgtEl>
                                          <p:spTgt spid="54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2" dur="2000"/>
                                        <p:tgtEl>
                                          <p:spTgt spid="54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7" grpId="0"/>
      <p:bldP spid="54284" grpId="0"/>
      <p:bldP spid="54286" grpId="0"/>
      <p:bldP spid="54290" grpId="0"/>
      <p:bldP spid="54294" grpId="0"/>
      <p:bldP spid="54295" grpId="0"/>
      <p:bldP spid="5429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7" name="Picture 3" descr="沙尘暴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3163888"/>
            <a:ext cx="4133850" cy="2857500"/>
          </a:xfrm>
          <a:prstGeom prst="rect">
            <a:avLst/>
          </a:prstGeom>
          <a:noFill/>
        </p:spPr>
      </p:pic>
      <p:pic>
        <p:nvPicPr>
          <p:cNvPr id="57348" name="Picture 4" descr="沙尘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8263" y="765175"/>
            <a:ext cx="3744912" cy="2808288"/>
          </a:xfrm>
          <a:prstGeom prst="rect">
            <a:avLst/>
          </a:prstGeom>
          <a:noFill/>
        </p:spPr>
      </p:pic>
      <p:pic>
        <p:nvPicPr>
          <p:cNvPr id="57349" name="Picture 5" descr="沙尘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11750" y="3789363"/>
            <a:ext cx="3781425" cy="2808287"/>
          </a:xfrm>
          <a:prstGeom prst="rect">
            <a:avLst/>
          </a:prstGeom>
          <a:noFill/>
        </p:spPr>
      </p:pic>
      <p:sp>
        <p:nvSpPr>
          <p:cNvPr id="57350" name="Text Box 6"/>
          <p:cNvSpPr txBox="1">
            <a:spLocks noChangeArrowheads="1"/>
          </p:cNvSpPr>
          <p:nvPr/>
        </p:nvSpPr>
        <p:spPr bwMode="auto">
          <a:xfrm>
            <a:off x="179388" y="2060575"/>
            <a:ext cx="3673475" cy="100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solidFill>
                  <a:schemeClr val="tx2"/>
                </a:solidFill>
                <a:latin typeface="Arial" charset="0"/>
              </a:rPr>
              <a:t>（</a:t>
            </a:r>
            <a:r>
              <a:rPr lang="en-US" altLang="zh-CN">
                <a:solidFill>
                  <a:schemeClr val="tx2"/>
                </a:solidFill>
                <a:latin typeface="Arial" charset="0"/>
              </a:rPr>
              <a:t>1</a:t>
            </a:r>
            <a:r>
              <a:rPr lang="zh-CN" altLang="en-US">
                <a:solidFill>
                  <a:schemeClr val="tx2"/>
                </a:solidFill>
                <a:latin typeface="Arial" charset="0"/>
              </a:rPr>
              <a:t>）土地荒漠化引起的</a:t>
            </a:r>
          </a:p>
          <a:p>
            <a:pPr>
              <a:spcBef>
                <a:spcPct val="50000"/>
              </a:spcBef>
            </a:pPr>
            <a:r>
              <a:rPr lang="zh-CN" altLang="en-US">
                <a:solidFill>
                  <a:schemeClr val="tx2"/>
                </a:solidFill>
                <a:latin typeface="Arial" charset="0"/>
              </a:rPr>
              <a:t>          </a:t>
            </a:r>
            <a:r>
              <a:rPr lang="zh-CN" altLang="en-US">
                <a:solidFill>
                  <a:srgbClr val="FF3300"/>
                </a:solidFill>
                <a:latin typeface="Arial" charset="0"/>
              </a:rPr>
              <a:t>沙尘暴</a:t>
            </a:r>
          </a:p>
        </p:txBody>
      </p:sp>
      <p:sp>
        <p:nvSpPr>
          <p:cNvPr id="57352" name="Text Box 8"/>
          <p:cNvSpPr txBox="1">
            <a:spLocks noChangeArrowheads="1"/>
          </p:cNvSpPr>
          <p:nvPr/>
        </p:nvSpPr>
        <p:spPr bwMode="auto">
          <a:xfrm>
            <a:off x="1331913" y="1268413"/>
            <a:ext cx="417671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800">
                <a:solidFill>
                  <a:srgbClr val="0000FF"/>
                </a:solidFill>
              </a:rPr>
              <a:t>2</a:t>
            </a:r>
            <a:r>
              <a:rPr lang="zh-CN" altLang="en-US" sz="2800">
                <a:solidFill>
                  <a:srgbClr val="0000FF"/>
                </a:solidFill>
              </a:rPr>
              <a:t>、烟尘（可吸入颗粒）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73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73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73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73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73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73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3" presetClass="entr" presetSubtype="27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73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73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50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火山爆发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6688" y="0"/>
            <a:ext cx="3611562" cy="4106863"/>
          </a:xfrm>
          <a:prstGeom prst="rect">
            <a:avLst/>
          </a:prstGeom>
          <a:noFill/>
        </p:spPr>
      </p:pic>
      <p:pic>
        <p:nvPicPr>
          <p:cNvPr id="58371" name="Picture 3" descr="xinsrc_eb4a96cc891447ff8c833ff9b3953f9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835400"/>
            <a:ext cx="4610100" cy="3022600"/>
          </a:xfrm>
          <a:prstGeom prst="rect">
            <a:avLst/>
          </a:prstGeom>
          <a:noFill/>
        </p:spPr>
      </p:pic>
      <p:pic>
        <p:nvPicPr>
          <p:cNvPr id="58372" name="Picture 4" descr="建筑施工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51275" y="1809750"/>
            <a:ext cx="5038725" cy="3348038"/>
          </a:xfrm>
          <a:prstGeom prst="rect">
            <a:avLst/>
          </a:prstGeom>
          <a:noFill/>
        </p:spPr>
      </p:pic>
      <p:sp>
        <p:nvSpPr>
          <p:cNvPr id="58375" name="Rectangle 7"/>
          <p:cNvSpPr>
            <a:spLocks noChangeArrowheads="1"/>
          </p:cNvSpPr>
          <p:nvPr/>
        </p:nvSpPr>
        <p:spPr bwMode="auto">
          <a:xfrm>
            <a:off x="3924300" y="519113"/>
            <a:ext cx="46307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（</a:t>
            </a:r>
            <a:r>
              <a:rPr lang="en-US" altLang="zh-CN">
                <a:solidFill>
                  <a:srgbClr val="0000FF"/>
                </a:solidFill>
              </a:rPr>
              <a:t>2</a:t>
            </a:r>
            <a:r>
              <a:rPr lang="zh-CN" altLang="en-US">
                <a:solidFill>
                  <a:srgbClr val="0000FF"/>
                </a:solidFill>
              </a:rPr>
              <a:t>）其他粉尘来源</a:t>
            </a:r>
          </a:p>
          <a:p>
            <a:r>
              <a:rPr lang="zh-CN" altLang="en-US">
                <a:solidFill>
                  <a:srgbClr val="0000FF"/>
                </a:solidFill>
              </a:rPr>
              <a:t>     如：水泥厂、工地建筑等。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8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2000"/>
                                        <p:tgtEl>
                                          <p:spTgt spid="58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6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2000"/>
                                        <p:tgtEl>
                                          <p:spTgt spid="58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5" name="Picture 3" descr="危害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088" y="1628775"/>
            <a:ext cx="3384550" cy="2263775"/>
          </a:xfrm>
          <a:prstGeom prst="rect">
            <a:avLst/>
          </a:prstGeom>
          <a:noFill/>
        </p:spPr>
      </p:pic>
      <p:pic>
        <p:nvPicPr>
          <p:cNvPr id="59396" name="Picture 4" descr="危害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7088" y="4254500"/>
            <a:ext cx="3352800" cy="2270125"/>
          </a:xfrm>
          <a:prstGeom prst="rect">
            <a:avLst/>
          </a:prstGeom>
          <a:noFill/>
        </p:spPr>
      </p:pic>
      <p:pic>
        <p:nvPicPr>
          <p:cNvPr id="59397" name="Picture 5" descr="危害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81600" y="1590675"/>
            <a:ext cx="3422650" cy="2270125"/>
          </a:xfrm>
          <a:prstGeom prst="rect">
            <a:avLst/>
          </a:prstGeom>
          <a:noFill/>
        </p:spPr>
      </p:pic>
      <p:pic>
        <p:nvPicPr>
          <p:cNvPr id="59398" name="Picture 6" descr="大气污染造成水芙蓉叶片伤害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95963" y="4097338"/>
            <a:ext cx="2360612" cy="2427287"/>
          </a:xfrm>
          <a:prstGeom prst="rect">
            <a:avLst/>
          </a:prstGeom>
          <a:noFill/>
        </p:spPr>
      </p:pic>
      <p:sp>
        <p:nvSpPr>
          <p:cNvPr id="59400" name="Rectangle 8"/>
          <p:cNvSpPr>
            <a:spLocks noChangeArrowheads="1"/>
          </p:cNvSpPr>
          <p:nvPr/>
        </p:nvSpPr>
        <p:spPr bwMode="auto">
          <a:xfrm>
            <a:off x="1258888" y="762000"/>
            <a:ext cx="34480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3200">
                <a:solidFill>
                  <a:schemeClr val="hlink"/>
                </a:solidFill>
              </a:rPr>
              <a:t>空气污染危害无穷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pic_326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17863" y="228600"/>
            <a:ext cx="5926137" cy="6400800"/>
          </a:xfrm>
          <a:prstGeom prst="rect">
            <a:avLst/>
          </a:prstGeom>
          <a:noFill/>
        </p:spPr>
      </p:pic>
      <p:sp>
        <p:nvSpPr>
          <p:cNvPr id="60419" name="AutoShape 3"/>
          <p:cNvSpPr>
            <a:spLocks noChangeArrowheads="1"/>
          </p:cNvSpPr>
          <p:nvPr/>
        </p:nvSpPr>
        <p:spPr bwMode="auto">
          <a:xfrm>
            <a:off x="381000" y="228600"/>
            <a:ext cx="2971800" cy="91440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gradFill rotWithShape="0">
            <a:gsLst>
              <a:gs pos="0">
                <a:srgbClr val="CC9900"/>
              </a:gs>
              <a:gs pos="50000">
                <a:srgbClr val="FFFFFF"/>
              </a:gs>
              <a:gs pos="100000">
                <a:srgbClr val="CC99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0420" name="Text Box 4"/>
          <p:cNvSpPr txBox="1">
            <a:spLocks noChangeArrowheads="1"/>
          </p:cNvSpPr>
          <p:nvPr/>
        </p:nvSpPr>
        <p:spPr bwMode="auto">
          <a:xfrm>
            <a:off x="757238" y="450850"/>
            <a:ext cx="2590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solidFill>
                  <a:srgbClr val="0000FF"/>
                </a:solidFill>
                <a:latin typeface="Times New Roman" pitchFamily="18" charset="0"/>
              </a:rPr>
              <a:t>大气污染的危害</a:t>
            </a:r>
          </a:p>
        </p:txBody>
      </p:sp>
      <p:sp>
        <p:nvSpPr>
          <p:cNvPr id="60421" name="AutoShape 5"/>
          <p:cNvSpPr>
            <a:spLocks noChangeArrowheads="1"/>
          </p:cNvSpPr>
          <p:nvPr/>
        </p:nvSpPr>
        <p:spPr bwMode="auto">
          <a:xfrm>
            <a:off x="228600" y="1295400"/>
            <a:ext cx="2743200" cy="762000"/>
          </a:xfrm>
          <a:prstGeom prst="leftArrow">
            <a:avLst>
              <a:gd name="adj1" fmla="val 50000"/>
              <a:gd name="adj2" fmla="val 90000"/>
            </a:avLst>
          </a:prstGeom>
          <a:gradFill rotWithShape="0">
            <a:gsLst>
              <a:gs pos="0">
                <a:srgbClr val="CC9900"/>
              </a:gs>
              <a:gs pos="50000">
                <a:schemeClr val="bg1"/>
              </a:gs>
              <a:gs pos="100000">
                <a:srgbClr val="CC99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0422" name="Text Box 6"/>
          <p:cNvSpPr txBox="1">
            <a:spLocks noChangeArrowheads="1"/>
          </p:cNvSpPr>
          <p:nvPr/>
        </p:nvSpPr>
        <p:spPr bwMode="auto">
          <a:xfrm>
            <a:off x="685800" y="1447800"/>
            <a:ext cx="228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solidFill>
                  <a:srgbClr val="996600"/>
                </a:solidFill>
                <a:latin typeface="Times New Roman" pitchFamily="18" charset="0"/>
              </a:rPr>
              <a:t>1.</a:t>
            </a:r>
            <a:r>
              <a:rPr kumimoji="1" lang="zh-CN" altLang="en-US">
                <a:solidFill>
                  <a:srgbClr val="996600"/>
                </a:solidFill>
                <a:latin typeface="Times New Roman" pitchFamily="18" charset="0"/>
              </a:rPr>
              <a:t>损害人体健康</a:t>
            </a:r>
          </a:p>
        </p:txBody>
      </p:sp>
      <p:sp>
        <p:nvSpPr>
          <p:cNvPr id="60423" name="AutoShape 7"/>
          <p:cNvSpPr>
            <a:spLocks noChangeArrowheads="1"/>
          </p:cNvSpPr>
          <p:nvPr/>
        </p:nvSpPr>
        <p:spPr bwMode="auto">
          <a:xfrm>
            <a:off x="228600" y="2209800"/>
            <a:ext cx="2743200" cy="762000"/>
          </a:xfrm>
          <a:prstGeom prst="leftArrow">
            <a:avLst>
              <a:gd name="adj1" fmla="val 50000"/>
              <a:gd name="adj2" fmla="val 90000"/>
            </a:avLst>
          </a:prstGeom>
          <a:gradFill rotWithShape="0">
            <a:gsLst>
              <a:gs pos="0">
                <a:srgbClr val="CC9900"/>
              </a:gs>
              <a:gs pos="50000">
                <a:schemeClr val="bg1"/>
              </a:gs>
              <a:gs pos="100000">
                <a:srgbClr val="CC99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0424" name="Text Box 8"/>
          <p:cNvSpPr txBox="1">
            <a:spLocks noChangeArrowheads="1"/>
          </p:cNvSpPr>
          <p:nvPr/>
        </p:nvSpPr>
        <p:spPr bwMode="auto">
          <a:xfrm>
            <a:off x="685800" y="2362200"/>
            <a:ext cx="2438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solidFill>
                  <a:srgbClr val="996600"/>
                </a:solidFill>
                <a:latin typeface="Times New Roman" pitchFamily="18" charset="0"/>
              </a:rPr>
              <a:t>2.</a:t>
            </a:r>
            <a:r>
              <a:rPr kumimoji="1" lang="zh-CN" altLang="en-US">
                <a:solidFill>
                  <a:srgbClr val="996600"/>
                </a:solidFill>
                <a:latin typeface="Times New Roman" pitchFamily="18" charset="0"/>
              </a:rPr>
              <a:t>影响作物生长</a:t>
            </a:r>
          </a:p>
        </p:txBody>
      </p:sp>
      <p:sp>
        <p:nvSpPr>
          <p:cNvPr id="60425" name="AutoShape 9"/>
          <p:cNvSpPr>
            <a:spLocks noChangeArrowheads="1"/>
          </p:cNvSpPr>
          <p:nvPr/>
        </p:nvSpPr>
        <p:spPr bwMode="auto">
          <a:xfrm>
            <a:off x="228600" y="3048000"/>
            <a:ext cx="2743200" cy="762000"/>
          </a:xfrm>
          <a:prstGeom prst="leftArrow">
            <a:avLst>
              <a:gd name="adj1" fmla="val 50000"/>
              <a:gd name="adj2" fmla="val 90000"/>
            </a:avLst>
          </a:prstGeom>
          <a:gradFill rotWithShape="0">
            <a:gsLst>
              <a:gs pos="0">
                <a:srgbClr val="CC9900"/>
              </a:gs>
              <a:gs pos="50000">
                <a:schemeClr val="bg1"/>
              </a:gs>
              <a:gs pos="100000">
                <a:srgbClr val="CC99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0426" name="Text Box 10"/>
          <p:cNvSpPr txBox="1">
            <a:spLocks noChangeArrowheads="1"/>
          </p:cNvSpPr>
          <p:nvPr/>
        </p:nvSpPr>
        <p:spPr bwMode="auto">
          <a:xfrm>
            <a:off x="685800" y="3200400"/>
            <a:ext cx="2362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solidFill>
                  <a:srgbClr val="996600"/>
                </a:solidFill>
                <a:latin typeface="Times New Roman" pitchFamily="18" charset="0"/>
              </a:rPr>
              <a:t>3.</a:t>
            </a:r>
            <a:r>
              <a:rPr kumimoji="1" lang="zh-CN" altLang="en-US">
                <a:solidFill>
                  <a:srgbClr val="996600"/>
                </a:solidFill>
                <a:latin typeface="Times New Roman" pitchFamily="18" charset="0"/>
              </a:rPr>
              <a:t>破坏生态平衡</a:t>
            </a:r>
          </a:p>
        </p:txBody>
      </p:sp>
      <p:sp>
        <p:nvSpPr>
          <p:cNvPr id="60427" name="AutoShape 11"/>
          <p:cNvSpPr>
            <a:spLocks noChangeArrowheads="1"/>
          </p:cNvSpPr>
          <p:nvPr/>
        </p:nvSpPr>
        <p:spPr bwMode="auto">
          <a:xfrm>
            <a:off x="228600" y="3886200"/>
            <a:ext cx="2743200" cy="762000"/>
          </a:xfrm>
          <a:prstGeom prst="leftArrow">
            <a:avLst>
              <a:gd name="adj1" fmla="val 50000"/>
              <a:gd name="adj2" fmla="val 90000"/>
            </a:avLst>
          </a:prstGeom>
          <a:gradFill rotWithShape="0">
            <a:gsLst>
              <a:gs pos="0">
                <a:srgbClr val="CC9900"/>
              </a:gs>
              <a:gs pos="50000">
                <a:schemeClr val="bg1"/>
              </a:gs>
              <a:gs pos="100000">
                <a:srgbClr val="CC99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0428" name="Text Box 12"/>
          <p:cNvSpPr txBox="1">
            <a:spLocks noChangeArrowheads="1"/>
          </p:cNvSpPr>
          <p:nvPr/>
        </p:nvSpPr>
        <p:spPr bwMode="auto">
          <a:xfrm>
            <a:off x="685800" y="4038600"/>
            <a:ext cx="1981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solidFill>
                  <a:srgbClr val="996600"/>
                </a:solidFill>
                <a:latin typeface="Times New Roman" pitchFamily="18" charset="0"/>
              </a:rPr>
              <a:t>4.</a:t>
            </a:r>
            <a:r>
              <a:rPr kumimoji="1" lang="zh-CN" altLang="en-US">
                <a:solidFill>
                  <a:srgbClr val="996600"/>
                </a:solidFill>
                <a:latin typeface="Times New Roman" pitchFamily="18" charset="0"/>
              </a:rPr>
              <a:t>温室效应</a:t>
            </a:r>
          </a:p>
        </p:txBody>
      </p:sp>
      <p:sp>
        <p:nvSpPr>
          <p:cNvPr id="60429" name="AutoShape 13"/>
          <p:cNvSpPr>
            <a:spLocks noChangeArrowheads="1"/>
          </p:cNvSpPr>
          <p:nvPr/>
        </p:nvSpPr>
        <p:spPr bwMode="auto">
          <a:xfrm>
            <a:off x="304800" y="4724400"/>
            <a:ext cx="2743200" cy="762000"/>
          </a:xfrm>
          <a:prstGeom prst="leftArrow">
            <a:avLst>
              <a:gd name="adj1" fmla="val 50000"/>
              <a:gd name="adj2" fmla="val 90000"/>
            </a:avLst>
          </a:prstGeom>
          <a:gradFill rotWithShape="0">
            <a:gsLst>
              <a:gs pos="0">
                <a:srgbClr val="CC9900"/>
              </a:gs>
              <a:gs pos="50000">
                <a:schemeClr val="bg1"/>
              </a:gs>
              <a:gs pos="100000">
                <a:srgbClr val="CC99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0430" name="Text Box 14"/>
          <p:cNvSpPr txBox="1">
            <a:spLocks noChangeArrowheads="1"/>
          </p:cNvSpPr>
          <p:nvPr/>
        </p:nvSpPr>
        <p:spPr bwMode="auto">
          <a:xfrm>
            <a:off x="685800" y="4876800"/>
            <a:ext cx="1295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solidFill>
                  <a:srgbClr val="996600"/>
                </a:solidFill>
                <a:latin typeface="Times New Roman" pitchFamily="18" charset="0"/>
              </a:rPr>
              <a:t>5.</a:t>
            </a:r>
            <a:r>
              <a:rPr kumimoji="1" lang="zh-CN" altLang="en-US">
                <a:solidFill>
                  <a:srgbClr val="996600"/>
                </a:solidFill>
                <a:latin typeface="Times New Roman" pitchFamily="18" charset="0"/>
              </a:rPr>
              <a:t>酸  雨</a:t>
            </a:r>
          </a:p>
        </p:txBody>
      </p:sp>
      <p:sp>
        <p:nvSpPr>
          <p:cNvPr id="60431" name="AutoShape 15"/>
          <p:cNvSpPr>
            <a:spLocks noChangeArrowheads="1"/>
          </p:cNvSpPr>
          <p:nvPr/>
        </p:nvSpPr>
        <p:spPr bwMode="auto">
          <a:xfrm>
            <a:off x="304800" y="5562600"/>
            <a:ext cx="2743200" cy="762000"/>
          </a:xfrm>
          <a:prstGeom prst="leftArrow">
            <a:avLst>
              <a:gd name="adj1" fmla="val 50000"/>
              <a:gd name="adj2" fmla="val 90000"/>
            </a:avLst>
          </a:prstGeom>
          <a:gradFill rotWithShape="0">
            <a:gsLst>
              <a:gs pos="0">
                <a:srgbClr val="CC9900"/>
              </a:gs>
              <a:gs pos="50000">
                <a:schemeClr val="bg1"/>
              </a:gs>
              <a:gs pos="100000">
                <a:srgbClr val="CC99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0432" name="Text Box 16"/>
          <p:cNvSpPr txBox="1">
            <a:spLocks noChangeArrowheads="1"/>
          </p:cNvSpPr>
          <p:nvPr/>
        </p:nvSpPr>
        <p:spPr bwMode="auto">
          <a:xfrm>
            <a:off x="685800" y="57150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solidFill>
                  <a:srgbClr val="996600"/>
                </a:solidFill>
                <a:latin typeface="Times New Roman" pitchFamily="18" charset="0"/>
              </a:rPr>
              <a:t>6.</a:t>
            </a:r>
            <a:r>
              <a:rPr kumimoji="1" lang="zh-CN" altLang="en-US">
                <a:solidFill>
                  <a:srgbClr val="996600"/>
                </a:solidFill>
                <a:latin typeface="Times New Roman" pitchFamily="18" charset="0"/>
              </a:rPr>
              <a:t>臭氧空洞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836613"/>
            <a:ext cx="8229600" cy="700087"/>
          </a:xfrm>
        </p:spPr>
        <p:txBody>
          <a:bodyPr/>
          <a:lstStyle/>
          <a:p>
            <a:r>
              <a:rPr lang="zh-CN" altLang="en-US" sz="3600" b="1">
                <a:solidFill>
                  <a:srgbClr val="CC3300"/>
                </a:solidFill>
              </a:rPr>
              <a:t>大气中</a:t>
            </a:r>
            <a:r>
              <a:rPr lang="en-US" altLang="zh-CN" sz="3600" b="1">
                <a:solidFill>
                  <a:srgbClr val="CC3300"/>
                </a:solidFill>
              </a:rPr>
              <a:t>CO</a:t>
            </a:r>
            <a:r>
              <a:rPr lang="en-US" altLang="zh-CN" sz="3600" b="1" baseline="-25000">
                <a:solidFill>
                  <a:srgbClr val="CC3300"/>
                </a:solidFill>
              </a:rPr>
              <a:t>2</a:t>
            </a:r>
            <a:r>
              <a:rPr lang="zh-CN" altLang="en-US" sz="3600" b="1">
                <a:solidFill>
                  <a:srgbClr val="CC3300"/>
                </a:solidFill>
              </a:rPr>
              <a:t>含量的升高导致了温室效应</a:t>
            </a:r>
          </a:p>
        </p:txBody>
      </p:sp>
      <p:pic>
        <p:nvPicPr>
          <p:cNvPr id="61443" name="Picture 3" descr="dqhyx"/>
          <p:cNvPicPr>
            <a:picLocks noChangeAspect="1" noChangeArrowheads="1"/>
          </p:cNvPicPr>
          <p:nvPr/>
        </p:nvPicPr>
        <p:blipFill>
          <a:blip r:embed="rId2"/>
          <a:srcRect l="7436" t="11905" r="4630"/>
          <a:stretch>
            <a:fillRect/>
          </a:stretch>
        </p:blipFill>
        <p:spPr bwMode="auto">
          <a:xfrm>
            <a:off x="992188" y="2208213"/>
            <a:ext cx="7237412" cy="3375025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</p:spPr>
      </p:pic>
      <p:sp>
        <p:nvSpPr>
          <p:cNvPr id="61444" name="Text Box 4"/>
          <p:cNvSpPr txBox="1">
            <a:spLocks noChangeArrowheads="1"/>
          </p:cNvSpPr>
          <p:nvPr/>
        </p:nvSpPr>
        <p:spPr bwMode="auto">
          <a:xfrm>
            <a:off x="1311275" y="5589588"/>
            <a:ext cx="6861175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5400">
                <a:solidFill>
                  <a:schemeClr val="hlink"/>
                </a:solidFill>
              </a:rPr>
              <a:t>但是：</a:t>
            </a:r>
            <a:r>
              <a:rPr lang="en-US" altLang="zh-CN" sz="5400">
                <a:solidFill>
                  <a:schemeClr val="hlink"/>
                </a:solidFill>
              </a:rPr>
              <a:t>CO</a:t>
            </a:r>
            <a:r>
              <a:rPr lang="en-US" altLang="zh-CN" sz="5400" baseline="-25000">
                <a:solidFill>
                  <a:schemeClr val="hlink"/>
                </a:solidFill>
              </a:rPr>
              <a:t>2</a:t>
            </a:r>
            <a:r>
              <a:rPr lang="zh-CN" altLang="en-US" sz="5400">
                <a:solidFill>
                  <a:schemeClr val="hlink"/>
                </a:solidFill>
              </a:rPr>
              <a:t>没有毒性！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61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AutoShape 2"/>
          <p:cNvSpPr>
            <a:spLocks/>
          </p:cNvSpPr>
          <p:nvPr/>
        </p:nvSpPr>
        <p:spPr bwMode="auto">
          <a:xfrm>
            <a:off x="1690688" y="3001963"/>
            <a:ext cx="73025" cy="1728787"/>
          </a:xfrm>
          <a:prstGeom prst="leftBrace">
            <a:avLst>
              <a:gd name="adj1" fmla="val 197283"/>
              <a:gd name="adj2" fmla="val 50000"/>
            </a:avLst>
          </a:prstGeom>
          <a:solidFill>
            <a:srgbClr val="9900CC"/>
          </a:solidFill>
          <a:ln w="31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4515" name="Text Box 3"/>
          <p:cNvSpPr txBox="1">
            <a:spLocks noChangeArrowheads="1"/>
          </p:cNvSpPr>
          <p:nvPr/>
        </p:nvSpPr>
        <p:spPr bwMode="auto">
          <a:xfrm>
            <a:off x="1803400" y="2921000"/>
            <a:ext cx="291306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>
                <a:solidFill>
                  <a:srgbClr val="CC00CC"/>
                </a:solidFill>
                <a:latin typeface="Times New Roman" pitchFamily="18" charset="0"/>
              </a:rPr>
              <a:t>可吸入颗粒：</a:t>
            </a:r>
          </a:p>
        </p:txBody>
      </p:sp>
      <p:sp>
        <p:nvSpPr>
          <p:cNvPr id="64516" name="Text Box 4"/>
          <p:cNvSpPr txBox="1">
            <a:spLocks noChangeArrowheads="1"/>
          </p:cNvSpPr>
          <p:nvPr/>
        </p:nvSpPr>
        <p:spPr bwMode="auto">
          <a:xfrm>
            <a:off x="1879600" y="4140200"/>
            <a:ext cx="20447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>
                <a:solidFill>
                  <a:srgbClr val="990099"/>
                </a:solidFill>
                <a:latin typeface="Times New Roman" pitchFamily="18" charset="0"/>
              </a:rPr>
              <a:t>有害气体：</a:t>
            </a:r>
          </a:p>
        </p:txBody>
      </p:sp>
      <p:sp>
        <p:nvSpPr>
          <p:cNvPr id="64517" name="Text Box 5"/>
          <p:cNvSpPr txBox="1">
            <a:spLocks noChangeArrowheads="1"/>
          </p:cNvSpPr>
          <p:nvPr/>
        </p:nvSpPr>
        <p:spPr bwMode="auto">
          <a:xfrm>
            <a:off x="323850" y="2636838"/>
            <a:ext cx="1511300" cy="2443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>
                <a:solidFill>
                  <a:schemeClr val="hlink"/>
                </a:solidFill>
                <a:latin typeface="Times New Roman" pitchFamily="18" charset="0"/>
              </a:rPr>
              <a:t>各地区</a:t>
            </a:r>
          </a:p>
          <a:p>
            <a:pPr>
              <a:spcBef>
                <a:spcPct val="50000"/>
              </a:spcBef>
            </a:pPr>
            <a:r>
              <a:rPr kumimoji="1" lang="zh-CN" altLang="en-US" sz="2800">
                <a:solidFill>
                  <a:schemeClr val="hlink"/>
                </a:solidFill>
                <a:latin typeface="Times New Roman" pitchFamily="18" charset="0"/>
              </a:rPr>
              <a:t>的首要</a:t>
            </a:r>
          </a:p>
          <a:p>
            <a:pPr>
              <a:spcBef>
                <a:spcPct val="50000"/>
              </a:spcBef>
            </a:pPr>
            <a:r>
              <a:rPr kumimoji="1" lang="zh-CN" altLang="en-US" sz="2800">
                <a:solidFill>
                  <a:schemeClr val="hlink"/>
                </a:solidFill>
                <a:latin typeface="Times New Roman" pitchFamily="18" charset="0"/>
              </a:rPr>
              <a:t>污染物</a:t>
            </a:r>
          </a:p>
          <a:p>
            <a:pPr>
              <a:spcBef>
                <a:spcPct val="50000"/>
              </a:spcBef>
            </a:pPr>
            <a:r>
              <a:rPr kumimoji="1" lang="zh-CN" altLang="en-US" sz="2800">
                <a:solidFill>
                  <a:schemeClr val="hlink"/>
                </a:solidFill>
                <a:latin typeface="Times New Roman" pitchFamily="18" charset="0"/>
              </a:rPr>
              <a:t>不同</a:t>
            </a:r>
          </a:p>
        </p:txBody>
      </p:sp>
      <p:sp>
        <p:nvSpPr>
          <p:cNvPr id="64518" name="Text Box 6"/>
          <p:cNvSpPr txBox="1">
            <a:spLocks noChangeArrowheads="1"/>
          </p:cNvSpPr>
          <p:nvPr/>
        </p:nvSpPr>
        <p:spPr bwMode="auto">
          <a:xfrm>
            <a:off x="3995738" y="2921000"/>
            <a:ext cx="44640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>
                <a:solidFill>
                  <a:srgbClr val="990099"/>
                </a:solidFill>
                <a:latin typeface="Times New Roman" pitchFamily="18" charset="0"/>
              </a:rPr>
              <a:t>烟尘、沙尘（</a:t>
            </a:r>
            <a:r>
              <a:rPr kumimoji="1" lang="en-US" altLang="zh-CN" sz="2800">
                <a:solidFill>
                  <a:srgbClr val="990099"/>
                </a:solidFill>
                <a:latin typeface="Times New Roman" pitchFamily="18" charset="0"/>
              </a:rPr>
              <a:t>PM</a:t>
            </a:r>
            <a:r>
              <a:rPr kumimoji="1" lang="en-US" altLang="zh-CN" sz="2800" baseline="-25000">
                <a:solidFill>
                  <a:srgbClr val="990099"/>
                </a:solidFill>
                <a:latin typeface="Times New Roman" pitchFamily="18" charset="0"/>
              </a:rPr>
              <a:t>10</a:t>
            </a:r>
            <a:r>
              <a:rPr kumimoji="1" lang="en-US" altLang="zh-CN" sz="2800">
                <a:solidFill>
                  <a:srgbClr val="990099"/>
                </a:solidFill>
                <a:latin typeface="Times New Roman" pitchFamily="18" charset="0"/>
              </a:rPr>
              <a:t>)</a:t>
            </a:r>
          </a:p>
        </p:txBody>
      </p:sp>
      <p:sp>
        <p:nvSpPr>
          <p:cNvPr id="64519" name="Text Box 7"/>
          <p:cNvSpPr txBox="1">
            <a:spLocks noChangeArrowheads="1"/>
          </p:cNvSpPr>
          <p:nvPr/>
        </p:nvSpPr>
        <p:spPr bwMode="auto">
          <a:xfrm>
            <a:off x="3852863" y="3911600"/>
            <a:ext cx="4967287" cy="1004888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CCFFCC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solidFill>
                  <a:srgbClr val="0000FF"/>
                </a:solidFill>
              </a:rPr>
              <a:t>二氧化硫（</a:t>
            </a:r>
            <a:r>
              <a:rPr kumimoji="1" lang="en-US" altLang="zh-CN">
                <a:solidFill>
                  <a:srgbClr val="0000FF"/>
                </a:solidFill>
              </a:rPr>
              <a:t>SO</a:t>
            </a:r>
            <a:r>
              <a:rPr kumimoji="1" lang="en-US" altLang="zh-CN" baseline="-25000">
                <a:solidFill>
                  <a:srgbClr val="0000FF"/>
                </a:solidFill>
              </a:rPr>
              <a:t>2</a:t>
            </a:r>
            <a:r>
              <a:rPr kumimoji="1" lang="zh-CN" altLang="en-US">
                <a:solidFill>
                  <a:srgbClr val="0000FF"/>
                </a:solidFill>
              </a:rPr>
              <a:t>）、一氧化碳（</a:t>
            </a:r>
            <a:r>
              <a:rPr kumimoji="1" lang="en-US" altLang="zh-CN">
                <a:solidFill>
                  <a:srgbClr val="0000FF"/>
                </a:solidFill>
              </a:rPr>
              <a:t>CO</a:t>
            </a:r>
            <a:r>
              <a:rPr kumimoji="1" lang="zh-CN" altLang="en-US">
                <a:solidFill>
                  <a:srgbClr val="0000FF"/>
                </a:solidFill>
              </a:rPr>
              <a:t>）</a:t>
            </a:r>
          </a:p>
          <a:p>
            <a:pPr>
              <a:spcBef>
                <a:spcPct val="50000"/>
              </a:spcBef>
            </a:pPr>
            <a:r>
              <a:rPr kumimoji="1" lang="zh-CN" altLang="en-US">
                <a:solidFill>
                  <a:srgbClr val="0000FF"/>
                </a:solidFill>
              </a:rPr>
              <a:t>二氧化氮（</a:t>
            </a:r>
            <a:r>
              <a:rPr kumimoji="1" lang="en-US" altLang="zh-CN">
                <a:solidFill>
                  <a:srgbClr val="0000FF"/>
                </a:solidFill>
              </a:rPr>
              <a:t>NO</a:t>
            </a:r>
            <a:r>
              <a:rPr kumimoji="1" lang="en-US" altLang="zh-CN" baseline="-25000">
                <a:solidFill>
                  <a:srgbClr val="0000FF"/>
                </a:solidFill>
              </a:rPr>
              <a:t>2</a:t>
            </a:r>
            <a:r>
              <a:rPr kumimoji="1" lang="zh-CN" altLang="en-US">
                <a:solidFill>
                  <a:srgbClr val="0000FF"/>
                </a:solidFill>
              </a:rPr>
              <a:t>）、臭氧（</a:t>
            </a:r>
            <a:r>
              <a:rPr kumimoji="1" lang="en-US" altLang="zh-CN">
                <a:solidFill>
                  <a:srgbClr val="0000FF"/>
                </a:solidFill>
              </a:rPr>
              <a:t>O</a:t>
            </a:r>
            <a:r>
              <a:rPr kumimoji="1" lang="en-US" altLang="zh-CN" baseline="-25000">
                <a:solidFill>
                  <a:srgbClr val="0000FF"/>
                </a:solidFill>
              </a:rPr>
              <a:t>3</a:t>
            </a:r>
            <a:r>
              <a:rPr kumimoji="1" lang="zh-CN" altLang="en-US">
                <a:solidFill>
                  <a:srgbClr val="0000FF"/>
                </a:solidFill>
              </a:rPr>
              <a:t>）等</a:t>
            </a:r>
          </a:p>
        </p:txBody>
      </p:sp>
      <p:grpSp>
        <p:nvGrpSpPr>
          <p:cNvPr id="64524" name="Group 12"/>
          <p:cNvGrpSpPr>
            <a:grpSpLocks/>
          </p:cNvGrpSpPr>
          <p:nvPr/>
        </p:nvGrpSpPr>
        <p:grpSpPr bwMode="auto">
          <a:xfrm>
            <a:off x="1808163" y="1095375"/>
            <a:ext cx="4419600" cy="533400"/>
            <a:chOff x="240" y="288"/>
            <a:chExt cx="2784" cy="336"/>
          </a:xfrm>
        </p:grpSpPr>
        <p:sp>
          <p:nvSpPr>
            <p:cNvPr id="64520" name="AutoShape 8"/>
            <p:cNvSpPr>
              <a:spLocks noChangeArrowheads="1"/>
            </p:cNvSpPr>
            <p:nvPr/>
          </p:nvSpPr>
          <p:spPr bwMode="auto">
            <a:xfrm>
              <a:off x="240" y="288"/>
              <a:ext cx="2784" cy="336"/>
            </a:xfrm>
            <a:prstGeom prst="flowChartOnlineStorage">
              <a:avLst/>
            </a:prstGeom>
            <a:gradFill rotWithShape="0">
              <a:gsLst>
                <a:gs pos="0">
                  <a:srgbClr val="00CCFF"/>
                </a:gs>
                <a:gs pos="50000">
                  <a:srgbClr val="FFFFFF"/>
                </a:gs>
                <a:gs pos="100000">
                  <a:srgbClr val="00CCFF"/>
                </a:gs>
              </a:gsLst>
              <a:lin ang="54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4521" name="Text Box 9"/>
            <p:cNvSpPr txBox="1">
              <a:spLocks noChangeArrowheads="1"/>
            </p:cNvSpPr>
            <p:nvPr/>
          </p:nvSpPr>
          <p:spPr bwMode="auto">
            <a:xfrm>
              <a:off x="295" y="291"/>
              <a:ext cx="2624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800">
                  <a:solidFill>
                    <a:schemeClr val="hlink"/>
                  </a:solidFill>
                </a:rPr>
                <a:t> </a:t>
              </a:r>
              <a:r>
                <a:rPr kumimoji="1" lang="zh-CN" altLang="en-US" sz="2800">
                  <a:solidFill>
                    <a:schemeClr val="hlink"/>
                  </a:solidFill>
                </a:rPr>
                <a:t>污染空气的成分归纳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8" name="Text Box 4"/>
          <p:cNvSpPr txBox="1">
            <a:spLocks noChangeArrowheads="1"/>
          </p:cNvSpPr>
          <p:nvPr/>
        </p:nvSpPr>
        <p:spPr bwMode="auto">
          <a:xfrm>
            <a:off x="1042988" y="1773238"/>
            <a:ext cx="7416800" cy="337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solidFill>
                  <a:srgbClr val="0000FF"/>
                </a:solidFill>
              </a:rPr>
              <a:t>1</a:t>
            </a:r>
            <a:r>
              <a:rPr lang="zh-CN" altLang="en-US">
                <a:solidFill>
                  <a:srgbClr val="0000FF"/>
                </a:solidFill>
              </a:rPr>
              <a:t>、加强大气质量的监测，</a:t>
            </a:r>
          </a:p>
          <a:p>
            <a:r>
              <a:rPr lang="en-US" altLang="zh-CN">
                <a:solidFill>
                  <a:srgbClr val="0000FF"/>
                </a:solidFill>
              </a:rPr>
              <a:t>2</a:t>
            </a:r>
            <a:r>
              <a:rPr lang="zh-CN" altLang="en-US">
                <a:solidFill>
                  <a:srgbClr val="0000FF"/>
                </a:solidFill>
              </a:rPr>
              <a:t>、消除污染源</a:t>
            </a:r>
          </a:p>
          <a:p>
            <a:r>
              <a:rPr lang="zh-CN" altLang="en-US">
                <a:solidFill>
                  <a:srgbClr val="0000FF"/>
                </a:solidFill>
              </a:rPr>
              <a:t>   </a:t>
            </a:r>
            <a:r>
              <a:rPr lang="en-US" altLang="zh-CN">
                <a:solidFill>
                  <a:srgbClr val="0000FF"/>
                </a:solidFill>
              </a:rPr>
              <a:t>a</a:t>
            </a:r>
            <a:r>
              <a:rPr lang="zh-CN" altLang="en-US">
                <a:solidFill>
                  <a:srgbClr val="0000FF"/>
                </a:solidFill>
              </a:rPr>
              <a:t>、减少使用化石燃料，而使用清洁能源，</a:t>
            </a:r>
          </a:p>
          <a:p>
            <a:r>
              <a:rPr lang="zh-CN" altLang="en-US">
                <a:solidFill>
                  <a:srgbClr val="0000FF"/>
                </a:solidFill>
              </a:rPr>
              <a:t>   </a:t>
            </a:r>
            <a:r>
              <a:rPr lang="en-US" altLang="zh-CN">
                <a:solidFill>
                  <a:srgbClr val="0000FF"/>
                </a:solidFill>
              </a:rPr>
              <a:t>b</a:t>
            </a:r>
            <a:r>
              <a:rPr lang="zh-CN" altLang="en-US">
                <a:solidFill>
                  <a:srgbClr val="0000FF"/>
                </a:solidFill>
              </a:rPr>
              <a:t>、革新工艺，使工厂减少废气排放，</a:t>
            </a:r>
          </a:p>
          <a:p>
            <a:r>
              <a:rPr lang="en-US" altLang="zh-CN">
                <a:solidFill>
                  <a:srgbClr val="0000FF"/>
                </a:solidFill>
              </a:rPr>
              <a:t>3</a:t>
            </a:r>
            <a:r>
              <a:rPr lang="zh-CN" altLang="en-US">
                <a:solidFill>
                  <a:srgbClr val="0000FF"/>
                </a:solidFill>
              </a:rPr>
              <a:t>、治理废气</a:t>
            </a:r>
          </a:p>
          <a:p>
            <a:r>
              <a:rPr lang="zh-CN" altLang="en-US">
                <a:solidFill>
                  <a:srgbClr val="0000FF"/>
                </a:solidFill>
              </a:rPr>
              <a:t>   </a:t>
            </a:r>
            <a:r>
              <a:rPr lang="en-US" altLang="zh-CN">
                <a:solidFill>
                  <a:srgbClr val="0000FF"/>
                </a:solidFill>
              </a:rPr>
              <a:t>a</a:t>
            </a:r>
            <a:r>
              <a:rPr lang="zh-CN" altLang="en-US">
                <a:solidFill>
                  <a:srgbClr val="0000FF"/>
                </a:solidFill>
              </a:rPr>
              <a:t>、处理汽车尾气，如安装净化装置</a:t>
            </a:r>
          </a:p>
          <a:p>
            <a:r>
              <a:rPr lang="zh-CN" altLang="en-US">
                <a:solidFill>
                  <a:srgbClr val="0000FF"/>
                </a:solidFill>
              </a:rPr>
              <a:t>   </a:t>
            </a:r>
            <a:r>
              <a:rPr lang="en-US" altLang="zh-CN">
                <a:solidFill>
                  <a:srgbClr val="0000FF"/>
                </a:solidFill>
              </a:rPr>
              <a:t>b</a:t>
            </a:r>
            <a:r>
              <a:rPr lang="zh-CN" altLang="en-US">
                <a:solidFill>
                  <a:srgbClr val="0000FF"/>
                </a:solidFill>
              </a:rPr>
              <a:t>、工厂废气应净化达标排放</a:t>
            </a:r>
          </a:p>
          <a:p>
            <a:r>
              <a:rPr lang="en-US" altLang="zh-CN">
                <a:solidFill>
                  <a:srgbClr val="0000FF"/>
                </a:solidFill>
              </a:rPr>
              <a:t>4</a:t>
            </a:r>
            <a:r>
              <a:rPr lang="zh-CN" altLang="en-US">
                <a:solidFill>
                  <a:srgbClr val="0000FF"/>
                </a:solidFill>
              </a:rPr>
              <a:t>、规划城市基础建设</a:t>
            </a:r>
          </a:p>
          <a:p>
            <a:r>
              <a:rPr lang="en-US" altLang="zh-CN">
                <a:solidFill>
                  <a:srgbClr val="0000FF"/>
                </a:solidFill>
              </a:rPr>
              <a:t>5</a:t>
            </a:r>
            <a:r>
              <a:rPr lang="zh-CN" altLang="en-US">
                <a:solidFill>
                  <a:srgbClr val="0000FF"/>
                </a:solidFill>
              </a:rPr>
              <a:t>、积极植树、造林、种草，改善环境。</a:t>
            </a:r>
          </a:p>
        </p:txBody>
      </p:sp>
      <p:sp>
        <p:nvSpPr>
          <p:cNvPr id="67589" name="Text Box 5"/>
          <p:cNvSpPr txBox="1">
            <a:spLocks noChangeArrowheads="1"/>
          </p:cNvSpPr>
          <p:nvPr/>
        </p:nvSpPr>
        <p:spPr bwMode="auto">
          <a:xfrm>
            <a:off x="6900863" y="4724400"/>
            <a:ext cx="15589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660066"/>
                </a:solidFill>
                <a:latin typeface="Tahoma" pitchFamily="34" charset="0"/>
              </a:rPr>
              <a:t>讨论：</a:t>
            </a:r>
            <a:r>
              <a:rPr lang="en-US" altLang="zh-CN">
                <a:solidFill>
                  <a:srgbClr val="660066"/>
                </a:solidFill>
                <a:latin typeface="Tahoma" pitchFamily="34" charset="0"/>
              </a:rPr>
              <a:t>P</a:t>
            </a:r>
            <a:r>
              <a:rPr lang="en-US" altLang="zh-CN" baseline="-25000">
                <a:solidFill>
                  <a:srgbClr val="660066"/>
                </a:solidFill>
                <a:latin typeface="Tahoma" pitchFamily="34" charset="0"/>
              </a:rPr>
              <a:t>30</a:t>
            </a:r>
            <a:endParaRPr lang="en-US" altLang="zh-CN">
              <a:solidFill>
                <a:srgbClr val="660066"/>
              </a:solidFill>
              <a:latin typeface="Tahoma" pitchFamily="34" charset="0"/>
            </a:endParaRPr>
          </a:p>
        </p:txBody>
      </p:sp>
      <p:sp>
        <p:nvSpPr>
          <p:cNvPr id="67590" name="Text Box 6"/>
          <p:cNvSpPr txBox="1">
            <a:spLocks noChangeArrowheads="1"/>
          </p:cNvSpPr>
          <p:nvPr/>
        </p:nvSpPr>
        <p:spPr bwMode="auto">
          <a:xfrm>
            <a:off x="1331913" y="5229225"/>
            <a:ext cx="73437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000" dirty="0">
                <a:solidFill>
                  <a:schemeClr val="hlink"/>
                </a:solidFill>
                <a:latin typeface="Tahoma" pitchFamily="34" charset="0"/>
              </a:rPr>
              <a:t>作业： </a:t>
            </a:r>
          </a:p>
          <a:p>
            <a:r>
              <a:rPr lang="en-US" altLang="zh-CN" sz="2000" dirty="0">
                <a:solidFill>
                  <a:schemeClr val="hlink"/>
                </a:solidFill>
                <a:latin typeface="Tahoma" pitchFamily="34" charset="0"/>
              </a:rPr>
              <a:t>1</a:t>
            </a:r>
            <a:r>
              <a:rPr lang="zh-CN" altLang="en-US" sz="2000" dirty="0">
                <a:solidFill>
                  <a:schemeClr val="hlink"/>
                </a:solidFill>
                <a:latin typeface="Tahoma" pitchFamily="34" charset="0"/>
              </a:rPr>
              <a:t>、阅读</a:t>
            </a:r>
            <a:r>
              <a:rPr lang="en-US" altLang="zh-CN" sz="2000" dirty="0">
                <a:solidFill>
                  <a:schemeClr val="hlink"/>
                </a:solidFill>
                <a:latin typeface="Tahoma" pitchFamily="34" charset="0"/>
              </a:rPr>
              <a:t>P</a:t>
            </a:r>
            <a:r>
              <a:rPr lang="en-US" altLang="zh-CN" sz="2000" baseline="-25000" dirty="0">
                <a:solidFill>
                  <a:schemeClr val="hlink"/>
                </a:solidFill>
                <a:latin typeface="Tahoma" pitchFamily="34" charset="0"/>
              </a:rPr>
              <a:t>31</a:t>
            </a:r>
            <a:r>
              <a:rPr lang="zh-CN" altLang="en-US" sz="2000" dirty="0">
                <a:solidFill>
                  <a:schemeClr val="hlink"/>
                </a:solidFill>
                <a:latin typeface="Tahoma" pitchFamily="34" charset="0"/>
              </a:rPr>
              <a:t>空气质量日报</a:t>
            </a:r>
          </a:p>
          <a:p>
            <a:r>
              <a:rPr lang="en-US" altLang="zh-CN" sz="2000" dirty="0">
                <a:solidFill>
                  <a:schemeClr val="hlink"/>
                </a:solidFill>
                <a:latin typeface="Tahoma" pitchFamily="34" charset="0"/>
              </a:rPr>
              <a:t>2</a:t>
            </a:r>
            <a:r>
              <a:rPr lang="zh-CN" altLang="en-US" sz="2000" dirty="0">
                <a:solidFill>
                  <a:schemeClr val="hlink"/>
                </a:solidFill>
                <a:latin typeface="Tahoma" pitchFamily="34" charset="0"/>
              </a:rPr>
              <a:t>、完成</a:t>
            </a:r>
            <a:r>
              <a:rPr lang="en-US" altLang="zh-CN" sz="2000" dirty="0" smtClean="0">
                <a:solidFill>
                  <a:schemeClr val="hlink"/>
                </a:solidFill>
                <a:latin typeface="Tahoma" pitchFamily="34" charset="0"/>
              </a:rPr>
              <a:t>《</a:t>
            </a:r>
            <a:r>
              <a:rPr lang="zh-CN" altLang="en-US" sz="2000" dirty="0" smtClean="0">
                <a:solidFill>
                  <a:schemeClr val="hlink"/>
                </a:solidFill>
                <a:latin typeface="Tahoma" pitchFamily="34" charset="0"/>
              </a:rPr>
              <a:t>一遍过</a:t>
            </a:r>
            <a:r>
              <a:rPr lang="en-US" altLang="zh-CN" sz="2000" dirty="0" smtClean="0">
                <a:solidFill>
                  <a:schemeClr val="hlink"/>
                </a:solidFill>
                <a:latin typeface="Tahoma" pitchFamily="34" charset="0"/>
              </a:rPr>
              <a:t>》</a:t>
            </a:r>
            <a:r>
              <a:rPr lang="zh-CN" altLang="en-US" sz="2000" dirty="0">
                <a:solidFill>
                  <a:schemeClr val="hlink"/>
                </a:solidFill>
                <a:latin typeface="Tahoma" pitchFamily="34" charset="0"/>
              </a:rPr>
              <a:t>课题  </a:t>
            </a:r>
            <a:r>
              <a:rPr lang="en-US" altLang="zh-CN" sz="2000" dirty="0" smtClean="0">
                <a:solidFill>
                  <a:schemeClr val="hlink"/>
                </a:solidFill>
                <a:latin typeface="Tahoma" pitchFamily="34" charset="0"/>
              </a:rPr>
              <a:t>1 </a:t>
            </a:r>
            <a:r>
              <a:rPr lang="zh-CN" altLang="en-US" sz="2000" dirty="0" smtClean="0">
                <a:solidFill>
                  <a:schemeClr val="hlink"/>
                </a:solidFill>
                <a:latin typeface="Tahoma" pitchFamily="34" charset="0"/>
              </a:rPr>
              <a:t>：第</a:t>
            </a:r>
            <a:r>
              <a:rPr lang="en-US" altLang="zh-CN" sz="2000" dirty="0" smtClean="0">
                <a:solidFill>
                  <a:schemeClr val="hlink"/>
                </a:solidFill>
                <a:latin typeface="Tahoma" pitchFamily="34" charset="0"/>
              </a:rPr>
              <a:t>2</a:t>
            </a:r>
            <a:r>
              <a:rPr lang="zh-CN" altLang="en-US" sz="2000" dirty="0" smtClean="0">
                <a:solidFill>
                  <a:schemeClr val="hlink"/>
                </a:solidFill>
                <a:latin typeface="Tahoma" pitchFamily="34" charset="0"/>
              </a:rPr>
              <a:t>课时</a:t>
            </a:r>
            <a:endParaRPr lang="en-US" altLang="zh-CN" sz="2000" dirty="0">
              <a:solidFill>
                <a:schemeClr val="hlink"/>
              </a:solidFill>
              <a:latin typeface="Tahoma" pitchFamily="34" charset="0"/>
            </a:endParaRPr>
          </a:p>
          <a:p>
            <a:endParaRPr lang="zh-CN" altLang="en-US" sz="2000" dirty="0">
              <a:solidFill>
                <a:srgbClr val="0000FF"/>
              </a:solidFill>
              <a:latin typeface="Tahoma" pitchFamily="34" charset="0"/>
            </a:endParaRPr>
          </a:p>
        </p:txBody>
      </p:sp>
      <p:grpSp>
        <p:nvGrpSpPr>
          <p:cNvPr id="67593" name="Group 9"/>
          <p:cNvGrpSpPr>
            <a:grpSpLocks/>
          </p:cNvGrpSpPr>
          <p:nvPr/>
        </p:nvGrpSpPr>
        <p:grpSpPr bwMode="auto">
          <a:xfrm>
            <a:off x="762000" y="1052513"/>
            <a:ext cx="6546850" cy="625475"/>
            <a:chOff x="480" y="663"/>
            <a:chExt cx="4032" cy="394"/>
          </a:xfrm>
        </p:grpSpPr>
        <p:sp>
          <p:nvSpPr>
            <p:cNvPr id="67591" name="AutoShape 7"/>
            <p:cNvSpPr>
              <a:spLocks noChangeArrowheads="1"/>
            </p:cNvSpPr>
            <p:nvPr/>
          </p:nvSpPr>
          <p:spPr bwMode="auto">
            <a:xfrm>
              <a:off x="480" y="663"/>
              <a:ext cx="4032" cy="384"/>
            </a:xfrm>
            <a:prstGeom prst="plus">
              <a:avLst>
                <a:gd name="adj" fmla="val 25000"/>
              </a:avLst>
            </a:prstGeom>
            <a:gradFill rotWithShape="0">
              <a:gsLst>
                <a:gs pos="0">
                  <a:srgbClr val="CCFFFF"/>
                </a:gs>
                <a:gs pos="50000">
                  <a:srgbClr val="FFFFCC"/>
                </a:gs>
                <a:gs pos="100000">
                  <a:srgbClr val="CCFFFF"/>
                </a:gs>
              </a:gsLst>
              <a:lin ang="54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7592" name="Text Box 8"/>
            <p:cNvSpPr txBox="1">
              <a:spLocks noChangeArrowheads="1"/>
            </p:cNvSpPr>
            <p:nvPr/>
          </p:nvSpPr>
          <p:spPr bwMode="auto">
            <a:xfrm>
              <a:off x="624" y="663"/>
              <a:ext cx="3744" cy="3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3500" b="0">
                  <a:solidFill>
                    <a:schemeClr val="hlink"/>
                  </a:solidFill>
                  <a:latin typeface="隶书" pitchFamily="49" charset="-122"/>
                  <a:ea typeface="隶书" pitchFamily="49" charset="-122"/>
                  <a:cs typeface="Times New Roman" pitchFamily="18" charset="0"/>
                </a:rPr>
                <a:t>3.</a:t>
              </a:r>
              <a:r>
                <a:rPr kumimoji="1" lang="zh-CN" altLang="en-US" sz="3500" b="0">
                  <a:solidFill>
                    <a:schemeClr val="hlink"/>
                  </a:solidFill>
                  <a:latin typeface="隶书" pitchFamily="49" charset="-122"/>
                  <a:ea typeface="隶书" pitchFamily="49" charset="-122"/>
                  <a:cs typeface="Times New Roman" pitchFamily="18" charset="0"/>
                </a:rPr>
                <a:t>防止和减少空气污染的方法</a:t>
              </a:r>
              <a:endParaRPr kumimoji="1" lang="zh-CN" altLang="en-US" sz="4400" b="0">
                <a:solidFill>
                  <a:schemeClr val="hlink"/>
                </a:solidFill>
                <a:latin typeface="隶书" pitchFamily="49" charset="-122"/>
                <a:ea typeface="隶书" pitchFamily="49" charset="-122"/>
                <a:cs typeface="Times New Roman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7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75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75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7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8" grpId="0"/>
      <p:bldP spid="67589" grpId="0"/>
      <p:bldP spid="67590" grpId="0"/>
    </p:bldLst>
  </p:timing>
</p:sld>
</file>

<file path=ppt/theme/theme1.xml><?xml version="1.0" encoding="utf-8"?>
<a:theme xmlns:a="http://schemas.openxmlformats.org/drawingml/2006/main" name="Blends">
  <a:themeElements>
    <a:clrScheme name="Blends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charset="-122"/>
            <a:ea typeface="宋体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charset="-122"/>
            <a:ea typeface="宋体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Blends</Template>
  <TotalTime>1576</TotalTime>
  <Words>789</Words>
  <Application>Microsoft Office PowerPoint</Application>
  <PresentationFormat>全屏显示(4:3)</PresentationFormat>
  <Paragraphs>123</Paragraphs>
  <Slides>19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0" baseType="lpstr">
      <vt:lpstr>Blends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大气中CO2含量的升高导致了温室效应</vt:lpstr>
      <vt:lpstr>PowerPoint 演示文稿</vt:lpstr>
      <vt:lpstr>PowerPoint 演示文稿</vt:lpstr>
    </vt:vector>
  </TitlesOfParts>
  <Company>中大附中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邓珂平</dc:creator>
  <cp:lastModifiedBy>dzk_john</cp:lastModifiedBy>
  <cp:revision>108</cp:revision>
  <dcterms:created xsi:type="dcterms:W3CDTF">2004-12-14T10:44:16Z</dcterms:created>
  <dcterms:modified xsi:type="dcterms:W3CDTF">2020-09-15T00:59:04Z</dcterms:modified>
</cp:coreProperties>
</file>