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F8E3C2B-9A9B-42D8-8733-5BA7938144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04AAD1AF-4EF2-40B0-BF24-16BA06188C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151625B-B6A9-4443-BFD7-92AB4C8180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40988-BEA5-43C0-A3C3-FF37E32C1155}" type="datetimeFigureOut">
              <a:rPr lang="zh-CN" altLang="en-US" smtClean="0"/>
              <a:t>2021/9/11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287F443-E093-4AA7-B77B-4517B6BA1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D249B88-55FC-4D56-9BE4-768C58BB2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BA06-C4B3-45EB-AE28-BB4A5D6D15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27797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0850AF1-1220-4154-9408-6D8AFE516F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22EB3FA-27E2-42B4-99E6-E0DCF301B9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762D4D7-3935-4884-8B52-1A71E0814D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40988-BEA5-43C0-A3C3-FF37E32C1155}" type="datetimeFigureOut">
              <a:rPr lang="zh-CN" altLang="en-US" smtClean="0"/>
              <a:t>2021/9/11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FC15FCC-41CC-4E86-B7C4-9FBE64E4D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85D0C84-534B-4107-8E42-B9DFD0EE6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BA06-C4B3-45EB-AE28-BB4A5D6D15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64862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CC93CB7-9953-42CE-8B93-8FFADE45F0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3D1698D-D5A1-41D1-BECC-499C791DF0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5E8C1A2-6F59-4C5E-BEE9-EFFDDC15B9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40988-BEA5-43C0-A3C3-FF37E32C1155}" type="datetimeFigureOut">
              <a:rPr lang="zh-CN" altLang="en-US" smtClean="0"/>
              <a:t>2021/9/11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A60C962-C427-4F49-B050-F758795D1C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603D314-9118-4B8A-8AF7-178D801327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BA06-C4B3-45EB-AE28-BB4A5D6D15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56596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C975BB1-ABC8-4BAD-A665-6FDDF401E2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A46F308-2D26-43B8-818D-858C75C7DD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1842BA5-5CD3-4380-BADF-728946E66F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C9FF414-1801-43B2-A01E-52CB41A8AC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40988-BEA5-43C0-A3C3-FF37E32C1155}" type="datetimeFigureOut">
              <a:rPr lang="zh-CN" altLang="en-US" smtClean="0"/>
              <a:t>2021/9/11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8887113-872E-48FA-AC82-644B368C6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589130A-687F-4A95-95D1-6E74DEB5F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BA06-C4B3-45EB-AE28-BB4A5D6D15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9942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DDFBAC5-C0C9-4E67-9E2D-04B56A37D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BE82E0D-ACA5-46AE-B218-8A4E88CDC1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AF3F81DF-F4F6-4DDC-821C-6D1855A755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78D05392-D3B1-4965-96E6-593B322916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C2B87DEF-14EB-42DE-96C4-A90BA4249B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F1D51472-10ED-4FD2-9492-6A5EA29CA2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40988-BEA5-43C0-A3C3-FF37E32C1155}" type="datetimeFigureOut">
              <a:rPr lang="zh-CN" altLang="en-US" smtClean="0"/>
              <a:t>2021/9/11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FCFB4579-7495-4BF5-BE73-1BBD81A9E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8BBB6E17-3293-497A-B6E5-91CE5093DB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BA06-C4B3-45EB-AE28-BB4A5D6D15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3004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DFF3034-8DF9-4700-97C4-29882D80A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6EAF79A8-C242-424C-922F-C65DA4CA5F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40988-BEA5-43C0-A3C3-FF37E32C1155}" type="datetimeFigureOut">
              <a:rPr lang="zh-CN" altLang="en-US" smtClean="0"/>
              <a:t>2021/9/11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CB9D471E-621D-404A-8C1C-9275B9267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8CA53FAE-E27A-4275-BF78-C10301919F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BA06-C4B3-45EB-AE28-BB4A5D6D15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9418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D6DFAEF5-13A8-48AA-974C-D283A80086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40988-BEA5-43C0-A3C3-FF37E32C1155}" type="datetimeFigureOut">
              <a:rPr lang="zh-CN" altLang="en-US" smtClean="0"/>
              <a:t>2021/9/11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012E3DC8-4A4C-4EB2-B2EB-C754FEC06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69985F3-4567-4E2F-91CD-4CED51A981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BA06-C4B3-45EB-AE28-BB4A5D6D15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7766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031991A-1022-4619-AFC8-6AB2C5C264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45A5A74-EA7C-41BC-B438-D40BFE36F3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BE61F78E-83A5-430C-BFEA-43FC004C0D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64717D1-0BCF-4E28-9447-C2DED70508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40988-BEA5-43C0-A3C3-FF37E32C1155}" type="datetimeFigureOut">
              <a:rPr lang="zh-CN" altLang="en-US" smtClean="0"/>
              <a:t>2021/9/11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11DC299-21EF-43EC-82EC-B78CC319F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65F6A42-A7C3-4577-8607-81B938AE7C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BA06-C4B3-45EB-AE28-BB4A5D6D15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09841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2BCCC0C-A9AF-46B4-A98E-97EF179CBB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4C9134CA-6089-4F0D-89CF-836D6C28B1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18C51D5-F380-4565-AE7A-4B6644FDF3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66C463C-DC70-4BBB-849D-0FCEC79BF8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40988-BEA5-43C0-A3C3-FF37E32C1155}" type="datetimeFigureOut">
              <a:rPr lang="zh-CN" altLang="en-US" smtClean="0"/>
              <a:t>2021/9/11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E8AAA23-03B3-489F-BD7F-9FC1F07CB8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8A32A21-8E58-4E42-AEB8-B76D05EAC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BA06-C4B3-45EB-AE28-BB4A5D6D15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40856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3DB92F4-3877-4A4F-87F2-1CE575814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80D16A4-D768-4E56-9959-89283AC015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2D50E96-2C11-42D2-BA83-12634EE21F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40988-BEA5-43C0-A3C3-FF37E32C1155}" type="datetimeFigureOut">
              <a:rPr lang="zh-CN" altLang="en-US" smtClean="0"/>
              <a:t>2021/9/11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D95BD32-7B14-461D-820F-EA1737893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48B0290-AA37-4982-81E5-4C2346F9E9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BA06-C4B3-45EB-AE28-BB4A5D6D15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0690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84086C50-C96E-41C8-9B1C-74FB6170B2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3DA526B-6D15-48F6-B8F5-BF256D6FC4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FC0C870-324C-4628-AF04-329EE9261D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40988-BEA5-43C0-A3C3-FF37E32C1155}" type="datetimeFigureOut">
              <a:rPr lang="zh-CN" altLang="en-US" smtClean="0"/>
              <a:t>2021/9/11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078C37A-000A-4C76-A3D9-9B56E57112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E4B2374-3696-42EB-9F1E-6518438D7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BA06-C4B3-45EB-AE28-BB4A5D6D15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2718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179BD87C-E734-432E-BC9A-3E9783C77F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304C046-B433-49A2-83EC-924C897AF0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79FA136-491D-450D-8FB8-DA07E994A4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40988-BEA5-43C0-A3C3-FF37E32C1155}" type="datetimeFigureOut">
              <a:rPr lang="zh-CN" altLang="en-US" smtClean="0"/>
              <a:t>2021/9/11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048B683-AAD1-4588-9CBB-A566A6624A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617E0EF-E91F-4A83-BF96-2D1B19543A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7BA06-C4B3-45EB-AE28-BB4A5D6D15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6168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6D223E4-F00D-4D79-974B-9D8778094BD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0B34557A-B16B-4A28-A2B2-481E7FF0B16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0247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D9229BA-33E3-41AF-A69C-5585225130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测量小车直线运动实验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D714E1B-7D9E-4AA4-A7E5-34459CB58B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68473"/>
          </a:xfrm>
        </p:spPr>
        <p:txBody>
          <a:bodyPr>
            <a:normAutofit/>
          </a:bodyPr>
          <a:lstStyle/>
          <a:p>
            <a:r>
              <a:rPr lang="zh-CN" altLang="en-US" dirty="0"/>
              <a:t>操作过程</a:t>
            </a:r>
            <a:endParaRPr lang="en-US" altLang="zh-CN" dirty="0"/>
          </a:p>
          <a:p>
            <a:r>
              <a:rPr lang="en-US" altLang="zh-CN" dirty="0"/>
              <a:t>1.</a:t>
            </a:r>
            <a:r>
              <a:rPr lang="zh-CN" altLang="en-US" dirty="0"/>
              <a:t>纸带平直；</a:t>
            </a:r>
            <a:r>
              <a:rPr lang="en-US" altLang="zh-CN" dirty="0"/>
              <a:t>2.</a:t>
            </a:r>
            <a:r>
              <a:rPr lang="zh-CN" altLang="en-US" dirty="0"/>
              <a:t>先接通电源再释放小车；</a:t>
            </a:r>
            <a:endParaRPr lang="en-US" altLang="zh-CN" dirty="0"/>
          </a:p>
          <a:p>
            <a:r>
              <a:rPr lang="zh-CN" altLang="en-US" dirty="0"/>
              <a:t>数据处理</a:t>
            </a:r>
            <a:endParaRPr lang="en-US" altLang="zh-CN" dirty="0"/>
          </a:p>
          <a:p>
            <a:r>
              <a:rPr lang="en-US" altLang="zh-CN" dirty="0"/>
              <a:t>1.</a:t>
            </a:r>
            <a:r>
              <a:rPr lang="zh-CN" altLang="en-US" dirty="0"/>
              <a:t>命名（确定研究的点）；</a:t>
            </a:r>
            <a:endParaRPr lang="en-US" altLang="zh-CN" dirty="0"/>
          </a:p>
          <a:p>
            <a:r>
              <a:rPr lang="en-US" altLang="zh-CN" dirty="0"/>
              <a:t>2.</a:t>
            </a:r>
            <a:r>
              <a:rPr lang="zh-CN" altLang="en-US" dirty="0"/>
              <a:t>测量；真正做实验的时候应该是先测坐标，在计算；</a:t>
            </a:r>
            <a:endParaRPr lang="en-US" altLang="zh-CN" dirty="0"/>
          </a:p>
          <a:p>
            <a:r>
              <a:rPr lang="zh-CN" altLang="en-US" dirty="0"/>
              <a:t>考试的时候，看题目怎么给的！</a:t>
            </a:r>
            <a:endParaRPr lang="en-US" altLang="zh-CN" dirty="0"/>
          </a:p>
          <a:p>
            <a:r>
              <a:rPr lang="en-US" altLang="zh-CN" dirty="0"/>
              <a:t>3.</a:t>
            </a:r>
            <a:r>
              <a:rPr lang="zh-CN" altLang="en-US" dirty="0"/>
              <a:t>数据记录。</a:t>
            </a:r>
            <a:endParaRPr lang="en-US" altLang="zh-CN" dirty="0"/>
          </a:p>
          <a:p>
            <a:r>
              <a:rPr lang="en-US" altLang="zh-CN" dirty="0"/>
              <a:t>4.</a:t>
            </a:r>
            <a:r>
              <a:rPr lang="zh-CN" altLang="en-US" dirty="0"/>
              <a:t>绘图</a:t>
            </a:r>
            <a:endParaRPr lang="en-US" altLang="zh-CN" dirty="0"/>
          </a:p>
          <a:p>
            <a:r>
              <a:rPr lang="en-US" altLang="zh-CN" dirty="0"/>
              <a:t>5.</a:t>
            </a:r>
            <a:r>
              <a:rPr lang="zh-CN" altLang="en-US" dirty="0"/>
              <a:t>反思总结。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508853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67740527-3605-4721-88BB-68CFBB4919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55" r="57179"/>
          <a:stretch/>
        </p:blipFill>
        <p:spPr>
          <a:xfrm rot="16200000">
            <a:off x="5612919" y="-4321117"/>
            <a:ext cx="966161" cy="11333681"/>
          </a:xfrm>
        </p:spPr>
      </p:pic>
      <p:sp>
        <p:nvSpPr>
          <p:cNvPr id="6" name="椭圆 5">
            <a:extLst>
              <a:ext uri="{FF2B5EF4-FFF2-40B4-BE49-F238E27FC236}">
                <a16:creationId xmlns:a16="http://schemas.microsoft.com/office/drawing/2014/main" id="{85B25D28-899B-4FDC-ABF4-A248FD77E3DB}"/>
              </a:ext>
            </a:extLst>
          </p:cNvPr>
          <p:cNvSpPr/>
          <p:nvPr/>
        </p:nvSpPr>
        <p:spPr>
          <a:xfrm>
            <a:off x="879895" y="1348306"/>
            <a:ext cx="80224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F83A770B-973C-4F9C-9F7A-2964DA7C3638}"/>
              </a:ext>
            </a:extLst>
          </p:cNvPr>
          <p:cNvSpPr/>
          <p:nvPr/>
        </p:nvSpPr>
        <p:spPr>
          <a:xfrm>
            <a:off x="1662020" y="1345438"/>
            <a:ext cx="80224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9957CC00-2848-4747-9082-61D1C41D0C0A}"/>
              </a:ext>
            </a:extLst>
          </p:cNvPr>
          <p:cNvSpPr/>
          <p:nvPr/>
        </p:nvSpPr>
        <p:spPr>
          <a:xfrm>
            <a:off x="2541917" y="1293672"/>
            <a:ext cx="80224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id="{C665D832-8B30-4912-8E89-42FD9F07DF81}"/>
              </a:ext>
            </a:extLst>
          </p:cNvPr>
          <p:cNvSpPr/>
          <p:nvPr/>
        </p:nvSpPr>
        <p:spPr>
          <a:xfrm>
            <a:off x="3344169" y="1233288"/>
            <a:ext cx="80224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id="{7F34FFD6-AC28-403B-90D6-CDA7CA279D7C}"/>
              </a:ext>
            </a:extLst>
          </p:cNvPr>
          <p:cNvSpPr/>
          <p:nvPr/>
        </p:nvSpPr>
        <p:spPr>
          <a:xfrm>
            <a:off x="4454091" y="1290802"/>
            <a:ext cx="80224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id="{6F0F7CD3-0280-4997-8133-36CED4A471A6}"/>
              </a:ext>
            </a:extLst>
          </p:cNvPr>
          <p:cNvSpPr/>
          <p:nvPr/>
        </p:nvSpPr>
        <p:spPr>
          <a:xfrm>
            <a:off x="5503635" y="1218920"/>
            <a:ext cx="80224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id="{990A74CC-A2D5-4E9F-A77B-27B315BE30D0}"/>
              </a:ext>
            </a:extLst>
          </p:cNvPr>
          <p:cNvSpPr/>
          <p:nvPr/>
        </p:nvSpPr>
        <p:spPr>
          <a:xfrm>
            <a:off x="6501415" y="1259182"/>
            <a:ext cx="80224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id="{16C0E224-A11C-4011-9E13-10EB8EFA7A2E}"/>
              </a:ext>
            </a:extLst>
          </p:cNvPr>
          <p:cNvSpPr/>
          <p:nvPr/>
        </p:nvSpPr>
        <p:spPr>
          <a:xfrm>
            <a:off x="7706226" y="1308070"/>
            <a:ext cx="80224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id="{ECBCB5B8-ADF4-43D4-A194-30E94123D3FC}"/>
              </a:ext>
            </a:extLst>
          </p:cNvPr>
          <p:cNvSpPr/>
          <p:nvPr/>
        </p:nvSpPr>
        <p:spPr>
          <a:xfrm>
            <a:off x="8962800" y="1236182"/>
            <a:ext cx="80224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id="{D86EDF28-BDEB-4839-8C43-87C7C0E0E707}"/>
              </a:ext>
            </a:extLst>
          </p:cNvPr>
          <p:cNvSpPr/>
          <p:nvPr/>
        </p:nvSpPr>
        <p:spPr>
          <a:xfrm>
            <a:off x="10245260" y="1216058"/>
            <a:ext cx="80224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id="{E94F8AF9-8466-4722-9AAE-30C5ADAA3AD0}"/>
              </a:ext>
            </a:extLst>
          </p:cNvPr>
          <p:cNvSpPr/>
          <p:nvPr/>
        </p:nvSpPr>
        <p:spPr>
          <a:xfrm>
            <a:off x="11544972" y="1204558"/>
            <a:ext cx="80224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2A13F32-0D8F-4930-ADCD-AA8C4A8D61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0" t="29498" b="50000"/>
          <a:stretch/>
        </p:blipFill>
        <p:spPr bwMode="auto">
          <a:xfrm>
            <a:off x="730582" y="1989265"/>
            <a:ext cx="7055868" cy="1243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椭圆 17">
            <a:extLst>
              <a:ext uri="{FF2B5EF4-FFF2-40B4-BE49-F238E27FC236}">
                <a16:creationId xmlns:a16="http://schemas.microsoft.com/office/drawing/2014/main" id="{2BCDF8BB-B96D-4313-98B5-7D7417AA02C3}"/>
              </a:ext>
            </a:extLst>
          </p:cNvPr>
          <p:cNvSpPr/>
          <p:nvPr/>
        </p:nvSpPr>
        <p:spPr>
          <a:xfrm>
            <a:off x="554966" y="997506"/>
            <a:ext cx="80224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EC697A73-BAE1-4261-9B29-9F26BA5B91C9}"/>
              </a:ext>
            </a:extLst>
          </p:cNvPr>
          <p:cNvSpPr/>
          <p:nvPr/>
        </p:nvSpPr>
        <p:spPr>
          <a:xfrm>
            <a:off x="810883" y="1425381"/>
            <a:ext cx="370936" cy="5497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</a:t>
            </a:r>
            <a:endParaRPr lang="zh-CN" altLang="en-US" dirty="0"/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6FA2EB94-544E-47A9-81A9-C633A697CED0}"/>
              </a:ext>
            </a:extLst>
          </p:cNvPr>
          <p:cNvSpPr/>
          <p:nvPr/>
        </p:nvSpPr>
        <p:spPr>
          <a:xfrm>
            <a:off x="5358279" y="1425099"/>
            <a:ext cx="370936" cy="5497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1</a:t>
            </a:r>
            <a:endParaRPr lang="zh-CN" altLang="en-US" dirty="0"/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A227B775-5652-46C2-8654-9B63BEDF6150}"/>
              </a:ext>
            </a:extLst>
          </p:cNvPr>
          <p:cNvSpPr/>
          <p:nvPr/>
        </p:nvSpPr>
        <p:spPr>
          <a:xfrm>
            <a:off x="11322261" y="1338991"/>
            <a:ext cx="370936" cy="5497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2</a:t>
            </a:r>
            <a:endParaRPr lang="zh-CN" altLang="en-US" dirty="0"/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9B4EE2C9-B7F6-415E-98D4-D874BAAF1389}"/>
              </a:ext>
            </a:extLst>
          </p:cNvPr>
          <p:cNvCxnSpPr/>
          <p:nvPr/>
        </p:nvCxnSpPr>
        <p:spPr>
          <a:xfrm>
            <a:off x="920007" y="862642"/>
            <a:ext cx="0" cy="295844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2720B7F6-0BE1-425F-8A31-214D534095D3}"/>
              </a:ext>
            </a:extLst>
          </p:cNvPr>
          <p:cNvCxnSpPr/>
          <p:nvPr/>
        </p:nvCxnSpPr>
        <p:spPr>
          <a:xfrm>
            <a:off x="5543747" y="786442"/>
            <a:ext cx="0" cy="295844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E74CE2E6-F4C6-436C-85C9-570539835CCA}"/>
              </a:ext>
            </a:extLst>
          </p:cNvPr>
          <p:cNvCxnSpPr/>
          <p:nvPr/>
        </p:nvCxnSpPr>
        <p:spPr>
          <a:xfrm>
            <a:off x="11585084" y="862642"/>
            <a:ext cx="0" cy="295844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箭头连接符 26">
            <a:extLst>
              <a:ext uri="{FF2B5EF4-FFF2-40B4-BE49-F238E27FC236}">
                <a16:creationId xmlns:a16="http://schemas.microsoft.com/office/drawing/2014/main" id="{1EB71649-C014-4E27-A7C0-DEABF482D6E5}"/>
              </a:ext>
            </a:extLst>
          </p:cNvPr>
          <p:cNvCxnSpPr/>
          <p:nvPr/>
        </p:nvCxnSpPr>
        <p:spPr>
          <a:xfrm>
            <a:off x="920007" y="3493698"/>
            <a:ext cx="4583628" cy="0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>
            <a:extLst>
              <a:ext uri="{FF2B5EF4-FFF2-40B4-BE49-F238E27FC236}">
                <a16:creationId xmlns:a16="http://schemas.microsoft.com/office/drawing/2014/main" id="{4C1B0A87-C593-4121-8AA7-31F70F5D718F}"/>
              </a:ext>
            </a:extLst>
          </p:cNvPr>
          <p:cNvSpPr txBox="1"/>
          <p:nvPr/>
        </p:nvSpPr>
        <p:spPr>
          <a:xfrm>
            <a:off x="3039362" y="3102692"/>
            <a:ext cx="543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baseline="-25000" dirty="0"/>
              <a:t>1</a:t>
            </a:r>
            <a:endParaRPr lang="zh-CN" altLang="en-US" sz="2800" baseline="-25000" dirty="0"/>
          </a:p>
        </p:txBody>
      </p:sp>
      <p:cxnSp>
        <p:nvCxnSpPr>
          <p:cNvPr id="30" name="直接箭头连接符 29">
            <a:extLst>
              <a:ext uri="{FF2B5EF4-FFF2-40B4-BE49-F238E27FC236}">
                <a16:creationId xmlns:a16="http://schemas.microsoft.com/office/drawing/2014/main" id="{ECDE7CBB-CC0E-46A2-B3D2-D75959FE179D}"/>
              </a:ext>
            </a:extLst>
          </p:cNvPr>
          <p:cNvCxnSpPr>
            <a:cxnSpLocks/>
          </p:cNvCxnSpPr>
          <p:nvPr/>
        </p:nvCxnSpPr>
        <p:spPr>
          <a:xfrm flipV="1">
            <a:off x="920007" y="3648974"/>
            <a:ext cx="10705189" cy="67160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文本框 31">
            <a:extLst>
              <a:ext uri="{FF2B5EF4-FFF2-40B4-BE49-F238E27FC236}">
                <a16:creationId xmlns:a16="http://schemas.microsoft.com/office/drawing/2014/main" id="{5D50C1F1-0585-4FC2-B00E-3B594920C0C4}"/>
              </a:ext>
            </a:extLst>
          </p:cNvPr>
          <p:cNvSpPr txBox="1"/>
          <p:nvPr/>
        </p:nvSpPr>
        <p:spPr>
          <a:xfrm>
            <a:off x="8237844" y="3114223"/>
            <a:ext cx="543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baseline="-25000" dirty="0"/>
              <a:t>2</a:t>
            </a:r>
            <a:endParaRPr lang="zh-CN" altLang="en-US" sz="2800" baseline="-25000" dirty="0"/>
          </a:p>
        </p:txBody>
      </p:sp>
      <p:pic>
        <p:nvPicPr>
          <p:cNvPr id="35" name="图片 34">
            <a:extLst>
              <a:ext uri="{FF2B5EF4-FFF2-40B4-BE49-F238E27FC236}">
                <a16:creationId xmlns:a16="http://schemas.microsoft.com/office/drawing/2014/main" id="{5BB29C73-01DA-4614-B364-86551A4F0A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582" y="4266517"/>
            <a:ext cx="10705577" cy="1929917"/>
          </a:xfrm>
          <a:prstGeom prst="rect">
            <a:avLst/>
          </a:prstGeom>
        </p:spPr>
      </p:pic>
      <p:cxnSp>
        <p:nvCxnSpPr>
          <p:cNvPr id="37" name="直接连接符 36">
            <a:extLst>
              <a:ext uri="{FF2B5EF4-FFF2-40B4-BE49-F238E27FC236}">
                <a16:creationId xmlns:a16="http://schemas.microsoft.com/office/drawing/2014/main" id="{3BB60788-AFFC-4D1C-9E3B-7F5CA373A333}"/>
              </a:ext>
            </a:extLst>
          </p:cNvPr>
          <p:cNvCxnSpPr>
            <a:cxnSpLocks/>
          </p:cNvCxnSpPr>
          <p:nvPr/>
        </p:nvCxnSpPr>
        <p:spPr>
          <a:xfrm>
            <a:off x="1331199" y="4382219"/>
            <a:ext cx="0" cy="140610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>
            <a:extLst>
              <a:ext uri="{FF2B5EF4-FFF2-40B4-BE49-F238E27FC236}">
                <a16:creationId xmlns:a16="http://schemas.microsoft.com/office/drawing/2014/main" id="{8DE86E94-9F99-4F5E-8A7B-C2D3BD525914}"/>
              </a:ext>
            </a:extLst>
          </p:cNvPr>
          <p:cNvCxnSpPr>
            <a:cxnSpLocks/>
          </p:cNvCxnSpPr>
          <p:nvPr/>
        </p:nvCxnSpPr>
        <p:spPr>
          <a:xfrm>
            <a:off x="1662020" y="4366404"/>
            <a:ext cx="0" cy="140610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>
            <a:extLst>
              <a:ext uri="{FF2B5EF4-FFF2-40B4-BE49-F238E27FC236}">
                <a16:creationId xmlns:a16="http://schemas.microsoft.com/office/drawing/2014/main" id="{A17B4B1E-8B4C-4DD2-9E0C-D7E39F12B832}"/>
              </a:ext>
            </a:extLst>
          </p:cNvPr>
          <p:cNvCxnSpPr>
            <a:cxnSpLocks/>
          </p:cNvCxnSpPr>
          <p:nvPr/>
        </p:nvCxnSpPr>
        <p:spPr>
          <a:xfrm>
            <a:off x="2242724" y="4340525"/>
            <a:ext cx="0" cy="140610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>
            <a:extLst>
              <a:ext uri="{FF2B5EF4-FFF2-40B4-BE49-F238E27FC236}">
                <a16:creationId xmlns:a16="http://schemas.microsoft.com/office/drawing/2014/main" id="{BB5FF94C-7856-4E02-81E6-93B658D553C3}"/>
              </a:ext>
            </a:extLst>
          </p:cNvPr>
          <p:cNvCxnSpPr>
            <a:cxnSpLocks/>
          </p:cNvCxnSpPr>
          <p:nvPr/>
        </p:nvCxnSpPr>
        <p:spPr>
          <a:xfrm>
            <a:off x="3344169" y="4382219"/>
            <a:ext cx="0" cy="140610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>
            <a:extLst>
              <a:ext uri="{FF2B5EF4-FFF2-40B4-BE49-F238E27FC236}">
                <a16:creationId xmlns:a16="http://schemas.microsoft.com/office/drawing/2014/main" id="{54242C1A-4697-4C78-8D2E-F7D1BBD0E821}"/>
              </a:ext>
            </a:extLst>
          </p:cNvPr>
          <p:cNvCxnSpPr>
            <a:cxnSpLocks/>
          </p:cNvCxnSpPr>
          <p:nvPr/>
        </p:nvCxnSpPr>
        <p:spPr>
          <a:xfrm>
            <a:off x="5583859" y="4366404"/>
            <a:ext cx="0" cy="140610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>
            <a:extLst>
              <a:ext uri="{FF2B5EF4-FFF2-40B4-BE49-F238E27FC236}">
                <a16:creationId xmlns:a16="http://schemas.microsoft.com/office/drawing/2014/main" id="{E1C46D10-3F05-4B1C-8DFA-DAA1412938D5}"/>
              </a:ext>
            </a:extLst>
          </p:cNvPr>
          <p:cNvCxnSpPr>
            <a:cxnSpLocks/>
          </p:cNvCxnSpPr>
          <p:nvPr/>
        </p:nvCxnSpPr>
        <p:spPr>
          <a:xfrm>
            <a:off x="10575841" y="4382219"/>
            <a:ext cx="0" cy="140610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组合 37">
            <a:extLst>
              <a:ext uri="{FF2B5EF4-FFF2-40B4-BE49-F238E27FC236}">
                <a16:creationId xmlns:a16="http://schemas.microsoft.com/office/drawing/2014/main" id="{CAB0A447-B422-43F0-A123-0DBC29B9231F}"/>
              </a:ext>
            </a:extLst>
          </p:cNvPr>
          <p:cNvGrpSpPr/>
          <p:nvPr/>
        </p:nvGrpSpPr>
        <p:grpSpPr>
          <a:xfrm>
            <a:off x="1224876" y="4104794"/>
            <a:ext cx="543465" cy="621308"/>
            <a:chOff x="1477744" y="3489962"/>
            <a:chExt cx="543465" cy="621308"/>
          </a:xfrm>
        </p:grpSpPr>
        <p:cxnSp>
          <p:nvCxnSpPr>
            <p:cNvPr id="44" name="直接箭头连接符 43">
              <a:extLst>
                <a:ext uri="{FF2B5EF4-FFF2-40B4-BE49-F238E27FC236}">
                  <a16:creationId xmlns:a16="http://schemas.microsoft.com/office/drawing/2014/main" id="{48A37ADA-17BD-44A4-B574-80212FCE5454}"/>
                </a:ext>
              </a:extLst>
            </p:cNvPr>
            <p:cNvCxnSpPr>
              <a:cxnSpLocks/>
            </p:cNvCxnSpPr>
            <p:nvPr/>
          </p:nvCxnSpPr>
          <p:spPr>
            <a:xfrm>
              <a:off x="1584067" y="4111270"/>
              <a:ext cx="330821" cy="0"/>
            </a:xfrm>
            <a:prstGeom prst="straightConnector1">
              <a:avLst/>
            </a:prstGeom>
            <a:ln w="38100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文本框 44">
              <a:extLst>
                <a:ext uri="{FF2B5EF4-FFF2-40B4-BE49-F238E27FC236}">
                  <a16:creationId xmlns:a16="http://schemas.microsoft.com/office/drawing/2014/main" id="{1CD6FA27-E8AB-4F67-85DE-171CC4CFB841}"/>
                </a:ext>
              </a:extLst>
            </p:cNvPr>
            <p:cNvSpPr txBox="1"/>
            <p:nvPr/>
          </p:nvSpPr>
          <p:spPr>
            <a:xfrm>
              <a:off x="1477744" y="3489962"/>
              <a:ext cx="543465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2800" i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x</a:t>
              </a:r>
              <a:r>
                <a:rPr lang="en-US" altLang="zh-CN" sz="2800" baseline="-25000" dirty="0">
                  <a:solidFill>
                    <a:srgbClr val="FF0000"/>
                  </a:solidFill>
                </a:rPr>
                <a:t>1</a:t>
              </a:r>
              <a:endParaRPr lang="zh-CN" altLang="en-US" sz="2800" baseline="-250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48" name="组合 47">
            <a:extLst>
              <a:ext uri="{FF2B5EF4-FFF2-40B4-BE49-F238E27FC236}">
                <a16:creationId xmlns:a16="http://schemas.microsoft.com/office/drawing/2014/main" id="{29877649-7C56-4B9A-895E-E5DD5191CE18}"/>
              </a:ext>
            </a:extLst>
          </p:cNvPr>
          <p:cNvGrpSpPr/>
          <p:nvPr/>
        </p:nvGrpSpPr>
        <p:grpSpPr>
          <a:xfrm>
            <a:off x="1325517" y="4307811"/>
            <a:ext cx="917207" cy="551259"/>
            <a:chOff x="1584067" y="3560011"/>
            <a:chExt cx="917207" cy="551259"/>
          </a:xfrm>
        </p:grpSpPr>
        <p:cxnSp>
          <p:nvCxnSpPr>
            <p:cNvPr id="49" name="直接箭头连接符 48">
              <a:extLst>
                <a:ext uri="{FF2B5EF4-FFF2-40B4-BE49-F238E27FC236}">
                  <a16:creationId xmlns:a16="http://schemas.microsoft.com/office/drawing/2014/main" id="{E080930B-EBBB-4A1E-828B-96CDF9A594D6}"/>
                </a:ext>
              </a:extLst>
            </p:cNvPr>
            <p:cNvCxnSpPr>
              <a:cxnSpLocks/>
            </p:cNvCxnSpPr>
            <p:nvPr/>
          </p:nvCxnSpPr>
          <p:spPr>
            <a:xfrm>
              <a:off x="1584067" y="4111270"/>
              <a:ext cx="917207" cy="0"/>
            </a:xfrm>
            <a:prstGeom prst="straightConnector1">
              <a:avLst/>
            </a:prstGeom>
            <a:ln w="38100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文本框 49">
              <a:extLst>
                <a:ext uri="{FF2B5EF4-FFF2-40B4-BE49-F238E27FC236}">
                  <a16:creationId xmlns:a16="http://schemas.microsoft.com/office/drawing/2014/main" id="{ED143AFB-C571-4599-B087-41ACEDA42527}"/>
                </a:ext>
              </a:extLst>
            </p:cNvPr>
            <p:cNvSpPr txBox="1"/>
            <p:nvPr/>
          </p:nvSpPr>
          <p:spPr>
            <a:xfrm>
              <a:off x="1892849" y="3560011"/>
              <a:ext cx="543465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2800" i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x</a:t>
              </a:r>
              <a:r>
                <a:rPr lang="en-US" altLang="zh-CN" sz="2800" baseline="-25000" dirty="0">
                  <a:solidFill>
                    <a:srgbClr val="FF0000"/>
                  </a:solidFill>
                </a:rPr>
                <a:t>2</a:t>
              </a:r>
              <a:endParaRPr lang="zh-CN" altLang="en-US" sz="2800" baseline="-250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52" name="组合 51">
            <a:extLst>
              <a:ext uri="{FF2B5EF4-FFF2-40B4-BE49-F238E27FC236}">
                <a16:creationId xmlns:a16="http://schemas.microsoft.com/office/drawing/2014/main" id="{54F8FBCC-7D12-4457-96DF-E5C1AEBD06C1}"/>
              </a:ext>
            </a:extLst>
          </p:cNvPr>
          <p:cNvGrpSpPr/>
          <p:nvPr/>
        </p:nvGrpSpPr>
        <p:grpSpPr>
          <a:xfrm>
            <a:off x="1316677" y="4520882"/>
            <a:ext cx="2027492" cy="589378"/>
            <a:chOff x="1584067" y="3521892"/>
            <a:chExt cx="2027492" cy="589378"/>
          </a:xfrm>
        </p:grpSpPr>
        <p:cxnSp>
          <p:nvCxnSpPr>
            <p:cNvPr id="53" name="直接箭头连接符 52">
              <a:extLst>
                <a:ext uri="{FF2B5EF4-FFF2-40B4-BE49-F238E27FC236}">
                  <a16:creationId xmlns:a16="http://schemas.microsoft.com/office/drawing/2014/main" id="{AEBB5C7E-AF85-4EAA-934F-D4D6BE0B34AB}"/>
                </a:ext>
              </a:extLst>
            </p:cNvPr>
            <p:cNvCxnSpPr>
              <a:cxnSpLocks/>
            </p:cNvCxnSpPr>
            <p:nvPr/>
          </p:nvCxnSpPr>
          <p:spPr>
            <a:xfrm>
              <a:off x="1584067" y="4111270"/>
              <a:ext cx="2027492" cy="0"/>
            </a:xfrm>
            <a:prstGeom prst="straightConnector1">
              <a:avLst/>
            </a:prstGeom>
            <a:ln w="38100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文本框 53">
              <a:extLst>
                <a:ext uri="{FF2B5EF4-FFF2-40B4-BE49-F238E27FC236}">
                  <a16:creationId xmlns:a16="http://schemas.microsoft.com/office/drawing/2014/main" id="{AE11B3BA-2FD2-4412-A561-F03433F13DD3}"/>
                </a:ext>
              </a:extLst>
            </p:cNvPr>
            <p:cNvSpPr txBox="1"/>
            <p:nvPr/>
          </p:nvSpPr>
          <p:spPr>
            <a:xfrm>
              <a:off x="3056511" y="3521892"/>
              <a:ext cx="543465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2800" i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x</a:t>
              </a:r>
              <a:r>
                <a:rPr lang="en-US" altLang="zh-CN" sz="2800" baseline="-25000" dirty="0">
                  <a:solidFill>
                    <a:srgbClr val="FF0000"/>
                  </a:solidFill>
                </a:rPr>
                <a:t>3</a:t>
              </a:r>
              <a:endParaRPr lang="zh-CN" altLang="en-US" sz="2800" baseline="-250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56" name="组合 55">
            <a:extLst>
              <a:ext uri="{FF2B5EF4-FFF2-40B4-BE49-F238E27FC236}">
                <a16:creationId xmlns:a16="http://schemas.microsoft.com/office/drawing/2014/main" id="{9FC4F283-022A-46A7-9448-F0D4BAC326CD}"/>
              </a:ext>
            </a:extLst>
          </p:cNvPr>
          <p:cNvGrpSpPr/>
          <p:nvPr/>
        </p:nvGrpSpPr>
        <p:grpSpPr>
          <a:xfrm>
            <a:off x="1316677" y="4709051"/>
            <a:ext cx="4267182" cy="562933"/>
            <a:chOff x="-215868" y="3278192"/>
            <a:chExt cx="4267182" cy="562933"/>
          </a:xfrm>
        </p:grpSpPr>
        <p:cxnSp>
          <p:nvCxnSpPr>
            <p:cNvPr id="57" name="直接箭头连接符 56">
              <a:extLst>
                <a:ext uri="{FF2B5EF4-FFF2-40B4-BE49-F238E27FC236}">
                  <a16:creationId xmlns:a16="http://schemas.microsoft.com/office/drawing/2014/main" id="{9F712C0E-80AE-46C4-BEBB-19472F984B75}"/>
                </a:ext>
              </a:extLst>
            </p:cNvPr>
            <p:cNvCxnSpPr>
              <a:cxnSpLocks/>
            </p:cNvCxnSpPr>
            <p:nvPr/>
          </p:nvCxnSpPr>
          <p:spPr>
            <a:xfrm>
              <a:off x="-215868" y="3800616"/>
              <a:ext cx="4267182" cy="40509"/>
            </a:xfrm>
            <a:prstGeom prst="straightConnector1">
              <a:avLst/>
            </a:prstGeom>
            <a:ln w="38100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文本框 57">
              <a:extLst>
                <a:ext uri="{FF2B5EF4-FFF2-40B4-BE49-F238E27FC236}">
                  <a16:creationId xmlns:a16="http://schemas.microsoft.com/office/drawing/2014/main" id="{AE80588C-768F-4FB1-A5D7-71D71334E630}"/>
                </a:ext>
              </a:extLst>
            </p:cNvPr>
            <p:cNvSpPr txBox="1"/>
            <p:nvPr/>
          </p:nvSpPr>
          <p:spPr>
            <a:xfrm>
              <a:off x="3427625" y="3278192"/>
              <a:ext cx="543465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2800" i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x</a:t>
              </a:r>
              <a:r>
                <a:rPr lang="en-US" altLang="zh-CN" sz="2800" baseline="-25000" dirty="0">
                  <a:solidFill>
                    <a:srgbClr val="FF0000"/>
                  </a:solidFill>
                </a:rPr>
                <a:t>4</a:t>
              </a:r>
              <a:endParaRPr lang="zh-CN" altLang="en-US" sz="2800" baseline="-250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62" name="组合 61">
            <a:extLst>
              <a:ext uri="{FF2B5EF4-FFF2-40B4-BE49-F238E27FC236}">
                <a16:creationId xmlns:a16="http://schemas.microsoft.com/office/drawing/2014/main" id="{484EC308-9226-450D-8E30-225DF126E132}"/>
              </a:ext>
            </a:extLst>
          </p:cNvPr>
          <p:cNvGrpSpPr/>
          <p:nvPr/>
        </p:nvGrpSpPr>
        <p:grpSpPr>
          <a:xfrm>
            <a:off x="1330792" y="4928311"/>
            <a:ext cx="9245049" cy="601221"/>
            <a:chOff x="1584067" y="3574469"/>
            <a:chExt cx="9245049" cy="601221"/>
          </a:xfrm>
        </p:grpSpPr>
        <p:cxnSp>
          <p:nvCxnSpPr>
            <p:cNvPr id="63" name="直接箭头连接符 62">
              <a:extLst>
                <a:ext uri="{FF2B5EF4-FFF2-40B4-BE49-F238E27FC236}">
                  <a16:creationId xmlns:a16="http://schemas.microsoft.com/office/drawing/2014/main" id="{9594DC74-7662-4C65-B0D1-09F9AFD5131F}"/>
                </a:ext>
              </a:extLst>
            </p:cNvPr>
            <p:cNvCxnSpPr>
              <a:cxnSpLocks/>
            </p:cNvCxnSpPr>
            <p:nvPr/>
          </p:nvCxnSpPr>
          <p:spPr>
            <a:xfrm>
              <a:off x="1584067" y="4111270"/>
              <a:ext cx="9245049" cy="64420"/>
            </a:xfrm>
            <a:prstGeom prst="straightConnector1">
              <a:avLst/>
            </a:prstGeom>
            <a:ln w="38100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文本框 63">
              <a:extLst>
                <a:ext uri="{FF2B5EF4-FFF2-40B4-BE49-F238E27FC236}">
                  <a16:creationId xmlns:a16="http://schemas.microsoft.com/office/drawing/2014/main" id="{BBB12025-D557-492E-A5B1-DE4F5B326377}"/>
                </a:ext>
              </a:extLst>
            </p:cNvPr>
            <p:cNvSpPr txBox="1"/>
            <p:nvPr/>
          </p:nvSpPr>
          <p:spPr>
            <a:xfrm>
              <a:off x="10035294" y="3574469"/>
              <a:ext cx="543465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2800" i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x</a:t>
              </a:r>
              <a:r>
                <a:rPr lang="en-US" altLang="zh-CN" sz="2800" i="1" baseline="-250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</a:t>
              </a:r>
              <a:endParaRPr lang="zh-CN" altLang="en-US" sz="2800" baseline="-25000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33624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1" grpId="0" animBg="1"/>
      <p:bldP spid="22" grpId="0" animBg="1"/>
      <p:bldP spid="28" grpId="0"/>
      <p:bldP spid="3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487F3C47-0693-4808-9966-103A780F2918}"/>
              </a:ext>
            </a:extLst>
          </p:cNvPr>
          <p:cNvSpPr/>
          <p:nvPr/>
        </p:nvSpPr>
        <p:spPr>
          <a:xfrm>
            <a:off x="2563906" y="986118"/>
            <a:ext cx="7046259" cy="549536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4" name="内容占位符 3">
            <a:extLst>
              <a:ext uri="{FF2B5EF4-FFF2-40B4-BE49-F238E27FC236}">
                <a16:creationId xmlns:a16="http://schemas.microsoft.com/office/drawing/2014/main" id="{544525BB-F106-480C-8DF9-A2D8C9111EE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7564455"/>
              </p:ext>
            </p:extLst>
          </p:nvPr>
        </p:nvGraphicFramePr>
        <p:xfrm>
          <a:off x="3104702" y="1352894"/>
          <a:ext cx="6093084" cy="4868610"/>
        </p:xfrm>
        <a:graphic>
          <a:graphicData uri="http://schemas.openxmlformats.org/drawingml/2006/table">
            <a:tbl>
              <a:tblPr firstRow="1" firstCol="1" bandRow="1"/>
              <a:tblGrid>
                <a:gridCol w="507757">
                  <a:extLst>
                    <a:ext uri="{9D8B030D-6E8A-4147-A177-3AD203B41FA5}">
                      <a16:colId xmlns:a16="http://schemas.microsoft.com/office/drawing/2014/main" val="1124674603"/>
                    </a:ext>
                  </a:extLst>
                </a:gridCol>
                <a:gridCol w="507757">
                  <a:extLst>
                    <a:ext uri="{9D8B030D-6E8A-4147-A177-3AD203B41FA5}">
                      <a16:colId xmlns:a16="http://schemas.microsoft.com/office/drawing/2014/main" val="1973344957"/>
                    </a:ext>
                  </a:extLst>
                </a:gridCol>
                <a:gridCol w="507757">
                  <a:extLst>
                    <a:ext uri="{9D8B030D-6E8A-4147-A177-3AD203B41FA5}">
                      <a16:colId xmlns:a16="http://schemas.microsoft.com/office/drawing/2014/main" val="3805615594"/>
                    </a:ext>
                  </a:extLst>
                </a:gridCol>
                <a:gridCol w="507757">
                  <a:extLst>
                    <a:ext uri="{9D8B030D-6E8A-4147-A177-3AD203B41FA5}">
                      <a16:colId xmlns:a16="http://schemas.microsoft.com/office/drawing/2014/main" val="1589199857"/>
                    </a:ext>
                  </a:extLst>
                </a:gridCol>
                <a:gridCol w="507757">
                  <a:extLst>
                    <a:ext uri="{9D8B030D-6E8A-4147-A177-3AD203B41FA5}">
                      <a16:colId xmlns:a16="http://schemas.microsoft.com/office/drawing/2014/main" val="54540177"/>
                    </a:ext>
                  </a:extLst>
                </a:gridCol>
                <a:gridCol w="507757">
                  <a:extLst>
                    <a:ext uri="{9D8B030D-6E8A-4147-A177-3AD203B41FA5}">
                      <a16:colId xmlns:a16="http://schemas.microsoft.com/office/drawing/2014/main" val="2513335005"/>
                    </a:ext>
                  </a:extLst>
                </a:gridCol>
                <a:gridCol w="507757">
                  <a:extLst>
                    <a:ext uri="{9D8B030D-6E8A-4147-A177-3AD203B41FA5}">
                      <a16:colId xmlns:a16="http://schemas.microsoft.com/office/drawing/2014/main" val="1689640714"/>
                    </a:ext>
                  </a:extLst>
                </a:gridCol>
                <a:gridCol w="507757">
                  <a:extLst>
                    <a:ext uri="{9D8B030D-6E8A-4147-A177-3AD203B41FA5}">
                      <a16:colId xmlns:a16="http://schemas.microsoft.com/office/drawing/2014/main" val="4240015979"/>
                    </a:ext>
                  </a:extLst>
                </a:gridCol>
                <a:gridCol w="507757">
                  <a:extLst>
                    <a:ext uri="{9D8B030D-6E8A-4147-A177-3AD203B41FA5}">
                      <a16:colId xmlns:a16="http://schemas.microsoft.com/office/drawing/2014/main" val="2141874456"/>
                    </a:ext>
                  </a:extLst>
                </a:gridCol>
                <a:gridCol w="507757">
                  <a:extLst>
                    <a:ext uri="{9D8B030D-6E8A-4147-A177-3AD203B41FA5}">
                      <a16:colId xmlns:a16="http://schemas.microsoft.com/office/drawing/2014/main" val="3967792114"/>
                    </a:ext>
                  </a:extLst>
                </a:gridCol>
                <a:gridCol w="507757">
                  <a:extLst>
                    <a:ext uri="{9D8B030D-6E8A-4147-A177-3AD203B41FA5}">
                      <a16:colId xmlns:a16="http://schemas.microsoft.com/office/drawing/2014/main" val="2418734977"/>
                    </a:ext>
                  </a:extLst>
                </a:gridCol>
                <a:gridCol w="507757">
                  <a:extLst>
                    <a:ext uri="{9D8B030D-6E8A-4147-A177-3AD203B41FA5}">
                      <a16:colId xmlns:a16="http://schemas.microsoft.com/office/drawing/2014/main" val="2608851706"/>
                    </a:ext>
                  </a:extLst>
                </a:gridCol>
              </a:tblGrid>
              <a:tr h="397930"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67047029"/>
                  </a:ext>
                </a:extLst>
              </a:tr>
              <a:tr h="416620"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7801089"/>
                  </a:ext>
                </a:extLst>
              </a:tr>
              <a:tr h="397930"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4406586"/>
                  </a:ext>
                </a:extLst>
              </a:tr>
              <a:tr h="416620"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52076157"/>
                  </a:ext>
                </a:extLst>
              </a:tr>
              <a:tr h="397930"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4311122"/>
                  </a:ext>
                </a:extLst>
              </a:tr>
              <a:tr h="416620"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66323124"/>
                  </a:ext>
                </a:extLst>
              </a:tr>
              <a:tr h="397930"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69978018"/>
                  </a:ext>
                </a:extLst>
              </a:tr>
              <a:tr h="416620"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12664294"/>
                  </a:ext>
                </a:extLst>
              </a:tr>
              <a:tr h="397930"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5218743"/>
                  </a:ext>
                </a:extLst>
              </a:tr>
              <a:tr h="416620"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61061664"/>
                  </a:ext>
                </a:extLst>
              </a:tr>
              <a:tr h="397930"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73151218"/>
                  </a:ext>
                </a:extLst>
              </a:tr>
              <a:tr h="397930"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2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105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026932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68095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225</Words>
  <Application>Microsoft Office PowerPoint</Application>
  <PresentationFormat>宽屏</PresentationFormat>
  <Paragraphs>164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9" baseType="lpstr">
      <vt:lpstr>等线</vt:lpstr>
      <vt:lpstr>等线 Light</vt:lpstr>
      <vt:lpstr>Arial</vt:lpstr>
      <vt:lpstr>Times New Roman</vt:lpstr>
      <vt:lpstr>Office 主题​​</vt:lpstr>
      <vt:lpstr>PowerPoint 演示文稿</vt:lpstr>
      <vt:lpstr>测量小车直线运动实验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彭 矗</dc:creator>
  <cp:lastModifiedBy>彭 矗</cp:lastModifiedBy>
  <cp:revision>2</cp:revision>
  <dcterms:created xsi:type="dcterms:W3CDTF">2021-09-11T00:45:11Z</dcterms:created>
  <dcterms:modified xsi:type="dcterms:W3CDTF">2021-09-11T00:49:04Z</dcterms:modified>
</cp:coreProperties>
</file>