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wmf" ContentType="image/x-wmf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6" r:id="rId3"/>
    <p:sldId id="257" r:id="rId4"/>
    <p:sldId id="258" r:id="rId5"/>
    <p:sldId id="259" r:id="rId6"/>
    <p:sldId id="285" r:id="rId7"/>
    <p:sldId id="260" r:id="rId8"/>
    <p:sldId id="262" r:id="rId9"/>
    <p:sldId id="263" r:id="rId10"/>
    <p:sldId id="284" r:id="rId11"/>
    <p:sldId id="283" r:id="rId12"/>
    <p:sldId id="264" r:id="rId13"/>
    <p:sldId id="265" r:id="rId14"/>
    <p:sldId id="266" r:id="rId16"/>
    <p:sldId id="267" r:id="rId17"/>
    <p:sldId id="268" r:id="rId18"/>
    <p:sldId id="269" r:id="rId19"/>
    <p:sldId id="270" r:id="rId20"/>
    <p:sldId id="274" r:id="rId21"/>
    <p:sldId id="271" r:id="rId22"/>
    <p:sldId id="275" r:id="rId23"/>
    <p:sldId id="276" r:id="rId24"/>
    <p:sldId id="277" r:id="rId25"/>
    <p:sldId id="278" r:id="rId26"/>
    <p:sldId id="272" r:id="rId2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66"/>
    <a:srgbClr val="FF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8" d="100"/>
          <a:sy n="68" d="100"/>
        </p:scale>
        <p:origin x="-1206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页眉占位符 204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2051" name="日期占位符 2050"/>
          <p:cNvSpPr>
            <a:spLocks noGrp="1"/>
          </p:cNvSpPr>
          <p:nvPr>
            <p:ph type="dt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2052" name="幻灯片图像占位符 2051"/>
          <p:cNvSpPr>
            <a:spLocks noGrp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文本占位符 2052"/>
          <p:cNvSpPr>
            <a:spLocks noGrp="1"/>
          </p:cNvSpPr>
          <p:nvPr>
            <p:ph type="body" sz="quarter" idx="3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5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3314" name="幻灯片图像占位符 13313"/>
          <p:cNvSpPr>
            <a:spLocks noGrp="1" noTextEdit="1"/>
          </p:cNvSpPr>
          <p:nvPr>
            <p:ph type="sldImg"/>
          </p:nvPr>
        </p:nvSpPr>
        <p:spPr/>
      </p:sp>
      <p:sp>
        <p:nvSpPr>
          <p:cNvPr id="13315" name="文本占位符 13314"/>
          <p:cNvSpPr>
            <a:spLocks noGrp="1"/>
          </p:cNvSpPr>
          <p:nvPr>
            <p:ph type="body" idx="1"/>
          </p:nvPr>
        </p:nvSpPr>
        <p:spPr/>
        <p:txBody>
          <a:bodyPr anchor="ctr"/>
          <a:p>
            <a:pPr lvl="0"/>
            <a:r>
              <a:rPr lang="en-US" altLang="zh-CN"/>
              <a:t>A</a:t>
            </a:r>
            <a:endParaRPr lang="en-US" altLang="zh-C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wmf"/><Relationship Id="rId1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w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4.wmf"/><Relationship Id="rId1" Type="http://schemas.openxmlformats.org/officeDocument/2006/relationships/oleObject" Target="../embeddings/oleObject4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4.vml"/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5.wmf"/><Relationship Id="rId3" Type="http://schemas.openxmlformats.org/officeDocument/2006/relationships/oleObject" Target="../embeddings/oleObject7.bin"/><Relationship Id="rId2" Type="http://schemas.openxmlformats.org/officeDocument/2006/relationships/image" Target="../media/image4.wmf"/><Relationship Id="rId1" Type="http://schemas.openxmlformats.org/officeDocument/2006/relationships/oleObject" Target="../embeddings/oleObject6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image" Target="../media/image6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audio" Target="../media/audio2.wav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wmf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0.wmf"/><Relationship Id="rId3" Type="http://schemas.openxmlformats.org/officeDocument/2006/relationships/oleObject" Target="../embeddings/oleObject9.bin"/><Relationship Id="rId2" Type="http://schemas.openxmlformats.org/officeDocument/2006/relationships/image" Target="../media/image9.wmf"/><Relationship Id="rId1" Type="http://schemas.openxmlformats.org/officeDocument/2006/relationships/oleObject" Target="../embeddings/oleObject8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6.wav"/><Relationship Id="rId4" Type="http://schemas.openxmlformats.org/officeDocument/2006/relationships/audio" Target="../media/audio5.wav"/><Relationship Id="rId3" Type="http://schemas.openxmlformats.org/officeDocument/2006/relationships/audio" Target="../media/audio4.wav"/><Relationship Id="rId2" Type="http://schemas.openxmlformats.org/officeDocument/2006/relationships/slide" Target="slide22.xml"/><Relationship Id="rId1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4.wav"/><Relationship Id="rId4" Type="http://schemas.openxmlformats.org/officeDocument/2006/relationships/slide" Target="slide22.xml"/><Relationship Id="rId3" Type="http://schemas.openxmlformats.org/officeDocument/2006/relationships/slide" Target="slide12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hyperlink" Target="http://www.1ydt.com/" TargetMode="External"/><Relationship Id="rId2" Type="http://schemas.openxmlformats.org/officeDocument/2006/relationships/image" Target="../media/image14.GIF"/><Relationship Id="rId1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矩形 4097"/>
          <p:cNvSpPr/>
          <p:nvPr/>
        </p:nvSpPr>
        <p:spPr>
          <a:xfrm>
            <a:off x="1600200" y="838200"/>
            <a:ext cx="5257800" cy="213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与三角形有关的角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099" name="矩形 4098"/>
          <p:cNvSpPr/>
          <p:nvPr/>
        </p:nvSpPr>
        <p:spPr>
          <a:xfrm>
            <a:off x="2667000" y="3429000"/>
            <a:ext cx="3505200" cy="13303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spc="-360">
                <a:ln w="12700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CCFFCC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三角形的内角</a:t>
            </a:r>
            <a:endParaRPr lang="zh-CN" altLang="en-US" sz="3600" spc="-360">
              <a:ln w="12700" cap="flat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CCFFCC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101" name="矩形 4100"/>
          <p:cNvSpPr/>
          <p:nvPr/>
        </p:nvSpPr>
        <p:spPr>
          <a:xfrm>
            <a:off x="7886700" y="6357938"/>
            <a:ext cx="1257300" cy="3063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1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www.12999.com</a:t>
            </a:r>
            <a:endParaRPr lang="zh-CN" altLang="en-US" sz="1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graphicFrame>
        <p:nvGraphicFramePr>
          <p:cNvPr id="5122" name="对象 5121"/>
          <p:cNvGraphicFramePr>
            <a:graphicFrameLocks noChangeAspect="1"/>
          </p:cNvGraphicFramePr>
          <p:nvPr/>
        </p:nvGraphicFramePr>
        <p:xfrm>
          <a:off x="990600" y="304800"/>
          <a:ext cx="3744913" cy="171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3896995" imgH="2247265" progId="Flash.Movie">
                  <p:embed/>
                </p:oleObj>
              </mc:Choice>
              <mc:Fallback>
                <p:oleObj name="" r:id="rId1" imgW="3896995" imgH="2247265" progId="Flash.Movi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90600" y="304800"/>
                        <a:ext cx="3744913" cy="1714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文本框 5122"/>
          <p:cNvSpPr txBox="1"/>
          <p:nvPr/>
        </p:nvSpPr>
        <p:spPr>
          <a:xfrm>
            <a:off x="533400" y="2286000"/>
            <a:ext cx="8229600" cy="44180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</a:rPr>
              <a:t>        </a:t>
            </a:r>
            <a:r>
              <a:rPr lang="zh-CN" altLang="en-US" sz="3200" b="1">
                <a:solidFill>
                  <a:schemeClr val="tx2"/>
                </a:solidFill>
                <a:latin typeface="宋体" panose="02010600030101010101" pitchFamily="2" charset="-122"/>
              </a:rPr>
              <a:t>在一个直角三角形里住着三个内角，平时，它们三兄弟非常团结。可是有一天，老二突然不高兴，发起脾气来，它指着老大说：“你凭什么度数最大，我也要和你一样大！”“不行啊！”老大说：“这是不可能的，否则，我们这个家就再也围不起来了</a:t>
            </a:r>
            <a:r>
              <a:rPr lang="en-US" altLang="zh-CN" sz="3200" b="1">
                <a:solidFill>
                  <a:schemeClr val="tx2"/>
                </a:solidFill>
                <a:latin typeface="华文仿宋" panose="02010600040101010101" pitchFamily="2" charset="-122"/>
              </a:rPr>
              <a:t>……</a:t>
            </a:r>
            <a:r>
              <a:rPr lang="en-US" altLang="zh-CN" sz="3200" b="1">
                <a:solidFill>
                  <a:schemeClr val="tx2"/>
                </a:solidFill>
                <a:latin typeface="宋体" panose="02010600030101010101" pitchFamily="2" charset="-122"/>
              </a:rPr>
              <a:t>”“</a:t>
            </a:r>
            <a:r>
              <a:rPr lang="zh-CN" altLang="en-US" sz="3200" b="1">
                <a:solidFill>
                  <a:schemeClr val="tx2"/>
                </a:solidFill>
                <a:latin typeface="宋体" panose="02010600030101010101" pitchFamily="2" charset="-122"/>
              </a:rPr>
              <a:t>为什么？”</a:t>
            </a:r>
            <a:r>
              <a:rPr lang="zh-CN" altLang="en-US" sz="3200" b="1">
                <a:solidFill>
                  <a:schemeClr val="tx2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3200" b="1">
                <a:solidFill>
                  <a:schemeClr val="tx2"/>
                </a:solidFill>
                <a:latin typeface="宋体" panose="02010600030101010101" pitchFamily="2" charset="-122"/>
              </a:rPr>
              <a:t>老二很纳闷。</a:t>
            </a:r>
            <a:endParaRPr lang="zh-CN" altLang="en-US" sz="3200" b="1">
              <a:solidFill>
                <a:schemeClr val="tx2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4000" b="1">
                <a:solidFill>
                  <a:srgbClr val="FF3300"/>
                </a:solidFill>
                <a:latin typeface="宋体" panose="02010600030101010101" pitchFamily="2" charset="-122"/>
              </a:rPr>
              <a:t>同学们，你们知道其中的道理吗？</a:t>
            </a:r>
            <a:endParaRPr lang="zh-CN" altLang="en-US" sz="4000" b="1"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5124" name="对象 5123"/>
          <p:cNvGraphicFramePr>
            <a:graphicFrameLocks noChangeAspect="1"/>
          </p:cNvGraphicFramePr>
          <p:nvPr/>
        </p:nvGraphicFramePr>
        <p:xfrm>
          <a:off x="1371600" y="304800"/>
          <a:ext cx="2557463" cy="167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3439160" imgH="2254250" progId="Flash.Movie">
                  <p:embed/>
                </p:oleObj>
              </mc:Choice>
              <mc:Fallback>
                <p:oleObj name="" r:id="rId3" imgW="3439160" imgH="2254250" progId="Flash.Movie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71600" y="304800"/>
                        <a:ext cx="2557463" cy="1676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5" name="文本框 5124"/>
          <p:cNvSpPr txBox="1"/>
          <p:nvPr/>
        </p:nvSpPr>
        <p:spPr>
          <a:xfrm>
            <a:off x="4724400" y="8382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126" name="文本框 5125"/>
          <p:cNvSpPr txBox="1"/>
          <p:nvPr/>
        </p:nvSpPr>
        <p:spPr>
          <a:xfrm>
            <a:off x="4343400" y="304800"/>
            <a:ext cx="4419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i="1">
                <a:latin typeface="Times New Roman" panose="02020603050405020304" pitchFamily="18" charset="0"/>
              </a:rPr>
              <a:t>内角三兄弟之争</a:t>
            </a:r>
            <a:endParaRPr lang="zh-CN" altLang="en-US" sz="4000" b="1" i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文本框 6145"/>
          <p:cNvSpPr txBox="1"/>
          <p:nvPr/>
        </p:nvSpPr>
        <p:spPr>
          <a:xfrm>
            <a:off x="971550" y="476250"/>
            <a:ext cx="14811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想一想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7" name="文本框 6146"/>
          <p:cNvSpPr txBox="1"/>
          <p:nvPr/>
        </p:nvSpPr>
        <p:spPr>
          <a:xfrm>
            <a:off x="1143000" y="1371600"/>
            <a:ext cx="5638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</a:rPr>
              <a:t>三角形的三个内角和是多少</a:t>
            </a:r>
            <a:r>
              <a:rPr lang="en-US" altLang="zh-CN" sz="3200" b="1">
                <a:latin typeface="Arial" panose="020B0604020202020204" pitchFamily="34" charset="0"/>
              </a:rPr>
              <a:t>?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6148" name="文本框 6147"/>
          <p:cNvSpPr txBox="1"/>
          <p:nvPr/>
        </p:nvSpPr>
        <p:spPr>
          <a:xfrm>
            <a:off x="1143000" y="2590800"/>
            <a:ext cx="4343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FF66"/>
                </a:solidFill>
                <a:latin typeface="Arial" panose="020B0604020202020204" pitchFamily="34" charset="0"/>
              </a:rPr>
              <a:t>有什么办法可以验证呢</a:t>
            </a:r>
            <a:r>
              <a:rPr lang="en-US" altLang="zh-CN" sz="3200" b="1">
                <a:solidFill>
                  <a:srgbClr val="FFFF66"/>
                </a:solidFill>
                <a:latin typeface="Arial" panose="020B0604020202020204" pitchFamily="34" charset="0"/>
              </a:rPr>
              <a:t>?</a:t>
            </a:r>
            <a:endParaRPr lang="en-US" altLang="zh-CN" sz="3200" b="1">
              <a:solidFill>
                <a:srgbClr val="FFFF66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6149" name="对象 6148"/>
          <p:cNvGraphicFramePr>
            <a:graphicFrameLocks noChangeAspect="1"/>
          </p:cNvGraphicFramePr>
          <p:nvPr/>
        </p:nvGraphicFramePr>
        <p:xfrm>
          <a:off x="5940425" y="2781300"/>
          <a:ext cx="2971800" cy="171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3896995" imgH="2247265" progId="Flash.Movie">
                  <p:embed/>
                </p:oleObj>
              </mc:Choice>
              <mc:Fallback>
                <p:oleObj name="" r:id="rId1" imgW="3896995" imgH="2247265" progId="Flash.Movie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940425" y="2781300"/>
                        <a:ext cx="2971800" cy="1714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7170" name="对象 7169"/>
          <p:cNvGraphicFramePr>
            <a:graphicFrameLocks noChangeAspect="1"/>
          </p:cNvGraphicFramePr>
          <p:nvPr/>
        </p:nvGraphicFramePr>
        <p:xfrm>
          <a:off x="5715000" y="2743200"/>
          <a:ext cx="17018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702435" imgH="1155065" progId="Flash.Movie">
                  <p:embed/>
                </p:oleObj>
              </mc:Choice>
              <mc:Fallback>
                <p:oleObj name="" r:id="rId1" imgW="1702435" imgH="1155065" progId="Flash.Movie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715000" y="2743200"/>
                        <a:ext cx="1701800" cy="1143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1" name="对象 7170"/>
          <p:cNvGraphicFramePr>
            <a:graphicFrameLocks noChangeAspect="1"/>
          </p:cNvGraphicFramePr>
          <p:nvPr/>
        </p:nvGraphicFramePr>
        <p:xfrm>
          <a:off x="3276600" y="2698750"/>
          <a:ext cx="2514600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2423160" imgH="1155700" progId="Flash.Movie">
                  <p:embed/>
                </p:oleObj>
              </mc:Choice>
              <mc:Fallback>
                <p:oleObj name="" r:id="rId3" imgW="2423160" imgH="1155700" progId="Flash.Movie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76600" y="2698750"/>
                        <a:ext cx="2514600" cy="1200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172" name="组合 7171"/>
          <p:cNvGrpSpPr/>
          <p:nvPr/>
        </p:nvGrpSpPr>
        <p:grpSpPr>
          <a:xfrm>
            <a:off x="685800" y="609600"/>
            <a:ext cx="2867025" cy="1671638"/>
            <a:chOff x="0" y="0"/>
            <a:chExt cx="1806" cy="1053"/>
          </a:xfrm>
        </p:grpSpPr>
        <p:sp>
          <p:nvSpPr>
            <p:cNvPr id="7173" name="未知"/>
            <p:cNvSpPr/>
            <p:nvPr/>
          </p:nvSpPr>
          <p:spPr>
            <a:xfrm>
              <a:off x="0" y="528"/>
              <a:ext cx="788" cy="525"/>
            </a:xfrm>
            <a:custGeom>
              <a:avLst/>
              <a:gdLst/>
              <a:ahLst/>
              <a:cxnLst/>
              <a:pathLst>
                <a:path w="4724" h="3148">
                  <a:moveTo>
                    <a:pt x="2309" y="663"/>
                  </a:moveTo>
                  <a:lnTo>
                    <a:pt x="1758" y="0"/>
                  </a:lnTo>
                  <a:lnTo>
                    <a:pt x="0" y="3148"/>
                  </a:lnTo>
                  <a:lnTo>
                    <a:pt x="4542" y="3148"/>
                  </a:lnTo>
                  <a:lnTo>
                    <a:pt x="4322" y="2457"/>
                  </a:lnTo>
                  <a:lnTo>
                    <a:pt x="4724" y="1982"/>
                  </a:lnTo>
                  <a:lnTo>
                    <a:pt x="4248" y="1579"/>
                  </a:lnTo>
                  <a:lnTo>
                    <a:pt x="4651" y="736"/>
                  </a:lnTo>
                  <a:lnTo>
                    <a:pt x="4102" y="371"/>
                  </a:lnTo>
                  <a:lnTo>
                    <a:pt x="3699" y="773"/>
                  </a:lnTo>
                  <a:lnTo>
                    <a:pt x="2821" y="297"/>
                  </a:lnTo>
                  <a:lnTo>
                    <a:pt x="2309" y="663"/>
                  </a:lnTo>
                  <a:close/>
                </a:path>
              </a:pathLst>
            </a:custGeom>
            <a:solidFill>
              <a:srgbClr val="CCFF66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4" name="未知"/>
            <p:cNvSpPr/>
            <p:nvPr/>
          </p:nvSpPr>
          <p:spPr>
            <a:xfrm>
              <a:off x="288" y="0"/>
              <a:ext cx="921" cy="654"/>
            </a:xfrm>
            <a:custGeom>
              <a:avLst/>
              <a:gdLst/>
              <a:ahLst/>
              <a:cxnLst/>
              <a:pathLst>
                <a:path w="5523" h="3922">
                  <a:moveTo>
                    <a:pt x="0" y="3149"/>
                  </a:moveTo>
                  <a:lnTo>
                    <a:pt x="551" y="3812"/>
                  </a:lnTo>
                  <a:lnTo>
                    <a:pt x="1063" y="3446"/>
                  </a:lnTo>
                  <a:lnTo>
                    <a:pt x="1941" y="3922"/>
                  </a:lnTo>
                  <a:lnTo>
                    <a:pt x="2344" y="3520"/>
                  </a:lnTo>
                  <a:lnTo>
                    <a:pt x="2893" y="3885"/>
                  </a:lnTo>
                  <a:lnTo>
                    <a:pt x="3479" y="3446"/>
                  </a:lnTo>
                  <a:lnTo>
                    <a:pt x="4028" y="3812"/>
                  </a:lnTo>
                  <a:lnTo>
                    <a:pt x="4467" y="3373"/>
                  </a:lnTo>
                  <a:lnTo>
                    <a:pt x="4742" y="3629"/>
                  </a:lnTo>
                  <a:lnTo>
                    <a:pt x="5523" y="3148"/>
                  </a:lnTo>
                  <a:lnTo>
                    <a:pt x="1755" y="0"/>
                  </a:lnTo>
                  <a:lnTo>
                    <a:pt x="0" y="3149"/>
                  </a:lnTo>
                  <a:close/>
                </a:path>
              </a:pathLst>
            </a:custGeom>
            <a:solidFill>
              <a:srgbClr val="FFCC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5" name="未知"/>
            <p:cNvSpPr/>
            <p:nvPr/>
          </p:nvSpPr>
          <p:spPr>
            <a:xfrm>
              <a:off x="672" y="528"/>
              <a:ext cx="1134" cy="525"/>
            </a:xfrm>
            <a:custGeom>
              <a:avLst/>
              <a:gdLst/>
              <a:ahLst/>
              <a:cxnLst/>
              <a:pathLst>
                <a:path w="6802" h="3149">
                  <a:moveTo>
                    <a:pt x="2252" y="481"/>
                  </a:moveTo>
                  <a:lnTo>
                    <a:pt x="1977" y="225"/>
                  </a:lnTo>
                  <a:lnTo>
                    <a:pt x="1538" y="664"/>
                  </a:lnTo>
                  <a:lnTo>
                    <a:pt x="989" y="298"/>
                  </a:lnTo>
                  <a:lnTo>
                    <a:pt x="403" y="737"/>
                  </a:lnTo>
                  <a:lnTo>
                    <a:pt x="0" y="1580"/>
                  </a:lnTo>
                  <a:lnTo>
                    <a:pt x="476" y="1983"/>
                  </a:lnTo>
                  <a:lnTo>
                    <a:pt x="74" y="2458"/>
                  </a:lnTo>
                  <a:lnTo>
                    <a:pt x="294" y="3149"/>
                  </a:lnTo>
                  <a:lnTo>
                    <a:pt x="6802" y="3149"/>
                  </a:lnTo>
                  <a:lnTo>
                    <a:pt x="3033" y="0"/>
                  </a:lnTo>
                  <a:lnTo>
                    <a:pt x="2252" y="481"/>
                  </a:lnTo>
                  <a:close/>
                </a:path>
              </a:pathLst>
            </a:custGeom>
            <a:solidFill>
              <a:srgbClr val="FFCC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7176" name="未知"/>
          <p:cNvSpPr/>
          <p:nvPr/>
        </p:nvSpPr>
        <p:spPr>
          <a:xfrm>
            <a:off x="633413" y="1466850"/>
            <a:ext cx="1201737" cy="833438"/>
          </a:xfrm>
          <a:custGeom>
            <a:avLst/>
            <a:gdLst/>
            <a:ahLst/>
            <a:cxnLst/>
            <a:pathLst>
              <a:path w="4542" h="3148">
                <a:moveTo>
                  <a:pt x="4542" y="3148"/>
                </a:moveTo>
                <a:lnTo>
                  <a:pt x="0" y="3148"/>
                </a:lnTo>
                <a:lnTo>
                  <a:pt x="1758" y="0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177" name="未知"/>
          <p:cNvSpPr/>
          <p:nvPr/>
        </p:nvSpPr>
        <p:spPr>
          <a:xfrm>
            <a:off x="1863725" y="1466850"/>
            <a:ext cx="696913" cy="195263"/>
          </a:xfrm>
          <a:custGeom>
            <a:avLst/>
            <a:gdLst/>
            <a:ahLst/>
            <a:cxnLst/>
            <a:pathLst>
              <a:path w="2630" h="737">
                <a:moveTo>
                  <a:pt x="0" y="737"/>
                </a:moveTo>
                <a:lnTo>
                  <a:pt x="586" y="298"/>
                </a:lnTo>
                <a:lnTo>
                  <a:pt x="1135" y="664"/>
                </a:lnTo>
                <a:lnTo>
                  <a:pt x="1574" y="225"/>
                </a:lnTo>
                <a:lnTo>
                  <a:pt x="1849" y="481"/>
                </a:lnTo>
                <a:lnTo>
                  <a:pt x="2630" y="0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178" name="未知"/>
          <p:cNvSpPr/>
          <p:nvPr/>
        </p:nvSpPr>
        <p:spPr>
          <a:xfrm>
            <a:off x="1757363" y="1662113"/>
            <a:ext cx="127000" cy="638175"/>
          </a:xfrm>
          <a:custGeom>
            <a:avLst/>
            <a:gdLst/>
            <a:ahLst/>
            <a:cxnLst/>
            <a:pathLst>
              <a:path w="476" h="2412">
                <a:moveTo>
                  <a:pt x="403" y="0"/>
                </a:moveTo>
                <a:lnTo>
                  <a:pt x="0" y="843"/>
                </a:lnTo>
                <a:lnTo>
                  <a:pt x="476" y="1246"/>
                </a:lnTo>
                <a:lnTo>
                  <a:pt x="74" y="1721"/>
                </a:lnTo>
                <a:lnTo>
                  <a:pt x="294" y="2412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179" name="未知"/>
          <p:cNvSpPr/>
          <p:nvPr/>
        </p:nvSpPr>
        <p:spPr>
          <a:xfrm>
            <a:off x="1098550" y="633413"/>
            <a:ext cx="1462088" cy="833437"/>
          </a:xfrm>
          <a:custGeom>
            <a:avLst/>
            <a:gdLst/>
            <a:ahLst/>
            <a:cxnLst/>
            <a:pathLst>
              <a:path w="5523" h="3149">
                <a:moveTo>
                  <a:pt x="5523" y="3148"/>
                </a:moveTo>
                <a:lnTo>
                  <a:pt x="1755" y="0"/>
                </a:lnTo>
                <a:lnTo>
                  <a:pt x="0" y="3149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180" name="未知"/>
          <p:cNvSpPr/>
          <p:nvPr/>
        </p:nvSpPr>
        <p:spPr>
          <a:xfrm>
            <a:off x="1835150" y="1466850"/>
            <a:ext cx="1722438" cy="833438"/>
          </a:xfrm>
          <a:custGeom>
            <a:avLst/>
            <a:gdLst/>
            <a:ahLst/>
            <a:cxnLst/>
            <a:pathLst>
              <a:path w="6508" h="3149">
                <a:moveTo>
                  <a:pt x="0" y="3149"/>
                </a:moveTo>
                <a:lnTo>
                  <a:pt x="6508" y="3149"/>
                </a:lnTo>
                <a:lnTo>
                  <a:pt x="2739" y="0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181" name="未知"/>
          <p:cNvSpPr/>
          <p:nvPr/>
        </p:nvSpPr>
        <p:spPr>
          <a:xfrm>
            <a:off x="1098550" y="1466850"/>
            <a:ext cx="765175" cy="204788"/>
          </a:xfrm>
          <a:custGeom>
            <a:avLst/>
            <a:gdLst/>
            <a:ahLst/>
            <a:cxnLst/>
            <a:pathLst>
              <a:path w="2893" h="773">
                <a:moveTo>
                  <a:pt x="0" y="0"/>
                </a:moveTo>
                <a:lnTo>
                  <a:pt x="551" y="663"/>
                </a:lnTo>
                <a:lnTo>
                  <a:pt x="1063" y="297"/>
                </a:lnTo>
                <a:lnTo>
                  <a:pt x="1941" y="773"/>
                </a:lnTo>
                <a:lnTo>
                  <a:pt x="2344" y="371"/>
                </a:lnTo>
                <a:lnTo>
                  <a:pt x="2893" y="736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182" name="矩形 7181"/>
          <p:cNvSpPr/>
          <p:nvPr/>
        </p:nvSpPr>
        <p:spPr>
          <a:xfrm>
            <a:off x="4267200" y="2438400"/>
            <a:ext cx="2209800" cy="15097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83" name="未知"/>
          <p:cNvSpPr/>
          <p:nvPr/>
        </p:nvSpPr>
        <p:spPr>
          <a:xfrm>
            <a:off x="4297363" y="2746375"/>
            <a:ext cx="1460500" cy="1155700"/>
          </a:xfrm>
          <a:custGeom>
            <a:avLst/>
            <a:gdLst/>
            <a:ahLst/>
            <a:cxnLst/>
            <a:pathLst>
              <a:path w="3677" h="3641">
                <a:moveTo>
                  <a:pt x="3673" y="3641"/>
                </a:moveTo>
                <a:lnTo>
                  <a:pt x="3677" y="3633"/>
                </a:lnTo>
                <a:lnTo>
                  <a:pt x="13" y="0"/>
                </a:lnTo>
                <a:lnTo>
                  <a:pt x="0" y="10"/>
                </a:lnTo>
                <a:lnTo>
                  <a:pt x="3673" y="3641"/>
                </a:lnTo>
                <a:close/>
              </a:path>
            </a:pathLst>
          </a:custGeom>
          <a:solidFill>
            <a:srgbClr val="00FF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84" name="未知"/>
          <p:cNvSpPr/>
          <p:nvPr/>
        </p:nvSpPr>
        <p:spPr>
          <a:xfrm>
            <a:off x="4284663" y="2420938"/>
            <a:ext cx="2130425" cy="1433512"/>
          </a:xfrm>
          <a:custGeom>
            <a:avLst/>
            <a:gdLst/>
            <a:ahLst/>
            <a:cxnLst/>
            <a:pathLst>
              <a:path w="5372" h="4516">
                <a:moveTo>
                  <a:pt x="3478" y="0"/>
                </a:moveTo>
                <a:lnTo>
                  <a:pt x="3086" y="465"/>
                </a:lnTo>
                <a:lnTo>
                  <a:pt x="2551" y="42"/>
                </a:lnTo>
                <a:lnTo>
                  <a:pt x="1980" y="548"/>
                </a:lnTo>
                <a:lnTo>
                  <a:pt x="1444" y="126"/>
                </a:lnTo>
                <a:lnTo>
                  <a:pt x="1017" y="633"/>
                </a:lnTo>
                <a:lnTo>
                  <a:pt x="749" y="338"/>
                </a:lnTo>
                <a:lnTo>
                  <a:pt x="0" y="883"/>
                </a:lnTo>
                <a:lnTo>
                  <a:pt x="3664" y="4516"/>
                </a:lnTo>
                <a:lnTo>
                  <a:pt x="5372" y="891"/>
                </a:lnTo>
                <a:lnTo>
                  <a:pt x="4835" y="126"/>
                </a:lnTo>
                <a:lnTo>
                  <a:pt x="4335" y="548"/>
                </a:lnTo>
                <a:lnTo>
                  <a:pt x="3478" y="0"/>
                </a:lnTo>
                <a:close/>
              </a:path>
            </a:pathLst>
          </a:custGeom>
          <a:solidFill>
            <a:srgbClr val="FFCC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85" name="未知"/>
          <p:cNvSpPr/>
          <p:nvPr/>
        </p:nvSpPr>
        <p:spPr>
          <a:xfrm>
            <a:off x="5757863" y="3898900"/>
            <a:ext cx="19050" cy="15875"/>
          </a:xfrm>
          <a:custGeom>
            <a:avLst/>
            <a:gdLst/>
            <a:ahLst/>
            <a:cxnLst/>
            <a:pathLst>
              <a:path w="48" h="49">
                <a:moveTo>
                  <a:pt x="0" y="0"/>
                </a:moveTo>
                <a:lnTo>
                  <a:pt x="24" y="23"/>
                </a:lnTo>
                <a:lnTo>
                  <a:pt x="48" y="49"/>
                </a:lnTo>
              </a:path>
            </a:pathLst>
          </a:custGeom>
          <a:noFill/>
          <a:ln w="14288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186" name="直接连接符 7185"/>
          <p:cNvSpPr/>
          <p:nvPr/>
        </p:nvSpPr>
        <p:spPr>
          <a:xfrm flipV="1">
            <a:off x="5762625" y="3906838"/>
            <a:ext cx="3175" cy="7937"/>
          </a:xfrm>
          <a:prstGeom prst="line">
            <a:avLst/>
          </a:prstGeom>
          <a:ln w="14288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87" name="文本框 7186"/>
          <p:cNvSpPr txBox="1"/>
          <p:nvPr/>
        </p:nvSpPr>
        <p:spPr>
          <a:xfrm>
            <a:off x="609600" y="4267200"/>
            <a:ext cx="7315200" cy="1465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仿宋" panose="02010600040101010101" pitchFamily="2" charset="-122"/>
              </a:rPr>
              <a:t>三角形的三个内角和等于</a:t>
            </a: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仿宋" panose="02010600040101010101" pitchFamily="2" charset="-122"/>
              </a:rPr>
              <a:t>180°</a:t>
            </a: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 </a:t>
            </a:r>
            <a:endParaRPr lang="en-US" altLang="zh-CN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结论对任意三角形都成立吗？ 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7188" name="未知"/>
          <p:cNvSpPr/>
          <p:nvPr/>
        </p:nvSpPr>
        <p:spPr>
          <a:xfrm rot="10800000">
            <a:off x="3124200" y="990600"/>
            <a:ext cx="1708150" cy="1066800"/>
          </a:xfrm>
          <a:custGeom>
            <a:avLst/>
            <a:gdLst/>
            <a:ahLst/>
            <a:cxnLst/>
            <a:pathLst>
              <a:path w="4724" h="3148">
                <a:moveTo>
                  <a:pt x="2309" y="663"/>
                </a:moveTo>
                <a:lnTo>
                  <a:pt x="1758" y="0"/>
                </a:lnTo>
                <a:lnTo>
                  <a:pt x="0" y="3148"/>
                </a:lnTo>
                <a:lnTo>
                  <a:pt x="4542" y="3148"/>
                </a:lnTo>
                <a:lnTo>
                  <a:pt x="4322" y="2457"/>
                </a:lnTo>
                <a:lnTo>
                  <a:pt x="4724" y="1982"/>
                </a:lnTo>
                <a:lnTo>
                  <a:pt x="4248" y="1579"/>
                </a:lnTo>
                <a:lnTo>
                  <a:pt x="4651" y="736"/>
                </a:lnTo>
                <a:lnTo>
                  <a:pt x="4102" y="371"/>
                </a:lnTo>
                <a:lnTo>
                  <a:pt x="3699" y="773"/>
                </a:lnTo>
                <a:lnTo>
                  <a:pt x="2821" y="297"/>
                </a:lnTo>
                <a:lnTo>
                  <a:pt x="2309" y="663"/>
                </a:lnTo>
                <a:close/>
              </a:path>
            </a:pathLst>
          </a:custGeom>
          <a:solidFill>
            <a:srgbClr val="CCFF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89" name="未知"/>
          <p:cNvSpPr/>
          <p:nvPr/>
        </p:nvSpPr>
        <p:spPr>
          <a:xfrm>
            <a:off x="4191000" y="990600"/>
            <a:ext cx="1981200" cy="1371600"/>
          </a:xfrm>
          <a:custGeom>
            <a:avLst/>
            <a:gdLst/>
            <a:ahLst/>
            <a:cxnLst/>
            <a:pathLst>
              <a:path w="5523" h="3922">
                <a:moveTo>
                  <a:pt x="0" y="3149"/>
                </a:moveTo>
                <a:lnTo>
                  <a:pt x="551" y="3812"/>
                </a:lnTo>
                <a:lnTo>
                  <a:pt x="1063" y="3446"/>
                </a:lnTo>
                <a:lnTo>
                  <a:pt x="1941" y="3922"/>
                </a:lnTo>
                <a:lnTo>
                  <a:pt x="2344" y="3520"/>
                </a:lnTo>
                <a:lnTo>
                  <a:pt x="2893" y="3885"/>
                </a:lnTo>
                <a:lnTo>
                  <a:pt x="3479" y="3446"/>
                </a:lnTo>
                <a:lnTo>
                  <a:pt x="4028" y="3812"/>
                </a:lnTo>
                <a:lnTo>
                  <a:pt x="4467" y="3373"/>
                </a:lnTo>
                <a:lnTo>
                  <a:pt x="4742" y="3629"/>
                </a:lnTo>
                <a:lnTo>
                  <a:pt x="5523" y="3148"/>
                </a:lnTo>
                <a:lnTo>
                  <a:pt x="1755" y="0"/>
                </a:lnTo>
                <a:lnTo>
                  <a:pt x="0" y="3149"/>
                </a:lnTo>
                <a:close/>
              </a:path>
            </a:pathLst>
          </a:custGeom>
          <a:solidFill>
            <a:srgbClr val="FFCC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90" name="矩形 7189"/>
          <p:cNvSpPr/>
          <p:nvPr/>
        </p:nvSpPr>
        <p:spPr>
          <a:xfrm>
            <a:off x="4479925" y="32004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191" name="未知"/>
          <p:cNvSpPr/>
          <p:nvPr/>
        </p:nvSpPr>
        <p:spPr>
          <a:xfrm rot="10800000">
            <a:off x="4787900" y="990600"/>
            <a:ext cx="2362200" cy="1066800"/>
          </a:xfrm>
          <a:custGeom>
            <a:avLst/>
            <a:gdLst/>
            <a:ahLst/>
            <a:cxnLst/>
            <a:pathLst>
              <a:path w="6802" h="3149">
                <a:moveTo>
                  <a:pt x="2252" y="481"/>
                </a:moveTo>
                <a:lnTo>
                  <a:pt x="1977" y="225"/>
                </a:lnTo>
                <a:lnTo>
                  <a:pt x="1538" y="664"/>
                </a:lnTo>
                <a:lnTo>
                  <a:pt x="989" y="298"/>
                </a:lnTo>
                <a:lnTo>
                  <a:pt x="403" y="737"/>
                </a:lnTo>
                <a:lnTo>
                  <a:pt x="0" y="1580"/>
                </a:lnTo>
                <a:lnTo>
                  <a:pt x="476" y="1983"/>
                </a:lnTo>
                <a:lnTo>
                  <a:pt x="74" y="2458"/>
                </a:lnTo>
                <a:lnTo>
                  <a:pt x="294" y="3149"/>
                </a:lnTo>
                <a:lnTo>
                  <a:pt x="6802" y="3149"/>
                </a:lnTo>
                <a:lnTo>
                  <a:pt x="3033" y="0"/>
                </a:lnTo>
                <a:lnTo>
                  <a:pt x="2252" y="481"/>
                </a:lnTo>
                <a:close/>
              </a:path>
            </a:pathLst>
          </a:custGeom>
          <a:solidFill>
            <a:srgbClr val="FFCC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18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18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>
                                            <p:txEl>
                                              <p:charRg st="17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187">
                                            <p:txEl>
                                              <p:charRg st="17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187">
                                            <p:txEl>
                                              <p:charRg st="17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7" grpId="0" advAuto="100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Text Box 2"/>
          <p:cNvSpPr txBox="1"/>
          <p:nvPr/>
        </p:nvSpPr>
        <p:spPr>
          <a:xfrm>
            <a:off x="0" y="1557338"/>
            <a:ext cx="7010400" cy="3568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证法</a:t>
            </a:r>
            <a:r>
              <a:rPr lang="en-US" altLang="zh-CN" sz="3200" b="1">
                <a:solidFill>
                  <a:srgbClr val="CC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：</a:t>
            </a: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</a:rPr>
              <a:t>延长</a:t>
            </a:r>
            <a:r>
              <a:rPr lang="en-US" altLang="zh-CN" sz="2800" b="1">
                <a:solidFill>
                  <a:schemeClr val="tx2"/>
                </a:solidFill>
                <a:latin typeface="宋体" panose="02010600030101010101" pitchFamily="2" charset="-122"/>
              </a:rPr>
              <a:t>BC</a:t>
            </a: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</a:rPr>
              <a:t>到</a:t>
            </a:r>
            <a:r>
              <a:rPr lang="en-US" altLang="zh-CN" sz="2800" b="1">
                <a:solidFill>
                  <a:schemeClr val="tx2"/>
                </a:solidFill>
                <a:latin typeface="宋体" panose="02010600030101010101" pitchFamily="2" charset="-122"/>
              </a:rPr>
              <a:t>CD</a:t>
            </a: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</a:rPr>
              <a:t>，在△</a:t>
            </a:r>
            <a:r>
              <a:rPr lang="en-US" altLang="zh-CN" sz="2800" b="1">
                <a:solidFill>
                  <a:schemeClr val="tx2"/>
                </a:solidFill>
                <a:latin typeface="宋体" panose="02010600030101010101" pitchFamily="2" charset="-122"/>
              </a:rPr>
              <a:t>ABC</a:t>
            </a: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</a:rPr>
              <a:t>的外部，</a:t>
            </a:r>
            <a:endParaRPr lang="zh-CN" altLang="en-US" sz="2800" b="1" dirty="0">
              <a:solidFill>
                <a:schemeClr val="tx2"/>
              </a:solidFill>
              <a:latin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</a:rPr>
              <a:t>     以</a:t>
            </a:r>
            <a:r>
              <a:rPr lang="en-US" altLang="zh-CN" sz="2800" b="1">
                <a:solidFill>
                  <a:schemeClr val="tx2"/>
                </a:solidFill>
                <a:latin typeface="宋体" panose="02010600030101010101" pitchFamily="2" charset="-122"/>
              </a:rPr>
              <a:t>CA</a:t>
            </a: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</a:rPr>
              <a:t>为一边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chemeClr val="tx2"/>
                </a:solidFill>
                <a:latin typeface="宋体" panose="02010600030101010101" pitchFamily="2" charset="-122"/>
              </a:rPr>
              <a:t>CE</a:t>
            </a: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</a:rPr>
              <a:t>为另一边作∠</a:t>
            </a:r>
            <a:r>
              <a:rPr lang="en-US" altLang="zh-CN" sz="2800" b="1">
                <a:solidFill>
                  <a:schemeClr val="tx2"/>
                </a:solidFill>
                <a:latin typeface="宋体" panose="02010600030101010101" pitchFamily="2" charset="-122"/>
              </a:rPr>
              <a:t>1=∠A</a:t>
            </a: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</a:rPr>
              <a:t>，</a:t>
            </a:r>
            <a:endParaRPr lang="zh-CN" altLang="en-US" sz="2800" b="1" dirty="0">
              <a:solidFill>
                <a:schemeClr val="tx2"/>
              </a:solidFill>
              <a:latin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</a:rPr>
              <a:t>    </a:t>
            </a: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</a:rPr>
              <a:t>∵ ∠</a:t>
            </a:r>
            <a:r>
              <a:rPr lang="en-US" altLang="zh-CN" sz="2800" b="1">
                <a:solidFill>
                  <a:schemeClr val="tx2"/>
                </a:solidFill>
                <a:latin typeface="宋体" panose="02010600030101010101" pitchFamily="2" charset="-122"/>
              </a:rPr>
              <a:t>1=∠A</a:t>
            </a:r>
            <a:endParaRPr lang="en-US" altLang="zh-CN" sz="2800" b="1">
              <a:solidFill>
                <a:schemeClr val="tx2"/>
              </a:solidFill>
              <a:latin typeface="宋体" panose="02010600030101010101" pitchFamily="2" charset="-122"/>
            </a:endParaRPr>
          </a:p>
          <a:p>
            <a:r>
              <a:rPr lang="en-US" altLang="zh-CN" sz="2800" b="1">
                <a:solidFill>
                  <a:schemeClr val="tx2"/>
                </a:solidFill>
                <a:latin typeface="Arial" panose="020B0604020202020204" pitchFamily="34" charset="0"/>
              </a:rPr>
              <a:t>    ∴ </a:t>
            </a:r>
            <a:r>
              <a:rPr lang="en-US" altLang="zh-CN" sz="2800" b="1">
                <a:solidFill>
                  <a:schemeClr val="tx2"/>
                </a:solidFill>
                <a:latin typeface="宋体" panose="02010600030101010101" pitchFamily="2" charset="-122"/>
              </a:rPr>
              <a:t>CE∥BA 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(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内错角相等，两直线平行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)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r>
              <a:rPr lang="en-US" altLang="zh-CN" sz="2800" b="1">
                <a:solidFill>
                  <a:schemeClr val="tx2"/>
                </a:solidFill>
                <a:latin typeface="宋体" panose="02010600030101010101" pitchFamily="2" charset="-122"/>
              </a:rPr>
              <a:t>  ∴∠B=∠2 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(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两直线平行，同位角相等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)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</a:rPr>
              <a:t>又∵∠</a:t>
            </a:r>
            <a:r>
              <a:rPr lang="en-US" altLang="zh-CN" sz="2800" b="1">
                <a:solidFill>
                  <a:schemeClr val="tx2"/>
                </a:solidFill>
                <a:latin typeface="宋体" panose="02010600030101010101" pitchFamily="2" charset="-122"/>
              </a:rPr>
              <a:t>1+∠2+∠ACB=180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°</a:t>
            </a:r>
            <a:endParaRPr lang="en-US" altLang="zh-CN" sz="1800" b="1">
              <a:solidFill>
                <a:schemeClr val="tx2"/>
              </a:solidFill>
              <a:latin typeface="Arial" panose="020B0604020202020204" pitchFamily="34" charset="0"/>
            </a:endParaRPr>
          </a:p>
          <a:p>
            <a:endParaRPr lang="en-US" altLang="zh-CN" sz="2800" b="1">
              <a:solidFill>
                <a:schemeClr val="tx2"/>
              </a:solidFill>
              <a:latin typeface="宋体" panose="02010600030101010101" pitchFamily="2" charset="-122"/>
            </a:endParaRPr>
          </a:p>
          <a:p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    </a:t>
            </a:r>
            <a:r>
              <a:rPr lang="en-US" altLang="zh-CN" sz="2800" b="1">
                <a:solidFill>
                  <a:schemeClr val="tx2"/>
                </a:solidFill>
                <a:latin typeface="宋体" panose="02010600030101010101" pitchFamily="2" charset="-122"/>
              </a:rPr>
              <a:t>∴∠A+∠B+∠ACB=180°</a:t>
            </a:r>
            <a:endParaRPr lang="en-US" altLang="zh-CN" sz="2800" b="1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5486400" y="3284538"/>
            <a:ext cx="3657600" cy="2278062"/>
            <a:chOff x="1248" y="2304"/>
            <a:chExt cx="2736" cy="1663"/>
          </a:xfrm>
        </p:grpSpPr>
        <p:sp>
          <p:nvSpPr>
            <p:cNvPr id="29700" name="Rectangle 4"/>
            <p:cNvSpPr/>
            <p:nvPr/>
          </p:nvSpPr>
          <p:spPr>
            <a:xfrm>
              <a:off x="3220" y="3255"/>
              <a:ext cx="240" cy="312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000000"/>
                  </a:solidFill>
                  <a:latin typeface="Arial" panose="020B0604020202020204" pitchFamily="34" charset="0"/>
                </a:rPr>
                <a:t>2</a:t>
              </a:r>
              <a:endParaRPr lang="en-US" altLang="zh-CN" sz="2800">
                <a:latin typeface="Times New Roman" panose="02020603050405020304" pitchFamily="18" charset="0"/>
              </a:endParaRPr>
            </a:p>
          </p:txBody>
        </p:sp>
        <p:sp>
          <p:nvSpPr>
            <p:cNvPr id="29701" name="Rectangle 5"/>
            <p:cNvSpPr/>
            <p:nvPr/>
          </p:nvSpPr>
          <p:spPr>
            <a:xfrm>
              <a:off x="2880" y="3120"/>
              <a:ext cx="240" cy="26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Arial" panose="020B0604020202020204" pitchFamily="34" charset="0"/>
                </a:rPr>
                <a:t>1</a:t>
              </a:r>
              <a:endParaRPr lang="en-US" altLang="zh-CN">
                <a:latin typeface="Times New Roman" panose="02020603050405020304" pitchFamily="18" charset="0"/>
              </a:endParaRPr>
            </a:p>
          </p:txBody>
        </p:sp>
        <p:grpSp>
          <p:nvGrpSpPr>
            <p:cNvPr id="29702" name="Group 6"/>
            <p:cNvGrpSpPr/>
            <p:nvPr/>
          </p:nvGrpSpPr>
          <p:grpSpPr>
            <a:xfrm>
              <a:off x="1248" y="2304"/>
              <a:ext cx="2736" cy="1663"/>
              <a:chOff x="1392" y="2256"/>
              <a:chExt cx="2736" cy="1663"/>
            </a:xfrm>
          </p:grpSpPr>
          <p:sp>
            <p:nvSpPr>
              <p:cNvPr id="29703" name="Arc 7"/>
              <p:cNvSpPr/>
              <p:nvPr/>
            </p:nvSpPr>
            <p:spPr>
              <a:xfrm>
                <a:off x="3199" y="3427"/>
                <a:ext cx="89" cy="84"/>
              </a:xfrm>
              <a:custGeom>
                <a:avLst/>
                <a:gdLst>
                  <a:gd name="txL" fmla="*/ 0 w 28565"/>
                  <a:gd name="txT" fmla="*/ 0 h 28249"/>
                  <a:gd name="txR" fmla="*/ 28565 w 28565"/>
                  <a:gd name="txB" fmla="*/ 28249 h 28249"/>
                </a:gdLst>
                <a:ahLst/>
                <a:cxnLst>
                  <a:cxn ang="0">
                    <a:pos x="0" y="3"/>
                  </a:cxn>
                  <a:cxn ang="0">
                    <a:pos x="86" y="84"/>
                  </a:cxn>
                  <a:cxn ang="0">
                    <a:pos x="22" y="64"/>
                  </a:cxn>
                </a:cxnLst>
                <a:rect l="txL" t="txT" r="txR" b="txB"/>
                <a:pathLst>
                  <a:path w="28565" h="28249" fill="none">
                    <a:moveTo>
                      <a:pt x="-1" y="1153"/>
                    </a:moveTo>
                    <a:cubicBezTo>
                      <a:pt x="2242" y="389"/>
                      <a:pt x="4595" y="-1"/>
                      <a:pt x="6965" y="0"/>
                    </a:cubicBezTo>
                    <a:cubicBezTo>
                      <a:pt x="18894" y="0"/>
                      <a:pt x="28565" y="9670"/>
                      <a:pt x="28565" y="21600"/>
                    </a:cubicBezTo>
                    <a:cubicBezTo>
                      <a:pt x="28565" y="23857"/>
                      <a:pt x="28211" y="26101"/>
                      <a:pt x="27516" y="28249"/>
                    </a:cubicBezTo>
                  </a:path>
                  <a:path w="28565" h="28249" stroke="0">
                    <a:moveTo>
                      <a:pt x="-1" y="1153"/>
                    </a:moveTo>
                    <a:cubicBezTo>
                      <a:pt x="2242" y="389"/>
                      <a:pt x="4595" y="-1"/>
                      <a:pt x="6965" y="0"/>
                    </a:cubicBezTo>
                    <a:cubicBezTo>
                      <a:pt x="18894" y="0"/>
                      <a:pt x="28565" y="9670"/>
                      <a:pt x="28565" y="21600"/>
                    </a:cubicBezTo>
                    <a:cubicBezTo>
                      <a:pt x="28565" y="23857"/>
                      <a:pt x="28211" y="26101"/>
                      <a:pt x="27516" y="28249"/>
                    </a:cubicBezTo>
                    <a:lnTo>
                      <a:pt x="6965" y="21600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rgbClr val="008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sz="1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9704" name="Arc 8"/>
              <p:cNvSpPr/>
              <p:nvPr/>
            </p:nvSpPr>
            <p:spPr>
              <a:xfrm>
                <a:off x="3072" y="3360"/>
                <a:ext cx="134" cy="79"/>
              </a:xfrm>
              <a:custGeom>
                <a:avLst/>
                <a:gdLst>
                  <a:gd name="txL" fmla="*/ 0 w 36962"/>
                  <a:gd name="txT" fmla="*/ 0 h 21600"/>
                  <a:gd name="txR" fmla="*/ 36962 w 36962"/>
                  <a:gd name="txB" fmla="*/ 21600 h 21600"/>
                </a:gdLst>
                <a:ahLst/>
                <a:cxnLst>
                  <a:cxn ang="0">
                    <a:pos x="0" y="46"/>
                  </a:cxn>
                  <a:cxn ang="0">
                    <a:pos x="134" y="32"/>
                  </a:cxn>
                  <a:cxn ang="0">
                    <a:pos x="71" y="79"/>
                  </a:cxn>
                </a:cxnLst>
                <a:rect l="txL" t="txT" r="txR" b="txB"/>
                <a:pathLst>
                  <a:path w="36962" h="21600" fill="none">
                    <a:moveTo>
                      <a:pt x="-1" y="12479"/>
                    </a:moveTo>
                    <a:cubicBezTo>
                      <a:pt x="3545" y="4867"/>
                      <a:pt x="11182" y="-1"/>
                      <a:pt x="19580" y="0"/>
                    </a:cubicBezTo>
                    <a:cubicBezTo>
                      <a:pt x="26438" y="0"/>
                      <a:pt x="32890" y="3257"/>
                      <a:pt x="36961" y="8777"/>
                    </a:cubicBezTo>
                  </a:path>
                  <a:path w="36962" h="21600" stroke="0">
                    <a:moveTo>
                      <a:pt x="-1" y="12479"/>
                    </a:moveTo>
                    <a:cubicBezTo>
                      <a:pt x="3545" y="4867"/>
                      <a:pt x="11182" y="-1"/>
                      <a:pt x="19580" y="0"/>
                    </a:cubicBezTo>
                    <a:cubicBezTo>
                      <a:pt x="26438" y="0"/>
                      <a:pt x="32890" y="3257"/>
                      <a:pt x="36961" y="8777"/>
                    </a:cubicBezTo>
                    <a:lnTo>
                      <a:pt x="19580" y="21600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rgbClr val="008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sz="1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9705" name="Line 9"/>
              <p:cNvSpPr/>
              <p:nvPr/>
            </p:nvSpPr>
            <p:spPr>
              <a:xfrm flipH="1">
                <a:off x="1464" y="2548"/>
                <a:ext cx="537" cy="963"/>
              </a:xfrm>
              <a:prstGeom prst="line">
                <a:avLst/>
              </a:prstGeom>
              <a:ln w="57150" cap="flat" cmpd="sng">
                <a:solidFill>
                  <a:srgbClr val="00008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9706" name="Line 10"/>
              <p:cNvSpPr/>
              <p:nvPr/>
            </p:nvSpPr>
            <p:spPr>
              <a:xfrm>
                <a:off x="1464" y="3511"/>
                <a:ext cx="1690" cy="1"/>
              </a:xfrm>
              <a:prstGeom prst="line">
                <a:avLst/>
              </a:prstGeom>
              <a:ln w="57150" cap="flat" cmpd="sng">
                <a:solidFill>
                  <a:srgbClr val="00008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9707" name="Line 11"/>
              <p:cNvSpPr/>
              <p:nvPr/>
            </p:nvSpPr>
            <p:spPr>
              <a:xfrm>
                <a:off x="2016" y="2544"/>
                <a:ext cx="1153" cy="963"/>
              </a:xfrm>
              <a:prstGeom prst="line">
                <a:avLst/>
              </a:prstGeom>
              <a:ln w="57150" cap="flat" cmpd="sng">
                <a:solidFill>
                  <a:srgbClr val="00008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9708" name="Line 12"/>
              <p:cNvSpPr/>
              <p:nvPr/>
            </p:nvSpPr>
            <p:spPr>
              <a:xfrm>
                <a:off x="3154" y="3511"/>
                <a:ext cx="744" cy="1"/>
              </a:xfrm>
              <a:prstGeom prst="line">
                <a:avLst/>
              </a:prstGeom>
              <a:ln w="57150" cap="flat" cmpd="sng">
                <a:solidFill>
                  <a:srgbClr val="FF0000"/>
                </a:solidFill>
                <a:prstDash val="sysDot"/>
                <a:headEnd type="none" w="med" len="med"/>
                <a:tailEnd type="none" w="med" len="med"/>
              </a:ln>
            </p:spPr>
          </p:sp>
          <p:sp>
            <p:nvSpPr>
              <p:cNvPr id="29709" name="Line 13"/>
              <p:cNvSpPr/>
              <p:nvPr/>
            </p:nvSpPr>
            <p:spPr>
              <a:xfrm flipH="1">
                <a:off x="3154" y="2688"/>
                <a:ext cx="458" cy="823"/>
              </a:xfrm>
              <a:prstGeom prst="line">
                <a:avLst/>
              </a:prstGeom>
              <a:ln w="57150" cap="flat" cmpd="sng">
                <a:solidFill>
                  <a:srgbClr val="FF0000"/>
                </a:solidFill>
                <a:prstDash val="sysDot"/>
                <a:headEnd type="none" w="med" len="med"/>
                <a:tailEnd type="none" w="med" len="med"/>
              </a:ln>
            </p:spPr>
          </p:sp>
          <p:sp>
            <p:nvSpPr>
              <p:cNvPr id="29710" name="Rectangle 14"/>
              <p:cNvSpPr/>
              <p:nvPr/>
            </p:nvSpPr>
            <p:spPr>
              <a:xfrm>
                <a:off x="3600" y="2496"/>
                <a:ext cx="324" cy="41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700" b="1">
                    <a:solidFill>
                      <a:srgbClr val="000000"/>
                    </a:solidFill>
                    <a:latin typeface="Arial" panose="020B0604020202020204" pitchFamily="34" charset="0"/>
                  </a:rPr>
                  <a:t>E</a:t>
                </a:r>
                <a:endParaRPr lang="en-US" altLang="zh-CN" sz="4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9711" name="Rectangle 15"/>
              <p:cNvSpPr/>
              <p:nvPr/>
            </p:nvSpPr>
            <p:spPr>
              <a:xfrm>
                <a:off x="3797" y="3528"/>
                <a:ext cx="331" cy="3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300" b="1">
                    <a:solidFill>
                      <a:srgbClr val="000000"/>
                    </a:solidFill>
                    <a:latin typeface="Arial" panose="020B0604020202020204" pitchFamily="34" charset="0"/>
                  </a:rPr>
                  <a:t>D</a:t>
                </a:r>
                <a:endParaRPr lang="en-US" altLang="zh-CN" sz="4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9712" name="Rectangle 16"/>
              <p:cNvSpPr/>
              <p:nvPr/>
            </p:nvSpPr>
            <p:spPr>
              <a:xfrm>
                <a:off x="3024" y="3551"/>
                <a:ext cx="384" cy="36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300" b="1">
                    <a:solidFill>
                      <a:srgbClr val="000000"/>
                    </a:solidFill>
                    <a:latin typeface="Arial" panose="020B0604020202020204" pitchFamily="34" charset="0"/>
                  </a:rPr>
                  <a:t>C</a:t>
                </a:r>
                <a:endParaRPr lang="en-US" altLang="zh-CN" sz="4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9713" name="Rectangle 17"/>
              <p:cNvSpPr/>
              <p:nvPr/>
            </p:nvSpPr>
            <p:spPr>
              <a:xfrm>
                <a:off x="1392" y="3504"/>
                <a:ext cx="403" cy="3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900" b="1">
                    <a:solidFill>
                      <a:srgbClr val="000000"/>
                    </a:solidFill>
                    <a:latin typeface="Arial" panose="020B0604020202020204" pitchFamily="34" charset="0"/>
                  </a:rPr>
                  <a:t>B</a:t>
                </a:r>
                <a:endParaRPr lang="en-US" altLang="zh-CN" sz="40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9714" name="Rectangle 18"/>
              <p:cNvSpPr/>
              <p:nvPr/>
            </p:nvSpPr>
            <p:spPr>
              <a:xfrm>
                <a:off x="1920" y="2256"/>
                <a:ext cx="390" cy="3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900" b="1">
                    <a:solidFill>
                      <a:srgbClr val="000000"/>
                    </a:solidFill>
                    <a:latin typeface="Arial" panose="020B0604020202020204" pitchFamily="34" charset="0"/>
                  </a:rPr>
                  <a:t>A</a:t>
                </a:r>
                <a:endParaRPr lang="en-US" altLang="zh-CN" sz="4000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17427" name="Text Box 19"/>
          <p:cNvSpPr txBox="1"/>
          <p:nvPr/>
        </p:nvSpPr>
        <p:spPr>
          <a:xfrm>
            <a:off x="1547813" y="620713"/>
            <a:ext cx="5761037" cy="67945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仿宋_GB2312" pitchFamily="49" charset="-122"/>
              </a:rPr>
              <a:t> 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仿宋_GB2312" pitchFamily="49" charset="-122"/>
              </a:rPr>
              <a:t>三角形的内角和等于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仿宋_GB2312" pitchFamily="49" charset="-122"/>
              </a:rPr>
              <a:t>180</a:t>
            </a:r>
            <a:r>
              <a:rPr lang="en-US" altLang="zh-CN" sz="3600" b="1" baseline="30000">
                <a:solidFill>
                  <a:srgbClr val="FF3300"/>
                </a:solidFill>
                <a:latin typeface="Times New Roman" panose="02020603050405020304" pitchFamily="18" charset="0"/>
                <a:ea typeface="仿宋_GB2312" pitchFamily="49" charset="-122"/>
              </a:rPr>
              <a:t>0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仿宋_GB2312" pitchFamily="49" charset="-122"/>
              </a:rPr>
              <a:t>.</a:t>
            </a:r>
            <a:endParaRPr lang="en-US" altLang="zh-CN" sz="3600" b="1">
              <a:solidFill>
                <a:schemeClr val="tx2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29716" name="Text Box 20"/>
          <p:cNvSpPr txBox="1"/>
          <p:nvPr/>
        </p:nvSpPr>
        <p:spPr>
          <a:xfrm>
            <a:off x="4859338" y="5734050"/>
            <a:ext cx="39608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注意</a:t>
            </a:r>
            <a:r>
              <a:rPr lang="en-US" altLang="zh-CN" b="1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:</a:t>
            </a:r>
            <a:r>
              <a:rPr lang="zh-CN" altLang="en-US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辅助线应该用虚线表示</a:t>
            </a:r>
            <a:endParaRPr lang="zh-CN" altLang="en-US" b="1" dirty="0">
              <a:solidFill>
                <a:srgbClr val="FF33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194" name="组合 8193"/>
          <p:cNvGrpSpPr/>
          <p:nvPr/>
        </p:nvGrpSpPr>
        <p:grpSpPr>
          <a:xfrm>
            <a:off x="685800" y="609600"/>
            <a:ext cx="2867025" cy="1671638"/>
            <a:chOff x="0" y="0"/>
            <a:chExt cx="1806" cy="1053"/>
          </a:xfrm>
        </p:grpSpPr>
        <p:sp>
          <p:nvSpPr>
            <p:cNvPr id="8195" name="未知"/>
            <p:cNvSpPr/>
            <p:nvPr/>
          </p:nvSpPr>
          <p:spPr>
            <a:xfrm>
              <a:off x="0" y="528"/>
              <a:ext cx="788" cy="525"/>
            </a:xfrm>
            <a:custGeom>
              <a:avLst/>
              <a:gdLst/>
              <a:ahLst/>
              <a:cxnLst/>
              <a:pathLst>
                <a:path w="4724" h="3148">
                  <a:moveTo>
                    <a:pt x="2309" y="663"/>
                  </a:moveTo>
                  <a:lnTo>
                    <a:pt x="1758" y="0"/>
                  </a:lnTo>
                  <a:lnTo>
                    <a:pt x="0" y="3148"/>
                  </a:lnTo>
                  <a:lnTo>
                    <a:pt x="4542" y="3148"/>
                  </a:lnTo>
                  <a:lnTo>
                    <a:pt x="4322" y="2457"/>
                  </a:lnTo>
                  <a:lnTo>
                    <a:pt x="4724" y="1982"/>
                  </a:lnTo>
                  <a:lnTo>
                    <a:pt x="4248" y="1579"/>
                  </a:lnTo>
                  <a:lnTo>
                    <a:pt x="4651" y="736"/>
                  </a:lnTo>
                  <a:lnTo>
                    <a:pt x="4102" y="371"/>
                  </a:lnTo>
                  <a:lnTo>
                    <a:pt x="3699" y="773"/>
                  </a:lnTo>
                  <a:lnTo>
                    <a:pt x="2821" y="297"/>
                  </a:lnTo>
                  <a:lnTo>
                    <a:pt x="2309" y="663"/>
                  </a:lnTo>
                  <a:close/>
                </a:path>
              </a:pathLst>
            </a:custGeom>
            <a:solidFill>
              <a:srgbClr val="CCFF66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96" name="未知"/>
            <p:cNvSpPr/>
            <p:nvPr/>
          </p:nvSpPr>
          <p:spPr>
            <a:xfrm>
              <a:off x="288" y="0"/>
              <a:ext cx="921" cy="654"/>
            </a:xfrm>
            <a:custGeom>
              <a:avLst/>
              <a:gdLst/>
              <a:ahLst/>
              <a:cxnLst/>
              <a:pathLst>
                <a:path w="5523" h="3922">
                  <a:moveTo>
                    <a:pt x="0" y="3149"/>
                  </a:moveTo>
                  <a:lnTo>
                    <a:pt x="551" y="3812"/>
                  </a:lnTo>
                  <a:lnTo>
                    <a:pt x="1063" y="3446"/>
                  </a:lnTo>
                  <a:lnTo>
                    <a:pt x="1941" y="3922"/>
                  </a:lnTo>
                  <a:lnTo>
                    <a:pt x="2344" y="3520"/>
                  </a:lnTo>
                  <a:lnTo>
                    <a:pt x="2893" y="3885"/>
                  </a:lnTo>
                  <a:lnTo>
                    <a:pt x="3479" y="3446"/>
                  </a:lnTo>
                  <a:lnTo>
                    <a:pt x="4028" y="3812"/>
                  </a:lnTo>
                  <a:lnTo>
                    <a:pt x="4467" y="3373"/>
                  </a:lnTo>
                  <a:lnTo>
                    <a:pt x="4742" y="3629"/>
                  </a:lnTo>
                  <a:lnTo>
                    <a:pt x="5523" y="3148"/>
                  </a:lnTo>
                  <a:lnTo>
                    <a:pt x="1755" y="0"/>
                  </a:lnTo>
                  <a:lnTo>
                    <a:pt x="0" y="3149"/>
                  </a:lnTo>
                  <a:close/>
                </a:path>
              </a:pathLst>
            </a:custGeom>
            <a:solidFill>
              <a:srgbClr val="FFCC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197" name="未知"/>
            <p:cNvSpPr/>
            <p:nvPr/>
          </p:nvSpPr>
          <p:spPr>
            <a:xfrm>
              <a:off x="672" y="528"/>
              <a:ext cx="1134" cy="525"/>
            </a:xfrm>
            <a:custGeom>
              <a:avLst/>
              <a:gdLst/>
              <a:ahLst/>
              <a:cxnLst/>
              <a:pathLst>
                <a:path w="6802" h="3149">
                  <a:moveTo>
                    <a:pt x="2252" y="481"/>
                  </a:moveTo>
                  <a:lnTo>
                    <a:pt x="1977" y="225"/>
                  </a:lnTo>
                  <a:lnTo>
                    <a:pt x="1538" y="664"/>
                  </a:lnTo>
                  <a:lnTo>
                    <a:pt x="989" y="298"/>
                  </a:lnTo>
                  <a:lnTo>
                    <a:pt x="403" y="737"/>
                  </a:lnTo>
                  <a:lnTo>
                    <a:pt x="0" y="1580"/>
                  </a:lnTo>
                  <a:lnTo>
                    <a:pt x="476" y="1983"/>
                  </a:lnTo>
                  <a:lnTo>
                    <a:pt x="74" y="2458"/>
                  </a:lnTo>
                  <a:lnTo>
                    <a:pt x="294" y="3149"/>
                  </a:lnTo>
                  <a:lnTo>
                    <a:pt x="6802" y="3149"/>
                  </a:lnTo>
                  <a:lnTo>
                    <a:pt x="3033" y="0"/>
                  </a:lnTo>
                  <a:lnTo>
                    <a:pt x="2252" y="481"/>
                  </a:lnTo>
                  <a:close/>
                </a:path>
              </a:pathLst>
            </a:custGeom>
            <a:solidFill>
              <a:srgbClr val="FFCC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8198" name="未知"/>
          <p:cNvSpPr/>
          <p:nvPr/>
        </p:nvSpPr>
        <p:spPr>
          <a:xfrm>
            <a:off x="633413" y="1466850"/>
            <a:ext cx="1201737" cy="833438"/>
          </a:xfrm>
          <a:custGeom>
            <a:avLst/>
            <a:gdLst/>
            <a:ahLst/>
            <a:cxnLst/>
            <a:pathLst>
              <a:path w="4542" h="3148">
                <a:moveTo>
                  <a:pt x="4542" y="3148"/>
                </a:moveTo>
                <a:lnTo>
                  <a:pt x="0" y="3148"/>
                </a:lnTo>
                <a:lnTo>
                  <a:pt x="1758" y="0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199" name="未知"/>
          <p:cNvSpPr/>
          <p:nvPr/>
        </p:nvSpPr>
        <p:spPr>
          <a:xfrm>
            <a:off x="1863725" y="1466850"/>
            <a:ext cx="696913" cy="195263"/>
          </a:xfrm>
          <a:custGeom>
            <a:avLst/>
            <a:gdLst/>
            <a:ahLst/>
            <a:cxnLst/>
            <a:pathLst>
              <a:path w="2630" h="737">
                <a:moveTo>
                  <a:pt x="0" y="737"/>
                </a:moveTo>
                <a:lnTo>
                  <a:pt x="586" y="298"/>
                </a:lnTo>
                <a:lnTo>
                  <a:pt x="1135" y="664"/>
                </a:lnTo>
                <a:lnTo>
                  <a:pt x="1574" y="225"/>
                </a:lnTo>
                <a:lnTo>
                  <a:pt x="1849" y="481"/>
                </a:lnTo>
                <a:lnTo>
                  <a:pt x="2630" y="0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200" name="未知"/>
          <p:cNvSpPr/>
          <p:nvPr/>
        </p:nvSpPr>
        <p:spPr>
          <a:xfrm>
            <a:off x="1757363" y="1662113"/>
            <a:ext cx="127000" cy="638175"/>
          </a:xfrm>
          <a:custGeom>
            <a:avLst/>
            <a:gdLst/>
            <a:ahLst/>
            <a:cxnLst/>
            <a:pathLst>
              <a:path w="476" h="2412">
                <a:moveTo>
                  <a:pt x="403" y="0"/>
                </a:moveTo>
                <a:lnTo>
                  <a:pt x="0" y="843"/>
                </a:lnTo>
                <a:lnTo>
                  <a:pt x="476" y="1246"/>
                </a:lnTo>
                <a:lnTo>
                  <a:pt x="74" y="1721"/>
                </a:lnTo>
                <a:lnTo>
                  <a:pt x="294" y="2412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201" name="未知"/>
          <p:cNvSpPr/>
          <p:nvPr/>
        </p:nvSpPr>
        <p:spPr>
          <a:xfrm>
            <a:off x="1098550" y="633413"/>
            <a:ext cx="1462088" cy="833437"/>
          </a:xfrm>
          <a:custGeom>
            <a:avLst/>
            <a:gdLst/>
            <a:ahLst/>
            <a:cxnLst/>
            <a:pathLst>
              <a:path w="5523" h="3149">
                <a:moveTo>
                  <a:pt x="5523" y="3148"/>
                </a:moveTo>
                <a:lnTo>
                  <a:pt x="1755" y="0"/>
                </a:lnTo>
                <a:lnTo>
                  <a:pt x="0" y="3149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202" name="未知"/>
          <p:cNvSpPr/>
          <p:nvPr/>
        </p:nvSpPr>
        <p:spPr>
          <a:xfrm>
            <a:off x="1835150" y="1466850"/>
            <a:ext cx="1722438" cy="833438"/>
          </a:xfrm>
          <a:custGeom>
            <a:avLst/>
            <a:gdLst/>
            <a:ahLst/>
            <a:cxnLst/>
            <a:pathLst>
              <a:path w="6508" h="3149">
                <a:moveTo>
                  <a:pt x="0" y="3149"/>
                </a:moveTo>
                <a:lnTo>
                  <a:pt x="6508" y="3149"/>
                </a:lnTo>
                <a:lnTo>
                  <a:pt x="2739" y="0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203" name="未知"/>
          <p:cNvSpPr/>
          <p:nvPr/>
        </p:nvSpPr>
        <p:spPr>
          <a:xfrm>
            <a:off x="1098550" y="1466850"/>
            <a:ext cx="765175" cy="204788"/>
          </a:xfrm>
          <a:custGeom>
            <a:avLst/>
            <a:gdLst/>
            <a:ahLst/>
            <a:cxnLst/>
            <a:pathLst>
              <a:path w="2893" h="773">
                <a:moveTo>
                  <a:pt x="0" y="0"/>
                </a:moveTo>
                <a:lnTo>
                  <a:pt x="551" y="663"/>
                </a:lnTo>
                <a:lnTo>
                  <a:pt x="1063" y="297"/>
                </a:lnTo>
                <a:lnTo>
                  <a:pt x="1941" y="773"/>
                </a:lnTo>
                <a:lnTo>
                  <a:pt x="2344" y="371"/>
                </a:lnTo>
                <a:lnTo>
                  <a:pt x="2893" y="736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204" name="矩形 8203"/>
          <p:cNvSpPr/>
          <p:nvPr/>
        </p:nvSpPr>
        <p:spPr>
          <a:xfrm>
            <a:off x="4267200" y="2438400"/>
            <a:ext cx="2209800" cy="15097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05" name="未知"/>
          <p:cNvSpPr/>
          <p:nvPr/>
        </p:nvSpPr>
        <p:spPr>
          <a:xfrm>
            <a:off x="5757863" y="3898900"/>
            <a:ext cx="19050" cy="15875"/>
          </a:xfrm>
          <a:custGeom>
            <a:avLst/>
            <a:gdLst/>
            <a:ahLst/>
            <a:cxnLst/>
            <a:pathLst>
              <a:path w="48" h="49">
                <a:moveTo>
                  <a:pt x="0" y="0"/>
                </a:moveTo>
                <a:lnTo>
                  <a:pt x="24" y="23"/>
                </a:lnTo>
                <a:lnTo>
                  <a:pt x="48" y="49"/>
                </a:lnTo>
              </a:path>
            </a:pathLst>
          </a:custGeom>
          <a:noFill/>
          <a:ln w="14288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206" name="直接连接符 8205"/>
          <p:cNvSpPr/>
          <p:nvPr/>
        </p:nvSpPr>
        <p:spPr>
          <a:xfrm flipV="1">
            <a:off x="5762625" y="3906838"/>
            <a:ext cx="3175" cy="7937"/>
          </a:xfrm>
          <a:prstGeom prst="line">
            <a:avLst/>
          </a:prstGeom>
          <a:ln w="14288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207" name="未知"/>
          <p:cNvSpPr/>
          <p:nvPr/>
        </p:nvSpPr>
        <p:spPr>
          <a:xfrm rot="10800000">
            <a:off x="3124200" y="990600"/>
            <a:ext cx="1708150" cy="1066800"/>
          </a:xfrm>
          <a:custGeom>
            <a:avLst/>
            <a:gdLst/>
            <a:ahLst/>
            <a:cxnLst/>
            <a:pathLst>
              <a:path w="4724" h="3148">
                <a:moveTo>
                  <a:pt x="2309" y="663"/>
                </a:moveTo>
                <a:lnTo>
                  <a:pt x="1758" y="0"/>
                </a:lnTo>
                <a:lnTo>
                  <a:pt x="0" y="3148"/>
                </a:lnTo>
                <a:lnTo>
                  <a:pt x="4542" y="3148"/>
                </a:lnTo>
                <a:lnTo>
                  <a:pt x="4322" y="2457"/>
                </a:lnTo>
                <a:lnTo>
                  <a:pt x="4724" y="1982"/>
                </a:lnTo>
                <a:lnTo>
                  <a:pt x="4248" y="1579"/>
                </a:lnTo>
                <a:lnTo>
                  <a:pt x="4651" y="736"/>
                </a:lnTo>
                <a:lnTo>
                  <a:pt x="4102" y="371"/>
                </a:lnTo>
                <a:lnTo>
                  <a:pt x="3699" y="773"/>
                </a:lnTo>
                <a:lnTo>
                  <a:pt x="2821" y="297"/>
                </a:lnTo>
                <a:lnTo>
                  <a:pt x="2309" y="663"/>
                </a:lnTo>
                <a:close/>
              </a:path>
            </a:pathLst>
          </a:custGeom>
          <a:solidFill>
            <a:srgbClr val="CCFF66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08" name="未知"/>
          <p:cNvSpPr/>
          <p:nvPr/>
        </p:nvSpPr>
        <p:spPr>
          <a:xfrm>
            <a:off x="4191000" y="990600"/>
            <a:ext cx="1981200" cy="1371600"/>
          </a:xfrm>
          <a:custGeom>
            <a:avLst/>
            <a:gdLst/>
            <a:ahLst/>
            <a:cxnLst/>
            <a:pathLst>
              <a:path w="5523" h="3922">
                <a:moveTo>
                  <a:pt x="0" y="3149"/>
                </a:moveTo>
                <a:lnTo>
                  <a:pt x="551" y="3812"/>
                </a:lnTo>
                <a:lnTo>
                  <a:pt x="1063" y="3446"/>
                </a:lnTo>
                <a:lnTo>
                  <a:pt x="1941" y="3922"/>
                </a:lnTo>
                <a:lnTo>
                  <a:pt x="2344" y="3520"/>
                </a:lnTo>
                <a:lnTo>
                  <a:pt x="2893" y="3885"/>
                </a:lnTo>
                <a:lnTo>
                  <a:pt x="3479" y="3446"/>
                </a:lnTo>
                <a:lnTo>
                  <a:pt x="4028" y="3812"/>
                </a:lnTo>
                <a:lnTo>
                  <a:pt x="4467" y="3373"/>
                </a:lnTo>
                <a:lnTo>
                  <a:pt x="4742" y="3629"/>
                </a:lnTo>
                <a:lnTo>
                  <a:pt x="5523" y="3148"/>
                </a:lnTo>
                <a:lnTo>
                  <a:pt x="1755" y="0"/>
                </a:lnTo>
                <a:lnTo>
                  <a:pt x="0" y="3149"/>
                </a:lnTo>
                <a:close/>
              </a:path>
            </a:pathLst>
          </a:custGeom>
          <a:solidFill>
            <a:srgbClr val="FFCC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09" name="矩形 8208"/>
          <p:cNvSpPr/>
          <p:nvPr/>
        </p:nvSpPr>
        <p:spPr>
          <a:xfrm>
            <a:off x="4479925" y="32004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210" name="未知"/>
          <p:cNvSpPr/>
          <p:nvPr/>
        </p:nvSpPr>
        <p:spPr>
          <a:xfrm rot="10800000">
            <a:off x="4787900" y="990600"/>
            <a:ext cx="2362200" cy="1066800"/>
          </a:xfrm>
          <a:custGeom>
            <a:avLst/>
            <a:gdLst/>
            <a:ahLst/>
            <a:cxnLst/>
            <a:pathLst>
              <a:path w="6802" h="3149">
                <a:moveTo>
                  <a:pt x="2252" y="481"/>
                </a:moveTo>
                <a:lnTo>
                  <a:pt x="1977" y="225"/>
                </a:lnTo>
                <a:lnTo>
                  <a:pt x="1538" y="664"/>
                </a:lnTo>
                <a:lnTo>
                  <a:pt x="989" y="298"/>
                </a:lnTo>
                <a:lnTo>
                  <a:pt x="403" y="737"/>
                </a:lnTo>
                <a:lnTo>
                  <a:pt x="0" y="1580"/>
                </a:lnTo>
                <a:lnTo>
                  <a:pt x="476" y="1983"/>
                </a:lnTo>
                <a:lnTo>
                  <a:pt x="74" y="2458"/>
                </a:lnTo>
                <a:lnTo>
                  <a:pt x="294" y="3149"/>
                </a:lnTo>
                <a:lnTo>
                  <a:pt x="6802" y="3149"/>
                </a:lnTo>
                <a:lnTo>
                  <a:pt x="3033" y="0"/>
                </a:lnTo>
                <a:lnTo>
                  <a:pt x="2252" y="481"/>
                </a:lnTo>
                <a:close/>
              </a:path>
            </a:pathLst>
          </a:custGeom>
          <a:solidFill>
            <a:srgbClr val="FFCC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8211" name="组合 8210"/>
          <p:cNvGrpSpPr/>
          <p:nvPr/>
        </p:nvGrpSpPr>
        <p:grpSpPr>
          <a:xfrm>
            <a:off x="3505200" y="3810000"/>
            <a:ext cx="3733800" cy="1981200"/>
            <a:chOff x="0" y="0"/>
            <a:chExt cx="2352" cy="1248"/>
          </a:xfrm>
        </p:grpSpPr>
        <p:sp>
          <p:nvSpPr>
            <p:cNvPr id="8212" name="直接连接符 8211"/>
            <p:cNvSpPr/>
            <p:nvPr/>
          </p:nvSpPr>
          <p:spPr>
            <a:xfrm flipH="1">
              <a:off x="0" y="0"/>
              <a:ext cx="864" cy="12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13" name="直接连接符 8212"/>
            <p:cNvSpPr/>
            <p:nvPr/>
          </p:nvSpPr>
          <p:spPr>
            <a:xfrm>
              <a:off x="0" y="1248"/>
              <a:ext cx="235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8214" name="直接连接符 8213"/>
            <p:cNvSpPr/>
            <p:nvPr/>
          </p:nvSpPr>
          <p:spPr>
            <a:xfrm>
              <a:off x="864" y="0"/>
              <a:ext cx="1440" cy="12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8215" name="直接连接符 8214"/>
          <p:cNvSpPr/>
          <p:nvPr/>
        </p:nvSpPr>
        <p:spPr>
          <a:xfrm>
            <a:off x="2667000" y="3810000"/>
            <a:ext cx="49530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8216" name="矩形 8215"/>
          <p:cNvSpPr/>
          <p:nvPr/>
        </p:nvSpPr>
        <p:spPr>
          <a:xfrm>
            <a:off x="4479925" y="32004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217" name="矩形 8216"/>
          <p:cNvSpPr/>
          <p:nvPr/>
        </p:nvSpPr>
        <p:spPr>
          <a:xfrm>
            <a:off x="4648200" y="3101975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A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8218" name="矩形 8217"/>
          <p:cNvSpPr/>
          <p:nvPr/>
        </p:nvSpPr>
        <p:spPr>
          <a:xfrm>
            <a:off x="2971800" y="5692775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B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8219" name="矩形 8218"/>
          <p:cNvSpPr/>
          <p:nvPr/>
        </p:nvSpPr>
        <p:spPr>
          <a:xfrm>
            <a:off x="7391400" y="5540375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C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8220" name="矩形 8219"/>
          <p:cNvSpPr/>
          <p:nvPr/>
        </p:nvSpPr>
        <p:spPr>
          <a:xfrm>
            <a:off x="4800600" y="4016375"/>
            <a:ext cx="387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8221" name="矩形 8220"/>
          <p:cNvSpPr/>
          <p:nvPr/>
        </p:nvSpPr>
        <p:spPr>
          <a:xfrm>
            <a:off x="4114800" y="3787775"/>
            <a:ext cx="387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2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8222" name="矩形 8221"/>
          <p:cNvSpPr/>
          <p:nvPr/>
        </p:nvSpPr>
        <p:spPr>
          <a:xfrm>
            <a:off x="5638800" y="3787775"/>
            <a:ext cx="387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3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8223" name="矩形 8222"/>
          <p:cNvSpPr/>
          <p:nvPr/>
        </p:nvSpPr>
        <p:spPr>
          <a:xfrm>
            <a:off x="3200400" y="3276600"/>
            <a:ext cx="3698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</a:rPr>
              <a:t>E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8224" name="矩形 8223"/>
          <p:cNvSpPr/>
          <p:nvPr/>
        </p:nvSpPr>
        <p:spPr>
          <a:xfrm>
            <a:off x="7239000" y="3276600"/>
            <a:ext cx="3540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</a:rPr>
              <a:t>F</a:t>
            </a:r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6" grpId="0"/>
      <p:bldP spid="8217" grpId="0"/>
      <p:bldP spid="8218" grpId="0"/>
      <p:bldP spid="8219" grpId="0"/>
      <p:bldP spid="8220" grpId="0"/>
      <p:bldP spid="8221" grpId="0"/>
      <p:bldP spid="8222" grpId="0"/>
      <p:bldP spid="8223" grpId="0"/>
      <p:bldP spid="82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未知"/>
          <p:cNvSpPr/>
          <p:nvPr/>
        </p:nvSpPr>
        <p:spPr>
          <a:xfrm>
            <a:off x="3700463" y="796925"/>
            <a:ext cx="19050" cy="15875"/>
          </a:xfrm>
          <a:custGeom>
            <a:avLst/>
            <a:gdLst/>
            <a:ahLst/>
            <a:cxnLst/>
            <a:pathLst>
              <a:path w="48" h="49">
                <a:moveTo>
                  <a:pt x="0" y="0"/>
                </a:moveTo>
                <a:lnTo>
                  <a:pt x="24" y="23"/>
                </a:lnTo>
                <a:lnTo>
                  <a:pt x="48" y="49"/>
                </a:lnTo>
              </a:path>
            </a:pathLst>
          </a:custGeom>
          <a:noFill/>
          <a:ln w="14288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219" name="直接连接符 9218"/>
          <p:cNvSpPr/>
          <p:nvPr/>
        </p:nvSpPr>
        <p:spPr>
          <a:xfrm flipV="1">
            <a:off x="3705225" y="804863"/>
            <a:ext cx="3175" cy="7937"/>
          </a:xfrm>
          <a:prstGeom prst="line">
            <a:avLst/>
          </a:prstGeom>
          <a:ln w="14288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0" name="矩形 9219"/>
          <p:cNvSpPr/>
          <p:nvPr/>
        </p:nvSpPr>
        <p:spPr>
          <a:xfrm>
            <a:off x="2422525" y="98425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grpSp>
        <p:nvGrpSpPr>
          <p:cNvPr id="9221" name="组合 9220"/>
          <p:cNvGrpSpPr/>
          <p:nvPr/>
        </p:nvGrpSpPr>
        <p:grpSpPr>
          <a:xfrm>
            <a:off x="1447800" y="708025"/>
            <a:ext cx="3733800" cy="1981200"/>
            <a:chOff x="0" y="0"/>
            <a:chExt cx="2352" cy="1248"/>
          </a:xfrm>
        </p:grpSpPr>
        <p:sp>
          <p:nvSpPr>
            <p:cNvPr id="9222" name="直接连接符 9221"/>
            <p:cNvSpPr/>
            <p:nvPr/>
          </p:nvSpPr>
          <p:spPr>
            <a:xfrm flipH="1">
              <a:off x="0" y="0"/>
              <a:ext cx="864" cy="12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23" name="直接连接符 9222"/>
            <p:cNvSpPr/>
            <p:nvPr/>
          </p:nvSpPr>
          <p:spPr>
            <a:xfrm>
              <a:off x="0" y="1248"/>
              <a:ext cx="235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24" name="直接连接符 9223"/>
            <p:cNvSpPr/>
            <p:nvPr/>
          </p:nvSpPr>
          <p:spPr>
            <a:xfrm>
              <a:off x="864" y="0"/>
              <a:ext cx="1440" cy="12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9225" name="直接连接符 9224"/>
          <p:cNvSpPr/>
          <p:nvPr/>
        </p:nvSpPr>
        <p:spPr>
          <a:xfrm>
            <a:off x="609600" y="708025"/>
            <a:ext cx="49530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9226" name="矩形 9225"/>
          <p:cNvSpPr/>
          <p:nvPr/>
        </p:nvSpPr>
        <p:spPr>
          <a:xfrm>
            <a:off x="2422525" y="98425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9227" name="矩形 9226"/>
          <p:cNvSpPr/>
          <p:nvPr/>
        </p:nvSpPr>
        <p:spPr>
          <a:xfrm>
            <a:off x="2590800" y="0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A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9228" name="矩形 9227"/>
          <p:cNvSpPr/>
          <p:nvPr/>
        </p:nvSpPr>
        <p:spPr>
          <a:xfrm>
            <a:off x="914400" y="2590800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B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9229" name="矩形 9228"/>
          <p:cNvSpPr/>
          <p:nvPr/>
        </p:nvSpPr>
        <p:spPr>
          <a:xfrm>
            <a:off x="5334000" y="2438400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C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9230" name="矩形 9229"/>
          <p:cNvSpPr/>
          <p:nvPr/>
        </p:nvSpPr>
        <p:spPr>
          <a:xfrm>
            <a:off x="2743200" y="914400"/>
            <a:ext cx="387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9231" name="矩形 9230"/>
          <p:cNvSpPr/>
          <p:nvPr/>
        </p:nvSpPr>
        <p:spPr>
          <a:xfrm>
            <a:off x="2057400" y="685800"/>
            <a:ext cx="387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2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9232" name="矩形 9231"/>
          <p:cNvSpPr/>
          <p:nvPr/>
        </p:nvSpPr>
        <p:spPr>
          <a:xfrm>
            <a:off x="3581400" y="685800"/>
            <a:ext cx="387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3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9233" name="矩形 9232"/>
          <p:cNvSpPr/>
          <p:nvPr/>
        </p:nvSpPr>
        <p:spPr>
          <a:xfrm>
            <a:off x="1143000" y="174625"/>
            <a:ext cx="3698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</a:rPr>
              <a:t>E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9234" name="矩形 9233"/>
          <p:cNvSpPr/>
          <p:nvPr/>
        </p:nvSpPr>
        <p:spPr>
          <a:xfrm>
            <a:off x="5181600" y="174625"/>
            <a:ext cx="3540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Times New Roman" panose="02020603050405020304" pitchFamily="18" charset="0"/>
              </a:rPr>
              <a:t>F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9235" name="文本框 9234"/>
          <p:cNvSpPr txBox="1"/>
          <p:nvPr/>
        </p:nvSpPr>
        <p:spPr>
          <a:xfrm>
            <a:off x="1981200" y="2971800"/>
            <a:ext cx="36893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过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A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作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EF∥BC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，</a:t>
            </a:r>
            <a:endParaRPr lang="zh-CN" altLang="en-US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36" name="文本框 9235"/>
          <p:cNvSpPr txBox="1"/>
          <p:nvPr/>
        </p:nvSpPr>
        <p:spPr>
          <a:xfrm>
            <a:off x="1447800" y="3429000"/>
            <a:ext cx="3200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∴∠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B=∠2</a:t>
            </a:r>
            <a:endParaRPr lang="en-US" altLang="zh-CN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37" name="矩形 9236"/>
          <p:cNvSpPr/>
          <p:nvPr/>
        </p:nvSpPr>
        <p:spPr>
          <a:xfrm>
            <a:off x="4267200" y="3429000"/>
            <a:ext cx="4876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(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两直线平行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,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内错角相等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)</a:t>
            </a:r>
            <a:endParaRPr lang="en-US" altLang="zh-CN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38" name="文本框 9237"/>
          <p:cNvSpPr txBox="1"/>
          <p:nvPr/>
        </p:nvSpPr>
        <p:spPr>
          <a:xfrm>
            <a:off x="1676400" y="4038600"/>
            <a:ext cx="2590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  ∠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C=∠3</a:t>
            </a:r>
            <a:endParaRPr lang="en-US" altLang="zh-CN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39" name="矩形 9238"/>
          <p:cNvSpPr/>
          <p:nvPr/>
        </p:nvSpPr>
        <p:spPr>
          <a:xfrm>
            <a:off x="4191000" y="3962400"/>
            <a:ext cx="4953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(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两直线平行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,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内错角相等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)</a:t>
            </a:r>
            <a:endParaRPr lang="en-US" altLang="zh-CN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40" name="文本框 9239"/>
          <p:cNvSpPr txBox="1"/>
          <p:nvPr/>
        </p:nvSpPr>
        <p:spPr>
          <a:xfrm>
            <a:off x="1752600" y="4572000"/>
            <a:ext cx="6172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∵∠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2+∠3+∠BAC=180°</a:t>
            </a:r>
            <a:endParaRPr lang="en-US" altLang="zh-CN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41" name="文本框 9240"/>
          <p:cNvSpPr txBox="1"/>
          <p:nvPr/>
        </p:nvSpPr>
        <p:spPr>
          <a:xfrm>
            <a:off x="1371600" y="5867400"/>
            <a:ext cx="5867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∴∠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B+∠C+∠BAC=180°</a:t>
            </a:r>
            <a:endParaRPr lang="en-US" altLang="zh-CN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42" name="文本框 9241"/>
          <p:cNvSpPr txBox="1"/>
          <p:nvPr/>
        </p:nvSpPr>
        <p:spPr>
          <a:xfrm>
            <a:off x="3733800" y="5257800"/>
            <a:ext cx="249396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  <a:scene3d>
              <a:camera prst="orthographicFront"/>
              <a:lightRig rig="threePt" dir="t"/>
            </a:scene3d>
          </a:bodyPr>
          <a:p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(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平角的定义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)</a:t>
            </a:r>
            <a:endParaRPr lang="en-US" altLang="zh-CN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9243" name="文本框 9242"/>
          <p:cNvSpPr txBox="1"/>
          <p:nvPr/>
        </p:nvSpPr>
        <p:spPr>
          <a:xfrm>
            <a:off x="6477000" y="5791200"/>
            <a:ext cx="20859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  <a:scene3d>
              <a:camera prst="orthographicFront"/>
              <a:lightRig rig="threePt" dir="t"/>
            </a:scene3d>
          </a:bodyPr>
          <a:p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(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等量代换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)</a:t>
            </a:r>
            <a:endParaRPr lang="en-US" altLang="zh-CN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300"/>
                                        <p:tgtEl>
                                          <p:spTgt spid="9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300"/>
                                        <p:tgtEl>
                                          <p:spTgt spid="9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24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5" grpId="0"/>
      <p:bldP spid="9236" grpId="0"/>
      <p:bldP spid="9237" grpId="0"/>
      <p:bldP spid="9238" grpId="0"/>
      <p:bldP spid="9239" grpId="0"/>
      <p:bldP spid="9240" grpId="0"/>
      <p:bldP spid="9241" grpId="0"/>
      <p:bldP spid="9242" grpId="0"/>
      <p:bldP spid="924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42" name="对象 10241"/>
          <p:cNvGraphicFramePr>
            <a:graphicFrameLocks noChangeAspect="1"/>
          </p:cNvGraphicFramePr>
          <p:nvPr/>
        </p:nvGraphicFramePr>
        <p:xfrm>
          <a:off x="6629400" y="838200"/>
          <a:ext cx="17018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1702435" imgH="1155065" progId="Flash.Movie">
                  <p:embed/>
                </p:oleObj>
              </mc:Choice>
              <mc:Fallback>
                <p:oleObj name="" r:id="rId1" imgW="1702435" imgH="1155065" progId="Flash.Movie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629400" y="838200"/>
                        <a:ext cx="1701800" cy="1143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对象 10242"/>
          <p:cNvGraphicFramePr>
            <a:graphicFrameLocks noChangeAspect="1"/>
          </p:cNvGraphicFramePr>
          <p:nvPr/>
        </p:nvGraphicFramePr>
        <p:xfrm>
          <a:off x="4191000" y="793750"/>
          <a:ext cx="2514600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3" imgW="2423160" imgH="1155700" progId="Flash.Movie">
                  <p:embed/>
                </p:oleObj>
              </mc:Choice>
              <mc:Fallback>
                <p:oleObj name="" r:id="rId3" imgW="2423160" imgH="1155700" progId="Flash.Movie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191000" y="793750"/>
                        <a:ext cx="2514600" cy="1200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244" name="组合 10243"/>
          <p:cNvGrpSpPr/>
          <p:nvPr/>
        </p:nvGrpSpPr>
        <p:grpSpPr>
          <a:xfrm>
            <a:off x="685800" y="304800"/>
            <a:ext cx="2867025" cy="1671638"/>
            <a:chOff x="0" y="0"/>
            <a:chExt cx="1806" cy="1053"/>
          </a:xfrm>
        </p:grpSpPr>
        <p:sp>
          <p:nvSpPr>
            <p:cNvPr id="10245" name="未知"/>
            <p:cNvSpPr/>
            <p:nvPr/>
          </p:nvSpPr>
          <p:spPr>
            <a:xfrm>
              <a:off x="0" y="528"/>
              <a:ext cx="788" cy="525"/>
            </a:xfrm>
            <a:custGeom>
              <a:avLst/>
              <a:gdLst/>
              <a:ahLst/>
              <a:cxnLst/>
              <a:pathLst>
                <a:path w="4724" h="3148">
                  <a:moveTo>
                    <a:pt x="2309" y="663"/>
                  </a:moveTo>
                  <a:lnTo>
                    <a:pt x="1758" y="0"/>
                  </a:lnTo>
                  <a:lnTo>
                    <a:pt x="0" y="3148"/>
                  </a:lnTo>
                  <a:lnTo>
                    <a:pt x="4542" y="3148"/>
                  </a:lnTo>
                  <a:lnTo>
                    <a:pt x="4322" y="2457"/>
                  </a:lnTo>
                  <a:lnTo>
                    <a:pt x="4724" y="1982"/>
                  </a:lnTo>
                  <a:lnTo>
                    <a:pt x="4248" y="1579"/>
                  </a:lnTo>
                  <a:lnTo>
                    <a:pt x="4651" y="736"/>
                  </a:lnTo>
                  <a:lnTo>
                    <a:pt x="4102" y="371"/>
                  </a:lnTo>
                  <a:lnTo>
                    <a:pt x="3699" y="773"/>
                  </a:lnTo>
                  <a:lnTo>
                    <a:pt x="2821" y="297"/>
                  </a:lnTo>
                  <a:lnTo>
                    <a:pt x="2309" y="663"/>
                  </a:lnTo>
                  <a:close/>
                </a:path>
              </a:pathLst>
            </a:custGeom>
            <a:solidFill>
              <a:srgbClr val="CCFF66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46" name="未知"/>
            <p:cNvSpPr/>
            <p:nvPr/>
          </p:nvSpPr>
          <p:spPr>
            <a:xfrm>
              <a:off x="288" y="0"/>
              <a:ext cx="921" cy="654"/>
            </a:xfrm>
            <a:custGeom>
              <a:avLst/>
              <a:gdLst/>
              <a:ahLst/>
              <a:cxnLst/>
              <a:pathLst>
                <a:path w="5523" h="3922">
                  <a:moveTo>
                    <a:pt x="0" y="3149"/>
                  </a:moveTo>
                  <a:lnTo>
                    <a:pt x="551" y="3812"/>
                  </a:lnTo>
                  <a:lnTo>
                    <a:pt x="1063" y="3446"/>
                  </a:lnTo>
                  <a:lnTo>
                    <a:pt x="1941" y="3922"/>
                  </a:lnTo>
                  <a:lnTo>
                    <a:pt x="2344" y="3520"/>
                  </a:lnTo>
                  <a:lnTo>
                    <a:pt x="2893" y="3885"/>
                  </a:lnTo>
                  <a:lnTo>
                    <a:pt x="3479" y="3446"/>
                  </a:lnTo>
                  <a:lnTo>
                    <a:pt x="4028" y="3812"/>
                  </a:lnTo>
                  <a:lnTo>
                    <a:pt x="4467" y="3373"/>
                  </a:lnTo>
                  <a:lnTo>
                    <a:pt x="4742" y="3629"/>
                  </a:lnTo>
                  <a:lnTo>
                    <a:pt x="5523" y="3148"/>
                  </a:lnTo>
                  <a:lnTo>
                    <a:pt x="1755" y="0"/>
                  </a:lnTo>
                  <a:lnTo>
                    <a:pt x="0" y="3149"/>
                  </a:lnTo>
                  <a:close/>
                </a:path>
              </a:pathLst>
            </a:custGeom>
            <a:solidFill>
              <a:srgbClr val="FFCC0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47" name="未知"/>
            <p:cNvSpPr/>
            <p:nvPr/>
          </p:nvSpPr>
          <p:spPr>
            <a:xfrm>
              <a:off x="672" y="528"/>
              <a:ext cx="1134" cy="525"/>
            </a:xfrm>
            <a:custGeom>
              <a:avLst/>
              <a:gdLst/>
              <a:ahLst/>
              <a:cxnLst/>
              <a:pathLst>
                <a:path w="6802" h="3149">
                  <a:moveTo>
                    <a:pt x="2252" y="481"/>
                  </a:moveTo>
                  <a:lnTo>
                    <a:pt x="1977" y="225"/>
                  </a:lnTo>
                  <a:lnTo>
                    <a:pt x="1538" y="664"/>
                  </a:lnTo>
                  <a:lnTo>
                    <a:pt x="989" y="298"/>
                  </a:lnTo>
                  <a:lnTo>
                    <a:pt x="403" y="737"/>
                  </a:lnTo>
                  <a:lnTo>
                    <a:pt x="0" y="1580"/>
                  </a:lnTo>
                  <a:lnTo>
                    <a:pt x="476" y="1983"/>
                  </a:lnTo>
                  <a:lnTo>
                    <a:pt x="74" y="2458"/>
                  </a:lnTo>
                  <a:lnTo>
                    <a:pt x="294" y="3149"/>
                  </a:lnTo>
                  <a:lnTo>
                    <a:pt x="6802" y="3149"/>
                  </a:lnTo>
                  <a:lnTo>
                    <a:pt x="3033" y="0"/>
                  </a:lnTo>
                  <a:lnTo>
                    <a:pt x="2252" y="481"/>
                  </a:lnTo>
                  <a:close/>
                </a:path>
              </a:pathLst>
            </a:custGeom>
            <a:solidFill>
              <a:srgbClr val="FFCC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0248" name="未知"/>
          <p:cNvSpPr/>
          <p:nvPr/>
        </p:nvSpPr>
        <p:spPr>
          <a:xfrm>
            <a:off x="685800" y="1143000"/>
            <a:ext cx="1201738" cy="833438"/>
          </a:xfrm>
          <a:custGeom>
            <a:avLst/>
            <a:gdLst/>
            <a:ahLst/>
            <a:cxnLst/>
            <a:pathLst>
              <a:path w="4542" h="3148">
                <a:moveTo>
                  <a:pt x="4542" y="3148"/>
                </a:moveTo>
                <a:lnTo>
                  <a:pt x="0" y="3148"/>
                </a:lnTo>
                <a:lnTo>
                  <a:pt x="1758" y="0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249" name="未知"/>
          <p:cNvSpPr/>
          <p:nvPr/>
        </p:nvSpPr>
        <p:spPr>
          <a:xfrm>
            <a:off x="1905000" y="1143000"/>
            <a:ext cx="696913" cy="195263"/>
          </a:xfrm>
          <a:custGeom>
            <a:avLst/>
            <a:gdLst/>
            <a:ahLst/>
            <a:cxnLst/>
            <a:pathLst>
              <a:path w="2630" h="737">
                <a:moveTo>
                  <a:pt x="0" y="737"/>
                </a:moveTo>
                <a:lnTo>
                  <a:pt x="586" y="298"/>
                </a:lnTo>
                <a:lnTo>
                  <a:pt x="1135" y="664"/>
                </a:lnTo>
                <a:lnTo>
                  <a:pt x="1574" y="225"/>
                </a:lnTo>
                <a:lnTo>
                  <a:pt x="1849" y="481"/>
                </a:lnTo>
                <a:lnTo>
                  <a:pt x="2630" y="0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250" name="未知"/>
          <p:cNvSpPr/>
          <p:nvPr/>
        </p:nvSpPr>
        <p:spPr>
          <a:xfrm>
            <a:off x="1752600" y="1371600"/>
            <a:ext cx="127000" cy="638175"/>
          </a:xfrm>
          <a:custGeom>
            <a:avLst/>
            <a:gdLst/>
            <a:ahLst/>
            <a:cxnLst/>
            <a:pathLst>
              <a:path w="476" h="2412">
                <a:moveTo>
                  <a:pt x="403" y="0"/>
                </a:moveTo>
                <a:lnTo>
                  <a:pt x="0" y="843"/>
                </a:lnTo>
                <a:lnTo>
                  <a:pt x="476" y="1246"/>
                </a:lnTo>
                <a:lnTo>
                  <a:pt x="74" y="1721"/>
                </a:lnTo>
                <a:lnTo>
                  <a:pt x="294" y="2412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251" name="未知"/>
          <p:cNvSpPr/>
          <p:nvPr/>
        </p:nvSpPr>
        <p:spPr>
          <a:xfrm>
            <a:off x="1143000" y="381000"/>
            <a:ext cx="1462088" cy="833438"/>
          </a:xfrm>
          <a:custGeom>
            <a:avLst/>
            <a:gdLst/>
            <a:ahLst/>
            <a:cxnLst/>
            <a:pathLst>
              <a:path w="5523" h="3149">
                <a:moveTo>
                  <a:pt x="5523" y="3148"/>
                </a:moveTo>
                <a:lnTo>
                  <a:pt x="1755" y="0"/>
                </a:lnTo>
                <a:lnTo>
                  <a:pt x="0" y="3149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252" name="未知"/>
          <p:cNvSpPr/>
          <p:nvPr/>
        </p:nvSpPr>
        <p:spPr>
          <a:xfrm>
            <a:off x="1828800" y="1143000"/>
            <a:ext cx="1722438" cy="833438"/>
          </a:xfrm>
          <a:custGeom>
            <a:avLst/>
            <a:gdLst/>
            <a:ahLst/>
            <a:cxnLst/>
            <a:pathLst>
              <a:path w="6508" h="3149">
                <a:moveTo>
                  <a:pt x="0" y="3149"/>
                </a:moveTo>
                <a:lnTo>
                  <a:pt x="6508" y="3149"/>
                </a:lnTo>
                <a:lnTo>
                  <a:pt x="2739" y="0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253" name="未知"/>
          <p:cNvSpPr/>
          <p:nvPr/>
        </p:nvSpPr>
        <p:spPr>
          <a:xfrm>
            <a:off x="1066800" y="1143000"/>
            <a:ext cx="765175" cy="204788"/>
          </a:xfrm>
          <a:custGeom>
            <a:avLst/>
            <a:gdLst/>
            <a:ahLst/>
            <a:cxnLst/>
            <a:pathLst>
              <a:path w="2893" h="773">
                <a:moveTo>
                  <a:pt x="0" y="0"/>
                </a:moveTo>
                <a:lnTo>
                  <a:pt x="551" y="663"/>
                </a:lnTo>
                <a:lnTo>
                  <a:pt x="1063" y="297"/>
                </a:lnTo>
                <a:lnTo>
                  <a:pt x="1941" y="773"/>
                </a:lnTo>
                <a:lnTo>
                  <a:pt x="2344" y="371"/>
                </a:lnTo>
                <a:lnTo>
                  <a:pt x="2893" y="736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254" name="矩形 10253"/>
          <p:cNvSpPr/>
          <p:nvPr/>
        </p:nvSpPr>
        <p:spPr>
          <a:xfrm>
            <a:off x="4267200" y="2438400"/>
            <a:ext cx="2209800" cy="15097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55" name="未知"/>
          <p:cNvSpPr/>
          <p:nvPr/>
        </p:nvSpPr>
        <p:spPr>
          <a:xfrm>
            <a:off x="4297363" y="2746375"/>
            <a:ext cx="1460500" cy="1155700"/>
          </a:xfrm>
          <a:custGeom>
            <a:avLst/>
            <a:gdLst/>
            <a:ahLst/>
            <a:cxnLst/>
            <a:pathLst>
              <a:path w="3677" h="3641">
                <a:moveTo>
                  <a:pt x="3673" y="3641"/>
                </a:moveTo>
                <a:lnTo>
                  <a:pt x="3677" y="3633"/>
                </a:lnTo>
                <a:lnTo>
                  <a:pt x="13" y="0"/>
                </a:lnTo>
                <a:lnTo>
                  <a:pt x="0" y="10"/>
                </a:lnTo>
                <a:lnTo>
                  <a:pt x="3673" y="3641"/>
                </a:lnTo>
                <a:close/>
              </a:path>
            </a:pathLst>
          </a:custGeom>
          <a:solidFill>
            <a:srgbClr val="00FF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56" name="未知"/>
          <p:cNvSpPr/>
          <p:nvPr/>
        </p:nvSpPr>
        <p:spPr>
          <a:xfrm>
            <a:off x="5181600" y="533400"/>
            <a:ext cx="2130425" cy="1433513"/>
          </a:xfrm>
          <a:custGeom>
            <a:avLst/>
            <a:gdLst/>
            <a:ahLst/>
            <a:cxnLst/>
            <a:pathLst>
              <a:path w="5372" h="4516">
                <a:moveTo>
                  <a:pt x="3478" y="0"/>
                </a:moveTo>
                <a:lnTo>
                  <a:pt x="3086" y="465"/>
                </a:lnTo>
                <a:lnTo>
                  <a:pt x="2551" y="42"/>
                </a:lnTo>
                <a:lnTo>
                  <a:pt x="1980" y="548"/>
                </a:lnTo>
                <a:lnTo>
                  <a:pt x="1444" y="126"/>
                </a:lnTo>
                <a:lnTo>
                  <a:pt x="1017" y="633"/>
                </a:lnTo>
                <a:lnTo>
                  <a:pt x="749" y="338"/>
                </a:lnTo>
                <a:lnTo>
                  <a:pt x="0" y="883"/>
                </a:lnTo>
                <a:lnTo>
                  <a:pt x="3664" y="4516"/>
                </a:lnTo>
                <a:lnTo>
                  <a:pt x="5372" y="891"/>
                </a:lnTo>
                <a:lnTo>
                  <a:pt x="4835" y="126"/>
                </a:lnTo>
                <a:lnTo>
                  <a:pt x="4335" y="548"/>
                </a:lnTo>
                <a:lnTo>
                  <a:pt x="3478" y="0"/>
                </a:lnTo>
                <a:close/>
              </a:path>
            </a:pathLst>
          </a:custGeom>
          <a:solidFill>
            <a:srgbClr val="FFCC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257" name="未知"/>
          <p:cNvSpPr/>
          <p:nvPr/>
        </p:nvSpPr>
        <p:spPr>
          <a:xfrm>
            <a:off x="5757863" y="3898900"/>
            <a:ext cx="19050" cy="15875"/>
          </a:xfrm>
          <a:custGeom>
            <a:avLst/>
            <a:gdLst/>
            <a:ahLst/>
            <a:cxnLst/>
            <a:pathLst>
              <a:path w="48" h="49">
                <a:moveTo>
                  <a:pt x="0" y="0"/>
                </a:moveTo>
                <a:lnTo>
                  <a:pt x="24" y="23"/>
                </a:lnTo>
                <a:lnTo>
                  <a:pt x="48" y="49"/>
                </a:lnTo>
              </a:path>
            </a:pathLst>
          </a:custGeom>
          <a:noFill/>
          <a:ln w="14288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258" name="直接连接符 10257"/>
          <p:cNvSpPr/>
          <p:nvPr/>
        </p:nvSpPr>
        <p:spPr>
          <a:xfrm flipV="1">
            <a:off x="5762625" y="3906838"/>
            <a:ext cx="3175" cy="7937"/>
          </a:xfrm>
          <a:prstGeom prst="line">
            <a:avLst/>
          </a:prstGeom>
          <a:ln w="14288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59" name="矩形 10258"/>
          <p:cNvSpPr/>
          <p:nvPr/>
        </p:nvSpPr>
        <p:spPr>
          <a:xfrm>
            <a:off x="4479925" y="32004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260" name="直接连接符 10259"/>
          <p:cNvSpPr/>
          <p:nvPr/>
        </p:nvSpPr>
        <p:spPr>
          <a:xfrm flipH="1">
            <a:off x="4114800" y="3452813"/>
            <a:ext cx="2590800" cy="289560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61" name="直接连接符 10260"/>
          <p:cNvSpPr/>
          <p:nvPr/>
        </p:nvSpPr>
        <p:spPr>
          <a:xfrm>
            <a:off x="4038600" y="6400800"/>
            <a:ext cx="3810000" cy="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62" name="直接连接符 10261"/>
          <p:cNvSpPr/>
          <p:nvPr/>
        </p:nvSpPr>
        <p:spPr>
          <a:xfrm>
            <a:off x="6705600" y="3505200"/>
            <a:ext cx="1187450" cy="281940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63" name="文本框 10262"/>
          <p:cNvSpPr txBox="1"/>
          <p:nvPr/>
        </p:nvSpPr>
        <p:spPr>
          <a:xfrm>
            <a:off x="6553200" y="29718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latin typeface="Times New Roman" panose="02020603050405020304" pitchFamily="18" charset="0"/>
              </a:rPr>
              <a:t>A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0264" name="文本框 10263"/>
          <p:cNvSpPr txBox="1"/>
          <p:nvPr/>
        </p:nvSpPr>
        <p:spPr>
          <a:xfrm>
            <a:off x="3946525" y="6338888"/>
            <a:ext cx="4206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5" name="文本框 10264"/>
          <p:cNvSpPr txBox="1"/>
          <p:nvPr/>
        </p:nvSpPr>
        <p:spPr>
          <a:xfrm>
            <a:off x="7756525" y="633888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6" name="直接连接符 10265"/>
          <p:cNvSpPr/>
          <p:nvPr/>
        </p:nvSpPr>
        <p:spPr>
          <a:xfrm>
            <a:off x="7848600" y="6400800"/>
            <a:ext cx="9906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0267" name="文本框 10266"/>
          <p:cNvSpPr txBox="1"/>
          <p:nvPr/>
        </p:nvSpPr>
        <p:spPr>
          <a:xfrm>
            <a:off x="6858000" y="28956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solidFill>
                  <a:srgbClr val="FF33CC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>
              <a:solidFill>
                <a:srgbClr val="FF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8" name="文本框 10267"/>
          <p:cNvSpPr txBox="1"/>
          <p:nvPr/>
        </p:nvSpPr>
        <p:spPr>
          <a:xfrm>
            <a:off x="3429000" y="2136775"/>
            <a:ext cx="36893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>
                <a:latin typeface="Times New Roman" panose="02020603050405020304" pitchFamily="18" charset="0"/>
              </a:rPr>
              <a:t>过</a:t>
            </a:r>
            <a:r>
              <a:rPr lang="en-US" altLang="zh-CN" sz="2800" b="1">
                <a:latin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</a:rPr>
              <a:t>作</a:t>
            </a:r>
            <a:r>
              <a:rPr lang="en-US" altLang="zh-CN" sz="2800" b="1">
                <a:latin typeface="Times New Roman" panose="02020603050405020304" pitchFamily="18" charset="0"/>
              </a:rPr>
              <a:t>CE∥BA</a:t>
            </a:r>
            <a:r>
              <a:rPr lang="zh-CN" altLang="en-US" sz="2800" b="1">
                <a:latin typeface="Times New Roman" panose="02020603050405020304" pitchFamily="18" charset="0"/>
              </a:rPr>
              <a:t>，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10269" name="文本框 10268"/>
          <p:cNvSpPr txBox="1"/>
          <p:nvPr/>
        </p:nvSpPr>
        <p:spPr>
          <a:xfrm rot="16506288">
            <a:off x="7620000" y="5562600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>
                <a:solidFill>
                  <a:srgbClr val="FF33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70" name="直接连接符 10269"/>
          <p:cNvSpPr/>
          <p:nvPr/>
        </p:nvSpPr>
        <p:spPr>
          <a:xfrm flipV="1">
            <a:off x="7924800" y="4976813"/>
            <a:ext cx="1219200" cy="1371600"/>
          </a:xfrm>
          <a:prstGeom prst="line">
            <a:avLst/>
          </a:prstGeom>
          <a:ln w="38100" cap="flat" cmpd="sng">
            <a:solidFill>
              <a:srgbClr val="CCFFCC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0271" name="文本框 10270"/>
          <p:cNvSpPr txBox="1"/>
          <p:nvPr/>
        </p:nvSpPr>
        <p:spPr>
          <a:xfrm>
            <a:off x="8655050" y="4708525"/>
            <a:ext cx="4016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E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72" name="文本框 10271"/>
          <p:cNvSpPr txBox="1"/>
          <p:nvPr/>
        </p:nvSpPr>
        <p:spPr>
          <a:xfrm>
            <a:off x="7848600" y="55626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3300"/>
                </a:solidFill>
                <a:latin typeface="Times New Roman" panose="02020603050405020304" pitchFamily="18" charset="0"/>
              </a:rPr>
              <a:t>1</a:t>
            </a:r>
            <a:endParaRPr lang="en-US" altLang="zh-CN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73" name="文本框 10272"/>
          <p:cNvSpPr txBox="1"/>
          <p:nvPr/>
        </p:nvSpPr>
        <p:spPr>
          <a:xfrm rot="21254348">
            <a:off x="8001000" y="5943600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>
                <a:latin typeface="Times New Roman" panose="02020603050405020304" pitchFamily="18" charset="0"/>
              </a:rPr>
              <a:t>）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sp>
        <p:nvSpPr>
          <p:cNvPr id="10274" name="文本框 10273"/>
          <p:cNvSpPr txBox="1"/>
          <p:nvPr/>
        </p:nvSpPr>
        <p:spPr>
          <a:xfrm>
            <a:off x="7696200" y="5486400"/>
            <a:ext cx="742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400">
                <a:solidFill>
                  <a:srgbClr val="FF3300"/>
                </a:solidFill>
                <a:latin typeface="Times New Roman" panose="02020603050405020304" pitchFamily="18" charset="0"/>
              </a:rPr>
              <a:t>。</a:t>
            </a:r>
            <a:endParaRPr lang="zh-CN" altLang="en-US" sz="44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75" name="文本框 10274"/>
          <p:cNvSpPr txBox="1"/>
          <p:nvPr/>
        </p:nvSpPr>
        <p:spPr>
          <a:xfrm>
            <a:off x="6400800" y="3276600"/>
            <a:ext cx="742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400" b="1">
                <a:solidFill>
                  <a:srgbClr val="FF3300"/>
                </a:solidFill>
                <a:latin typeface="Times New Roman" panose="02020603050405020304" pitchFamily="18" charset="0"/>
              </a:rPr>
              <a:t>。</a:t>
            </a:r>
            <a:endParaRPr lang="zh-CN" altLang="en-US" sz="44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76" name="文本框 10275"/>
          <p:cNvSpPr txBox="1"/>
          <p:nvPr/>
        </p:nvSpPr>
        <p:spPr>
          <a:xfrm>
            <a:off x="0" y="2895600"/>
            <a:ext cx="3048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于是∠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A=∠1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0277" name="文本框 10276"/>
          <p:cNvSpPr txBox="1"/>
          <p:nvPr/>
        </p:nvSpPr>
        <p:spPr>
          <a:xfrm>
            <a:off x="2057400" y="2895600"/>
            <a:ext cx="43513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  <a:scene3d>
              <a:camera prst="orthographicFront"/>
              <a:lightRig rig="threePt" dir="t"/>
            </a:scene3d>
          </a:bodyPr>
          <a:p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(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两直线平行，内错角相等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)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0278" name="文本框 10277"/>
          <p:cNvSpPr txBox="1"/>
          <p:nvPr/>
        </p:nvSpPr>
        <p:spPr>
          <a:xfrm>
            <a:off x="457200" y="3505200"/>
            <a:ext cx="2057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∠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B=∠2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0279" name="文本框 10278"/>
          <p:cNvSpPr txBox="1"/>
          <p:nvPr/>
        </p:nvSpPr>
        <p:spPr>
          <a:xfrm>
            <a:off x="228600" y="3962400"/>
            <a:ext cx="5029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又∵∠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1+∠2+∠ACB=180°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0280" name="文本框 10279"/>
          <p:cNvSpPr txBox="1"/>
          <p:nvPr/>
        </p:nvSpPr>
        <p:spPr>
          <a:xfrm>
            <a:off x="1752600" y="4648200"/>
            <a:ext cx="220821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  <a:scene3d>
              <a:camera prst="orthographicFront"/>
              <a:lightRig rig="threePt" dir="t"/>
            </a:scene3d>
          </a:bodyPr>
          <a:p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(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平角的定义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)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0281" name="文本框 10280"/>
          <p:cNvSpPr txBox="1"/>
          <p:nvPr/>
        </p:nvSpPr>
        <p:spPr>
          <a:xfrm>
            <a:off x="304800" y="5334000"/>
            <a:ext cx="4419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∴∠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A+∠B+∠ACB=180°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0282" name="文本框 10281"/>
          <p:cNvSpPr txBox="1"/>
          <p:nvPr/>
        </p:nvSpPr>
        <p:spPr>
          <a:xfrm>
            <a:off x="8382000" y="58674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endParaRPr lang="en-US" altLang="zh-CN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83" name="文本框 10282"/>
          <p:cNvSpPr txBox="1"/>
          <p:nvPr/>
        </p:nvSpPr>
        <p:spPr>
          <a:xfrm>
            <a:off x="4267200" y="5984875"/>
            <a:ext cx="439738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000" b="1">
                <a:latin typeface="Times New Roman" panose="02020603050405020304" pitchFamily="18" charset="0"/>
              </a:rPr>
              <a:t>×</a:t>
            </a:r>
            <a:endParaRPr lang="en-US" altLang="zh-CN" sz="2000" b="1">
              <a:latin typeface="Times New Roman" panose="02020603050405020304" pitchFamily="18" charset="0"/>
            </a:endParaRPr>
          </a:p>
        </p:txBody>
      </p:sp>
      <p:sp>
        <p:nvSpPr>
          <p:cNvPr id="10284" name="文本框 10283"/>
          <p:cNvSpPr txBox="1"/>
          <p:nvPr/>
        </p:nvSpPr>
        <p:spPr>
          <a:xfrm>
            <a:off x="7893050" y="6096000"/>
            <a:ext cx="439738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000" b="1">
                <a:latin typeface="Times New Roman" panose="02020603050405020304" pitchFamily="18" charset="0"/>
              </a:rPr>
              <a:t>×</a:t>
            </a:r>
            <a:endParaRPr lang="en-US" altLang="zh-CN" sz="2000" b="1">
              <a:latin typeface="Times New Roman" panose="02020603050405020304" pitchFamily="18" charset="0"/>
            </a:endParaRPr>
          </a:p>
        </p:txBody>
      </p:sp>
      <p:sp>
        <p:nvSpPr>
          <p:cNvPr id="10285" name="上箭头 10284"/>
          <p:cNvSpPr/>
          <p:nvPr/>
        </p:nvSpPr>
        <p:spPr>
          <a:xfrm rot="2531091">
            <a:off x="5181600" y="4560888"/>
            <a:ext cx="152400" cy="990600"/>
          </a:xfrm>
          <a:prstGeom prst="upArrow">
            <a:avLst>
              <a:gd name="adj1" fmla="val 50000"/>
              <a:gd name="adj2" fmla="val 1625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286" name="上箭头 10285"/>
          <p:cNvSpPr/>
          <p:nvPr/>
        </p:nvSpPr>
        <p:spPr>
          <a:xfrm rot="2531091">
            <a:off x="8534400" y="5094288"/>
            <a:ext cx="152400" cy="990600"/>
          </a:xfrm>
          <a:prstGeom prst="upArrow">
            <a:avLst>
              <a:gd name="adj1" fmla="val 50000"/>
              <a:gd name="adj2" fmla="val 1625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287" name="文本框 10286"/>
          <p:cNvSpPr txBox="1"/>
          <p:nvPr/>
        </p:nvSpPr>
        <p:spPr>
          <a:xfrm>
            <a:off x="3048000" y="2590800"/>
            <a:ext cx="869950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5400">
                <a:solidFill>
                  <a:srgbClr val="FF0000"/>
                </a:solidFill>
                <a:latin typeface="Times New Roman" panose="02020603050405020304" pitchFamily="18" charset="0"/>
              </a:rPr>
              <a:t>？</a:t>
            </a:r>
            <a:endParaRPr lang="zh-CN" altLang="en-US" sz="5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88" name="文本框 10287"/>
          <p:cNvSpPr txBox="1"/>
          <p:nvPr/>
        </p:nvSpPr>
        <p:spPr>
          <a:xfrm>
            <a:off x="3581400" y="3276600"/>
            <a:ext cx="873125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5400" b="1">
                <a:solidFill>
                  <a:srgbClr val="FF0000"/>
                </a:solidFill>
                <a:latin typeface="Times New Roman" panose="02020603050405020304" pitchFamily="18" charset="0"/>
              </a:rPr>
              <a:t>？</a:t>
            </a:r>
            <a:endParaRPr lang="zh-CN" altLang="en-US" sz="5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89" name="文本框 10288"/>
          <p:cNvSpPr txBox="1"/>
          <p:nvPr/>
        </p:nvSpPr>
        <p:spPr>
          <a:xfrm>
            <a:off x="2057400" y="3429000"/>
            <a:ext cx="43513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  <a:scene3d>
              <a:camera prst="orthographicFront"/>
              <a:lightRig rig="threePt" dir="t"/>
            </a:scene3d>
          </a:bodyPr>
          <a:p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(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两直线平行，同位角相等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)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0290" name="文本框 10289"/>
          <p:cNvSpPr txBox="1"/>
          <p:nvPr/>
        </p:nvSpPr>
        <p:spPr>
          <a:xfrm>
            <a:off x="2743200" y="4419600"/>
            <a:ext cx="869950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5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？</a:t>
            </a:r>
            <a:endParaRPr lang="zh-CN" altLang="en-US" sz="54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0291" name="文本框 10290"/>
          <p:cNvSpPr txBox="1"/>
          <p:nvPr/>
        </p:nvSpPr>
        <p:spPr>
          <a:xfrm>
            <a:off x="2514600" y="5943600"/>
            <a:ext cx="5413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>
                <a:solidFill>
                  <a:srgbClr val="FFFF66"/>
                </a:solidFill>
                <a:latin typeface="Times New Roman" panose="02020603050405020304" pitchFamily="18" charset="0"/>
              </a:rPr>
              <a:t>？</a:t>
            </a:r>
            <a:endParaRPr lang="zh-CN" altLang="en-US" sz="2800" b="1">
              <a:solidFill>
                <a:srgbClr val="FFFF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92" name="文本框 10291"/>
          <p:cNvSpPr txBox="1"/>
          <p:nvPr/>
        </p:nvSpPr>
        <p:spPr>
          <a:xfrm>
            <a:off x="1752600" y="5943600"/>
            <a:ext cx="18510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  <a:scene3d>
              <a:camera prst="orthographicFront"/>
              <a:lightRig rig="threePt" dir="t"/>
            </a:scene3d>
          </a:bodyPr>
          <a:p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(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等量代换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)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0293" name="文本框 10292"/>
          <p:cNvSpPr txBox="1"/>
          <p:nvPr/>
        </p:nvSpPr>
        <p:spPr>
          <a:xfrm>
            <a:off x="304800" y="2154238"/>
            <a:ext cx="333533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>
                <a:latin typeface="Times New Roman" panose="02020603050405020304" pitchFamily="18" charset="0"/>
              </a:rPr>
              <a:t>作</a:t>
            </a:r>
            <a:r>
              <a:rPr lang="en-US" altLang="zh-CN" sz="2800" b="1">
                <a:latin typeface="Times New Roman" panose="02020603050405020304" pitchFamily="18" charset="0"/>
              </a:rPr>
              <a:t>BC</a:t>
            </a:r>
            <a:r>
              <a:rPr lang="zh-CN" altLang="en-US" sz="2800" b="1">
                <a:latin typeface="Times New Roman" panose="02020603050405020304" pitchFamily="18" charset="0"/>
              </a:rPr>
              <a:t>的延长线</a:t>
            </a:r>
            <a:r>
              <a:rPr lang="en-US" altLang="zh-CN" sz="2800" b="1">
                <a:latin typeface="Times New Roman" panose="02020603050405020304" pitchFamily="18" charset="0"/>
              </a:rPr>
              <a:t>CD</a:t>
            </a:r>
            <a:r>
              <a:rPr lang="zh-CN" altLang="en-US" sz="2800" b="1">
                <a:latin typeface="Times New Roman" panose="02020603050405020304" pitchFamily="18" charset="0"/>
              </a:rPr>
              <a:t>，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300"/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300"/>
                                        <p:tgtEl>
                                          <p:spTgt spid="102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99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300"/>
                                        <p:tgtEl>
                                          <p:spTgt spid="102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6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300"/>
                                        <p:tgtEl>
                                          <p:spTgt spid="10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300"/>
                                        <p:tgtEl>
                                          <p:spTgt spid="10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300"/>
                                        <p:tgtEl>
                                          <p:spTgt spid="10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3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300"/>
                                        <p:tgtEl>
                                          <p:spTgt spid="10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9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300"/>
                                        <p:tgtEl>
                                          <p:spTgt spid="1027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2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300"/>
                                        <p:tgtEl>
                                          <p:spTgt spid="1028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300"/>
                                        <p:tgtEl>
                                          <p:spTgt spid="10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300"/>
                                        <p:tgtEl>
                                          <p:spTgt spid="10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0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300"/>
                                        <p:tgtEl>
                                          <p:spTgt spid="10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99"/>
                            </p:stCondLst>
                            <p:childTnLst>
                              <p:par>
                                <p:cTn id="1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300"/>
                                        <p:tgtEl>
                                          <p:spTgt spid="10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300"/>
                                        <p:tgtEl>
                                          <p:spTgt spid="10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100"/>
                            </p:stCondLst>
                            <p:childTnLst>
                              <p:par>
                                <p:cTn id="1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300"/>
                                        <p:tgtEl>
                                          <p:spTgt spid="10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300"/>
                                        <p:tgtEl>
                                          <p:spTgt spid="10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800"/>
                            </p:stCondLst>
                            <p:childTnLst>
                              <p:par>
                                <p:cTn id="1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0292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8" grpId="0"/>
      <p:bldP spid="10269" grpId="0"/>
      <p:bldP spid="10271" grpId="0"/>
      <p:bldP spid="10272" grpId="0"/>
      <p:bldP spid="10273" grpId="0"/>
      <p:bldP spid="10274" grpId="0"/>
      <p:bldP spid="10275" grpId="0"/>
      <p:bldP spid="10276" grpId="0"/>
      <p:bldP spid="10277" grpId="0"/>
      <p:bldP spid="10278" grpId="0"/>
      <p:bldP spid="10279" grpId="0"/>
      <p:bldP spid="10280" grpId="0"/>
      <p:bldP spid="10281" grpId="0"/>
      <p:bldP spid="10282" grpId="0"/>
      <p:bldP spid="10283" grpId="0"/>
      <p:bldP spid="10284" grpId="0"/>
      <p:bldP spid="10287" grpId="0"/>
      <p:bldP spid="10288" grpId="0"/>
      <p:bldP spid="10289" grpId="0"/>
      <p:bldP spid="10290" grpId="0"/>
      <p:bldP spid="10291" grpId="0"/>
      <p:bldP spid="10292" grpId="0" build="p"/>
      <p:bldP spid="1029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Text Box 2"/>
          <p:cNvSpPr txBox="1"/>
          <p:nvPr/>
        </p:nvSpPr>
        <p:spPr>
          <a:xfrm>
            <a:off x="0" y="1557338"/>
            <a:ext cx="6408738" cy="28368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CC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证法</a:t>
            </a:r>
            <a:r>
              <a:rPr lang="en-US" altLang="zh-CN" sz="3600" b="1">
                <a:solidFill>
                  <a:srgbClr val="CC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3</a:t>
            </a:r>
            <a:r>
              <a:rPr lang="zh-CN" altLang="en-US" sz="3600" b="1" dirty="0">
                <a:solidFill>
                  <a:srgbClr val="CC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：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过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作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</a:rPr>
              <a:t>EF∥BA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，</a:t>
            </a:r>
            <a:endParaRPr lang="zh-CN" altLang="en-US" sz="2800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       </a:t>
            </a:r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</a:rPr>
              <a:t>∵ </a:t>
            </a:r>
            <a:r>
              <a:rPr lang="en-US" altLang="zh-CN" sz="2800" b="1">
                <a:solidFill>
                  <a:schemeClr val="tx2"/>
                </a:solidFill>
                <a:latin typeface="宋体" panose="02010600030101010101" pitchFamily="2" charset="-122"/>
              </a:rPr>
              <a:t>EF∥BA</a:t>
            </a:r>
            <a:endParaRPr lang="en-US" altLang="zh-CN" sz="2800" b="1">
              <a:solidFill>
                <a:schemeClr val="tx2"/>
              </a:solidFill>
              <a:latin typeface="宋体" panose="02010600030101010101" pitchFamily="2" charset="-122"/>
            </a:endParaRPr>
          </a:p>
          <a:p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</a:rPr>
              <a:t>      ∴∠B=∠2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方正舒体" panose="02010601030101010101" pitchFamily="2" charset="-122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两直线平行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内错角相等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)</a:t>
            </a:r>
            <a:r>
              <a:rPr lang="en-US" altLang="zh-CN" sz="2800" b="1">
                <a:solidFill>
                  <a:schemeClr val="tx2"/>
                </a:solidFill>
                <a:latin typeface="宋体" panose="02010600030101010101" pitchFamily="2" charset="-122"/>
              </a:rPr>
              <a:t> </a:t>
            </a:r>
            <a:endParaRPr lang="en-US" altLang="zh-CN" sz="2800" b="1">
              <a:solidFill>
                <a:schemeClr val="tx2"/>
              </a:solidFill>
              <a:latin typeface="宋体" panose="02010600030101010101" pitchFamily="2" charset="-122"/>
            </a:endParaRPr>
          </a:p>
          <a:p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</a:rPr>
              <a:t>          ∠C=∠1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方正舒体" panose="02010601030101010101" pitchFamily="2" charset="-122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两直线平行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内错角相等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)</a:t>
            </a:r>
            <a:r>
              <a:rPr lang="en-US" altLang="zh-CN" sz="2800" b="1">
                <a:solidFill>
                  <a:schemeClr val="tx2"/>
                </a:solidFill>
                <a:latin typeface="宋体" panose="02010600030101010101" pitchFamily="2" charset="-122"/>
              </a:rPr>
              <a:t> </a:t>
            </a:r>
            <a:endParaRPr lang="en-US" altLang="zh-CN" sz="2800" b="1">
              <a:solidFill>
                <a:schemeClr val="tx2"/>
              </a:solidFill>
              <a:latin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又  ∵∠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</a:rPr>
              <a:t>2+∠1+∠BAC=180°</a:t>
            </a:r>
            <a:endParaRPr lang="en-US" altLang="zh-CN" sz="2800" b="1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>
                <a:solidFill>
                  <a:schemeClr val="tx2"/>
                </a:solidFill>
                <a:latin typeface="Arial" panose="020B0604020202020204" pitchFamily="34" charset="0"/>
              </a:rPr>
              <a:t>     ∴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</a:rPr>
              <a:t>∠B+∠C+∠BAC=180</a:t>
            </a: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</a:rPr>
              <a:t>°</a:t>
            </a:r>
            <a:endParaRPr lang="en-US" altLang="zh-CN" sz="32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5148263" y="4076700"/>
            <a:ext cx="3382962" cy="2297113"/>
            <a:chOff x="192" y="2707"/>
            <a:chExt cx="2544" cy="1660"/>
          </a:xfrm>
        </p:grpSpPr>
        <p:sp>
          <p:nvSpPr>
            <p:cNvPr id="28676" name="Arc 4"/>
            <p:cNvSpPr/>
            <p:nvPr/>
          </p:nvSpPr>
          <p:spPr>
            <a:xfrm rot="3738071">
              <a:off x="1476" y="3036"/>
              <a:ext cx="223" cy="103"/>
            </a:xfrm>
            <a:custGeom>
              <a:avLst/>
              <a:gdLst>
                <a:gd name="txL" fmla="*/ 0 w 21600"/>
                <a:gd name="txT" fmla="*/ 0 h 28222"/>
                <a:gd name="txR" fmla="*/ 21600 w 21600"/>
                <a:gd name="txB" fmla="*/ 28222 h 28222"/>
              </a:gdLst>
              <a:ahLst/>
              <a:cxnLst>
                <a:cxn ang="0">
                  <a:pos x="11" y="0"/>
                </a:cxn>
                <a:cxn ang="0">
                  <a:pos x="212" y="103"/>
                </a:cxn>
                <a:cxn ang="0">
                  <a:pos x="0" y="79"/>
                </a:cxn>
              </a:cxnLst>
              <a:rect l="txL" t="txT" r="txR" b="txB"/>
              <a:pathLst>
                <a:path w="21600" h="28222" fill="none">
                  <a:moveTo>
                    <a:pt x="1077" y="-1"/>
                  </a:moveTo>
                  <a:cubicBezTo>
                    <a:pt x="12573" y="573"/>
                    <a:pt x="21600" y="10062"/>
                    <a:pt x="21600" y="21573"/>
                  </a:cubicBezTo>
                  <a:cubicBezTo>
                    <a:pt x="21600" y="23830"/>
                    <a:pt x="21246" y="26074"/>
                    <a:pt x="20551" y="28222"/>
                  </a:cubicBezTo>
                </a:path>
                <a:path w="21600" h="28222" stroke="0">
                  <a:moveTo>
                    <a:pt x="1077" y="-1"/>
                  </a:moveTo>
                  <a:cubicBezTo>
                    <a:pt x="12573" y="573"/>
                    <a:pt x="21600" y="10062"/>
                    <a:pt x="21600" y="21573"/>
                  </a:cubicBezTo>
                  <a:cubicBezTo>
                    <a:pt x="21600" y="23830"/>
                    <a:pt x="21246" y="26074"/>
                    <a:pt x="20551" y="28222"/>
                  </a:cubicBezTo>
                  <a:lnTo>
                    <a:pt x="0" y="21573"/>
                  </a:lnTo>
                  <a:close/>
                </a:path>
              </a:pathLst>
            </a:custGeom>
            <a:noFill/>
            <a:ln w="5715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sp>
          <p:nvSpPr>
            <p:cNvPr id="28677" name="Arc 5"/>
            <p:cNvSpPr/>
            <p:nvPr/>
          </p:nvSpPr>
          <p:spPr>
            <a:xfrm rot="9674223">
              <a:off x="1056" y="2976"/>
              <a:ext cx="233" cy="264"/>
            </a:xfrm>
            <a:custGeom>
              <a:avLst/>
              <a:gdLst>
                <a:gd name="txL" fmla="*/ 0 w 21600"/>
                <a:gd name="txT" fmla="*/ 0 h 32491"/>
                <a:gd name="txR" fmla="*/ 21600 w 21600"/>
                <a:gd name="txB" fmla="*/ 32491 h 32491"/>
              </a:gdLst>
              <a:ahLst/>
              <a:cxnLst>
                <a:cxn ang="0">
                  <a:pos x="72" y="0"/>
                </a:cxn>
                <a:cxn ang="0">
                  <a:pos x="194" y="264"/>
                </a:cxn>
                <a:cxn ang="0">
                  <a:pos x="0" y="167"/>
                </a:cxn>
              </a:cxnLst>
              <a:rect l="txL" t="txT" r="txR" b="txB"/>
              <a:pathLst>
                <a:path w="21600" h="32491" fill="none">
                  <a:moveTo>
                    <a:pt x="6649" y="-1"/>
                  </a:moveTo>
                  <a:cubicBezTo>
                    <a:pt x="15561" y="2883"/>
                    <a:pt x="21600" y="11183"/>
                    <a:pt x="21600" y="20551"/>
                  </a:cubicBezTo>
                  <a:cubicBezTo>
                    <a:pt x="21600" y="24798"/>
                    <a:pt x="20347" y="28951"/>
                    <a:pt x="17999" y="32490"/>
                  </a:cubicBezTo>
                </a:path>
                <a:path w="21600" h="32491" stroke="0">
                  <a:moveTo>
                    <a:pt x="6649" y="-1"/>
                  </a:moveTo>
                  <a:cubicBezTo>
                    <a:pt x="15561" y="2883"/>
                    <a:pt x="21600" y="11183"/>
                    <a:pt x="21600" y="20551"/>
                  </a:cubicBezTo>
                  <a:cubicBezTo>
                    <a:pt x="21600" y="24798"/>
                    <a:pt x="20347" y="28951"/>
                    <a:pt x="17999" y="32490"/>
                  </a:cubicBezTo>
                  <a:lnTo>
                    <a:pt x="0" y="20551"/>
                  </a:lnTo>
                  <a:close/>
                </a:path>
              </a:pathLst>
            </a:custGeom>
            <a:noFill/>
            <a:ln w="5715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grpSp>
          <p:nvGrpSpPr>
            <p:cNvPr id="28678" name="Group 6"/>
            <p:cNvGrpSpPr/>
            <p:nvPr/>
          </p:nvGrpSpPr>
          <p:grpSpPr>
            <a:xfrm>
              <a:off x="192" y="2707"/>
              <a:ext cx="2544" cy="1660"/>
              <a:chOff x="192" y="2707"/>
              <a:chExt cx="2544" cy="1660"/>
            </a:xfrm>
          </p:grpSpPr>
          <p:sp>
            <p:nvSpPr>
              <p:cNvPr id="28679" name="Text Box 7"/>
              <p:cNvSpPr txBox="1"/>
              <p:nvPr/>
            </p:nvSpPr>
            <p:spPr>
              <a:xfrm>
                <a:off x="2208" y="2784"/>
                <a:ext cx="349" cy="4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3600" b="1">
                    <a:latin typeface="Times New Roman" panose="02020603050405020304" pitchFamily="18" charset="0"/>
                  </a:rPr>
                  <a:t>F</a:t>
                </a:r>
                <a:endParaRPr lang="en-US" altLang="zh-CN" sz="36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8680" name="Rectangle 8"/>
              <p:cNvSpPr/>
              <p:nvPr/>
            </p:nvSpPr>
            <p:spPr>
              <a:xfrm>
                <a:off x="864" y="3024"/>
                <a:ext cx="240" cy="3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solidFill>
                      <a:srgbClr val="000000"/>
                    </a:solidFill>
                    <a:latin typeface="Arial" panose="020B0604020202020204" pitchFamily="34" charset="0"/>
                  </a:rPr>
                  <a:t>2</a:t>
                </a:r>
                <a:endParaRPr lang="en-US" altLang="zh-CN" sz="32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8681" name="Rectangle 9"/>
              <p:cNvSpPr/>
              <p:nvPr/>
            </p:nvSpPr>
            <p:spPr>
              <a:xfrm>
                <a:off x="1679" y="3024"/>
                <a:ext cx="240" cy="30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rgbClr val="000000"/>
                    </a:solidFill>
                    <a:latin typeface="Arial" panose="020B0604020202020204" pitchFamily="34" charset="0"/>
                  </a:rPr>
                  <a:t>1</a:t>
                </a:r>
                <a:endParaRPr lang="en-US" altLang="zh-CN" sz="2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8682" name="Line 10"/>
              <p:cNvSpPr/>
              <p:nvPr/>
            </p:nvSpPr>
            <p:spPr>
              <a:xfrm flipH="1">
                <a:off x="792" y="2999"/>
                <a:ext cx="537" cy="963"/>
              </a:xfrm>
              <a:prstGeom prst="line">
                <a:avLst/>
              </a:prstGeom>
              <a:ln w="57150" cap="flat" cmpd="sng">
                <a:solidFill>
                  <a:srgbClr val="00008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8683" name="Line 11"/>
              <p:cNvSpPr/>
              <p:nvPr/>
            </p:nvSpPr>
            <p:spPr>
              <a:xfrm>
                <a:off x="792" y="3962"/>
                <a:ext cx="1690" cy="1"/>
              </a:xfrm>
              <a:prstGeom prst="line">
                <a:avLst/>
              </a:prstGeom>
              <a:ln w="57150" cap="flat" cmpd="sng">
                <a:solidFill>
                  <a:srgbClr val="00008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8684" name="Line 12"/>
              <p:cNvSpPr/>
              <p:nvPr/>
            </p:nvSpPr>
            <p:spPr>
              <a:xfrm>
                <a:off x="1344" y="2995"/>
                <a:ext cx="1153" cy="963"/>
              </a:xfrm>
              <a:prstGeom prst="line">
                <a:avLst/>
              </a:prstGeom>
              <a:ln w="57150" cap="flat" cmpd="sng">
                <a:solidFill>
                  <a:srgbClr val="00008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8685" name="Line 13"/>
              <p:cNvSpPr/>
              <p:nvPr/>
            </p:nvSpPr>
            <p:spPr>
              <a:xfrm>
                <a:off x="480" y="2976"/>
                <a:ext cx="1800" cy="1"/>
              </a:xfrm>
              <a:prstGeom prst="line">
                <a:avLst/>
              </a:prstGeom>
              <a:ln w="57150" cap="flat" cmpd="sng">
                <a:solidFill>
                  <a:srgbClr val="FF0000"/>
                </a:solidFill>
                <a:prstDash val="sysDot"/>
                <a:headEnd type="none" w="med" len="med"/>
                <a:tailEnd type="none" w="med" len="med"/>
              </a:ln>
            </p:spPr>
          </p:sp>
          <p:sp>
            <p:nvSpPr>
              <p:cNvPr id="28686" name="Rectangle 14"/>
              <p:cNvSpPr/>
              <p:nvPr/>
            </p:nvSpPr>
            <p:spPr>
              <a:xfrm>
                <a:off x="192" y="2736"/>
                <a:ext cx="324" cy="4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700" b="1">
                    <a:solidFill>
                      <a:srgbClr val="000000"/>
                    </a:solidFill>
                    <a:latin typeface="Arial" panose="020B0604020202020204" pitchFamily="34" charset="0"/>
                  </a:rPr>
                  <a:t>E</a:t>
                </a:r>
                <a:endParaRPr lang="en-US" altLang="zh-CN" sz="4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8687" name="Rectangle 15"/>
              <p:cNvSpPr/>
              <p:nvPr/>
            </p:nvSpPr>
            <p:spPr>
              <a:xfrm>
                <a:off x="2352" y="4003"/>
                <a:ext cx="384" cy="36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300" b="1">
                    <a:solidFill>
                      <a:srgbClr val="000000"/>
                    </a:solidFill>
                    <a:latin typeface="Arial" panose="020B0604020202020204" pitchFamily="34" charset="0"/>
                  </a:rPr>
                  <a:t>C</a:t>
                </a:r>
                <a:endParaRPr lang="en-US" altLang="zh-CN" sz="4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8688" name="Rectangle 16"/>
              <p:cNvSpPr/>
              <p:nvPr/>
            </p:nvSpPr>
            <p:spPr>
              <a:xfrm>
                <a:off x="720" y="3955"/>
                <a:ext cx="402" cy="31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900" b="1">
                    <a:solidFill>
                      <a:srgbClr val="000000"/>
                    </a:solidFill>
                    <a:latin typeface="Arial" panose="020B0604020202020204" pitchFamily="34" charset="0"/>
                  </a:rPr>
                  <a:t>B</a:t>
                </a:r>
                <a:endParaRPr lang="en-US" altLang="zh-CN" sz="40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8689" name="Rectangle 17"/>
              <p:cNvSpPr/>
              <p:nvPr/>
            </p:nvSpPr>
            <p:spPr>
              <a:xfrm>
                <a:off x="1249" y="2707"/>
                <a:ext cx="389" cy="31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900" b="1">
                    <a:solidFill>
                      <a:srgbClr val="000000"/>
                    </a:solidFill>
                    <a:latin typeface="Arial" panose="020B0604020202020204" pitchFamily="34" charset="0"/>
                  </a:rPr>
                  <a:t>A</a:t>
                </a:r>
                <a:endParaRPr lang="en-US" altLang="zh-CN" sz="4000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28690" name="Text Box 19"/>
          <p:cNvSpPr txBox="1"/>
          <p:nvPr/>
        </p:nvSpPr>
        <p:spPr>
          <a:xfrm>
            <a:off x="2195513" y="476250"/>
            <a:ext cx="5689600" cy="67945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仿宋_GB2312" pitchFamily="49" charset="-122"/>
              </a:rPr>
              <a:t>  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仿宋_GB2312" pitchFamily="49" charset="-122"/>
              </a:rPr>
              <a:t>三角形的内角和等于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仿宋_GB2312" pitchFamily="49" charset="-122"/>
              </a:rPr>
              <a:t>180</a:t>
            </a:r>
            <a:r>
              <a:rPr lang="en-US" altLang="zh-CN" sz="3600" b="1" baseline="30000">
                <a:solidFill>
                  <a:srgbClr val="FF3300"/>
                </a:solidFill>
                <a:latin typeface="Times New Roman" panose="02020603050405020304" pitchFamily="18" charset="0"/>
                <a:ea typeface="仿宋_GB2312" pitchFamily="49" charset="-122"/>
              </a:rPr>
              <a:t>0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仿宋_GB2312" pitchFamily="49" charset="-122"/>
              </a:rPr>
              <a:t>.</a:t>
            </a:r>
            <a:endParaRPr lang="en-US" altLang="zh-CN" sz="3600" b="1">
              <a:solidFill>
                <a:schemeClr val="tx2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</p:spTree>
  </p:cSld>
  <p:clrMapOvr>
    <a:masterClrMapping/>
  </p:clrMapOvr>
  <p:transition>
    <p:wheel spokes="4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AutoShape 3"/>
          <p:cNvSpPr/>
          <p:nvPr/>
        </p:nvSpPr>
        <p:spPr>
          <a:xfrm>
            <a:off x="47625" y="0"/>
            <a:ext cx="3203575" cy="1079500"/>
          </a:xfrm>
          <a:prstGeom prst="horizontalScroll">
            <a:avLst>
              <a:gd name="adj" fmla="val 12500"/>
            </a:avLst>
          </a:prstGeom>
          <a:gradFill rotWithShape="0">
            <a:gsLst>
              <a:gs pos="0">
                <a:srgbClr val="FFEDED"/>
              </a:gs>
              <a:gs pos="100000">
                <a:srgbClr val="FFFFFF"/>
              </a:gs>
            </a:gsLst>
            <a:path path="rect">
              <a:fillToRect r="100000" b="100000"/>
            </a:path>
            <a:tileRect/>
          </a:gradFill>
          <a:ln w="9525" cap="flat" cmpd="sng">
            <a:solidFill>
              <a:srgbClr val="000099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27651" name="Text Box 4"/>
          <p:cNvSpPr txBox="1"/>
          <p:nvPr/>
        </p:nvSpPr>
        <p:spPr>
          <a:xfrm>
            <a:off x="0" y="260350"/>
            <a:ext cx="3362325" cy="57943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 eaLnBrk="0" hangingPunct="0"/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开启           智慧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pic>
        <p:nvPicPr>
          <p:cNvPr id="27652" name="Picture 5" descr="钥匙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47775" y="193675"/>
            <a:ext cx="803275" cy="714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3" name="Text Box 6"/>
          <p:cNvSpPr txBox="1"/>
          <p:nvPr/>
        </p:nvSpPr>
        <p:spPr>
          <a:xfrm>
            <a:off x="3490913" y="-26987"/>
            <a:ext cx="4897437" cy="1066800"/>
          </a:xfrm>
          <a:prstGeom prst="rect">
            <a:avLst/>
          </a:prstGeom>
          <a:noFill/>
          <a:ln w="127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你还有其他方法来证明三角形内角和定理吗？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27654" name="Text Box 8"/>
          <p:cNvSpPr txBox="1"/>
          <p:nvPr/>
        </p:nvSpPr>
        <p:spPr>
          <a:xfrm>
            <a:off x="1116013" y="1022350"/>
            <a:ext cx="6651625" cy="8223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b="1" dirty="0">
                <a:solidFill>
                  <a:srgbClr val="000099"/>
                </a:solidFill>
                <a:latin typeface="Arial" panose="020B0604020202020204" pitchFamily="34" charset="0"/>
              </a:rPr>
              <a:t>添加辅助线思路：</a:t>
            </a:r>
            <a:r>
              <a:rPr lang="en-US" altLang="zh-CN" b="1">
                <a:solidFill>
                  <a:srgbClr val="000099"/>
                </a:solidFill>
                <a:latin typeface="Arial" panose="020B0604020202020204" pitchFamily="34" charset="0"/>
              </a:rPr>
              <a:t>1</a:t>
            </a:r>
            <a:r>
              <a:rPr lang="zh-CN" altLang="en-US" b="1" dirty="0">
                <a:solidFill>
                  <a:srgbClr val="000099"/>
                </a:solidFill>
                <a:latin typeface="Arial" panose="020B0604020202020204" pitchFamily="34" charset="0"/>
              </a:rPr>
              <a:t>、构造平角</a:t>
            </a:r>
            <a:r>
              <a:rPr lang="en-US" altLang="zh-CN" b="1">
                <a:solidFill>
                  <a:srgbClr val="000099"/>
                </a:solidFill>
                <a:latin typeface="Arial" panose="020B0604020202020204" pitchFamily="34" charset="0"/>
              </a:rPr>
              <a:t>2</a:t>
            </a:r>
            <a:r>
              <a:rPr lang="zh-CN" altLang="en-US" b="1" dirty="0">
                <a:solidFill>
                  <a:srgbClr val="000099"/>
                </a:solidFill>
                <a:latin typeface="Arial" panose="020B0604020202020204" pitchFamily="34" charset="0"/>
              </a:rPr>
              <a:t>、构造同旁内角</a:t>
            </a:r>
            <a:endParaRPr lang="zh-CN" altLang="en-US" b="1" dirty="0">
              <a:solidFill>
                <a:srgbClr val="000099"/>
              </a:solidFill>
              <a:latin typeface="Arial" panose="020B0604020202020204" pitchFamily="34" charset="0"/>
            </a:endParaRPr>
          </a:p>
          <a:p>
            <a:pPr algn="ctr"/>
            <a:endParaRPr lang="en-US" altLang="zh-CN" b="1">
              <a:solidFill>
                <a:srgbClr val="000099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Group 10"/>
          <p:cNvGrpSpPr/>
          <p:nvPr/>
        </p:nvGrpSpPr>
        <p:grpSpPr>
          <a:xfrm>
            <a:off x="539750" y="1709738"/>
            <a:ext cx="2303463" cy="2238375"/>
            <a:chOff x="340" y="578"/>
            <a:chExt cx="1802" cy="1292"/>
          </a:xfrm>
        </p:grpSpPr>
        <p:grpSp>
          <p:nvGrpSpPr>
            <p:cNvPr id="27656" name="Group 11"/>
            <p:cNvGrpSpPr/>
            <p:nvPr/>
          </p:nvGrpSpPr>
          <p:grpSpPr>
            <a:xfrm>
              <a:off x="340" y="578"/>
              <a:ext cx="1802" cy="993"/>
              <a:chOff x="340" y="578"/>
              <a:chExt cx="1802" cy="993"/>
            </a:xfrm>
          </p:grpSpPr>
          <p:sp>
            <p:nvSpPr>
              <p:cNvPr id="27657" name="AutoShape 12"/>
              <p:cNvSpPr/>
              <p:nvPr/>
            </p:nvSpPr>
            <p:spPr>
              <a:xfrm>
                <a:off x="555" y="658"/>
                <a:ext cx="1415" cy="729"/>
              </a:xfrm>
              <a:prstGeom prst="triangle">
                <a:avLst>
                  <a:gd name="adj" fmla="val 70454"/>
                </a:avLst>
              </a:prstGeom>
              <a:noFill/>
              <a:ln w="381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1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7658" name="Line 13"/>
              <p:cNvSpPr/>
              <p:nvPr/>
            </p:nvSpPr>
            <p:spPr>
              <a:xfrm>
                <a:off x="640" y="658"/>
                <a:ext cx="901" cy="0"/>
              </a:xfrm>
              <a:prstGeom prst="line">
                <a:avLst/>
              </a:prstGeom>
              <a:ln w="38100" cap="flat" cmpd="sng">
                <a:solidFill>
                  <a:srgbClr val="FF3300"/>
                </a:solidFill>
                <a:prstDash val="sysDot"/>
                <a:headEnd type="none" w="med" len="med"/>
                <a:tailEnd type="none" w="med" len="med"/>
              </a:ln>
            </p:spPr>
          </p:sp>
          <p:sp>
            <p:nvSpPr>
              <p:cNvPr id="27659" name="Text Box 14"/>
              <p:cNvSpPr txBox="1"/>
              <p:nvPr/>
            </p:nvSpPr>
            <p:spPr>
              <a:xfrm>
                <a:off x="1414" y="578"/>
                <a:ext cx="513" cy="21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1800" b="1">
                    <a:solidFill>
                      <a:srgbClr val="FF3300"/>
                    </a:solidFill>
                    <a:latin typeface="Arial" panose="020B0604020202020204" pitchFamily="34" charset="0"/>
                  </a:rPr>
                  <a:t>A</a:t>
                </a:r>
                <a:endPara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660" name="Text Box 15"/>
              <p:cNvSpPr txBox="1"/>
              <p:nvPr/>
            </p:nvSpPr>
            <p:spPr>
              <a:xfrm>
                <a:off x="340" y="1359"/>
                <a:ext cx="301" cy="21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1800" b="1">
                    <a:solidFill>
                      <a:srgbClr val="FF3300"/>
                    </a:solidFill>
                    <a:latin typeface="Arial" panose="020B0604020202020204" pitchFamily="34" charset="0"/>
                  </a:rPr>
                  <a:t>B</a:t>
                </a:r>
                <a:endPara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661" name="Text Box 16"/>
              <p:cNvSpPr txBox="1"/>
              <p:nvPr/>
            </p:nvSpPr>
            <p:spPr>
              <a:xfrm>
                <a:off x="1971" y="1358"/>
                <a:ext cx="171" cy="21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1800" b="1">
                    <a:solidFill>
                      <a:srgbClr val="FF3300"/>
                    </a:solidFill>
                    <a:latin typeface="Arial" panose="020B0604020202020204" pitchFamily="34" charset="0"/>
                  </a:rPr>
                  <a:t>C</a:t>
                </a:r>
                <a:endPara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662" name="Text Box 17"/>
              <p:cNvSpPr txBox="1"/>
              <p:nvPr/>
            </p:nvSpPr>
            <p:spPr>
              <a:xfrm>
                <a:off x="340" y="578"/>
                <a:ext cx="301" cy="21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1800" b="1">
                    <a:solidFill>
                      <a:srgbClr val="FF3300"/>
                    </a:solidFill>
                    <a:latin typeface="Arial" panose="020B0604020202020204" pitchFamily="34" charset="0"/>
                  </a:rPr>
                  <a:t>E</a:t>
                </a:r>
                <a:endPara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7663" name="Text Box 18"/>
            <p:cNvSpPr txBox="1"/>
            <p:nvPr/>
          </p:nvSpPr>
          <p:spPr>
            <a:xfrm>
              <a:off x="812" y="1658"/>
              <a:ext cx="858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FF3300"/>
                  </a:solidFill>
                  <a:latin typeface="Arial" panose="020B0604020202020204" pitchFamily="34" charset="0"/>
                </a:rPr>
                <a:t>图</a:t>
              </a:r>
              <a:r>
                <a:rPr lang="en-US" altLang="zh-CN" sz="1800">
                  <a:solidFill>
                    <a:srgbClr val="FF3300"/>
                  </a:solidFill>
                  <a:latin typeface="Arial" panose="020B0604020202020204" pitchFamily="34" charset="0"/>
                </a:rPr>
                <a:t>1</a:t>
              </a:r>
              <a:endParaRPr lang="en-US" altLang="zh-CN" sz="1800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19"/>
          <p:cNvGrpSpPr/>
          <p:nvPr/>
        </p:nvGrpSpPr>
        <p:grpSpPr>
          <a:xfrm>
            <a:off x="2771775" y="1412875"/>
            <a:ext cx="3024188" cy="2522538"/>
            <a:chOff x="3168" y="912"/>
            <a:chExt cx="2112" cy="2414"/>
          </a:xfrm>
        </p:grpSpPr>
        <p:sp>
          <p:nvSpPr>
            <p:cNvPr id="27665" name="AutoShape 20"/>
            <p:cNvSpPr/>
            <p:nvPr/>
          </p:nvSpPr>
          <p:spPr>
            <a:xfrm>
              <a:off x="3456" y="1200"/>
              <a:ext cx="1440" cy="1296"/>
            </a:xfrm>
            <a:prstGeom prst="triangle">
              <a:avLst>
                <a:gd name="adj" fmla="val 73333"/>
              </a:avLst>
            </a:prstGeom>
            <a:solidFill>
              <a:schemeClr val="bg1"/>
            </a:solidFill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sp>
          <p:nvSpPr>
            <p:cNvPr id="27666" name="Line 21"/>
            <p:cNvSpPr/>
            <p:nvPr/>
          </p:nvSpPr>
          <p:spPr>
            <a:xfrm>
              <a:off x="4032" y="1872"/>
              <a:ext cx="240" cy="624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27667" name="Line 22"/>
            <p:cNvSpPr/>
            <p:nvPr/>
          </p:nvSpPr>
          <p:spPr>
            <a:xfrm flipV="1">
              <a:off x="4272" y="1920"/>
              <a:ext cx="432" cy="576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27668" name="Text Box 23"/>
            <p:cNvSpPr txBox="1"/>
            <p:nvPr/>
          </p:nvSpPr>
          <p:spPr>
            <a:xfrm>
              <a:off x="4366" y="1731"/>
              <a:ext cx="914" cy="3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rPr>
                <a:t>E</a:t>
              </a:r>
              <a:endParaRPr lang="en-US" altLang="zh-CN" sz="18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669" name="Text Box 24"/>
            <p:cNvSpPr txBox="1"/>
            <p:nvPr/>
          </p:nvSpPr>
          <p:spPr>
            <a:xfrm>
              <a:off x="4271" y="912"/>
              <a:ext cx="529" cy="3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rPr>
                <a:t>A</a:t>
              </a:r>
              <a:endParaRPr lang="en-US" altLang="zh-CN" sz="18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670" name="Text Box 25"/>
            <p:cNvSpPr txBox="1"/>
            <p:nvPr/>
          </p:nvSpPr>
          <p:spPr>
            <a:xfrm>
              <a:off x="3168" y="2449"/>
              <a:ext cx="384" cy="3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rPr>
                <a:t>B</a:t>
              </a:r>
              <a:endParaRPr lang="en-US" altLang="zh-CN" sz="18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671" name="Text Box 26"/>
            <p:cNvSpPr txBox="1"/>
            <p:nvPr/>
          </p:nvSpPr>
          <p:spPr>
            <a:xfrm>
              <a:off x="4847" y="2449"/>
              <a:ext cx="289" cy="3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rPr>
                <a:t>C</a:t>
              </a:r>
              <a:endParaRPr lang="en-US" altLang="zh-CN" sz="18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672" name="Text Box 27"/>
            <p:cNvSpPr txBox="1"/>
            <p:nvPr/>
          </p:nvSpPr>
          <p:spPr>
            <a:xfrm>
              <a:off x="4033" y="2497"/>
              <a:ext cx="480" cy="3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18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673" name="Text Box 28"/>
            <p:cNvSpPr txBox="1"/>
            <p:nvPr/>
          </p:nvSpPr>
          <p:spPr>
            <a:xfrm>
              <a:off x="3743" y="1587"/>
              <a:ext cx="386" cy="3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rPr>
                <a:t>F</a:t>
              </a:r>
              <a:endParaRPr lang="en-US" altLang="zh-CN" sz="18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674" name="Text Box 29"/>
            <p:cNvSpPr txBox="1"/>
            <p:nvPr/>
          </p:nvSpPr>
          <p:spPr>
            <a:xfrm>
              <a:off x="3935" y="2975"/>
              <a:ext cx="625" cy="3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FF3300"/>
                  </a:solidFill>
                  <a:latin typeface="Arial" panose="020B0604020202020204" pitchFamily="34" charset="0"/>
                </a:rPr>
                <a:t>图</a:t>
              </a:r>
              <a:r>
                <a:rPr lang="en-US" altLang="zh-CN" sz="1800">
                  <a:solidFill>
                    <a:srgbClr val="FF3300"/>
                  </a:solidFill>
                  <a:latin typeface="Arial" panose="020B0604020202020204" pitchFamily="34" charset="0"/>
                </a:rPr>
                <a:t>2</a:t>
              </a:r>
              <a:endParaRPr lang="en-US" altLang="zh-CN" sz="1800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30"/>
          <p:cNvGrpSpPr/>
          <p:nvPr/>
        </p:nvGrpSpPr>
        <p:grpSpPr>
          <a:xfrm>
            <a:off x="5435600" y="1412875"/>
            <a:ext cx="3457575" cy="2503488"/>
            <a:chOff x="113" y="2069"/>
            <a:chExt cx="2086" cy="2118"/>
          </a:xfrm>
        </p:grpSpPr>
        <p:sp>
          <p:nvSpPr>
            <p:cNvPr id="27676" name="Text Box 31"/>
            <p:cNvSpPr txBox="1"/>
            <p:nvPr/>
          </p:nvSpPr>
          <p:spPr>
            <a:xfrm>
              <a:off x="1292" y="2069"/>
              <a:ext cx="383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rPr>
                <a:t>A</a:t>
              </a:r>
              <a:endParaRPr lang="en-US" altLang="zh-CN" sz="18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27677" name="Group 32"/>
            <p:cNvGrpSpPr/>
            <p:nvPr/>
          </p:nvGrpSpPr>
          <p:grpSpPr>
            <a:xfrm>
              <a:off x="113" y="2251"/>
              <a:ext cx="2086" cy="1936"/>
              <a:chOff x="1066" y="2220"/>
              <a:chExt cx="1480" cy="1437"/>
            </a:xfrm>
          </p:grpSpPr>
          <p:sp>
            <p:nvSpPr>
              <p:cNvPr id="27678" name="AutoShape 33"/>
              <p:cNvSpPr/>
              <p:nvPr/>
            </p:nvSpPr>
            <p:spPr>
              <a:xfrm>
                <a:off x="1276" y="2220"/>
                <a:ext cx="1048" cy="881"/>
              </a:xfrm>
              <a:prstGeom prst="triangle">
                <a:avLst>
                  <a:gd name="adj" fmla="val 73333"/>
                </a:avLst>
              </a:prstGeom>
              <a:solidFill>
                <a:schemeClr val="bg1"/>
              </a:solidFill>
              <a:ln w="381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1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7679" name="Line 34"/>
              <p:cNvSpPr/>
              <p:nvPr/>
            </p:nvSpPr>
            <p:spPr>
              <a:xfrm>
                <a:off x="1791" y="2523"/>
                <a:ext cx="182" cy="590"/>
              </a:xfrm>
              <a:prstGeom prst="line">
                <a:avLst/>
              </a:prstGeom>
              <a:ln w="38100" cap="flat" cmpd="sng">
                <a:solidFill>
                  <a:srgbClr val="FF3300"/>
                </a:solidFill>
                <a:prstDash val="sysDot"/>
                <a:headEnd type="none" w="med" len="med"/>
                <a:tailEnd type="none" w="med" len="med"/>
              </a:ln>
            </p:spPr>
          </p:sp>
          <p:sp>
            <p:nvSpPr>
              <p:cNvPr id="27680" name="Line 35"/>
              <p:cNvSpPr/>
              <p:nvPr/>
            </p:nvSpPr>
            <p:spPr>
              <a:xfrm flipV="1">
                <a:off x="1610" y="2523"/>
                <a:ext cx="499" cy="590"/>
              </a:xfrm>
              <a:prstGeom prst="line">
                <a:avLst/>
              </a:prstGeom>
              <a:ln w="38100" cap="flat" cmpd="sng">
                <a:solidFill>
                  <a:srgbClr val="FF3300"/>
                </a:solidFill>
                <a:prstDash val="sysDot"/>
                <a:headEnd type="none" w="med" len="med"/>
                <a:tailEnd type="none" w="med" len="med"/>
              </a:ln>
            </p:spPr>
          </p:sp>
          <p:sp>
            <p:nvSpPr>
              <p:cNvPr id="27681" name="Text Box 36"/>
              <p:cNvSpPr txBox="1"/>
              <p:nvPr/>
            </p:nvSpPr>
            <p:spPr>
              <a:xfrm>
                <a:off x="1882" y="2341"/>
                <a:ext cx="664" cy="2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1800" b="1">
                    <a:solidFill>
                      <a:srgbClr val="FF3300"/>
                    </a:solidFill>
                    <a:latin typeface="Arial" panose="020B0604020202020204" pitchFamily="34" charset="0"/>
                  </a:rPr>
                  <a:t>N</a:t>
                </a:r>
                <a:endPara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682" name="Text Box 37"/>
              <p:cNvSpPr txBox="1"/>
              <p:nvPr/>
            </p:nvSpPr>
            <p:spPr>
              <a:xfrm>
                <a:off x="1066" y="3068"/>
                <a:ext cx="280" cy="2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1800" b="1">
                    <a:solidFill>
                      <a:srgbClr val="FF3300"/>
                    </a:solidFill>
                    <a:latin typeface="Arial" panose="020B0604020202020204" pitchFamily="34" charset="0"/>
                  </a:rPr>
                  <a:t>B</a:t>
                </a:r>
                <a:endPara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683" name="Text Box 38"/>
              <p:cNvSpPr txBox="1"/>
              <p:nvPr/>
            </p:nvSpPr>
            <p:spPr>
              <a:xfrm>
                <a:off x="2289" y="3068"/>
                <a:ext cx="210" cy="2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1800" b="1">
                    <a:solidFill>
                      <a:srgbClr val="FF3300"/>
                    </a:solidFill>
                    <a:latin typeface="Arial" panose="020B0604020202020204" pitchFamily="34" charset="0"/>
                  </a:rPr>
                  <a:t>C</a:t>
                </a:r>
                <a:endPara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684" name="Text Box 39"/>
              <p:cNvSpPr txBox="1"/>
              <p:nvPr/>
            </p:nvSpPr>
            <p:spPr>
              <a:xfrm>
                <a:off x="1791" y="3067"/>
                <a:ext cx="350" cy="2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1800" b="1">
                    <a:solidFill>
                      <a:srgbClr val="FF3300"/>
                    </a:solidFill>
                    <a:latin typeface="Arial" panose="020B0604020202020204" pitchFamily="34" charset="0"/>
                  </a:rPr>
                  <a:t>T</a:t>
                </a:r>
                <a:endPara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685" name="Text Box 40"/>
              <p:cNvSpPr txBox="1"/>
              <p:nvPr/>
            </p:nvSpPr>
            <p:spPr>
              <a:xfrm>
                <a:off x="1565" y="2341"/>
                <a:ext cx="280" cy="2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1800" b="1">
                    <a:solidFill>
                      <a:srgbClr val="FF3300"/>
                    </a:solidFill>
                    <a:latin typeface="Arial" panose="020B0604020202020204" pitchFamily="34" charset="0"/>
                  </a:rPr>
                  <a:t>S</a:t>
                </a:r>
                <a:endPara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686" name="Text Box 41"/>
              <p:cNvSpPr txBox="1"/>
              <p:nvPr/>
            </p:nvSpPr>
            <p:spPr>
              <a:xfrm>
                <a:off x="1625" y="3427"/>
                <a:ext cx="455" cy="2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zh-CN" altLang="en-US" sz="1800" dirty="0">
                    <a:solidFill>
                      <a:srgbClr val="FF3300"/>
                    </a:solidFill>
                    <a:latin typeface="Arial" panose="020B0604020202020204" pitchFamily="34" charset="0"/>
                  </a:rPr>
                  <a:t>图</a:t>
                </a:r>
                <a:r>
                  <a:rPr lang="en-US" altLang="zh-CN" sz="1800">
                    <a:solidFill>
                      <a:srgbClr val="FF3300"/>
                    </a:solidFill>
                    <a:latin typeface="Arial" panose="020B0604020202020204" pitchFamily="34" charset="0"/>
                  </a:rPr>
                  <a:t>3</a:t>
                </a:r>
                <a:endParaRPr lang="en-US" altLang="zh-CN" sz="1800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687" name="Line 42"/>
              <p:cNvSpPr/>
              <p:nvPr/>
            </p:nvSpPr>
            <p:spPr>
              <a:xfrm>
                <a:off x="1564" y="2795"/>
                <a:ext cx="681" cy="0"/>
              </a:xfrm>
              <a:prstGeom prst="line">
                <a:avLst/>
              </a:prstGeom>
              <a:ln w="38100" cap="flat" cmpd="sng">
                <a:solidFill>
                  <a:srgbClr val="FF6600"/>
                </a:solidFill>
                <a:prstDash val="sysDot"/>
                <a:headEnd type="none" w="med" len="med"/>
                <a:tailEnd type="none" w="med" len="med"/>
              </a:ln>
            </p:spPr>
          </p:sp>
          <p:sp>
            <p:nvSpPr>
              <p:cNvPr id="27688" name="Text Box 43"/>
              <p:cNvSpPr txBox="1"/>
              <p:nvPr/>
            </p:nvSpPr>
            <p:spPr>
              <a:xfrm>
                <a:off x="1791" y="2523"/>
                <a:ext cx="280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1800" b="1">
                    <a:solidFill>
                      <a:srgbClr val="FF3300"/>
                    </a:solidFill>
                    <a:latin typeface="Arial" panose="020B0604020202020204" pitchFamily="34" charset="0"/>
                  </a:rPr>
                  <a:t>P</a:t>
                </a:r>
                <a:endPara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689" name="Text Box 44"/>
              <p:cNvSpPr txBox="1"/>
              <p:nvPr/>
            </p:nvSpPr>
            <p:spPr>
              <a:xfrm>
                <a:off x="1338" y="2614"/>
                <a:ext cx="280" cy="2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1800" b="1">
                    <a:solidFill>
                      <a:srgbClr val="FF3300"/>
                    </a:solidFill>
                    <a:latin typeface="Arial" panose="020B0604020202020204" pitchFamily="34" charset="0"/>
                  </a:rPr>
                  <a:t>Q</a:t>
                </a:r>
                <a:endPara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690" name="Text Box 45"/>
              <p:cNvSpPr txBox="1"/>
              <p:nvPr/>
            </p:nvSpPr>
            <p:spPr>
              <a:xfrm>
                <a:off x="2200" y="2659"/>
                <a:ext cx="280" cy="2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1800" b="1">
                    <a:solidFill>
                      <a:srgbClr val="FF3300"/>
                    </a:solidFill>
                    <a:latin typeface="Arial" panose="020B0604020202020204" pitchFamily="34" charset="0"/>
                  </a:rPr>
                  <a:t>R</a:t>
                </a:r>
                <a:endPara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7691" name="Text Box 46"/>
              <p:cNvSpPr txBox="1"/>
              <p:nvPr/>
            </p:nvSpPr>
            <p:spPr>
              <a:xfrm>
                <a:off x="1474" y="3066"/>
                <a:ext cx="280" cy="2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1800" b="1">
                    <a:solidFill>
                      <a:srgbClr val="FF3300"/>
                    </a:solidFill>
                    <a:latin typeface="Arial" panose="020B0604020202020204" pitchFamily="34" charset="0"/>
                  </a:rPr>
                  <a:t>M</a:t>
                </a:r>
                <a:endPara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Group 47"/>
          <p:cNvGrpSpPr/>
          <p:nvPr/>
        </p:nvGrpSpPr>
        <p:grpSpPr>
          <a:xfrm>
            <a:off x="-36512" y="3846513"/>
            <a:ext cx="3024187" cy="2535237"/>
            <a:chOff x="2971" y="2115"/>
            <a:chExt cx="2391" cy="2111"/>
          </a:xfrm>
        </p:grpSpPr>
        <p:sp>
          <p:nvSpPr>
            <p:cNvPr id="27693" name="Text Box 48"/>
            <p:cNvSpPr txBox="1"/>
            <p:nvPr/>
          </p:nvSpPr>
          <p:spPr>
            <a:xfrm>
              <a:off x="4467" y="2115"/>
              <a:ext cx="384" cy="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rPr>
                <a:t>A</a:t>
              </a:r>
              <a:endParaRPr lang="en-US" altLang="zh-CN" sz="18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694" name="AutoShape 49"/>
            <p:cNvSpPr/>
            <p:nvPr/>
          </p:nvSpPr>
          <p:spPr>
            <a:xfrm>
              <a:off x="3584" y="2297"/>
              <a:ext cx="1477" cy="1186"/>
            </a:xfrm>
            <a:prstGeom prst="triangle">
              <a:avLst>
                <a:gd name="adj" fmla="val 73333"/>
              </a:avLst>
            </a:prstGeom>
            <a:solidFill>
              <a:schemeClr val="bg1"/>
            </a:solidFill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1800" dirty="0">
                <a:latin typeface="Arial" panose="020B0604020202020204" pitchFamily="34" charset="0"/>
              </a:endParaRPr>
            </a:p>
          </p:txBody>
        </p:sp>
        <p:sp>
          <p:nvSpPr>
            <p:cNvPr id="27695" name="Line 50"/>
            <p:cNvSpPr/>
            <p:nvPr/>
          </p:nvSpPr>
          <p:spPr>
            <a:xfrm>
              <a:off x="3563" y="2293"/>
              <a:ext cx="451" cy="1409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27696" name="Line 51"/>
            <p:cNvSpPr/>
            <p:nvPr/>
          </p:nvSpPr>
          <p:spPr>
            <a:xfrm flipV="1">
              <a:off x="3308" y="2293"/>
              <a:ext cx="703" cy="795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27697" name="Text Box 52"/>
            <p:cNvSpPr txBox="1"/>
            <p:nvPr/>
          </p:nvSpPr>
          <p:spPr>
            <a:xfrm>
              <a:off x="3560" y="2115"/>
              <a:ext cx="936" cy="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rPr>
                <a:t>N</a:t>
              </a:r>
              <a:endParaRPr lang="en-US" altLang="zh-CN" sz="18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698" name="Text Box 53"/>
            <p:cNvSpPr txBox="1"/>
            <p:nvPr/>
          </p:nvSpPr>
          <p:spPr>
            <a:xfrm>
              <a:off x="3287" y="3439"/>
              <a:ext cx="396" cy="3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rPr>
                <a:t>B</a:t>
              </a:r>
              <a:endParaRPr lang="en-US" altLang="zh-CN" sz="18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699" name="Text Box 54"/>
            <p:cNvSpPr txBox="1"/>
            <p:nvPr/>
          </p:nvSpPr>
          <p:spPr>
            <a:xfrm>
              <a:off x="5012" y="3439"/>
              <a:ext cx="296" cy="3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rPr>
                <a:t>C</a:t>
              </a:r>
              <a:endParaRPr lang="en-US" altLang="zh-CN" sz="18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700" name="Text Box 55"/>
            <p:cNvSpPr txBox="1"/>
            <p:nvPr/>
          </p:nvSpPr>
          <p:spPr>
            <a:xfrm>
              <a:off x="3742" y="3658"/>
              <a:ext cx="493" cy="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rPr>
                <a:t>T</a:t>
              </a:r>
              <a:endParaRPr lang="en-US" altLang="zh-CN" sz="18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701" name="Text Box 56"/>
            <p:cNvSpPr txBox="1"/>
            <p:nvPr/>
          </p:nvSpPr>
          <p:spPr>
            <a:xfrm>
              <a:off x="3287" y="2115"/>
              <a:ext cx="396" cy="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rPr>
                <a:t>S</a:t>
              </a:r>
              <a:endParaRPr lang="en-US" altLang="zh-CN" sz="18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702" name="Text Box 57"/>
            <p:cNvSpPr txBox="1"/>
            <p:nvPr/>
          </p:nvSpPr>
          <p:spPr>
            <a:xfrm>
              <a:off x="4076" y="3921"/>
              <a:ext cx="640" cy="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FF3300"/>
                  </a:solidFill>
                  <a:latin typeface="Arial" panose="020B0604020202020204" pitchFamily="34" charset="0"/>
                </a:rPr>
                <a:t>图</a:t>
              </a:r>
              <a:r>
                <a:rPr lang="en-US" altLang="zh-CN" sz="1800">
                  <a:solidFill>
                    <a:srgbClr val="FF3300"/>
                  </a:solidFill>
                  <a:latin typeface="Arial" panose="020B0604020202020204" pitchFamily="34" charset="0"/>
                </a:rPr>
                <a:t>4</a:t>
              </a:r>
              <a:endParaRPr lang="en-US" altLang="zh-CN" sz="1800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703" name="Line 58"/>
            <p:cNvSpPr/>
            <p:nvPr/>
          </p:nvSpPr>
          <p:spPr>
            <a:xfrm>
              <a:off x="3243" y="2659"/>
              <a:ext cx="1814" cy="0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27704" name="Text Box 59"/>
            <p:cNvSpPr txBox="1"/>
            <p:nvPr/>
          </p:nvSpPr>
          <p:spPr>
            <a:xfrm>
              <a:off x="3584" y="2297"/>
              <a:ext cx="394" cy="3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rPr>
                <a:t>P</a:t>
              </a:r>
              <a:endParaRPr lang="en-US" altLang="zh-CN" sz="18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705" name="Text Box 60"/>
            <p:cNvSpPr txBox="1"/>
            <p:nvPr/>
          </p:nvSpPr>
          <p:spPr>
            <a:xfrm>
              <a:off x="2971" y="2479"/>
              <a:ext cx="396" cy="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rPr>
                <a:t>Q</a:t>
              </a:r>
              <a:endParaRPr lang="en-US" altLang="zh-CN" sz="18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706" name="Text Box 61"/>
            <p:cNvSpPr txBox="1"/>
            <p:nvPr/>
          </p:nvSpPr>
          <p:spPr>
            <a:xfrm>
              <a:off x="4966" y="2524"/>
              <a:ext cx="396" cy="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rPr>
                <a:t>R</a:t>
              </a:r>
              <a:endParaRPr lang="en-US" altLang="zh-CN" sz="18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7707" name="Text Box 62"/>
            <p:cNvSpPr txBox="1"/>
            <p:nvPr/>
          </p:nvSpPr>
          <p:spPr>
            <a:xfrm>
              <a:off x="3136" y="3030"/>
              <a:ext cx="396" cy="30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1800" b="1">
                  <a:solidFill>
                    <a:srgbClr val="FF3300"/>
                  </a:solidFill>
                  <a:latin typeface="Arial" panose="020B0604020202020204" pitchFamily="34" charset="0"/>
                </a:rPr>
                <a:t>M</a:t>
              </a:r>
              <a:endParaRPr lang="en-US" altLang="zh-CN" sz="1800" b="1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8" name="Group 63"/>
          <p:cNvGrpSpPr/>
          <p:nvPr/>
        </p:nvGrpSpPr>
        <p:grpSpPr>
          <a:xfrm>
            <a:off x="2916238" y="3429000"/>
            <a:ext cx="3276600" cy="2952750"/>
            <a:chOff x="1837" y="2160"/>
            <a:chExt cx="2064" cy="1860"/>
          </a:xfrm>
        </p:grpSpPr>
        <p:grpSp>
          <p:nvGrpSpPr>
            <p:cNvPr id="27709" name="Group 64"/>
            <p:cNvGrpSpPr/>
            <p:nvPr/>
          </p:nvGrpSpPr>
          <p:grpSpPr>
            <a:xfrm>
              <a:off x="1837" y="2160"/>
              <a:ext cx="2064" cy="1590"/>
              <a:chOff x="3733" y="2304"/>
              <a:chExt cx="1948" cy="1708"/>
            </a:xfrm>
          </p:grpSpPr>
          <p:sp>
            <p:nvSpPr>
              <p:cNvPr id="27710" name="Text Box 65"/>
              <p:cNvSpPr txBox="1"/>
              <p:nvPr/>
            </p:nvSpPr>
            <p:spPr>
              <a:xfrm rot="6914964">
                <a:off x="4033" y="3223"/>
                <a:ext cx="405" cy="272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lIns="90000" tIns="46800" rIns="90000" bIns="4680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（</a:t>
                </a:r>
                <a:endParaRPr lang="zh-CN" altLang="en-US" b="1" dirty="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11" name="Line 66"/>
              <p:cNvSpPr/>
              <p:nvPr/>
            </p:nvSpPr>
            <p:spPr>
              <a:xfrm flipH="1">
                <a:off x="4021" y="2622"/>
                <a:ext cx="821" cy="112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12" name="Line 67"/>
              <p:cNvSpPr/>
              <p:nvPr/>
            </p:nvSpPr>
            <p:spPr>
              <a:xfrm>
                <a:off x="4021" y="3750"/>
                <a:ext cx="120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13" name="Line 68"/>
              <p:cNvSpPr/>
              <p:nvPr/>
            </p:nvSpPr>
            <p:spPr>
              <a:xfrm>
                <a:off x="4842" y="2622"/>
                <a:ext cx="387" cy="112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14" name="Text Box 69"/>
              <p:cNvSpPr txBox="1"/>
              <p:nvPr/>
            </p:nvSpPr>
            <p:spPr>
              <a:xfrm>
                <a:off x="4741" y="2304"/>
                <a:ext cx="241" cy="30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b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A</a:t>
                </a:r>
                <a:endParaRPr lang="en-US" altLang="zh-CN" b="1">
                  <a:solidFill>
                    <a:schemeClr val="tx2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15" name="Text Box 70"/>
              <p:cNvSpPr txBox="1"/>
              <p:nvPr/>
            </p:nvSpPr>
            <p:spPr>
              <a:xfrm>
                <a:off x="3733" y="3702"/>
                <a:ext cx="230" cy="31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b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B</a:t>
                </a:r>
                <a:endParaRPr lang="en-US" altLang="zh-CN" b="1">
                  <a:solidFill>
                    <a:schemeClr val="tx2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16" name="Text Box 71"/>
              <p:cNvSpPr txBox="1"/>
              <p:nvPr/>
            </p:nvSpPr>
            <p:spPr>
              <a:xfrm>
                <a:off x="5317" y="3654"/>
                <a:ext cx="240" cy="30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b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C</a:t>
                </a:r>
                <a:endParaRPr lang="en-US" altLang="zh-CN" b="1">
                  <a:solidFill>
                    <a:schemeClr val="tx2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17" name="Line 72"/>
              <p:cNvSpPr/>
              <p:nvPr/>
            </p:nvSpPr>
            <p:spPr>
              <a:xfrm flipV="1">
                <a:off x="5221" y="2738"/>
                <a:ext cx="336" cy="1012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27718" name="Line 73"/>
              <p:cNvSpPr/>
              <p:nvPr/>
            </p:nvSpPr>
            <p:spPr>
              <a:xfrm flipV="1">
                <a:off x="4501" y="2641"/>
                <a:ext cx="336" cy="1013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27719" name="Line 74"/>
              <p:cNvSpPr/>
              <p:nvPr/>
            </p:nvSpPr>
            <p:spPr>
              <a:xfrm flipV="1">
                <a:off x="4021" y="2738"/>
                <a:ext cx="336" cy="1012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27720" name="Text Box 75"/>
              <p:cNvSpPr txBox="1"/>
              <p:nvPr/>
            </p:nvSpPr>
            <p:spPr>
              <a:xfrm>
                <a:off x="4068" y="2400"/>
                <a:ext cx="230" cy="30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b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E</a:t>
                </a:r>
                <a:endParaRPr lang="en-US" altLang="zh-CN" b="1">
                  <a:solidFill>
                    <a:schemeClr val="tx2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21" name="Text Box 76"/>
              <p:cNvSpPr txBox="1"/>
              <p:nvPr/>
            </p:nvSpPr>
            <p:spPr>
              <a:xfrm>
                <a:off x="4377" y="3692"/>
                <a:ext cx="240" cy="30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b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D</a:t>
                </a:r>
                <a:endParaRPr lang="en-US" altLang="zh-CN" b="1">
                  <a:solidFill>
                    <a:schemeClr val="tx2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22" name="Text Box 77"/>
              <p:cNvSpPr txBox="1"/>
              <p:nvPr/>
            </p:nvSpPr>
            <p:spPr>
              <a:xfrm>
                <a:off x="5461" y="2449"/>
                <a:ext cx="220" cy="30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b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F</a:t>
                </a:r>
                <a:endParaRPr lang="en-US" altLang="zh-CN" b="1">
                  <a:solidFill>
                    <a:schemeClr val="tx2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23" name="Text Box 78"/>
              <p:cNvSpPr txBox="1"/>
              <p:nvPr/>
            </p:nvSpPr>
            <p:spPr>
              <a:xfrm rot="5673237">
                <a:off x="5082" y="3179"/>
                <a:ext cx="289" cy="272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lIns="90000" tIns="46800" rIns="90000" bIns="4680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（</a:t>
                </a:r>
                <a:endParaRPr lang="zh-CN" altLang="en-US" b="1" dirty="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24" name="Text Box 79"/>
              <p:cNvSpPr txBox="1"/>
              <p:nvPr/>
            </p:nvSpPr>
            <p:spPr>
              <a:xfrm rot="-4575274" flipH="1">
                <a:off x="4420" y="2867"/>
                <a:ext cx="433" cy="272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lIns="90000" tIns="46800" rIns="90000" bIns="4680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（</a:t>
                </a:r>
                <a:endParaRPr lang="zh-CN" altLang="en-US" b="1" dirty="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25" name="Text Box 80"/>
              <p:cNvSpPr txBox="1"/>
              <p:nvPr/>
            </p:nvSpPr>
            <p:spPr>
              <a:xfrm>
                <a:off x="4213" y="3028"/>
                <a:ext cx="200" cy="30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1</a:t>
                </a:r>
                <a:endParaRPr lang="en-US" altLang="zh-CN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26" name="Text Box 81"/>
              <p:cNvSpPr txBox="1"/>
              <p:nvPr/>
            </p:nvSpPr>
            <p:spPr>
              <a:xfrm>
                <a:off x="4453" y="3076"/>
                <a:ext cx="200" cy="30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2</a:t>
                </a:r>
                <a:endParaRPr lang="en-US" altLang="zh-CN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27" name="Text Box 82"/>
              <p:cNvSpPr txBox="1"/>
              <p:nvPr/>
            </p:nvSpPr>
            <p:spPr>
              <a:xfrm>
                <a:off x="4789" y="3028"/>
                <a:ext cx="200" cy="30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3</a:t>
                </a:r>
                <a:endParaRPr lang="en-US" altLang="zh-CN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28" name="Text Box 83"/>
              <p:cNvSpPr txBox="1"/>
              <p:nvPr/>
            </p:nvSpPr>
            <p:spPr>
              <a:xfrm>
                <a:off x="5125" y="3076"/>
                <a:ext cx="200" cy="30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4</a:t>
                </a:r>
                <a:endParaRPr lang="en-US" altLang="zh-CN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29" name="Text Box 84"/>
              <p:cNvSpPr txBox="1"/>
              <p:nvPr/>
            </p:nvSpPr>
            <p:spPr>
              <a:xfrm rot="-5724799">
                <a:off x="4588" y="2791"/>
                <a:ext cx="481" cy="272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lIns="90000" tIns="46800" rIns="90000" bIns="4680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（</a:t>
                </a:r>
                <a:endParaRPr lang="zh-CN" altLang="en-US" b="1" dirty="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27730" name="Text Box 85"/>
            <p:cNvSpPr txBox="1"/>
            <p:nvPr/>
          </p:nvSpPr>
          <p:spPr>
            <a:xfrm>
              <a:off x="2608" y="3789"/>
              <a:ext cx="40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图</a:t>
              </a:r>
              <a:r>
                <a:rPr lang="en-US" altLang="zh-CN" sz="1800">
                  <a:solidFill>
                    <a:srgbClr val="FF3300"/>
                  </a:solidFill>
                  <a:latin typeface="Times New Roman" panose="02020603050405020304" pitchFamily="18" charset="0"/>
                </a:rPr>
                <a:t>5</a:t>
              </a:r>
              <a:endParaRPr lang="en-US" altLang="zh-CN" sz="1800">
                <a:solidFill>
                  <a:srgbClr val="FF33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0" name="Group 86"/>
          <p:cNvGrpSpPr/>
          <p:nvPr/>
        </p:nvGrpSpPr>
        <p:grpSpPr>
          <a:xfrm>
            <a:off x="6037263" y="3716338"/>
            <a:ext cx="3044825" cy="2665412"/>
            <a:chOff x="3803" y="2341"/>
            <a:chExt cx="1918" cy="1679"/>
          </a:xfrm>
        </p:grpSpPr>
        <p:sp>
          <p:nvSpPr>
            <p:cNvPr id="27732" name="Text Box 87"/>
            <p:cNvSpPr txBox="1"/>
            <p:nvPr/>
          </p:nvSpPr>
          <p:spPr>
            <a:xfrm rot="-345653">
              <a:off x="5218" y="3113"/>
              <a:ext cx="30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2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）</a:t>
              </a:r>
              <a:endPara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7733" name="Line 88"/>
            <p:cNvSpPr/>
            <p:nvPr/>
          </p:nvSpPr>
          <p:spPr>
            <a:xfrm flipH="1">
              <a:off x="3953" y="2499"/>
              <a:ext cx="812" cy="947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34" name="Line 89"/>
            <p:cNvSpPr/>
            <p:nvPr/>
          </p:nvSpPr>
          <p:spPr>
            <a:xfrm>
              <a:off x="3953" y="3429"/>
              <a:ext cx="1173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35" name="Line 90"/>
            <p:cNvSpPr/>
            <p:nvPr/>
          </p:nvSpPr>
          <p:spPr>
            <a:xfrm>
              <a:off x="4756" y="2507"/>
              <a:ext cx="391" cy="93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36" name="Text Box 91"/>
            <p:cNvSpPr txBox="1"/>
            <p:nvPr/>
          </p:nvSpPr>
          <p:spPr>
            <a:xfrm>
              <a:off x="4855" y="2341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7737" name="Line 92"/>
            <p:cNvSpPr/>
            <p:nvPr/>
          </p:nvSpPr>
          <p:spPr>
            <a:xfrm>
              <a:off x="5126" y="3414"/>
              <a:ext cx="511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27738" name="Line 93"/>
            <p:cNvSpPr/>
            <p:nvPr/>
          </p:nvSpPr>
          <p:spPr>
            <a:xfrm flipV="1">
              <a:off x="5126" y="2861"/>
              <a:ext cx="481" cy="568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27739" name="Text Box 94"/>
            <p:cNvSpPr txBox="1"/>
            <p:nvPr/>
          </p:nvSpPr>
          <p:spPr>
            <a:xfrm>
              <a:off x="5456" y="2649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E</a:t>
              </a:r>
              <a:endPara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7740" name="Text Box 95"/>
            <p:cNvSpPr txBox="1"/>
            <p:nvPr/>
          </p:nvSpPr>
          <p:spPr>
            <a:xfrm rot="-5093713">
              <a:off x="4967" y="2981"/>
              <a:ext cx="404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36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）</a:t>
              </a:r>
              <a:endPara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7741" name="Text Box 96"/>
            <p:cNvSpPr txBox="1"/>
            <p:nvPr/>
          </p:nvSpPr>
          <p:spPr>
            <a:xfrm>
              <a:off x="5057" y="2915"/>
              <a:ext cx="21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1</a:t>
              </a:r>
              <a:endParaRPr lang="en-US" altLang="zh-CN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7742" name="Text Box 97"/>
            <p:cNvSpPr txBox="1"/>
            <p:nvPr/>
          </p:nvSpPr>
          <p:spPr>
            <a:xfrm>
              <a:off x="5344" y="3187"/>
              <a:ext cx="21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7743" name="Text Box 98"/>
            <p:cNvSpPr txBox="1"/>
            <p:nvPr/>
          </p:nvSpPr>
          <p:spPr>
            <a:xfrm>
              <a:off x="3803" y="3383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7744" name="Text Box 99"/>
            <p:cNvSpPr txBox="1"/>
            <p:nvPr/>
          </p:nvSpPr>
          <p:spPr>
            <a:xfrm>
              <a:off x="5061" y="3424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7745" name="Text Box 100"/>
            <p:cNvSpPr txBox="1"/>
            <p:nvPr/>
          </p:nvSpPr>
          <p:spPr>
            <a:xfrm>
              <a:off x="5475" y="3383"/>
              <a:ext cx="17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7746" name="Text Box 101"/>
            <p:cNvSpPr txBox="1"/>
            <p:nvPr/>
          </p:nvSpPr>
          <p:spPr>
            <a:xfrm>
              <a:off x="4513" y="3789"/>
              <a:ext cx="40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1800" dirty="0">
                  <a:solidFill>
                    <a:srgbClr val="FF3300"/>
                  </a:solidFill>
                  <a:latin typeface="Times New Roman" panose="02020603050405020304" pitchFamily="18" charset="0"/>
                </a:rPr>
                <a:t>图</a:t>
              </a:r>
              <a:r>
                <a:rPr lang="en-US" altLang="zh-CN" sz="1800">
                  <a:solidFill>
                    <a:srgbClr val="FF3300"/>
                  </a:solidFill>
                  <a:latin typeface="Times New Roman" panose="02020603050405020304" pitchFamily="18" charset="0"/>
                </a:rPr>
                <a:t>6</a:t>
              </a:r>
              <a:endParaRPr lang="en-US" altLang="zh-CN" sz="1800">
                <a:solidFill>
                  <a:srgbClr val="FF33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23654" name="Rectangle 102"/>
          <p:cNvSpPr/>
          <p:nvPr/>
        </p:nvSpPr>
        <p:spPr>
          <a:xfrm>
            <a:off x="323850" y="5949950"/>
            <a:ext cx="3311525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800" b="1">
                <a:solidFill>
                  <a:srgbClr val="FF3300"/>
                </a:solidFill>
                <a:latin typeface="Times New Roman" panose="02020603050405020304" pitchFamily="18" charset="0"/>
              </a:rPr>
              <a:t>… … … … </a:t>
            </a:r>
            <a:endParaRPr lang="en-US" altLang="zh-CN" sz="4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748" name="矩形 27747"/>
          <p:cNvSpPr/>
          <p:nvPr/>
        </p:nvSpPr>
        <p:spPr>
          <a:xfrm>
            <a:off x="7886700" y="6357938"/>
            <a:ext cx="1257300" cy="3063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1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www.12999.com</a:t>
            </a:r>
            <a:endParaRPr lang="zh-CN" altLang="en-US" sz="1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3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3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3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图片 11265" descr="PLAY-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文本框 11266"/>
          <p:cNvSpPr txBox="1"/>
          <p:nvPr/>
        </p:nvSpPr>
        <p:spPr>
          <a:xfrm>
            <a:off x="1905000" y="0"/>
            <a:ext cx="1905000" cy="617538"/>
          </a:xfrm>
          <a:prstGeom prst="rect">
            <a:avLst/>
          </a:prstGeom>
          <a:noFill/>
          <a:ln w="38100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i="1">
                <a:solidFill>
                  <a:srgbClr val="FFFF00"/>
                </a:solidFill>
                <a:latin typeface="Times New Roman" panose="02020603050405020304" pitchFamily="18" charset="0"/>
              </a:rPr>
              <a:t>思路总结</a:t>
            </a:r>
            <a:endParaRPr lang="zh-CN" altLang="en-US" sz="3200" b="1" i="1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8" name="文本框 11267"/>
          <p:cNvSpPr txBox="1"/>
          <p:nvPr/>
        </p:nvSpPr>
        <p:spPr>
          <a:xfrm>
            <a:off x="1600200" y="990600"/>
            <a:ext cx="6553200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bg2"/>
                </a:solidFill>
                <a:latin typeface="Arial" panose="020B0604020202020204" pitchFamily="34" charset="0"/>
              </a:rPr>
              <a:t>   为了说明三个角的和为</a:t>
            </a:r>
            <a:r>
              <a:rPr lang="en-US" altLang="zh-CN" sz="3200" b="1">
                <a:solidFill>
                  <a:schemeClr val="bg2"/>
                </a:solidFill>
                <a:latin typeface="Arial" panose="020B0604020202020204" pitchFamily="34" charset="0"/>
              </a:rPr>
              <a:t>180</a:t>
            </a:r>
            <a:r>
              <a:rPr lang="en-US" altLang="zh-CN" sz="3200" b="1" baseline="30000">
                <a:solidFill>
                  <a:schemeClr val="bg2"/>
                </a:solidFill>
                <a:latin typeface="Arial" panose="020B0604020202020204" pitchFamily="34" charset="0"/>
              </a:rPr>
              <a:t>0</a:t>
            </a:r>
            <a:r>
              <a:rPr lang="en-US" altLang="zh-CN" sz="3200" b="1">
                <a:solidFill>
                  <a:schemeClr val="bg2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>
                <a:solidFill>
                  <a:schemeClr val="bg2"/>
                </a:solidFill>
                <a:latin typeface="Arial" panose="020B0604020202020204" pitchFamily="34" charset="0"/>
              </a:rPr>
              <a:t>转化为一个平角或同旁内角互补</a:t>
            </a:r>
            <a:r>
              <a:rPr lang="en-US" altLang="zh-CN" sz="3200" b="1">
                <a:solidFill>
                  <a:schemeClr val="bg2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>
                <a:solidFill>
                  <a:schemeClr val="bg2"/>
                </a:solidFill>
                <a:latin typeface="Arial" panose="020B0604020202020204" pitchFamily="34" charset="0"/>
              </a:rPr>
              <a:t>这种转化思想是数学中的常用方法</a:t>
            </a:r>
            <a:r>
              <a:rPr lang="en-US" altLang="zh-CN" sz="3200" b="1">
                <a:solidFill>
                  <a:schemeClr val="bg2"/>
                </a:solidFill>
                <a:latin typeface="Arial" panose="020B0604020202020204" pitchFamily="34" charset="0"/>
              </a:rPr>
              <a:t>.</a:t>
            </a:r>
            <a:endParaRPr lang="en-US" altLang="zh-CN" sz="3200" b="1">
              <a:solidFill>
                <a:schemeClr val="bg2"/>
              </a:solidFill>
              <a:latin typeface="Arial" panose="020B0604020202020204" pitchFamily="34" charset="0"/>
            </a:endParaRPr>
          </a:p>
        </p:txBody>
      </p:sp>
      <p:sp>
        <p:nvSpPr>
          <p:cNvPr id="11269" name="文本框 11268"/>
          <p:cNvSpPr txBox="1"/>
          <p:nvPr/>
        </p:nvSpPr>
        <p:spPr>
          <a:xfrm>
            <a:off x="1905000" y="3276600"/>
            <a:ext cx="6019800" cy="1503363"/>
          </a:xfrm>
          <a:prstGeom prst="rect">
            <a:avLst/>
          </a:prstGeom>
          <a:noFill/>
          <a:ln w="38100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i="1">
                <a:solidFill>
                  <a:srgbClr val="000066"/>
                </a:solidFill>
                <a:latin typeface="Times New Roman" panose="02020603050405020304" pitchFamily="18" charset="0"/>
              </a:rPr>
              <a:t>三角形内角和定理</a:t>
            </a:r>
            <a:r>
              <a:rPr lang="en-US" altLang="zh-CN" sz="3600" b="1" i="1">
                <a:solidFill>
                  <a:srgbClr val="000066"/>
                </a:solidFill>
                <a:latin typeface="Times New Roman" panose="02020603050405020304" pitchFamily="18" charset="0"/>
              </a:rPr>
              <a:t>:</a:t>
            </a:r>
            <a:endParaRPr lang="en-US" altLang="zh-CN" sz="3600" b="1" i="1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i="1">
                <a:solidFill>
                  <a:srgbClr val="000066"/>
                </a:solidFill>
                <a:latin typeface="Times New Roman" panose="02020603050405020304" pitchFamily="18" charset="0"/>
              </a:rPr>
              <a:t>三角形的内角和等于</a:t>
            </a:r>
            <a:r>
              <a:rPr lang="en-US" altLang="zh-CN" sz="3600" b="1" i="1">
                <a:solidFill>
                  <a:srgbClr val="000066"/>
                </a:solidFill>
                <a:latin typeface="Times New Roman" panose="02020603050405020304" pitchFamily="18" charset="0"/>
              </a:rPr>
              <a:t>180</a:t>
            </a:r>
            <a:r>
              <a:rPr lang="en-US" altLang="zh-CN" sz="3600" b="1" i="1" baseline="30000">
                <a:solidFill>
                  <a:srgbClr val="000066"/>
                </a:solidFill>
                <a:latin typeface="Times New Roman" panose="02020603050405020304" pitchFamily="18" charset="0"/>
              </a:rPr>
              <a:t>0</a:t>
            </a:r>
            <a:r>
              <a:rPr lang="en-US" altLang="zh-CN" sz="3600" b="1" i="1">
                <a:solidFill>
                  <a:srgbClr val="000066"/>
                </a:solidFill>
                <a:latin typeface="Times New Roman" panose="02020603050405020304" pitchFamily="18" charset="0"/>
              </a:rPr>
              <a:t>.</a:t>
            </a:r>
            <a:endParaRPr lang="en-US" altLang="zh-CN" sz="3600" b="1" i="1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  <p:bldP spid="11268" grpId="0"/>
      <p:bldP spid="1126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框 12289"/>
          <p:cNvSpPr txBox="1"/>
          <p:nvPr/>
        </p:nvSpPr>
        <p:spPr>
          <a:xfrm>
            <a:off x="1752600" y="4495800"/>
            <a:ext cx="5257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lang="zh-CN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12291" name="文本框 12290"/>
          <p:cNvSpPr txBox="1"/>
          <p:nvPr/>
        </p:nvSpPr>
        <p:spPr>
          <a:xfrm>
            <a:off x="457200" y="457200"/>
            <a:ext cx="7543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lang="zh-CN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12292" name="文本框 12291"/>
          <p:cNvSpPr txBox="1"/>
          <p:nvPr/>
        </p:nvSpPr>
        <p:spPr>
          <a:xfrm>
            <a:off x="304800" y="609600"/>
            <a:ext cx="5867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lang="zh-CN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12293" name="文本框 12292"/>
          <p:cNvSpPr txBox="1"/>
          <p:nvPr/>
        </p:nvSpPr>
        <p:spPr>
          <a:xfrm>
            <a:off x="1295400" y="304800"/>
            <a:ext cx="7848600" cy="2443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</a:rPr>
              <a:t>）在△</a:t>
            </a:r>
            <a:r>
              <a:rPr lang="en-US" altLang="zh-CN" sz="2800" b="1">
                <a:latin typeface="Times New Roman" panose="02020603050405020304" pitchFamily="18" charset="0"/>
              </a:rPr>
              <a:t>ABC</a:t>
            </a:r>
            <a:r>
              <a:rPr lang="zh-CN" altLang="en-US" sz="2800" b="1">
                <a:latin typeface="Times New Roman" panose="02020603050405020304" pitchFamily="18" charset="0"/>
              </a:rPr>
              <a:t>中，∠</a:t>
            </a:r>
            <a:r>
              <a:rPr lang="en-US" altLang="zh-CN" sz="2800" b="1">
                <a:latin typeface="Times New Roman" panose="02020603050405020304" pitchFamily="18" charset="0"/>
              </a:rPr>
              <a:t>A=35°</a:t>
            </a:r>
            <a:r>
              <a:rPr lang="zh-CN" altLang="en-US" sz="2800" b="1">
                <a:latin typeface="Times New Roman" panose="02020603050405020304" pitchFamily="18" charset="0"/>
              </a:rPr>
              <a:t>，∠ </a:t>
            </a:r>
            <a:r>
              <a:rPr lang="en-US" altLang="zh-CN" sz="2800" b="1">
                <a:latin typeface="Times New Roman" panose="02020603050405020304" pitchFamily="18" charset="0"/>
              </a:rPr>
              <a:t>B=43 °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      </a:t>
            </a:r>
            <a:r>
              <a:rPr lang="zh-CN" altLang="en-US" sz="2800" b="1">
                <a:latin typeface="Times New Roman" panose="02020603050405020304" pitchFamily="18" charset="0"/>
              </a:rPr>
              <a:t>则∠ </a:t>
            </a:r>
            <a:r>
              <a:rPr lang="en-US" altLang="zh-CN" sz="2800" b="1">
                <a:latin typeface="Times New Roman" panose="02020603050405020304" pitchFamily="18" charset="0"/>
              </a:rPr>
              <a:t>C=</a:t>
            </a:r>
            <a:r>
              <a:rPr lang="en-US" altLang="zh-CN" sz="2800" b="1" u="sng">
                <a:latin typeface="Times New Roman" panose="02020603050405020304" pitchFamily="18" charset="0"/>
              </a:rPr>
              <a:t>           . </a:t>
            </a:r>
            <a:endParaRPr lang="en-US" altLang="zh-CN" sz="2800" b="1" u="sng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</a:rPr>
              <a:t>）在△</a:t>
            </a:r>
            <a:r>
              <a:rPr lang="en-US" altLang="zh-CN" sz="2800" b="1">
                <a:latin typeface="Times New Roman" panose="02020603050405020304" pitchFamily="18" charset="0"/>
              </a:rPr>
              <a:t>ABC</a:t>
            </a:r>
            <a:r>
              <a:rPr lang="zh-CN" altLang="en-US" sz="2800" b="1">
                <a:latin typeface="Times New Roman" panose="02020603050405020304" pitchFamily="18" charset="0"/>
              </a:rPr>
              <a:t>中， ∠</a:t>
            </a:r>
            <a:r>
              <a:rPr lang="en-US" altLang="zh-CN" sz="2800" b="1">
                <a:latin typeface="Times New Roman" panose="02020603050405020304" pitchFamily="18" charset="0"/>
              </a:rPr>
              <a:t>A :∠B:∠C=2:3:4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则∠</a:t>
            </a:r>
            <a:r>
              <a:rPr lang="en-US" altLang="zh-CN" sz="2800" b="1">
                <a:latin typeface="Times New Roman" panose="02020603050405020304" pitchFamily="18" charset="0"/>
              </a:rPr>
              <a:t>A =</a:t>
            </a:r>
            <a:r>
              <a:rPr lang="en-US" altLang="zh-CN" sz="2800" b="1" u="sng">
                <a:latin typeface="Times New Roman" panose="02020603050405020304" pitchFamily="18" charset="0"/>
              </a:rPr>
              <a:t>             </a:t>
            </a:r>
            <a:r>
              <a:rPr lang="en-US" altLang="zh-CN" sz="2800" b="1">
                <a:latin typeface="Times New Roman" panose="02020603050405020304" pitchFamily="18" charset="0"/>
              </a:rPr>
              <a:t>∠ B=</a:t>
            </a:r>
            <a:r>
              <a:rPr lang="en-US" altLang="zh-CN" sz="2800" b="1" u="sng">
                <a:latin typeface="Times New Roman" panose="02020603050405020304" pitchFamily="18" charset="0"/>
              </a:rPr>
              <a:t>          </a:t>
            </a:r>
            <a:r>
              <a:rPr lang="en-US" altLang="zh-CN" sz="2800" b="1">
                <a:latin typeface="Times New Roman" panose="02020603050405020304" pitchFamily="18" charset="0"/>
              </a:rPr>
              <a:t>  ∠ C=</a:t>
            </a:r>
            <a:r>
              <a:rPr lang="en-US" altLang="zh-CN" sz="2800" b="1" u="sng">
                <a:latin typeface="Times New Roman" panose="02020603050405020304" pitchFamily="18" charset="0"/>
              </a:rPr>
              <a:t>          .</a:t>
            </a:r>
            <a:r>
              <a:rPr lang="en-US" altLang="zh-CN" sz="2800" b="1">
                <a:latin typeface="Times New Roman" panose="02020603050405020304" pitchFamily="18" charset="0"/>
              </a:rPr>
              <a:t>  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12294" name="文本框 12293"/>
          <p:cNvSpPr txBox="1"/>
          <p:nvPr/>
        </p:nvSpPr>
        <p:spPr>
          <a:xfrm>
            <a:off x="609600" y="3276600"/>
            <a:ext cx="8534400" cy="2870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</a:rPr>
              <a:t>）</a:t>
            </a:r>
            <a:r>
              <a:rPr lang="zh-CN" altLang="en-US" sz="2800" b="1">
                <a:latin typeface="Times New Roman" panose="02020603050405020304" pitchFamily="18" charset="0"/>
                <a:sym typeface="Wingdings" panose="05000000000000000000" pitchFamily="2" charset="2"/>
              </a:rPr>
              <a:t>一个三角形中最多有</a:t>
            </a:r>
            <a:r>
              <a:rPr lang="zh-CN" altLang="en-US" sz="2800" b="1" u="sng">
                <a:latin typeface="Times New Roman" panose="02020603050405020304" pitchFamily="18" charset="0"/>
                <a:sym typeface="Wingdings" panose="05000000000000000000" pitchFamily="2" charset="2"/>
              </a:rPr>
              <a:t>        </a:t>
            </a:r>
            <a:r>
              <a:rPr lang="zh-CN" altLang="en-US" sz="2800" b="1">
                <a:latin typeface="Times New Roman" panose="02020603050405020304" pitchFamily="18" charset="0"/>
                <a:sym typeface="Wingdings" panose="05000000000000000000" pitchFamily="2" charset="2"/>
              </a:rPr>
              <a:t>个直角？为什么？</a:t>
            </a:r>
            <a:endParaRPr lang="zh-CN" altLang="en-US" sz="2800" b="1">
              <a:latin typeface="Times New Roman" panose="02020603050405020304" pitchFamily="18" charset="0"/>
              <a:sym typeface="Wingdings" panose="05000000000000000000" pitchFamily="2" charset="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sym typeface="Wingdings" panose="05000000000000000000" pitchFamily="2" charset="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sym typeface="Wingdings" panose="05000000000000000000" pitchFamily="2" charset="2"/>
              </a:rPr>
              <a:t>）一个三角形中最多有</a:t>
            </a:r>
            <a:r>
              <a:rPr lang="zh-CN" altLang="en-US" sz="2800" b="1" u="sng">
                <a:latin typeface="Times New Roman" panose="02020603050405020304" pitchFamily="18" charset="0"/>
                <a:sym typeface="Wingdings" panose="05000000000000000000" pitchFamily="2" charset="2"/>
              </a:rPr>
              <a:t>        </a:t>
            </a:r>
            <a:r>
              <a:rPr lang="zh-CN" altLang="en-US" sz="2800" b="1">
                <a:latin typeface="Times New Roman" panose="02020603050405020304" pitchFamily="18" charset="0"/>
                <a:sym typeface="Wingdings" panose="05000000000000000000" pitchFamily="2" charset="2"/>
              </a:rPr>
              <a:t>个钝角？为什么？</a:t>
            </a:r>
            <a:endParaRPr lang="zh-CN" altLang="en-US" sz="28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sym typeface="Wingdings" panose="05000000000000000000" pitchFamily="2" charset="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sym typeface="Wingdings" panose="05000000000000000000" pitchFamily="2" charset="2"/>
              </a:rPr>
              <a:t>）一个三角形中至少有</a:t>
            </a:r>
            <a:r>
              <a:rPr lang="zh-CN" altLang="en-US" sz="2800" b="1" u="sng">
                <a:latin typeface="Times New Roman" panose="02020603050405020304" pitchFamily="18" charset="0"/>
                <a:sym typeface="Wingdings" panose="05000000000000000000" pitchFamily="2" charset="2"/>
              </a:rPr>
              <a:t>          </a:t>
            </a:r>
            <a:r>
              <a:rPr lang="zh-CN" altLang="en-US" sz="2800" b="1">
                <a:latin typeface="Times New Roman" panose="02020603050405020304" pitchFamily="18" charset="0"/>
                <a:sym typeface="Wingdings" panose="05000000000000000000" pitchFamily="2" charset="2"/>
              </a:rPr>
              <a:t>个锐角？为什么？</a:t>
            </a:r>
            <a:endParaRPr lang="zh-CN" altLang="en-US" sz="2800" b="1">
              <a:latin typeface="Times New Roman" panose="02020603050405020304" pitchFamily="18" charset="0"/>
              <a:sym typeface="Wingdings" panose="05000000000000000000" pitchFamily="2" charset="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</a:rPr>
              <a:t>）任意 一个三角形中，最大的一个角的度数至少为</a:t>
            </a:r>
            <a:r>
              <a:rPr lang="zh-CN" altLang="en-US" sz="2800" b="1" u="sng">
                <a:latin typeface="Times New Roman" panose="02020603050405020304" pitchFamily="18" charset="0"/>
              </a:rPr>
              <a:t>              </a:t>
            </a:r>
            <a:r>
              <a:rPr lang="en-US" altLang="zh-CN" sz="2800" b="1">
                <a:latin typeface="Times New Roman" panose="02020603050405020304" pitchFamily="18" charset="0"/>
              </a:rPr>
              <a:t>.</a:t>
            </a:r>
            <a:endParaRPr lang="en-US" altLang="zh-CN" sz="3200" b="1"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2295" name="文本框 12294"/>
          <p:cNvSpPr txBox="1"/>
          <p:nvPr/>
        </p:nvSpPr>
        <p:spPr>
          <a:xfrm>
            <a:off x="3200400" y="838200"/>
            <a:ext cx="1371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102 °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2296" name="文本框 12295"/>
          <p:cNvSpPr txBox="1"/>
          <p:nvPr/>
        </p:nvSpPr>
        <p:spPr>
          <a:xfrm>
            <a:off x="7391400" y="2133600"/>
            <a:ext cx="1066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80 °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2297" name="文本框 12296"/>
          <p:cNvSpPr txBox="1"/>
          <p:nvPr/>
        </p:nvSpPr>
        <p:spPr>
          <a:xfrm>
            <a:off x="5334000" y="2209800"/>
            <a:ext cx="1143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60 °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2298" name="文本框 12297"/>
          <p:cNvSpPr txBox="1"/>
          <p:nvPr/>
        </p:nvSpPr>
        <p:spPr>
          <a:xfrm>
            <a:off x="3352800" y="2209800"/>
            <a:ext cx="1066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40 °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2299" name="文本框 12298"/>
          <p:cNvSpPr txBox="1"/>
          <p:nvPr/>
        </p:nvSpPr>
        <p:spPr>
          <a:xfrm>
            <a:off x="1219200" y="5638800"/>
            <a:ext cx="1066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60°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2300" name="文本框 12299"/>
          <p:cNvSpPr txBox="1"/>
          <p:nvPr/>
        </p:nvSpPr>
        <p:spPr>
          <a:xfrm>
            <a:off x="4724400" y="4572000"/>
            <a:ext cx="1066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2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2301" name="文本框 12300"/>
          <p:cNvSpPr txBox="1"/>
          <p:nvPr/>
        </p:nvSpPr>
        <p:spPr>
          <a:xfrm>
            <a:off x="4724400" y="3886200"/>
            <a:ext cx="1066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1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2302" name="文本框 12301"/>
          <p:cNvSpPr txBox="1"/>
          <p:nvPr/>
        </p:nvSpPr>
        <p:spPr>
          <a:xfrm>
            <a:off x="4724400" y="3200400"/>
            <a:ext cx="1066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1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2303" name="矩形 12302"/>
          <p:cNvSpPr/>
          <p:nvPr/>
        </p:nvSpPr>
        <p:spPr>
          <a:xfrm rot="5400000">
            <a:off x="-328612" y="862013"/>
            <a:ext cx="1876425" cy="7620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CC"/>
                </a:solidFill>
                <a:effectLst>
                  <a:outerShdw dist="35921" dir="2699999" algn="ctr" rotWithShape="0">
                    <a:srgbClr val="C0C0C0"/>
                  </a:outerShdw>
                </a:effectLst>
                <a:latin typeface="楷体_GB2312" charset="0"/>
                <a:ea typeface="楷体_GB2312" charset="0"/>
              </a:rPr>
              <a:t>复习旧知</a:t>
            </a:r>
            <a:endParaRPr lang="zh-CN" altLang="en-US" sz="3600" b="1">
              <a:ln w="9525" cap="flat" cmpd="sng">
                <a:solidFill>
                  <a:srgbClr val="0000CC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CC"/>
              </a:solidFill>
              <a:effectLst>
                <a:outerShdw dist="35921" dir="2699999" algn="ctr" rotWithShape="0">
                  <a:srgbClr val="C0C0C0"/>
                </a:outerShdw>
              </a:effectLst>
              <a:latin typeface="楷体_GB2312" charset="0"/>
              <a:ea typeface="楷体_GB2312" charset="0"/>
            </a:endParaRPr>
          </a:p>
        </p:txBody>
      </p:sp>
      <p:sp>
        <p:nvSpPr>
          <p:cNvPr id="12304" name="矩形 12303"/>
          <p:cNvSpPr/>
          <p:nvPr/>
        </p:nvSpPr>
        <p:spPr>
          <a:xfrm rot="5400000">
            <a:off x="-457200" y="3733800"/>
            <a:ext cx="1676400" cy="7620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讨论</a:t>
            </a:r>
            <a:endParaRPr lang="zh-CN" altLang="en-US" sz="3600" b="1"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33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  <p:bldP spid="12295" grpId="0"/>
      <p:bldP spid="12296" grpId="0"/>
      <p:bldP spid="12297" grpId="0"/>
      <p:bldP spid="12298" grpId="0"/>
      <p:bldP spid="12299" grpId="0"/>
      <p:bldP spid="12300" grpId="0"/>
      <p:bldP spid="12301" grpId="0"/>
      <p:bldP spid="1230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0" y="0"/>
            <a:ext cx="9144000" cy="2103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3300"/>
                </a:solidFill>
                <a:latin typeface="Times New Roman" panose="02020603050405020304" pitchFamily="18" charset="0"/>
              </a:rPr>
              <a:t>例题   </a:t>
            </a:r>
            <a:r>
              <a:rPr lang="zh-CN" altLang="en-US" sz="3200" b="1">
                <a:latin typeface="Times New Roman" panose="02020603050405020304" pitchFamily="18" charset="0"/>
              </a:rPr>
              <a:t>如图，</a:t>
            </a:r>
            <a:r>
              <a:rPr lang="en-US" altLang="zh-CN" sz="3200" b="1">
                <a:latin typeface="Times New Roman" panose="02020603050405020304" pitchFamily="18" charset="0"/>
              </a:rPr>
              <a:t>C</a:t>
            </a:r>
            <a:r>
              <a:rPr lang="zh-CN" altLang="en-US" sz="3200" b="1">
                <a:latin typeface="Times New Roman" panose="02020603050405020304" pitchFamily="18" charset="0"/>
              </a:rPr>
              <a:t>岛在</a:t>
            </a:r>
            <a:r>
              <a:rPr lang="en-US" altLang="zh-CN" sz="3200" b="1">
                <a:latin typeface="Times New Roman" panose="02020603050405020304" pitchFamily="18" charset="0"/>
              </a:rPr>
              <a:t>A</a:t>
            </a:r>
            <a:r>
              <a:rPr lang="zh-CN" altLang="en-US" sz="3200" b="1">
                <a:latin typeface="Times New Roman" panose="02020603050405020304" pitchFamily="18" charset="0"/>
              </a:rPr>
              <a:t>岛的北偏东</a:t>
            </a:r>
            <a:r>
              <a:rPr lang="en-US" altLang="zh-CN" sz="3200" b="1">
                <a:latin typeface="Times New Roman" panose="02020603050405020304" pitchFamily="18" charset="0"/>
              </a:rPr>
              <a:t>50°</a:t>
            </a:r>
            <a:r>
              <a:rPr lang="zh-CN" altLang="en-US" sz="3200" b="1">
                <a:latin typeface="Times New Roman" panose="02020603050405020304" pitchFamily="18" charset="0"/>
              </a:rPr>
              <a:t>方向，</a:t>
            </a:r>
            <a:r>
              <a:rPr lang="en-US" altLang="zh-CN" sz="3200" b="1">
                <a:latin typeface="Times New Roman" panose="02020603050405020304" pitchFamily="18" charset="0"/>
              </a:rPr>
              <a:t>B</a:t>
            </a:r>
            <a:r>
              <a:rPr lang="zh-CN" altLang="en-US" sz="3200" b="1">
                <a:latin typeface="Times New Roman" panose="02020603050405020304" pitchFamily="18" charset="0"/>
              </a:rPr>
              <a:t>岛在</a:t>
            </a:r>
            <a:r>
              <a:rPr lang="en-US" altLang="zh-CN" sz="3200" b="1">
                <a:latin typeface="Times New Roman" panose="02020603050405020304" pitchFamily="18" charset="0"/>
              </a:rPr>
              <a:t>A</a:t>
            </a:r>
            <a:r>
              <a:rPr lang="zh-CN" altLang="en-US" sz="3200" b="1">
                <a:latin typeface="Times New Roman" panose="02020603050405020304" pitchFamily="18" charset="0"/>
              </a:rPr>
              <a:t>岛的北偏东</a:t>
            </a:r>
            <a:r>
              <a:rPr lang="en-US" altLang="zh-CN" sz="3200" b="1">
                <a:latin typeface="Times New Roman" panose="02020603050405020304" pitchFamily="18" charset="0"/>
              </a:rPr>
              <a:t>80 °</a:t>
            </a:r>
            <a:r>
              <a:rPr lang="zh-CN" altLang="en-US" sz="3200" b="1">
                <a:latin typeface="Times New Roman" panose="02020603050405020304" pitchFamily="18" charset="0"/>
              </a:rPr>
              <a:t>方向，</a:t>
            </a:r>
            <a:r>
              <a:rPr lang="en-US" altLang="zh-CN" sz="3200" b="1">
                <a:latin typeface="Times New Roman" panose="02020603050405020304" pitchFamily="18" charset="0"/>
              </a:rPr>
              <a:t>C</a:t>
            </a:r>
            <a:r>
              <a:rPr lang="zh-CN" altLang="en-US" sz="3200" b="1">
                <a:latin typeface="Times New Roman" panose="02020603050405020304" pitchFamily="18" charset="0"/>
              </a:rPr>
              <a:t>岛在</a:t>
            </a:r>
            <a:r>
              <a:rPr lang="en-US" altLang="zh-CN" sz="3200" b="1">
                <a:latin typeface="Times New Roman" panose="02020603050405020304" pitchFamily="18" charset="0"/>
              </a:rPr>
              <a:t>B</a:t>
            </a:r>
            <a:r>
              <a:rPr lang="zh-CN" altLang="en-US" sz="3200" b="1">
                <a:latin typeface="Times New Roman" panose="02020603050405020304" pitchFamily="18" charset="0"/>
              </a:rPr>
              <a:t>岛的北偏西</a:t>
            </a:r>
            <a:r>
              <a:rPr lang="en-US" altLang="zh-CN" sz="3200" b="1">
                <a:latin typeface="Times New Roman" panose="02020603050405020304" pitchFamily="18" charset="0"/>
              </a:rPr>
              <a:t>40 °</a:t>
            </a:r>
            <a:r>
              <a:rPr lang="zh-CN" altLang="en-US" sz="3200" b="1">
                <a:latin typeface="Times New Roman" panose="02020603050405020304" pitchFamily="18" charset="0"/>
              </a:rPr>
              <a:t>方向。从</a:t>
            </a:r>
            <a:r>
              <a:rPr lang="en-US" altLang="zh-CN" sz="3200" b="1">
                <a:latin typeface="Times New Roman" panose="02020603050405020304" pitchFamily="18" charset="0"/>
              </a:rPr>
              <a:t>C</a:t>
            </a:r>
            <a:r>
              <a:rPr lang="zh-CN" altLang="en-US" sz="3200" b="1">
                <a:latin typeface="Times New Roman" panose="02020603050405020304" pitchFamily="18" charset="0"/>
              </a:rPr>
              <a:t>岛看</a:t>
            </a:r>
            <a:r>
              <a:rPr lang="en-US" altLang="zh-CN" sz="3200" b="1">
                <a:latin typeface="Times New Roman" panose="02020603050405020304" pitchFamily="18" charset="0"/>
              </a:rPr>
              <a:t>A</a:t>
            </a:r>
            <a:r>
              <a:rPr lang="zh-CN" altLang="en-US" sz="3200" b="1"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latin typeface="Times New Roman" panose="02020603050405020304" pitchFamily="18" charset="0"/>
              </a:rPr>
              <a:t>B</a:t>
            </a:r>
            <a:r>
              <a:rPr lang="zh-CN" altLang="en-US" sz="3200" b="1">
                <a:latin typeface="Times New Roman" panose="02020603050405020304" pitchFamily="18" charset="0"/>
              </a:rPr>
              <a:t>两岛的视角∠</a:t>
            </a:r>
            <a:r>
              <a:rPr lang="en-US" altLang="zh-CN" sz="3200" b="1">
                <a:latin typeface="Times New Roman" panose="02020603050405020304" pitchFamily="18" charset="0"/>
              </a:rPr>
              <a:t>ACB</a:t>
            </a:r>
            <a:r>
              <a:rPr lang="zh-CN" altLang="en-US" sz="3200" b="1">
                <a:latin typeface="Times New Roman" panose="02020603050405020304" pitchFamily="18" charset="0"/>
              </a:rPr>
              <a:t>是多少度？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4419600" y="1905000"/>
            <a:ext cx="4419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4340" name="组合 14339"/>
          <p:cNvGrpSpPr/>
          <p:nvPr/>
        </p:nvGrpSpPr>
        <p:grpSpPr>
          <a:xfrm>
            <a:off x="0" y="2209800"/>
            <a:ext cx="5181600" cy="3744913"/>
            <a:chOff x="0" y="0"/>
            <a:chExt cx="3648" cy="2602"/>
          </a:xfrm>
        </p:grpSpPr>
        <p:sp>
          <p:nvSpPr>
            <p:cNvPr id="14341" name="文本框 14340"/>
            <p:cNvSpPr txBox="1"/>
            <p:nvPr/>
          </p:nvSpPr>
          <p:spPr>
            <a:xfrm>
              <a:off x="2410" y="0"/>
              <a:ext cx="456" cy="3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>
                  <a:latin typeface="Times New Roman" panose="02020603050405020304" pitchFamily="18" charset="0"/>
                </a:rPr>
                <a:t>北</a:t>
              </a:r>
              <a:endParaRPr lang="zh-CN" altLang="en-US" b="1">
                <a:latin typeface="Times New Roman" panose="02020603050405020304" pitchFamily="18" charset="0"/>
              </a:endParaRPr>
            </a:p>
          </p:txBody>
        </p:sp>
        <p:sp>
          <p:nvSpPr>
            <p:cNvPr id="14342" name="直接连接符 14341"/>
            <p:cNvSpPr/>
            <p:nvPr/>
          </p:nvSpPr>
          <p:spPr>
            <a:xfrm flipH="1" flipV="1">
              <a:off x="2659" y="317"/>
              <a:ext cx="24" cy="1558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dash"/>
              <a:headEnd type="none" w="med" len="med"/>
              <a:tailEnd type="triangle" w="med" len="med"/>
            </a:ln>
          </p:spPr>
        </p:sp>
        <p:sp>
          <p:nvSpPr>
            <p:cNvPr id="14343" name="直接连接符 14342"/>
            <p:cNvSpPr/>
            <p:nvPr/>
          </p:nvSpPr>
          <p:spPr>
            <a:xfrm flipH="1" flipV="1">
              <a:off x="391" y="634"/>
              <a:ext cx="24" cy="1559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dash"/>
              <a:headEnd type="none" w="med" len="med"/>
              <a:tailEnd type="triangle" w="med" len="med"/>
            </a:ln>
          </p:spPr>
        </p:sp>
        <p:sp>
          <p:nvSpPr>
            <p:cNvPr id="14344" name="文本框 14343"/>
            <p:cNvSpPr txBox="1"/>
            <p:nvPr/>
          </p:nvSpPr>
          <p:spPr>
            <a:xfrm>
              <a:off x="297" y="1746"/>
              <a:ext cx="586" cy="6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6000" b="1">
                  <a:solidFill>
                    <a:schemeClr val="tx2"/>
                  </a:solidFill>
                  <a:latin typeface="Times New Roman" panose="02020603050405020304" pitchFamily="18" charset="0"/>
                </a:rPr>
                <a:t>.</a:t>
              </a:r>
              <a:endParaRPr lang="en-US" altLang="zh-CN" sz="6000" b="1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345" name="文本框 14344"/>
            <p:cNvSpPr txBox="1"/>
            <p:nvPr/>
          </p:nvSpPr>
          <p:spPr>
            <a:xfrm>
              <a:off x="130" y="2220"/>
              <a:ext cx="1368" cy="3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A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14346" name="文本框 14345"/>
            <p:cNvSpPr txBox="1"/>
            <p:nvPr/>
          </p:nvSpPr>
          <p:spPr>
            <a:xfrm>
              <a:off x="0" y="381"/>
              <a:ext cx="521" cy="69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lang="zh-CN" altLang="en-US" b="1">
                <a:latin typeface="Times New Roman" panose="02020603050405020304" pitchFamily="18" charset="0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D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14347" name="文本框 14346"/>
            <p:cNvSpPr txBox="1"/>
            <p:nvPr/>
          </p:nvSpPr>
          <p:spPr>
            <a:xfrm>
              <a:off x="194" y="317"/>
              <a:ext cx="456" cy="31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>
                  <a:latin typeface="Times New Roman" panose="02020603050405020304" pitchFamily="18" charset="0"/>
                </a:rPr>
                <a:t>北</a:t>
              </a:r>
              <a:endParaRPr lang="zh-CN" altLang="en-US" b="1">
                <a:latin typeface="Times New Roman" panose="02020603050405020304" pitchFamily="18" charset="0"/>
              </a:endParaRPr>
            </a:p>
          </p:txBody>
        </p:sp>
        <p:sp>
          <p:nvSpPr>
            <p:cNvPr id="14348" name="直接连接符 14347"/>
            <p:cNvSpPr/>
            <p:nvPr/>
          </p:nvSpPr>
          <p:spPr>
            <a:xfrm flipV="1">
              <a:off x="391" y="1213"/>
              <a:ext cx="1172" cy="98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49" name="文本框 14348"/>
            <p:cNvSpPr txBox="1"/>
            <p:nvPr/>
          </p:nvSpPr>
          <p:spPr>
            <a:xfrm>
              <a:off x="1459" y="750"/>
              <a:ext cx="585" cy="6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6000" b="1">
                  <a:solidFill>
                    <a:schemeClr val="tx2"/>
                  </a:solidFill>
                  <a:latin typeface="Times New Roman" panose="02020603050405020304" pitchFamily="18" charset="0"/>
                </a:rPr>
                <a:t>.</a:t>
              </a:r>
              <a:endParaRPr lang="en-US" altLang="zh-CN" sz="6000" b="1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350" name="文本框 14349"/>
            <p:cNvSpPr txBox="1"/>
            <p:nvPr/>
          </p:nvSpPr>
          <p:spPr>
            <a:xfrm>
              <a:off x="1391" y="864"/>
              <a:ext cx="392" cy="31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C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14351" name="文本框 14350"/>
            <p:cNvSpPr txBox="1"/>
            <p:nvPr/>
          </p:nvSpPr>
          <p:spPr>
            <a:xfrm>
              <a:off x="2801" y="1840"/>
              <a:ext cx="456" cy="31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B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14352" name="直接连接符 14351"/>
            <p:cNvSpPr/>
            <p:nvPr/>
          </p:nvSpPr>
          <p:spPr>
            <a:xfrm flipV="1">
              <a:off x="391" y="1840"/>
              <a:ext cx="2280" cy="38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3" name="直接连接符 14352"/>
            <p:cNvSpPr/>
            <p:nvPr/>
          </p:nvSpPr>
          <p:spPr>
            <a:xfrm>
              <a:off x="1563" y="1205"/>
              <a:ext cx="1108" cy="635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4" name="矩形 14353"/>
            <p:cNvSpPr/>
            <p:nvPr/>
          </p:nvSpPr>
          <p:spPr>
            <a:xfrm>
              <a:off x="2555" y="1371"/>
              <a:ext cx="264" cy="6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6000" b="1">
                  <a:solidFill>
                    <a:schemeClr val="tx2"/>
                  </a:solidFill>
                  <a:latin typeface="Times New Roman" panose="02020603050405020304" pitchFamily="18" charset="0"/>
                </a:rPr>
                <a:t>.</a:t>
              </a:r>
              <a:endParaRPr lang="en-US" altLang="zh-CN" sz="6000" b="1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355" name="直接连接符 14354"/>
            <p:cNvSpPr/>
            <p:nvPr/>
          </p:nvSpPr>
          <p:spPr>
            <a:xfrm>
              <a:off x="391" y="2220"/>
              <a:ext cx="2931" cy="0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dash"/>
              <a:headEnd type="none" w="med" len="med"/>
              <a:tailEnd type="triangle" w="med" len="med"/>
            </a:ln>
          </p:spPr>
        </p:sp>
        <p:sp>
          <p:nvSpPr>
            <p:cNvPr id="14356" name="文本框 14355"/>
            <p:cNvSpPr txBox="1"/>
            <p:nvPr/>
          </p:nvSpPr>
          <p:spPr>
            <a:xfrm>
              <a:off x="3127" y="2284"/>
              <a:ext cx="521" cy="3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>
                  <a:latin typeface="Times New Roman" panose="02020603050405020304" pitchFamily="18" charset="0"/>
                </a:rPr>
                <a:t>东</a:t>
              </a:r>
              <a:endParaRPr lang="zh-CN" altLang="en-US" b="1">
                <a:latin typeface="Times New Roman" panose="02020603050405020304" pitchFamily="18" charset="0"/>
              </a:endParaRPr>
            </a:p>
          </p:txBody>
        </p:sp>
        <p:sp>
          <p:nvSpPr>
            <p:cNvPr id="14357" name="任意多边形 14356"/>
            <p:cNvSpPr/>
            <p:nvPr/>
          </p:nvSpPr>
          <p:spPr>
            <a:xfrm>
              <a:off x="391" y="1840"/>
              <a:ext cx="260" cy="127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28575" cap="flat" cmpd="sng">
              <a:solidFill>
                <a:schemeClr val="accent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58" name="任意多边形 14357"/>
            <p:cNvSpPr/>
            <p:nvPr/>
          </p:nvSpPr>
          <p:spPr>
            <a:xfrm>
              <a:off x="391" y="1649"/>
              <a:ext cx="521" cy="508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59" name="任意多边形 14358"/>
            <p:cNvSpPr/>
            <p:nvPr/>
          </p:nvSpPr>
          <p:spPr>
            <a:xfrm flipH="1">
              <a:off x="2345" y="1459"/>
              <a:ext cx="326" cy="190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60" name="文本框 14359"/>
            <p:cNvSpPr txBox="1"/>
            <p:nvPr/>
          </p:nvSpPr>
          <p:spPr>
            <a:xfrm>
              <a:off x="2736" y="254"/>
              <a:ext cx="326" cy="31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>
                  <a:latin typeface="Times New Roman" panose="02020603050405020304" pitchFamily="18" charset="0"/>
                </a:rPr>
                <a:t>E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14361" name="文本框 14360"/>
            <p:cNvSpPr txBox="1"/>
            <p:nvPr/>
          </p:nvSpPr>
          <p:spPr>
            <a:xfrm>
              <a:off x="1680" y="96"/>
              <a:ext cx="672" cy="3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endParaRPr lang="zh-CN" altLang="en-US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4362" name="文本框 14361"/>
          <p:cNvSpPr txBox="1"/>
          <p:nvPr/>
        </p:nvSpPr>
        <p:spPr>
          <a:xfrm>
            <a:off x="2971800" y="1752600"/>
            <a:ext cx="7950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b="1">
                <a:solidFill>
                  <a:schemeClr val="tx1"/>
                </a:solidFill>
                <a:latin typeface="Tahoma" panose="020B0604030504040204" pitchFamily="34" charset="0"/>
              </a:rPr>
              <a:t>解：</a:t>
            </a:r>
            <a:endParaRPr lang="zh-CN" altLang="en-US" b="1">
              <a:solidFill>
                <a:schemeClr val="tx1"/>
              </a:solidFill>
              <a:latin typeface="Tahoma" panose="020B0604030504040204" pitchFamily="34" charset="0"/>
            </a:endParaRPr>
          </a:p>
        </p:txBody>
      </p:sp>
      <p:sp>
        <p:nvSpPr>
          <p:cNvPr id="14363" name="文本框 14362"/>
          <p:cNvSpPr txBox="1"/>
          <p:nvPr/>
        </p:nvSpPr>
        <p:spPr>
          <a:xfrm>
            <a:off x="3657600" y="1676400"/>
            <a:ext cx="520001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CAB=∠BAD-∠CAD=80</a:t>
            </a:r>
            <a:r>
              <a:rPr lang="en-US" altLang="zh-CN" sz="2800" b="1" baseline="30000">
                <a:solidFill>
                  <a:schemeClr val="tx1"/>
                </a:solidFill>
                <a:latin typeface="宋体" panose="02010600030101010101" pitchFamily="2" charset="-122"/>
              </a:rPr>
              <a:t>0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-50</a:t>
            </a:r>
            <a:r>
              <a:rPr lang="en-US" altLang="zh-CN" sz="2800" b="1" baseline="30000">
                <a:solidFill>
                  <a:schemeClr val="tx1"/>
                </a:solidFill>
                <a:latin typeface="宋体" panose="02010600030101010101" pitchFamily="2" charset="-122"/>
              </a:rPr>
              <a:t>0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=30</a:t>
            </a:r>
            <a:r>
              <a:rPr lang="en-US" altLang="zh-CN" sz="2800" b="1" baseline="30000">
                <a:solidFill>
                  <a:schemeClr val="tx1"/>
                </a:solidFill>
                <a:latin typeface="宋体" panose="02010600030101010101" pitchFamily="2" charset="-122"/>
              </a:rPr>
              <a:t>0</a:t>
            </a:r>
            <a:endParaRPr lang="en-US" altLang="zh-CN" sz="2800" b="1" baseline="3000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14364" name="文本框 14363"/>
          <p:cNvSpPr txBox="1"/>
          <p:nvPr/>
        </p:nvSpPr>
        <p:spPr>
          <a:xfrm>
            <a:off x="4267200" y="2309813"/>
            <a:ext cx="268922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</a:rPr>
              <a:t>由AD∥BE，可得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14365" name="矩形 14364"/>
          <p:cNvSpPr/>
          <p:nvPr/>
        </p:nvSpPr>
        <p:spPr>
          <a:xfrm>
            <a:off x="4800600" y="2819400"/>
            <a:ext cx="316928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BAD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＋∠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ABE=180</a:t>
            </a:r>
            <a:r>
              <a:rPr lang="en-US" altLang="zh-CN" sz="2800" b="1" baseline="30000">
                <a:solidFill>
                  <a:schemeClr val="tx1"/>
                </a:solidFill>
                <a:latin typeface="宋体" panose="02010600030101010101" pitchFamily="2" charset="-122"/>
              </a:rPr>
              <a:t>0</a:t>
            </a:r>
            <a:endParaRPr lang="en-US" altLang="zh-CN" sz="2800" b="1" baseline="3000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14366" name="文本框 14365"/>
          <p:cNvSpPr txBox="1"/>
          <p:nvPr/>
        </p:nvSpPr>
        <p:spPr>
          <a:xfrm>
            <a:off x="4267200" y="3276600"/>
            <a:ext cx="3884295" cy="95313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所以∠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ABE=180</a:t>
            </a:r>
            <a:r>
              <a:rPr lang="en-US" altLang="zh-CN" sz="2800" b="1" baseline="30000">
                <a:solidFill>
                  <a:schemeClr val="tx1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－∠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BAD</a:t>
            </a:r>
            <a:endParaRPr lang="en-US" altLang="zh-CN" sz="2800" b="1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=180</a:t>
            </a:r>
            <a:r>
              <a:rPr lang="en-US" altLang="zh-CN" sz="2800" b="1" baseline="30000">
                <a:solidFill>
                  <a:schemeClr val="tx1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－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80</a:t>
            </a:r>
            <a:r>
              <a:rPr lang="en-US" altLang="zh-CN" sz="2800" b="1" baseline="30000">
                <a:solidFill>
                  <a:schemeClr val="tx1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100</a:t>
            </a:r>
            <a:r>
              <a:rPr lang="en-US" altLang="zh-CN" sz="2800" b="1" baseline="30000">
                <a:solidFill>
                  <a:schemeClr val="tx1"/>
                </a:solidFill>
                <a:latin typeface="宋体" panose="02010600030101010101" pitchFamily="2" charset="-122"/>
              </a:rPr>
              <a:t>0</a:t>
            </a:r>
            <a:endParaRPr lang="en-US" altLang="zh-CN" sz="2800" b="1" baseline="3000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14367" name="文本框 14366"/>
          <p:cNvSpPr txBox="1"/>
          <p:nvPr/>
        </p:nvSpPr>
        <p:spPr>
          <a:xfrm>
            <a:off x="4751388" y="4114800"/>
            <a:ext cx="4392612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ABC=∠ABE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－∠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EBC</a:t>
            </a:r>
            <a:endParaRPr lang="en-US" altLang="zh-CN" sz="2800" b="1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=100</a:t>
            </a:r>
            <a:r>
              <a:rPr lang="en-US" altLang="zh-CN" sz="2800" b="1" baseline="30000">
                <a:solidFill>
                  <a:schemeClr val="tx1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－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40</a:t>
            </a:r>
            <a:r>
              <a:rPr lang="en-US" altLang="zh-CN" sz="2800" b="1" baseline="30000">
                <a:solidFill>
                  <a:schemeClr val="tx1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60</a:t>
            </a:r>
            <a:r>
              <a:rPr lang="en-US" altLang="zh-CN" sz="2800" b="1" baseline="30000">
                <a:solidFill>
                  <a:schemeClr val="tx1"/>
                </a:solidFill>
                <a:latin typeface="宋体" panose="02010600030101010101" pitchFamily="2" charset="-122"/>
              </a:rPr>
              <a:t>0</a:t>
            </a:r>
            <a:endParaRPr lang="en-US" altLang="zh-CN" sz="2800" b="1" baseline="3000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14368" name="文本框 14367"/>
          <p:cNvSpPr txBox="1"/>
          <p:nvPr/>
        </p:nvSpPr>
        <p:spPr>
          <a:xfrm>
            <a:off x="4953000" y="4953000"/>
            <a:ext cx="20447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</a:rPr>
              <a:t>在</a:t>
            </a:r>
            <a:r>
              <a:rPr lang="el-GR" altLang="en-US" sz="2800" b="1" dirty="0">
                <a:solidFill>
                  <a:schemeClr val="tx1"/>
                </a:solidFill>
                <a:latin typeface="Tahoma" panose="020B0604030504040204" pitchFamily="34" charset="0"/>
              </a:rPr>
              <a:t>Δ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</a:rPr>
              <a:t>ABC中，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14369" name="文本框 14368"/>
          <p:cNvSpPr txBox="1"/>
          <p:nvPr/>
        </p:nvSpPr>
        <p:spPr>
          <a:xfrm>
            <a:off x="4751388" y="5410200"/>
            <a:ext cx="4392612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ACB=180</a:t>
            </a:r>
            <a:r>
              <a:rPr lang="en-US" altLang="zh-CN" sz="2800" b="1" baseline="30000">
                <a:solidFill>
                  <a:schemeClr val="tx1"/>
                </a:solidFill>
                <a:latin typeface="宋体" panose="02010600030101010101" pitchFamily="2" charset="-122"/>
              </a:rPr>
              <a:t>0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-∠ABC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－∠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CAB</a:t>
            </a:r>
            <a:endParaRPr lang="en-US" altLang="zh-CN" sz="2800" b="1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     =180</a:t>
            </a:r>
            <a:r>
              <a:rPr lang="en-US" altLang="zh-CN" sz="2800" b="1" baseline="30000">
                <a:solidFill>
                  <a:schemeClr val="tx1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－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60</a:t>
            </a:r>
            <a:r>
              <a:rPr lang="en-US" altLang="zh-CN" sz="2800" b="1" baseline="30000">
                <a:solidFill>
                  <a:schemeClr val="tx1"/>
                </a:solidFill>
                <a:latin typeface="宋体" panose="02010600030101010101" pitchFamily="2" charset="-122"/>
              </a:rPr>
              <a:t>0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-30</a:t>
            </a:r>
            <a:r>
              <a:rPr lang="en-US" altLang="zh-CN" sz="2800" b="1" baseline="30000">
                <a:solidFill>
                  <a:schemeClr val="tx1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90</a:t>
            </a:r>
            <a:r>
              <a:rPr lang="en-US" altLang="zh-CN" sz="2800" b="1" baseline="30000">
                <a:solidFill>
                  <a:schemeClr val="tx1"/>
                </a:solidFill>
                <a:latin typeface="宋体" panose="02010600030101010101" pitchFamily="2" charset="-122"/>
              </a:rPr>
              <a:t>0</a:t>
            </a:r>
            <a:endParaRPr lang="en-US" altLang="zh-CN" sz="2800" b="1" baseline="3000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14370" name="文本框 14369"/>
          <p:cNvSpPr txBox="1"/>
          <p:nvPr/>
        </p:nvSpPr>
        <p:spPr>
          <a:xfrm>
            <a:off x="2157413" y="6338888"/>
            <a:ext cx="697611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答：从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C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岛看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两岛的视角∠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ACB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是</a:t>
            </a: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</a:rPr>
              <a:t>90</a:t>
            </a:r>
            <a:r>
              <a:rPr lang="en-US" altLang="zh-CN" sz="2800" b="1" baseline="30000">
                <a:solidFill>
                  <a:schemeClr val="tx1"/>
                </a:solidFill>
                <a:latin typeface="宋体" panose="02010600030101010101" pitchFamily="2" charset="-122"/>
              </a:rPr>
              <a:t>0  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</a:rPr>
              <a:t>。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14371" name="云形标注 14370"/>
          <p:cNvSpPr/>
          <p:nvPr/>
        </p:nvSpPr>
        <p:spPr>
          <a:xfrm>
            <a:off x="990600" y="1905000"/>
            <a:ext cx="2087563" cy="908050"/>
          </a:xfrm>
          <a:prstGeom prst="cloudCallout">
            <a:avLst>
              <a:gd name="adj1" fmla="val -38213"/>
              <a:gd name="adj2" fmla="val 160139"/>
            </a:avLst>
          </a:prstGeom>
          <a:solidFill>
            <a:schemeClr val="accent1"/>
          </a:solidFill>
          <a:ln w="9525">
            <a:noFill/>
          </a:ln>
        </p:spPr>
        <p:txBody>
          <a:bodyPr/>
          <a:p>
            <a:pPr algn="ctr"/>
            <a:r>
              <a:rPr lang="zh-CN" altLang="en-US" b="1">
                <a:solidFill>
                  <a:schemeClr val="tx1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还有其它方法吗？</a:t>
            </a:r>
            <a:endParaRPr lang="zh-CN" altLang="en-US" b="1">
              <a:solidFill>
                <a:schemeClr val="tx1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1" dur="500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62" grpId="0"/>
      <p:bldP spid="14363" grpId="0"/>
      <p:bldP spid="14364" grpId="0"/>
      <p:bldP spid="14365" grpId="0"/>
      <p:bldP spid="14366" grpId="0"/>
      <p:bldP spid="14367" grpId="0"/>
      <p:bldP spid="14368" grpId="0"/>
      <p:bldP spid="14369" grpId="0"/>
      <p:bldP spid="14370" grpId="0"/>
      <p:bldP spid="1437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文本框 15361"/>
          <p:cNvSpPr txBox="1"/>
          <p:nvPr/>
        </p:nvSpPr>
        <p:spPr>
          <a:xfrm>
            <a:off x="5562600" y="304800"/>
            <a:ext cx="3124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5363" name="文本框 15362"/>
          <p:cNvSpPr txBox="1"/>
          <p:nvPr/>
        </p:nvSpPr>
        <p:spPr>
          <a:xfrm>
            <a:off x="2938463" y="1676400"/>
            <a:ext cx="6429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</a:rPr>
              <a:t>B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grpSp>
        <p:nvGrpSpPr>
          <p:cNvPr id="15364" name="组合 15363"/>
          <p:cNvGrpSpPr/>
          <p:nvPr/>
        </p:nvGrpSpPr>
        <p:grpSpPr>
          <a:xfrm>
            <a:off x="685800" y="533400"/>
            <a:ext cx="2590800" cy="2362200"/>
            <a:chOff x="0" y="0"/>
            <a:chExt cx="1621" cy="1488"/>
          </a:xfrm>
        </p:grpSpPr>
        <p:sp>
          <p:nvSpPr>
            <p:cNvPr id="15365" name="直接连接符 15364"/>
            <p:cNvSpPr/>
            <p:nvPr/>
          </p:nvSpPr>
          <p:spPr>
            <a:xfrm flipH="1">
              <a:off x="304" y="432"/>
              <a:ext cx="760" cy="76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66" name="直接连接符 15365"/>
            <p:cNvSpPr/>
            <p:nvPr/>
          </p:nvSpPr>
          <p:spPr>
            <a:xfrm flipV="1">
              <a:off x="304" y="864"/>
              <a:ext cx="1115" cy="33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67" name="直接连接符 15366"/>
            <p:cNvSpPr/>
            <p:nvPr/>
          </p:nvSpPr>
          <p:spPr>
            <a:xfrm flipH="1" flipV="1">
              <a:off x="304" y="384"/>
              <a:ext cx="0" cy="768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5368" name="直接连接符 15367"/>
            <p:cNvSpPr/>
            <p:nvPr/>
          </p:nvSpPr>
          <p:spPr>
            <a:xfrm flipV="1">
              <a:off x="1419" y="0"/>
              <a:ext cx="0" cy="86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5369" name="文本框 15368"/>
            <p:cNvSpPr txBox="1"/>
            <p:nvPr/>
          </p:nvSpPr>
          <p:spPr>
            <a:xfrm>
              <a:off x="304" y="192"/>
              <a:ext cx="55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latin typeface="Times New Roman" panose="02020603050405020304" pitchFamily="18" charset="0"/>
                </a:rPr>
                <a:t>D</a:t>
              </a:r>
              <a:endParaRPr lang="en-US" altLang="zh-CN">
                <a:latin typeface="Times New Roman" panose="02020603050405020304" pitchFamily="18" charset="0"/>
              </a:endParaRPr>
            </a:p>
          </p:txBody>
        </p:sp>
        <p:sp>
          <p:nvSpPr>
            <p:cNvPr id="15370" name="文本框 15369"/>
            <p:cNvSpPr txBox="1"/>
            <p:nvPr/>
          </p:nvSpPr>
          <p:spPr>
            <a:xfrm>
              <a:off x="816" y="192"/>
              <a:ext cx="50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latin typeface="Times New Roman" panose="02020603050405020304" pitchFamily="18" charset="0"/>
                </a:rPr>
                <a:t>C</a:t>
              </a:r>
              <a:endParaRPr lang="en-US" altLang="zh-CN">
                <a:latin typeface="Times New Roman" panose="02020603050405020304" pitchFamily="18" charset="0"/>
              </a:endParaRPr>
            </a:p>
          </p:txBody>
        </p:sp>
        <p:sp>
          <p:nvSpPr>
            <p:cNvPr id="15371" name="文本框 15370"/>
            <p:cNvSpPr txBox="1"/>
            <p:nvPr/>
          </p:nvSpPr>
          <p:spPr>
            <a:xfrm>
              <a:off x="1216" y="48"/>
              <a:ext cx="40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latin typeface="Times New Roman" panose="02020603050405020304" pitchFamily="18" charset="0"/>
                </a:rPr>
                <a:t>E</a:t>
              </a:r>
              <a:endParaRPr lang="en-US" altLang="zh-CN">
                <a:latin typeface="Times New Roman" panose="02020603050405020304" pitchFamily="18" charset="0"/>
              </a:endParaRPr>
            </a:p>
          </p:txBody>
        </p:sp>
        <p:sp>
          <p:nvSpPr>
            <p:cNvPr id="15372" name="直接连接符 15371"/>
            <p:cNvSpPr/>
            <p:nvPr/>
          </p:nvSpPr>
          <p:spPr>
            <a:xfrm>
              <a:off x="1064" y="432"/>
              <a:ext cx="355" cy="43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73" name="文本框 15372"/>
            <p:cNvSpPr txBox="1"/>
            <p:nvPr/>
          </p:nvSpPr>
          <p:spPr>
            <a:xfrm>
              <a:off x="0" y="144"/>
              <a:ext cx="709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>
                  <a:latin typeface="Times New Roman" panose="02020603050405020304" pitchFamily="18" charset="0"/>
                </a:rPr>
                <a:t>北</a:t>
              </a:r>
              <a:endParaRPr lang="zh-CN" altLang="en-US">
                <a:latin typeface="Times New Roman" panose="02020603050405020304" pitchFamily="18" charset="0"/>
              </a:endParaRPr>
            </a:p>
          </p:txBody>
        </p:sp>
        <p:sp>
          <p:nvSpPr>
            <p:cNvPr id="15374" name="文本框 15373"/>
            <p:cNvSpPr txBox="1"/>
            <p:nvPr/>
          </p:nvSpPr>
          <p:spPr>
            <a:xfrm>
              <a:off x="96" y="1200"/>
              <a:ext cx="72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latin typeface="Times New Roman" panose="02020603050405020304" pitchFamily="18" charset="0"/>
                </a:rPr>
                <a:t>A</a:t>
              </a:r>
              <a:endParaRPr lang="en-US" altLang="zh-CN">
                <a:latin typeface="Times New Roman" panose="02020603050405020304" pitchFamily="18" charset="0"/>
              </a:endParaRPr>
            </a:p>
          </p:txBody>
        </p:sp>
      </p:grpSp>
      <p:sp>
        <p:nvSpPr>
          <p:cNvPr id="15375" name="文本框 15374"/>
          <p:cNvSpPr txBox="1"/>
          <p:nvPr/>
        </p:nvSpPr>
        <p:spPr>
          <a:xfrm>
            <a:off x="4038600" y="228600"/>
            <a:ext cx="281940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>
                <a:latin typeface="Times New Roman" panose="02020603050405020304" pitchFamily="18" charset="0"/>
              </a:rPr>
              <a:t>      你能想出一个更简捷的方法来求∠</a:t>
            </a:r>
            <a:r>
              <a:rPr lang="en-US" altLang="zh-CN">
                <a:latin typeface="Times New Roman" panose="02020603050405020304" pitchFamily="18" charset="0"/>
              </a:rPr>
              <a:t>C</a:t>
            </a:r>
            <a:r>
              <a:rPr lang="zh-CN" altLang="en-US">
                <a:latin typeface="Times New Roman" panose="02020603050405020304" pitchFamily="18" charset="0"/>
              </a:rPr>
              <a:t>的度数吗？</a:t>
            </a:r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15376" name="直接连接符 15375"/>
          <p:cNvSpPr/>
          <p:nvPr/>
        </p:nvSpPr>
        <p:spPr>
          <a:xfrm>
            <a:off x="2362200" y="1295400"/>
            <a:ext cx="0" cy="1676400"/>
          </a:xfrm>
          <a:prstGeom prst="line">
            <a:avLst/>
          </a:prstGeom>
          <a:ln w="38100" cap="flat" cmpd="sng">
            <a:solidFill>
              <a:srgbClr val="FFFF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5377" name="任意多边形 15376"/>
          <p:cNvSpPr/>
          <p:nvPr/>
        </p:nvSpPr>
        <p:spPr>
          <a:xfrm flipH="1" flipV="1">
            <a:off x="2133600" y="1447800"/>
            <a:ext cx="228600" cy="2286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78" name="文本框 15377"/>
          <p:cNvSpPr txBox="1"/>
          <p:nvPr/>
        </p:nvSpPr>
        <p:spPr>
          <a:xfrm>
            <a:off x="1981200" y="1524000"/>
            <a:ext cx="5334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1800">
                <a:latin typeface="Times New Roman" panose="02020603050405020304" pitchFamily="18" charset="0"/>
              </a:rPr>
              <a:t>1</a:t>
            </a:r>
            <a:endParaRPr lang="en-US" altLang="zh-CN" sz="1800">
              <a:latin typeface="Times New Roman" panose="02020603050405020304" pitchFamily="18" charset="0"/>
            </a:endParaRPr>
          </a:p>
        </p:txBody>
      </p:sp>
      <p:sp>
        <p:nvSpPr>
          <p:cNvPr id="15379" name="任意多边形 15378"/>
          <p:cNvSpPr/>
          <p:nvPr/>
        </p:nvSpPr>
        <p:spPr>
          <a:xfrm flipV="1">
            <a:off x="2362200" y="1371600"/>
            <a:ext cx="152400" cy="1524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80" name="文本框 15379"/>
          <p:cNvSpPr txBox="1"/>
          <p:nvPr/>
        </p:nvSpPr>
        <p:spPr>
          <a:xfrm>
            <a:off x="2362200" y="1447800"/>
            <a:ext cx="3048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>
                <a:latin typeface="Times New Roman" panose="02020603050405020304" pitchFamily="18" charset="0"/>
              </a:rPr>
              <a:t>2</a:t>
            </a:r>
            <a:endParaRPr lang="en-US" altLang="zh-CN" sz="2000">
              <a:latin typeface="Times New Roman" panose="02020603050405020304" pitchFamily="18" charset="0"/>
            </a:endParaRPr>
          </a:p>
        </p:txBody>
      </p:sp>
      <p:sp>
        <p:nvSpPr>
          <p:cNvPr id="15381" name="任意多边形 15380"/>
          <p:cNvSpPr/>
          <p:nvPr/>
        </p:nvSpPr>
        <p:spPr>
          <a:xfrm>
            <a:off x="1219200" y="2209800"/>
            <a:ext cx="76200" cy="762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>
              <a:solidFill>
                <a:srgbClr val="000066"/>
              </a:solidFill>
            </a:endParaRPr>
          </a:p>
        </p:txBody>
      </p:sp>
      <p:sp>
        <p:nvSpPr>
          <p:cNvPr id="15382" name="文本框 15381"/>
          <p:cNvSpPr txBox="1"/>
          <p:nvPr/>
        </p:nvSpPr>
        <p:spPr>
          <a:xfrm>
            <a:off x="1143000" y="1676400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>
                <a:latin typeface="Times New Roman" panose="02020603050405020304" pitchFamily="18" charset="0"/>
              </a:rPr>
              <a:t>50</a:t>
            </a:r>
            <a:r>
              <a:rPr lang="en-US" altLang="zh-CN">
                <a:latin typeface="Times New Roman" panose="02020603050405020304" pitchFamily="18" charset="0"/>
              </a:rPr>
              <a:t>°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15383" name="任意多边形 15382"/>
          <p:cNvSpPr/>
          <p:nvPr/>
        </p:nvSpPr>
        <p:spPr>
          <a:xfrm flipH="1">
            <a:off x="2743200" y="1600200"/>
            <a:ext cx="228600" cy="762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90">
                <a:pos x="21600" y="21600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400000"/>
              </a:path>
              <a:path w="21600" h="21600" stroke="0">
                <a:moveTo>
                  <a:pt x="0" y="0"/>
                </a:moveTo>
                <a:arcTo wR="21600" hR="21600" stAng="-5400000" swAng="5400000"/>
                <a:lnTo>
                  <a:pt x="0" y="21600"/>
                </a:lnTo>
                <a:close/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84" name="文本框 15383"/>
          <p:cNvSpPr txBox="1"/>
          <p:nvPr/>
        </p:nvSpPr>
        <p:spPr>
          <a:xfrm>
            <a:off x="2514600" y="1143000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>
                <a:latin typeface="Times New Roman" panose="02020603050405020304" pitchFamily="18" charset="0"/>
              </a:rPr>
              <a:t>40</a:t>
            </a:r>
            <a:r>
              <a:rPr lang="en-US" altLang="zh-CN">
                <a:latin typeface="Times New Roman" panose="02020603050405020304" pitchFamily="18" charset="0"/>
              </a:rPr>
              <a:t>°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15385" name="文本框 15384"/>
          <p:cNvSpPr txBox="1"/>
          <p:nvPr/>
        </p:nvSpPr>
        <p:spPr>
          <a:xfrm>
            <a:off x="685800" y="3124200"/>
            <a:ext cx="8077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解： 过点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C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画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CF∥AD     ∴ ∠1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＝∠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DAC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50 °, </a:t>
            </a:r>
            <a:endParaRPr lang="en-US" altLang="zh-CN" sz="28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</p:txBody>
      </p:sp>
      <p:sp>
        <p:nvSpPr>
          <p:cNvPr id="15386" name="文本框 15385"/>
          <p:cNvSpPr txBox="1"/>
          <p:nvPr/>
        </p:nvSpPr>
        <p:spPr>
          <a:xfrm>
            <a:off x="2514600" y="2514600"/>
            <a:ext cx="1143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66"/>
                </a:solidFill>
                <a:latin typeface="Times New Roman" panose="02020603050405020304" pitchFamily="18" charset="0"/>
              </a:rPr>
              <a:t>F</a:t>
            </a:r>
            <a:endParaRPr lang="en-US" altLang="zh-CN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87" name="文本框 15386"/>
          <p:cNvSpPr txBox="1"/>
          <p:nvPr/>
        </p:nvSpPr>
        <p:spPr>
          <a:xfrm>
            <a:off x="762000" y="3657600"/>
            <a:ext cx="7086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66"/>
                </a:solidFill>
                <a:latin typeface="Times New Roman" panose="02020603050405020304" pitchFamily="18" charset="0"/>
              </a:rPr>
              <a:t>∵ </a:t>
            </a:r>
            <a:r>
              <a:rPr lang="en-US" altLang="zh-CN" sz="2800" b="1">
                <a:solidFill>
                  <a:srgbClr val="000066"/>
                </a:solidFill>
                <a:latin typeface="Times New Roman" panose="02020603050405020304" pitchFamily="18" charset="0"/>
              </a:rPr>
              <a:t>CF∥AD, </a:t>
            </a:r>
            <a:r>
              <a:rPr lang="zh-CN" altLang="en-US" sz="2800" b="1">
                <a:solidFill>
                  <a:srgbClr val="000066"/>
                </a:solidFill>
                <a:latin typeface="Times New Roman" panose="02020603050405020304" pitchFamily="18" charset="0"/>
              </a:rPr>
              <a:t>又</a:t>
            </a:r>
            <a:r>
              <a:rPr lang="en-US" altLang="zh-CN" sz="2800" b="1">
                <a:solidFill>
                  <a:srgbClr val="000066"/>
                </a:solidFill>
                <a:latin typeface="Times New Roman" panose="02020603050405020304" pitchFamily="18" charset="0"/>
              </a:rPr>
              <a:t>AD ∥BE</a:t>
            </a:r>
            <a:endParaRPr lang="en-US" altLang="zh-CN" sz="2800" b="1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88" name="文本框 15387"/>
          <p:cNvSpPr txBox="1"/>
          <p:nvPr/>
        </p:nvSpPr>
        <p:spPr>
          <a:xfrm>
            <a:off x="609600" y="4191000"/>
            <a:ext cx="2286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000066"/>
                </a:solidFill>
                <a:latin typeface="Times New Roman" panose="02020603050405020304" pitchFamily="18" charset="0"/>
              </a:rPr>
              <a:t>∴ </a:t>
            </a:r>
            <a:r>
              <a:rPr lang="en-US" altLang="zh-CN" sz="2800" b="1">
                <a:solidFill>
                  <a:srgbClr val="000066"/>
                </a:solidFill>
                <a:latin typeface="Times New Roman" panose="02020603050405020304" pitchFamily="18" charset="0"/>
              </a:rPr>
              <a:t>CF∥ BE</a:t>
            </a:r>
            <a:endParaRPr lang="en-US" altLang="zh-CN" sz="2800" b="1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89" name="文本框 15388"/>
          <p:cNvSpPr txBox="1"/>
          <p:nvPr/>
        </p:nvSpPr>
        <p:spPr>
          <a:xfrm>
            <a:off x="762000" y="4724400"/>
            <a:ext cx="4572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000066"/>
                </a:solidFill>
                <a:latin typeface="Times New Roman" panose="02020603050405020304" pitchFamily="18" charset="0"/>
              </a:rPr>
              <a:t>∴∠</a:t>
            </a:r>
            <a:r>
              <a:rPr lang="en-US" altLang="zh-CN" sz="2800" b="1">
                <a:solidFill>
                  <a:srgbClr val="000066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000066"/>
                </a:solidFill>
                <a:latin typeface="Times New Roman" panose="02020603050405020304" pitchFamily="18" charset="0"/>
              </a:rPr>
              <a:t>＝∠</a:t>
            </a:r>
            <a:r>
              <a:rPr lang="en-US" altLang="zh-CN" sz="2800" b="1">
                <a:solidFill>
                  <a:srgbClr val="000066"/>
                </a:solidFill>
                <a:latin typeface="Times New Roman" panose="02020603050405020304" pitchFamily="18" charset="0"/>
              </a:rPr>
              <a:t>CBE  </a:t>
            </a:r>
            <a:r>
              <a:rPr lang="zh-CN" altLang="en-US" sz="2800" b="1">
                <a:solidFill>
                  <a:srgbClr val="000066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rgbClr val="000066"/>
                </a:solidFill>
                <a:latin typeface="Times New Roman" panose="02020603050405020304" pitchFamily="18" charset="0"/>
              </a:rPr>
              <a:t>40 °</a:t>
            </a:r>
            <a:endParaRPr lang="en-US" altLang="zh-CN" sz="2800" b="1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90" name="文本框 15389"/>
          <p:cNvSpPr txBox="1"/>
          <p:nvPr/>
        </p:nvSpPr>
        <p:spPr>
          <a:xfrm>
            <a:off x="381000" y="5257800"/>
            <a:ext cx="8001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000066"/>
                </a:solidFill>
                <a:latin typeface="Times New Roman" panose="02020603050405020304" pitchFamily="18" charset="0"/>
              </a:rPr>
              <a:t>∴ ∠</a:t>
            </a:r>
            <a:r>
              <a:rPr lang="en-US" altLang="zh-CN" sz="2800" b="1">
                <a:solidFill>
                  <a:srgbClr val="000066"/>
                </a:solidFill>
                <a:latin typeface="Times New Roman" panose="02020603050405020304" pitchFamily="18" charset="0"/>
              </a:rPr>
              <a:t>ACB</a:t>
            </a:r>
            <a:r>
              <a:rPr lang="zh-CN" altLang="en-US" sz="2800" b="1">
                <a:solidFill>
                  <a:srgbClr val="000066"/>
                </a:solidFill>
                <a:latin typeface="Times New Roman" panose="02020603050405020304" pitchFamily="18" charset="0"/>
              </a:rPr>
              <a:t>＝∠</a:t>
            </a:r>
            <a:r>
              <a:rPr lang="en-US" altLang="zh-CN" sz="2800" b="1">
                <a:solidFill>
                  <a:srgbClr val="000066"/>
                </a:solidFill>
                <a:latin typeface="Times New Roman" panose="02020603050405020304" pitchFamily="18" charset="0"/>
              </a:rPr>
              <a:t>1﹢∠2 </a:t>
            </a:r>
            <a:r>
              <a:rPr lang="zh-CN" altLang="en-US" sz="2800" b="1">
                <a:solidFill>
                  <a:srgbClr val="000066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rgbClr val="000066"/>
                </a:solidFill>
                <a:latin typeface="Times New Roman" panose="02020603050405020304" pitchFamily="18" charset="0"/>
              </a:rPr>
              <a:t>50 °﹢ 40 ° </a:t>
            </a:r>
            <a:r>
              <a:rPr lang="zh-CN" altLang="en-US" sz="2800" b="1">
                <a:solidFill>
                  <a:srgbClr val="000066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rgbClr val="000066"/>
                </a:solidFill>
                <a:latin typeface="Times New Roman" panose="02020603050405020304" pitchFamily="18" charset="0"/>
              </a:rPr>
              <a:t>90 °</a:t>
            </a:r>
            <a:endParaRPr lang="en-US" altLang="zh-CN" sz="2800" b="1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5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5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5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15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5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8" grpId="0"/>
      <p:bldP spid="15380" grpId="0"/>
      <p:bldP spid="15385" grpId="0"/>
      <p:bldP spid="15386" grpId="0"/>
      <p:bldP spid="15387" grpId="0"/>
      <p:bldP spid="15388" grpId="0"/>
      <p:bldP spid="15389" grpId="0"/>
      <p:bldP spid="1539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框 16385"/>
          <p:cNvSpPr txBox="1"/>
          <p:nvPr/>
        </p:nvSpPr>
        <p:spPr>
          <a:xfrm>
            <a:off x="381000" y="457200"/>
            <a:ext cx="5410200" cy="2227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spcBef>
                <a:spcPct val="50000"/>
              </a:spcBef>
              <a:buAutoNum type="arabicPeriod"/>
            </a:pPr>
            <a:r>
              <a:rPr lang="zh-CN" altLang="en-US" sz="2800" b="1">
                <a:latin typeface="Times New Roman" panose="02020603050405020304" pitchFamily="18" charset="0"/>
              </a:rPr>
              <a:t>如图，从</a:t>
            </a:r>
            <a:r>
              <a:rPr lang="en-US" altLang="zh-CN" sz="2800" b="1">
                <a:latin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</a:rPr>
              <a:t>处观测</a:t>
            </a:r>
            <a:r>
              <a:rPr lang="en-US" altLang="zh-CN" sz="2800" b="1">
                <a:latin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</a:rPr>
              <a:t>处时仰角∠</a:t>
            </a:r>
            <a:r>
              <a:rPr lang="en-US" altLang="zh-CN" sz="2800" b="1">
                <a:latin typeface="Times New Roman" panose="02020603050405020304" pitchFamily="18" charset="0"/>
              </a:rPr>
              <a:t>CAD</a:t>
            </a:r>
            <a:r>
              <a:rPr lang="zh-CN" altLang="en-US" sz="2800" b="1"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latin typeface="Times New Roman" panose="02020603050405020304" pitchFamily="18" charset="0"/>
              </a:rPr>
              <a:t>30°</a:t>
            </a:r>
            <a:r>
              <a:rPr lang="zh-CN" altLang="en-US" sz="2800" b="1">
                <a:latin typeface="Times New Roman" panose="02020603050405020304" pitchFamily="18" charset="0"/>
              </a:rPr>
              <a:t>，从</a:t>
            </a:r>
            <a:r>
              <a:rPr lang="en-US" altLang="zh-CN" sz="2800" b="1">
                <a:latin typeface="Times New Roman" panose="02020603050405020304" pitchFamily="18" charset="0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</a:rPr>
              <a:t>处观测</a:t>
            </a:r>
            <a:r>
              <a:rPr lang="en-US" altLang="zh-CN" sz="2800" b="1">
                <a:latin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</a:rPr>
              <a:t>处时仰角∠</a:t>
            </a:r>
            <a:r>
              <a:rPr lang="en-US" altLang="zh-CN" sz="2800" b="1">
                <a:latin typeface="Times New Roman" panose="02020603050405020304" pitchFamily="18" charset="0"/>
              </a:rPr>
              <a:t>CBD</a:t>
            </a:r>
            <a:r>
              <a:rPr lang="zh-CN" altLang="en-US" sz="2800" b="1"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latin typeface="Times New Roman" panose="02020603050405020304" pitchFamily="18" charset="0"/>
              </a:rPr>
              <a:t>45°</a:t>
            </a:r>
            <a:r>
              <a:rPr lang="zh-CN" altLang="en-US" sz="2800" b="1">
                <a:latin typeface="Times New Roman" panose="02020603050405020304" pitchFamily="18" charset="0"/>
              </a:rPr>
              <a:t>。            从</a:t>
            </a:r>
            <a:r>
              <a:rPr lang="en-US" altLang="zh-CN" sz="2800" b="1">
                <a:latin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</a:rPr>
              <a:t>处观测</a:t>
            </a:r>
            <a:r>
              <a:rPr lang="en-US" altLang="zh-CN" sz="2800" b="1">
                <a:latin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</a:rPr>
              <a:t>两处时视角                         ∠</a:t>
            </a:r>
            <a:r>
              <a:rPr lang="en-US" altLang="zh-CN" sz="2800" b="1">
                <a:latin typeface="Times New Roman" panose="02020603050405020304" pitchFamily="18" charset="0"/>
              </a:rPr>
              <a:t>ACB</a:t>
            </a:r>
            <a:r>
              <a:rPr lang="zh-CN" altLang="en-US" sz="2800" b="1">
                <a:latin typeface="Times New Roman" panose="02020603050405020304" pitchFamily="18" charset="0"/>
              </a:rPr>
              <a:t>是多少？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16387" name="直接连接符 16386"/>
          <p:cNvSpPr/>
          <p:nvPr/>
        </p:nvSpPr>
        <p:spPr>
          <a:xfrm flipH="1">
            <a:off x="5791200" y="914400"/>
            <a:ext cx="2057400" cy="1219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88" name="直接连接符 16387"/>
          <p:cNvSpPr/>
          <p:nvPr/>
        </p:nvSpPr>
        <p:spPr>
          <a:xfrm flipV="1">
            <a:off x="5791200" y="2133600"/>
            <a:ext cx="2057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89" name="直接连接符 16388"/>
          <p:cNvSpPr/>
          <p:nvPr/>
        </p:nvSpPr>
        <p:spPr>
          <a:xfrm>
            <a:off x="7848600" y="914400"/>
            <a:ext cx="0" cy="1219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0" name="矩形 16389"/>
          <p:cNvSpPr/>
          <p:nvPr/>
        </p:nvSpPr>
        <p:spPr>
          <a:xfrm>
            <a:off x="5562600" y="0"/>
            <a:ext cx="1409700" cy="61753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594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8000"/>
                </a:solidFill>
                <a:effectLst>
                  <a:outerShdw dist="53882" dir="2699999" algn="ctr" rotWithShape="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练一练</a:t>
            </a:r>
            <a:endParaRPr lang="zh-CN" altLang="en-US" sz="3600" b="1">
              <a:ln w="9525" cap="flat" cmpd="sng">
                <a:solidFill>
                  <a:srgbClr val="008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8000"/>
              </a:solidFill>
              <a:effectLst>
                <a:outerShdw dist="53882" dir="2699999" algn="ctr" rotWithShape="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391" name="直接连接符 16390"/>
          <p:cNvSpPr/>
          <p:nvPr/>
        </p:nvSpPr>
        <p:spPr>
          <a:xfrm flipV="1">
            <a:off x="6629400" y="914400"/>
            <a:ext cx="1219200" cy="1219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2" name="文本框 16391"/>
          <p:cNvSpPr txBox="1"/>
          <p:nvPr/>
        </p:nvSpPr>
        <p:spPr>
          <a:xfrm>
            <a:off x="5410200" y="2057400"/>
            <a:ext cx="533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</a:rPr>
              <a:t>A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16393" name="文本框 16392"/>
          <p:cNvSpPr txBox="1"/>
          <p:nvPr/>
        </p:nvSpPr>
        <p:spPr>
          <a:xfrm>
            <a:off x="6400800" y="2133600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</a:rPr>
              <a:t>B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16394" name="文本框 16393"/>
          <p:cNvSpPr txBox="1"/>
          <p:nvPr/>
        </p:nvSpPr>
        <p:spPr>
          <a:xfrm>
            <a:off x="7924800" y="685800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</a:rPr>
              <a:t>C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16395" name="文本框 16394"/>
          <p:cNvSpPr txBox="1"/>
          <p:nvPr/>
        </p:nvSpPr>
        <p:spPr>
          <a:xfrm>
            <a:off x="7924800" y="1981200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</a:rPr>
              <a:t>D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16396" name="文本框 16395"/>
          <p:cNvSpPr txBox="1"/>
          <p:nvPr/>
        </p:nvSpPr>
        <p:spPr>
          <a:xfrm>
            <a:off x="457200" y="2819400"/>
            <a:ext cx="7848600" cy="37534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解：在△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ACD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中    ∠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CAD 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30 ° ∠D 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90 °</a:t>
            </a:r>
            <a:endParaRPr lang="en-US" altLang="zh-CN" sz="28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      ∴ ∠ACD =180 ° 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－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30 ° 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－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90 °=6 0 °</a:t>
            </a:r>
            <a:endParaRPr lang="en-US" altLang="zh-CN" sz="28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      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在△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BCD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中    ∠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CBD = 45 ° ∠D 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90 ° </a:t>
            </a:r>
            <a:endParaRPr lang="en-US" altLang="zh-CN" sz="28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      ∴ ∠BCD = 180 °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－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90°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－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45 °=45 °</a:t>
            </a:r>
            <a:endParaRPr lang="en-US" altLang="zh-CN" sz="28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      ∴ ∠ACB = ∠ACD 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－∠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BCD = 6 0 °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－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45 °</a:t>
            </a:r>
            <a:endParaRPr lang="en-US" altLang="zh-CN" sz="28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　　　　　　　　　　　　　　　＝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15°</a:t>
            </a:r>
            <a:endParaRPr lang="en-US" altLang="zh-CN" sz="28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</p:txBody>
      </p:sp>
      <p:sp>
        <p:nvSpPr>
          <p:cNvPr id="16397" name="直接连接符 16396"/>
          <p:cNvSpPr/>
          <p:nvPr/>
        </p:nvSpPr>
        <p:spPr>
          <a:xfrm>
            <a:off x="7696200" y="1981200"/>
            <a:ext cx="0" cy="1524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8" name="直接连接符 16397"/>
          <p:cNvSpPr/>
          <p:nvPr/>
        </p:nvSpPr>
        <p:spPr>
          <a:xfrm>
            <a:off x="7696200" y="1981200"/>
            <a:ext cx="152400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17409"/>
          <p:cNvSpPr txBox="1"/>
          <p:nvPr/>
        </p:nvSpPr>
        <p:spPr>
          <a:xfrm>
            <a:off x="762000" y="533400"/>
            <a:ext cx="4724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7411" name="文本框 17410"/>
          <p:cNvSpPr txBox="1"/>
          <p:nvPr/>
        </p:nvSpPr>
        <p:spPr>
          <a:xfrm>
            <a:off x="9737725" y="56594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7412" name="文本框 17411"/>
          <p:cNvSpPr txBox="1"/>
          <p:nvPr/>
        </p:nvSpPr>
        <p:spPr>
          <a:xfrm>
            <a:off x="609600" y="533400"/>
            <a:ext cx="4572000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2.   </a:t>
            </a:r>
            <a:r>
              <a:rPr lang="zh-CN" altLang="en-US" sz="2800">
                <a:latin typeface="Times New Roman" panose="02020603050405020304" pitchFamily="18" charset="0"/>
              </a:rPr>
              <a:t>如图，一种滑翔伞是左右对称的四边形</a:t>
            </a:r>
            <a:r>
              <a:rPr lang="en-US" altLang="zh-CN" sz="2800">
                <a:latin typeface="Times New Roman" panose="02020603050405020304" pitchFamily="18" charset="0"/>
              </a:rPr>
              <a:t>ABCD</a:t>
            </a:r>
            <a:r>
              <a:rPr lang="zh-CN" altLang="en-US" sz="2800">
                <a:latin typeface="Times New Roman" panose="02020603050405020304" pitchFamily="18" charset="0"/>
              </a:rPr>
              <a:t>，其中∠</a:t>
            </a:r>
            <a:r>
              <a:rPr lang="en-US" altLang="zh-CN" sz="2800">
                <a:latin typeface="Times New Roman" panose="02020603050405020304" pitchFamily="18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</a:rPr>
              <a:t>150°</a:t>
            </a:r>
            <a:r>
              <a:rPr lang="zh-CN" altLang="en-US" sz="2800">
                <a:latin typeface="Times New Roman" panose="02020603050405020304" pitchFamily="18" charset="0"/>
              </a:rPr>
              <a:t>，∠</a:t>
            </a:r>
            <a:r>
              <a:rPr lang="en-US" altLang="zh-CN" sz="2800">
                <a:latin typeface="Times New Roman" panose="02020603050405020304" pitchFamily="18" charset="0"/>
              </a:rPr>
              <a:t>B</a:t>
            </a:r>
            <a:r>
              <a:rPr lang="zh-CN" altLang="en-US" sz="2800">
                <a:latin typeface="Times New Roman" panose="02020603050405020304" pitchFamily="18" charset="0"/>
              </a:rPr>
              <a:t>＝∠</a:t>
            </a:r>
            <a:r>
              <a:rPr lang="en-US" altLang="zh-CN" sz="2800">
                <a:latin typeface="Times New Roman" panose="02020603050405020304" pitchFamily="18" charset="0"/>
              </a:rPr>
              <a:t>D</a:t>
            </a:r>
            <a:r>
              <a:rPr lang="zh-CN" altLang="en-US" sz="2800">
                <a:latin typeface="Times New Roman" panose="02020603050405020304" pitchFamily="18" charset="0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</a:rPr>
              <a:t>40°</a:t>
            </a:r>
            <a:r>
              <a:rPr lang="zh-CN" altLang="en-US" sz="2800">
                <a:latin typeface="Times New Roman" panose="02020603050405020304" pitchFamily="18" charset="0"/>
              </a:rPr>
              <a:t>。求∠</a:t>
            </a:r>
            <a:r>
              <a:rPr lang="en-US" altLang="zh-CN" sz="2800">
                <a:latin typeface="Times New Roman" panose="02020603050405020304" pitchFamily="18" charset="0"/>
              </a:rPr>
              <a:t>C</a:t>
            </a:r>
            <a:r>
              <a:rPr lang="zh-CN" altLang="en-US" sz="2800">
                <a:latin typeface="Times New Roman" panose="02020603050405020304" pitchFamily="18" charset="0"/>
              </a:rPr>
              <a:t>的度数。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7413" name="文本框 17412"/>
          <p:cNvSpPr txBox="1"/>
          <p:nvPr/>
        </p:nvSpPr>
        <p:spPr>
          <a:xfrm>
            <a:off x="7772400" y="1676400"/>
            <a:ext cx="762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CC0000"/>
                </a:solidFill>
                <a:latin typeface="Times New Roman" panose="02020603050405020304" pitchFamily="18" charset="0"/>
              </a:rPr>
              <a:t>D</a:t>
            </a:r>
            <a:endParaRPr lang="en-US" altLang="zh-CN">
              <a:solidFill>
                <a:srgbClr val="CC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4" name="文本框 17413"/>
          <p:cNvSpPr txBox="1"/>
          <p:nvPr/>
        </p:nvSpPr>
        <p:spPr>
          <a:xfrm>
            <a:off x="533400" y="2438400"/>
            <a:ext cx="8305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28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7415" name="组合 17414"/>
          <p:cNvGrpSpPr/>
          <p:nvPr/>
        </p:nvGrpSpPr>
        <p:grpSpPr>
          <a:xfrm>
            <a:off x="4953000" y="533400"/>
            <a:ext cx="2819400" cy="2133600"/>
            <a:chOff x="0" y="0"/>
            <a:chExt cx="1776" cy="1344"/>
          </a:xfrm>
        </p:grpSpPr>
        <p:sp>
          <p:nvSpPr>
            <p:cNvPr id="17416" name="直接连接符 17415"/>
            <p:cNvSpPr/>
            <p:nvPr/>
          </p:nvSpPr>
          <p:spPr>
            <a:xfrm>
              <a:off x="192" y="432"/>
              <a:ext cx="864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17" name="直接连接符 17416"/>
            <p:cNvSpPr/>
            <p:nvPr/>
          </p:nvSpPr>
          <p:spPr>
            <a:xfrm>
              <a:off x="1056" y="432"/>
              <a:ext cx="672" cy="43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18" name="直接连接符 17417"/>
            <p:cNvSpPr/>
            <p:nvPr/>
          </p:nvSpPr>
          <p:spPr>
            <a:xfrm>
              <a:off x="192" y="432"/>
              <a:ext cx="672" cy="52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19" name="直接连接符 17418"/>
            <p:cNvSpPr/>
            <p:nvPr/>
          </p:nvSpPr>
          <p:spPr>
            <a:xfrm flipV="1">
              <a:off x="864" y="864"/>
              <a:ext cx="864" cy="9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0" name="任意多边形 17419"/>
            <p:cNvSpPr/>
            <p:nvPr/>
          </p:nvSpPr>
          <p:spPr>
            <a:xfrm flipV="1">
              <a:off x="336" y="432"/>
              <a:ext cx="48" cy="96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21" name="文本框 17420"/>
            <p:cNvSpPr txBox="1"/>
            <p:nvPr/>
          </p:nvSpPr>
          <p:spPr>
            <a:xfrm>
              <a:off x="384" y="384"/>
              <a:ext cx="62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>
                  <a:solidFill>
                    <a:srgbClr val="CC0000"/>
                  </a:solidFill>
                  <a:latin typeface="Times New Roman" panose="02020603050405020304" pitchFamily="18" charset="0"/>
                </a:rPr>
                <a:t>40 </a:t>
              </a:r>
              <a:r>
                <a:rPr lang="en-US" altLang="zh-CN">
                  <a:solidFill>
                    <a:srgbClr val="CC0000"/>
                  </a:solidFill>
                  <a:latin typeface="Times New Roman" panose="02020603050405020304" pitchFamily="18" charset="0"/>
                </a:rPr>
                <a:t>°</a:t>
              </a:r>
              <a:endParaRPr lang="en-US" altLang="zh-CN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7422" name="任意多边形 17421"/>
            <p:cNvSpPr/>
            <p:nvPr/>
          </p:nvSpPr>
          <p:spPr>
            <a:xfrm flipH="1">
              <a:off x="1536" y="768"/>
              <a:ext cx="48" cy="96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23" name="文本框 17422"/>
            <p:cNvSpPr txBox="1"/>
            <p:nvPr/>
          </p:nvSpPr>
          <p:spPr>
            <a:xfrm>
              <a:off x="1200" y="672"/>
              <a:ext cx="57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>
                  <a:solidFill>
                    <a:srgbClr val="CC0000"/>
                  </a:solidFill>
                  <a:latin typeface="Times New Roman" panose="02020603050405020304" pitchFamily="18" charset="0"/>
                </a:rPr>
                <a:t>40 °</a:t>
              </a:r>
              <a:endParaRPr lang="en-US" altLang="zh-CN" sz="2000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7424" name="任意多边形 17423"/>
            <p:cNvSpPr/>
            <p:nvPr/>
          </p:nvSpPr>
          <p:spPr>
            <a:xfrm flipH="1" flipV="1">
              <a:off x="960" y="432"/>
              <a:ext cx="144" cy="48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25" name="直接连接符 17424"/>
            <p:cNvSpPr/>
            <p:nvPr/>
          </p:nvSpPr>
          <p:spPr>
            <a:xfrm flipH="1">
              <a:off x="720" y="0"/>
              <a:ext cx="480" cy="134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7426" name="文本框 17425"/>
            <p:cNvSpPr txBox="1"/>
            <p:nvPr/>
          </p:nvSpPr>
          <p:spPr>
            <a:xfrm>
              <a:off x="816" y="480"/>
              <a:ext cx="62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>
                  <a:solidFill>
                    <a:srgbClr val="CC0000"/>
                  </a:solidFill>
                  <a:latin typeface="Times New Roman" panose="02020603050405020304" pitchFamily="18" charset="0"/>
                </a:rPr>
                <a:t>150°</a:t>
              </a:r>
              <a:endParaRPr lang="en-US" altLang="zh-CN" sz="2000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7427" name="文本框 17426"/>
            <p:cNvSpPr txBox="1"/>
            <p:nvPr/>
          </p:nvSpPr>
          <p:spPr>
            <a:xfrm>
              <a:off x="1056" y="192"/>
              <a:ext cx="52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CC0000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7428" name="文本框 17427"/>
            <p:cNvSpPr txBox="1"/>
            <p:nvPr/>
          </p:nvSpPr>
          <p:spPr>
            <a:xfrm>
              <a:off x="0" y="240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CC0000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7429" name="文本框 17428"/>
            <p:cNvSpPr txBox="1"/>
            <p:nvPr/>
          </p:nvSpPr>
          <p:spPr>
            <a:xfrm>
              <a:off x="768" y="1008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CC0000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7430" name="任意多边形 17429"/>
            <p:cNvSpPr/>
            <p:nvPr/>
          </p:nvSpPr>
          <p:spPr>
            <a:xfrm flipH="1">
              <a:off x="816" y="864"/>
              <a:ext cx="96" cy="48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31" name="文本框 17430"/>
            <p:cNvSpPr txBox="1"/>
            <p:nvPr/>
          </p:nvSpPr>
          <p:spPr>
            <a:xfrm>
              <a:off x="720" y="672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</a:rPr>
                <a:t>1</a:t>
              </a:r>
              <a:endParaRPr lang="en-US" altLang="zh-CN" sz="2000">
                <a:latin typeface="Times New Roman" panose="02020603050405020304" pitchFamily="18" charset="0"/>
              </a:endParaRPr>
            </a:p>
          </p:txBody>
        </p:sp>
        <p:sp>
          <p:nvSpPr>
            <p:cNvPr id="17432" name="任意多边形 17431"/>
            <p:cNvSpPr/>
            <p:nvPr/>
          </p:nvSpPr>
          <p:spPr>
            <a:xfrm>
              <a:off x="912" y="864"/>
              <a:ext cx="48" cy="96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33" name="文本框 17432"/>
            <p:cNvSpPr txBox="1"/>
            <p:nvPr/>
          </p:nvSpPr>
          <p:spPr>
            <a:xfrm>
              <a:off x="912" y="720"/>
              <a:ext cx="33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</a:rPr>
                <a:t>2</a:t>
              </a:r>
              <a:endParaRPr lang="en-US" altLang="zh-CN" sz="2000">
                <a:latin typeface="Times New Roman" panose="02020603050405020304" pitchFamily="18" charset="0"/>
              </a:endParaRPr>
            </a:p>
          </p:txBody>
        </p:sp>
      </p:grpSp>
      <p:sp>
        <p:nvSpPr>
          <p:cNvPr id="17434" name="文本框 17433"/>
          <p:cNvSpPr txBox="1"/>
          <p:nvPr/>
        </p:nvSpPr>
        <p:spPr>
          <a:xfrm>
            <a:off x="609600" y="2438400"/>
            <a:ext cx="7848600" cy="43672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解：在△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ABC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中   ∠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B+∠1+∠BAC=180°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在△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ACD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中  ∠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D+∠2+∠DAC=180°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∴∠B+∠D+∠1+∠2+∠BAC+∠CAD=360 °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即 ∠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B+∠D+ ∠BCD +∠BAD= 360 °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      40 °+40 °+ ∠BCD +150 ° = 360 °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∴ ∠BCD = 360 °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－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40 °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－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40 °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－ 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150 °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　　　　　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=130 °</a:t>
            </a:r>
            <a:endParaRPr lang="en-US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矩形 18433"/>
          <p:cNvSpPr/>
          <p:nvPr/>
        </p:nvSpPr>
        <p:spPr>
          <a:xfrm>
            <a:off x="304800" y="2057400"/>
            <a:ext cx="7467600" cy="3538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另解： 由题意得      ∠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BAC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＝∠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DAC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75°</a:t>
            </a:r>
            <a:endParaRPr lang="en-US" altLang="zh-CN" sz="28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在△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ABC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中        </a:t>
            </a:r>
            <a:endParaRPr lang="zh-CN" altLang="en-US" sz="28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∠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BCA 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180 °- ∠BAC  - ∠B </a:t>
            </a:r>
            <a:r>
              <a:rPr lang="zh-CN" altLang="en-US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180 °- 75 ° -  40°= 65 °</a:t>
            </a:r>
            <a:endParaRPr lang="en-US" altLang="zh-CN" sz="28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∴ ∠ACD = ∠ BCD = 65 °</a:t>
            </a:r>
            <a:endParaRPr lang="en-US" altLang="zh-CN" sz="28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uFillTx/>
                <a:latin typeface="Times New Roman" panose="02020603050405020304" pitchFamily="18" charset="0"/>
              </a:rPr>
              <a:t>∴ ∠BCD = ∠ACD + ∠ BCD =130 °</a:t>
            </a:r>
            <a:endParaRPr lang="en-US" altLang="zh-CN" sz="2800" b="1">
              <a:solidFill>
                <a:schemeClr val="tx1"/>
              </a:solidFill>
              <a:uFillTx/>
              <a:latin typeface="Times New Roman" panose="02020603050405020304" pitchFamily="18" charset="0"/>
            </a:endParaRPr>
          </a:p>
        </p:txBody>
      </p:sp>
      <p:grpSp>
        <p:nvGrpSpPr>
          <p:cNvPr id="18435" name="组合 18434"/>
          <p:cNvGrpSpPr/>
          <p:nvPr/>
        </p:nvGrpSpPr>
        <p:grpSpPr>
          <a:xfrm>
            <a:off x="5791200" y="0"/>
            <a:ext cx="2819400" cy="2133600"/>
            <a:chOff x="0" y="0"/>
            <a:chExt cx="1776" cy="1344"/>
          </a:xfrm>
        </p:grpSpPr>
        <p:sp>
          <p:nvSpPr>
            <p:cNvPr id="18436" name="直接连接符 18435"/>
            <p:cNvSpPr/>
            <p:nvPr/>
          </p:nvSpPr>
          <p:spPr>
            <a:xfrm>
              <a:off x="192" y="432"/>
              <a:ext cx="864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37" name="直接连接符 18436"/>
            <p:cNvSpPr/>
            <p:nvPr/>
          </p:nvSpPr>
          <p:spPr>
            <a:xfrm>
              <a:off x="1056" y="432"/>
              <a:ext cx="672" cy="43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38" name="直接连接符 18437"/>
            <p:cNvSpPr/>
            <p:nvPr/>
          </p:nvSpPr>
          <p:spPr>
            <a:xfrm>
              <a:off x="192" y="432"/>
              <a:ext cx="672" cy="52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39" name="直接连接符 18438"/>
            <p:cNvSpPr/>
            <p:nvPr/>
          </p:nvSpPr>
          <p:spPr>
            <a:xfrm flipV="1">
              <a:off x="864" y="864"/>
              <a:ext cx="864" cy="9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40" name="任意多边形 18439"/>
            <p:cNvSpPr/>
            <p:nvPr/>
          </p:nvSpPr>
          <p:spPr>
            <a:xfrm flipV="1">
              <a:off x="336" y="432"/>
              <a:ext cx="48" cy="96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41" name="文本框 18440"/>
            <p:cNvSpPr txBox="1"/>
            <p:nvPr/>
          </p:nvSpPr>
          <p:spPr>
            <a:xfrm>
              <a:off x="384" y="384"/>
              <a:ext cx="62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>
                  <a:solidFill>
                    <a:srgbClr val="CC0000"/>
                  </a:solidFill>
                  <a:latin typeface="Times New Roman" panose="02020603050405020304" pitchFamily="18" charset="0"/>
                </a:rPr>
                <a:t>40 </a:t>
              </a:r>
              <a:r>
                <a:rPr lang="en-US" altLang="zh-CN">
                  <a:solidFill>
                    <a:srgbClr val="CC0000"/>
                  </a:solidFill>
                  <a:latin typeface="Times New Roman" panose="02020603050405020304" pitchFamily="18" charset="0"/>
                </a:rPr>
                <a:t>°</a:t>
              </a:r>
              <a:endParaRPr lang="en-US" altLang="zh-CN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42" name="任意多边形 18441"/>
            <p:cNvSpPr/>
            <p:nvPr/>
          </p:nvSpPr>
          <p:spPr>
            <a:xfrm flipH="1">
              <a:off x="1536" y="768"/>
              <a:ext cx="48" cy="96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43" name="文本框 18442"/>
            <p:cNvSpPr txBox="1"/>
            <p:nvPr/>
          </p:nvSpPr>
          <p:spPr>
            <a:xfrm>
              <a:off x="1200" y="672"/>
              <a:ext cx="57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>
                  <a:solidFill>
                    <a:srgbClr val="CC0000"/>
                  </a:solidFill>
                  <a:latin typeface="Times New Roman" panose="02020603050405020304" pitchFamily="18" charset="0"/>
                </a:rPr>
                <a:t>40 °</a:t>
              </a:r>
              <a:endParaRPr lang="en-US" altLang="zh-CN" sz="2000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44" name="任意多边形 18443"/>
            <p:cNvSpPr/>
            <p:nvPr/>
          </p:nvSpPr>
          <p:spPr>
            <a:xfrm flipH="1" flipV="1">
              <a:off x="960" y="432"/>
              <a:ext cx="144" cy="48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45" name="直接连接符 18444"/>
            <p:cNvSpPr/>
            <p:nvPr/>
          </p:nvSpPr>
          <p:spPr>
            <a:xfrm flipH="1">
              <a:off x="720" y="0"/>
              <a:ext cx="480" cy="1344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8446" name="文本框 18445"/>
            <p:cNvSpPr txBox="1"/>
            <p:nvPr/>
          </p:nvSpPr>
          <p:spPr>
            <a:xfrm>
              <a:off x="816" y="480"/>
              <a:ext cx="62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>
                  <a:solidFill>
                    <a:srgbClr val="CC0000"/>
                  </a:solidFill>
                  <a:latin typeface="Times New Roman" panose="02020603050405020304" pitchFamily="18" charset="0"/>
                </a:rPr>
                <a:t>150°</a:t>
              </a:r>
              <a:endParaRPr lang="en-US" altLang="zh-CN" sz="2000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47" name="文本框 18446"/>
            <p:cNvSpPr txBox="1"/>
            <p:nvPr/>
          </p:nvSpPr>
          <p:spPr>
            <a:xfrm>
              <a:off x="1056" y="192"/>
              <a:ext cx="52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CC0000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48" name="文本框 18447"/>
            <p:cNvSpPr txBox="1"/>
            <p:nvPr/>
          </p:nvSpPr>
          <p:spPr>
            <a:xfrm>
              <a:off x="0" y="240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CC0000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49" name="文本框 18448"/>
            <p:cNvSpPr txBox="1"/>
            <p:nvPr/>
          </p:nvSpPr>
          <p:spPr>
            <a:xfrm>
              <a:off x="768" y="1008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CC0000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>
                <a:solidFill>
                  <a:srgbClr val="CC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50" name="任意多边形 18449"/>
            <p:cNvSpPr/>
            <p:nvPr/>
          </p:nvSpPr>
          <p:spPr>
            <a:xfrm flipH="1">
              <a:off x="816" y="864"/>
              <a:ext cx="96" cy="48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51" name="文本框 18450"/>
            <p:cNvSpPr txBox="1"/>
            <p:nvPr/>
          </p:nvSpPr>
          <p:spPr>
            <a:xfrm>
              <a:off x="720" y="672"/>
              <a:ext cx="28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lang="zh-CN" altLang="en-US" sz="2000" dirty="0">
                <a:latin typeface="Times New Roman" panose="02020603050405020304" pitchFamily="18" charset="0"/>
              </a:endParaRPr>
            </a:p>
          </p:txBody>
        </p:sp>
        <p:sp>
          <p:nvSpPr>
            <p:cNvPr id="18452" name="任意多边形 18451"/>
            <p:cNvSpPr/>
            <p:nvPr/>
          </p:nvSpPr>
          <p:spPr>
            <a:xfrm>
              <a:off x="912" y="864"/>
              <a:ext cx="48" cy="96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53" name="文本框 18452"/>
            <p:cNvSpPr txBox="1"/>
            <p:nvPr/>
          </p:nvSpPr>
          <p:spPr>
            <a:xfrm>
              <a:off x="912" y="720"/>
              <a:ext cx="33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lang="zh-CN" altLang="en-US" sz="20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8454" name="矩形 18453"/>
          <p:cNvSpPr/>
          <p:nvPr/>
        </p:nvSpPr>
        <p:spPr>
          <a:xfrm>
            <a:off x="7886700" y="6357938"/>
            <a:ext cx="1257300" cy="3063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1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www.12999.com</a:t>
            </a:r>
            <a:endParaRPr lang="zh-CN" altLang="en-US" sz="1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文本框 19457"/>
          <p:cNvSpPr txBox="1"/>
          <p:nvPr/>
        </p:nvSpPr>
        <p:spPr>
          <a:xfrm>
            <a:off x="1447800" y="228600"/>
            <a:ext cx="6478588" cy="204152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r>
              <a:rPr lang="zh-CN" altLang="en-US" sz="3200" b="1">
                <a:latin typeface="Times New Roman" panose="02020603050405020304" pitchFamily="18" charset="0"/>
              </a:rPr>
              <a:t>、如图</a:t>
            </a:r>
            <a:r>
              <a:rPr lang="en-US" altLang="zh-CN" sz="3200" b="1">
                <a:latin typeface="Times New Roman" panose="02020603050405020304" pitchFamily="18" charset="0"/>
              </a:rPr>
              <a:t>,</a:t>
            </a:r>
            <a:r>
              <a:rPr lang="zh-CN" altLang="en-US" sz="3200" b="1">
                <a:latin typeface="Times New Roman" panose="02020603050405020304" pitchFamily="18" charset="0"/>
              </a:rPr>
              <a:t>某同学把一块三角形的玻璃打碎成三片</a:t>
            </a:r>
            <a:r>
              <a:rPr lang="en-US" altLang="zh-CN" sz="3200" b="1">
                <a:latin typeface="Times New Roman" panose="02020603050405020304" pitchFamily="18" charset="0"/>
              </a:rPr>
              <a:t>,</a:t>
            </a:r>
            <a:r>
              <a:rPr lang="zh-CN" altLang="en-US" sz="3200" b="1">
                <a:latin typeface="Times New Roman" panose="02020603050405020304" pitchFamily="18" charset="0"/>
              </a:rPr>
              <a:t>现在他要到玻璃店去配一块形状完全一样的玻璃</a:t>
            </a:r>
            <a:r>
              <a:rPr lang="en-US" altLang="zh-CN" sz="3200" b="1">
                <a:latin typeface="Times New Roman" panose="02020603050405020304" pitchFamily="18" charset="0"/>
              </a:rPr>
              <a:t>,</a:t>
            </a:r>
            <a:r>
              <a:rPr lang="zh-CN" altLang="en-US" sz="3200" b="1">
                <a:latin typeface="Times New Roman" panose="02020603050405020304" pitchFamily="18" charset="0"/>
              </a:rPr>
              <a:t>那么最省事的办法是  </a:t>
            </a:r>
            <a:r>
              <a:rPr lang="en-US" altLang="zh-CN" sz="3200" b="1">
                <a:latin typeface="Times New Roman" panose="02020603050405020304" pitchFamily="18" charset="0"/>
              </a:rPr>
              <a:t>(         )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19459" name="直接连接符 19458"/>
          <p:cNvSpPr/>
          <p:nvPr/>
        </p:nvSpPr>
        <p:spPr>
          <a:xfrm>
            <a:off x="2286000" y="5638800"/>
            <a:ext cx="3429000" cy="0"/>
          </a:xfrm>
          <a:prstGeom prst="line">
            <a:avLst/>
          </a:prstGeom>
          <a:ln w="9525">
            <a:noFill/>
          </a:ln>
        </p:spPr>
      </p:sp>
      <p:pic>
        <p:nvPicPr>
          <p:cNvPr id="19460" name="图片 1945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00200" y="2209800"/>
            <a:ext cx="4419600" cy="2309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1" name="文本框 19460"/>
          <p:cNvSpPr txBox="1"/>
          <p:nvPr/>
        </p:nvSpPr>
        <p:spPr>
          <a:xfrm>
            <a:off x="685800" y="4495800"/>
            <a:ext cx="7696200" cy="106680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(A)</a:t>
            </a:r>
            <a:r>
              <a:rPr lang="zh-CN" altLang="en-US" sz="3200" b="1">
                <a:latin typeface="Times New Roman" panose="02020603050405020304" pitchFamily="18" charset="0"/>
              </a:rPr>
              <a:t>带①去　　　　</a:t>
            </a:r>
            <a:r>
              <a:rPr lang="en-US" altLang="zh-CN" sz="3200" b="1">
                <a:latin typeface="Times New Roman" panose="02020603050405020304" pitchFamily="18" charset="0"/>
              </a:rPr>
              <a:t>(B)</a:t>
            </a:r>
            <a:r>
              <a:rPr lang="zh-CN" altLang="en-US" sz="3200" b="1">
                <a:latin typeface="Times New Roman" panose="02020603050405020304" pitchFamily="18" charset="0"/>
              </a:rPr>
              <a:t>带②去　　　　　</a:t>
            </a:r>
            <a:r>
              <a:rPr lang="en-US" altLang="zh-CN" sz="3200" b="1">
                <a:latin typeface="Times New Roman" panose="02020603050405020304" pitchFamily="18" charset="0"/>
              </a:rPr>
              <a:t>(C)</a:t>
            </a:r>
            <a:r>
              <a:rPr lang="zh-CN" altLang="en-US" sz="3200" b="1">
                <a:latin typeface="Times New Roman" panose="02020603050405020304" pitchFamily="18" charset="0"/>
              </a:rPr>
              <a:t>带③去　　　　</a:t>
            </a:r>
            <a:r>
              <a:rPr lang="en-US" altLang="zh-CN" sz="3200" b="1">
                <a:latin typeface="Times New Roman" panose="02020603050405020304" pitchFamily="18" charset="0"/>
              </a:rPr>
              <a:t>(D)</a:t>
            </a:r>
            <a:r>
              <a:rPr lang="zh-CN" altLang="en-US" sz="3200" b="1">
                <a:latin typeface="Times New Roman" panose="02020603050405020304" pitchFamily="18" charset="0"/>
              </a:rPr>
              <a:t>带①和②去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19462" name="文本框 19461"/>
          <p:cNvSpPr txBox="1"/>
          <p:nvPr/>
        </p:nvSpPr>
        <p:spPr>
          <a:xfrm>
            <a:off x="4495800" y="1828800"/>
            <a:ext cx="914400" cy="579438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en-US" altLang="zh-CN" sz="32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3" name="矩形 19462"/>
          <p:cNvSpPr/>
          <p:nvPr/>
        </p:nvSpPr>
        <p:spPr>
          <a:xfrm rot="5400000">
            <a:off x="28575" y="581025"/>
            <a:ext cx="1390650" cy="8382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8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800000"/>
                </a:solidFill>
                <a:effectLst>
                  <a:outerShdw dist="35921" dir="2699999" algn="ctr" rotWithShape="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练习</a:t>
            </a:r>
            <a:endParaRPr lang="zh-CN" altLang="en-US" sz="3600" b="1">
              <a:ln w="9525" cap="flat" cmpd="sng">
                <a:solidFill>
                  <a:srgbClr val="8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800000"/>
              </a:solidFill>
              <a:effectLst>
                <a:outerShdw dist="35921" dir="2699999" algn="ctr" rotWithShape="0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矩形 20481"/>
          <p:cNvSpPr/>
          <p:nvPr/>
        </p:nvSpPr>
        <p:spPr>
          <a:xfrm>
            <a:off x="990600" y="1143000"/>
            <a:ext cx="7086600" cy="2530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3</a:t>
            </a:r>
            <a:r>
              <a:rPr lang="zh-CN" altLang="en-US" sz="4000" b="1">
                <a:latin typeface="Times New Roman" panose="02020603050405020304" pitchFamily="18" charset="0"/>
              </a:rPr>
              <a:t>、在</a:t>
            </a:r>
            <a:r>
              <a:rPr lang="zh-CN" altLang="en-US" sz="4000" b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zh-CN" altLang="en-US" sz="4000" b="1">
                <a:solidFill>
                  <a:schemeClr val="tx2"/>
                </a:solidFill>
                <a:latin typeface="Times New Roman" panose="02020603050405020304" pitchFamily="18" charset="0"/>
              </a:rPr>
              <a:t>ＡＢＣ</a:t>
            </a:r>
            <a:r>
              <a:rPr lang="zh-CN" altLang="en-US" sz="4000" b="1">
                <a:latin typeface="Times New Roman" panose="02020603050405020304" pitchFamily="18" charset="0"/>
              </a:rPr>
              <a:t>中，如果</a:t>
            </a:r>
            <a:endParaRPr lang="zh-CN" altLang="en-US" sz="40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chemeClr val="tx2"/>
                </a:solidFill>
                <a:latin typeface="方正舒体" panose="02010601030101010101" pitchFamily="2" charset="-122"/>
              </a:rPr>
              <a:t>∠Ａ</a:t>
            </a:r>
            <a:r>
              <a:rPr lang="en-US" altLang="zh-CN" sz="4000" b="1">
                <a:solidFill>
                  <a:schemeClr val="tx2"/>
                </a:solidFill>
                <a:latin typeface="方正舒体" panose="02010601030101010101" pitchFamily="2" charset="-122"/>
              </a:rPr>
              <a:t>=      </a:t>
            </a:r>
            <a:r>
              <a:rPr lang="en-US" altLang="zh-CN" sz="3600" b="1">
                <a:latin typeface="Times New Roman" panose="02020603050405020304" pitchFamily="18" charset="0"/>
              </a:rPr>
              <a:t>∠B=       ∠ C</a:t>
            </a:r>
            <a:r>
              <a:rPr lang="zh-CN" altLang="en-US" sz="3600" b="1">
                <a:latin typeface="Times New Roman" panose="02020603050405020304" pitchFamily="18" charset="0"/>
              </a:rPr>
              <a:t>，</a:t>
            </a:r>
            <a:endParaRPr lang="zh-CN" altLang="en-US" sz="36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18" charset="0"/>
              </a:rPr>
              <a:t>那么</a:t>
            </a:r>
            <a:r>
              <a:rPr lang="zh-CN" altLang="en-US" sz="4000" b="1">
                <a:solidFill>
                  <a:schemeClr val="tx2"/>
                </a:solidFill>
                <a:latin typeface="方正舒体" panose="02010601030101010101" pitchFamily="2" charset="-122"/>
                <a:cs typeface="Times New Roman" panose="02020603050405020304" pitchFamily="18" charset="0"/>
              </a:rPr>
              <a:t>△</a:t>
            </a:r>
            <a:r>
              <a:rPr lang="zh-CN" altLang="en-US" sz="4000" b="1">
                <a:solidFill>
                  <a:schemeClr val="tx2"/>
                </a:solidFill>
                <a:latin typeface="方正舒体" panose="02010601030101010101" pitchFamily="2" charset="-122"/>
              </a:rPr>
              <a:t>ＡＢＣ是什么三角形？</a:t>
            </a:r>
            <a:endParaRPr lang="zh-CN" altLang="en-US" sz="4000" b="1">
              <a:solidFill>
                <a:schemeClr val="tx2"/>
              </a:solidFill>
              <a:latin typeface="方正舒体" panose="02010601030101010101" pitchFamily="2" charset="-122"/>
            </a:endParaRPr>
          </a:p>
        </p:txBody>
      </p:sp>
      <p:graphicFrame>
        <p:nvGraphicFramePr>
          <p:cNvPr id="20483" name="对象 20482"/>
          <p:cNvGraphicFramePr>
            <a:graphicFrameLocks noChangeAspect="1"/>
          </p:cNvGraphicFramePr>
          <p:nvPr/>
        </p:nvGraphicFramePr>
        <p:xfrm>
          <a:off x="2695575" y="1700213"/>
          <a:ext cx="547688" cy="133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52400" imgH="393065" progId="Equation.DSMT4">
                  <p:embed/>
                </p:oleObj>
              </mc:Choice>
              <mc:Fallback>
                <p:oleObj name="" r:id="rId1" imgW="152400" imgH="393065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695575" y="1700213"/>
                        <a:ext cx="547688" cy="1339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4" name="对象 20483"/>
          <p:cNvGraphicFramePr>
            <a:graphicFrameLocks noChangeAspect="1"/>
          </p:cNvGraphicFramePr>
          <p:nvPr/>
        </p:nvGraphicFramePr>
        <p:xfrm>
          <a:off x="4477068" y="1738313"/>
          <a:ext cx="508000" cy="1263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139700" imgH="393700" progId="Equation.DSMT4">
                  <p:embed/>
                </p:oleObj>
              </mc:Choice>
              <mc:Fallback>
                <p:oleObj name="" r:id="rId3" imgW="139700" imgH="3937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77068" y="1738313"/>
                        <a:ext cx="508000" cy="1263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1506" name="文本框 21505"/>
          <p:cNvSpPr txBox="1"/>
          <p:nvPr/>
        </p:nvSpPr>
        <p:spPr>
          <a:xfrm>
            <a:off x="152400" y="228600"/>
            <a:ext cx="84582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例</a:t>
            </a:r>
            <a:r>
              <a:rPr lang="en-US" altLang="zh-CN" sz="3200" b="1">
                <a:latin typeface="Times New Roman" panose="02020603050405020304" pitchFamily="18" charset="0"/>
              </a:rPr>
              <a:t>2 </a:t>
            </a:r>
            <a:r>
              <a:rPr lang="zh-CN" altLang="en-US" sz="3200" b="1">
                <a:latin typeface="Times New Roman" panose="02020603050405020304" pitchFamily="18" charset="0"/>
              </a:rPr>
              <a:t>已知：在</a:t>
            </a:r>
            <a:r>
              <a:rPr lang="zh-CN" altLang="en-US" sz="3200" b="1">
                <a:latin typeface="宋体" panose="02010600030101010101" pitchFamily="2" charset="-122"/>
              </a:rPr>
              <a:t>△</a:t>
            </a:r>
            <a:r>
              <a:rPr lang="en-US" altLang="zh-CN" sz="3200" b="1" i="1">
                <a:latin typeface="Times New Roman" panose="02020603050405020304" pitchFamily="18" charset="0"/>
              </a:rPr>
              <a:t>ABC</a:t>
            </a:r>
            <a:r>
              <a:rPr lang="zh-CN" altLang="en-US" sz="3200" b="1">
                <a:latin typeface="Times New Roman" panose="02020603050405020304" pitchFamily="18" charset="0"/>
              </a:rPr>
              <a:t>中，</a:t>
            </a:r>
            <a:r>
              <a:rPr lang="zh-CN" altLang="en-US" sz="3200" b="1">
                <a:latin typeface="宋体" panose="02010600030101010101" pitchFamily="2" charset="-122"/>
              </a:rPr>
              <a:t>∠</a:t>
            </a:r>
            <a:r>
              <a:rPr lang="en-US" altLang="zh-CN" sz="3200" b="1" i="1">
                <a:latin typeface="Times New Roman" panose="02020603050405020304" pitchFamily="18" charset="0"/>
              </a:rPr>
              <a:t>C</a:t>
            </a:r>
            <a:r>
              <a:rPr lang="en-US" altLang="zh-CN" sz="3200" b="1">
                <a:latin typeface="Times New Roman" panose="02020603050405020304" pitchFamily="18" charset="0"/>
              </a:rPr>
              <a:t>=</a:t>
            </a:r>
            <a:r>
              <a:rPr lang="en-US" altLang="zh-CN" sz="3200" b="1">
                <a:latin typeface="宋体" panose="02010600030101010101" pitchFamily="2" charset="-122"/>
              </a:rPr>
              <a:t>∠</a:t>
            </a:r>
            <a:r>
              <a:rPr lang="en-US" altLang="zh-CN" sz="3200" b="1" i="1">
                <a:latin typeface="Times New Roman" panose="02020603050405020304" pitchFamily="18" charset="0"/>
              </a:rPr>
              <a:t>ABC</a:t>
            </a:r>
            <a:r>
              <a:rPr lang="en-US" altLang="zh-CN" sz="3200" b="1">
                <a:latin typeface="Times New Roman" panose="02020603050405020304" pitchFamily="18" charset="0"/>
              </a:rPr>
              <a:t>=2</a:t>
            </a:r>
            <a:r>
              <a:rPr lang="en-US" altLang="zh-CN" sz="3200" b="1">
                <a:latin typeface="宋体" panose="02010600030101010101" pitchFamily="2" charset="-122"/>
              </a:rPr>
              <a:t>∠</a:t>
            </a:r>
            <a:r>
              <a:rPr lang="en-US" altLang="zh-CN" sz="3200" b="1" i="1">
                <a:latin typeface="Times New Roman" panose="02020603050405020304" pitchFamily="18" charset="0"/>
              </a:rPr>
              <a:t>A</a:t>
            </a:r>
            <a:r>
              <a:rPr lang="zh-CN" altLang="en-US" sz="3200" b="1">
                <a:latin typeface="Times New Roman" panose="02020603050405020304" pitchFamily="18" charset="0"/>
              </a:rPr>
              <a:t>，</a:t>
            </a:r>
            <a:r>
              <a:rPr lang="en-US" altLang="zh-CN" sz="3200" b="1" i="1">
                <a:latin typeface="Times New Roman" panose="02020603050405020304" pitchFamily="18" charset="0"/>
              </a:rPr>
              <a:t>BD</a:t>
            </a:r>
            <a:r>
              <a:rPr lang="zh-CN" altLang="en-US" sz="3200" b="1">
                <a:latin typeface="Times New Roman" panose="02020603050405020304" pitchFamily="18" charset="0"/>
              </a:rPr>
              <a:t>是</a:t>
            </a:r>
            <a:r>
              <a:rPr lang="en-US" altLang="zh-CN" sz="3200" b="1" i="1">
                <a:latin typeface="Times New Roman" panose="02020603050405020304" pitchFamily="18" charset="0"/>
              </a:rPr>
              <a:t>AC</a:t>
            </a:r>
            <a:r>
              <a:rPr lang="zh-CN" altLang="en-US" sz="3200" b="1">
                <a:latin typeface="Times New Roman" panose="02020603050405020304" pitchFamily="18" charset="0"/>
              </a:rPr>
              <a:t>边上的高， 求</a:t>
            </a:r>
            <a:r>
              <a:rPr lang="zh-CN" altLang="en-US" sz="3200" b="1">
                <a:latin typeface="宋体" panose="02010600030101010101" pitchFamily="2" charset="-122"/>
              </a:rPr>
              <a:t>∠</a:t>
            </a:r>
            <a:r>
              <a:rPr lang="en-US" altLang="zh-CN" sz="3200" b="1" i="1">
                <a:latin typeface="Times New Roman" panose="02020603050405020304" pitchFamily="18" charset="0"/>
              </a:rPr>
              <a:t>DBC</a:t>
            </a:r>
            <a:r>
              <a:rPr lang="zh-CN" altLang="en-US" sz="3200" b="1">
                <a:latin typeface="Times New Roman" panose="02020603050405020304" pitchFamily="18" charset="0"/>
              </a:rPr>
              <a:t>的度数</a:t>
            </a:r>
            <a:r>
              <a:rPr lang="en-US" altLang="zh-CN" sz="3200" b="1">
                <a:latin typeface="宋体" panose="02010600030101010101" pitchFamily="2" charset="-122"/>
              </a:rPr>
              <a:t>.</a:t>
            </a:r>
            <a:endParaRPr lang="en-US" altLang="zh-CN" sz="3200" b="1">
              <a:latin typeface="宋体" panose="02010600030101010101" pitchFamily="2" charset="-122"/>
            </a:endParaRPr>
          </a:p>
        </p:txBody>
      </p:sp>
      <p:sp>
        <p:nvSpPr>
          <p:cNvPr id="21507" name="文本框 21506"/>
          <p:cNvSpPr txBox="1"/>
          <p:nvPr/>
        </p:nvSpPr>
        <p:spPr>
          <a:xfrm>
            <a:off x="685800" y="1196975"/>
            <a:ext cx="82296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FF00"/>
                </a:solidFill>
                <a:latin typeface="宋体" panose="02010600030101010101" pitchFamily="2" charset="-122"/>
              </a:rPr>
              <a:t>分析：∠</a:t>
            </a:r>
            <a:r>
              <a:rPr lang="en-US" altLang="zh-CN" sz="2800">
                <a:solidFill>
                  <a:srgbClr val="FFFF00"/>
                </a:solidFill>
                <a:latin typeface="宋体" panose="02010600030101010101" pitchFamily="2" charset="-122"/>
              </a:rPr>
              <a:t>DBC</a:t>
            </a:r>
            <a:r>
              <a:rPr lang="zh-CN" altLang="en-US" sz="2800">
                <a:solidFill>
                  <a:srgbClr val="FFFF00"/>
                </a:solidFill>
                <a:latin typeface="宋体" panose="02010600030101010101" pitchFamily="2" charset="-122"/>
              </a:rPr>
              <a:t>在△</a:t>
            </a:r>
            <a:r>
              <a:rPr lang="en-US" altLang="zh-CN" sz="2800">
                <a:solidFill>
                  <a:srgbClr val="FFFF00"/>
                </a:solidFill>
                <a:latin typeface="宋体" panose="02010600030101010101" pitchFamily="2" charset="-122"/>
              </a:rPr>
              <a:t>BDC</a:t>
            </a:r>
            <a:r>
              <a:rPr lang="zh-CN" altLang="en-US" sz="2800">
                <a:solidFill>
                  <a:srgbClr val="FFFF00"/>
                </a:solidFill>
                <a:latin typeface="宋体" panose="02010600030101010101" pitchFamily="2" charset="-122"/>
              </a:rPr>
              <a:t>中，∠</a:t>
            </a:r>
            <a:r>
              <a:rPr lang="en-US" altLang="zh-CN" sz="2800">
                <a:solidFill>
                  <a:srgbClr val="FFFF00"/>
                </a:solidFill>
                <a:latin typeface="宋体" panose="02010600030101010101" pitchFamily="2" charset="-122"/>
              </a:rPr>
              <a:t>BDC=90</a:t>
            </a:r>
            <a:r>
              <a:rPr lang="en-US" altLang="zh-CN" sz="2800" baseline="30000">
                <a:solidFill>
                  <a:srgbClr val="FFFF00"/>
                </a:solidFill>
                <a:latin typeface="宋体" panose="02010600030101010101" pitchFamily="2" charset="-122"/>
              </a:rPr>
              <a:t>0</a:t>
            </a:r>
            <a:r>
              <a:rPr lang="zh-CN" altLang="en-US" sz="2800">
                <a:solidFill>
                  <a:srgbClr val="FFFF00"/>
                </a:solidFill>
                <a:latin typeface="宋体" panose="02010600030101010101" pitchFamily="2" charset="-122"/>
              </a:rPr>
              <a:t>，为求∠</a:t>
            </a:r>
            <a:r>
              <a:rPr lang="en-US" altLang="zh-CN" sz="2800">
                <a:solidFill>
                  <a:srgbClr val="FFFF00"/>
                </a:solidFill>
                <a:latin typeface="宋体" panose="02010600030101010101" pitchFamily="2" charset="-122"/>
              </a:rPr>
              <a:t>DBC</a:t>
            </a:r>
            <a:r>
              <a:rPr lang="zh-CN" altLang="en-US" sz="2800">
                <a:solidFill>
                  <a:srgbClr val="FFFF00"/>
                </a:solidFill>
                <a:latin typeface="宋体" panose="02010600030101010101" pitchFamily="2" charset="-122"/>
              </a:rPr>
              <a:t>的度数，只要求出∠</a:t>
            </a:r>
            <a:r>
              <a:rPr lang="en-US" altLang="zh-CN" sz="2800">
                <a:solidFill>
                  <a:srgbClr val="FFFF00"/>
                </a:solidFill>
                <a:latin typeface="宋体" panose="02010600030101010101" pitchFamily="2" charset="-122"/>
              </a:rPr>
              <a:t>C</a:t>
            </a:r>
            <a:r>
              <a:rPr lang="zh-CN" altLang="en-US" sz="2800">
                <a:solidFill>
                  <a:srgbClr val="FFFF00"/>
                </a:solidFill>
                <a:latin typeface="宋体" panose="02010600030101010101" pitchFamily="2" charset="-122"/>
              </a:rPr>
              <a:t>的度数即可</a:t>
            </a:r>
            <a:r>
              <a:rPr lang="en-US" altLang="zh-CN" sz="2800">
                <a:solidFill>
                  <a:srgbClr val="FFFF00"/>
                </a:solidFill>
                <a:latin typeface="宋体" panose="02010600030101010101" pitchFamily="2" charset="-122"/>
              </a:rPr>
              <a:t>.</a:t>
            </a:r>
            <a:endParaRPr lang="en-US" altLang="zh-CN" sz="2800">
              <a:solidFill>
                <a:srgbClr val="FFFF00"/>
              </a:solidFill>
              <a:latin typeface="宋体" panose="02010600030101010101" pitchFamily="2" charset="-122"/>
            </a:endParaRPr>
          </a:p>
        </p:txBody>
      </p:sp>
      <p:sp>
        <p:nvSpPr>
          <p:cNvPr id="21508" name="文本框 21507"/>
          <p:cNvSpPr txBox="1"/>
          <p:nvPr/>
        </p:nvSpPr>
        <p:spPr>
          <a:xfrm>
            <a:off x="762000" y="2087563"/>
            <a:ext cx="8382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解：设</a:t>
            </a:r>
            <a:r>
              <a:rPr lang="zh-CN" altLang="en-US" sz="3200" b="1">
                <a:latin typeface="宋体" panose="02010600030101010101" pitchFamily="2" charset="-122"/>
              </a:rPr>
              <a:t>∠</a:t>
            </a:r>
            <a:r>
              <a:rPr lang="en-US" altLang="zh-CN" sz="3200" b="1" i="1">
                <a:latin typeface="Times New Roman" panose="02020603050405020304" pitchFamily="18" charset="0"/>
              </a:rPr>
              <a:t>A</a:t>
            </a:r>
            <a:r>
              <a:rPr lang="en-US" altLang="zh-CN" sz="3200" b="1">
                <a:latin typeface="Times New Roman" panose="02020603050405020304" pitchFamily="18" charset="0"/>
              </a:rPr>
              <a:t>= </a:t>
            </a:r>
            <a:r>
              <a:rPr lang="en-US" altLang="zh-CN" sz="3200" b="1" i="1">
                <a:latin typeface="Times New Roman" panose="02020603050405020304" pitchFamily="18" charset="0"/>
              </a:rPr>
              <a:t>x</a:t>
            </a:r>
            <a:r>
              <a:rPr lang="en-US" altLang="zh-CN" sz="3200" b="1" baseline="30000">
                <a:latin typeface="Times New Roman" panose="02020603050405020304" pitchFamily="18" charset="0"/>
              </a:rPr>
              <a:t> </a:t>
            </a:r>
            <a:r>
              <a:rPr lang="zh-CN" altLang="en-US" sz="3200" b="1">
                <a:latin typeface="Times New Roman" panose="02020603050405020304" pitchFamily="18" charset="0"/>
              </a:rPr>
              <a:t>，则</a:t>
            </a:r>
            <a:r>
              <a:rPr lang="zh-CN" altLang="en-US" sz="3200" b="1">
                <a:latin typeface="宋体" panose="02010600030101010101" pitchFamily="2" charset="-122"/>
              </a:rPr>
              <a:t>∠</a:t>
            </a:r>
            <a:r>
              <a:rPr lang="en-US" altLang="zh-CN" sz="3200" b="1" i="1">
                <a:latin typeface="Times New Roman" panose="02020603050405020304" pitchFamily="18" charset="0"/>
              </a:rPr>
              <a:t>C</a:t>
            </a:r>
            <a:r>
              <a:rPr lang="en-US" altLang="zh-CN" sz="3200" b="1">
                <a:latin typeface="Times New Roman" panose="02020603050405020304" pitchFamily="18" charset="0"/>
              </a:rPr>
              <a:t>=</a:t>
            </a:r>
            <a:r>
              <a:rPr lang="en-US" altLang="zh-CN" sz="3200" b="1">
                <a:latin typeface="宋体" panose="02010600030101010101" pitchFamily="2" charset="-122"/>
              </a:rPr>
              <a:t>∠</a:t>
            </a:r>
            <a:r>
              <a:rPr lang="en-US" altLang="zh-CN" sz="3200" b="1" i="1">
                <a:latin typeface="Times New Roman" panose="02020603050405020304" pitchFamily="18" charset="0"/>
              </a:rPr>
              <a:t>ABC</a:t>
            </a:r>
            <a:r>
              <a:rPr lang="en-US" altLang="zh-CN" sz="3200" b="1">
                <a:latin typeface="Times New Roman" panose="02020603050405020304" pitchFamily="18" charset="0"/>
              </a:rPr>
              <a:t>=2</a:t>
            </a:r>
            <a:r>
              <a:rPr lang="en-US" altLang="zh-CN" sz="3200" b="1" i="1">
                <a:latin typeface="Times New Roman" panose="02020603050405020304" pitchFamily="18" charset="0"/>
              </a:rPr>
              <a:t>x</a:t>
            </a:r>
            <a:r>
              <a:rPr lang="en-US" altLang="zh-CN" sz="3200" b="1">
                <a:latin typeface="Times New Roman" panose="02020603050405020304" pitchFamily="18" charset="0"/>
              </a:rPr>
              <a:t>.</a:t>
            </a:r>
            <a:r>
              <a:rPr lang="en-US" altLang="zh-CN" sz="3200" b="1" baseline="30000">
                <a:latin typeface="Times New Roman" panose="02020603050405020304" pitchFamily="18" charset="0"/>
              </a:rPr>
              <a:t> </a:t>
            </a:r>
            <a:endParaRPr lang="en-US" altLang="zh-CN" sz="3200" b="1" baseline="30000">
              <a:latin typeface="Times New Roman" panose="02020603050405020304" pitchFamily="18" charset="0"/>
            </a:endParaRPr>
          </a:p>
        </p:txBody>
      </p:sp>
      <p:sp>
        <p:nvSpPr>
          <p:cNvPr id="21509" name="文本框 21508"/>
          <p:cNvSpPr txBox="1"/>
          <p:nvPr/>
        </p:nvSpPr>
        <p:spPr>
          <a:xfrm>
            <a:off x="1295400" y="2514600"/>
            <a:ext cx="7086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</a:rPr>
              <a:t>∴</a:t>
            </a:r>
            <a:r>
              <a:rPr lang="zh-CN" altLang="en-US" sz="3200" b="1" i="1" dirty="0">
                <a:latin typeface="Times New Roman" panose="02020603050405020304" pitchFamily="18" charset="0"/>
              </a:rPr>
              <a:t>x</a:t>
            </a:r>
            <a:r>
              <a:rPr lang="zh-CN" altLang="en-US" sz="3200" b="1" dirty="0">
                <a:latin typeface="Times New Roman" panose="02020603050405020304" pitchFamily="18" charset="0"/>
              </a:rPr>
              <a:t>+ 2</a:t>
            </a:r>
            <a:r>
              <a:rPr lang="zh-CN" altLang="en-US" sz="3200" b="1" i="1" dirty="0">
                <a:latin typeface="Times New Roman" panose="02020603050405020304" pitchFamily="18" charset="0"/>
              </a:rPr>
              <a:t>x</a:t>
            </a:r>
            <a:r>
              <a:rPr lang="zh-CN" altLang="en-US" sz="3200" b="1" dirty="0">
                <a:latin typeface="Times New Roman" panose="02020603050405020304" pitchFamily="18" charset="0"/>
              </a:rPr>
              <a:t>+ 2</a:t>
            </a:r>
            <a:r>
              <a:rPr lang="zh-CN" altLang="en-US" sz="3200" b="1" i="1" dirty="0">
                <a:latin typeface="Times New Roman" panose="02020603050405020304" pitchFamily="18" charset="0"/>
              </a:rPr>
              <a:t>x</a:t>
            </a:r>
            <a:r>
              <a:rPr lang="zh-CN" altLang="en-US" sz="3200" b="1" dirty="0">
                <a:latin typeface="Times New Roman" panose="02020603050405020304" pitchFamily="18" charset="0"/>
              </a:rPr>
              <a:t>=180(三角形内角和定理).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21510" name="文本框 21509"/>
          <p:cNvSpPr txBox="1"/>
          <p:nvPr/>
        </p:nvSpPr>
        <p:spPr>
          <a:xfrm>
            <a:off x="1447800" y="3048000"/>
            <a:ext cx="5105400" cy="968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90000"/>
              </a:lnSpc>
            </a:pPr>
            <a:r>
              <a:rPr lang="zh-CN" altLang="en-US" sz="3200" b="1">
                <a:latin typeface="Times New Roman" panose="02020603050405020304" pitchFamily="18" charset="0"/>
              </a:rPr>
              <a:t>解方程，得</a:t>
            </a:r>
            <a:r>
              <a:rPr lang="en-US" altLang="zh-CN" sz="3200" b="1" i="1">
                <a:latin typeface="Times New Roman" panose="02020603050405020304" pitchFamily="18" charset="0"/>
              </a:rPr>
              <a:t>x</a:t>
            </a:r>
            <a:r>
              <a:rPr lang="en-US" altLang="zh-CN" sz="3200" b="1">
                <a:latin typeface="Times New Roman" panose="02020603050405020304" pitchFamily="18" charset="0"/>
              </a:rPr>
              <a:t>=36</a:t>
            </a:r>
            <a:r>
              <a:rPr lang="en-US" altLang="zh-CN" sz="3200" b="1" baseline="30000">
                <a:latin typeface="Times New Roman" panose="02020603050405020304" pitchFamily="18" charset="0"/>
              </a:rPr>
              <a:t>0</a:t>
            </a:r>
            <a:r>
              <a:rPr lang="en-US" altLang="zh-CN" sz="3200" b="1">
                <a:latin typeface="Times New Roman" panose="02020603050405020304" pitchFamily="18" charset="0"/>
              </a:rPr>
              <a:t>.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US" altLang="zh-CN" sz="3200" b="1">
                <a:latin typeface="宋体" panose="02010600030101010101" pitchFamily="2" charset="-122"/>
              </a:rPr>
              <a:t>∴ ∠</a:t>
            </a:r>
            <a:r>
              <a:rPr lang="en-US" altLang="zh-CN" sz="3200" b="1" i="1">
                <a:latin typeface="宋体" panose="02010600030101010101" pitchFamily="2" charset="-122"/>
              </a:rPr>
              <a:t>C</a:t>
            </a:r>
            <a:r>
              <a:rPr lang="en-US" altLang="zh-CN" sz="3200" b="1">
                <a:latin typeface="宋体" panose="02010600030101010101" pitchFamily="2" charset="-122"/>
              </a:rPr>
              <a:t>=2×36</a:t>
            </a:r>
            <a:r>
              <a:rPr lang="en-US" altLang="zh-CN" sz="3200" b="1" baseline="30000">
                <a:latin typeface="宋体" panose="02010600030101010101" pitchFamily="2" charset="-122"/>
              </a:rPr>
              <a:t>0</a:t>
            </a:r>
            <a:r>
              <a:rPr lang="en-US" altLang="zh-CN" sz="3200" b="1">
                <a:latin typeface="宋体" panose="02010600030101010101" pitchFamily="2" charset="-122"/>
              </a:rPr>
              <a:t>=72</a:t>
            </a:r>
            <a:r>
              <a:rPr lang="en-US" altLang="zh-CN" sz="3200" b="1" baseline="30000">
                <a:latin typeface="宋体" panose="02010600030101010101" pitchFamily="2" charset="-122"/>
              </a:rPr>
              <a:t>0</a:t>
            </a:r>
            <a:r>
              <a:rPr lang="en-US" altLang="zh-CN" sz="3200" b="1">
                <a:latin typeface="宋体" panose="02010600030101010101" pitchFamily="2" charset="-122"/>
              </a:rPr>
              <a:t>.</a:t>
            </a:r>
            <a:endParaRPr lang="en-US" altLang="zh-CN" sz="3200" b="1">
              <a:latin typeface="宋体" panose="02010600030101010101" pitchFamily="2" charset="-122"/>
            </a:endParaRPr>
          </a:p>
        </p:txBody>
      </p:sp>
      <p:sp>
        <p:nvSpPr>
          <p:cNvPr id="21511" name="文本框 21510"/>
          <p:cNvSpPr txBox="1"/>
          <p:nvPr/>
        </p:nvSpPr>
        <p:spPr>
          <a:xfrm>
            <a:off x="1143000" y="4038600"/>
            <a:ext cx="6553200" cy="2528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latin typeface="Times New Roman" panose="02020603050405020304" pitchFamily="18" charset="0"/>
              </a:rPr>
              <a:t>在</a:t>
            </a:r>
            <a:r>
              <a:rPr lang="zh-CN" altLang="en-US" sz="3200" b="1">
                <a:latin typeface="宋体" panose="02010600030101010101" pitchFamily="2" charset="-122"/>
              </a:rPr>
              <a:t>△</a:t>
            </a:r>
            <a:r>
              <a:rPr lang="en-US" altLang="zh-CN" sz="3200" b="1" i="1">
                <a:latin typeface="宋体" panose="02010600030101010101" pitchFamily="2" charset="-122"/>
              </a:rPr>
              <a:t>BDC</a:t>
            </a:r>
            <a:r>
              <a:rPr lang="zh-CN" altLang="en-US" sz="3200" b="1">
                <a:latin typeface="宋体" panose="02010600030101010101" pitchFamily="2" charset="-122"/>
              </a:rPr>
              <a:t>中，</a:t>
            </a:r>
            <a:endParaRPr lang="zh-CN" altLang="en-US" sz="3200" b="1">
              <a:latin typeface="宋体" panose="02010600030101010101" pitchFamily="2" charset="-122"/>
            </a:endParaRPr>
          </a:p>
          <a:p>
            <a:r>
              <a:rPr lang="zh-CN" altLang="en-US" sz="3200" b="1">
                <a:latin typeface="宋体" panose="02010600030101010101" pitchFamily="2" charset="-122"/>
              </a:rPr>
              <a:t>∵∠</a:t>
            </a:r>
            <a:r>
              <a:rPr lang="en-US" altLang="zh-CN" sz="3200" b="1" i="1">
                <a:latin typeface="宋体" panose="02010600030101010101" pitchFamily="2" charset="-122"/>
              </a:rPr>
              <a:t>BDC</a:t>
            </a:r>
            <a:r>
              <a:rPr lang="en-US" altLang="zh-CN" sz="3200" b="1">
                <a:latin typeface="宋体" panose="02010600030101010101" pitchFamily="2" charset="-122"/>
              </a:rPr>
              <a:t>=90</a:t>
            </a:r>
            <a:r>
              <a:rPr lang="en-US" altLang="zh-CN" sz="3200" b="1" baseline="30000">
                <a:latin typeface="宋体" panose="02010600030101010101" pitchFamily="2" charset="-122"/>
              </a:rPr>
              <a:t>0</a:t>
            </a:r>
            <a:r>
              <a:rPr lang="zh-CN" altLang="en-US" sz="3200" b="1">
                <a:latin typeface="宋体" panose="02010600030101010101" pitchFamily="2" charset="-122"/>
              </a:rPr>
              <a:t>（已知），</a:t>
            </a:r>
            <a:endParaRPr lang="zh-CN" altLang="en-US" sz="3200" b="1">
              <a:latin typeface="宋体" panose="02010600030101010101" pitchFamily="2" charset="-122"/>
            </a:endParaRPr>
          </a:p>
          <a:p>
            <a:r>
              <a:rPr lang="zh-CN" altLang="en-US" sz="3200" b="1">
                <a:latin typeface="宋体" panose="02010600030101010101" pitchFamily="2" charset="-122"/>
              </a:rPr>
              <a:t>∴∠</a:t>
            </a:r>
            <a:r>
              <a:rPr lang="en-US" altLang="zh-CN" sz="3200" b="1" i="1">
                <a:latin typeface="宋体" panose="02010600030101010101" pitchFamily="2" charset="-122"/>
              </a:rPr>
              <a:t>DBC</a:t>
            </a:r>
            <a:r>
              <a:rPr lang="en-US" altLang="zh-CN" sz="3200" b="1">
                <a:latin typeface="宋体" panose="02010600030101010101" pitchFamily="2" charset="-122"/>
              </a:rPr>
              <a:t>=180</a:t>
            </a:r>
            <a:r>
              <a:rPr lang="en-US" altLang="zh-CN" sz="3200" b="1" baseline="30000">
                <a:latin typeface="宋体" panose="02010600030101010101" pitchFamily="2" charset="-122"/>
              </a:rPr>
              <a:t>0</a:t>
            </a:r>
            <a:r>
              <a:rPr lang="en-US" altLang="zh-CN" sz="3200" b="1">
                <a:latin typeface="宋体" panose="02010600030101010101" pitchFamily="2" charset="-122"/>
              </a:rPr>
              <a:t>-90</a:t>
            </a:r>
            <a:r>
              <a:rPr lang="en-US" altLang="zh-CN" sz="3200" b="1" baseline="30000">
                <a:latin typeface="宋体" panose="02010600030101010101" pitchFamily="2" charset="-122"/>
              </a:rPr>
              <a:t>0</a:t>
            </a:r>
            <a:r>
              <a:rPr lang="en-US" altLang="zh-CN" sz="3200" b="1">
                <a:latin typeface="宋体" panose="02010600030101010101" pitchFamily="2" charset="-122"/>
              </a:rPr>
              <a:t>-72</a:t>
            </a:r>
            <a:r>
              <a:rPr lang="en-US" altLang="zh-CN" sz="3200" b="1" baseline="30000">
                <a:latin typeface="宋体" panose="02010600030101010101" pitchFamily="2" charset="-122"/>
              </a:rPr>
              <a:t>0</a:t>
            </a:r>
            <a:r>
              <a:rPr lang="zh-CN" altLang="en-US" sz="3200" b="1">
                <a:latin typeface="宋体" panose="02010600030101010101" pitchFamily="2" charset="-122"/>
              </a:rPr>
              <a:t>（三角形内角和定理</a:t>
            </a:r>
            <a:r>
              <a:rPr lang="en-US" altLang="zh-CN" sz="3200" b="1">
                <a:latin typeface="宋体" panose="02010600030101010101" pitchFamily="2" charset="-122"/>
              </a:rPr>
              <a:t>).</a:t>
            </a:r>
            <a:endParaRPr lang="en-US" altLang="zh-CN" sz="3200" b="1">
              <a:latin typeface="宋体" panose="02010600030101010101" pitchFamily="2" charset="-122"/>
            </a:endParaRPr>
          </a:p>
          <a:p>
            <a:r>
              <a:rPr lang="en-US" altLang="zh-CN" sz="3200" b="1">
                <a:latin typeface="宋体" panose="02010600030101010101" pitchFamily="2" charset="-122"/>
              </a:rPr>
              <a:t>∴∠</a:t>
            </a:r>
            <a:r>
              <a:rPr lang="en-US" altLang="zh-CN" sz="3200" b="1" i="1">
                <a:latin typeface="宋体" panose="02010600030101010101" pitchFamily="2" charset="-122"/>
              </a:rPr>
              <a:t>DBC</a:t>
            </a:r>
            <a:r>
              <a:rPr lang="en-US" altLang="zh-CN" sz="3200" b="1">
                <a:latin typeface="宋体" panose="02010600030101010101" pitchFamily="2" charset="-122"/>
              </a:rPr>
              <a:t>=18</a:t>
            </a:r>
            <a:r>
              <a:rPr lang="en-US" altLang="zh-CN" sz="3200" b="1" baseline="30000">
                <a:latin typeface="宋体" panose="02010600030101010101" pitchFamily="2" charset="-122"/>
              </a:rPr>
              <a:t>0</a:t>
            </a:r>
            <a:r>
              <a:rPr lang="en-US" altLang="zh-CN">
                <a:latin typeface="宋体" panose="02010600030101010101" pitchFamily="2" charset="-122"/>
              </a:rPr>
              <a:t>.</a:t>
            </a:r>
            <a:endParaRPr lang="en-US" altLang="zh-CN">
              <a:latin typeface="宋体" panose="02010600030101010101" pitchFamily="2" charset="-122"/>
            </a:endParaRPr>
          </a:p>
        </p:txBody>
      </p:sp>
      <p:sp>
        <p:nvSpPr>
          <p:cNvPr id="21512" name="等腰三角形 21511"/>
          <p:cNvSpPr/>
          <p:nvPr/>
        </p:nvSpPr>
        <p:spPr>
          <a:xfrm rot="22417">
            <a:off x="6781800" y="3048000"/>
            <a:ext cx="1524000" cy="1828800"/>
          </a:xfrm>
          <a:prstGeom prst="triangle">
            <a:avLst>
              <a:gd name="adj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513" name="文本框 21512"/>
          <p:cNvSpPr txBox="1"/>
          <p:nvPr/>
        </p:nvSpPr>
        <p:spPr>
          <a:xfrm>
            <a:off x="7162800" y="2895600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i="1">
                <a:latin typeface="Times New Roman" panose="02020603050405020304" pitchFamily="18" charset="0"/>
              </a:rPr>
              <a:t>A</a:t>
            </a:r>
            <a:endParaRPr lang="en-US" altLang="zh-CN" i="1">
              <a:latin typeface="Times New Roman" panose="02020603050405020304" pitchFamily="18" charset="0"/>
            </a:endParaRPr>
          </a:p>
        </p:txBody>
      </p:sp>
      <p:sp>
        <p:nvSpPr>
          <p:cNvPr id="21514" name="文本框 21513"/>
          <p:cNvSpPr txBox="1"/>
          <p:nvPr/>
        </p:nvSpPr>
        <p:spPr>
          <a:xfrm>
            <a:off x="6400800" y="4495800"/>
            <a:ext cx="5238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i="1">
                <a:latin typeface="Times New Roman" panose="02020603050405020304" pitchFamily="18" charset="0"/>
              </a:rPr>
              <a:t>B</a:t>
            </a:r>
            <a:endParaRPr lang="en-US" altLang="zh-CN" i="1">
              <a:latin typeface="Times New Roman" panose="02020603050405020304" pitchFamily="18" charset="0"/>
            </a:endParaRPr>
          </a:p>
        </p:txBody>
      </p:sp>
      <p:sp>
        <p:nvSpPr>
          <p:cNvPr id="21515" name="文本框 21514"/>
          <p:cNvSpPr txBox="1"/>
          <p:nvPr/>
        </p:nvSpPr>
        <p:spPr>
          <a:xfrm>
            <a:off x="8366125" y="4572000"/>
            <a:ext cx="2444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i="1">
                <a:latin typeface="Times New Roman" panose="02020603050405020304" pitchFamily="18" charset="0"/>
              </a:rPr>
              <a:t>C</a:t>
            </a:r>
            <a:endParaRPr lang="en-US" altLang="zh-CN" i="1">
              <a:latin typeface="Times New Roman" panose="02020603050405020304" pitchFamily="18" charset="0"/>
            </a:endParaRPr>
          </a:p>
        </p:txBody>
      </p:sp>
      <p:sp>
        <p:nvSpPr>
          <p:cNvPr id="21516" name="直接连接符 21515"/>
          <p:cNvSpPr/>
          <p:nvPr/>
        </p:nvSpPr>
        <p:spPr>
          <a:xfrm flipV="1">
            <a:off x="6781800" y="4267200"/>
            <a:ext cx="1295400" cy="6096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17" name="直接连接符 21516"/>
          <p:cNvSpPr/>
          <p:nvPr/>
        </p:nvSpPr>
        <p:spPr>
          <a:xfrm flipH="1" flipV="1">
            <a:off x="7848600" y="4191000"/>
            <a:ext cx="76200" cy="1524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18" name="直接连接符 21517"/>
          <p:cNvSpPr/>
          <p:nvPr/>
        </p:nvSpPr>
        <p:spPr>
          <a:xfrm flipV="1">
            <a:off x="7848600" y="4114800"/>
            <a:ext cx="152400" cy="76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19" name="文本框 21518"/>
          <p:cNvSpPr txBox="1"/>
          <p:nvPr/>
        </p:nvSpPr>
        <p:spPr>
          <a:xfrm>
            <a:off x="8061325" y="3962400"/>
            <a:ext cx="40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i="1">
                <a:latin typeface="Times New Roman" panose="02020603050405020304" pitchFamily="18" charset="0"/>
              </a:rPr>
              <a:t>D</a:t>
            </a:r>
            <a:endParaRPr lang="en-US" altLang="zh-CN" i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REMIND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REMIND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REMIND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REMIND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REMIND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21509" grpId="0"/>
      <p:bldP spid="21510" grpId="0"/>
      <p:bldP spid="215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2530" name="图片 22529" descr="LX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文本框 22530"/>
          <p:cNvSpPr txBox="1"/>
          <p:nvPr/>
        </p:nvSpPr>
        <p:spPr>
          <a:xfrm>
            <a:off x="1042988" y="476250"/>
            <a:ext cx="8101012" cy="5934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  <a:latin typeface="Times New Roman" panose="02020603050405020304" pitchFamily="18" charset="0"/>
              </a:rPr>
              <a:t>一 、选择题</a:t>
            </a:r>
            <a:endParaRPr lang="zh-CN" altLang="en-US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FF"/>
                </a:solidFill>
                <a:latin typeface="Times New Roman" panose="02020603050405020304" pitchFamily="18" charset="0"/>
              </a:rPr>
              <a:t>(1)  </a:t>
            </a:r>
            <a:r>
              <a:rPr lang="zh-CN" altLang="en-US" b="1">
                <a:solidFill>
                  <a:srgbClr val="0000FF"/>
                </a:solidFill>
                <a:latin typeface="Times New Roman" panose="02020603050405020304" pitchFamily="18" charset="0"/>
              </a:rPr>
              <a:t>在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ABC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中，∠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:∠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:∠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C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=1:2:3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，则∠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B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=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（   ）</a:t>
            </a:r>
            <a:endParaRPr lang="zh-CN" altLang="en-US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    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30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   B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60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   C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90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</a:rPr>
              <a:t>0  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 D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120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endParaRPr lang="en-US" altLang="zh-CN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(2) </a:t>
            </a:r>
            <a:r>
              <a:rPr lang="zh-CN" altLang="en-US" b="1">
                <a:solidFill>
                  <a:srgbClr val="0000FF"/>
                </a:solidFill>
                <a:latin typeface="Times New Roman" panose="02020603050405020304" pitchFamily="18" charset="0"/>
              </a:rPr>
              <a:t>在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ABC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中，∠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A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=50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, 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B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=80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,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则∠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C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=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（   ）</a:t>
            </a:r>
            <a:endParaRPr lang="zh-CN" altLang="en-US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    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40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   B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50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   C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10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   D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110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endParaRPr lang="en-US" altLang="zh-CN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3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r>
              <a:rPr lang="zh-CN" altLang="en-US" b="1">
                <a:solidFill>
                  <a:srgbClr val="0000FF"/>
                </a:solidFill>
                <a:latin typeface="Times New Roman" panose="02020603050405020304" pitchFamily="18" charset="0"/>
              </a:rPr>
              <a:t>在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ABC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中，∠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A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=80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, 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B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=∠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C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，则∠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B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=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（   ）</a:t>
            </a:r>
            <a:endParaRPr lang="zh-CN" altLang="en-US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    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50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   B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40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</a:rPr>
              <a:t>0     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C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10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   D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 45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endParaRPr lang="en-US" altLang="zh-CN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二、填空</a:t>
            </a:r>
            <a:endParaRPr lang="zh-CN" altLang="en-US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）∠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:∠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:∠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C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=3:4:5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，则∠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B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=</a:t>
            </a:r>
            <a:endParaRPr lang="en-US" altLang="zh-CN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）∠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C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=90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，∠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A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=30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，则∠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B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=   </a:t>
            </a:r>
            <a:endParaRPr lang="en-US" altLang="zh-CN" b="1" baseline="30000">
              <a:solidFill>
                <a:srgbClr val="0000FF"/>
              </a:solidFill>
              <a:latin typeface="宋体" panose="02010600030101010101" pitchFamily="2" charset="-122"/>
              <a:hlinkClick r:id="rId2" action="ppaction://hlinksldjump">
                <a:snd r:embed="rId3" name="LASER.WAV"/>
              </a:hlinkClick>
            </a:endParaRP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3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）∠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B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=80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</a:rPr>
              <a:t>0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，∠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A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=3∠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C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，则∠</a:t>
            </a:r>
            <a:r>
              <a:rPr lang="en-US" altLang="zh-CN" b="1" i="1">
                <a:solidFill>
                  <a:srgbClr val="0000FF"/>
                </a:solidFill>
                <a:latin typeface="宋体" panose="02010600030101010101" pitchFamily="2" charset="-122"/>
              </a:rPr>
              <a:t>A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=</a:t>
            </a:r>
            <a:endParaRPr lang="en-US" altLang="zh-CN" b="1" baseline="3000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22532" name="直接连接符 22531"/>
          <p:cNvSpPr/>
          <p:nvPr/>
        </p:nvSpPr>
        <p:spPr>
          <a:xfrm>
            <a:off x="6084888" y="5229225"/>
            <a:ext cx="1366837" cy="0"/>
          </a:xfrm>
          <a:prstGeom prst="line">
            <a:avLst/>
          </a:prstGeom>
          <a:ln w="381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33" name="直接连接符 22532"/>
          <p:cNvSpPr/>
          <p:nvPr/>
        </p:nvSpPr>
        <p:spPr>
          <a:xfrm>
            <a:off x="6096000" y="5791200"/>
            <a:ext cx="1371600" cy="0"/>
          </a:xfrm>
          <a:prstGeom prst="line">
            <a:avLst/>
          </a:prstGeom>
          <a:ln w="381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34" name="直接连接符 22533"/>
          <p:cNvSpPr/>
          <p:nvPr/>
        </p:nvSpPr>
        <p:spPr>
          <a:xfrm>
            <a:off x="6400800" y="6400800"/>
            <a:ext cx="1143000" cy="0"/>
          </a:xfrm>
          <a:prstGeom prst="line">
            <a:avLst/>
          </a:prstGeom>
          <a:ln w="381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35" name="文本框 22534"/>
          <p:cNvSpPr txBox="1"/>
          <p:nvPr/>
        </p:nvSpPr>
        <p:spPr>
          <a:xfrm>
            <a:off x="7756525" y="2174875"/>
            <a:ext cx="4730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>
                <a:latin typeface="Times New Roman" panose="02020603050405020304" pitchFamily="18" charset="0"/>
              </a:rPr>
              <a:t> </a:t>
            </a:r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22536" name="文本框 22535"/>
          <p:cNvSpPr txBox="1"/>
          <p:nvPr/>
        </p:nvSpPr>
        <p:spPr>
          <a:xfrm>
            <a:off x="7667625" y="21336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FF0066"/>
                </a:solidFill>
                <a:latin typeface="Times New Roman" panose="02020603050405020304" pitchFamily="18" charset="0"/>
              </a:rPr>
              <a:t>B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22537" name="文本框 22536"/>
          <p:cNvSpPr txBox="1"/>
          <p:nvPr/>
        </p:nvSpPr>
        <p:spPr>
          <a:xfrm>
            <a:off x="6629400" y="4876800"/>
            <a:ext cx="590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FF0066"/>
                </a:solidFill>
                <a:latin typeface="Times New Roman" panose="02020603050405020304" pitchFamily="18" charset="0"/>
              </a:rPr>
              <a:t>60</a:t>
            </a:r>
            <a:r>
              <a:rPr lang="en-US" altLang="zh-CN" baseline="30000">
                <a:solidFill>
                  <a:srgbClr val="FF0066"/>
                </a:solidFill>
                <a:latin typeface="宋体" panose="02010600030101010101" pitchFamily="2" charset="-122"/>
              </a:rPr>
              <a:t>0</a:t>
            </a:r>
            <a:endParaRPr lang="en-US" altLang="zh-CN" baseline="30000">
              <a:latin typeface="宋体" panose="02010600030101010101" pitchFamily="2" charset="-122"/>
            </a:endParaRPr>
          </a:p>
        </p:txBody>
      </p:sp>
      <p:sp>
        <p:nvSpPr>
          <p:cNvPr id="22538" name="文本框 22537"/>
          <p:cNvSpPr txBox="1"/>
          <p:nvPr/>
        </p:nvSpPr>
        <p:spPr>
          <a:xfrm>
            <a:off x="6477000" y="6019800"/>
            <a:ext cx="590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FF0066"/>
                </a:solidFill>
                <a:latin typeface="Times New Roman" panose="02020603050405020304" pitchFamily="18" charset="0"/>
              </a:rPr>
              <a:t>75</a:t>
            </a:r>
            <a:r>
              <a:rPr lang="en-US" altLang="zh-CN" baseline="30000">
                <a:solidFill>
                  <a:srgbClr val="FF0066"/>
                </a:solidFill>
                <a:latin typeface="宋体" panose="02010600030101010101" pitchFamily="2" charset="-122"/>
              </a:rPr>
              <a:t>0</a:t>
            </a:r>
            <a:endParaRPr lang="en-US" altLang="zh-CN" baseline="30000">
              <a:solidFill>
                <a:srgbClr val="FF0066"/>
              </a:solidFill>
              <a:latin typeface="宋体" panose="02010600030101010101" pitchFamily="2" charset="-122"/>
            </a:endParaRPr>
          </a:p>
        </p:txBody>
      </p:sp>
      <p:sp>
        <p:nvSpPr>
          <p:cNvPr id="22539" name="文本框 22538"/>
          <p:cNvSpPr txBox="1"/>
          <p:nvPr/>
        </p:nvSpPr>
        <p:spPr>
          <a:xfrm>
            <a:off x="7812088" y="981075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>
                <a:solidFill>
                  <a:srgbClr val="FF0066"/>
                </a:solidFill>
                <a:latin typeface="Times New Roman" panose="02020603050405020304" pitchFamily="18" charset="0"/>
              </a:rPr>
              <a:t>B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22540" name="文本框 22539"/>
          <p:cNvSpPr txBox="1"/>
          <p:nvPr/>
        </p:nvSpPr>
        <p:spPr>
          <a:xfrm>
            <a:off x="6384925" y="53546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2541" name="文本框 22540"/>
          <p:cNvSpPr txBox="1"/>
          <p:nvPr/>
        </p:nvSpPr>
        <p:spPr>
          <a:xfrm>
            <a:off x="6553200" y="5410200"/>
            <a:ext cx="590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FF0066"/>
                </a:solidFill>
                <a:latin typeface="Times New Roman" panose="02020603050405020304" pitchFamily="18" charset="0"/>
              </a:rPr>
              <a:t>60</a:t>
            </a:r>
            <a:r>
              <a:rPr lang="en-US" altLang="zh-CN" baseline="30000">
                <a:solidFill>
                  <a:srgbClr val="FF0066"/>
                </a:solidFill>
                <a:latin typeface="宋体" panose="02010600030101010101" pitchFamily="2" charset="-122"/>
              </a:rPr>
              <a:t>0</a:t>
            </a:r>
            <a:endParaRPr lang="en-US" altLang="zh-CN" baseline="30000">
              <a:latin typeface="宋体" panose="02010600030101010101" pitchFamily="2" charset="-122"/>
            </a:endParaRPr>
          </a:p>
        </p:txBody>
      </p:sp>
      <p:sp>
        <p:nvSpPr>
          <p:cNvPr id="22542" name="文本框 22541"/>
          <p:cNvSpPr txBox="1"/>
          <p:nvPr/>
        </p:nvSpPr>
        <p:spPr>
          <a:xfrm>
            <a:off x="7956550" y="3213100"/>
            <a:ext cx="40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solidFill>
                  <a:srgbClr val="FF0066"/>
                </a:solidFill>
                <a:latin typeface="Times New Roman" panose="02020603050405020304" pitchFamily="18" charset="0"/>
              </a:rPr>
              <a:t>A</a:t>
            </a:r>
            <a:endParaRPr lang="en-US" altLang="zh-CN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6" grpId="0"/>
      <p:bldP spid="22537" grpId="0"/>
      <p:bldP spid="22538" grpId="0"/>
      <p:bldP spid="22539" grpId="0"/>
      <p:bldP spid="22541" grpId="0"/>
      <p:bldP spid="2254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文本框 23553"/>
          <p:cNvSpPr txBox="1"/>
          <p:nvPr/>
        </p:nvSpPr>
        <p:spPr>
          <a:xfrm>
            <a:off x="152400" y="228600"/>
            <a:ext cx="89154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3. 在</a:t>
            </a:r>
            <a:r>
              <a:rPr lang="zh-CN" altLang="en-US" sz="3600" b="1" dirty="0">
                <a:latin typeface="宋体" panose="02010600030101010101" pitchFamily="2" charset="-122"/>
              </a:rPr>
              <a:t>△</a:t>
            </a:r>
            <a:r>
              <a:rPr lang="zh-CN" altLang="en-US" sz="3600" b="1" i="1" dirty="0">
                <a:latin typeface="宋体" panose="02010600030101010101" pitchFamily="2" charset="-122"/>
              </a:rPr>
              <a:t>ABC</a:t>
            </a:r>
            <a:r>
              <a:rPr lang="zh-CN" altLang="en-US" sz="3600" b="1" dirty="0">
                <a:latin typeface="宋体" panose="02010600030101010101" pitchFamily="2" charset="-122"/>
              </a:rPr>
              <a:t>中，已知∠</a:t>
            </a:r>
            <a:r>
              <a:rPr lang="zh-CN" altLang="en-US" sz="3600" b="1" i="1" dirty="0">
                <a:latin typeface="宋体" panose="02010600030101010101" pitchFamily="2" charset="-122"/>
              </a:rPr>
              <a:t>A</a:t>
            </a:r>
            <a:r>
              <a:rPr lang="zh-CN" altLang="en-US" sz="3600" b="1" dirty="0">
                <a:latin typeface="宋体" panose="02010600030101010101" pitchFamily="2" charset="-122"/>
              </a:rPr>
              <a:t>-∠</a:t>
            </a:r>
            <a:r>
              <a:rPr lang="zh-CN" altLang="en-US" sz="3600" b="1" i="1" dirty="0">
                <a:latin typeface="宋体" panose="02010600030101010101" pitchFamily="2" charset="-122"/>
              </a:rPr>
              <a:t>C</a:t>
            </a:r>
            <a:r>
              <a:rPr lang="zh-CN" altLang="en-US" sz="3600" b="1" dirty="0">
                <a:latin typeface="宋体" panose="02010600030101010101" pitchFamily="2" charset="-122"/>
              </a:rPr>
              <a:t>=25</a:t>
            </a:r>
            <a:r>
              <a:rPr lang="zh-CN" altLang="en-US" sz="3600" b="1" baseline="30000" dirty="0">
                <a:latin typeface="Times New Roman" panose="02020603050405020304" pitchFamily="18" charset="0"/>
              </a:rPr>
              <a:t>0</a:t>
            </a:r>
            <a:r>
              <a:rPr lang="zh-CN" altLang="en-US" sz="3600" b="1" dirty="0">
                <a:latin typeface="Times New Roman" panose="02020603050405020304" pitchFamily="18" charset="0"/>
              </a:rPr>
              <a:t>，</a:t>
            </a:r>
            <a:r>
              <a:rPr lang="zh-CN" altLang="en-US" sz="3600" b="1" dirty="0">
                <a:latin typeface="宋体" panose="02010600030101010101" pitchFamily="2" charset="-122"/>
              </a:rPr>
              <a:t>∠</a:t>
            </a:r>
            <a:r>
              <a:rPr lang="zh-CN" altLang="en-US" sz="3600" b="1" i="1" dirty="0">
                <a:latin typeface="宋体" panose="02010600030101010101" pitchFamily="2" charset="-122"/>
              </a:rPr>
              <a:t>B</a:t>
            </a:r>
            <a:r>
              <a:rPr lang="zh-CN" altLang="en-US" sz="3600" b="1" dirty="0">
                <a:latin typeface="宋体" panose="02010600030101010101" pitchFamily="2" charset="-122"/>
              </a:rPr>
              <a:t>-∠</a:t>
            </a:r>
            <a:r>
              <a:rPr lang="zh-CN" altLang="en-US" sz="3600" b="1" i="1" dirty="0">
                <a:latin typeface="宋体" panose="02010600030101010101" pitchFamily="2" charset="-122"/>
              </a:rPr>
              <a:t>A</a:t>
            </a:r>
            <a:r>
              <a:rPr lang="zh-CN" altLang="en-US" sz="3600" b="1" dirty="0">
                <a:latin typeface="宋体" panose="02010600030101010101" pitchFamily="2" charset="-122"/>
              </a:rPr>
              <a:t>=10</a:t>
            </a:r>
            <a:r>
              <a:rPr lang="zh-CN" altLang="en-US" sz="3600" b="1" baseline="30000" dirty="0">
                <a:latin typeface="Times New Roman" panose="02020603050405020304" pitchFamily="18" charset="0"/>
              </a:rPr>
              <a:t>0</a:t>
            </a:r>
            <a:r>
              <a:rPr lang="zh-CN" altLang="en-US" sz="3600" b="1" dirty="0">
                <a:latin typeface="Times New Roman" panose="02020603050405020304" pitchFamily="18" charset="0"/>
              </a:rPr>
              <a:t>，求</a:t>
            </a:r>
            <a:r>
              <a:rPr lang="zh-CN" altLang="en-US" sz="3600" b="1" dirty="0">
                <a:latin typeface="宋体" panose="02010600030101010101" pitchFamily="2" charset="-122"/>
              </a:rPr>
              <a:t>∠</a:t>
            </a:r>
            <a:r>
              <a:rPr lang="zh-CN" altLang="en-US" sz="3600" b="1" i="1" dirty="0">
                <a:latin typeface="宋体" panose="02010600030101010101" pitchFamily="2" charset="-122"/>
              </a:rPr>
              <a:t>B</a:t>
            </a:r>
            <a:r>
              <a:rPr lang="zh-CN" altLang="en-US" sz="3600" b="1" dirty="0">
                <a:latin typeface="宋体" panose="02010600030101010101" pitchFamily="2" charset="-122"/>
              </a:rPr>
              <a:t>的度数</a:t>
            </a:r>
            <a:r>
              <a:rPr lang="zh-CN" altLang="en-US" sz="3600" b="1" dirty="0">
                <a:latin typeface="宋体" panose="02010600030101010101" pitchFamily="2" charset="-122"/>
              </a:rPr>
              <a:t>.</a:t>
            </a:r>
            <a:endParaRPr lang="zh-CN" altLang="en-US" sz="3600" b="1" dirty="0">
              <a:latin typeface="宋体" panose="02010600030101010101" pitchFamily="2" charset="-122"/>
            </a:endParaRPr>
          </a:p>
        </p:txBody>
      </p:sp>
      <p:sp>
        <p:nvSpPr>
          <p:cNvPr id="23555" name="文本框 23554"/>
          <p:cNvSpPr txBox="1"/>
          <p:nvPr/>
        </p:nvSpPr>
        <p:spPr>
          <a:xfrm>
            <a:off x="0" y="1371600"/>
            <a:ext cx="91440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分析：根据三角形内角和定理可知：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3200" b="1" i="1">
                <a:solidFill>
                  <a:srgbClr val="FF0000"/>
                </a:solidFill>
                <a:latin typeface="宋体" panose="02010600030101010101" pitchFamily="2" charset="-122"/>
              </a:rPr>
              <a:t>A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</a:rPr>
              <a:t>+∠</a:t>
            </a:r>
            <a:r>
              <a:rPr lang="en-US" altLang="zh-CN" sz="3200" b="1" i="1">
                <a:solidFill>
                  <a:srgbClr val="FF0000"/>
                </a:solidFill>
                <a:latin typeface="宋体" panose="02010600030101010101" pitchFamily="2" charset="-122"/>
              </a:rPr>
              <a:t>B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</a:rPr>
              <a:t>+∠</a:t>
            </a:r>
            <a:r>
              <a:rPr lang="en-US" altLang="zh-CN" sz="3200" b="1" i="1">
                <a:solidFill>
                  <a:srgbClr val="FF0000"/>
                </a:solidFill>
                <a:latin typeface="宋体" panose="02010600030101010101" pitchFamily="2" charset="-122"/>
              </a:rPr>
              <a:t>C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</a:rPr>
              <a:t>=180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，然后结合已知条件便可以求出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</a:rPr>
              <a:t>.</a:t>
            </a:r>
            <a:endParaRPr lang="en-US" altLang="zh-CN" sz="3200" b="1" baseline="30000">
              <a:latin typeface="宋体" panose="02010600030101010101" pitchFamily="2" charset="-122"/>
            </a:endParaRPr>
          </a:p>
        </p:txBody>
      </p:sp>
      <p:sp>
        <p:nvSpPr>
          <p:cNvPr id="23556" name="文本框 23555"/>
          <p:cNvSpPr txBox="1"/>
          <p:nvPr/>
        </p:nvSpPr>
        <p:spPr>
          <a:xfrm>
            <a:off x="0" y="2362200"/>
            <a:ext cx="9144000" cy="33861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</a:rPr>
              <a:t>解：在</a:t>
            </a:r>
            <a:r>
              <a:rPr lang="zh-CN" altLang="en-US" sz="3600" b="1" dirty="0">
                <a:latin typeface="宋体" panose="02010600030101010101" pitchFamily="2" charset="-122"/>
              </a:rPr>
              <a:t>△</a:t>
            </a:r>
            <a:r>
              <a:rPr lang="zh-CN" altLang="en-US" sz="3600" b="1" i="1" dirty="0">
                <a:latin typeface="宋体" panose="02010600030101010101" pitchFamily="2" charset="-122"/>
              </a:rPr>
              <a:t>ABC</a:t>
            </a:r>
            <a:r>
              <a:rPr lang="zh-CN" altLang="en-US" sz="3600" b="1" dirty="0">
                <a:latin typeface="宋体" panose="02010600030101010101" pitchFamily="2" charset="-122"/>
              </a:rPr>
              <a:t>中，</a:t>
            </a:r>
            <a:endParaRPr lang="zh-CN" altLang="en-US" sz="3600" b="1" dirty="0">
              <a:latin typeface="宋体" panose="02010600030101010101" pitchFamily="2" charset="-122"/>
            </a:endParaRPr>
          </a:p>
          <a:p>
            <a:r>
              <a:rPr lang="zh-CN" altLang="en-US" sz="3600" b="1" dirty="0">
                <a:latin typeface="宋体" panose="02010600030101010101" pitchFamily="2" charset="-122"/>
              </a:rPr>
              <a:t>   ∠</a:t>
            </a:r>
            <a:r>
              <a:rPr lang="zh-CN" altLang="en-US" sz="3600" b="1" i="1" dirty="0">
                <a:latin typeface="宋体" panose="02010600030101010101" pitchFamily="2" charset="-122"/>
              </a:rPr>
              <a:t>A</a:t>
            </a:r>
            <a:r>
              <a:rPr lang="zh-CN" altLang="en-US" sz="3600" b="1" dirty="0">
                <a:latin typeface="宋体" panose="02010600030101010101" pitchFamily="2" charset="-122"/>
              </a:rPr>
              <a:t>+∠</a:t>
            </a:r>
            <a:r>
              <a:rPr lang="zh-CN" altLang="en-US" sz="3600" b="1" i="1" dirty="0">
                <a:latin typeface="宋体" panose="02010600030101010101" pitchFamily="2" charset="-122"/>
              </a:rPr>
              <a:t>B</a:t>
            </a:r>
            <a:r>
              <a:rPr lang="zh-CN" altLang="en-US" sz="3600" b="1" dirty="0">
                <a:latin typeface="宋体" panose="02010600030101010101" pitchFamily="2" charset="-122"/>
              </a:rPr>
              <a:t>+∠</a:t>
            </a:r>
            <a:r>
              <a:rPr lang="zh-CN" altLang="en-US" sz="3600" b="1" i="1" dirty="0">
                <a:latin typeface="宋体" panose="02010600030101010101" pitchFamily="2" charset="-122"/>
              </a:rPr>
              <a:t>C</a:t>
            </a:r>
            <a:r>
              <a:rPr lang="zh-CN" altLang="en-US" sz="3600" b="1" dirty="0">
                <a:latin typeface="宋体" panose="02010600030101010101" pitchFamily="2" charset="-122"/>
              </a:rPr>
              <a:t>=180</a:t>
            </a:r>
            <a:r>
              <a:rPr lang="zh-CN" altLang="en-US" sz="3600" b="1" baseline="30000" dirty="0">
                <a:latin typeface="Times New Roman" panose="02020603050405020304" pitchFamily="18" charset="0"/>
              </a:rPr>
              <a:t>0</a:t>
            </a:r>
            <a:r>
              <a:rPr lang="zh-CN" altLang="en-US" sz="3600" b="1" dirty="0">
                <a:latin typeface="Times New Roman" panose="02020603050405020304" pitchFamily="18" charset="0"/>
              </a:rPr>
              <a:t>（三角形內角和定理）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latin typeface="Times New Roman" panose="02020603050405020304" pitchFamily="18" charset="0"/>
              </a:rPr>
              <a:t>         联立</a:t>
            </a:r>
            <a:r>
              <a:rPr lang="zh-CN" altLang="en-US" sz="3600" b="1" dirty="0">
                <a:latin typeface="宋体" panose="02010600030101010101" pitchFamily="2" charset="-122"/>
              </a:rPr>
              <a:t>∠</a:t>
            </a:r>
            <a:r>
              <a:rPr lang="zh-CN" altLang="en-US" sz="3600" b="1" i="1" dirty="0">
                <a:latin typeface="宋体" panose="02010600030101010101" pitchFamily="2" charset="-122"/>
              </a:rPr>
              <a:t>A</a:t>
            </a:r>
            <a:r>
              <a:rPr lang="zh-CN" altLang="en-US" sz="3600" b="1" dirty="0">
                <a:latin typeface="宋体" panose="02010600030101010101" pitchFamily="2" charset="-122"/>
              </a:rPr>
              <a:t>-∠</a:t>
            </a:r>
            <a:r>
              <a:rPr lang="zh-CN" altLang="en-US" sz="3600" b="1" i="1" dirty="0">
                <a:latin typeface="宋体" panose="02010600030101010101" pitchFamily="2" charset="-122"/>
              </a:rPr>
              <a:t>C</a:t>
            </a:r>
            <a:r>
              <a:rPr lang="zh-CN" altLang="en-US" sz="3600" b="1" dirty="0">
                <a:latin typeface="宋体" panose="02010600030101010101" pitchFamily="2" charset="-122"/>
              </a:rPr>
              <a:t>=25</a:t>
            </a:r>
            <a:r>
              <a:rPr lang="zh-CN" altLang="en-US" sz="3600" b="1" baseline="30000" dirty="0">
                <a:latin typeface="Times New Roman" panose="02020603050405020304" pitchFamily="18" charset="0"/>
              </a:rPr>
              <a:t>0</a:t>
            </a:r>
            <a:r>
              <a:rPr lang="zh-CN" altLang="en-US" sz="3600" b="1" dirty="0">
                <a:latin typeface="Times New Roman" panose="02020603050405020304" pitchFamily="18" charset="0"/>
              </a:rPr>
              <a:t>，</a:t>
            </a:r>
            <a:r>
              <a:rPr lang="zh-CN" altLang="en-US" sz="3600" b="1" dirty="0">
                <a:latin typeface="宋体" panose="02010600030101010101" pitchFamily="2" charset="-122"/>
              </a:rPr>
              <a:t>∠</a:t>
            </a:r>
            <a:r>
              <a:rPr lang="zh-CN" altLang="en-US" sz="3600" b="1" i="1" dirty="0">
                <a:latin typeface="宋体" panose="02010600030101010101" pitchFamily="2" charset="-122"/>
              </a:rPr>
              <a:t>B</a:t>
            </a:r>
            <a:r>
              <a:rPr lang="zh-CN" altLang="en-US" sz="3600" b="1" dirty="0">
                <a:latin typeface="宋体" panose="02010600030101010101" pitchFamily="2" charset="-122"/>
              </a:rPr>
              <a:t>-∠</a:t>
            </a:r>
            <a:r>
              <a:rPr lang="zh-CN" altLang="en-US" sz="3600" b="1" i="1" dirty="0">
                <a:latin typeface="宋体" panose="02010600030101010101" pitchFamily="2" charset="-122"/>
              </a:rPr>
              <a:t>A</a:t>
            </a:r>
            <a:r>
              <a:rPr lang="zh-CN" altLang="en-US" sz="3600" b="1" dirty="0">
                <a:latin typeface="宋体" panose="02010600030101010101" pitchFamily="2" charset="-122"/>
              </a:rPr>
              <a:t>=10</a:t>
            </a:r>
            <a:r>
              <a:rPr lang="zh-CN" altLang="en-US" sz="3600" b="1" baseline="30000" dirty="0">
                <a:latin typeface="Times New Roman" panose="02020603050405020304" pitchFamily="18" charset="0"/>
              </a:rPr>
              <a:t>0</a:t>
            </a:r>
            <a:r>
              <a:rPr lang="zh-CN" altLang="en-US" sz="3600" b="1" dirty="0">
                <a:latin typeface="Times New Roman" panose="02020603050405020304" pitchFamily="18" charset="0"/>
              </a:rPr>
              <a:t>可得，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latin typeface="Times New Roman" panose="02020603050405020304" pitchFamily="18" charset="0"/>
              </a:rPr>
              <a:t>        </a:t>
            </a:r>
            <a:r>
              <a:rPr lang="zh-CN" altLang="en-US" sz="3600" b="1" dirty="0">
                <a:latin typeface="宋体" panose="02010600030101010101" pitchFamily="2" charset="-122"/>
              </a:rPr>
              <a:t>∠</a:t>
            </a:r>
            <a:r>
              <a:rPr lang="zh-CN" altLang="en-US" sz="3600" b="1" i="1" dirty="0">
                <a:latin typeface="宋体" panose="02010600030101010101" pitchFamily="2" charset="-122"/>
              </a:rPr>
              <a:t>A</a:t>
            </a:r>
            <a:r>
              <a:rPr lang="zh-CN" altLang="en-US" sz="3600" b="1" dirty="0">
                <a:latin typeface="宋体" panose="02010600030101010101" pitchFamily="2" charset="-122"/>
              </a:rPr>
              <a:t>=65</a:t>
            </a:r>
            <a:r>
              <a:rPr lang="zh-CN" altLang="en-US" sz="3600" b="1" baseline="30000" dirty="0">
                <a:latin typeface="Times New Roman" panose="02020603050405020304" pitchFamily="18" charset="0"/>
              </a:rPr>
              <a:t>0</a:t>
            </a:r>
            <a:r>
              <a:rPr lang="zh-CN" altLang="en-US" sz="3600" b="1" dirty="0">
                <a:latin typeface="Times New Roman" panose="02020603050405020304" pitchFamily="18" charset="0"/>
              </a:rPr>
              <a:t>，</a:t>
            </a:r>
            <a:r>
              <a:rPr lang="zh-CN" altLang="en-US" sz="3600" b="1" dirty="0">
                <a:latin typeface="宋体" panose="02010600030101010101" pitchFamily="2" charset="-122"/>
              </a:rPr>
              <a:t>∠</a:t>
            </a:r>
            <a:r>
              <a:rPr lang="zh-CN" altLang="en-US" sz="3600" b="1" i="1" dirty="0">
                <a:latin typeface="宋体" panose="02010600030101010101" pitchFamily="2" charset="-122"/>
              </a:rPr>
              <a:t>B</a:t>
            </a:r>
            <a:r>
              <a:rPr lang="zh-CN" altLang="en-US" sz="3600" b="1" dirty="0">
                <a:latin typeface="宋体" panose="02010600030101010101" pitchFamily="2" charset="-122"/>
              </a:rPr>
              <a:t>=75</a:t>
            </a:r>
            <a:r>
              <a:rPr lang="zh-CN" altLang="en-US" sz="3600" b="1" baseline="30000" dirty="0">
                <a:latin typeface="Times New Roman" panose="02020603050405020304" pitchFamily="18" charset="0"/>
              </a:rPr>
              <a:t>0</a:t>
            </a:r>
            <a:r>
              <a:rPr lang="zh-CN" altLang="en-US" sz="3600" b="1" dirty="0">
                <a:latin typeface="Times New Roman" panose="02020603050405020304" pitchFamily="18" charset="0"/>
              </a:rPr>
              <a:t>，</a:t>
            </a:r>
            <a:r>
              <a:rPr lang="zh-CN" altLang="en-US" sz="3600" b="1" dirty="0">
                <a:latin typeface="宋体" panose="02010600030101010101" pitchFamily="2" charset="-122"/>
              </a:rPr>
              <a:t>∠</a:t>
            </a:r>
            <a:r>
              <a:rPr lang="zh-CN" altLang="en-US" sz="3600" b="1" i="1" dirty="0">
                <a:latin typeface="宋体" panose="02010600030101010101" pitchFamily="2" charset="-122"/>
              </a:rPr>
              <a:t>C</a:t>
            </a:r>
            <a:r>
              <a:rPr lang="zh-CN" altLang="en-US" sz="3600" b="1" dirty="0">
                <a:latin typeface="宋体" panose="02010600030101010101" pitchFamily="2" charset="-122"/>
              </a:rPr>
              <a:t>=40</a:t>
            </a:r>
            <a:r>
              <a:rPr lang="zh-CN" altLang="en-US" sz="3600" b="1" baseline="30000" dirty="0">
                <a:latin typeface="Times New Roman" panose="02020603050405020304" pitchFamily="18" charset="0"/>
              </a:rPr>
              <a:t>0</a:t>
            </a:r>
            <a:endParaRPr lang="zh-CN" altLang="en-US" sz="3600" b="1" baseline="30000" dirty="0"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latin typeface="Times New Roman" panose="02020603050405020304" pitchFamily="18" charset="0"/>
              </a:rPr>
              <a:t>答：</a:t>
            </a:r>
            <a:r>
              <a:rPr lang="zh-CN" altLang="en-US" sz="3600" b="1" dirty="0">
                <a:latin typeface="宋体" panose="02010600030101010101" pitchFamily="2" charset="-122"/>
              </a:rPr>
              <a:t>∠</a:t>
            </a:r>
            <a:r>
              <a:rPr lang="zh-CN" altLang="en-US" sz="3600" b="1" i="1" dirty="0">
                <a:latin typeface="宋体" panose="02010600030101010101" pitchFamily="2" charset="-122"/>
              </a:rPr>
              <a:t>B</a:t>
            </a:r>
            <a:r>
              <a:rPr lang="zh-CN" altLang="en-US" sz="3600" b="1" dirty="0">
                <a:latin typeface="宋体" panose="02010600030101010101" pitchFamily="2" charset="-122"/>
              </a:rPr>
              <a:t>的度数是75</a:t>
            </a:r>
            <a:r>
              <a:rPr lang="zh-CN" altLang="en-US" sz="3600" b="1" baseline="30000" dirty="0">
                <a:latin typeface="Times New Roman" panose="02020603050405020304" pitchFamily="18" charset="0"/>
              </a:rPr>
              <a:t>0</a:t>
            </a:r>
            <a:r>
              <a:rPr lang="zh-CN" altLang="en-US" sz="3600" b="1" dirty="0">
                <a:latin typeface="Times New Roman" panose="02020603050405020304" pitchFamily="18" charset="0"/>
              </a:rPr>
              <a:t>.</a:t>
            </a:r>
            <a:endParaRPr lang="zh-CN" altLang="en-US" sz="3600" b="1" dirty="0"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宋体" panose="02010600030101010101" pitchFamily="2" charset="-122"/>
              </a:rPr>
              <a:t>    </a:t>
            </a:r>
            <a:endParaRPr lang="zh-CN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3554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3554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3554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REMIND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REMIND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8" name="图片 24577" descr="LX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79" name="图片 24578" descr="YW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2400" y="5884863"/>
            <a:ext cx="1371600" cy="9731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0" name="文本框 24579"/>
          <p:cNvSpPr txBox="1"/>
          <p:nvPr/>
        </p:nvSpPr>
        <p:spPr>
          <a:xfrm>
            <a:off x="1524000" y="381000"/>
            <a:ext cx="7407275" cy="3751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800" b="1">
                <a:solidFill>
                  <a:srgbClr val="0000FF"/>
                </a:solidFill>
                <a:latin typeface="Times New Roman" panose="02020603050405020304" pitchFamily="18" charset="0"/>
              </a:rPr>
              <a:t>4.</a:t>
            </a:r>
            <a:r>
              <a:rPr lang="zh-CN" altLang="en-US" sz="4800" b="1">
                <a:solidFill>
                  <a:srgbClr val="0000FF"/>
                </a:solidFill>
                <a:latin typeface="Times New Roman" panose="02020603050405020304" pitchFamily="18" charset="0"/>
              </a:rPr>
              <a:t>如图：已知在</a:t>
            </a:r>
            <a:r>
              <a:rPr lang="zh-CN" altLang="en-US" sz="4800" b="1">
                <a:solidFill>
                  <a:srgbClr val="0000FF"/>
                </a:solidFill>
                <a:latin typeface="宋体" panose="02010600030101010101" pitchFamily="2" charset="-122"/>
              </a:rPr>
              <a:t>△</a:t>
            </a:r>
            <a:r>
              <a:rPr lang="en-US" altLang="zh-CN" sz="4800" b="1" i="1">
                <a:solidFill>
                  <a:srgbClr val="0000FF"/>
                </a:solidFill>
                <a:latin typeface="宋体" panose="02010600030101010101" pitchFamily="2" charset="-122"/>
              </a:rPr>
              <a:t>ABC</a:t>
            </a:r>
            <a:r>
              <a:rPr lang="zh-CN" altLang="en-US" sz="4800" b="1">
                <a:solidFill>
                  <a:srgbClr val="0000FF"/>
                </a:solidFill>
                <a:latin typeface="宋体" panose="02010600030101010101" pitchFamily="2" charset="-122"/>
              </a:rPr>
              <a:t>中，</a:t>
            </a:r>
            <a:r>
              <a:rPr lang="en-US" altLang="zh-CN" sz="4800" b="1" i="1">
                <a:solidFill>
                  <a:srgbClr val="0000FF"/>
                </a:solidFill>
                <a:latin typeface="宋体" panose="02010600030101010101" pitchFamily="2" charset="-122"/>
              </a:rPr>
              <a:t>EF</a:t>
            </a:r>
            <a:r>
              <a:rPr lang="zh-CN" altLang="en-US" sz="4800" b="1">
                <a:solidFill>
                  <a:srgbClr val="0000FF"/>
                </a:solidFill>
                <a:latin typeface="宋体" panose="02010600030101010101" pitchFamily="2" charset="-122"/>
              </a:rPr>
              <a:t>与</a:t>
            </a:r>
            <a:r>
              <a:rPr lang="en-US" altLang="zh-CN" sz="4800" b="1" i="1">
                <a:solidFill>
                  <a:srgbClr val="0000FF"/>
                </a:solidFill>
                <a:latin typeface="宋体" panose="02010600030101010101" pitchFamily="2" charset="-122"/>
              </a:rPr>
              <a:t>AC</a:t>
            </a:r>
            <a:r>
              <a:rPr lang="zh-CN" altLang="en-US" sz="4800" b="1">
                <a:solidFill>
                  <a:srgbClr val="0000FF"/>
                </a:solidFill>
                <a:latin typeface="宋体" panose="02010600030101010101" pitchFamily="2" charset="-122"/>
              </a:rPr>
              <a:t>交于点</a:t>
            </a:r>
            <a:r>
              <a:rPr lang="en-US" altLang="zh-CN" sz="4800" b="1" i="1">
                <a:solidFill>
                  <a:srgbClr val="0000FF"/>
                </a:solidFill>
                <a:latin typeface="宋体" panose="02010600030101010101" pitchFamily="2" charset="-122"/>
              </a:rPr>
              <a:t>G</a:t>
            </a:r>
            <a:r>
              <a:rPr lang="zh-CN" altLang="en-US" sz="4800" b="1">
                <a:solidFill>
                  <a:srgbClr val="0000FF"/>
                </a:solidFill>
                <a:latin typeface="宋体" panose="02010600030101010101" pitchFamily="2" charset="-122"/>
              </a:rPr>
              <a:t>，与</a:t>
            </a:r>
            <a:r>
              <a:rPr lang="en-US" altLang="zh-CN" sz="4800" b="1" i="1">
                <a:solidFill>
                  <a:srgbClr val="0000FF"/>
                </a:solidFill>
                <a:latin typeface="宋体" panose="02010600030101010101" pitchFamily="2" charset="-122"/>
              </a:rPr>
              <a:t>BC</a:t>
            </a:r>
            <a:r>
              <a:rPr lang="zh-CN" altLang="en-US" sz="4800" b="1">
                <a:solidFill>
                  <a:srgbClr val="0000FF"/>
                </a:solidFill>
                <a:latin typeface="宋体" panose="02010600030101010101" pitchFamily="2" charset="-122"/>
              </a:rPr>
              <a:t>的延长线交于点</a:t>
            </a:r>
            <a:r>
              <a:rPr lang="en-US" altLang="zh-CN" sz="4800" b="1" i="1">
                <a:solidFill>
                  <a:srgbClr val="0000FF"/>
                </a:solidFill>
                <a:latin typeface="宋体" panose="02010600030101010101" pitchFamily="2" charset="-122"/>
              </a:rPr>
              <a:t>F</a:t>
            </a:r>
            <a:r>
              <a:rPr lang="zh-CN" altLang="en-US" sz="4800" b="1">
                <a:solidFill>
                  <a:srgbClr val="0000FF"/>
                </a:solidFill>
                <a:latin typeface="宋体" panose="02010600030101010101" pitchFamily="2" charset="-122"/>
              </a:rPr>
              <a:t>，∠</a:t>
            </a:r>
            <a:r>
              <a:rPr lang="en-US" altLang="zh-CN" sz="4800" b="1" i="1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en-US" altLang="zh-CN" sz="4800" b="1">
                <a:solidFill>
                  <a:srgbClr val="0000FF"/>
                </a:solidFill>
                <a:latin typeface="宋体" panose="02010600030101010101" pitchFamily="2" charset="-122"/>
              </a:rPr>
              <a:t>=45</a:t>
            </a:r>
            <a:r>
              <a:rPr lang="en-US" altLang="zh-CN" sz="4800" b="1" baseline="30000">
                <a:solidFill>
                  <a:srgbClr val="0000FF"/>
                </a:solidFill>
                <a:latin typeface="Times New Roman" panose="02020603050405020304" pitchFamily="18" charset="0"/>
              </a:rPr>
              <a:t>0 </a:t>
            </a:r>
            <a:r>
              <a:rPr lang="zh-CN" altLang="en-US" sz="4800" b="1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4800" b="1">
                <a:solidFill>
                  <a:srgbClr val="0000FF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4800" b="1" i="1">
                <a:solidFill>
                  <a:srgbClr val="0000FF"/>
                </a:solidFill>
                <a:latin typeface="宋体" panose="02010600030101010101" pitchFamily="2" charset="-122"/>
              </a:rPr>
              <a:t>F</a:t>
            </a:r>
            <a:r>
              <a:rPr lang="en-US" altLang="zh-CN" sz="4800" b="1">
                <a:solidFill>
                  <a:srgbClr val="0000FF"/>
                </a:solidFill>
                <a:latin typeface="宋体" panose="02010600030101010101" pitchFamily="2" charset="-122"/>
              </a:rPr>
              <a:t>=30</a:t>
            </a:r>
            <a:r>
              <a:rPr lang="en-US" altLang="zh-CN" sz="4800" b="1" baseline="30000">
                <a:solidFill>
                  <a:srgbClr val="0000FF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4800" b="1" baseline="3000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4800" b="1">
                <a:solidFill>
                  <a:srgbClr val="0000FF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4800" b="1" i="1">
                <a:solidFill>
                  <a:srgbClr val="0000FF"/>
                </a:solidFill>
                <a:latin typeface="宋体" panose="02010600030101010101" pitchFamily="2" charset="-122"/>
              </a:rPr>
              <a:t>CGF</a:t>
            </a:r>
            <a:r>
              <a:rPr lang="en-US" altLang="zh-CN" sz="4800" b="1">
                <a:solidFill>
                  <a:srgbClr val="0000FF"/>
                </a:solidFill>
                <a:latin typeface="宋体" panose="02010600030101010101" pitchFamily="2" charset="-122"/>
              </a:rPr>
              <a:t>=70</a:t>
            </a:r>
            <a:r>
              <a:rPr lang="en-US" altLang="zh-CN" sz="4800" b="1" baseline="30000">
                <a:solidFill>
                  <a:srgbClr val="0000FF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4800" b="1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endParaRPr lang="zh-CN" altLang="en-US" sz="48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4800" b="1">
                <a:solidFill>
                  <a:srgbClr val="0000FF"/>
                </a:solidFill>
                <a:latin typeface="Times New Roman" panose="02020603050405020304" pitchFamily="18" charset="0"/>
              </a:rPr>
              <a:t>  求</a:t>
            </a:r>
            <a:r>
              <a:rPr lang="zh-CN" altLang="en-US" sz="4800" b="1">
                <a:solidFill>
                  <a:srgbClr val="0000FF"/>
                </a:solidFill>
                <a:latin typeface="宋体" panose="02010600030101010101" pitchFamily="2" charset="-122"/>
              </a:rPr>
              <a:t>∠</a:t>
            </a:r>
            <a:r>
              <a:rPr lang="en-US" altLang="zh-CN" sz="4800" b="1" i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4800" b="1">
                <a:solidFill>
                  <a:srgbClr val="0000FF"/>
                </a:solidFill>
                <a:latin typeface="宋体" panose="02010600030101010101" pitchFamily="2" charset="-122"/>
              </a:rPr>
              <a:t>的度数</a:t>
            </a:r>
            <a:r>
              <a:rPr lang="en-US" altLang="zh-CN" sz="48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48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24581" name="直接连接符 24580"/>
          <p:cNvSpPr/>
          <p:nvPr/>
        </p:nvSpPr>
        <p:spPr>
          <a:xfrm flipH="1">
            <a:off x="457200" y="3276600"/>
            <a:ext cx="1066800" cy="1676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2" name="直接连接符 24581"/>
          <p:cNvSpPr/>
          <p:nvPr/>
        </p:nvSpPr>
        <p:spPr>
          <a:xfrm>
            <a:off x="457200" y="4953000"/>
            <a:ext cx="16764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3" name="直接连接符 24582"/>
          <p:cNvSpPr/>
          <p:nvPr/>
        </p:nvSpPr>
        <p:spPr>
          <a:xfrm flipH="1">
            <a:off x="1143000" y="3276600"/>
            <a:ext cx="381000" cy="1676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4" name="直接连接符 24583"/>
          <p:cNvSpPr/>
          <p:nvPr/>
        </p:nvSpPr>
        <p:spPr>
          <a:xfrm flipH="1" flipV="1">
            <a:off x="990600" y="4114800"/>
            <a:ext cx="1143000" cy="8382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85" name="文本框 24584"/>
          <p:cNvSpPr txBox="1"/>
          <p:nvPr/>
        </p:nvSpPr>
        <p:spPr>
          <a:xfrm>
            <a:off x="1355725" y="2895600"/>
            <a:ext cx="5524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endParaRPr lang="en-US" altLang="zh-CN" i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6" name="文本框 24585"/>
          <p:cNvSpPr txBox="1"/>
          <p:nvPr/>
        </p:nvSpPr>
        <p:spPr>
          <a:xfrm>
            <a:off x="746125" y="3698875"/>
            <a:ext cx="3698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E</a:t>
            </a:r>
            <a:endParaRPr lang="en-US" altLang="zh-CN" i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7" name="文本框 24586"/>
          <p:cNvSpPr txBox="1"/>
          <p:nvPr/>
        </p:nvSpPr>
        <p:spPr>
          <a:xfrm>
            <a:off x="1371600" y="4038600"/>
            <a:ext cx="228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G</a:t>
            </a:r>
            <a:endParaRPr lang="en-US" altLang="zh-CN" i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8" name="文本框 24587"/>
          <p:cNvSpPr txBox="1"/>
          <p:nvPr/>
        </p:nvSpPr>
        <p:spPr>
          <a:xfrm>
            <a:off x="2117725" y="4689475"/>
            <a:ext cx="3698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F</a:t>
            </a:r>
            <a:endParaRPr lang="en-US" altLang="zh-CN" i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9" name="文本框 24588"/>
          <p:cNvSpPr txBox="1"/>
          <p:nvPr/>
        </p:nvSpPr>
        <p:spPr>
          <a:xfrm>
            <a:off x="990600" y="48768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endParaRPr lang="en-US" altLang="zh-CN" i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90" name="文本框 24589"/>
          <p:cNvSpPr txBox="1"/>
          <p:nvPr/>
        </p:nvSpPr>
        <p:spPr>
          <a:xfrm>
            <a:off x="212725" y="4648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i="1">
                <a:solidFill>
                  <a:srgbClr val="0000FF"/>
                </a:solidFill>
                <a:latin typeface="Times New Roman" panose="02020603050405020304" pitchFamily="18" charset="0"/>
              </a:rPr>
              <a:t>B</a:t>
            </a:r>
            <a:endParaRPr lang="en-US" altLang="zh-CN" i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91" name="动作按钮: 后退或前一项 24590">
            <a:hlinkClick r:id="rId3" action="ppaction://hlinksldjump"/>
          </p:cNvPr>
          <p:cNvSpPr/>
          <p:nvPr/>
        </p:nvSpPr>
        <p:spPr>
          <a:xfrm>
            <a:off x="457200" y="5943600"/>
            <a:ext cx="990600" cy="914400"/>
          </a:xfrm>
          <a:prstGeom prst="actionButtonBackPrevious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4592" name="动作按钮: 第一张 24591">
            <a:hlinkClick r:id="rId4" action="ppaction://hlinksldjump">
              <a:snd r:embed="rId5" name="LASER.WAV"/>
            </a:hlinkClick>
          </p:cNvPr>
          <p:cNvSpPr/>
          <p:nvPr/>
        </p:nvSpPr>
        <p:spPr>
          <a:xfrm>
            <a:off x="7772400" y="5943600"/>
            <a:ext cx="685800" cy="685800"/>
          </a:xfrm>
          <a:prstGeom prst="actionButtonHome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4593" name="矩形 24592"/>
          <p:cNvSpPr/>
          <p:nvPr/>
        </p:nvSpPr>
        <p:spPr>
          <a:xfrm>
            <a:off x="7886700" y="6357938"/>
            <a:ext cx="1257300" cy="3063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1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www.12999.com</a:t>
            </a:r>
            <a:endParaRPr lang="zh-CN" altLang="en-US" sz="1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5602" name="图片 25601" descr="B4517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7219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3" name="图片 25602" descr="booksandletters13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800" y="914400"/>
            <a:ext cx="4162425" cy="3059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4" name="文本框 25603"/>
          <p:cNvSpPr txBox="1"/>
          <p:nvPr/>
        </p:nvSpPr>
        <p:spPr>
          <a:xfrm>
            <a:off x="1219200" y="3581400"/>
            <a:ext cx="70104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5400" b="1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这节课你有那些收获</a:t>
            </a:r>
            <a:r>
              <a:rPr lang="en-US" altLang="zh-CN" sz="5400" b="1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?</a:t>
            </a:r>
            <a:endParaRPr lang="en-US" altLang="zh-CN" sz="5400" b="1">
              <a:solidFill>
                <a:srgbClr val="FF33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5605" name="矩形 25604"/>
          <p:cNvSpPr/>
          <p:nvPr/>
        </p:nvSpPr>
        <p:spPr>
          <a:xfrm>
            <a:off x="3924300" y="5516563"/>
            <a:ext cx="1441450" cy="287337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1400" b="1">
                <a:solidFill>
                  <a:srgbClr val="FF00FF"/>
                </a:solidFill>
                <a:ea typeface="新宋体" panose="02010609030101010101" charset="-122"/>
                <a:hlinkClick r:id="rId3"/>
              </a:rPr>
              <a:t>点此播放视频</a:t>
            </a:r>
            <a:endParaRPr lang="zh-CN" altLang="en-US" sz="1400" b="1">
              <a:solidFill>
                <a:srgbClr val="FF00FF"/>
              </a:solidFill>
              <a:ea typeface="新宋体" panose="02010609030101010101" charset="-122"/>
            </a:endParaRPr>
          </a:p>
        </p:txBody>
      </p:sp>
      <p:sp>
        <p:nvSpPr>
          <p:cNvPr id="25606" name="矩形 25605"/>
          <p:cNvSpPr/>
          <p:nvPr/>
        </p:nvSpPr>
        <p:spPr>
          <a:xfrm>
            <a:off x="7886700" y="6357938"/>
            <a:ext cx="1257300" cy="3063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1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www.12999.com</a:t>
            </a:r>
            <a:endParaRPr lang="zh-CN" altLang="en-US" sz="1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空白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Designs\Ribbons.pot</Template>
  <TotalTime>0</TotalTime>
  <Words>3468</Words>
  <Application>WPS 演示</Application>
  <PresentationFormat>在屏幕上显示</PresentationFormat>
  <Paragraphs>584</Paragraphs>
  <Slides>24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9</vt:i4>
      </vt:variant>
      <vt:variant>
        <vt:lpstr>幻灯片标题</vt:lpstr>
      </vt:variant>
      <vt:variant>
        <vt:i4>24</vt:i4>
      </vt:variant>
    </vt:vector>
  </HeadingPairs>
  <TitlesOfParts>
    <vt:vector size="52" baseType="lpstr">
      <vt:lpstr>Arial</vt:lpstr>
      <vt:lpstr>宋体</vt:lpstr>
      <vt:lpstr>Wingdings</vt:lpstr>
      <vt:lpstr>Times New Roman</vt:lpstr>
      <vt:lpstr>华文仿宋</vt:lpstr>
      <vt:lpstr>华文中宋</vt:lpstr>
      <vt:lpstr>方正舒体</vt:lpstr>
      <vt:lpstr>仿宋_GB2312</vt:lpstr>
      <vt:lpstr>仿宋</vt:lpstr>
      <vt:lpstr>华文新魏</vt:lpstr>
      <vt:lpstr>隶书</vt:lpstr>
      <vt:lpstr>微软雅黑</vt:lpstr>
      <vt:lpstr>Arial Unicode MS</vt:lpstr>
      <vt:lpstr>楷体_GB2312</vt:lpstr>
      <vt:lpstr>新宋体</vt:lpstr>
      <vt:lpstr>Tahoma</vt:lpstr>
      <vt:lpstr>华文行楷</vt:lpstr>
      <vt:lpstr>黑体</vt:lpstr>
      <vt:lpstr>空白设计模板</vt:lpstr>
      <vt:lpstr>Flash.Movie</vt:lpstr>
      <vt:lpstr>Flash.Movie</vt:lpstr>
      <vt:lpstr>Flash.Movie</vt:lpstr>
      <vt:lpstr>Flash.Movie</vt:lpstr>
      <vt:lpstr>Flash.Movie</vt:lpstr>
      <vt:lpstr>Flash.Movie</vt:lpstr>
      <vt:lpstr>Flash.Movie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www.12999.com</dc:title>
  <dc:creator>www.12999.com</dc:creator>
  <dc:subject>www.12999.com</dc:subject>
  <cp:lastModifiedBy>官田民</cp:lastModifiedBy>
  <cp:revision>18</cp:revision>
  <dcterms:created xsi:type="dcterms:W3CDTF">2007-03-15T11:15:00Z</dcterms:created>
  <dcterms:modified xsi:type="dcterms:W3CDTF">2021-06-10T03:34:25Z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2052-11.1.0.10495</vt:lpwstr>
  </property>
  <property fmtid="{D5CDD505-2E9C-101B-9397-08002B2CF9AE}" pid="3" name="ICV">
    <vt:lpwstr>08DF879296C64713A453ED00360779A8</vt:lpwstr>
  </property>
</Properties>
</file>