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7"/>
  </p:notesMasterIdLst>
  <p:sldIdLst>
    <p:sldId id="257" r:id="rId3"/>
    <p:sldId id="260" r:id="rId4"/>
    <p:sldId id="256" r:id="rId5"/>
    <p:sldId id="259" r:id="rId6"/>
    <p:sldId id="261" r:id="rId7"/>
    <p:sldId id="262" r:id="rId8"/>
    <p:sldId id="263" r:id="rId9"/>
    <p:sldId id="269" r:id="rId10"/>
    <p:sldId id="266" r:id="rId11"/>
    <p:sldId id="267" r:id="rId12"/>
    <p:sldId id="274" r:id="rId13"/>
    <p:sldId id="299" r:id="rId14"/>
    <p:sldId id="301" r:id="rId15"/>
    <p:sldId id="275" r:id="rId16"/>
    <p:sldId id="276" r:id="rId17"/>
    <p:sldId id="277" r:id="rId18"/>
    <p:sldId id="311" r:id="rId19"/>
    <p:sldId id="312" r:id="rId20"/>
    <p:sldId id="313" r:id="rId21"/>
    <p:sldId id="314" r:id="rId22"/>
    <p:sldId id="315" r:id="rId23"/>
    <p:sldId id="302" r:id="rId24"/>
    <p:sldId id="310" r:id="rId25"/>
    <p:sldId id="303" r:id="rId26"/>
    <p:sldId id="304" r:id="rId27"/>
    <p:sldId id="305" r:id="rId28"/>
    <p:sldId id="306" r:id="rId29"/>
    <p:sldId id="307" r:id="rId30"/>
    <p:sldId id="273" r:id="rId31"/>
    <p:sldId id="317" r:id="rId32"/>
    <p:sldId id="272" r:id="rId33"/>
    <p:sldId id="316" r:id="rId34"/>
    <p:sldId id="258" r:id="rId35"/>
    <p:sldId id="265" r:id="rId3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799B23B-EC83-4686-B30A-512413B5E67A}" styleName="浅色样式 3 - 强调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8" autoAdjust="0"/>
    <p:restoredTop sz="81939" autoAdjust="0"/>
  </p:normalViewPr>
  <p:slideViewPr>
    <p:cSldViewPr>
      <p:cViewPr varScale="1">
        <p:scale>
          <a:sx n="55" d="100"/>
          <a:sy n="55" d="100"/>
        </p:scale>
        <p:origin x="1612" y="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F203F7-FD81-4915-8371-5DA7F5A75ADE}" type="datetimeFigureOut">
              <a:rPr lang="zh-CN" altLang="en-US" smtClean="0"/>
              <a:t>2018/5/14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33BD9C-56A8-4EF6-A14E-3AD6A71DA80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43919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但 中是从哪一个情节开始写起的？</a:t>
            </a:r>
            <a:r>
              <a:rPr lang="en-US" altLang="zh-CN" dirty="0"/>
              <a:t>——</a:t>
            </a:r>
            <a:r>
              <a:rPr lang="zh-CN" altLang="en-US" dirty="0"/>
              <a:t>我回到鲁镇，碰到祥林嫂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33BD9C-56A8-4EF6-A14E-3AD6A71DA80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89009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祥林嫂最后死了？是怎么死的？为何会有这样的悲剧？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33BD9C-56A8-4EF6-A14E-3AD6A71DA80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30354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精神的麻木就很难拯救，毫不自知。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B0B5FAA-9775-4A10-AA24-4EFE35D47B5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91713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《</a:t>
            </a:r>
            <a:r>
              <a:rPr lang="zh-CN" altLang="en-US" dirty="0"/>
              <a:t>新青年</a:t>
            </a:r>
            <a:r>
              <a:rPr lang="en-US" altLang="zh-CN" dirty="0"/>
              <a:t>》</a:t>
            </a:r>
            <a:r>
              <a:rPr lang="zh-CN" altLang="en-US" dirty="0"/>
              <a:t>刊载的一个故事：阿毛嫁之前未婚夫死了，按照风俗，要终身为他守贞洁。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B0B5FAA-9775-4A10-AA24-4EFE35D47B5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68190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2008</a:t>
            </a:r>
            <a:r>
              <a:rPr lang="zh-CN" altLang="en-US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年拍的电影，看上了别的女人的丈夫为了达成所愿，特别针对同床共枕的妻子索拉雅设计了一个阴谋，伪造了她通奸的证据</a:t>
            </a:r>
            <a:endParaRPr lang="en-US" altLang="zh-CN" b="0" i="0" dirty="0">
              <a:solidFill>
                <a:srgbClr val="333333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zh-CN" altLang="en-US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男权至上，最残暴的</a:t>
            </a:r>
            <a:r>
              <a:rPr lang="zh-CN" altLang="en-US" b="0" i="0" dirty="0">
                <a:solidFill>
                  <a:srgbClr val="333333"/>
                </a:solidFill>
                <a:effectLst/>
                <a:latin typeface="-apple-system-font"/>
              </a:rPr>
              <a:t>不是乱石投死的过程，而是那兴高采烈，全村沸腾的场面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33BD9C-56A8-4EF6-A14E-3AD6A71DA80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2641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以神或规定之名义做违背人性之事，就以为有了正当的理由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33BD9C-56A8-4EF6-A14E-3AD6A71DA80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79734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作者从哪些细节来描写祥林嫂一步步走向死亡的？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33BD9C-56A8-4EF6-A14E-3AD6A71DA80F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42840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修改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33BD9C-56A8-4EF6-A14E-3AD6A71DA80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11429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96E31-1FAD-438D-A088-AFEE6B208EE5}" type="datetimeFigureOut">
              <a:rPr lang="zh-CN" altLang="en-US" smtClean="0"/>
              <a:pPr/>
              <a:t>2018/5/14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BFC5-E602-4BBA-A95B-B639A241C0D2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8440"/>
            <a:ext cx="9323512" cy="6976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989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96E31-1FAD-438D-A088-AFEE6B208EE5}" type="datetimeFigureOut">
              <a:rPr lang="zh-CN" altLang="en-US" smtClean="0"/>
              <a:pPr/>
              <a:t>2018/5/14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BFC5-E602-4BBA-A95B-B639A241C0D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75194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96E31-1FAD-438D-A088-AFEE6B208EE5}" type="datetimeFigureOut">
              <a:rPr lang="zh-CN" altLang="en-US" smtClean="0"/>
              <a:pPr/>
              <a:t>2018/5/14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BFC5-E602-4BBA-A95B-B639A241C0D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1042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96E31-1FAD-438D-A088-AFEE6B208EE5}" type="datetimeFigureOut">
              <a:rPr lang="zh-CN" altLang="en-US" smtClean="0"/>
              <a:pPr/>
              <a:t>2018/5/14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BFC5-E602-4BBA-A95B-B639A241C0D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20578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96E31-1FAD-438D-A088-AFEE6B208EE5}" type="datetimeFigureOut">
              <a:rPr lang="zh-CN" altLang="en-US" smtClean="0"/>
              <a:pPr/>
              <a:t>2018/5/14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BFC5-E602-4BBA-A95B-B639A241C0D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3119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96E31-1FAD-438D-A088-AFEE6B208EE5}" type="datetimeFigureOut">
              <a:rPr lang="zh-CN" altLang="en-US" smtClean="0"/>
              <a:pPr/>
              <a:t>2018/5/14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BFC5-E602-4BBA-A95B-B639A241C0D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473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96E31-1FAD-438D-A088-AFEE6B208EE5}" type="datetimeFigureOut">
              <a:rPr lang="zh-CN" altLang="en-US" smtClean="0"/>
              <a:pPr/>
              <a:t>2018/5/14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BFC5-E602-4BBA-A95B-B639A241C0D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4854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96E31-1FAD-438D-A088-AFEE6B208EE5}" type="datetimeFigureOut">
              <a:rPr lang="zh-CN" altLang="en-US" smtClean="0"/>
              <a:pPr/>
              <a:t>2018/5/14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BFC5-E602-4BBA-A95B-B639A241C0D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48693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96E31-1FAD-438D-A088-AFEE6B208EE5}" type="datetimeFigureOut">
              <a:rPr lang="zh-CN" altLang="en-US" smtClean="0"/>
              <a:pPr/>
              <a:t>2018/5/14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BFC5-E602-4BBA-A95B-B639A241C0D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94025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96E31-1FAD-438D-A088-AFEE6B208EE5}" type="datetimeFigureOut">
              <a:rPr lang="zh-CN" altLang="en-US" smtClean="0"/>
              <a:pPr/>
              <a:t>2018/5/14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BFC5-E602-4BBA-A95B-B639A241C0D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5971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96E31-1FAD-438D-A088-AFEE6B208EE5}" type="datetimeFigureOut">
              <a:rPr lang="zh-CN" altLang="en-US" smtClean="0"/>
              <a:pPr/>
              <a:t>2018/5/14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BFC5-E602-4BBA-A95B-B639A241C0D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41577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96E31-1FAD-438D-A088-AFEE6B208EE5}" type="datetimeFigureOut">
              <a:rPr lang="zh-CN" altLang="en-US" smtClean="0"/>
              <a:t>2018/5/14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BFC5-E602-4BBA-A95B-B639A241C0D2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18440"/>
            <a:ext cx="9323512" cy="6976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4315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96E31-1FAD-438D-A088-AFEE6B208EE5}" type="datetimeFigureOut">
              <a:rPr lang="zh-CN" altLang="en-US" smtClean="0"/>
              <a:t>2018/5/14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BFC5-E602-4BBA-A95B-B639A241C0D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53440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96E31-1FAD-438D-A088-AFEE6B208EE5}" type="datetimeFigureOut">
              <a:rPr lang="zh-CN" altLang="en-US" smtClean="0"/>
              <a:t>2018/5/14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BFC5-E602-4BBA-A95B-B639A241C0D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62933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96E31-1FAD-438D-A088-AFEE6B208EE5}" type="datetimeFigureOut">
              <a:rPr lang="zh-CN" altLang="en-US" smtClean="0"/>
              <a:t>2018/5/14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BFC5-E602-4BBA-A95B-B639A241C0D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6494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96E31-1FAD-438D-A088-AFEE6B208EE5}" type="datetimeFigureOut">
              <a:rPr lang="zh-CN" altLang="en-US" smtClean="0"/>
              <a:t>2018/5/14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BFC5-E602-4BBA-A95B-B639A241C0D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34504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96E31-1FAD-438D-A088-AFEE6B208EE5}" type="datetimeFigureOut">
              <a:rPr lang="zh-CN" altLang="en-US" smtClean="0"/>
              <a:t>2018/5/14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BFC5-E602-4BBA-A95B-B639A241C0D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64276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96E31-1FAD-438D-A088-AFEE6B208EE5}" type="datetimeFigureOut">
              <a:rPr lang="zh-CN" altLang="en-US" smtClean="0"/>
              <a:t>2018/5/14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BFC5-E602-4BBA-A95B-B639A241C0D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126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96E31-1FAD-438D-A088-AFEE6B208EE5}" type="datetimeFigureOut">
              <a:rPr lang="zh-CN" altLang="en-US" smtClean="0"/>
              <a:t>2018/5/14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BFC5-E602-4BBA-A95B-B639A241C0D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51144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96E31-1FAD-438D-A088-AFEE6B208EE5}" type="datetimeFigureOut">
              <a:rPr lang="zh-CN" altLang="en-US" smtClean="0"/>
              <a:t>2018/5/14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BFC5-E602-4BBA-A95B-B639A241C0D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89560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96E31-1FAD-438D-A088-AFEE6B208EE5}" type="datetimeFigureOut">
              <a:rPr lang="zh-CN" altLang="en-US" smtClean="0"/>
              <a:t>2018/5/14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BFC5-E602-4BBA-A95B-B639A241C0D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60587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96E31-1FAD-438D-A088-AFEE6B208EE5}" type="datetimeFigureOut">
              <a:rPr lang="zh-CN" altLang="en-US" smtClean="0"/>
              <a:t>2018/5/14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BFC5-E602-4BBA-A95B-B639A241C0D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535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196E31-1FAD-438D-A088-AFEE6B208EE5}" type="datetimeFigureOut">
              <a:rPr lang="zh-CN" altLang="en-US" smtClean="0"/>
              <a:pPr/>
              <a:t>2018/5/14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B9BFC5-E602-4BBA-A95B-B639A241C0D2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16" y="-99392"/>
            <a:ext cx="9324528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77" t="38095" r="25048" b="28381"/>
          <a:stretch/>
        </p:blipFill>
        <p:spPr>
          <a:xfrm>
            <a:off x="6486967" y="5085184"/>
            <a:ext cx="2830745" cy="1427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035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196E31-1FAD-438D-A088-AFEE6B208EE5}" type="datetimeFigureOut">
              <a:rPr lang="zh-CN" altLang="en-US" smtClean="0"/>
              <a:t>2018/5/14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B9BFC5-E602-4BBA-A95B-B639A241C0D2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16" y="-99392"/>
            <a:ext cx="9324528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77" t="38095" r="25048" b="28381"/>
          <a:stretch>
            <a:fillRect/>
          </a:stretch>
        </p:blipFill>
        <p:spPr>
          <a:xfrm>
            <a:off x="6486967" y="5085184"/>
            <a:ext cx="2830745" cy="1427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003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Relationship Id="rId4" Type="http://schemas.microsoft.com/office/2007/relationships/hdphoto" Target="../media/hdphoto1.wdp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Relationship Id="rId4" Type="http://schemas.microsoft.com/office/2007/relationships/hdphoto" Target="../media/hdphoto1.wdp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1619250" y="1192213"/>
            <a:ext cx="6353175" cy="1262062"/>
            <a:chOff x="1619250" y="1192213"/>
            <a:chExt cx="6353175" cy="1262062"/>
          </a:xfrm>
        </p:grpSpPr>
        <p:pic>
          <p:nvPicPr>
            <p:cNvPr id="12" name="图片 4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8128" b="78079" l="9859" r="8985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7488"/>
            <a:stretch>
              <a:fillRect/>
            </a:stretch>
          </p:blipFill>
          <p:spPr bwMode="auto">
            <a:xfrm>
              <a:off x="1619250" y="1192213"/>
              <a:ext cx="1297325" cy="12244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3" descr="F:\PPT 任务\水晶图片\抠图PNG\墨痕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5431" y="1914383"/>
              <a:ext cx="5416994" cy="5398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Box 6"/>
            <p:cNvSpPr txBox="1">
              <a:spLocks noChangeArrowheads="1"/>
            </p:cNvSpPr>
            <p:nvPr/>
          </p:nvSpPr>
          <p:spPr bwMode="auto">
            <a:xfrm>
              <a:off x="1874145" y="1631030"/>
              <a:ext cx="504366" cy="6465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ctr"/>
              <a:r>
                <a:rPr lang="en-US" altLang="zh-CN" sz="3600" dirty="0">
                  <a:latin typeface="叶根友毛笔行书" pitchFamily="2" charset="-122"/>
                  <a:ea typeface="叶根友毛笔行书" pitchFamily="2" charset="-122"/>
                </a:rPr>
                <a:t>1</a:t>
              </a:r>
              <a:endParaRPr lang="zh-CN" altLang="en-US" sz="3600" dirty="0">
                <a:latin typeface="叶根友毛笔行书" pitchFamily="2" charset="-122"/>
                <a:ea typeface="叶根友毛笔行书" pitchFamily="2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1605610" y="2367766"/>
            <a:ext cx="6353175" cy="1262062"/>
            <a:chOff x="1619250" y="1192213"/>
            <a:chExt cx="6353175" cy="1262062"/>
          </a:xfrm>
        </p:grpSpPr>
        <p:pic>
          <p:nvPicPr>
            <p:cNvPr id="34" name="图片 4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8128" b="78079" l="9859" r="8985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7488"/>
            <a:stretch>
              <a:fillRect/>
            </a:stretch>
          </p:blipFill>
          <p:spPr bwMode="auto">
            <a:xfrm>
              <a:off x="1619250" y="1192213"/>
              <a:ext cx="1297325" cy="12244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Picture 3" descr="F:\PPT 任务\水晶图片\抠图PNG\墨痕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5431" y="1914383"/>
              <a:ext cx="5416994" cy="5398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" name="TextBox 6"/>
            <p:cNvSpPr txBox="1">
              <a:spLocks noChangeArrowheads="1"/>
            </p:cNvSpPr>
            <p:nvPr/>
          </p:nvSpPr>
          <p:spPr bwMode="auto">
            <a:xfrm>
              <a:off x="1874145" y="1631030"/>
              <a:ext cx="504366" cy="6465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ctr"/>
              <a:r>
                <a:rPr lang="en-US" altLang="zh-CN" sz="3600" dirty="0">
                  <a:latin typeface="叶根友毛笔行书" pitchFamily="2" charset="-122"/>
                  <a:ea typeface="叶根友毛笔行书" pitchFamily="2" charset="-122"/>
                </a:rPr>
                <a:t>2</a:t>
              </a:r>
              <a:endParaRPr lang="zh-CN" altLang="en-US" sz="3600" dirty="0">
                <a:latin typeface="叶根友毛笔行书" pitchFamily="2" charset="-122"/>
                <a:ea typeface="叶根友毛笔行书" pitchFamily="2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619250" y="3629828"/>
            <a:ext cx="6353175" cy="1262062"/>
            <a:chOff x="1619250" y="1192213"/>
            <a:chExt cx="6353175" cy="1262062"/>
          </a:xfrm>
        </p:grpSpPr>
        <p:pic>
          <p:nvPicPr>
            <p:cNvPr id="39" name="图片 4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8128" b="78079" l="9859" r="8985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7488"/>
            <a:stretch>
              <a:fillRect/>
            </a:stretch>
          </p:blipFill>
          <p:spPr bwMode="auto">
            <a:xfrm>
              <a:off x="1619250" y="1192213"/>
              <a:ext cx="1297325" cy="12244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" name="Picture 3" descr="F:\PPT 任务\水晶图片\抠图PNG\墨痕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5431" y="1914383"/>
              <a:ext cx="5416994" cy="5398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" name="TextBox 6"/>
            <p:cNvSpPr txBox="1">
              <a:spLocks noChangeArrowheads="1"/>
            </p:cNvSpPr>
            <p:nvPr/>
          </p:nvSpPr>
          <p:spPr bwMode="auto">
            <a:xfrm>
              <a:off x="1874145" y="1631030"/>
              <a:ext cx="504366" cy="6465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ctr"/>
              <a:r>
                <a:rPr lang="en-US" altLang="zh-CN" sz="3600" dirty="0">
                  <a:latin typeface="叶根友毛笔行书" pitchFamily="2" charset="-122"/>
                  <a:ea typeface="叶根友毛笔行书" pitchFamily="2" charset="-122"/>
                </a:rPr>
                <a:t>3</a:t>
              </a:r>
              <a:endParaRPr lang="zh-CN" altLang="en-US" sz="3600" dirty="0">
                <a:latin typeface="叶根友毛笔行书" pitchFamily="2" charset="-122"/>
                <a:ea typeface="叶根友毛笔行书" pitchFamily="2" charset="-122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3500430" y="142852"/>
            <a:ext cx="24288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latin typeface="隶书" pitchFamily="49" charset="-122"/>
                <a:ea typeface="隶书" pitchFamily="49" charset="-122"/>
              </a:rPr>
              <a:t>小说品读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857488" y="1357298"/>
            <a:ext cx="5429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体会巧妙构思和细致描写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643174" y="2571744"/>
            <a:ext cx="55007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触摸人物丰富多彩的内心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786050" y="3857628"/>
            <a:ext cx="46434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感悟深刻的思想内涵</a:t>
            </a:r>
          </a:p>
        </p:txBody>
      </p:sp>
    </p:spTree>
    <p:extLst>
      <p:ext uri="{BB962C8B-B14F-4D97-AF65-F5344CB8AC3E}">
        <p14:creationId xmlns:p14="http://schemas.microsoft.com/office/powerpoint/2010/main" val="486499595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9"/>
          <p:cNvGrpSpPr/>
          <p:nvPr/>
        </p:nvGrpSpPr>
        <p:grpSpPr>
          <a:xfrm>
            <a:off x="1619250" y="1192213"/>
            <a:ext cx="6353175" cy="1262062"/>
            <a:chOff x="1619250" y="1192213"/>
            <a:chExt cx="6353175" cy="1262062"/>
          </a:xfrm>
        </p:grpSpPr>
        <p:pic>
          <p:nvPicPr>
            <p:cNvPr id="12" name="图片 4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8128" b="78079" l="9859" r="8985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7488"/>
            <a:stretch>
              <a:fillRect/>
            </a:stretch>
          </p:blipFill>
          <p:spPr bwMode="auto">
            <a:xfrm>
              <a:off x="1619250" y="1192213"/>
              <a:ext cx="1297325" cy="12244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3" descr="F:\PPT 任务\水晶图片\抠图PNG\墨痕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5431" y="1914383"/>
              <a:ext cx="5416994" cy="5398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Box 6"/>
            <p:cNvSpPr txBox="1">
              <a:spLocks noChangeArrowheads="1"/>
            </p:cNvSpPr>
            <p:nvPr/>
          </p:nvSpPr>
          <p:spPr bwMode="auto">
            <a:xfrm>
              <a:off x="1874145" y="1631030"/>
              <a:ext cx="504366" cy="6465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ctr"/>
              <a:r>
                <a:rPr lang="en-US" altLang="zh-CN" sz="3600" dirty="0">
                  <a:latin typeface="叶根友毛笔行书" pitchFamily="2" charset="-122"/>
                  <a:ea typeface="叶根友毛笔行书" pitchFamily="2" charset="-122"/>
                </a:rPr>
                <a:t>1</a:t>
              </a:r>
              <a:endParaRPr lang="zh-CN" altLang="en-US" sz="3600" dirty="0">
                <a:latin typeface="叶根友毛笔行书" pitchFamily="2" charset="-122"/>
                <a:ea typeface="叶根友毛笔行书" pitchFamily="2" charset="-122"/>
              </a:endParaRPr>
            </a:p>
          </p:txBody>
        </p:sp>
      </p:grpSp>
      <p:grpSp>
        <p:nvGrpSpPr>
          <p:cNvPr id="3" name="组合 32"/>
          <p:cNvGrpSpPr/>
          <p:nvPr/>
        </p:nvGrpSpPr>
        <p:grpSpPr>
          <a:xfrm>
            <a:off x="1605610" y="2367766"/>
            <a:ext cx="6353175" cy="1262062"/>
            <a:chOff x="1619250" y="1192213"/>
            <a:chExt cx="6353175" cy="1262062"/>
          </a:xfrm>
        </p:grpSpPr>
        <p:pic>
          <p:nvPicPr>
            <p:cNvPr id="34" name="图片 4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8128" b="78079" l="9859" r="8985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7488"/>
            <a:stretch>
              <a:fillRect/>
            </a:stretch>
          </p:blipFill>
          <p:spPr bwMode="auto">
            <a:xfrm>
              <a:off x="1619250" y="1192213"/>
              <a:ext cx="1297325" cy="12244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Picture 3" descr="F:\PPT 任务\水晶图片\抠图PNG\墨痕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5431" y="1914383"/>
              <a:ext cx="5416994" cy="5398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" name="TextBox 6"/>
            <p:cNvSpPr txBox="1">
              <a:spLocks noChangeArrowheads="1"/>
            </p:cNvSpPr>
            <p:nvPr/>
          </p:nvSpPr>
          <p:spPr bwMode="auto">
            <a:xfrm>
              <a:off x="1874145" y="1631030"/>
              <a:ext cx="504366" cy="6465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ctr"/>
              <a:r>
                <a:rPr lang="en-US" altLang="zh-CN" sz="3600" dirty="0">
                  <a:latin typeface="叶根友毛笔行书" pitchFamily="2" charset="-122"/>
                  <a:ea typeface="叶根友毛笔行书" pitchFamily="2" charset="-122"/>
                </a:rPr>
                <a:t>2</a:t>
              </a:r>
              <a:endParaRPr lang="zh-CN" altLang="en-US" sz="3600" dirty="0">
                <a:latin typeface="叶根友毛笔行书" pitchFamily="2" charset="-122"/>
                <a:ea typeface="叶根友毛笔行书" pitchFamily="2" charset="-122"/>
              </a:endParaRPr>
            </a:p>
          </p:txBody>
        </p:sp>
      </p:grpSp>
      <p:grpSp>
        <p:nvGrpSpPr>
          <p:cNvPr id="4" name="组合 37"/>
          <p:cNvGrpSpPr/>
          <p:nvPr/>
        </p:nvGrpSpPr>
        <p:grpSpPr>
          <a:xfrm>
            <a:off x="1619250" y="3629828"/>
            <a:ext cx="6353175" cy="1262062"/>
            <a:chOff x="1619250" y="1192213"/>
            <a:chExt cx="6353175" cy="1262062"/>
          </a:xfrm>
        </p:grpSpPr>
        <p:pic>
          <p:nvPicPr>
            <p:cNvPr id="39" name="图片 4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8128" b="78079" l="9859" r="8985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7488"/>
            <a:stretch>
              <a:fillRect/>
            </a:stretch>
          </p:blipFill>
          <p:spPr bwMode="auto">
            <a:xfrm>
              <a:off x="1619250" y="1192213"/>
              <a:ext cx="1297325" cy="12244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" name="Picture 3" descr="F:\PPT 任务\水晶图片\抠图PNG\墨痕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5431" y="1914383"/>
              <a:ext cx="5416994" cy="5398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" name="TextBox 6"/>
            <p:cNvSpPr txBox="1">
              <a:spLocks noChangeArrowheads="1"/>
            </p:cNvSpPr>
            <p:nvPr/>
          </p:nvSpPr>
          <p:spPr bwMode="auto">
            <a:xfrm>
              <a:off x="1874145" y="1631030"/>
              <a:ext cx="504366" cy="6465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ctr"/>
              <a:r>
                <a:rPr lang="en-US" altLang="zh-CN" sz="3600" dirty="0">
                  <a:latin typeface="叶根友毛笔行书" pitchFamily="2" charset="-122"/>
                  <a:ea typeface="叶根友毛笔行书" pitchFamily="2" charset="-122"/>
                </a:rPr>
                <a:t>3</a:t>
              </a:r>
              <a:endParaRPr lang="zh-CN" altLang="en-US" sz="3600" dirty="0">
                <a:latin typeface="叶根友毛笔行书" pitchFamily="2" charset="-122"/>
                <a:ea typeface="叶根友毛笔行书" pitchFamily="2" charset="-122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3500430" y="142852"/>
            <a:ext cx="24288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latin typeface="隶书" pitchFamily="49" charset="-122"/>
                <a:ea typeface="隶书" pitchFamily="49" charset="-122"/>
              </a:rPr>
              <a:t>小说分析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500430" y="1357298"/>
            <a:ext cx="29289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情节、结构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500430" y="2571744"/>
            <a:ext cx="27860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人物、主题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500430" y="3857628"/>
            <a:ext cx="27146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环境、语言</a:t>
            </a:r>
          </a:p>
        </p:txBody>
      </p:sp>
    </p:spTree>
    <p:extLst>
      <p:ext uri="{BB962C8B-B14F-4D97-AF65-F5344CB8AC3E}">
        <p14:creationId xmlns:p14="http://schemas.microsoft.com/office/powerpoint/2010/main" val="486499595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71472" y="4071942"/>
            <a:ext cx="2428892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b="1" dirty="0">
                <a:latin typeface="隶书" pitchFamily="49" charset="-122"/>
                <a:ea typeface="隶书" pitchFamily="49" charset="-122"/>
              </a:rPr>
              <a:t>祝 福</a:t>
            </a:r>
            <a:endParaRPr lang="en-US" altLang="zh-CN" sz="6600" b="1" dirty="0">
              <a:latin typeface="隶书" pitchFamily="49" charset="-122"/>
              <a:ea typeface="隶书" pitchFamily="49" charset="-122"/>
            </a:endParaRPr>
          </a:p>
          <a:p>
            <a:pPr algn="ctr"/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鲁迅</a:t>
            </a:r>
          </a:p>
        </p:txBody>
      </p:sp>
      <p:pic>
        <p:nvPicPr>
          <p:cNvPr id="7" name="图片 4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128" b="78079" l="9859" r="898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7488"/>
          <a:stretch>
            <a:fillRect/>
          </a:stretch>
        </p:blipFill>
        <p:spPr bwMode="auto">
          <a:xfrm>
            <a:off x="0" y="2357430"/>
            <a:ext cx="4429156" cy="4180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68963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268760"/>
            <a:ext cx="9286908" cy="5589240"/>
          </a:xfrm>
          <a:prstGeom prst="rect">
            <a:avLst/>
          </a:prstGeom>
          <a:solidFill>
            <a:schemeClr val="bg1"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3714744" y="285728"/>
            <a:ext cx="44291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latin typeface="隶书" pitchFamily="49" charset="-122"/>
                <a:ea typeface="隶书" pitchFamily="49" charset="-122"/>
              </a:rPr>
              <a:t>编写结构提纲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1571612"/>
            <a:ext cx="83582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（</a:t>
            </a:r>
            <a:r>
              <a:rPr lang="en-US" altLang="zh-CN" sz="3600" b="1" dirty="0">
                <a:latin typeface="隶书" pitchFamily="49" charset="-122"/>
                <a:ea typeface="隶书" pitchFamily="49" charset="-122"/>
              </a:rPr>
              <a:t>1</a:t>
            </a:r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）我与祥林嫂的交集点在哪里？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378619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（</a:t>
            </a:r>
            <a:r>
              <a:rPr lang="en-US" altLang="zh-CN" sz="3600" b="1" dirty="0">
                <a:latin typeface="隶书" pitchFamily="49" charset="-122"/>
                <a:ea typeface="隶书" pitchFamily="49" charset="-122"/>
              </a:rPr>
              <a:t>2</a:t>
            </a:r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）祥林嫂在遇到我之前的经历是怎样的？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235743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    十二月二十五，我遇到祥林嫂；十二月二十六，得知祥林嫂去世</a:t>
            </a:r>
          </a:p>
        </p:txBody>
      </p:sp>
      <p:pic>
        <p:nvPicPr>
          <p:cNvPr id="9" name="图片 4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128" b="78079" l="9859" r="898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7488"/>
          <a:stretch>
            <a:fillRect/>
          </a:stretch>
        </p:blipFill>
        <p:spPr bwMode="auto">
          <a:xfrm>
            <a:off x="2928926" y="0"/>
            <a:ext cx="1297325" cy="1224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3286116" y="428604"/>
            <a:ext cx="504366" cy="646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/>
            <a:r>
              <a:rPr lang="en-US" altLang="zh-CN" sz="3600" b="1" dirty="0">
                <a:latin typeface="黑体" pitchFamily="49" charset="-122"/>
                <a:ea typeface="黑体" pitchFamily="49" charset="-122"/>
              </a:rPr>
              <a:t>1</a:t>
            </a:r>
            <a:endParaRPr lang="zh-CN" altLang="en-US" sz="3600" b="1" dirty="0"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47240173"/>
      </p:ext>
    </p:extLst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268760"/>
            <a:ext cx="9286908" cy="5589240"/>
          </a:xfrm>
          <a:prstGeom prst="rect">
            <a:avLst/>
          </a:prstGeom>
          <a:solidFill>
            <a:schemeClr val="bg1"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7521109"/>
              </p:ext>
            </p:extLst>
          </p:nvPr>
        </p:nvGraphicFramePr>
        <p:xfrm>
          <a:off x="142844" y="1357299"/>
          <a:ext cx="9001156" cy="5180722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9844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193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56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716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11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latin typeface="黑体" pitchFamily="49" charset="-122"/>
                          <a:ea typeface="黑体" pitchFamily="49" charset="-122"/>
                        </a:rPr>
                        <a:t>时间</a:t>
                      </a:r>
                      <a:endParaRPr lang="zh-CN" sz="2400" b="1" kern="100" dirty="0">
                        <a:solidFill>
                          <a:schemeClr val="tx1"/>
                        </a:solidFill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latin typeface="黑体" pitchFamily="49" charset="-122"/>
                          <a:ea typeface="黑体" pitchFamily="49" charset="-122"/>
                        </a:rPr>
                        <a:t>我</a:t>
                      </a:r>
                      <a:endParaRPr lang="zh-CN" sz="2400" b="1" kern="100" dirty="0">
                        <a:solidFill>
                          <a:schemeClr val="tx1"/>
                        </a:solidFill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latin typeface="黑体" pitchFamily="49" charset="-122"/>
                          <a:ea typeface="黑体" pitchFamily="49" charset="-122"/>
                        </a:rPr>
                        <a:t>祥林嫂</a:t>
                      </a:r>
                      <a:endParaRPr lang="zh-CN" sz="2400" b="1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>
                          <a:latin typeface="黑体" pitchFamily="49" charset="-122"/>
                          <a:ea typeface="黑体" pitchFamily="49" charset="-122"/>
                        </a:rPr>
                        <a:t>时间</a:t>
                      </a:r>
                      <a:endParaRPr lang="zh-CN" sz="2400" b="1" kern="10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588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2400" b="1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2400" b="1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latin typeface="黑体" pitchFamily="49" charset="-122"/>
                          <a:ea typeface="黑体" pitchFamily="49" charset="-122"/>
                        </a:rPr>
                        <a:t>丈夫去世</a:t>
                      </a:r>
                      <a:endParaRPr lang="zh-CN" sz="2400" b="1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333750" indent="2667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latin typeface="黑体" pitchFamily="49" charset="-122"/>
                          <a:ea typeface="黑体" pitchFamily="49" charset="-122"/>
                        </a:rPr>
                        <a:t>年</a:t>
                      </a:r>
                      <a:endParaRPr lang="zh-CN" sz="2400" b="1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11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2400" b="1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2400" b="1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latin typeface="黑体" pitchFamily="49" charset="-122"/>
                          <a:ea typeface="黑体" pitchFamily="49" charset="-122"/>
                        </a:rPr>
                        <a:t>初到鲁镇</a:t>
                      </a:r>
                      <a:endParaRPr lang="zh-CN" sz="2400" b="1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latin typeface="黑体" pitchFamily="49" charset="-122"/>
                          <a:ea typeface="黑体" pitchFamily="49" charset="-122"/>
                        </a:rPr>
                        <a:t>这年冬</a:t>
                      </a:r>
                      <a:endParaRPr lang="zh-CN" sz="2400" b="1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11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2400" b="1" kern="10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2400" b="1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>
                          <a:latin typeface="黑体" pitchFamily="49" charset="-122"/>
                          <a:ea typeface="黑体" pitchFamily="49" charset="-122"/>
                        </a:rPr>
                        <a:t>改嫁</a:t>
                      </a:r>
                      <a:endParaRPr lang="zh-CN" sz="2400" b="1" kern="10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>
                          <a:latin typeface="黑体" pitchFamily="49" charset="-122"/>
                          <a:ea typeface="黑体" pitchFamily="49" charset="-122"/>
                        </a:rPr>
                        <a:t>一年后</a:t>
                      </a:r>
                      <a:endParaRPr lang="zh-CN" sz="2400" b="1" kern="10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11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2400" b="1" kern="10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2400" b="1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latin typeface="黑体" pitchFamily="49" charset="-122"/>
                          <a:ea typeface="黑体" pitchFamily="49" charset="-122"/>
                        </a:rPr>
                        <a:t>生娃</a:t>
                      </a:r>
                      <a:endParaRPr lang="zh-CN" sz="2400" b="1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>
                          <a:latin typeface="黑体" pitchFamily="49" charset="-122"/>
                          <a:ea typeface="黑体" pitchFamily="49" charset="-122"/>
                        </a:rPr>
                        <a:t>一年后</a:t>
                      </a:r>
                      <a:endParaRPr lang="zh-CN" sz="2400" b="1" kern="10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111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2400" b="1" kern="10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2400" b="1" kern="10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>
                          <a:latin typeface="黑体" pitchFamily="49" charset="-122"/>
                          <a:ea typeface="黑体" pitchFamily="49" charset="-122"/>
                        </a:rPr>
                        <a:t>丈夫去世</a:t>
                      </a:r>
                      <a:endParaRPr lang="zh-CN" sz="2400" b="1" kern="10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2400" b="1" kern="10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891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2400" b="1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2400" b="1" kern="10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>
                          <a:latin typeface="黑体" pitchFamily="49" charset="-122"/>
                          <a:ea typeface="黑体" pitchFamily="49" charset="-122"/>
                        </a:rPr>
                        <a:t>娃被狼衔走</a:t>
                      </a:r>
                      <a:endParaRPr lang="zh-CN" sz="2400" b="1" kern="10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latin typeface="黑体" pitchFamily="49" charset="-122"/>
                          <a:ea typeface="黑体" pitchFamily="49" charset="-122"/>
                        </a:rPr>
                        <a:t>四年后的春</a:t>
                      </a:r>
                      <a:endParaRPr lang="zh-CN" sz="2400" b="1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111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2400" b="1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2400" b="1" kern="10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>
                          <a:latin typeface="黑体" pitchFamily="49" charset="-122"/>
                          <a:ea typeface="黑体" pitchFamily="49" charset="-122"/>
                        </a:rPr>
                        <a:t>再到鲁镇</a:t>
                      </a:r>
                      <a:endParaRPr lang="zh-CN" sz="2400" b="1" kern="10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>
                          <a:latin typeface="黑体" pitchFamily="49" charset="-122"/>
                          <a:ea typeface="黑体" pitchFamily="49" charset="-122"/>
                        </a:rPr>
                        <a:t>同年秋</a:t>
                      </a:r>
                      <a:endParaRPr lang="zh-CN" sz="2400" b="1" kern="10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111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2400" b="1" kern="10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2400" b="1" kern="10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>
                          <a:latin typeface="黑体" pitchFamily="49" charset="-122"/>
                          <a:ea typeface="黑体" pitchFamily="49" charset="-122"/>
                        </a:rPr>
                        <a:t>捐门槛</a:t>
                      </a:r>
                      <a:endParaRPr lang="zh-CN" sz="2400" b="1" kern="10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altLang="en-US" sz="2400" b="1" kern="100" dirty="0">
                          <a:latin typeface="黑体" pitchFamily="49" charset="-122"/>
                          <a:ea typeface="黑体" pitchFamily="49" charset="-122"/>
                        </a:rPr>
                        <a:t>同</a:t>
                      </a:r>
                      <a:r>
                        <a:rPr lang="zh-CN" sz="2400" b="1" kern="100" dirty="0">
                          <a:latin typeface="黑体" pitchFamily="49" charset="-122"/>
                          <a:ea typeface="黑体" pitchFamily="49" charset="-122"/>
                        </a:rPr>
                        <a:t>年腊月</a:t>
                      </a:r>
                      <a:r>
                        <a:rPr lang="en-US" altLang="zh-CN" sz="2400" b="1" kern="100" dirty="0">
                          <a:latin typeface="黑体" pitchFamily="49" charset="-122"/>
                          <a:ea typeface="黑体" pitchFamily="49" charset="-122"/>
                        </a:rPr>
                        <a:t>20</a:t>
                      </a:r>
                      <a:r>
                        <a:rPr lang="zh-CN" sz="2400" b="1" kern="100" dirty="0">
                          <a:latin typeface="黑体" pitchFamily="49" charset="-122"/>
                          <a:ea typeface="黑体" pitchFamily="49" charset="-122"/>
                        </a:rPr>
                        <a:t>后</a:t>
                      </a:r>
                      <a:endParaRPr lang="zh-CN" sz="2400" b="1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111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2400" b="1" kern="10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2400" b="1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latin typeface="黑体" pitchFamily="49" charset="-122"/>
                          <a:ea typeface="黑体" pitchFamily="49" charset="-122"/>
                        </a:rPr>
                        <a:t>成乞丐</a:t>
                      </a:r>
                      <a:endParaRPr lang="zh-CN" sz="2400" b="1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>
                          <a:latin typeface="黑体" pitchFamily="49" charset="-122"/>
                          <a:ea typeface="黑体" pitchFamily="49" charset="-122"/>
                        </a:rPr>
                        <a:t>捐门槛后</a:t>
                      </a:r>
                      <a:endParaRPr lang="zh-CN" sz="2400" b="1" kern="10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73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zh-CN" sz="2400" b="1" kern="100" dirty="0">
                          <a:latin typeface="黑体" pitchFamily="49" charset="-122"/>
                          <a:ea typeface="黑体" pitchFamily="49" charset="-122"/>
                        </a:rPr>
                        <a:t>12.24</a:t>
                      </a:r>
                      <a:endParaRPr lang="zh-CN" sz="2400" b="1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>
                          <a:latin typeface="黑体" pitchFamily="49" charset="-122"/>
                          <a:ea typeface="黑体" pitchFamily="49" charset="-122"/>
                        </a:rPr>
                        <a:t>“我”回到鲁镇，住在鲁四家</a:t>
                      </a:r>
                      <a:endParaRPr lang="zh-CN" sz="2400" b="1" kern="10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2400" b="1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2400" b="1" kern="10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1373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zh-CN" sz="2400" b="1" kern="100" dirty="0">
                          <a:latin typeface="黑体" pitchFamily="49" charset="-122"/>
                          <a:ea typeface="黑体" pitchFamily="49" charset="-122"/>
                        </a:rPr>
                        <a:t>12.25</a:t>
                      </a:r>
                      <a:endParaRPr lang="zh-CN" sz="2400" b="1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latin typeface="黑体" pitchFamily="49" charset="-122"/>
                          <a:ea typeface="黑体" pitchFamily="49" charset="-122"/>
                        </a:rPr>
                        <a:t>“我” 遇到祥林嫂</a:t>
                      </a:r>
                      <a:endParaRPr lang="zh-CN" sz="2400" b="1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>
                          <a:latin typeface="黑体" pitchFamily="49" charset="-122"/>
                          <a:ea typeface="黑体" pitchFamily="49" charset="-122"/>
                        </a:rPr>
                        <a:t>遇到“我”</a:t>
                      </a:r>
                      <a:endParaRPr lang="zh-CN" sz="2400" b="1" kern="10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latin typeface="黑体" pitchFamily="49" charset="-122"/>
                          <a:ea typeface="黑体" pitchFamily="49" charset="-122"/>
                        </a:rPr>
                        <a:t>同年</a:t>
                      </a:r>
                      <a:r>
                        <a:rPr lang="en-US" altLang="zh-CN" sz="2400" b="1" kern="100" dirty="0">
                          <a:latin typeface="黑体" pitchFamily="49" charset="-122"/>
                          <a:ea typeface="黑体" pitchFamily="49" charset="-122"/>
                        </a:rPr>
                        <a:t>12</a:t>
                      </a:r>
                      <a:r>
                        <a:rPr lang="zh-CN" altLang="en-US" sz="2400" b="1" kern="100" dirty="0">
                          <a:latin typeface="黑体" pitchFamily="49" charset="-122"/>
                          <a:ea typeface="黑体" pitchFamily="49" charset="-122"/>
                        </a:rPr>
                        <a:t>月</a:t>
                      </a:r>
                      <a:r>
                        <a:rPr lang="en-US" altLang="zh-CN" sz="2400" b="1" kern="100" dirty="0">
                          <a:latin typeface="黑体" pitchFamily="49" charset="-122"/>
                          <a:ea typeface="黑体" pitchFamily="49" charset="-122"/>
                        </a:rPr>
                        <a:t>25</a:t>
                      </a:r>
                      <a:endParaRPr lang="zh-CN" sz="2400" b="1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2838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zh-CN" sz="2400" b="1" kern="100" dirty="0">
                          <a:latin typeface="黑体" pitchFamily="49" charset="-122"/>
                          <a:ea typeface="黑体" pitchFamily="49" charset="-122"/>
                        </a:rPr>
                        <a:t>12.26</a:t>
                      </a:r>
                      <a:endParaRPr lang="zh-CN" sz="2400" b="1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latin typeface="黑体" pitchFamily="49" charset="-122"/>
                          <a:ea typeface="黑体" pitchFamily="49" charset="-122"/>
                        </a:rPr>
                        <a:t>得知祥林嫂去世</a:t>
                      </a:r>
                      <a:endParaRPr lang="zh-CN" sz="2400" b="1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latin typeface="黑体" pitchFamily="49" charset="-122"/>
                          <a:ea typeface="黑体" pitchFamily="49" charset="-122"/>
                        </a:rPr>
                        <a:t>去世</a:t>
                      </a:r>
                      <a:endParaRPr lang="zh-CN" sz="2400" b="1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latin typeface="黑体" pitchFamily="49" charset="-122"/>
                          <a:ea typeface="黑体" pitchFamily="49" charset="-122"/>
                        </a:rPr>
                        <a:t>同年</a:t>
                      </a:r>
                      <a:r>
                        <a:rPr lang="en-US" altLang="zh-CN" sz="2400" b="1" kern="100" dirty="0">
                          <a:latin typeface="黑体" pitchFamily="49" charset="-122"/>
                          <a:ea typeface="黑体" pitchFamily="49" charset="-122"/>
                        </a:rPr>
                        <a:t>12</a:t>
                      </a:r>
                      <a:r>
                        <a:rPr lang="zh-CN" altLang="en-US" sz="2400" b="1" kern="100" dirty="0">
                          <a:latin typeface="黑体" pitchFamily="49" charset="-122"/>
                          <a:ea typeface="黑体" pitchFamily="49" charset="-122"/>
                        </a:rPr>
                        <a:t>月</a:t>
                      </a:r>
                      <a:r>
                        <a:rPr lang="en-US" altLang="zh-CN" sz="2400" b="1" kern="100" dirty="0">
                          <a:latin typeface="黑体" pitchFamily="49" charset="-122"/>
                          <a:ea typeface="黑体" pitchFamily="49" charset="-122"/>
                        </a:rPr>
                        <a:t>26</a:t>
                      </a:r>
                      <a:endParaRPr lang="zh-CN" sz="2400" b="1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4071934" y="428604"/>
            <a:ext cx="5072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隶书" pitchFamily="49" charset="-122"/>
                <a:ea typeface="隶书" pitchFamily="49" charset="-122"/>
              </a:rPr>
              <a:t>编写结构提纲</a:t>
            </a:r>
            <a:r>
              <a:rPr lang="en-US" altLang="zh-CN" sz="2800" b="1" dirty="0">
                <a:latin typeface="隶书" pitchFamily="49" charset="-122"/>
                <a:ea typeface="隶书" pitchFamily="49" charset="-122"/>
              </a:rPr>
              <a:t>,</a:t>
            </a:r>
            <a:r>
              <a:rPr lang="zh-CN" altLang="en-US" sz="2800" b="1" dirty="0">
                <a:latin typeface="隶书" pitchFamily="49" charset="-122"/>
                <a:ea typeface="隶书" pitchFamily="49" charset="-122"/>
              </a:rPr>
              <a:t>理清</a:t>
            </a:r>
            <a:r>
              <a:rPr lang="zh-CN" altLang="en-US" sz="2800" b="1" u="sng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情节结构。</a:t>
            </a:r>
          </a:p>
        </p:txBody>
      </p:sp>
      <p:pic>
        <p:nvPicPr>
          <p:cNvPr id="12" name="图片 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128" b="78079" l="9859" r="898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7488"/>
          <a:stretch>
            <a:fillRect/>
          </a:stretch>
        </p:blipFill>
        <p:spPr bwMode="auto">
          <a:xfrm>
            <a:off x="2857488" y="0"/>
            <a:ext cx="1297325" cy="1224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3286116" y="357166"/>
            <a:ext cx="50436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/>
            <a:r>
              <a:rPr lang="en-US" altLang="zh-CN" sz="3600" b="1" dirty="0">
                <a:latin typeface="黑体" pitchFamily="49" charset="-122"/>
                <a:ea typeface="黑体" pitchFamily="49" charset="-122"/>
              </a:rPr>
              <a:t>1</a:t>
            </a:r>
            <a:endParaRPr lang="zh-CN" altLang="en-US" sz="3600" b="1" dirty="0"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47240173"/>
      </p:ext>
    </p:extLst>
  </p:cSld>
  <p:clrMapOvr>
    <a:masterClrMapping/>
  </p:clrMapOvr>
  <p:transition spd="slow">
    <p:wheel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F:\PPT 任务\水晶图片\抠图PNG\墨痕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032857"/>
            <a:ext cx="5416994" cy="317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3" descr="F:\PPT 任务\水晶图片\抠图PNG\墨痕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618" y="3448722"/>
            <a:ext cx="5416994" cy="3850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2071670" y="1357298"/>
            <a:ext cx="64294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这是采用了什么写作手法？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714744" y="285728"/>
            <a:ext cx="44291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latin typeface="隶书" pitchFamily="49" charset="-122"/>
                <a:ea typeface="隶书" pitchFamily="49" charset="-122"/>
              </a:rPr>
              <a:t>编写结构提纲</a:t>
            </a:r>
          </a:p>
        </p:txBody>
      </p:sp>
      <p:pic>
        <p:nvPicPr>
          <p:cNvPr id="24" name="图片 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128" b="78079" l="9859" r="898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7488"/>
          <a:stretch>
            <a:fillRect/>
          </a:stretch>
        </p:blipFill>
        <p:spPr bwMode="auto">
          <a:xfrm>
            <a:off x="2928926" y="0"/>
            <a:ext cx="1297325" cy="1224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Box 6"/>
          <p:cNvSpPr txBox="1">
            <a:spLocks noChangeArrowheads="1"/>
          </p:cNvSpPr>
          <p:nvPr/>
        </p:nvSpPr>
        <p:spPr bwMode="auto">
          <a:xfrm>
            <a:off x="3286116" y="428604"/>
            <a:ext cx="504366" cy="646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/>
            <a:r>
              <a:rPr lang="en-US" altLang="zh-CN" sz="3600" b="1" dirty="0">
                <a:latin typeface="黑体" pitchFamily="49" charset="-122"/>
                <a:ea typeface="黑体" pitchFamily="49" charset="-122"/>
              </a:rPr>
              <a:t>1</a:t>
            </a:r>
            <a:endParaRPr lang="zh-CN" altLang="en-US" sz="36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687045" y="2774051"/>
            <a:ext cx="11981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倒叙</a:t>
            </a:r>
          </a:p>
        </p:txBody>
      </p:sp>
      <p:pic>
        <p:nvPicPr>
          <p:cNvPr id="27" name="Picture 3" descr="F:\PPT 任务\水晶图片\抠图PNG\墨痕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56" y="4929198"/>
            <a:ext cx="5416994" cy="349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2714612" y="4286256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有什么作用？</a:t>
            </a:r>
          </a:p>
        </p:txBody>
      </p:sp>
    </p:spTree>
    <p:extLst>
      <p:ext uri="{BB962C8B-B14F-4D97-AF65-F5344CB8AC3E}">
        <p14:creationId xmlns:p14="http://schemas.microsoft.com/office/powerpoint/2010/main" val="486499595"/>
      </p:ext>
    </p:extLst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6" grpId="0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F:\PPT 任务\水晶图片\抠图PNG\墨痕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2071678"/>
            <a:ext cx="7543829" cy="311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3" descr="F:\PPT 任务\水晶图片\抠图PNG\墨痕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3429000"/>
            <a:ext cx="7572428" cy="325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500034" y="1357298"/>
            <a:ext cx="8001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表现文章中心思想的需要，突出中心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714744" y="285728"/>
            <a:ext cx="44291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latin typeface="隶书" pitchFamily="49" charset="-122"/>
                <a:ea typeface="隶书" pitchFamily="49" charset="-122"/>
              </a:rPr>
              <a:t>倒叙的作用</a:t>
            </a:r>
          </a:p>
        </p:txBody>
      </p:sp>
      <p:pic>
        <p:nvPicPr>
          <p:cNvPr id="24" name="图片 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128" b="78079" l="9859" r="898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7488"/>
          <a:stretch>
            <a:fillRect/>
          </a:stretch>
        </p:blipFill>
        <p:spPr bwMode="auto">
          <a:xfrm>
            <a:off x="2928926" y="0"/>
            <a:ext cx="1297325" cy="1224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Box 6"/>
          <p:cNvSpPr txBox="1">
            <a:spLocks noChangeArrowheads="1"/>
          </p:cNvSpPr>
          <p:nvPr/>
        </p:nvSpPr>
        <p:spPr bwMode="auto">
          <a:xfrm>
            <a:off x="3286116" y="428604"/>
            <a:ext cx="504366" cy="646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/>
            <a:r>
              <a:rPr lang="en-US" altLang="zh-CN" sz="3600" b="1" dirty="0">
                <a:latin typeface="黑体" pitchFamily="49" charset="-122"/>
                <a:ea typeface="黑体" pitchFamily="49" charset="-122"/>
              </a:rPr>
              <a:t>2</a:t>
            </a:r>
            <a:endParaRPr lang="zh-CN" altLang="en-US" sz="36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00034" y="2714620"/>
            <a:ext cx="8072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使文章结构富于变化，避免平铺直叙</a:t>
            </a:r>
          </a:p>
        </p:txBody>
      </p:sp>
      <p:pic>
        <p:nvPicPr>
          <p:cNvPr id="27" name="Picture 3" descr="F:\PPT 任务\水晶图片\抠图PNG\墨痕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5072074"/>
            <a:ext cx="7060068" cy="325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500034" y="4357694"/>
            <a:ext cx="82153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制造悬念，引人入胜</a:t>
            </a:r>
          </a:p>
        </p:txBody>
      </p:sp>
      <p:sp>
        <p:nvSpPr>
          <p:cNvPr id="11" name="矩形 10"/>
          <p:cNvSpPr/>
          <p:nvPr/>
        </p:nvSpPr>
        <p:spPr>
          <a:xfrm>
            <a:off x="500034" y="5500702"/>
            <a:ext cx="6215106" cy="1113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倒叙与顺叙的转换处，要有明显的界限，还要有必要的文字过渡，做到自然衔接。</a:t>
            </a:r>
          </a:p>
        </p:txBody>
      </p:sp>
    </p:spTree>
    <p:extLst>
      <p:ext uri="{BB962C8B-B14F-4D97-AF65-F5344CB8AC3E}">
        <p14:creationId xmlns:p14="http://schemas.microsoft.com/office/powerpoint/2010/main" val="486499595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6" grpId="0"/>
      <p:bldP spid="28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F:\PPT 任务\水晶图片\抠图PNG\墨痕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43578"/>
            <a:ext cx="7001342" cy="714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0" y="1844824"/>
            <a:ext cx="9144000" cy="29315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latin typeface="隶书" pitchFamily="49" charset="-122"/>
                <a:ea typeface="隶书" pitchFamily="49" charset="-122"/>
              </a:rPr>
              <a:t>    说说文章的里的人物：</a:t>
            </a:r>
            <a:endParaRPr lang="en-US" altLang="zh-CN" sz="3200" b="1" dirty="0">
              <a:latin typeface="隶书" pitchFamily="49" charset="-122"/>
              <a:ea typeface="隶书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隶书" pitchFamily="49" charset="-122"/>
                <a:ea typeface="隶书" pitchFamily="49" charset="-122"/>
              </a:rPr>
              <a:t>【</a:t>
            </a:r>
            <a:r>
              <a:rPr lang="zh-CN" altLang="en-US" sz="3200" b="1" dirty="0">
                <a:latin typeface="隶书" pitchFamily="49" charset="-122"/>
                <a:ea typeface="隶书" pitchFamily="49" charset="-122"/>
              </a:rPr>
              <a:t>示例</a:t>
            </a:r>
            <a:r>
              <a:rPr lang="en-US" altLang="zh-CN" sz="3200" b="1" dirty="0">
                <a:latin typeface="隶书" pitchFamily="49" charset="-122"/>
                <a:ea typeface="隶书" pitchFamily="49" charset="-122"/>
              </a:rPr>
              <a:t>】</a:t>
            </a:r>
            <a:r>
              <a:rPr lang="zh-CN" altLang="en-US" sz="3200" b="1" dirty="0">
                <a:latin typeface="隶书" pitchFamily="49" charset="-122"/>
                <a:ea typeface="隶书" pitchFamily="49" charset="-122"/>
              </a:rPr>
              <a:t>我认为</a:t>
            </a:r>
            <a:r>
              <a:rPr lang="en-US" altLang="zh-CN" sz="3200" b="1" dirty="0">
                <a:latin typeface="隶书" pitchFamily="49" charset="-122"/>
                <a:ea typeface="隶书" pitchFamily="49" charset="-122"/>
              </a:rPr>
              <a:t>XXX</a:t>
            </a:r>
            <a:r>
              <a:rPr lang="zh-CN" altLang="en-US" sz="3200" b="1" dirty="0">
                <a:latin typeface="隶书" pitchFamily="49" charset="-122"/>
                <a:ea typeface="隶书" pitchFamily="49" charset="-122"/>
              </a:rPr>
              <a:t>是一个</a:t>
            </a:r>
            <a:r>
              <a:rPr lang="en-US" altLang="zh-CN" sz="3200" b="1" dirty="0">
                <a:latin typeface="隶书" pitchFamily="49" charset="-122"/>
                <a:ea typeface="隶书" pitchFamily="49" charset="-122"/>
              </a:rPr>
              <a:t>___________</a:t>
            </a:r>
            <a:r>
              <a:rPr lang="zh-CN" altLang="en-US" sz="3200" b="1" dirty="0">
                <a:latin typeface="隶书" pitchFamily="49" charset="-122"/>
                <a:ea typeface="隶书" pitchFamily="49" charset="-122"/>
              </a:rPr>
              <a:t>（归纳、总结）的人，因为</a:t>
            </a:r>
            <a:r>
              <a:rPr lang="en-US" altLang="zh-CN" sz="3200" b="1" dirty="0">
                <a:latin typeface="隶书" pitchFamily="49" charset="-122"/>
                <a:ea typeface="隶书" pitchFamily="49" charset="-122"/>
              </a:rPr>
              <a:t>_____________</a:t>
            </a:r>
            <a:r>
              <a:rPr lang="zh-CN" altLang="en-US" sz="3200" b="1" dirty="0">
                <a:latin typeface="隶书" pitchFamily="49" charset="-122"/>
                <a:ea typeface="隶书" pitchFamily="49" charset="-122"/>
              </a:rPr>
              <a:t>。（自己的解读）</a:t>
            </a:r>
            <a:endParaRPr lang="en-US" altLang="zh-CN" sz="3200" b="1" dirty="0">
              <a:latin typeface="隶书" pitchFamily="49" charset="-122"/>
              <a:ea typeface="隶书" pitchFamily="49" charset="-122"/>
            </a:endParaRPr>
          </a:p>
          <a:p>
            <a:pPr>
              <a:lnSpc>
                <a:spcPct val="150000"/>
              </a:lnSpc>
            </a:pPr>
            <a:endParaRPr lang="en-US" altLang="zh-CN" sz="3200" b="1" dirty="0"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714744" y="285728"/>
            <a:ext cx="44291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latin typeface="隶书" pitchFamily="49" charset="-122"/>
                <a:ea typeface="隶书" pitchFamily="49" charset="-122"/>
              </a:rPr>
              <a:t>人物形象</a:t>
            </a:r>
          </a:p>
        </p:txBody>
      </p:sp>
      <p:pic>
        <p:nvPicPr>
          <p:cNvPr id="24" name="图片 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128" b="78079" l="9859" r="898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7488"/>
          <a:stretch>
            <a:fillRect/>
          </a:stretch>
        </p:blipFill>
        <p:spPr bwMode="auto">
          <a:xfrm>
            <a:off x="2928926" y="0"/>
            <a:ext cx="1297325" cy="1224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Box 6"/>
          <p:cNvSpPr txBox="1">
            <a:spLocks noChangeArrowheads="1"/>
          </p:cNvSpPr>
          <p:nvPr/>
        </p:nvSpPr>
        <p:spPr bwMode="auto">
          <a:xfrm>
            <a:off x="3286116" y="428604"/>
            <a:ext cx="504366" cy="646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/>
            <a:r>
              <a:rPr lang="en-US" altLang="zh-CN" sz="3600" b="1" dirty="0">
                <a:latin typeface="黑体" pitchFamily="49" charset="-122"/>
                <a:ea typeface="黑体" pitchFamily="49" charset="-122"/>
              </a:rPr>
              <a:t>3</a:t>
            </a:r>
            <a:endParaRPr lang="zh-CN" altLang="en-US" sz="3600" b="1" dirty="0"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86499595"/>
      </p:ext>
    </p:extLst>
  </p:cSld>
  <p:clrMapOvr>
    <a:masterClrMapping/>
  </p:clrMapOvr>
  <p:transition spd="slow">
    <p:wheel spokes="8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F:\PPT 任务\水晶图片\抠图PNG\墨痕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35" y="1857365"/>
            <a:ext cx="7001342" cy="214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3" descr="F:\PPT 任务\水晶图片\抠图PNG\墨痕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3286124"/>
            <a:ext cx="5643602" cy="285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642910" y="1346469"/>
            <a:ext cx="8501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隶书" pitchFamily="49" charset="-122"/>
                <a:ea typeface="隶书" pitchFamily="49" charset="-122"/>
              </a:rPr>
              <a:t>四叔：地主阶级知识分子，自私狭隘，冷酷残忍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714744" y="285728"/>
            <a:ext cx="44291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latin typeface="隶书" pitchFamily="49" charset="-122"/>
                <a:ea typeface="隶书" pitchFamily="49" charset="-122"/>
              </a:rPr>
              <a:t>人物形象</a:t>
            </a:r>
          </a:p>
        </p:txBody>
      </p:sp>
      <p:pic>
        <p:nvPicPr>
          <p:cNvPr id="24" name="图片 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128" b="78079" l="9859" r="898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7488"/>
          <a:stretch>
            <a:fillRect/>
          </a:stretch>
        </p:blipFill>
        <p:spPr bwMode="auto">
          <a:xfrm>
            <a:off x="2928926" y="0"/>
            <a:ext cx="1297325" cy="1224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Box 6"/>
          <p:cNvSpPr txBox="1">
            <a:spLocks noChangeArrowheads="1"/>
          </p:cNvSpPr>
          <p:nvPr/>
        </p:nvSpPr>
        <p:spPr bwMode="auto">
          <a:xfrm>
            <a:off x="3286116" y="428604"/>
            <a:ext cx="504366" cy="646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/>
            <a:r>
              <a:rPr lang="en-US" altLang="zh-CN" sz="3600" b="1" dirty="0">
                <a:latin typeface="黑体" pitchFamily="49" charset="-122"/>
                <a:ea typeface="黑体" pitchFamily="49" charset="-122"/>
              </a:rPr>
              <a:t>3</a:t>
            </a:r>
            <a:endParaRPr lang="zh-CN" altLang="en-US" sz="36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-158852" y="4037916"/>
            <a:ext cx="766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隶书" pitchFamily="49" charset="-122"/>
                <a:ea typeface="隶书" pitchFamily="49" charset="-122"/>
              </a:rPr>
              <a:t>   卫老婆子：利欲熏心、无人情味、虚伪狡黠</a:t>
            </a:r>
          </a:p>
        </p:txBody>
      </p:sp>
      <p:pic>
        <p:nvPicPr>
          <p:cNvPr id="27" name="Picture 3" descr="F:\PPT 任务\水晶图片\抠图PNG\墨痕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4572008"/>
            <a:ext cx="5000660" cy="357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285720" y="5120358"/>
            <a:ext cx="8001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隶书" pitchFamily="49" charset="-122"/>
                <a:ea typeface="隶书" pitchFamily="49" charset="-122"/>
              </a:rPr>
              <a:t>柳妈：下层妇女 ，愚昧无知、麻木冷漠</a:t>
            </a:r>
          </a:p>
        </p:txBody>
      </p:sp>
      <p:pic>
        <p:nvPicPr>
          <p:cNvPr id="12" name="Picture 3" descr="F:\PPT 任务\水晶图片\抠图PNG\墨痕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5643578"/>
            <a:ext cx="4143404" cy="357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571472" y="2630901"/>
            <a:ext cx="75724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隶书" pitchFamily="49" charset="-122"/>
                <a:ea typeface="隶书" pitchFamily="49" charset="-122"/>
              </a:rPr>
              <a:t>四婶：有善良的一面，但也自私、胆小、顺从</a:t>
            </a:r>
          </a:p>
        </p:txBody>
      </p:sp>
    </p:spTree>
    <p:extLst>
      <p:ext uri="{BB962C8B-B14F-4D97-AF65-F5344CB8AC3E}">
        <p14:creationId xmlns:p14="http://schemas.microsoft.com/office/powerpoint/2010/main" val="486499595"/>
      </p:ext>
    </p:extLst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6" grpId="0"/>
      <p:bldP spid="28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F:\PPT 任务\水晶图片\抠图PNG\墨痕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43578"/>
            <a:ext cx="7001342" cy="714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29578" y="3451025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隶书" pitchFamily="49" charset="-122"/>
                <a:ea typeface="隶书" pitchFamily="49" charset="-122"/>
              </a:rPr>
              <a:t>    祥林嫂：旧中国妇女的典型，勤劳善良、朴实顽强，愚昧无知。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714744" y="285728"/>
            <a:ext cx="44291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latin typeface="隶书" pitchFamily="49" charset="-122"/>
                <a:ea typeface="隶书" pitchFamily="49" charset="-122"/>
              </a:rPr>
              <a:t>人物形象</a:t>
            </a:r>
          </a:p>
        </p:txBody>
      </p:sp>
      <p:pic>
        <p:nvPicPr>
          <p:cNvPr id="24" name="图片 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128" b="78079" l="9859" r="898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7488"/>
          <a:stretch>
            <a:fillRect/>
          </a:stretch>
        </p:blipFill>
        <p:spPr bwMode="auto">
          <a:xfrm>
            <a:off x="2928926" y="0"/>
            <a:ext cx="1297325" cy="1224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Box 6"/>
          <p:cNvSpPr txBox="1">
            <a:spLocks noChangeArrowheads="1"/>
          </p:cNvSpPr>
          <p:nvPr/>
        </p:nvSpPr>
        <p:spPr bwMode="auto">
          <a:xfrm>
            <a:off x="3286116" y="428604"/>
            <a:ext cx="504366" cy="646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/>
            <a:r>
              <a:rPr lang="en-US" altLang="zh-CN" sz="3600" b="1" dirty="0">
                <a:latin typeface="黑体" pitchFamily="49" charset="-122"/>
                <a:ea typeface="黑体" pitchFamily="49" charset="-122"/>
              </a:rPr>
              <a:t>3</a:t>
            </a:r>
            <a:endParaRPr lang="zh-CN" altLang="en-US" sz="36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9578" y="2136313"/>
            <a:ext cx="91144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隶书" pitchFamily="49" charset="-122"/>
                <a:ea typeface="隶书" pitchFamily="49" charset="-122"/>
              </a:rPr>
              <a:t>    我：文人知识分子，有善良同情弱者的一面，也有软弱的一面</a:t>
            </a:r>
          </a:p>
        </p:txBody>
      </p:sp>
    </p:spTree>
    <p:extLst>
      <p:ext uri="{BB962C8B-B14F-4D97-AF65-F5344CB8AC3E}">
        <p14:creationId xmlns:p14="http://schemas.microsoft.com/office/powerpoint/2010/main" val="486499595"/>
      </p:ext>
    </p:extLst>
  </p:cSld>
  <p:clrMapOvr>
    <a:masterClrMapping/>
  </p:clrMapOvr>
  <p:transition spd="slow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18">
            <a:extLst>
              <a:ext uri="{FF2B5EF4-FFF2-40B4-BE49-F238E27FC236}">
                <a16:creationId xmlns:a16="http://schemas.microsoft.com/office/drawing/2014/main" id="{1AA5717E-27A8-435B-86EF-9F3624EAE2F4}"/>
              </a:ext>
            </a:extLst>
          </p:cNvPr>
          <p:cNvSpPr txBox="1"/>
          <p:nvPr/>
        </p:nvSpPr>
        <p:spPr>
          <a:xfrm>
            <a:off x="571472" y="2214554"/>
            <a:ext cx="8164830" cy="2455480"/>
          </a:xfrm>
          <a:prstGeom prst="rect">
            <a:avLst/>
          </a:prstGeom>
          <a:solidFill>
            <a:schemeClr val="bg1">
              <a:alpha val="58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讨论：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 </a:t>
            </a:r>
            <a:r>
              <a:rPr lang="zh-CN" altLang="en-US" sz="3600" b="1" dirty="0">
                <a:solidFill>
                  <a:prstClr val="black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造成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祥林嫂悲剧的原因是什么？谈谈你的看法，并说明理由。</a:t>
            </a:r>
          </a:p>
        </p:txBody>
      </p:sp>
      <p:pic>
        <p:nvPicPr>
          <p:cNvPr id="4" name="图片 4">
            <a:extLst>
              <a:ext uri="{FF2B5EF4-FFF2-40B4-BE49-F238E27FC236}">
                <a16:creationId xmlns:a16="http://schemas.microsoft.com/office/drawing/2014/main" id="{76399678-B049-45E4-B7C0-EEFC740BA3F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128" b="78079" l="9859" r="898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7488"/>
          <a:stretch>
            <a:fillRect/>
          </a:stretch>
        </p:blipFill>
        <p:spPr bwMode="auto">
          <a:xfrm>
            <a:off x="4139952" y="620688"/>
            <a:ext cx="1297325" cy="1224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6">
            <a:extLst>
              <a:ext uri="{FF2B5EF4-FFF2-40B4-BE49-F238E27FC236}">
                <a16:creationId xmlns:a16="http://schemas.microsoft.com/office/drawing/2014/main" id="{363E79FF-603B-43D8-BD99-98B7D9FC91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7142" y="1049292"/>
            <a:ext cx="504366" cy="646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/>
            <a:r>
              <a:rPr lang="en-US" altLang="zh-CN" sz="3600" b="1" dirty="0">
                <a:latin typeface="黑体" pitchFamily="49" charset="-122"/>
                <a:ea typeface="黑体" pitchFamily="49" charset="-122"/>
              </a:rPr>
              <a:t>4</a:t>
            </a:r>
            <a:endParaRPr lang="zh-CN" altLang="en-US" sz="3600" b="1" dirty="0"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13916589"/>
      </p:ext>
    </p:extLst>
  </p:cSld>
  <p:clrMapOvr>
    <a:masterClrMapping/>
  </p:clrMapOvr>
  <p:transition spd="slow">
    <p:dissolv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CF1B67B7-6983-4FC0-9348-68BBE03F6E04}"/>
              </a:ext>
            </a:extLst>
          </p:cNvPr>
          <p:cNvSpPr txBox="1"/>
          <p:nvPr/>
        </p:nvSpPr>
        <p:spPr>
          <a:xfrm>
            <a:off x="95250" y="1299210"/>
            <a:ext cx="8985250" cy="3931920"/>
          </a:xfrm>
          <a:prstGeom prst="rect">
            <a:avLst/>
          </a:prstGeom>
          <a:solidFill>
            <a:schemeClr val="bg1">
              <a:alpha val="85000"/>
            </a:schemeClr>
          </a:solidFill>
          <a:ln w="28575" cmpd="sng">
            <a:solidFill>
              <a:schemeClr val="tx1"/>
            </a:solidFill>
            <a:prstDash val="solid"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cs typeface="宋体" panose="02010600030101010101" pitchFamily="2" charset="-122"/>
              </a:rPr>
              <a:t>【写作背景】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cs typeface="宋体" panose="02010600030101010101" pitchFamily="2" charset="-122"/>
              </a:rPr>
              <a:t>        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cs typeface="宋体" panose="02010600030101010101" pitchFamily="2" charset="-122"/>
              </a:rPr>
              <a:t>20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cs typeface="宋体" panose="02010600030101010101" pitchFamily="2" charset="-122"/>
              </a:rPr>
              <a:t>世纪初，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cs typeface="宋体" panose="02010600030101010101" pitchFamily="2" charset="-122"/>
              </a:rPr>
              <a:t>鲁迅以极大的热情欢呼辛亥革命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cs typeface="宋体" panose="02010600030101010101" pitchFamily="2" charset="-122"/>
              </a:rPr>
              <a:t>的爆发，可是辛亥革命不久后，帝制政权虽被推翻，但代之而起的却是地主阶级的军阀官僚的统治，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cs typeface="宋体" panose="02010600030101010101" pitchFamily="2" charset="-122"/>
              </a:rPr>
              <a:t>封建社会的根基并没有彻底摧毁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cs typeface="宋体" panose="02010600030101010101" pitchFamily="2" charset="-122"/>
              </a:rPr>
              <a:t>，中国的广大人民，尤其是农民，日益贫困，他们过着饥寒交迫的生活，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cs typeface="宋体" panose="02010600030101010101" pitchFamily="2" charset="-122"/>
              </a:rPr>
              <a:t>宗法观念、封建礼教仍然是压在人民头上的精神枷锁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cs typeface="宋体" panose="02010600030101010101" pitchFamily="2" charset="-122"/>
              </a:rPr>
              <a:t>，他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cs typeface="宋体" panose="02010600030101010101" pitchFamily="2" charset="-122"/>
              </a:rPr>
              <a:t>失望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cs typeface="宋体" panose="02010600030101010101" pitchFamily="2" charset="-122"/>
              </a:rPr>
              <a:t>极了，于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cs typeface="Calibri" panose="020F0502020204030204" pitchFamily="34" charset="0"/>
              </a:rPr>
              <a:t>1924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cs typeface="宋体" panose="02010600030101010101" pitchFamily="2" charset="-122"/>
              </a:rPr>
              <a:t>年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cs typeface="Calibri" panose="020F0502020204030204" pitchFamily="34" charset="0"/>
              </a:rPr>
              <a:t>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cs typeface="宋体" panose="02010600030101010101" pitchFamily="2" charset="-122"/>
              </a:rPr>
              <a:t>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cs typeface="Calibri" panose="020F0502020204030204" pitchFamily="34" charset="0"/>
              </a:rPr>
              <a:t>7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cs typeface="宋体" panose="02010600030101010101" pitchFamily="2" charset="-122"/>
              </a:rPr>
              <a:t>日写下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cs typeface="宋体" panose="02010600030101010101" pitchFamily="2" charset="-122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cs typeface="宋体" panose="02010600030101010101" pitchFamily="2" charset="-122"/>
              </a:rPr>
              <a:t>祝福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cs typeface="宋体" panose="02010600030101010101" pitchFamily="2" charset="-122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cs typeface="宋体" panose="02010600030101010101" pitchFamily="2" charset="-122"/>
              </a:rPr>
              <a:t>这篇小说，它深刻地展示了这一时期中国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cs typeface="宋体" panose="02010600030101010101" pitchFamily="2" charset="-122"/>
              </a:rPr>
              <a:t>底层人们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cs typeface="宋体" panose="02010600030101010101" pitchFamily="2" charset="-122"/>
              </a:rPr>
              <a:t>生存的真实现状。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新魏" panose="02010800040101010101" charset="-122"/>
              <a:ea typeface="华文新魏" panose="02010800040101010101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26918768"/>
      </p:ext>
    </p:extLst>
  </p:cSld>
  <p:clrMapOvr>
    <a:masterClrMapping/>
  </p:clrMapOvr>
  <p:transition>
    <p:strips dir="r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9"/>
          <p:cNvGrpSpPr/>
          <p:nvPr/>
        </p:nvGrpSpPr>
        <p:grpSpPr>
          <a:xfrm>
            <a:off x="-47625" y="1996933"/>
            <a:ext cx="8227695" cy="4642489"/>
            <a:chOff x="-47625" y="1996933"/>
            <a:chExt cx="8227695" cy="4642489"/>
          </a:xfrm>
        </p:grpSpPr>
        <p:pic>
          <p:nvPicPr>
            <p:cNvPr id="12" name="图片 4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8128" b="78079" l="9859" r="8985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7488"/>
            <a:stretch>
              <a:fillRect/>
            </a:stretch>
          </p:blipFill>
          <p:spPr bwMode="auto">
            <a:xfrm>
              <a:off x="-47625" y="5414963"/>
              <a:ext cx="1297325" cy="12244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3" descr="F:\PPT 任务\水晶图片\抠图PNG\墨痕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63076" y="1996933"/>
              <a:ext cx="5416994" cy="5398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" name="TextBox 19"/>
          <p:cNvSpPr txBox="1"/>
          <p:nvPr/>
        </p:nvSpPr>
        <p:spPr>
          <a:xfrm>
            <a:off x="3500120" y="1356995"/>
            <a:ext cx="4357370" cy="640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什么是封建礼教？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835696" y="2856723"/>
            <a:ext cx="6930390" cy="640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cs typeface="+mn-cs"/>
              </a:rPr>
              <a:t>——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charset="-122"/>
                <a:ea typeface="华文新魏" panose="02010800040101010101" charset="-122"/>
                <a:cs typeface="+mn-cs"/>
              </a:rPr>
              <a:t>封建社会一切规矩的总称。</a:t>
            </a:r>
          </a:p>
        </p:txBody>
      </p:sp>
    </p:spTree>
    <p:extLst>
      <p:ext uri="{BB962C8B-B14F-4D97-AF65-F5344CB8AC3E}">
        <p14:creationId xmlns:p14="http://schemas.microsoft.com/office/powerpoint/2010/main" val="1725073887"/>
      </p:ext>
    </p:extLst>
  </p:cSld>
  <p:clrMapOvr>
    <a:masterClrMapping/>
  </p:clrMapOvr>
  <p:transition spd="slow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1643050"/>
            <a:ext cx="9286908" cy="3571900"/>
          </a:xfrm>
          <a:prstGeom prst="rect">
            <a:avLst/>
          </a:prstGeom>
          <a:solidFill>
            <a:schemeClr val="bg1"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2000240"/>
            <a:ext cx="928690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三纲五常：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 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三纲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——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君臣义、父子亲、夫妇顺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 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五常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——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仁、义、礼、智、信</a:t>
            </a:r>
          </a:p>
        </p:txBody>
      </p:sp>
    </p:spTree>
    <p:extLst>
      <p:ext uri="{BB962C8B-B14F-4D97-AF65-F5344CB8AC3E}">
        <p14:creationId xmlns:p14="http://schemas.microsoft.com/office/powerpoint/2010/main" val="15825466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85720" y="1357298"/>
            <a:ext cx="8858280" cy="3970318"/>
          </a:xfrm>
          <a:prstGeom prst="rect">
            <a:avLst/>
          </a:prstGeom>
          <a:solidFill>
            <a:schemeClr val="bg1">
              <a:alpha val="61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“君为臣纲，父为子纲，夫为妻纲”这三纲。三纲皆取于阴阳之道。具体地说，君、父、夫体现了天的“阳”面，臣、子、妻体现了天的“阴”面；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阳永远处于主宰、尊贵的地位，阴永远处于服从、卑贱的地位。</a:t>
            </a:r>
            <a:r>
              <a:rPr kumimoji="0" lang="zh-CN" altLang="en-US" sz="2800" b="1" i="1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董仲舒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以此确立了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君权、父权、夫权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的统治地位，把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封建等级制度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政治秩序神圣化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为宇宙的根本法则。</a:t>
            </a:r>
          </a:p>
        </p:txBody>
      </p:sp>
    </p:spTree>
    <p:extLst>
      <p:ext uri="{BB962C8B-B14F-4D97-AF65-F5344CB8AC3E}">
        <p14:creationId xmlns:p14="http://schemas.microsoft.com/office/powerpoint/2010/main" val="3290919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14282" y="1857364"/>
            <a:ext cx="8929718" cy="3250185"/>
          </a:xfrm>
          <a:prstGeom prst="rect">
            <a:avLst/>
          </a:prstGeom>
          <a:solidFill>
            <a:schemeClr val="bg1">
              <a:alpha val="76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“五常之道”实际上是“三纲”的具体化。董仲舒又认为，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仁、义、礼、智、信五常之道则是处理君臣、父子、夫妻、上下尊卑关系的基本法则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，治国者应该给予足够的重视。坚持五常之道，就能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维持社会的稳定和人际关系的和谐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。 </a:t>
            </a:r>
          </a:p>
        </p:txBody>
      </p:sp>
    </p:spTree>
    <p:extLst>
      <p:ext uri="{BB962C8B-B14F-4D97-AF65-F5344CB8AC3E}">
        <p14:creationId xmlns:p14="http://schemas.microsoft.com/office/powerpoint/2010/main" val="18004866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8845E3D7-5A1F-441F-B192-59919CC5C1DE}"/>
              </a:ext>
            </a:extLst>
          </p:cNvPr>
          <p:cNvSpPr txBox="1"/>
          <p:nvPr/>
        </p:nvSpPr>
        <p:spPr>
          <a:xfrm>
            <a:off x="1928794" y="1142984"/>
            <a:ext cx="6421755" cy="579120"/>
          </a:xfrm>
          <a:prstGeom prst="rect">
            <a:avLst/>
          </a:prstGeom>
          <a:solidFill>
            <a:schemeClr val="bg1">
              <a:alpha val="69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封建礼教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是如何将祥林嫂杀死的？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C77F5FE3-70F0-4B4C-A35A-D5383B2F7718}"/>
              </a:ext>
            </a:extLst>
          </p:cNvPr>
          <p:cNvSpPr txBox="1"/>
          <p:nvPr/>
        </p:nvSpPr>
        <p:spPr>
          <a:xfrm>
            <a:off x="357158" y="2285992"/>
            <a:ext cx="8786842" cy="584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marR="0" lvl="0" indent="2667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1.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使受害者遭受非人的对待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——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如同商品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+mn-cs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2B876DEA-B56A-4296-8ED9-D506AF117C76}"/>
              </a:ext>
            </a:extLst>
          </p:cNvPr>
          <p:cNvSpPr txBox="1"/>
          <p:nvPr/>
        </p:nvSpPr>
        <p:spPr>
          <a:xfrm>
            <a:off x="356840" y="3455035"/>
            <a:ext cx="8358246" cy="5791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marR="0" lvl="0" indent="2667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2.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它拥有大批拥护者与帮凶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——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麻木无知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+mn-cs"/>
            </a:endParaRPr>
          </a:p>
        </p:txBody>
      </p:sp>
      <p:sp>
        <p:nvSpPr>
          <p:cNvPr id="16" name="文本框 2">
            <a:extLst>
              <a:ext uri="{FF2B5EF4-FFF2-40B4-BE49-F238E27FC236}">
                <a16:creationId xmlns:a16="http://schemas.microsoft.com/office/drawing/2014/main" id="{6FFD7545-D3F5-4CCE-AC4F-130D9479A727}"/>
              </a:ext>
            </a:extLst>
          </p:cNvPr>
          <p:cNvSpPr txBox="1"/>
          <p:nvPr/>
        </p:nvSpPr>
        <p:spPr>
          <a:xfrm>
            <a:off x="357158" y="4500570"/>
            <a:ext cx="8358246" cy="584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marR="0" lvl="0" indent="2667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3.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它使受害者自己深信不疑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——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反抗无效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4350229"/>
      </p:ext>
    </p:extLst>
  </p:cSld>
  <p:clrMapOvr>
    <a:masterClrMapping/>
  </p:clrMapOvr>
  <p:transition spd="slow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79512" y="2132856"/>
            <a:ext cx="8964488" cy="44088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所谓顺应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人性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：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就是你在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不损害他人合理利益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的前提下，享有自己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选择的权利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 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封建礼教抹杀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了这个权利。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物质上的困苦有容易解决，但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精神上的折磨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能杀人于无形。</a:t>
            </a:r>
          </a:p>
        </p:txBody>
      </p:sp>
    </p:spTree>
    <p:extLst>
      <p:ext uri="{BB962C8B-B14F-4D97-AF65-F5344CB8AC3E}">
        <p14:creationId xmlns:p14="http://schemas.microsoft.com/office/powerpoint/2010/main" val="2814798871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533525" y="271780"/>
            <a:ext cx="7396480" cy="762000"/>
          </a:xfrm>
          <a:prstGeom prst="rect">
            <a:avLst/>
          </a:prstGeom>
          <a:solidFill>
            <a:schemeClr val="bg1">
              <a:alpha val="82000"/>
            </a:schemeClr>
          </a:solidFill>
          <a:ln w="28575" cmpd="sng">
            <a:solidFill>
              <a:schemeClr val="tx1"/>
            </a:solidFill>
            <a:prstDash val="solid"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小说：《一个贞烈的女孩子》</a:t>
            </a:r>
          </a:p>
        </p:txBody>
      </p:sp>
      <p:sp>
        <p:nvSpPr>
          <p:cNvPr id="4" name="TextBox 5">
            <a:extLst>
              <a:ext uri="{FF2B5EF4-FFF2-40B4-BE49-F238E27FC236}">
                <a16:creationId xmlns:a16="http://schemas.microsoft.com/office/drawing/2014/main" id="{CE23D737-38CF-459A-B0FF-85B32797FF46}"/>
              </a:ext>
            </a:extLst>
          </p:cNvPr>
          <p:cNvSpPr txBox="1"/>
          <p:nvPr/>
        </p:nvSpPr>
        <p:spPr>
          <a:xfrm>
            <a:off x="158115" y="1673860"/>
            <a:ext cx="8771890" cy="3539430"/>
          </a:xfrm>
          <a:prstGeom prst="rect">
            <a:avLst/>
          </a:prstGeom>
          <a:solidFill>
            <a:schemeClr val="bg1">
              <a:alpha val="79000"/>
            </a:schemeClr>
          </a:solidFill>
          <a:ln w="28575" cmpd="sng">
            <a:solidFill>
              <a:schemeClr val="tx1"/>
            </a:solidFill>
            <a:prstDash val="solid"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 </a:t>
            </a: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阿毛，你怎么这样的糊涂。我自从得了吴家那孩子的死信，就拿定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主意</a:t>
            </a: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叫你</a:t>
            </a:r>
            <a:r>
              <a:rPr kumimoji="0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殉节</a:t>
            </a: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。又叫你娘苦口劝你走这条路，成就你一生名节，做个百世流芳的贞烈女子。</a:t>
            </a:r>
            <a:r>
              <a:rPr kumimoji="0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我因为这件事情，很费了踌躇，后来还是你大舅爷来，才替我想出这个好法子，叫你坐在屋里从从容容的绝粒而死。</a:t>
            </a: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这样殉节，要算天底下第一种有体面的事，祖宗的面子上，都添许多光采，你老子娘沾你的光，更不用说了。</a:t>
            </a:r>
          </a:p>
        </p:txBody>
      </p:sp>
      <p:sp>
        <p:nvSpPr>
          <p:cNvPr id="7" name="TextBox 3">
            <a:extLst>
              <a:ext uri="{FF2B5EF4-FFF2-40B4-BE49-F238E27FC236}">
                <a16:creationId xmlns:a16="http://schemas.microsoft.com/office/drawing/2014/main" id="{6C3CB10C-45E7-41C7-A32B-9579E90B83C3}"/>
              </a:ext>
            </a:extLst>
          </p:cNvPr>
          <p:cNvSpPr txBox="1"/>
          <p:nvPr/>
        </p:nvSpPr>
        <p:spPr>
          <a:xfrm>
            <a:off x="214282" y="5643578"/>
            <a:ext cx="8715436" cy="523220"/>
          </a:xfrm>
          <a:prstGeom prst="rect">
            <a:avLst/>
          </a:prstGeom>
          <a:solidFill>
            <a:schemeClr val="bg1">
              <a:alpha val="82000"/>
            </a:schemeClr>
          </a:solidFill>
          <a:ln w="28575" cmpd="sng">
            <a:solidFill>
              <a:schemeClr val="tx1"/>
            </a:solidFill>
            <a:prstDash val="solid"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七天后，女孩死了，尸体被抬出向人们展示。</a:t>
            </a:r>
          </a:p>
        </p:txBody>
      </p:sp>
    </p:spTree>
    <p:extLst>
      <p:ext uri="{BB962C8B-B14F-4D97-AF65-F5344CB8AC3E}">
        <p14:creationId xmlns:p14="http://schemas.microsoft.com/office/powerpoint/2010/main" val="326199719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885190" y="2317750"/>
            <a:ext cx="7310120" cy="29315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【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小结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】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</a:t>
            </a:r>
            <a:r>
              <a:rPr kumimoji="0" lang="zh-CN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尊崇了封建礼教，却丧失了人性。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祥林嫂就是这样一步一步被封建非人的制度与观念杀死的人。</a:t>
            </a:r>
          </a:p>
        </p:txBody>
      </p:sp>
    </p:spTree>
    <p:extLst>
      <p:ext uri="{BB962C8B-B14F-4D97-AF65-F5344CB8AC3E}">
        <p14:creationId xmlns:p14="http://schemas.microsoft.com/office/powerpoint/2010/main" val="3932270980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71538" y="2786058"/>
            <a:ext cx="7143800" cy="640080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祥林嫂的存在有何意义？</a:t>
            </a:r>
          </a:p>
        </p:txBody>
      </p:sp>
    </p:spTree>
    <p:extLst>
      <p:ext uri="{BB962C8B-B14F-4D97-AF65-F5344CB8AC3E}">
        <p14:creationId xmlns:p14="http://schemas.microsoft.com/office/powerpoint/2010/main" val="3379497518"/>
      </p:ext>
    </p:extLst>
  </p:cSld>
  <p:clrMapOvr>
    <a:masterClrMapping/>
  </p:clrMapOvr>
  <p:transition spd="slow">
    <p:dissolv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51790" y="2377440"/>
            <a:ext cx="3926840" cy="2103120"/>
          </a:xfrm>
          <a:prstGeom prst="rect">
            <a:avLst/>
          </a:prstGeom>
          <a:solidFill>
            <a:schemeClr val="bg1">
              <a:alpha val="82000"/>
            </a:schemeClr>
          </a:solidFill>
          <a:ln w="28575" cmpd="sng">
            <a:solidFill>
              <a:schemeClr val="tx1"/>
            </a:solidFill>
            <a:prstDash val="solid"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电影：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《被投石处死的索拉雅》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9300" y="84455"/>
            <a:ext cx="4327525" cy="6480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028466"/>
      </p:ext>
    </p:extLst>
  </p:cSld>
  <p:clrMapOvr>
    <a:masterClrMapping/>
  </p:clrMapOvr>
  <p:transition spd="slow">
    <p:diamond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28040" y="1414780"/>
            <a:ext cx="8102600" cy="762000"/>
          </a:xfrm>
          <a:prstGeom prst="rect">
            <a:avLst/>
          </a:prstGeom>
          <a:solidFill>
            <a:schemeClr val="bg1">
              <a:alpha val="82000"/>
            </a:schemeClr>
          </a:solidFill>
          <a:ln w="28575" cmpd="sng">
            <a:solidFill>
              <a:schemeClr val="tx1"/>
            </a:solidFill>
            <a:prstDash val="solid"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电影：《被投石处死的索拉雅》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8115" y="2665730"/>
            <a:ext cx="8773160" cy="3078480"/>
          </a:xfrm>
          <a:prstGeom prst="rect">
            <a:avLst/>
          </a:prstGeom>
          <a:solidFill>
            <a:schemeClr val="bg1">
              <a:alpha val="79000"/>
            </a:schemeClr>
          </a:solidFill>
          <a:ln w="28575" cmpd="sng">
            <a:solidFill>
              <a:schemeClr val="tx1"/>
            </a:solidFill>
            <a:prstDash val="solid"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 </a:t>
            </a: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一旦罪名成立，根据当地的</a:t>
            </a: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“法律”和“伊斯兰教规”</a:t>
            </a: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，索拉雅将被处以</a:t>
            </a: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“投石极刑”</a:t>
            </a: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 索拉雅的姑姑赞哈拉早已察觉一切，并努力试图阻止这一惨剧的发生，然而在一个女性毫无话语权的伊斯兰世界中，真主也只是属于男人的阿拉。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最终索拉雅被亲人处以</a:t>
            </a: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  <a:sym typeface="+mn-ea"/>
              </a:rPr>
              <a:t>“投石极刑”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  <a:sym typeface="+mn-ea"/>
              </a:rPr>
              <a:t>，被人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  <a:sym typeface="+mn-ea"/>
              </a:rPr>
              <a:t>用石头活活砸死。</a:t>
            </a:r>
          </a:p>
        </p:txBody>
      </p:sp>
    </p:spTree>
    <p:extLst>
      <p:ext uri="{BB962C8B-B14F-4D97-AF65-F5344CB8AC3E}">
        <p14:creationId xmlns:p14="http://schemas.microsoft.com/office/powerpoint/2010/main" val="1799563336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361950" y="2317750"/>
            <a:ext cx="8642985" cy="228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伪君子以为大声引用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可兰经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》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，就可以掩饰他的谎言。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——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哈菲兹（十四世纪伊朗诗人）</a:t>
            </a:r>
          </a:p>
        </p:txBody>
      </p:sp>
    </p:spTree>
    <p:extLst>
      <p:ext uri="{BB962C8B-B14F-4D97-AF65-F5344CB8AC3E}">
        <p14:creationId xmlns:p14="http://schemas.microsoft.com/office/powerpoint/2010/main" val="1987526360"/>
      </p:ext>
    </p:extLst>
  </p:cSld>
  <p:clrMapOvr>
    <a:masterClrMapping/>
  </p:clrMapOvr>
  <p:transition spd="slow">
    <p:checker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F:\PPT 任务\水晶图片\抠图PNG\墨痕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43578"/>
            <a:ext cx="7001342" cy="714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5">
            <a:extLst>
              <a:ext uri="{FF2B5EF4-FFF2-40B4-BE49-F238E27FC236}">
                <a16:creationId xmlns:a16="http://schemas.microsoft.com/office/drawing/2014/main" id="{6DAC64B3-A3E2-46C7-B2EA-5554CD509AF3}"/>
              </a:ext>
            </a:extLst>
          </p:cNvPr>
          <p:cNvSpPr txBox="1"/>
          <p:nvPr/>
        </p:nvSpPr>
        <p:spPr>
          <a:xfrm>
            <a:off x="158115" y="1871980"/>
            <a:ext cx="8915400" cy="2863215"/>
          </a:xfrm>
          <a:prstGeom prst="rect">
            <a:avLst/>
          </a:prstGeom>
          <a:solidFill>
            <a:schemeClr val="bg1">
              <a:alpha val="79000"/>
            </a:schemeClr>
          </a:solidFill>
          <a:ln w="28575" cmpd="sng">
            <a:solidFill>
              <a:schemeClr val="tx1"/>
            </a:solidFill>
            <a:prstDash val="solid"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这部电影的</a:t>
            </a: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导演赛勒斯</a:t>
            </a: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楷体" panose="02010609060101010101" charset="-122"/>
              </a:rPr>
              <a:t>·</a:t>
            </a: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诺拉斯特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说</a:t>
            </a: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：“我读剧本的时候产生了一个这样的想法，如果里面所记录的事情真的</a:t>
            </a: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有可能发生在全世界任何一个国家或村落里的话</a:t>
            </a: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，</a:t>
            </a: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确实需要有人为此点亮一盏明灯</a:t>
            </a: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，让更多人知道，原来在文明社会，仍然有这么多野蛮的事情发生。”</a:t>
            </a:r>
          </a:p>
        </p:txBody>
      </p:sp>
    </p:spTree>
    <p:extLst>
      <p:ext uri="{BB962C8B-B14F-4D97-AF65-F5344CB8AC3E}">
        <p14:creationId xmlns:p14="http://schemas.microsoft.com/office/powerpoint/2010/main" val="2666742934"/>
      </p:ext>
    </p:extLst>
  </p:cSld>
  <p:clrMapOvr>
    <a:masterClrMapping/>
  </p:clrMapOvr>
  <p:transition spd="slow">
    <p:comb dir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58115" y="1871980"/>
            <a:ext cx="8930640" cy="2225040"/>
          </a:xfrm>
          <a:prstGeom prst="rect">
            <a:avLst/>
          </a:prstGeom>
          <a:solidFill>
            <a:schemeClr val="bg1">
              <a:alpha val="79000"/>
            </a:schemeClr>
          </a:solidFill>
          <a:ln w="28575" cmpd="sng">
            <a:solidFill>
              <a:schemeClr val="tx1"/>
            </a:solidFill>
            <a:prstDash val="solid"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 </a:t>
            </a: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鲁迅在文章《我怎么做起小说来》中说：“我也并没有要将小说抬进‘文苑’里的意思，</a:t>
            </a: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不过想利用他的力量，来改良社会</a:t>
            </a: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。”“所以我的取材，多采自病态社会的不幸的人们中，意思是在</a:t>
            </a: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揭出病苦，引起疗救的注意</a:t>
            </a: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。”</a:t>
            </a:r>
          </a:p>
        </p:txBody>
      </p:sp>
    </p:spTree>
    <p:extLst>
      <p:ext uri="{BB962C8B-B14F-4D97-AF65-F5344CB8AC3E}">
        <p14:creationId xmlns:p14="http://schemas.microsoft.com/office/powerpoint/2010/main" val="2837679944"/>
      </p:ext>
    </p:extLst>
  </p:cSld>
  <p:clrMapOvr>
    <a:masterClrMapping/>
  </p:clrMapOvr>
  <p:transition spd="slow">
    <p:randomBar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20980" y="2760980"/>
            <a:ext cx="8598535" cy="518160"/>
          </a:xfrm>
          <a:prstGeom prst="rect">
            <a:avLst/>
          </a:prstGeom>
          <a:solidFill>
            <a:schemeClr val="bg1">
              <a:alpha val="79000"/>
            </a:schemeClr>
          </a:solidFill>
          <a:ln w="28575" cmpd="sng">
            <a:solidFill>
              <a:schemeClr val="tx1"/>
            </a:solidFill>
            <a:prstDash val="solid"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“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看客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”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与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“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吃瓜群众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”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：</a:t>
            </a: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都是没有了灵魂的人</a:t>
            </a:r>
          </a:p>
        </p:txBody>
      </p:sp>
      <p:pic>
        <p:nvPicPr>
          <p:cNvPr id="13" name="Picture 3" descr="F:\PPT 任务\水晶图片\抠图PNG\墨痕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43578"/>
            <a:ext cx="7001342" cy="714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6318759"/>
      </p:ext>
    </p:extLst>
  </p:cSld>
  <p:clrMapOvr>
    <a:masterClrMapping/>
  </p:clrMapOvr>
  <p:transition spd="slow">
    <p:comb dir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5">
            <a:extLst>
              <a:ext uri="{FF2B5EF4-FFF2-40B4-BE49-F238E27FC236}">
                <a16:creationId xmlns:a16="http://schemas.microsoft.com/office/drawing/2014/main" id="{B70E281E-44F4-464A-866C-A81510276D8B}"/>
              </a:ext>
            </a:extLst>
          </p:cNvPr>
          <p:cNvSpPr txBox="1"/>
          <p:nvPr/>
        </p:nvSpPr>
        <p:spPr>
          <a:xfrm>
            <a:off x="126365" y="2062480"/>
            <a:ext cx="8898890" cy="2893100"/>
          </a:xfrm>
          <a:prstGeom prst="rect">
            <a:avLst/>
          </a:prstGeom>
          <a:solidFill>
            <a:schemeClr val="bg1">
              <a:alpha val="79000"/>
            </a:schemeClr>
          </a:solidFill>
          <a:ln w="28575" cmpd="sng">
            <a:solidFill>
              <a:schemeClr val="tx1"/>
            </a:solidFill>
            <a:prstDash val="solid"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【小结】</a:t>
            </a:r>
          </a:p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  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祝福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揭露了吃人的社会制度和封建礼教的罪恶，</a:t>
            </a: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这种非人的观念杀死的不只是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祥林嫂</a:t>
            </a: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，</a:t>
            </a: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而是生活在其中的所有人</a:t>
            </a: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，祥林嫂以及像她一样的人物存在的意义是唤醒人们的良知，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人应该要</a:t>
            </a: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作为一个真正的人而活着</a:t>
            </a:r>
            <a:r>
              <a:rPr kumimoji="0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。　　</a:t>
            </a:r>
          </a:p>
        </p:txBody>
      </p:sp>
    </p:spTree>
    <p:extLst>
      <p:ext uri="{BB962C8B-B14F-4D97-AF65-F5344CB8AC3E}">
        <p14:creationId xmlns:p14="http://schemas.microsoft.com/office/powerpoint/2010/main" val="3506156355"/>
      </p:ext>
    </p:extLst>
  </p:cSld>
  <p:clrMapOvr>
    <a:masterClrMapping/>
  </p:clrMapOvr>
  <p:transition spd="slow">
    <p:cover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F:\PPT 任务\水晶图片\抠图PNG\墨痕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29330"/>
            <a:ext cx="7001342" cy="714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3071802" y="642918"/>
            <a:ext cx="6215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祥林嫂一步一步走向死亡</a:t>
            </a:r>
          </a:p>
        </p:txBody>
      </p:sp>
      <p:pic>
        <p:nvPicPr>
          <p:cNvPr id="24" name="图片 4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128" b="78079" l="9859" r="898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7488"/>
          <a:stretch>
            <a:fillRect/>
          </a:stretch>
        </p:blipFill>
        <p:spPr bwMode="auto">
          <a:xfrm>
            <a:off x="1928794" y="214290"/>
            <a:ext cx="1297325" cy="1224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Box 6"/>
          <p:cNvSpPr txBox="1">
            <a:spLocks noChangeArrowheads="1"/>
          </p:cNvSpPr>
          <p:nvPr/>
        </p:nvSpPr>
        <p:spPr bwMode="auto">
          <a:xfrm>
            <a:off x="2285984" y="642918"/>
            <a:ext cx="504366" cy="646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/>
            <a:r>
              <a:rPr lang="en-US" altLang="zh-CN" sz="3600" b="1" dirty="0">
                <a:latin typeface="黑体" pitchFamily="49" charset="-122"/>
                <a:ea typeface="黑体" pitchFamily="49" charset="-122"/>
              </a:rPr>
              <a:t>5</a:t>
            </a:r>
            <a:endParaRPr lang="zh-CN" altLang="en-US" sz="36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357290" y="1357298"/>
            <a:ext cx="72866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外貌的变化到精神的变化：眼神</a:t>
            </a:r>
            <a:endParaRPr lang="en-US" altLang="zh-CN" sz="3600" b="1" dirty="0"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85786" y="2571744"/>
            <a:ext cx="78581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鲁迅说：“要极俭省的画出一个人的特点，最好是画他的眼睛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-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倘若画了全副的头发，即使细得逼真，也毫无意义”。</a:t>
            </a:r>
            <a:endParaRPr lang="en-US" altLang="zh-CN" sz="2000" b="1" dirty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                                  ——《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我怎么做起小说来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》</a:t>
            </a:r>
            <a:endParaRPr lang="zh-CN" altLang="en-US" sz="20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7158" y="4214818"/>
            <a:ext cx="6715172" cy="1405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鲁迅：“并不细画须眉，并不写上名字，不过寥寥几笔，而神情毕肖”。</a:t>
            </a:r>
            <a:endParaRPr lang="en-US" altLang="zh-CN" sz="2000" b="1" dirty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                       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——《</a:t>
            </a:r>
            <a:r>
              <a:rPr lang="zh-CN" altLang="en-US" sz="2000" b="1" dirty="0">
                <a:latin typeface="黑体" pitchFamily="49" charset="-122"/>
                <a:ea typeface="黑体" pitchFamily="49" charset="-122"/>
              </a:rPr>
              <a:t>五论“文人相轻”明术</a:t>
            </a:r>
            <a:r>
              <a:rPr lang="en-US" altLang="zh-CN" sz="2000" b="1" dirty="0">
                <a:latin typeface="黑体" pitchFamily="49" charset="-122"/>
                <a:ea typeface="黑体" pitchFamily="49" charset="-122"/>
              </a:rPr>
              <a:t>》</a:t>
            </a:r>
            <a:endParaRPr lang="zh-CN" altLang="en-US" sz="2000" b="1" dirty="0"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86499595"/>
      </p:ext>
    </p:extLst>
  </p:cSld>
  <p:clrMapOvr>
    <a:masterClrMapping/>
  </p:clrMapOvr>
  <p:transition spd="slow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3071802" y="642918"/>
            <a:ext cx="6215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祥林嫂一步一步走向死亡</a:t>
            </a:r>
          </a:p>
        </p:txBody>
      </p:sp>
      <p:pic>
        <p:nvPicPr>
          <p:cNvPr id="24" name="图片 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128" b="78079" l="9859" r="898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7488"/>
          <a:stretch>
            <a:fillRect/>
          </a:stretch>
        </p:blipFill>
        <p:spPr bwMode="auto">
          <a:xfrm>
            <a:off x="1928794" y="214290"/>
            <a:ext cx="1297325" cy="1224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Box 6"/>
          <p:cNvSpPr txBox="1">
            <a:spLocks noChangeArrowheads="1"/>
          </p:cNvSpPr>
          <p:nvPr/>
        </p:nvSpPr>
        <p:spPr bwMode="auto">
          <a:xfrm>
            <a:off x="2285984" y="642918"/>
            <a:ext cx="504366" cy="646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5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39421" y="1069036"/>
            <a:ext cx="7872601" cy="793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肖像描写突出眼神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——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塑造人物形象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</p:txBody>
      </p:sp>
      <p:graphicFrame>
        <p:nvGraphicFramePr>
          <p:cNvPr id="22" name="表格 21">
            <a:extLst>
              <a:ext uri="{FF2B5EF4-FFF2-40B4-BE49-F238E27FC236}">
                <a16:creationId xmlns:a16="http://schemas.microsoft.com/office/drawing/2014/main" id="{F37D13C6-8DB3-4202-90FD-D261D655F0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5394176"/>
              </p:ext>
            </p:extLst>
          </p:nvPr>
        </p:nvGraphicFramePr>
        <p:xfrm>
          <a:off x="323528" y="1988840"/>
          <a:ext cx="8640960" cy="448968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4071267964"/>
                    </a:ext>
                  </a:extLst>
                </a:gridCol>
                <a:gridCol w="4752528">
                  <a:extLst>
                    <a:ext uri="{9D8B030D-6E8A-4147-A177-3AD203B41FA5}">
                      <a16:colId xmlns:a16="http://schemas.microsoft.com/office/drawing/2014/main" val="3018101896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2184292545"/>
                    </a:ext>
                  </a:extLst>
                </a:gridCol>
              </a:tblGrid>
              <a:tr h="672075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dirty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眼神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dirty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反映了什么？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69093346"/>
                  </a:ext>
                </a:extLst>
              </a:tr>
              <a:tr h="67207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CN" altLang="en-US" sz="2400" b="1" i="0" u="none" strike="noStrike" kern="1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初到鲁镇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03382597"/>
                  </a:ext>
                </a:extLst>
              </a:tr>
              <a:tr h="67207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CN" altLang="en-US" sz="2400" b="1" i="0" u="none" strike="noStrike" kern="1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再到鲁镇</a:t>
                      </a:r>
                    </a:p>
                    <a:p>
                      <a:pPr algn="ctr"/>
                      <a:endParaRPr lang="zh-CN" altLang="en-US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56803738"/>
                  </a:ext>
                </a:extLst>
              </a:tr>
              <a:tr h="67207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CN" altLang="en-US" sz="2400" b="1" i="0" u="none" strike="noStrike" kern="1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捐门槛前</a:t>
                      </a:r>
                      <a:endParaRPr kumimoji="0" lang="en-US" altLang="zh-CN" sz="2400" b="1" i="0" u="none" strike="noStrike" kern="1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  <a:p>
                      <a:pPr algn="ctr"/>
                      <a:endParaRPr lang="zh-CN" altLang="en-US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18064345"/>
                  </a:ext>
                </a:extLst>
              </a:tr>
              <a:tr h="67207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CN" altLang="en-US" sz="2400" b="1" i="0" u="none" strike="noStrike" kern="1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捐门槛后</a:t>
                      </a:r>
                    </a:p>
                    <a:p>
                      <a:pPr algn="ctr"/>
                      <a:endParaRPr lang="zh-CN" altLang="en-US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00239663"/>
                  </a:ext>
                </a:extLst>
              </a:tr>
              <a:tr h="67207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CN" altLang="en-US" sz="2400" b="1" i="0" u="none" strike="noStrike" kern="1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黑体" pitchFamily="49" charset="-122"/>
                          <a:ea typeface="黑体" pitchFamily="49" charset="-122"/>
                          <a:cs typeface="Times New Roman"/>
                        </a:rPr>
                        <a:t>临终前</a:t>
                      </a:r>
                    </a:p>
                    <a:p>
                      <a:pPr algn="ctr"/>
                      <a:endParaRPr lang="zh-CN" altLang="en-US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19639483"/>
                  </a:ext>
                </a:extLst>
              </a:tr>
            </a:tbl>
          </a:graphicData>
        </a:graphic>
      </p:graphicFrame>
      <p:sp>
        <p:nvSpPr>
          <p:cNvPr id="26" name="TextBox 11">
            <a:extLst>
              <a:ext uri="{FF2B5EF4-FFF2-40B4-BE49-F238E27FC236}">
                <a16:creationId xmlns:a16="http://schemas.microsoft.com/office/drawing/2014/main" id="{FFD8E4C2-7F3A-46B0-B984-0D330A822AB9}"/>
              </a:ext>
            </a:extLst>
          </p:cNvPr>
          <p:cNvSpPr txBox="1"/>
          <p:nvPr/>
        </p:nvSpPr>
        <p:spPr>
          <a:xfrm>
            <a:off x="1815091" y="2796521"/>
            <a:ext cx="20282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顺着眼</a:t>
            </a:r>
          </a:p>
        </p:txBody>
      </p:sp>
      <p:sp>
        <p:nvSpPr>
          <p:cNvPr id="27" name="TextBox 13">
            <a:extLst>
              <a:ext uri="{FF2B5EF4-FFF2-40B4-BE49-F238E27FC236}">
                <a16:creationId xmlns:a16="http://schemas.microsoft.com/office/drawing/2014/main" id="{208040AA-48CC-490A-B8A5-00A02A3A8CDA}"/>
              </a:ext>
            </a:extLst>
          </p:cNvPr>
          <p:cNvSpPr txBox="1"/>
          <p:nvPr/>
        </p:nvSpPr>
        <p:spPr>
          <a:xfrm>
            <a:off x="1763687" y="3293346"/>
            <a:ext cx="47465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/>
              <a:t>带些泪痕，眼光也没有先前那样精神了</a:t>
            </a:r>
          </a:p>
        </p:txBody>
      </p:sp>
      <p:sp>
        <p:nvSpPr>
          <p:cNvPr id="28" name="TextBox 14">
            <a:extLst>
              <a:ext uri="{FF2B5EF4-FFF2-40B4-BE49-F238E27FC236}">
                <a16:creationId xmlns:a16="http://schemas.microsoft.com/office/drawing/2014/main" id="{C1AA27A4-32E4-4060-A557-A4F005A3FE36}"/>
              </a:ext>
            </a:extLst>
          </p:cNvPr>
          <p:cNvSpPr txBox="1"/>
          <p:nvPr/>
        </p:nvSpPr>
        <p:spPr>
          <a:xfrm>
            <a:off x="1938179" y="4233683"/>
            <a:ext cx="457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两眼上便都围着大眼圈</a:t>
            </a:r>
          </a:p>
        </p:txBody>
      </p:sp>
      <p:sp>
        <p:nvSpPr>
          <p:cNvPr id="29" name="TextBox 15">
            <a:extLst>
              <a:ext uri="{FF2B5EF4-FFF2-40B4-BE49-F238E27FC236}">
                <a16:creationId xmlns:a16="http://schemas.microsoft.com/office/drawing/2014/main" id="{AF53F19B-DF37-4A17-BC5A-C3D009EC6B57}"/>
              </a:ext>
            </a:extLst>
          </p:cNvPr>
          <p:cNvSpPr txBox="1"/>
          <p:nvPr/>
        </p:nvSpPr>
        <p:spPr>
          <a:xfrm>
            <a:off x="1938179" y="4992118"/>
            <a:ext cx="457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眼光也分外有神</a:t>
            </a:r>
          </a:p>
        </p:txBody>
      </p:sp>
      <p:sp>
        <p:nvSpPr>
          <p:cNvPr id="30" name="TextBox 16">
            <a:extLst>
              <a:ext uri="{FF2B5EF4-FFF2-40B4-BE49-F238E27FC236}">
                <a16:creationId xmlns:a16="http://schemas.microsoft.com/office/drawing/2014/main" id="{DD6517D6-3E4F-4B5A-A140-F35F38580B47}"/>
              </a:ext>
            </a:extLst>
          </p:cNvPr>
          <p:cNvSpPr txBox="1"/>
          <p:nvPr/>
        </p:nvSpPr>
        <p:spPr>
          <a:xfrm>
            <a:off x="1827177" y="5673217"/>
            <a:ext cx="47940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/>
              <a:t>只是那</a:t>
            </a:r>
            <a:r>
              <a:rPr lang="zh-CN" altLang="en-US" sz="2400" b="1" dirty="0">
                <a:latin typeface="+mn-ea"/>
              </a:rPr>
              <a:t>眼珠间或一轮</a:t>
            </a:r>
            <a:r>
              <a:rPr lang="en-US" altLang="zh-CN" sz="2400" b="1" dirty="0">
                <a:latin typeface="+mn-ea"/>
              </a:rPr>
              <a:t>……</a:t>
            </a:r>
            <a:r>
              <a:rPr lang="zh-CN" altLang="en-US" sz="2400" b="1" dirty="0">
                <a:latin typeface="+mn-ea"/>
              </a:rPr>
              <a:t>她是一个活物</a:t>
            </a:r>
            <a:r>
              <a:rPr lang="en-US" altLang="zh-CN" sz="2400" b="1" dirty="0">
                <a:latin typeface="+mn-ea"/>
              </a:rPr>
              <a:t>……</a:t>
            </a:r>
            <a:endParaRPr lang="zh-CN" altLang="en-US" sz="2400" b="1" dirty="0">
              <a:latin typeface="+mn-ea"/>
            </a:endParaRPr>
          </a:p>
        </p:txBody>
      </p:sp>
      <p:sp>
        <p:nvSpPr>
          <p:cNvPr id="31" name="TextBox 11">
            <a:extLst>
              <a:ext uri="{FF2B5EF4-FFF2-40B4-BE49-F238E27FC236}">
                <a16:creationId xmlns:a16="http://schemas.microsoft.com/office/drawing/2014/main" id="{974CD810-20B5-45FE-BF11-E3FF2C06C042}"/>
              </a:ext>
            </a:extLst>
          </p:cNvPr>
          <p:cNvSpPr txBox="1"/>
          <p:nvPr/>
        </p:nvSpPr>
        <p:spPr>
          <a:xfrm>
            <a:off x="6929480" y="2717269"/>
            <a:ext cx="1728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安分守己</a:t>
            </a:r>
          </a:p>
        </p:txBody>
      </p:sp>
      <p:sp>
        <p:nvSpPr>
          <p:cNvPr id="32" name="TextBox 11">
            <a:extLst>
              <a:ext uri="{FF2B5EF4-FFF2-40B4-BE49-F238E27FC236}">
                <a16:creationId xmlns:a16="http://schemas.microsoft.com/office/drawing/2014/main" id="{B51C302E-22C5-40C5-AEE2-905462C0A728}"/>
              </a:ext>
            </a:extLst>
          </p:cNvPr>
          <p:cNvSpPr txBox="1"/>
          <p:nvPr/>
        </p:nvSpPr>
        <p:spPr>
          <a:xfrm>
            <a:off x="7290622" y="4178820"/>
            <a:ext cx="10061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麻木</a:t>
            </a:r>
          </a:p>
        </p:txBody>
      </p:sp>
      <p:sp>
        <p:nvSpPr>
          <p:cNvPr id="33" name="TextBox 11">
            <a:extLst>
              <a:ext uri="{FF2B5EF4-FFF2-40B4-BE49-F238E27FC236}">
                <a16:creationId xmlns:a16="http://schemas.microsoft.com/office/drawing/2014/main" id="{02FB1BCF-7160-4CB4-9E3C-B960E2F90BC7}"/>
              </a:ext>
            </a:extLst>
          </p:cNvPr>
          <p:cNvSpPr txBox="1"/>
          <p:nvPr/>
        </p:nvSpPr>
        <p:spPr>
          <a:xfrm>
            <a:off x="6929480" y="4995623"/>
            <a:ext cx="1728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怀抱希望</a:t>
            </a:r>
          </a:p>
        </p:txBody>
      </p:sp>
      <p:sp>
        <p:nvSpPr>
          <p:cNvPr id="34" name="TextBox 11">
            <a:extLst>
              <a:ext uri="{FF2B5EF4-FFF2-40B4-BE49-F238E27FC236}">
                <a16:creationId xmlns:a16="http://schemas.microsoft.com/office/drawing/2014/main" id="{0B3A0D7F-FD63-4493-9B57-8C684A7DB334}"/>
              </a:ext>
            </a:extLst>
          </p:cNvPr>
          <p:cNvSpPr txBox="1"/>
          <p:nvPr/>
        </p:nvSpPr>
        <p:spPr>
          <a:xfrm>
            <a:off x="7290622" y="3371169"/>
            <a:ext cx="10061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痛苦</a:t>
            </a:r>
          </a:p>
        </p:txBody>
      </p:sp>
      <p:sp>
        <p:nvSpPr>
          <p:cNvPr id="35" name="TextBox 11">
            <a:extLst>
              <a:ext uri="{FF2B5EF4-FFF2-40B4-BE49-F238E27FC236}">
                <a16:creationId xmlns:a16="http://schemas.microsoft.com/office/drawing/2014/main" id="{01E1A0BB-1344-4758-9D0A-5C415F7F1782}"/>
              </a:ext>
            </a:extLst>
          </p:cNvPr>
          <p:cNvSpPr txBox="1"/>
          <p:nvPr/>
        </p:nvSpPr>
        <p:spPr>
          <a:xfrm>
            <a:off x="6929480" y="5785898"/>
            <a:ext cx="1728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行尸走肉</a:t>
            </a:r>
          </a:p>
        </p:txBody>
      </p:sp>
    </p:spTree>
    <p:extLst>
      <p:ext uri="{BB962C8B-B14F-4D97-AF65-F5344CB8AC3E}">
        <p14:creationId xmlns:p14="http://schemas.microsoft.com/office/powerpoint/2010/main" val="782858686"/>
      </p:ext>
    </p:extLst>
  </p:cSld>
  <p:clrMapOvr>
    <a:masterClrMapping/>
  </p:clrMapOvr>
  <p:transition spd="slow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F:\PPT 任务\水晶图片\抠图PNG\墨痕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43578"/>
            <a:ext cx="7001342" cy="714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3995936" y="592967"/>
            <a:ext cx="49291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为何以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《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祝福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》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为题？</a:t>
            </a:r>
          </a:p>
        </p:txBody>
      </p:sp>
      <p:pic>
        <p:nvPicPr>
          <p:cNvPr id="24" name="图片 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128" b="78079" l="9859" r="898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7488"/>
          <a:stretch>
            <a:fillRect/>
          </a:stretch>
        </p:blipFill>
        <p:spPr bwMode="auto">
          <a:xfrm>
            <a:off x="2843808" y="239432"/>
            <a:ext cx="1297325" cy="1224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Box 6"/>
          <p:cNvSpPr txBox="1">
            <a:spLocks noChangeArrowheads="1"/>
          </p:cNvSpPr>
          <p:nvPr/>
        </p:nvSpPr>
        <p:spPr bwMode="auto">
          <a:xfrm>
            <a:off x="3200998" y="525208"/>
            <a:ext cx="504366" cy="646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6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9532" y="1817501"/>
            <a:ext cx="8424936" cy="3222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现代汉语词典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祝福：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）原指祈求上帝赐福，后来指祝人平安和幸福。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）我国某些地区的旧俗，除夕祭祀天地，祈求赐福。</a:t>
            </a:r>
          </a:p>
        </p:txBody>
      </p:sp>
    </p:spTree>
    <p:extLst>
      <p:ext uri="{BB962C8B-B14F-4D97-AF65-F5344CB8AC3E}">
        <p14:creationId xmlns:p14="http://schemas.microsoft.com/office/powerpoint/2010/main" val="1646363013"/>
      </p:ext>
    </p:extLst>
  </p:cSld>
  <p:clrMapOvr>
    <a:masterClrMapping/>
  </p:clrMapOvr>
  <p:transition spd="slow">
    <p:zo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F:\PPT 任务\水晶图片\抠图PNG\墨痕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43578"/>
            <a:ext cx="7001342" cy="714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45738" y="1146568"/>
            <a:ext cx="9144000" cy="2308324"/>
          </a:xfrm>
          <a:prstGeom prst="rect">
            <a:avLst/>
          </a:prstGeom>
          <a:solidFill>
            <a:schemeClr val="bg1">
              <a:alpha val="68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（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）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用热闹忙碌的气氛烘托沉闷悲凉的氛围。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这个在文章里有体现（找原文）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——“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将鲁镇乱成一团糟”等语句透露出作者对这种气氛的反感和贬抑；“今年自然也如此”透露出习俗依然未变，揭示了祥林嫂悲剧的社会基础，预示了她悲剧命运的必然性。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866873" y="212915"/>
            <a:ext cx="53228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环境描写：为何以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祝福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为题？</a:t>
            </a:r>
          </a:p>
        </p:txBody>
      </p:sp>
      <p:pic>
        <p:nvPicPr>
          <p:cNvPr id="24" name="图片 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128" b="78079" l="9859" r="898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7488"/>
          <a:stretch>
            <a:fillRect/>
          </a:stretch>
        </p:blipFill>
        <p:spPr bwMode="auto">
          <a:xfrm>
            <a:off x="2714612" y="-285776"/>
            <a:ext cx="1297325" cy="1224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Box 6"/>
          <p:cNvSpPr txBox="1">
            <a:spLocks noChangeArrowheads="1"/>
          </p:cNvSpPr>
          <p:nvPr/>
        </p:nvSpPr>
        <p:spPr bwMode="auto">
          <a:xfrm>
            <a:off x="3071802" y="0"/>
            <a:ext cx="504366" cy="646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6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38" y="3573016"/>
            <a:ext cx="9144000" cy="1754326"/>
          </a:xfrm>
          <a:prstGeom prst="rect">
            <a:avLst/>
          </a:prstGeom>
          <a:solidFill>
            <a:schemeClr val="bg1">
              <a:alpha val="68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（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）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强烈的反衬，更体现出主题的深刻性。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这是一种求福的祭祀活动，但底层人民却无福可言。像祥林嫂最后她沦落到沿街乞讨，在鲁镇一年一度的“祝福”的鞭炮声中，惨死在街头。</a:t>
            </a:r>
          </a:p>
        </p:txBody>
      </p:sp>
    </p:spTree>
    <p:extLst>
      <p:ext uri="{BB962C8B-B14F-4D97-AF65-F5344CB8AC3E}">
        <p14:creationId xmlns:p14="http://schemas.microsoft.com/office/powerpoint/2010/main" val="1754138939"/>
      </p:ext>
    </p:ext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99392"/>
            <a:ext cx="9395679" cy="7146032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2908" y="2000240"/>
            <a:ext cx="6768752" cy="5030698"/>
          </a:xfrm>
          <a:prstGeom prst="rect">
            <a:avLst/>
          </a:prstGeom>
        </p:spPr>
      </p:pic>
      <p:pic>
        <p:nvPicPr>
          <p:cNvPr id="8" name="图片 4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128" b="78079" l="9859" r="898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7488"/>
          <a:stretch>
            <a:fillRect/>
          </a:stretch>
        </p:blipFill>
        <p:spPr bwMode="auto">
          <a:xfrm>
            <a:off x="3923337" y="110690"/>
            <a:ext cx="1297325" cy="1224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4280527" y="396466"/>
            <a:ext cx="504366" cy="646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/>
            <a:r>
              <a:rPr lang="en-US" altLang="zh-CN" sz="3600" b="1" dirty="0">
                <a:latin typeface="黑体" pitchFamily="49" charset="-122"/>
                <a:ea typeface="黑体" pitchFamily="49" charset="-122"/>
              </a:rPr>
              <a:t>7</a:t>
            </a:r>
            <a:endParaRPr lang="zh-CN" altLang="en-US" sz="36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" name="TextBox 3">
            <a:extLst>
              <a:ext uri="{FF2B5EF4-FFF2-40B4-BE49-F238E27FC236}">
                <a16:creationId xmlns:a16="http://schemas.microsoft.com/office/drawing/2014/main" id="{5077E09B-0F4D-4E34-BD3D-C72029AC812D}"/>
              </a:ext>
            </a:extLst>
          </p:cNvPr>
          <p:cNvSpPr txBox="1"/>
          <p:nvPr/>
        </p:nvSpPr>
        <p:spPr>
          <a:xfrm>
            <a:off x="83502" y="1772735"/>
            <a:ext cx="8976995" cy="39319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作业：1956年拍的电影《祝福》的结尾对小说作了这样的改编：祥林嫂捐了门槛“赎罪”后却仍被鲁镇的人鄙夷，她愤然举起菜刀，砍向自己曾寄予无限希望的门槛。你认为这种改编是否符合小说中祥林嫂的思想性格？从文中找依据说说理由。如果从现代社会的思想观念角度来说，你又有什么样的看法？</a:t>
            </a:r>
          </a:p>
        </p:txBody>
      </p:sp>
    </p:spTree>
    <p:extLst>
      <p:ext uri="{BB962C8B-B14F-4D97-AF65-F5344CB8AC3E}">
        <p14:creationId xmlns:p14="http://schemas.microsoft.com/office/powerpoint/2010/main" val="202482931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3071802" y="142852"/>
            <a:ext cx="60721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latin typeface="隶书" pitchFamily="49" charset="-122"/>
                <a:ea typeface="隶书" pitchFamily="49" charset="-122"/>
              </a:rPr>
              <a:t>分析人物形象：读其言、观其行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285984" y="1000108"/>
            <a:ext cx="6000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）从</a:t>
            </a:r>
            <a:r>
              <a:rPr lang="zh-CN" altLang="en-US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四叔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视角叙述祥林嫂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285984" y="2643182"/>
            <a:ext cx="5643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）从</a:t>
            </a:r>
            <a:r>
              <a:rPr lang="zh-CN" altLang="en-US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卫老婆子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视角叙述祥林嫂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285984" y="3571876"/>
            <a:ext cx="5143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）从</a:t>
            </a:r>
            <a:r>
              <a:rPr lang="zh-CN" altLang="en-US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柳妈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视角叙述祥林嫂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285984" y="4572008"/>
            <a:ext cx="58579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5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）从</a:t>
            </a:r>
            <a:r>
              <a:rPr lang="zh-CN" altLang="en-US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“我”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的视角叙述祥林嫂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285984" y="5500702"/>
            <a:ext cx="4643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6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）从</a:t>
            </a:r>
            <a:r>
              <a:rPr lang="zh-CN" altLang="en-US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祥林嫂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的视角叙述</a:t>
            </a:r>
          </a:p>
        </p:txBody>
      </p:sp>
      <p:pic>
        <p:nvPicPr>
          <p:cNvPr id="32" name="图片 4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128" b="78079" l="9859" r="898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7488"/>
          <a:stretch>
            <a:fillRect/>
          </a:stretch>
        </p:blipFill>
        <p:spPr bwMode="auto">
          <a:xfrm>
            <a:off x="2071670" y="-285776"/>
            <a:ext cx="1297325" cy="1224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TextBox 6"/>
          <p:cNvSpPr txBox="1">
            <a:spLocks noChangeArrowheads="1"/>
          </p:cNvSpPr>
          <p:nvPr/>
        </p:nvSpPr>
        <p:spPr bwMode="auto">
          <a:xfrm>
            <a:off x="2357422" y="214290"/>
            <a:ext cx="504366" cy="646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/>
            <a:r>
              <a:rPr lang="en-US" altLang="zh-CN" sz="3600" b="1" dirty="0">
                <a:latin typeface="叶根友毛笔行书" pitchFamily="2" charset="-122"/>
                <a:ea typeface="叶根友毛笔行书" pitchFamily="2" charset="-122"/>
              </a:rPr>
              <a:t>3</a:t>
            </a:r>
            <a:endParaRPr lang="zh-CN" altLang="en-US" sz="3600" b="1" dirty="0">
              <a:latin typeface="叶根友毛笔行书" pitchFamily="2" charset="-122"/>
              <a:ea typeface="叶根友毛笔行书" pitchFamily="2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285984" y="1785926"/>
            <a:ext cx="50720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）从</a:t>
            </a:r>
            <a:r>
              <a:rPr lang="zh-CN" altLang="en-US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四婶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视角叙述祥林嫂</a:t>
            </a:r>
          </a:p>
        </p:txBody>
      </p:sp>
    </p:spTree>
    <p:extLst>
      <p:ext uri="{BB962C8B-B14F-4D97-AF65-F5344CB8AC3E}">
        <p14:creationId xmlns:p14="http://schemas.microsoft.com/office/powerpoint/2010/main" val="486499595"/>
      </p:ext>
    </p:extLst>
  </p:cSld>
  <p:clrMapOvr>
    <a:masterClrMapping/>
  </p:clrMapOvr>
  <p:transition spd="slow">
    <p:split orient="vert"/>
  </p:transition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1536</TotalTime>
  <Words>1743</Words>
  <Application>Microsoft Office PowerPoint</Application>
  <PresentationFormat>全屏显示(4:3)</PresentationFormat>
  <Paragraphs>183</Paragraphs>
  <Slides>34</Slides>
  <Notes>8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34</vt:i4>
      </vt:variant>
    </vt:vector>
  </HeadingPairs>
  <TitlesOfParts>
    <vt:vector size="48" baseType="lpstr">
      <vt:lpstr>-apple-system-font</vt:lpstr>
      <vt:lpstr>等线</vt:lpstr>
      <vt:lpstr>黑体</vt:lpstr>
      <vt:lpstr>华文新魏</vt:lpstr>
      <vt:lpstr>楷体</vt:lpstr>
      <vt:lpstr>隶书</vt:lpstr>
      <vt:lpstr>宋体</vt:lpstr>
      <vt:lpstr>叶根友毛笔行书</vt:lpstr>
      <vt:lpstr>Arial</vt:lpstr>
      <vt:lpstr>Arial</vt:lpstr>
      <vt:lpstr>Calibri</vt:lpstr>
      <vt:lpstr>Times New Roman</vt:lpstr>
      <vt:lpstr>Office 主题​​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zjt</dc:creator>
  <cp:lastModifiedBy>zhao</cp:lastModifiedBy>
  <cp:revision>83</cp:revision>
  <dcterms:created xsi:type="dcterms:W3CDTF">2012-05-22T10:03:25Z</dcterms:created>
  <dcterms:modified xsi:type="dcterms:W3CDTF">2018-05-14T01:50:45Z</dcterms:modified>
</cp:coreProperties>
</file>