
<file path=[Content_Types].xml><?xml version="1.0" encoding="utf-8"?>
<Types xmlns="http://schemas.openxmlformats.org/package/2006/content-types">
  <Default Extension="jpeg" ContentType="image/jpeg"/>
  <Default Extension="wav" ContentType="audio/x-wav"/>
  <Default Extension="gif" ContentType="image/gi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260" r:id="rId3"/>
    <p:sldId id="261" r:id="rId4"/>
    <p:sldId id="262" r:id="rId5"/>
    <p:sldId id="259" r:id="rId6"/>
    <p:sldId id="263" r:id="rId7"/>
    <p:sldId id="264" r:id="rId9"/>
    <p:sldId id="268" r:id="rId10"/>
    <p:sldId id="266" r:id="rId11"/>
    <p:sldId id="267" r:id="rId12"/>
    <p:sldId id="269" r:id="rId13"/>
    <p:sldId id="270" r:id="rId14"/>
    <p:sldId id="271" r:id="rId15"/>
    <p:sldId id="272" r:id="rId16"/>
    <p:sldId id="273" r:id="rId17"/>
    <p:sldId id="274" r:id="rId18"/>
    <p:sldId id="275" r:id="rId19"/>
    <p:sldId id="276" r:id="rId20"/>
    <p:sldId id="277" r:id="rId21"/>
    <p:sldId id="278" r:id="rId22"/>
    <p:sldId id="279" r:id="rId23"/>
    <p:sldId id="289" r:id="rId24"/>
    <p:sldId id="280" r:id="rId25"/>
    <p:sldId id="281" r:id="rId26"/>
    <p:sldId id="257" r:id="rId27"/>
  </p:sldIdLst>
  <p:sldSz cx="9144000" cy="6858000" type="screen4x3"/>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249156" y="1279287"/>
            <a:ext cx="4605433"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lvl="0" eaLnBrk="0" hangingPunct="0"/>
            <a:r>
              <a:rPr lang="zh-CN" altLang="en-US" b="1">
                <a:solidFill>
                  <a:srgbClr val="FF0000"/>
                </a:solidFill>
                <a:latin typeface="Arial" panose="020B0604020202020204" pitchFamily="34" charset="0"/>
                <a:ea typeface="宋体" panose="02010600030101010101" pitchFamily="2" charset="-122"/>
                <a:sym typeface="+mn-ea"/>
              </a:rPr>
              <a:t>格物：</a:t>
            </a:r>
            <a:r>
              <a:rPr lang="zh-CN" altLang="en-US" b="1">
                <a:solidFill>
                  <a:srgbClr val="221C00"/>
                </a:solidFill>
                <a:latin typeface="Arial" panose="020B0604020202020204" pitchFamily="34" charset="0"/>
                <a:ea typeface="宋体" panose="02010600030101010101" pitchFamily="2" charset="-122"/>
                <a:sym typeface="+mn-ea"/>
              </a:rPr>
              <a:t>推究事物的道理。</a:t>
            </a:r>
            <a:br>
              <a:rPr lang="zh-CN" altLang="en-US" b="1">
                <a:solidFill>
                  <a:srgbClr val="FF0000"/>
                </a:solidFill>
                <a:latin typeface="Arial" panose="020B0604020202020204" pitchFamily="34" charset="0"/>
                <a:ea typeface="宋体" panose="02010600030101010101" pitchFamily="2" charset="-122"/>
                <a:sym typeface="+mn-ea"/>
              </a:rPr>
            </a:br>
            <a:r>
              <a:rPr lang="zh-CN" altLang="en-US" b="1">
                <a:solidFill>
                  <a:srgbClr val="FF0000"/>
                </a:solidFill>
                <a:latin typeface="Arial" panose="020B0604020202020204" pitchFamily="34" charset="0"/>
                <a:ea typeface="宋体" panose="02010600030101010101" pitchFamily="2" charset="-122"/>
                <a:sym typeface="+mn-ea"/>
              </a:rPr>
              <a:t>致知：</a:t>
            </a:r>
            <a:r>
              <a:rPr lang="zh-CN" altLang="en-US" b="1">
                <a:solidFill>
                  <a:srgbClr val="221C00"/>
                </a:solidFill>
                <a:latin typeface="Arial" panose="020B0604020202020204" pitchFamily="34" charset="0"/>
                <a:ea typeface="宋体" panose="02010600030101010101" pitchFamily="2" charset="-122"/>
                <a:sym typeface="+mn-ea"/>
              </a:rPr>
              <a:t>获取知识。</a:t>
            </a:r>
            <a:br>
              <a:rPr lang="zh-CN" altLang="en-US" b="1">
                <a:latin typeface="Arial" panose="020B0604020202020204" pitchFamily="34" charset="0"/>
                <a:ea typeface="宋体" panose="02010600030101010101" pitchFamily="2" charset="-122"/>
                <a:sym typeface="+mn-ea"/>
              </a:rPr>
            </a:br>
            <a:r>
              <a:rPr lang="zh-CN" altLang="en-US" b="1">
                <a:solidFill>
                  <a:srgbClr val="FF0000"/>
                </a:solidFill>
                <a:latin typeface="Arial" panose="020B0604020202020204" pitchFamily="34" charset="0"/>
                <a:ea typeface="宋体" panose="02010600030101010101" pitchFamily="2" charset="-122"/>
                <a:sym typeface="+mn-ea"/>
              </a:rPr>
              <a:t>正心 ：</a:t>
            </a:r>
            <a:r>
              <a:rPr lang="zh-CN" altLang="en-US" b="1">
                <a:solidFill>
                  <a:srgbClr val="221C00"/>
                </a:solidFill>
                <a:latin typeface="Arial" panose="020B0604020202020204" pitchFamily="34" charset="0"/>
                <a:ea typeface="宋体" panose="02010600030101010101" pitchFamily="2" charset="-122"/>
                <a:sym typeface="+mn-ea"/>
              </a:rPr>
              <a:t>端正心思。</a:t>
            </a:r>
            <a:endParaRPr lang="zh-CN" altLang="en-US" b="1">
              <a:solidFill>
                <a:srgbClr val="FF0000"/>
              </a:solidFill>
              <a:latin typeface="Arial" panose="020B0604020202020204" pitchFamily="34" charset="0"/>
              <a:ea typeface="宋体" panose="02010600030101010101" pitchFamily="2" charset="-122"/>
            </a:endParaRPr>
          </a:p>
          <a:p>
            <a:pPr lvl="0" eaLnBrk="0" hangingPunct="0"/>
            <a:r>
              <a:rPr lang="zh-CN" altLang="en-US" b="1">
                <a:solidFill>
                  <a:srgbClr val="FF0000"/>
                </a:solidFill>
                <a:latin typeface="Arial" panose="020B0604020202020204" pitchFamily="34" charset="0"/>
                <a:ea typeface="宋体" panose="02010600030101010101" pitchFamily="2" charset="-122"/>
                <a:sym typeface="+mn-ea"/>
              </a:rPr>
              <a:t>修身：</a:t>
            </a:r>
            <a:r>
              <a:rPr lang="zh-CN" altLang="en-US" b="1">
                <a:solidFill>
                  <a:srgbClr val="221C00"/>
                </a:solidFill>
                <a:latin typeface="Arial" panose="020B0604020202020204" pitchFamily="34" charset="0"/>
                <a:ea typeface="宋体" panose="02010600030101010101" pitchFamily="2" charset="-122"/>
                <a:sym typeface="+mn-ea"/>
              </a:rPr>
              <a:t>就是指努力提高自己的品德修养。</a:t>
            </a:r>
            <a:endParaRPr lang="zh-CN" altLang="en-US" b="1">
              <a:solidFill>
                <a:srgbClr val="FF0000"/>
              </a:solidFill>
              <a:latin typeface="Arial" panose="020B0604020202020204" pitchFamily="34" charset="0"/>
              <a:ea typeface="宋体" panose="02010600030101010101" pitchFamily="2" charset="-122"/>
            </a:endParaRPr>
          </a:p>
          <a:p>
            <a:pPr lvl="0" eaLnBrk="0" hangingPunct="0"/>
            <a:r>
              <a:rPr lang="zh-CN" altLang="en-US" b="1">
                <a:solidFill>
                  <a:srgbClr val="FF0000"/>
                </a:solidFill>
                <a:latin typeface="Arial" panose="020B0604020202020204" pitchFamily="34" charset="0"/>
                <a:ea typeface="宋体" panose="02010600030101010101" pitchFamily="2" charset="-122"/>
                <a:sym typeface="+mn-ea"/>
              </a:rPr>
              <a:t>齐家：</a:t>
            </a:r>
            <a:r>
              <a:rPr lang="zh-CN" altLang="en-US" b="1">
                <a:solidFill>
                  <a:srgbClr val="221C00"/>
                </a:solidFill>
                <a:latin typeface="Arial" panose="020B0604020202020204" pitchFamily="34" charset="0"/>
                <a:ea typeface="宋体" panose="02010600030101010101" pitchFamily="2" charset="-122"/>
                <a:sym typeface="+mn-ea"/>
              </a:rPr>
              <a:t>整齐家政。</a:t>
            </a:r>
            <a:endParaRPr lang="zh-CN" altLang="en-US" b="1">
              <a:latin typeface="Arial" panose="020B0604020202020204" pitchFamily="34" charset="0"/>
              <a:ea typeface="宋体" panose="02010600030101010101" pitchFamily="2" charset="-122"/>
            </a:endParaRPr>
          </a:p>
          <a:p>
            <a:pPr lvl="0" eaLnBrk="0" hangingPunct="0"/>
            <a:r>
              <a:rPr lang="zh-CN" altLang="en-US" b="1">
                <a:latin typeface="Arial" panose="020B0604020202020204" pitchFamily="34" charset="0"/>
                <a:ea typeface="宋体" panose="02010600030101010101" pitchFamily="2" charset="-122"/>
                <a:sym typeface="+mn-ea"/>
              </a:rPr>
              <a:t> </a:t>
            </a:r>
            <a:r>
              <a:rPr lang="zh-CN" altLang="en-US" b="1">
                <a:solidFill>
                  <a:srgbClr val="FF0000"/>
                </a:solidFill>
                <a:latin typeface="Arial" panose="020B0604020202020204" pitchFamily="34" charset="0"/>
                <a:ea typeface="宋体" panose="02010600030101010101" pitchFamily="2" charset="-122"/>
                <a:sym typeface="+mn-ea"/>
              </a:rPr>
              <a:t>抽象：</a:t>
            </a:r>
            <a:r>
              <a:rPr lang="zh-CN" altLang="en-US" b="1">
                <a:solidFill>
                  <a:srgbClr val="221C00"/>
                </a:solidFill>
                <a:latin typeface="Arial" panose="020B0604020202020204" pitchFamily="34" charset="0"/>
                <a:ea typeface="宋体" panose="02010600030101010101" pitchFamily="2" charset="-122"/>
                <a:sym typeface="+mn-ea"/>
              </a:rPr>
              <a:t>不能由具体经验到的，笼统的；空洞的。</a:t>
            </a:r>
            <a:endParaRPr lang="zh-CN" altLang="en-US" b="1">
              <a:solidFill>
                <a:srgbClr val="FF0000"/>
              </a:solidFill>
              <a:latin typeface="Arial" panose="020B0604020202020204" pitchFamily="34" charset="0"/>
              <a:ea typeface="宋体" panose="02010600030101010101" pitchFamily="2" charset="-122"/>
            </a:endParaRPr>
          </a:p>
          <a:p>
            <a:pPr lvl="0" eaLnBrk="0" hangingPunct="0"/>
            <a:r>
              <a:rPr lang="zh-CN" altLang="en-US" b="1">
                <a:solidFill>
                  <a:srgbClr val="FF0000"/>
                </a:solidFill>
                <a:latin typeface="Arial" panose="020B0604020202020204" pitchFamily="34" charset="0"/>
                <a:ea typeface="宋体" panose="02010600030101010101" pitchFamily="2" charset="-122"/>
                <a:sym typeface="+mn-ea"/>
              </a:rPr>
              <a:t>袖手旁观：</a:t>
            </a:r>
            <a:r>
              <a:rPr lang="zh-CN" altLang="en-US" b="1">
                <a:solidFill>
                  <a:srgbClr val="221C00"/>
                </a:solidFill>
                <a:latin typeface="Arial" panose="020B0604020202020204" pitchFamily="34" charset="0"/>
                <a:ea typeface="宋体" panose="02010600030101010101" pitchFamily="2" charset="-122"/>
                <a:sym typeface="+mn-ea"/>
              </a:rPr>
              <a:t>比喻置身事外或不协调别人。</a:t>
            </a:r>
            <a:endParaRPr lang="zh-CN" altLang="en-US" b="1">
              <a:solidFill>
                <a:srgbClr val="FF0000"/>
              </a:solidFill>
              <a:latin typeface="Arial" panose="020B0604020202020204" pitchFamily="34" charset="0"/>
              <a:ea typeface="宋体" panose="02010600030101010101" pitchFamily="2" charset="-122"/>
            </a:endParaRPr>
          </a:p>
          <a:p>
            <a:pPr lvl="0" eaLnBrk="0" hangingPunct="0"/>
            <a:r>
              <a:rPr lang="zh-CN" altLang="en-US" b="1">
                <a:solidFill>
                  <a:srgbClr val="FF0000"/>
                </a:solidFill>
                <a:latin typeface="Arial" panose="020B0604020202020204" pitchFamily="34" charset="0"/>
                <a:ea typeface="宋体" panose="02010600030101010101" pitchFamily="2" charset="-122"/>
                <a:sym typeface="+mn-ea"/>
              </a:rPr>
              <a:t>一帆风顺：</a:t>
            </a:r>
            <a:r>
              <a:rPr lang="zh-CN" altLang="en-US" b="1">
                <a:solidFill>
                  <a:srgbClr val="221C00"/>
                </a:solidFill>
                <a:latin typeface="Arial" panose="020B0604020202020204" pitchFamily="34" charset="0"/>
                <a:ea typeface="宋体" panose="02010600030101010101" pitchFamily="2" charset="-122"/>
                <a:sym typeface="+mn-ea"/>
              </a:rPr>
              <a:t>比喻非常顺利，毫无挫折。</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altLang="zh-CN" b="1">
                <a:effectLst/>
                <a:sym typeface="+mn-ea"/>
              </a:rPr>
              <a:t>(1)</a:t>
            </a:r>
            <a:r>
              <a:rPr lang="zh-CN" altLang="en-US" b="1">
                <a:effectLst/>
                <a:sym typeface="+mn-ea"/>
              </a:rPr>
              <a:t>段：中国学生如何学习自然科学</a:t>
            </a:r>
            <a:endParaRPr lang="zh-CN" altLang="en-US" b="1">
              <a:effectLst/>
            </a:endParaRPr>
          </a:p>
          <a:p>
            <a:pPr marL="0" lvl="0" indent="0">
              <a:buNone/>
            </a:pPr>
            <a:r>
              <a:rPr lang="en-US" altLang="zh-CN" b="1">
                <a:effectLst/>
                <a:sym typeface="+mn-ea"/>
              </a:rPr>
              <a:t>(2)----(12)</a:t>
            </a:r>
            <a:r>
              <a:rPr lang="zh-CN" altLang="en-US" b="1">
                <a:effectLst/>
                <a:sym typeface="+mn-ea"/>
              </a:rPr>
              <a:t>段：</a:t>
            </a:r>
            <a:endParaRPr lang="zh-CN" altLang="en-US" b="1">
              <a:effectLst/>
            </a:endParaRPr>
          </a:p>
          <a:p>
            <a:pPr marL="0" lvl="0" indent="0">
              <a:buNone/>
            </a:pPr>
            <a:r>
              <a:rPr lang="zh-CN" altLang="en-US" b="1">
                <a:effectLst/>
                <a:sym typeface="+mn-ea"/>
              </a:rPr>
              <a:t>（</a:t>
            </a:r>
            <a:r>
              <a:rPr lang="en-US" altLang="zh-CN" b="1">
                <a:effectLst/>
                <a:sym typeface="+mn-ea"/>
              </a:rPr>
              <a:t>2</a:t>
            </a:r>
            <a:r>
              <a:rPr lang="zh-CN" altLang="en-US" b="1">
                <a:effectLst/>
                <a:sym typeface="+mn-ea"/>
              </a:rPr>
              <a:t>）谈“格物”、“致知”</a:t>
            </a:r>
            <a:endParaRPr lang="zh-CN" altLang="en-US" b="1">
              <a:effectLst/>
            </a:endParaRPr>
          </a:p>
          <a:p>
            <a:pPr marL="0" lvl="0" indent="0">
              <a:buNone/>
            </a:pPr>
            <a:r>
              <a:rPr lang="zh-CN" altLang="en-US" b="1">
                <a:effectLst/>
                <a:sym typeface="+mn-ea"/>
              </a:rPr>
              <a:t>（</a:t>
            </a:r>
            <a:r>
              <a:rPr lang="en-US" altLang="zh-CN" b="1">
                <a:effectLst/>
                <a:sym typeface="+mn-ea"/>
              </a:rPr>
              <a:t>3-5</a:t>
            </a:r>
            <a:r>
              <a:rPr lang="zh-CN" altLang="en-US" b="1">
                <a:effectLst/>
                <a:sym typeface="+mn-ea"/>
              </a:rPr>
              <a:t>）传统并未真正“格物”、“致知”。</a:t>
            </a:r>
            <a:endParaRPr lang="zh-CN" altLang="en-US" b="1">
              <a:effectLst/>
            </a:endParaRPr>
          </a:p>
          <a:p>
            <a:pPr marL="0" lvl="0" indent="0">
              <a:buNone/>
            </a:pPr>
            <a:r>
              <a:rPr lang="zh-CN" altLang="en-US" b="1">
                <a:effectLst/>
                <a:sym typeface="+mn-ea"/>
              </a:rPr>
              <a:t>（</a:t>
            </a:r>
            <a:r>
              <a:rPr lang="en-US" altLang="zh-CN" b="1">
                <a:effectLst/>
                <a:sym typeface="+mn-ea"/>
              </a:rPr>
              <a:t>6-12</a:t>
            </a:r>
            <a:r>
              <a:rPr lang="zh-CN" altLang="en-US" b="1">
                <a:effectLst/>
                <a:sym typeface="+mn-ea"/>
              </a:rPr>
              <a:t>）现代科学需要“格物”、“致知”。</a:t>
            </a:r>
            <a:endParaRPr lang="zh-CN" altLang="en-US" b="1">
              <a:effectLst/>
            </a:endParaRPr>
          </a:p>
          <a:p>
            <a:r>
              <a:rPr lang="zh-CN" altLang="en-US" b="1">
                <a:effectLst/>
                <a:sym typeface="+mn-ea"/>
              </a:rPr>
              <a:t>（</a:t>
            </a:r>
            <a:r>
              <a:rPr lang="en-US" altLang="zh-CN" b="1">
                <a:effectLst/>
                <a:sym typeface="+mn-ea"/>
              </a:rPr>
              <a:t>13</a:t>
            </a:r>
            <a:r>
              <a:rPr lang="zh-CN" altLang="en-US" b="1">
                <a:effectLst/>
                <a:sym typeface="+mn-ea"/>
              </a:rPr>
              <a:t>）段：希望我们做到“格物”、“致知”。</a:t>
            </a: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a:solidFill>
                  <a:srgbClr val="221C00"/>
                </a:solidFill>
                <a:latin typeface="Tahoma" panose="020B0604030504040204" pitchFamily="2" charset="0"/>
                <a:ea typeface="黑体" panose="02010609060101010101" charset="-122"/>
                <a:sym typeface="+mn-ea"/>
              </a:rPr>
              <a:t>中国学生学习</a:t>
            </a:r>
            <a:r>
              <a:rPr lang="zh-CN" altLang="en-US" b="1">
                <a:solidFill>
                  <a:srgbClr val="221C00"/>
                </a:solidFill>
                <a:latin typeface="Tahoma" panose="020B0604030504040204" pitchFamily="2" charset="0"/>
                <a:ea typeface="宋体" panose="02010600030101010101" pitchFamily="2" charset="-122"/>
                <a:sym typeface="+mn-ea"/>
              </a:rPr>
              <a:t>自然科学</a:t>
            </a:r>
            <a:r>
              <a:rPr lang="zh-CN" altLang="en-US" b="1">
                <a:solidFill>
                  <a:srgbClr val="FF33CC"/>
                </a:solidFill>
                <a:latin typeface="Tahoma" panose="020B0604030504040204" pitchFamily="2" charset="0"/>
                <a:ea typeface="黑体" panose="02010609060101010101" charset="-122"/>
                <a:sym typeface="+mn-ea"/>
              </a:rPr>
              <a:t>要有格物致知精神。</a:t>
            </a:r>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a:solidFill>
                  <a:srgbClr val="FF0000"/>
                </a:solidFill>
                <a:latin typeface="Tahoma" panose="020B0604030504040204" pitchFamily="2" charset="0"/>
                <a:ea typeface="宋体" panose="02010600030101010101" pitchFamily="2" charset="-122"/>
                <a:sym typeface="+mn-ea"/>
              </a:rPr>
              <a:t>归纳：目的是诚意、正心、修身、齐家、治国、平天下。</a:t>
            </a:r>
            <a:endParaRPr lang="zh-CN" altLang="en-US" b="1">
              <a:solidFill>
                <a:srgbClr val="FF0000"/>
              </a:solidFill>
              <a:latin typeface="Tahoma" panose="020B0604030504040204" pitchFamily="2" charset="0"/>
              <a:ea typeface="宋体" panose="02010600030101010101" pitchFamily="2" charset="-122"/>
            </a:endParaRPr>
          </a:p>
          <a:p>
            <a:r>
              <a:rPr lang="zh-CN" altLang="en-US" b="1">
                <a:solidFill>
                  <a:srgbClr val="221C00"/>
                </a:solidFill>
                <a:latin typeface="Tahoma" panose="020B0604030504040204" pitchFamily="2" charset="0"/>
                <a:ea typeface="宋体" panose="02010600030101010101" pitchFamily="2" charset="-122"/>
                <a:sym typeface="+mn-ea"/>
              </a:rPr>
              <a:t>补充：这个目的与丁教授讲的格物致知的目的一样不一样？</a:t>
            </a:r>
            <a:endParaRPr lang="zh-CN" altLang="en-US" b="1">
              <a:solidFill>
                <a:srgbClr val="221C00"/>
              </a:solidFill>
              <a:latin typeface="Tahoma" panose="020B0604030504040204" pitchFamily="2" charset="0"/>
              <a:ea typeface="宋体" panose="02010600030101010101" pitchFamily="2" charset="-122"/>
              <a:sym typeface="+mn-ea"/>
            </a:endParaRPr>
          </a:p>
          <a:p>
            <a:r>
              <a:rPr lang="zh-CN" altLang="en-US" b="1">
                <a:solidFill>
                  <a:srgbClr val="FF0000"/>
                </a:solidFill>
                <a:latin typeface="Tahoma" panose="020B0604030504040204" pitchFamily="2" charset="0"/>
                <a:ea typeface="宋体" panose="02010600030101010101" pitchFamily="2" charset="-122"/>
                <a:sym typeface="+mn-ea"/>
              </a:rPr>
              <a:t>不一样。丁教授讲的目的是通过实验得到新知识。</a:t>
            </a:r>
            <a:r>
              <a:rPr lang="zh-CN" altLang="en-US">
                <a:latin typeface="Tahoma" panose="020B0604030504040204" pitchFamily="2" charset="0"/>
                <a:ea typeface="宋体" panose="02010600030101010101" pitchFamily="2" charset="-122"/>
                <a:sym typeface="+mn-ea"/>
              </a:rPr>
              <a:t>  </a:t>
            </a:r>
            <a:endParaRPr lang="zh-CN" altLang="en-US">
              <a:latin typeface="Tahoma" panose="020B0604030504040204" pitchFamily="2" charset="0"/>
              <a:ea typeface="宋体" panose="02010600030101010101" pitchFamily="2" charset="-122"/>
            </a:endParaRPr>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a:solidFill>
                  <a:srgbClr val="FF0000"/>
                </a:solidFill>
                <a:latin typeface="Tahoma" panose="020B0604030504040204" pitchFamily="2" charset="0"/>
                <a:ea typeface="宋体" panose="02010600030101010101" pitchFamily="2" charset="-122"/>
                <a:sym typeface="+mn-ea"/>
              </a:rPr>
              <a:t>归纳：王阳明的“格物”实是“格己”，而不是研究万物的道理，这是无用的，不能适用于现在的世界的。</a:t>
            </a:r>
            <a:endParaRPr lang="zh-CN" altLang="en-US" b="1">
              <a:solidFill>
                <a:srgbClr val="FF0000"/>
              </a:solidFill>
              <a:latin typeface="Tahoma" panose="020B0604030504040204" pitchFamily="2" charset="0"/>
              <a:ea typeface="宋体" panose="02010600030101010101" pitchFamily="2" charset="-122"/>
            </a:endParaRPr>
          </a:p>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lvl="0" algn="just" eaLnBrk="0" hangingPunct="0"/>
            <a:r>
              <a:rPr lang="en-US" altLang="zh-CN" b="1">
                <a:latin typeface="黑体" panose="02010609060101010101" charset="-122"/>
                <a:ea typeface="黑体" panose="02010609060101010101" charset="-122"/>
                <a:sym typeface="+mn-ea"/>
              </a:rPr>
              <a:t>(1)</a:t>
            </a:r>
            <a:r>
              <a:rPr lang="zh-CN" altLang="en-US" b="1">
                <a:latin typeface="黑体" panose="02010609060101010101" charset="-122"/>
                <a:ea typeface="黑体" panose="02010609060101010101" charset="-122"/>
                <a:sym typeface="+mn-ea"/>
              </a:rPr>
              <a:t>传统儒家“格物”以“致知”的途径是</a:t>
            </a:r>
            <a:endParaRPr lang="zh-CN" altLang="en-US" b="1">
              <a:latin typeface="黑体" panose="02010609060101010101" charset="-122"/>
              <a:ea typeface="黑体" panose="02010609060101010101" charset="-122"/>
            </a:endParaRPr>
          </a:p>
          <a:p>
            <a:pPr lvl="0" algn="just" eaLnBrk="0" hangingPunct="0"/>
            <a:r>
              <a:rPr lang="zh-CN" altLang="en-US" b="1" i="1">
                <a:solidFill>
                  <a:srgbClr val="FF0000"/>
                </a:solidFill>
                <a:latin typeface="黑体" panose="02010609060101010101" charset="-122"/>
                <a:ea typeface="黑体" panose="02010609060101010101" charset="-122"/>
                <a:sym typeface="+mn-ea"/>
              </a:rPr>
              <a:t>自我检讨</a:t>
            </a:r>
            <a:r>
              <a:rPr lang="en-US" altLang="zh-CN" b="1" i="1">
                <a:solidFill>
                  <a:srgbClr val="FF0000"/>
                </a:solidFill>
                <a:latin typeface="黑体" panose="02010609060101010101" charset="-122"/>
                <a:ea typeface="黑体" panose="02010609060101010101" charset="-122"/>
                <a:sym typeface="+mn-ea"/>
              </a:rPr>
              <a:t>(</a:t>
            </a:r>
            <a:r>
              <a:rPr lang="zh-CN" altLang="en-US" b="1" i="1">
                <a:solidFill>
                  <a:srgbClr val="FF0000"/>
                </a:solidFill>
                <a:latin typeface="黑体" panose="02010609060101010101" charset="-122"/>
                <a:ea typeface="黑体" panose="02010609060101010101" charset="-122"/>
                <a:sym typeface="+mn-ea"/>
              </a:rPr>
              <a:t>或：哲理的清谈</a:t>
            </a:r>
            <a:r>
              <a:rPr lang="en-US" altLang="zh-CN" b="1" i="1">
                <a:solidFill>
                  <a:srgbClr val="FF0000"/>
                </a:solidFill>
                <a:latin typeface="黑体" panose="02010609060101010101" charset="-122"/>
                <a:ea typeface="黑体" panose="02010609060101010101" charset="-122"/>
                <a:sym typeface="+mn-ea"/>
              </a:rPr>
              <a:t>)</a:t>
            </a:r>
            <a:endParaRPr lang="zh-CN" altLang="en-US" b="1">
              <a:latin typeface="黑体" panose="02010609060101010101" charset="-122"/>
              <a:ea typeface="黑体" panose="02010609060101010101" charset="-122"/>
            </a:endParaRPr>
          </a:p>
          <a:p>
            <a:pPr lvl="0" algn="just" eaLnBrk="0" hangingPunct="0"/>
            <a:r>
              <a:rPr lang="en-US" altLang="zh-CN" b="1">
                <a:latin typeface="黑体" panose="02010609060101010101" charset="-122"/>
                <a:ea typeface="黑体" panose="02010609060101010101" charset="-122"/>
                <a:sym typeface="+mn-ea"/>
              </a:rPr>
              <a:t>(2)</a:t>
            </a:r>
            <a:r>
              <a:rPr lang="zh-CN" altLang="en-US" b="1">
                <a:latin typeface="黑体" panose="02010609060101010101" charset="-122"/>
                <a:ea typeface="黑体" panose="02010609060101010101" charset="-122"/>
                <a:sym typeface="+mn-ea"/>
              </a:rPr>
              <a:t>这样做的依据是：</a:t>
            </a:r>
            <a:endParaRPr lang="zh-CN" altLang="en-US" b="1">
              <a:latin typeface="黑体" panose="02010609060101010101" charset="-122"/>
              <a:ea typeface="黑体" panose="02010609060101010101" charset="-122"/>
            </a:endParaRPr>
          </a:p>
          <a:p>
            <a:pPr lvl="0" algn="just" eaLnBrk="0" hangingPunct="0"/>
            <a:r>
              <a:rPr lang="zh-CN" altLang="en-US" b="1" i="1">
                <a:solidFill>
                  <a:srgbClr val="FF0000"/>
                </a:solidFill>
                <a:latin typeface="Times New Roman" panose="02020603050405020304" pitchFamily="18" charset="0"/>
                <a:ea typeface="黑体" panose="02010609060101010101" charset="-122"/>
                <a:sym typeface="+mn-ea"/>
              </a:rPr>
              <a:t>真理是由圣人领悟并传给一般人，研究圣人之经书即可得到真理。</a:t>
            </a:r>
            <a:endParaRPr lang="zh-CN" altLang="en-US" b="1" i="1">
              <a:solidFill>
                <a:srgbClr val="FF0000"/>
              </a:solidFill>
              <a:latin typeface="Times New Roman" panose="02020603050405020304" pitchFamily="18" charset="0"/>
              <a:ea typeface="黑体" panose="02010609060101010101" charset="-122"/>
            </a:endParaRPr>
          </a:p>
          <a:p>
            <a:pPr lvl="0" algn="just" eaLnBrk="0" hangingPunct="0"/>
            <a:endParaRPr lang="zh-CN" altLang="en-US" b="1">
              <a:latin typeface="黑体" panose="02010609060101010101" charset="-122"/>
              <a:ea typeface="黑体" panose="02010609060101010101" charset="-122"/>
            </a:endParaRPr>
          </a:p>
          <a:p>
            <a:pPr lvl="0" algn="just" eaLnBrk="0" hangingPunct="0"/>
            <a:r>
              <a:rPr lang="en-US" altLang="zh-CN" b="1">
                <a:latin typeface="黑体" panose="02010609060101010101" charset="-122"/>
                <a:ea typeface="黑体" panose="02010609060101010101" charset="-122"/>
                <a:sym typeface="+mn-ea"/>
              </a:rPr>
              <a:t>(3)</a:t>
            </a:r>
            <a:r>
              <a:rPr lang="zh-CN" altLang="en-US" b="1">
                <a:latin typeface="黑体" panose="02010609060101010101" charset="-122"/>
                <a:ea typeface="黑体" panose="02010609060101010101" charset="-122"/>
                <a:sym typeface="+mn-ea"/>
              </a:rPr>
              <a:t>继续支配中国一些学生的表现是</a:t>
            </a:r>
            <a:endParaRPr lang="zh-CN" altLang="en-US" b="1" u="sng">
              <a:latin typeface="黑体" panose="02010609060101010101" charset="-122"/>
              <a:ea typeface="黑体" panose="02010609060101010101" charset="-122"/>
            </a:endParaRPr>
          </a:p>
          <a:p>
            <a:pPr lvl="0" eaLnBrk="1" hangingPunct="1">
              <a:spcBef>
                <a:spcPct val="50000"/>
              </a:spcBef>
            </a:pPr>
            <a:r>
              <a:rPr lang="en-US" altLang="zh-CN" b="1" i="1">
                <a:solidFill>
                  <a:srgbClr val="FF0000"/>
                </a:solidFill>
                <a:latin typeface="黑体" panose="02010609060101010101" charset="-122"/>
                <a:ea typeface="黑体" panose="02010609060101010101" charset="-122"/>
                <a:sym typeface="+mn-ea"/>
              </a:rPr>
              <a:t>①</a:t>
            </a:r>
            <a:r>
              <a:rPr lang="zh-CN" altLang="en-US" b="1" i="1">
                <a:solidFill>
                  <a:srgbClr val="FF0000"/>
                </a:solidFill>
                <a:latin typeface="黑体" panose="02010609060101010101" charset="-122"/>
                <a:ea typeface="黑体" panose="02010609060101010101" charset="-122"/>
                <a:sym typeface="+mn-ea"/>
              </a:rPr>
              <a:t>大都偏向于理论而轻视实验。</a:t>
            </a:r>
            <a:endParaRPr lang="zh-CN" altLang="en-US" b="1" i="1">
              <a:solidFill>
                <a:srgbClr val="FF0000"/>
              </a:solidFill>
              <a:latin typeface="黑体" panose="02010609060101010101" charset="-122"/>
              <a:ea typeface="黑体" panose="02010609060101010101" charset="-122"/>
            </a:endParaRPr>
          </a:p>
          <a:p>
            <a:pPr lvl="0" eaLnBrk="1" hangingPunct="1">
              <a:spcBef>
                <a:spcPct val="50000"/>
              </a:spcBef>
            </a:pPr>
            <a:r>
              <a:rPr lang="en-US" altLang="zh-CN" b="1" i="1">
                <a:solidFill>
                  <a:srgbClr val="FF0000"/>
                </a:solidFill>
                <a:latin typeface="黑体" panose="02010609060101010101" charset="-122"/>
                <a:ea typeface="黑体" panose="02010609060101010101" charset="-122"/>
                <a:sym typeface="+mn-ea"/>
              </a:rPr>
              <a:t>②</a:t>
            </a:r>
            <a:r>
              <a:rPr lang="zh-CN" altLang="en-US" b="1" i="1">
                <a:solidFill>
                  <a:srgbClr val="FF0000"/>
                </a:solidFill>
                <a:latin typeface="黑体" panose="02010609060101010101" charset="-122"/>
                <a:ea typeface="黑体" panose="02010609060101010101" charset="-122"/>
                <a:sym typeface="+mn-ea"/>
              </a:rPr>
              <a:t>偏向抽象的思维而不愿动手</a:t>
            </a:r>
            <a:endParaRPr lang="zh-CN" altLang="en-US" b="1" i="1">
              <a:solidFill>
                <a:srgbClr val="FF0000"/>
              </a:solidFill>
              <a:latin typeface="黑体" panose="02010609060101010101" charset="-122"/>
              <a:ea typeface="黑体" panose="02010609060101010101" charset="-122"/>
            </a:endParaRPr>
          </a:p>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a:solidFill>
                  <a:srgbClr val="FF0000"/>
                </a:solidFill>
                <a:latin typeface="黑体" panose="02010609060101010101" charset="-122"/>
                <a:ea typeface="黑体" panose="02010609060101010101" charset="-122"/>
                <a:sym typeface="+mn-ea"/>
              </a:rPr>
              <a:t>科学进展的历史告诉我们，新的知识只能通过实地实验而得到，不是由自我检讨或哲理的清谈就可求到的。</a:t>
            </a: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a:solidFill>
                  <a:srgbClr val="FF0000"/>
                </a:solidFill>
                <a:latin typeface="Tahoma" panose="020B0604030504040204" pitchFamily="2" charset="0"/>
                <a:ea typeface="宋体" panose="02010600030101010101" pitchFamily="2" charset="-122"/>
                <a:sym typeface="+mn-ea"/>
              </a:rPr>
              <a:t>归纳：举我个人的经验证明光“用功”埋头读书，对于实际的需要毫无帮助。</a:t>
            </a:r>
            <a:endParaRPr lang="zh-CN" altLang="en-US" b="1">
              <a:solidFill>
                <a:srgbClr val="FF0000"/>
              </a:solidFill>
              <a:latin typeface="Tahoma" panose="020B0604030504040204" pitchFamily="2" charset="0"/>
              <a:ea typeface="宋体" panose="02010600030101010101" pitchFamily="2" charset="-122"/>
            </a:endParaRPr>
          </a:p>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en-US" altLang="zh-CN" b="1">
                <a:latin typeface="黑体" panose="02010609060101010101" charset="-122"/>
                <a:ea typeface="黑体" panose="02010609060101010101" charset="-122"/>
                <a:sym typeface="+mn-ea"/>
              </a:rPr>
              <a:t>    </a:t>
            </a:r>
            <a:r>
              <a:rPr lang="zh-CN" altLang="en-US" b="1">
                <a:solidFill>
                  <a:srgbClr val="FF0000"/>
                </a:solidFill>
                <a:latin typeface="黑体" panose="02010609060101010101" charset="-122"/>
                <a:ea typeface="黑体" panose="02010609060101010101" charset="-122"/>
                <a:sym typeface="+mn-ea"/>
              </a:rPr>
              <a:t>这意义有两个方面：第一，寻求真理的惟一途径是对事物客观的探索；第二，探索的过程不是消极的袖手旁观，而是有想像力的有计划的探索。</a:t>
            </a:r>
            <a:endParaRPr lang="zh-CN" altLang="en-US" b="1">
              <a:solidFill>
                <a:srgbClr val="FF0000"/>
              </a:solidFill>
              <a:latin typeface="黑体" panose="02010609060101010101" charset="-122"/>
              <a:ea typeface="黑体" panose="02010609060101010101" charset="-122"/>
            </a:endParaRPr>
          </a:p>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lvl="1">
              <a:buFont typeface="Wingdings" panose="05000000000000000000" pitchFamily="2" charset="2"/>
              <a:buChar char="Ø"/>
            </a:pPr>
            <a:r>
              <a:rPr lang="zh-CN" altLang="en-US" b="1">
                <a:solidFill>
                  <a:srgbClr val="FF33CC"/>
                </a:solidFill>
                <a:ea typeface="华文细黑" panose="02010600040101010101" pitchFamily="2" charset="-122"/>
                <a:sym typeface="+mn-ea"/>
              </a:rPr>
              <a:t>王阳明的事例</a:t>
            </a:r>
            <a:endParaRPr lang="zh-CN" altLang="en-US" b="1">
              <a:solidFill>
                <a:srgbClr val="FF33CC"/>
              </a:solidFill>
              <a:ea typeface="华文细黑" panose="02010600040101010101" pitchFamily="2" charset="-122"/>
            </a:endParaRPr>
          </a:p>
          <a:p>
            <a:pPr lvl="1">
              <a:buFont typeface="Wingdings" panose="05000000000000000000" pitchFamily="2" charset="2"/>
              <a:buChar char="Ø"/>
            </a:pPr>
            <a:r>
              <a:rPr lang="zh-CN" altLang="en-US" b="1">
                <a:solidFill>
                  <a:srgbClr val="FF33CC"/>
                </a:solidFill>
                <a:ea typeface="华文细黑" panose="02010600040101010101" pitchFamily="2" charset="-122"/>
                <a:sym typeface="+mn-ea"/>
              </a:rPr>
              <a:t>研究竹子的实验</a:t>
            </a:r>
            <a:endParaRPr lang="zh-CN" altLang="en-US" b="1">
              <a:solidFill>
                <a:srgbClr val="FF33CC"/>
              </a:solidFill>
              <a:ea typeface="华文细黑" panose="02010600040101010101" pitchFamily="2" charset="-122"/>
            </a:endParaRPr>
          </a:p>
          <a:p>
            <a:pPr lvl="1">
              <a:buFont typeface="Wingdings" panose="05000000000000000000" pitchFamily="2" charset="2"/>
              <a:buChar char="Ø"/>
            </a:pPr>
            <a:r>
              <a:rPr lang="zh-CN" altLang="en-US" b="1">
                <a:solidFill>
                  <a:srgbClr val="FF33CC"/>
                </a:solidFill>
                <a:ea typeface="华文细黑" panose="02010600040101010101" pitchFamily="2" charset="-122"/>
                <a:sym typeface="+mn-ea"/>
              </a:rPr>
              <a:t>作者本人的经历</a:t>
            </a:r>
            <a:endParaRPr lang="zh-CN" altLang="en-US" b="1">
              <a:solidFill>
                <a:srgbClr val="FF33CC"/>
              </a:solidFill>
              <a:ea typeface="华文细黑" panose="02010600040101010101" pitchFamily="2" charset="-122"/>
            </a:endParaRPr>
          </a:p>
          <a:p>
            <a:pPr lvl="0"/>
            <a:r>
              <a:rPr lang="zh-CN" altLang="en-US" b="1">
                <a:solidFill>
                  <a:srgbClr val="FF33CC"/>
                </a:solidFill>
                <a:ea typeface="华文细黑" panose="02010600040101010101" pitchFamily="2" charset="-122"/>
                <a:sym typeface="+mn-ea"/>
              </a:rPr>
              <a:t>彼此联系，互相对比</a:t>
            </a:r>
            <a:endParaRPr lang="zh-CN" altLang="en-US" b="1">
              <a:solidFill>
                <a:srgbClr val="FF33CC"/>
              </a:solidFill>
            </a:endParaRPr>
          </a:p>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Rectangle 7"/>
          <p:cNvSpPr txBox="1">
            <a:spLocks noGrp="1"/>
          </p:cNvSpPr>
          <p:nvPr>
            <p:ph type="sldNum" sz="quarter"/>
          </p:nvPr>
        </p:nvSpPr>
        <p:spPr>
          <a:xfrm>
            <a:off x="3884613" y="8685213"/>
            <a:ext cx="2971800" cy="457200"/>
          </a:xfrm>
          <a:prstGeom prst="rect">
            <a:avLst/>
          </a:prstGeom>
          <a:noFill/>
          <a:ln w="9525">
            <a:noFill/>
          </a:ln>
        </p:spPr>
        <p:txBody>
          <a:bodyPr anchor="b"/>
          <a:p>
            <a:pPr lvl="0" algn="r" eaLnBrk="1" hangingPunct="1"/>
            <a:fld id="{9A0DB2DC-4C9A-4742-B13C-FB6460FD3503}" type="slidenum">
              <a:rPr lang="en-US" altLang="zh-CN" sz="1200" dirty="0">
                <a:latin typeface="Arial" panose="020B0604020202020204" pitchFamily="34" charset="0"/>
              </a:rPr>
            </a:fld>
            <a:endParaRPr lang="en-US" altLang="zh-CN" sz="1200" dirty="0">
              <a:latin typeface="Arial" panose="020B0604020202020204" pitchFamily="34" charset="0"/>
            </a:endParaRPr>
          </a:p>
        </p:txBody>
      </p:sp>
      <p:sp>
        <p:nvSpPr>
          <p:cNvPr id="28675" name="Rectangle 2"/>
          <p:cNvSpPr>
            <a:spLocks noRot="1" noTextEdit="1"/>
          </p:cNvSpPr>
          <p:nvPr>
            <p:ph type="sldImg"/>
          </p:nvPr>
        </p:nvSpPr>
        <p:spPr/>
      </p:sp>
      <p:sp>
        <p:nvSpPr>
          <p:cNvPr id="28676" name="Rectangle 3"/>
          <p:cNvSpPr>
            <a:spLocks noGrp="1"/>
          </p:cNvSpPr>
          <p:nvPr>
            <p:ph type="body" idx="1"/>
          </p:nvPr>
        </p:nvSpPr>
        <p:spPr/>
        <p:txBody>
          <a:bodyPr wrap="square" lIns="91440" tIns="45720" rIns="91440" bIns="45720" anchor="t"/>
          <a:p>
            <a:pPr lvl="0" eaLnBrk="1" hangingPunct="1"/>
            <a:r>
              <a:rPr lang="zh-CN" altLang="en-US" dirty="0"/>
              <a:t>本资料来自于资源最齐全的２１世纪教育网</a:t>
            </a:r>
            <a:r>
              <a:rPr lang="en-US" altLang="zh-CN" dirty="0"/>
              <a:t>www.21cnjy.com</a:t>
            </a:r>
            <a:endParaRPr lang="en-US" altLang="zh-CN" dirty="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blipFill rotWithShape="0">
          <a:blip r:embed="rId2"/>
          <a:stretch>
            <a:fillRect b="-69"/>
          </a:stretch>
        </a:blipFill>
        <a:effectLst/>
      </p:bgPr>
    </p:bg>
    <p:spTree>
      <p:nvGrpSpPr>
        <p:cNvPr id="1" name=""/>
        <p:cNvGrpSpPr/>
        <p:nvPr/>
      </p:nvGrpSpPr>
      <p:grpSpPr/>
      <p:pic>
        <p:nvPicPr>
          <p:cNvPr id="2050" name="图片 2049" descr="1副本"/>
          <p:cNvPicPr>
            <a:picLocks noChangeAspect="1"/>
          </p:cNvPicPr>
          <p:nvPr/>
        </p:nvPicPr>
        <p:blipFill>
          <a:blip r:embed="rId3"/>
          <a:stretch>
            <a:fillRect/>
          </a:stretch>
        </p:blipFill>
        <p:spPr>
          <a:xfrm>
            <a:off x="0" y="0"/>
            <a:ext cx="9144000" cy="6858000"/>
          </a:xfrm>
          <a:prstGeom prst="rect">
            <a:avLst/>
          </a:prstGeom>
          <a:noFill/>
          <a:ln w="9525">
            <a:noFill/>
          </a:ln>
        </p:spPr>
      </p:pic>
      <p:sp>
        <p:nvSpPr>
          <p:cNvPr id="2051" name="标题 2050"/>
          <p:cNvSpPr>
            <a:spLocks noGrp="1"/>
          </p:cNvSpPr>
          <p:nvPr>
            <p:ph type="ctrTitle"/>
          </p:nvPr>
        </p:nvSpPr>
        <p:spPr>
          <a:xfrm>
            <a:off x="2268538" y="3286125"/>
            <a:ext cx="6477000" cy="1038225"/>
          </a:xfrm>
          <a:prstGeom prst="rect">
            <a:avLst/>
          </a:prstGeom>
          <a:noFill/>
          <a:ln w="9525">
            <a:noFill/>
          </a:ln>
        </p:spPr>
        <p:txBody>
          <a:bodyPr anchor="ctr"/>
          <a:lstStyle>
            <a:lvl1pPr lvl="0">
              <a:defRPr/>
            </a:lvl1pPr>
          </a:lstStyle>
          <a:p>
            <a:pPr lvl="0"/>
            <a:r>
              <a:rPr lang="zh-CN" altLang="en-US"/>
              <a:t>单击此处编辑母版标题样式</a:t>
            </a:r>
            <a:endParaRPr lang="zh-CN" altLang="en-US"/>
          </a:p>
        </p:txBody>
      </p:sp>
      <p:sp>
        <p:nvSpPr>
          <p:cNvPr id="2052" name="副标题 2051"/>
          <p:cNvSpPr>
            <a:spLocks noGrp="1"/>
          </p:cNvSpPr>
          <p:nvPr>
            <p:ph type="subTitle" idx="1"/>
          </p:nvPr>
        </p:nvSpPr>
        <p:spPr>
          <a:xfrm>
            <a:off x="2268538" y="4365625"/>
            <a:ext cx="6400800" cy="766763"/>
          </a:xfrm>
          <a:prstGeom prst="rect">
            <a:avLst/>
          </a:prstGeom>
          <a:noFill/>
          <a:ln w="9525">
            <a:noFill/>
          </a:ln>
        </p:spPr>
        <p:txBody>
          <a:bodyPr anchor="t"/>
          <a:lstStyle>
            <a:lvl1pPr marL="0" lvl="0" indent="0" algn="r">
              <a:buNone/>
              <a:defRPr/>
            </a:lvl1pPr>
            <a:lvl2pPr marL="457200" lvl="1" indent="0" algn="ctr">
              <a:buNone/>
              <a:defRPr/>
            </a:lvl2pPr>
            <a:lvl3pPr marL="914400" lvl="2" indent="0" algn="ctr">
              <a:buNone/>
              <a:defRPr/>
            </a:lvl3pPr>
            <a:lvl4pPr marL="1371600" lvl="3" indent="0" algn="ctr">
              <a:buNone/>
              <a:defRPr/>
            </a:lvl4pPr>
            <a:lvl5pPr marL="1828800" lvl="4" indent="0" algn="ctr">
              <a:buNone/>
              <a:defRPr/>
            </a:lvl5pPr>
          </a:lstStyle>
          <a:p>
            <a:pPr lvl="0"/>
            <a:r>
              <a:rPr lang="zh-CN" altLang="en-US"/>
              <a:t>单击此处编辑母版副标题样式</a:t>
            </a:r>
            <a:endParaRPr lang="zh-CN" altLang="en-US"/>
          </a:p>
        </p:txBody>
      </p:sp>
      <p:sp>
        <p:nvSpPr>
          <p:cNvPr id="2053" name="日期占位符 2052"/>
          <p:cNvSpPr>
            <a:spLocks noGrp="1"/>
          </p:cNvSpPr>
          <p:nvPr>
            <p:ph type="dt" sz="half" idx="2"/>
          </p:nvPr>
        </p:nvSpPr>
        <p:spPr>
          <a:xfrm>
            <a:off x="457200" y="6245225"/>
            <a:ext cx="2133600" cy="476250"/>
          </a:xfrm>
          <a:prstGeom prst="rect">
            <a:avLst/>
          </a:prstGeom>
          <a:noFill/>
          <a:ln w="9525">
            <a:noFill/>
          </a:ln>
        </p:spPr>
        <p:txBody>
          <a:bodyPr anchor="t"/>
          <a:p>
            <a:fld id="{82F288E0-7875-42C4-84C8-98DBBD3BF4D2}" type="datetimeFigureOut">
              <a:rPr lang="zh-CN" altLang="en-US" smtClean="0"/>
            </a:fld>
            <a:endParaRPr lang="zh-CN" altLang="en-US"/>
          </a:p>
        </p:txBody>
      </p:sp>
      <p:sp>
        <p:nvSpPr>
          <p:cNvPr id="2054" name="页脚占位符 2053"/>
          <p:cNvSpPr>
            <a:spLocks noGrp="1"/>
          </p:cNvSpPr>
          <p:nvPr>
            <p:ph type="ftr" sz="quarter" idx="3"/>
          </p:nvPr>
        </p:nvSpPr>
        <p:spPr>
          <a:xfrm>
            <a:off x="3124200" y="6245225"/>
            <a:ext cx="2895600" cy="476250"/>
          </a:xfrm>
          <a:prstGeom prst="rect">
            <a:avLst/>
          </a:prstGeom>
          <a:noFill/>
          <a:ln w="9525">
            <a:noFill/>
          </a:ln>
        </p:spPr>
        <p:txBody>
          <a:bodyPr anchor="t"/>
          <a:p>
            <a:endParaRPr lang="zh-CN" altLang="en-US"/>
          </a:p>
        </p:txBody>
      </p:sp>
      <p:sp>
        <p:nvSpPr>
          <p:cNvPr id="2055" name="灯片编号占位符 2054"/>
          <p:cNvSpPr>
            <a:spLocks noGrp="1"/>
          </p:cNvSpPr>
          <p:nvPr>
            <p:ph type="sldNum" sz="quarter" idx="4"/>
          </p:nvPr>
        </p:nvSpPr>
        <p:spPr>
          <a:xfrm>
            <a:off x="6553200" y="6245225"/>
            <a:ext cx="2133600" cy="476250"/>
          </a:xfrm>
          <a:prstGeom prst="rect">
            <a:avLst/>
          </a:prstGeom>
          <a:noFill/>
          <a:ln w="9525">
            <a:noFill/>
          </a:ln>
        </p:spPr>
        <p:txBody>
          <a:bodyPr anchor="t"/>
          <a:p>
            <a:fld id="{7D9BB5D0-35E4-459D-AEF3-FE4D7C45CC19}" type="slidenum">
              <a:rPr lang="zh-CN" altLang="en-US" smtClean="0"/>
            </a:fld>
            <a:endParaRPr lang="zh-CN" altLang="en-US"/>
          </a:p>
        </p:txBody>
      </p:sp>
    </p:spTree>
  </p:cSld>
  <p:clrMapOvr>
    <a:masterClrMapping/>
  </p:clrMapOvr>
  <p:transition>
    <p:fade/>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fade/>
  </p:transition>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fade/>
  </p:transition>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fade/>
  </p:transition>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fade/>
  </p:transition>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fade/>
  </p:transition>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fade/>
  </p:transition>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lgn="r" eaLnBrk="1" hangingPunct="1"/>
            <a:fld id="{9A0DB2DC-4C9A-4742-B13C-FB6460FD3503}" type="slidenum">
              <a:rPr lang="en-US" altLang="zh-CN" sz="1400" b="0"/>
            </a:fld>
            <a:endParaRPr lang="en-US" altLang="zh-CN" sz="1400" b="0"/>
          </a:p>
        </p:txBody>
      </p:sp>
    </p:spTree>
  </p:cSld>
  <p:clrMapOvr>
    <a:masterClrMapping/>
  </p:clrMapOvr>
  <p:transition>
    <p:fade/>
  </p:transition>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fade/>
  </p:transition>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1" lang="en-US" altLang="zh-CN" sz="1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hangingPunct="1"/>
            <a:fld id="{9A0DB2DC-4C9A-4742-B13C-FB6460FD3503}" type="slidenum">
              <a:rPr lang="en-US" altLang="zh-CN" sz="1400" b="0"/>
            </a:fld>
            <a:endParaRPr lang="en-US" altLang="zh-CN" sz="1400" b="0"/>
          </a:p>
        </p:txBody>
      </p:sp>
    </p:spTree>
  </p:cSld>
  <p:clrMapOvr>
    <a:masterClrMapping/>
  </p:clrMapOvr>
  <p:transition>
    <p:fade/>
  </p:transition>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transition>
    <p:fade/>
  </p:transition>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5.pn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b="-69"/>
          </a:stretch>
        </a:blipFill>
        <a:effectLst/>
      </p:bgPr>
    </p:bg>
    <p:spTree>
      <p:nvGrpSpPr>
        <p:cNvPr id="1" name=""/>
        <p:cNvGrpSpPr/>
        <p:nvPr/>
      </p:nvGrpSpPr>
      <p:grpSpPr/>
      <p:pic>
        <p:nvPicPr>
          <p:cNvPr id="1026" name="图片 1025" descr="1-1副本"/>
          <p:cNvPicPr>
            <a:picLocks noChangeAspect="1"/>
          </p:cNvPicPr>
          <p:nvPr userDrawn="1"/>
        </p:nvPicPr>
        <p:blipFill>
          <a:blip r:embed="rId13"/>
          <a:stretch>
            <a:fillRect/>
          </a:stretch>
        </p:blipFill>
        <p:spPr>
          <a:xfrm>
            <a:off x="0" y="0"/>
            <a:ext cx="9144000" cy="6858000"/>
          </a:xfrm>
          <a:prstGeom prst="rect">
            <a:avLst/>
          </a:prstGeom>
          <a:noFill/>
          <a:ln w="9525">
            <a:noFill/>
          </a:ln>
        </p:spPr>
      </p:pic>
      <p:sp>
        <p:nvSpPr>
          <p:cNvPr id="1027" name="标题 1026"/>
          <p:cNvSpPr>
            <a:spLocks noGrp="1"/>
          </p:cNvSpPr>
          <p:nvPr>
            <p:ph type="title"/>
          </p:nvPr>
        </p:nvSpPr>
        <p:spPr>
          <a:xfrm>
            <a:off x="457200" y="274638"/>
            <a:ext cx="8229600" cy="1143000"/>
          </a:xfrm>
          <a:prstGeom prst="rect">
            <a:avLst/>
          </a:prstGeom>
          <a:noFill/>
          <a:ln w="9525">
            <a:noFill/>
          </a:ln>
        </p:spPr>
        <p:txBody>
          <a:bodyPr anchor="ctr"/>
          <a:p>
            <a:pPr lvl="0"/>
            <a:r>
              <a:rPr lang="zh-CN" altLang="en-US"/>
              <a:t>单击此处编辑母版标题样式</a:t>
            </a:r>
            <a:endParaRPr lang="zh-CN" altLang="en-US"/>
          </a:p>
        </p:txBody>
      </p:sp>
      <p:sp>
        <p:nvSpPr>
          <p:cNvPr id="1028" name="文本占位符 1027"/>
          <p:cNvSpPr>
            <a:spLocks noGrp="1"/>
          </p:cNvSpPr>
          <p:nvPr>
            <p:ph type="body" idx="1"/>
          </p:nvPr>
        </p:nvSpPr>
        <p:spPr>
          <a:xfrm>
            <a:off x="457200" y="1600200"/>
            <a:ext cx="8229600" cy="4525963"/>
          </a:xfrm>
          <a:prstGeom prst="rect">
            <a:avLst/>
          </a:prstGeom>
          <a:noFill/>
          <a:ln w="9525">
            <a:noFill/>
          </a:ln>
        </p:spPr>
        <p:txBody>
          <a:bodyPr/>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9" name="日期占位符 1028"/>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fld id="{82F288E0-7875-42C4-84C8-98DBBD3BF4D2}" type="datetimeFigureOut">
              <a:rPr lang="zh-CN" altLang="en-US" smtClean="0"/>
            </a:fld>
            <a:endParaRPr lang="zh-CN" altLang="en-US"/>
          </a:p>
        </p:txBody>
      </p:sp>
      <p:sp>
        <p:nvSpPr>
          <p:cNvPr id="1030" name="页脚占位符 1029"/>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endParaRPr lang="zh-CN" altLang="en-US"/>
          </a:p>
        </p:txBody>
      </p:sp>
      <p:pic>
        <p:nvPicPr>
          <p:cNvPr id="2" name="图片 1"/>
          <p:cNvPicPr>
            <a:picLocks noChangeAspect="1"/>
          </p:cNvPicPr>
          <p:nvPr userDrawn="1"/>
        </p:nvPicPr>
        <p:blipFill>
          <a:blip r:embed="rId14">
            <a:lum bright="70000" contrast="-82000"/>
          </a:blip>
          <a:srcRect r="8754"/>
          <a:stretch>
            <a:fillRect/>
          </a:stretch>
        </p:blipFill>
        <p:spPr>
          <a:xfrm>
            <a:off x="-10795" y="-84455"/>
            <a:ext cx="9158605" cy="6958965"/>
          </a:xfrm>
          <a:prstGeom prst="rect">
            <a:avLst/>
          </a:prstGeom>
        </p:spPr>
      </p:pic>
      <p:sp>
        <p:nvSpPr>
          <p:cNvPr id="1031" name="灯片编号占位符 1030"/>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hf sldNum="0" hdr="0" ftr="0" dt="0"/>
  <p:txStyles>
    <p:titleStyle>
      <a:lvl1pPr marL="0" lvl="0" indent="0" algn="r" defTabSz="914400" eaLnBrk="1" fontAlgn="base" latinLnBrk="0" hangingPunct="1">
        <a:lnSpc>
          <a:spcPct val="100000"/>
        </a:lnSpc>
        <a:spcBef>
          <a:spcPct val="0"/>
        </a:spcBef>
        <a:spcAft>
          <a:spcPct val="0"/>
        </a:spcAft>
        <a:buNone/>
        <a:defRPr sz="36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16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16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16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16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16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16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audio" Target="../media/audio1.wav"/><Relationship Id="rId7" Type="http://schemas.openxmlformats.org/officeDocument/2006/relationships/image" Target="../media/image12.GIF"/><Relationship Id="rId6" Type="http://schemas.openxmlformats.org/officeDocument/2006/relationships/image" Target="../media/image11.GIF"/><Relationship Id="rId5" Type="http://schemas.openxmlformats.org/officeDocument/2006/relationships/image" Target="../media/image10.GIF"/><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1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GIF"/></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5.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0482" name="图片 20481" descr="g1"/>
          <p:cNvPicPr>
            <a:picLocks noChangeAspect="1"/>
          </p:cNvPicPr>
          <p:nvPr/>
        </p:nvPicPr>
        <p:blipFill>
          <a:blip r:embed="rId1"/>
          <a:stretch>
            <a:fillRect/>
          </a:stretch>
        </p:blipFill>
        <p:spPr>
          <a:xfrm>
            <a:off x="3059113" y="1989138"/>
            <a:ext cx="863600" cy="803275"/>
          </a:xfrm>
          <a:prstGeom prst="rect">
            <a:avLst/>
          </a:prstGeom>
          <a:noFill/>
          <a:ln w="9525">
            <a:noFill/>
          </a:ln>
        </p:spPr>
      </p:pic>
      <p:pic>
        <p:nvPicPr>
          <p:cNvPr id="20483" name="图片 20482" descr="g2"/>
          <p:cNvPicPr>
            <a:picLocks noChangeAspect="1"/>
          </p:cNvPicPr>
          <p:nvPr/>
        </p:nvPicPr>
        <p:blipFill>
          <a:blip r:embed="rId2"/>
          <a:stretch>
            <a:fillRect/>
          </a:stretch>
        </p:blipFill>
        <p:spPr>
          <a:xfrm>
            <a:off x="4067175" y="1916113"/>
            <a:ext cx="936625" cy="919162"/>
          </a:xfrm>
          <a:prstGeom prst="rect">
            <a:avLst/>
          </a:prstGeom>
          <a:noFill/>
          <a:ln w="9525">
            <a:noFill/>
          </a:ln>
        </p:spPr>
      </p:pic>
      <p:pic>
        <p:nvPicPr>
          <p:cNvPr id="20484" name="图片 20483" descr="g3"/>
          <p:cNvPicPr>
            <a:picLocks noChangeAspect="1"/>
          </p:cNvPicPr>
          <p:nvPr/>
        </p:nvPicPr>
        <p:blipFill>
          <a:blip r:embed="rId3"/>
          <a:stretch>
            <a:fillRect/>
          </a:stretch>
        </p:blipFill>
        <p:spPr>
          <a:xfrm>
            <a:off x="5076825" y="1989138"/>
            <a:ext cx="706438" cy="719137"/>
          </a:xfrm>
          <a:prstGeom prst="rect">
            <a:avLst/>
          </a:prstGeom>
          <a:noFill/>
          <a:ln w="9525">
            <a:noFill/>
          </a:ln>
        </p:spPr>
      </p:pic>
      <p:pic>
        <p:nvPicPr>
          <p:cNvPr id="20485" name="图片 20484" descr="g4"/>
          <p:cNvPicPr>
            <a:picLocks noChangeAspect="1"/>
          </p:cNvPicPr>
          <p:nvPr/>
        </p:nvPicPr>
        <p:blipFill>
          <a:blip r:embed="rId4"/>
          <a:stretch>
            <a:fillRect/>
          </a:stretch>
        </p:blipFill>
        <p:spPr>
          <a:xfrm>
            <a:off x="5867400" y="2133600"/>
            <a:ext cx="668338" cy="576263"/>
          </a:xfrm>
          <a:prstGeom prst="rect">
            <a:avLst/>
          </a:prstGeom>
          <a:noFill/>
          <a:ln w="9525">
            <a:noFill/>
          </a:ln>
        </p:spPr>
      </p:pic>
      <p:grpSp>
        <p:nvGrpSpPr>
          <p:cNvPr id="20486" name="组合 20485"/>
          <p:cNvGrpSpPr/>
          <p:nvPr/>
        </p:nvGrpSpPr>
        <p:grpSpPr>
          <a:xfrm>
            <a:off x="1244600" y="1989138"/>
            <a:ext cx="792163" cy="804862"/>
            <a:chOff x="0" y="0"/>
            <a:chExt cx="499" cy="507"/>
          </a:xfrm>
        </p:grpSpPr>
        <p:sp>
          <p:nvSpPr>
            <p:cNvPr id="20487" name="文本框 20486"/>
            <p:cNvSpPr txBox="1"/>
            <p:nvPr/>
          </p:nvSpPr>
          <p:spPr>
            <a:xfrm>
              <a:off x="31" y="27"/>
              <a:ext cx="468" cy="480"/>
            </a:xfrm>
            <a:prstGeom prst="rect">
              <a:avLst/>
            </a:prstGeom>
            <a:noFill/>
            <a:ln w="9525">
              <a:noFill/>
            </a:ln>
          </p:spPr>
          <p:txBody>
            <a:bodyPr wrap="none" anchor="t">
              <a:spAutoFit/>
            </a:bodyPr>
            <a:p>
              <a:pPr lvl="0" eaLnBrk="1" hangingPunct="1"/>
              <a:r>
                <a:rPr lang="zh-CN" altLang="en-US" sz="6600" baseline="4000">
                  <a:solidFill>
                    <a:srgbClr val="333333"/>
                  </a:solidFill>
                  <a:effectLst>
                    <a:outerShdw blurRad="38100" dist="38100" dir="2700000">
                      <a:srgbClr val="C0C0C0"/>
                    </a:outerShdw>
                  </a:effectLst>
                  <a:latin typeface="Arial" panose="020B0604020202020204" pitchFamily="34" charset="0"/>
                  <a:ea typeface="经典超圆简" pitchFamily="1" charset="-122"/>
                </a:rPr>
                <a:t>应</a:t>
              </a:r>
              <a:endParaRPr lang="zh-CN" altLang="en-US" sz="6600" baseline="4000">
                <a:solidFill>
                  <a:srgbClr val="333333"/>
                </a:solidFill>
                <a:effectLst>
                  <a:outerShdw blurRad="38100" dist="38100" dir="2700000">
                    <a:srgbClr val="C0C0C0"/>
                  </a:outerShdw>
                </a:effectLst>
                <a:latin typeface="Arial" panose="020B0604020202020204" pitchFamily="34" charset="0"/>
                <a:ea typeface="经典超圆简" pitchFamily="1" charset="-122"/>
              </a:endParaRPr>
            </a:p>
          </p:txBody>
        </p:sp>
        <p:sp>
          <p:nvSpPr>
            <p:cNvPr id="20488" name="文本框 20487"/>
            <p:cNvSpPr txBox="1"/>
            <p:nvPr/>
          </p:nvSpPr>
          <p:spPr>
            <a:xfrm>
              <a:off x="0" y="0"/>
              <a:ext cx="468" cy="480"/>
            </a:xfrm>
            <a:prstGeom prst="rect">
              <a:avLst/>
            </a:prstGeom>
            <a:noFill/>
            <a:ln w="9525">
              <a:noFill/>
            </a:ln>
          </p:spPr>
          <p:txBody>
            <a:bodyPr wrap="none" anchor="t">
              <a:spAutoFit/>
            </a:bodyPr>
            <a:p>
              <a:pPr lvl="0" eaLnBrk="1" hangingPunct="1"/>
              <a:r>
                <a:rPr lang="zh-CN" altLang="en-US" sz="6600" baseline="4000">
                  <a:solidFill>
                    <a:srgbClr val="FF3399"/>
                  </a:solidFill>
                  <a:effectLst>
                    <a:outerShdw blurRad="38100" dist="38100" dir="2700000">
                      <a:srgbClr val="C0C0C0"/>
                    </a:outerShdw>
                  </a:effectLst>
                  <a:latin typeface="Arial" panose="020B0604020202020204" pitchFamily="34" charset="0"/>
                  <a:ea typeface="经典超圆简" pitchFamily="1" charset="-122"/>
                </a:rPr>
                <a:t>应</a:t>
              </a:r>
              <a:endParaRPr lang="zh-CN" altLang="en-US" sz="6600" baseline="4000">
                <a:solidFill>
                  <a:srgbClr val="FF3399"/>
                </a:solidFill>
                <a:effectLst>
                  <a:outerShdw blurRad="38100" dist="38100" dir="2700000">
                    <a:srgbClr val="C0C0C0"/>
                  </a:outerShdw>
                </a:effectLst>
                <a:latin typeface="Arial" panose="020B0604020202020204" pitchFamily="34" charset="0"/>
                <a:ea typeface="经典超圆简" pitchFamily="1" charset="-122"/>
              </a:endParaRPr>
            </a:p>
          </p:txBody>
        </p:sp>
      </p:grpSp>
      <p:grpSp>
        <p:nvGrpSpPr>
          <p:cNvPr id="20489" name="组合 20488"/>
          <p:cNvGrpSpPr/>
          <p:nvPr/>
        </p:nvGrpSpPr>
        <p:grpSpPr>
          <a:xfrm>
            <a:off x="1941513" y="1989138"/>
            <a:ext cx="779462" cy="804862"/>
            <a:chOff x="0" y="0"/>
            <a:chExt cx="491" cy="507"/>
          </a:xfrm>
        </p:grpSpPr>
        <p:sp>
          <p:nvSpPr>
            <p:cNvPr id="20490" name="文本框 20489"/>
            <p:cNvSpPr txBox="1"/>
            <p:nvPr/>
          </p:nvSpPr>
          <p:spPr>
            <a:xfrm>
              <a:off x="23" y="27"/>
              <a:ext cx="468" cy="480"/>
            </a:xfrm>
            <a:prstGeom prst="rect">
              <a:avLst/>
            </a:prstGeom>
            <a:noFill/>
            <a:ln w="9525">
              <a:noFill/>
            </a:ln>
          </p:spPr>
          <p:txBody>
            <a:bodyPr wrap="none" anchor="t">
              <a:spAutoFit/>
            </a:bodyPr>
            <a:p>
              <a:pPr lvl="0" eaLnBrk="1" hangingPunct="1"/>
              <a:r>
                <a:rPr lang="zh-CN" altLang="en-US" sz="6600" baseline="4000">
                  <a:solidFill>
                    <a:srgbClr val="333333"/>
                  </a:solidFill>
                  <a:effectLst>
                    <a:outerShdw blurRad="38100" dist="38100" dir="2700000">
                      <a:srgbClr val="C0C0C0"/>
                    </a:outerShdw>
                  </a:effectLst>
                  <a:latin typeface="Arial" panose="020B0604020202020204" pitchFamily="34" charset="0"/>
                  <a:ea typeface="经典超圆简" pitchFamily="1" charset="-122"/>
                </a:rPr>
                <a:t>有</a:t>
              </a:r>
              <a:endParaRPr lang="zh-CN" altLang="en-US" sz="6600" baseline="4000">
                <a:solidFill>
                  <a:srgbClr val="333333"/>
                </a:solidFill>
                <a:effectLst>
                  <a:outerShdw blurRad="38100" dist="38100" dir="2700000">
                    <a:srgbClr val="C0C0C0"/>
                  </a:outerShdw>
                </a:effectLst>
                <a:latin typeface="Arial" panose="020B0604020202020204" pitchFamily="34" charset="0"/>
                <a:ea typeface="经典超圆简" pitchFamily="1" charset="-122"/>
              </a:endParaRPr>
            </a:p>
          </p:txBody>
        </p:sp>
        <p:sp>
          <p:nvSpPr>
            <p:cNvPr id="20491" name="文本框 20490"/>
            <p:cNvSpPr txBox="1"/>
            <p:nvPr/>
          </p:nvSpPr>
          <p:spPr>
            <a:xfrm>
              <a:off x="0" y="0"/>
              <a:ext cx="468" cy="480"/>
            </a:xfrm>
            <a:prstGeom prst="rect">
              <a:avLst/>
            </a:prstGeom>
            <a:noFill/>
            <a:ln w="9525">
              <a:noFill/>
            </a:ln>
          </p:spPr>
          <p:txBody>
            <a:bodyPr wrap="none" anchor="t">
              <a:spAutoFit/>
            </a:bodyPr>
            <a:p>
              <a:pPr lvl="0" eaLnBrk="1" hangingPunct="1"/>
              <a:r>
                <a:rPr lang="zh-CN" altLang="en-US" sz="6600" baseline="4000">
                  <a:solidFill>
                    <a:srgbClr val="FF3399"/>
                  </a:solidFill>
                  <a:effectLst>
                    <a:outerShdw blurRad="38100" dist="38100" dir="2700000">
                      <a:srgbClr val="C0C0C0"/>
                    </a:outerShdw>
                  </a:effectLst>
                  <a:latin typeface="Arial" panose="020B0604020202020204" pitchFamily="34" charset="0"/>
                  <a:ea typeface="经典超圆简" pitchFamily="1" charset="-122"/>
                </a:rPr>
                <a:t>有</a:t>
              </a:r>
              <a:endParaRPr lang="zh-CN" altLang="en-US" sz="6600" baseline="4000">
                <a:solidFill>
                  <a:srgbClr val="FF3399"/>
                </a:solidFill>
                <a:effectLst>
                  <a:outerShdw blurRad="38100" dist="38100" dir="2700000">
                    <a:srgbClr val="C0C0C0"/>
                  </a:outerShdw>
                </a:effectLst>
                <a:latin typeface="Arial" panose="020B0604020202020204" pitchFamily="34" charset="0"/>
                <a:ea typeface="经典超圆简" pitchFamily="1" charset="-122"/>
              </a:endParaRPr>
            </a:p>
          </p:txBody>
        </p:sp>
      </p:grpSp>
      <p:grpSp>
        <p:nvGrpSpPr>
          <p:cNvPr id="20492" name="组合 20491"/>
          <p:cNvGrpSpPr/>
          <p:nvPr/>
        </p:nvGrpSpPr>
        <p:grpSpPr>
          <a:xfrm>
            <a:off x="6621463" y="2047875"/>
            <a:ext cx="781050" cy="803275"/>
            <a:chOff x="0" y="0"/>
            <a:chExt cx="492" cy="506"/>
          </a:xfrm>
        </p:grpSpPr>
        <p:sp>
          <p:nvSpPr>
            <p:cNvPr id="20493" name="文本框 20492"/>
            <p:cNvSpPr txBox="1"/>
            <p:nvPr/>
          </p:nvSpPr>
          <p:spPr>
            <a:xfrm>
              <a:off x="24" y="26"/>
              <a:ext cx="468" cy="480"/>
            </a:xfrm>
            <a:prstGeom prst="rect">
              <a:avLst/>
            </a:prstGeom>
            <a:noFill/>
            <a:ln w="9525">
              <a:noFill/>
            </a:ln>
          </p:spPr>
          <p:txBody>
            <a:bodyPr wrap="none" anchor="t">
              <a:spAutoFit/>
            </a:bodyPr>
            <a:p>
              <a:pPr lvl="0" eaLnBrk="1" hangingPunct="1"/>
              <a:r>
                <a:rPr lang="zh-CN" altLang="en-US" sz="6600" baseline="4000">
                  <a:solidFill>
                    <a:srgbClr val="333333"/>
                  </a:solidFill>
                  <a:effectLst>
                    <a:outerShdw blurRad="38100" dist="38100" dir="2700000">
                      <a:srgbClr val="C0C0C0"/>
                    </a:outerShdw>
                  </a:effectLst>
                  <a:latin typeface="Arial" panose="020B0604020202020204" pitchFamily="34" charset="0"/>
                  <a:ea typeface="经典超圆简" pitchFamily="1" charset="-122"/>
                </a:rPr>
                <a:t>精</a:t>
              </a:r>
              <a:endParaRPr lang="zh-CN" altLang="en-US" sz="6600" baseline="4000">
                <a:solidFill>
                  <a:srgbClr val="333333"/>
                </a:solidFill>
                <a:effectLst>
                  <a:outerShdw blurRad="38100" dist="38100" dir="2700000">
                    <a:srgbClr val="C0C0C0"/>
                  </a:outerShdw>
                </a:effectLst>
                <a:latin typeface="Arial" panose="020B0604020202020204" pitchFamily="34" charset="0"/>
                <a:ea typeface="经典超圆简" pitchFamily="1" charset="-122"/>
              </a:endParaRPr>
            </a:p>
          </p:txBody>
        </p:sp>
        <p:sp>
          <p:nvSpPr>
            <p:cNvPr id="20494" name="文本框 20493"/>
            <p:cNvSpPr txBox="1"/>
            <p:nvPr/>
          </p:nvSpPr>
          <p:spPr>
            <a:xfrm>
              <a:off x="0" y="0"/>
              <a:ext cx="468" cy="480"/>
            </a:xfrm>
            <a:prstGeom prst="rect">
              <a:avLst/>
            </a:prstGeom>
            <a:noFill/>
            <a:ln w="9525">
              <a:noFill/>
            </a:ln>
          </p:spPr>
          <p:txBody>
            <a:bodyPr wrap="none" anchor="t">
              <a:spAutoFit/>
            </a:bodyPr>
            <a:p>
              <a:pPr lvl="0" eaLnBrk="1" hangingPunct="1"/>
              <a:r>
                <a:rPr lang="zh-CN" altLang="en-US" sz="6600" baseline="4000">
                  <a:solidFill>
                    <a:srgbClr val="FF3399"/>
                  </a:solidFill>
                  <a:effectLst>
                    <a:outerShdw blurRad="38100" dist="38100" dir="2700000">
                      <a:srgbClr val="C0C0C0"/>
                    </a:outerShdw>
                  </a:effectLst>
                  <a:latin typeface="Arial" panose="020B0604020202020204" pitchFamily="34" charset="0"/>
                  <a:ea typeface="经典超圆简" pitchFamily="1" charset="-122"/>
                </a:rPr>
                <a:t>精</a:t>
              </a:r>
              <a:endParaRPr lang="zh-CN" altLang="en-US" sz="6600" baseline="4000">
                <a:solidFill>
                  <a:srgbClr val="FF3399"/>
                </a:solidFill>
                <a:effectLst>
                  <a:outerShdw blurRad="38100" dist="38100" dir="2700000">
                    <a:srgbClr val="C0C0C0"/>
                  </a:outerShdw>
                </a:effectLst>
                <a:latin typeface="Arial" panose="020B0604020202020204" pitchFamily="34" charset="0"/>
                <a:ea typeface="经典超圆简" pitchFamily="1" charset="-122"/>
              </a:endParaRPr>
            </a:p>
          </p:txBody>
        </p:sp>
      </p:grpSp>
      <p:grpSp>
        <p:nvGrpSpPr>
          <p:cNvPr id="20495" name="组合 20494"/>
          <p:cNvGrpSpPr/>
          <p:nvPr/>
        </p:nvGrpSpPr>
        <p:grpSpPr>
          <a:xfrm>
            <a:off x="7313613" y="2047875"/>
            <a:ext cx="787400" cy="804863"/>
            <a:chOff x="0" y="0"/>
            <a:chExt cx="496" cy="507"/>
          </a:xfrm>
        </p:grpSpPr>
        <p:sp>
          <p:nvSpPr>
            <p:cNvPr id="20496" name="文本框 20495"/>
            <p:cNvSpPr txBox="1"/>
            <p:nvPr/>
          </p:nvSpPr>
          <p:spPr>
            <a:xfrm>
              <a:off x="28" y="27"/>
              <a:ext cx="468" cy="480"/>
            </a:xfrm>
            <a:prstGeom prst="rect">
              <a:avLst/>
            </a:prstGeom>
            <a:noFill/>
            <a:ln w="9525">
              <a:noFill/>
            </a:ln>
          </p:spPr>
          <p:txBody>
            <a:bodyPr wrap="none" anchor="t">
              <a:spAutoFit/>
            </a:bodyPr>
            <a:p>
              <a:pPr lvl="0" eaLnBrk="1" hangingPunct="1"/>
              <a:r>
                <a:rPr lang="zh-CN" altLang="en-US" sz="6600" baseline="4000">
                  <a:solidFill>
                    <a:srgbClr val="333333"/>
                  </a:solidFill>
                  <a:effectLst>
                    <a:outerShdw blurRad="38100" dist="38100" dir="2700000">
                      <a:srgbClr val="C0C0C0"/>
                    </a:outerShdw>
                  </a:effectLst>
                  <a:latin typeface="Arial" panose="020B0604020202020204" pitchFamily="34" charset="0"/>
                  <a:ea typeface="经典超圆简" pitchFamily="1" charset="-122"/>
                </a:rPr>
                <a:t>神</a:t>
              </a:r>
              <a:endParaRPr lang="zh-CN" altLang="en-US" sz="6600" baseline="4000">
                <a:solidFill>
                  <a:srgbClr val="333333"/>
                </a:solidFill>
                <a:effectLst>
                  <a:outerShdw blurRad="38100" dist="38100" dir="2700000">
                    <a:srgbClr val="C0C0C0"/>
                  </a:outerShdw>
                </a:effectLst>
                <a:latin typeface="Arial" panose="020B0604020202020204" pitchFamily="34" charset="0"/>
                <a:ea typeface="经典超圆简" pitchFamily="1" charset="-122"/>
              </a:endParaRPr>
            </a:p>
          </p:txBody>
        </p:sp>
        <p:sp>
          <p:nvSpPr>
            <p:cNvPr id="20497" name="文本框 20496"/>
            <p:cNvSpPr txBox="1"/>
            <p:nvPr/>
          </p:nvSpPr>
          <p:spPr>
            <a:xfrm>
              <a:off x="0" y="0"/>
              <a:ext cx="468" cy="480"/>
            </a:xfrm>
            <a:prstGeom prst="rect">
              <a:avLst/>
            </a:prstGeom>
            <a:noFill/>
            <a:ln w="9525">
              <a:noFill/>
            </a:ln>
          </p:spPr>
          <p:txBody>
            <a:bodyPr wrap="none" anchor="t">
              <a:spAutoFit/>
            </a:bodyPr>
            <a:p>
              <a:pPr lvl="0" eaLnBrk="1" hangingPunct="1"/>
              <a:r>
                <a:rPr lang="zh-CN" altLang="en-US" sz="6600" baseline="4000">
                  <a:solidFill>
                    <a:srgbClr val="FF3399"/>
                  </a:solidFill>
                  <a:effectLst>
                    <a:outerShdw blurRad="38100" dist="38100" dir="2700000">
                      <a:srgbClr val="C0C0C0"/>
                    </a:outerShdw>
                  </a:effectLst>
                  <a:latin typeface="Arial" panose="020B0604020202020204" pitchFamily="34" charset="0"/>
                  <a:ea typeface="经典超圆简" pitchFamily="1" charset="-122"/>
                </a:rPr>
                <a:t>神</a:t>
              </a:r>
              <a:endParaRPr lang="zh-CN" altLang="en-US" sz="6600" baseline="4000">
                <a:solidFill>
                  <a:srgbClr val="FF3399"/>
                </a:solidFill>
                <a:effectLst>
                  <a:outerShdw blurRad="38100" dist="38100" dir="2700000">
                    <a:srgbClr val="C0C0C0"/>
                  </a:outerShdw>
                </a:effectLst>
                <a:latin typeface="Arial" panose="020B0604020202020204" pitchFamily="34" charset="0"/>
                <a:ea typeface="经典超圆简" pitchFamily="1" charset="-122"/>
              </a:endParaRPr>
            </a:p>
          </p:txBody>
        </p:sp>
      </p:grpSp>
      <p:sp>
        <p:nvSpPr>
          <p:cNvPr id="20498" name="矩形 20497"/>
          <p:cNvSpPr/>
          <p:nvPr/>
        </p:nvSpPr>
        <p:spPr>
          <a:xfrm>
            <a:off x="4191000" y="457200"/>
            <a:ext cx="184150" cy="1431925"/>
          </a:xfrm>
          <a:prstGeom prst="rect">
            <a:avLst/>
          </a:prstGeom>
          <a:noFill/>
          <a:ln w="9525">
            <a:noFill/>
          </a:ln>
        </p:spPr>
        <p:txBody>
          <a:bodyPr wrap="none" anchor="t">
            <a:spAutoFit/>
          </a:bodyPr>
          <a:p>
            <a:pPr lvl="0" eaLnBrk="1" hangingPunct="1"/>
            <a:endParaRPr lang="en-US" altLang="zh-CN" sz="4400">
              <a:solidFill>
                <a:schemeClr val="tx2"/>
              </a:solidFill>
              <a:latin typeface="Arial" panose="020B0604020202020204" pitchFamily="34" charset="0"/>
              <a:ea typeface="宋体" panose="02010600030101010101" pitchFamily="2" charset="-122"/>
            </a:endParaRPr>
          </a:p>
          <a:p>
            <a:pPr lvl="0" eaLnBrk="1" hangingPunct="1"/>
            <a:endParaRPr lang="en-US" altLang="zh-CN" sz="4400">
              <a:solidFill>
                <a:schemeClr val="tx2"/>
              </a:solidFill>
              <a:latin typeface="Arial" panose="020B0604020202020204" pitchFamily="34" charset="0"/>
              <a:ea typeface="宋体" panose="02010600030101010101" pitchFamily="2" charset="-122"/>
            </a:endParaRPr>
          </a:p>
        </p:txBody>
      </p:sp>
      <p:pic>
        <p:nvPicPr>
          <p:cNvPr id="20499" name="图片 20498" descr="雨点蝴蝶"/>
          <p:cNvPicPr>
            <a:picLocks noChangeAspect="1"/>
          </p:cNvPicPr>
          <p:nvPr/>
        </p:nvPicPr>
        <p:blipFill>
          <a:blip r:embed="rId5"/>
          <a:stretch>
            <a:fillRect/>
          </a:stretch>
        </p:blipFill>
        <p:spPr>
          <a:xfrm rot="1751418">
            <a:off x="1042988" y="4221163"/>
            <a:ext cx="914400" cy="650875"/>
          </a:xfrm>
          <a:prstGeom prst="rect">
            <a:avLst/>
          </a:prstGeom>
          <a:noFill/>
          <a:ln w="9525">
            <a:noFill/>
          </a:ln>
        </p:spPr>
      </p:pic>
      <p:pic>
        <p:nvPicPr>
          <p:cNvPr id="20500" name="图片 20499" descr="雨点蝴蝶"/>
          <p:cNvPicPr>
            <a:picLocks noChangeAspect="1"/>
          </p:cNvPicPr>
          <p:nvPr/>
        </p:nvPicPr>
        <p:blipFill>
          <a:blip r:embed="rId5"/>
          <a:stretch>
            <a:fillRect/>
          </a:stretch>
        </p:blipFill>
        <p:spPr>
          <a:xfrm rot="20493904">
            <a:off x="7380288" y="4221163"/>
            <a:ext cx="914400" cy="650875"/>
          </a:xfrm>
          <a:prstGeom prst="rect">
            <a:avLst/>
          </a:prstGeom>
          <a:noFill/>
          <a:ln w="9525">
            <a:noFill/>
          </a:ln>
        </p:spPr>
      </p:pic>
      <p:pic>
        <p:nvPicPr>
          <p:cNvPr id="20501" name="图片 20500" descr="蓝蝴蝶"/>
          <p:cNvPicPr>
            <a:picLocks noChangeAspect="1"/>
          </p:cNvPicPr>
          <p:nvPr/>
        </p:nvPicPr>
        <p:blipFill>
          <a:blip r:embed="rId6"/>
          <a:stretch>
            <a:fillRect/>
          </a:stretch>
        </p:blipFill>
        <p:spPr>
          <a:xfrm rot="12040675" flipH="1" flipV="1">
            <a:off x="3059113" y="3644900"/>
            <a:ext cx="1295400" cy="866775"/>
          </a:xfrm>
          <a:prstGeom prst="rect">
            <a:avLst/>
          </a:prstGeom>
          <a:noFill/>
          <a:ln w="9525">
            <a:noFill/>
          </a:ln>
        </p:spPr>
      </p:pic>
      <p:pic>
        <p:nvPicPr>
          <p:cNvPr id="20502" name="图片 20501" descr="ANM-001"/>
          <p:cNvPicPr>
            <a:picLocks noChangeAspect="1"/>
          </p:cNvPicPr>
          <p:nvPr/>
        </p:nvPicPr>
        <p:blipFill>
          <a:blip r:embed="rId7"/>
          <a:stretch>
            <a:fillRect/>
          </a:stretch>
        </p:blipFill>
        <p:spPr>
          <a:xfrm>
            <a:off x="3276600" y="549275"/>
            <a:ext cx="809625" cy="742950"/>
          </a:xfrm>
          <a:prstGeom prst="rect">
            <a:avLst/>
          </a:prstGeom>
          <a:noFill/>
          <a:ln w="9525">
            <a:noFill/>
          </a:ln>
        </p:spPr>
      </p:pic>
      <p:pic>
        <p:nvPicPr>
          <p:cNvPr id="20503" name="图片 20502" descr="ANM-001"/>
          <p:cNvPicPr>
            <a:picLocks noChangeAspect="1"/>
          </p:cNvPicPr>
          <p:nvPr/>
        </p:nvPicPr>
        <p:blipFill>
          <a:blip r:embed="rId7"/>
          <a:stretch>
            <a:fillRect/>
          </a:stretch>
        </p:blipFill>
        <p:spPr>
          <a:xfrm>
            <a:off x="1763713" y="549275"/>
            <a:ext cx="809625" cy="742950"/>
          </a:xfrm>
          <a:prstGeom prst="rect">
            <a:avLst/>
          </a:prstGeom>
          <a:noFill/>
          <a:ln w="9525">
            <a:noFill/>
          </a:ln>
        </p:spPr>
      </p:pic>
      <p:sp>
        <p:nvSpPr>
          <p:cNvPr id="20504" name="文本框 20503"/>
          <p:cNvSpPr txBox="1"/>
          <p:nvPr/>
        </p:nvSpPr>
        <p:spPr>
          <a:xfrm>
            <a:off x="4859338" y="3860800"/>
            <a:ext cx="1873250" cy="701675"/>
          </a:xfrm>
          <a:prstGeom prst="rect">
            <a:avLst/>
          </a:prstGeom>
          <a:noFill/>
          <a:ln w="9525">
            <a:noFill/>
          </a:ln>
        </p:spPr>
        <p:txBody>
          <a:bodyPr>
            <a:spAutoFit/>
          </a:bodyPr>
          <a:p>
            <a:pPr lvl="0" eaLnBrk="1" hangingPunct="1">
              <a:spcBef>
                <a:spcPct val="50000"/>
              </a:spcBef>
            </a:pPr>
            <a:r>
              <a:rPr lang="zh-CN" altLang="en-US" sz="4000" b="1">
                <a:solidFill>
                  <a:srgbClr val="0000FF"/>
                </a:solidFill>
                <a:latin typeface="Arial" panose="020B0604020202020204" pitchFamily="34" charset="0"/>
                <a:ea typeface="楷体_GB2312" pitchFamily="1" charset="-122"/>
              </a:rPr>
              <a:t>丁肇中</a:t>
            </a:r>
            <a:endParaRPr lang="zh-CN" altLang="en-US" sz="4000" b="1">
              <a:solidFill>
                <a:srgbClr val="0000FF"/>
              </a:solidFill>
              <a:latin typeface="Arial" panose="020B0604020202020204" pitchFamily="34" charset="0"/>
              <a:ea typeface="楷体_GB2312" pitchFamily="1" charset="-122"/>
            </a:endParaRPr>
          </a:p>
        </p:txBody>
      </p:sp>
      <p:sp>
        <p:nvSpPr>
          <p:cNvPr id="20505" name="文本框 20504"/>
          <p:cNvSpPr txBox="1"/>
          <p:nvPr/>
        </p:nvSpPr>
        <p:spPr>
          <a:xfrm>
            <a:off x="1752600" y="5129213"/>
            <a:ext cx="5986463" cy="1066800"/>
          </a:xfrm>
          <a:prstGeom prst="rect">
            <a:avLst/>
          </a:prstGeom>
          <a:noFill/>
          <a:ln w="9525">
            <a:noFill/>
          </a:ln>
        </p:spPr>
        <p:txBody>
          <a:bodyPr wrap="none" anchor="t">
            <a:spAutoFit/>
          </a:bodyPr>
          <a:p>
            <a:pPr lvl="0" algn="ctr" eaLnBrk="0" hangingPunct="0"/>
            <a:r>
              <a:rPr lang="en-US" altLang="zh-CN" sz="3200" b="1">
                <a:solidFill>
                  <a:srgbClr val="993300"/>
                </a:solidFill>
                <a:latin typeface="Arial" panose="020B0604020202020204" pitchFamily="34" charset="0"/>
                <a:ea typeface="宋体" panose="02010600030101010101" pitchFamily="2" charset="-122"/>
              </a:rPr>
              <a:t> </a:t>
            </a:r>
            <a:r>
              <a:rPr lang="zh-CN" altLang="en-US" sz="3200" b="1">
                <a:solidFill>
                  <a:srgbClr val="993300"/>
                </a:solidFill>
                <a:latin typeface="Arial" panose="020B0604020202020204" pitchFamily="34" charset="0"/>
                <a:ea typeface="宋体" panose="02010600030101010101" pitchFamily="2" charset="-122"/>
              </a:rPr>
              <a:t>这是一篇著名科学家对学习自然</a:t>
            </a:r>
            <a:endParaRPr lang="zh-CN" altLang="en-US" sz="3200" b="1">
              <a:solidFill>
                <a:srgbClr val="993300"/>
              </a:solidFill>
              <a:latin typeface="Arial" panose="020B0604020202020204" pitchFamily="34" charset="0"/>
              <a:ea typeface="宋体" panose="02010600030101010101" pitchFamily="2" charset="-122"/>
            </a:endParaRPr>
          </a:p>
          <a:p>
            <a:pPr lvl="0" algn="ctr" eaLnBrk="0" hangingPunct="0"/>
            <a:r>
              <a:rPr lang="zh-CN" altLang="en-US" sz="3200" b="1">
                <a:solidFill>
                  <a:srgbClr val="993300"/>
                </a:solidFill>
                <a:latin typeface="Arial" panose="020B0604020202020204" pitchFamily="34" charset="0"/>
                <a:ea typeface="宋体" panose="02010600030101010101" pitchFamily="2" charset="-122"/>
              </a:rPr>
              <a:t>科学的经验之谈的议论文</a:t>
            </a:r>
            <a:endParaRPr lang="zh-CN" altLang="en-US" sz="3200" b="1">
              <a:solidFill>
                <a:srgbClr val="993300"/>
              </a:solidFill>
              <a:latin typeface="Arial" panose="020B0604020202020204" pitchFamily="34" charset="0"/>
              <a:ea typeface="宋体" panose="02010600030101010101" pitchFamily="2" charset="-122"/>
            </a:endParaRP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0486"/>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8" name="09.wav"/>
                                        </p:tgtEl>
                                      </p:cMediaNode>
                                    </p:audio>
                                  </p:sub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20489"/>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20482"/>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nodeType="afterEffect">
                                  <p:stCondLst>
                                    <p:cond delay="0"/>
                                  </p:stCondLst>
                                  <p:childTnLst>
                                    <p:set>
                                      <p:cBhvr>
                                        <p:cTn id="15" dur="1" fill="hold">
                                          <p:stCondLst>
                                            <p:cond delay="499"/>
                                          </p:stCondLst>
                                        </p:cTn>
                                        <p:tgtEl>
                                          <p:spTgt spid="20483"/>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nodeType="afterEffect">
                                  <p:stCondLst>
                                    <p:cond delay="0"/>
                                  </p:stCondLst>
                                  <p:childTnLst>
                                    <p:set>
                                      <p:cBhvr>
                                        <p:cTn id="18" dur="1" fill="hold">
                                          <p:stCondLst>
                                            <p:cond delay="499"/>
                                          </p:stCondLst>
                                        </p:cTn>
                                        <p:tgtEl>
                                          <p:spTgt spid="20484"/>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nodeType="afterEffect">
                                  <p:stCondLst>
                                    <p:cond delay="0"/>
                                  </p:stCondLst>
                                  <p:childTnLst>
                                    <p:set>
                                      <p:cBhvr>
                                        <p:cTn id="21" dur="1" fill="hold">
                                          <p:stCondLst>
                                            <p:cond delay="499"/>
                                          </p:stCondLst>
                                        </p:cTn>
                                        <p:tgtEl>
                                          <p:spTgt spid="20485"/>
                                        </p:tgtEl>
                                        <p:attrNameLst>
                                          <p:attrName>style.visibility</p:attrName>
                                        </p:attrNameLst>
                                      </p:cBhvr>
                                      <p:to>
                                        <p:strVal val="visible"/>
                                      </p:to>
                                    </p:set>
                                  </p:childTnLst>
                                </p:cTn>
                              </p:par>
                            </p:childTnLst>
                          </p:cTn>
                        </p:par>
                        <p:par>
                          <p:cTn id="22" fill="hold">
                            <p:stCondLst>
                              <p:cond delay="3000"/>
                            </p:stCondLst>
                            <p:childTnLst>
                              <p:par>
                                <p:cTn id="23" presetID="1" presetClass="entr" presetSubtype="0" fill="hold" nodeType="afterEffect">
                                  <p:stCondLst>
                                    <p:cond delay="0"/>
                                  </p:stCondLst>
                                  <p:childTnLst>
                                    <p:set>
                                      <p:cBhvr>
                                        <p:cTn id="24" dur="1" fill="hold">
                                          <p:stCondLst>
                                            <p:cond delay="499"/>
                                          </p:stCondLst>
                                        </p:cTn>
                                        <p:tgtEl>
                                          <p:spTgt spid="20492"/>
                                        </p:tgtEl>
                                        <p:attrNameLst>
                                          <p:attrName>style.visibility</p:attrName>
                                        </p:attrNameLst>
                                      </p:cBhvr>
                                      <p:to>
                                        <p:strVal val="visible"/>
                                      </p:to>
                                    </p:set>
                                  </p:childTnLst>
                                </p:cTn>
                              </p:par>
                            </p:childTnLst>
                          </p:cTn>
                        </p:par>
                        <p:par>
                          <p:cTn id="25" fill="hold">
                            <p:stCondLst>
                              <p:cond delay="3500"/>
                            </p:stCondLst>
                            <p:childTnLst>
                              <p:par>
                                <p:cTn id="26" presetID="1" presetClass="entr" presetSubtype="0" fill="hold" nodeType="afterEffect">
                                  <p:stCondLst>
                                    <p:cond delay="0"/>
                                  </p:stCondLst>
                                  <p:childTnLst>
                                    <p:set>
                                      <p:cBhvr>
                                        <p:cTn id="27" dur="1" fill="hold">
                                          <p:stCondLst>
                                            <p:cond delay="499"/>
                                          </p:stCondLst>
                                        </p:cTn>
                                        <p:tgtEl>
                                          <p:spTgt spid="20495"/>
                                        </p:tgtEl>
                                        <p:attrNameLst>
                                          <p:attrName>style.visibility</p:attrName>
                                        </p:attrNameLst>
                                      </p:cBhvr>
                                      <p:to>
                                        <p:strVal val="visible"/>
                                      </p:to>
                                    </p:set>
                                  </p:childTnLst>
                                </p:cTn>
                              </p:par>
                            </p:childTnLst>
                          </p:cTn>
                        </p:par>
                        <p:par>
                          <p:cTn id="28" fill="hold">
                            <p:stCondLst>
                              <p:cond delay="4000"/>
                            </p:stCondLst>
                            <p:childTnLst>
                              <p:par>
                                <p:cTn id="29" presetID="5" presetClass="entr" presetSubtype="10" fill="hold" grpId="0" nodeType="afterEffect">
                                  <p:stCondLst>
                                    <p:cond delay="0"/>
                                  </p:stCondLst>
                                  <p:childTnLst>
                                    <p:set>
                                      <p:cBhvr>
                                        <p:cTn id="30" dur="1" fill="hold">
                                          <p:stCondLst>
                                            <p:cond delay="0"/>
                                          </p:stCondLst>
                                        </p:cTn>
                                        <p:tgtEl>
                                          <p:spTgt spid="20504"/>
                                        </p:tgtEl>
                                        <p:attrNameLst>
                                          <p:attrName>style.visibility</p:attrName>
                                        </p:attrNameLst>
                                      </p:cBhvr>
                                      <p:to>
                                        <p:strVal val="visible"/>
                                      </p:to>
                                    </p:set>
                                    <p:animEffect transition="in" filter="checkerboard(across)">
                                      <p:cBhvr>
                                        <p:cTn id="31" dur="500"/>
                                        <p:tgtEl>
                                          <p:spTgt spid="20504"/>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20505"/>
                                        </p:tgtEl>
                                        <p:attrNameLst>
                                          <p:attrName>style.visibility</p:attrName>
                                        </p:attrNameLst>
                                      </p:cBhvr>
                                      <p:to>
                                        <p:strVal val="visible"/>
                                      </p:to>
                                    </p:set>
                                    <p:animEffect transition="in" filter="blinds(horizontal)">
                                      <p:cBhvr>
                                        <p:cTn id="36" dur="500"/>
                                        <p:tgtEl>
                                          <p:spTgt spid="205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4" grpId="0"/>
      <p:bldP spid="2050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506" name="文本占位符 21505" descr="Rectangle: Click to edit Master text styles&#13;&#10;Second level&#13;&#10;Third level&#13;&#10;Fourth level&#13;&#10;Fifth level"/>
          <p:cNvPicPr>
            <a:picLocks noChangeAspect="1"/>
          </p:cNvPicPr>
          <p:nvPr>
            <p:ph type="body" idx="1"/>
          </p:nvPr>
        </p:nvPicPr>
        <p:blipFill>
          <a:blip r:embed="rId1"/>
          <a:stretch>
            <a:fillRect/>
          </a:stretch>
        </p:blipFill>
        <p:spPr>
          <a:xfrm>
            <a:off x="0" y="981075"/>
            <a:ext cx="3168650" cy="4103688"/>
          </a:xfrm>
        </p:spPr>
      </p:pic>
      <p:sp>
        <p:nvSpPr>
          <p:cNvPr id="21507" name="矩形 21506"/>
          <p:cNvSpPr/>
          <p:nvPr/>
        </p:nvSpPr>
        <p:spPr>
          <a:xfrm>
            <a:off x="323850" y="0"/>
            <a:ext cx="3887788" cy="838200"/>
          </a:xfrm>
          <a:prstGeom prst="rect">
            <a:avLst/>
          </a:prstGeom>
        </p:spPr>
        <p:txBody>
          <a:bodyPr wrap="none" fromWordArt="1">
            <a:prstTxWarp prst="textPlain">
              <a:avLst>
                <a:gd name="adj" fmla="val 50000"/>
              </a:avLst>
            </a:prstTxWarp>
            <a:normAutofit/>
          </a:bodyPr>
          <a:p>
            <a:pPr algn="ctr" eaLnBrk="0" hangingPunct="0"/>
            <a:r>
              <a:rPr lang="zh-CN" altLang="en-US" sz="4000" b="1">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黑体" panose="02010609060101010101" charset="-122"/>
                <a:ea typeface="黑体" panose="02010609060101010101" charset="-122"/>
              </a:rPr>
              <a:t>作者简介</a:t>
            </a:r>
            <a:endParaRPr lang="zh-CN" altLang="en-US" sz="4000" b="1">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黑体" panose="02010609060101010101" charset="-122"/>
              <a:ea typeface="黑体" panose="02010609060101010101" charset="-122"/>
            </a:endParaRPr>
          </a:p>
        </p:txBody>
      </p:sp>
      <p:sp>
        <p:nvSpPr>
          <p:cNvPr id="21508" name="文本框 21507"/>
          <p:cNvSpPr txBox="1"/>
          <p:nvPr/>
        </p:nvSpPr>
        <p:spPr>
          <a:xfrm>
            <a:off x="3419475" y="908050"/>
            <a:ext cx="5724525" cy="4060825"/>
          </a:xfrm>
          <a:prstGeom prst="rect">
            <a:avLst/>
          </a:prstGeom>
          <a:noFill/>
          <a:ln w="9525">
            <a:noFill/>
          </a:ln>
        </p:spPr>
        <p:txBody>
          <a:bodyPr>
            <a:spAutoFit/>
          </a:bodyPr>
          <a:p>
            <a:pPr lvl="0" eaLnBrk="1" hangingPunct="1">
              <a:spcBef>
                <a:spcPct val="50000"/>
              </a:spcBef>
            </a:pPr>
            <a:r>
              <a:rPr lang="en-US" altLang="zh-CN" sz="2600">
                <a:solidFill>
                  <a:srgbClr val="FF0000"/>
                </a:solidFill>
                <a:latin typeface="黑体" panose="02010609060101010101" charset="-122"/>
                <a:ea typeface="黑体" panose="02010609060101010101" charset="-122"/>
              </a:rPr>
              <a:t>      </a:t>
            </a:r>
            <a:r>
              <a:rPr lang="zh-CN" altLang="en-US" sz="2600">
                <a:solidFill>
                  <a:srgbClr val="FF0000"/>
                </a:solidFill>
                <a:latin typeface="黑体" panose="02010609060101010101" charset="-122"/>
                <a:ea typeface="黑体" panose="02010609060101010101" charset="-122"/>
              </a:rPr>
              <a:t>丁肇中（</a:t>
            </a:r>
            <a:r>
              <a:rPr lang="en-US" altLang="zh-CN" sz="2600">
                <a:solidFill>
                  <a:srgbClr val="FF0000"/>
                </a:solidFill>
                <a:latin typeface="黑体" panose="02010609060101010101" charset="-122"/>
                <a:ea typeface="黑体" panose="02010609060101010101" charset="-122"/>
              </a:rPr>
              <a:t>1936</a:t>
            </a:r>
            <a:r>
              <a:rPr lang="zh-CN" altLang="en-US" sz="2600">
                <a:solidFill>
                  <a:srgbClr val="FF0000"/>
                </a:solidFill>
                <a:latin typeface="黑体" panose="02010609060101010101" charset="-122"/>
                <a:ea typeface="黑体" panose="02010609060101010101" charset="-122"/>
              </a:rPr>
              <a:t>－）</a:t>
            </a:r>
            <a:r>
              <a:rPr lang="zh-CN" altLang="en-US" sz="2600">
                <a:solidFill>
                  <a:srgbClr val="6600FF"/>
                </a:solidFill>
                <a:latin typeface="黑体" panose="02010609060101010101" charset="-122"/>
                <a:ea typeface="黑体" panose="02010609060101010101" charset="-122"/>
              </a:rPr>
              <a:t>美籍华裔物理学家</a:t>
            </a:r>
            <a:r>
              <a:rPr lang="zh-CN" altLang="en-US" sz="2600">
                <a:solidFill>
                  <a:srgbClr val="FF0000"/>
                </a:solidFill>
                <a:latin typeface="黑体" panose="02010609060101010101" charset="-122"/>
                <a:ea typeface="黑体" panose="02010609060101010101" charset="-122"/>
              </a:rPr>
              <a:t>。</a:t>
            </a:r>
            <a:r>
              <a:rPr lang="en-US" altLang="zh-CN" sz="2600">
                <a:solidFill>
                  <a:srgbClr val="FF0000"/>
                </a:solidFill>
                <a:latin typeface="黑体" panose="02010609060101010101" charset="-122"/>
                <a:ea typeface="黑体" panose="02010609060101010101" charset="-122"/>
              </a:rPr>
              <a:t>1936</a:t>
            </a:r>
            <a:r>
              <a:rPr lang="zh-CN" altLang="en-US" sz="2600">
                <a:solidFill>
                  <a:srgbClr val="FF0000"/>
                </a:solidFill>
                <a:latin typeface="黑体" panose="02010609060101010101" charset="-122"/>
                <a:ea typeface="黑体" panose="02010609060101010101" charset="-122"/>
              </a:rPr>
              <a:t>年</a:t>
            </a:r>
            <a:r>
              <a:rPr lang="en-US" altLang="zh-CN" sz="2600">
                <a:solidFill>
                  <a:srgbClr val="FF0000"/>
                </a:solidFill>
                <a:latin typeface="黑体" panose="02010609060101010101" charset="-122"/>
                <a:ea typeface="黑体" panose="02010609060101010101" charset="-122"/>
              </a:rPr>
              <a:t>1</a:t>
            </a:r>
            <a:r>
              <a:rPr lang="zh-CN" altLang="en-US" sz="2600">
                <a:solidFill>
                  <a:srgbClr val="FF0000"/>
                </a:solidFill>
                <a:latin typeface="黑体" panose="02010609060101010101" charset="-122"/>
                <a:ea typeface="黑体" panose="02010609060101010101" charset="-122"/>
              </a:rPr>
              <a:t>月</a:t>
            </a:r>
            <a:r>
              <a:rPr lang="en-US" altLang="zh-CN" sz="2600">
                <a:solidFill>
                  <a:srgbClr val="FF0000"/>
                </a:solidFill>
                <a:latin typeface="黑体" panose="02010609060101010101" charset="-122"/>
                <a:ea typeface="黑体" panose="02010609060101010101" charset="-122"/>
              </a:rPr>
              <a:t>27</a:t>
            </a:r>
            <a:r>
              <a:rPr lang="zh-CN" altLang="en-US" sz="2600">
                <a:solidFill>
                  <a:srgbClr val="FF0000"/>
                </a:solidFill>
                <a:latin typeface="黑体" panose="02010609060101010101" charset="-122"/>
                <a:ea typeface="黑体" panose="02010609060101010101" charset="-122"/>
              </a:rPr>
              <a:t>日出生于美国。三个月后随父母回到中国。</a:t>
            </a:r>
            <a:r>
              <a:rPr lang="en-US" altLang="zh-CN" sz="2600">
                <a:solidFill>
                  <a:srgbClr val="FF0000"/>
                </a:solidFill>
                <a:latin typeface="黑体" panose="02010609060101010101" charset="-122"/>
                <a:ea typeface="黑体" panose="02010609060101010101" charset="-122"/>
              </a:rPr>
              <a:t>1956</a:t>
            </a:r>
            <a:r>
              <a:rPr lang="zh-CN" altLang="en-US" sz="2600">
                <a:solidFill>
                  <a:srgbClr val="FF0000"/>
                </a:solidFill>
                <a:latin typeface="黑体" panose="02010609060101010101" charset="-122"/>
                <a:ea typeface="黑体" panose="02010609060101010101" charset="-122"/>
              </a:rPr>
              <a:t>年到美国密执安大学学习，</a:t>
            </a:r>
            <a:r>
              <a:rPr lang="en-US" altLang="zh-CN" sz="2600">
                <a:solidFill>
                  <a:srgbClr val="FF0000"/>
                </a:solidFill>
                <a:latin typeface="黑体" panose="02010609060101010101" charset="-122"/>
                <a:ea typeface="黑体" panose="02010609060101010101" charset="-122"/>
              </a:rPr>
              <a:t>1960</a:t>
            </a:r>
            <a:r>
              <a:rPr lang="zh-CN" altLang="en-US" sz="2600">
                <a:solidFill>
                  <a:srgbClr val="FF0000"/>
                </a:solidFill>
                <a:latin typeface="黑体" panose="02010609060101010101" charset="-122"/>
                <a:ea typeface="黑体" panose="02010609060101010101" charset="-122"/>
              </a:rPr>
              <a:t>年获得科学硕士学位，</a:t>
            </a:r>
            <a:r>
              <a:rPr lang="en-US" altLang="zh-CN" sz="2600">
                <a:solidFill>
                  <a:srgbClr val="FF0000"/>
                </a:solidFill>
                <a:latin typeface="黑体" panose="02010609060101010101" charset="-122"/>
                <a:ea typeface="黑体" panose="02010609060101010101" charset="-122"/>
              </a:rPr>
              <a:t>1962</a:t>
            </a:r>
            <a:r>
              <a:rPr lang="zh-CN" altLang="en-US" sz="2600">
                <a:solidFill>
                  <a:srgbClr val="FF0000"/>
                </a:solidFill>
                <a:latin typeface="黑体" panose="02010609060101010101" charset="-122"/>
                <a:ea typeface="黑体" panose="02010609060101010101" charset="-122"/>
              </a:rPr>
              <a:t>年获得（物理学）哲学博士学位。</a:t>
            </a:r>
            <a:r>
              <a:rPr lang="en-US" altLang="zh-CN" sz="2600">
                <a:solidFill>
                  <a:srgbClr val="FF0000"/>
                </a:solidFill>
                <a:latin typeface="黑体" panose="02010609060101010101" charset="-122"/>
                <a:ea typeface="黑体" panose="02010609060101010101" charset="-122"/>
              </a:rPr>
              <a:t>1963</a:t>
            </a:r>
            <a:r>
              <a:rPr lang="zh-CN" altLang="en-US" sz="2600">
                <a:solidFill>
                  <a:srgbClr val="FF0000"/>
                </a:solidFill>
                <a:latin typeface="黑体" panose="02010609060101010101" charset="-122"/>
                <a:ea typeface="黑体" panose="02010609060101010101" charset="-122"/>
              </a:rPr>
              <a:t>年以福特基金研究生的身分到瑞士日内瓦欧州核研究中心从事原子弹的研究工作，</a:t>
            </a:r>
            <a:r>
              <a:rPr lang="en-US" altLang="zh-CN" sz="2600">
                <a:solidFill>
                  <a:srgbClr val="FF0000"/>
                </a:solidFill>
                <a:latin typeface="黑体" panose="02010609060101010101" charset="-122"/>
                <a:ea typeface="黑体" panose="02010609060101010101" charset="-122"/>
              </a:rPr>
              <a:t>1964</a:t>
            </a:r>
            <a:r>
              <a:rPr lang="zh-CN" altLang="en-US" sz="2600">
                <a:solidFill>
                  <a:srgbClr val="FF0000"/>
                </a:solidFill>
                <a:latin typeface="黑体" panose="02010609060101010101" charset="-122"/>
                <a:ea typeface="黑体" panose="02010609060101010101" charset="-122"/>
              </a:rPr>
              <a:t>年回到美国，担任纽约哥伦比亚大学讲师，第二年提升为助理教授。</a:t>
            </a:r>
            <a:endParaRPr lang="zh-CN" altLang="en-US" sz="2600">
              <a:solidFill>
                <a:srgbClr val="FF0000"/>
              </a:solidFill>
              <a:latin typeface="黑体" panose="02010609060101010101" charset="-122"/>
              <a:ea typeface="黑体" panose="02010609060101010101" charset="-122"/>
            </a:endParaRPr>
          </a:p>
        </p:txBody>
      </p:sp>
      <p:sp>
        <p:nvSpPr>
          <p:cNvPr id="21509" name="矩形 21508"/>
          <p:cNvSpPr/>
          <p:nvPr/>
        </p:nvSpPr>
        <p:spPr>
          <a:xfrm>
            <a:off x="196850" y="5178425"/>
            <a:ext cx="8947150" cy="1679575"/>
          </a:xfrm>
          <a:prstGeom prst="rect">
            <a:avLst/>
          </a:prstGeom>
          <a:noFill/>
          <a:ln w="9525">
            <a:noFill/>
          </a:ln>
        </p:spPr>
        <p:txBody>
          <a:bodyPr>
            <a:spAutoFit/>
          </a:bodyPr>
          <a:p>
            <a:pPr lvl="0" eaLnBrk="1" hangingPunct="1">
              <a:spcBef>
                <a:spcPct val="50000"/>
              </a:spcBef>
            </a:pPr>
            <a:r>
              <a:rPr lang="en-US" altLang="zh-CN" sz="2600">
                <a:solidFill>
                  <a:srgbClr val="FF0000"/>
                </a:solidFill>
                <a:latin typeface="黑体" panose="02010609060101010101" charset="-122"/>
                <a:ea typeface="黑体" panose="02010609060101010101" charset="-122"/>
              </a:rPr>
              <a:t>1969</a:t>
            </a:r>
            <a:r>
              <a:rPr lang="zh-CN" altLang="en-US" sz="2600">
                <a:solidFill>
                  <a:srgbClr val="FF0000"/>
                </a:solidFill>
                <a:latin typeface="黑体" panose="02010609060101010101" charset="-122"/>
                <a:ea typeface="黑体" panose="02010609060101010101" charset="-122"/>
              </a:rPr>
              <a:t>年提升为物理学教授。</a:t>
            </a:r>
            <a:r>
              <a:rPr lang="en-US" altLang="zh-CN" sz="2600">
                <a:solidFill>
                  <a:srgbClr val="6600FF"/>
                </a:solidFill>
                <a:latin typeface="黑体" panose="02010609060101010101" charset="-122"/>
                <a:ea typeface="黑体" panose="02010609060101010101" charset="-122"/>
              </a:rPr>
              <a:t>1976</a:t>
            </a:r>
            <a:r>
              <a:rPr lang="zh-CN" altLang="en-US" sz="2600">
                <a:solidFill>
                  <a:srgbClr val="6600FF"/>
                </a:solidFill>
                <a:latin typeface="黑体" panose="02010609060101010101" charset="-122"/>
                <a:ea typeface="黑体" panose="02010609060101010101" charset="-122"/>
              </a:rPr>
              <a:t>年因在电磁力探索上发现</a:t>
            </a:r>
            <a:r>
              <a:rPr lang="en-US" altLang="zh-CN" sz="2600">
                <a:solidFill>
                  <a:srgbClr val="6600FF"/>
                </a:solidFill>
                <a:latin typeface="黑体" panose="02010609060101010101" charset="-122"/>
                <a:ea typeface="黑体" panose="02010609060101010101" charset="-122"/>
              </a:rPr>
              <a:t>J/4 </a:t>
            </a:r>
            <a:r>
              <a:rPr lang="zh-CN" altLang="en-US" sz="2600">
                <a:solidFill>
                  <a:srgbClr val="6600FF"/>
                </a:solidFill>
                <a:latin typeface="黑体" panose="02010609060101010101" charset="-122"/>
                <a:ea typeface="黑体" panose="02010609060101010101" charset="-122"/>
              </a:rPr>
              <a:t>粒子获诺贝尔物理学奖金</a:t>
            </a:r>
            <a:r>
              <a:rPr lang="zh-CN" altLang="en-US" sz="2600">
                <a:solidFill>
                  <a:srgbClr val="FF0000"/>
                </a:solidFill>
                <a:latin typeface="黑体" panose="02010609060101010101" charset="-122"/>
                <a:ea typeface="黑体" panose="02010609060101010101" charset="-122"/>
              </a:rPr>
              <a:t>。目前，丁肇中教授仍在美国麻省理工学院任职。他曾多次回国探亲，对祖国的科学事业极为关心。</a:t>
            </a:r>
            <a:r>
              <a:rPr lang="zh-CN" altLang="en-US" sz="2600">
                <a:solidFill>
                  <a:srgbClr val="6600FF"/>
                </a:solidFill>
                <a:latin typeface="黑体" panose="02010609060101010101" charset="-122"/>
                <a:ea typeface="黑体" panose="02010609060101010101" charset="-122"/>
              </a:rPr>
              <a:t>是中国科技大学客座教授。</a:t>
            </a:r>
            <a:endParaRPr lang="zh-CN" altLang="en-US" sz="2600">
              <a:solidFill>
                <a:srgbClr val="6600FF"/>
              </a:solidFill>
              <a:latin typeface="黑体" panose="02010609060101010101" charset="-122"/>
              <a:ea typeface="黑体" panose="02010609060101010101"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150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21508"/>
                                        </p:tgtEl>
                                        <p:attrNameLst>
                                          <p:attrName>style.visibility</p:attrName>
                                        </p:attrNameLst>
                                      </p:cBhvr>
                                      <p:to>
                                        <p:strVal val="visible"/>
                                      </p:to>
                                    </p:set>
                                    <p:animEffect transition="in" filter="checkerboard(across)">
                                      <p:cBhvr>
                                        <p:cTn id="11" dur="500"/>
                                        <p:tgtEl>
                                          <p:spTgt spid="21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pic>
        <p:nvPicPr>
          <p:cNvPr id="22530" name="文本占位符 22529" descr="Rectangle: Click to edit Master text styles&#13;&#10;Second level&#13;&#10;Third level&#13;&#10;Fourth level&#13;&#10;Fifth level"/>
          <p:cNvPicPr>
            <a:picLocks noChangeAspect="1"/>
          </p:cNvPicPr>
          <p:nvPr>
            <p:ph type="body" idx="1"/>
          </p:nvPr>
        </p:nvPicPr>
        <p:blipFill>
          <a:blip r:embed="rId1"/>
          <a:stretch>
            <a:fillRect/>
          </a:stretch>
        </p:blipFill>
        <p:spPr>
          <a:xfrm>
            <a:off x="0" y="981075"/>
            <a:ext cx="3168650" cy="4103688"/>
          </a:xfrm>
        </p:spPr>
      </p:pic>
      <p:sp>
        <p:nvSpPr>
          <p:cNvPr id="22531" name="矩形 22530"/>
          <p:cNvSpPr/>
          <p:nvPr/>
        </p:nvSpPr>
        <p:spPr>
          <a:xfrm>
            <a:off x="323850" y="0"/>
            <a:ext cx="3887788" cy="838200"/>
          </a:xfrm>
          <a:prstGeom prst="rect">
            <a:avLst/>
          </a:prstGeom>
        </p:spPr>
        <p:txBody>
          <a:bodyPr wrap="none" fromWordArt="1">
            <a:prstTxWarp prst="textPlain">
              <a:avLst>
                <a:gd name="adj" fmla="val 50000"/>
              </a:avLst>
            </a:prstTxWarp>
            <a:normAutofit/>
          </a:bodyPr>
          <a:p>
            <a:pPr algn="ctr" eaLnBrk="0" hangingPunct="0"/>
            <a:r>
              <a:rPr lang="zh-CN" altLang="en-US" sz="4000" b="1">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黑体" panose="02010609060101010101" charset="-122"/>
                <a:ea typeface="黑体" panose="02010609060101010101" charset="-122"/>
              </a:rPr>
              <a:t>丁肇中的典型生活情况</a:t>
            </a:r>
            <a:endParaRPr lang="zh-CN" altLang="en-US" sz="4000" b="1">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黑体" panose="02010609060101010101" charset="-122"/>
              <a:ea typeface="黑体" panose="02010609060101010101" charset="-122"/>
            </a:endParaRPr>
          </a:p>
        </p:txBody>
      </p:sp>
      <p:sp>
        <p:nvSpPr>
          <p:cNvPr id="22532" name="文本框 22531"/>
          <p:cNvSpPr txBox="1"/>
          <p:nvPr/>
        </p:nvSpPr>
        <p:spPr>
          <a:xfrm>
            <a:off x="3419475" y="908050"/>
            <a:ext cx="5724525" cy="5857875"/>
          </a:xfrm>
          <a:prstGeom prst="rect">
            <a:avLst/>
          </a:prstGeom>
          <a:noFill/>
          <a:ln w="9525">
            <a:noFill/>
          </a:ln>
        </p:spPr>
        <p:txBody>
          <a:bodyPr>
            <a:spAutoFit/>
          </a:bodyPr>
          <a:p>
            <a:pPr lvl="0" eaLnBrk="1" hangingPunct="1">
              <a:spcBef>
                <a:spcPct val="50000"/>
              </a:spcBef>
            </a:pPr>
            <a:r>
              <a:rPr lang="en-US" altLang="zh-CN" sz="2600">
                <a:solidFill>
                  <a:srgbClr val="FF0000"/>
                </a:solidFill>
                <a:latin typeface="黑体" panose="02010609060101010101" charset="-122"/>
                <a:ea typeface="黑体" panose="02010609060101010101" charset="-122"/>
              </a:rPr>
              <a:t>    </a:t>
            </a:r>
            <a:r>
              <a:rPr lang="zh-CN" altLang="en-US" sz="2800" b="1">
                <a:solidFill>
                  <a:srgbClr val="0000FF"/>
                </a:solidFill>
                <a:latin typeface="黑体" panose="02010609060101010101" charset="-122"/>
                <a:ea typeface="黑体" panose="02010609060101010101" charset="-122"/>
              </a:rPr>
              <a:t>到日内瓦工作期间，丁肇中的典型生活情况是：一早起来在自取食堂里吃早饭，然后一整天留在实验室里，直到夜里离开实验室，驱车十分钟回到他的公寓房间睡觉。每隔两个星期，他坐飞机回到美国麻省莱克新顿自己的家里看望妻子凯</a:t>
            </a:r>
            <a:r>
              <a:rPr lang="en-US" altLang="zh-CN" sz="2800" b="1">
                <a:solidFill>
                  <a:srgbClr val="0000FF"/>
                </a:solidFill>
                <a:latin typeface="黑体" panose="02010609060101010101" charset="-122"/>
                <a:ea typeface="黑体" panose="02010609060101010101" charset="-122"/>
              </a:rPr>
              <a:t>•</a:t>
            </a:r>
            <a:r>
              <a:rPr lang="zh-CN" altLang="en-US" sz="2800" b="1">
                <a:solidFill>
                  <a:srgbClr val="0000FF"/>
                </a:solidFill>
                <a:latin typeface="黑体" panose="02010609060101010101" charset="-122"/>
                <a:ea typeface="黑体" panose="02010609060101010101" charset="-122"/>
              </a:rPr>
              <a:t>路易丝</a:t>
            </a:r>
            <a:r>
              <a:rPr lang="en-US" altLang="zh-CN" sz="2800" b="1">
                <a:solidFill>
                  <a:srgbClr val="0000FF"/>
                </a:solidFill>
                <a:latin typeface="黑体" panose="02010609060101010101" charset="-122"/>
                <a:ea typeface="黑体" panose="02010609060101010101" charset="-122"/>
              </a:rPr>
              <a:t>•</a:t>
            </a:r>
            <a:r>
              <a:rPr lang="zh-CN" altLang="en-US" sz="2800" b="1">
                <a:solidFill>
                  <a:srgbClr val="0000FF"/>
                </a:solidFill>
                <a:latin typeface="黑体" panose="02010609060101010101" charset="-122"/>
                <a:ea typeface="黑体" panose="02010609060101010101" charset="-122"/>
              </a:rPr>
              <a:t>库恩和两个女儿。</a:t>
            </a:r>
            <a:endParaRPr lang="zh-CN" altLang="en-US" sz="2800" b="1">
              <a:solidFill>
                <a:srgbClr val="0000FF"/>
              </a:solidFill>
              <a:latin typeface="黑体" panose="02010609060101010101" charset="-122"/>
              <a:ea typeface="黑体" panose="02010609060101010101" charset="-122"/>
            </a:endParaRPr>
          </a:p>
          <a:p>
            <a:pPr lvl="0" eaLnBrk="1" hangingPunct="1">
              <a:spcBef>
                <a:spcPct val="50000"/>
              </a:spcBef>
            </a:pPr>
            <a:r>
              <a:rPr lang="zh-CN" altLang="en-US" sz="2800" b="1">
                <a:solidFill>
                  <a:srgbClr val="0000FF"/>
                </a:solidFill>
                <a:latin typeface="黑体" panose="02010609060101010101" charset="-122"/>
                <a:ea typeface="黑体" panose="02010609060101010101" charset="-122"/>
              </a:rPr>
              <a:t>    </a:t>
            </a:r>
            <a:r>
              <a:rPr lang="en-US" altLang="zh-CN" sz="2800" b="1">
                <a:solidFill>
                  <a:srgbClr val="0000FF"/>
                </a:solidFill>
                <a:latin typeface="黑体" panose="02010609060101010101" charset="-122"/>
                <a:ea typeface="黑体" panose="02010609060101010101" charset="-122"/>
              </a:rPr>
              <a:t>1964</a:t>
            </a:r>
            <a:r>
              <a:rPr lang="zh-CN" altLang="en-US" sz="2800" b="1">
                <a:solidFill>
                  <a:srgbClr val="0000FF"/>
                </a:solidFill>
                <a:latin typeface="黑体" panose="02010609060101010101" charset="-122"/>
                <a:ea typeface="黑体" panose="02010609060101010101" charset="-122"/>
              </a:rPr>
              <a:t>年，丁肇中离开日内瓦回到美国哥伦比亚大学执教，直到</a:t>
            </a:r>
            <a:r>
              <a:rPr lang="en-US" altLang="zh-CN" sz="2800" b="1">
                <a:solidFill>
                  <a:srgbClr val="0000FF"/>
                </a:solidFill>
                <a:latin typeface="黑体" panose="02010609060101010101" charset="-122"/>
                <a:ea typeface="黑体" panose="02010609060101010101" charset="-122"/>
              </a:rPr>
              <a:t>1969</a:t>
            </a:r>
            <a:r>
              <a:rPr lang="zh-CN" altLang="en-US" sz="2800" b="1">
                <a:solidFill>
                  <a:srgbClr val="0000FF"/>
                </a:solidFill>
                <a:latin typeface="黑体" panose="02010609060101010101" charset="-122"/>
                <a:ea typeface="黑体" panose="02010609060101010101" charset="-122"/>
              </a:rPr>
              <a:t>年。在那里他和斯坦伯格、希瓦兹、吴健雄和李政道等在内的第一流物理学家工作。</a:t>
            </a:r>
            <a:endParaRPr lang="zh-CN" altLang="en-US" sz="2800" b="1">
              <a:solidFill>
                <a:srgbClr val="0000FF"/>
              </a:solidFill>
              <a:latin typeface="黑体" panose="02010609060101010101" charset="-122"/>
              <a:ea typeface="黑体" panose="02010609060101010101"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225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grpId="0" nodeType="clickEffect">
                                  <p:stCondLst>
                                    <p:cond delay="0"/>
                                  </p:stCondLst>
                                  <p:childTnLst>
                                    <p:set>
                                      <p:cBhvr>
                                        <p:cTn id="10" dur="1" fill="hold">
                                          <p:stCondLst>
                                            <p:cond delay="0"/>
                                          </p:stCondLst>
                                        </p:cTn>
                                        <p:tgtEl>
                                          <p:spTgt spid="22532"/>
                                        </p:tgtEl>
                                        <p:attrNameLst>
                                          <p:attrName>style.visibility</p:attrName>
                                        </p:attrNameLst>
                                      </p:cBhvr>
                                      <p:to>
                                        <p:strVal val="visible"/>
                                      </p:to>
                                    </p:set>
                                    <p:animEffect transition="in" filter="checkerboard(across)">
                                      <p:cBhvr>
                                        <p:cTn id="11" dur="500"/>
                                        <p:tgtEl>
                                          <p:spTgt spid="22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70" name="文本框 7169"/>
          <p:cNvSpPr txBox="1"/>
          <p:nvPr/>
        </p:nvSpPr>
        <p:spPr>
          <a:xfrm>
            <a:off x="827088" y="333375"/>
            <a:ext cx="3673475" cy="822960"/>
          </a:xfrm>
          <a:prstGeom prst="rect">
            <a:avLst/>
          </a:prstGeom>
          <a:solidFill>
            <a:srgbClr val="000066"/>
          </a:solidFill>
          <a:ln w="9525">
            <a:noFill/>
          </a:ln>
        </p:spPr>
        <p:txBody>
          <a:bodyPr>
            <a:spAutoFit/>
          </a:bodyPr>
          <a:p>
            <a:pPr lvl="0" algn="dist" eaLnBrk="1" hangingPunct="1"/>
            <a:r>
              <a:rPr lang="zh-CN" altLang="en-US" sz="4800" b="1">
                <a:solidFill>
                  <a:srgbClr val="FFFF00"/>
                </a:solidFill>
                <a:latin typeface="隶书" panose="02010509060101010101" pitchFamily="1" charset="-122"/>
                <a:ea typeface="隶书" panose="02010509060101010101" pitchFamily="1" charset="-122"/>
              </a:rPr>
              <a:t>本文背景</a:t>
            </a:r>
            <a:endParaRPr lang="zh-CN" altLang="en-US" sz="4800" b="1">
              <a:solidFill>
                <a:srgbClr val="FFFF00"/>
              </a:solidFill>
              <a:latin typeface="隶书" panose="02010509060101010101" pitchFamily="1" charset="-122"/>
              <a:ea typeface="隶书" panose="02010509060101010101" pitchFamily="1" charset="-122"/>
            </a:endParaRPr>
          </a:p>
        </p:txBody>
      </p:sp>
      <p:sp>
        <p:nvSpPr>
          <p:cNvPr id="7171" name="文本框 7170"/>
          <p:cNvSpPr txBox="1"/>
          <p:nvPr/>
        </p:nvSpPr>
        <p:spPr>
          <a:xfrm>
            <a:off x="684213" y="1412875"/>
            <a:ext cx="7991475" cy="5029200"/>
          </a:xfrm>
          <a:prstGeom prst="rect">
            <a:avLst/>
          </a:prstGeom>
          <a:noFill/>
          <a:ln w="9525">
            <a:noFill/>
          </a:ln>
        </p:spPr>
        <p:txBody>
          <a:bodyPr>
            <a:spAutoFit/>
          </a:bodyPr>
          <a:p>
            <a:pPr lvl="0" eaLnBrk="1" hangingPunct="1"/>
            <a:r>
              <a:rPr lang="en-US" altLang="zh-CN" sz="3600" b="1">
                <a:solidFill>
                  <a:srgbClr val="0000FF"/>
                </a:solidFill>
                <a:latin typeface="楷体_GB2312" pitchFamily="1" charset="-122"/>
                <a:ea typeface="楷体_GB2312" pitchFamily="1" charset="-122"/>
              </a:rPr>
              <a:t>    </a:t>
            </a:r>
            <a:r>
              <a:rPr lang="zh-CN" altLang="en-US" sz="3600" b="1">
                <a:solidFill>
                  <a:srgbClr val="0000FF"/>
                </a:solidFill>
                <a:latin typeface="楷体_GB2312" pitchFamily="1" charset="-122"/>
                <a:ea typeface="楷体_GB2312" pitchFamily="1" charset="-122"/>
              </a:rPr>
              <a:t>我非常荣幸地接受</a:t>
            </a:r>
            <a:r>
              <a:rPr lang="en-US" altLang="zh-CN" sz="3600" b="1">
                <a:solidFill>
                  <a:srgbClr val="0000FF"/>
                </a:solidFill>
                <a:latin typeface="楷体_GB2312" pitchFamily="1" charset="-122"/>
                <a:ea typeface="楷体_GB2312" pitchFamily="1" charset="-122"/>
              </a:rPr>
              <a:t>《</a:t>
            </a:r>
            <a:r>
              <a:rPr lang="zh-CN" altLang="en-US" sz="3600" b="1">
                <a:solidFill>
                  <a:srgbClr val="0000FF"/>
                </a:solidFill>
                <a:latin typeface="楷体_GB2312" pitchFamily="1" charset="-122"/>
                <a:ea typeface="楷体_GB2312" pitchFamily="1" charset="-122"/>
              </a:rPr>
              <a:t>瞭望</a:t>
            </a:r>
            <a:r>
              <a:rPr lang="en-US" altLang="zh-CN" sz="3600" b="1">
                <a:solidFill>
                  <a:srgbClr val="0000FF"/>
                </a:solidFill>
                <a:latin typeface="楷体_GB2312" pitchFamily="1" charset="-122"/>
                <a:ea typeface="楷体_GB2312" pitchFamily="1" charset="-122"/>
              </a:rPr>
              <a:t>》</a:t>
            </a:r>
            <a:r>
              <a:rPr lang="zh-CN" altLang="en-US" sz="3600" b="1">
                <a:solidFill>
                  <a:srgbClr val="0000FF"/>
                </a:solidFill>
                <a:latin typeface="楷体_GB2312" pitchFamily="1" charset="-122"/>
                <a:ea typeface="楷体_GB2312" pitchFamily="1" charset="-122"/>
              </a:rPr>
              <a:t>周刊授予我的“情系中华”征文特别荣誉奖。我父亲是受中国传统教育长大的，我受的教育的一部分是传统教育，一部分是西方教育。缅怀我的父亲，我写了</a:t>
            </a:r>
            <a:r>
              <a:rPr lang="en-US" altLang="zh-CN" sz="3600" b="1">
                <a:solidFill>
                  <a:srgbClr val="0000FF"/>
                </a:solidFill>
                <a:latin typeface="楷体_GB2312" pitchFamily="1" charset="-122"/>
                <a:ea typeface="楷体_GB2312" pitchFamily="1" charset="-122"/>
              </a:rPr>
              <a:t>《</a:t>
            </a:r>
            <a:r>
              <a:rPr lang="zh-CN" altLang="en-US" sz="3600" b="1">
                <a:solidFill>
                  <a:srgbClr val="0000FF"/>
                </a:solidFill>
                <a:latin typeface="楷体_GB2312" pitchFamily="1" charset="-122"/>
                <a:ea typeface="楷体_GB2312" pitchFamily="1" charset="-122"/>
              </a:rPr>
              <a:t>怀念</a:t>
            </a:r>
            <a:r>
              <a:rPr lang="en-US" altLang="zh-CN" sz="3600" b="1">
                <a:solidFill>
                  <a:srgbClr val="0000FF"/>
                </a:solidFill>
                <a:latin typeface="楷体_GB2312" pitchFamily="1" charset="-122"/>
                <a:ea typeface="楷体_GB2312" pitchFamily="1" charset="-122"/>
              </a:rPr>
              <a:t>》</a:t>
            </a:r>
            <a:r>
              <a:rPr lang="zh-CN" altLang="en-US" sz="3600" b="1">
                <a:solidFill>
                  <a:srgbClr val="0000FF"/>
                </a:solidFill>
                <a:latin typeface="楷体_GB2312" pitchFamily="1" charset="-122"/>
                <a:ea typeface="楷体_GB2312" pitchFamily="1" charset="-122"/>
              </a:rPr>
              <a:t>这篇文章。</a:t>
            </a:r>
            <a:r>
              <a:rPr lang="zh-CN" altLang="en-US" sz="3600" b="1">
                <a:solidFill>
                  <a:schemeClr val="tx2"/>
                </a:solidFill>
                <a:latin typeface="楷体_GB2312" pitchFamily="1" charset="-122"/>
                <a:ea typeface="楷体_GB2312" pitchFamily="1" charset="-122"/>
              </a:rPr>
              <a:t>多年来，我在学校里接触到不少中国学生，因此，我想借这个机会向大家谈谈学习自然科学的中国学生应该怎样了解自然科学。</a:t>
            </a:r>
            <a:endParaRPr lang="zh-CN" altLang="en-US" sz="3600" b="1">
              <a:solidFill>
                <a:schemeClr val="tx2"/>
              </a:solidFill>
              <a:latin typeface="楷体_GB2312" pitchFamily="1" charset="-122"/>
              <a:ea typeface="楷体_GB2312" pitchFamily="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wipe(left)">
                                      <p:cBhvr>
                                        <p:cTn id="7" dur="500"/>
                                        <p:tgtEl>
                                          <p:spTgt spid="7170"/>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7171"/>
                                        </p:tgtEl>
                                        <p:attrNameLst>
                                          <p:attrName>style.visibility</p:attrName>
                                        </p:attrNameLst>
                                      </p:cBhvr>
                                      <p:to>
                                        <p:strVal val="visible"/>
                                      </p:to>
                                    </p:set>
                                    <p:animEffect transition="in" filter="checkerboard(across)">
                                      <p:cBhvr>
                                        <p:cTn id="11"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bldLvl="0" animBg="1"/>
      <p:bldP spid="717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矩形 23553"/>
          <p:cNvSpPr/>
          <p:nvPr/>
        </p:nvSpPr>
        <p:spPr>
          <a:xfrm>
            <a:off x="0" y="990600"/>
            <a:ext cx="9144000" cy="5578475"/>
          </a:xfrm>
          <a:prstGeom prst="rect">
            <a:avLst/>
          </a:prstGeom>
          <a:noFill/>
          <a:ln w="9525">
            <a:noFill/>
          </a:ln>
        </p:spPr>
        <p:txBody>
          <a:bodyPr>
            <a:spAutoFit/>
          </a:bodyPr>
          <a:p>
            <a:pPr lvl="0" eaLnBrk="0" hangingPunct="0"/>
            <a:r>
              <a:rPr lang="zh-CN" altLang="en-US" sz="4000" b="1">
                <a:solidFill>
                  <a:srgbClr val="FF0000"/>
                </a:solidFill>
                <a:latin typeface="Arial" panose="020B0604020202020204" pitchFamily="34" charset="0"/>
                <a:ea typeface="宋体" panose="02010600030101010101" pitchFamily="2" charset="-122"/>
              </a:rPr>
              <a:t>解释下列词语</a:t>
            </a:r>
            <a:br>
              <a:rPr lang="zh-CN" altLang="en-US" sz="4000" b="1">
                <a:solidFill>
                  <a:srgbClr val="FF0000"/>
                </a:solidFill>
                <a:latin typeface="Arial" panose="020B0604020202020204" pitchFamily="34" charset="0"/>
                <a:ea typeface="宋体" panose="02010600030101010101" pitchFamily="2" charset="-122"/>
              </a:rPr>
            </a:br>
            <a:r>
              <a:rPr lang="zh-CN" altLang="en-US" sz="4000" b="1">
                <a:solidFill>
                  <a:srgbClr val="FF0000"/>
                </a:solidFill>
                <a:latin typeface="Arial" panose="020B0604020202020204" pitchFamily="34" charset="0"/>
                <a:ea typeface="宋体" panose="02010600030101010101" pitchFamily="2" charset="-122"/>
              </a:rPr>
              <a:t>格物：</a:t>
            </a:r>
            <a:br>
              <a:rPr lang="zh-CN" altLang="en-US" sz="4000" b="1">
                <a:solidFill>
                  <a:srgbClr val="FF0000"/>
                </a:solidFill>
                <a:latin typeface="Arial" panose="020B0604020202020204" pitchFamily="34" charset="0"/>
                <a:ea typeface="宋体" panose="02010600030101010101" pitchFamily="2" charset="-122"/>
              </a:rPr>
            </a:br>
            <a:r>
              <a:rPr lang="zh-CN" altLang="en-US" sz="4000" b="1">
                <a:solidFill>
                  <a:srgbClr val="FF0000"/>
                </a:solidFill>
                <a:latin typeface="Arial" panose="020B0604020202020204" pitchFamily="34" charset="0"/>
                <a:ea typeface="宋体" panose="02010600030101010101" pitchFamily="2" charset="-122"/>
              </a:rPr>
              <a:t>致知：</a:t>
            </a:r>
            <a:br>
              <a:rPr lang="zh-CN" altLang="en-US" sz="4000" b="1">
                <a:latin typeface="Arial" panose="020B0604020202020204" pitchFamily="34" charset="0"/>
                <a:ea typeface="宋体" panose="02010600030101010101" pitchFamily="2" charset="-122"/>
              </a:rPr>
            </a:br>
            <a:r>
              <a:rPr lang="zh-CN" altLang="en-US" sz="4000" b="1">
                <a:solidFill>
                  <a:srgbClr val="FF0000"/>
                </a:solidFill>
                <a:latin typeface="Arial" panose="020B0604020202020204" pitchFamily="34" charset="0"/>
                <a:ea typeface="宋体" panose="02010600030101010101" pitchFamily="2" charset="-122"/>
              </a:rPr>
              <a:t>正心 ：</a:t>
            </a:r>
            <a:endParaRPr lang="zh-CN" altLang="en-US" sz="4000" b="1">
              <a:solidFill>
                <a:srgbClr val="FF0000"/>
              </a:solidFill>
              <a:latin typeface="Arial" panose="020B0604020202020204" pitchFamily="34" charset="0"/>
              <a:ea typeface="宋体" panose="02010600030101010101" pitchFamily="2" charset="-122"/>
            </a:endParaRPr>
          </a:p>
          <a:p>
            <a:pPr lvl="0" eaLnBrk="0" hangingPunct="0"/>
            <a:r>
              <a:rPr lang="zh-CN" altLang="en-US" sz="4000" b="1">
                <a:solidFill>
                  <a:srgbClr val="FF0000"/>
                </a:solidFill>
                <a:latin typeface="Arial" panose="020B0604020202020204" pitchFamily="34" charset="0"/>
                <a:ea typeface="宋体" panose="02010600030101010101" pitchFamily="2" charset="-122"/>
              </a:rPr>
              <a:t>修身：</a:t>
            </a:r>
            <a:endParaRPr lang="zh-CN" altLang="en-US" sz="4000" b="1">
              <a:solidFill>
                <a:srgbClr val="FF0000"/>
              </a:solidFill>
              <a:latin typeface="Arial" panose="020B0604020202020204" pitchFamily="34" charset="0"/>
              <a:ea typeface="宋体" panose="02010600030101010101" pitchFamily="2" charset="-122"/>
            </a:endParaRPr>
          </a:p>
          <a:p>
            <a:pPr lvl="0" eaLnBrk="0" hangingPunct="0"/>
            <a:r>
              <a:rPr lang="zh-CN" altLang="en-US" sz="4000" b="1">
                <a:solidFill>
                  <a:srgbClr val="FF0000"/>
                </a:solidFill>
                <a:latin typeface="Arial" panose="020B0604020202020204" pitchFamily="34" charset="0"/>
                <a:ea typeface="宋体" panose="02010600030101010101" pitchFamily="2" charset="-122"/>
              </a:rPr>
              <a:t>齐家：</a:t>
            </a:r>
            <a:endParaRPr lang="zh-CN" altLang="en-US" sz="4000" b="1">
              <a:latin typeface="Arial" panose="020B0604020202020204" pitchFamily="34" charset="0"/>
              <a:ea typeface="宋体" panose="02010600030101010101" pitchFamily="2" charset="-122"/>
            </a:endParaRPr>
          </a:p>
          <a:p>
            <a:pPr lvl="0" eaLnBrk="0" hangingPunct="0"/>
            <a:r>
              <a:rPr lang="zh-CN" altLang="en-US" sz="4000" b="1">
                <a:latin typeface="Arial" panose="020B0604020202020204" pitchFamily="34" charset="0"/>
                <a:ea typeface="宋体" panose="02010600030101010101" pitchFamily="2" charset="-122"/>
              </a:rPr>
              <a:t> </a:t>
            </a:r>
            <a:r>
              <a:rPr lang="zh-CN" altLang="en-US" sz="4000" b="1">
                <a:solidFill>
                  <a:srgbClr val="FF0000"/>
                </a:solidFill>
                <a:latin typeface="Arial" panose="020B0604020202020204" pitchFamily="34" charset="0"/>
                <a:ea typeface="宋体" panose="02010600030101010101" pitchFamily="2" charset="-122"/>
              </a:rPr>
              <a:t>抽象：</a:t>
            </a:r>
            <a:endParaRPr lang="zh-CN" altLang="en-US" sz="4000" b="1">
              <a:solidFill>
                <a:srgbClr val="FF0000"/>
              </a:solidFill>
              <a:latin typeface="Arial" panose="020B0604020202020204" pitchFamily="34" charset="0"/>
              <a:ea typeface="宋体" panose="02010600030101010101" pitchFamily="2" charset="-122"/>
            </a:endParaRPr>
          </a:p>
          <a:p>
            <a:pPr lvl="0" eaLnBrk="0" hangingPunct="0"/>
            <a:r>
              <a:rPr lang="zh-CN" altLang="en-US" sz="4000" b="1">
                <a:solidFill>
                  <a:srgbClr val="FF0000"/>
                </a:solidFill>
                <a:latin typeface="Arial" panose="020B0604020202020204" pitchFamily="34" charset="0"/>
                <a:ea typeface="宋体" panose="02010600030101010101" pitchFamily="2" charset="-122"/>
              </a:rPr>
              <a:t>袖手旁观：</a:t>
            </a:r>
            <a:endParaRPr lang="zh-CN" altLang="en-US" sz="4000" b="1">
              <a:solidFill>
                <a:srgbClr val="FF0000"/>
              </a:solidFill>
              <a:latin typeface="Arial" panose="020B0604020202020204" pitchFamily="34" charset="0"/>
              <a:ea typeface="宋体" panose="02010600030101010101" pitchFamily="2" charset="-122"/>
            </a:endParaRPr>
          </a:p>
          <a:p>
            <a:pPr lvl="0" eaLnBrk="0" hangingPunct="0"/>
            <a:r>
              <a:rPr lang="zh-CN" altLang="en-US" sz="4000" b="1">
                <a:solidFill>
                  <a:srgbClr val="FF0000"/>
                </a:solidFill>
                <a:latin typeface="Arial" panose="020B0604020202020204" pitchFamily="34" charset="0"/>
                <a:ea typeface="宋体" panose="02010600030101010101" pitchFamily="2" charset="-122"/>
              </a:rPr>
              <a:t>一帆风顺：</a:t>
            </a:r>
            <a:endParaRPr lang="zh-CN" altLang="en-US" sz="4000" b="1">
              <a:solidFill>
                <a:srgbClr val="FF0000"/>
              </a:solidFill>
              <a:latin typeface="Arial" panose="020B0604020202020204" pitchFamily="34" charset="0"/>
              <a:ea typeface="宋体" panose="02010600030101010101" pitchFamily="2" charset="-122"/>
            </a:endParaRPr>
          </a:p>
        </p:txBody>
      </p:sp>
      <p:sp>
        <p:nvSpPr>
          <p:cNvPr id="23555" name="文本框 23554"/>
          <p:cNvSpPr txBox="1"/>
          <p:nvPr/>
        </p:nvSpPr>
        <p:spPr>
          <a:xfrm>
            <a:off x="1331913" y="836613"/>
            <a:ext cx="184150" cy="366712"/>
          </a:xfrm>
          <a:prstGeom prst="rect">
            <a:avLst/>
          </a:prstGeom>
          <a:noFill/>
          <a:ln w="9525">
            <a:noFill/>
          </a:ln>
        </p:spPr>
        <p:txBody>
          <a:bodyPr>
            <a:spAutoFit/>
          </a:bodyPr>
          <a:p>
            <a:pPr lvl="0" eaLnBrk="0" hangingPunct="0">
              <a:spcBef>
                <a:spcPct val="50000"/>
              </a:spcBef>
            </a:pPr>
            <a:endParaRPr lang="en-US" altLang="en-US" sz="1800" dirty="0">
              <a:latin typeface="Arial" panose="020B0604020202020204" pitchFamily="34" charset="0"/>
              <a:ea typeface="宋体" panose="02010600030101010101" pitchFamily="2" charset="-122"/>
            </a:endParaRPr>
          </a:p>
        </p:txBody>
      </p:sp>
      <p:sp>
        <p:nvSpPr>
          <p:cNvPr id="23556" name="文本框 23555"/>
          <p:cNvSpPr txBox="1"/>
          <p:nvPr/>
        </p:nvSpPr>
        <p:spPr>
          <a:xfrm>
            <a:off x="1600200" y="1649730"/>
            <a:ext cx="4895850" cy="579120"/>
          </a:xfrm>
          <a:prstGeom prst="rect">
            <a:avLst/>
          </a:prstGeom>
          <a:noFill/>
          <a:ln w="9525">
            <a:noFill/>
          </a:ln>
        </p:spPr>
        <p:txBody>
          <a:bodyPr>
            <a:spAutoFit/>
          </a:bodyPr>
          <a:p>
            <a:pPr lvl="0" eaLnBrk="0" hangingPunct="0">
              <a:spcBef>
                <a:spcPct val="50000"/>
              </a:spcBef>
            </a:pPr>
            <a:r>
              <a:rPr lang="zh-CN" altLang="en-US" sz="3200" b="1">
                <a:solidFill>
                  <a:srgbClr val="221C00"/>
                </a:solidFill>
                <a:latin typeface="Arial" panose="020B0604020202020204" pitchFamily="34" charset="0"/>
                <a:ea typeface="宋体" panose="02010600030101010101" pitchFamily="2" charset="-122"/>
              </a:rPr>
              <a:t>推究事物的道理。</a:t>
            </a:r>
            <a:endParaRPr lang="zh-CN" altLang="en-US" sz="3200" b="1">
              <a:solidFill>
                <a:srgbClr val="221C00"/>
              </a:solidFill>
              <a:latin typeface="Arial" panose="020B0604020202020204" pitchFamily="34" charset="0"/>
              <a:ea typeface="宋体" panose="02010600030101010101" pitchFamily="2" charset="-122"/>
            </a:endParaRPr>
          </a:p>
        </p:txBody>
      </p:sp>
      <p:sp>
        <p:nvSpPr>
          <p:cNvPr id="23557" name="文本框 23556"/>
          <p:cNvSpPr txBox="1"/>
          <p:nvPr/>
        </p:nvSpPr>
        <p:spPr>
          <a:xfrm>
            <a:off x="1676400" y="2268855"/>
            <a:ext cx="5184775" cy="579120"/>
          </a:xfrm>
          <a:prstGeom prst="rect">
            <a:avLst/>
          </a:prstGeom>
          <a:noFill/>
          <a:ln w="9525">
            <a:noFill/>
          </a:ln>
        </p:spPr>
        <p:txBody>
          <a:bodyPr>
            <a:spAutoFit/>
          </a:bodyPr>
          <a:p>
            <a:pPr lvl="0" eaLnBrk="0" hangingPunct="0"/>
            <a:r>
              <a:rPr lang="zh-CN" altLang="en-US" sz="3200" b="1">
                <a:solidFill>
                  <a:srgbClr val="221C00"/>
                </a:solidFill>
                <a:latin typeface="Arial" panose="020B0604020202020204" pitchFamily="34" charset="0"/>
                <a:ea typeface="宋体" panose="02010600030101010101" pitchFamily="2" charset="-122"/>
              </a:rPr>
              <a:t>获取知识。</a:t>
            </a:r>
            <a:endParaRPr lang="zh-CN" altLang="en-US" sz="3200" b="1">
              <a:solidFill>
                <a:srgbClr val="221C00"/>
              </a:solidFill>
              <a:latin typeface="Arial" panose="020B0604020202020204" pitchFamily="34" charset="0"/>
              <a:ea typeface="宋体" panose="02010600030101010101" pitchFamily="2" charset="-122"/>
            </a:endParaRPr>
          </a:p>
        </p:txBody>
      </p:sp>
      <p:sp>
        <p:nvSpPr>
          <p:cNvPr id="23558" name="文本框 23557"/>
          <p:cNvSpPr txBox="1"/>
          <p:nvPr/>
        </p:nvSpPr>
        <p:spPr>
          <a:xfrm>
            <a:off x="1752600" y="2868930"/>
            <a:ext cx="4376738" cy="579120"/>
          </a:xfrm>
          <a:prstGeom prst="rect">
            <a:avLst/>
          </a:prstGeom>
          <a:noFill/>
          <a:ln w="9525">
            <a:noFill/>
          </a:ln>
        </p:spPr>
        <p:txBody>
          <a:bodyPr>
            <a:spAutoFit/>
          </a:bodyPr>
          <a:p>
            <a:pPr lvl="0" eaLnBrk="0" hangingPunct="0">
              <a:spcBef>
                <a:spcPct val="50000"/>
              </a:spcBef>
            </a:pPr>
            <a:r>
              <a:rPr lang="zh-CN" altLang="en-US" sz="3200" b="1">
                <a:solidFill>
                  <a:srgbClr val="221C00"/>
                </a:solidFill>
                <a:latin typeface="Arial" panose="020B0604020202020204" pitchFamily="34" charset="0"/>
                <a:ea typeface="宋体" panose="02010600030101010101" pitchFamily="2" charset="-122"/>
              </a:rPr>
              <a:t>端正心思。</a:t>
            </a:r>
            <a:endParaRPr lang="zh-CN" altLang="en-US" sz="3200" b="1">
              <a:solidFill>
                <a:srgbClr val="221C00"/>
              </a:solidFill>
              <a:latin typeface="Arial" panose="020B0604020202020204" pitchFamily="34" charset="0"/>
              <a:ea typeface="宋体" panose="02010600030101010101" pitchFamily="2" charset="-122"/>
            </a:endParaRPr>
          </a:p>
        </p:txBody>
      </p:sp>
      <p:sp>
        <p:nvSpPr>
          <p:cNvPr id="23559" name="文本框 23558"/>
          <p:cNvSpPr txBox="1"/>
          <p:nvPr/>
        </p:nvSpPr>
        <p:spPr>
          <a:xfrm>
            <a:off x="1676400" y="3429000"/>
            <a:ext cx="7759700" cy="579120"/>
          </a:xfrm>
          <a:prstGeom prst="rect">
            <a:avLst/>
          </a:prstGeom>
          <a:noFill/>
          <a:ln w="9525">
            <a:noFill/>
          </a:ln>
        </p:spPr>
        <p:txBody>
          <a:bodyPr>
            <a:spAutoFit/>
          </a:bodyPr>
          <a:p>
            <a:pPr lvl="0" eaLnBrk="0" hangingPunct="0"/>
            <a:r>
              <a:rPr lang="zh-CN" altLang="en-US" sz="3200" b="1">
                <a:solidFill>
                  <a:srgbClr val="221C00"/>
                </a:solidFill>
                <a:latin typeface="Arial" panose="020B0604020202020204" pitchFamily="34" charset="0"/>
                <a:ea typeface="宋体" panose="02010600030101010101" pitchFamily="2" charset="-122"/>
              </a:rPr>
              <a:t>就是指努力提高自己的品德修养。</a:t>
            </a:r>
            <a:endParaRPr lang="zh-CN" altLang="en-US" sz="3200" b="1">
              <a:solidFill>
                <a:srgbClr val="221C00"/>
              </a:solidFill>
              <a:latin typeface="Arial" panose="020B0604020202020204" pitchFamily="34" charset="0"/>
              <a:ea typeface="宋体" panose="02010600030101010101" pitchFamily="2" charset="-122"/>
            </a:endParaRPr>
          </a:p>
        </p:txBody>
      </p:sp>
      <p:sp>
        <p:nvSpPr>
          <p:cNvPr id="23560" name="文本框 23559"/>
          <p:cNvSpPr txBox="1"/>
          <p:nvPr/>
        </p:nvSpPr>
        <p:spPr>
          <a:xfrm>
            <a:off x="1752600" y="4038600"/>
            <a:ext cx="3313113" cy="579120"/>
          </a:xfrm>
          <a:prstGeom prst="rect">
            <a:avLst/>
          </a:prstGeom>
          <a:noFill/>
          <a:ln w="9525">
            <a:noFill/>
          </a:ln>
        </p:spPr>
        <p:txBody>
          <a:bodyPr>
            <a:spAutoFit/>
          </a:bodyPr>
          <a:p>
            <a:pPr lvl="0" eaLnBrk="0" hangingPunct="0">
              <a:spcBef>
                <a:spcPct val="50000"/>
              </a:spcBef>
            </a:pPr>
            <a:r>
              <a:rPr lang="zh-CN" altLang="en-US" sz="3200" b="1">
                <a:solidFill>
                  <a:srgbClr val="221C00"/>
                </a:solidFill>
                <a:latin typeface="Arial" panose="020B0604020202020204" pitchFamily="34" charset="0"/>
                <a:ea typeface="宋体" panose="02010600030101010101" pitchFamily="2" charset="-122"/>
              </a:rPr>
              <a:t>整齐家政。</a:t>
            </a:r>
            <a:endParaRPr lang="zh-CN" altLang="en-US" sz="3200" b="1">
              <a:solidFill>
                <a:srgbClr val="221C00"/>
              </a:solidFill>
              <a:latin typeface="Arial" panose="020B0604020202020204" pitchFamily="34" charset="0"/>
              <a:ea typeface="宋体" panose="02010600030101010101" pitchFamily="2" charset="-122"/>
            </a:endParaRPr>
          </a:p>
        </p:txBody>
      </p:sp>
      <p:sp>
        <p:nvSpPr>
          <p:cNvPr id="23561" name="文本框 23560"/>
          <p:cNvSpPr txBox="1"/>
          <p:nvPr/>
        </p:nvSpPr>
        <p:spPr>
          <a:xfrm>
            <a:off x="1403350" y="4652963"/>
            <a:ext cx="6753225" cy="366712"/>
          </a:xfrm>
          <a:prstGeom prst="rect">
            <a:avLst/>
          </a:prstGeom>
          <a:noFill/>
          <a:ln w="9525">
            <a:noFill/>
          </a:ln>
        </p:spPr>
        <p:txBody>
          <a:bodyPr>
            <a:spAutoFit/>
          </a:bodyPr>
          <a:p>
            <a:pPr lvl="0" eaLnBrk="0" hangingPunct="0">
              <a:spcBef>
                <a:spcPct val="50000"/>
              </a:spcBef>
            </a:pPr>
            <a:endParaRPr lang="en-US" altLang="en-US" sz="1800" dirty="0">
              <a:latin typeface="Arial" panose="020B0604020202020204" pitchFamily="34" charset="0"/>
              <a:ea typeface="宋体" panose="02010600030101010101" pitchFamily="2" charset="-122"/>
            </a:endParaRPr>
          </a:p>
        </p:txBody>
      </p:sp>
      <p:sp>
        <p:nvSpPr>
          <p:cNvPr id="23562" name="文本框 23561"/>
          <p:cNvSpPr txBox="1"/>
          <p:nvPr/>
        </p:nvSpPr>
        <p:spPr>
          <a:xfrm flipV="1">
            <a:off x="1524000" y="4648200"/>
            <a:ext cx="8496300" cy="1066800"/>
          </a:xfrm>
          <a:prstGeom prst="rect">
            <a:avLst/>
          </a:prstGeom>
          <a:noFill/>
          <a:ln w="9525">
            <a:noFill/>
          </a:ln>
        </p:spPr>
        <p:txBody>
          <a:bodyPr rot="10800000">
            <a:spAutoFit/>
          </a:bodyPr>
          <a:p>
            <a:pPr lvl="0" eaLnBrk="0" hangingPunct="0"/>
            <a:r>
              <a:rPr lang="zh-CN" altLang="en-US" sz="3200" b="1">
                <a:solidFill>
                  <a:srgbClr val="221C00"/>
                </a:solidFill>
                <a:latin typeface="Arial" panose="020B0604020202020204" pitchFamily="34" charset="0"/>
                <a:ea typeface="宋体" panose="02010600030101010101" pitchFamily="2" charset="-122"/>
              </a:rPr>
              <a:t>不能由具体经验到的，笼统的；空洞的。</a:t>
            </a:r>
            <a:br>
              <a:rPr lang="zh-CN" altLang="en-US" sz="3200" b="1">
                <a:solidFill>
                  <a:srgbClr val="221C00"/>
                </a:solidFill>
                <a:latin typeface="Arial" panose="020B0604020202020204" pitchFamily="34" charset="0"/>
                <a:ea typeface="宋体" panose="02010600030101010101" pitchFamily="2" charset="-122"/>
              </a:rPr>
            </a:br>
            <a:endParaRPr lang="zh-CN" altLang="en-US" sz="3200" b="1">
              <a:solidFill>
                <a:srgbClr val="221C00"/>
              </a:solidFill>
              <a:latin typeface="Arial" panose="020B0604020202020204" pitchFamily="34" charset="0"/>
              <a:ea typeface="宋体" panose="02010600030101010101" pitchFamily="2" charset="-122"/>
            </a:endParaRPr>
          </a:p>
        </p:txBody>
      </p:sp>
      <p:sp>
        <p:nvSpPr>
          <p:cNvPr id="23563" name="文本框 23562"/>
          <p:cNvSpPr txBox="1"/>
          <p:nvPr/>
        </p:nvSpPr>
        <p:spPr>
          <a:xfrm>
            <a:off x="2819400" y="5334000"/>
            <a:ext cx="5774690" cy="579120"/>
          </a:xfrm>
          <a:prstGeom prst="rect">
            <a:avLst/>
          </a:prstGeom>
          <a:noFill/>
          <a:ln w="9525">
            <a:noFill/>
          </a:ln>
        </p:spPr>
        <p:txBody>
          <a:bodyPr wrap="square">
            <a:spAutoFit/>
          </a:bodyPr>
          <a:p>
            <a:pPr lvl="0" eaLnBrk="0" hangingPunct="0"/>
            <a:r>
              <a:rPr lang="zh-CN" altLang="en-US" sz="3200" b="1">
                <a:solidFill>
                  <a:srgbClr val="221C00"/>
                </a:solidFill>
                <a:latin typeface="Arial" panose="020B0604020202020204" pitchFamily="34" charset="0"/>
                <a:ea typeface="宋体" panose="02010600030101010101" pitchFamily="2" charset="-122"/>
              </a:rPr>
              <a:t>比喻置身事外或不协调别人。</a:t>
            </a:r>
            <a:endParaRPr lang="zh-CN" altLang="en-US" sz="3200" b="1">
              <a:solidFill>
                <a:srgbClr val="221C00"/>
              </a:solidFill>
              <a:latin typeface="Arial" panose="020B0604020202020204" pitchFamily="34" charset="0"/>
              <a:ea typeface="宋体" panose="02010600030101010101" pitchFamily="2" charset="-122"/>
            </a:endParaRPr>
          </a:p>
        </p:txBody>
      </p:sp>
      <p:sp>
        <p:nvSpPr>
          <p:cNvPr id="23564" name="文本框 23563"/>
          <p:cNvSpPr txBox="1"/>
          <p:nvPr/>
        </p:nvSpPr>
        <p:spPr>
          <a:xfrm>
            <a:off x="2535238" y="5954713"/>
            <a:ext cx="7724775" cy="366712"/>
          </a:xfrm>
          <a:prstGeom prst="rect">
            <a:avLst/>
          </a:prstGeom>
          <a:noFill/>
          <a:ln w="9525">
            <a:noFill/>
          </a:ln>
        </p:spPr>
        <p:txBody>
          <a:bodyPr>
            <a:spAutoFit/>
          </a:bodyPr>
          <a:p>
            <a:pPr lvl="0" eaLnBrk="0" hangingPunct="0"/>
            <a:endParaRPr lang="en-US" altLang="en-US" sz="1800" dirty="0">
              <a:latin typeface="Arial" panose="020B0604020202020204" pitchFamily="34" charset="0"/>
              <a:ea typeface="宋体" panose="02010600030101010101" pitchFamily="2" charset="-122"/>
            </a:endParaRPr>
          </a:p>
        </p:txBody>
      </p:sp>
      <p:sp>
        <p:nvSpPr>
          <p:cNvPr id="23565" name="文本框 23564"/>
          <p:cNvSpPr txBox="1"/>
          <p:nvPr/>
        </p:nvSpPr>
        <p:spPr>
          <a:xfrm>
            <a:off x="2819400" y="5943600"/>
            <a:ext cx="5461000" cy="579120"/>
          </a:xfrm>
          <a:prstGeom prst="rect">
            <a:avLst/>
          </a:prstGeom>
          <a:noFill/>
          <a:ln w="9525">
            <a:noFill/>
          </a:ln>
        </p:spPr>
        <p:txBody>
          <a:bodyPr wrap="square">
            <a:spAutoFit/>
          </a:bodyPr>
          <a:p>
            <a:pPr lvl="0" eaLnBrk="0" hangingPunct="0"/>
            <a:r>
              <a:rPr lang="zh-CN" altLang="en-US" sz="3200" b="1">
                <a:solidFill>
                  <a:srgbClr val="221C00"/>
                </a:solidFill>
                <a:latin typeface="Arial" panose="020B0604020202020204" pitchFamily="34" charset="0"/>
                <a:ea typeface="宋体" panose="02010600030101010101" pitchFamily="2" charset="-122"/>
              </a:rPr>
              <a:t>比喻非常顺利，毫无挫折。</a:t>
            </a:r>
            <a:endParaRPr lang="zh-CN" altLang="en-US" sz="3200" b="1">
              <a:solidFill>
                <a:srgbClr val="221C00"/>
              </a:solidFill>
              <a:latin typeface="Arial" panose="020B0604020202020204" pitchFamily="34" charset="0"/>
              <a:ea typeface="宋体" panose="02010600030101010101" pitchFamily="2" charset="-122"/>
            </a:endParaRPr>
          </a:p>
        </p:txBody>
      </p:sp>
      <p:sp>
        <p:nvSpPr>
          <p:cNvPr id="23566" name="矩形 23565"/>
          <p:cNvSpPr/>
          <p:nvPr/>
        </p:nvSpPr>
        <p:spPr>
          <a:xfrm>
            <a:off x="2411413" y="260350"/>
            <a:ext cx="3887787" cy="790575"/>
          </a:xfrm>
          <a:prstGeom prst="rect">
            <a:avLst/>
          </a:prstGeom>
        </p:spPr>
        <p:txBody>
          <a:bodyPr wrap="none" fromWordArt="1">
            <a:prstTxWarp prst="textPlain">
              <a:avLst>
                <a:gd name="adj" fmla="val 50000"/>
              </a:avLst>
            </a:prstTxWarp>
            <a:normAutofit/>
          </a:bodyPr>
          <a:p>
            <a:pPr algn="ctr" eaLnBrk="0" hangingPunct="0"/>
            <a:r>
              <a:rPr lang="zh-CN" altLang="en-US" sz="3600" b="1">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黑体" panose="02010609060101010101" charset="-122"/>
                <a:ea typeface="黑体" panose="02010609060101010101" charset="-122"/>
              </a:rPr>
              <a:t>检查预习</a:t>
            </a:r>
            <a:endParaRPr lang="zh-CN" altLang="en-US" sz="3600" b="1">
              <a:ln w="12700" cap="flat" cmpd="sng">
                <a:solidFill>
                  <a:srgbClr val="EAEAEA"/>
                </a:solidFill>
                <a:prstDash val="solid"/>
                <a:headEnd type="none" w="med" len="med"/>
                <a:tailEnd type="none" w="med" len="med"/>
              </a:ln>
              <a:gradFill rotWithShape="0">
                <a:gsLst>
                  <a:gs pos="0">
                    <a:srgbClr val="A603AB">
                      <a:alpha val="100000"/>
                    </a:srgbClr>
                  </a:gs>
                  <a:gs pos="12000">
                    <a:srgbClr val="E81766">
                      <a:alpha val="100000"/>
                    </a:srgbClr>
                  </a:gs>
                  <a:gs pos="27000">
                    <a:srgbClr val="EE3F17">
                      <a:alpha val="100000"/>
                    </a:srgbClr>
                  </a:gs>
                  <a:gs pos="48000">
                    <a:srgbClr val="FFFF00">
                      <a:alpha val="100000"/>
                    </a:srgbClr>
                  </a:gs>
                  <a:gs pos="64999">
                    <a:srgbClr val="1A8D48">
                      <a:alpha val="100000"/>
                    </a:srgbClr>
                  </a:gs>
                  <a:gs pos="78999">
                    <a:srgbClr val="0819FB">
                      <a:alpha val="100000"/>
                    </a:srgbClr>
                  </a:gs>
                  <a:gs pos="100000">
                    <a:srgbClr val="A603AB">
                      <a:alpha val="100000"/>
                    </a:srgbClr>
                  </a:gs>
                </a:gsLst>
                <a:lin ang="0" scaled="1"/>
                <a:tileRect/>
              </a:gradFill>
              <a:effectLst>
                <a:outerShdw dist="35921" dir="2699999" sy="50000" kx="2115830" algn="bl" rotWithShape="0">
                  <a:srgbClr val="C0C0C0">
                    <a:alpha val="79999"/>
                  </a:srgbClr>
                </a:outerShdw>
              </a:effectLst>
              <a:latin typeface="黑体" panose="02010609060101010101" charset="-122"/>
              <a:ea typeface="黑体" panose="02010609060101010101"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diamond(in)">
                                      <p:cBhvr>
                                        <p:cTn id="7" dur="2000"/>
                                        <p:tgtEl>
                                          <p:spTgt spid="2355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23556">
                                            <p:txEl>
                                              <p:charRg st="0" end="8"/>
                                            </p:txEl>
                                          </p:spTgt>
                                        </p:tgtEl>
                                        <p:attrNameLst>
                                          <p:attrName>style.visibility</p:attrName>
                                        </p:attrNameLst>
                                      </p:cBhvr>
                                      <p:to>
                                        <p:strVal val="visible"/>
                                      </p:to>
                                    </p:set>
                                    <p:animEffect transition="in" filter="diamond(in)">
                                      <p:cBhvr>
                                        <p:cTn id="12" dur="2000"/>
                                        <p:tgtEl>
                                          <p:spTgt spid="23556">
                                            <p:txEl>
                                              <p:charRg st="0" end="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3557">
                                            <p:txEl>
                                              <p:charRg st="0" end="9"/>
                                            </p:txEl>
                                          </p:spTgt>
                                        </p:tgtEl>
                                        <p:attrNameLst>
                                          <p:attrName>style.visibility</p:attrName>
                                        </p:attrNameLst>
                                      </p:cBhvr>
                                      <p:to>
                                        <p:strVal val="visible"/>
                                      </p:to>
                                    </p:set>
                                    <p:animEffect transition="in" filter="dissolve">
                                      <p:cBhvr>
                                        <p:cTn id="17" dur="500"/>
                                        <p:tgtEl>
                                          <p:spTgt spid="23557">
                                            <p:txEl>
                                              <p:charRg st="0" end="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23558">
                                            <p:txEl>
                                              <p:charRg st="0" end="6"/>
                                            </p:txEl>
                                          </p:spTgt>
                                        </p:tgtEl>
                                        <p:attrNameLst>
                                          <p:attrName>style.visibility</p:attrName>
                                        </p:attrNameLst>
                                      </p:cBhvr>
                                      <p:to>
                                        <p:strVal val="visible"/>
                                      </p:to>
                                    </p:set>
                                    <p:anim calcmode="lin" valueType="num">
                                      <p:cBhvr>
                                        <p:cTn id="22" dur="1000" fill="hold"/>
                                        <p:tgtEl>
                                          <p:spTgt spid="23558">
                                            <p:txEl>
                                              <p:charRg st="0" end="6"/>
                                            </p:txEl>
                                          </p:spTgt>
                                        </p:tgtEl>
                                        <p:attrNameLst>
                                          <p:attrName>ppt_w</p:attrName>
                                        </p:attrNameLst>
                                      </p:cBhvr>
                                      <p:tavLst>
                                        <p:tav tm="0">
                                          <p:val>
                                            <p:strVal val="#ppt_w*0.70"/>
                                          </p:val>
                                        </p:tav>
                                        <p:tav tm="100000">
                                          <p:val>
                                            <p:strVal val="#ppt_w"/>
                                          </p:val>
                                        </p:tav>
                                      </p:tavLst>
                                    </p:anim>
                                    <p:anim calcmode="lin" valueType="num">
                                      <p:cBhvr>
                                        <p:cTn id="23" dur="1000" fill="hold"/>
                                        <p:tgtEl>
                                          <p:spTgt spid="23558">
                                            <p:txEl>
                                              <p:charRg st="0" end="6"/>
                                            </p:txEl>
                                          </p:spTgt>
                                        </p:tgtEl>
                                        <p:attrNameLst>
                                          <p:attrName>ppt_h</p:attrName>
                                        </p:attrNameLst>
                                      </p:cBhvr>
                                      <p:tavLst>
                                        <p:tav tm="0">
                                          <p:val>
                                            <p:strVal val="#ppt_h"/>
                                          </p:val>
                                        </p:tav>
                                        <p:tav tm="100000">
                                          <p:val>
                                            <p:strVal val="#ppt_h"/>
                                          </p:val>
                                        </p:tav>
                                      </p:tavLst>
                                    </p:anim>
                                    <p:animEffect transition="in" filter="fade">
                                      <p:cBhvr>
                                        <p:cTn id="24" dur="1000"/>
                                        <p:tgtEl>
                                          <p:spTgt spid="23558">
                                            <p:txEl>
                                              <p:charRg st="0" end="6"/>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3559">
                                            <p:txEl>
                                              <p:charRg st="0" end="1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23560"/>
                                        </p:tgtEl>
                                        <p:attrNameLst>
                                          <p:attrName>style.visibility</p:attrName>
                                        </p:attrNameLst>
                                      </p:cBhvr>
                                      <p:to>
                                        <p:strVal val="visible"/>
                                      </p:to>
                                    </p:set>
                                    <p:animEffect transition="in" filter="box(in)">
                                      <p:cBhvr>
                                        <p:cTn id="33" dur="500"/>
                                        <p:tgtEl>
                                          <p:spTgt spid="23560"/>
                                        </p:tgtEl>
                                      </p:cBhvr>
                                    </p:animEffect>
                                  </p:childTnLst>
                                </p:cTn>
                              </p:par>
                            </p:childTnLst>
                          </p:cTn>
                        </p:par>
                      </p:childTnLst>
                    </p:cTn>
                  </p:par>
                  <p:par>
                    <p:cTn id="34" fill="hold">
                      <p:stCondLst>
                        <p:cond delay="indefinite"/>
                      </p:stCondLst>
                      <p:childTnLst>
                        <p:par>
                          <p:cTn id="35" fill="hold">
                            <p:stCondLst>
                              <p:cond delay="0"/>
                            </p:stCondLst>
                            <p:childTnLst>
                              <p:par>
                                <p:cTn id="36" presetID="55" presetClass="entr" presetSubtype="0" fill="hold" grpId="0" nodeType="clickEffect">
                                  <p:stCondLst>
                                    <p:cond delay="0"/>
                                  </p:stCondLst>
                                  <p:childTnLst>
                                    <p:set>
                                      <p:cBhvr>
                                        <p:cTn id="37" dur="1" fill="hold">
                                          <p:stCondLst>
                                            <p:cond delay="0"/>
                                          </p:stCondLst>
                                        </p:cTn>
                                        <p:tgtEl>
                                          <p:spTgt spid="23562"/>
                                        </p:tgtEl>
                                        <p:attrNameLst>
                                          <p:attrName>style.visibility</p:attrName>
                                        </p:attrNameLst>
                                      </p:cBhvr>
                                      <p:to>
                                        <p:strVal val="visible"/>
                                      </p:to>
                                    </p:set>
                                    <p:anim calcmode="lin" valueType="num">
                                      <p:cBhvr>
                                        <p:cTn id="38" dur="1000" fill="hold"/>
                                        <p:tgtEl>
                                          <p:spTgt spid="23562"/>
                                        </p:tgtEl>
                                        <p:attrNameLst>
                                          <p:attrName>ppt_w</p:attrName>
                                        </p:attrNameLst>
                                      </p:cBhvr>
                                      <p:tavLst>
                                        <p:tav tm="0">
                                          <p:val>
                                            <p:strVal val="#ppt_w*0.70"/>
                                          </p:val>
                                        </p:tav>
                                        <p:tav tm="100000">
                                          <p:val>
                                            <p:strVal val="#ppt_w"/>
                                          </p:val>
                                        </p:tav>
                                      </p:tavLst>
                                    </p:anim>
                                    <p:anim calcmode="lin" valueType="num">
                                      <p:cBhvr>
                                        <p:cTn id="39" dur="1000" fill="hold"/>
                                        <p:tgtEl>
                                          <p:spTgt spid="23562"/>
                                        </p:tgtEl>
                                        <p:attrNameLst>
                                          <p:attrName>ppt_h</p:attrName>
                                        </p:attrNameLst>
                                      </p:cBhvr>
                                      <p:tavLst>
                                        <p:tav tm="0">
                                          <p:val>
                                            <p:strVal val="#ppt_h"/>
                                          </p:val>
                                        </p:tav>
                                        <p:tav tm="100000">
                                          <p:val>
                                            <p:strVal val="#ppt_h"/>
                                          </p:val>
                                        </p:tav>
                                      </p:tavLst>
                                    </p:anim>
                                    <p:animEffect transition="in" filter="fade">
                                      <p:cBhvr>
                                        <p:cTn id="40" dur="1000"/>
                                        <p:tgtEl>
                                          <p:spTgt spid="23562"/>
                                        </p:tgtEl>
                                      </p:cBhvr>
                                    </p:animEffect>
                                  </p:childTnLst>
                                </p:cTn>
                              </p:par>
                            </p:childTnLst>
                          </p:cTn>
                        </p:par>
                      </p:childTnLst>
                    </p:cTn>
                  </p:par>
                  <p:par>
                    <p:cTn id="41" fill="hold">
                      <p:stCondLst>
                        <p:cond delay="indefinite"/>
                      </p:stCondLst>
                      <p:childTnLst>
                        <p:par>
                          <p:cTn id="42" fill="hold">
                            <p:stCondLst>
                              <p:cond delay="0"/>
                            </p:stCondLst>
                            <p:childTnLst>
                              <p:par>
                                <p:cTn id="43" presetID="21" presetClass="entr" presetSubtype="4" fill="hold" nodeType="clickEffect">
                                  <p:stCondLst>
                                    <p:cond delay="0"/>
                                  </p:stCondLst>
                                  <p:childTnLst>
                                    <p:set>
                                      <p:cBhvr>
                                        <p:cTn id="44" dur="1" fill="hold">
                                          <p:stCondLst>
                                            <p:cond delay="0"/>
                                          </p:stCondLst>
                                        </p:cTn>
                                        <p:tgtEl>
                                          <p:spTgt spid="23563">
                                            <p:txEl>
                                              <p:charRg st="0" end="14"/>
                                            </p:txEl>
                                          </p:spTgt>
                                        </p:tgtEl>
                                        <p:attrNameLst>
                                          <p:attrName>style.visibility</p:attrName>
                                        </p:attrNameLst>
                                      </p:cBhvr>
                                      <p:to>
                                        <p:strVal val="visible"/>
                                      </p:to>
                                    </p:set>
                                    <p:animEffect transition="in" filter="wheel(4)">
                                      <p:cBhvr>
                                        <p:cTn id="45" dur="2000"/>
                                        <p:tgtEl>
                                          <p:spTgt spid="23563">
                                            <p:txEl>
                                              <p:charRg st="0" end="1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23565">
                                            <p:txEl>
                                              <p:charRg st="0"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60" grpId="0"/>
      <p:bldP spid="2356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文本框 25601"/>
          <p:cNvSpPr txBox="1"/>
          <p:nvPr/>
        </p:nvSpPr>
        <p:spPr>
          <a:xfrm>
            <a:off x="1403350" y="404813"/>
            <a:ext cx="6156325" cy="579437"/>
          </a:xfrm>
          <a:prstGeom prst="rect">
            <a:avLst/>
          </a:prstGeom>
          <a:noFill/>
          <a:ln w="9525">
            <a:noFill/>
          </a:ln>
        </p:spPr>
        <p:txBody>
          <a:bodyPr>
            <a:spAutoFit/>
          </a:bodyPr>
          <a:p>
            <a:pPr lvl="0" eaLnBrk="1" hangingPunct="1">
              <a:spcBef>
                <a:spcPct val="50000"/>
              </a:spcBef>
            </a:pPr>
            <a:r>
              <a:rPr lang="en-US" altLang="zh-CN" sz="3200" b="1">
                <a:latin typeface="Arial" panose="020B0604020202020204" pitchFamily="34" charset="0"/>
                <a:ea typeface="宋体" panose="02010600030101010101" pitchFamily="2" charset="-122"/>
              </a:rPr>
              <a:t>“</a:t>
            </a:r>
            <a:r>
              <a:rPr lang="zh-CN" altLang="en-US" sz="3200" b="1">
                <a:latin typeface="Arial" panose="020B0604020202020204" pitchFamily="34" charset="0"/>
                <a:ea typeface="宋体" panose="02010600030101010101" pitchFamily="2" charset="-122"/>
              </a:rPr>
              <a:t>格物”、“致知”的出处</a:t>
            </a:r>
            <a:endParaRPr lang="zh-CN" altLang="en-US" sz="3200" b="1">
              <a:latin typeface="Arial" panose="020B0604020202020204" pitchFamily="34" charset="0"/>
              <a:ea typeface="宋体" panose="02010600030101010101" pitchFamily="2" charset="-122"/>
            </a:endParaRPr>
          </a:p>
        </p:txBody>
      </p:sp>
      <p:sp>
        <p:nvSpPr>
          <p:cNvPr id="25603" name="文本框 25602"/>
          <p:cNvSpPr txBox="1"/>
          <p:nvPr/>
        </p:nvSpPr>
        <p:spPr>
          <a:xfrm>
            <a:off x="179388" y="1052513"/>
            <a:ext cx="8964612" cy="2654300"/>
          </a:xfrm>
          <a:prstGeom prst="rect">
            <a:avLst/>
          </a:prstGeom>
          <a:noFill/>
          <a:ln w="9525">
            <a:noFill/>
          </a:ln>
        </p:spPr>
        <p:txBody>
          <a:bodyPr>
            <a:spAutoFit/>
          </a:bodyPr>
          <a:p>
            <a:pPr lvl="0" eaLnBrk="1" hangingPunct="1"/>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古之欲明明德于天下者；先治其国；欲治其国者，先齐其家；欲齐其家者，先修其身；欲修其身者，先正其心；欲正其心者，先诚其意，欲诚其意者，</a:t>
            </a:r>
            <a:r>
              <a:rPr lang="zh-CN" altLang="en-US" sz="2800" b="1" u="sng">
                <a:solidFill>
                  <a:srgbClr val="FF0066"/>
                </a:solidFill>
                <a:latin typeface="宋体" panose="02010600030101010101" pitchFamily="2" charset="-122"/>
                <a:ea typeface="宋体" panose="02010600030101010101" pitchFamily="2" charset="-122"/>
              </a:rPr>
              <a:t>先致其知，致知在格物</a:t>
            </a:r>
            <a:r>
              <a:rPr lang="zh-CN" altLang="en-US" sz="2800" b="1">
                <a:latin typeface="宋体" panose="02010600030101010101" pitchFamily="2" charset="-122"/>
                <a:ea typeface="宋体" panose="02010600030101010101" pitchFamily="2" charset="-122"/>
              </a:rPr>
              <a:t>。</a:t>
            </a:r>
            <a:r>
              <a:rPr lang="zh-CN" altLang="en-US" sz="2800">
                <a:solidFill>
                  <a:srgbClr val="0000FF"/>
                </a:solidFill>
                <a:latin typeface="宋体" panose="02010600030101010101" pitchFamily="2" charset="-122"/>
                <a:ea typeface="宋体" panose="02010600030101010101" pitchFamily="2" charset="-122"/>
              </a:rPr>
              <a:t> </a:t>
            </a:r>
            <a:r>
              <a:rPr lang="zh-CN" altLang="en-US" sz="2800" b="1">
                <a:solidFill>
                  <a:srgbClr val="0000FF"/>
                </a:solidFill>
                <a:latin typeface="宋体" panose="02010600030101010101" pitchFamily="2" charset="-122"/>
                <a:ea typeface="宋体" panose="02010600030101010101" pitchFamily="2" charset="-122"/>
              </a:rPr>
              <a:t>心正而后身修，身修而后家齐，家齐而后国治，国治而后天下平。”</a:t>
            </a:r>
            <a:endParaRPr lang="zh-CN" altLang="en-US" sz="2800" b="1">
              <a:solidFill>
                <a:srgbClr val="0000FF"/>
              </a:solidFill>
              <a:latin typeface="宋体" panose="02010600030101010101" pitchFamily="2" charset="-122"/>
              <a:ea typeface="宋体" panose="02010600030101010101" pitchFamily="2" charset="-122"/>
            </a:endParaRPr>
          </a:p>
          <a:p>
            <a:pPr lvl="0" eaLnBrk="1" hangingPunct="1"/>
            <a:r>
              <a:rPr lang="zh-CN" altLang="en-US" sz="2800" b="1">
                <a:solidFill>
                  <a:srgbClr val="FFFF00"/>
                </a:solidFill>
                <a:latin typeface="宋体" panose="02010600030101010101" pitchFamily="2" charset="-122"/>
                <a:ea typeface="宋体" panose="02010600030101010101" pitchFamily="2" charset="-122"/>
              </a:rPr>
              <a:t>                                   </a:t>
            </a:r>
            <a:r>
              <a:rPr lang="en-US" altLang="zh-CN" sz="2800" b="1">
                <a:solidFill>
                  <a:srgbClr val="00B050"/>
                </a:solidFill>
                <a:latin typeface="Arial" panose="020B0604020202020204" pitchFamily="34" charset="0"/>
                <a:ea typeface="宋体" panose="02010600030101010101" pitchFamily="2" charset="-122"/>
              </a:rPr>
              <a:t>《</a:t>
            </a:r>
            <a:r>
              <a:rPr lang="zh-CN" altLang="en-US" sz="2800" b="1">
                <a:solidFill>
                  <a:srgbClr val="00B050"/>
                </a:solidFill>
                <a:latin typeface="Arial" panose="020B0604020202020204" pitchFamily="34" charset="0"/>
                <a:ea typeface="宋体" panose="02010600030101010101" pitchFamily="2" charset="-122"/>
              </a:rPr>
              <a:t>礼记</a:t>
            </a:r>
            <a:r>
              <a:rPr lang="en-US" altLang="zh-CN" sz="2800" b="1">
                <a:solidFill>
                  <a:srgbClr val="00B050"/>
                </a:solidFill>
                <a:latin typeface="Arial" panose="020B0604020202020204" pitchFamily="34" charset="0"/>
                <a:ea typeface="宋体" panose="02010600030101010101" pitchFamily="2" charset="-122"/>
              </a:rPr>
              <a:t>·</a:t>
            </a:r>
            <a:r>
              <a:rPr lang="zh-CN" altLang="en-US" sz="2800" b="1">
                <a:solidFill>
                  <a:srgbClr val="00B050"/>
                </a:solidFill>
                <a:latin typeface="Arial" panose="020B0604020202020204" pitchFamily="34" charset="0"/>
                <a:ea typeface="宋体" panose="02010600030101010101" pitchFamily="2" charset="-122"/>
              </a:rPr>
              <a:t>大学</a:t>
            </a:r>
            <a:r>
              <a:rPr lang="en-US" altLang="zh-CN" sz="2800" b="1">
                <a:solidFill>
                  <a:srgbClr val="00B050"/>
                </a:solidFill>
                <a:latin typeface="Arial" panose="020B0604020202020204" pitchFamily="34" charset="0"/>
                <a:ea typeface="宋体" panose="02010600030101010101" pitchFamily="2" charset="-122"/>
              </a:rPr>
              <a:t>》</a:t>
            </a:r>
            <a:r>
              <a:rPr lang="en-US" altLang="zh-CN" sz="2800">
                <a:solidFill>
                  <a:srgbClr val="FFFF00"/>
                </a:solidFill>
                <a:latin typeface="Arial" panose="020B0604020202020204" pitchFamily="34" charset="0"/>
                <a:ea typeface="宋体" panose="02010600030101010101" pitchFamily="2" charset="-122"/>
              </a:rPr>
              <a:t> </a:t>
            </a:r>
            <a:r>
              <a:rPr lang="en-US" altLang="zh-CN" sz="2800" b="1">
                <a:solidFill>
                  <a:srgbClr val="FFFF00"/>
                </a:solidFill>
                <a:latin typeface="宋体" panose="02010600030101010101" pitchFamily="2" charset="-122"/>
                <a:ea typeface="宋体" panose="02010600030101010101" pitchFamily="2" charset="-122"/>
              </a:rPr>
              <a:t>                                                 </a:t>
            </a:r>
            <a:endParaRPr lang="en-US" altLang="zh-CN" sz="2800" b="1">
              <a:solidFill>
                <a:srgbClr val="FFFF00"/>
              </a:solidFill>
              <a:latin typeface="宋体" panose="02010600030101010101" pitchFamily="2" charset="-122"/>
              <a:ea typeface="宋体" panose="02010600030101010101" pitchFamily="2" charset="-122"/>
            </a:endParaRPr>
          </a:p>
        </p:txBody>
      </p:sp>
      <p:sp>
        <p:nvSpPr>
          <p:cNvPr id="25604" name="文本框 25603"/>
          <p:cNvSpPr txBox="1"/>
          <p:nvPr/>
        </p:nvSpPr>
        <p:spPr>
          <a:xfrm>
            <a:off x="0" y="3590925"/>
            <a:ext cx="9144000" cy="2870200"/>
          </a:xfrm>
          <a:prstGeom prst="rect">
            <a:avLst/>
          </a:prstGeom>
          <a:noFill/>
          <a:ln w="9525">
            <a:noFill/>
          </a:ln>
        </p:spPr>
        <p:txBody>
          <a:bodyPr>
            <a:spAutoFit/>
          </a:bodyPr>
          <a:p>
            <a:pPr lvl="0" eaLnBrk="1" hangingPunct="1">
              <a:spcBef>
                <a:spcPct val="50000"/>
              </a:spcBef>
            </a:pPr>
            <a:r>
              <a:rPr lang="en-US" altLang="zh-CN" sz="2600" b="1">
                <a:latin typeface="宋体" panose="02010600030101010101" pitchFamily="2" charset="-122"/>
                <a:ea typeface="宋体" panose="02010600030101010101" pitchFamily="2" charset="-122"/>
              </a:rPr>
              <a:t>    </a:t>
            </a:r>
            <a:r>
              <a:rPr lang="zh-CN" altLang="en-US" sz="2600" b="1">
                <a:latin typeface="宋体" panose="02010600030101010101" pitchFamily="2" charset="-122"/>
                <a:ea typeface="宋体" panose="02010600030101010101" pitchFamily="2" charset="-122"/>
              </a:rPr>
              <a:t>释义： 古代那些要使美德彰明于天下的人，要先治理好他的国家；要治理好国家的人，要先整顿好自己的家；要整顿好家的人，要先进行自我修养；</a:t>
            </a:r>
            <a:r>
              <a:rPr lang="en-US" altLang="zh-CN" sz="2600" b="1">
                <a:latin typeface="Tahoma" panose="020B0604030504040204" pitchFamily="2" charset="0"/>
                <a:ea typeface="宋体" panose="02010600030101010101" pitchFamily="2" charset="-122"/>
              </a:rPr>
              <a:t>……</a:t>
            </a:r>
            <a:r>
              <a:rPr lang="zh-CN" altLang="en-US" sz="2600" b="1">
                <a:solidFill>
                  <a:srgbClr val="0000FF"/>
                </a:solidFill>
                <a:latin typeface="Tahoma" panose="020B0604030504040204" pitchFamily="2" charset="0"/>
                <a:ea typeface="宋体" panose="02010600030101010101" pitchFamily="2" charset="-122"/>
              </a:rPr>
              <a:t>认识、研究万事万物才</a:t>
            </a:r>
            <a:r>
              <a:rPr lang="zh-CN" altLang="en-US" sz="2400" b="1">
                <a:solidFill>
                  <a:srgbClr val="0000FF"/>
                </a:solidFill>
                <a:latin typeface="Tahoma" panose="020B0604030504040204" pitchFamily="2" charset="0"/>
                <a:ea typeface="宋体" panose="02010600030101010101" pitchFamily="2" charset="-122"/>
              </a:rPr>
              <a:t>获得知识；获得知识才意念真诚；</a:t>
            </a:r>
            <a:r>
              <a:rPr lang="zh-CN" altLang="en-US" sz="2600" b="1">
                <a:solidFill>
                  <a:srgbClr val="0000FF"/>
                </a:solidFill>
                <a:latin typeface="Tahoma" panose="020B0604030504040204" pitchFamily="2" charset="0"/>
                <a:ea typeface="宋体" panose="02010600030101010101" pitchFamily="2" charset="-122"/>
              </a:rPr>
              <a:t>意念真诚后心思才能端正；</a:t>
            </a:r>
            <a:r>
              <a:rPr lang="zh-CN" altLang="en-US" sz="2600" b="1">
                <a:solidFill>
                  <a:srgbClr val="0000FF"/>
                </a:solidFill>
                <a:latin typeface="宋体" panose="02010600030101010101" pitchFamily="2" charset="-122"/>
                <a:ea typeface="宋体" panose="02010600030101010101" pitchFamily="2" charset="-122"/>
              </a:rPr>
              <a:t>思想端正了，然后自我修养完善；自我修养完善了，然后家庭整顿有序；家庭整顿好了，然后国家安定繁荣；国家安定繁荣了，然后天下平定。 </a:t>
            </a:r>
            <a:endParaRPr lang="zh-CN" altLang="en-US" sz="2600" b="1">
              <a:solidFill>
                <a:srgbClr val="0000FF"/>
              </a:solidFill>
              <a:latin typeface="宋体" panose="02010600030101010101"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5603">
                                            <p:txEl>
                                              <p:charRg st="0" end="110"/>
                                            </p:txEl>
                                          </p:spTgt>
                                        </p:tgtEl>
                                        <p:attrNameLst>
                                          <p:attrName>style.visibility</p:attrName>
                                        </p:attrNameLst>
                                      </p:cBhvr>
                                      <p:to>
                                        <p:strVal val="visible"/>
                                      </p:to>
                                    </p:set>
                                    <p:animEffect transition="in" filter="wedge">
                                      <p:cBhvr>
                                        <p:cTn id="7" dur="2000"/>
                                        <p:tgtEl>
                                          <p:spTgt spid="25603">
                                            <p:txEl>
                                              <p:charRg st="0" end="110"/>
                                            </p:txEl>
                                          </p:spTgt>
                                        </p:tgtEl>
                                      </p:cBhvr>
                                    </p:animEffect>
                                  </p:childTnLst>
                                </p:cTn>
                              </p:par>
                            </p:childTnLst>
                          </p:cTn>
                        </p:par>
                        <p:par>
                          <p:cTn id="8" fill="hold">
                            <p:stCondLst>
                              <p:cond delay="2000"/>
                            </p:stCondLst>
                            <p:childTnLst>
                              <p:par>
                                <p:cTn id="9" presetID="20" presetClass="entr" presetSubtype="0" fill="hold" nodeType="afterEffect">
                                  <p:stCondLst>
                                    <p:cond delay="500"/>
                                  </p:stCondLst>
                                  <p:childTnLst>
                                    <p:set>
                                      <p:cBhvr>
                                        <p:cTn id="10" dur="1" fill="hold">
                                          <p:stCondLst>
                                            <p:cond delay="0"/>
                                          </p:stCondLst>
                                        </p:cTn>
                                        <p:tgtEl>
                                          <p:spTgt spid="25603">
                                            <p:txEl>
                                              <p:charRg st="110" end="203"/>
                                            </p:txEl>
                                          </p:spTgt>
                                        </p:tgtEl>
                                        <p:attrNameLst>
                                          <p:attrName>style.visibility</p:attrName>
                                        </p:attrNameLst>
                                      </p:cBhvr>
                                      <p:to>
                                        <p:strVal val="visible"/>
                                      </p:to>
                                    </p:set>
                                    <p:animEffect transition="in" filter="wedge">
                                      <p:cBhvr>
                                        <p:cTn id="11" dur="2000"/>
                                        <p:tgtEl>
                                          <p:spTgt spid="25603">
                                            <p:txEl>
                                              <p:charRg st="110" end="20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7" name="文本占位符 26626" descr="Rectangle: Click to edit Master text styles&#13;&#10;Second level&#13;&#10;Third level&#13;&#10;Fourth level&#13;&#10;Fifth level"/>
          <p:cNvSpPr txBox="1">
            <a:spLocks noGrp="1"/>
          </p:cNvSpPr>
          <p:nvPr>
            <p:ph type="body" idx="1"/>
          </p:nvPr>
        </p:nvSpPr>
        <p:spPr>
          <a:xfrm>
            <a:off x="539750" y="1557338"/>
            <a:ext cx="8137525" cy="2529840"/>
          </a:xfrm>
          <a:noFill/>
          <a:ln w="9525">
            <a:noFill/>
          </a:ln>
        </p:spPr>
        <p:txBody>
          <a:bodyPr>
            <a:spAutoFit/>
          </a:bodyPr>
          <a:p>
            <a:pPr marL="0" lvl="0" algn="l" fontAlgn="auto">
              <a:spcBef>
                <a:spcPct val="50000"/>
              </a:spcBef>
              <a:buNone/>
            </a:pPr>
            <a:r>
              <a:rPr lang="zh-CN" altLang="en-US" sz="4000" b="1">
                <a:latin typeface="Arial" panose="020B0604020202020204" pitchFamily="34" charset="0"/>
                <a:ea typeface="宋体" panose="02010600030101010101" pitchFamily="2" charset="-122"/>
                <a:sym typeface="+mn-ea"/>
              </a:rPr>
              <a:t>默读课文，讨论编写</a:t>
            </a:r>
            <a:r>
              <a:rPr lang="zh-CN" altLang="en-US" sz="4000" b="1">
                <a:solidFill>
                  <a:srgbClr val="FF0066"/>
                </a:solidFill>
                <a:latin typeface="Arial" panose="020B0604020202020204" pitchFamily="34" charset="0"/>
                <a:ea typeface="宋体" panose="02010600030101010101" pitchFamily="2" charset="-122"/>
                <a:sym typeface="+mn-ea"/>
              </a:rPr>
              <a:t>阅读提纲</a:t>
            </a:r>
            <a:r>
              <a:rPr lang="zh-CN" altLang="en-US" sz="4000" b="1">
                <a:latin typeface="Arial" panose="020B0604020202020204" pitchFamily="34" charset="0"/>
                <a:ea typeface="宋体" panose="02010600030101010101" pitchFamily="2" charset="-122"/>
                <a:sym typeface="+mn-ea"/>
              </a:rPr>
              <a:t>。  </a:t>
            </a:r>
            <a:br>
              <a:rPr lang="zh-CN" altLang="en-US" sz="4000" b="1">
                <a:latin typeface="Arial" panose="020B0604020202020204" pitchFamily="34" charset="0"/>
                <a:ea typeface="宋体" panose="02010600030101010101" pitchFamily="2" charset="-122"/>
                <a:sym typeface="+mn-ea"/>
              </a:rPr>
            </a:br>
            <a:r>
              <a:rPr lang="zh-CN" altLang="en-US" sz="4000" b="1">
                <a:latin typeface="Arial" panose="020B0604020202020204" pitchFamily="34" charset="0"/>
                <a:ea typeface="宋体" panose="02010600030101010101" pitchFamily="2" charset="-122"/>
                <a:sym typeface="+mn-ea"/>
              </a:rPr>
              <a:t>　　讨论并归纳：可从</a:t>
            </a:r>
            <a:r>
              <a:rPr lang="zh-CN" altLang="en-US" sz="4000" b="1">
                <a:solidFill>
                  <a:srgbClr val="0000FF"/>
                </a:solidFill>
                <a:latin typeface="Arial" panose="020B0604020202020204" pitchFamily="34" charset="0"/>
                <a:ea typeface="宋体" panose="02010600030101010101" pitchFamily="2" charset="-122"/>
                <a:sym typeface="+mn-ea"/>
              </a:rPr>
              <a:t>提出问题、分析问题、解决问题</a:t>
            </a:r>
            <a:r>
              <a:rPr lang="zh-CN" altLang="en-US" sz="4000" b="1">
                <a:latin typeface="Arial" panose="020B0604020202020204" pitchFamily="34" charset="0"/>
                <a:ea typeface="宋体" panose="02010600030101010101" pitchFamily="2" charset="-122"/>
                <a:sym typeface="+mn-ea"/>
              </a:rPr>
              <a:t>这三个部分来列提纲。  　</a:t>
            </a:r>
            <a:endParaRPr lang="zh-CN" altLang="en-US" sz="4000" b="1">
              <a:latin typeface="Arial" panose="020B0604020202020204" pitchFamily="34" charset="0"/>
              <a:ea typeface="宋体" panose="02010600030101010101" pitchFamily="2" charset="-122"/>
              <a:sym typeface="+mn-ea"/>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6627">
                                            <p:txEl>
                                              <p:charRg st="0" end="55"/>
                                            </p:txEl>
                                          </p:spTgt>
                                        </p:tgtEl>
                                        <p:attrNameLst>
                                          <p:attrName>style.visibility</p:attrName>
                                        </p:attrNameLst>
                                      </p:cBhvr>
                                      <p:to>
                                        <p:strVal val="visible"/>
                                      </p:to>
                                    </p:set>
                                    <p:animEffect transition="in" filter="wipe(down)">
                                      <p:cBhvr>
                                        <p:cTn id="7" dur="500"/>
                                        <p:tgtEl>
                                          <p:spTgt spid="26627">
                                            <p:txEl>
                                              <p:charRg st="0" end="5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文本框 27649"/>
          <p:cNvSpPr txBox="1"/>
          <p:nvPr/>
        </p:nvSpPr>
        <p:spPr>
          <a:xfrm>
            <a:off x="323850" y="404813"/>
            <a:ext cx="8569325" cy="1066800"/>
          </a:xfrm>
          <a:prstGeom prst="rect">
            <a:avLst/>
          </a:prstGeom>
          <a:noFill/>
          <a:ln w="9525">
            <a:noFill/>
          </a:ln>
        </p:spPr>
        <p:txBody>
          <a:bodyPr>
            <a:spAutoFit/>
          </a:bodyPr>
          <a:p>
            <a:pPr lvl="0" eaLnBrk="1" hangingPunct="1">
              <a:spcBef>
                <a:spcPct val="50000"/>
              </a:spcBef>
            </a:pPr>
            <a:r>
              <a:rPr lang="zh-CN" altLang="en-US" sz="3200" b="1">
                <a:effectLst/>
                <a:latin typeface="Arial" panose="020B0604020202020204" pitchFamily="34" charset="0"/>
                <a:ea typeface="宋体" panose="02010600030101010101" pitchFamily="2" charset="-122"/>
              </a:rPr>
              <a:t>第一阶段：通过掌握的议论文知识，</a:t>
            </a:r>
            <a:r>
              <a:rPr lang="zh-CN" altLang="en-US" sz="3200" b="1">
                <a:solidFill>
                  <a:srgbClr val="0000FF"/>
                </a:solidFill>
                <a:effectLst/>
                <a:latin typeface="Arial" panose="020B0604020202020204" pitchFamily="34" charset="0"/>
                <a:ea typeface="宋体" panose="02010600030101010101" pitchFamily="2" charset="-122"/>
              </a:rPr>
              <a:t>初步阅读本文，</a:t>
            </a:r>
            <a:r>
              <a:rPr lang="zh-CN" altLang="en-US" sz="3200" b="1">
                <a:effectLst/>
                <a:latin typeface="Arial" panose="020B0604020202020204" pitchFamily="34" charset="0"/>
                <a:ea typeface="宋体" panose="02010600030101010101" pitchFamily="2" charset="-122"/>
              </a:rPr>
              <a:t>整理出</a:t>
            </a:r>
            <a:r>
              <a:rPr lang="zh-CN" altLang="en-US" sz="3200" b="1">
                <a:solidFill>
                  <a:srgbClr val="0000FF"/>
                </a:solidFill>
                <a:effectLst/>
                <a:latin typeface="Arial" panose="020B0604020202020204" pitchFamily="34" charset="0"/>
                <a:ea typeface="宋体" panose="02010600030101010101" pitchFamily="2" charset="-122"/>
              </a:rPr>
              <a:t>文章脉络。</a:t>
            </a:r>
            <a:endParaRPr lang="zh-CN" altLang="en-US" sz="3200" b="1">
              <a:solidFill>
                <a:srgbClr val="0000FF"/>
              </a:solidFill>
              <a:effectLst/>
              <a:latin typeface="Arial" panose="020B0604020202020204" pitchFamily="34" charset="0"/>
              <a:ea typeface="宋体" panose="02010600030101010101" pitchFamily="2" charset="-122"/>
            </a:endParaRPr>
          </a:p>
        </p:txBody>
      </p:sp>
      <p:sp>
        <p:nvSpPr>
          <p:cNvPr id="27651" name="文本框 27650"/>
          <p:cNvSpPr txBox="1"/>
          <p:nvPr/>
        </p:nvSpPr>
        <p:spPr>
          <a:xfrm>
            <a:off x="971550" y="1916113"/>
            <a:ext cx="2016125" cy="366712"/>
          </a:xfrm>
          <a:prstGeom prst="rect">
            <a:avLst/>
          </a:prstGeom>
          <a:noFill/>
          <a:ln w="9525">
            <a:noFill/>
          </a:ln>
        </p:spPr>
        <p:txBody>
          <a:bodyPr>
            <a:spAutoFit/>
          </a:bodyPr>
          <a:p>
            <a:pPr lvl="0" eaLnBrk="1" hangingPunct="1">
              <a:spcBef>
                <a:spcPct val="50000"/>
              </a:spcBef>
            </a:pPr>
            <a:endParaRPr lang="en-US" altLang="en-US" sz="1800" dirty="0">
              <a:effectLst/>
              <a:latin typeface="Arial" panose="020B0604020202020204" pitchFamily="34" charset="0"/>
              <a:ea typeface="宋体" panose="02010600030101010101" pitchFamily="2" charset="-122"/>
            </a:endParaRPr>
          </a:p>
        </p:txBody>
      </p:sp>
      <p:graphicFrame>
        <p:nvGraphicFramePr>
          <p:cNvPr id="27652" name="表格 27651"/>
          <p:cNvGraphicFramePr/>
          <p:nvPr/>
        </p:nvGraphicFramePr>
        <p:xfrm>
          <a:off x="468313" y="1844675"/>
          <a:ext cx="1655762" cy="576263"/>
        </p:xfrm>
        <a:graphic>
          <a:graphicData uri="http://schemas.openxmlformats.org/drawingml/2006/table">
            <a:tbl>
              <a:tblPr/>
              <a:tblGrid>
                <a:gridCol w="1655763"/>
              </a:tblGrid>
              <a:tr h="576263">
                <a:tc>
                  <a:txBody>
                    <a:bodyPr wrap="square"/>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n"/>
                        <a:defRPr sz="2800" b="0" i="0" u="none" kern="1200" baseline="0">
                          <a:solidFill>
                            <a:schemeClr val="tx1"/>
                          </a:solidFill>
                          <a:effectLst>
                            <a:outerShdw blurRad="38100" dist="38100" dir="2700000">
                              <a:srgbClr val="000000"/>
                            </a:outerShdw>
                          </a:effectLst>
                          <a:latin typeface="Garamond" panose="02020404030301010803" pitchFamily="2" charset="0"/>
                          <a:ea typeface="宋体" panose="02010600030101010101" pitchFamily="2" charset="-122"/>
                        </a:defRPr>
                      </a:lvl1pPr>
                      <a:lvl2pPr marL="742950" lvl="1" indent="-285750">
                        <a:defRPr sz="2400" kern="1200">
                          <a:effectLst>
                            <a:outerShdw blurRad="38100" dist="38100" dir="2700000">
                              <a:srgbClr val="000000"/>
                            </a:outerShdw>
                          </a:effectLst>
                        </a:defRPr>
                      </a:lvl2pPr>
                      <a:lvl3pPr marL="1143000" lvl="2" indent="-228600">
                        <a:defRPr sz="2000" kern="1200">
                          <a:effectLst>
                            <a:outerShdw blurRad="38100" dist="38100" dir="2700000">
                              <a:srgbClr val="000000"/>
                            </a:outerShdw>
                          </a:effectLst>
                        </a:defRPr>
                      </a:lvl3pPr>
                      <a:lvl4pPr marL="1600200" lvl="3" indent="-228600">
                        <a:defRPr sz="1800" kern="1200">
                          <a:effectLst>
                            <a:outerShdw blurRad="38100" dist="38100" dir="2700000">
                              <a:srgbClr val="000000"/>
                            </a:outerShdw>
                          </a:effectLst>
                        </a:defRPr>
                      </a:lvl4pPr>
                      <a:lvl5pPr marL="2057400" lvl="4" indent="-228600">
                        <a:defRPr sz="1800" kern="1200">
                          <a:effectLst>
                            <a:outerShdw blurRad="38100" dist="38100" dir="2700000">
                              <a:srgbClr val="000000"/>
                            </a:outerShdw>
                          </a:effectLst>
                        </a:defRPr>
                      </a:lvl5pPr>
                    </a:lstStyle>
                    <a:p>
                      <a:pPr marL="0" lvl="0" indent="0" algn="ctr" eaLnBrk="0" hangingPunct="0">
                        <a:spcBef>
                          <a:spcPct val="0"/>
                        </a:spcBef>
                        <a:buClrTx/>
                        <a:buNone/>
                      </a:pPr>
                      <a:r>
                        <a:rPr lang="zh-CN" altLang="en-US" sz="2400" b="1">
                          <a:solidFill>
                            <a:srgbClr val="00B050"/>
                          </a:solidFill>
                          <a:effectLst/>
                          <a:latin typeface="Arial" panose="020B0604020202020204" pitchFamily="34" charset="0"/>
                        </a:rPr>
                        <a:t>提出问题</a:t>
                      </a:r>
                      <a:endParaRPr lang="zh-CN" altLang="en-US" sz="2400" b="1">
                        <a:solidFill>
                          <a:srgbClr val="00B050"/>
                        </a:solidFill>
                        <a:effectLst/>
                        <a:latin typeface="Arial" panose="020B0604020202020204" pitchFamily="34" charset="0"/>
                      </a:endParaRPr>
                    </a:p>
                  </a:txBody>
                  <a:tcPr vert="horz" anchor="t">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7658" name="直接连接符 27657"/>
          <p:cNvSpPr/>
          <p:nvPr/>
        </p:nvSpPr>
        <p:spPr>
          <a:xfrm>
            <a:off x="2124075" y="2133600"/>
            <a:ext cx="1081088" cy="0"/>
          </a:xfrm>
          <a:prstGeom prst="line">
            <a:avLst/>
          </a:prstGeom>
          <a:ln w="9525" cap="flat" cmpd="sng">
            <a:solidFill>
              <a:schemeClr val="tx1"/>
            </a:solidFill>
            <a:prstDash val="solid"/>
            <a:headEnd type="none" w="med" len="med"/>
            <a:tailEnd type="triangle" w="med" len="med"/>
          </a:ln>
        </p:spPr>
      </p:sp>
      <p:graphicFrame>
        <p:nvGraphicFramePr>
          <p:cNvPr id="27659" name="表格 27658"/>
          <p:cNvGraphicFramePr/>
          <p:nvPr/>
        </p:nvGraphicFramePr>
        <p:xfrm>
          <a:off x="3276600" y="1844675"/>
          <a:ext cx="2376488" cy="576263"/>
        </p:xfrm>
        <a:graphic>
          <a:graphicData uri="http://schemas.openxmlformats.org/drawingml/2006/table">
            <a:tbl>
              <a:tblPr/>
              <a:tblGrid>
                <a:gridCol w="2376488"/>
              </a:tblGrid>
              <a:tr h="576263">
                <a:tc>
                  <a:txBody>
                    <a:bodyPr wrap="square"/>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n"/>
                        <a:defRPr sz="2800" b="0" i="0" u="none" kern="1200" baseline="0">
                          <a:solidFill>
                            <a:schemeClr val="tx1"/>
                          </a:solidFill>
                          <a:effectLst>
                            <a:outerShdw blurRad="38100" dist="38100" dir="2700000">
                              <a:srgbClr val="000000"/>
                            </a:outerShdw>
                          </a:effectLst>
                          <a:latin typeface="Garamond" panose="02020404030301010803" pitchFamily="2" charset="0"/>
                          <a:ea typeface="宋体" panose="02010600030101010101" pitchFamily="2" charset="-122"/>
                        </a:defRPr>
                      </a:lvl1pPr>
                      <a:lvl2pPr marL="742950" lvl="1" indent="-285750">
                        <a:defRPr sz="2400" kern="1200">
                          <a:effectLst>
                            <a:outerShdw blurRad="38100" dist="38100" dir="2700000">
                              <a:srgbClr val="000000"/>
                            </a:outerShdw>
                          </a:effectLst>
                        </a:defRPr>
                      </a:lvl2pPr>
                      <a:lvl3pPr marL="1143000" lvl="2" indent="-228600">
                        <a:defRPr sz="2000" kern="1200">
                          <a:effectLst>
                            <a:outerShdw blurRad="38100" dist="38100" dir="2700000">
                              <a:srgbClr val="000000"/>
                            </a:outerShdw>
                          </a:effectLst>
                        </a:defRPr>
                      </a:lvl3pPr>
                      <a:lvl4pPr marL="1600200" lvl="3" indent="-228600">
                        <a:defRPr sz="1800" kern="1200">
                          <a:effectLst>
                            <a:outerShdw blurRad="38100" dist="38100" dir="2700000">
                              <a:srgbClr val="000000"/>
                            </a:outerShdw>
                          </a:effectLst>
                        </a:defRPr>
                      </a:lvl4pPr>
                      <a:lvl5pPr marL="2057400" lvl="4" indent="-228600">
                        <a:defRPr sz="1800" kern="1200">
                          <a:effectLst>
                            <a:outerShdw blurRad="38100" dist="38100" dir="2700000">
                              <a:srgbClr val="000000"/>
                            </a:outerShdw>
                          </a:effectLst>
                        </a:defRPr>
                      </a:lvl5pPr>
                    </a:lstStyle>
                    <a:p>
                      <a:pPr marL="0" lvl="0" indent="0" algn="ctr" eaLnBrk="0" hangingPunct="0">
                        <a:spcBef>
                          <a:spcPct val="0"/>
                        </a:spcBef>
                        <a:buClrTx/>
                        <a:buNone/>
                      </a:pPr>
                      <a:r>
                        <a:rPr lang="en-US" altLang="zh-CN" sz="1800" b="1">
                          <a:effectLst/>
                          <a:latin typeface="Arial" panose="020B0604020202020204" pitchFamily="34" charset="0"/>
                        </a:rPr>
                        <a:t>   </a:t>
                      </a:r>
                      <a:r>
                        <a:rPr lang="zh-CN" altLang="en-US" sz="2400" b="1">
                          <a:solidFill>
                            <a:srgbClr val="00B050"/>
                          </a:solidFill>
                          <a:effectLst/>
                          <a:latin typeface="Arial" panose="020B0604020202020204" pitchFamily="34" charset="0"/>
                        </a:rPr>
                        <a:t>分析问题</a:t>
                      </a:r>
                      <a:endParaRPr lang="zh-CN" altLang="en-US" sz="2400" b="1">
                        <a:solidFill>
                          <a:srgbClr val="00B050"/>
                        </a:solidFill>
                        <a:effectLst/>
                        <a:latin typeface="Arial" panose="020B0604020202020204" pitchFamily="34" charset="0"/>
                      </a:endParaRPr>
                    </a:p>
                  </a:txBody>
                  <a:tcPr vert="horz" anchor="t">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7665" name="直接连接符 27664"/>
          <p:cNvSpPr/>
          <p:nvPr/>
        </p:nvSpPr>
        <p:spPr>
          <a:xfrm>
            <a:off x="5867400" y="2133600"/>
            <a:ext cx="792163" cy="0"/>
          </a:xfrm>
          <a:prstGeom prst="line">
            <a:avLst/>
          </a:prstGeom>
          <a:ln w="9525" cap="flat" cmpd="sng">
            <a:solidFill>
              <a:schemeClr val="tx1"/>
            </a:solidFill>
            <a:prstDash val="solid"/>
            <a:headEnd type="none" w="med" len="med"/>
            <a:tailEnd type="triangle" w="med" len="med"/>
          </a:ln>
        </p:spPr>
      </p:sp>
      <p:graphicFrame>
        <p:nvGraphicFramePr>
          <p:cNvPr id="27666" name="表格 27665"/>
          <p:cNvGraphicFramePr/>
          <p:nvPr/>
        </p:nvGraphicFramePr>
        <p:xfrm>
          <a:off x="6804025" y="1844675"/>
          <a:ext cx="1728788" cy="576263"/>
        </p:xfrm>
        <a:graphic>
          <a:graphicData uri="http://schemas.openxmlformats.org/drawingml/2006/table">
            <a:tbl>
              <a:tblPr/>
              <a:tblGrid>
                <a:gridCol w="1728788"/>
              </a:tblGrid>
              <a:tr h="576263">
                <a:tc>
                  <a:txBody>
                    <a:bodyPr wrap="square"/>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n"/>
                        <a:defRPr sz="2800" b="0" i="0" u="none" kern="1200" baseline="0">
                          <a:solidFill>
                            <a:schemeClr val="tx1"/>
                          </a:solidFill>
                          <a:effectLst>
                            <a:outerShdw blurRad="38100" dist="38100" dir="2700000">
                              <a:srgbClr val="000000"/>
                            </a:outerShdw>
                          </a:effectLst>
                          <a:latin typeface="Garamond" panose="02020404030301010803" pitchFamily="2" charset="0"/>
                          <a:ea typeface="宋体" panose="02010600030101010101" pitchFamily="2" charset="-122"/>
                        </a:defRPr>
                      </a:lvl1pPr>
                      <a:lvl2pPr marL="742950" lvl="1" indent="-285750">
                        <a:defRPr sz="2400" kern="1200">
                          <a:effectLst>
                            <a:outerShdw blurRad="38100" dist="38100" dir="2700000">
                              <a:srgbClr val="000000"/>
                            </a:outerShdw>
                          </a:effectLst>
                        </a:defRPr>
                      </a:lvl2pPr>
                      <a:lvl3pPr marL="1143000" lvl="2" indent="-228600">
                        <a:defRPr sz="2000" kern="1200">
                          <a:effectLst>
                            <a:outerShdw blurRad="38100" dist="38100" dir="2700000">
                              <a:srgbClr val="000000"/>
                            </a:outerShdw>
                          </a:effectLst>
                        </a:defRPr>
                      </a:lvl3pPr>
                      <a:lvl4pPr marL="1600200" lvl="3" indent="-228600">
                        <a:defRPr sz="1800" kern="1200">
                          <a:effectLst>
                            <a:outerShdw blurRad="38100" dist="38100" dir="2700000">
                              <a:srgbClr val="000000"/>
                            </a:outerShdw>
                          </a:effectLst>
                        </a:defRPr>
                      </a:lvl4pPr>
                      <a:lvl5pPr marL="2057400" lvl="4" indent="-228600">
                        <a:defRPr sz="1800" kern="1200">
                          <a:effectLst>
                            <a:outerShdw blurRad="38100" dist="38100" dir="2700000">
                              <a:srgbClr val="000000"/>
                            </a:outerShdw>
                          </a:effectLst>
                        </a:defRPr>
                      </a:lvl5pPr>
                    </a:lstStyle>
                    <a:p>
                      <a:pPr marL="0" lvl="0" indent="0" algn="ctr" eaLnBrk="0" hangingPunct="0">
                        <a:spcBef>
                          <a:spcPct val="0"/>
                        </a:spcBef>
                        <a:buClrTx/>
                        <a:buNone/>
                      </a:pPr>
                      <a:r>
                        <a:rPr lang="zh-CN" altLang="en-US" sz="2400" b="1">
                          <a:solidFill>
                            <a:srgbClr val="00B050"/>
                          </a:solidFill>
                          <a:effectLst/>
                          <a:latin typeface="Arial" panose="020B0604020202020204" pitchFamily="34" charset="0"/>
                        </a:rPr>
                        <a:t>解决问题</a:t>
                      </a:r>
                      <a:endParaRPr lang="zh-CN" altLang="en-US" sz="2400" b="1">
                        <a:solidFill>
                          <a:srgbClr val="00B050"/>
                        </a:solidFill>
                        <a:effectLst/>
                        <a:latin typeface="Arial" panose="020B0604020202020204" pitchFamily="34" charset="0"/>
                      </a:endParaRPr>
                    </a:p>
                  </a:txBody>
                  <a:tcPr vert="horz" anchor="t">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7672" name="直接连接符 27671"/>
          <p:cNvSpPr/>
          <p:nvPr/>
        </p:nvSpPr>
        <p:spPr>
          <a:xfrm>
            <a:off x="1187450" y="2492375"/>
            <a:ext cx="0" cy="792163"/>
          </a:xfrm>
          <a:prstGeom prst="line">
            <a:avLst/>
          </a:prstGeom>
          <a:ln w="9525" cap="flat" cmpd="sng">
            <a:solidFill>
              <a:schemeClr val="tx1"/>
            </a:solidFill>
            <a:prstDash val="solid"/>
            <a:headEnd type="none" w="med" len="med"/>
            <a:tailEnd type="triangle" w="med" len="med"/>
          </a:ln>
        </p:spPr>
      </p:sp>
      <p:graphicFrame>
        <p:nvGraphicFramePr>
          <p:cNvPr id="27673" name="表格 27672"/>
          <p:cNvGraphicFramePr/>
          <p:nvPr/>
        </p:nvGraphicFramePr>
        <p:xfrm>
          <a:off x="250825" y="3429000"/>
          <a:ext cx="1908175" cy="1798638"/>
        </p:xfrm>
        <a:graphic>
          <a:graphicData uri="http://schemas.openxmlformats.org/drawingml/2006/table">
            <a:tbl>
              <a:tblPr/>
              <a:tblGrid>
                <a:gridCol w="1908175"/>
              </a:tblGrid>
              <a:tr h="1798638">
                <a:tc>
                  <a:txBody>
                    <a:bodyPr wrap="square"/>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n"/>
                        <a:defRPr sz="2800" b="0" i="0" u="none" kern="1200" baseline="0">
                          <a:solidFill>
                            <a:schemeClr val="tx1"/>
                          </a:solidFill>
                          <a:effectLst>
                            <a:outerShdw blurRad="38100" dist="38100" dir="2700000">
                              <a:srgbClr val="000000"/>
                            </a:outerShdw>
                          </a:effectLst>
                          <a:latin typeface="Garamond" panose="02020404030301010803" pitchFamily="2" charset="0"/>
                          <a:ea typeface="宋体" panose="02010600030101010101" pitchFamily="2" charset="-122"/>
                        </a:defRPr>
                      </a:lvl1pPr>
                      <a:lvl2pPr marL="742950" lvl="1" indent="-285750">
                        <a:defRPr sz="2400" kern="1200">
                          <a:effectLst>
                            <a:outerShdw blurRad="38100" dist="38100" dir="2700000">
                              <a:srgbClr val="000000"/>
                            </a:outerShdw>
                          </a:effectLst>
                        </a:defRPr>
                      </a:lvl2pPr>
                      <a:lvl3pPr marL="1143000" lvl="2" indent="-228600">
                        <a:defRPr sz="2000" kern="1200">
                          <a:effectLst>
                            <a:outerShdw blurRad="38100" dist="38100" dir="2700000">
                              <a:srgbClr val="000000"/>
                            </a:outerShdw>
                          </a:effectLst>
                        </a:defRPr>
                      </a:lvl3pPr>
                      <a:lvl4pPr marL="1600200" lvl="3" indent="-228600">
                        <a:defRPr sz="1800" kern="1200">
                          <a:effectLst>
                            <a:outerShdw blurRad="38100" dist="38100" dir="2700000">
                              <a:srgbClr val="000000"/>
                            </a:outerShdw>
                          </a:effectLst>
                        </a:defRPr>
                      </a:lvl4pPr>
                      <a:lvl5pPr marL="2057400" lvl="4" indent="-228600">
                        <a:defRPr sz="1800" kern="1200">
                          <a:effectLst>
                            <a:outerShdw blurRad="38100" dist="38100" dir="2700000">
                              <a:srgbClr val="000000"/>
                            </a:outerShdw>
                          </a:effectLst>
                        </a:defRPr>
                      </a:lvl5pPr>
                    </a:lstStyle>
                    <a:p>
                      <a:pPr marL="0" lvl="0" indent="0">
                        <a:buNone/>
                      </a:pPr>
                      <a:r>
                        <a:rPr lang="en-US" altLang="zh-CN" b="1">
                          <a:effectLst/>
                        </a:rPr>
                        <a:t>(1)</a:t>
                      </a:r>
                      <a:r>
                        <a:rPr lang="zh-CN" altLang="en-US" b="1">
                          <a:effectLst/>
                        </a:rPr>
                        <a:t>段：中国学生如何学习自然科学</a:t>
                      </a:r>
                      <a:endParaRPr lang="zh-CN" altLang="en-US" b="1">
                        <a:effectLst/>
                      </a:endParaRPr>
                    </a:p>
                  </a:txBody>
                  <a:tcPr vert="horz" anchor="t">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7679" name="直接连接符 27678"/>
          <p:cNvSpPr/>
          <p:nvPr/>
        </p:nvSpPr>
        <p:spPr>
          <a:xfrm>
            <a:off x="4356100" y="2492375"/>
            <a:ext cx="0" cy="865188"/>
          </a:xfrm>
          <a:prstGeom prst="line">
            <a:avLst/>
          </a:prstGeom>
          <a:ln w="9525" cap="flat" cmpd="sng">
            <a:solidFill>
              <a:schemeClr val="tx1"/>
            </a:solidFill>
            <a:prstDash val="solid"/>
            <a:headEnd type="none" w="med" len="med"/>
            <a:tailEnd type="triangle" w="med" len="med"/>
          </a:ln>
        </p:spPr>
      </p:sp>
      <p:graphicFrame>
        <p:nvGraphicFramePr>
          <p:cNvPr id="27680" name="表格 27679"/>
          <p:cNvGraphicFramePr/>
          <p:nvPr/>
        </p:nvGraphicFramePr>
        <p:xfrm>
          <a:off x="2378075" y="3429000"/>
          <a:ext cx="4248150" cy="2909888"/>
        </p:xfrm>
        <a:graphic>
          <a:graphicData uri="http://schemas.openxmlformats.org/drawingml/2006/table">
            <a:tbl>
              <a:tblPr/>
              <a:tblGrid>
                <a:gridCol w="4248150"/>
              </a:tblGrid>
              <a:tr h="2909888">
                <a:tc>
                  <a:txBody>
                    <a:bodyPr wrap="square"/>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n"/>
                        <a:defRPr sz="2800" b="0" i="0" u="none" kern="1200" baseline="0">
                          <a:solidFill>
                            <a:schemeClr val="tx1"/>
                          </a:solidFill>
                          <a:effectLst>
                            <a:outerShdw blurRad="38100" dist="38100" dir="2700000">
                              <a:srgbClr val="000000"/>
                            </a:outerShdw>
                          </a:effectLst>
                          <a:latin typeface="Garamond" panose="02020404030301010803" pitchFamily="2" charset="0"/>
                          <a:ea typeface="宋体" panose="02010600030101010101" pitchFamily="2" charset="-122"/>
                        </a:defRPr>
                      </a:lvl1pPr>
                      <a:lvl2pPr marL="742950" lvl="1" indent="-285750">
                        <a:defRPr sz="2400" kern="1200">
                          <a:effectLst>
                            <a:outerShdw blurRad="38100" dist="38100" dir="2700000">
                              <a:srgbClr val="000000"/>
                            </a:outerShdw>
                          </a:effectLst>
                        </a:defRPr>
                      </a:lvl2pPr>
                      <a:lvl3pPr marL="1143000" lvl="2" indent="-228600">
                        <a:defRPr sz="2000" kern="1200">
                          <a:effectLst>
                            <a:outerShdw blurRad="38100" dist="38100" dir="2700000">
                              <a:srgbClr val="000000"/>
                            </a:outerShdw>
                          </a:effectLst>
                        </a:defRPr>
                      </a:lvl3pPr>
                      <a:lvl4pPr marL="1600200" lvl="3" indent="-228600">
                        <a:defRPr sz="1800" kern="1200">
                          <a:effectLst>
                            <a:outerShdw blurRad="38100" dist="38100" dir="2700000">
                              <a:srgbClr val="000000"/>
                            </a:outerShdw>
                          </a:effectLst>
                        </a:defRPr>
                      </a:lvl4pPr>
                      <a:lvl5pPr marL="2057400" lvl="4" indent="-228600">
                        <a:defRPr sz="1800" kern="1200">
                          <a:effectLst>
                            <a:outerShdw blurRad="38100" dist="38100" dir="2700000">
                              <a:srgbClr val="000000"/>
                            </a:outerShdw>
                          </a:effectLst>
                        </a:defRPr>
                      </a:lvl5pPr>
                    </a:lstStyle>
                    <a:p>
                      <a:pPr marL="0" lvl="0" indent="0">
                        <a:buNone/>
                      </a:pPr>
                      <a:r>
                        <a:rPr lang="en-US" altLang="zh-CN" b="1">
                          <a:effectLst/>
                        </a:rPr>
                        <a:t>(2)----(12)</a:t>
                      </a:r>
                      <a:r>
                        <a:rPr lang="zh-CN" altLang="en-US" b="1">
                          <a:effectLst/>
                        </a:rPr>
                        <a:t>段：</a:t>
                      </a:r>
                      <a:endParaRPr lang="zh-CN" altLang="en-US" b="1">
                        <a:effectLst/>
                      </a:endParaRPr>
                    </a:p>
                    <a:p>
                      <a:pPr marL="0" lvl="0" indent="0">
                        <a:buNone/>
                      </a:pPr>
                      <a:r>
                        <a:rPr lang="zh-CN" altLang="en-US" b="1">
                          <a:effectLst/>
                        </a:rPr>
                        <a:t>（</a:t>
                      </a:r>
                      <a:r>
                        <a:rPr lang="en-US" altLang="zh-CN" b="1">
                          <a:effectLst/>
                        </a:rPr>
                        <a:t>2</a:t>
                      </a:r>
                      <a:r>
                        <a:rPr lang="zh-CN" altLang="en-US" b="1">
                          <a:effectLst/>
                        </a:rPr>
                        <a:t>）谈“格物”、“致知”</a:t>
                      </a:r>
                      <a:endParaRPr lang="zh-CN" altLang="en-US" b="1">
                        <a:effectLst/>
                      </a:endParaRPr>
                    </a:p>
                    <a:p>
                      <a:pPr marL="0" lvl="0" indent="0">
                        <a:buNone/>
                      </a:pPr>
                      <a:r>
                        <a:rPr lang="zh-CN" altLang="en-US" b="1">
                          <a:effectLst/>
                        </a:rPr>
                        <a:t>（</a:t>
                      </a:r>
                      <a:r>
                        <a:rPr lang="en-US" altLang="zh-CN" b="1">
                          <a:effectLst/>
                        </a:rPr>
                        <a:t>3-5</a:t>
                      </a:r>
                      <a:r>
                        <a:rPr lang="zh-CN" altLang="en-US" b="1">
                          <a:effectLst/>
                        </a:rPr>
                        <a:t>）传统并未真正“格物”、“致知”。</a:t>
                      </a:r>
                      <a:endParaRPr lang="zh-CN" altLang="en-US" b="1">
                        <a:effectLst/>
                      </a:endParaRPr>
                    </a:p>
                    <a:p>
                      <a:pPr marL="0" lvl="0" indent="0">
                        <a:buNone/>
                      </a:pPr>
                      <a:r>
                        <a:rPr lang="zh-CN" altLang="en-US" b="1">
                          <a:effectLst/>
                        </a:rPr>
                        <a:t>（</a:t>
                      </a:r>
                      <a:r>
                        <a:rPr lang="en-US" altLang="zh-CN" b="1">
                          <a:effectLst/>
                        </a:rPr>
                        <a:t>6-12</a:t>
                      </a:r>
                      <a:r>
                        <a:rPr lang="zh-CN" altLang="en-US" b="1">
                          <a:effectLst/>
                        </a:rPr>
                        <a:t>）现代科学需要“格物”、“致知”。</a:t>
                      </a:r>
                      <a:endParaRPr lang="zh-CN" altLang="en-US" b="1">
                        <a:effectLst/>
                      </a:endParaRPr>
                    </a:p>
                  </a:txBody>
                  <a:tcPr vert="horz" anchor="t">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7686" name="直接连接符 27685"/>
          <p:cNvSpPr/>
          <p:nvPr/>
        </p:nvSpPr>
        <p:spPr>
          <a:xfrm>
            <a:off x="7740650" y="2565400"/>
            <a:ext cx="0" cy="720725"/>
          </a:xfrm>
          <a:prstGeom prst="line">
            <a:avLst/>
          </a:prstGeom>
          <a:ln w="9525" cap="flat" cmpd="sng">
            <a:solidFill>
              <a:schemeClr val="tx1"/>
            </a:solidFill>
            <a:prstDash val="solid"/>
            <a:headEnd type="none" w="med" len="med"/>
            <a:tailEnd type="triangle" w="med" len="med"/>
          </a:ln>
        </p:spPr>
      </p:sp>
      <p:graphicFrame>
        <p:nvGraphicFramePr>
          <p:cNvPr id="27687" name="表格 27686"/>
          <p:cNvGraphicFramePr/>
          <p:nvPr/>
        </p:nvGraphicFramePr>
        <p:xfrm>
          <a:off x="6804025" y="3500438"/>
          <a:ext cx="2016125" cy="1798637"/>
        </p:xfrm>
        <a:graphic>
          <a:graphicData uri="http://schemas.openxmlformats.org/drawingml/2006/table">
            <a:tbl>
              <a:tblPr/>
              <a:tblGrid>
                <a:gridCol w="2016125"/>
              </a:tblGrid>
              <a:tr h="1798638">
                <a:tc>
                  <a:txBody>
                    <a:bodyPr wrap="square"/>
                    <a:lstStyle>
                      <a:lvl1pPr marL="342900" lvl="0" indent="-342900" algn="l" defTabSz="91440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n"/>
                        <a:defRPr sz="2800" b="0" i="0" u="none" kern="1200" baseline="0">
                          <a:solidFill>
                            <a:schemeClr val="tx1"/>
                          </a:solidFill>
                          <a:effectLst>
                            <a:outerShdw blurRad="38100" dist="38100" dir="2700000">
                              <a:srgbClr val="000000"/>
                            </a:outerShdw>
                          </a:effectLst>
                          <a:latin typeface="Garamond" panose="02020404030301010803" pitchFamily="2" charset="0"/>
                          <a:ea typeface="宋体" panose="02010600030101010101" pitchFamily="2" charset="-122"/>
                        </a:defRPr>
                      </a:lvl1pPr>
                      <a:lvl2pPr marL="742950" lvl="1" indent="-285750">
                        <a:defRPr sz="2400" kern="1200">
                          <a:effectLst>
                            <a:outerShdw blurRad="38100" dist="38100" dir="2700000">
                              <a:srgbClr val="000000"/>
                            </a:outerShdw>
                          </a:effectLst>
                        </a:defRPr>
                      </a:lvl2pPr>
                      <a:lvl3pPr marL="1143000" lvl="2" indent="-228600">
                        <a:defRPr sz="2000" kern="1200">
                          <a:effectLst>
                            <a:outerShdw blurRad="38100" dist="38100" dir="2700000">
                              <a:srgbClr val="000000"/>
                            </a:outerShdw>
                          </a:effectLst>
                        </a:defRPr>
                      </a:lvl3pPr>
                      <a:lvl4pPr marL="1600200" lvl="3" indent="-228600">
                        <a:defRPr sz="1800" kern="1200">
                          <a:effectLst>
                            <a:outerShdw blurRad="38100" dist="38100" dir="2700000">
                              <a:srgbClr val="000000"/>
                            </a:outerShdw>
                          </a:effectLst>
                        </a:defRPr>
                      </a:lvl4pPr>
                      <a:lvl5pPr marL="2057400" lvl="4" indent="-228600">
                        <a:defRPr sz="1800" kern="1200">
                          <a:effectLst>
                            <a:outerShdw blurRad="38100" dist="38100" dir="2700000">
                              <a:srgbClr val="000000"/>
                            </a:outerShdw>
                          </a:effectLst>
                        </a:defRPr>
                      </a:lvl5pPr>
                    </a:lstStyle>
                    <a:p>
                      <a:pPr marL="0" lvl="0" indent="0">
                        <a:buNone/>
                      </a:pPr>
                      <a:r>
                        <a:rPr lang="zh-CN" altLang="en-US" b="1">
                          <a:effectLst/>
                        </a:rPr>
                        <a:t>（</a:t>
                      </a:r>
                      <a:r>
                        <a:rPr lang="en-US" altLang="zh-CN" b="1">
                          <a:effectLst/>
                        </a:rPr>
                        <a:t>13</a:t>
                      </a:r>
                      <a:r>
                        <a:rPr lang="zh-CN" altLang="en-US" b="1">
                          <a:effectLst/>
                        </a:rPr>
                        <a:t>）段：希望我们做到“格物”、“致知”。</a:t>
                      </a:r>
                      <a:endParaRPr lang="zh-CN" altLang="en-US" b="1">
                        <a:effectLst/>
                      </a:endParaRPr>
                    </a:p>
                  </a:txBody>
                  <a:tcPr vert="horz" anchor="t">
                    <a:lnL w="28575"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27651"/>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27652"/>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27658"/>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nodeType="afterEffect">
                                  <p:stCondLst>
                                    <p:cond delay="0"/>
                                  </p:stCondLst>
                                  <p:childTnLst>
                                    <p:set>
                                      <p:cBhvr>
                                        <p:cTn id="15" dur="1" fill="hold">
                                          <p:stCondLst>
                                            <p:cond delay="499"/>
                                          </p:stCondLst>
                                        </p:cTn>
                                        <p:tgtEl>
                                          <p:spTgt spid="27659"/>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nodeType="afterEffect">
                                  <p:stCondLst>
                                    <p:cond delay="0"/>
                                  </p:stCondLst>
                                  <p:childTnLst>
                                    <p:set>
                                      <p:cBhvr>
                                        <p:cTn id="18" dur="1" fill="hold">
                                          <p:stCondLst>
                                            <p:cond delay="499"/>
                                          </p:stCondLst>
                                        </p:cTn>
                                        <p:tgtEl>
                                          <p:spTgt spid="27665"/>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nodeType="afterEffect">
                                  <p:stCondLst>
                                    <p:cond delay="0"/>
                                  </p:stCondLst>
                                  <p:childTnLst>
                                    <p:set>
                                      <p:cBhvr>
                                        <p:cTn id="21" dur="1" fill="hold">
                                          <p:stCondLst>
                                            <p:cond delay="499"/>
                                          </p:stCondLst>
                                        </p:cTn>
                                        <p:tgtEl>
                                          <p:spTgt spid="2766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nodeType="clickEffect">
                                  <p:stCondLst>
                                    <p:cond delay="0"/>
                                  </p:stCondLst>
                                  <p:childTnLst>
                                    <p:set>
                                      <p:cBhvr>
                                        <p:cTn id="25" dur="1" fill="hold">
                                          <p:stCondLst>
                                            <p:cond delay="0"/>
                                          </p:stCondLst>
                                        </p:cTn>
                                        <p:tgtEl>
                                          <p:spTgt spid="27672"/>
                                        </p:tgtEl>
                                        <p:attrNameLst>
                                          <p:attrName>style.visibility</p:attrName>
                                        </p:attrNameLst>
                                      </p:cBhvr>
                                      <p:to>
                                        <p:strVal val="visible"/>
                                      </p:to>
                                    </p:set>
                                    <p:animEffect transition="in" filter="box(in)">
                                      <p:cBhvr>
                                        <p:cTn id="26" dur="500"/>
                                        <p:tgtEl>
                                          <p:spTgt spid="27672"/>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499"/>
                                          </p:stCondLst>
                                        </p:cTn>
                                        <p:tgtEl>
                                          <p:spTgt spid="2767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7679"/>
                                        </p:tgtEl>
                                        <p:attrNameLst>
                                          <p:attrName>style.visibility</p:attrName>
                                        </p:attrNameLst>
                                      </p:cBhvr>
                                      <p:to>
                                        <p:strVal val="visible"/>
                                      </p:to>
                                    </p:set>
                                    <p:anim calcmode="lin" valueType="num">
                                      <p:cBhvr additive="base">
                                        <p:cTn id="35" dur="500" fill="hold"/>
                                        <p:tgtEl>
                                          <p:spTgt spid="27679"/>
                                        </p:tgtEl>
                                        <p:attrNameLst>
                                          <p:attrName>ppt_x</p:attrName>
                                        </p:attrNameLst>
                                      </p:cBhvr>
                                      <p:tavLst>
                                        <p:tav tm="0">
                                          <p:val>
                                            <p:strVal val="#ppt_x"/>
                                          </p:val>
                                        </p:tav>
                                        <p:tav tm="100000">
                                          <p:val>
                                            <p:strVal val="#ppt_x"/>
                                          </p:val>
                                        </p:tav>
                                      </p:tavLst>
                                    </p:anim>
                                    <p:anim calcmode="lin" valueType="num">
                                      <p:cBhvr additive="base">
                                        <p:cTn id="36" dur="500" fill="hold"/>
                                        <p:tgtEl>
                                          <p:spTgt spid="2767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499"/>
                                          </p:stCondLst>
                                        </p:cTn>
                                        <p:tgtEl>
                                          <p:spTgt spid="27680"/>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27686"/>
                                        </p:tgtEl>
                                        <p:attrNameLst>
                                          <p:attrName>style.visibility</p:attrName>
                                        </p:attrNameLst>
                                      </p:cBhvr>
                                      <p:to>
                                        <p:strVal val="visible"/>
                                      </p:to>
                                    </p:set>
                                    <p:anim calcmode="lin" valueType="num">
                                      <p:cBhvr additive="base">
                                        <p:cTn id="45" dur="500" fill="hold"/>
                                        <p:tgtEl>
                                          <p:spTgt spid="27686"/>
                                        </p:tgtEl>
                                        <p:attrNameLst>
                                          <p:attrName>ppt_x</p:attrName>
                                        </p:attrNameLst>
                                      </p:cBhvr>
                                      <p:tavLst>
                                        <p:tav tm="0">
                                          <p:val>
                                            <p:strVal val="#ppt_x"/>
                                          </p:val>
                                        </p:tav>
                                        <p:tav tm="100000">
                                          <p:val>
                                            <p:strVal val="#ppt_x"/>
                                          </p:val>
                                        </p:tav>
                                      </p:tavLst>
                                    </p:anim>
                                    <p:anim calcmode="lin" valueType="num">
                                      <p:cBhvr additive="base">
                                        <p:cTn id="46" dur="500" fill="hold"/>
                                        <p:tgtEl>
                                          <p:spTgt spid="27686"/>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nodeType="clickEffect">
                                  <p:stCondLst>
                                    <p:cond delay="0"/>
                                  </p:stCondLst>
                                  <p:childTnLst>
                                    <p:set>
                                      <p:cBhvr>
                                        <p:cTn id="50" dur="1" fill="hold">
                                          <p:stCondLst>
                                            <p:cond delay="499"/>
                                          </p:stCondLst>
                                        </p:cTn>
                                        <p:tgtEl>
                                          <p:spTgt spid="27687"/>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6" presetClass="entr" presetSubtype="16" fill="hold" grpId="0" nodeType="clickEffect">
                                  <p:stCondLst>
                                    <p:cond delay="0"/>
                                  </p:stCondLst>
                                  <p:childTnLst>
                                    <p:set>
                                      <p:cBhvr>
                                        <p:cTn id="54" dur="1" fill="hold">
                                          <p:stCondLst>
                                            <p:cond delay="0"/>
                                          </p:stCondLst>
                                        </p:cTn>
                                        <p:tgtEl>
                                          <p:spTgt spid="27650"/>
                                        </p:tgtEl>
                                        <p:attrNameLst>
                                          <p:attrName>style.visibility</p:attrName>
                                        </p:attrNameLst>
                                      </p:cBhvr>
                                      <p:to>
                                        <p:strVal val="visible"/>
                                      </p:to>
                                    </p:set>
                                    <p:animEffect transition="in" filter="circle(in)">
                                      <p:cBhvr>
                                        <p:cTn id="55" dur="20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文本框 28673"/>
          <p:cNvSpPr txBox="1"/>
          <p:nvPr/>
        </p:nvSpPr>
        <p:spPr>
          <a:xfrm>
            <a:off x="684213" y="1773238"/>
            <a:ext cx="7272337" cy="1920875"/>
          </a:xfrm>
          <a:prstGeom prst="rect">
            <a:avLst/>
          </a:prstGeom>
          <a:noFill/>
          <a:ln w="9525">
            <a:noFill/>
          </a:ln>
        </p:spPr>
        <p:txBody>
          <a:bodyPr>
            <a:spAutoFit/>
          </a:bodyPr>
          <a:p>
            <a:pPr lvl="0" eaLnBrk="1" hangingPunct="1">
              <a:spcBef>
                <a:spcPct val="50000"/>
              </a:spcBef>
            </a:pPr>
            <a:r>
              <a:rPr lang="zh-CN" altLang="en-US" sz="4000" b="1">
                <a:latin typeface="Arial" panose="020B0604020202020204" pitchFamily="34" charset="0"/>
                <a:ea typeface="宋体" panose="02010600030101010101" pitchFamily="2" charset="-122"/>
              </a:rPr>
              <a:t>第二阶段：通过</a:t>
            </a:r>
            <a:r>
              <a:rPr lang="zh-CN" altLang="en-US" sz="4000" b="1">
                <a:solidFill>
                  <a:srgbClr val="FF0000"/>
                </a:solidFill>
                <a:latin typeface="Arial" panose="020B0604020202020204" pitchFamily="34" charset="0"/>
                <a:ea typeface="宋体" panose="02010600030101010101" pitchFamily="2" charset="-122"/>
              </a:rPr>
              <a:t>思考测试题</a:t>
            </a:r>
            <a:r>
              <a:rPr lang="zh-CN" altLang="en-US" sz="4000" b="1">
                <a:latin typeface="Arial" panose="020B0604020202020204" pitchFamily="34" charset="0"/>
                <a:ea typeface="宋体" panose="02010600030101010101" pitchFamily="2" charset="-122"/>
              </a:rPr>
              <a:t>的辅助，进一步细读文章，加强理解。</a:t>
            </a:r>
            <a:endParaRPr lang="zh-CN" altLang="en-US" sz="4000" b="1">
              <a:latin typeface="Arial" panose="020B0604020202020204" pitchFamily="34" charset="0"/>
              <a:ea typeface="宋体" panose="02010600030101010101" pitchFamily="2" charset="-122"/>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文本框 29697"/>
          <p:cNvSpPr txBox="1"/>
          <p:nvPr/>
        </p:nvSpPr>
        <p:spPr>
          <a:xfrm>
            <a:off x="-952" y="68263"/>
            <a:ext cx="9145587" cy="6744970"/>
          </a:xfrm>
          <a:prstGeom prst="rect">
            <a:avLst/>
          </a:prstGeom>
          <a:noFill/>
          <a:ln w="9525">
            <a:noFill/>
          </a:ln>
        </p:spPr>
        <p:txBody>
          <a:bodyPr>
            <a:spAutoFit/>
          </a:bodyPr>
          <a:p>
            <a:pPr lvl="0" eaLnBrk="1" hangingPunct="1">
              <a:lnSpc>
                <a:spcPct val="140000"/>
              </a:lnSpc>
            </a:pPr>
            <a:r>
              <a:rPr lang="en-US" altLang="zh-CN" sz="2400" b="1">
                <a:latin typeface="Arial" panose="020B0604020202020204" pitchFamily="34" charset="0"/>
                <a:ea typeface="宋体" panose="02010600030101010101" pitchFamily="2" charset="-122"/>
              </a:rPr>
              <a:t>                 《</a:t>
            </a:r>
            <a:r>
              <a:rPr lang="zh-CN" altLang="en-US" sz="2400" b="1">
                <a:latin typeface="Arial" panose="020B0604020202020204" pitchFamily="34" charset="0"/>
                <a:ea typeface="宋体" panose="02010600030101010101" pitchFamily="2" charset="-122"/>
              </a:rPr>
              <a:t>应有格物致知精神</a:t>
            </a:r>
            <a:r>
              <a:rPr lang="en-US" altLang="zh-CN" sz="2400" b="1">
                <a:latin typeface="Arial" panose="020B0604020202020204" pitchFamily="34" charset="0"/>
                <a:ea typeface="宋体" panose="02010600030101010101" pitchFamily="2" charset="-122"/>
              </a:rPr>
              <a:t>》</a:t>
            </a:r>
            <a:r>
              <a:rPr lang="zh-CN" altLang="en-US" sz="2400" b="1">
                <a:latin typeface="Arial" panose="020B0604020202020204" pitchFamily="34" charset="0"/>
                <a:ea typeface="宋体" panose="02010600030101010101" pitchFamily="2" charset="-122"/>
              </a:rPr>
              <a:t>课堂快速阅读</a:t>
            </a:r>
            <a:endParaRPr lang="zh-CN" altLang="en-US" sz="2400" b="1">
              <a:latin typeface="Arial" panose="020B0604020202020204" pitchFamily="34" charset="0"/>
              <a:ea typeface="宋体" panose="02010600030101010101" pitchFamily="2" charset="-122"/>
            </a:endParaRPr>
          </a:p>
          <a:p>
            <a:pPr lvl="0" eaLnBrk="1" hangingPunct="1">
              <a:lnSpc>
                <a:spcPct val="140000"/>
              </a:lnSpc>
            </a:pPr>
            <a:r>
              <a:rPr lang="zh-CN" altLang="en-US" sz="2400" b="1">
                <a:latin typeface="Arial" panose="020B0604020202020204" pitchFamily="34" charset="0"/>
                <a:ea typeface="宋体" panose="02010600030101010101" pitchFamily="2" charset="-122"/>
              </a:rPr>
              <a:t>                             时间</a:t>
            </a:r>
            <a:r>
              <a:rPr lang="en-US" altLang="zh-CN" sz="2400" b="1">
                <a:latin typeface="Arial" panose="020B0604020202020204" pitchFamily="34" charset="0"/>
                <a:ea typeface="宋体" panose="02010600030101010101" pitchFamily="2" charset="-122"/>
              </a:rPr>
              <a:t>8-10</a:t>
            </a:r>
            <a:r>
              <a:rPr lang="zh-CN" altLang="en-US" sz="2400" b="1">
                <a:latin typeface="Arial" panose="020B0604020202020204" pitchFamily="34" charset="0"/>
                <a:ea typeface="宋体" panose="02010600030101010101" pitchFamily="2" charset="-122"/>
              </a:rPr>
              <a:t>分钟  总分</a:t>
            </a:r>
            <a:r>
              <a:rPr lang="en-US" altLang="zh-CN" sz="2400" b="1">
                <a:latin typeface="Arial" panose="020B0604020202020204" pitchFamily="34" charset="0"/>
                <a:ea typeface="宋体" panose="02010600030101010101" pitchFamily="2" charset="-122"/>
              </a:rPr>
              <a:t>20</a:t>
            </a:r>
            <a:r>
              <a:rPr lang="zh-CN" altLang="en-US" sz="2400" b="1">
                <a:latin typeface="Arial" panose="020B0604020202020204" pitchFamily="34" charset="0"/>
                <a:ea typeface="宋体" panose="02010600030101010101" pitchFamily="2" charset="-122"/>
              </a:rPr>
              <a:t>分</a:t>
            </a:r>
            <a:endParaRPr lang="zh-CN" altLang="en-US" sz="2400" b="1">
              <a:latin typeface="Arial" panose="020B0604020202020204" pitchFamily="34" charset="0"/>
              <a:ea typeface="宋体" panose="02010600030101010101" pitchFamily="2" charset="-122"/>
            </a:endParaRPr>
          </a:p>
          <a:p>
            <a:pPr lvl="0" eaLnBrk="1" hangingPunct="1">
              <a:lnSpc>
                <a:spcPct val="140000"/>
              </a:lnSpc>
            </a:pPr>
            <a:r>
              <a:rPr lang="en-US" altLang="zh-CN" sz="2400" b="1">
                <a:latin typeface="Arial" panose="020B0604020202020204" pitchFamily="34" charset="0"/>
                <a:ea typeface="宋体" panose="02010600030101010101" pitchFamily="2" charset="-122"/>
              </a:rPr>
              <a:t>1</a:t>
            </a:r>
            <a:r>
              <a:rPr lang="zh-CN" altLang="en-US" sz="2400" b="1">
                <a:latin typeface="Arial" panose="020B0604020202020204" pitchFamily="34" charset="0"/>
                <a:ea typeface="宋体" panose="02010600030101010101" pitchFamily="2" charset="-122"/>
              </a:rPr>
              <a:t>、本文的</a:t>
            </a:r>
            <a:r>
              <a:rPr lang="zh-CN" altLang="en-US" sz="2400" b="1">
                <a:solidFill>
                  <a:srgbClr val="FF0066"/>
                </a:solidFill>
                <a:latin typeface="Arial" panose="020B0604020202020204" pitchFamily="34" charset="0"/>
                <a:ea typeface="宋体" panose="02010600030101010101" pitchFamily="2" charset="-122"/>
              </a:rPr>
              <a:t>中心论点</a:t>
            </a:r>
            <a:r>
              <a:rPr lang="zh-CN" altLang="en-US" sz="2400" b="1">
                <a:latin typeface="Arial" panose="020B0604020202020204" pitchFamily="34" charset="0"/>
                <a:ea typeface="宋体" panose="02010600030101010101" pitchFamily="2" charset="-122"/>
              </a:rPr>
              <a:t>是什么？（</a:t>
            </a:r>
            <a:r>
              <a:rPr lang="en-US" altLang="zh-CN" sz="2400" b="1">
                <a:latin typeface="Arial" panose="020B0604020202020204" pitchFamily="34" charset="0"/>
                <a:ea typeface="宋体" panose="02010600030101010101" pitchFamily="2" charset="-122"/>
              </a:rPr>
              <a:t>2</a:t>
            </a:r>
            <a:r>
              <a:rPr lang="zh-CN" altLang="en-US" sz="2400" b="1">
                <a:latin typeface="Arial" panose="020B0604020202020204" pitchFamily="34" charset="0"/>
                <a:ea typeface="宋体" panose="02010600030101010101" pitchFamily="2" charset="-122"/>
              </a:rPr>
              <a:t>分）</a:t>
            </a:r>
            <a:endParaRPr lang="zh-CN" altLang="en-US" sz="2400" b="1">
              <a:latin typeface="Arial" panose="020B0604020202020204" pitchFamily="34" charset="0"/>
              <a:ea typeface="宋体" panose="02010600030101010101" pitchFamily="2" charset="-122"/>
            </a:endParaRPr>
          </a:p>
          <a:p>
            <a:pPr lvl="0" eaLnBrk="1" hangingPunct="1">
              <a:lnSpc>
                <a:spcPct val="140000"/>
              </a:lnSpc>
            </a:pPr>
            <a:r>
              <a:rPr lang="en-US" altLang="zh-CN" sz="2400" b="1">
                <a:latin typeface="Arial" panose="020B0604020202020204" pitchFamily="34" charset="0"/>
                <a:ea typeface="宋体" panose="02010600030101010101" pitchFamily="2" charset="-122"/>
              </a:rPr>
              <a:t>2</a:t>
            </a:r>
            <a:r>
              <a:rPr lang="zh-CN" altLang="en-US" sz="2400" b="1">
                <a:latin typeface="Arial" panose="020B0604020202020204" pitchFamily="34" charset="0"/>
                <a:ea typeface="宋体" panose="02010600030101010101" pitchFamily="2" charset="-122"/>
              </a:rPr>
              <a:t>、阅读第</a:t>
            </a:r>
            <a:r>
              <a:rPr lang="en-US" altLang="zh-CN" sz="2400" b="1">
                <a:latin typeface="Arial" panose="020B0604020202020204" pitchFamily="34" charset="0"/>
                <a:ea typeface="宋体" panose="02010600030101010101" pitchFamily="2" charset="-122"/>
              </a:rPr>
              <a:t>3</a:t>
            </a:r>
            <a:r>
              <a:rPr lang="zh-CN" altLang="en-US" sz="2400" b="1">
                <a:latin typeface="Arial" panose="020B0604020202020204" pitchFamily="34" charset="0"/>
                <a:ea typeface="宋体" panose="02010600030101010101" pitchFamily="2" charset="-122"/>
              </a:rPr>
              <a:t>自然段，传统的中国教育中“格物”、“致知”的</a:t>
            </a:r>
            <a:r>
              <a:rPr lang="zh-CN" altLang="en-US" sz="2400" b="1">
                <a:solidFill>
                  <a:srgbClr val="FF0066"/>
                </a:solidFill>
                <a:latin typeface="Arial" panose="020B0604020202020204" pitchFamily="34" charset="0"/>
                <a:ea typeface="宋体" panose="02010600030101010101" pitchFamily="2" charset="-122"/>
              </a:rPr>
              <a:t>目的</a:t>
            </a:r>
            <a:r>
              <a:rPr lang="zh-CN" altLang="en-US" sz="2400" b="1">
                <a:latin typeface="Arial" panose="020B0604020202020204" pitchFamily="34" charset="0"/>
                <a:ea typeface="宋体" panose="02010600030101010101" pitchFamily="2" charset="-122"/>
              </a:rPr>
              <a:t>是什么？（</a:t>
            </a:r>
            <a:r>
              <a:rPr lang="en-US" altLang="zh-CN" sz="2400" b="1">
                <a:latin typeface="Arial" panose="020B0604020202020204" pitchFamily="34" charset="0"/>
                <a:ea typeface="宋体" panose="02010600030101010101" pitchFamily="2" charset="-122"/>
              </a:rPr>
              <a:t>2</a:t>
            </a:r>
            <a:r>
              <a:rPr lang="zh-CN" altLang="en-US" sz="2400" b="1">
                <a:latin typeface="Arial" panose="020B0604020202020204" pitchFamily="34" charset="0"/>
                <a:ea typeface="宋体" panose="02010600030101010101" pitchFamily="2" charset="-122"/>
              </a:rPr>
              <a:t>分）</a:t>
            </a:r>
            <a:endParaRPr lang="zh-CN" altLang="en-US" sz="2400" b="1">
              <a:latin typeface="Arial" panose="020B0604020202020204" pitchFamily="34" charset="0"/>
              <a:ea typeface="宋体" panose="02010600030101010101" pitchFamily="2" charset="-122"/>
            </a:endParaRPr>
          </a:p>
          <a:p>
            <a:pPr lvl="0" eaLnBrk="1" hangingPunct="1">
              <a:lnSpc>
                <a:spcPct val="140000"/>
              </a:lnSpc>
            </a:pPr>
            <a:r>
              <a:rPr lang="en-US" altLang="zh-CN" sz="2400" b="1">
                <a:latin typeface="Arial" panose="020B0604020202020204" pitchFamily="34" charset="0"/>
                <a:ea typeface="宋体" panose="02010600030101010101" pitchFamily="2" charset="-122"/>
              </a:rPr>
              <a:t>3</a:t>
            </a:r>
            <a:r>
              <a:rPr lang="zh-CN" altLang="en-US" sz="2400" b="1">
                <a:latin typeface="Arial" panose="020B0604020202020204" pitchFamily="34" charset="0"/>
                <a:ea typeface="宋体" panose="02010600030101010101" pitchFamily="2" charset="-122"/>
              </a:rPr>
              <a:t>、“王阳明‘格’院子里的竹子”的</a:t>
            </a:r>
            <a:r>
              <a:rPr lang="zh-CN" altLang="en-US" sz="2400" b="1">
                <a:solidFill>
                  <a:srgbClr val="FF0066"/>
                </a:solidFill>
                <a:latin typeface="Arial" panose="020B0604020202020204" pitchFamily="34" charset="0"/>
                <a:ea typeface="宋体" panose="02010600030101010101" pitchFamily="2" charset="-122"/>
              </a:rPr>
              <a:t>错误</a:t>
            </a:r>
            <a:r>
              <a:rPr lang="zh-CN" altLang="en-US" sz="2400" b="1">
                <a:latin typeface="Arial" panose="020B0604020202020204" pitchFamily="34" charset="0"/>
                <a:ea typeface="宋体" panose="02010600030101010101" pitchFamily="2" charset="-122"/>
              </a:rPr>
              <a:t>在于什么？ （</a:t>
            </a:r>
            <a:r>
              <a:rPr lang="en-US" altLang="zh-CN" sz="2400" b="1">
                <a:latin typeface="Arial" panose="020B0604020202020204" pitchFamily="34" charset="0"/>
                <a:ea typeface="宋体" panose="02010600030101010101" pitchFamily="2" charset="-122"/>
              </a:rPr>
              <a:t>2</a:t>
            </a:r>
            <a:r>
              <a:rPr lang="zh-CN" altLang="en-US" sz="2400" b="1">
                <a:latin typeface="Arial" panose="020B0604020202020204" pitchFamily="34" charset="0"/>
                <a:ea typeface="宋体" panose="02010600030101010101" pitchFamily="2" charset="-122"/>
              </a:rPr>
              <a:t>分）</a:t>
            </a:r>
            <a:endParaRPr lang="zh-CN" altLang="en-US" sz="2400" b="1">
              <a:latin typeface="Arial" panose="020B0604020202020204" pitchFamily="34" charset="0"/>
              <a:ea typeface="宋体" panose="02010600030101010101" pitchFamily="2" charset="-122"/>
            </a:endParaRPr>
          </a:p>
          <a:p>
            <a:pPr lvl="0" eaLnBrk="1" hangingPunct="1">
              <a:lnSpc>
                <a:spcPct val="140000"/>
              </a:lnSpc>
            </a:pPr>
            <a:r>
              <a:rPr lang="en-US" altLang="zh-CN" sz="2400" b="1">
                <a:latin typeface="Arial" panose="020B0604020202020204" pitchFamily="34" charset="0"/>
                <a:ea typeface="宋体" panose="02010600030101010101" pitchFamily="2" charset="-122"/>
              </a:rPr>
              <a:t>4</a:t>
            </a:r>
            <a:r>
              <a:rPr lang="zh-CN" altLang="en-US" sz="2400" b="1">
                <a:latin typeface="Arial" panose="020B0604020202020204" pitchFamily="34" charset="0"/>
                <a:ea typeface="宋体" panose="02010600030101010101" pitchFamily="2" charset="-122"/>
              </a:rPr>
              <a:t>、传统儒家“格物”“致知”的</a:t>
            </a:r>
            <a:r>
              <a:rPr lang="zh-CN" altLang="en-US" sz="2400" b="1">
                <a:solidFill>
                  <a:srgbClr val="FF0066"/>
                </a:solidFill>
                <a:latin typeface="Arial" panose="020B0604020202020204" pitchFamily="34" charset="0"/>
                <a:ea typeface="宋体" panose="02010600030101010101" pitchFamily="2" charset="-122"/>
              </a:rPr>
              <a:t>途径或态度</a:t>
            </a:r>
            <a:r>
              <a:rPr lang="zh-CN" altLang="en-US" sz="2400" b="1">
                <a:latin typeface="Arial" panose="020B0604020202020204" pitchFamily="34" charset="0"/>
                <a:ea typeface="宋体" panose="02010600030101010101" pitchFamily="2" charset="-122"/>
              </a:rPr>
              <a:t>是什么？这样做的</a:t>
            </a:r>
            <a:r>
              <a:rPr lang="zh-CN" altLang="en-US" sz="2400" b="1">
                <a:solidFill>
                  <a:srgbClr val="FF0066"/>
                </a:solidFill>
                <a:latin typeface="Arial" panose="020B0604020202020204" pitchFamily="34" charset="0"/>
                <a:ea typeface="宋体" panose="02010600030101010101" pitchFamily="2" charset="-122"/>
              </a:rPr>
              <a:t>依据</a:t>
            </a:r>
            <a:r>
              <a:rPr lang="zh-CN" altLang="en-US" sz="2400" b="1">
                <a:latin typeface="Arial" panose="020B0604020202020204" pitchFamily="34" charset="0"/>
                <a:ea typeface="宋体" panose="02010600030101010101" pitchFamily="2" charset="-122"/>
              </a:rPr>
              <a:t>是什么？这种做法对中国学生继续支配的</a:t>
            </a:r>
            <a:r>
              <a:rPr lang="zh-CN" altLang="en-US" sz="2400" b="1">
                <a:solidFill>
                  <a:srgbClr val="FF0066"/>
                </a:solidFill>
                <a:latin typeface="Arial" panose="020B0604020202020204" pitchFamily="34" charset="0"/>
                <a:ea typeface="宋体" panose="02010600030101010101" pitchFamily="2" charset="-122"/>
              </a:rPr>
              <a:t>具体表现</a:t>
            </a:r>
            <a:r>
              <a:rPr lang="zh-CN" altLang="en-US" sz="2400" b="1">
                <a:latin typeface="Arial" panose="020B0604020202020204" pitchFamily="34" charset="0"/>
                <a:ea typeface="宋体" panose="02010600030101010101" pitchFamily="2" charset="-122"/>
              </a:rPr>
              <a:t>是什么？  （</a:t>
            </a:r>
            <a:r>
              <a:rPr lang="en-US" altLang="zh-CN" sz="2400" b="1">
                <a:latin typeface="Arial" panose="020B0604020202020204" pitchFamily="34" charset="0"/>
                <a:ea typeface="宋体" panose="02010600030101010101" pitchFamily="2" charset="-122"/>
              </a:rPr>
              <a:t>5</a:t>
            </a:r>
            <a:r>
              <a:rPr lang="zh-CN" altLang="en-US" sz="2400" b="1">
                <a:latin typeface="Arial" panose="020B0604020202020204" pitchFamily="34" charset="0"/>
                <a:ea typeface="宋体" panose="02010600030101010101" pitchFamily="2" charset="-122"/>
              </a:rPr>
              <a:t>分）</a:t>
            </a:r>
            <a:endParaRPr lang="zh-CN" altLang="en-US" sz="2400" b="1">
              <a:latin typeface="Arial" panose="020B0604020202020204" pitchFamily="34" charset="0"/>
              <a:ea typeface="宋体" panose="02010600030101010101" pitchFamily="2" charset="-122"/>
            </a:endParaRPr>
          </a:p>
          <a:p>
            <a:pPr lvl="0" eaLnBrk="1" hangingPunct="1">
              <a:lnSpc>
                <a:spcPct val="140000"/>
              </a:lnSpc>
            </a:pPr>
            <a:r>
              <a:rPr lang="en-US" altLang="zh-CN" sz="2400" b="1">
                <a:latin typeface="Arial" panose="020B0604020202020204" pitchFamily="34" charset="0"/>
                <a:ea typeface="宋体" panose="02010600030101010101" pitchFamily="2" charset="-122"/>
              </a:rPr>
              <a:t>5</a:t>
            </a:r>
            <a:r>
              <a:rPr lang="zh-CN" altLang="en-US" sz="2400" b="1">
                <a:latin typeface="Arial" panose="020B0604020202020204" pitchFamily="34" charset="0"/>
                <a:ea typeface="宋体" panose="02010600030101010101" pitchFamily="2" charset="-122"/>
              </a:rPr>
              <a:t>、用课文原话回答，实验精神在科学上有什么</a:t>
            </a:r>
            <a:r>
              <a:rPr lang="zh-CN" altLang="en-US" sz="2400" b="1">
                <a:solidFill>
                  <a:srgbClr val="FF0066"/>
                </a:solidFill>
                <a:latin typeface="Arial" panose="020B0604020202020204" pitchFamily="34" charset="0"/>
                <a:ea typeface="宋体" panose="02010600030101010101" pitchFamily="2" charset="-122"/>
              </a:rPr>
              <a:t>重要性</a:t>
            </a:r>
            <a:r>
              <a:rPr lang="zh-CN" altLang="en-US" sz="2400" b="1">
                <a:latin typeface="Arial" panose="020B0604020202020204" pitchFamily="34" charset="0"/>
                <a:ea typeface="宋体" panose="02010600030101010101" pitchFamily="2" charset="-122"/>
              </a:rPr>
              <a:t>？    （</a:t>
            </a:r>
            <a:r>
              <a:rPr lang="en-US" altLang="zh-CN" sz="2400" b="1">
                <a:latin typeface="Arial" panose="020B0604020202020204" pitchFamily="34" charset="0"/>
                <a:ea typeface="宋体" panose="02010600030101010101" pitchFamily="2" charset="-122"/>
              </a:rPr>
              <a:t>3</a:t>
            </a:r>
            <a:r>
              <a:rPr lang="zh-CN" altLang="en-US" sz="2400" b="1">
                <a:latin typeface="Arial" panose="020B0604020202020204" pitchFamily="34" charset="0"/>
                <a:ea typeface="宋体" panose="02010600030101010101" pitchFamily="2" charset="-122"/>
              </a:rPr>
              <a:t>分）</a:t>
            </a:r>
            <a:endParaRPr lang="zh-CN" altLang="en-US" sz="2400" b="1">
              <a:latin typeface="Arial" panose="020B0604020202020204" pitchFamily="34" charset="0"/>
              <a:ea typeface="宋体" panose="02010600030101010101" pitchFamily="2" charset="-122"/>
            </a:endParaRPr>
          </a:p>
          <a:p>
            <a:pPr lvl="0" eaLnBrk="1" hangingPunct="1">
              <a:lnSpc>
                <a:spcPct val="140000"/>
              </a:lnSpc>
            </a:pPr>
            <a:r>
              <a:rPr lang="en-US" altLang="zh-CN" sz="2400" b="1">
                <a:latin typeface="Arial" panose="020B0604020202020204" pitchFamily="34" charset="0"/>
                <a:ea typeface="宋体" panose="02010600030101010101" pitchFamily="2" charset="-122"/>
              </a:rPr>
              <a:t>6</a:t>
            </a:r>
            <a:r>
              <a:rPr lang="zh-CN" altLang="en-US" sz="2400" b="1">
                <a:latin typeface="Arial" panose="020B0604020202020204" pitchFamily="34" charset="0"/>
                <a:ea typeface="宋体" panose="02010600030101010101" pitchFamily="2" charset="-122"/>
              </a:rPr>
              <a:t>、作者以自己起初在美国的经历为例，主要是为了证明什么</a:t>
            </a:r>
            <a:r>
              <a:rPr lang="zh-CN" altLang="en-US" sz="2400" b="1">
                <a:solidFill>
                  <a:srgbClr val="FF0066"/>
                </a:solidFill>
                <a:latin typeface="Arial" panose="020B0604020202020204" pitchFamily="34" charset="0"/>
                <a:ea typeface="宋体" panose="02010600030101010101" pitchFamily="2" charset="-122"/>
              </a:rPr>
              <a:t>观点</a:t>
            </a:r>
            <a:r>
              <a:rPr lang="zh-CN" altLang="en-US" sz="2400" b="1">
                <a:latin typeface="Arial" panose="020B0604020202020204" pitchFamily="34" charset="0"/>
                <a:ea typeface="宋体" panose="02010600030101010101" pitchFamily="2" charset="-122"/>
              </a:rPr>
              <a:t>？（</a:t>
            </a:r>
            <a:r>
              <a:rPr lang="en-US" altLang="zh-CN" sz="2400" b="1">
                <a:latin typeface="Arial" panose="020B0604020202020204" pitchFamily="34" charset="0"/>
                <a:ea typeface="宋体" panose="02010600030101010101" pitchFamily="2" charset="-122"/>
              </a:rPr>
              <a:t>3</a:t>
            </a:r>
            <a:r>
              <a:rPr lang="zh-CN" altLang="en-US" sz="2400" b="1">
                <a:latin typeface="Arial" panose="020B0604020202020204" pitchFamily="34" charset="0"/>
                <a:ea typeface="宋体" panose="02010600030101010101" pitchFamily="2" charset="-122"/>
              </a:rPr>
              <a:t>分）</a:t>
            </a:r>
            <a:endParaRPr lang="zh-CN" altLang="en-US" sz="2400" b="1">
              <a:latin typeface="Arial" panose="020B0604020202020204" pitchFamily="34" charset="0"/>
              <a:ea typeface="宋体" panose="02010600030101010101" pitchFamily="2" charset="-122"/>
            </a:endParaRPr>
          </a:p>
          <a:p>
            <a:pPr lvl="0" eaLnBrk="1" hangingPunct="1">
              <a:lnSpc>
                <a:spcPct val="140000"/>
              </a:lnSpc>
            </a:pPr>
            <a:r>
              <a:rPr lang="zh-CN" altLang="en-US" sz="2400" b="1">
                <a:latin typeface="Arial" panose="020B0604020202020204" pitchFamily="34" charset="0"/>
                <a:ea typeface="宋体" panose="02010600030101010101" pitchFamily="2" charset="-122"/>
              </a:rPr>
              <a:t> </a:t>
            </a:r>
            <a:r>
              <a:rPr lang="en-US" altLang="zh-CN" sz="2400" b="1">
                <a:latin typeface="Arial" panose="020B0604020202020204" pitchFamily="34" charset="0"/>
                <a:ea typeface="宋体" panose="02010600030101010101" pitchFamily="2" charset="-122"/>
              </a:rPr>
              <a:t>7</a:t>
            </a:r>
            <a:r>
              <a:rPr lang="zh-CN" altLang="en-US" sz="2400" b="1">
                <a:latin typeface="Arial" panose="020B0604020202020204" pitchFamily="34" charset="0"/>
                <a:ea typeface="宋体" panose="02010600030101010101" pitchFamily="2" charset="-122"/>
              </a:rPr>
              <a:t>、用课文原话回答，格物致知</a:t>
            </a:r>
            <a:r>
              <a:rPr lang="zh-CN" altLang="en-US" sz="2400" b="1">
                <a:solidFill>
                  <a:srgbClr val="FF0066"/>
                </a:solidFill>
                <a:latin typeface="Arial" panose="020B0604020202020204" pitchFamily="34" charset="0"/>
                <a:ea typeface="宋体" panose="02010600030101010101" pitchFamily="2" charset="-122"/>
              </a:rPr>
              <a:t>真正的意义</a:t>
            </a:r>
            <a:r>
              <a:rPr lang="zh-CN" altLang="en-US" sz="2400" b="1">
                <a:latin typeface="Arial" panose="020B0604020202020204" pitchFamily="34" charset="0"/>
                <a:ea typeface="宋体" panose="02010600030101010101" pitchFamily="2" charset="-122"/>
              </a:rPr>
              <a:t>是什么？（</a:t>
            </a:r>
            <a:r>
              <a:rPr lang="en-US" altLang="zh-CN" sz="2400" b="1">
                <a:latin typeface="Arial" panose="020B0604020202020204" pitchFamily="34" charset="0"/>
                <a:ea typeface="宋体" panose="02010600030101010101" pitchFamily="2" charset="-122"/>
              </a:rPr>
              <a:t>3</a:t>
            </a:r>
            <a:r>
              <a:rPr lang="zh-CN" altLang="en-US" sz="2400" b="1">
                <a:latin typeface="Arial" panose="020B0604020202020204" pitchFamily="34" charset="0"/>
                <a:ea typeface="宋体" panose="02010600030101010101" pitchFamily="2" charset="-122"/>
              </a:rPr>
              <a:t>分）  </a:t>
            </a:r>
            <a:endParaRPr lang="zh-CN" altLang="en-US" sz="2400" b="1">
              <a:latin typeface="Arial" panose="020B0604020202020204" pitchFamily="34" charset="0"/>
              <a:ea typeface="宋体" panose="02010600030101010101" pitchFamily="2" charset="-122"/>
            </a:endParaRPr>
          </a:p>
        </p:txBody>
      </p:sp>
    </p:spTree>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2" name="矩形 30721"/>
          <p:cNvSpPr/>
          <p:nvPr/>
        </p:nvSpPr>
        <p:spPr>
          <a:xfrm>
            <a:off x="755650" y="1916113"/>
            <a:ext cx="7966075" cy="1616075"/>
          </a:xfrm>
          <a:prstGeom prst="rect">
            <a:avLst/>
          </a:prstGeom>
          <a:noFill/>
          <a:ln w="9525">
            <a:noFill/>
          </a:ln>
        </p:spPr>
        <p:txBody>
          <a:bodyPr>
            <a:spAutoFit/>
          </a:bodyPr>
          <a:p>
            <a:pPr lvl="0" eaLnBrk="1" hangingPunct="1"/>
            <a:r>
              <a:rPr lang="en-US" altLang="zh-CN" sz="3600" b="1">
                <a:solidFill>
                  <a:srgbClr val="221C00"/>
                </a:solidFill>
                <a:latin typeface="黑体" panose="02010609060101010101" charset="-122"/>
                <a:ea typeface="黑体" panose="02010609060101010101" charset="-122"/>
              </a:rPr>
              <a:t>1</a:t>
            </a:r>
            <a:r>
              <a:rPr lang="zh-CN" altLang="en-US" sz="3600" b="1">
                <a:solidFill>
                  <a:srgbClr val="221C00"/>
                </a:solidFill>
                <a:latin typeface="黑体" panose="02010609060101010101" charset="-122"/>
                <a:ea typeface="黑体" panose="02010609060101010101" charset="-122"/>
              </a:rPr>
              <a:t>、</a:t>
            </a:r>
            <a:r>
              <a:rPr lang="zh-CN" altLang="en-US" sz="3600" b="1">
                <a:latin typeface="Tahoma" panose="020B0604030504040204" pitchFamily="2" charset="0"/>
                <a:ea typeface="宋体" panose="02010600030101010101" pitchFamily="2" charset="-122"/>
              </a:rPr>
              <a:t>本文的中心论点是什么？（</a:t>
            </a:r>
            <a:r>
              <a:rPr lang="en-US" altLang="zh-CN" sz="3600" b="1">
                <a:latin typeface="Tahoma" panose="020B0604030504040204" pitchFamily="2" charset="0"/>
                <a:ea typeface="宋体" panose="02010600030101010101" pitchFamily="2" charset="-122"/>
              </a:rPr>
              <a:t>2</a:t>
            </a:r>
            <a:r>
              <a:rPr lang="zh-CN" altLang="en-US" sz="3600" b="1">
                <a:latin typeface="Tahoma" panose="020B0604030504040204" pitchFamily="2" charset="0"/>
                <a:ea typeface="宋体" panose="02010600030101010101" pitchFamily="2" charset="-122"/>
              </a:rPr>
              <a:t>分）</a:t>
            </a:r>
            <a:endParaRPr lang="zh-CN" altLang="en-US" sz="3600" b="1">
              <a:solidFill>
                <a:srgbClr val="221C00"/>
              </a:solidFill>
              <a:latin typeface="黑体" panose="02010609060101010101" charset="-122"/>
              <a:ea typeface="黑体" panose="02010609060101010101" charset="-122"/>
            </a:endParaRPr>
          </a:p>
          <a:p>
            <a:pPr lvl="0" eaLnBrk="1" hangingPunct="1"/>
            <a:r>
              <a:rPr lang="zh-CN" altLang="en-US" sz="3200" b="1">
                <a:solidFill>
                  <a:srgbClr val="221C00"/>
                </a:solidFill>
                <a:latin typeface="黑体" panose="02010609060101010101" charset="-122"/>
                <a:ea typeface="黑体" panose="02010609060101010101" charset="-122"/>
              </a:rPr>
              <a:t>（提示：丁肇中教授在文章中指出中国学生应该怎样了解自然科学？）</a:t>
            </a:r>
            <a:endParaRPr lang="zh-CN" altLang="en-US" sz="3200" b="1">
              <a:solidFill>
                <a:srgbClr val="221C00"/>
              </a:solidFill>
              <a:latin typeface="黑体" panose="02010609060101010101" charset="-122"/>
              <a:ea typeface="黑体" panose="02010609060101010101" charset="-122"/>
            </a:endParaRPr>
          </a:p>
        </p:txBody>
      </p:sp>
      <p:sp>
        <p:nvSpPr>
          <p:cNvPr id="30723" name="矩形 30722"/>
          <p:cNvSpPr/>
          <p:nvPr/>
        </p:nvSpPr>
        <p:spPr>
          <a:xfrm>
            <a:off x="755650" y="4026853"/>
            <a:ext cx="7935913" cy="579437"/>
          </a:xfrm>
          <a:prstGeom prst="rect">
            <a:avLst/>
          </a:prstGeom>
          <a:solidFill>
            <a:srgbClr val="FFFF00"/>
          </a:solidFill>
          <a:ln w="9525">
            <a:noFill/>
          </a:ln>
        </p:spPr>
        <p:txBody>
          <a:bodyPr wrap="none" anchor="t">
            <a:spAutoFit/>
          </a:bodyPr>
          <a:p>
            <a:pPr lvl="0" eaLnBrk="1" hangingPunct="1"/>
            <a:r>
              <a:rPr lang="zh-CN" altLang="en-US" sz="3200" b="1">
                <a:solidFill>
                  <a:srgbClr val="221C00"/>
                </a:solidFill>
                <a:latin typeface="Tahoma" panose="020B0604030504040204" pitchFamily="2" charset="0"/>
                <a:ea typeface="黑体" panose="02010609060101010101" charset="-122"/>
              </a:rPr>
              <a:t>中国学生学习</a:t>
            </a:r>
            <a:r>
              <a:rPr lang="zh-CN" altLang="en-US" sz="3200" b="1">
                <a:solidFill>
                  <a:srgbClr val="221C00"/>
                </a:solidFill>
                <a:latin typeface="Tahoma" panose="020B0604030504040204" pitchFamily="2" charset="0"/>
                <a:ea typeface="宋体" panose="02010600030101010101" pitchFamily="2" charset="-122"/>
              </a:rPr>
              <a:t>自然科学</a:t>
            </a:r>
            <a:r>
              <a:rPr lang="zh-CN" altLang="en-US" sz="3200" b="1">
                <a:solidFill>
                  <a:srgbClr val="FF33CC"/>
                </a:solidFill>
                <a:latin typeface="Tahoma" panose="020B0604030504040204" pitchFamily="2" charset="0"/>
                <a:ea typeface="黑体" panose="02010609060101010101" charset="-122"/>
              </a:rPr>
              <a:t>要有格物致知精神。</a:t>
            </a:r>
            <a:endParaRPr lang="zh-CN" altLang="en-US" sz="3200" b="1">
              <a:solidFill>
                <a:srgbClr val="FF33CC"/>
              </a:solidFill>
              <a:latin typeface="Tahoma" panose="020B0604030504040204" pitchFamily="2" charset="0"/>
              <a:ea typeface="黑体" panose="02010609060101010101"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wheel(4)">
                                      <p:cBhvr>
                                        <p:cTn id="7" dur="2000"/>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6" name="矩形 31745"/>
          <p:cNvSpPr/>
          <p:nvPr/>
        </p:nvSpPr>
        <p:spPr>
          <a:xfrm>
            <a:off x="827088" y="1484630"/>
            <a:ext cx="7559675" cy="1066800"/>
          </a:xfrm>
          <a:prstGeom prst="rect">
            <a:avLst/>
          </a:prstGeom>
          <a:noFill/>
          <a:ln w="9525">
            <a:noFill/>
          </a:ln>
        </p:spPr>
        <p:txBody>
          <a:bodyPr>
            <a:spAutoFit/>
          </a:bodyPr>
          <a:p>
            <a:pPr lvl="0" eaLnBrk="1" hangingPunct="1"/>
            <a:r>
              <a:rPr lang="en-US" altLang="zh-CN" sz="3200" b="1">
                <a:latin typeface="Tahoma" panose="020B0604030504040204" pitchFamily="2" charset="0"/>
                <a:ea typeface="宋体" panose="02010600030101010101" pitchFamily="2" charset="-122"/>
              </a:rPr>
              <a:t>2</a:t>
            </a:r>
            <a:r>
              <a:rPr lang="zh-CN" altLang="en-US" sz="3200" b="1">
                <a:latin typeface="Tahoma" panose="020B0604030504040204" pitchFamily="2" charset="0"/>
                <a:ea typeface="宋体" panose="02010600030101010101" pitchFamily="2" charset="-122"/>
              </a:rPr>
              <a:t>、阅读第</a:t>
            </a:r>
            <a:r>
              <a:rPr lang="en-US" altLang="zh-CN" sz="3200" b="1">
                <a:latin typeface="Tahoma" panose="020B0604030504040204" pitchFamily="2" charset="0"/>
                <a:ea typeface="宋体" panose="02010600030101010101" pitchFamily="2" charset="-122"/>
              </a:rPr>
              <a:t>3</a:t>
            </a:r>
            <a:r>
              <a:rPr lang="zh-CN" altLang="en-US" sz="3200" b="1">
                <a:latin typeface="Tahoma" panose="020B0604030504040204" pitchFamily="2" charset="0"/>
                <a:ea typeface="宋体" panose="02010600030101010101" pitchFamily="2" charset="-122"/>
              </a:rPr>
              <a:t>自然段，传统的中国教育中“格物”、“致知”的目的是什么？（</a:t>
            </a:r>
            <a:r>
              <a:rPr lang="en-US" altLang="zh-CN" sz="3200" b="1">
                <a:latin typeface="Tahoma" panose="020B0604030504040204" pitchFamily="2" charset="0"/>
                <a:ea typeface="宋体" panose="02010600030101010101" pitchFamily="2" charset="-122"/>
              </a:rPr>
              <a:t>2</a:t>
            </a:r>
            <a:r>
              <a:rPr lang="zh-CN" altLang="en-US" sz="3200" b="1">
                <a:latin typeface="Tahoma" panose="020B0604030504040204" pitchFamily="2" charset="0"/>
                <a:ea typeface="宋体" panose="02010600030101010101" pitchFamily="2" charset="-122"/>
              </a:rPr>
              <a:t>分）</a:t>
            </a:r>
            <a:endParaRPr lang="zh-CN" altLang="en-US" sz="3200" b="1">
              <a:latin typeface="Tahoma" panose="020B0604030504040204" pitchFamily="2" charset="0"/>
              <a:ea typeface="宋体" panose="02010600030101010101" pitchFamily="2" charset="-122"/>
            </a:endParaRPr>
          </a:p>
        </p:txBody>
      </p:sp>
      <p:sp>
        <p:nvSpPr>
          <p:cNvPr id="31747" name="矩形 31746"/>
          <p:cNvSpPr/>
          <p:nvPr/>
        </p:nvSpPr>
        <p:spPr>
          <a:xfrm>
            <a:off x="1403350" y="2924493"/>
            <a:ext cx="6840538" cy="946150"/>
          </a:xfrm>
          <a:prstGeom prst="rect">
            <a:avLst/>
          </a:prstGeom>
          <a:noFill/>
          <a:ln w="9525">
            <a:noFill/>
          </a:ln>
        </p:spPr>
        <p:txBody>
          <a:bodyPr>
            <a:spAutoFit/>
          </a:bodyPr>
          <a:p>
            <a:pPr lvl="0" eaLnBrk="1" hangingPunct="1"/>
            <a:r>
              <a:rPr lang="zh-CN" altLang="en-US" sz="2800" b="1">
                <a:solidFill>
                  <a:srgbClr val="FF0000"/>
                </a:solidFill>
                <a:latin typeface="Tahoma" panose="020B0604030504040204" pitchFamily="2" charset="0"/>
                <a:ea typeface="宋体" panose="02010600030101010101" pitchFamily="2" charset="-122"/>
              </a:rPr>
              <a:t>归纳：目的是诚意、正心、修身、齐家、治国、平天下。</a:t>
            </a:r>
            <a:endParaRPr lang="zh-CN" altLang="en-US" sz="2800" b="1">
              <a:solidFill>
                <a:srgbClr val="FF0000"/>
              </a:solidFill>
              <a:latin typeface="Tahoma" panose="020B0604030504040204" pitchFamily="2" charset="0"/>
              <a:ea typeface="宋体" panose="02010600030101010101" pitchFamily="2" charset="-122"/>
            </a:endParaRPr>
          </a:p>
        </p:txBody>
      </p:sp>
      <p:sp>
        <p:nvSpPr>
          <p:cNvPr id="31748" name="矩形 31747"/>
          <p:cNvSpPr/>
          <p:nvPr/>
        </p:nvSpPr>
        <p:spPr>
          <a:xfrm>
            <a:off x="1403350" y="4168140"/>
            <a:ext cx="6710363" cy="944880"/>
          </a:xfrm>
          <a:prstGeom prst="rect">
            <a:avLst/>
          </a:prstGeom>
          <a:noFill/>
          <a:ln w="9525">
            <a:noFill/>
          </a:ln>
        </p:spPr>
        <p:txBody>
          <a:bodyPr>
            <a:spAutoFit/>
          </a:bodyPr>
          <a:p>
            <a:pPr lvl="0" eaLnBrk="1" hangingPunct="1"/>
            <a:r>
              <a:rPr lang="zh-CN" altLang="en-US" sz="2800" b="1">
                <a:solidFill>
                  <a:srgbClr val="221C00"/>
                </a:solidFill>
                <a:latin typeface="Tahoma" panose="020B0604030504040204" pitchFamily="2" charset="0"/>
                <a:ea typeface="宋体" panose="02010600030101010101" pitchFamily="2" charset="-122"/>
              </a:rPr>
              <a:t>补充：这个目的与丁教授讲的格物致知的目的一样不一样？</a:t>
            </a:r>
            <a:endParaRPr lang="zh-CN" altLang="en-US" sz="2800" b="1">
              <a:solidFill>
                <a:srgbClr val="221C00"/>
              </a:solidFill>
              <a:latin typeface="Tahoma" panose="020B0604030504040204" pitchFamily="2" charset="0"/>
              <a:ea typeface="宋体" panose="02010600030101010101" pitchFamily="2" charset="-122"/>
            </a:endParaRPr>
          </a:p>
        </p:txBody>
      </p:sp>
      <p:sp>
        <p:nvSpPr>
          <p:cNvPr id="31749" name="矩形 31748"/>
          <p:cNvSpPr/>
          <p:nvPr/>
        </p:nvSpPr>
        <p:spPr>
          <a:xfrm>
            <a:off x="1116013" y="5300980"/>
            <a:ext cx="7115175" cy="457200"/>
          </a:xfrm>
          <a:prstGeom prst="rect">
            <a:avLst/>
          </a:prstGeom>
          <a:noFill/>
          <a:ln w="9525">
            <a:noFill/>
          </a:ln>
        </p:spPr>
        <p:txBody>
          <a:bodyPr wrap="none" anchor="t">
            <a:spAutoFit/>
          </a:bodyPr>
          <a:p>
            <a:pPr lvl="0" eaLnBrk="1" hangingPunct="1"/>
            <a:r>
              <a:rPr lang="zh-CN" altLang="en-US" sz="2400" b="1">
                <a:solidFill>
                  <a:srgbClr val="FF0000"/>
                </a:solidFill>
                <a:latin typeface="Tahoma" panose="020B0604030504040204" pitchFamily="2" charset="0"/>
                <a:ea typeface="宋体" panose="02010600030101010101" pitchFamily="2" charset="-122"/>
              </a:rPr>
              <a:t>不一样。丁教授讲的目的是通过实验得到新知识。</a:t>
            </a:r>
            <a:r>
              <a:rPr lang="zh-CN" altLang="en-US" sz="2400">
                <a:latin typeface="Tahoma" panose="020B0604030504040204" pitchFamily="2" charset="0"/>
                <a:ea typeface="宋体" panose="02010600030101010101" pitchFamily="2" charset="-122"/>
              </a:rPr>
              <a:t>  </a:t>
            </a:r>
            <a:endParaRPr lang="zh-CN" altLang="en-US" sz="2400">
              <a:latin typeface="Tahoma" panose="020B0604030504040204" pitchFamily="2" charset="0"/>
              <a:ea typeface="宋体" panose="0201060003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wheel(4)">
                                      <p:cBhvr>
                                        <p:cTn id="7" dur="2000"/>
                                        <p:tgtEl>
                                          <p:spTgt spid="3174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1748"/>
                                        </p:tgtEl>
                                        <p:attrNameLst>
                                          <p:attrName>style.visibility</p:attrName>
                                        </p:attrNameLst>
                                      </p:cBhvr>
                                      <p:to>
                                        <p:strVal val="visible"/>
                                      </p:to>
                                    </p:set>
                                    <p:animEffect transition="in" filter="wipe(down)">
                                      <p:cBhvr>
                                        <p:cTn id="12" dur="500"/>
                                        <p:tgtEl>
                                          <p:spTgt spid="3174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1749"/>
                                        </p:tgtEl>
                                        <p:attrNameLst>
                                          <p:attrName>style.visibility</p:attrName>
                                        </p:attrNameLst>
                                      </p:cBhvr>
                                      <p:to>
                                        <p:strVal val="visible"/>
                                      </p:to>
                                    </p:set>
                                    <p:animEffect transition="in" filter="wipe(down)">
                                      <p:cBhvr>
                                        <p:cTn id="17" dur="500"/>
                                        <p:tgtEl>
                                          <p:spTgt spid="317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48" grpId="0"/>
      <p:bldP spid="3174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70" name="矩形 32769"/>
          <p:cNvSpPr/>
          <p:nvPr/>
        </p:nvSpPr>
        <p:spPr>
          <a:xfrm>
            <a:off x="1258888" y="2276475"/>
            <a:ext cx="7343775" cy="946150"/>
          </a:xfrm>
          <a:prstGeom prst="rect">
            <a:avLst/>
          </a:prstGeom>
          <a:noFill/>
          <a:ln w="9525">
            <a:noFill/>
          </a:ln>
        </p:spPr>
        <p:txBody>
          <a:bodyPr>
            <a:spAutoFit/>
          </a:bodyPr>
          <a:p>
            <a:pPr lvl="0" eaLnBrk="1" hangingPunct="1"/>
            <a:r>
              <a:rPr lang="en-US" altLang="zh-CN" sz="2800" b="1">
                <a:latin typeface="Tahoma" panose="020B0604030504040204" pitchFamily="2" charset="0"/>
                <a:ea typeface="宋体" panose="02010600030101010101" pitchFamily="2" charset="-122"/>
              </a:rPr>
              <a:t>3</a:t>
            </a:r>
            <a:r>
              <a:rPr lang="zh-CN" altLang="en-US" sz="2800" b="1">
                <a:latin typeface="Tahoma" panose="020B0604030504040204" pitchFamily="2" charset="0"/>
                <a:ea typeface="宋体" panose="02010600030101010101" pitchFamily="2" charset="-122"/>
              </a:rPr>
              <a:t>、“王阳明‘格’院子里的竹子”的错误在于什么？ （</a:t>
            </a:r>
            <a:r>
              <a:rPr lang="en-US" altLang="zh-CN" sz="2800" b="1">
                <a:latin typeface="Tahoma" panose="020B0604030504040204" pitchFamily="2" charset="0"/>
                <a:ea typeface="宋体" panose="02010600030101010101" pitchFamily="2" charset="-122"/>
              </a:rPr>
              <a:t>2</a:t>
            </a:r>
            <a:r>
              <a:rPr lang="zh-CN" altLang="en-US" sz="2800" b="1">
                <a:latin typeface="Tahoma" panose="020B0604030504040204" pitchFamily="2" charset="0"/>
                <a:ea typeface="宋体" panose="02010600030101010101" pitchFamily="2" charset="-122"/>
              </a:rPr>
              <a:t>分）</a:t>
            </a:r>
            <a:endParaRPr lang="zh-CN" altLang="en-US" sz="2800" b="1">
              <a:latin typeface="Tahoma" panose="020B0604030504040204" pitchFamily="2" charset="0"/>
              <a:ea typeface="宋体" panose="02010600030101010101" pitchFamily="2" charset="-122"/>
            </a:endParaRPr>
          </a:p>
        </p:txBody>
      </p:sp>
      <p:sp>
        <p:nvSpPr>
          <p:cNvPr id="32771" name="矩形 32770"/>
          <p:cNvSpPr/>
          <p:nvPr/>
        </p:nvSpPr>
        <p:spPr>
          <a:xfrm>
            <a:off x="1042988" y="3860800"/>
            <a:ext cx="7127875" cy="1373188"/>
          </a:xfrm>
          <a:prstGeom prst="rect">
            <a:avLst/>
          </a:prstGeom>
          <a:noFill/>
          <a:ln w="9525">
            <a:noFill/>
          </a:ln>
        </p:spPr>
        <p:txBody>
          <a:bodyPr>
            <a:spAutoFit/>
          </a:bodyPr>
          <a:p>
            <a:pPr lvl="0" eaLnBrk="1" hangingPunct="1"/>
            <a:r>
              <a:rPr lang="zh-CN" altLang="en-US" sz="2800" b="1">
                <a:solidFill>
                  <a:srgbClr val="FF0000"/>
                </a:solidFill>
                <a:latin typeface="Tahoma" panose="020B0604030504040204" pitchFamily="2" charset="0"/>
                <a:ea typeface="宋体" panose="02010600030101010101" pitchFamily="2" charset="-122"/>
              </a:rPr>
              <a:t>归纳：王阳明的“格物”实是“格己”，而不是研究万物的道理，这是无用的，不能适用于现在的世界的。</a:t>
            </a:r>
            <a:endParaRPr lang="zh-CN" altLang="en-US" sz="2800" b="1">
              <a:solidFill>
                <a:srgbClr val="FF0000"/>
              </a:solidFill>
              <a:latin typeface="Tahoma" panose="020B0604030504040204" pitchFamily="2" charset="0"/>
              <a:ea typeface="宋体" panose="0201060003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wipe(down)">
                                      <p:cBhvr>
                                        <p:cTn id="7"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4" name="文本框 33793"/>
          <p:cNvSpPr txBox="1"/>
          <p:nvPr/>
        </p:nvSpPr>
        <p:spPr>
          <a:xfrm>
            <a:off x="609600" y="360363"/>
            <a:ext cx="8534400" cy="5334000"/>
          </a:xfrm>
          <a:prstGeom prst="rect">
            <a:avLst/>
          </a:prstGeom>
          <a:noFill/>
          <a:ln w="9525">
            <a:noFill/>
          </a:ln>
        </p:spPr>
        <p:txBody>
          <a:bodyPr>
            <a:spAutoFit/>
          </a:bodyPr>
          <a:p>
            <a:pPr lvl="0" algn="just" eaLnBrk="0" hangingPunct="0"/>
            <a:r>
              <a:rPr lang="en-US" altLang="zh-CN" sz="3200" b="1">
                <a:latin typeface="黑体" panose="02010609060101010101" charset="-122"/>
                <a:ea typeface="黑体" panose="02010609060101010101" charset="-122"/>
              </a:rPr>
              <a:t>4</a:t>
            </a:r>
            <a:r>
              <a:rPr lang="zh-CN" altLang="en-US" sz="3200" b="1">
                <a:latin typeface="黑体" panose="02010609060101010101" charset="-122"/>
                <a:ea typeface="黑体" panose="02010609060101010101" charset="-122"/>
              </a:rPr>
              <a:t>、传统儒家“格物”“致知”的途径或态度是什么？这样做的依据是什么？这种做法对中国一些读书人继续支配的具体表现是什么？ </a:t>
            </a:r>
            <a:r>
              <a:rPr lang="zh-CN" altLang="en-US" sz="2400" b="1">
                <a:latin typeface="Tahoma" panose="020B0604030504040204" pitchFamily="2" charset="0"/>
                <a:ea typeface="宋体" panose="02010600030101010101" pitchFamily="2" charset="-122"/>
              </a:rPr>
              <a:t>（</a:t>
            </a:r>
            <a:r>
              <a:rPr lang="en-US" altLang="zh-CN" sz="2400" b="1">
                <a:latin typeface="Tahoma" panose="020B0604030504040204" pitchFamily="2" charset="0"/>
                <a:ea typeface="宋体" panose="02010600030101010101" pitchFamily="2" charset="-122"/>
              </a:rPr>
              <a:t>5</a:t>
            </a:r>
            <a:r>
              <a:rPr lang="zh-CN" altLang="en-US" sz="2400" b="1">
                <a:latin typeface="Tahoma" panose="020B0604030504040204" pitchFamily="2" charset="0"/>
                <a:ea typeface="宋体" panose="02010600030101010101" pitchFamily="2" charset="-122"/>
              </a:rPr>
              <a:t>分）</a:t>
            </a:r>
            <a:endParaRPr lang="zh-CN" altLang="en-US" sz="3200" b="1">
              <a:latin typeface="黑体" panose="02010609060101010101" charset="-122"/>
              <a:ea typeface="黑体" panose="02010609060101010101" charset="-122"/>
            </a:endParaRPr>
          </a:p>
          <a:p>
            <a:pPr lvl="0" algn="just" eaLnBrk="0" hangingPunct="0"/>
            <a:r>
              <a:rPr lang="en-US" altLang="zh-CN" sz="3200" b="1">
                <a:latin typeface="黑体" panose="02010609060101010101" charset="-122"/>
                <a:ea typeface="黑体" panose="02010609060101010101" charset="-122"/>
              </a:rPr>
              <a:t>(1)</a:t>
            </a:r>
            <a:r>
              <a:rPr lang="zh-CN" altLang="en-US" sz="3200" b="1">
                <a:latin typeface="黑体" panose="02010609060101010101" charset="-122"/>
                <a:ea typeface="黑体" panose="02010609060101010101" charset="-122"/>
              </a:rPr>
              <a:t>传统儒家“格物”以“致知”的途径是</a:t>
            </a:r>
            <a:endParaRPr lang="zh-CN" altLang="en-US" sz="3200" b="1">
              <a:latin typeface="黑体" panose="02010609060101010101" charset="-122"/>
              <a:ea typeface="黑体" panose="02010609060101010101" charset="-122"/>
            </a:endParaRPr>
          </a:p>
          <a:p>
            <a:pPr lvl="0" algn="just" eaLnBrk="0" hangingPunct="0"/>
            <a:endParaRPr lang="zh-CN" altLang="en-US" sz="3200" b="1">
              <a:latin typeface="黑体" panose="02010609060101010101" charset="-122"/>
              <a:ea typeface="黑体" panose="02010609060101010101" charset="-122"/>
            </a:endParaRPr>
          </a:p>
          <a:p>
            <a:pPr lvl="0" algn="just" eaLnBrk="0" hangingPunct="0"/>
            <a:r>
              <a:rPr lang="en-US" altLang="zh-CN" sz="3200" b="1">
                <a:latin typeface="黑体" panose="02010609060101010101" charset="-122"/>
                <a:ea typeface="黑体" panose="02010609060101010101" charset="-122"/>
              </a:rPr>
              <a:t>(2)</a:t>
            </a:r>
            <a:r>
              <a:rPr lang="zh-CN" altLang="en-US" sz="3200" b="1">
                <a:latin typeface="黑体" panose="02010609060101010101" charset="-122"/>
                <a:ea typeface="黑体" panose="02010609060101010101" charset="-122"/>
              </a:rPr>
              <a:t>这样做的依据是：</a:t>
            </a:r>
            <a:endParaRPr lang="zh-CN" altLang="en-US" sz="3200" b="1">
              <a:latin typeface="黑体" panose="02010609060101010101" charset="-122"/>
              <a:ea typeface="黑体" panose="02010609060101010101" charset="-122"/>
            </a:endParaRPr>
          </a:p>
          <a:p>
            <a:pPr lvl="0" algn="just" eaLnBrk="0" hangingPunct="0"/>
            <a:endParaRPr lang="zh-CN" altLang="en-US" sz="3200" b="1">
              <a:latin typeface="黑体" panose="02010609060101010101" charset="-122"/>
              <a:ea typeface="黑体" panose="02010609060101010101" charset="-122"/>
            </a:endParaRPr>
          </a:p>
          <a:p>
            <a:pPr lvl="0" algn="just" eaLnBrk="0" hangingPunct="0"/>
            <a:endParaRPr lang="zh-CN" altLang="en-US" sz="3200" b="1">
              <a:latin typeface="黑体" panose="02010609060101010101" charset="-122"/>
              <a:ea typeface="黑体" panose="02010609060101010101" charset="-122"/>
            </a:endParaRPr>
          </a:p>
          <a:p>
            <a:pPr lvl="0" algn="just" eaLnBrk="0" hangingPunct="0"/>
            <a:r>
              <a:rPr lang="en-US" altLang="zh-CN" sz="3200" b="1">
                <a:latin typeface="黑体" panose="02010609060101010101" charset="-122"/>
                <a:ea typeface="黑体" panose="02010609060101010101" charset="-122"/>
              </a:rPr>
              <a:t>(3)</a:t>
            </a:r>
            <a:r>
              <a:rPr lang="zh-CN" altLang="en-US" sz="3200" b="1">
                <a:latin typeface="黑体" panose="02010609060101010101" charset="-122"/>
                <a:ea typeface="黑体" panose="02010609060101010101" charset="-122"/>
              </a:rPr>
              <a:t>继续支配中国一些学生的表现是</a:t>
            </a:r>
            <a:endParaRPr lang="zh-CN" altLang="en-US" sz="3200" b="1" u="sng">
              <a:latin typeface="黑体" panose="02010609060101010101" charset="-122"/>
              <a:ea typeface="黑体" panose="02010609060101010101" charset="-122"/>
            </a:endParaRPr>
          </a:p>
          <a:p>
            <a:pPr lvl="0" algn="just" eaLnBrk="0" hangingPunct="0"/>
            <a:r>
              <a:rPr lang="zh-CN" altLang="en-US" sz="3200" b="1" u="sng">
                <a:latin typeface="黑体" panose="02010609060101010101" charset="-122"/>
                <a:ea typeface="黑体" panose="02010609060101010101" charset="-122"/>
              </a:rPr>
              <a:t>                                                                                  </a:t>
            </a:r>
            <a:endParaRPr lang="zh-CN" altLang="en-US" sz="3200" b="1" u="sng">
              <a:latin typeface="黑体" panose="02010609060101010101" charset="-122"/>
              <a:ea typeface="黑体" panose="02010609060101010101" charset="-122"/>
            </a:endParaRPr>
          </a:p>
        </p:txBody>
      </p:sp>
      <p:sp>
        <p:nvSpPr>
          <p:cNvPr id="33795" name="文本框 33794"/>
          <p:cNvSpPr txBox="1"/>
          <p:nvPr/>
        </p:nvSpPr>
        <p:spPr>
          <a:xfrm>
            <a:off x="971550" y="3689668"/>
            <a:ext cx="6629400" cy="1066800"/>
          </a:xfrm>
          <a:prstGeom prst="rect">
            <a:avLst/>
          </a:prstGeom>
          <a:noFill/>
          <a:ln w="9525">
            <a:noFill/>
          </a:ln>
        </p:spPr>
        <p:txBody>
          <a:bodyPr>
            <a:spAutoFit/>
          </a:bodyPr>
          <a:p>
            <a:pPr lvl="0" eaLnBrk="1" hangingPunct="1">
              <a:spcBef>
                <a:spcPct val="50000"/>
              </a:spcBef>
            </a:pPr>
            <a:r>
              <a:rPr lang="zh-CN" altLang="en-US" sz="3200" b="1" i="1">
                <a:solidFill>
                  <a:srgbClr val="FF0000"/>
                </a:solidFill>
                <a:latin typeface="Times New Roman" panose="02020603050405020304" pitchFamily="18" charset="0"/>
                <a:ea typeface="黑体" panose="02010609060101010101" charset="-122"/>
              </a:rPr>
              <a:t>真理是由圣人领悟并传给一般人，研究圣人之经书即可得到真理。</a:t>
            </a:r>
            <a:endParaRPr lang="zh-CN" altLang="en-US" sz="3200" b="1" i="1">
              <a:solidFill>
                <a:srgbClr val="FF0000"/>
              </a:solidFill>
              <a:latin typeface="Times New Roman" panose="02020603050405020304" pitchFamily="18" charset="0"/>
              <a:ea typeface="黑体" panose="02010609060101010101" charset="-122"/>
            </a:endParaRPr>
          </a:p>
        </p:txBody>
      </p:sp>
      <p:sp>
        <p:nvSpPr>
          <p:cNvPr id="33796" name="文本框 33795"/>
          <p:cNvSpPr txBox="1"/>
          <p:nvPr/>
        </p:nvSpPr>
        <p:spPr>
          <a:xfrm>
            <a:off x="971550" y="2727960"/>
            <a:ext cx="5715000" cy="579438"/>
          </a:xfrm>
          <a:prstGeom prst="rect">
            <a:avLst/>
          </a:prstGeom>
          <a:noFill/>
          <a:ln w="9525">
            <a:noFill/>
          </a:ln>
        </p:spPr>
        <p:txBody>
          <a:bodyPr>
            <a:spAutoFit/>
          </a:bodyPr>
          <a:p>
            <a:pPr lvl="0" eaLnBrk="1" hangingPunct="1">
              <a:spcBef>
                <a:spcPct val="50000"/>
              </a:spcBef>
            </a:pPr>
            <a:r>
              <a:rPr lang="zh-CN" altLang="en-US" sz="3200" b="1" i="1">
                <a:solidFill>
                  <a:srgbClr val="FF0000"/>
                </a:solidFill>
                <a:latin typeface="黑体" panose="02010609060101010101" charset="-122"/>
                <a:ea typeface="黑体" panose="02010609060101010101" charset="-122"/>
              </a:rPr>
              <a:t>自我检讨</a:t>
            </a:r>
            <a:r>
              <a:rPr lang="en-US" altLang="zh-CN" sz="3200" b="1" i="1">
                <a:solidFill>
                  <a:srgbClr val="FF0000"/>
                </a:solidFill>
                <a:latin typeface="黑体" panose="02010609060101010101" charset="-122"/>
                <a:ea typeface="黑体" panose="02010609060101010101" charset="-122"/>
              </a:rPr>
              <a:t>(</a:t>
            </a:r>
            <a:r>
              <a:rPr lang="zh-CN" altLang="en-US" sz="3200" b="1" i="1">
                <a:solidFill>
                  <a:srgbClr val="FF0000"/>
                </a:solidFill>
                <a:latin typeface="黑体" panose="02010609060101010101" charset="-122"/>
                <a:ea typeface="黑体" panose="02010609060101010101" charset="-122"/>
              </a:rPr>
              <a:t>或：哲理的清谈</a:t>
            </a:r>
            <a:r>
              <a:rPr lang="en-US" altLang="zh-CN" sz="3200" b="1" i="1">
                <a:solidFill>
                  <a:srgbClr val="FF0000"/>
                </a:solidFill>
                <a:latin typeface="黑体" panose="02010609060101010101" charset="-122"/>
                <a:ea typeface="黑体" panose="02010609060101010101" charset="-122"/>
              </a:rPr>
              <a:t>)</a:t>
            </a:r>
            <a:endParaRPr lang="en-US" altLang="zh-CN" sz="3200" b="1" i="1">
              <a:solidFill>
                <a:srgbClr val="FF0000"/>
              </a:solidFill>
              <a:latin typeface="黑体" panose="02010609060101010101" charset="-122"/>
              <a:ea typeface="黑体" panose="02010609060101010101" charset="-122"/>
            </a:endParaRPr>
          </a:p>
        </p:txBody>
      </p:sp>
      <p:sp>
        <p:nvSpPr>
          <p:cNvPr id="33797" name="文本框 33796"/>
          <p:cNvSpPr txBox="1"/>
          <p:nvPr/>
        </p:nvSpPr>
        <p:spPr>
          <a:xfrm>
            <a:off x="971550" y="4797425"/>
            <a:ext cx="6400800" cy="1798320"/>
          </a:xfrm>
          <a:prstGeom prst="rect">
            <a:avLst/>
          </a:prstGeom>
          <a:noFill/>
          <a:ln w="9525">
            <a:noFill/>
          </a:ln>
        </p:spPr>
        <p:txBody>
          <a:bodyPr>
            <a:spAutoFit/>
          </a:bodyPr>
          <a:p>
            <a:pPr lvl="0" eaLnBrk="1" hangingPunct="1">
              <a:spcBef>
                <a:spcPct val="50000"/>
              </a:spcBef>
            </a:pPr>
            <a:r>
              <a:rPr lang="en-US" altLang="zh-CN" sz="3200" b="1" i="1">
                <a:solidFill>
                  <a:srgbClr val="FF0000"/>
                </a:solidFill>
                <a:latin typeface="黑体" panose="02010609060101010101" charset="-122"/>
                <a:ea typeface="黑体" panose="02010609060101010101" charset="-122"/>
              </a:rPr>
              <a:t>                                                             ①</a:t>
            </a:r>
            <a:r>
              <a:rPr lang="zh-CN" altLang="en-US" sz="3200" b="1" i="1">
                <a:solidFill>
                  <a:srgbClr val="FF0000"/>
                </a:solidFill>
                <a:latin typeface="黑体" panose="02010609060101010101" charset="-122"/>
                <a:ea typeface="黑体" panose="02010609060101010101" charset="-122"/>
              </a:rPr>
              <a:t>大都偏向于理论而轻视实验；</a:t>
            </a:r>
            <a:endParaRPr lang="en-US" altLang="zh-CN" sz="3200" b="1" i="1">
              <a:solidFill>
                <a:srgbClr val="FF0000"/>
              </a:solidFill>
              <a:latin typeface="黑体" panose="02010609060101010101" charset="-122"/>
              <a:ea typeface="黑体" panose="02010609060101010101" charset="-122"/>
            </a:endParaRPr>
          </a:p>
          <a:p>
            <a:pPr lvl="0" eaLnBrk="1" hangingPunct="1">
              <a:spcBef>
                <a:spcPct val="50000"/>
              </a:spcBef>
            </a:pPr>
            <a:r>
              <a:rPr lang="en-US" altLang="zh-CN" sz="3200" b="1" i="1">
                <a:solidFill>
                  <a:srgbClr val="FF0000"/>
                </a:solidFill>
                <a:latin typeface="黑体" panose="02010609060101010101" charset="-122"/>
                <a:ea typeface="黑体" panose="02010609060101010101" charset="-122"/>
              </a:rPr>
              <a:t>②</a:t>
            </a:r>
            <a:r>
              <a:rPr lang="zh-CN" altLang="en-US" sz="3200" b="1" i="1">
                <a:solidFill>
                  <a:srgbClr val="FF0000"/>
                </a:solidFill>
                <a:latin typeface="黑体" panose="02010609060101010101" charset="-122"/>
                <a:ea typeface="黑体" panose="02010609060101010101" charset="-122"/>
              </a:rPr>
              <a:t>偏向抽象的思维而不愿动手。</a:t>
            </a:r>
            <a:endParaRPr lang="en-US" altLang="zh-CN" sz="3200" b="1" i="1">
              <a:solidFill>
                <a:srgbClr val="FF0000"/>
              </a:solidFill>
              <a:latin typeface="黑体" panose="02010609060101010101" charset="-122"/>
              <a:ea typeface="黑体" panose="02010609060101010101"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794"/>
                                        </p:tgtEl>
                                        <p:attrNameLst>
                                          <p:attrName>style.visibility</p:attrName>
                                        </p:attrNameLst>
                                      </p:cBhvr>
                                      <p:to>
                                        <p:strVal val="visible"/>
                                      </p:to>
                                    </p:set>
                                    <p:animEffect transition="in" filter="blinds(horizontal)">
                                      <p:cBhvr>
                                        <p:cTn id="7" dur="500"/>
                                        <p:tgtEl>
                                          <p:spTgt spid="3379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796"/>
                                        </p:tgtEl>
                                        <p:attrNameLst>
                                          <p:attrName>style.visibility</p:attrName>
                                        </p:attrNameLst>
                                      </p:cBhvr>
                                      <p:to>
                                        <p:strVal val="visible"/>
                                      </p:to>
                                    </p:set>
                                    <p:animEffect transition="in" filter="blinds(horizontal)">
                                      <p:cBhvr>
                                        <p:cTn id="12" dur="500"/>
                                        <p:tgtEl>
                                          <p:spTgt spid="3379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3795"/>
                                        </p:tgtEl>
                                        <p:attrNameLst>
                                          <p:attrName>style.visibility</p:attrName>
                                        </p:attrNameLst>
                                      </p:cBhvr>
                                      <p:to>
                                        <p:strVal val="visible"/>
                                      </p:to>
                                    </p:set>
                                    <p:animEffect transition="in" filter="blinds(horizontal)">
                                      <p:cBhvr>
                                        <p:cTn id="17" dur="500"/>
                                        <p:tgtEl>
                                          <p:spTgt spid="3379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3797"/>
                                        </p:tgtEl>
                                        <p:attrNameLst>
                                          <p:attrName>style.visibility</p:attrName>
                                        </p:attrNameLst>
                                      </p:cBhvr>
                                      <p:to>
                                        <p:strVal val="visible"/>
                                      </p:to>
                                    </p:set>
                                    <p:animEffect transition="in" filter="blinds(horizontal)">
                                      <p:cBhvr>
                                        <p:cTn id="22" dur="500"/>
                                        <p:tgtEl>
                                          <p:spTgt spid="337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33795" grpId="0"/>
      <p:bldP spid="33796" grpId="0"/>
      <p:bldP spid="3379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8" name="矩形 34817"/>
          <p:cNvSpPr/>
          <p:nvPr/>
        </p:nvSpPr>
        <p:spPr>
          <a:xfrm>
            <a:off x="1187450" y="2349500"/>
            <a:ext cx="6246813" cy="946150"/>
          </a:xfrm>
          <a:prstGeom prst="rect">
            <a:avLst/>
          </a:prstGeom>
          <a:noFill/>
          <a:ln w="9525">
            <a:noFill/>
          </a:ln>
        </p:spPr>
        <p:txBody>
          <a:bodyPr>
            <a:spAutoFit/>
          </a:bodyPr>
          <a:p>
            <a:pPr lvl="0" eaLnBrk="1" hangingPunct="1"/>
            <a:r>
              <a:rPr lang="en-US" altLang="zh-CN" sz="2800" b="1">
                <a:latin typeface="Tahoma" panose="020B0604030504040204" pitchFamily="2" charset="0"/>
                <a:ea typeface="宋体" panose="02010600030101010101" pitchFamily="2" charset="-122"/>
              </a:rPr>
              <a:t>5</a:t>
            </a:r>
            <a:r>
              <a:rPr lang="zh-CN" altLang="en-US" sz="2800" b="1">
                <a:latin typeface="Tahoma" panose="020B0604030504040204" pitchFamily="2" charset="0"/>
                <a:ea typeface="宋体" panose="02010600030101010101" pitchFamily="2" charset="-122"/>
              </a:rPr>
              <a:t>、用课文原话回答，实验精神在科学上有什么重要性？    （</a:t>
            </a:r>
            <a:r>
              <a:rPr lang="en-US" altLang="zh-CN" sz="2800" b="1">
                <a:latin typeface="Tahoma" panose="020B0604030504040204" pitchFamily="2" charset="0"/>
                <a:ea typeface="宋体" panose="02010600030101010101" pitchFamily="2" charset="-122"/>
              </a:rPr>
              <a:t>3</a:t>
            </a:r>
            <a:r>
              <a:rPr lang="zh-CN" altLang="en-US" sz="2800" b="1">
                <a:latin typeface="Tahoma" panose="020B0604030504040204" pitchFamily="2" charset="0"/>
                <a:ea typeface="宋体" panose="02010600030101010101" pitchFamily="2" charset="-122"/>
              </a:rPr>
              <a:t>分）</a:t>
            </a:r>
            <a:endParaRPr lang="zh-CN" altLang="en-US" sz="2800" b="1">
              <a:latin typeface="Tahoma" panose="020B0604030504040204" pitchFamily="2" charset="0"/>
              <a:ea typeface="宋体" panose="02010600030101010101" pitchFamily="2" charset="-122"/>
            </a:endParaRPr>
          </a:p>
        </p:txBody>
      </p:sp>
      <p:sp>
        <p:nvSpPr>
          <p:cNvPr id="34819" name="文本框 34818"/>
          <p:cNvSpPr txBox="1"/>
          <p:nvPr/>
        </p:nvSpPr>
        <p:spPr>
          <a:xfrm>
            <a:off x="684213" y="3789363"/>
            <a:ext cx="7696200" cy="1554162"/>
          </a:xfrm>
          <a:prstGeom prst="rect">
            <a:avLst/>
          </a:prstGeom>
          <a:noFill/>
          <a:ln w="9525">
            <a:noFill/>
          </a:ln>
        </p:spPr>
        <p:txBody>
          <a:bodyPr>
            <a:spAutoFit/>
          </a:bodyPr>
          <a:p>
            <a:pPr lvl="0" eaLnBrk="0" hangingPunct="0"/>
            <a:r>
              <a:rPr lang="en-US" altLang="zh-CN" sz="3200" b="1">
                <a:latin typeface="黑体" panose="02010609060101010101" charset="-122"/>
                <a:ea typeface="黑体" panose="02010609060101010101" charset="-122"/>
              </a:rPr>
              <a:t>    </a:t>
            </a:r>
            <a:r>
              <a:rPr lang="zh-CN" altLang="en-US" sz="3200" b="1">
                <a:solidFill>
                  <a:srgbClr val="FF0000"/>
                </a:solidFill>
                <a:latin typeface="黑体" panose="02010609060101010101" charset="-122"/>
                <a:ea typeface="黑体" panose="02010609060101010101" charset="-122"/>
              </a:rPr>
              <a:t>科学进展的历史告诉我们，新的知识只能通过实地实验而得到，不是由自我检讨或哲理的清谈就可求到的。</a:t>
            </a:r>
            <a:endParaRPr lang="zh-CN" altLang="en-US" sz="3200" b="1">
              <a:solidFill>
                <a:srgbClr val="FF0000"/>
              </a:solidFill>
              <a:latin typeface="黑体" panose="02010609060101010101" charset="-122"/>
              <a:ea typeface="黑体" panose="02010609060101010101"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4819"/>
                                        </p:tgtEl>
                                        <p:attrNameLst>
                                          <p:attrName>style.visibility</p:attrName>
                                        </p:attrNameLst>
                                      </p:cBhvr>
                                      <p:to>
                                        <p:strVal val="visible"/>
                                      </p:to>
                                    </p:set>
                                    <p:animEffect transition="in" filter="box(out)">
                                      <p:cBhvr>
                                        <p:cTn id="7" dur="500"/>
                                        <p:tgtEl>
                                          <p:spTgt spid="348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矩形 35841"/>
          <p:cNvSpPr/>
          <p:nvPr/>
        </p:nvSpPr>
        <p:spPr>
          <a:xfrm>
            <a:off x="1476375" y="1341438"/>
            <a:ext cx="5119688" cy="1373187"/>
          </a:xfrm>
          <a:prstGeom prst="rect">
            <a:avLst/>
          </a:prstGeom>
          <a:noFill/>
          <a:ln w="9525">
            <a:noFill/>
          </a:ln>
        </p:spPr>
        <p:txBody>
          <a:bodyPr>
            <a:spAutoFit/>
          </a:bodyPr>
          <a:p>
            <a:pPr lvl="0" eaLnBrk="1" hangingPunct="1"/>
            <a:r>
              <a:rPr lang="en-US" altLang="zh-CN" sz="2800" b="1">
                <a:solidFill>
                  <a:srgbClr val="221C00"/>
                </a:solidFill>
                <a:latin typeface="Tahoma" panose="020B0604030504040204" pitchFamily="2" charset="0"/>
                <a:ea typeface="宋体" panose="02010600030101010101" pitchFamily="2" charset="-122"/>
              </a:rPr>
              <a:t>6</a:t>
            </a:r>
            <a:r>
              <a:rPr lang="zh-CN" altLang="en-US" sz="2800" b="1">
                <a:solidFill>
                  <a:srgbClr val="221C00"/>
                </a:solidFill>
                <a:latin typeface="Tahoma" panose="020B0604030504040204" pitchFamily="2" charset="0"/>
                <a:ea typeface="宋体" panose="02010600030101010101" pitchFamily="2" charset="-122"/>
              </a:rPr>
              <a:t>、作者以自己起初在美国的经历为例，主要是为了证明什么观点？（</a:t>
            </a:r>
            <a:r>
              <a:rPr lang="en-US" altLang="zh-CN" sz="2800" b="1">
                <a:solidFill>
                  <a:srgbClr val="221C00"/>
                </a:solidFill>
                <a:latin typeface="Tahoma" panose="020B0604030504040204" pitchFamily="2" charset="0"/>
                <a:ea typeface="宋体" panose="02010600030101010101" pitchFamily="2" charset="-122"/>
              </a:rPr>
              <a:t>3</a:t>
            </a:r>
            <a:r>
              <a:rPr lang="zh-CN" altLang="en-US" sz="2800" b="1">
                <a:solidFill>
                  <a:srgbClr val="221C00"/>
                </a:solidFill>
                <a:latin typeface="Tahoma" panose="020B0604030504040204" pitchFamily="2" charset="0"/>
                <a:ea typeface="宋体" panose="02010600030101010101" pitchFamily="2" charset="-122"/>
              </a:rPr>
              <a:t>分）</a:t>
            </a:r>
            <a:endParaRPr lang="zh-CN" altLang="en-US" sz="2800" b="1">
              <a:solidFill>
                <a:srgbClr val="221C00"/>
              </a:solidFill>
              <a:latin typeface="Tahoma" panose="020B0604030504040204" pitchFamily="2" charset="0"/>
              <a:ea typeface="宋体" panose="02010600030101010101" pitchFamily="2" charset="-122"/>
            </a:endParaRPr>
          </a:p>
        </p:txBody>
      </p:sp>
      <p:sp>
        <p:nvSpPr>
          <p:cNvPr id="35843" name="矩形 35842"/>
          <p:cNvSpPr/>
          <p:nvPr/>
        </p:nvSpPr>
        <p:spPr>
          <a:xfrm>
            <a:off x="1835150" y="2997200"/>
            <a:ext cx="5616575" cy="1554163"/>
          </a:xfrm>
          <a:prstGeom prst="rect">
            <a:avLst/>
          </a:prstGeom>
          <a:noFill/>
          <a:ln w="9525">
            <a:noFill/>
          </a:ln>
        </p:spPr>
        <p:txBody>
          <a:bodyPr>
            <a:spAutoFit/>
          </a:bodyPr>
          <a:p>
            <a:pPr lvl="0" eaLnBrk="1" hangingPunct="1"/>
            <a:r>
              <a:rPr lang="zh-CN" altLang="en-US" sz="3200" b="1">
                <a:solidFill>
                  <a:srgbClr val="FF0000"/>
                </a:solidFill>
                <a:latin typeface="Tahoma" panose="020B0604030504040204" pitchFamily="2" charset="0"/>
                <a:ea typeface="宋体" panose="02010600030101010101" pitchFamily="2" charset="-122"/>
              </a:rPr>
              <a:t>归纳：举我个人的经验证明光“用功”埋头读书，对于实际的需要毫无帮助。</a:t>
            </a:r>
            <a:endParaRPr lang="zh-CN" altLang="en-US" sz="3200" b="1">
              <a:solidFill>
                <a:srgbClr val="FF0000"/>
              </a:solidFill>
              <a:latin typeface="Tahoma" panose="020B0604030504040204" pitchFamily="2" charset="0"/>
              <a:ea typeface="宋体" panose="0201060003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6" name="文本框 36865"/>
          <p:cNvSpPr txBox="1"/>
          <p:nvPr/>
        </p:nvSpPr>
        <p:spPr>
          <a:xfrm>
            <a:off x="755650" y="1628775"/>
            <a:ext cx="7543800" cy="1108075"/>
          </a:xfrm>
          <a:prstGeom prst="rect">
            <a:avLst/>
          </a:prstGeom>
          <a:solidFill>
            <a:srgbClr val="FFFF99"/>
          </a:solidFill>
          <a:ln w="41275" cap="flat" cmpd="sng">
            <a:solidFill>
              <a:schemeClr val="accent2"/>
            </a:solidFill>
            <a:prstDash val="solid"/>
            <a:miter/>
            <a:headEnd type="none" w="med" len="med"/>
            <a:tailEnd type="none" w="med" len="med"/>
          </a:ln>
        </p:spPr>
        <p:txBody>
          <a:bodyPr>
            <a:spAutoFit/>
          </a:bodyPr>
          <a:p>
            <a:pPr lvl="0" eaLnBrk="1" hangingPunct="1">
              <a:spcBef>
                <a:spcPct val="50000"/>
              </a:spcBef>
            </a:pPr>
            <a:r>
              <a:rPr lang="en-US" altLang="zh-CN" sz="3200" b="1">
                <a:solidFill>
                  <a:srgbClr val="221C00"/>
                </a:solidFill>
                <a:latin typeface="黑体" panose="02010609060101010101" charset="-122"/>
                <a:ea typeface="黑体" panose="02010609060101010101" charset="-122"/>
              </a:rPr>
              <a:t>7</a:t>
            </a:r>
            <a:r>
              <a:rPr lang="zh-CN" altLang="en-US" sz="3200" b="1">
                <a:solidFill>
                  <a:srgbClr val="221C00"/>
                </a:solidFill>
                <a:latin typeface="黑体" panose="02010609060101010101" charset="-122"/>
                <a:ea typeface="黑体" panose="02010609060101010101" charset="-122"/>
              </a:rPr>
              <a:t>、格物致知真正的意义是什么？（用课文原话回答。） </a:t>
            </a:r>
            <a:r>
              <a:rPr lang="zh-CN" altLang="en-US" sz="2400" b="1">
                <a:latin typeface="Tahoma" panose="020B0604030504040204" pitchFamily="2" charset="0"/>
                <a:ea typeface="宋体" panose="02010600030101010101" pitchFamily="2" charset="-122"/>
              </a:rPr>
              <a:t>（</a:t>
            </a:r>
            <a:r>
              <a:rPr lang="en-US" altLang="zh-CN" sz="2400" b="1">
                <a:latin typeface="Tahoma" panose="020B0604030504040204" pitchFamily="2" charset="0"/>
                <a:ea typeface="宋体" panose="02010600030101010101" pitchFamily="2" charset="-122"/>
              </a:rPr>
              <a:t>3</a:t>
            </a:r>
            <a:r>
              <a:rPr lang="zh-CN" altLang="en-US" sz="2400" b="1">
                <a:latin typeface="Tahoma" panose="020B0604030504040204" pitchFamily="2" charset="0"/>
                <a:ea typeface="宋体" panose="02010600030101010101" pitchFamily="2" charset="-122"/>
              </a:rPr>
              <a:t>分）</a:t>
            </a:r>
            <a:r>
              <a:rPr lang="zh-CN" altLang="en-US" sz="2400">
                <a:latin typeface="Tahoma" panose="020B0604030504040204" pitchFamily="2" charset="0"/>
                <a:ea typeface="宋体" panose="02010600030101010101" pitchFamily="2" charset="-122"/>
              </a:rPr>
              <a:t> </a:t>
            </a:r>
            <a:endParaRPr lang="zh-CN" altLang="en-US" sz="2400">
              <a:latin typeface="Tahoma" panose="020B0604030504040204" pitchFamily="2" charset="0"/>
              <a:ea typeface="宋体" panose="02010600030101010101" pitchFamily="2" charset="-122"/>
            </a:endParaRPr>
          </a:p>
        </p:txBody>
      </p:sp>
      <p:sp>
        <p:nvSpPr>
          <p:cNvPr id="36867" name="文本框 36866"/>
          <p:cNvSpPr txBox="1"/>
          <p:nvPr/>
        </p:nvSpPr>
        <p:spPr>
          <a:xfrm>
            <a:off x="827088" y="3213100"/>
            <a:ext cx="7772400" cy="2041525"/>
          </a:xfrm>
          <a:prstGeom prst="rect">
            <a:avLst/>
          </a:prstGeom>
          <a:noFill/>
          <a:ln w="9525">
            <a:noFill/>
          </a:ln>
        </p:spPr>
        <p:txBody>
          <a:bodyPr>
            <a:spAutoFit/>
          </a:bodyPr>
          <a:p>
            <a:pPr lvl="0" eaLnBrk="1" hangingPunct="1">
              <a:spcBef>
                <a:spcPct val="50000"/>
              </a:spcBef>
            </a:pPr>
            <a:r>
              <a:rPr lang="en-US" altLang="zh-CN" sz="3200" b="1">
                <a:latin typeface="黑体" panose="02010609060101010101" charset="-122"/>
                <a:ea typeface="黑体" panose="02010609060101010101" charset="-122"/>
              </a:rPr>
              <a:t>    </a:t>
            </a:r>
            <a:r>
              <a:rPr lang="zh-CN" altLang="en-US" sz="3200" b="1">
                <a:solidFill>
                  <a:srgbClr val="FF0000"/>
                </a:solidFill>
                <a:latin typeface="黑体" panose="02010609060101010101" charset="-122"/>
                <a:ea typeface="黑体" panose="02010609060101010101" charset="-122"/>
              </a:rPr>
              <a:t>这意义有两个方面：第一，寻求真理的惟一途径是对事物客观的探索；第二，探索的过程不是消极的袖手旁观，而是有想像力的有计划的探索。</a:t>
            </a:r>
            <a:endParaRPr lang="zh-CN" altLang="en-US" sz="3200" b="1">
              <a:solidFill>
                <a:srgbClr val="FF0000"/>
              </a:solidFill>
              <a:latin typeface="黑体" panose="02010609060101010101" charset="-122"/>
              <a:ea typeface="黑体" panose="02010609060101010101"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box(out)">
                                      <p:cBhvr>
                                        <p:cTn id="7" dur="500"/>
                                        <p:tgtEl>
                                          <p:spTgt spid="3686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36867"/>
                                        </p:tgtEl>
                                        <p:attrNameLst>
                                          <p:attrName>style.visibility</p:attrName>
                                        </p:attrNameLst>
                                      </p:cBhvr>
                                      <p:to>
                                        <p:strVal val="visible"/>
                                      </p:to>
                                    </p:set>
                                    <p:animEffect transition="in" filter="box(out)">
                                      <p:cBhvr>
                                        <p:cTn id="12" dur="500"/>
                                        <p:tgtEl>
                                          <p:spTgt spid="368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bldLvl="0" animBg="1"/>
      <p:bldP spid="3686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矩形 37889"/>
          <p:cNvSpPr/>
          <p:nvPr/>
        </p:nvSpPr>
        <p:spPr>
          <a:xfrm>
            <a:off x="1187450" y="2781300"/>
            <a:ext cx="7307263" cy="2881313"/>
          </a:xfrm>
          <a:prstGeom prst="rect">
            <a:avLst/>
          </a:prstGeom>
          <a:noFill/>
          <a:ln w="9525">
            <a:noFill/>
          </a:ln>
        </p:spPr>
        <p:txBody>
          <a:bodyPr/>
          <a:lstStyle>
            <a:lvl1pPr marL="342900" lvl="0" indent="-342900" algn="l" defTabSz="914400" eaLnBrk="1" fontAlgn="base" latinLnBrk="0" hangingPunct="1">
              <a:lnSpc>
                <a:spcPct val="100000"/>
              </a:lnSpc>
              <a:spcBef>
                <a:spcPct val="20000"/>
              </a:spcBef>
              <a:spcAft>
                <a:spcPct val="0"/>
              </a:spcAft>
              <a:buClr>
                <a:schemeClr val="hlink"/>
              </a:buClr>
              <a:buSzPct val="110000"/>
              <a:buFont typeface="Wingdings" panose="05000000000000000000" pitchFamily="2" charset="2"/>
              <a:buBlip>
                <a:blip r:embed="rId1"/>
              </a:buBlip>
              <a:defRPr sz="3200" b="0" i="0" u="none" kern="1200" baseline="0">
                <a:solidFill>
                  <a:schemeClr val="tx1"/>
                </a:solidFill>
                <a:latin typeface="Tahoma" panose="020B0604030504040204" pitchFamily="2"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lr>
                <a:schemeClr val="hlink"/>
              </a:buClr>
              <a:buSzPct val="110000"/>
              <a:buFont typeface="Wingdings" panose="05000000000000000000" pitchFamily="2" charset="2"/>
              <a:buChar char="n"/>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lr>
                <a:schemeClr val="hlink"/>
              </a:buClr>
              <a:buSzPct val="110000"/>
              <a:buFont typeface="Wingdings" panose="05000000000000000000" pitchFamily="2" charset="2"/>
              <a:buChar char="w"/>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lr>
                <a:schemeClr val="hlink"/>
              </a:buClr>
              <a:buSzPct val="110000"/>
              <a:buFont typeface="Wingdings" panose="05000000000000000000" pitchFamily="2" charset="2"/>
              <a:buChar char="n"/>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lr>
                <a:schemeClr val="hlink"/>
              </a:buClr>
              <a:buSzPct val="110000"/>
              <a:buFont typeface="Wingdings" panose="05000000000000000000" pitchFamily="2" charset="2"/>
              <a:buChar char="n"/>
              <a:defRPr sz="2000" b="0" i="0" u="none" kern="1200" baseline="0">
                <a:solidFill>
                  <a:schemeClr val="tx1"/>
                </a:solidFill>
                <a:latin typeface="+mn-lt"/>
                <a:ea typeface="+mn-ea"/>
                <a:cs typeface="+mn-cs"/>
              </a:defRPr>
            </a:lvl5pPr>
          </a:lstStyle>
          <a:p>
            <a:pPr lvl="1">
              <a:buFont typeface="Wingdings" panose="05000000000000000000" pitchFamily="2" charset="2"/>
              <a:buChar char="Ø"/>
            </a:pPr>
            <a:r>
              <a:rPr lang="zh-CN" altLang="en-US" sz="4800" b="1">
                <a:solidFill>
                  <a:srgbClr val="FF33CC"/>
                </a:solidFill>
                <a:ea typeface="华文细黑" panose="02010600040101010101" pitchFamily="2" charset="-122"/>
              </a:rPr>
              <a:t>王阳明的事例</a:t>
            </a:r>
            <a:r>
              <a:rPr lang="zh-CN" altLang="en-US" sz="4800" b="1">
                <a:solidFill>
                  <a:srgbClr val="0000FF"/>
                </a:solidFill>
                <a:ea typeface="华文细黑" panose="02010600040101010101" pitchFamily="2" charset="-122"/>
              </a:rPr>
              <a:t>（</a:t>
            </a:r>
            <a:r>
              <a:rPr lang="en-US" altLang="zh-CN" sz="4800" b="1">
                <a:solidFill>
                  <a:srgbClr val="0000FF"/>
                </a:solidFill>
                <a:ea typeface="华文细黑" panose="02010600040101010101" pitchFamily="2" charset="-122"/>
              </a:rPr>
              <a:t>5</a:t>
            </a:r>
            <a:r>
              <a:rPr lang="zh-CN" altLang="en-US" sz="4800" b="1">
                <a:solidFill>
                  <a:srgbClr val="0000FF"/>
                </a:solidFill>
                <a:ea typeface="华文细黑" panose="02010600040101010101" pitchFamily="2" charset="-122"/>
              </a:rPr>
              <a:t>）</a:t>
            </a:r>
            <a:endParaRPr lang="zh-CN" altLang="en-US" sz="4800" b="1">
              <a:solidFill>
                <a:srgbClr val="0000FF"/>
              </a:solidFill>
              <a:ea typeface="华文细黑" panose="02010600040101010101" pitchFamily="2" charset="-122"/>
            </a:endParaRPr>
          </a:p>
          <a:p>
            <a:pPr lvl="1">
              <a:buFont typeface="Wingdings" panose="05000000000000000000" pitchFamily="2" charset="2"/>
              <a:buChar char="Ø"/>
            </a:pPr>
            <a:r>
              <a:rPr lang="zh-CN" altLang="en-US" sz="4800" b="1">
                <a:solidFill>
                  <a:srgbClr val="FF33CC"/>
                </a:solidFill>
                <a:ea typeface="华文细黑" panose="02010600040101010101" pitchFamily="2" charset="-122"/>
              </a:rPr>
              <a:t>研究竹子的实验</a:t>
            </a:r>
            <a:r>
              <a:rPr lang="zh-CN" altLang="en-US" sz="4800" b="1">
                <a:solidFill>
                  <a:srgbClr val="0000FF"/>
                </a:solidFill>
                <a:ea typeface="华文细黑" panose="02010600040101010101" pitchFamily="2" charset="-122"/>
                <a:sym typeface="+mn-ea"/>
              </a:rPr>
              <a:t>（</a:t>
            </a:r>
            <a:r>
              <a:rPr lang="en-US" altLang="zh-CN" sz="4800" b="1">
                <a:solidFill>
                  <a:srgbClr val="0000FF"/>
                </a:solidFill>
                <a:ea typeface="华文细黑" panose="02010600040101010101" pitchFamily="2" charset="-122"/>
                <a:sym typeface="+mn-ea"/>
              </a:rPr>
              <a:t>8</a:t>
            </a:r>
            <a:r>
              <a:rPr lang="zh-CN" altLang="en-US" sz="4800" b="1">
                <a:solidFill>
                  <a:srgbClr val="0000FF"/>
                </a:solidFill>
                <a:ea typeface="华文细黑" panose="02010600040101010101" pitchFamily="2" charset="-122"/>
                <a:sym typeface="+mn-ea"/>
              </a:rPr>
              <a:t>）</a:t>
            </a:r>
            <a:endParaRPr lang="zh-CN" altLang="en-US" sz="4800" b="1">
              <a:solidFill>
                <a:srgbClr val="FF33CC"/>
              </a:solidFill>
              <a:ea typeface="华文细黑" panose="02010600040101010101" pitchFamily="2" charset="-122"/>
            </a:endParaRPr>
          </a:p>
          <a:p>
            <a:pPr lvl="1">
              <a:buFont typeface="Wingdings" panose="05000000000000000000" pitchFamily="2" charset="2"/>
              <a:buChar char="Ø"/>
            </a:pPr>
            <a:r>
              <a:rPr lang="zh-CN" altLang="en-US" sz="4800" b="1">
                <a:solidFill>
                  <a:srgbClr val="FF33CC"/>
                </a:solidFill>
                <a:ea typeface="华文细黑" panose="02010600040101010101" pitchFamily="2" charset="-122"/>
              </a:rPr>
              <a:t>作者本人的经历</a:t>
            </a:r>
            <a:r>
              <a:rPr lang="zh-CN" altLang="en-US" sz="4800" b="1">
                <a:solidFill>
                  <a:srgbClr val="0000FF"/>
                </a:solidFill>
                <a:ea typeface="华文细黑" panose="02010600040101010101" pitchFamily="2" charset="-122"/>
                <a:sym typeface="+mn-ea"/>
              </a:rPr>
              <a:t>（</a:t>
            </a:r>
            <a:r>
              <a:rPr lang="en-US" altLang="zh-CN" sz="4800" b="1">
                <a:solidFill>
                  <a:srgbClr val="0000FF"/>
                </a:solidFill>
                <a:ea typeface="华文细黑" panose="02010600040101010101" pitchFamily="2" charset="-122"/>
                <a:sym typeface="+mn-ea"/>
              </a:rPr>
              <a:t>12</a:t>
            </a:r>
            <a:r>
              <a:rPr lang="zh-CN" altLang="en-US" sz="4800" b="1">
                <a:solidFill>
                  <a:srgbClr val="0000FF"/>
                </a:solidFill>
                <a:ea typeface="华文细黑" panose="02010600040101010101" pitchFamily="2" charset="-122"/>
                <a:sym typeface="+mn-ea"/>
              </a:rPr>
              <a:t>）</a:t>
            </a:r>
            <a:endParaRPr lang="zh-CN" altLang="en-US" sz="4800" b="1">
              <a:solidFill>
                <a:srgbClr val="FF33CC"/>
              </a:solidFill>
              <a:ea typeface="华文细黑" panose="02010600040101010101" pitchFamily="2" charset="-122"/>
            </a:endParaRPr>
          </a:p>
          <a:p>
            <a:pPr lvl="0"/>
            <a:r>
              <a:rPr lang="zh-CN" altLang="en-US" sz="4800" b="1">
                <a:solidFill>
                  <a:srgbClr val="FF33CC"/>
                </a:solidFill>
                <a:ea typeface="华文细黑" panose="02010600040101010101" pitchFamily="2" charset="-122"/>
              </a:rPr>
              <a:t>彼此联系，互相对比</a:t>
            </a:r>
            <a:endParaRPr lang="zh-CN" altLang="en-US" sz="4000" b="1">
              <a:solidFill>
                <a:srgbClr val="FF33CC"/>
              </a:solidFill>
            </a:endParaRPr>
          </a:p>
        </p:txBody>
      </p:sp>
      <p:sp>
        <p:nvSpPr>
          <p:cNvPr id="37891" name="矩形 37890"/>
          <p:cNvSpPr/>
          <p:nvPr/>
        </p:nvSpPr>
        <p:spPr>
          <a:xfrm>
            <a:off x="250825" y="765175"/>
            <a:ext cx="8569325" cy="1916113"/>
          </a:xfrm>
          <a:prstGeom prst="rect">
            <a:avLst/>
          </a:prstGeom>
          <a:noFill/>
          <a:ln w="9525">
            <a:noFill/>
          </a:ln>
        </p:spPr>
        <p:txBody>
          <a:bodyPr anchor="ctr"/>
          <a:lstStyle>
            <a:lvl1pPr marL="0" lvl="0" indent="0" algn="l" defTabSz="914400" eaLnBrk="1" fontAlgn="base" latinLnBrk="0" hangingPunct="1">
              <a:lnSpc>
                <a:spcPct val="100000"/>
              </a:lnSpc>
              <a:spcBef>
                <a:spcPct val="0"/>
              </a:spcBef>
              <a:spcAft>
                <a:spcPct val="0"/>
              </a:spcAft>
              <a:buNone/>
              <a:defRPr sz="4400" b="0" i="0" u="none" kern="1200" baseline="0">
                <a:solidFill>
                  <a:schemeClr val="tx2"/>
                </a:solidFill>
                <a:latin typeface="Tahoma" panose="020B0604030504040204" pitchFamily="2" charset="0"/>
                <a:ea typeface="宋体" panose="02010600030101010101" pitchFamily="2" charset="-122"/>
              </a:defRPr>
            </a:lvl1pPr>
          </a:lstStyle>
          <a:p>
            <a:pPr lvl="0"/>
            <a:r>
              <a:rPr lang="zh-CN" altLang="en-US" sz="5400">
                <a:solidFill>
                  <a:srgbClr val="221C00"/>
                </a:solidFill>
                <a:ea typeface="隶书" panose="02010509060101010101" pitchFamily="1" charset="-122"/>
              </a:rPr>
              <a:t>　为论证观点，作者举了哪些事例？这些事例之间有什么关系？</a:t>
            </a:r>
            <a:endParaRPr lang="zh-CN" altLang="en-US" sz="5400">
              <a:solidFill>
                <a:srgbClr val="221C00"/>
              </a:solidFill>
              <a:ea typeface="隶书" panose="02010509060101010101" pitchFamily="1"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7890">
                                            <p:txEl>
                                              <p:charRg st="0" end="7"/>
                                            </p:txEl>
                                          </p:spTgt>
                                        </p:tgtEl>
                                        <p:attrNameLst>
                                          <p:attrName>style.visibility</p:attrName>
                                        </p:attrNameLst>
                                      </p:cBhvr>
                                      <p:to>
                                        <p:strVal val="visible"/>
                                      </p:to>
                                    </p:set>
                                    <p:animEffect transition="in" filter="box(in)">
                                      <p:cBhvr>
                                        <p:cTn id="7" dur="500"/>
                                        <p:tgtEl>
                                          <p:spTgt spid="37890">
                                            <p:txEl>
                                              <p:charRg st="0" end="7"/>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7890">
                                            <p:txEl>
                                              <p:charRg st="7" end="15"/>
                                            </p:txEl>
                                          </p:spTgt>
                                        </p:tgtEl>
                                        <p:attrNameLst>
                                          <p:attrName>style.visibility</p:attrName>
                                        </p:attrNameLst>
                                      </p:cBhvr>
                                      <p:to>
                                        <p:strVal val="visible"/>
                                      </p:to>
                                    </p:set>
                                    <p:animEffect transition="in" filter="box(in)">
                                      <p:cBhvr>
                                        <p:cTn id="12" dur="500"/>
                                        <p:tgtEl>
                                          <p:spTgt spid="37890">
                                            <p:txEl>
                                              <p:charRg st="7" end="1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7890">
                                            <p:txEl>
                                              <p:charRg st="15" end="23"/>
                                            </p:txEl>
                                          </p:spTgt>
                                        </p:tgtEl>
                                        <p:attrNameLst>
                                          <p:attrName>style.visibility</p:attrName>
                                        </p:attrNameLst>
                                      </p:cBhvr>
                                      <p:to>
                                        <p:strVal val="visible"/>
                                      </p:to>
                                    </p:set>
                                    <p:animEffect transition="in" filter="box(in)">
                                      <p:cBhvr>
                                        <p:cTn id="17" dur="500"/>
                                        <p:tgtEl>
                                          <p:spTgt spid="37890">
                                            <p:txEl>
                                              <p:charRg st="15" end="2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7890">
                                            <p:txEl>
                                              <p:charRg st="23" end="33"/>
                                            </p:txEl>
                                          </p:spTgt>
                                        </p:tgtEl>
                                        <p:attrNameLst>
                                          <p:attrName>style.visibility</p:attrName>
                                        </p:attrNameLst>
                                      </p:cBhvr>
                                      <p:to>
                                        <p:strVal val="visible"/>
                                      </p:to>
                                    </p:set>
                                    <p:animEffect transition="in" filter="box(in)">
                                      <p:cBhvr>
                                        <p:cTn id="22" dur="500"/>
                                        <p:tgtEl>
                                          <p:spTgt spid="37890">
                                            <p:txEl>
                                              <p:charRg st="23" end="3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38914" name="标题 38913"/>
          <p:cNvSpPr>
            <a:spLocks noGrp="1"/>
          </p:cNvSpPr>
          <p:nvPr>
            <p:ph type="title"/>
          </p:nvPr>
        </p:nvSpPr>
        <p:spPr>
          <a:xfrm>
            <a:off x="9685338" y="260350"/>
            <a:ext cx="82550" cy="1143000"/>
          </a:xfrm>
        </p:spPr>
        <p:txBody>
          <a:bodyPr anchor="b"/>
          <a:p>
            <a:endParaRPr lang="en-US" altLang="en-US" dirty="0"/>
          </a:p>
        </p:txBody>
      </p:sp>
      <p:sp>
        <p:nvSpPr>
          <p:cNvPr id="38915" name="文本占位符 38914" descr="Rectangle: Click to edit Master text styles&#13;&#10;Second level&#13;&#10;Third level&#13;&#10;Fourth level&#13;&#10;Fifth level"/>
          <p:cNvSpPr>
            <a:spLocks noGrp="1"/>
          </p:cNvSpPr>
          <p:nvPr>
            <p:ph type="body" idx="1"/>
          </p:nvPr>
        </p:nvSpPr>
        <p:spPr>
          <a:xfrm>
            <a:off x="0" y="260350"/>
            <a:ext cx="9144000" cy="5040313"/>
          </a:xfrm>
        </p:spPr>
        <p:txBody>
          <a:bodyPr/>
          <a:p>
            <a:pPr>
              <a:lnSpc>
                <a:spcPct val="80000"/>
              </a:lnSpc>
              <a:buNone/>
            </a:pPr>
            <a:r>
              <a:rPr lang="zh-CN" altLang="en-US" sz="2800" b="1"/>
              <a:t>理解本文运用的摆事实、讲道理的论证方法</a:t>
            </a:r>
            <a:r>
              <a:rPr lang="en-US" altLang="zh-CN" sz="2800" b="1"/>
              <a:t>    </a:t>
            </a:r>
            <a:br>
              <a:rPr lang="en-US" altLang="zh-CN" sz="2800" b="1"/>
            </a:br>
            <a:r>
              <a:rPr lang="zh-CN" altLang="en-US" sz="2800" b="1">
                <a:solidFill>
                  <a:srgbClr val="FF3300"/>
                </a:solidFill>
              </a:rPr>
              <a:t>列举事例    阐述道理     论述</a:t>
            </a:r>
            <a:r>
              <a:rPr lang="zh-CN" altLang="en-US" sz="2800" b="1">
                <a:solidFill>
                  <a:srgbClr val="C60686"/>
                </a:solidFill>
              </a:rPr>
              <a:t>角度</a:t>
            </a:r>
            <a:r>
              <a:rPr lang="zh-CN" altLang="en-US" sz="2800" b="1">
                <a:solidFill>
                  <a:srgbClr val="FF3300"/>
                </a:solidFill>
              </a:rPr>
              <a:t> </a:t>
            </a:r>
            <a:br>
              <a:rPr lang="zh-CN" altLang="en-US" sz="2800" b="1">
                <a:solidFill>
                  <a:srgbClr val="FF3300"/>
                </a:solidFill>
              </a:rPr>
            </a:br>
            <a:r>
              <a:rPr lang="zh-CN" altLang="en-US" sz="2800" b="1">
                <a:solidFill>
                  <a:srgbClr val="FF3300"/>
                </a:solidFill>
              </a:rPr>
              <a:t>    </a:t>
            </a:r>
            <a:r>
              <a:rPr lang="zh-CN" altLang="en-US" sz="2800" b="1"/>
              <a:t>明朝大理论家王阳明“格”竹子，苦思头痛而失败的事例。</a:t>
            </a:r>
            <a:r>
              <a:rPr lang="en-US" altLang="zh-CN" sz="2800" b="1"/>
              <a:t>—— </a:t>
            </a:r>
            <a:r>
              <a:rPr lang="zh-CN" altLang="en-US" sz="2800" b="1"/>
              <a:t>传统儒家对实验的态度是把探察外界误认为探讨自己。 </a:t>
            </a:r>
            <a:r>
              <a:rPr lang="zh-CN" altLang="en-US" sz="2800" b="1">
                <a:solidFill>
                  <a:srgbClr val="0000FF"/>
                </a:solidFill>
              </a:rPr>
              <a:t>反面事例 </a:t>
            </a:r>
            <a:br>
              <a:rPr lang="zh-CN" altLang="en-US" sz="2800" b="1">
                <a:solidFill>
                  <a:srgbClr val="0000FF"/>
                </a:solidFill>
              </a:rPr>
            </a:br>
            <a:endParaRPr lang="zh-CN" altLang="en-US" sz="2800" b="1">
              <a:solidFill>
                <a:srgbClr val="0000FF"/>
              </a:solidFill>
            </a:endParaRPr>
          </a:p>
          <a:p>
            <a:pPr>
              <a:lnSpc>
                <a:spcPct val="80000"/>
              </a:lnSpc>
            </a:pPr>
            <a:r>
              <a:rPr lang="zh-CN" altLang="en-US" sz="2800" b="1"/>
              <a:t>     通过实验了解竹子性质的事例。 </a:t>
            </a:r>
            <a:r>
              <a:rPr lang="en-US" altLang="zh-CN" sz="2800" b="1"/>
              <a:t>——</a:t>
            </a:r>
            <a:r>
              <a:rPr lang="zh-CN" altLang="en-US" sz="2800" b="1"/>
              <a:t>实验的过程不是消极的观察，而是积极的、有计划的探测。   </a:t>
            </a:r>
            <a:r>
              <a:rPr lang="zh-CN" altLang="en-US" sz="2800" b="1">
                <a:solidFill>
                  <a:srgbClr val="0000FF"/>
                </a:solidFill>
              </a:rPr>
              <a:t>正面事例</a:t>
            </a:r>
            <a:r>
              <a:rPr lang="zh-CN" altLang="en-US" sz="2800" b="1">
                <a:solidFill>
                  <a:srgbClr val="CC00FF"/>
                </a:solidFill>
              </a:rPr>
              <a:t>（对比）</a:t>
            </a:r>
            <a:r>
              <a:rPr lang="zh-CN" altLang="en-US" sz="2800" b="1"/>
              <a:t> </a:t>
            </a:r>
            <a:br>
              <a:rPr lang="zh-CN" altLang="en-US" sz="2800" b="1"/>
            </a:br>
            <a:endParaRPr lang="zh-CN" altLang="en-US" sz="2800" b="1"/>
          </a:p>
          <a:p>
            <a:pPr>
              <a:lnSpc>
                <a:spcPct val="80000"/>
              </a:lnSpc>
            </a:pPr>
            <a:r>
              <a:rPr lang="zh-CN" altLang="en-US" sz="2800" b="1"/>
              <a:t>       中国学生功课成绩好，面临研究工作束手无策的事例。 </a:t>
            </a:r>
            <a:r>
              <a:rPr lang="en-US" altLang="zh-CN" sz="2800" b="1"/>
              <a:t>——</a:t>
            </a:r>
            <a:r>
              <a:rPr lang="zh-CN" altLang="en-US" sz="2800" b="1"/>
              <a:t>中国学生偏向理论而轻视实验，偏向于抽象的思维而不愿动手。 </a:t>
            </a:r>
            <a:r>
              <a:rPr lang="zh-CN" altLang="en-US" sz="2800" b="1">
                <a:solidFill>
                  <a:srgbClr val="CC00FF"/>
                </a:solidFill>
              </a:rPr>
              <a:t>反面事例</a:t>
            </a:r>
            <a:r>
              <a:rPr lang="zh-CN" altLang="en-US" sz="2800" b="1"/>
              <a:t> </a:t>
            </a:r>
            <a:br>
              <a:rPr lang="zh-CN" altLang="en-US" sz="2800" b="1"/>
            </a:br>
            <a:endParaRPr lang="zh-CN" altLang="en-US" sz="2800" b="1"/>
          </a:p>
          <a:p>
            <a:pPr>
              <a:lnSpc>
                <a:spcPct val="80000"/>
              </a:lnSpc>
            </a:pPr>
            <a:r>
              <a:rPr lang="zh-CN" altLang="en-US" sz="2800" b="1"/>
              <a:t>        作者在美国大学念物理时，因事先没有准备，做研究发现需要自己作主张出主意而恐慌的亲身经历。 </a:t>
            </a:r>
            <a:r>
              <a:rPr lang="en-US" altLang="zh-CN" sz="2800" b="1"/>
              <a:t>————</a:t>
            </a:r>
            <a:r>
              <a:rPr lang="zh-CN" altLang="en-US" sz="2800" b="1"/>
              <a:t>以埋头读书应付一切，对于实际的需要毫无帮助。 </a:t>
            </a:r>
            <a:r>
              <a:rPr lang="zh-CN" altLang="en-US" sz="2800" b="1">
                <a:solidFill>
                  <a:srgbClr val="CC00FF"/>
                </a:solidFill>
              </a:rPr>
              <a:t>正面事例 </a:t>
            </a:r>
            <a:endParaRPr lang="zh-CN" altLang="en-US" sz="2800" b="1">
              <a:solidFill>
                <a:srgbClr val="CC00FF"/>
              </a:solidFill>
            </a:endParaRPr>
          </a:p>
        </p:txBody>
      </p:sp>
    </p:spTree>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8" name="文本框 39937"/>
          <p:cNvSpPr txBox="1"/>
          <p:nvPr/>
        </p:nvSpPr>
        <p:spPr>
          <a:xfrm>
            <a:off x="0" y="1797050"/>
            <a:ext cx="854075" cy="2376488"/>
          </a:xfrm>
          <a:prstGeom prst="rect">
            <a:avLst/>
          </a:prstGeom>
          <a:noFill/>
          <a:ln w="9525">
            <a:noFill/>
          </a:ln>
        </p:spPr>
        <p:txBody>
          <a:bodyPr vert="eaVert">
            <a:spAutoFit/>
          </a:bodyPr>
          <a:p>
            <a:pPr lvl="0" eaLnBrk="1" hangingPunct="1">
              <a:spcBef>
                <a:spcPct val="50000"/>
              </a:spcBef>
            </a:pPr>
            <a:r>
              <a:rPr lang="zh-CN" altLang="en-US" sz="4400" b="1">
                <a:solidFill>
                  <a:srgbClr val="6600FF"/>
                </a:solidFill>
                <a:latin typeface="Arial" panose="020B0604020202020204" pitchFamily="34" charset="0"/>
                <a:ea typeface="隶书" panose="02010509060101010101" pitchFamily="1" charset="-122"/>
              </a:rPr>
              <a:t>论证方法</a:t>
            </a:r>
            <a:endParaRPr lang="zh-CN" altLang="en-US" sz="4400" b="1">
              <a:solidFill>
                <a:srgbClr val="6600FF"/>
              </a:solidFill>
              <a:latin typeface="Arial" panose="020B0604020202020204" pitchFamily="34" charset="0"/>
              <a:ea typeface="隶书" panose="02010509060101010101" pitchFamily="1" charset="-122"/>
            </a:endParaRPr>
          </a:p>
        </p:txBody>
      </p:sp>
      <p:sp>
        <p:nvSpPr>
          <p:cNvPr id="39939" name="左大括号 39938"/>
          <p:cNvSpPr/>
          <p:nvPr/>
        </p:nvSpPr>
        <p:spPr>
          <a:xfrm>
            <a:off x="755650" y="1773238"/>
            <a:ext cx="431800" cy="3600450"/>
          </a:xfrm>
          <a:prstGeom prst="leftBrace">
            <a:avLst>
              <a:gd name="adj1" fmla="val 69485"/>
              <a:gd name="adj2" fmla="val 50000"/>
            </a:avLst>
          </a:prstGeom>
          <a:solidFill>
            <a:schemeClr val="bg1"/>
          </a:solidFill>
          <a:ln w="76200" cap="flat" cmpd="sng">
            <a:solidFill>
              <a:srgbClr val="0000FF"/>
            </a:solidFill>
            <a:prstDash val="solid"/>
            <a:headEnd type="none" w="med" len="med"/>
            <a:tailEnd type="none" w="med" len="med"/>
          </a:ln>
        </p:spPr>
        <p:txBody>
          <a:bodyPr/>
          <a:p>
            <a:endParaRPr lang="zh-CN" altLang="en-US"/>
          </a:p>
        </p:txBody>
      </p:sp>
      <p:sp>
        <p:nvSpPr>
          <p:cNvPr id="39940" name="文本框 39939"/>
          <p:cNvSpPr txBox="1"/>
          <p:nvPr/>
        </p:nvSpPr>
        <p:spPr>
          <a:xfrm>
            <a:off x="1187450" y="1025525"/>
            <a:ext cx="733425" cy="5832475"/>
          </a:xfrm>
          <a:prstGeom prst="rect">
            <a:avLst/>
          </a:prstGeom>
          <a:noFill/>
          <a:ln w="9525">
            <a:noFill/>
          </a:ln>
        </p:spPr>
        <p:txBody>
          <a:bodyPr vert="eaVert">
            <a:spAutoFit/>
          </a:bodyPr>
          <a:p>
            <a:pPr lvl="0" eaLnBrk="1" hangingPunct="1">
              <a:spcBef>
                <a:spcPct val="50000"/>
              </a:spcBef>
            </a:pPr>
            <a:r>
              <a:rPr lang="zh-CN" altLang="en-US" sz="3600" b="1">
                <a:solidFill>
                  <a:srgbClr val="6600FF"/>
                </a:solidFill>
                <a:latin typeface="Arial" panose="020B0604020202020204" pitchFamily="34" charset="0"/>
                <a:ea typeface="黑体" panose="02010609060101010101" charset="-122"/>
              </a:rPr>
              <a:t>举例论证             道理论证</a:t>
            </a:r>
            <a:endParaRPr lang="zh-CN" altLang="en-US" sz="3600" b="1">
              <a:solidFill>
                <a:srgbClr val="6600FF"/>
              </a:solidFill>
              <a:latin typeface="Arial" panose="020B0604020202020204" pitchFamily="34" charset="0"/>
              <a:ea typeface="黑体" panose="02010609060101010101" charset="-122"/>
            </a:endParaRPr>
          </a:p>
        </p:txBody>
      </p:sp>
      <p:sp>
        <p:nvSpPr>
          <p:cNvPr id="39941" name="左大括号 39940"/>
          <p:cNvSpPr/>
          <p:nvPr/>
        </p:nvSpPr>
        <p:spPr>
          <a:xfrm>
            <a:off x="1835150" y="908050"/>
            <a:ext cx="73025" cy="3025775"/>
          </a:xfrm>
          <a:prstGeom prst="leftBrace">
            <a:avLst>
              <a:gd name="adj1" fmla="val 345289"/>
              <a:gd name="adj2" fmla="val 50000"/>
            </a:avLst>
          </a:prstGeom>
          <a:noFill/>
          <a:ln w="50800" cap="flat" cmpd="sng">
            <a:solidFill>
              <a:srgbClr val="0000FF"/>
            </a:solidFill>
            <a:prstDash val="solid"/>
            <a:headEnd type="none" w="med" len="med"/>
            <a:tailEnd type="none" w="med" len="med"/>
          </a:ln>
        </p:spPr>
        <p:txBody>
          <a:bodyPr/>
          <a:p>
            <a:endParaRPr lang="zh-CN" altLang="en-US"/>
          </a:p>
        </p:txBody>
      </p:sp>
      <p:sp>
        <p:nvSpPr>
          <p:cNvPr id="39942" name="文本框 39941"/>
          <p:cNvSpPr txBox="1"/>
          <p:nvPr/>
        </p:nvSpPr>
        <p:spPr>
          <a:xfrm>
            <a:off x="2051050" y="692150"/>
            <a:ext cx="4105275" cy="3084513"/>
          </a:xfrm>
          <a:prstGeom prst="rect">
            <a:avLst/>
          </a:prstGeom>
          <a:noFill/>
          <a:ln w="9525">
            <a:noFill/>
          </a:ln>
        </p:spPr>
        <p:txBody>
          <a:bodyPr>
            <a:spAutoFit/>
          </a:bodyPr>
          <a:p>
            <a:pPr lvl="0" eaLnBrk="1" hangingPunct="1">
              <a:spcBef>
                <a:spcPct val="50000"/>
              </a:spcBef>
            </a:pPr>
            <a:r>
              <a:rPr lang="zh-CN" altLang="en-US" sz="2800" b="1">
                <a:latin typeface="Arial" panose="020B0604020202020204" pitchFamily="34" charset="0"/>
                <a:ea typeface="黑体" panose="02010609060101010101" charset="-122"/>
              </a:rPr>
              <a:t>王阳明“格物”</a:t>
            </a:r>
            <a:endParaRPr lang="zh-CN" altLang="en-US" sz="2800" b="1">
              <a:latin typeface="Arial" panose="020B0604020202020204" pitchFamily="34" charset="0"/>
              <a:ea typeface="黑体" panose="02010609060101010101" charset="-122"/>
            </a:endParaRPr>
          </a:p>
          <a:p>
            <a:pPr lvl="0" eaLnBrk="1" hangingPunct="1">
              <a:spcBef>
                <a:spcPct val="50000"/>
              </a:spcBef>
            </a:pPr>
            <a:endParaRPr lang="zh-CN" altLang="en-US" sz="2800" b="1">
              <a:latin typeface="Arial" panose="020B0604020202020204" pitchFamily="34" charset="0"/>
              <a:ea typeface="黑体" panose="02010609060101010101" charset="-122"/>
            </a:endParaRPr>
          </a:p>
          <a:p>
            <a:pPr lvl="0" eaLnBrk="1" hangingPunct="1">
              <a:spcBef>
                <a:spcPct val="50000"/>
              </a:spcBef>
            </a:pPr>
            <a:r>
              <a:rPr lang="zh-CN" altLang="en-US" sz="2800" b="1">
                <a:latin typeface="Arial" panose="020B0604020202020204" pitchFamily="34" charset="0"/>
                <a:ea typeface="黑体" panose="02010609060101010101" charset="-122"/>
              </a:rPr>
              <a:t>研究竹子</a:t>
            </a:r>
            <a:endParaRPr lang="zh-CN" altLang="en-US" sz="2800" b="1">
              <a:latin typeface="Arial" panose="020B0604020202020204" pitchFamily="34" charset="0"/>
              <a:ea typeface="黑体" panose="02010609060101010101" charset="-122"/>
            </a:endParaRPr>
          </a:p>
          <a:p>
            <a:pPr lvl="0" eaLnBrk="1" hangingPunct="1">
              <a:spcBef>
                <a:spcPct val="50000"/>
              </a:spcBef>
            </a:pPr>
            <a:endParaRPr lang="zh-CN" altLang="en-US" sz="2800" b="1">
              <a:latin typeface="Arial" panose="020B0604020202020204" pitchFamily="34" charset="0"/>
              <a:ea typeface="黑体" panose="02010609060101010101" charset="-122"/>
            </a:endParaRPr>
          </a:p>
          <a:p>
            <a:pPr lvl="0" eaLnBrk="1" hangingPunct="1">
              <a:spcBef>
                <a:spcPct val="50000"/>
              </a:spcBef>
            </a:pPr>
            <a:r>
              <a:rPr lang="zh-CN" altLang="en-US" sz="2800" b="1">
                <a:latin typeface="Arial" panose="020B0604020202020204" pitchFamily="34" charset="0"/>
                <a:ea typeface="黑体" panose="02010609060101010101" charset="-122"/>
              </a:rPr>
              <a:t>个人经验</a:t>
            </a:r>
            <a:endParaRPr lang="zh-CN" altLang="en-US" sz="2800" b="1">
              <a:latin typeface="Arial" panose="020B0604020202020204" pitchFamily="34" charset="0"/>
              <a:ea typeface="黑体" panose="02010609060101010101" charset="-122"/>
            </a:endParaRPr>
          </a:p>
        </p:txBody>
      </p:sp>
      <p:sp>
        <p:nvSpPr>
          <p:cNvPr id="39943" name="文本框 39942"/>
          <p:cNvSpPr txBox="1"/>
          <p:nvPr/>
        </p:nvSpPr>
        <p:spPr>
          <a:xfrm>
            <a:off x="1908175" y="1196975"/>
            <a:ext cx="7235825" cy="822325"/>
          </a:xfrm>
          <a:prstGeom prst="rect">
            <a:avLst/>
          </a:prstGeom>
          <a:noFill/>
          <a:ln w="9525">
            <a:noFill/>
          </a:ln>
        </p:spPr>
        <p:txBody>
          <a:bodyPr>
            <a:spAutoFit/>
          </a:bodyPr>
          <a:p>
            <a:pPr lvl="0" eaLnBrk="1" hangingPunct="1">
              <a:spcBef>
                <a:spcPct val="50000"/>
              </a:spcBef>
            </a:pPr>
            <a:r>
              <a:rPr lang="zh-CN" altLang="en-US" sz="2400" b="1">
                <a:solidFill>
                  <a:srgbClr val="CC0000"/>
                </a:solidFill>
                <a:latin typeface="Arial" panose="020B0604020202020204" pitchFamily="34" charset="0"/>
                <a:ea typeface="黑体" panose="02010609060101010101" charset="-122"/>
              </a:rPr>
              <a:t>王阳明的“格物”不是研究万物的道理，不能适用于现在的世界的，证明传统的中国教育的目的不正确</a:t>
            </a:r>
            <a:r>
              <a:rPr lang="zh-CN" altLang="en-US" sz="2400">
                <a:latin typeface="Arial" panose="020B0604020202020204" pitchFamily="34" charset="0"/>
                <a:ea typeface="宋体" panose="02010600030101010101" pitchFamily="2" charset="-122"/>
              </a:rPr>
              <a:t>。</a:t>
            </a:r>
            <a:endParaRPr lang="zh-CN" altLang="en-US" sz="2400">
              <a:latin typeface="Arial" panose="020B0604020202020204" pitchFamily="34" charset="0"/>
              <a:ea typeface="宋体" panose="02010600030101010101" pitchFamily="2" charset="-122"/>
            </a:endParaRPr>
          </a:p>
        </p:txBody>
      </p:sp>
      <p:sp>
        <p:nvSpPr>
          <p:cNvPr id="39944" name="文本框 39943"/>
          <p:cNvSpPr txBox="1"/>
          <p:nvPr/>
        </p:nvSpPr>
        <p:spPr>
          <a:xfrm>
            <a:off x="2124075" y="2420938"/>
            <a:ext cx="6697663" cy="822325"/>
          </a:xfrm>
          <a:prstGeom prst="rect">
            <a:avLst/>
          </a:prstGeom>
          <a:noFill/>
          <a:ln w="9525">
            <a:noFill/>
          </a:ln>
        </p:spPr>
        <p:txBody>
          <a:bodyPr>
            <a:spAutoFit/>
          </a:bodyPr>
          <a:p>
            <a:pPr lvl="0" eaLnBrk="1" hangingPunct="1">
              <a:spcBef>
                <a:spcPct val="50000"/>
              </a:spcBef>
            </a:pPr>
            <a:r>
              <a:rPr lang="zh-CN" altLang="en-US" sz="2400" b="1">
                <a:solidFill>
                  <a:srgbClr val="CC0000"/>
                </a:solidFill>
                <a:latin typeface="Arial" panose="020B0604020202020204" pitchFamily="34" charset="0"/>
                <a:ea typeface="黑体" panose="02010609060101010101" charset="-122"/>
              </a:rPr>
              <a:t>证明实验的过程不是消极的观察而是积极的探测：积极的栽种、研究成长过程、科学观察</a:t>
            </a:r>
            <a:endParaRPr lang="zh-CN" altLang="en-US" sz="2400" b="1">
              <a:solidFill>
                <a:srgbClr val="CC0000"/>
              </a:solidFill>
              <a:latin typeface="Arial" panose="020B0604020202020204" pitchFamily="34" charset="0"/>
              <a:ea typeface="黑体" panose="02010609060101010101" charset="-122"/>
            </a:endParaRPr>
          </a:p>
        </p:txBody>
      </p:sp>
      <p:sp>
        <p:nvSpPr>
          <p:cNvPr id="39945" name="文本框 39944"/>
          <p:cNvSpPr txBox="1"/>
          <p:nvPr/>
        </p:nvSpPr>
        <p:spPr>
          <a:xfrm>
            <a:off x="1979613" y="3716338"/>
            <a:ext cx="7164387" cy="457200"/>
          </a:xfrm>
          <a:prstGeom prst="rect">
            <a:avLst/>
          </a:prstGeom>
          <a:noFill/>
          <a:ln w="9525">
            <a:noFill/>
          </a:ln>
        </p:spPr>
        <p:txBody>
          <a:bodyPr>
            <a:spAutoFit/>
          </a:bodyPr>
          <a:p>
            <a:pPr lvl="0" eaLnBrk="1" hangingPunct="1">
              <a:spcBef>
                <a:spcPct val="50000"/>
              </a:spcBef>
            </a:pPr>
            <a:r>
              <a:rPr lang="zh-CN" altLang="en-US" sz="2400" b="1">
                <a:solidFill>
                  <a:srgbClr val="CC0000"/>
                </a:solidFill>
                <a:latin typeface="Arial" panose="020B0604020202020204" pitchFamily="34" charset="0"/>
                <a:ea typeface="黑体" panose="02010609060101010101" charset="-122"/>
              </a:rPr>
              <a:t>证明光“用功”埋头读书，对于实际的需要毫无帮助</a:t>
            </a:r>
            <a:endParaRPr lang="zh-CN" altLang="en-US" sz="2400" b="1">
              <a:solidFill>
                <a:srgbClr val="CC0000"/>
              </a:solidFill>
              <a:latin typeface="Arial" panose="020B0604020202020204" pitchFamily="34" charset="0"/>
              <a:ea typeface="黑体" panose="02010609060101010101" charset="-122"/>
            </a:endParaRPr>
          </a:p>
        </p:txBody>
      </p:sp>
      <p:sp>
        <p:nvSpPr>
          <p:cNvPr id="39946" name="左大括号 39945"/>
          <p:cNvSpPr/>
          <p:nvPr/>
        </p:nvSpPr>
        <p:spPr>
          <a:xfrm>
            <a:off x="1908175" y="4724400"/>
            <a:ext cx="144463" cy="1584325"/>
          </a:xfrm>
          <a:prstGeom prst="leftBrace">
            <a:avLst>
              <a:gd name="adj1" fmla="val 91391"/>
              <a:gd name="adj2" fmla="val 50000"/>
            </a:avLst>
          </a:prstGeom>
          <a:noFill/>
          <a:ln w="50800" cap="flat" cmpd="sng">
            <a:solidFill>
              <a:srgbClr val="0000FF"/>
            </a:solidFill>
            <a:prstDash val="solid"/>
            <a:headEnd type="none" w="med" len="med"/>
            <a:tailEnd type="none" w="med" len="med"/>
          </a:ln>
        </p:spPr>
        <p:txBody>
          <a:bodyPr/>
          <a:p>
            <a:endParaRPr lang="zh-CN" altLang="en-US"/>
          </a:p>
        </p:txBody>
      </p:sp>
      <p:sp>
        <p:nvSpPr>
          <p:cNvPr id="39947" name="文本框 39946"/>
          <p:cNvSpPr txBox="1"/>
          <p:nvPr/>
        </p:nvSpPr>
        <p:spPr>
          <a:xfrm>
            <a:off x="2124075" y="4581525"/>
            <a:ext cx="6049963" cy="1735138"/>
          </a:xfrm>
          <a:prstGeom prst="rect">
            <a:avLst/>
          </a:prstGeom>
          <a:noFill/>
          <a:ln w="9525">
            <a:noFill/>
          </a:ln>
        </p:spPr>
        <p:txBody>
          <a:bodyPr>
            <a:spAutoFit/>
          </a:bodyPr>
          <a:p>
            <a:pPr lvl="0" eaLnBrk="1" hangingPunct="1">
              <a:spcBef>
                <a:spcPct val="50000"/>
              </a:spcBef>
            </a:pPr>
            <a:r>
              <a:rPr lang="zh-CN" altLang="en-US" sz="2400" b="1">
                <a:solidFill>
                  <a:srgbClr val="CC0000"/>
                </a:solidFill>
                <a:latin typeface="Arial" panose="020B0604020202020204" pitchFamily="34" charset="0"/>
                <a:ea typeface="黑体" panose="02010609060101010101" charset="-122"/>
              </a:rPr>
              <a:t>科学发展的历史告诉我们，新的知识只能通过实地实验而得到</a:t>
            </a:r>
            <a:endParaRPr lang="zh-CN" altLang="en-US" sz="2400" b="1">
              <a:solidFill>
                <a:srgbClr val="CC0000"/>
              </a:solidFill>
              <a:latin typeface="Arial" panose="020B0604020202020204" pitchFamily="34" charset="0"/>
              <a:ea typeface="黑体" panose="02010609060101010101" charset="-122"/>
            </a:endParaRPr>
          </a:p>
          <a:p>
            <a:pPr lvl="0" eaLnBrk="1" hangingPunct="1">
              <a:spcBef>
                <a:spcPct val="50000"/>
              </a:spcBef>
            </a:pPr>
            <a:r>
              <a:rPr lang="zh-CN" altLang="en-US" sz="2400" b="1">
                <a:solidFill>
                  <a:srgbClr val="CC0000"/>
                </a:solidFill>
                <a:latin typeface="Arial" panose="020B0604020202020204" pitchFamily="34" charset="0"/>
                <a:ea typeface="黑体" panose="02010609060101010101" charset="-122"/>
              </a:rPr>
              <a:t>实验的过程不是毫无选择的测量，而是需要细致具体的计划，要有一个适当的目标</a:t>
            </a:r>
            <a:endParaRPr lang="zh-CN" altLang="en-US" sz="1800">
              <a:latin typeface="Arial" panose="020B0604020202020204" pitchFamily="34" charset="0"/>
              <a:ea typeface="宋体" panose="02010600030101010101" pitchFamily="2" charset="-122"/>
            </a:endParaRPr>
          </a:p>
        </p:txBody>
      </p:sp>
      <p:sp>
        <p:nvSpPr>
          <p:cNvPr id="39948" name="矩形 39947"/>
          <p:cNvSpPr/>
          <p:nvPr/>
        </p:nvSpPr>
        <p:spPr>
          <a:xfrm>
            <a:off x="0" y="260350"/>
            <a:ext cx="2160588" cy="579438"/>
          </a:xfrm>
          <a:prstGeom prst="rect">
            <a:avLst/>
          </a:prstGeom>
          <a:noFill/>
          <a:ln w="9525">
            <a:noFill/>
          </a:ln>
        </p:spPr>
        <p:txBody>
          <a:bodyPr>
            <a:spAutoFit/>
          </a:bodyPr>
          <a:p>
            <a:pPr lvl="0" eaLnBrk="1" hangingPunct="1"/>
            <a:r>
              <a:rPr lang="zh-CN" altLang="en-US" sz="3200" b="1">
                <a:solidFill>
                  <a:srgbClr val="FF3300"/>
                </a:solidFill>
                <a:latin typeface="Tahoma" panose="020B0604030504040204" pitchFamily="2" charset="0"/>
                <a:ea typeface="宋体" panose="02010600030101010101" pitchFamily="2" charset="-122"/>
              </a:rPr>
              <a:t>归纳</a:t>
            </a:r>
            <a:endParaRPr lang="zh-CN" altLang="en-US" sz="3200" b="1">
              <a:solidFill>
                <a:srgbClr val="FF3300"/>
              </a:solidFill>
              <a:latin typeface="Tahoma" panose="020B0604030504040204" pitchFamily="2" charset="0"/>
              <a:ea typeface="宋体" panose="02010600030101010101" pitchFamily="2" charset="-122"/>
            </a:endParaRPr>
          </a:p>
        </p:txBody>
      </p:sp>
      <p:sp>
        <p:nvSpPr>
          <p:cNvPr id="3" name="文本框 2"/>
          <p:cNvSpPr txBox="1"/>
          <p:nvPr/>
        </p:nvSpPr>
        <p:spPr>
          <a:xfrm>
            <a:off x="3923030" y="692150"/>
            <a:ext cx="1524000" cy="2400935"/>
          </a:xfrm>
          <a:prstGeom prst="rect">
            <a:avLst/>
          </a:prstGeom>
          <a:noFill/>
        </p:spPr>
        <p:txBody>
          <a:bodyPr vert="eaVert" wrap="square" rtlCol="0">
            <a:spAutoFit/>
          </a:bodyPr>
          <a:p>
            <a:pPr algn="l"/>
            <a:r>
              <a:rPr lang="zh-CN" altLang="en-US" sz="4400" b="1">
                <a:solidFill>
                  <a:srgbClr val="CC00FF"/>
                </a:solidFill>
                <a:sym typeface="+mn-ea"/>
              </a:rPr>
              <a:t>对    比</a:t>
            </a:r>
            <a:endParaRPr lang="zh-CN" altLang="en-US" sz="4400" b="1">
              <a:solidFill>
                <a:srgbClr val="CC00FF"/>
              </a:solidFill>
              <a:sym typeface="+mn-ea"/>
            </a:endParaRPr>
          </a:p>
          <a:p>
            <a:endParaRPr lang="zh-CN" altLang="en-US" sz="4400" b="1">
              <a:solidFill>
                <a:srgbClr val="CC00FF"/>
              </a:solidFill>
              <a:sym typeface="+mn-ea"/>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9940"/>
                                        </p:tgtEl>
                                        <p:attrNameLst>
                                          <p:attrName>style.visibility</p:attrName>
                                        </p:attrNameLst>
                                      </p:cBhvr>
                                      <p:to>
                                        <p:strVal val="visible"/>
                                      </p:to>
                                    </p:set>
                                    <p:anim calcmode="lin" valueType="num">
                                      <p:cBhvr additive="base">
                                        <p:cTn id="7" dur="500" fill="hold"/>
                                        <p:tgtEl>
                                          <p:spTgt spid="39940"/>
                                        </p:tgtEl>
                                        <p:attrNameLst>
                                          <p:attrName>ppt_x</p:attrName>
                                        </p:attrNameLst>
                                      </p:cBhvr>
                                      <p:tavLst>
                                        <p:tav tm="0">
                                          <p:val>
                                            <p:strVal val="#ppt_x"/>
                                          </p:val>
                                        </p:tav>
                                        <p:tav tm="100000">
                                          <p:val>
                                            <p:strVal val="#ppt_x"/>
                                          </p:val>
                                        </p:tav>
                                      </p:tavLst>
                                    </p:anim>
                                    <p:anim calcmode="lin" valueType="num">
                                      <p:cBhvr additive="base">
                                        <p:cTn id="8" dur="500" fill="hold"/>
                                        <p:tgtEl>
                                          <p:spTgt spid="3994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39941"/>
                                        </p:tgtEl>
                                        <p:attrNameLst>
                                          <p:attrName>style.visibility</p:attrName>
                                        </p:attrNameLst>
                                      </p:cBhvr>
                                      <p:to>
                                        <p:strVal val="visible"/>
                                      </p:to>
                                    </p:set>
                                    <p:animEffect transition="in" filter="box(in)">
                                      <p:cBhvr>
                                        <p:cTn id="13" dur="500"/>
                                        <p:tgtEl>
                                          <p:spTgt spid="3994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9942"/>
                                        </p:tgtEl>
                                        <p:attrNameLst>
                                          <p:attrName>style.visibility</p:attrName>
                                        </p:attrNameLst>
                                      </p:cBhvr>
                                      <p:to>
                                        <p:strVal val="visible"/>
                                      </p:to>
                                    </p:set>
                                    <p:anim calcmode="lin" valueType="num">
                                      <p:cBhvr additive="base">
                                        <p:cTn id="18" dur="500" fill="hold"/>
                                        <p:tgtEl>
                                          <p:spTgt spid="39942"/>
                                        </p:tgtEl>
                                        <p:attrNameLst>
                                          <p:attrName>ppt_x</p:attrName>
                                        </p:attrNameLst>
                                      </p:cBhvr>
                                      <p:tavLst>
                                        <p:tav tm="0">
                                          <p:val>
                                            <p:strVal val="#ppt_x"/>
                                          </p:val>
                                        </p:tav>
                                        <p:tav tm="100000">
                                          <p:val>
                                            <p:strVal val="#ppt_x"/>
                                          </p:val>
                                        </p:tav>
                                      </p:tavLst>
                                    </p:anim>
                                    <p:anim calcmode="lin" valueType="num">
                                      <p:cBhvr additive="base">
                                        <p:cTn id="19" dur="500" fill="hold"/>
                                        <p:tgtEl>
                                          <p:spTgt spid="3994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grpId="0" nodeType="clickEffect">
                                  <p:stCondLst>
                                    <p:cond delay="0"/>
                                  </p:stCondLst>
                                  <p:childTnLst>
                                    <p:set>
                                      <p:cBhvr>
                                        <p:cTn id="23" dur="1" fill="hold">
                                          <p:stCondLst>
                                            <p:cond delay="0"/>
                                          </p:stCondLst>
                                        </p:cTn>
                                        <p:tgtEl>
                                          <p:spTgt spid="39943"/>
                                        </p:tgtEl>
                                        <p:attrNameLst>
                                          <p:attrName>style.visibility</p:attrName>
                                        </p:attrNameLst>
                                      </p:cBhvr>
                                      <p:to>
                                        <p:strVal val="visible"/>
                                      </p:to>
                                    </p:set>
                                    <p:animEffect transition="in" filter="diamond(in)">
                                      <p:cBhvr>
                                        <p:cTn id="24" dur="2000"/>
                                        <p:tgtEl>
                                          <p:spTgt spid="39943"/>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grpId="0" nodeType="clickEffect">
                                  <p:stCondLst>
                                    <p:cond delay="0"/>
                                  </p:stCondLst>
                                  <p:childTnLst>
                                    <p:set>
                                      <p:cBhvr>
                                        <p:cTn id="28" dur="1" fill="hold">
                                          <p:stCondLst>
                                            <p:cond delay="0"/>
                                          </p:stCondLst>
                                        </p:cTn>
                                        <p:tgtEl>
                                          <p:spTgt spid="39944"/>
                                        </p:tgtEl>
                                        <p:attrNameLst>
                                          <p:attrName>style.visibility</p:attrName>
                                        </p:attrNameLst>
                                      </p:cBhvr>
                                      <p:to>
                                        <p:strVal val="visible"/>
                                      </p:to>
                                    </p:set>
                                    <p:animEffect transition="in" filter="checkerboard(across)">
                                      <p:cBhvr>
                                        <p:cTn id="29" dur="500"/>
                                        <p:tgtEl>
                                          <p:spTgt spid="39944"/>
                                        </p:tgtEl>
                                      </p:cBhvr>
                                    </p:animEffect>
                                  </p:childTnLst>
                                </p:cTn>
                              </p:par>
                            </p:childTnLst>
                          </p:cTn>
                        </p:par>
                      </p:childTnLst>
                    </p:cTn>
                  </p:par>
                  <p:par>
                    <p:cTn id="30" fill="hold">
                      <p:stCondLst>
                        <p:cond delay="indefinite"/>
                      </p:stCondLst>
                      <p:childTnLst>
                        <p:par>
                          <p:cTn id="31" fill="hold">
                            <p:stCondLst>
                              <p:cond delay="0"/>
                            </p:stCondLst>
                            <p:childTnLst>
                              <p:par>
                                <p:cTn id="32" presetID="4" presetClass="entr" presetSubtype="16" fill="hold" grpId="0" nodeType="clickEffect">
                                  <p:stCondLst>
                                    <p:cond delay="0"/>
                                  </p:stCondLst>
                                  <p:childTnLst>
                                    <p:set>
                                      <p:cBhvr>
                                        <p:cTn id="33" dur="1" fill="hold">
                                          <p:stCondLst>
                                            <p:cond delay="0"/>
                                          </p:stCondLst>
                                        </p:cTn>
                                        <p:tgtEl>
                                          <p:spTgt spid="39945"/>
                                        </p:tgtEl>
                                        <p:attrNameLst>
                                          <p:attrName>style.visibility</p:attrName>
                                        </p:attrNameLst>
                                      </p:cBhvr>
                                      <p:to>
                                        <p:strVal val="visible"/>
                                      </p:to>
                                    </p:set>
                                    <p:animEffect transition="in" filter="box(in)">
                                      <p:cBhvr>
                                        <p:cTn id="34" dur="500"/>
                                        <p:tgtEl>
                                          <p:spTgt spid="39945"/>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p:cTn id="39" dur="500" fill="hold"/>
                                        <p:tgtEl>
                                          <p:spTgt spid="3"/>
                                        </p:tgtEl>
                                        <p:attrNameLst>
                                          <p:attrName>ppt_w</p:attrName>
                                        </p:attrNameLst>
                                      </p:cBhvr>
                                      <p:tavLst>
                                        <p:tav tm="0">
                                          <p:val>
                                            <p:fltVal val="0"/>
                                          </p:val>
                                        </p:tav>
                                        <p:tav tm="100000">
                                          <p:val>
                                            <p:strVal val="#ppt_w"/>
                                          </p:val>
                                        </p:tav>
                                      </p:tavLst>
                                    </p:anim>
                                    <p:anim calcmode="lin" valueType="num">
                                      <p:cBhvr>
                                        <p:cTn id="40" dur="500" fill="hold"/>
                                        <p:tgtEl>
                                          <p:spTgt spid="3"/>
                                        </p:tgtEl>
                                        <p:attrNameLst>
                                          <p:attrName>ppt_h</p:attrName>
                                        </p:attrNameLst>
                                      </p:cBhvr>
                                      <p:tavLst>
                                        <p:tav tm="0">
                                          <p:val>
                                            <p:fltVal val="0"/>
                                          </p:val>
                                        </p:tav>
                                        <p:tav tm="100000">
                                          <p:val>
                                            <p:strVal val="#ppt_h"/>
                                          </p:val>
                                        </p:tav>
                                      </p:tavLst>
                                    </p:anim>
                                    <p:anim calcmode="lin" valueType="num">
                                      <p:cBhvr>
                                        <p:cTn id="41" dur="500" fill="hold"/>
                                        <p:tgtEl>
                                          <p:spTgt spid="3"/>
                                        </p:tgtEl>
                                        <p:attrNameLst>
                                          <p:attrName>style.rotation</p:attrName>
                                        </p:attrNameLst>
                                      </p:cBhvr>
                                      <p:tavLst>
                                        <p:tav tm="0">
                                          <p:val>
                                            <p:fltVal val="90"/>
                                          </p:val>
                                        </p:tav>
                                        <p:tav tm="100000">
                                          <p:val>
                                            <p:fltVal val="0"/>
                                          </p:val>
                                        </p:tav>
                                      </p:tavLst>
                                    </p:anim>
                                    <p:animEffect transition="in" filter="fade">
                                      <p:cBhvr>
                                        <p:cTn id="42" dur="500"/>
                                        <p:tgtEl>
                                          <p:spTgt spid="3"/>
                                        </p:tgtEl>
                                      </p:cBhvr>
                                    </p:animEffect>
                                  </p:childTnLst>
                                </p:cTn>
                              </p:par>
                            </p:childTnLst>
                          </p:cTn>
                        </p:par>
                      </p:childTnLst>
                    </p:cTn>
                  </p:par>
                  <p:par>
                    <p:cTn id="43" fill="hold">
                      <p:stCondLst>
                        <p:cond delay="indefinite"/>
                      </p:stCondLst>
                      <p:childTnLst>
                        <p:par>
                          <p:cTn id="44" fill="hold">
                            <p:stCondLst>
                              <p:cond delay="0"/>
                            </p:stCondLst>
                            <p:childTnLst>
                              <p:par>
                                <p:cTn id="45" presetID="4" presetClass="entr" presetSubtype="16" fill="hold" nodeType="clickEffect">
                                  <p:stCondLst>
                                    <p:cond delay="0"/>
                                  </p:stCondLst>
                                  <p:childTnLst>
                                    <p:set>
                                      <p:cBhvr>
                                        <p:cTn id="46" dur="1" fill="hold">
                                          <p:stCondLst>
                                            <p:cond delay="0"/>
                                          </p:stCondLst>
                                        </p:cTn>
                                        <p:tgtEl>
                                          <p:spTgt spid="39946"/>
                                        </p:tgtEl>
                                        <p:attrNameLst>
                                          <p:attrName>style.visibility</p:attrName>
                                        </p:attrNameLst>
                                      </p:cBhvr>
                                      <p:to>
                                        <p:strVal val="visible"/>
                                      </p:to>
                                    </p:set>
                                    <p:animEffect transition="in" filter="box(in)">
                                      <p:cBhvr>
                                        <p:cTn id="47" dur="500"/>
                                        <p:tgtEl>
                                          <p:spTgt spid="39946"/>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39947"/>
                                        </p:tgtEl>
                                        <p:attrNameLst>
                                          <p:attrName>style.visibility</p:attrName>
                                        </p:attrNameLst>
                                      </p:cBhvr>
                                      <p:to>
                                        <p:strVal val="visible"/>
                                      </p:to>
                                    </p:set>
                                    <p:animEffect transition="in" filter="diamond(in)">
                                      <p:cBhvr>
                                        <p:cTn id="52" dur="2000"/>
                                        <p:tgtEl>
                                          <p:spTgt spid="399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p:bldP spid="39942" grpId="0"/>
      <p:bldP spid="39943" grpId="0"/>
      <p:bldP spid="39944" grpId="0"/>
      <p:bldP spid="39945" grpId="0"/>
      <p:bldP spid="39947"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7" name="Rectangle 3"/>
          <p:cNvSpPr/>
          <p:nvPr/>
        </p:nvSpPr>
        <p:spPr>
          <a:xfrm>
            <a:off x="2843213" y="404813"/>
            <a:ext cx="1884362" cy="1108075"/>
          </a:xfrm>
          <a:prstGeom prst="rect">
            <a:avLst/>
          </a:prstGeom>
          <a:noFill/>
          <a:ln w="9525">
            <a:noFill/>
          </a:ln>
        </p:spPr>
        <p:txBody>
          <a:bodyPr wrap="none">
            <a:spAutoFit/>
          </a:bodyPr>
          <a:p>
            <a:pPr lvl="0" eaLnBrk="1" hangingPunct="1"/>
            <a:r>
              <a:rPr lang="zh-CN" altLang="en-US" sz="6600" b="1" dirty="0">
                <a:solidFill>
                  <a:srgbClr val="221C00"/>
                </a:solidFill>
                <a:latin typeface="Tahoma" panose="020B0604030504040204" pitchFamily="2" charset="0"/>
                <a:ea typeface="黑体" panose="02010609060101010101" charset="-122"/>
              </a:rPr>
              <a:t>总结</a:t>
            </a:r>
            <a:endParaRPr lang="zh-CN" altLang="en-US" sz="6600" b="1" dirty="0">
              <a:solidFill>
                <a:srgbClr val="221C00"/>
              </a:solidFill>
              <a:latin typeface="Tahoma" panose="020B0604030504040204" pitchFamily="2" charset="0"/>
              <a:ea typeface="黑体" panose="02010609060101010101" charset="-122"/>
            </a:endParaRPr>
          </a:p>
        </p:txBody>
      </p:sp>
      <p:sp>
        <p:nvSpPr>
          <p:cNvPr id="43024" name="文本框 43023"/>
          <p:cNvSpPr txBox="1"/>
          <p:nvPr/>
        </p:nvSpPr>
        <p:spPr>
          <a:xfrm>
            <a:off x="1042035" y="1920240"/>
            <a:ext cx="7059930" cy="3017520"/>
          </a:xfrm>
          <a:prstGeom prst="rect">
            <a:avLst/>
          </a:prstGeom>
          <a:solidFill>
            <a:schemeClr val="bg1"/>
          </a:solidFill>
          <a:ln w="9525" cap="flat" cmpd="sng">
            <a:solidFill>
              <a:srgbClr val="FF33CC"/>
            </a:solidFill>
            <a:prstDash val="solid"/>
            <a:miter/>
            <a:headEnd type="none" w="med" len="med"/>
            <a:tailEnd type="none" w="med" len="med"/>
          </a:ln>
        </p:spPr>
        <p:txBody>
          <a:bodyPr wrap="square">
            <a:spAutoFit/>
          </a:bodyPr>
          <a:p>
            <a:pPr lvl="0" eaLnBrk="1" hangingPunct="1"/>
            <a:r>
              <a:rPr lang="zh-CN" altLang="en-US" sz="3200" b="1">
                <a:solidFill>
                  <a:srgbClr val="221C00"/>
                </a:solidFill>
                <a:latin typeface="Times New Roman" panose="02020603050405020304" pitchFamily="18" charset="0"/>
                <a:ea typeface="黑体" panose="02010609060101010101" charset="-122"/>
              </a:rPr>
              <a:t>中心：</a:t>
            </a:r>
            <a:r>
              <a:rPr lang="zh-CN" altLang="en-US" sz="3200" b="1">
                <a:solidFill>
                  <a:srgbClr val="FF0000"/>
                </a:solidFill>
                <a:latin typeface="Times New Roman" panose="02020603050405020304" pitchFamily="18" charset="0"/>
                <a:ea typeface="黑体" panose="02010609060101010101" charset="-122"/>
              </a:rPr>
              <a:t> </a:t>
            </a:r>
            <a:endParaRPr lang="zh-CN" altLang="en-US" sz="3200" b="1">
              <a:solidFill>
                <a:srgbClr val="FF0000"/>
              </a:solidFill>
              <a:latin typeface="Times New Roman" panose="02020603050405020304" pitchFamily="18" charset="0"/>
              <a:ea typeface="黑体" panose="02010609060101010101" charset="-122"/>
            </a:endParaRPr>
          </a:p>
          <a:p>
            <a:pPr lvl="0" eaLnBrk="1" hangingPunct="1"/>
            <a:r>
              <a:rPr lang="zh-CN" altLang="en-US" sz="3200" b="1">
                <a:solidFill>
                  <a:srgbClr val="FF0000"/>
                </a:solidFill>
                <a:latin typeface="Times New Roman" panose="02020603050405020304" pitchFamily="18" charset="0"/>
                <a:ea typeface="黑体" panose="02010609060101010101" charset="-122"/>
              </a:rPr>
              <a:t>       本文就中国学生的现状，指出格物致知的重要性和真正意义，希望我们这一代要培养实验的精神。文章用</a:t>
            </a:r>
            <a:r>
              <a:rPr lang="zh-CN" altLang="en-US" sz="3200" b="1">
                <a:latin typeface="Times New Roman" panose="02020603050405020304" pitchFamily="18" charset="0"/>
                <a:ea typeface="黑体" panose="02010609060101010101" charset="-122"/>
              </a:rPr>
              <a:t>举事例讲道理</a:t>
            </a:r>
            <a:r>
              <a:rPr lang="zh-CN" altLang="en-US" sz="3200" b="1">
                <a:solidFill>
                  <a:srgbClr val="FF0000"/>
                </a:solidFill>
                <a:latin typeface="Times New Roman" panose="02020603050405020304" pitchFamily="18" charset="0"/>
                <a:ea typeface="黑体" panose="02010609060101010101" charset="-122"/>
              </a:rPr>
              <a:t>论证了中心论点</a:t>
            </a:r>
            <a:r>
              <a:rPr lang="en-US" altLang="zh-CN" sz="3200" b="1">
                <a:solidFill>
                  <a:srgbClr val="FF0000"/>
                </a:solidFill>
                <a:latin typeface="Times New Roman" panose="02020603050405020304" pitchFamily="18" charset="0"/>
                <a:ea typeface="黑体" panose="02010609060101010101" charset="-122"/>
              </a:rPr>
              <a:t>——</a:t>
            </a:r>
            <a:r>
              <a:rPr lang="zh-CN" altLang="en-US" sz="3200" b="1" u="sng">
                <a:solidFill>
                  <a:srgbClr val="0000FF"/>
                </a:solidFill>
                <a:latin typeface="Times New Roman" panose="02020603050405020304" pitchFamily="18" charset="0"/>
                <a:ea typeface="黑体" panose="02010609060101010101" charset="-122"/>
              </a:rPr>
              <a:t>应有格物致知的精神。</a:t>
            </a:r>
            <a:endParaRPr lang="zh-CN" altLang="en-US" sz="3200" b="1" u="sng">
              <a:solidFill>
                <a:srgbClr val="0000FF"/>
              </a:solidFill>
              <a:latin typeface="Times New Roman" panose="02020603050405020304" pitchFamily="18" charset="0"/>
              <a:ea typeface="黑体" panose="02010609060101010101"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3024"/>
                                        </p:tgtEl>
                                        <p:attrNameLst>
                                          <p:attrName>style.visibility</p:attrName>
                                        </p:attrNameLst>
                                      </p:cBhvr>
                                      <p:to>
                                        <p:strVal val="visible"/>
                                      </p:to>
                                    </p:set>
                                    <p:animEffect transition="in" filter="box(in)">
                                      <p:cBhvr>
                                        <p:cTn id="7" dur="500"/>
                                        <p:tgtEl>
                                          <p:spTgt spid="430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24"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2" name="文本框 40961"/>
          <p:cNvSpPr txBox="1"/>
          <p:nvPr/>
        </p:nvSpPr>
        <p:spPr>
          <a:xfrm>
            <a:off x="6156325" y="6223000"/>
            <a:ext cx="184150" cy="396875"/>
          </a:xfrm>
          <a:prstGeom prst="rect">
            <a:avLst/>
          </a:prstGeom>
          <a:noFill/>
          <a:ln w="9525">
            <a:noFill/>
          </a:ln>
        </p:spPr>
        <p:txBody>
          <a:bodyPr wrap="none" anchor="t">
            <a:spAutoFit/>
          </a:bodyPr>
          <a:p>
            <a:pPr lvl="0" eaLnBrk="1" hangingPunct="1"/>
            <a:endParaRPr lang="en-US" altLang="en-US" sz="2000" dirty="0">
              <a:solidFill>
                <a:schemeClr val="bg1"/>
              </a:solidFill>
              <a:latin typeface="Arial" panose="020B0604020202020204" pitchFamily="34" charset="0"/>
              <a:ea typeface="宋体" panose="02010600030101010101" pitchFamily="2" charset="-122"/>
            </a:endParaRPr>
          </a:p>
        </p:txBody>
      </p:sp>
      <p:pic>
        <p:nvPicPr>
          <p:cNvPr id="40963" name="图片 40962" descr="ANM-001"/>
          <p:cNvPicPr>
            <a:picLocks noChangeAspect="1"/>
          </p:cNvPicPr>
          <p:nvPr/>
        </p:nvPicPr>
        <p:blipFill>
          <a:blip r:embed="rId1"/>
          <a:stretch>
            <a:fillRect/>
          </a:stretch>
        </p:blipFill>
        <p:spPr>
          <a:xfrm>
            <a:off x="3059113" y="692150"/>
            <a:ext cx="809625" cy="742950"/>
          </a:xfrm>
          <a:prstGeom prst="rect">
            <a:avLst/>
          </a:prstGeom>
          <a:noFill/>
          <a:ln w="9525">
            <a:noFill/>
          </a:ln>
        </p:spPr>
      </p:pic>
      <p:sp>
        <p:nvSpPr>
          <p:cNvPr id="40964" name="文本框 40963"/>
          <p:cNvSpPr txBox="1"/>
          <p:nvPr/>
        </p:nvSpPr>
        <p:spPr>
          <a:xfrm>
            <a:off x="684213" y="1700213"/>
            <a:ext cx="8066087" cy="3381375"/>
          </a:xfrm>
          <a:prstGeom prst="rect">
            <a:avLst/>
          </a:prstGeom>
          <a:noFill/>
          <a:ln w="9525">
            <a:noFill/>
          </a:ln>
        </p:spPr>
        <p:txBody>
          <a:bodyPr>
            <a:spAutoFit/>
          </a:bodyPr>
          <a:p>
            <a:pPr lvl="0" eaLnBrk="1" hangingPunct="1">
              <a:spcBef>
                <a:spcPct val="50000"/>
              </a:spcBef>
            </a:pPr>
            <a:r>
              <a:rPr lang="en-US" altLang="zh-CN" sz="5400" b="1">
                <a:solidFill>
                  <a:srgbClr val="FF3300"/>
                </a:solidFill>
                <a:latin typeface="Arial" panose="020B0604020202020204" pitchFamily="34" charset="0"/>
                <a:ea typeface="宋体" panose="02010600030101010101" pitchFamily="2" charset="-122"/>
              </a:rPr>
              <a:t>     </a:t>
            </a:r>
            <a:r>
              <a:rPr lang="zh-CN" altLang="en-US" sz="5400" b="1">
                <a:solidFill>
                  <a:srgbClr val="FF3300"/>
                </a:solidFill>
                <a:latin typeface="Arial" panose="020B0604020202020204" pitchFamily="34" charset="0"/>
                <a:ea typeface="宋体" panose="02010600030101010101" pitchFamily="2" charset="-122"/>
              </a:rPr>
              <a:t>要实现你的目标</a:t>
            </a:r>
            <a:r>
              <a:rPr lang="en-US" altLang="zh-CN" sz="5400" b="1">
                <a:solidFill>
                  <a:srgbClr val="FF3300"/>
                </a:solidFill>
                <a:latin typeface="Arial" panose="020B0604020202020204" pitchFamily="34" charset="0"/>
                <a:ea typeface="宋体" panose="02010600030101010101" pitchFamily="2" charset="-122"/>
              </a:rPr>
              <a:t>,</a:t>
            </a:r>
            <a:r>
              <a:rPr lang="zh-CN" altLang="en-US" sz="5400" b="1">
                <a:solidFill>
                  <a:srgbClr val="FF3300"/>
                </a:solidFill>
                <a:latin typeface="Arial" panose="020B0604020202020204" pitchFamily="34" charset="0"/>
                <a:ea typeface="宋体" panose="02010600030101010101" pitchFamily="2" charset="-122"/>
              </a:rPr>
              <a:t>最重要的是好奇心</a:t>
            </a:r>
            <a:r>
              <a:rPr lang="en-US" altLang="zh-CN" sz="5400" b="1">
                <a:solidFill>
                  <a:srgbClr val="FF3300"/>
                </a:solidFill>
                <a:latin typeface="Arial" panose="020B0604020202020204" pitchFamily="34" charset="0"/>
                <a:ea typeface="宋体" panose="02010600030101010101" pitchFamily="2" charset="-122"/>
              </a:rPr>
              <a:t>,</a:t>
            </a:r>
            <a:r>
              <a:rPr lang="zh-CN" altLang="en-US" sz="5400" b="1">
                <a:solidFill>
                  <a:srgbClr val="FF3300"/>
                </a:solidFill>
                <a:latin typeface="Arial" panose="020B0604020202020204" pitchFamily="34" charset="0"/>
                <a:ea typeface="宋体" panose="02010600030101010101" pitchFamily="2" charset="-122"/>
              </a:rPr>
              <a:t>并且永远对自己充满信心</a:t>
            </a:r>
            <a:r>
              <a:rPr lang="en-US" altLang="zh-CN" sz="5400" b="1">
                <a:solidFill>
                  <a:srgbClr val="FF3300"/>
                </a:solidFill>
                <a:latin typeface="Arial" panose="020B0604020202020204" pitchFamily="34" charset="0"/>
                <a:ea typeface="宋体" panose="02010600030101010101" pitchFamily="2" charset="-122"/>
              </a:rPr>
              <a:t>,</a:t>
            </a:r>
            <a:r>
              <a:rPr lang="zh-CN" altLang="en-US" sz="5400" b="1">
                <a:solidFill>
                  <a:srgbClr val="FF3300"/>
                </a:solidFill>
                <a:latin typeface="Arial" panose="020B0604020202020204" pitchFamily="34" charset="0"/>
                <a:ea typeface="宋体" panose="02010600030101010101" pitchFamily="2" charset="-122"/>
              </a:rPr>
              <a:t>大胆尝试</a:t>
            </a:r>
            <a:r>
              <a:rPr lang="en-US" altLang="zh-CN" sz="5400" b="1">
                <a:solidFill>
                  <a:srgbClr val="FF3300"/>
                </a:solidFill>
                <a:latin typeface="Arial" panose="020B0604020202020204" pitchFamily="34" charset="0"/>
                <a:ea typeface="宋体" panose="02010600030101010101" pitchFamily="2" charset="-122"/>
              </a:rPr>
              <a:t>,</a:t>
            </a:r>
            <a:r>
              <a:rPr lang="zh-CN" altLang="en-US" sz="5400" b="1">
                <a:solidFill>
                  <a:srgbClr val="FF3300"/>
                </a:solidFill>
                <a:latin typeface="Arial" panose="020B0604020202020204" pitchFamily="34" charset="0"/>
                <a:ea typeface="宋体" panose="02010600030101010101" pitchFamily="2" charset="-122"/>
              </a:rPr>
              <a:t>做你自己认为最正确的事</a:t>
            </a:r>
            <a:r>
              <a:rPr lang="en-US" altLang="zh-CN" sz="5400" b="1">
                <a:solidFill>
                  <a:srgbClr val="FF3300"/>
                </a:solidFill>
                <a:latin typeface="Arial" panose="020B0604020202020204" pitchFamily="34" charset="0"/>
                <a:ea typeface="宋体" panose="02010600030101010101" pitchFamily="2" charset="-122"/>
              </a:rPr>
              <a:t>.</a:t>
            </a:r>
            <a:endParaRPr lang="en-US" altLang="zh-CN" sz="5400" b="1">
              <a:solidFill>
                <a:srgbClr val="FF3300"/>
              </a:solidFill>
              <a:latin typeface="Arial" panose="020B0604020202020204" pitchFamily="34" charset="0"/>
              <a:ea typeface="宋体" panose="02010600030101010101" pitchFamily="2" charset="-122"/>
            </a:endParaRPr>
          </a:p>
        </p:txBody>
      </p:sp>
      <p:sp>
        <p:nvSpPr>
          <p:cNvPr id="40965" name="文本框 40964"/>
          <p:cNvSpPr txBox="1"/>
          <p:nvPr/>
        </p:nvSpPr>
        <p:spPr>
          <a:xfrm>
            <a:off x="4356100" y="5661025"/>
            <a:ext cx="3457575" cy="762000"/>
          </a:xfrm>
          <a:prstGeom prst="rect">
            <a:avLst/>
          </a:prstGeom>
          <a:noFill/>
          <a:ln w="9525">
            <a:noFill/>
          </a:ln>
        </p:spPr>
        <p:txBody>
          <a:bodyPr>
            <a:spAutoFit/>
          </a:bodyPr>
          <a:p>
            <a:pPr lvl="0" eaLnBrk="1" hangingPunct="1">
              <a:spcBef>
                <a:spcPct val="50000"/>
              </a:spcBef>
            </a:pPr>
            <a:r>
              <a:rPr lang="en-US" altLang="zh-CN" sz="4400" b="1">
                <a:solidFill>
                  <a:srgbClr val="FF33CC"/>
                </a:solidFill>
                <a:latin typeface="Arial" panose="020B0604020202020204" pitchFamily="34" charset="0"/>
                <a:ea typeface="宋体" panose="02010600030101010101" pitchFamily="2" charset="-122"/>
              </a:rPr>
              <a:t>--------</a:t>
            </a:r>
            <a:r>
              <a:rPr lang="zh-CN" altLang="en-US" sz="4400" b="1">
                <a:solidFill>
                  <a:srgbClr val="FF33CC"/>
                </a:solidFill>
                <a:latin typeface="Arial" panose="020B0604020202020204" pitchFamily="34" charset="0"/>
                <a:ea typeface="宋体" panose="02010600030101010101" pitchFamily="2" charset="-122"/>
              </a:rPr>
              <a:t>丁肇中</a:t>
            </a:r>
            <a:endParaRPr lang="zh-CN" altLang="en-US" sz="4400" b="1">
              <a:solidFill>
                <a:srgbClr val="FF33CC"/>
              </a:solidFill>
              <a:latin typeface="Arial" panose="020B0604020202020204" pitchFamily="34" charset="0"/>
              <a:ea typeface="宋体" panose="0201060003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nodePh="1">
                                  <p:stCondLst>
                                    <p:cond delay="0"/>
                                  </p:stCondLst>
                                  <p:endCondLst>
                                    <p:cond evt="begin" delay="0">
                                      <p:tn val="5"/>
                                    </p:cond>
                                  </p:endCondLst>
                                  <p:childTnLst>
                                    <p:set>
                                      <p:cBhvr>
                                        <p:cTn id="6" dur="1" fill="hold">
                                          <p:stCondLst>
                                            <p:cond delay="0"/>
                                          </p:stCondLst>
                                        </p:cTn>
                                        <p:tgtEl>
                                          <p:spTgt spid="40962"/>
                                        </p:tgtEl>
                                        <p:attrNameLst>
                                          <p:attrName>style.visibility</p:attrName>
                                        </p:attrNameLst>
                                      </p:cBhvr>
                                      <p:to>
                                        <p:strVal val="visible"/>
                                      </p:to>
                                    </p:set>
                                    <p:animEffect transition="in" filter="randombar(horizontal)">
                                      <p:cBhvr>
                                        <p:cTn id="7" dur="500"/>
                                        <p:tgtEl>
                                          <p:spTgt spid="40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1986" name="图片 41985" descr="2003101711585844599"/>
          <p:cNvPicPr>
            <a:picLocks noChangeAspect="1"/>
          </p:cNvPicPr>
          <p:nvPr/>
        </p:nvPicPr>
        <p:blipFill>
          <a:blip r:embed="rId1"/>
          <a:stretch>
            <a:fillRect/>
          </a:stretch>
        </p:blipFill>
        <p:spPr>
          <a:xfrm>
            <a:off x="0" y="0"/>
            <a:ext cx="9144000" cy="6858000"/>
          </a:xfrm>
          <a:prstGeom prst="rect">
            <a:avLst/>
          </a:prstGeom>
          <a:noFill/>
          <a:ln w="9525">
            <a:noFill/>
          </a:ln>
        </p:spPr>
      </p:pic>
      <p:sp>
        <p:nvSpPr>
          <p:cNvPr id="41987" name="矩形 41986"/>
          <p:cNvSpPr/>
          <p:nvPr/>
        </p:nvSpPr>
        <p:spPr>
          <a:xfrm>
            <a:off x="611188" y="620713"/>
            <a:ext cx="7416800" cy="5400675"/>
          </a:xfrm>
          <a:prstGeom prst="rect">
            <a:avLst/>
          </a:prstGeom>
        </p:spPr>
        <p:txBody>
          <a:bodyPr wrap="none" fromWordArt="1">
            <a:prstTxWarp prst="textSlantUp">
              <a:avLst>
                <a:gd name="adj" fmla="val 32056"/>
              </a:avLst>
            </a:prstTxWarp>
            <a:normAutofit/>
          </a:bodyPr>
          <a:p>
            <a:pPr algn="ctr"/>
            <a:r>
              <a:rPr lang="zh-CN" altLang="en-US" sz="9600" b="1">
                <a:ln w="9525" cap="flat" cmpd="sng">
                  <a:solidFill>
                    <a:srgbClr val="CC99FF"/>
                  </a:solidFill>
                  <a:prstDash val="soli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alpha val="79999"/>
                    </a:srgbClr>
                  </a:outerShdw>
                </a:effectLst>
                <a:latin typeface="黑体" panose="02010609060101010101" charset="-122"/>
                <a:ea typeface="黑体" panose="02010609060101010101" charset="-122"/>
              </a:rPr>
              <a:t>再见</a:t>
            </a:r>
            <a:endParaRPr lang="zh-CN" altLang="en-US" sz="9600" b="1">
              <a:ln w="9525" cap="flat" cmpd="sng">
                <a:solidFill>
                  <a:srgbClr val="CC99FF"/>
                </a:solidFill>
                <a:prstDash val="soli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alpha val="79999"/>
                  </a:srgbClr>
                </a:outerShdw>
              </a:effectLst>
              <a:latin typeface="黑体" panose="02010609060101010101" charset="-122"/>
              <a:ea typeface="黑体" panose="02010609060101010101" charset="-122"/>
            </a:endParaRPr>
          </a:p>
        </p:txBody>
      </p:sp>
    </p:spTree>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标题 5"/>
          <p:cNvSpPr>
            <a:spLocks noGrp="1"/>
          </p:cNvSpPr>
          <p:nvPr>
            <p:ph type="title"/>
          </p:nvPr>
        </p:nvSpPr>
        <p:spPr/>
        <p:txBody>
          <a:bodyPr/>
          <a:p>
            <a:endParaRPr lang="zh-CN" altLang="en-US"/>
          </a:p>
        </p:txBody>
      </p:sp>
      <p:sp>
        <p:nvSpPr>
          <p:cNvPr id="7" name="内容占位符 6"/>
          <p:cNvSpPr>
            <a:spLocks noGrp="1"/>
          </p:cNvSpPr>
          <p:nvPr>
            <p:ph idx="1"/>
          </p:nvPr>
        </p:nvSpPr>
        <p:spPr/>
        <p:txBody>
          <a:bodyPr/>
          <a:p>
            <a:endParaRPr lang="zh-CN" altLang="en-US"/>
          </a:p>
        </p:txBody>
      </p:sp>
    </p:spTree>
  </p:cSld>
  <p:clrMapOvr>
    <a:masterClrMapping/>
  </p:clrMapOvr>
  <p:transition>
    <p:fade/>
  </p:transition>
</p:sld>
</file>

<file path=ppt/theme/theme1.xml><?xml version="1.0" encoding="utf-8"?>
<a:theme xmlns:a="http://schemas.openxmlformats.org/drawingml/2006/main" name="蓝调晶格">
  <a:themeElements>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fontScheme name="">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3336</Words>
  <Application>WPS 演示</Application>
  <PresentationFormat>宽屏</PresentationFormat>
  <Paragraphs>193</Paragraphs>
  <Slides>24</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Arial</vt:lpstr>
      <vt:lpstr>宋体</vt:lpstr>
      <vt:lpstr>Wingdings</vt:lpstr>
      <vt:lpstr>Times New Roman</vt:lpstr>
      <vt:lpstr>经典超圆简</vt:lpstr>
      <vt:lpstr>楷体_GB2312</vt:lpstr>
      <vt:lpstr>黑体</vt:lpstr>
      <vt:lpstr>隶书</vt:lpstr>
      <vt:lpstr>Tahoma</vt:lpstr>
      <vt:lpstr>Garamond</vt:lpstr>
      <vt:lpstr>新宋体</vt:lpstr>
      <vt:lpstr>微软雅黑</vt:lpstr>
      <vt:lpstr>Arial Unicode MS</vt:lpstr>
      <vt:lpstr>Calibri</vt:lpstr>
      <vt:lpstr>华文细黑</vt:lpstr>
      <vt:lpstr>蓝调晶格</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young</cp:lastModifiedBy>
  <cp:revision>5</cp:revision>
  <dcterms:created xsi:type="dcterms:W3CDTF">2017-09-25T13:46:00Z</dcterms:created>
  <dcterms:modified xsi:type="dcterms:W3CDTF">2017-10-10T03:20:10Z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2052-10.1.0.6750</vt:lpwstr>
  </property>
</Properties>
</file>