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4"/>
  </p:notesMasterIdLst>
  <p:sldIdLst>
    <p:sldId id="296" r:id="rId2"/>
    <p:sldId id="302" r:id="rId3"/>
    <p:sldId id="305" r:id="rId4"/>
    <p:sldId id="300" r:id="rId5"/>
    <p:sldId id="289" r:id="rId6"/>
    <p:sldId id="303" r:id="rId7"/>
    <p:sldId id="283" r:id="rId8"/>
    <p:sldId id="301" r:id="rId9"/>
    <p:sldId id="284" r:id="rId10"/>
    <p:sldId id="295" r:id="rId11"/>
    <p:sldId id="306" r:id="rId12"/>
    <p:sldId id="304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00"/>
    <a:srgbClr val="0000FF"/>
    <a:srgbClr val="333300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AF560-91C6-4C6F-8C95-8B110968EA73}" type="datetimeFigureOut">
              <a:rPr lang="zh-CN" altLang="en-US" smtClean="0"/>
              <a:pPr/>
              <a:t>2017/2/20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0C0BD-F498-428B-B58D-6E2520F04F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0C0BD-F498-428B-B58D-6E2520F04F27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0C0BD-F498-428B-B58D-6E2520F04F27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F61ECF6-5D64-47CA-9611-C554C5347D04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19464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5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376670-A4D5-41CA-BE3B-0CD91F8996C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B0E2E-066A-494E-93EF-BE5D3579DE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74C50-5D07-4BDD-BC49-B61D49931D5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711EA-8335-425D-87C9-2409AABBD6E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D17524-5FFE-4FB5-9F62-9AB42CD44C9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7DC26-37B0-4809-A123-E6F33F99897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58199-E587-4792-8C31-E677118A4D0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BB1CDD-662F-4384-B8BD-35662C238AE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2E8994-EB5B-4B47-9B00-6A5FE46CF91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72FEEF-8D4F-4A15-9766-89293BFEF81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fld id="{4A8C04E9-3076-4121-8A35-BEFC9B4D23D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WordArt 2"/>
          <p:cNvSpPr>
            <a:spLocks noChangeArrowheads="1" noChangeShapeType="1" noTextEdit="1"/>
          </p:cNvSpPr>
          <p:nvPr/>
        </p:nvSpPr>
        <p:spPr bwMode="auto">
          <a:xfrm>
            <a:off x="1331913" y="1341438"/>
            <a:ext cx="6170612" cy="388778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pic>
        <p:nvPicPr>
          <p:cNvPr id="58371" name="Picture 3" descr="花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816225"/>
            <a:ext cx="3024188" cy="2268538"/>
          </a:xfrm>
          <a:prstGeom prst="rect">
            <a:avLst/>
          </a:prstGeom>
          <a:noFill/>
        </p:spPr>
      </p:pic>
      <p:sp>
        <p:nvSpPr>
          <p:cNvPr id="58378" name="Text Box 10"/>
          <p:cNvSpPr txBox="1">
            <a:spLocks noChangeArrowheads="1"/>
          </p:cNvSpPr>
          <p:nvPr/>
        </p:nvSpPr>
        <p:spPr bwMode="auto">
          <a:xfrm>
            <a:off x="6443663" y="6021388"/>
            <a:ext cx="21900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2017</a:t>
            </a:r>
            <a:r>
              <a:rPr lang="zh-CN" altLang="en-US" dirty="0" smtClean="0">
                <a:solidFill>
                  <a:srgbClr val="FF0000"/>
                </a:solidFill>
              </a:rPr>
              <a:t>年</a:t>
            </a:r>
            <a:r>
              <a:rPr lang="en-US" altLang="zh-CN" dirty="0">
                <a:solidFill>
                  <a:srgbClr val="FF0000"/>
                </a:solidFill>
              </a:rPr>
              <a:t>2</a:t>
            </a:r>
            <a:r>
              <a:rPr lang="zh-CN" altLang="en-US" dirty="0" smtClean="0">
                <a:solidFill>
                  <a:srgbClr val="FF0000"/>
                </a:solidFill>
              </a:rPr>
              <a:t>月</a:t>
            </a:r>
            <a:r>
              <a:rPr lang="en-US" altLang="zh-CN" dirty="0" smtClean="0">
                <a:solidFill>
                  <a:srgbClr val="FF0000"/>
                </a:solidFill>
              </a:rPr>
              <a:t>18</a:t>
            </a:r>
            <a:r>
              <a:rPr lang="zh-CN" altLang="en-US" dirty="0" smtClean="0">
                <a:solidFill>
                  <a:srgbClr val="FF0000"/>
                </a:solidFill>
              </a:rPr>
              <a:t>日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8379" name="WordArt 11"/>
          <p:cNvSpPr>
            <a:spLocks noChangeArrowheads="1" noChangeShapeType="1" noTextEdit="1"/>
          </p:cNvSpPr>
          <p:nvPr/>
        </p:nvSpPr>
        <p:spPr bwMode="auto">
          <a:xfrm>
            <a:off x="3276600" y="5492750"/>
            <a:ext cx="2514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（第</a:t>
            </a:r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1</a:t>
            </a: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2771775" y="712788"/>
            <a:ext cx="2656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srgbClr val="0000CC"/>
                </a:solidFill>
              </a:rPr>
              <a:t>【</a:t>
            </a:r>
            <a:r>
              <a:rPr lang="zh-CN" altLang="en-US" sz="3200" dirty="0" smtClean="0">
                <a:solidFill>
                  <a:srgbClr val="0000CC"/>
                </a:solidFill>
              </a:rPr>
              <a:t>学习目标</a:t>
            </a:r>
            <a:r>
              <a:rPr lang="en-US" altLang="zh-CN" sz="3200" dirty="0" smtClean="0">
                <a:solidFill>
                  <a:srgbClr val="0000CC"/>
                </a:solidFill>
              </a:rPr>
              <a:t>】</a:t>
            </a:r>
            <a:endParaRPr lang="en-US" altLang="zh-CN" sz="3200" dirty="0">
              <a:solidFill>
                <a:srgbClr val="0000CC"/>
              </a:solidFill>
            </a:endParaRPr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1166813" y="2174875"/>
            <a:ext cx="54152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j-ea"/>
                <a:ea typeface="+mj-ea"/>
              </a:rPr>
              <a:t>1</a:t>
            </a:r>
            <a:r>
              <a:rPr lang="zh-CN" altLang="en-US" sz="2800" dirty="0">
                <a:latin typeface="+mj-ea"/>
                <a:ea typeface="+mj-ea"/>
              </a:rPr>
              <a:t>、知道金属有什么的化学性质；</a:t>
            </a: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1187450" y="3059113"/>
            <a:ext cx="767083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j-ea"/>
                <a:ea typeface="+mj-ea"/>
              </a:rPr>
              <a:t>2</a:t>
            </a:r>
            <a:r>
              <a:rPr lang="zh-CN" altLang="en-US" sz="2800" dirty="0">
                <a:latin typeface="+mj-ea"/>
                <a:ea typeface="+mj-ea"/>
              </a:rPr>
              <a:t>、通过实验知道判断</a:t>
            </a:r>
            <a:r>
              <a:rPr lang="zh-CN" altLang="en-US" sz="2800" dirty="0" smtClean="0">
                <a:latin typeface="+mj-ea"/>
                <a:ea typeface="+mj-ea"/>
              </a:rPr>
              <a:t>金属活动性顺序的一些</a:t>
            </a:r>
            <a:endParaRPr lang="en-US" altLang="zh-CN" sz="2800" dirty="0" smtClean="0">
              <a:latin typeface="+mj-ea"/>
              <a:ea typeface="+mj-ea"/>
            </a:endParaRPr>
          </a:p>
          <a:p>
            <a:r>
              <a:rPr lang="en-US" altLang="zh-CN" sz="2800" dirty="0">
                <a:latin typeface="+mj-ea"/>
                <a:ea typeface="+mj-ea"/>
              </a:rPr>
              <a:t> </a:t>
            </a:r>
            <a:r>
              <a:rPr lang="en-US" altLang="zh-CN" sz="2800" dirty="0" smtClean="0">
                <a:latin typeface="+mj-ea"/>
                <a:ea typeface="+mj-ea"/>
              </a:rPr>
              <a:t>  </a:t>
            </a:r>
            <a:r>
              <a:rPr lang="zh-CN" altLang="en-US" sz="2800" dirty="0" smtClean="0">
                <a:solidFill>
                  <a:srgbClr val="FF0000"/>
                </a:solidFill>
                <a:latin typeface="+mj-ea"/>
                <a:ea typeface="+mj-ea"/>
              </a:rPr>
              <a:t>实验</a:t>
            </a:r>
            <a:r>
              <a:rPr lang="zh-CN" altLang="en-US" sz="2800" dirty="0">
                <a:solidFill>
                  <a:srgbClr val="FF0000"/>
                </a:solidFill>
                <a:latin typeface="+mj-ea"/>
                <a:ea typeface="+mj-ea"/>
              </a:rPr>
              <a:t>依据</a:t>
            </a:r>
            <a:r>
              <a:rPr lang="zh-CN" altLang="en-US" sz="2800" dirty="0">
                <a:latin typeface="+mj-ea"/>
                <a:ea typeface="+mj-ea"/>
              </a:rPr>
              <a:t>；</a:t>
            </a: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1187450" y="4205288"/>
            <a:ext cx="64956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j-ea"/>
                <a:ea typeface="+mj-ea"/>
              </a:rPr>
              <a:t>3</a:t>
            </a:r>
            <a:r>
              <a:rPr lang="zh-CN" altLang="en-US" sz="2800" dirty="0">
                <a:latin typeface="+mj-ea"/>
                <a:ea typeface="+mj-ea"/>
              </a:rPr>
              <a:t>、学会</a:t>
            </a:r>
            <a:r>
              <a:rPr lang="zh-CN" altLang="en-US" sz="2800" dirty="0">
                <a:solidFill>
                  <a:srgbClr val="FF0000"/>
                </a:solidFill>
                <a:latin typeface="+mj-ea"/>
                <a:ea typeface="+mj-ea"/>
              </a:rPr>
              <a:t>设计实验</a:t>
            </a:r>
            <a:r>
              <a:rPr lang="zh-CN" altLang="en-US" sz="2800" dirty="0">
                <a:latin typeface="+mj-ea"/>
                <a:ea typeface="+mj-ea"/>
              </a:rPr>
              <a:t>证明金属活泼性</a:t>
            </a:r>
            <a:r>
              <a:rPr lang="zh-CN" altLang="en-US" sz="2800" dirty="0" smtClean="0">
                <a:latin typeface="+mj-ea"/>
                <a:ea typeface="+mj-ea"/>
              </a:rPr>
              <a:t>强弱；</a:t>
            </a:r>
            <a:endParaRPr lang="zh-CN" altLang="en-US" sz="2800" dirty="0">
              <a:latin typeface="+mj-ea"/>
              <a:ea typeface="+mj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214414" y="4903785"/>
            <a:ext cx="75009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+mj-ea"/>
                <a:ea typeface="+mj-ea"/>
              </a:rPr>
              <a:t>4</a:t>
            </a:r>
            <a:r>
              <a:rPr lang="zh-CN" altLang="en-US" sz="2800" dirty="0" smtClean="0">
                <a:latin typeface="+mj-ea"/>
                <a:ea typeface="+mj-ea"/>
              </a:rPr>
              <a:t>、在探究活动中，培养勤于思考、严谨求实、</a:t>
            </a:r>
            <a:endParaRPr lang="en-US" altLang="zh-CN" sz="2800" dirty="0" smtClean="0">
              <a:latin typeface="+mj-ea"/>
              <a:ea typeface="+mj-ea"/>
            </a:endParaRPr>
          </a:p>
          <a:p>
            <a:r>
              <a:rPr lang="en-US" altLang="zh-CN" sz="2800" dirty="0" smtClean="0">
                <a:latin typeface="+mj-ea"/>
                <a:ea typeface="+mj-ea"/>
              </a:rPr>
              <a:t>   </a:t>
            </a:r>
            <a:r>
              <a:rPr lang="zh-CN" altLang="en-US" sz="2800" dirty="0" smtClean="0">
                <a:latin typeface="+mj-ea"/>
                <a:ea typeface="+mj-ea"/>
              </a:rPr>
              <a:t>大胆实践的科学态度和善于合作的精神。</a:t>
            </a:r>
            <a:endParaRPr lang="zh-CN" altLang="en-US" sz="2800" dirty="0">
              <a:latin typeface="+mj-ea"/>
              <a:ea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642910" y="1619896"/>
            <a:ext cx="81439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 smtClean="0"/>
              <a:t>        你还记得下面</a:t>
            </a:r>
            <a:r>
              <a:rPr lang="en-US" altLang="zh-CN" sz="2800" dirty="0" smtClean="0"/>
              <a:t>3</a:t>
            </a:r>
            <a:r>
              <a:rPr lang="zh-CN" altLang="en-US" sz="2800" dirty="0" smtClean="0"/>
              <a:t>个化学实验吗</a:t>
            </a:r>
            <a:r>
              <a:rPr lang="en-US" altLang="zh-CN" sz="2800" dirty="0" smtClean="0"/>
              <a:t>?</a:t>
            </a:r>
            <a:r>
              <a:rPr lang="zh-CN" altLang="en-US" sz="2800" dirty="0" smtClean="0"/>
              <a:t>它们分别是金属与什么物质之间的化学反应？</a:t>
            </a:r>
            <a:endParaRPr lang="en-US" altLang="zh-CN" sz="2800" dirty="0" smtClean="0"/>
          </a:p>
        </p:txBody>
      </p:sp>
      <p:pic>
        <p:nvPicPr>
          <p:cNvPr id="6" name="图片 5" descr="图1-4　化学反应中伴随发生的一些现象.jpg"/>
          <p:cNvPicPr>
            <a:picLocks noChangeAspect="1"/>
          </p:cNvPicPr>
          <p:nvPr/>
        </p:nvPicPr>
        <p:blipFill>
          <a:blip r:embed="rId2"/>
          <a:srcRect l="24687" r="49451"/>
          <a:stretch>
            <a:fillRect/>
          </a:stretch>
        </p:blipFill>
        <p:spPr>
          <a:xfrm>
            <a:off x="3286116" y="2963157"/>
            <a:ext cx="2000264" cy="2751859"/>
          </a:xfrm>
          <a:prstGeom prst="rect">
            <a:avLst/>
          </a:prstGeom>
        </p:spPr>
      </p:pic>
      <p:pic>
        <p:nvPicPr>
          <p:cNvPr id="7" name="图片 6" descr="图5-4　铁钉与硫酸铜溶液的反应.jpg"/>
          <p:cNvPicPr>
            <a:picLocks noChangeAspect="1"/>
          </p:cNvPicPr>
          <p:nvPr/>
        </p:nvPicPr>
        <p:blipFill>
          <a:blip r:embed="rId3"/>
          <a:srcRect l="9420" r="9057"/>
          <a:stretch>
            <a:fillRect/>
          </a:stretch>
        </p:blipFill>
        <p:spPr>
          <a:xfrm>
            <a:off x="5286380" y="3143248"/>
            <a:ext cx="3595425" cy="2428892"/>
          </a:xfrm>
          <a:prstGeom prst="rect">
            <a:avLst/>
          </a:prstGeom>
        </p:spPr>
      </p:pic>
      <p:pic>
        <p:nvPicPr>
          <p:cNvPr id="8" name="图片 7" descr="图2-13　铁丝在空气中红热，在氧气中剧烈燃烧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14620"/>
            <a:ext cx="2990850" cy="308610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2928926" y="857232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CC"/>
                </a:solidFill>
              </a:rPr>
              <a:t>【</a:t>
            </a:r>
            <a:r>
              <a:rPr lang="zh-CN" altLang="en-US" sz="2800" dirty="0" smtClean="0">
                <a:solidFill>
                  <a:srgbClr val="0000CC"/>
                </a:solidFill>
              </a:rPr>
              <a:t>课前回顾</a:t>
            </a:r>
            <a:r>
              <a:rPr lang="en-US" altLang="zh-CN" sz="2800" dirty="0" smtClean="0">
                <a:solidFill>
                  <a:srgbClr val="0000CC"/>
                </a:solidFill>
              </a:rPr>
              <a:t>】</a:t>
            </a:r>
            <a:endParaRPr lang="zh-CN" altLang="en-US" dirty="0">
              <a:solidFill>
                <a:srgbClr val="0000CC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28728" y="5929330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图</a:t>
            </a:r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000496" y="5929330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图</a:t>
            </a:r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929454" y="5929330"/>
            <a:ext cx="78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图</a:t>
            </a:r>
            <a:r>
              <a:rPr lang="en-US" altLang="zh-CN" dirty="0" smtClean="0"/>
              <a:t>3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5" name="Text Box 9"/>
          <p:cNvSpPr txBox="1">
            <a:spLocks noChangeArrowheads="1"/>
          </p:cNvSpPr>
          <p:nvPr/>
        </p:nvSpPr>
        <p:spPr bwMode="auto">
          <a:xfrm>
            <a:off x="539750" y="549275"/>
            <a:ext cx="838996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【</a:t>
            </a:r>
            <a:r>
              <a:rPr lang="zh-CN" altLang="en-US" sz="2800" dirty="0"/>
              <a:t>思考</a:t>
            </a:r>
            <a:r>
              <a:rPr lang="en-US" altLang="zh-CN" sz="2800" dirty="0" smtClean="0"/>
              <a:t>】</a:t>
            </a:r>
            <a:r>
              <a:rPr lang="zh-CN" altLang="en-US" sz="2800" dirty="0" smtClean="0"/>
              <a:t>所有金属都可以与酸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（稀</a:t>
            </a:r>
            <a:r>
              <a:rPr lang="en-US" altLang="zh-CN" sz="2800" dirty="0" err="1" smtClean="0">
                <a:solidFill>
                  <a:srgbClr val="0000CC"/>
                </a:solidFill>
                <a:latin typeface="+mn-ea"/>
              </a:rPr>
              <a:t>HCl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或稀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H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</a:rPr>
              <a:t>2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SO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</a:rPr>
              <a:t>4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）</a:t>
            </a:r>
            <a:endParaRPr lang="en-US" altLang="zh-CN" sz="2800" dirty="0" smtClean="0">
              <a:solidFill>
                <a:srgbClr val="0000CC"/>
              </a:solidFill>
              <a:latin typeface="+mn-ea"/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        </a:t>
            </a:r>
            <a:r>
              <a:rPr lang="zh-CN" altLang="en-US" sz="2800" dirty="0" smtClean="0"/>
              <a:t>反应吗？</a:t>
            </a:r>
            <a:endParaRPr lang="zh-CN" altLang="en-US" sz="2800" dirty="0"/>
          </a:p>
        </p:txBody>
      </p:sp>
      <p:sp>
        <p:nvSpPr>
          <p:cNvPr id="65554" name="Rectangle 18"/>
          <p:cNvSpPr>
            <a:spLocks noChangeArrowheads="1"/>
          </p:cNvSpPr>
          <p:nvPr/>
        </p:nvSpPr>
        <p:spPr bwMode="auto">
          <a:xfrm>
            <a:off x="684212" y="1571612"/>
            <a:ext cx="2530465" cy="523220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【</a:t>
            </a:r>
            <a:r>
              <a:rPr lang="zh-CN" altLang="en-US" sz="2800" dirty="0">
                <a:solidFill>
                  <a:schemeClr val="bg1"/>
                </a:solidFill>
              </a:rPr>
              <a:t>活动探究</a:t>
            </a:r>
            <a:r>
              <a:rPr lang="en-US" altLang="zh-CN" sz="2800" dirty="0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65555" name="Rectangle 19"/>
          <p:cNvSpPr>
            <a:spLocks noChangeArrowheads="1"/>
          </p:cNvSpPr>
          <p:nvPr/>
        </p:nvSpPr>
        <p:spPr bwMode="auto">
          <a:xfrm>
            <a:off x="642910" y="2209796"/>
            <a:ext cx="807249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现在实验桌上有：镁条、锌片、铁钉、铜片四种金属，稀硫酸、稀盐酸</a:t>
            </a:r>
            <a:r>
              <a:rPr lang="zh-CN" altLang="en-US" sz="2800" dirty="0" smtClean="0">
                <a:solidFill>
                  <a:srgbClr val="FF0000"/>
                </a:solidFill>
              </a:rPr>
              <a:t>两种酸溶液</a:t>
            </a:r>
            <a:r>
              <a:rPr lang="zh-CN" altLang="en-US" sz="2800" dirty="0"/>
              <a:t>，试探究</a:t>
            </a:r>
            <a:r>
              <a:rPr lang="zh-CN" altLang="en-US" sz="2800" dirty="0" smtClean="0"/>
              <a:t>：</a:t>
            </a:r>
            <a:endParaRPr lang="en-US" altLang="zh-CN" sz="2800" dirty="0" smtClean="0"/>
          </a:p>
          <a:p>
            <a:r>
              <a:rPr lang="zh-CN" altLang="en-US" sz="2800" dirty="0" smtClean="0">
                <a:solidFill>
                  <a:srgbClr val="0000CC"/>
                </a:solidFill>
              </a:rPr>
              <a:t>镁</a:t>
            </a:r>
            <a:r>
              <a:rPr lang="zh-CN" altLang="en-US" sz="2800" dirty="0">
                <a:solidFill>
                  <a:srgbClr val="0000CC"/>
                </a:solidFill>
              </a:rPr>
              <a:t>、锌</a:t>
            </a:r>
            <a:r>
              <a:rPr lang="zh-CN" altLang="en-US" sz="2800" dirty="0" smtClean="0">
                <a:solidFill>
                  <a:srgbClr val="0000CC"/>
                </a:solidFill>
              </a:rPr>
              <a:t>、铁、铜四</a:t>
            </a:r>
            <a:r>
              <a:rPr lang="zh-CN" altLang="en-US" sz="2800" dirty="0">
                <a:solidFill>
                  <a:srgbClr val="0000CC"/>
                </a:solidFill>
              </a:rPr>
              <a:t>种</a:t>
            </a:r>
            <a:r>
              <a:rPr lang="zh-CN" altLang="en-US" sz="2800" dirty="0" smtClean="0">
                <a:solidFill>
                  <a:srgbClr val="0000CC"/>
                </a:solidFill>
              </a:rPr>
              <a:t>金属</a:t>
            </a:r>
            <a:r>
              <a:rPr lang="zh-CN" altLang="en-US" sz="2800" dirty="0" smtClean="0"/>
              <a:t>是否都可以与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稀</a:t>
            </a:r>
            <a:r>
              <a:rPr lang="en-US" altLang="zh-CN" sz="2800" dirty="0" err="1" smtClean="0">
                <a:solidFill>
                  <a:srgbClr val="0000CC"/>
                </a:solidFill>
                <a:latin typeface="+mn-ea"/>
              </a:rPr>
              <a:t>HCl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或稀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H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</a:rPr>
              <a:t>2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</a:rPr>
              <a:t>SO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</a:rPr>
              <a:t>4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反应</a:t>
            </a:r>
            <a:r>
              <a:rPr lang="zh-CN" altLang="en-US" sz="2800" dirty="0" smtClean="0">
                <a:solidFill>
                  <a:srgbClr val="0000CC"/>
                </a:solidFill>
              </a:rPr>
              <a:t>；</a:t>
            </a:r>
            <a:r>
              <a:rPr lang="zh-CN" altLang="en-US" sz="2800" dirty="0"/>
              <a:t>将实验现象记录在课本</a:t>
            </a:r>
            <a:r>
              <a:rPr lang="en-US" altLang="zh-CN" sz="2800" dirty="0" smtClean="0"/>
              <a:t>P</a:t>
            </a:r>
            <a:r>
              <a:rPr lang="en-US" altLang="zh-CN" sz="2800" baseline="-25000" dirty="0" smtClean="0"/>
              <a:t>10</a:t>
            </a:r>
            <a:r>
              <a:rPr lang="zh-CN" altLang="en-US" sz="2800" dirty="0" smtClean="0"/>
              <a:t>相应表格中。</a:t>
            </a:r>
            <a:endParaRPr lang="zh-CN" alt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500034" y="4214818"/>
            <a:ext cx="85011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*注意：</a:t>
            </a: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、第</a:t>
            </a: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3</a:t>
            </a:r>
            <a:r>
              <a:rPr lang="zh-CN" altLang="en-US" sz="2800" dirty="0" smtClean="0">
                <a:latin typeface="+mn-ea"/>
                <a:ea typeface="+mn-ea"/>
              </a:rPr>
              <a:t>实验大组实验金属与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盐酸</a:t>
            </a:r>
            <a:r>
              <a:rPr lang="zh-CN" altLang="en-US" sz="2800" dirty="0" smtClean="0">
                <a:latin typeface="+mn-ea"/>
                <a:ea typeface="+mn-ea"/>
              </a:rPr>
              <a:t>的实验，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zh-CN" altLang="en-US" sz="2800" dirty="0" smtClean="0">
                <a:latin typeface="+mn-ea"/>
                <a:ea typeface="+mn-ea"/>
              </a:rPr>
              <a:t>          第</a:t>
            </a:r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实验大组实验金属与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硫酸</a:t>
            </a:r>
            <a:r>
              <a:rPr lang="zh-CN" altLang="en-US" sz="2800" dirty="0" smtClean="0">
                <a:latin typeface="+mn-ea"/>
                <a:ea typeface="+mn-ea"/>
              </a:rPr>
              <a:t>的实验；</a:t>
            </a:r>
            <a:r>
              <a:rPr lang="en-US" altLang="zh-CN" sz="2800" dirty="0" smtClean="0">
                <a:latin typeface="+mn-ea"/>
                <a:ea typeface="+mn-ea"/>
              </a:rPr>
              <a:t>  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85918" y="5191796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、实验过程中金属需要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用砂纸打磨光亮</a:t>
            </a:r>
            <a:r>
              <a:rPr lang="zh-CN" altLang="en-US" sz="2800" dirty="0" smtClean="0">
                <a:latin typeface="+mn-ea"/>
                <a:ea typeface="+mn-ea"/>
              </a:rPr>
              <a:t>。</a:t>
            </a:r>
            <a:endParaRPr lang="en-US" altLang="zh-CN" sz="2800" dirty="0" smtClean="0">
              <a:latin typeface="+mn-ea"/>
              <a:ea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85918" y="5763300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3</a:t>
            </a:r>
            <a:r>
              <a:rPr lang="zh-CN" altLang="en-US" sz="2800" dirty="0" smtClean="0">
                <a:latin typeface="+mn-ea"/>
                <a:ea typeface="+mn-ea"/>
              </a:rPr>
              <a:t>、实验过程中注意节约药品和回收废液。</a:t>
            </a:r>
            <a:endParaRPr lang="en-US" altLang="zh-CN" sz="2800" dirty="0" smtClean="0"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54" grpId="0" animBg="1"/>
      <p:bldP spid="65555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29" name="Group 53"/>
          <p:cNvGraphicFramePr>
            <a:graphicFrameLocks noGrp="1"/>
          </p:cNvGraphicFramePr>
          <p:nvPr/>
        </p:nvGraphicFramePr>
        <p:xfrm>
          <a:off x="323850" y="1500174"/>
          <a:ext cx="8640763" cy="2728918"/>
        </p:xfrm>
        <a:graphic>
          <a:graphicData uri="http://schemas.openxmlformats.org/drawingml/2006/table">
            <a:tbl>
              <a:tblPr/>
              <a:tblGrid>
                <a:gridCol w="719138"/>
                <a:gridCol w="4465637"/>
                <a:gridCol w="3455988"/>
              </a:tblGrid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稀盐酸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(A)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反应的化学方程式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0204" name="Picture 28" descr="pic_217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289429"/>
            <a:ext cx="1127125" cy="2108200"/>
          </a:xfrm>
          <a:prstGeom prst="rect">
            <a:avLst/>
          </a:prstGeom>
          <a:noFill/>
        </p:spPr>
      </p:pic>
      <p:pic>
        <p:nvPicPr>
          <p:cNvPr id="50205" name="Picture 29" descr="pic_217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4289429"/>
            <a:ext cx="1211263" cy="2109787"/>
          </a:xfrm>
          <a:prstGeom prst="rect">
            <a:avLst/>
          </a:prstGeom>
          <a:noFill/>
        </p:spPr>
      </p:pic>
      <p:pic>
        <p:nvPicPr>
          <p:cNvPr id="50206" name="Picture 30" descr="pic_2175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4289429"/>
            <a:ext cx="1087438" cy="2109787"/>
          </a:xfrm>
          <a:prstGeom prst="rect">
            <a:avLst/>
          </a:prstGeom>
          <a:noFill/>
        </p:spPr>
      </p:pic>
      <p:pic>
        <p:nvPicPr>
          <p:cNvPr id="50207" name="Picture 31" descr="pic_2175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4289429"/>
            <a:ext cx="1254125" cy="2089150"/>
          </a:xfrm>
          <a:prstGeom prst="rect">
            <a:avLst/>
          </a:prstGeom>
          <a:noFill/>
        </p:spPr>
      </p:pic>
      <p:sp>
        <p:nvSpPr>
          <p:cNvPr id="50208" name="Text Box 32"/>
          <p:cNvSpPr txBox="1">
            <a:spLocks noChangeArrowheads="1"/>
          </p:cNvSpPr>
          <p:nvPr/>
        </p:nvSpPr>
        <p:spPr bwMode="auto">
          <a:xfrm>
            <a:off x="250825" y="6450036"/>
            <a:ext cx="1081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镁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09" name="Text Box 33"/>
          <p:cNvSpPr txBox="1">
            <a:spLocks noChangeArrowheads="1"/>
          </p:cNvSpPr>
          <p:nvPr/>
        </p:nvSpPr>
        <p:spPr bwMode="auto">
          <a:xfrm>
            <a:off x="1619250" y="6426224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锌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0" name="Text Box 34"/>
          <p:cNvSpPr txBox="1">
            <a:spLocks noChangeArrowheads="1"/>
          </p:cNvSpPr>
          <p:nvPr/>
        </p:nvSpPr>
        <p:spPr bwMode="auto">
          <a:xfrm>
            <a:off x="2987675" y="6450036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铁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1" name="Text Box 35"/>
          <p:cNvSpPr txBox="1">
            <a:spLocks noChangeArrowheads="1"/>
          </p:cNvSpPr>
          <p:nvPr/>
        </p:nvSpPr>
        <p:spPr bwMode="auto">
          <a:xfrm>
            <a:off x="4284663" y="6450036"/>
            <a:ext cx="1079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铜</a:t>
            </a:r>
            <a:r>
              <a:rPr kumimoji="1" lang="zh-CN" altLang="en-US" sz="1600" dirty="0" smtClean="0">
                <a:latin typeface="Arial Narrow" pitchFamily="34" charset="0"/>
              </a:rPr>
              <a:t>与盐酸</a:t>
            </a:r>
            <a:endParaRPr kumimoji="1" lang="zh-CN" altLang="en-US" sz="1600" dirty="0">
              <a:latin typeface="Arial Narrow" pitchFamily="34" charset="0"/>
            </a:endParaRP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14" name="Text Box 38"/>
          <p:cNvSpPr txBox="1">
            <a:spLocks noChangeArrowheads="1"/>
          </p:cNvSpPr>
          <p:nvPr/>
        </p:nvSpPr>
        <p:spPr bwMode="auto">
          <a:xfrm>
            <a:off x="1195388" y="2060575"/>
            <a:ext cx="49609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镁片表面有大量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50215" name="Text Box 39"/>
          <p:cNvSpPr txBox="1">
            <a:spLocks noChangeArrowheads="1"/>
          </p:cNvSpPr>
          <p:nvPr/>
        </p:nvSpPr>
        <p:spPr bwMode="auto">
          <a:xfrm>
            <a:off x="1195388" y="2610145"/>
            <a:ext cx="3663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/>
              <a:t>锌片表面有较多</a:t>
            </a:r>
            <a:r>
              <a:rPr lang="zh-CN" altLang="en-US" dirty="0">
                <a:solidFill>
                  <a:srgbClr val="FF0000"/>
                </a:solidFill>
              </a:rPr>
              <a:t>气泡冒出</a:t>
            </a:r>
            <a:endParaRPr lang="zh-CN" altLang="en-US" dirty="0"/>
          </a:p>
        </p:txBody>
      </p:sp>
      <p:sp>
        <p:nvSpPr>
          <p:cNvPr id="50216" name="Text Box 40"/>
          <p:cNvSpPr txBox="1">
            <a:spLocks noChangeArrowheads="1"/>
          </p:cNvSpPr>
          <p:nvPr/>
        </p:nvSpPr>
        <p:spPr bwMode="auto">
          <a:xfrm>
            <a:off x="1196975" y="3180062"/>
            <a:ext cx="3735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铁钉表面有少量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50217" name="Text Box 41"/>
          <p:cNvSpPr txBox="1">
            <a:spLocks noChangeArrowheads="1"/>
          </p:cNvSpPr>
          <p:nvPr/>
        </p:nvSpPr>
        <p:spPr bwMode="auto">
          <a:xfrm>
            <a:off x="1187450" y="3753153"/>
            <a:ext cx="2816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50230" name="Rectangle 54"/>
          <p:cNvSpPr>
            <a:spLocks noChangeArrowheads="1"/>
          </p:cNvSpPr>
          <p:nvPr/>
        </p:nvSpPr>
        <p:spPr bwMode="auto">
          <a:xfrm>
            <a:off x="3995738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【</a:t>
            </a:r>
            <a:r>
              <a:rPr lang="zh-CN" altLang="en-US" dirty="0">
                <a:solidFill>
                  <a:schemeClr val="bg1"/>
                </a:solidFill>
              </a:rPr>
              <a:t>活动探究</a:t>
            </a:r>
            <a:r>
              <a:rPr lang="en-US" altLang="zh-CN" dirty="0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50231" name="Text Box 55"/>
          <p:cNvSpPr txBox="1">
            <a:spLocks noChangeArrowheads="1"/>
          </p:cNvSpPr>
          <p:nvPr/>
        </p:nvSpPr>
        <p:spPr bwMode="auto">
          <a:xfrm>
            <a:off x="5724525" y="2060575"/>
            <a:ext cx="3419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Mg+2HCl=MgCl</a:t>
            </a:r>
            <a:r>
              <a:rPr lang="en-US" altLang="zh-CN" baseline="-25000"/>
              <a:t>2</a:t>
            </a:r>
            <a:r>
              <a:rPr lang="en-US" altLang="zh-CN"/>
              <a:t> 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2" name="Text Box 56"/>
          <p:cNvSpPr txBox="1">
            <a:spLocks noChangeArrowheads="1"/>
          </p:cNvSpPr>
          <p:nvPr/>
        </p:nvSpPr>
        <p:spPr bwMode="auto">
          <a:xfrm>
            <a:off x="5721350" y="2605382"/>
            <a:ext cx="3422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Zn +2HCl</a:t>
            </a:r>
            <a:r>
              <a:rPr lang="en-US" altLang="zh-CN" baseline="-25000"/>
              <a:t> </a:t>
            </a:r>
            <a:r>
              <a:rPr lang="en-US" altLang="zh-CN"/>
              <a:t>=ZnCl</a:t>
            </a:r>
            <a:r>
              <a:rPr lang="en-US" altLang="zh-CN" baseline="-25000"/>
              <a:t>2 </a:t>
            </a:r>
            <a:r>
              <a:rPr lang="en-US" altLang="zh-CN"/>
              <a:t>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3" name="Text Box 57"/>
          <p:cNvSpPr txBox="1">
            <a:spLocks noChangeArrowheads="1"/>
          </p:cNvSpPr>
          <p:nvPr/>
        </p:nvSpPr>
        <p:spPr bwMode="auto">
          <a:xfrm>
            <a:off x="5721350" y="3253087"/>
            <a:ext cx="34226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Fe +2HCl</a:t>
            </a:r>
            <a:r>
              <a:rPr lang="en-US" altLang="zh-CN" baseline="-25000"/>
              <a:t> </a:t>
            </a:r>
            <a:r>
              <a:rPr lang="en-US" altLang="zh-CN"/>
              <a:t>=FeCl</a:t>
            </a:r>
            <a:r>
              <a:rPr lang="en-US" altLang="zh-CN" baseline="-25000"/>
              <a:t>2 </a:t>
            </a:r>
            <a:r>
              <a:rPr lang="en-US" altLang="zh-CN"/>
              <a:t>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50234" name="Line 58"/>
          <p:cNvSpPr>
            <a:spLocks noChangeShapeType="1"/>
          </p:cNvSpPr>
          <p:nvPr/>
        </p:nvSpPr>
        <p:spPr bwMode="auto">
          <a:xfrm>
            <a:off x="6465888" y="3896028"/>
            <a:ext cx="1778000" cy="1444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15442" y="4643446"/>
            <a:ext cx="35623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0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50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0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0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2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0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0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5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0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502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502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14" grpId="0"/>
      <p:bldP spid="50215" grpId="0"/>
      <p:bldP spid="50216" grpId="0"/>
      <p:bldP spid="50217" grpId="0"/>
      <p:bldP spid="50231" grpId="0"/>
      <p:bldP spid="50232" grpId="0"/>
      <p:bldP spid="50233" grpId="0"/>
      <p:bldP spid="502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229" name="Group 53"/>
          <p:cNvGraphicFramePr>
            <a:graphicFrameLocks noGrp="1"/>
          </p:cNvGraphicFramePr>
          <p:nvPr/>
        </p:nvGraphicFramePr>
        <p:xfrm>
          <a:off x="323850" y="1500174"/>
          <a:ext cx="8640763" cy="2728918"/>
        </p:xfrm>
        <a:graphic>
          <a:graphicData uri="http://schemas.openxmlformats.org/drawingml/2006/table">
            <a:tbl>
              <a:tblPr/>
              <a:tblGrid>
                <a:gridCol w="719138"/>
                <a:gridCol w="4465637"/>
                <a:gridCol w="3455988"/>
              </a:tblGrid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金属与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稀硫酸</a:t>
                      </a:r>
                      <a:r>
                        <a:rPr kumimoji="0" lang="en-US" altLang="zh-CN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(B)</a:t>
                      </a: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：现象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反应的化学方程式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33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5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1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铜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50204" name="Picture 28" descr="pic_217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4289429"/>
            <a:ext cx="1127125" cy="2108200"/>
          </a:xfrm>
          <a:prstGeom prst="rect">
            <a:avLst/>
          </a:prstGeom>
          <a:noFill/>
        </p:spPr>
      </p:pic>
      <p:pic>
        <p:nvPicPr>
          <p:cNvPr id="50205" name="Picture 29" descr="pic_217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19250" y="4289429"/>
            <a:ext cx="1211263" cy="2109787"/>
          </a:xfrm>
          <a:prstGeom prst="rect">
            <a:avLst/>
          </a:prstGeom>
          <a:noFill/>
        </p:spPr>
      </p:pic>
      <p:pic>
        <p:nvPicPr>
          <p:cNvPr id="50206" name="Picture 30" descr="pic_2175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4289429"/>
            <a:ext cx="1087438" cy="2109787"/>
          </a:xfrm>
          <a:prstGeom prst="rect">
            <a:avLst/>
          </a:prstGeom>
          <a:noFill/>
        </p:spPr>
      </p:pic>
      <p:pic>
        <p:nvPicPr>
          <p:cNvPr id="50207" name="Picture 31" descr="pic_2175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638" y="4289429"/>
            <a:ext cx="1254125" cy="2089150"/>
          </a:xfrm>
          <a:prstGeom prst="rect">
            <a:avLst/>
          </a:prstGeom>
          <a:noFill/>
        </p:spPr>
      </p:pic>
      <p:sp>
        <p:nvSpPr>
          <p:cNvPr id="50208" name="Text Box 32"/>
          <p:cNvSpPr txBox="1">
            <a:spLocks noChangeArrowheads="1"/>
          </p:cNvSpPr>
          <p:nvPr/>
        </p:nvSpPr>
        <p:spPr bwMode="auto">
          <a:xfrm>
            <a:off x="250825" y="6450036"/>
            <a:ext cx="10810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>
                <a:latin typeface="Arial Narrow" pitchFamily="34" charset="0"/>
              </a:rPr>
              <a:t>镁与硫酸</a:t>
            </a:r>
          </a:p>
        </p:txBody>
      </p:sp>
      <p:sp>
        <p:nvSpPr>
          <p:cNvPr id="50209" name="Text Box 33"/>
          <p:cNvSpPr txBox="1">
            <a:spLocks noChangeArrowheads="1"/>
          </p:cNvSpPr>
          <p:nvPr/>
        </p:nvSpPr>
        <p:spPr bwMode="auto">
          <a:xfrm>
            <a:off x="1619250" y="6426224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 dirty="0">
                <a:latin typeface="Arial Narrow" pitchFamily="34" charset="0"/>
              </a:rPr>
              <a:t>锌与硫酸</a:t>
            </a:r>
          </a:p>
        </p:txBody>
      </p:sp>
      <p:sp>
        <p:nvSpPr>
          <p:cNvPr id="50210" name="Text Box 34"/>
          <p:cNvSpPr txBox="1">
            <a:spLocks noChangeArrowheads="1"/>
          </p:cNvSpPr>
          <p:nvPr/>
        </p:nvSpPr>
        <p:spPr bwMode="auto">
          <a:xfrm>
            <a:off x="2987675" y="6450036"/>
            <a:ext cx="10080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>
                <a:latin typeface="Arial Narrow" pitchFamily="34" charset="0"/>
              </a:rPr>
              <a:t>铁与硫酸</a:t>
            </a:r>
          </a:p>
        </p:txBody>
      </p:sp>
      <p:sp>
        <p:nvSpPr>
          <p:cNvPr id="50211" name="Text Box 35"/>
          <p:cNvSpPr txBox="1">
            <a:spLocks noChangeArrowheads="1"/>
          </p:cNvSpPr>
          <p:nvPr/>
        </p:nvSpPr>
        <p:spPr bwMode="auto">
          <a:xfrm>
            <a:off x="4284663" y="6450036"/>
            <a:ext cx="10795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1600">
                <a:latin typeface="Arial Narrow" pitchFamily="34" charset="0"/>
              </a:rPr>
              <a:t>铜与硫酸</a:t>
            </a:r>
          </a:p>
        </p:txBody>
      </p:sp>
      <p:sp>
        <p:nvSpPr>
          <p:cNvPr id="50213" name="Text Box 37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50230" name="Rectangle 54"/>
          <p:cNvSpPr>
            <a:spLocks noChangeArrowheads="1"/>
          </p:cNvSpPr>
          <p:nvPr/>
        </p:nvSpPr>
        <p:spPr bwMode="auto">
          <a:xfrm>
            <a:off x="3995738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】1</a:t>
            </a:r>
          </a:p>
        </p:txBody>
      </p:sp>
      <p:sp>
        <p:nvSpPr>
          <p:cNvPr id="22" name="Text Box 38"/>
          <p:cNvSpPr txBox="1">
            <a:spLocks noChangeArrowheads="1"/>
          </p:cNvSpPr>
          <p:nvPr/>
        </p:nvSpPr>
        <p:spPr bwMode="auto">
          <a:xfrm>
            <a:off x="1195388" y="2060575"/>
            <a:ext cx="49609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镁片表面有大量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24" name="Text Box 40"/>
          <p:cNvSpPr txBox="1">
            <a:spLocks noChangeArrowheads="1"/>
          </p:cNvSpPr>
          <p:nvPr/>
        </p:nvSpPr>
        <p:spPr bwMode="auto">
          <a:xfrm>
            <a:off x="1196975" y="3176890"/>
            <a:ext cx="37353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铁钉表面有少量</a:t>
            </a:r>
            <a:r>
              <a:rPr lang="zh-CN" altLang="en-US">
                <a:solidFill>
                  <a:srgbClr val="FF0000"/>
                </a:solidFill>
              </a:rPr>
              <a:t>气泡冒出</a:t>
            </a:r>
            <a:endParaRPr lang="zh-CN" altLang="en-US"/>
          </a:p>
        </p:txBody>
      </p:sp>
      <p:sp>
        <p:nvSpPr>
          <p:cNvPr id="25" name="Text Box 41"/>
          <p:cNvSpPr txBox="1">
            <a:spLocks noChangeArrowheads="1"/>
          </p:cNvSpPr>
          <p:nvPr/>
        </p:nvSpPr>
        <p:spPr bwMode="auto">
          <a:xfrm>
            <a:off x="1187450" y="3753153"/>
            <a:ext cx="28162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没有明显变化</a:t>
            </a:r>
          </a:p>
        </p:txBody>
      </p:sp>
      <p:sp>
        <p:nvSpPr>
          <p:cNvPr id="26" name="Text Box 53"/>
          <p:cNvSpPr txBox="1">
            <a:spLocks noChangeArrowheads="1"/>
          </p:cNvSpPr>
          <p:nvPr/>
        </p:nvSpPr>
        <p:spPr bwMode="auto">
          <a:xfrm>
            <a:off x="5503869" y="2071678"/>
            <a:ext cx="370340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/>
              <a:t>Mg+H</a:t>
            </a:r>
            <a:r>
              <a:rPr lang="en-US" altLang="zh-CN" baseline="-25000" dirty="0"/>
              <a:t>2</a:t>
            </a:r>
            <a:r>
              <a:rPr lang="en-US" altLang="zh-CN" dirty="0"/>
              <a:t>SO</a:t>
            </a:r>
            <a:r>
              <a:rPr lang="en-US" altLang="zh-CN" baseline="-25000" dirty="0"/>
              <a:t>4</a:t>
            </a:r>
            <a:r>
              <a:rPr lang="en-US" altLang="zh-CN" dirty="0"/>
              <a:t>=MgSO</a:t>
            </a:r>
            <a:r>
              <a:rPr lang="en-US" altLang="zh-CN" baseline="-25000" dirty="0"/>
              <a:t>4</a:t>
            </a:r>
            <a:r>
              <a:rPr lang="en-US" altLang="zh-CN" dirty="0"/>
              <a:t>+H</a:t>
            </a:r>
            <a:r>
              <a:rPr lang="en-US" altLang="zh-CN" baseline="-25000" dirty="0"/>
              <a:t>2</a:t>
            </a:r>
            <a:r>
              <a:rPr lang="en-US" altLang="zh-CN" dirty="0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27" name="Text Box 54"/>
          <p:cNvSpPr txBox="1">
            <a:spLocks noChangeArrowheads="1"/>
          </p:cNvSpPr>
          <p:nvPr/>
        </p:nvSpPr>
        <p:spPr bwMode="auto">
          <a:xfrm>
            <a:off x="5500694" y="2678116"/>
            <a:ext cx="37068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/>
              <a:t>Zn +H</a:t>
            </a:r>
            <a:r>
              <a:rPr lang="en-US" altLang="zh-CN" baseline="-25000"/>
              <a:t>2</a:t>
            </a:r>
            <a:r>
              <a:rPr lang="en-US" altLang="zh-CN"/>
              <a:t>SO</a:t>
            </a:r>
            <a:r>
              <a:rPr lang="en-US" altLang="zh-CN" baseline="-25000"/>
              <a:t>4 </a:t>
            </a:r>
            <a:r>
              <a:rPr lang="en-US" altLang="zh-CN"/>
              <a:t>=ZnSO</a:t>
            </a:r>
            <a:r>
              <a:rPr lang="en-US" altLang="zh-CN" baseline="-25000"/>
              <a:t>4 </a:t>
            </a:r>
            <a:r>
              <a:rPr lang="en-US" altLang="zh-CN"/>
              <a:t>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28" name="Text Box 55"/>
          <p:cNvSpPr txBox="1">
            <a:spLocks noChangeArrowheads="1"/>
          </p:cNvSpPr>
          <p:nvPr/>
        </p:nvSpPr>
        <p:spPr bwMode="auto">
          <a:xfrm>
            <a:off x="5500694" y="3186116"/>
            <a:ext cx="37068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/>
              <a:t>Fe +H</a:t>
            </a:r>
            <a:r>
              <a:rPr lang="en-US" altLang="zh-CN" baseline="-25000"/>
              <a:t>2</a:t>
            </a:r>
            <a:r>
              <a:rPr lang="en-US" altLang="zh-CN"/>
              <a:t>SO</a:t>
            </a:r>
            <a:r>
              <a:rPr lang="en-US" altLang="zh-CN" baseline="-25000"/>
              <a:t>4 </a:t>
            </a:r>
            <a:r>
              <a:rPr lang="en-US" altLang="zh-CN"/>
              <a:t>=FeSO</a:t>
            </a:r>
            <a:r>
              <a:rPr lang="en-US" altLang="zh-CN" baseline="-25000"/>
              <a:t>4 </a:t>
            </a:r>
            <a:r>
              <a:rPr lang="en-US" altLang="zh-CN"/>
              <a:t>+H</a:t>
            </a:r>
            <a:r>
              <a:rPr lang="en-US" altLang="zh-CN" baseline="-25000"/>
              <a:t>2</a:t>
            </a:r>
            <a:r>
              <a:rPr lang="en-US" altLang="zh-CN">
                <a:solidFill>
                  <a:srgbClr val="FF0000"/>
                </a:solidFill>
              </a:rPr>
              <a:t>↑</a:t>
            </a:r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>
            <a:off x="6245232" y="3900492"/>
            <a:ext cx="1925634" cy="1714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0" name="Text Box 39"/>
          <p:cNvSpPr txBox="1">
            <a:spLocks noChangeArrowheads="1"/>
          </p:cNvSpPr>
          <p:nvPr/>
        </p:nvSpPr>
        <p:spPr bwMode="auto">
          <a:xfrm>
            <a:off x="1195388" y="2610145"/>
            <a:ext cx="3663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dirty="0"/>
              <a:t>锌片表面有较多</a:t>
            </a:r>
            <a:r>
              <a:rPr lang="zh-CN" altLang="en-US" dirty="0">
                <a:solidFill>
                  <a:srgbClr val="FF0000"/>
                </a:solidFill>
              </a:rPr>
              <a:t>气泡冒出</a:t>
            </a:r>
            <a:endParaRPr lang="zh-CN" altLang="en-US" dirty="0"/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48344" y="4676794"/>
            <a:ext cx="3524250" cy="146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2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25" grpId="0"/>
      <p:bldP spid="26" grpId="0"/>
      <p:bldP spid="27" grpId="0"/>
      <p:bldP spid="28" grpId="0"/>
      <p:bldP spid="29" grpId="0" animBg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323850" y="765175"/>
            <a:ext cx="41767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一、金属与酸反应</a:t>
            </a: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285720" y="1830388"/>
            <a:ext cx="3311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讨论、交流</a:t>
            </a:r>
            <a:r>
              <a:rPr lang="en-US" altLang="zh-CN" sz="2800" dirty="0" smtClean="0"/>
              <a:t>】1           </a:t>
            </a:r>
            <a:endParaRPr lang="en-US" altLang="zh-CN" sz="2800" dirty="0"/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1560504" y="3305826"/>
            <a:ext cx="1079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宋体" pitchFamily="2" charset="-122"/>
              </a:rPr>
              <a:t>活泼</a:t>
            </a:r>
          </a:p>
        </p:txBody>
      </p:sp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500034" y="2500306"/>
            <a:ext cx="806932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a</a:t>
            </a:r>
            <a:r>
              <a:rPr lang="zh-CN" altLang="en-US" sz="2800" dirty="0" smtClean="0">
                <a:latin typeface="+mn-ea"/>
                <a:ea typeface="+mn-ea"/>
              </a:rPr>
              <a:t>、根据</a:t>
            </a:r>
            <a:r>
              <a:rPr lang="zh-CN" altLang="en-US" sz="2800" dirty="0">
                <a:latin typeface="+mn-ea"/>
                <a:ea typeface="+mn-ea"/>
              </a:rPr>
              <a:t>金属与</a:t>
            </a:r>
            <a:r>
              <a:rPr lang="en-US" altLang="zh-CN" sz="2800" dirty="0" err="1">
                <a:solidFill>
                  <a:srgbClr val="0000FF"/>
                </a:solidFill>
                <a:latin typeface="+mn-ea"/>
                <a:ea typeface="+mn-ea"/>
              </a:rPr>
              <a:t>HCl</a:t>
            </a:r>
            <a:r>
              <a:rPr lang="zh-CN" altLang="en-US" sz="2800" dirty="0">
                <a:latin typeface="+mn-ea"/>
                <a:ea typeface="+mn-ea"/>
              </a:rPr>
              <a:t>以及</a:t>
            </a:r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H</a:t>
            </a:r>
            <a:r>
              <a:rPr lang="en-US" altLang="zh-CN" sz="2800" baseline="-25000" dirty="0" smtClean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SO</a:t>
            </a:r>
            <a:r>
              <a:rPr lang="en-US" altLang="zh-CN" sz="2800" baseline="-25000" dirty="0" smtClean="0">
                <a:solidFill>
                  <a:srgbClr val="0000FF"/>
                </a:solidFill>
                <a:latin typeface="+mn-ea"/>
                <a:ea typeface="+mn-ea"/>
              </a:rPr>
              <a:t>4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能否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反应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zh-CN" altLang="en-US" sz="2800" dirty="0" smtClean="0">
                <a:latin typeface="+mn-ea"/>
                <a:ea typeface="+mn-ea"/>
              </a:rPr>
              <a:t>实验现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</a:t>
            </a:r>
            <a:r>
              <a:rPr lang="zh-CN" altLang="en-US" sz="2800" dirty="0" smtClean="0">
                <a:latin typeface="+mn-ea"/>
                <a:ea typeface="+mn-ea"/>
              </a:rPr>
              <a:t>象，我们可以将</a:t>
            </a:r>
            <a:r>
              <a:rPr lang="zh-CN" altLang="en-US" sz="2800" dirty="0">
                <a:latin typeface="+mn-ea"/>
                <a:ea typeface="+mn-ea"/>
              </a:rPr>
              <a:t>镁、锌、铁、铜四种金属</a:t>
            </a:r>
            <a:r>
              <a:rPr lang="zh-CN" altLang="en-US" sz="2800" dirty="0" smtClean="0">
                <a:latin typeface="+mn-ea"/>
                <a:ea typeface="+mn-ea"/>
              </a:rPr>
              <a:t>分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</a:t>
            </a:r>
            <a:r>
              <a:rPr lang="zh-CN" altLang="en-US" sz="2800" dirty="0" smtClean="0">
                <a:latin typeface="+mn-ea"/>
                <a:ea typeface="+mn-ea"/>
              </a:rPr>
              <a:t>成</a:t>
            </a:r>
            <a:r>
              <a:rPr lang="en-US" altLang="zh-CN" sz="2800" dirty="0" smtClean="0">
                <a:latin typeface="+mn-ea"/>
                <a:ea typeface="+mn-ea"/>
              </a:rPr>
              <a:t>______</a:t>
            </a:r>
            <a:r>
              <a:rPr lang="zh-CN" altLang="en-US" sz="2800" dirty="0" smtClean="0">
                <a:latin typeface="+mn-ea"/>
                <a:ea typeface="+mn-ea"/>
              </a:rPr>
              <a:t>金属</a:t>
            </a:r>
            <a:r>
              <a:rPr lang="zh-CN" altLang="en-US" sz="2800" dirty="0">
                <a:latin typeface="+mn-ea"/>
                <a:ea typeface="+mn-ea"/>
              </a:rPr>
              <a:t>和</a:t>
            </a:r>
            <a:r>
              <a:rPr lang="en-US" altLang="zh-CN" sz="2800" dirty="0">
                <a:latin typeface="+mn-ea"/>
                <a:ea typeface="+mn-ea"/>
              </a:rPr>
              <a:t>___________</a:t>
            </a:r>
            <a:r>
              <a:rPr lang="zh-CN" altLang="en-US" sz="2800" dirty="0">
                <a:latin typeface="+mn-ea"/>
                <a:ea typeface="+mn-ea"/>
              </a:rPr>
              <a:t>金属。</a:t>
            </a: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500034" y="4191664"/>
            <a:ext cx="842968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宋体" pitchFamily="2" charset="-122"/>
              </a:rPr>
              <a:t>b</a:t>
            </a:r>
            <a:r>
              <a:rPr lang="zh-CN" altLang="en-US" sz="2800" dirty="0" smtClean="0">
                <a:latin typeface="宋体" pitchFamily="2" charset="-122"/>
              </a:rPr>
              <a:t>、在</a:t>
            </a:r>
            <a:r>
              <a:rPr lang="zh-CN" altLang="en-US" sz="2800" dirty="0">
                <a:latin typeface="宋体" pitchFamily="2" charset="-122"/>
              </a:rPr>
              <a:t>上述实验中，你判断</a:t>
            </a:r>
            <a:r>
              <a:rPr lang="zh-CN" altLang="en-US" sz="2800" dirty="0" smtClean="0">
                <a:latin typeface="宋体" pitchFamily="2" charset="-122"/>
              </a:rPr>
              <a:t>金属</a:t>
            </a:r>
            <a:r>
              <a:rPr lang="zh-CN" altLang="en-US" sz="2800" dirty="0" smtClean="0"/>
              <a:t>活动性顺序</a:t>
            </a:r>
            <a:r>
              <a:rPr lang="zh-CN" altLang="en-US" sz="2800" dirty="0" smtClean="0">
                <a:latin typeface="宋体" pitchFamily="2" charset="-122"/>
              </a:rPr>
              <a:t>的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实</a:t>
            </a:r>
            <a:endParaRPr lang="en-US" altLang="zh-CN" sz="2800" dirty="0" smtClean="0">
              <a:solidFill>
                <a:srgbClr val="0000CC"/>
              </a:solidFill>
              <a:latin typeface="宋体" pitchFamily="2" charset="-122"/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  <a:latin typeface="宋体" pitchFamily="2" charset="-122"/>
              </a:rPr>
              <a:t>   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验依据</a:t>
            </a:r>
            <a:r>
              <a:rPr lang="zh-CN" altLang="en-US" sz="2800" dirty="0">
                <a:latin typeface="宋体" pitchFamily="2" charset="-122"/>
              </a:rPr>
              <a:t>是：</a:t>
            </a:r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969929" y="5191796"/>
            <a:ext cx="723146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/>
              <a:t>根据</a:t>
            </a:r>
            <a:r>
              <a:rPr lang="zh-CN" altLang="en-US" sz="2800" dirty="0">
                <a:solidFill>
                  <a:srgbClr val="FF0000"/>
                </a:solidFill>
              </a:rPr>
              <a:t>金属与酸</a:t>
            </a:r>
            <a:r>
              <a:rPr lang="zh-CN" altLang="en-US" sz="2800" dirty="0">
                <a:solidFill>
                  <a:srgbClr val="0000CC"/>
                </a:solidFill>
              </a:rPr>
              <a:t>（稀</a:t>
            </a:r>
            <a:r>
              <a:rPr lang="en-US" altLang="zh-CN" sz="2800" dirty="0" err="1">
                <a:solidFill>
                  <a:srgbClr val="0000CC"/>
                </a:solidFill>
              </a:rPr>
              <a:t>HCl</a:t>
            </a:r>
            <a:r>
              <a:rPr lang="zh-CN" altLang="en-US" sz="2800" dirty="0">
                <a:solidFill>
                  <a:srgbClr val="0000CC"/>
                </a:solidFill>
              </a:rPr>
              <a:t>或稀</a:t>
            </a:r>
            <a:r>
              <a:rPr lang="en-US" altLang="zh-CN" sz="2800" dirty="0">
                <a:solidFill>
                  <a:srgbClr val="0000CC"/>
                </a:solidFill>
              </a:rPr>
              <a:t>H</a:t>
            </a:r>
            <a:r>
              <a:rPr lang="en-US" altLang="zh-CN" sz="2800" baseline="-25000" dirty="0">
                <a:solidFill>
                  <a:srgbClr val="0000CC"/>
                </a:solidFill>
              </a:rPr>
              <a:t>2</a:t>
            </a:r>
            <a:r>
              <a:rPr lang="en-US" altLang="zh-CN" sz="2800" dirty="0">
                <a:solidFill>
                  <a:srgbClr val="0000CC"/>
                </a:solidFill>
              </a:rPr>
              <a:t>SO</a:t>
            </a:r>
            <a:r>
              <a:rPr lang="en-US" altLang="zh-CN" sz="2800" baseline="-25000" dirty="0">
                <a:solidFill>
                  <a:srgbClr val="0000CC"/>
                </a:solidFill>
              </a:rPr>
              <a:t>4</a:t>
            </a:r>
            <a:r>
              <a:rPr lang="zh-CN" altLang="en-US" sz="2800" dirty="0" smtClean="0">
                <a:solidFill>
                  <a:srgbClr val="0000CC"/>
                </a:solidFill>
              </a:rPr>
              <a:t>）</a:t>
            </a:r>
            <a:r>
              <a:rPr lang="zh-CN" altLang="en-US" sz="2800" dirty="0">
                <a:solidFill>
                  <a:srgbClr val="FF0000"/>
                </a:solidFill>
              </a:rPr>
              <a:t>能</a:t>
            </a:r>
            <a:r>
              <a:rPr lang="zh-CN" altLang="en-US" sz="2800" dirty="0" smtClean="0">
                <a:solidFill>
                  <a:srgbClr val="FF0000"/>
                </a:solidFill>
              </a:rPr>
              <a:t>否反应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r>
              <a:rPr lang="zh-CN" altLang="en-US" sz="2800" dirty="0" smtClean="0"/>
              <a:t>来</a:t>
            </a:r>
            <a:r>
              <a:rPr lang="zh-CN" altLang="en-US" sz="2800" dirty="0"/>
              <a:t>判断。</a:t>
            </a:r>
          </a:p>
        </p:txBody>
      </p:sp>
      <p:sp>
        <p:nvSpPr>
          <p:cNvPr id="43018" name="Rectangle 10"/>
          <p:cNvSpPr>
            <a:spLocks noChangeArrowheads="1"/>
          </p:cNvSpPr>
          <p:nvPr/>
        </p:nvSpPr>
        <p:spPr bwMode="auto">
          <a:xfrm>
            <a:off x="3957609" y="3305826"/>
            <a:ext cx="14398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不活泼</a:t>
            </a:r>
          </a:p>
        </p:txBody>
      </p:sp>
      <p:sp>
        <p:nvSpPr>
          <p:cNvPr id="43019" name="Rectangle 11"/>
          <p:cNvSpPr>
            <a:spLocks noChangeArrowheads="1"/>
          </p:cNvSpPr>
          <p:nvPr/>
        </p:nvSpPr>
        <p:spPr bwMode="auto">
          <a:xfrm>
            <a:off x="3995738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/>
      <p:bldP spid="43015" grpId="0"/>
      <p:bldP spid="43016" grpId="0"/>
      <p:bldP spid="430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642910" y="3500438"/>
            <a:ext cx="814393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现在实验桌上有：</a:t>
            </a:r>
            <a:r>
              <a:rPr lang="zh-CN" altLang="en-US" sz="2800" dirty="0" smtClean="0"/>
              <a:t>铝丝、</a:t>
            </a:r>
            <a:r>
              <a:rPr lang="zh-CN" altLang="en-US" sz="2800" dirty="0"/>
              <a:t>铁丝、铜丝三种金属，硫酸铝、硫酸铜、</a:t>
            </a:r>
            <a:r>
              <a:rPr lang="zh-CN" altLang="en-US" sz="2800" dirty="0" smtClean="0"/>
              <a:t>硝酸银三种金属化合物溶液；</a:t>
            </a:r>
            <a:endParaRPr lang="en-US" altLang="zh-CN" sz="2800" dirty="0" smtClean="0"/>
          </a:p>
          <a:p>
            <a:r>
              <a:rPr lang="zh-CN" altLang="en-US" sz="2800" dirty="0" smtClean="0"/>
              <a:t>试</a:t>
            </a:r>
            <a:r>
              <a:rPr lang="zh-CN" altLang="en-US" sz="2800" dirty="0"/>
              <a:t>探究</a:t>
            </a:r>
            <a:r>
              <a:rPr lang="zh-CN" altLang="en-US" sz="2800" dirty="0" smtClean="0"/>
              <a:t>：</a:t>
            </a:r>
            <a:r>
              <a:rPr lang="zh-CN" altLang="en-US" sz="2800" dirty="0" smtClean="0">
                <a:solidFill>
                  <a:srgbClr val="FF0000"/>
                </a:solidFill>
              </a:rPr>
              <a:t>铝</a:t>
            </a:r>
            <a:r>
              <a:rPr lang="zh-CN" altLang="en-US" sz="2800" dirty="0">
                <a:solidFill>
                  <a:srgbClr val="FF0000"/>
                </a:solidFill>
              </a:rPr>
              <a:t>、铁、铜、银四种金属</a:t>
            </a:r>
            <a:r>
              <a:rPr lang="zh-CN" altLang="en-US" sz="2800" dirty="0">
                <a:solidFill>
                  <a:srgbClr val="0000CC"/>
                </a:solidFill>
              </a:rPr>
              <a:t>的</a:t>
            </a:r>
            <a:r>
              <a:rPr lang="zh-CN" altLang="en-US" sz="2800" dirty="0" smtClean="0">
                <a:solidFill>
                  <a:srgbClr val="0000CC"/>
                </a:solidFill>
              </a:rPr>
              <a:t>金属活动性顺序。</a:t>
            </a:r>
            <a:r>
              <a:rPr lang="zh-CN" altLang="en-US" sz="2800" dirty="0" smtClean="0"/>
              <a:t>请将</a:t>
            </a:r>
            <a:r>
              <a:rPr lang="zh-CN" altLang="en-US" sz="2800" dirty="0"/>
              <a:t>实验现象记录在课本</a:t>
            </a:r>
            <a:r>
              <a:rPr lang="en-US" altLang="zh-CN" sz="2800" dirty="0" smtClean="0"/>
              <a:t>P</a:t>
            </a:r>
            <a:r>
              <a:rPr lang="en-US" altLang="zh-CN" sz="2800" baseline="-25000" dirty="0" smtClean="0"/>
              <a:t>12</a:t>
            </a:r>
            <a:r>
              <a:rPr lang="zh-CN" altLang="en-US" sz="2800" dirty="0" smtClean="0"/>
              <a:t>相应表格</a:t>
            </a:r>
            <a:r>
              <a:rPr lang="zh-CN" altLang="en-US" sz="2800" dirty="0"/>
              <a:t>中。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684212" y="2643182"/>
            <a:ext cx="2601903" cy="523220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</a:rPr>
              <a:t>【</a:t>
            </a:r>
            <a:r>
              <a:rPr lang="zh-CN" altLang="en-US" sz="2800" dirty="0">
                <a:solidFill>
                  <a:schemeClr val="bg1"/>
                </a:solidFill>
              </a:rPr>
              <a:t>活动探究</a:t>
            </a:r>
            <a:r>
              <a:rPr lang="en-US" altLang="zh-CN" sz="2800" dirty="0">
                <a:solidFill>
                  <a:schemeClr val="bg1"/>
                </a:solidFill>
              </a:rPr>
              <a:t>】2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539750" y="549275"/>
            <a:ext cx="838996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【</a:t>
            </a:r>
            <a:r>
              <a:rPr lang="zh-CN" altLang="en-US" sz="2800" dirty="0">
                <a:latin typeface="+mn-ea"/>
                <a:ea typeface="+mn-ea"/>
              </a:rPr>
              <a:t>思考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  <a:r>
              <a:rPr lang="zh-CN" altLang="en-US" sz="2800" dirty="0" smtClean="0">
                <a:latin typeface="+mn-ea"/>
                <a:ea typeface="+mn-ea"/>
              </a:rPr>
              <a:t>除了用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金属与酸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（稀</a:t>
            </a:r>
            <a:r>
              <a:rPr lang="en-US" altLang="zh-CN" sz="2800" dirty="0" err="1" smtClean="0">
                <a:solidFill>
                  <a:srgbClr val="0000CC"/>
                </a:solidFill>
                <a:latin typeface="+mn-ea"/>
                <a:ea typeface="+mn-ea"/>
              </a:rPr>
              <a:t>HCl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或稀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  <a:ea typeface="+mn-ea"/>
              </a:rPr>
              <a:t>H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lang="en-US" altLang="zh-CN" sz="2800" dirty="0" smtClean="0">
                <a:solidFill>
                  <a:srgbClr val="0000CC"/>
                </a:solidFill>
                <a:latin typeface="+mn-ea"/>
                <a:ea typeface="+mn-ea"/>
              </a:rPr>
              <a:t>SO</a:t>
            </a:r>
            <a:r>
              <a:rPr lang="en-US" altLang="zh-CN" sz="2800" baseline="-25000" dirty="0" smtClean="0">
                <a:solidFill>
                  <a:srgbClr val="0000CC"/>
                </a:solidFill>
                <a:latin typeface="+mn-ea"/>
                <a:ea typeface="+mn-ea"/>
              </a:rPr>
              <a:t>4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）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能否</a:t>
            </a:r>
            <a:endParaRPr lang="en-US" altLang="zh-CN" sz="28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        反应</a:t>
            </a:r>
            <a:r>
              <a:rPr lang="zh-CN" altLang="en-US" sz="2800" dirty="0" smtClean="0">
                <a:latin typeface="+mn-ea"/>
                <a:ea typeface="+mn-ea"/>
              </a:rPr>
              <a:t>来判断金属的</a:t>
            </a:r>
            <a:r>
              <a:rPr lang="zh-CN" altLang="en-US" sz="2800" dirty="0" smtClean="0"/>
              <a:t>活动性顺序</a:t>
            </a:r>
            <a:r>
              <a:rPr lang="zh-CN" altLang="en-US" sz="2800" dirty="0" smtClean="0">
                <a:latin typeface="+mn-ea"/>
                <a:ea typeface="+mn-ea"/>
              </a:rPr>
              <a:t>外，我们还 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可以</a:t>
            </a:r>
            <a:r>
              <a:rPr lang="zh-CN" altLang="en-US" sz="2800" dirty="0">
                <a:latin typeface="+mn-ea"/>
                <a:ea typeface="+mn-ea"/>
              </a:rPr>
              <a:t>利用金属</a:t>
            </a:r>
            <a:r>
              <a:rPr lang="zh-CN" altLang="en-US" sz="2800" dirty="0" smtClean="0">
                <a:latin typeface="+mn-ea"/>
                <a:ea typeface="+mn-ea"/>
              </a:rPr>
              <a:t>与什么物质</a:t>
            </a:r>
            <a:r>
              <a:rPr lang="zh-CN" altLang="en-US" sz="2800" dirty="0">
                <a:latin typeface="+mn-ea"/>
                <a:ea typeface="+mn-ea"/>
              </a:rPr>
              <a:t>进行</a:t>
            </a:r>
            <a:r>
              <a:rPr lang="zh-CN" altLang="en-US" sz="2800" dirty="0" smtClean="0">
                <a:latin typeface="+mn-ea"/>
                <a:ea typeface="+mn-ea"/>
              </a:rPr>
              <a:t>反应来判断？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5334672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*注意：</a:t>
            </a:r>
            <a:r>
              <a:rPr lang="en-US" altLang="zh-CN" sz="2800" dirty="0" smtClean="0">
                <a:latin typeface="+mn-ea"/>
                <a:ea typeface="+mn-ea"/>
              </a:rPr>
              <a:t>1</a:t>
            </a:r>
            <a:r>
              <a:rPr lang="zh-CN" altLang="en-US" sz="2800" dirty="0" smtClean="0">
                <a:latin typeface="+mn-ea"/>
                <a:ea typeface="+mn-ea"/>
              </a:rPr>
              <a:t>、实验过程中金属需要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用砂纸打磨光亮，</a:t>
            </a:r>
            <a:endParaRPr lang="en-US" altLang="zh-CN" sz="2800" dirty="0" smtClean="0">
              <a:latin typeface="+mn-ea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72104" y="5857892"/>
            <a:ext cx="7000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2</a:t>
            </a:r>
            <a:r>
              <a:rPr lang="zh-CN" altLang="en-US" sz="2800" dirty="0" smtClean="0">
                <a:latin typeface="+mn-ea"/>
                <a:ea typeface="+mn-ea"/>
              </a:rPr>
              <a:t>、实验过程中注意节约药品和回收废液。</a:t>
            </a:r>
            <a:endParaRPr lang="en-US" altLang="zh-CN" sz="2800" dirty="0" smtClean="0">
              <a:latin typeface="+mn-ea"/>
              <a:ea typeface="+mn-ea"/>
            </a:endParaRPr>
          </a:p>
        </p:txBody>
      </p:sp>
      <p:pic>
        <p:nvPicPr>
          <p:cNvPr id="9" name="图片 8" descr="图5-4　铁钉与硫酸铜溶液的反应.jpg"/>
          <p:cNvPicPr>
            <a:picLocks noChangeAspect="1"/>
          </p:cNvPicPr>
          <p:nvPr/>
        </p:nvPicPr>
        <p:blipFill>
          <a:blip r:embed="rId2"/>
          <a:srcRect l="9420" r="9057"/>
          <a:stretch>
            <a:fillRect/>
          </a:stretch>
        </p:blipFill>
        <p:spPr>
          <a:xfrm>
            <a:off x="6000760" y="1928802"/>
            <a:ext cx="2143139" cy="14477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0" animBg="1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78" name="Group 46"/>
          <p:cNvGraphicFramePr>
            <a:graphicFrameLocks noGrp="1"/>
          </p:cNvGraphicFramePr>
          <p:nvPr/>
        </p:nvGraphicFramePr>
        <p:xfrm>
          <a:off x="130165" y="1571612"/>
          <a:ext cx="8942429" cy="2725745"/>
        </p:xfrm>
        <a:graphic>
          <a:graphicData uri="http://schemas.openxmlformats.org/drawingml/2006/table">
            <a:tbl>
              <a:tblPr/>
              <a:tblGrid>
                <a:gridCol w="1963721"/>
                <a:gridCol w="3724292"/>
                <a:gridCol w="3254416"/>
              </a:tblGrid>
              <a:tr h="5243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实       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反应方程式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Fe+CuSO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43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Cu+AgNO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98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Al+CuSO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7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Cu+Al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(SO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4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)</a:t>
                      </a:r>
                      <a:r>
                        <a:rPr kumimoji="0" lang="en-US" altLang="zh-CN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宋体" pitchFamily="2" charset="-122"/>
                        </a:rPr>
                        <a:t>3</a:t>
                      </a:r>
                      <a:endParaRPr kumimoji="0" lang="zh-CN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4062" name="Text Box 30"/>
          <p:cNvSpPr txBox="1">
            <a:spLocks noChangeArrowheads="1"/>
          </p:cNvSpPr>
          <p:nvPr/>
        </p:nvSpPr>
        <p:spPr bwMode="auto">
          <a:xfrm>
            <a:off x="2022448" y="3192749"/>
            <a:ext cx="358944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铝丝表面有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</a:p>
        </p:txBody>
      </p:sp>
      <p:sp>
        <p:nvSpPr>
          <p:cNvPr id="44063" name="Text Box 31"/>
          <p:cNvSpPr txBox="1">
            <a:spLocks noChangeArrowheads="1"/>
          </p:cNvSpPr>
          <p:nvPr/>
        </p:nvSpPr>
        <p:spPr bwMode="auto">
          <a:xfrm>
            <a:off x="2022448" y="2692683"/>
            <a:ext cx="450059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铜丝表面有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银白色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  <a:endParaRPr lang="zh-CN" altLang="en-US" sz="22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44064" name="Text Box 32"/>
          <p:cNvSpPr txBox="1">
            <a:spLocks noChangeArrowheads="1"/>
          </p:cNvSpPr>
          <p:nvPr/>
        </p:nvSpPr>
        <p:spPr bwMode="auto">
          <a:xfrm>
            <a:off x="2741586" y="3764253"/>
            <a:ext cx="249557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没有明显变化</a:t>
            </a:r>
          </a:p>
        </p:txBody>
      </p:sp>
      <p:sp>
        <p:nvSpPr>
          <p:cNvPr id="44068" name="Text Box 36"/>
          <p:cNvSpPr txBox="1">
            <a:spLocks noChangeArrowheads="1"/>
          </p:cNvSpPr>
          <p:nvPr/>
        </p:nvSpPr>
        <p:spPr bwMode="auto">
          <a:xfrm>
            <a:off x="2022448" y="2151957"/>
            <a:ext cx="358944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 dirty="0">
                <a:latin typeface="+mn-ea"/>
                <a:ea typeface="+mn-ea"/>
              </a:rPr>
              <a:t>铁丝表面有</a:t>
            </a:r>
            <a:r>
              <a:rPr lang="zh-CN" altLang="en-US" sz="2200" dirty="0">
                <a:solidFill>
                  <a:srgbClr val="FF0000"/>
                </a:solidFill>
                <a:latin typeface="+mn-ea"/>
                <a:ea typeface="+mn-ea"/>
              </a:rPr>
              <a:t>红色</a:t>
            </a:r>
            <a:r>
              <a:rPr lang="zh-CN" altLang="en-US" sz="2200" dirty="0">
                <a:latin typeface="+mn-ea"/>
                <a:ea typeface="+mn-ea"/>
              </a:rPr>
              <a:t>的固体析出</a:t>
            </a:r>
          </a:p>
        </p:txBody>
      </p:sp>
      <p:pic>
        <p:nvPicPr>
          <p:cNvPr id="44070" name="Picture 38" descr="图8-14 铝与硫酸铜溶液的反应（图）"/>
          <p:cNvPicPr>
            <a:picLocks noChangeAspect="1" noChangeArrowheads="1"/>
          </p:cNvPicPr>
          <p:nvPr/>
        </p:nvPicPr>
        <p:blipFill>
          <a:blip r:embed="rId2"/>
          <a:srcRect b="7437"/>
          <a:stretch>
            <a:fillRect/>
          </a:stretch>
        </p:blipFill>
        <p:spPr bwMode="auto">
          <a:xfrm>
            <a:off x="2916238" y="4326609"/>
            <a:ext cx="1012820" cy="2459977"/>
          </a:xfrm>
          <a:prstGeom prst="rect">
            <a:avLst/>
          </a:prstGeom>
          <a:noFill/>
        </p:spPr>
      </p:pic>
      <p:pic>
        <p:nvPicPr>
          <p:cNvPr id="44071" name="Picture 39" descr="图8-15 铜与硝酸银溶液的反应（图）"/>
          <p:cNvPicPr>
            <a:picLocks noChangeAspect="1" noChangeArrowheads="1"/>
          </p:cNvPicPr>
          <p:nvPr/>
        </p:nvPicPr>
        <p:blipFill>
          <a:blip r:embed="rId3"/>
          <a:srcRect b="6168"/>
          <a:stretch>
            <a:fillRect/>
          </a:stretch>
        </p:blipFill>
        <p:spPr bwMode="auto">
          <a:xfrm>
            <a:off x="5219700" y="4394425"/>
            <a:ext cx="1138250" cy="2320723"/>
          </a:xfrm>
          <a:prstGeom prst="rect">
            <a:avLst/>
          </a:prstGeom>
          <a:noFill/>
        </p:spPr>
      </p:pic>
      <p:sp>
        <p:nvSpPr>
          <p:cNvPr id="44072" name="Text Box 40"/>
          <p:cNvSpPr txBox="1">
            <a:spLocks noChangeArrowheads="1"/>
          </p:cNvSpPr>
          <p:nvPr/>
        </p:nvSpPr>
        <p:spPr bwMode="auto">
          <a:xfrm>
            <a:off x="6516688" y="5391150"/>
            <a:ext cx="24177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14 </a:t>
            </a:r>
            <a:r>
              <a:rPr lang="zh-CN" altLang="en-US" sz="2000" dirty="0"/>
              <a:t>铜与硝酸银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73" name="Text Box 41"/>
          <p:cNvSpPr txBox="1">
            <a:spLocks noChangeArrowheads="1"/>
          </p:cNvSpPr>
          <p:nvPr/>
        </p:nvSpPr>
        <p:spPr bwMode="auto">
          <a:xfrm>
            <a:off x="509588" y="5319713"/>
            <a:ext cx="244009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000" dirty="0"/>
              <a:t>图</a:t>
            </a:r>
            <a:r>
              <a:rPr lang="en-US" altLang="zh-CN" sz="2000" dirty="0"/>
              <a:t>8</a:t>
            </a:r>
            <a:r>
              <a:rPr lang="zh-CN" altLang="en-US" sz="2000" dirty="0"/>
              <a:t>－</a:t>
            </a:r>
            <a:r>
              <a:rPr lang="en-US" altLang="zh-CN" sz="2000" dirty="0"/>
              <a:t>13 </a:t>
            </a:r>
            <a:r>
              <a:rPr lang="zh-CN" altLang="en-US" sz="2000" dirty="0"/>
              <a:t>铝与硫酸铜</a:t>
            </a:r>
          </a:p>
          <a:p>
            <a:r>
              <a:rPr lang="zh-CN" altLang="en-US" sz="2000" dirty="0">
                <a:solidFill>
                  <a:srgbClr val="FF0000"/>
                </a:solidFill>
              </a:rPr>
              <a:t>溶液</a:t>
            </a:r>
            <a:r>
              <a:rPr lang="zh-CN" altLang="en-US" sz="2000" dirty="0"/>
              <a:t>的反应</a:t>
            </a:r>
          </a:p>
        </p:txBody>
      </p:sp>
      <p:sp>
        <p:nvSpPr>
          <p:cNvPr id="44080" name="Text Box 48"/>
          <p:cNvSpPr txBox="1">
            <a:spLocks noChangeArrowheads="1"/>
          </p:cNvSpPr>
          <p:nvPr/>
        </p:nvSpPr>
        <p:spPr bwMode="auto">
          <a:xfrm>
            <a:off x="5748327" y="3154348"/>
            <a:ext cx="370367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200" dirty="0">
                <a:latin typeface="+mn-ea"/>
                <a:ea typeface="+mn-ea"/>
              </a:rPr>
              <a:t>2Al+3CuSO</a:t>
            </a:r>
            <a:r>
              <a:rPr lang="en-US" altLang="zh-CN" sz="2200" baseline="-25000" dirty="0">
                <a:latin typeface="+mn-ea"/>
                <a:ea typeface="+mn-ea"/>
              </a:rPr>
              <a:t>4</a:t>
            </a:r>
            <a:r>
              <a:rPr lang="en-US" altLang="zh-CN" sz="2200" dirty="0">
                <a:latin typeface="+mn-ea"/>
                <a:ea typeface="+mn-ea"/>
              </a:rPr>
              <a:t>=Al</a:t>
            </a:r>
            <a:r>
              <a:rPr lang="en-US" altLang="zh-CN" sz="2200" baseline="-25000" dirty="0">
                <a:latin typeface="+mn-ea"/>
                <a:ea typeface="+mn-ea"/>
              </a:rPr>
              <a:t>2</a:t>
            </a:r>
            <a:r>
              <a:rPr lang="en-US" altLang="zh-CN" sz="2200" dirty="0">
                <a:latin typeface="+mn-ea"/>
                <a:ea typeface="+mn-ea"/>
              </a:rPr>
              <a:t>(SO</a:t>
            </a:r>
            <a:r>
              <a:rPr lang="en-US" altLang="zh-CN" sz="2200" baseline="-25000" dirty="0">
                <a:latin typeface="+mn-ea"/>
                <a:ea typeface="+mn-ea"/>
              </a:rPr>
              <a:t>4</a:t>
            </a:r>
            <a:r>
              <a:rPr lang="en-US" altLang="zh-CN" sz="2200" dirty="0">
                <a:latin typeface="+mn-ea"/>
                <a:ea typeface="+mn-ea"/>
              </a:rPr>
              <a:t>)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+3</a:t>
            </a:r>
            <a:r>
              <a:rPr lang="en-US" altLang="zh-CN" sz="22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1" name="Text Box 49"/>
          <p:cNvSpPr txBox="1">
            <a:spLocks noChangeArrowheads="1"/>
          </p:cNvSpPr>
          <p:nvPr/>
        </p:nvSpPr>
        <p:spPr bwMode="auto">
          <a:xfrm>
            <a:off x="5808662" y="2652023"/>
            <a:ext cx="376399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200" dirty="0">
                <a:latin typeface="+mn-ea"/>
                <a:ea typeface="+mn-ea"/>
              </a:rPr>
              <a:t>Cu+2AgNO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=Cu(NO</a:t>
            </a:r>
            <a:r>
              <a:rPr lang="en-US" altLang="zh-CN" sz="2200" baseline="-25000" dirty="0">
                <a:latin typeface="+mn-ea"/>
                <a:ea typeface="+mn-ea"/>
              </a:rPr>
              <a:t>3</a:t>
            </a:r>
            <a:r>
              <a:rPr lang="en-US" altLang="zh-CN" sz="2200" dirty="0">
                <a:latin typeface="+mn-ea"/>
                <a:ea typeface="+mn-ea"/>
              </a:rPr>
              <a:t>)</a:t>
            </a:r>
            <a:r>
              <a:rPr lang="en-US" altLang="zh-CN" sz="2200" baseline="-25000" dirty="0">
                <a:latin typeface="+mn-ea"/>
                <a:ea typeface="+mn-ea"/>
              </a:rPr>
              <a:t>2</a:t>
            </a:r>
            <a:r>
              <a:rPr lang="en-US" altLang="zh-CN" sz="2200" dirty="0">
                <a:latin typeface="+mn-ea"/>
                <a:ea typeface="+mn-ea"/>
              </a:rPr>
              <a:t>+2Ag</a:t>
            </a:r>
          </a:p>
        </p:txBody>
      </p:sp>
      <p:sp>
        <p:nvSpPr>
          <p:cNvPr id="44082" name="Line 50"/>
          <p:cNvSpPr>
            <a:spLocks noChangeShapeType="1"/>
          </p:cNvSpPr>
          <p:nvPr/>
        </p:nvSpPr>
        <p:spPr bwMode="auto">
          <a:xfrm>
            <a:off x="6683365" y="3938579"/>
            <a:ext cx="1439863" cy="1444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 sz="2200">
              <a:latin typeface="+mn-ea"/>
              <a:ea typeface="+mn-ea"/>
            </a:endParaRPr>
          </a:p>
        </p:txBody>
      </p:sp>
      <p:sp>
        <p:nvSpPr>
          <p:cNvPr id="44083" name="Text Box 51"/>
          <p:cNvSpPr txBox="1">
            <a:spLocks noChangeArrowheads="1"/>
          </p:cNvSpPr>
          <p:nvPr/>
        </p:nvSpPr>
        <p:spPr bwMode="auto">
          <a:xfrm>
            <a:off x="5808662" y="2074849"/>
            <a:ext cx="32035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200" dirty="0">
                <a:latin typeface="+mn-ea"/>
                <a:ea typeface="+mn-ea"/>
              </a:rPr>
              <a:t>Fe+CuSO</a:t>
            </a:r>
            <a:r>
              <a:rPr lang="en-US" altLang="zh-CN" sz="2200" baseline="-25000" dirty="0">
                <a:latin typeface="+mn-ea"/>
                <a:ea typeface="+mn-ea"/>
              </a:rPr>
              <a:t>4 </a:t>
            </a:r>
            <a:r>
              <a:rPr lang="en-US" altLang="zh-CN" sz="2200" dirty="0">
                <a:latin typeface="+mn-ea"/>
                <a:ea typeface="+mn-ea"/>
              </a:rPr>
              <a:t>= FeSO</a:t>
            </a:r>
            <a:r>
              <a:rPr lang="en-US" altLang="zh-CN" sz="2200" baseline="-25000" dirty="0">
                <a:latin typeface="+mn-ea"/>
                <a:ea typeface="+mn-ea"/>
              </a:rPr>
              <a:t>4 </a:t>
            </a:r>
            <a:r>
              <a:rPr lang="en-US" altLang="zh-CN" sz="2200" dirty="0">
                <a:latin typeface="+mn-ea"/>
                <a:ea typeface="+mn-ea"/>
              </a:rPr>
              <a:t>+ </a:t>
            </a:r>
            <a:r>
              <a:rPr lang="en-US" altLang="zh-CN" sz="2200" dirty="0">
                <a:solidFill>
                  <a:srgbClr val="FF0000"/>
                </a:solidFill>
                <a:latin typeface="+mn-ea"/>
                <a:ea typeface="+mn-ea"/>
              </a:rPr>
              <a:t>Cu</a:t>
            </a:r>
          </a:p>
        </p:txBody>
      </p:sp>
      <p:sp>
        <p:nvSpPr>
          <p:cNvPr id="44084" name="Text Box 5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44085" name="Rectangle 53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4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0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44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40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4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4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44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4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4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770" decel="100000"/>
                                        <p:tgtEl>
                                          <p:spTgt spid="440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4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6" dur="770" fill="hold"/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4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62" grpId="0"/>
      <p:bldP spid="44063" grpId="0"/>
      <p:bldP spid="44064" grpId="0"/>
      <p:bldP spid="44068" grpId="0"/>
      <p:bldP spid="44080" grpId="0"/>
      <p:bldP spid="44081" grpId="0"/>
      <p:bldP spid="44082" grpId="0" animBg="1"/>
      <p:bldP spid="440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57355" name="Text Box 11"/>
          <p:cNvSpPr txBox="1">
            <a:spLocks noChangeArrowheads="1"/>
          </p:cNvSpPr>
          <p:nvPr/>
        </p:nvSpPr>
        <p:spPr bwMode="auto">
          <a:xfrm>
            <a:off x="428596" y="2119962"/>
            <a:ext cx="87154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latin typeface="宋体" pitchFamily="2" charset="-122"/>
              </a:rPr>
              <a:t>a</a:t>
            </a:r>
            <a:r>
              <a:rPr lang="zh-CN" altLang="en-US" sz="2800" dirty="0" smtClean="0">
                <a:latin typeface="宋体" pitchFamily="2" charset="-122"/>
              </a:rPr>
              <a:t>、在</a:t>
            </a:r>
            <a:r>
              <a:rPr lang="zh-CN" altLang="en-US" sz="2800" dirty="0">
                <a:latin typeface="宋体" pitchFamily="2" charset="-122"/>
              </a:rPr>
              <a:t>上述实验中，你判断</a:t>
            </a:r>
            <a:r>
              <a:rPr lang="zh-CN" altLang="en-US" sz="2800" dirty="0" smtClean="0">
                <a:latin typeface="宋体" pitchFamily="2" charset="-122"/>
              </a:rPr>
              <a:t>金属</a:t>
            </a:r>
            <a:r>
              <a:rPr lang="zh-CN" altLang="en-US" sz="2800" dirty="0" smtClean="0"/>
              <a:t>活动性顺序</a:t>
            </a:r>
            <a:r>
              <a:rPr lang="zh-CN" altLang="en-US" sz="2800" dirty="0" smtClean="0">
                <a:latin typeface="宋体" pitchFamily="2" charset="-122"/>
              </a:rPr>
              <a:t>的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实验</a:t>
            </a:r>
            <a:endParaRPr lang="en-US" altLang="zh-CN" sz="2800" dirty="0" smtClean="0">
              <a:solidFill>
                <a:srgbClr val="0000CC"/>
              </a:solidFill>
              <a:latin typeface="宋体" pitchFamily="2" charset="-122"/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  <a:latin typeface="宋体" pitchFamily="2" charset="-122"/>
              </a:rPr>
              <a:t>   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依据</a:t>
            </a:r>
            <a:r>
              <a:rPr lang="zh-CN" altLang="en-US" sz="2800" dirty="0">
                <a:latin typeface="宋体" pitchFamily="2" charset="-122"/>
              </a:rPr>
              <a:t>是：</a:t>
            </a:r>
          </a:p>
        </p:txBody>
      </p:sp>
      <p:sp>
        <p:nvSpPr>
          <p:cNvPr id="57358" name="Text Box 14"/>
          <p:cNvSpPr txBox="1">
            <a:spLocks noChangeArrowheads="1"/>
          </p:cNvSpPr>
          <p:nvPr/>
        </p:nvSpPr>
        <p:spPr bwMode="auto">
          <a:xfrm>
            <a:off x="928662" y="3000372"/>
            <a:ext cx="77867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宋体" pitchFamily="2" charset="-122"/>
              </a:rPr>
              <a:t>根据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一种金属与另一种金属化合物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溶液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能否反</a:t>
            </a:r>
            <a:endParaRPr lang="en-US" altLang="zh-CN" sz="2800" dirty="0" smtClean="0">
              <a:solidFill>
                <a:srgbClr val="0000CC"/>
              </a:solidFill>
              <a:latin typeface="宋体" pitchFamily="2" charset="-122"/>
            </a:endParaRPr>
          </a:p>
          <a:p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应</a:t>
            </a:r>
            <a:r>
              <a:rPr lang="zh-CN" altLang="en-US" sz="2800" dirty="0">
                <a:latin typeface="宋体" pitchFamily="2" charset="-122"/>
              </a:rPr>
              <a:t>来判断。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428596" y="3929066"/>
            <a:ext cx="864399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b</a:t>
            </a:r>
            <a:r>
              <a:rPr lang="zh-CN" altLang="en-US" sz="2800" dirty="0" smtClean="0">
                <a:latin typeface="+mn-ea"/>
                <a:ea typeface="+mn-ea"/>
              </a:rPr>
              <a:t>、在上述实验中，金属</a:t>
            </a:r>
            <a:r>
              <a:rPr lang="en-US" altLang="zh-CN" sz="2800" dirty="0" smtClean="0">
                <a:latin typeface="+mn-ea"/>
                <a:ea typeface="+mn-ea"/>
              </a:rPr>
              <a:t>Al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Fe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Cu</a:t>
            </a:r>
            <a:r>
              <a:rPr lang="zh-CN" altLang="en-US" sz="2800" dirty="0" smtClean="0"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latin typeface="+mn-ea"/>
                <a:ea typeface="+mn-ea"/>
              </a:rPr>
              <a:t>Ag</a:t>
            </a:r>
            <a:r>
              <a:rPr lang="zh-CN" altLang="en-US" sz="2800" dirty="0" smtClean="0">
                <a:latin typeface="+mn-ea"/>
                <a:ea typeface="+mn-ea"/>
              </a:rPr>
              <a:t>的金属活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</a:t>
            </a:r>
            <a:r>
              <a:rPr lang="zh-CN" altLang="en-US" sz="2800" dirty="0" smtClean="0">
                <a:latin typeface="+mn-ea"/>
                <a:ea typeface="+mn-ea"/>
              </a:rPr>
              <a:t>动性顺序应怎样排列？ </a:t>
            </a:r>
            <a:r>
              <a:rPr lang="en-US" altLang="zh-CN" sz="2800" dirty="0" smtClean="0">
                <a:latin typeface="+mn-ea"/>
                <a:ea typeface="+mn-ea"/>
              </a:rPr>
              <a:t>           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442672" y="5000636"/>
            <a:ext cx="35290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Fe &gt; Cu &gt; Ag</a:t>
            </a:r>
            <a:endParaRPr lang="en-US" altLang="zh-CN" sz="2800" dirty="0">
              <a:solidFill>
                <a:srgbClr val="FF0000"/>
              </a:solidFill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3929058" y="5000636"/>
            <a:ext cx="35290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0000CC"/>
                </a:solidFill>
              </a:rPr>
              <a:t>Al &gt; Cu &gt; Ag</a:t>
            </a:r>
            <a:endParaRPr lang="en-US" altLang="zh-CN" sz="2800" dirty="0">
              <a:solidFill>
                <a:srgbClr val="0000CC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285720" y="1571612"/>
            <a:ext cx="33115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讨论、交流</a:t>
            </a:r>
            <a:r>
              <a:rPr lang="en-US" altLang="zh-CN" sz="2800" dirty="0" smtClean="0"/>
              <a:t>】2          </a:t>
            </a:r>
            <a:endParaRPr lang="en-US" altLang="zh-CN" sz="2800" dirty="0"/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357158" y="5475289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设计实验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  <a:r>
              <a:rPr lang="zh-CN" altLang="en-US" sz="2800" dirty="0" smtClean="0">
                <a:latin typeface="+mn-ea"/>
                <a:ea typeface="+mn-ea"/>
              </a:rPr>
              <a:t>请你利用</a:t>
            </a:r>
            <a:r>
              <a:rPr lang="zh-CN" altLang="en-US" sz="2800" dirty="0" smtClean="0">
                <a:latin typeface="+mn-ea"/>
                <a:ea typeface="+mn-ea"/>
              </a:rPr>
              <a:t>桌面上的仪器</a:t>
            </a:r>
            <a:r>
              <a:rPr lang="zh-CN" altLang="en-US" sz="2800" dirty="0" smtClean="0">
                <a:latin typeface="+mn-ea"/>
                <a:ea typeface="+mn-ea"/>
              </a:rPr>
              <a:t>和</a:t>
            </a:r>
            <a:r>
              <a:rPr lang="zh-CN" altLang="en-US" sz="2800" dirty="0" smtClean="0">
                <a:latin typeface="+mn-ea"/>
                <a:ea typeface="+mn-ea"/>
              </a:rPr>
              <a:t>药品</a:t>
            </a:r>
            <a:r>
              <a:rPr lang="zh-CN" altLang="en-US" sz="2800" dirty="0" smtClean="0">
                <a:latin typeface="+mn-ea"/>
                <a:ea typeface="+mn-ea"/>
              </a:rPr>
              <a:t>，</a:t>
            </a:r>
            <a:r>
              <a:rPr lang="zh-CN" altLang="en-US" sz="2800" dirty="0" smtClean="0">
                <a:latin typeface="+mn-ea"/>
                <a:ea typeface="+mn-ea"/>
              </a:rPr>
              <a:t>设计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</a:t>
            </a:r>
            <a:r>
              <a:rPr lang="en-US" altLang="zh-CN" sz="2800" dirty="0" smtClean="0">
                <a:latin typeface="+mn-ea"/>
                <a:ea typeface="+mn-ea"/>
              </a:rPr>
              <a:t>           </a:t>
            </a:r>
            <a:r>
              <a:rPr lang="zh-CN" altLang="en-US" sz="2800" dirty="0" smtClean="0">
                <a:latin typeface="+mn-ea"/>
                <a:ea typeface="+mn-ea"/>
              </a:rPr>
              <a:t>实验验证</a:t>
            </a:r>
            <a:r>
              <a:rPr lang="zh-CN" altLang="en-US" sz="2800" dirty="0">
                <a:latin typeface="+mn-ea"/>
                <a:ea typeface="+mn-ea"/>
              </a:rPr>
              <a:t>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 smtClean="0">
                <a:latin typeface="+mn-ea"/>
                <a:ea typeface="+mn-ea"/>
              </a:rPr>
              <a:t>Al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>
                <a:latin typeface="+mn-ea"/>
                <a:ea typeface="+mn-ea"/>
              </a:rPr>
              <a:t>活动性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>
                <a:latin typeface="+mn-ea"/>
                <a:ea typeface="+mn-ea"/>
              </a:rPr>
              <a:t>。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8" grpId="0"/>
      <p:bldP spid="10" grpId="0"/>
      <p:bldP spid="11" grpId="0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690563" y="2714620"/>
            <a:ext cx="776526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答：</a:t>
            </a:r>
            <a:r>
              <a:rPr lang="zh-CN" altLang="en-US" sz="2800" dirty="0">
                <a:latin typeface="+mn-ea"/>
                <a:ea typeface="+mn-ea"/>
              </a:rPr>
              <a:t>取一块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打磨光亮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铁丝伸入</a:t>
            </a:r>
            <a:r>
              <a:rPr lang="zh-CN" altLang="en-US" sz="2800" dirty="0" smtClean="0">
                <a:latin typeface="+mn-ea"/>
                <a:ea typeface="+mn-ea"/>
              </a:rPr>
              <a:t>装有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少量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硫酸铝</a:t>
            </a:r>
            <a:endParaRPr lang="en-US" altLang="zh-CN" sz="2800" dirty="0" smtClean="0">
              <a:solidFill>
                <a:srgbClr val="FF0000"/>
              </a:solidFill>
              <a:latin typeface="+mn-ea"/>
              <a:ea typeface="+mn-ea"/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  <a:latin typeface="+mn-ea"/>
                <a:ea typeface="+mn-ea"/>
              </a:rPr>
              <a:t>    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溶液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试管</a:t>
            </a:r>
            <a:r>
              <a:rPr lang="zh-CN" altLang="en-US" sz="2800" dirty="0">
                <a:latin typeface="+mn-ea"/>
                <a:ea typeface="+mn-ea"/>
              </a:rPr>
              <a:t>中</a:t>
            </a:r>
            <a:r>
              <a:rPr lang="zh-CN" altLang="en-US" sz="2800" dirty="0" smtClean="0">
                <a:latin typeface="+mn-ea"/>
                <a:ea typeface="+mn-ea"/>
              </a:rPr>
              <a:t>，没有明显现象；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3" name="Rectangle 23"/>
          <p:cNvSpPr>
            <a:spLocks noChangeArrowheads="1"/>
          </p:cNvSpPr>
          <p:nvPr/>
        </p:nvSpPr>
        <p:spPr bwMode="auto">
          <a:xfrm>
            <a:off x="1331913" y="3691598"/>
            <a:ext cx="4873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证明铝的化学性质比铁活泼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357158" y="1714488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设计实验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</a:p>
          <a:p>
            <a:r>
              <a:rPr lang="en-US" altLang="zh-CN" sz="2800" dirty="0" smtClean="0">
                <a:latin typeface="+mn-ea"/>
                <a:ea typeface="+mn-ea"/>
              </a:rPr>
              <a:t>      </a:t>
            </a:r>
            <a:r>
              <a:rPr lang="zh-CN" altLang="en-US" sz="2800" dirty="0" smtClean="0">
                <a:latin typeface="+mn-ea"/>
                <a:ea typeface="+mn-ea"/>
              </a:rPr>
              <a:t>请</a:t>
            </a:r>
            <a:r>
              <a:rPr lang="zh-CN" altLang="en-US" sz="2800" dirty="0">
                <a:latin typeface="+mn-ea"/>
                <a:ea typeface="+mn-ea"/>
              </a:rPr>
              <a:t>你设计实验验证金属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>
                <a:latin typeface="+mn-ea"/>
                <a:ea typeface="+mn-ea"/>
              </a:rPr>
              <a:t>Al </a:t>
            </a:r>
            <a:r>
              <a:rPr lang="zh-CN" altLang="en-US" sz="2800" dirty="0">
                <a:latin typeface="+mn-ea"/>
                <a:ea typeface="+mn-ea"/>
              </a:rPr>
              <a:t>的活动性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>
                <a:latin typeface="+mn-ea"/>
                <a:ea typeface="+mn-ea"/>
              </a:rPr>
              <a:t>。 </a:t>
            </a:r>
          </a:p>
        </p:txBody>
      </p:sp>
      <p:sp>
        <p:nvSpPr>
          <p:cNvPr id="17" name="Rectangle 20"/>
          <p:cNvSpPr>
            <a:spLocks noChangeArrowheads="1"/>
          </p:cNvSpPr>
          <p:nvPr/>
        </p:nvSpPr>
        <p:spPr bwMode="auto">
          <a:xfrm>
            <a:off x="357158" y="4189405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思考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  <a:r>
              <a:rPr lang="zh-CN" altLang="en-US" sz="2800" dirty="0" smtClean="0">
                <a:latin typeface="+mn-ea"/>
                <a:ea typeface="+mn-ea"/>
              </a:rPr>
              <a:t>能否用金属铝和</a:t>
            </a:r>
            <a:r>
              <a:rPr lang="en-US" altLang="zh-CN" sz="2800" dirty="0" smtClean="0">
                <a:latin typeface="+mn-ea"/>
                <a:ea typeface="+mn-ea"/>
              </a:rPr>
              <a:t>FeSO</a:t>
            </a:r>
            <a:r>
              <a:rPr lang="en-US" altLang="zh-CN" sz="2800" baseline="-25000" dirty="0" smtClean="0">
                <a:latin typeface="+mn-ea"/>
                <a:ea typeface="+mn-ea"/>
              </a:rPr>
              <a:t>4</a:t>
            </a:r>
            <a:r>
              <a:rPr lang="zh-CN" altLang="en-US" sz="2800" dirty="0" smtClean="0">
                <a:latin typeface="+mn-ea"/>
                <a:ea typeface="+mn-ea"/>
              </a:rPr>
              <a:t>来验证</a:t>
            </a:r>
            <a:r>
              <a:rPr lang="zh-CN" altLang="en-US" sz="2800" dirty="0">
                <a:latin typeface="+mn-ea"/>
                <a:ea typeface="+mn-ea"/>
              </a:rPr>
              <a:t>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>
                <a:latin typeface="+mn-ea"/>
                <a:ea typeface="+mn-ea"/>
              </a:rPr>
              <a:t>Al 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    </a:t>
            </a:r>
            <a:r>
              <a:rPr lang="zh-CN" altLang="en-US" sz="2800" dirty="0" smtClean="0">
                <a:latin typeface="+mn-ea"/>
                <a:ea typeface="+mn-ea"/>
              </a:rPr>
              <a:t>活动性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 smtClean="0">
                <a:latin typeface="+mn-ea"/>
                <a:ea typeface="+mn-ea"/>
              </a:rPr>
              <a:t>？ 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28596" y="5357826"/>
            <a:ext cx="2348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【</a:t>
            </a:r>
            <a:r>
              <a:rPr lang="zh-CN" altLang="en-US" sz="2800" dirty="0" smtClean="0">
                <a:solidFill>
                  <a:srgbClr val="FF0000"/>
                </a:solidFill>
              </a:rPr>
              <a:t>演示实验</a:t>
            </a:r>
            <a:r>
              <a:rPr lang="en-US" altLang="zh-CN" sz="2800" dirty="0" smtClean="0">
                <a:solidFill>
                  <a:srgbClr val="FF0000"/>
                </a:solidFill>
              </a:rPr>
              <a:t>】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857488" y="5334672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铝片上有黑色固体析出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ChangeArrowheads="1"/>
          </p:cNvSpPr>
          <p:nvPr/>
        </p:nvSpPr>
        <p:spPr bwMode="auto">
          <a:xfrm>
            <a:off x="323850" y="765175"/>
            <a:ext cx="64801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二、金属与金属化合物的溶液反应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6659563" y="801688"/>
            <a:ext cx="2374900" cy="466725"/>
          </a:xfrm>
          <a:prstGeom prst="rect">
            <a:avLst/>
          </a:prstGeom>
          <a:solidFill>
            <a:srgbClr val="FF0000"/>
          </a:solidFill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chemeClr val="bg1"/>
                </a:solidFill>
              </a:rPr>
              <a:t>【</a:t>
            </a:r>
            <a:r>
              <a:rPr lang="zh-CN" altLang="en-US">
                <a:solidFill>
                  <a:schemeClr val="bg1"/>
                </a:solidFill>
              </a:rPr>
              <a:t>活动探究</a:t>
            </a:r>
            <a:r>
              <a:rPr lang="en-US" altLang="zh-CN">
                <a:solidFill>
                  <a:schemeClr val="bg1"/>
                </a:solidFill>
              </a:rPr>
              <a:t>】2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467126" y="1857364"/>
            <a:ext cx="8286808" cy="49244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 dirty="0">
                <a:solidFill>
                  <a:schemeClr val="bg1"/>
                </a:solidFill>
                <a:latin typeface="Arial Narrow" pitchFamily="34" charset="0"/>
              </a:rPr>
              <a:t>K  Ca  Na  Mg  Al   Zn   Fe   </a:t>
            </a:r>
            <a:r>
              <a:rPr kumimoji="1" lang="en-US" altLang="zh-CN" sz="2600" dirty="0" err="1">
                <a:solidFill>
                  <a:schemeClr val="bg1"/>
                </a:solidFill>
                <a:latin typeface="Arial Narrow" pitchFamily="34" charset="0"/>
              </a:rPr>
              <a:t>Sn</a:t>
            </a:r>
            <a:r>
              <a:rPr kumimoji="1" lang="en-US" altLang="zh-CN" sz="2600" dirty="0">
                <a:solidFill>
                  <a:schemeClr val="bg1"/>
                </a:solidFill>
                <a:latin typeface="Arial Narrow" pitchFamily="34" charset="0"/>
              </a:rPr>
              <a:t>   </a:t>
            </a:r>
            <a:r>
              <a:rPr kumimoji="1" lang="en-US" altLang="zh-CN" sz="2600" dirty="0" err="1">
                <a:solidFill>
                  <a:schemeClr val="bg1"/>
                </a:solidFill>
                <a:latin typeface="Arial Narrow" pitchFamily="34" charset="0"/>
              </a:rPr>
              <a:t>Pb</a:t>
            </a:r>
            <a:r>
              <a:rPr kumimoji="1" lang="zh-CN" altLang="en-US" sz="2600" dirty="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600" dirty="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600" dirty="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600" dirty="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10" name="Line 9"/>
          <p:cNvSpPr>
            <a:spLocks noChangeShapeType="1"/>
          </p:cNvSpPr>
          <p:nvPr/>
        </p:nvSpPr>
        <p:spPr bwMode="auto">
          <a:xfrm>
            <a:off x="506842" y="2457439"/>
            <a:ext cx="8280000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 sz="2800"/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2324514" y="2548590"/>
            <a:ext cx="42179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Arial Narrow" pitchFamily="34" charset="0"/>
              </a:rPr>
              <a:t>金属活动性由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 sz="2800">
                <a:latin typeface="Arial Narrow" pitchFamily="34" charset="0"/>
              </a:rPr>
              <a:t>至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 sz="2800">
                <a:latin typeface="Arial Narrow" pitchFamily="34" charset="0"/>
              </a:rPr>
              <a:t>排列</a:t>
            </a: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357158" y="3286124"/>
            <a:ext cx="40005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小结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（学生小结）</a:t>
            </a:r>
            <a:endParaRPr lang="en-US" altLang="zh-CN" sz="2800" dirty="0" smtClean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6" name="Text Box 19"/>
          <p:cNvSpPr txBox="1">
            <a:spLocks noChangeArrowheads="1"/>
          </p:cNvSpPr>
          <p:nvPr/>
        </p:nvSpPr>
        <p:spPr bwMode="auto">
          <a:xfrm>
            <a:off x="357158" y="4191664"/>
            <a:ext cx="631134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</a:rPr>
              <a:t>【</a:t>
            </a:r>
            <a:r>
              <a:rPr lang="zh-CN" altLang="en-US" sz="2800" dirty="0">
                <a:solidFill>
                  <a:srgbClr val="0000CC"/>
                </a:solidFill>
              </a:rPr>
              <a:t>作业</a:t>
            </a:r>
            <a:r>
              <a:rPr lang="en-US" altLang="zh-CN" sz="2800" dirty="0">
                <a:solidFill>
                  <a:srgbClr val="0000CC"/>
                </a:solidFill>
              </a:rPr>
              <a:t>】</a:t>
            </a:r>
            <a:r>
              <a:rPr lang="zh-CN" altLang="en-US" sz="2800" dirty="0">
                <a:solidFill>
                  <a:srgbClr val="0000CC"/>
                </a:solidFill>
              </a:rPr>
              <a:t>完成</a:t>
            </a:r>
            <a:r>
              <a:rPr lang="en-US" altLang="zh-CN" sz="2800" dirty="0" smtClean="0">
                <a:solidFill>
                  <a:srgbClr val="0000CC"/>
                </a:solidFill>
              </a:rPr>
              <a:t>《100</a:t>
            </a:r>
            <a:r>
              <a:rPr lang="zh-CN" altLang="en-US" sz="2800" dirty="0" smtClean="0">
                <a:solidFill>
                  <a:srgbClr val="0000CC"/>
                </a:solidFill>
              </a:rPr>
              <a:t>分</a:t>
            </a:r>
            <a:r>
              <a:rPr lang="en-US" altLang="zh-CN" sz="2800" dirty="0" smtClean="0">
                <a:solidFill>
                  <a:srgbClr val="0000CC"/>
                </a:solidFill>
              </a:rPr>
              <a:t>》</a:t>
            </a:r>
            <a:r>
              <a:rPr lang="zh-CN" altLang="en-US" sz="2800" dirty="0">
                <a:solidFill>
                  <a:srgbClr val="0000CC"/>
                </a:solidFill>
              </a:rPr>
              <a:t>课题</a:t>
            </a:r>
            <a:r>
              <a:rPr lang="en-US" altLang="zh-CN" sz="2800" dirty="0">
                <a:solidFill>
                  <a:srgbClr val="0000CC"/>
                </a:solidFill>
              </a:rPr>
              <a:t>2  </a:t>
            </a:r>
            <a:r>
              <a:rPr lang="zh-CN" altLang="en-US" sz="2800" dirty="0">
                <a:solidFill>
                  <a:srgbClr val="0000CC"/>
                </a:solidFill>
              </a:rPr>
              <a:t>第</a:t>
            </a:r>
            <a:r>
              <a:rPr lang="en-US" altLang="zh-CN" sz="2800" dirty="0">
                <a:solidFill>
                  <a:srgbClr val="0000CC"/>
                </a:solidFill>
              </a:rPr>
              <a:t>1</a:t>
            </a:r>
            <a:r>
              <a:rPr lang="zh-CN" altLang="en-US" sz="2800" dirty="0">
                <a:solidFill>
                  <a:srgbClr val="0000CC"/>
                </a:solidFill>
              </a:rPr>
              <a:t>课时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3151</TotalTime>
  <Words>955</Words>
  <Application>Microsoft Office PowerPoint</Application>
  <PresentationFormat>全屏显示(4:3)</PresentationFormat>
  <Paragraphs>134</Paragraphs>
  <Slides>12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Level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deng</cp:lastModifiedBy>
  <cp:revision>232</cp:revision>
  <dcterms:created xsi:type="dcterms:W3CDTF">2004-12-14T11:17:38Z</dcterms:created>
  <dcterms:modified xsi:type="dcterms:W3CDTF">2017-02-20T12:26:56Z</dcterms:modified>
</cp:coreProperties>
</file>