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300" r:id="rId3"/>
    <p:sldId id="301" r:id="rId4"/>
    <p:sldId id="302" r:id="rId5"/>
    <p:sldId id="303" r:id="rId6"/>
    <p:sldId id="284" r:id="rId7"/>
    <p:sldId id="285" r:id="rId9"/>
    <p:sldId id="286" r:id="rId10"/>
    <p:sldId id="287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71" r:id="rId20"/>
    <p:sldId id="264" r:id="rId21"/>
    <p:sldId id="265" r:id="rId22"/>
    <p:sldId id="266" r:id="rId23"/>
    <p:sldId id="267" r:id="rId24"/>
    <p:sldId id="272" r:id="rId25"/>
    <p:sldId id="273" r:id="rId26"/>
    <p:sldId id="274" r:id="rId27"/>
    <p:sldId id="270" r:id="rId28"/>
    <p:sldId id="257" r:id="rId29"/>
    <p:sldId id="259" r:id="rId30"/>
    <p:sldId id="260" r:id="rId31"/>
    <p:sldId id="261" r:id="rId32"/>
    <p:sldId id="262" r:id="rId33"/>
    <p:sldId id="263" r:id="rId34"/>
    <p:sldId id="268" r:id="rId35"/>
    <p:sldId id="269" r:id="rId36"/>
  </p:sldIdLst>
  <p:sldSz cx="9144000" cy="6858000" type="screen4x3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gs" Target="tags/tag1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D707E7-C466-424C-B28A-36091CC9F2B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D415B-D31C-4B28-9F7D-9764B26F400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anose="02040502050405020303" pitchFamily="18" charset="0"/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anose="02040502050405020303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3A1F50-1CA5-4126-85E0-2741CE81EF6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907D34F-2B49-4346-A88D-6FCA8A9E291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anose="02040502050405020303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9001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33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62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timgsa.baidu.com/timg?image&amp;quality=80&amp;size=b9999_10000&amp;sec=1535863475352&amp;di=04f7d8880630756439efc171343c37fe&amp;imgtype=0&amp;src=http%3A%2F%2Fp.ananas.chaoxing.com%2Fstar3%2F733_434%2F5562d0b3e4b0929bdb6edb2e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66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547664" y="5066020"/>
            <a:ext cx="6320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第三册（选学内容：</a:t>
            </a: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Flash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动画，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2830" y="5877272"/>
            <a:ext cx="68595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节课安排：</a:t>
            </a:r>
            <a:r>
              <a:rPr lang="en-US" altLang="zh-CN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、划重点，</a:t>
            </a:r>
            <a:r>
              <a:rPr lang="en-US" altLang="zh-CN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、动画软件体验</a:t>
            </a:r>
            <a:endParaRPr lang="zh-CN" altLang="en-US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timgsa.baidu.com/timg?image&amp;quality=80&amp;size=b9999_10000&amp;sec=1535866036374&amp;di=613e7df2d2fd01930a5c9c35d8ad36b2&amp;imgtype=jpg&amp;src=http%3A%2F%2Fimg4.imgtn.bdimg.com%2Fit%2Fu%3D3364539134%2C3843445468%26fm%3D214%26gp%3D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202650"/>
            <a:ext cx="412432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timgsa.baidu.com/timg?image&amp;quality=80&amp;size=b9999_10000&amp;sec=1535866119690&amp;di=81e3e40b90183ce9cd921ff76abc2c57&amp;imgtype=0&amp;src=http%3A%2F%2Fwww.ccitimes.com%2Fuploadfile%2F2016%2F0510%2F201605101108099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578916"/>
            <a:ext cx="417119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timgsa.baidu.com/timg?image&amp;quality=80&amp;size=b9999_10000&amp;sec=1535866252171&amp;di=7db656b42c41a1a5c1879a752c8af89f&amp;imgtype=0&amp;src=http%3A%2F%2Fpic40.photophoto.cn%2F20160825%2F0005018303553896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1196752"/>
            <a:ext cx="3562079" cy="505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2339752" y="260648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二维动画（平面动画）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s://timgsa.baidu.com/timg?image&amp;quality=80&amp;size=b9999_10000&amp;sec=1535866172293&amp;di=9907205427e9d98dffd001f9fe1ed0f6&amp;imgtype=0&amp;src=http%3A%2F%2Fimg.zcool.cn%2Fcommunity%2F01fad15a0d0b27a801204a0e8e7a06.jpg%401280w_1l_2o_100sh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15425"/>
            <a:ext cx="3999091" cy="224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timgsa.baidu.com/timg?image&amp;quality=80&amp;size=b9999_10000&amp;sec=1535866387319&amp;di=94cd51ea7d61cbf477f9653d44bfdeb1&amp;imgtype=0&amp;src=http%3A%2F%2Fimages.hi67.cn%2Fhi67%2F1bed8f83b29bf0e6952992efdf437fd_compr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429000"/>
            <a:ext cx="8031539" cy="316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timgsa.baidu.com/timg?image&amp;quality=80&amp;size=b9999_10000&amp;sec=1535866437654&amp;di=27d116bc184cb41ba7518ddfdd341616&amp;imgtype=jpg&amp;src=http%3A%2F%2Fimg1.imgtn.bdimg.com%2Fit%2Fu%3D33231851%2C2706010802%26fm%3D214%26gp%3D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15425"/>
            <a:ext cx="3813475" cy="226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2339752" y="260648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三维动画（空间动画）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timgsa.baidu.com/timg?image&amp;quality=80&amp;size=b9999_10000&amp;sec=1535866437654&amp;di=27d116bc184cb41ba7518ddfdd341616&amp;imgtype=jpg&amp;src=http%3A%2F%2Fimg1.imgtn.bdimg.com%2Fit%2Fu%3D33231851%2C2706010802%26fm%3D214%26gp%3D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48679"/>
            <a:ext cx="3813475" cy="226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imgsa.baidu.com/timg?image&amp;quality=80&amp;size=b9999_10000&amp;sec=1535866036374&amp;di=613e7df2d2fd01930a5c9c35d8ad36b2&amp;imgtype=jpg&amp;src=http%3A%2F%2Fimg4.imgtn.bdimg.com%2Fit%2Fu%3D3364539134%2C3843445468%26fm%3D214%26gp%3D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4" r="19687"/>
          <a:stretch>
            <a:fillRect/>
          </a:stretch>
        </p:blipFill>
        <p:spPr bwMode="auto">
          <a:xfrm>
            <a:off x="1004640" y="548788"/>
            <a:ext cx="2559248" cy="226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timgsa.baidu.com/timg?image&amp;quality=80&amp;size=b9999_10000&amp;sec=1535866595847&amp;di=cb7199b9f059b75799c7834f392a7ae8&amp;imgtype=0&amp;src=http%3A%2F%2Fimg.61gequ.com%2Fallimg%2F2011-11%2F2011112810024527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3429000"/>
            <a:ext cx="3822304" cy="286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timgsa.baidu.com/timg?image&amp;quality=80&amp;size=b9999_10000&amp;sec=1535866709652&amp;di=8ec8f93acf5db647dbce4e5611abff51&amp;imgtype=0&amp;src=http%3A%2F%2Fpic36.photophoto.cn%2F20150717%2F0005018389453725_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56992"/>
            <a:ext cx="2592288" cy="288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下列</a:t>
            </a:r>
            <a:r>
              <a:rPr lang="zh-CN" altLang="zh-CN" sz="2800" dirty="0" smtClean="0"/>
              <a:t>（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类型的文件导入</a:t>
            </a:r>
            <a:r>
              <a:rPr lang="en-US" altLang="zh-CN" sz="2800" dirty="0"/>
              <a:t>flash</a:t>
            </a:r>
            <a:r>
              <a:rPr lang="zh-CN" altLang="zh-CN" sz="2800" dirty="0"/>
              <a:t>时会自动产生一个逐帧动画序列</a:t>
            </a:r>
            <a:r>
              <a:rPr lang="en-US" altLang="zh-CN" sz="2800" dirty="0"/>
              <a:t>.  </a:t>
            </a:r>
            <a:endParaRPr lang="zh-CN" altLang="zh-CN" sz="2800" dirty="0"/>
          </a:p>
          <a:p>
            <a:pPr lvl="0"/>
            <a:r>
              <a:rPr lang="en-US" altLang="zh-CN" sz="2800" dirty="0" smtClean="0"/>
              <a:t> A</a:t>
            </a:r>
            <a:r>
              <a:rPr lang="zh-CN" altLang="zh-CN" sz="2800" dirty="0" smtClean="0"/>
              <a:t>“</a:t>
            </a:r>
            <a:r>
              <a:rPr lang="en-US" altLang="zh-CN" sz="2800" dirty="0"/>
              <a:t>.BMP</a:t>
            </a:r>
            <a:r>
              <a:rPr lang="zh-CN" altLang="zh-CN" sz="2800" dirty="0"/>
              <a:t>” </a:t>
            </a:r>
            <a:r>
              <a:rPr lang="en-US" altLang="zh-CN" sz="2800" dirty="0"/>
              <a:t>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 </a:t>
            </a:r>
            <a:r>
              <a:rPr lang="en-US" altLang="zh-CN" sz="2800" dirty="0"/>
              <a:t>B. </a:t>
            </a:r>
            <a:r>
              <a:rPr lang="zh-CN" altLang="zh-CN" sz="2800" dirty="0"/>
              <a:t>“</a:t>
            </a:r>
            <a:r>
              <a:rPr lang="en-US" altLang="zh-CN" sz="2800" dirty="0"/>
              <a:t>.JPG</a:t>
            </a:r>
            <a:r>
              <a:rPr lang="zh-CN" altLang="zh-CN" sz="2800" dirty="0"/>
              <a:t>” </a:t>
            </a:r>
            <a:r>
              <a:rPr lang="en-US" altLang="zh-CN" sz="2800" dirty="0"/>
              <a:t>  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C</a:t>
            </a:r>
            <a:r>
              <a:rPr lang="en-US" altLang="zh-CN" sz="2800" dirty="0"/>
              <a:t>. </a:t>
            </a:r>
            <a:r>
              <a:rPr lang="zh-CN" altLang="zh-CN" sz="2800" dirty="0"/>
              <a:t>“</a:t>
            </a:r>
            <a:r>
              <a:rPr lang="en-US" altLang="zh-CN" sz="2800" dirty="0"/>
              <a:t>.TIF</a:t>
            </a:r>
            <a:r>
              <a:rPr lang="zh-CN" altLang="zh-CN" sz="2800" dirty="0"/>
              <a:t>”</a:t>
            </a:r>
            <a:r>
              <a:rPr lang="en-US" altLang="zh-CN" sz="2800" dirty="0"/>
              <a:t>   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D</a:t>
            </a:r>
            <a:r>
              <a:rPr lang="en-US" altLang="zh-CN" sz="2800" dirty="0"/>
              <a:t>. </a:t>
            </a:r>
            <a:r>
              <a:rPr lang="zh-CN" altLang="zh-CN" sz="2800" dirty="0"/>
              <a:t>“</a:t>
            </a:r>
            <a:r>
              <a:rPr lang="en-US" altLang="zh-CN" sz="2800" dirty="0"/>
              <a:t>.GIF</a:t>
            </a:r>
            <a:r>
              <a:rPr lang="zh-CN" altLang="zh-CN" sz="2800" dirty="0"/>
              <a:t>”</a:t>
            </a:r>
            <a:endParaRPr lang="zh-CN" altLang="zh-C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en-US" altLang="zh-CN" sz="2800" dirty="0"/>
              <a:t>(  </a:t>
            </a:r>
            <a:r>
              <a:rPr lang="en-US" altLang="zh-CN" sz="2800" dirty="0" smtClean="0"/>
              <a:t>   </a:t>
            </a:r>
            <a:r>
              <a:rPr lang="en-US" altLang="zh-CN" sz="2800" dirty="0"/>
              <a:t>) FLASH</a:t>
            </a:r>
            <a:r>
              <a:rPr lang="zh-CN" altLang="zh-CN" sz="2800" dirty="0"/>
              <a:t>源文件和影片文件的扩展名分别为</a:t>
            </a:r>
            <a:r>
              <a:rPr lang="en-US" altLang="zh-CN" sz="2800" dirty="0"/>
              <a:t>:  </a:t>
            </a:r>
            <a:endParaRPr lang="zh-CN" altLang="zh-CN" sz="2800" dirty="0"/>
          </a:p>
          <a:p>
            <a:r>
              <a:rPr lang="en-US" altLang="zh-CN" sz="2800" dirty="0"/>
              <a:t>A.*.FLA</a:t>
            </a:r>
            <a:r>
              <a:rPr lang="zh-CN" altLang="zh-CN" sz="2800" dirty="0"/>
              <a:t>、</a:t>
            </a:r>
            <a:r>
              <a:rPr lang="en-US" altLang="zh-CN" sz="2800" dirty="0"/>
              <a:t>*.FLV       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en-US" altLang="zh-CN" sz="2800" dirty="0"/>
              <a:t>.*.FLA</a:t>
            </a:r>
            <a:r>
              <a:rPr lang="zh-CN" altLang="zh-CN" sz="2800" dirty="0"/>
              <a:t>、</a:t>
            </a:r>
            <a:r>
              <a:rPr lang="en-US" altLang="zh-CN" sz="2800" dirty="0"/>
              <a:t>*.SWF </a:t>
            </a:r>
            <a:endParaRPr lang="zh-CN" altLang="zh-CN" sz="2800" dirty="0"/>
          </a:p>
          <a:p>
            <a:r>
              <a:rPr lang="en-US" altLang="zh-CN" sz="2800" dirty="0"/>
              <a:t>C.*.FLV</a:t>
            </a:r>
            <a:r>
              <a:rPr lang="zh-CN" altLang="zh-CN" sz="2800" dirty="0"/>
              <a:t>、</a:t>
            </a:r>
            <a:r>
              <a:rPr lang="en-US" altLang="zh-CN" sz="2800" dirty="0"/>
              <a:t>*.SWF      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en-US" altLang="zh-CN" sz="2800" dirty="0"/>
              <a:t>.*.DOC</a:t>
            </a:r>
            <a:r>
              <a:rPr lang="zh-CN" altLang="zh-CN" sz="2800" dirty="0"/>
              <a:t>、</a:t>
            </a:r>
            <a:r>
              <a:rPr lang="en-US" altLang="zh-CN" sz="2800" dirty="0"/>
              <a:t>*.GIF</a:t>
            </a:r>
            <a:endParaRPr lang="zh-CN" altLang="zh-C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zh-CN" altLang="zh-CN" sz="4800" dirty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下图中红色框部份叫（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</a:t>
            </a:r>
            <a:endParaRPr lang="zh-CN" altLang="zh-CN" sz="2800" dirty="0"/>
          </a:p>
          <a:p>
            <a:r>
              <a:rPr lang="zh-CN" altLang="zh-CN" sz="2800" dirty="0"/>
              <a:t>A 关键帧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B </a:t>
            </a:r>
            <a:r>
              <a:rPr lang="zh-CN" altLang="zh-CN" sz="2800" dirty="0"/>
              <a:t>空白帧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C </a:t>
            </a:r>
            <a:r>
              <a:rPr lang="zh-CN" altLang="zh-CN" sz="2800" dirty="0"/>
              <a:t>过渡帧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D </a:t>
            </a:r>
            <a:r>
              <a:rPr lang="zh-CN" altLang="zh-CN" sz="2800" dirty="0"/>
              <a:t>延长帧</a:t>
            </a:r>
            <a:endParaRPr lang="zh-CN" altLang="zh-CN" sz="2800" dirty="0"/>
          </a:p>
          <a:p>
            <a:pPr marL="45720" indent="0">
              <a:buNone/>
            </a:pPr>
            <a:endParaRPr lang="zh-CN" altLang="zh-CN" sz="2800" dirty="0"/>
          </a:p>
        </p:txBody>
      </p:sp>
      <p:pic>
        <p:nvPicPr>
          <p:cNvPr id="6146" name="图片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6625000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下图中红色框部份叫（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</a:t>
            </a:r>
            <a:endParaRPr lang="zh-CN" altLang="zh-CN" sz="2800" dirty="0"/>
          </a:p>
          <a:p>
            <a:r>
              <a:rPr lang="zh-CN" altLang="zh-CN" sz="2800" dirty="0"/>
              <a:t>A 关键帧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B </a:t>
            </a:r>
            <a:r>
              <a:rPr lang="zh-CN" altLang="zh-CN" sz="2800" dirty="0"/>
              <a:t>空白帧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C </a:t>
            </a:r>
            <a:r>
              <a:rPr lang="zh-CN" altLang="zh-CN" sz="2800" dirty="0"/>
              <a:t>过渡帧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D </a:t>
            </a:r>
            <a:r>
              <a:rPr lang="zh-CN" altLang="zh-CN" sz="2800" dirty="0"/>
              <a:t>延长帧</a:t>
            </a:r>
            <a:endParaRPr lang="zh-CN" altLang="zh-CN" sz="2800" dirty="0"/>
          </a:p>
        </p:txBody>
      </p:sp>
      <p:pic>
        <p:nvPicPr>
          <p:cNvPr id="7170" name="图片 1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05064"/>
            <a:ext cx="5898527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2017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中，时间轴上有画面内容的帧叫做</a:t>
            </a:r>
            <a:r>
              <a:rPr lang="en-US" altLang="zh-CN" sz="2800" dirty="0"/>
              <a:t>(    )</a:t>
            </a:r>
            <a:r>
              <a:rPr lang="zh-CN" altLang="zh-CN" sz="2800" dirty="0"/>
              <a:t>，用实心小圆点表示。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】过渡帧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空白帧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关键帧</a:t>
            </a:r>
            <a:endParaRPr lang="zh-CN" altLang="zh-CN" sz="2800" dirty="0"/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空白关键</a:t>
            </a:r>
            <a:r>
              <a:rPr lang="zh-CN" altLang="zh-CN" sz="2800" dirty="0" smtClean="0"/>
              <a:t>帧</a:t>
            </a:r>
            <a:endParaRPr lang="zh-CN" altLang="zh-CN" sz="2800" dirty="0"/>
          </a:p>
        </p:txBody>
      </p:sp>
      <p:sp>
        <p:nvSpPr>
          <p:cNvPr id="5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中，我们把单位时间内播放帧的多少称为（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】帧频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画频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频率</a:t>
            </a:r>
            <a:endParaRPr lang="zh-CN" altLang="zh-CN" sz="2800" dirty="0"/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帧率</a:t>
            </a:r>
            <a:endParaRPr lang="zh-CN" altLang="zh-CN" sz="2800" dirty="0"/>
          </a:p>
          <a:p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创建形状补间动画的对象是基于绘制的矢量图形，如果对象不是直接绘制出来的，如输入的文字或导入的位图等，则需对其进行（</a:t>
            </a:r>
            <a:r>
              <a:rPr lang="en-US" altLang="zh-CN" sz="2800" dirty="0"/>
              <a:t>   </a:t>
            </a:r>
            <a:r>
              <a:rPr lang="zh-CN" altLang="zh-CN" sz="2800" dirty="0"/>
              <a:t>）操作后才可以做形状补间动画。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】分离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打破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转换</a:t>
            </a:r>
            <a:endParaRPr lang="zh-CN" altLang="zh-CN" sz="2800" dirty="0"/>
          </a:p>
          <a:p>
            <a:r>
              <a:rPr lang="zh-CN" altLang="zh-CN" sz="2800" dirty="0" smtClean="0"/>
              <a:t>【D】过渡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以下各种关于影片剪辑元件的叙述，正确的是（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  <a:endParaRPr lang="zh-CN" altLang="zh-CN" sz="2800" dirty="0"/>
          </a:p>
          <a:p>
            <a:r>
              <a:rPr lang="zh-CN" altLang="zh-CN" sz="2400" dirty="0" smtClean="0"/>
              <a:t>【</a:t>
            </a:r>
            <a:r>
              <a:rPr lang="en-US" altLang="zh-CN" sz="2400" dirty="0" smtClean="0"/>
              <a:t>A</a:t>
            </a:r>
            <a:r>
              <a:rPr lang="zh-CN" altLang="zh-CN" sz="2400" dirty="0"/>
              <a:t>】影片剪辑元件不可重复使用</a:t>
            </a:r>
            <a:endParaRPr lang="zh-CN" altLang="zh-CN" sz="2400" dirty="0"/>
          </a:p>
          <a:p>
            <a:r>
              <a:rPr lang="zh-CN" altLang="zh-CN" sz="2400" dirty="0" smtClean="0"/>
              <a:t>【B】</a:t>
            </a:r>
            <a:r>
              <a:rPr lang="zh-CN" altLang="zh-CN" sz="2400" dirty="0"/>
              <a:t>影片剪辑拥有独立于主时间轴的多帧或多层时间轴</a:t>
            </a:r>
            <a:endParaRPr lang="zh-CN" altLang="zh-CN" sz="2400" dirty="0"/>
          </a:p>
          <a:p>
            <a:r>
              <a:rPr lang="zh-CN" altLang="zh-CN" sz="2400" dirty="0" smtClean="0"/>
              <a:t>【C】</a:t>
            </a:r>
            <a:r>
              <a:rPr lang="zh-CN" altLang="zh-CN" sz="2400" dirty="0"/>
              <a:t>不可以在影片剪辑元件中使用声音</a:t>
            </a:r>
            <a:endParaRPr lang="zh-CN" altLang="zh-CN" sz="2400" dirty="0"/>
          </a:p>
          <a:p>
            <a:r>
              <a:rPr lang="zh-CN" altLang="zh-CN" sz="2400" dirty="0" smtClean="0"/>
              <a:t>【D】</a:t>
            </a:r>
            <a:r>
              <a:rPr lang="zh-CN" altLang="zh-CN" sz="2400" dirty="0"/>
              <a:t>不可以在影片剪辑元件中使用交互式控件</a:t>
            </a:r>
            <a:endParaRPr lang="zh-CN" altLang="zh-CN" sz="24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动画中， 每一帧都是关键帧的动画叫（</a:t>
            </a:r>
            <a:r>
              <a:rPr lang="en-US" altLang="zh-CN" sz="2800" dirty="0"/>
              <a:t>   </a:t>
            </a:r>
            <a:r>
              <a:rPr lang="zh-CN" altLang="zh-CN" sz="2800" dirty="0"/>
              <a:t>）。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】补间动画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形状补间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动画补间</a:t>
            </a:r>
            <a:endParaRPr lang="zh-CN" altLang="zh-CN" sz="2800" dirty="0"/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逐帧</a:t>
            </a:r>
            <a:r>
              <a:rPr lang="zh-CN" altLang="zh-CN" sz="2800" dirty="0" smtClean="0"/>
              <a:t>动画</a:t>
            </a:r>
            <a:endParaRPr lang="zh-CN" altLang="zh-CN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库中的媒体元素只有放在Flash工作界面中的舞台上，才可以在播放动画时被看到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在Flash中，各个图层相对独立，修改其中一层，不会影响到其他的图层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2016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某</a:t>
            </a:r>
            <a:r>
              <a:rPr lang="en-US" altLang="zh-CN" sz="2800" dirty="0"/>
              <a:t>Flash</a:t>
            </a:r>
            <a:r>
              <a:rPr lang="zh-CN" altLang="zh-CN" sz="2800" dirty="0"/>
              <a:t>动画的时间轴如下图所示，下列关于这个动画的叙述中，正确的是</a:t>
            </a:r>
            <a:r>
              <a:rPr lang="en-US" altLang="zh-CN" sz="2800" dirty="0"/>
              <a:t>(    )</a:t>
            </a:r>
            <a:r>
              <a:rPr lang="zh-CN" altLang="zh-CN" sz="2800" dirty="0"/>
              <a:t>。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】有2个图层，30个关键帧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有3个图层，2个关键帧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有30个图层，2个关键帧</a:t>
            </a:r>
            <a:endParaRPr lang="zh-CN" altLang="zh-CN" sz="2800" dirty="0"/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有2个图层，3个关键</a:t>
            </a:r>
            <a:r>
              <a:rPr lang="zh-CN" altLang="zh-CN" sz="2800" dirty="0" smtClean="0"/>
              <a:t>帧</a:t>
            </a:r>
            <a:endParaRPr lang="zh-CN" altLang="zh-CN" sz="2800" dirty="0"/>
          </a:p>
        </p:txBody>
      </p:sp>
      <p:pic>
        <p:nvPicPr>
          <p:cNvPr id="2050" name="图片 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080"/>
            <a:ext cx="6636220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中，如果把帧频数值变大后再播放，动画会（</a:t>
            </a:r>
            <a:r>
              <a:rPr lang="en-US" altLang="zh-CN" sz="2800" dirty="0"/>
              <a:t>   </a:t>
            </a:r>
            <a:r>
              <a:rPr lang="zh-CN" altLang="zh-CN" sz="2800" dirty="0"/>
              <a:t>）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】变快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不变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变慢</a:t>
            </a:r>
            <a:endParaRPr lang="zh-CN" altLang="zh-CN" sz="2800" dirty="0"/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无法判断</a:t>
            </a:r>
            <a:endParaRPr lang="zh-CN" altLang="zh-CN" sz="2800" dirty="0"/>
          </a:p>
          <a:p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下图中，第</a:t>
            </a:r>
            <a:r>
              <a:rPr lang="en-US" altLang="zh-CN" sz="2800" dirty="0"/>
              <a:t>30</a:t>
            </a:r>
            <a:r>
              <a:rPr lang="zh-CN" altLang="zh-CN" sz="2800" dirty="0"/>
              <a:t>帧是（</a:t>
            </a:r>
            <a:r>
              <a:rPr lang="en-US" altLang="zh-CN" sz="2800" dirty="0"/>
              <a:t>   </a:t>
            </a:r>
            <a:r>
              <a:rPr lang="zh-CN" altLang="zh-CN" sz="2800" dirty="0"/>
              <a:t>）。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】关键帧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普通帧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空白关键帧</a:t>
            </a:r>
            <a:endParaRPr lang="zh-CN" altLang="zh-CN" sz="2800" dirty="0"/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空白帧</a:t>
            </a:r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3074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5024"/>
            <a:ext cx="636514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在用</a:t>
            </a:r>
            <a:r>
              <a:rPr lang="en-US" altLang="zh-CN" sz="2800" dirty="0"/>
              <a:t>Flash</a:t>
            </a:r>
            <a:r>
              <a:rPr lang="zh-CN" altLang="zh-CN" sz="2800" dirty="0"/>
              <a:t>制作动画时，需要增加新图层，可单击下图</a:t>
            </a:r>
            <a:r>
              <a:rPr lang="en-US" altLang="zh-CN" sz="2800" dirty="0"/>
              <a:t>“</a:t>
            </a:r>
            <a:r>
              <a:rPr lang="zh-CN" altLang="zh-CN" sz="2800" dirty="0"/>
              <a:t>时间轴</a:t>
            </a:r>
            <a:r>
              <a:rPr lang="en-US" altLang="zh-CN" sz="2800" dirty="0"/>
              <a:t>” </a:t>
            </a:r>
            <a:r>
              <a:rPr lang="zh-CN" altLang="zh-CN" sz="2800" dirty="0"/>
              <a:t>面板上的（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  <a:endParaRPr lang="zh-CN" altLang="zh-CN" sz="2800" dirty="0"/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】①</a:t>
            </a:r>
            <a:endParaRPr lang="zh-CN" altLang="zh-CN" sz="2800" dirty="0"/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②</a:t>
            </a:r>
            <a:endParaRPr lang="zh-CN" altLang="zh-CN" sz="2800" dirty="0"/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③</a:t>
            </a:r>
            <a:endParaRPr lang="zh-CN" altLang="zh-CN" sz="2800" dirty="0"/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④</a:t>
            </a:r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4098" name="图片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3514645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使用</a:t>
            </a:r>
            <a:r>
              <a:rPr lang="en-US" altLang="zh-CN" sz="2800" dirty="0"/>
              <a:t>Flash</a:t>
            </a:r>
            <a:r>
              <a:rPr lang="zh-CN" altLang="zh-CN" sz="2800" dirty="0"/>
              <a:t>制作文字</a:t>
            </a:r>
            <a:r>
              <a:rPr lang="en-US" altLang="zh-CN" sz="2800" dirty="0"/>
              <a:t>“</a:t>
            </a:r>
            <a:r>
              <a:rPr lang="zh-CN" altLang="zh-CN" sz="2800" dirty="0"/>
              <a:t>广州欢迎您</a:t>
            </a:r>
            <a:r>
              <a:rPr lang="en-US" altLang="zh-CN" sz="2800" dirty="0"/>
              <a:t>”</a:t>
            </a:r>
            <a:r>
              <a:rPr lang="zh-CN" altLang="zh-CN" sz="2800" dirty="0"/>
              <a:t>形状补间动画，出现下图所示的错误提示，其错误的原因可能是（</a:t>
            </a:r>
            <a:r>
              <a:rPr lang="en-US" altLang="zh-CN" sz="2800" dirty="0"/>
              <a:t>     </a:t>
            </a:r>
            <a:r>
              <a:rPr lang="zh-CN" altLang="zh-CN" sz="2800" dirty="0"/>
              <a:t>）。</a:t>
            </a:r>
            <a:endParaRPr lang="zh-CN" altLang="zh-CN" sz="2800" dirty="0"/>
          </a:p>
          <a:p>
            <a:r>
              <a:rPr lang="zh-CN" altLang="zh-CN" sz="2000" dirty="0" smtClean="0"/>
              <a:t>【</a:t>
            </a:r>
            <a:r>
              <a:rPr lang="en-US" altLang="zh-CN" sz="2000" dirty="0" smtClean="0"/>
              <a:t>A</a:t>
            </a:r>
            <a:r>
              <a:rPr lang="zh-CN" altLang="zh-CN" sz="2000" dirty="0"/>
              <a:t>】第1到30帧之间执行了“动画补间动画”命令</a:t>
            </a:r>
            <a:endParaRPr lang="zh-CN" altLang="zh-CN" sz="2000" dirty="0"/>
          </a:p>
          <a:p>
            <a:r>
              <a:rPr lang="zh-CN" altLang="zh-CN" sz="2000" dirty="0" smtClean="0"/>
              <a:t>【B】</a:t>
            </a:r>
            <a:r>
              <a:rPr lang="zh-CN" altLang="zh-CN" sz="2000" dirty="0"/>
              <a:t>没有执行“测试影片”命令</a:t>
            </a:r>
            <a:endParaRPr lang="zh-CN" altLang="zh-CN" sz="2000" dirty="0"/>
          </a:p>
          <a:p>
            <a:r>
              <a:rPr lang="zh-CN" altLang="zh-CN" sz="2000" dirty="0" smtClean="0"/>
              <a:t>【C】</a:t>
            </a:r>
            <a:r>
              <a:rPr lang="zh-CN" altLang="zh-CN" sz="2000" dirty="0"/>
              <a:t>第30关键帧没有对输入文字“广州欢迎您”进行两次分离(打散)操作</a:t>
            </a:r>
            <a:endParaRPr lang="zh-CN" altLang="zh-CN" sz="2000" dirty="0"/>
          </a:p>
          <a:p>
            <a:r>
              <a:rPr lang="zh-CN" altLang="zh-CN" sz="2000" dirty="0" smtClean="0"/>
              <a:t>【D】</a:t>
            </a:r>
            <a:r>
              <a:rPr lang="zh-CN" altLang="zh-CN" sz="2000" dirty="0"/>
              <a:t>第30关键帧没有对输入的文字“广州欢迎您”进行组合操作</a:t>
            </a:r>
            <a:endParaRPr lang="zh-CN" altLang="zh-CN" sz="2000" dirty="0"/>
          </a:p>
          <a:p>
            <a:pPr marL="45720" indent="0">
              <a:buNone/>
            </a:pPr>
            <a:endParaRPr lang="zh-CN" altLang="zh-CN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5122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38" y="4149080"/>
            <a:ext cx="5153446" cy="2574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动画补间可以创建由一种形状变成另一种形状的动画。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中，主要有图形元件、影片元件和按钮元件有三种元件类型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2015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 smtClean="0"/>
              <a:t>创建</a:t>
            </a:r>
            <a:r>
              <a:rPr lang="zh-CN" altLang="zh-CN" sz="2800" dirty="0"/>
              <a:t>同一对象的位置、大小、颜色等性质改变的动画叫</a:t>
            </a:r>
            <a:r>
              <a:rPr lang="zh-CN" altLang="zh-CN" sz="2800" dirty="0" smtClean="0"/>
              <a:t>（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 ）</a:t>
            </a:r>
            <a:r>
              <a:rPr lang="zh-CN" altLang="zh-CN" sz="2800" dirty="0"/>
              <a:t>。它要求这个对象是整体状态（如元件）。</a:t>
            </a:r>
            <a:endParaRPr lang="zh-CN" altLang="zh-CN" sz="2800" dirty="0"/>
          </a:p>
          <a:p>
            <a:pPr lvl="1"/>
            <a:r>
              <a:rPr lang="en-US" altLang="zh-CN" sz="2800" dirty="0" smtClean="0"/>
              <a:t>A</a:t>
            </a:r>
            <a:r>
              <a:rPr lang="zh-CN" altLang="zh-CN" sz="2800" dirty="0"/>
              <a:t>、动画补间 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B</a:t>
            </a:r>
            <a:r>
              <a:rPr lang="zh-CN" altLang="zh-CN" sz="2800" dirty="0"/>
              <a:t>、运动补间 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C</a:t>
            </a:r>
            <a:r>
              <a:rPr lang="zh-CN" altLang="zh-CN" sz="2800" dirty="0"/>
              <a:t>、形态补间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D</a:t>
            </a:r>
            <a:r>
              <a:rPr lang="zh-CN" altLang="zh-CN" sz="2800" dirty="0"/>
              <a:t>、形状补间</a:t>
            </a:r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sz="4800" dirty="0"/>
              <a:t>D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 smtClean="0"/>
              <a:t>创建</a:t>
            </a:r>
            <a:r>
              <a:rPr lang="zh-CN" altLang="zh-CN" sz="2800" dirty="0"/>
              <a:t>由一种形状（对象</a:t>
            </a:r>
            <a:r>
              <a:rPr lang="en-US" altLang="zh-CN" sz="2800" dirty="0"/>
              <a:t>1</a:t>
            </a:r>
            <a:r>
              <a:rPr lang="zh-CN" altLang="zh-CN" sz="2800" dirty="0"/>
              <a:t>）变为另一种形状（对象</a:t>
            </a:r>
            <a:r>
              <a:rPr lang="en-US" altLang="zh-CN" sz="2800" dirty="0"/>
              <a:t>2</a:t>
            </a:r>
            <a:r>
              <a:rPr lang="zh-CN" altLang="zh-CN" sz="2800" dirty="0"/>
              <a:t>）的动画叫（ 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。它要求这两个对象都是分散状态（如矢量图）。</a:t>
            </a:r>
            <a:endParaRPr lang="zh-CN" altLang="zh-CN" sz="2800" dirty="0"/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、动画补间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、运动补间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、形态补间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、形状补间</a:t>
            </a:r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我们把</a:t>
            </a:r>
            <a:r>
              <a:rPr lang="en-US" altLang="zh-CN" sz="2800" dirty="0"/>
              <a:t>Flash</a:t>
            </a:r>
            <a:r>
              <a:rPr lang="zh-CN" altLang="zh-CN" sz="2800" dirty="0"/>
              <a:t>时间轴上的每一小格叫做（ </a:t>
            </a:r>
            <a:r>
              <a:rPr lang="en-US" altLang="zh-CN" sz="2800" dirty="0" smtClean="0"/>
              <a:t>   </a:t>
            </a:r>
            <a:r>
              <a:rPr lang="zh-CN" altLang="zh-CN" sz="2800" dirty="0"/>
              <a:t>），它代表着某个时刻的画面。</a:t>
            </a:r>
            <a:endParaRPr lang="zh-CN" altLang="zh-CN" sz="2800" dirty="0"/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、格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、频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、度</a:t>
            </a:r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图中红色框标志的叫做（ </a:t>
            </a:r>
            <a:r>
              <a:rPr lang="en-US" altLang="zh-CN" sz="2800" dirty="0" smtClean="0"/>
              <a:t>     </a:t>
            </a:r>
            <a:r>
              <a:rPr lang="zh-CN" altLang="zh-CN" sz="2800" dirty="0"/>
              <a:t>）。</a:t>
            </a:r>
            <a:endParaRPr lang="zh-CN" altLang="zh-CN" sz="2800" dirty="0"/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、过渡帧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、空白帧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、空白关键帧</a:t>
            </a:r>
            <a:endParaRPr lang="zh-CN" altLang="zh-CN" sz="2800" dirty="0"/>
          </a:p>
          <a:p>
            <a:endParaRPr lang="zh-CN" altLang="en-US" sz="2800" dirty="0"/>
          </a:p>
        </p:txBody>
      </p:sp>
      <p:pic>
        <p:nvPicPr>
          <p:cNvPr id="1025" name="图片 1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508" y="1556792"/>
            <a:ext cx="459492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（ </a:t>
            </a:r>
            <a:r>
              <a:rPr lang="en-US" altLang="zh-CN" sz="2800" dirty="0" smtClean="0"/>
              <a:t>   </a:t>
            </a:r>
            <a:r>
              <a:rPr lang="zh-CN" altLang="zh-CN" sz="2800" dirty="0"/>
              <a:t>）显示为一个有空心小圆的帧。它的编辑区内无任何图形、图像、组合、元件等对象（可以有声音和命令）。</a:t>
            </a:r>
            <a:endParaRPr lang="zh-CN" altLang="zh-CN" sz="2800" dirty="0"/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、空白关键帧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、过渡帧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、延长帧</a:t>
            </a:r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 smtClean="0"/>
              <a:t>修改</a:t>
            </a:r>
            <a:r>
              <a:rPr lang="zh-CN" altLang="zh-CN" sz="2800" dirty="0"/>
              <a:t>画面内容可以在过渡帧上进行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 只有一个关键帧也可以设置补间动画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对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 </a:t>
            </a:r>
            <a:r>
              <a:rPr lang="en-US" altLang="zh-CN" sz="2800" dirty="0"/>
              <a:t>Flash</a:t>
            </a:r>
            <a:r>
              <a:rPr lang="zh-CN" altLang="zh-CN" sz="2800" dirty="0"/>
              <a:t>元件可以分为三种类型：图形元件、按钮元件、影片剪辑元件。由于元件具有</a:t>
            </a:r>
            <a:r>
              <a:rPr lang="en-US" altLang="zh-CN" sz="2800" dirty="0"/>
              <a:t>“</a:t>
            </a:r>
            <a:r>
              <a:rPr lang="zh-CN" altLang="zh-CN" sz="2800" dirty="0"/>
              <a:t>一次定义，可以多次重复使用</a:t>
            </a:r>
            <a:r>
              <a:rPr lang="en-US" altLang="zh-CN" sz="2800" dirty="0"/>
              <a:t>”</a:t>
            </a:r>
            <a:r>
              <a:rPr lang="zh-CN" altLang="zh-CN" sz="2800" dirty="0"/>
              <a:t>的特点，因此元件有效地减小了影片文件的大小，有利于在网上播放</a:t>
            </a:r>
            <a:r>
              <a:rPr lang="zh-CN" altLang="zh-CN" sz="2800" dirty="0" smtClean="0"/>
              <a:t>。</a:t>
            </a:r>
            <a:endParaRPr lang="zh-CN" altLang="zh-CN" sz="2800" dirty="0"/>
          </a:p>
        </p:txBody>
      </p:sp>
      <p:sp>
        <p:nvSpPr>
          <p:cNvPr id="4" name="标题 1"/>
          <p:cNvSpPr txBox="1"/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anose="02040502050405020303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PP_MARK_KEY" val="71f80415-fa23-48af-b0c5-ffba4a962448"/>
  <p:tag name="COMMONDATA" val="eyJoZGlkIjoiM2MxYTUzYzVmZDkyYzk3YTVkZDdjYjY2MGY2MDk4ZmEifQ=="/>
</p:tagLst>
</file>

<file path=ppt/theme/theme1.xml><?xml version="1.0" encoding="utf-8"?>
<a:theme xmlns:a="http://schemas.openxmlformats.org/drawingml/2006/main" name="气流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气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气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2054</Words>
  <Application>WPS 演示</Application>
  <PresentationFormat>全屏显示(4:3)</PresentationFormat>
  <Paragraphs>266</Paragraphs>
  <Slides>33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5" baseType="lpstr">
      <vt:lpstr>Arial</vt:lpstr>
      <vt:lpstr>宋体</vt:lpstr>
      <vt:lpstr>Wingdings</vt:lpstr>
      <vt:lpstr>Georgia</vt:lpstr>
      <vt:lpstr>Trebuchet MS</vt:lpstr>
      <vt:lpstr>方正姚体</vt:lpstr>
      <vt:lpstr>微软雅黑</vt:lpstr>
      <vt:lpstr>Arial Unicode MS</vt:lpstr>
      <vt:lpstr>Calibri</vt:lpstr>
      <vt:lpstr>黑体</vt:lpstr>
      <vt:lpstr>楷体</vt:lpstr>
      <vt:lpstr>气流</vt:lpstr>
      <vt:lpstr>PowerPoint 演示文稿</vt:lpstr>
      <vt:lpstr>PowerPoint 演示文稿</vt:lpstr>
      <vt:lpstr>PowerPoint 演示文稿</vt:lpstr>
      <vt:lpstr>PowerPoint 演示文稿</vt:lpstr>
      <vt:lpstr> D</vt:lpstr>
      <vt:lpstr> B</vt:lpstr>
      <vt:lpstr> C</vt:lpstr>
      <vt:lpstr> D</vt:lpstr>
      <vt:lpstr>2017年考试题目</vt:lpstr>
      <vt:lpstr> C</vt:lpstr>
      <vt:lpstr> A</vt:lpstr>
      <vt:lpstr> A</vt:lpstr>
      <vt:lpstr> B</vt:lpstr>
      <vt:lpstr> D</vt:lpstr>
      <vt:lpstr>对 </vt:lpstr>
      <vt:lpstr>对 </vt:lpstr>
      <vt:lpstr>2016年考试题目</vt:lpstr>
      <vt:lpstr> D</vt:lpstr>
      <vt:lpstr> A</vt:lpstr>
      <vt:lpstr> C</vt:lpstr>
      <vt:lpstr> A</vt:lpstr>
      <vt:lpstr> C</vt:lpstr>
      <vt:lpstr>错 </vt:lpstr>
      <vt:lpstr>对 </vt:lpstr>
      <vt:lpstr>2015年考试题目</vt:lpstr>
      <vt:lpstr> A </vt:lpstr>
      <vt:lpstr> D </vt:lpstr>
      <vt:lpstr> B </vt:lpstr>
      <vt:lpstr>C</vt:lpstr>
      <vt:lpstr> B</vt:lpstr>
      <vt:lpstr>错 </vt:lpstr>
      <vt:lpstr>错 </vt:lpstr>
      <vt:lpstr>对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Flash复习</dc:title>
  <dc:creator>mingko</dc:creator>
  <cp:lastModifiedBy>郭慧明</cp:lastModifiedBy>
  <cp:revision>8</cp:revision>
  <dcterms:created xsi:type="dcterms:W3CDTF">2018-09-10T01:03:00Z</dcterms:created>
  <dcterms:modified xsi:type="dcterms:W3CDTF">2023-01-11T02:10:37Z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708E116F9EE34067BE877BF8C3497093</vt:lpwstr>
  </property>
  <property fmtid="{D5CDD505-2E9C-101B-9397-08002B2CF9AE}" pid="3" name="KSOProductBuildVer">
    <vt:lpwstr>2052-11.1.0.12980</vt:lpwstr>
  </property>
</Properties>
</file>