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306" r:id="rId3"/>
    <p:sldId id="334" r:id="rId4"/>
    <p:sldId id="335" r:id="rId5"/>
    <p:sldId id="330" r:id="rId6"/>
    <p:sldId id="347" r:id="rId7"/>
    <p:sldId id="361" r:id="rId8"/>
    <p:sldId id="341" r:id="rId9"/>
    <p:sldId id="348" r:id="rId10"/>
    <p:sldId id="308" r:id="rId11"/>
    <p:sldId id="336" r:id="rId12"/>
    <p:sldId id="319" r:id="rId13"/>
    <p:sldId id="354" r:id="rId14"/>
    <p:sldId id="362" r:id="rId15"/>
    <p:sldId id="363" r:id="rId16"/>
    <p:sldId id="340" r:id="rId17"/>
    <p:sldId id="356" r:id="rId18"/>
    <p:sldId id="307" r:id="rId19"/>
    <p:sldId id="357" r:id="rId2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CC00FF"/>
    <a:srgbClr val="FF00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358" autoAdjust="0"/>
  </p:normalViewPr>
  <p:slideViewPr>
    <p:cSldViewPr>
      <p:cViewPr>
        <p:scale>
          <a:sx n="66" d="100"/>
          <a:sy n="66" d="100"/>
        </p:scale>
        <p:origin x="-1470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9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0FDECC-7AD1-4CB3-BD49-E8F38DA7815D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0F51A6-407D-4BA2-BAAE-FEE42192B1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5420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F51A6-407D-4BA2-BAAE-FEE42192B1A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3503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57300" y="161464"/>
            <a:ext cx="7886700" cy="521566"/>
          </a:xfrm>
        </p:spPr>
        <p:txBody>
          <a:bodyPr>
            <a:normAutofit/>
          </a:bodyPr>
          <a:lstStyle>
            <a:lvl1pPr>
              <a:defRPr sz="3200" b="1">
                <a:solidFill>
                  <a:srgbClr val="619234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683030"/>
            <a:ext cx="9144000" cy="6174970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2760599"/>
            <a:ext cx="806489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solidFill>
                  <a:srgbClr val="FF0000"/>
                </a:solidFill>
              </a:rPr>
              <a:t>实验设计专题复习课</a:t>
            </a:r>
            <a:endParaRPr lang="zh-CN" altLang="en-US" sz="5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89875" y="1344019"/>
            <a:ext cx="43204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9900"/>
                </a:solidFill>
              </a:rPr>
              <a:t>选修一和选修三</a:t>
            </a:r>
            <a:endParaRPr lang="zh-CN" altLang="en-US" sz="3600" b="1" dirty="0">
              <a:solidFill>
                <a:srgbClr val="0099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99992" y="4743563"/>
            <a:ext cx="302433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授课</a:t>
            </a:r>
            <a:r>
              <a:rPr lang="zh-CN" altLang="en-US" sz="3200" b="1" dirty="0" smtClean="0"/>
              <a:t>人：林佳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63282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zh-CN" altLang="en-US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0364511"/>
              </p:ext>
            </p:extLst>
          </p:nvPr>
        </p:nvGraphicFramePr>
        <p:xfrm>
          <a:off x="-34099" y="-27383"/>
          <a:ext cx="9217024" cy="69847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144"/>
                <a:gridCol w="1008112"/>
                <a:gridCol w="789675"/>
                <a:gridCol w="6123093"/>
              </a:tblGrid>
              <a:tr h="7636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 dirty="0">
                          <a:effectLst/>
                        </a:rPr>
                        <a:t>年份</a:t>
                      </a:r>
                      <a:endParaRPr lang="zh-CN" sz="2400" dirty="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 dirty="0">
                          <a:effectLst/>
                        </a:rPr>
                        <a:t>卷别</a:t>
                      </a:r>
                      <a:endParaRPr lang="zh-CN" sz="2400" dirty="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 dirty="0">
                          <a:effectLst/>
                        </a:rPr>
                        <a:t>题号</a:t>
                      </a:r>
                      <a:endParaRPr lang="zh-CN" sz="2400" dirty="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 dirty="0">
                          <a:effectLst/>
                        </a:rPr>
                        <a:t>考查角度</a:t>
                      </a:r>
                      <a:endParaRPr lang="zh-CN" sz="2400" dirty="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713767"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2400">
                          <a:effectLst/>
                        </a:rPr>
                        <a:t>2019</a:t>
                      </a:r>
                      <a:r>
                        <a:rPr lang="zh-CN" sz="2400">
                          <a:effectLst/>
                        </a:rPr>
                        <a:t>年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>
                          <a:effectLst/>
                        </a:rPr>
                        <a:t>Ⅰ卷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2400">
                          <a:effectLst/>
                        </a:rPr>
                        <a:t>29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 dirty="0">
                          <a:effectLst/>
                        </a:rPr>
                        <a:t>以植物激素的调节作用为依托考查</a:t>
                      </a:r>
                      <a:r>
                        <a:rPr lang="zh-CN" sz="2400" b="1" dirty="0">
                          <a:solidFill>
                            <a:srgbClr val="FF0000"/>
                          </a:solidFill>
                          <a:effectLst/>
                        </a:rPr>
                        <a:t>实验设计</a:t>
                      </a:r>
                      <a:endParaRPr lang="zh-CN" sz="2400" b="1" dirty="0">
                        <a:solidFill>
                          <a:srgbClr val="FF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28575" marR="28575" marT="0" marB="0" anchor="ctr"/>
                </a:tc>
              </a:tr>
              <a:tr h="35688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>
                          <a:effectLst/>
                        </a:rPr>
                        <a:t>Ⅱ卷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2400">
                          <a:effectLst/>
                        </a:rPr>
                        <a:t>5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 dirty="0">
                          <a:effectLst/>
                        </a:rPr>
                        <a:t>分离定律实验的</a:t>
                      </a:r>
                      <a:r>
                        <a:rPr lang="zh-CN" sz="2400" dirty="0" smtClean="0">
                          <a:effectLst/>
                        </a:rPr>
                        <a:t>拓展</a:t>
                      </a:r>
                      <a:r>
                        <a:rPr lang="zh-CN" altLang="en-US" sz="2400" b="1" dirty="0" smtClean="0">
                          <a:solidFill>
                            <a:srgbClr val="FF0000"/>
                          </a:solidFill>
                          <a:effectLst/>
                        </a:rPr>
                        <a:t>设计实验</a:t>
                      </a:r>
                      <a:endParaRPr lang="zh-CN" sz="2400" b="1" dirty="0">
                        <a:solidFill>
                          <a:srgbClr val="FF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28575" marR="28575" marT="0" marB="0" anchor="ctr"/>
                </a:tc>
              </a:tr>
              <a:tr h="89930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>
                          <a:effectLst/>
                        </a:rPr>
                        <a:t>Ⅲ卷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2400">
                          <a:effectLst/>
                        </a:rPr>
                        <a:t>29</a:t>
                      </a:r>
                      <a:r>
                        <a:rPr lang="zh-CN" sz="2400">
                          <a:effectLst/>
                        </a:rPr>
                        <a:t>、</a:t>
                      </a:r>
                      <a:r>
                        <a:rPr lang="en-US" sz="2400">
                          <a:effectLst/>
                        </a:rPr>
                        <a:t>32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 dirty="0">
                          <a:effectLst/>
                        </a:rPr>
                        <a:t>以矿质元素的吸收和分离定律的验证等知识载体考查</a:t>
                      </a:r>
                      <a:r>
                        <a:rPr lang="zh-CN" sz="2400" b="1" dirty="0">
                          <a:solidFill>
                            <a:srgbClr val="FF0000"/>
                          </a:solidFill>
                          <a:effectLst/>
                        </a:rPr>
                        <a:t>实验设计的思路及预期</a:t>
                      </a:r>
                      <a:endParaRPr lang="zh-CN" sz="2400" b="1" dirty="0">
                        <a:solidFill>
                          <a:srgbClr val="FF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28575" marR="28575" marT="0" marB="0" anchor="ctr"/>
                </a:tc>
              </a:tr>
              <a:tr h="713767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2400">
                          <a:effectLst/>
                        </a:rPr>
                        <a:t>2018</a:t>
                      </a:r>
                      <a:r>
                        <a:rPr lang="zh-CN" sz="2400">
                          <a:effectLst/>
                        </a:rPr>
                        <a:t>年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>
                          <a:effectLst/>
                        </a:rPr>
                        <a:t>Ⅰ卷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2400">
                          <a:effectLst/>
                        </a:rPr>
                        <a:t>4</a:t>
                      </a:r>
                      <a:r>
                        <a:rPr lang="zh-CN" sz="2400">
                          <a:effectLst/>
                        </a:rPr>
                        <a:t>、</a:t>
                      </a:r>
                      <a:r>
                        <a:rPr lang="en-US" sz="2400">
                          <a:effectLst/>
                        </a:rPr>
                        <a:t>31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 dirty="0">
                          <a:effectLst/>
                        </a:rPr>
                        <a:t>对照实验的数据分析</a:t>
                      </a:r>
                      <a:r>
                        <a:rPr lang="en-US" sz="2400" dirty="0">
                          <a:effectLst/>
                        </a:rPr>
                        <a:t>;</a:t>
                      </a:r>
                      <a:r>
                        <a:rPr lang="zh-CN" sz="2400" dirty="0">
                          <a:effectLst/>
                        </a:rPr>
                        <a:t>以生命活动调节为知识载体考查</a:t>
                      </a:r>
                      <a:r>
                        <a:rPr lang="zh-CN" sz="2400" b="1" dirty="0">
                          <a:solidFill>
                            <a:srgbClr val="FF0000"/>
                          </a:solidFill>
                          <a:effectLst/>
                        </a:rPr>
                        <a:t>实验结果分析</a:t>
                      </a:r>
                      <a:endParaRPr lang="zh-CN" sz="2400" b="1" dirty="0">
                        <a:solidFill>
                          <a:srgbClr val="FF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28575" marR="28575" marT="0" marB="0" anchor="ctr"/>
                </a:tc>
              </a:tr>
              <a:tr h="11990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>
                          <a:effectLst/>
                        </a:rPr>
                        <a:t>Ⅱ卷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2400">
                          <a:effectLst/>
                        </a:rPr>
                        <a:t>29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 dirty="0">
                          <a:effectLst/>
                        </a:rPr>
                        <a:t>以生命活动调节为知识载体</a:t>
                      </a:r>
                      <a:r>
                        <a:rPr lang="zh-CN" sz="2400" b="1" dirty="0">
                          <a:solidFill>
                            <a:srgbClr val="FF0000"/>
                          </a:solidFill>
                          <a:effectLst/>
                        </a:rPr>
                        <a:t>考查实验步骤的完善和结果分析</a:t>
                      </a:r>
                      <a:endParaRPr lang="zh-CN" sz="2400" b="1" dirty="0">
                        <a:solidFill>
                          <a:srgbClr val="FF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28575" marR="28575" marT="0" marB="0" anchor="ctr"/>
                </a:tc>
              </a:tr>
              <a:tr h="713767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2400">
                          <a:effectLst/>
                        </a:rPr>
                        <a:t>2017</a:t>
                      </a:r>
                      <a:r>
                        <a:rPr lang="zh-CN" sz="2400">
                          <a:effectLst/>
                        </a:rPr>
                        <a:t>年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>
                          <a:effectLst/>
                        </a:rPr>
                        <a:t>Ⅰ卷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2400">
                          <a:effectLst/>
                        </a:rPr>
                        <a:t>29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 dirty="0">
                          <a:effectLst/>
                        </a:rPr>
                        <a:t>依托病毒知识和同位素标记法考查</a:t>
                      </a:r>
                      <a:r>
                        <a:rPr lang="zh-CN" sz="2400" b="1" dirty="0">
                          <a:solidFill>
                            <a:srgbClr val="FF0000"/>
                          </a:solidFill>
                          <a:effectLst/>
                        </a:rPr>
                        <a:t>实验设计思路和结果分析</a:t>
                      </a:r>
                      <a:endParaRPr lang="zh-CN" sz="2400" b="1" dirty="0">
                        <a:solidFill>
                          <a:srgbClr val="FF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28575" marR="28575" marT="0" marB="0" anchor="ctr"/>
                </a:tc>
              </a:tr>
              <a:tr h="158018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>
                          <a:effectLst/>
                        </a:rPr>
                        <a:t>Ⅲ卷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2400">
                          <a:effectLst/>
                        </a:rPr>
                        <a:t>31</a:t>
                      </a:r>
                      <a:r>
                        <a:rPr lang="zh-CN" sz="2400">
                          <a:effectLst/>
                        </a:rPr>
                        <a:t>、</a:t>
                      </a:r>
                      <a:r>
                        <a:rPr lang="en-US" sz="2400">
                          <a:effectLst/>
                        </a:rPr>
                        <a:t>32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2400" dirty="0">
                          <a:effectLst/>
                        </a:rPr>
                        <a:t>以胰岛素的生理作用为知识背景考查对照</a:t>
                      </a:r>
                      <a:r>
                        <a:rPr lang="zh-CN" sz="2400" b="1" dirty="0">
                          <a:solidFill>
                            <a:srgbClr val="FF0000"/>
                          </a:solidFill>
                          <a:effectLst/>
                        </a:rPr>
                        <a:t>实验的结果分析</a:t>
                      </a:r>
                      <a:r>
                        <a:rPr lang="en-US" sz="2400" dirty="0">
                          <a:effectLst/>
                        </a:rPr>
                        <a:t>;</a:t>
                      </a:r>
                      <a:r>
                        <a:rPr lang="zh-CN" sz="2400" dirty="0">
                          <a:effectLst/>
                        </a:rPr>
                        <a:t>以遗传学知识为背景、以假说演绎法为核心考查实验设计的</a:t>
                      </a:r>
                      <a:r>
                        <a:rPr lang="zh-CN" sz="2400" b="1" dirty="0">
                          <a:solidFill>
                            <a:srgbClr val="FF0000"/>
                          </a:solidFill>
                          <a:effectLst/>
                        </a:rPr>
                        <a:t>思路及验证</a:t>
                      </a:r>
                      <a:endParaRPr lang="zh-CN" sz="2400" b="1" dirty="0">
                        <a:solidFill>
                          <a:srgbClr val="FF0000"/>
                        </a:solidFill>
                        <a:effectLst/>
                        <a:latin typeface="NEU-BZ-S92"/>
                        <a:ea typeface="方正书宋_GBK"/>
                        <a:cs typeface="Times New Roman"/>
                      </a:endParaRPr>
                    </a:p>
                  </a:txBody>
                  <a:tcPr marL="28575" marR="2857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26955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123728" y="836712"/>
            <a:ext cx="5328592" cy="521566"/>
          </a:xfrm>
        </p:spPr>
        <p:txBody>
          <a:bodyPr>
            <a:noAutofit/>
          </a:bodyPr>
          <a:lstStyle/>
          <a:p>
            <a:r>
              <a:rPr lang="zh-CN" altLang="en-US" sz="3600" dirty="0" smtClean="0">
                <a:solidFill>
                  <a:srgbClr val="00B0F0"/>
                </a:solidFill>
              </a:rPr>
              <a:t>实验设计的一般步骤：</a:t>
            </a:r>
            <a:endParaRPr lang="zh-CN" altLang="en-US" sz="3600" dirty="0">
              <a:solidFill>
                <a:srgbClr val="00B0F0"/>
              </a:solidFill>
            </a:endParaRPr>
          </a:p>
        </p:txBody>
      </p:sp>
      <p:sp>
        <p:nvSpPr>
          <p:cNvPr id="3" name="标题 1"/>
          <p:cNvSpPr txBox="1">
            <a:spLocks/>
          </p:cNvSpPr>
          <p:nvPr/>
        </p:nvSpPr>
        <p:spPr>
          <a:xfrm>
            <a:off x="2832539" y="4869160"/>
            <a:ext cx="2016224" cy="5215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61923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dirty="0" smtClean="0">
                <a:solidFill>
                  <a:srgbClr val="FF0000"/>
                </a:solidFill>
              </a:rPr>
              <a:t>实验步骤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2354131" y="5855296"/>
            <a:ext cx="3510453" cy="5215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61923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dirty="0" smtClean="0">
                <a:solidFill>
                  <a:srgbClr val="FF0000"/>
                </a:solidFill>
              </a:rPr>
              <a:t>预期结果和结论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2832539" y="1772816"/>
            <a:ext cx="2016224" cy="5215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61923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dirty="0" smtClean="0">
                <a:solidFill>
                  <a:srgbClr val="FF0000"/>
                </a:solidFill>
              </a:rPr>
              <a:t>实验目的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8" name="标题 1"/>
          <p:cNvSpPr txBox="1">
            <a:spLocks/>
          </p:cNvSpPr>
          <p:nvPr/>
        </p:nvSpPr>
        <p:spPr>
          <a:xfrm>
            <a:off x="2832539" y="2852936"/>
            <a:ext cx="2016224" cy="5215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61923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dirty="0" smtClean="0">
                <a:solidFill>
                  <a:srgbClr val="FF0000"/>
                </a:solidFill>
              </a:rPr>
              <a:t>实验原理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9" name="标题 1"/>
          <p:cNvSpPr txBox="1">
            <a:spLocks/>
          </p:cNvSpPr>
          <p:nvPr/>
        </p:nvSpPr>
        <p:spPr>
          <a:xfrm>
            <a:off x="2837745" y="3923317"/>
            <a:ext cx="2016224" cy="5215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61923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dirty="0" smtClean="0">
                <a:solidFill>
                  <a:srgbClr val="FF0000"/>
                </a:solidFill>
              </a:rPr>
              <a:t>实验思路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cxnSp>
        <p:nvCxnSpPr>
          <p:cNvPr id="15" name="直接箭头连接符 14"/>
          <p:cNvCxnSpPr/>
          <p:nvPr/>
        </p:nvCxnSpPr>
        <p:spPr>
          <a:xfrm>
            <a:off x="3851987" y="2290732"/>
            <a:ext cx="0" cy="531305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>
            <a:off x="3845857" y="3374502"/>
            <a:ext cx="0" cy="531305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>
            <a:off x="3794291" y="4365104"/>
            <a:ext cx="0" cy="531305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>
            <a:off x="3845857" y="5323991"/>
            <a:ext cx="0" cy="531305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95977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004447" y="3640154"/>
            <a:ext cx="3672408" cy="944859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123728" y="836712"/>
            <a:ext cx="5328592" cy="521566"/>
          </a:xfrm>
        </p:spPr>
        <p:txBody>
          <a:bodyPr>
            <a:noAutofit/>
          </a:bodyPr>
          <a:lstStyle/>
          <a:p>
            <a:r>
              <a:rPr lang="zh-CN" altLang="en-US" sz="3600" dirty="0" smtClean="0">
                <a:solidFill>
                  <a:srgbClr val="00B0F0"/>
                </a:solidFill>
              </a:rPr>
              <a:t>实验设计的一般步骤：</a:t>
            </a:r>
            <a:endParaRPr lang="zh-CN" altLang="en-US" sz="3600" dirty="0">
              <a:solidFill>
                <a:srgbClr val="00B0F0"/>
              </a:solidFill>
            </a:endParaRPr>
          </a:p>
        </p:txBody>
      </p:sp>
      <p:sp>
        <p:nvSpPr>
          <p:cNvPr id="3" name="标题 1"/>
          <p:cNvSpPr txBox="1">
            <a:spLocks/>
          </p:cNvSpPr>
          <p:nvPr/>
        </p:nvSpPr>
        <p:spPr>
          <a:xfrm>
            <a:off x="2832539" y="4869160"/>
            <a:ext cx="2016224" cy="5215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61923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dirty="0" smtClean="0">
                <a:solidFill>
                  <a:srgbClr val="FF0000"/>
                </a:solidFill>
              </a:rPr>
              <a:t>实验步骤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2354131" y="5855296"/>
            <a:ext cx="3510453" cy="5215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61923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dirty="0" smtClean="0">
                <a:solidFill>
                  <a:srgbClr val="FF0000"/>
                </a:solidFill>
              </a:rPr>
              <a:t>预期结果和结论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2832539" y="1772816"/>
            <a:ext cx="2016224" cy="5215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61923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dirty="0" smtClean="0">
                <a:solidFill>
                  <a:srgbClr val="FF0000"/>
                </a:solidFill>
              </a:rPr>
              <a:t>实验目的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8" name="标题 1"/>
          <p:cNvSpPr txBox="1">
            <a:spLocks/>
          </p:cNvSpPr>
          <p:nvPr/>
        </p:nvSpPr>
        <p:spPr>
          <a:xfrm>
            <a:off x="2832539" y="2852936"/>
            <a:ext cx="2016224" cy="5215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61923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dirty="0" smtClean="0">
                <a:solidFill>
                  <a:srgbClr val="FF0000"/>
                </a:solidFill>
              </a:rPr>
              <a:t>实验原理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9" name="标题 1"/>
          <p:cNvSpPr txBox="1">
            <a:spLocks/>
          </p:cNvSpPr>
          <p:nvPr/>
        </p:nvSpPr>
        <p:spPr>
          <a:xfrm>
            <a:off x="2837745" y="3923317"/>
            <a:ext cx="2016224" cy="5215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61923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dirty="0" smtClean="0">
                <a:solidFill>
                  <a:srgbClr val="FF0000"/>
                </a:solidFill>
              </a:rPr>
              <a:t>实验思路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cxnSp>
        <p:nvCxnSpPr>
          <p:cNvPr id="15" name="直接箭头连接符 14"/>
          <p:cNvCxnSpPr/>
          <p:nvPr/>
        </p:nvCxnSpPr>
        <p:spPr>
          <a:xfrm>
            <a:off x="3851987" y="2290732"/>
            <a:ext cx="0" cy="531305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>
            <a:off x="3845857" y="3374502"/>
            <a:ext cx="0" cy="531305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>
            <a:off x="3794291" y="4365104"/>
            <a:ext cx="0" cy="531305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>
            <a:off x="3845857" y="5323991"/>
            <a:ext cx="0" cy="531305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72997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1640" y="2803826"/>
            <a:ext cx="8064896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solidFill>
                  <a:srgbClr val="FF0000"/>
                </a:solidFill>
              </a:rPr>
              <a:t>实验设计专题复习课</a:t>
            </a:r>
            <a:endParaRPr lang="en-US" altLang="zh-CN" sz="5400" b="1" dirty="0" smtClean="0">
              <a:solidFill>
                <a:srgbClr val="FF0000"/>
              </a:solidFill>
            </a:endParaRPr>
          </a:p>
          <a:p>
            <a:r>
              <a:rPr lang="en-US" altLang="zh-CN" sz="3600" b="1" dirty="0" smtClean="0">
                <a:solidFill>
                  <a:srgbClr val="FF0000"/>
                </a:solidFill>
              </a:rPr>
              <a:t>             </a:t>
            </a:r>
            <a:r>
              <a:rPr lang="en-US" altLang="zh-CN" sz="3600" b="1" dirty="0" smtClean="0">
                <a:solidFill>
                  <a:schemeClr val="bg2"/>
                </a:solidFill>
              </a:rPr>
              <a:t>——</a:t>
            </a:r>
            <a:r>
              <a:rPr lang="zh-CN" altLang="en-US" sz="3600" b="1" dirty="0" smtClean="0">
                <a:solidFill>
                  <a:schemeClr val="bg2"/>
                </a:solidFill>
              </a:rPr>
              <a:t>实验思路答题技巧</a:t>
            </a:r>
            <a:endParaRPr lang="zh-CN" altLang="en-US" sz="3600" b="1" dirty="0">
              <a:solidFill>
                <a:schemeClr val="bg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39752" y="1844824"/>
            <a:ext cx="43204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9900"/>
                </a:solidFill>
              </a:rPr>
              <a:t>选修一和选修三</a:t>
            </a:r>
            <a:endParaRPr lang="zh-CN" altLang="en-US" sz="3600" b="1" dirty="0">
              <a:solidFill>
                <a:srgbClr val="0099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99992" y="4743563"/>
            <a:ext cx="302433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授课</a:t>
            </a:r>
            <a:r>
              <a:rPr lang="zh-CN" altLang="en-US" sz="3200" b="1" dirty="0" smtClean="0"/>
              <a:t>人：林佳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35624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00470" y="4009132"/>
            <a:ext cx="884936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en-US" altLang="zh-CN" sz="2400" b="1" dirty="0" smtClean="0"/>
              <a:t>【</a:t>
            </a:r>
            <a:r>
              <a:rPr lang="zh-CN" altLang="en-US" sz="2400" b="1" dirty="0" smtClean="0"/>
              <a:t>参考答案</a:t>
            </a:r>
            <a:r>
              <a:rPr lang="en-US" altLang="zh-CN" sz="2400" b="1" dirty="0" smtClean="0"/>
              <a:t>】</a:t>
            </a:r>
            <a:r>
              <a:rPr lang="zh-CN" altLang="zh-CN" sz="2400" b="1" dirty="0" smtClean="0">
                <a:solidFill>
                  <a:srgbClr val="FF0000"/>
                </a:solidFill>
              </a:rPr>
              <a:t>将</a:t>
            </a:r>
            <a:r>
              <a:rPr lang="zh-CN" altLang="zh-CN" sz="2400" b="1" dirty="0">
                <a:solidFill>
                  <a:srgbClr val="FF0000"/>
                </a:solidFill>
              </a:rPr>
              <a:t>萃取材料平均分成多组，在其他条件相同且适宜的情况下，分别进行不同时间萃取，测定精油含量，达到最大精油含量所用的最短时间即为最佳萃取时间</a:t>
            </a:r>
            <a:endParaRPr lang="zh-CN" altLang="zh-CN" sz="24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6256" y="867777"/>
            <a:ext cx="3793696" cy="646331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</a:rPr>
              <a:t>【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作业习题讲评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】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202025" y="1700808"/>
            <a:ext cx="84969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en-US" altLang="zh-CN" sz="2400" dirty="0" smtClean="0"/>
              <a:t>6.</a:t>
            </a:r>
            <a:r>
              <a:rPr lang="zh-CN" altLang="zh-CN" sz="2400" dirty="0" smtClean="0"/>
              <a:t>（</a:t>
            </a:r>
            <a:r>
              <a:rPr lang="en-US" altLang="zh-CN" sz="2400" dirty="0"/>
              <a:t>4</a:t>
            </a:r>
            <a:r>
              <a:rPr lang="zh-CN" altLang="zh-CN" sz="2400" dirty="0"/>
              <a:t>）从香辛料中提取精油常用萃取法，萃取的效率主要取决于萃取剂</a:t>
            </a:r>
            <a:r>
              <a:rPr lang="zh-CN" altLang="zh-CN" sz="2400" dirty="0" smtClean="0"/>
              <a:t>的</a:t>
            </a:r>
            <a:r>
              <a:rPr lang="zh-CN" altLang="zh-CN" sz="2400" b="1" dirty="0" smtClean="0"/>
              <a:t>性质</a:t>
            </a:r>
            <a:r>
              <a:rPr lang="zh-CN" altLang="zh-CN" sz="2400" b="1" dirty="0"/>
              <a:t>和使用量</a:t>
            </a:r>
            <a:r>
              <a:rPr lang="zh-CN" altLang="zh-CN" sz="2400" dirty="0"/>
              <a:t>，同时还受温度和时间长短等条件的影响。</a:t>
            </a:r>
            <a:r>
              <a:rPr lang="zh-CN" altLang="zh-CN" sz="2400" b="1" dirty="0">
                <a:solidFill>
                  <a:srgbClr val="00B0F0"/>
                </a:solidFill>
              </a:rPr>
              <a:t>若要探究精油含量最高时的最佳萃取时间，请写出简要</a:t>
            </a:r>
            <a:r>
              <a:rPr lang="zh-CN" altLang="zh-CN" sz="2400" b="1" dirty="0" smtClean="0">
                <a:solidFill>
                  <a:srgbClr val="00B0F0"/>
                </a:solidFill>
              </a:rPr>
              <a:t>思路</a:t>
            </a:r>
            <a:r>
              <a:rPr lang="zh-CN" altLang="en-US" sz="2400" b="1" dirty="0" smtClean="0">
                <a:solidFill>
                  <a:srgbClr val="00B0F0"/>
                </a:solidFill>
              </a:rPr>
              <a:t>（</a:t>
            </a:r>
            <a:r>
              <a:rPr lang="en-US" altLang="zh-CN" sz="2400" b="1" dirty="0" smtClean="0">
                <a:solidFill>
                  <a:srgbClr val="00B0F0"/>
                </a:solidFill>
              </a:rPr>
              <a:t>3</a:t>
            </a:r>
            <a:r>
              <a:rPr lang="zh-CN" altLang="en-US" sz="2400" b="1" dirty="0" smtClean="0">
                <a:solidFill>
                  <a:srgbClr val="00B0F0"/>
                </a:solidFill>
              </a:rPr>
              <a:t>分）</a:t>
            </a:r>
            <a:endParaRPr lang="en-US" altLang="zh-CN" sz="2400" b="1" dirty="0" smtClean="0">
              <a:solidFill>
                <a:srgbClr val="00B0F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273665" y="116632"/>
            <a:ext cx="63914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</a:rPr>
              <a:t>实验思路答题技巧</a:t>
            </a:r>
            <a:endParaRPr lang="en-US" altLang="zh-CN" sz="2800" b="1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3061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31313" y="2160439"/>
            <a:ext cx="884936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en-US" altLang="zh-CN" sz="2400" b="1" dirty="0" smtClean="0"/>
              <a:t>【</a:t>
            </a:r>
            <a:r>
              <a:rPr lang="zh-CN" altLang="en-US" sz="2400" b="1" dirty="0" smtClean="0"/>
              <a:t>参考答案</a:t>
            </a:r>
            <a:r>
              <a:rPr lang="en-US" altLang="zh-CN" sz="2400" b="1" dirty="0" smtClean="0"/>
              <a:t>】</a:t>
            </a:r>
            <a:r>
              <a:rPr lang="zh-CN" altLang="zh-CN" sz="2400" b="1" dirty="0" smtClean="0">
                <a:solidFill>
                  <a:srgbClr val="FF0000"/>
                </a:solidFill>
              </a:rPr>
              <a:t>将</a:t>
            </a:r>
            <a:r>
              <a:rPr lang="zh-CN" altLang="zh-CN" sz="2400" b="1" dirty="0">
                <a:solidFill>
                  <a:srgbClr val="FF0000"/>
                </a:solidFill>
              </a:rPr>
              <a:t>萃取材料平均分成多组，在其他条件相同且适宜的情况下，分别进行不同时间萃取，测定精油含量，达到最大精油含量所用的最短时间即为最佳萃取时间</a:t>
            </a:r>
            <a:endParaRPr lang="zh-CN" altLang="zh-CN" sz="24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6256" y="867777"/>
            <a:ext cx="3793696" cy="646331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</a:rPr>
              <a:t>【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作业习题讲评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】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1590" y="1514108"/>
            <a:ext cx="93385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zh-CN" altLang="zh-CN" sz="2400" dirty="0" smtClean="0"/>
              <a:t> </a:t>
            </a:r>
            <a:r>
              <a:rPr lang="zh-CN" altLang="zh-CN" sz="2400" b="1" dirty="0" smtClean="0">
                <a:solidFill>
                  <a:srgbClr val="00B0F0"/>
                </a:solidFill>
              </a:rPr>
              <a:t>若要</a:t>
            </a:r>
            <a:r>
              <a:rPr lang="zh-CN" altLang="zh-CN" sz="2400" b="1" dirty="0">
                <a:solidFill>
                  <a:srgbClr val="00B0F0"/>
                </a:solidFill>
              </a:rPr>
              <a:t>探究精油含量最高时的最佳萃取时间，请写出简要</a:t>
            </a:r>
            <a:r>
              <a:rPr lang="zh-CN" altLang="zh-CN" sz="2400" b="1" dirty="0" smtClean="0">
                <a:solidFill>
                  <a:srgbClr val="00B0F0"/>
                </a:solidFill>
              </a:rPr>
              <a:t>思路</a:t>
            </a:r>
            <a:r>
              <a:rPr lang="zh-CN" altLang="en-US" sz="2400" b="1" dirty="0" smtClean="0">
                <a:solidFill>
                  <a:srgbClr val="00B0F0"/>
                </a:solidFill>
              </a:rPr>
              <a:t>（</a:t>
            </a:r>
            <a:r>
              <a:rPr lang="en-US" altLang="zh-CN" sz="2400" b="1" dirty="0" smtClean="0">
                <a:solidFill>
                  <a:srgbClr val="00B0F0"/>
                </a:solidFill>
              </a:rPr>
              <a:t>3</a:t>
            </a:r>
            <a:r>
              <a:rPr lang="zh-CN" altLang="en-US" sz="2400" b="1" dirty="0" smtClean="0">
                <a:solidFill>
                  <a:srgbClr val="00B0F0"/>
                </a:solidFill>
              </a:rPr>
              <a:t>分）</a:t>
            </a:r>
            <a:endParaRPr lang="en-US" altLang="zh-CN" sz="2400" b="1" dirty="0" smtClean="0">
              <a:solidFill>
                <a:srgbClr val="00B0F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273665" y="116632"/>
            <a:ext cx="63914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</a:rPr>
              <a:t>实验思路答题技巧</a:t>
            </a:r>
            <a:endParaRPr lang="en-US" altLang="zh-CN" sz="2800" b="1" dirty="0">
              <a:solidFill>
                <a:srgbClr val="0099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0912" y="4218518"/>
            <a:ext cx="88493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CC00FF"/>
                </a:solidFill>
              </a:rPr>
              <a:t>【</a:t>
            </a:r>
            <a:r>
              <a:rPr lang="zh-CN" altLang="en-US" sz="2400" b="1" dirty="0" smtClean="0">
                <a:solidFill>
                  <a:srgbClr val="CC00FF"/>
                </a:solidFill>
              </a:rPr>
              <a:t>同学</a:t>
            </a:r>
            <a:r>
              <a:rPr lang="en-US" altLang="zh-CN" sz="2400" b="1" dirty="0" smtClean="0">
                <a:solidFill>
                  <a:srgbClr val="CC00FF"/>
                </a:solidFill>
              </a:rPr>
              <a:t>1</a:t>
            </a:r>
            <a:r>
              <a:rPr lang="zh-CN" altLang="en-US" sz="2400" b="1" dirty="0" smtClean="0">
                <a:solidFill>
                  <a:srgbClr val="CC00FF"/>
                </a:solidFill>
              </a:rPr>
              <a:t>答案</a:t>
            </a:r>
            <a:r>
              <a:rPr lang="en-US" altLang="zh-CN" sz="2400" b="1" dirty="0" smtClean="0">
                <a:solidFill>
                  <a:srgbClr val="CC00FF"/>
                </a:solidFill>
              </a:rPr>
              <a:t>】</a:t>
            </a:r>
            <a:r>
              <a:rPr lang="zh-CN" altLang="en-US" sz="2400" b="1" dirty="0" smtClean="0">
                <a:solidFill>
                  <a:srgbClr val="CC00FF"/>
                </a:solidFill>
              </a:rPr>
              <a:t>设置不同梯度的萃取时间，观察萃取出的精油量</a:t>
            </a:r>
            <a:endParaRPr lang="en-US" altLang="zh-CN" sz="2400" b="1" dirty="0" smtClean="0">
              <a:solidFill>
                <a:srgbClr val="CC00FF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14556" y="5036982"/>
            <a:ext cx="88493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009900"/>
                </a:solidFill>
              </a:rPr>
              <a:t>【</a:t>
            </a:r>
            <a:r>
              <a:rPr lang="zh-CN" altLang="en-US" sz="2400" b="1" dirty="0" smtClean="0">
                <a:solidFill>
                  <a:srgbClr val="009900"/>
                </a:solidFill>
              </a:rPr>
              <a:t>同学</a:t>
            </a:r>
            <a:r>
              <a:rPr lang="en-US" altLang="zh-CN" sz="2400" b="1" dirty="0" smtClean="0">
                <a:solidFill>
                  <a:srgbClr val="009900"/>
                </a:solidFill>
              </a:rPr>
              <a:t>2</a:t>
            </a:r>
            <a:r>
              <a:rPr lang="zh-CN" altLang="en-US" sz="2400" b="1" dirty="0" smtClean="0">
                <a:solidFill>
                  <a:srgbClr val="009900"/>
                </a:solidFill>
              </a:rPr>
              <a:t>答案</a:t>
            </a:r>
            <a:r>
              <a:rPr lang="en-US" altLang="zh-CN" sz="2400" b="1" dirty="0" smtClean="0">
                <a:solidFill>
                  <a:srgbClr val="009900"/>
                </a:solidFill>
              </a:rPr>
              <a:t>】</a:t>
            </a:r>
            <a:r>
              <a:rPr lang="zh-CN" altLang="en-US" sz="2400" b="1" dirty="0" smtClean="0">
                <a:solidFill>
                  <a:srgbClr val="009900"/>
                </a:solidFill>
              </a:rPr>
              <a:t>同种原料设置不同萃取时间，其他变量相同且适宜，比较精油量。</a:t>
            </a:r>
            <a:endParaRPr lang="en-US" altLang="zh-CN" sz="2400" b="1" dirty="0" smtClean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3320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67159" y="1573675"/>
            <a:ext cx="86044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zh-CN" sz="2400" dirty="0" smtClean="0"/>
              <a:t>上述</a:t>
            </a:r>
            <a:r>
              <a:rPr lang="zh-CN" altLang="zh-CN" sz="2400" dirty="0"/>
              <a:t>实验并不能确定凝乳酶的最适温度，如需</a:t>
            </a:r>
            <a:r>
              <a:rPr lang="zh-CN" altLang="zh-CN" sz="2400" b="1" dirty="0">
                <a:solidFill>
                  <a:srgbClr val="00B0F0"/>
                </a:solidFill>
              </a:rPr>
              <a:t>进一步</a:t>
            </a:r>
            <a:r>
              <a:rPr lang="zh-CN" altLang="zh-CN" sz="2400" dirty="0"/>
              <a:t>确认</a:t>
            </a:r>
            <a:r>
              <a:rPr lang="zh-CN" altLang="zh-CN" sz="2400" b="1" dirty="0">
                <a:solidFill>
                  <a:srgbClr val="00B0F0"/>
                </a:solidFill>
              </a:rPr>
              <a:t>酶的最适温度</a:t>
            </a:r>
            <a:r>
              <a:rPr lang="zh-CN" altLang="zh-CN" sz="2400" dirty="0"/>
              <a:t>，接下来的实验思路</a:t>
            </a:r>
            <a:r>
              <a:rPr lang="zh-CN" altLang="zh-CN" sz="2400" dirty="0" smtClean="0"/>
              <a:t>是</a:t>
            </a:r>
            <a:r>
              <a:rPr lang="zh-CN" altLang="en-US" sz="2400" b="1" dirty="0" smtClean="0">
                <a:solidFill>
                  <a:srgbClr val="00B0F0"/>
                </a:solidFill>
              </a:rPr>
              <a:t>（</a:t>
            </a:r>
            <a:r>
              <a:rPr lang="en-US" altLang="zh-CN" sz="2400" b="1" dirty="0" smtClean="0">
                <a:solidFill>
                  <a:srgbClr val="00B0F0"/>
                </a:solidFill>
              </a:rPr>
              <a:t>3</a:t>
            </a:r>
            <a:r>
              <a:rPr lang="zh-CN" altLang="en-US" sz="2400" b="1" dirty="0" smtClean="0">
                <a:solidFill>
                  <a:srgbClr val="00B0F0"/>
                </a:solidFill>
              </a:rPr>
              <a:t>分）</a:t>
            </a:r>
            <a:endParaRPr lang="en-US" altLang="zh-CN" sz="2400" b="1" dirty="0">
              <a:solidFill>
                <a:srgbClr val="00B0F0"/>
              </a:solidFill>
            </a:endParaRPr>
          </a:p>
          <a:p>
            <a:pPr fontAlgn="ctr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FF0000"/>
                </a:solidFill>
              </a:rPr>
              <a:t>     </a:t>
            </a:r>
            <a:r>
              <a:rPr lang="zh-CN" altLang="zh-CN" sz="2400" b="1" dirty="0" smtClean="0">
                <a:solidFill>
                  <a:srgbClr val="FF0000"/>
                </a:solidFill>
              </a:rPr>
              <a:t>在</a:t>
            </a:r>
            <a:r>
              <a:rPr lang="en-US" altLang="zh-CN" sz="2400" b="1" dirty="0">
                <a:solidFill>
                  <a:srgbClr val="FF0000"/>
                </a:solidFill>
              </a:rPr>
              <a:t>30℃</a:t>
            </a:r>
            <a:r>
              <a:rPr lang="zh-CN" altLang="zh-CN" sz="2400" b="1" dirty="0">
                <a:solidFill>
                  <a:srgbClr val="FF0000"/>
                </a:solidFill>
              </a:rPr>
              <a:t>〜</a:t>
            </a:r>
            <a:r>
              <a:rPr lang="en-US" altLang="zh-CN" sz="2400" b="1" dirty="0">
                <a:solidFill>
                  <a:srgbClr val="FF0000"/>
                </a:solidFill>
              </a:rPr>
              <a:t>50℃</a:t>
            </a:r>
            <a:r>
              <a:rPr lang="zh-CN" altLang="zh-CN" sz="2400" b="1" dirty="0">
                <a:solidFill>
                  <a:srgbClr val="FF0000"/>
                </a:solidFill>
              </a:rPr>
              <a:t>的范围内，每</a:t>
            </a:r>
            <a:r>
              <a:rPr lang="en-US" altLang="zh-CN" sz="2400" b="1" dirty="0">
                <a:solidFill>
                  <a:srgbClr val="FF0000"/>
                </a:solidFill>
              </a:rPr>
              <a:t>5℃(</a:t>
            </a:r>
            <a:r>
              <a:rPr lang="zh-CN" altLang="zh-CN" sz="2400" b="1" dirty="0">
                <a:solidFill>
                  <a:srgbClr val="FF0000"/>
                </a:solidFill>
              </a:rPr>
              <a:t>合理就行</a:t>
            </a:r>
            <a:r>
              <a:rPr lang="en-US" altLang="zh-CN" sz="2400" b="1" dirty="0">
                <a:solidFill>
                  <a:srgbClr val="FF0000"/>
                </a:solidFill>
              </a:rPr>
              <a:t>)</a:t>
            </a:r>
            <a:r>
              <a:rPr lang="zh-CN" altLang="zh-CN" sz="2400" b="1" dirty="0">
                <a:solidFill>
                  <a:srgbClr val="FF0000"/>
                </a:solidFill>
              </a:rPr>
              <a:t>设置一个水浴保温的梯度继续上述</a:t>
            </a:r>
            <a:r>
              <a:rPr lang="zh-CN" altLang="zh-CN" sz="2400" b="1" dirty="0" smtClean="0">
                <a:solidFill>
                  <a:srgbClr val="FF0000"/>
                </a:solidFill>
              </a:rPr>
              <a:t>实验</a:t>
            </a:r>
            <a:r>
              <a:rPr lang="zh-CN" altLang="en-US" sz="2400" b="1" dirty="0">
                <a:solidFill>
                  <a:srgbClr val="FF0000"/>
                </a:solidFill>
              </a:rPr>
              <a:t>，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凝乳时间最短时所对应的温度是该酶的最适温度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  </a:t>
            </a:r>
            <a:r>
              <a:rPr lang="en-US" altLang="zh-CN" sz="2400" u="sng" dirty="0" smtClean="0">
                <a:solidFill>
                  <a:srgbClr val="FF0000"/>
                </a:solidFill>
              </a:rPr>
              <a:t>  </a:t>
            </a:r>
            <a:endParaRPr lang="zh-CN" altLang="zh-CN" sz="24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6256" y="867777"/>
            <a:ext cx="3721688" cy="646331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</a:rPr>
              <a:t>【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角色转换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-</a:t>
            </a:r>
            <a:r>
              <a:rPr lang="zh-CN" altLang="en-US" sz="3600" b="1" dirty="0">
                <a:solidFill>
                  <a:srgbClr val="FF0000"/>
                </a:solidFill>
              </a:rPr>
              <a:t>评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卷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】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73665" y="116632"/>
            <a:ext cx="63914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</a:rPr>
              <a:t>实验思路答题技巧</a:t>
            </a:r>
            <a:endParaRPr lang="en-US" altLang="zh-CN" sz="2800" b="1" dirty="0">
              <a:solidFill>
                <a:srgbClr val="009900"/>
              </a:solidFill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6509478"/>
              </p:ext>
            </p:extLst>
          </p:nvPr>
        </p:nvGraphicFramePr>
        <p:xfrm>
          <a:off x="4300510" y="116632"/>
          <a:ext cx="4716015" cy="15207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2167"/>
                <a:gridCol w="631531"/>
                <a:gridCol w="501470"/>
                <a:gridCol w="484094"/>
                <a:gridCol w="484094"/>
                <a:gridCol w="484094"/>
                <a:gridCol w="618565"/>
              </a:tblGrid>
              <a:tr h="408014"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组别</a:t>
                      </a:r>
                      <a:endParaRPr lang="zh-CN" sz="105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A</a:t>
                      </a:r>
                      <a:endParaRPr lang="zh-CN" sz="12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B</a:t>
                      </a:r>
                      <a:endParaRPr lang="zh-CN" sz="12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C</a:t>
                      </a:r>
                      <a:endParaRPr lang="zh-CN" sz="12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D</a:t>
                      </a:r>
                      <a:endParaRPr lang="zh-CN" sz="12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E</a:t>
                      </a:r>
                      <a:endParaRPr lang="zh-CN" sz="12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effectLst/>
                        </a:rPr>
                        <a:t>F</a:t>
                      </a:r>
                      <a:endParaRPr lang="zh-CN" sz="12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</a:tr>
              <a:tr h="408014"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CN" sz="1400" kern="100">
                          <a:effectLst/>
                        </a:rPr>
                        <a:t>水浴温度（</a:t>
                      </a:r>
                      <a:r>
                        <a:rPr lang="en-US" sz="1400" kern="100">
                          <a:effectLst/>
                        </a:rPr>
                        <a:t>℃</a:t>
                      </a:r>
                      <a:r>
                        <a:rPr lang="zh-CN" sz="1400" kern="100">
                          <a:effectLst/>
                        </a:rPr>
                        <a:t>）</a:t>
                      </a:r>
                      <a:endParaRPr lang="zh-CN" sz="105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effectLst/>
                        </a:rPr>
                        <a:t>10</a:t>
                      </a:r>
                      <a:endParaRPr lang="zh-CN" sz="12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effectLst/>
                        </a:rPr>
                        <a:t>20</a:t>
                      </a:r>
                      <a:endParaRPr lang="zh-CN" sz="12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effectLst/>
                        </a:rPr>
                        <a:t>30</a:t>
                      </a:r>
                      <a:endParaRPr lang="zh-CN" sz="12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40</a:t>
                      </a:r>
                      <a:endParaRPr lang="zh-CN" sz="12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50</a:t>
                      </a:r>
                      <a:endParaRPr lang="zh-CN" sz="12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60</a:t>
                      </a:r>
                      <a:endParaRPr lang="zh-CN" sz="12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</a:tr>
              <a:tr h="704752"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CN" sz="1400" kern="100">
                          <a:effectLst/>
                        </a:rPr>
                        <a:t>凝乳时间（</a:t>
                      </a:r>
                      <a:r>
                        <a:rPr lang="en-US" sz="1400" kern="100">
                          <a:effectLst/>
                        </a:rPr>
                        <a:t>min)</a:t>
                      </a:r>
                      <a:endParaRPr lang="zh-CN" sz="105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effectLst/>
                        </a:rPr>
                        <a:t>不凝</a:t>
                      </a:r>
                      <a:endParaRPr lang="zh-CN" sz="12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effectLst/>
                        </a:rPr>
                        <a:t>7.0</a:t>
                      </a:r>
                      <a:endParaRPr lang="zh-CN" sz="12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effectLst/>
                        </a:rPr>
                        <a:t>4.0</a:t>
                      </a:r>
                      <a:endParaRPr lang="zh-CN" sz="12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effectLst/>
                        </a:rPr>
                        <a:t>1.5</a:t>
                      </a:r>
                      <a:endParaRPr lang="zh-CN" sz="12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effectLst/>
                        </a:rPr>
                        <a:t>4.0</a:t>
                      </a:r>
                      <a:endParaRPr lang="zh-CN" sz="12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</a:rPr>
                        <a:t>不凝</a:t>
                      </a:r>
                      <a:endParaRPr lang="zh-CN" sz="12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47625" marB="47625" anchor="ctr"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167159" y="4435997"/>
            <a:ext cx="88493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CC00FF"/>
                </a:solidFill>
              </a:rPr>
              <a:t>【</a:t>
            </a:r>
            <a:r>
              <a:rPr lang="zh-CN" altLang="en-US" sz="2400" b="1" dirty="0" smtClean="0">
                <a:solidFill>
                  <a:srgbClr val="CC00FF"/>
                </a:solidFill>
              </a:rPr>
              <a:t>同学</a:t>
            </a:r>
            <a:r>
              <a:rPr lang="en-US" altLang="zh-CN" sz="2400" b="1" dirty="0" smtClean="0">
                <a:solidFill>
                  <a:srgbClr val="CC00FF"/>
                </a:solidFill>
              </a:rPr>
              <a:t>1</a:t>
            </a:r>
            <a:r>
              <a:rPr lang="zh-CN" altLang="en-US" sz="2400" b="1" dirty="0" smtClean="0">
                <a:solidFill>
                  <a:srgbClr val="CC00FF"/>
                </a:solidFill>
              </a:rPr>
              <a:t>答案</a:t>
            </a:r>
            <a:r>
              <a:rPr lang="en-US" altLang="zh-CN" sz="2400" b="1" dirty="0" smtClean="0">
                <a:solidFill>
                  <a:srgbClr val="CC00FF"/>
                </a:solidFill>
              </a:rPr>
              <a:t>】</a:t>
            </a:r>
            <a:r>
              <a:rPr lang="zh-CN" altLang="en-US" sz="2400" b="1" dirty="0" smtClean="0">
                <a:solidFill>
                  <a:srgbClr val="CC00FF"/>
                </a:solidFill>
              </a:rPr>
              <a:t>缩小温度梯度，重复上述实验，观察凝乳时间</a:t>
            </a:r>
            <a:endParaRPr lang="en-US" altLang="zh-CN" sz="2400" b="1" dirty="0" smtClean="0">
              <a:solidFill>
                <a:srgbClr val="CC00FF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167159" y="5229200"/>
            <a:ext cx="88493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009900"/>
                </a:solidFill>
              </a:rPr>
              <a:t>【</a:t>
            </a:r>
            <a:r>
              <a:rPr lang="zh-CN" altLang="en-US" sz="2400" b="1" dirty="0" smtClean="0">
                <a:solidFill>
                  <a:srgbClr val="009900"/>
                </a:solidFill>
              </a:rPr>
              <a:t>同学</a:t>
            </a:r>
            <a:r>
              <a:rPr lang="en-US" altLang="zh-CN" sz="2400" b="1" dirty="0">
                <a:solidFill>
                  <a:srgbClr val="009900"/>
                </a:solidFill>
              </a:rPr>
              <a:t>2</a:t>
            </a:r>
            <a:r>
              <a:rPr lang="zh-CN" altLang="en-US" sz="2400" b="1" dirty="0" smtClean="0">
                <a:solidFill>
                  <a:srgbClr val="009900"/>
                </a:solidFill>
              </a:rPr>
              <a:t>答案</a:t>
            </a:r>
            <a:r>
              <a:rPr lang="en-US" altLang="zh-CN" sz="2400" b="1" dirty="0" smtClean="0">
                <a:solidFill>
                  <a:srgbClr val="009900"/>
                </a:solidFill>
              </a:rPr>
              <a:t>】</a:t>
            </a:r>
            <a:r>
              <a:rPr lang="zh-CN" altLang="en-US" sz="2400" b="1" dirty="0" smtClean="0">
                <a:solidFill>
                  <a:srgbClr val="009900"/>
                </a:solidFill>
              </a:rPr>
              <a:t>在</a:t>
            </a:r>
            <a:r>
              <a:rPr lang="en-US" altLang="zh-CN" sz="2400" b="1" dirty="0" smtClean="0">
                <a:solidFill>
                  <a:srgbClr val="009900"/>
                </a:solidFill>
              </a:rPr>
              <a:t>30-50</a:t>
            </a:r>
            <a:r>
              <a:rPr lang="en-US" altLang="zh-CN" sz="2400" b="1" dirty="0">
                <a:solidFill>
                  <a:srgbClr val="009900"/>
                </a:solidFill>
              </a:rPr>
              <a:t> </a:t>
            </a:r>
            <a:r>
              <a:rPr lang="en-US" altLang="zh-CN" sz="2400" b="1" dirty="0" smtClean="0">
                <a:solidFill>
                  <a:srgbClr val="009900"/>
                </a:solidFill>
              </a:rPr>
              <a:t>℃</a:t>
            </a:r>
            <a:r>
              <a:rPr lang="zh-CN" altLang="en-US" sz="2400" b="1" dirty="0" smtClean="0">
                <a:solidFill>
                  <a:srgbClr val="009900"/>
                </a:solidFill>
              </a:rPr>
              <a:t>范围内，缩小温度梯度，重复上述实验，观察凝乳时间，凝乳时间最短时对应的温度为最适温度。</a:t>
            </a:r>
            <a:endParaRPr lang="en-US" altLang="zh-CN" sz="2400" b="1" dirty="0" smtClean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8807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1052736"/>
            <a:ext cx="7886700" cy="521566"/>
          </a:xfrm>
        </p:spPr>
        <p:txBody>
          <a:bodyPr>
            <a:noAutofit/>
          </a:bodyPr>
          <a:lstStyle/>
          <a:p>
            <a:r>
              <a:rPr lang="zh-CN" altLang="en-US" sz="4000" dirty="0" smtClean="0">
                <a:solidFill>
                  <a:srgbClr val="FF0000"/>
                </a:solidFill>
              </a:rPr>
              <a:t>实验思路的答题主要内容：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sp>
        <p:nvSpPr>
          <p:cNvPr id="3" name="文本框 5"/>
          <p:cNvSpPr txBox="1"/>
          <p:nvPr/>
        </p:nvSpPr>
        <p:spPr>
          <a:xfrm>
            <a:off x="971600" y="1753953"/>
            <a:ext cx="5688632" cy="347370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200000"/>
              </a:lnSpc>
              <a:spcBef>
                <a:spcPts val="1000"/>
              </a:spcBef>
            </a:pPr>
            <a:r>
              <a:rPr lang="zh-CN" altLang="en-US" sz="3600" b="1" kern="1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①自变量的操纵</a:t>
            </a:r>
            <a:r>
              <a:rPr lang="zh-CN" altLang="en-US" sz="36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</a:t>
            </a:r>
            <a:endParaRPr lang="zh-CN" altLang="en-US" sz="3600" b="1" kern="100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lnSpc>
                <a:spcPct val="200000"/>
              </a:lnSpc>
              <a:spcBef>
                <a:spcPts val="1000"/>
              </a:spcBef>
            </a:pPr>
            <a:r>
              <a:rPr lang="zh-CN" altLang="en-US" sz="3600" b="1" kern="1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②无关</a:t>
            </a:r>
            <a:r>
              <a:rPr lang="zh-CN" altLang="en-US" sz="36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变量</a:t>
            </a:r>
            <a:r>
              <a:rPr lang="en-US" altLang="zh-CN" sz="36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-</a:t>
            </a:r>
            <a:r>
              <a:rPr lang="zh-CN" altLang="en-US" sz="36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相同</a:t>
            </a:r>
            <a:r>
              <a:rPr lang="zh-CN" altLang="en-US" sz="3600" b="1" kern="1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且适宜；</a:t>
            </a:r>
          </a:p>
          <a:p>
            <a:pPr algn="just">
              <a:lnSpc>
                <a:spcPct val="200000"/>
              </a:lnSpc>
              <a:spcBef>
                <a:spcPts val="1000"/>
              </a:spcBef>
            </a:pPr>
            <a:r>
              <a:rPr lang="zh-CN" altLang="en-US" sz="3600" b="1" kern="1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③观察</a:t>
            </a:r>
            <a:r>
              <a:rPr lang="zh-CN" altLang="en-US" sz="36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因变量</a:t>
            </a:r>
            <a:endParaRPr lang="zh-CN" altLang="en-US" sz="3600" b="1" kern="100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73665" y="116632"/>
            <a:ext cx="63914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</a:rPr>
              <a:t>实验思路答题技巧</a:t>
            </a:r>
            <a:endParaRPr lang="en-US" altLang="zh-CN" sz="2800" b="1" dirty="0">
              <a:solidFill>
                <a:srgbClr val="0099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10664" y="2566645"/>
            <a:ext cx="61174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CC00FF"/>
                </a:solidFill>
              </a:rPr>
              <a:t>进一步实验要明确写出自变量范围</a:t>
            </a:r>
            <a:endParaRPr lang="en-US" altLang="zh-CN" sz="2400" b="1" dirty="0" smtClean="0">
              <a:solidFill>
                <a:srgbClr val="CC00F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01086" y="5227661"/>
            <a:ext cx="7337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CC00FF"/>
                </a:solidFill>
              </a:rPr>
              <a:t>研究最适温度等问题，要具体写出如何观测最值</a:t>
            </a:r>
            <a:endParaRPr lang="en-US" altLang="zh-CN" sz="2400" b="1" dirty="0" smtClean="0">
              <a:solidFill>
                <a:srgbClr val="CC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2764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58506" y="1124744"/>
            <a:ext cx="8712968" cy="3018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300"/>
              </a:lnSpc>
            </a:pPr>
            <a:r>
              <a:rPr lang="zh-CN" altLang="en-US" sz="2400" dirty="0" smtClean="0"/>
              <a:t>假设</a:t>
            </a:r>
            <a:r>
              <a:rPr lang="zh-CN" altLang="en-US" sz="2400" dirty="0"/>
              <a:t>你已经探究了果胶酶的最适温度</a:t>
            </a:r>
            <a:r>
              <a:rPr lang="en-US" altLang="zh-CN" sz="2400" dirty="0"/>
              <a:t>(</a:t>
            </a:r>
            <a:r>
              <a:rPr lang="zh-CN" altLang="en-US" sz="2400" dirty="0"/>
              <a:t>为</a:t>
            </a:r>
            <a:r>
              <a:rPr lang="en-US" altLang="zh-CN" sz="2400" dirty="0"/>
              <a:t>45 ℃)</a:t>
            </a:r>
            <a:r>
              <a:rPr lang="zh-CN" altLang="en-US" sz="2400" dirty="0"/>
              <a:t>和最适</a:t>
            </a:r>
            <a:r>
              <a:rPr lang="en-US" altLang="zh-CN" sz="2400" dirty="0"/>
              <a:t>pH(</a:t>
            </a:r>
            <a:r>
              <a:rPr lang="zh-CN" altLang="en-US" sz="2400" dirty="0"/>
              <a:t>为</a:t>
            </a:r>
            <a:r>
              <a:rPr lang="en-US" altLang="zh-CN" sz="2400" dirty="0"/>
              <a:t>4.8)</a:t>
            </a:r>
            <a:r>
              <a:rPr lang="zh-CN" altLang="en-US" sz="2400" dirty="0"/>
              <a:t>，若还想进一步研究果胶酶的最适用量</a:t>
            </a:r>
            <a:r>
              <a:rPr lang="zh-CN" altLang="en-US" sz="2400" dirty="0" smtClean="0"/>
              <a:t>，请</a:t>
            </a:r>
            <a:r>
              <a:rPr lang="zh-CN" altLang="en-US" sz="2400" dirty="0"/>
              <a:t>根据所给的材料和</a:t>
            </a:r>
            <a:r>
              <a:rPr lang="zh-CN" altLang="en-US" sz="2400" dirty="0" smtClean="0"/>
              <a:t>用具写出实验思路。</a:t>
            </a:r>
            <a:endParaRPr lang="en-US" altLang="zh-CN" sz="2400" dirty="0" smtClean="0"/>
          </a:p>
          <a:p>
            <a:pPr>
              <a:lnSpc>
                <a:spcPts val="3300"/>
              </a:lnSpc>
            </a:pPr>
            <a:r>
              <a:rPr lang="en-US" altLang="zh-CN" sz="2400" dirty="0" smtClean="0"/>
              <a:t>    </a:t>
            </a:r>
            <a:r>
              <a:rPr lang="zh-CN" altLang="en-US" sz="2400" dirty="0" smtClean="0"/>
              <a:t>材料</a:t>
            </a:r>
            <a:r>
              <a:rPr lang="zh-CN" altLang="en-US" sz="2400" dirty="0"/>
              <a:t>用具：制备好的苹果泥、恒温水浴装置、试管、漏斗、滤纸、量筒、试管夹、质量分数为</a:t>
            </a:r>
            <a:r>
              <a:rPr lang="en-US" altLang="zh-CN" sz="2400" dirty="0"/>
              <a:t>2%</a:t>
            </a:r>
            <a:r>
              <a:rPr lang="zh-CN" altLang="en-US" sz="2400" dirty="0"/>
              <a:t>的果胶酶溶液、质量分数为</a:t>
            </a:r>
            <a:r>
              <a:rPr lang="en-US" altLang="zh-CN" sz="2400" dirty="0"/>
              <a:t>0.1%</a:t>
            </a:r>
            <a:r>
              <a:rPr lang="zh-CN" altLang="en-US" sz="2400" dirty="0"/>
              <a:t>的</a:t>
            </a:r>
            <a:r>
              <a:rPr lang="en-US" altLang="zh-CN" sz="2400" dirty="0" err="1"/>
              <a:t>NaOH</a:t>
            </a:r>
            <a:r>
              <a:rPr lang="zh-CN" altLang="en-US" sz="2400" dirty="0"/>
              <a:t>溶液和盐酸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pPr>
              <a:lnSpc>
                <a:spcPts val="3300"/>
              </a:lnSpc>
            </a:pPr>
            <a:endParaRPr lang="zh-CN" alt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5174704" y="97468"/>
            <a:ext cx="2425409" cy="523220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【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课上练习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】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273665" y="116632"/>
            <a:ext cx="63914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</a:rPr>
              <a:t>实验思路答题技巧</a:t>
            </a:r>
            <a:endParaRPr lang="en-US" altLang="zh-CN" sz="2800" b="1" dirty="0">
              <a:solidFill>
                <a:srgbClr val="0099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166688" y="3933056"/>
            <a:ext cx="811589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</a:rPr>
              <a:t>【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参考答案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】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将不同体积的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PH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为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4.8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的果胶酶加入到已保温为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45</a:t>
            </a:r>
            <a:r>
              <a:rPr lang="en-US" altLang="zh-CN" sz="2800" b="1" dirty="0">
                <a:solidFill>
                  <a:srgbClr val="FF0000"/>
                </a:solidFill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℃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的苹果泥中，在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45  </a:t>
            </a:r>
            <a:r>
              <a:rPr lang="en-US" altLang="zh-CN" sz="2800" b="1" dirty="0">
                <a:solidFill>
                  <a:srgbClr val="FF0000"/>
                </a:solidFill>
              </a:rPr>
              <a:t>℃</a:t>
            </a:r>
            <a:r>
              <a:rPr lang="zh-CN" altLang="en-US" sz="2800" b="1" dirty="0">
                <a:solidFill>
                  <a:srgbClr val="FF0000"/>
                </a:solidFill>
              </a:rPr>
              <a:t>恒温水浴装置中</a:t>
            </a:r>
            <a:r>
              <a:rPr lang="zh-CN" altLang="zh-CN" sz="2800" b="1" dirty="0">
                <a:solidFill>
                  <a:srgbClr val="FF0000"/>
                </a:solidFill>
              </a:rPr>
              <a:t>保温相同时间 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，观察比较果汁体积。</a:t>
            </a:r>
            <a:endParaRPr lang="zh-CN" altLang="zh-CN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8565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92227" y="3857179"/>
            <a:ext cx="8415529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300"/>
              </a:lnSpc>
            </a:pPr>
            <a:r>
              <a:rPr lang="zh-CN" altLang="en-US" sz="2800" b="1" dirty="0" smtClean="0">
                <a:solidFill>
                  <a:srgbClr val="00B0F0"/>
                </a:solidFill>
              </a:rPr>
              <a:t>实验步骤</a:t>
            </a:r>
            <a:endParaRPr lang="zh-CN" altLang="en-US" sz="2800" b="1" dirty="0">
              <a:solidFill>
                <a:srgbClr val="00B0F0"/>
              </a:solidFill>
            </a:endParaRPr>
          </a:p>
          <a:p>
            <a:pPr>
              <a:lnSpc>
                <a:spcPts val="3300"/>
              </a:lnSpc>
            </a:pPr>
            <a:r>
              <a:rPr lang="zh-CN" altLang="en-US" sz="2400" dirty="0"/>
              <a:t>①取</a:t>
            </a:r>
            <a:r>
              <a:rPr lang="en-US" altLang="zh-CN" sz="2400" dirty="0"/>
              <a:t>6</a:t>
            </a:r>
            <a:r>
              <a:rPr lang="zh-CN" altLang="en-US" sz="2400" dirty="0"/>
              <a:t>支试管，编号</a:t>
            </a:r>
            <a:r>
              <a:rPr lang="en-US" altLang="zh-CN" sz="2400" dirty="0"/>
              <a:t>1</a:t>
            </a:r>
            <a:r>
              <a:rPr lang="zh-CN" altLang="en-US" sz="2400" dirty="0"/>
              <a:t>～</a:t>
            </a:r>
            <a:r>
              <a:rPr lang="en-US" altLang="zh-CN" sz="2400" dirty="0"/>
              <a:t>6</a:t>
            </a:r>
            <a:r>
              <a:rPr lang="zh-CN" altLang="en-US" sz="2400" dirty="0"/>
              <a:t>，分别</a:t>
            </a:r>
            <a:r>
              <a:rPr lang="zh-CN" altLang="en-US" sz="2400" dirty="0" smtClean="0"/>
              <a:t>加入</a:t>
            </a:r>
            <a:r>
              <a:rPr lang="zh-CN" altLang="zh-CN" sz="2400" b="1" dirty="0" smtClean="0">
                <a:solidFill>
                  <a:srgbClr val="FF0000"/>
                </a:solidFill>
              </a:rPr>
              <a:t>等量</a:t>
            </a:r>
            <a:r>
              <a:rPr lang="zh-CN" altLang="zh-CN" sz="2400" b="1" dirty="0">
                <a:solidFill>
                  <a:srgbClr val="FF0000"/>
                </a:solidFill>
              </a:rPr>
              <a:t>的苹果泥</a:t>
            </a:r>
            <a:r>
              <a:rPr lang="en-US" altLang="zh-CN" sz="2400" b="1" dirty="0">
                <a:solidFill>
                  <a:srgbClr val="FF0000"/>
                </a:solidFill>
              </a:rPr>
              <a:t> </a:t>
            </a:r>
            <a:r>
              <a:rPr lang="zh-CN" altLang="en-US" sz="2400" dirty="0" smtClean="0"/>
              <a:t>，</a:t>
            </a:r>
            <a:r>
              <a:rPr lang="zh-CN" altLang="en-US" sz="2400" dirty="0"/>
              <a:t>调节</a:t>
            </a:r>
            <a:r>
              <a:rPr lang="en-US" altLang="zh-CN" sz="2400" dirty="0"/>
              <a:t>pH</a:t>
            </a:r>
            <a:r>
              <a:rPr lang="zh-CN" altLang="en-US" sz="2400" dirty="0"/>
              <a:t>至</a:t>
            </a:r>
            <a:r>
              <a:rPr lang="en-US" altLang="zh-CN" sz="2400" dirty="0" smtClean="0"/>
              <a:t>4.8</a:t>
            </a:r>
            <a:r>
              <a:rPr lang="zh-CN" altLang="en-US" sz="2400" dirty="0" smtClean="0"/>
              <a:t>，</a:t>
            </a:r>
            <a:r>
              <a:rPr lang="zh-CN" altLang="en-US" sz="2400" dirty="0"/>
              <a:t>放入</a:t>
            </a:r>
            <a:r>
              <a:rPr lang="en-US" altLang="zh-CN" sz="2400" dirty="0"/>
              <a:t>45 ℃</a:t>
            </a:r>
            <a:r>
              <a:rPr lang="zh-CN" altLang="en-US" sz="2400" dirty="0"/>
              <a:t>恒温水浴锅中保温</a:t>
            </a:r>
            <a:r>
              <a:rPr lang="zh-CN" altLang="en-US" sz="2400" dirty="0" smtClean="0"/>
              <a:t>。</a:t>
            </a:r>
            <a:endParaRPr lang="zh-CN" altLang="en-US" sz="2400" dirty="0"/>
          </a:p>
          <a:p>
            <a:pPr fontAlgn="ctr">
              <a:lnSpc>
                <a:spcPts val="3300"/>
              </a:lnSpc>
            </a:pPr>
            <a:r>
              <a:rPr lang="zh-CN" altLang="en-US" sz="2400" dirty="0"/>
              <a:t>②向</a:t>
            </a:r>
            <a:r>
              <a:rPr lang="en-US" altLang="zh-CN" sz="2400" dirty="0"/>
              <a:t>1</a:t>
            </a:r>
            <a:r>
              <a:rPr lang="zh-CN" altLang="en-US" sz="2400" dirty="0"/>
              <a:t>～</a:t>
            </a:r>
            <a:r>
              <a:rPr lang="en-US" altLang="zh-CN" sz="2400" dirty="0"/>
              <a:t>6</a:t>
            </a:r>
            <a:r>
              <a:rPr lang="zh-CN" altLang="en-US" sz="2400" dirty="0"/>
              <a:t>号试管中分别</a:t>
            </a:r>
            <a:r>
              <a:rPr lang="zh-CN" altLang="en-US" sz="2400" dirty="0" smtClean="0"/>
              <a:t>加入</a:t>
            </a:r>
            <a:r>
              <a:rPr lang="zh-CN" altLang="zh-CN" sz="2400" b="1" dirty="0">
                <a:solidFill>
                  <a:srgbClr val="FF0000"/>
                </a:solidFill>
              </a:rPr>
              <a:t>不同体积的</a:t>
            </a:r>
            <a:r>
              <a:rPr lang="en-US" altLang="zh-CN" sz="2400" b="1" dirty="0">
                <a:solidFill>
                  <a:srgbClr val="FF0000"/>
                </a:solidFill>
              </a:rPr>
              <a:t>pH</a:t>
            </a:r>
            <a:r>
              <a:rPr lang="zh-CN" altLang="zh-CN" sz="2400" b="1" dirty="0">
                <a:solidFill>
                  <a:srgbClr val="FF0000"/>
                </a:solidFill>
              </a:rPr>
              <a:t>为</a:t>
            </a:r>
            <a:r>
              <a:rPr lang="en-US" altLang="zh-CN" sz="2400" b="1" dirty="0">
                <a:solidFill>
                  <a:srgbClr val="FF0000"/>
                </a:solidFill>
              </a:rPr>
              <a:t>4.8</a:t>
            </a:r>
            <a:r>
              <a:rPr lang="zh-CN" altLang="zh-CN" sz="2400" b="1" dirty="0">
                <a:solidFill>
                  <a:srgbClr val="FF0000"/>
                </a:solidFill>
              </a:rPr>
              <a:t>的果胶酶溶液 </a:t>
            </a:r>
          </a:p>
          <a:p>
            <a:pPr>
              <a:lnSpc>
                <a:spcPts val="3300"/>
              </a:lnSpc>
            </a:pPr>
            <a:r>
              <a:rPr lang="en-US" altLang="zh-CN" sz="2400" dirty="0" smtClean="0"/>
              <a:t>③</a:t>
            </a:r>
            <a:r>
              <a:rPr lang="zh-CN" altLang="en-US" sz="2400" dirty="0"/>
              <a:t>放入</a:t>
            </a:r>
            <a:r>
              <a:rPr lang="en-US" altLang="zh-CN" sz="2400" dirty="0"/>
              <a:t>45  ℃</a:t>
            </a:r>
            <a:r>
              <a:rPr lang="zh-CN" altLang="en-US" sz="2400" dirty="0"/>
              <a:t>恒温水浴装置</a:t>
            </a:r>
            <a:r>
              <a:rPr lang="zh-CN" altLang="en-US" sz="2400" dirty="0" smtClean="0"/>
              <a:t>中</a:t>
            </a:r>
            <a:r>
              <a:rPr lang="zh-CN" altLang="zh-CN" sz="2400" b="1" dirty="0">
                <a:solidFill>
                  <a:srgbClr val="FF0000"/>
                </a:solidFill>
              </a:rPr>
              <a:t>保温相同时间 </a:t>
            </a:r>
            <a:r>
              <a:rPr lang="zh-CN" altLang="en-US" sz="2400" dirty="0" smtClean="0"/>
              <a:t>。</a:t>
            </a:r>
            <a:endParaRPr lang="zh-CN" altLang="en-US" sz="2400" dirty="0"/>
          </a:p>
          <a:p>
            <a:pPr>
              <a:lnSpc>
                <a:spcPts val="3300"/>
              </a:lnSpc>
            </a:pPr>
            <a:r>
              <a:rPr lang="zh-CN" altLang="en-US" sz="2400" dirty="0" smtClean="0"/>
              <a:t>④</a:t>
            </a:r>
            <a:r>
              <a:rPr lang="zh-CN" altLang="zh-CN" sz="2400" b="1" dirty="0">
                <a:solidFill>
                  <a:srgbClr val="FF0000"/>
                </a:solidFill>
              </a:rPr>
              <a:t>过滤苹果泥并记录果汁体积</a:t>
            </a:r>
            <a:r>
              <a:rPr lang="en-US" altLang="zh-CN" sz="2400" b="1" dirty="0">
                <a:solidFill>
                  <a:srgbClr val="FF0000"/>
                </a:solidFill>
              </a:rPr>
              <a:t> 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pPr fontAlgn="ctr"/>
            <a:endParaRPr lang="zh-CN" altLang="zh-CN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5174704" y="97468"/>
            <a:ext cx="2425409" cy="523220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【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课上练习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】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73665" y="116632"/>
            <a:ext cx="63914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</a:rPr>
              <a:t>实验思路答题技巧</a:t>
            </a:r>
            <a:endParaRPr lang="en-US" altLang="zh-CN" sz="2800" b="1" dirty="0">
              <a:solidFill>
                <a:srgbClr val="0099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1520" y="659774"/>
            <a:ext cx="84969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00B0F0"/>
                </a:solidFill>
              </a:rPr>
              <a:t>实验思路</a:t>
            </a:r>
            <a:endParaRPr lang="en-US" altLang="zh-CN" sz="2800" b="1" dirty="0" smtClean="0">
              <a:solidFill>
                <a:srgbClr val="00B0F0"/>
              </a:solidFill>
            </a:endParaRPr>
          </a:p>
          <a:p>
            <a:pPr fontAlgn="ctr"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</a:rPr>
              <a:t>【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参考答案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】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将不同体积的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PH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为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4.8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的果胶酶加入到已保温为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45</a:t>
            </a:r>
            <a:r>
              <a:rPr lang="en-US" altLang="zh-CN" sz="2800" b="1" dirty="0">
                <a:solidFill>
                  <a:srgbClr val="FF0000"/>
                </a:solidFill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℃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等量的苹果泥中，在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45  </a:t>
            </a:r>
            <a:r>
              <a:rPr lang="en-US" altLang="zh-CN" sz="2800" b="1" dirty="0">
                <a:solidFill>
                  <a:srgbClr val="FF0000"/>
                </a:solidFill>
              </a:rPr>
              <a:t>℃</a:t>
            </a:r>
            <a:r>
              <a:rPr lang="zh-CN" altLang="en-US" sz="2800" b="1" dirty="0">
                <a:solidFill>
                  <a:srgbClr val="FF0000"/>
                </a:solidFill>
              </a:rPr>
              <a:t>恒温水浴装置中</a:t>
            </a:r>
            <a:r>
              <a:rPr lang="zh-CN" altLang="zh-CN" sz="2800" b="1" dirty="0">
                <a:solidFill>
                  <a:srgbClr val="FF0000"/>
                </a:solidFill>
              </a:rPr>
              <a:t>保温相同时间 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，观察比较果汁体积。</a:t>
            </a:r>
            <a:endParaRPr lang="zh-CN" altLang="zh-CN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2257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3225297"/>
              </p:ext>
            </p:extLst>
          </p:nvPr>
        </p:nvGraphicFramePr>
        <p:xfrm>
          <a:off x="251520" y="1630791"/>
          <a:ext cx="8640962" cy="49665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8690"/>
                <a:gridCol w="3283798"/>
                <a:gridCol w="4248474"/>
              </a:tblGrid>
              <a:tr h="702115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</a:rPr>
                        <a:t>实验思路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</a:rPr>
                        <a:t>实验步骤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702115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</a:rPr>
                        <a:t>范畴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3562331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主要</a:t>
                      </a:r>
                      <a:endParaRPr lang="en-US" altLang="zh-CN" sz="24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</a:rPr>
                        <a:t>内容</a:t>
                      </a:r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endParaRPr lang="zh-CN" altLang="en-US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文本框 11"/>
          <p:cNvSpPr txBox="1"/>
          <p:nvPr/>
        </p:nvSpPr>
        <p:spPr>
          <a:xfrm>
            <a:off x="785861" y="908720"/>
            <a:ext cx="63576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华文行楷" panose="02010800040101010101" charset="-122"/>
                <a:sym typeface="+mn-ea"/>
              </a:rPr>
              <a:t>实验思路和实验步骤的对比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华文行楷" panose="02010800040101010101" charset="-122"/>
              <a:sym typeface="+mn-ea"/>
            </a:endParaRPr>
          </a:p>
        </p:txBody>
      </p:sp>
      <p:sp>
        <p:nvSpPr>
          <p:cNvPr id="5" name="文本框 1"/>
          <p:cNvSpPr txBox="1"/>
          <p:nvPr/>
        </p:nvSpPr>
        <p:spPr>
          <a:xfrm>
            <a:off x="6254105" y="2392310"/>
            <a:ext cx="1101090" cy="5340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>
              <a:lnSpc>
                <a:spcPct val="120000"/>
              </a:lnSpc>
              <a:buNone/>
            </a:pPr>
            <a:r>
              <a:rPr lang="zh-CN" altLang="en-US" sz="2400" b="1" dirty="0">
                <a:solidFill>
                  <a:srgbClr val="FF0000"/>
                </a:solidFill>
                <a:sym typeface="+mn-ea"/>
              </a:rPr>
              <a:t>操作性</a:t>
            </a:r>
          </a:p>
        </p:txBody>
      </p:sp>
      <p:sp>
        <p:nvSpPr>
          <p:cNvPr id="6" name="文本框 2"/>
          <p:cNvSpPr txBox="1"/>
          <p:nvPr/>
        </p:nvSpPr>
        <p:spPr>
          <a:xfrm>
            <a:off x="2509287" y="2441571"/>
            <a:ext cx="110109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sym typeface="+mn-ea"/>
              </a:rPr>
              <a:t>思想性</a:t>
            </a:r>
          </a:p>
        </p:txBody>
      </p:sp>
      <p:sp>
        <p:nvSpPr>
          <p:cNvPr id="7" name="文本框 4"/>
          <p:cNvSpPr txBox="1"/>
          <p:nvPr/>
        </p:nvSpPr>
        <p:spPr>
          <a:xfrm>
            <a:off x="4788024" y="3212976"/>
            <a:ext cx="4033253" cy="293926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 fontAlgn="auto">
              <a:spcBef>
                <a:spcPts val="1000"/>
              </a:spcBef>
              <a:spcAft>
                <a:spcPts val="0"/>
              </a:spcAft>
            </a:pPr>
            <a:r>
              <a:rPr lang="en-US" altLang="zh-CN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(1)</a:t>
            </a:r>
            <a:r>
              <a:rPr lang="zh-CN" altLang="en-US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材料</a:t>
            </a:r>
            <a:r>
              <a:rPr lang="zh-CN" altLang="en-US" sz="2000" kern="1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分组编号</a:t>
            </a:r>
            <a:r>
              <a:rPr lang="en-US" altLang="zh-CN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设置对照实验，确定实验对象</a:t>
            </a:r>
            <a:r>
              <a:rPr lang="en-US" altLang="zh-CN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  <a:p>
            <a:pPr algn="just" fontAlgn="auto">
              <a:spcBef>
                <a:spcPts val="1000"/>
              </a:spcBef>
              <a:spcAft>
                <a:spcPts val="0"/>
              </a:spcAft>
            </a:pPr>
            <a:r>
              <a:rPr lang="en-US" altLang="zh-CN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(2)</a:t>
            </a:r>
            <a:r>
              <a:rPr lang="zh-CN" altLang="en-US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对不同的对象施以不同的处理</a:t>
            </a:r>
            <a:r>
              <a:rPr lang="en-US" altLang="zh-CN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000" kern="1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控制自变量</a:t>
            </a:r>
            <a:r>
              <a:rPr lang="en-US" altLang="zh-CN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  <a:p>
            <a:pPr algn="just" fontAlgn="auto">
              <a:spcBef>
                <a:spcPts val="1000"/>
              </a:spcBef>
              <a:spcAft>
                <a:spcPts val="0"/>
              </a:spcAft>
            </a:pPr>
            <a:r>
              <a:rPr lang="en-US" altLang="zh-CN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(3)</a:t>
            </a:r>
            <a:r>
              <a:rPr lang="zh-CN" altLang="en-US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给以</a:t>
            </a:r>
            <a:r>
              <a:rPr lang="zh-CN" altLang="en-US" sz="2000" kern="1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相同且适宜的条件</a:t>
            </a:r>
            <a:r>
              <a:rPr lang="en-US" altLang="zh-CN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控制无关变量</a:t>
            </a:r>
            <a:r>
              <a:rPr lang="en-US" altLang="zh-CN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  <a:p>
            <a:pPr algn="just" fontAlgn="auto">
              <a:spcBef>
                <a:spcPts val="1000"/>
              </a:spcBef>
              <a:spcAft>
                <a:spcPts val="0"/>
              </a:spcAft>
            </a:pPr>
            <a:r>
              <a:rPr lang="en-US" altLang="zh-CN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(4)</a:t>
            </a:r>
            <a:r>
              <a:rPr lang="zh-CN" altLang="en-US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实验结果的观察与记录</a:t>
            </a:r>
            <a:r>
              <a:rPr lang="en-US" altLang="zh-CN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000" kern="1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因变量的预测</a:t>
            </a:r>
            <a:r>
              <a:rPr lang="en-US" altLang="zh-CN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000" kern="1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8" name="文本框 5"/>
          <p:cNvSpPr txBox="1"/>
          <p:nvPr/>
        </p:nvSpPr>
        <p:spPr>
          <a:xfrm>
            <a:off x="1547664" y="3410369"/>
            <a:ext cx="3024336" cy="216059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sym typeface="+mn-ea"/>
              </a:rPr>
              <a:t>①自变量的操纵；</a:t>
            </a:r>
          </a:p>
          <a:p>
            <a:pPr>
              <a:lnSpc>
                <a:spcPct val="120000"/>
              </a:lnSpc>
            </a:pPr>
            <a:r>
              <a:rPr lang="zh-CN" altLang="en-US" sz="2800" dirty="0" smtClean="0">
                <a:solidFill>
                  <a:srgbClr val="FF0000"/>
                </a:solidFill>
                <a:sym typeface="+mn-ea"/>
              </a:rPr>
              <a:t>②无关变量相同且适宜；</a:t>
            </a:r>
            <a:endParaRPr lang="zh-CN" altLang="en-US" sz="2800" dirty="0">
              <a:solidFill>
                <a:srgbClr val="FF0000"/>
              </a:solidFill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 smtClean="0">
                <a:solidFill>
                  <a:srgbClr val="FF0000"/>
                </a:solidFill>
                <a:sym typeface="+mn-ea"/>
              </a:rPr>
              <a:t>③观察因变量</a:t>
            </a:r>
            <a:endParaRPr lang="zh-CN" altLang="en-US" sz="2800" dirty="0">
              <a:solidFill>
                <a:srgbClr val="FF0000"/>
              </a:solidFill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273665" y="116632"/>
            <a:ext cx="63914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</a:rPr>
              <a:t>实验思路答题技巧</a:t>
            </a:r>
            <a:endParaRPr lang="en-US" altLang="zh-CN" sz="2800" b="1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9363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5"/>
          <p:cNvSpPr txBox="1"/>
          <p:nvPr/>
        </p:nvSpPr>
        <p:spPr>
          <a:xfrm>
            <a:off x="250957" y="1359789"/>
            <a:ext cx="8496944" cy="30623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spcBef>
                <a:spcPts val="1000"/>
              </a:spcBef>
            </a:pPr>
            <a:r>
              <a:rPr lang="zh-CN" altLang="en-US" sz="3600" b="1" kern="1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实验思路的答题技巧总结</a:t>
            </a:r>
            <a:endParaRPr lang="en-US" altLang="zh-CN" sz="3600" b="1" kern="100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spcBef>
                <a:spcPts val="1000"/>
              </a:spcBef>
            </a:pPr>
            <a:r>
              <a:rPr lang="zh-CN" altLang="en-US" sz="3600" b="1" kern="1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一、探究性实验</a:t>
            </a:r>
            <a:endParaRPr lang="en-US" altLang="zh-CN" sz="3600" b="1" kern="1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spcBef>
                <a:spcPts val="1000"/>
              </a:spcBef>
            </a:pPr>
            <a:r>
              <a:rPr lang="zh-CN" altLang="en-US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①</a:t>
            </a:r>
            <a:r>
              <a:rPr lang="zh-CN" altLang="en-US" sz="3200" b="1" kern="1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自变量的操纵</a:t>
            </a:r>
            <a:r>
              <a:rPr lang="zh-CN" altLang="en-US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；②</a:t>
            </a:r>
            <a:r>
              <a:rPr lang="zh-CN" altLang="en-US" sz="3200" b="1" kern="1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无关</a:t>
            </a:r>
            <a:r>
              <a:rPr lang="zh-CN" altLang="en-US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变量</a:t>
            </a:r>
            <a:r>
              <a:rPr lang="en-US" altLang="zh-CN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-</a:t>
            </a:r>
            <a:r>
              <a:rPr lang="zh-CN" altLang="en-US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相同</a:t>
            </a:r>
            <a:r>
              <a:rPr lang="zh-CN" altLang="en-US" sz="3200" b="1" kern="1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且适宜</a:t>
            </a:r>
            <a:r>
              <a:rPr lang="zh-CN" altLang="en-US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；③</a:t>
            </a:r>
            <a:r>
              <a:rPr lang="zh-CN" altLang="en-US" sz="3200" b="1" kern="1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观察</a:t>
            </a:r>
            <a:r>
              <a:rPr lang="zh-CN" altLang="en-US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因变量</a:t>
            </a:r>
            <a:endParaRPr lang="en-US" altLang="zh-CN" sz="3200" b="1" kern="100" dirty="0" smtClean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spcBef>
                <a:spcPts val="1000"/>
              </a:spcBef>
            </a:pPr>
            <a:endParaRPr lang="zh-CN" altLang="en-US" sz="3200" b="1" kern="100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73665" y="116632"/>
            <a:ext cx="63914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</a:rPr>
              <a:t>实验思路答题技巧</a:t>
            </a:r>
            <a:endParaRPr lang="en-US" altLang="zh-CN" sz="2800" b="1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1624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273665" y="116632"/>
            <a:ext cx="63914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</a:rPr>
              <a:t>实验思路答题技巧</a:t>
            </a:r>
            <a:endParaRPr lang="en-US" altLang="zh-CN" sz="2800" b="1" dirty="0">
              <a:solidFill>
                <a:srgbClr val="0099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64927" y="1167295"/>
            <a:ext cx="820891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/>
              <a:t>例</a:t>
            </a:r>
            <a:r>
              <a:rPr lang="en-US" altLang="zh-CN" sz="2400" dirty="0" smtClean="0"/>
              <a:t>1</a:t>
            </a:r>
            <a:r>
              <a:rPr lang="zh-CN" altLang="en-US" sz="2400" dirty="0" smtClean="0"/>
              <a:t>：</a:t>
            </a:r>
            <a:r>
              <a:rPr lang="zh-CN" altLang="zh-CN" sz="2400" dirty="0" smtClean="0"/>
              <a:t>土壤</a:t>
            </a:r>
            <a:r>
              <a:rPr lang="zh-CN" altLang="zh-CN" sz="2400" dirty="0"/>
              <a:t>中的某些微生物可以利用空气中的二氧化碳作为碳源。若要设计</a:t>
            </a:r>
            <a:r>
              <a:rPr lang="zh-CN" altLang="zh-CN" sz="2400" b="1" dirty="0">
                <a:solidFill>
                  <a:srgbClr val="00B0F0"/>
                </a:solidFill>
              </a:rPr>
              <a:t>实验验证某细菌属于该类微生物</a:t>
            </a:r>
            <a:r>
              <a:rPr lang="zh-CN" altLang="zh-CN" sz="2400" dirty="0"/>
              <a:t>，请简要写出实验思路、预期结果和结论</a:t>
            </a:r>
            <a:r>
              <a:rPr lang="zh-CN" altLang="zh-CN" sz="2400" dirty="0" smtClean="0"/>
              <a:t>：</a:t>
            </a:r>
            <a:endParaRPr lang="en-US" altLang="zh-CN" sz="2400" dirty="0" smtClean="0"/>
          </a:p>
          <a:p>
            <a:pPr>
              <a:lnSpc>
                <a:spcPct val="150000"/>
              </a:lnSpc>
            </a:pPr>
            <a:r>
              <a:rPr lang="zh-CN" altLang="en-US" sz="2400" dirty="0" smtClean="0"/>
              <a:t>例</a:t>
            </a:r>
            <a:r>
              <a:rPr lang="en-US" altLang="zh-CN" sz="2400" dirty="0" smtClean="0"/>
              <a:t>2</a:t>
            </a:r>
            <a:r>
              <a:rPr lang="zh-CN" altLang="en-US" sz="2400" dirty="0" smtClean="0"/>
              <a:t>：</a:t>
            </a:r>
            <a:r>
              <a:rPr lang="zh-CN" altLang="zh-CN" sz="2400" dirty="0" smtClean="0"/>
              <a:t>兴趣</a:t>
            </a:r>
            <a:r>
              <a:rPr lang="zh-CN" altLang="zh-CN" sz="2400" dirty="0"/>
              <a:t>小组观察到培养基上有淡黄色不透明菌落，查阅资料得知该菌落可能是分解淀粉芽孢杆菌，可产生多种</a:t>
            </a:r>
            <a:r>
              <a:rPr lang="en-US" altLang="zh-CN" sz="2400" dirty="0"/>
              <a:t>a-</a:t>
            </a:r>
            <a:r>
              <a:rPr lang="zh-CN" altLang="zh-CN" sz="2400" dirty="0"/>
              <a:t>淀粉酶。若要</a:t>
            </a:r>
            <a:r>
              <a:rPr lang="zh-CN" altLang="zh-CN" sz="2400" b="1" dirty="0">
                <a:solidFill>
                  <a:srgbClr val="00B0F0"/>
                </a:solidFill>
              </a:rPr>
              <a:t>进一步鉴定该菌落，请利用相关试剂设计实验</a:t>
            </a:r>
            <a:r>
              <a:rPr lang="zh-CN" altLang="zh-CN" sz="2400" dirty="0"/>
              <a:t>，要求：写出实验思路并预测</a:t>
            </a:r>
            <a:r>
              <a:rPr lang="zh-CN" altLang="zh-CN" sz="2400" dirty="0" smtClean="0"/>
              <a:t>结果</a:t>
            </a:r>
            <a:endParaRPr lang="en-US" altLang="zh-CN" sz="2400" dirty="0" smtClean="0"/>
          </a:p>
          <a:p>
            <a:pPr>
              <a:lnSpc>
                <a:spcPct val="150000"/>
              </a:lnSpc>
            </a:pPr>
            <a:r>
              <a:rPr lang="zh-CN" altLang="en-US" sz="2400" dirty="0" smtClean="0"/>
              <a:t>例</a:t>
            </a:r>
            <a:r>
              <a:rPr lang="en-US" altLang="zh-CN" sz="2400" dirty="0" smtClean="0"/>
              <a:t>3</a:t>
            </a:r>
            <a:r>
              <a:rPr lang="zh-CN" altLang="en-US" sz="2400" dirty="0" smtClean="0"/>
              <a:t>：</a:t>
            </a:r>
            <a:r>
              <a:rPr lang="zh-CN" altLang="zh-CN" sz="2400" dirty="0" smtClean="0"/>
              <a:t>实验</a:t>
            </a:r>
            <a:r>
              <a:rPr lang="zh-CN" altLang="zh-CN" sz="2400" dirty="0"/>
              <a:t>人员欲利用</a:t>
            </a:r>
            <a:r>
              <a:rPr lang="zh-CN" altLang="zh-CN" sz="2400" b="1" dirty="0">
                <a:solidFill>
                  <a:srgbClr val="00B0F0"/>
                </a:solidFill>
              </a:rPr>
              <a:t>选择培养基筛选出高产</a:t>
            </a:r>
            <a:r>
              <a:rPr lang="en-US" altLang="zh-CN" sz="2400" b="1" dirty="0">
                <a:solidFill>
                  <a:srgbClr val="00B0F0"/>
                </a:solidFill>
              </a:rPr>
              <a:t>β-</a:t>
            </a:r>
            <a:r>
              <a:rPr lang="zh-CN" altLang="zh-CN" sz="2400" b="1" dirty="0">
                <a:solidFill>
                  <a:srgbClr val="00B0F0"/>
                </a:solidFill>
              </a:rPr>
              <a:t>甘露聚糖酶的枯草芽孢杆菌</a:t>
            </a:r>
            <a:r>
              <a:rPr lang="zh-CN" altLang="zh-CN" sz="2400" dirty="0"/>
              <a:t>，请写出实验思路</a:t>
            </a:r>
            <a:r>
              <a:rPr lang="zh-CN" altLang="en-US" sz="24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8058332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5"/>
          <p:cNvSpPr txBox="1"/>
          <p:nvPr/>
        </p:nvSpPr>
        <p:spPr>
          <a:xfrm>
            <a:off x="250957" y="1359789"/>
            <a:ext cx="8496944" cy="38061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spcBef>
                <a:spcPts val="1000"/>
              </a:spcBef>
            </a:pPr>
            <a:r>
              <a:rPr lang="zh-CN" altLang="en-US" sz="3600" b="1" kern="1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实验思路的答题技巧总结</a:t>
            </a:r>
            <a:endParaRPr lang="en-US" altLang="zh-CN" sz="3600" b="1" kern="100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spcBef>
                <a:spcPts val="1000"/>
              </a:spcBef>
            </a:pPr>
            <a:r>
              <a:rPr lang="zh-CN" altLang="en-US" sz="3600" b="1" kern="1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一、探究性实验</a:t>
            </a:r>
            <a:endParaRPr lang="en-US" altLang="zh-CN" sz="3600" b="1" kern="1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spcBef>
                <a:spcPts val="1000"/>
              </a:spcBef>
            </a:pPr>
            <a:r>
              <a:rPr lang="zh-CN" altLang="en-US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①</a:t>
            </a:r>
            <a:r>
              <a:rPr lang="zh-CN" altLang="en-US" sz="3200" b="1" kern="1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自变量的操纵</a:t>
            </a:r>
            <a:r>
              <a:rPr lang="zh-CN" altLang="en-US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；②</a:t>
            </a:r>
            <a:r>
              <a:rPr lang="zh-CN" altLang="en-US" sz="3200" b="1" kern="1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无关</a:t>
            </a:r>
            <a:r>
              <a:rPr lang="zh-CN" altLang="en-US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变量</a:t>
            </a:r>
            <a:r>
              <a:rPr lang="en-US" altLang="zh-CN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-</a:t>
            </a:r>
            <a:r>
              <a:rPr lang="zh-CN" altLang="en-US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相同</a:t>
            </a:r>
            <a:r>
              <a:rPr lang="zh-CN" altLang="en-US" sz="3200" b="1" kern="1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且适宜</a:t>
            </a:r>
            <a:r>
              <a:rPr lang="zh-CN" altLang="en-US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；③</a:t>
            </a:r>
            <a:r>
              <a:rPr lang="zh-CN" altLang="en-US" sz="3200" b="1" kern="1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观察</a:t>
            </a:r>
            <a:r>
              <a:rPr lang="zh-CN" altLang="en-US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因变量</a:t>
            </a:r>
            <a:endParaRPr lang="en-US" altLang="zh-CN" sz="3200" b="1" kern="100" dirty="0" smtClean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spcBef>
                <a:spcPts val="1000"/>
              </a:spcBef>
            </a:pPr>
            <a:r>
              <a:rPr lang="zh-CN" altLang="en-US" sz="3600" b="1" kern="1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二、</a:t>
            </a:r>
            <a:r>
              <a:rPr lang="zh-CN" altLang="en-US" sz="3600" b="1" kern="1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验证</a:t>
            </a:r>
            <a:r>
              <a:rPr lang="zh-CN" altLang="en-US" sz="3600" b="1" kern="1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性</a:t>
            </a:r>
            <a:r>
              <a:rPr lang="zh-CN" altLang="en-US" sz="3600" b="1" kern="1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实验</a:t>
            </a:r>
            <a:endParaRPr lang="en-US" altLang="zh-CN" sz="3600" b="1" kern="100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spcBef>
                <a:spcPts val="1000"/>
              </a:spcBef>
            </a:pPr>
            <a:endParaRPr lang="zh-CN" altLang="en-US" sz="3200" b="1" kern="100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73665" y="116632"/>
            <a:ext cx="63914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</a:rPr>
              <a:t>实验思路答题技巧</a:t>
            </a:r>
            <a:endParaRPr lang="en-US" altLang="zh-CN" sz="2800" b="1" dirty="0">
              <a:solidFill>
                <a:srgbClr val="0099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755576" y="4686003"/>
            <a:ext cx="72008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09900"/>
                </a:solidFill>
              </a:rPr>
              <a:t> </a:t>
            </a:r>
            <a:r>
              <a:rPr lang="zh-CN" altLang="en-US" sz="2800" b="1" dirty="0" smtClean="0">
                <a:solidFill>
                  <a:srgbClr val="009900"/>
                </a:solidFill>
              </a:rPr>
              <a:t>培养</a:t>
            </a:r>
            <a:r>
              <a:rPr lang="en-US" altLang="zh-CN" sz="2800" b="1" dirty="0" smtClean="0">
                <a:solidFill>
                  <a:srgbClr val="009900"/>
                </a:solidFill>
              </a:rPr>
              <a:t>/</a:t>
            </a:r>
            <a:r>
              <a:rPr lang="zh-CN" altLang="en-US" sz="2800" b="1" dirty="0">
                <a:solidFill>
                  <a:srgbClr val="009900"/>
                </a:solidFill>
              </a:rPr>
              <a:t>选择</a:t>
            </a:r>
            <a:r>
              <a:rPr lang="en-US" altLang="zh-CN" sz="2800" b="1" dirty="0">
                <a:solidFill>
                  <a:srgbClr val="009900"/>
                </a:solidFill>
              </a:rPr>
              <a:t>/</a:t>
            </a:r>
            <a:r>
              <a:rPr lang="zh-CN" altLang="en-US" sz="2800" b="1" dirty="0">
                <a:solidFill>
                  <a:srgbClr val="009900"/>
                </a:solidFill>
              </a:rPr>
              <a:t>鉴定某种微生物</a:t>
            </a:r>
            <a:r>
              <a:rPr lang="zh-CN" altLang="en-US" sz="2800" b="1" dirty="0" smtClean="0">
                <a:solidFill>
                  <a:srgbClr val="009900"/>
                </a:solidFill>
              </a:rPr>
              <a:t>的实验思路</a:t>
            </a:r>
            <a:endParaRPr lang="en-US" altLang="zh-CN" sz="2800" b="1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1973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17228" y="1326646"/>
            <a:ext cx="86044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zh-CN" sz="2400" dirty="0" smtClean="0"/>
              <a:t>（</a:t>
            </a:r>
            <a:r>
              <a:rPr lang="en-US" altLang="zh-CN" sz="2400" dirty="0"/>
              <a:t>4</a:t>
            </a:r>
            <a:r>
              <a:rPr lang="zh-CN" altLang="zh-CN" sz="2400" dirty="0"/>
              <a:t>）已知枯草芽孢杆菌在含有甘露聚糖的培养基生长，经染色剂染色后，在平板上会形成无色透明圈。实验人员欲利用</a:t>
            </a:r>
            <a:r>
              <a:rPr lang="zh-CN" altLang="zh-CN" sz="2400" b="1" dirty="0">
                <a:solidFill>
                  <a:srgbClr val="00B0F0"/>
                </a:solidFill>
              </a:rPr>
              <a:t>选择培养基筛选出高产</a:t>
            </a:r>
            <a:r>
              <a:rPr lang="en-US" altLang="zh-CN" sz="2400" b="1" dirty="0">
                <a:solidFill>
                  <a:srgbClr val="00B0F0"/>
                </a:solidFill>
              </a:rPr>
              <a:t>β-</a:t>
            </a:r>
            <a:r>
              <a:rPr lang="zh-CN" altLang="zh-CN" sz="2400" b="1" dirty="0">
                <a:solidFill>
                  <a:srgbClr val="00B0F0"/>
                </a:solidFill>
              </a:rPr>
              <a:t>甘露聚糖酶的枯草芽孢杆菌</a:t>
            </a:r>
            <a:r>
              <a:rPr lang="zh-CN" altLang="zh-CN" sz="2400" dirty="0"/>
              <a:t>，请写出实验</a:t>
            </a:r>
            <a:r>
              <a:rPr lang="zh-CN" altLang="zh-CN" sz="2400" dirty="0" smtClean="0"/>
              <a:t>思路</a:t>
            </a:r>
            <a:r>
              <a:rPr lang="zh-CN" altLang="en-US" sz="2400" dirty="0" smtClean="0"/>
              <a:t>。</a:t>
            </a:r>
            <a:r>
              <a:rPr lang="zh-CN" altLang="en-US" sz="2400" b="1" dirty="0" smtClean="0">
                <a:solidFill>
                  <a:srgbClr val="00B0F0"/>
                </a:solidFill>
              </a:rPr>
              <a:t>（</a:t>
            </a:r>
            <a:r>
              <a:rPr lang="en-US" altLang="zh-CN" sz="2400" b="1" dirty="0" smtClean="0">
                <a:solidFill>
                  <a:srgbClr val="00B0F0"/>
                </a:solidFill>
              </a:rPr>
              <a:t>3</a:t>
            </a:r>
            <a:r>
              <a:rPr lang="zh-CN" altLang="en-US" sz="2400" b="1" dirty="0" smtClean="0">
                <a:solidFill>
                  <a:srgbClr val="00B0F0"/>
                </a:solidFill>
              </a:rPr>
              <a:t>分）</a:t>
            </a:r>
            <a:endParaRPr lang="en-US" altLang="zh-CN" sz="2400" b="1" dirty="0" smtClean="0">
              <a:solidFill>
                <a:srgbClr val="00B0F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3982" y="680315"/>
            <a:ext cx="3793696" cy="646331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</a:rPr>
              <a:t>【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作业习题讲评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】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0799" y="5517232"/>
            <a:ext cx="8330200" cy="1134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CC00FF"/>
                </a:solidFill>
              </a:rPr>
              <a:t>【</a:t>
            </a:r>
            <a:r>
              <a:rPr lang="zh-CN" altLang="en-US" sz="2400" b="1" dirty="0" smtClean="0">
                <a:solidFill>
                  <a:srgbClr val="CC00FF"/>
                </a:solidFill>
              </a:rPr>
              <a:t>同学</a:t>
            </a:r>
            <a:r>
              <a:rPr lang="en-US" altLang="zh-CN" sz="2400" b="1" dirty="0" smtClean="0">
                <a:solidFill>
                  <a:srgbClr val="CC00FF"/>
                </a:solidFill>
              </a:rPr>
              <a:t>2】</a:t>
            </a:r>
            <a:r>
              <a:rPr lang="zh-CN" altLang="zh-CN" sz="2400" b="1" dirty="0" smtClean="0">
                <a:solidFill>
                  <a:srgbClr val="CC00FF"/>
                </a:solidFill>
              </a:rPr>
              <a:t>在</a:t>
            </a:r>
            <a:r>
              <a:rPr lang="zh-CN" altLang="zh-CN" sz="2400" b="1" dirty="0">
                <a:solidFill>
                  <a:srgbClr val="CC00FF"/>
                </a:solidFill>
              </a:rPr>
              <a:t>培养基中加入甘露聚糖为唯一碳源，并加入染色剂，后接种菌种，筛选产生透明圈的菌落。</a:t>
            </a:r>
            <a:endParaRPr lang="zh-CN" altLang="en-US" sz="2400" b="1" dirty="0">
              <a:solidFill>
                <a:srgbClr val="CC00F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17228" y="4336589"/>
            <a:ext cx="8330200" cy="1134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009900"/>
                </a:solidFill>
              </a:rPr>
              <a:t>【</a:t>
            </a:r>
            <a:r>
              <a:rPr lang="zh-CN" altLang="en-US" sz="2400" b="1" dirty="0" smtClean="0">
                <a:solidFill>
                  <a:srgbClr val="009900"/>
                </a:solidFill>
              </a:rPr>
              <a:t>同学</a:t>
            </a:r>
            <a:r>
              <a:rPr lang="en-US" altLang="zh-CN" sz="2400" b="1" dirty="0" smtClean="0">
                <a:solidFill>
                  <a:srgbClr val="009900"/>
                </a:solidFill>
              </a:rPr>
              <a:t>1】</a:t>
            </a:r>
            <a:r>
              <a:rPr lang="zh-CN" altLang="zh-CN" sz="2400" b="1" dirty="0" smtClean="0">
                <a:solidFill>
                  <a:srgbClr val="009900"/>
                </a:solidFill>
              </a:rPr>
              <a:t>取</a:t>
            </a:r>
            <a:r>
              <a:rPr lang="zh-CN" altLang="zh-CN" sz="2400" b="1" dirty="0">
                <a:solidFill>
                  <a:srgbClr val="009900"/>
                </a:solidFill>
              </a:rPr>
              <a:t>不同含有甘露聚糖的培养基，恒温培养，染色后观察透明圈的大小程度，判断甘露聚糖酶是否高产</a:t>
            </a:r>
          </a:p>
        </p:txBody>
      </p:sp>
      <p:sp>
        <p:nvSpPr>
          <p:cNvPr id="7" name="矩形 6"/>
          <p:cNvSpPr/>
          <p:nvPr/>
        </p:nvSpPr>
        <p:spPr>
          <a:xfrm>
            <a:off x="1273665" y="116632"/>
            <a:ext cx="63914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</a:rPr>
              <a:t>实验思路答题技巧</a:t>
            </a:r>
            <a:endParaRPr lang="en-US" altLang="zh-CN" sz="2800" b="1" dirty="0">
              <a:solidFill>
                <a:srgbClr val="0099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17228" y="2707958"/>
            <a:ext cx="86044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en-US" altLang="zh-CN" sz="2000" b="1" dirty="0" smtClean="0">
                <a:solidFill>
                  <a:srgbClr val="FF0000"/>
                </a:solidFill>
              </a:rPr>
              <a:t>【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参考答案</a:t>
            </a:r>
            <a:r>
              <a:rPr lang="en-US" altLang="zh-CN" sz="2000" b="1" dirty="0" smtClean="0">
                <a:solidFill>
                  <a:srgbClr val="FF0000"/>
                </a:solidFill>
              </a:rPr>
              <a:t>】</a:t>
            </a:r>
            <a:r>
              <a:rPr lang="zh-CN" altLang="zh-CN" sz="2000" b="1" dirty="0" smtClean="0">
                <a:solidFill>
                  <a:srgbClr val="FF0000"/>
                </a:solidFill>
              </a:rPr>
              <a:t>用</a:t>
            </a:r>
            <a:r>
              <a:rPr lang="zh-CN" altLang="zh-CN" sz="2000" b="1" dirty="0">
                <a:solidFill>
                  <a:srgbClr val="FF0000"/>
                </a:solidFill>
              </a:rPr>
              <a:t>含有甘露聚糖的培养基培养不同菌株（或将稀释后的土样接种在含有甘露聚糖的培养基上培养），一定时间后，通过测定菌落周围透明圈的大小（或直径）来确定不同菌株产</a:t>
            </a:r>
            <a:r>
              <a:rPr lang="en-US" altLang="zh-CN" sz="2000" b="1" dirty="0">
                <a:solidFill>
                  <a:srgbClr val="FF0000"/>
                </a:solidFill>
              </a:rPr>
              <a:t>β-</a:t>
            </a:r>
            <a:r>
              <a:rPr lang="zh-CN" altLang="zh-CN" sz="2000" b="1" dirty="0">
                <a:solidFill>
                  <a:srgbClr val="FF0000"/>
                </a:solidFill>
              </a:rPr>
              <a:t>甘露聚糖酶能力的大小 </a:t>
            </a:r>
            <a:endParaRPr lang="zh-CN" altLang="zh-CN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3126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5"/>
          <p:cNvSpPr txBox="1"/>
          <p:nvPr/>
        </p:nvSpPr>
        <p:spPr>
          <a:xfrm>
            <a:off x="179512" y="717735"/>
            <a:ext cx="8496944" cy="120545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spcBef>
                <a:spcPts val="1000"/>
              </a:spcBef>
            </a:pPr>
            <a:r>
              <a:rPr lang="zh-CN" altLang="en-US" sz="3200" b="1" kern="1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实验思路的答题技巧总结</a:t>
            </a:r>
            <a:endParaRPr lang="en-US" altLang="zh-CN" sz="3200" b="1" kern="100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spcBef>
                <a:spcPts val="1000"/>
              </a:spcBef>
            </a:pPr>
            <a:r>
              <a:rPr lang="zh-CN" altLang="en-US" sz="3200" b="1" kern="1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二、</a:t>
            </a:r>
            <a:r>
              <a:rPr lang="zh-CN" altLang="en-US" sz="3200" b="1" kern="1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验证</a:t>
            </a:r>
            <a:r>
              <a:rPr lang="zh-CN" altLang="en-US" sz="3200" b="1" kern="1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性实验</a:t>
            </a:r>
            <a:endParaRPr lang="en-US" altLang="zh-CN" sz="2400" b="1" dirty="0" smtClean="0">
              <a:solidFill>
                <a:srgbClr val="00B05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539552" y="2184803"/>
            <a:ext cx="63914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009900"/>
                </a:solidFill>
              </a:rPr>
              <a:t>2.</a:t>
            </a:r>
            <a:r>
              <a:rPr lang="zh-CN" altLang="en-US" sz="2800" b="1" dirty="0">
                <a:solidFill>
                  <a:srgbClr val="009900"/>
                </a:solidFill>
              </a:rPr>
              <a:t>培养</a:t>
            </a:r>
            <a:r>
              <a:rPr lang="en-US" altLang="zh-CN" sz="2800" b="1" dirty="0">
                <a:solidFill>
                  <a:srgbClr val="009900"/>
                </a:solidFill>
              </a:rPr>
              <a:t>/</a:t>
            </a:r>
            <a:r>
              <a:rPr lang="zh-CN" altLang="en-US" sz="2800" b="1" dirty="0">
                <a:solidFill>
                  <a:srgbClr val="009900"/>
                </a:solidFill>
              </a:rPr>
              <a:t>选择</a:t>
            </a:r>
            <a:r>
              <a:rPr lang="en-US" altLang="zh-CN" sz="2800" b="1" dirty="0">
                <a:solidFill>
                  <a:srgbClr val="009900"/>
                </a:solidFill>
              </a:rPr>
              <a:t>/</a:t>
            </a:r>
            <a:r>
              <a:rPr lang="zh-CN" altLang="en-US" sz="2800" b="1" dirty="0">
                <a:solidFill>
                  <a:srgbClr val="009900"/>
                </a:solidFill>
              </a:rPr>
              <a:t>鉴定某种微生物</a:t>
            </a:r>
            <a:r>
              <a:rPr lang="zh-CN" altLang="en-US" sz="2800" b="1" dirty="0" smtClean="0">
                <a:solidFill>
                  <a:srgbClr val="009900"/>
                </a:solidFill>
              </a:rPr>
              <a:t>的实验思路</a:t>
            </a:r>
            <a:endParaRPr lang="en-US" altLang="zh-CN" sz="2800" b="1" dirty="0">
              <a:solidFill>
                <a:srgbClr val="0099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192" y="2996952"/>
            <a:ext cx="87395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/>
              <a:t>（</a:t>
            </a:r>
            <a:r>
              <a:rPr lang="en-US" altLang="zh-CN" sz="3600" dirty="0"/>
              <a:t>1</a:t>
            </a:r>
            <a:r>
              <a:rPr lang="zh-CN" altLang="en-US" sz="3600" dirty="0"/>
              <a:t>）提供</a:t>
            </a:r>
            <a:r>
              <a:rPr lang="zh-CN" altLang="en-US" sz="3600" b="1" dirty="0">
                <a:solidFill>
                  <a:srgbClr val="FF0000"/>
                </a:solidFill>
              </a:rPr>
              <a:t>只适合</a:t>
            </a:r>
            <a:r>
              <a:rPr lang="zh-CN" altLang="en-US" sz="3600" dirty="0"/>
              <a:t>该菌生长的条件，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接种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zh-CN" altLang="en-US" sz="3600" dirty="0" smtClean="0"/>
              <a:t>（</a:t>
            </a:r>
            <a:r>
              <a:rPr lang="en-US" altLang="zh-CN" sz="3600" dirty="0"/>
              <a:t>2</a:t>
            </a:r>
            <a:r>
              <a:rPr lang="zh-CN" altLang="en-US" sz="3600" dirty="0"/>
              <a:t>）培养一段时间</a:t>
            </a:r>
            <a:endParaRPr lang="en-US" altLang="zh-CN" sz="3600" dirty="0"/>
          </a:p>
          <a:p>
            <a:r>
              <a:rPr lang="zh-CN" altLang="en-US" sz="3600" dirty="0"/>
              <a:t>（</a:t>
            </a:r>
            <a:r>
              <a:rPr lang="en-US" altLang="zh-CN" sz="3600" dirty="0"/>
              <a:t>3</a:t>
            </a:r>
            <a:r>
              <a:rPr lang="zh-CN" altLang="en-US" sz="3600" dirty="0"/>
              <a:t>）观察</a:t>
            </a:r>
            <a:r>
              <a:rPr lang="zh-CN" altLang="en-US" sz="3600" dirty="0" smtClean="0"/>
              <a:t>现象</a:t>
            </a:r>
            <a:endParaRPr lang="en-US" altLang="zh-CN" sz="3600" dirty="0" smtClean="0"/>
          </a:p>
          <a:p>
            <a:r>
              <a:rPr lang="zh-CN" altLang="en-US" sz="3600" dirty="0" smtClean="0"/>
              <a:t>（</a:t>
            </a:r>
            <a:r>
              <a:rPr lang="zh-CN" altLang="en-US" sz="3600" dirty="0"/>
              <a:t>根据具体反应加指示剂、显色剂、透明圈、测定含量等观察）</a:t>
            </a:r>
            <a:endParaRPr lang="en-US" altLang="zh-CN" sz="3600" dirty="0"/>
          </a:p>
        </p:txBody>
      </p:sp>
      <p:sp>
        <p:nvSpPr>
          <p:cNvPr id="7" name="矩形 6"/>
          <p:cNvSpPr/>
          <p:nvPr/>
        </p:nvSpPr>
        <p:spPr>
          <a:xfrm>
            <a:off x="1273665" y="116632"/>
            <a:ext cx="63914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</a:rPr>
              <a:t>实验思路答题技巧</a:t>
            </a:r>
            <a:endParaRPr lang="en-US" altLang="zh-CN" sz="2800" b="1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0475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30584" y="836486"/>
            <a:ext cx="9144000" cy="3950219"/>
            <a:chOff x="-30584" y="836486"/>
            <a:chExt cx="9144000" cy="3950219"/>
          </a:xfrm>
        </p:grpSpPr>
        <p:sp>
          <p:nvSpPr>
            <p:cNvPr id="4" name="Rectangle 2"/>
            <p:cNvSpPr>
              <a:spLocks noChangeArrowheads="1"/>
            </p:cNvSpPr>
            <p:nvPr/>
          </p:nvSpPr>
          <p:spPr bwMode="auto">
            <a:xfrm>
              <a:off x="0" y="1093386"/>
              <a:ext cx="4427984" cy="2308324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2400" b="1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（</a:t>
              </a:r>
              <a:r>
                <a:rPr kumimoji="0" lang="en-US" altLang="zh-CN" sz="2400" b="1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2019</a:t>
              </a:r>
              <a:r>
                <a:rPr kumimoji="0" lang="zh-CN" altLang="en-US" sz="2400" b="1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全国卷</a:t>
              </a:r>
              <a:r>
                <a:rPr kumimoji="0" lang="en-US" altLang="zh-CN" sz="2400" b="1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II·37</a:t>
              </a:r>
              <a:r>
                <a:rPr kumimoji="0" lang="zh-CN" altLang="en-US" sz="2400" b="1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）</a:t>
              </a:r>
              <a:r>
                <a:rPr kumimoji="0" lang="zh-CN" altLang="en-US" sz="240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itchFamily="18" charset="0"/>
                </a:rPr>
                <a:t>物质</a:t>
              </a:r>
              <a:r>
                <a:rPr kumimoji="0" lang="en-US" altLang="zh-CN" sz="240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itchFamily="18" charset="0"/>
                </a:rPr>
                <a:t>W</a:t>
              </a:r>
              <a:r>
                <a:rPr kumimoji="0" lang="zh-CN" altLang="en-US" sz="240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itchFamily="18" charset="0"/>
                </a:rPr>
                <a:t>是一种含氮有机物，会污染土壤。</a:t>
              </a:r>
              <a:r>
                <a:rPr kumimoji="0" lang="en-US" altLang="zh-CN" sz="240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itchFamily="18" charset="0"/>
                </a:rPr>
                <a:t>W</a:t>
              </a:r>
              <a:r>
                <a:rPr kumimoji="0" lang="zh-CN" altLang="en-US" sz="240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itchFamily="18" charset="0"/>
                </a:rPr>
                <a:t>在培养基中达到一定量时培养基表现为不透明。某研究小组欲从土壤中筛选出能降解</a:t>
              </a:r>
              <a:r>
                <a:rPr kumimoji="0" lang="en-US" altLang="zh-CN" sz="240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itchFamily="18" charset="0"/>
                </a:rPr>
                <a:t>W</a:t>
              </a:r>
              <a:r>
                <a:rPr kumimoji="0" lang="zh-CN" altLang="en-US" sz="240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itchFamily="18" charset="0"/>
                </a:rPr>
                <a:t>的细菌（目标菌）。回答下列问题。</a:t>
              </a:r>
              <a:endParaRPr kumimoji="0" lang="zh-CN" altLang="en-US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itchFamily="2" charset="-122"/>
              </a:endParaRPr>
            </a:p>
          </p:txBody>
        </p:sp>
        <p:pic>
          <p:nvPicPr>
            <p:cNvPr id="5" name="Picture 1" descr="68-6"/>
            <p:cNvPicPr>
              <a:picLocks noChangeAspect="1" noChangeArrowheads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5484440" y="836486"/>
              <a:ext cx="3312368" cy="2749890"/>
            </a:xfrm>
            <a:prstGeom prst="rect">
              <a:avLst/>
            </a:prstGeom>
            <a:noFill/>
          </p:spPr>
        </p:pic>
        <p:sp>
          <p:nvSpPr>
            <p:cNvPr id="6" name="Rectangle 3"/>
            <p:cNvSpPr>
              <a:spLocks noChangeArrowheads="1"/>
            </p:cNvSpPr>
            <p:nvPr/>
          </p:nvSpPr>
          <p:spPr bwMode="auto">
            <a:xfrm>
              <a:off x="-30584" y="3586376"/>
              <a:ext cx="9144000" cy="12003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sz="2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itchFamily="18" charset="0"/>
                </a:rPr>
                <a:t>（</a:t>
              </a:r>
              <a:r>
                <a:rPr kumimoji="0" lang="en-US" altLang="zh-CN" sz="240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itchFamily="18" charset="0"/>
                </a:rPr>
                <a:t>3</a:t>
              </a:r>
              <a:r>
                <a:rPr kumimoji="0" lang="zh-CN" altLang="en-US" sz="240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itchFamily="18" charset="0"/>
                </a:rPr>
                <a:t>）土壤中的某些微生物可以利用空气中的氮气作为氮源。若要设计实验进一步确定甲、乙菌能否利用空气中的氮气作为氮源，请简要写出</a:t>
              </a:r>
              <a:r>
                <a:rPr kumimoji="0" lang="zh-CN" altLang="en-US" sz="2400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itchFamily="18" charset="0"/>
                </a:rPr>
                <a:t>实验思路、预期结果和结论</a:t>
              </a:r>
              <a:r>
                <a:rPr kumimoji="0" lang="zh-CN" altLang="en-US" sz="240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itchFamily="18" charset="0"/>
                </a:rPr>
                <a:t>，即</a:t>
              </a:r>
              <a:r>
                <a:rPr kumimoji="0" lang="en-US" altLang="zh-CN" sz="240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itchFamily="18" charset="0"/>
                </a:rPr>
                <a:t>_______</a:t>
              </a:r>
              <a:r>
                <a:rPr kumimoji="0" lang="zh-CN" altLang="en-US" sz="240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Times New Roman" pitchFamily="18" charset="0"/>
                </a:rPr>
                <a:t>。</a:t>
              </a:r>
              <a:endParaRPr kumimoji="0" lang="zh-CN" alt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itchFamily="2" charset="-122"/>
              </a:endParaRPr>
            </a:p>
          </p:txBody>
        </p:sp>
      </p:grp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67184" y="5013176"/>
            <a:ext cx="8748464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itchFamily="18" charset="0"/>
              </a:rPr>
              <a:t>答案：将甲、乙菌分别接种在无氮源培养基上，若细菌能生长，则说明该细菌能利用空气中的氮气作为氮源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74704" y="97468"/>
            <a:ext cx="2425409" cy="523220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【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课上练习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】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273665" y="116632"/>
            <a:ext cx="63914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</a:rPr>
              <a:t>实验思路答题技巧</a:t>
            </a:r>
            <a:endParaRPr lang="en-US" altLang="zh-CN" sz="2800" b="1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2931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5"/>
          <p:cNvSpPr txBox="1"/>
          <p:nvPr/>
        </p:nvSpPr>
        <p:spPr>
          <a:xfrm>
            <a:off x="179512" y="717735"/>
            <a:ext cx="8496944" cy="232371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spcBef>
                <a:spcPts val="1000"/>
              </a:spcBef>
            </a:pPr>
            <a:r>
              <a:rPr lang="zh-CN" altLang="en-US" sz="3200" b="1" kern="1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实验思路的答题技巧总结</a:t>
            </a:r>
            <a:endParaRPr lang="en-US" altLang="zh-CN" sz="3200" b="1" kern="100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just">
              <a:spcBef>
                <a:spcPts val="1000"/>
              </a:spcBef>
            </a:pPr>
            <a:r>
              <a:rPr lang="zh-CN" altLang="en-US" sz="3200" b="1" kern="1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一、探究性实验</a:t>
            </a:r>
            <a:endParaRPr lang="en-US" altLang="zh-CN" sz="3200" b="1" kern="100" dirty="0" smtClean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>
              <a:spcBef>
                <a:spcPts val="1000"/>
              </a:spcBef>
            </a:pPr>
            <a:r>
              <a:rPr lang="zh-CN" altLang="en-US" sz="2400" dirty="0">
                <a:sym typeface="+mn-ea"/>
              </a:rPr>
              <a:t>①自变量的操纵；②无关变量</a:t>
            </a:r>
            <a:r>
              <a:rPr lang="en-US" altLang="zh-CN" sz="2400" dirty="0">
                <a:sym typeface="+mn-ea"/>
              </a:rPr>
              <a:t>-</a:t>
            </a:r>
            <a:r>
              <a:rPr lang="zh-CN" altLang="en-US" sz="2400" dirty="0">
                <a:sym typeface="+mn-ea"/>
              </a:rPr>
              <a:t>相同且适宜；③观察因变量</a:t>
            </a:r>
            <a:endParaRPr lang="en-US" altLang="zh-CN" sz="2400" dirty="0">
              <a:sym typeface="+mn-ea"/>
            </a:endParaRPr>
          </a:p>
          <a:p>
            <a:pPr algn="just">
              <a:spcBef>
                <a:spcPts val="1000"/>
              </a:spcBef>
            </a:pPr>
            <a:r>
              <a:rPr lang="zh-CN" altLang="en-US" sz="3200" b="1" kern="1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二、</a:t>
            </a:r>
            <a:r>
              <a:rPr lang="zh-CN" altLang="en-US" sz="3200" b="1" kern="1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验证</a:t>
            </a:r>
            <a:r>
              <a:rPr lang="zh-CN" altLang="en-US" sz="3200" b="1" kern="100" dirty="0" smtClean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性实验</a:t>
            </a:r>
            <a:endParaRPr lang="en-US" altLang="zh-CN" sz="2400" b="1" dirty="0" smtClean="0">
              <a:solidFill>
                <a:srgbClr val="00B05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58936" y="3120293"/>
            <a:ext cx="72008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09900"/>
                </a:solidFill>
              </a:rPr>
              <a:t> </a:t>
            </a:r>
            <a:r>
              <a:rPr lang="zh-CN" altLang="en-US" sz="2800" b="1" dirty="0" smtClean="0">
                <a:solidFill>
                  <a:srgbClr val="009900"/>
                </a:solidFill>
              </a:rPr>
              <a:t>培养</a:t>
            </a:r>
            <a:r>
              <a:rPr lang="en-US" altLang="zh-CN" sz="2800" b="1" dirty="0" smtClean="0">
                <a:solidFill>
                  <a:srgbClr val="009900"/>
                </a:solidFill>
              </a:rPr>
              <a:t>/</a:t>
            </a:r>
            <a:r>
              <a:rPr lang="zh-CN" altLang="en-US" sz="2800" b="1" dirty="0">
                <a:solidFill>
                  <a:srgbClr val="009900"/>
                </a:solidFill>
              </a:rPr>
              <a:t>选择</a:t>
            </a:r>
            <a:r>
              <a:rPr lang="en-US" altLang="zh-CN" sz="2800" b="1" dirty="0">
                <a:solidFill>
                  <a:srgbClr val="009900"/>
                </a:solidFill>
              </a:rPr>
              <a:t>/</a:t>
            </a:r>
            <a:r>
              <a:rPr lang="zh-CN" altLang="en-US" sz="2800" b="1" dirty="0">
                <a:solidFill>
                  <a:srgbClr val="009900"/>
                </a:solidFill>
              </a:rPr>
              <a:t>鉴定某种微生物</a:t>
            </a:r>
            <a:r>
              <a:rPr lang="zh-CN" altLang="en-US" sz="2800" b="1" dirty="0" smtClean="0">
                <a:solidFill>
                  <a:srgbClr val="009900"/>
                </a:solidFill>
              </a:rPr>
              <a:t>的实验思路</a:t>
            </a:r>
            <a:endParaRPr lang="en-US" altLang="zh-CN" sz="2800" b="1" dirty="0">
              <a:solidFill>
                <a:srgbClr val="0099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1560" y="3861048"/>
            <a:ext cx="87395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/>
              <a:t>（</a:t>
            </a:r>
            <a:r>
              <a:rPr lang="en-US" altLang="zh-CN" sz="2400" dirty="0"/>
              <a:t>1</a:t>
            </a:r>
            <a:r>
              <a:rPr lang="zh-CN" altLang="en-US" sz="2400" dirty="0"/>
              <a:t>）提供</a:t>
            </a:r>
            <a:r>
              <a:rPr lang="zh-CN" altLang="en-US" sz="2400" b="1" dirty="0">
                <a:solidFill>
                  <a:srgbClr val="FF0000"/>
                </a:solidFill>
              </a:rPr>
              <a:t>只适合</a:t>
            </a:r>
            <a:r>
              <a:rPr lang="zh-CN" altLang="en-US" sz="2400" dirty="0"/>
              <a:t>该菌生长的条件，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接种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zh-CN" altLang="en-US" sz="2400" dirty="0" smtClean="0"/>
              <a:t>（</a:t>
            </a:r>
            <a:r>
              <a:rPr lang="en-US" altLang="zh-CN" sz="2400" dirty="0"/>
              <a:t>2</a:t>
            </a:r>
            <a:r>
              <a:rPr lang="zh-CN" altLang="en-US" sz="2400" dirty="0"/>
              <a:t>）培养一段时间</a:t>
            </a:r>
            <a:endParaRPr lang="en-US" altLang="zh-CN" sz="2400" dirty="0"/>
          </a:p>
          <a:p>
            <a:r>
              <a:rPr lang="zh-CN" altLang="en-US" sz="2400" dirty="0"/>
              <a:t>（</a:t>
            </a:r>
            <a:r>
              <a:rPr lang="en-US" altLang="zh-CN" sz="2400" dirty="0"/>
              <a:t>3</a:t>
            </a:r>
            <a:r>
              <a:rPr lang="zh-CN" altLang="en-US" sz="2400" dirty="0"/>
              <a:t>）观察</a:t>
            </a:r>
            <a:r>
              <a:rPr lang="zh-CN" altLang="en-US" sz="2400" dirty="0" smtClean="0"/>
              <a:t>现象</a:t>
            </a:r>
            <a:endParaRPr lang="en-US" altLang="zh-CN" sz="2400" dirty="0" smtClean="0"/>
          </a:p>
          <a:p>
            <a:r>
              <a:rPr lang="zh-CN" altLang="en-US" sz="2400" dirty="0" smtClean="0"/>
              <a:t>（</a:t>
            </a:r>
            <a:r>
              <a:rPr lang="zh-CN" altLang="en-US" sz="2400" dirty="0"/>
              <a:t>根据具体反应加指示剂、显色剂、透明圈、测定含量等观察）</a:t>
            </a:r>
            <a:endParaRPr lang="en-US" altLang="zh-CN" sz="2400" dirty="0"/>
          </a:p>
        </p:txBody>
      </p:sp>
      <p:sp>
        <p:nvSpPr>
          <p:cNvPr id="7" name="矩形 6"/>
          <p:cNvSpPr/>
          <p:nvPr/>
        </p:nvSpPr>
        <p:spPr>
          <a:xfrm>
            <a:off x="1273665" y="116632"/>
            <a:ext cx="63914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</a:rPr>
              <a:t>实验思路答题技巧</a:t>
            </a:r>
            <a:endParaRPr lang="en-US" altLang="zh-CN" sz="2800" b="1" dirty="0">
              <a:solidFill>
                <a:srgbClr val="0099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8976" y="5733256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FF0000"/>
                </a:solidFill>
              </a:rPr>
              <a:t>【</a:t>
            </a:r>
            <a:r>
              <a:rPr lang="zh-CN" altLang="en-US" sz="3200" dirty="0" smtClean="0">
                <a:solidFill>
                  <a:srgbClr val="FF0000"/>
                </a:solidFill>
              </a:rPr>
              <a:t>温馨提示</a:t>
            </a:r>
            <a:r>
              <a:rPr lang="en-US" altLang="zh-CN" sz="3200" dirty="0" smtClean="0">
                <a:solidFill>
                  <a:srgbClr val="FF0000"/>
                </a:solidFill>
              </a:rPr>
              <a:t>】</a:t>
            </a:r>
            <a:r>
              <a:rPr lang="zh-CN" altLang="en-US" sz="3200" dirty="0" smtClean="0">
                <a:solidFill>
                  <a:srgbClr val="FF0000"/>
                </a:solidFill>
              </a:rPr>
              <a:t>明确题意，整理语言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598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10a6561e-1d46-49b5-80ec-6ae222a493bd}"/>
</p:tagLst>
</file>

<file path=ppt/theme/theme1.xml><?xml version="1.0" encoding="utf-8"?>
<a:theme xmlns:a="http://schemas.openxmlformats.org/drawingml/2006/main" name="主题1">
  <a:themeElements>
    <a:clrScheme name="自定义 1428">
      <a:dk1>
        <a:sysClr val="windowText" lastClr="000000"/>
      </a:dk1>
      <a:lt1>
        <a:sysClr val="window" lastClr="FFFFFF"/>
      </a:lt1>
      <a:dk2>
        <a:srgbClr val="007F32"/>
      </a:dk2>
      <a:lt2>
        <a:srgbClr val="619234"/>
      </a:lt2>
      <a:accent1>
        <a:srgbClr val="619234"/>
      </a:accent1>
      <a:accent2>
        <a:srgbClr val="007F32"/>
      </a:accent2>
      <a:accent3>
        <a:srgbClr val="619234"/>
      </a:accent3>
      <a:accent4>
        <a:srgbClr val="007F32"/>
      </a:accent4>
      <a:accent5>
        <a:srgbClr val="619234"/>
      </a:accent5>
      <a:accent6>
        <a:srgbClr val="007F32"/>
      </a:accent6>
      <a:hlink>
        <a:srgbClr val="0563C1"/>
      </a:hlink>
      <a:folHlink>
        <a:srgbClr val="954F72"/>
      </a:folHlink>
    </a:clrScheme>
    <a:fontScheme name="自定义 1">
      <a:majorFont>
        <a:latin typeface="Arial Black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r="http://schemas.openxmlformats.org/officeDocument/2006/relationships"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主题1</Template>
  <TotalTime>6015</TotalTime>
  <Words>1688</Words>
  <Application>Microsoft Office PowerPoint</Application>
  <PresentationFormat>全屏显示(4:3)</PresentationFormat>
  <Paragraphs>166</Paragraphs>
  <Slides>19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主题1</vt:lpstr>
      <vt:lpstr>PowerPoint 演示文稿</vt:lpstr>
      <vt:lpstr>PowerPoint 演示文稿</vt:lpstr>
      <vt:lpstr>实验设计的一般步骤：</vt:lpstr>
      <vt:lpstr>实验设计的一般步骤：</vt:lpstr>
      <vt:lpstr>PowerPoint 演示文稿</vt:lpstr>
      <vt:lpstr>PowerPoint 演示文稿</vt:lpstr>
      <vt:lpstr>PowerPoint 演示文稿</vt:lpstr>
      <vt:lpstr>PowerPoint 演示文稿</vt:lpstr>
      <vt:lpstr>实验思路的答题主要内容：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107</cp:revision>
  <dcterms:created xsi:type="dcterms:W3CDTF">2019-11-23T07:17:08Z</dcterms:created>
  <dcterms:modified xsi:type="dcterms:W3CDTF">2020-07-09T11:12:10Z</dcterms:modified>
</cp:coreProperties>
</file>