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handoutMasterIdLst>
    <p:handoutMasterId r:id="rId49"/>
  </p:handoutMasterIdLst>
  <p:sldIdLst>
    <p:sldId id="300" r:id="rId2"/>
    <p:sldId id="260" r:id="rId3"/>
    <p:sldId id="265" r:id="rId4"/>
    <p:sldId id="822" r:id="rId5"/>
    <p:sldId id="823" r:id="rId6"/>
    <p:sldId id="824" r:id="rId7"/>
    <p:sldId id="825" r:id="rId8"/>
    <p:sldId id="826" r:id="rId9"/>
    <p:sldId id="827" r:id="rId10"/>
    <p:sldId id="828" r:id="rId11"/>
    <p:sldId id="829" r:id="rId12"/>
    <p:sldId id="830" r:id="rId13"/>
    <p:sldId id="864" r:id="rId14"/>
    <p:sldId id="831" r:id="rId15"/>
    <p:sldId id="832" r:id="rId16"/>
    <p:sldId id="833" r:id="rId17"/>
    <p:sldId id="834" r:id="rId18"/>
    <p:sldId id="835" r:id="rId19"/>
    <p:sldId id="860" r:id="rId20"/>
    <p:sldId id="836" r:id="rId21"/>
    <p:sldId id="837" r:id="rId22"/>
    <p:sldId id="838" r:id="rId23"/>
    <p:sldId id="839" r:id="rId24"/>
    <p:sldId id="840" r:id="rId25"/>
    <p:sldId id="841" r:id="rId26"/>
    <p:sldId id="842" r:id="rId27"/>
    <p:sldId id="843" r:id="rId28"/>
    <p:sldId id="844" r:id="rId29"/>
    <p:sldId id="845" r:id="rId30"/>
    <p:sldId id="846" r:id="rId31"/>
    <p:sldId id="847" r:id="rId32"/>
    <p:sldId id="848" r:id="rId33"/>
    <p:sldId id="849" r:id="rId34"/>
    <p:sldId id="865" r:id="rId35"/>
    <p:sldId id="850" r:id="rId36"/>
    <p:sldId id="861" r:id="rId37"/>
    <p:sldId id="851" r:id="rId38"/>
    <p:sldId id="866" r:id="rId39"/>
    <p:sldId id="852" r:id="rId40"/>
    <p:sldId id="853" r:id="rId41"/>
    <p:sldId id="854" r:id="rId42"/>
    <p:sldId id="855" r:id="rId43"/>
    <p:sldId id="856" r:id="rId44"/>
    <p:sldId id="857" r:id="rId45"/>
    <p:sldId id="858" r:id="rId46"/>
    <p:sldId id="862" r:id="rId47"/>
  </p:sldIdLst>
  <p:sldSz cx="23763288" cy="13322300"/>
  <p:notesSz cx="6858000" cy="9144000"/>
  <p:defaultTextStyle>
    <a:defPPr>
      <a:defRPr lang="zh-CN"/>
    </a:defPPr>
    <a:lvl1pPr algn="l" defTabSz="2117725" rtl="0" fontAlgn="base">
      <a:spcBef>
        <a:spcPct val="0"/>
      </a:spcBef>
      <a:spcAft>
        <a:spcPct val="0"/>
      </a:spcAft>
      <a:defRPr sz="4200" kern="1200">
        <a:solidFill>
          <a:schemeClr val="tx1"/>
        </a:solidFill>
        <a:latin typeface="Arial" pitchFamily="34" charset="0"/>
        <a:ea typeface="宋体" pitchFamily="2" charset="-122"/>
        <a:cs typeface="+mn-cs"/>
      </a:defRPr>
    </a:lvl1pPr>
    <a:lvl2pPr marL="1058863" indent="-601663" algn="l" defTabSz="2117725" rtl="0" fontAlgn="base">
      <a:spcBef>
        <a:spcPct val="0"/>
      </a:spcBef>
      <a:spcAft>
        <a:spcPct val="0"/>
      </a:spcAft>
      <a:defRPr sz="4200" kern="1200">
        <a:solidFill>
          <a:schemeClr val="tx1"/>
        </a:solidFill>
        <a:latin typeface="Arial" pitchFamily="34" charset="0"/>
        <a:ea typeface="宋体" pitchFamily="2" charset="-122"/>
        <a:cs typeface="+mn-cs"/>
      </a:defRPr>
    </a:lvl2pPr>
    <a:lvl3pPr marL="2117725" indent="-120332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3pPr>
    <a:lvl4pPr marL="3178175" indent="-180657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4pPr>
    <a:lvl5pPr marL="4237038" indent="-2408238" algn="l" defTabSz="2117725" rtl="0" fontAlgn="base">
      <a:spcBef>
        <a:spcPct val="0"/>
      </a:spcBef>
      <a:spcAft>
        <a:spcPct val="0"/>
      </a:spcAft>
      <a:defRPr sz="4200" kern="1200">
        <a:solidFill>
          <a:schemeClr val="tx1"/>
        </a:solidFill>
        <a:latin typeface="Arial" pitchFamily="34" charset="0"/>
        <a:ea typeface="宋体" pitchFamily="2" charset="-122"/>
        <a:cs typeface="+mn-cs"/>
      </a:defRPr>
    </a:lvl5pPr>
    <a:lvl6pPr marL="2286000" algn="l" defTabSz="914400" rtl="0" eaLnBrk="1" latinLnBrk="0" hangingPunct="1">
      <a:defRPr sz="4200" kern="1200">
        <a:solidFill>
          <a:schemeClr val="tx1"/>
        </a:solidFill>
        <a:latin typeface="Arial" pitchFamily="34" charset="0"/>
        <a:ea typeface="宋体" pitchFamily="2" charset="-122"/>
        <a:cs typeface="+mn-cs"/>
      </a:defRPr>
    </a:lvl6pPr>
    <a:lvl7pPr marL="2743200" algn="l" defTabSz="914400" rtl="0" eaLnBrk="1" latinLnBrk="0" hangingPunct="1">
      <a:defRPr sz="4200" kern="1200">
        <a:solidFill>
          <a:schemeClr val="tx1"/>
        </a:solidFill>
        <a:latin typeface="Arial" pitchFamily="34" charset="0"/>
        <a:ea typeface="宋体" pitchFamily="2" charset="-122"/>
        <a:cs typeface="+mn-cs"/>
      </a:defRPr>
    </a:lvl7pPr>
    <a:lvl8pPr marL="3200400" algn="l" defTabSz="914400" rtl="0" eaLnBrk="1" latinLnBrk="0" hangingPunct="1">
      <a:defRPr sz="4200" kern="1200">
        <a:solidFill>
          <a:schemeClr val="tx1"/>
        </a:solidFill>
        <a:latin typeface="Arial" pitchFamily="34" charset="0"/>
        <a:ea typeface="宋体" pitchFamily="2" charset="-122"/>
        <a:cs typeface="+mn-cs"/>
      </a:defRPr>
    </a:lvl8pPr>
    <a:lvl9pPr marL="3657600" algn="l" defTabSz="914400" rtl="0" eaLnBrk="1" latinLnBrk="0" hangingPunct="1">
      <a:defRPr sz="42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4196">
          <p15:clr>
            <a:srgbClr val="A4A3A4"/>
          </p15:clr>
        </p15:guide>
        <p15:guide id="2" pos="7485">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6690"/>
    <a:srgbClr val="4DA9CF"/>
    <a:srgbClr val="CAE4F1"/>
    <a:srgbClr val="CC0000"/>
    <a:srgbClr val="8D80BB"/>
    <a:srgbClr val="FFFFFF"/>
    <a:srgbClr val="000000"/>
    <a:srgbClr val="00A7B4"/>
    <a:srgbClr val="DC6690"/>
    <a:srgbClr val="3F3F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0A1B5D5-9B99-4C35-A422-299274C87663}" styleName="中度样式 1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4660"/>
  </p:normalViewPr>
  <p:slideViewPr>
    <p:cSldViewPr>
      <p:cViewPr varScale="1">
        <p:scale>
          <a:sx n="44" d="100"/>
          <a:sy n="44" d="100"/>
        </p:scale>
        <p:origin x="318" y="78"/>
      </p:cViewPr>
      <p:guideLst>
        <p:guide orient="horz" pos="4196"/>
        <p:guide pos="7485"/>
      </p:guideLst>
    </p:cSldViewPr>
  </p:slideViewPr>
  <p:notesTextViewPr>
    <p:cViewPr>
      <p:scale>
        <a:sx n="100" d="100"/>
        <a:sy n="100" d="100"/>
      </p:scale>
      <p:origin x="0" y="0"/>
    </p:cViewPr>
  </p:notesTextViewPr>
  <p:notesViewPr>
    <p:cSldViewPr>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3931F0-0F06-4D43-84F3-9562F0EEE9E7}" type="datetimeFigureOut">
              <a:rPr lang="zh-CN" altLang="en-US" smtClean="0"/>
              <a:pPr/>
              <a:t>2019/11/4</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3C85A7E-BC9E-4B02-A88E-93F2C7987CD2}" type="slidenum">
              <a:rPr lang="zh-CN" altLang="en-US" smtClean="0"/>
              <a:pPr/>
              <a:t>‹#›</a:t>
            </a:fld>
            <a:endParaRPr lang="zh-CN" altLang="en-US"/>
          </a:p>
        </p:txBody>
      </p:sp>
    </p:spTree>
    <p:extLst>
      <p:ext uri="{BB962C8B-B14F-4D97-AF65-F5344CB8AC3E}">
        <p14:creationId xmlns:p14="http://schemas.microsoft.com/office/powerpoint/2010/main" val="13074104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7255D1F0-0559-45E3-AA3F-653AFB4BCBF4}" type="datetimeFigureOut">
              <a:rPr lang="zh-CN" altLang="en-US"/>
              <a:pPr>
                <a:defRPr/>
              </a:pPr>
              <a:t>2019/11/4</a:t>
            </a:fld>
            <a:endParaRPr lang="zh-CN" altLang="en-US"/>
          </a:p>
        </p:txBody>
      </p:sp>
      <p:sp>
        <p:nvSpPr>
          <p:cNvPr id="4" name="幻灯片图像占位符 3"/>
          <p:cNvSpPr>
            <a:spLocks noGrp="1" noRot="1" noChangeAspect="1"/>
          </p:cNvSpPr>
          <p:nvPr>
            <p:ph type="sldImg" idx="2"/>
          </p:nvPr>
        </p:nvSpPr>
        <p:spPr>
          <a:xfrm>
            <a:off x="371475" y="685800"/>
            <a:ext cx="611505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09E6B5E2-414F-4B9B-AAB9-9B87664B65D6}" type="slidenum">
              <a:rPr lang="zh-CN" altLang="en-US"/>
              <a:pPr>
                <a:defRPr/>
              </a:pPr>
              <a:t>‹#›</a:t>
            </a:fld>
            <a:endParaRPr lang="zh-CN" altLang="en-US"/>
          </a:p>
        </p:txBody>
      </p:sp>
    </p:spTree>
    <p:extLst>
      <p:ext uri="{BB962C8B-B14F-4D97-AF65-F5344CB8AC3E}">
        <p14:creationId xmlns:p14="http://schemas.microsoft.com/office/powerpoint/2010/main" val="8233229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3</a:t>
            </a:fld>
            <a:endParaRPr lang="zh-CN" altLang="en-US"/>
          </a:p>
        </p:txBody>
      </p:sp>
    </p:spTree>
    <p:extLst>
      <p:ext uri="{BB962C8B-B14F-4D97-AF65-F5344CB8AC3E}">
        <p14:creationId xmlns:p14="http://schemas.microsoft.com/office/powerpoint/2010/main" val="15962498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4</a:t>
            </a:fld>
            <a:endParaRPr lang="zh-CN" altLang="en-US"/>
          </a:p>
        </p:txBody>
      </p:sp>
    </p:spTree>
    <p:extLst>
      <p:ext uri="{BB962C8B-B14F-4D97-AF65-F5344CB8AC3E}">
        <p14:creationId xmlns:p14="http://schemas.microsoft.com/office/powerpoint/2010/main" val="17601567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09E6B5E2-414F-4B9B-AAB9-9B87664B65D6}" type="slidenum">
              <a:rPr lang="zh-CN" altLang="en-US" smtClean="0"/>
              <a:pPr>
                <a:defRPr/>
              </a:pPr>
              <a:t>39</a:t>
            </a:fld>
            <a:endParaRPr lang="zh-CN" altLang="en-US"/>
          </a:p>
        </p:txBody>
      </p:sp>
    </p:spTree>
    <p:extLst>
      <p:ext uri="{BB962C8B-B14F-4D97-AF65-F5344CB8AC3E}">
        <p14:creationId xmlns:p14="http://schemas.microsoft.com/office/powerpoint/2010/main" val="15385298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09E6B5E2-414F-4B9B-AAB9-9B87664B65D6}" type="slidenum">
              <a:rPr lang="zh-CN" altLang="en-US" smtClean="0"/>
              <a:pPr>
                <a:defRPr/>
              </a:pPr>
              <a:t>40</a:t>
            </a:fld>
            <a:endParaRPr lang="zh-CN" altLang="en-US"/>
          </a:p>
        </p:txBody>
      </p:sp>
    </p:spTree>
    <p:extLst>
      <p:ext uri="{BB962C8B-B14F-4D97-AF65-F5344CB8AC3E}">
        <p14:creationId xmlns:p14="http://schemas.microsoft.com/office/powerpoint/2010/main" val="12680721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09E6B5E2-414F-4B9B-AAB9-9B87664B65D6}" type="slidenum">
              <a:rPr lang="zh-CN" altLang="en-US" smtClean="0"/>
              <a:pPr>
                <a:defRPr/>
              </a:pPr>
              <a:t>42</a:t>
            </a:fld>
            <a:endParaRPr lang="zh-CN" altLang="en-US"/>
          </a:p>
        </p:txBody>
      </p:sp>
    </p:spTree>
    <p:extLst>
      <p:ext uri="{BB962C8B-B14F-4D97-AF65-F5344CB8AC3E}">
        <p14:creationId xmlns:p14="http://schemas.microsoft.com/office/powerpoint/2010/main" val="41269117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09E6B5E2-414F-4B9B-AAB9-9B87664B65D6}" type="slidenum">
              <a:rPr lang="zh-CN" altLang="en-US" smtClean="0"/>
              <a:pPr>
                <a:defRPr/>
              </a:pPr>
              <a:t>43</a:t>
            </a:fld>
            <a:endParaRPr lang="zh-CN" altLang="en-US"/>
          </a:p>
        </p:txBody>
      </p:sp>
    </p:spTree>
    <p:extLst>
      <p:ext uri="{BB962C8B-B14F-4D97-AF65-F5344CB8AC3E}">
        <p14:creationId xmlns:p14="http://schemas.microsoft.com/office/powerpoint/2010/main" val="2489491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09E6B5E2-414F-4B9B-AAB9-9B87664B65D6}" type="slidenum">
              <a:rPr lang="zh-CN" altLang="en-US" smtClean="0"/>
              <a:pPr>
                <a:defRPr/>
              </a:pPr>
              <a:t>45</a:t>
            </a:fld>
            <a:endParaRPr lang="zh-CN" altLang="en-US"/>
          </a:p>
        </p:txBody>
      </p:sp>
    </p:spTree>
    <p:extLst>
      <p:ext uri="{BB962C8B-B14F-4D97-AF65-F5344CB8AC3E}">
        <p14:creationId xmlns:p14="http://schemas.microsoft.com/office/powerpoint/2010/main" val="4547336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09E6B5E2-414F-4B9B-AAB9-9B87664B65D6}" type="slidenum">
              <a:rPr lang="zh-CN" altLang="en-US" smtClean="0"/>
              <a:pPr>
                <a:defRPr/>
              </a:pPr>
              <a:t>46</a:t>
            </a:fld>
            <a:endParaRPr lang="zh-CN" altLang="en-US"/>
          </a:p>
        </p:txBody>
      </p:sp>
    </p:spTree>
    <p:extLst>
      <p:ext uri="{BB962C8B-B14F-4D97-AF65-F5344CB8AC3E}">
        <p14:creationId xmlns:p14="http://schemas.microsoft.com/office/powerpoint/2010/main" val="37730675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userDrawn="1"/>
        </p:nvSpPr>
        <p:spPr>
          <a:xfrm>
            <a:off x="7881116" y="4238094"/>
            <a:ext cx="13289560" cy="1046440"/>
          </a:xfrm>
          <a:prstGeom prst="rect">
            <a:avLst/>
          </a:prstGeom>
          <a:noFill/>
        </p:spPr>
        <p:txBody>
          <a:bodyPr wrap="square" rtlCol="0">
            <a:spAutoFit/>
          </a:bodyPr>
          <a:lstStyle/>
          <a:p>
            <a:endParaRPr lang="zh-CN" altLang="en-US" sz="6000" b="1" dirty="0">
              <a:solidFill>
                <a:srgbClr val="339B61"/>
              </a:solidFill>
              <a:latin typeface="微软雅黑" pitchFamily="34" charset="-122"/>
              <a:ea typeface="微软雅黑" pitchFamily="34" charset="-122"/>
            </a:endParaRPr>
          </a:p>
        </p:txBody>
      </p:sp>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 bg1="lt1" tx1="dk1" bg2="lt2" tx2="dk2" accent1="accent1" accent2="accent2" accent3="accent3" accent4="accent4" accent5="accent5" accent6="accent6" hlink="hlink" folHlink="folHlink"/>
  <p:sldLayoutIdLst>
    <p:sldLayoutId id="2147483759" r:id="rId1"/>
  </p:sldLayoutIdLst>
  <p:txStyles>
    <p:titleStyle>
      <a:lvl1pPr algn="ctr" defTabSz="2117725" rtl="0" eaLnBrk="0" fontAlgn="base" hangingPunct="0">
        <a:spcBef>
          <a:spcPct val="0"/>
        </a:spcBef>
        <a:spcAft>
          <a:spcPct val="0"/>
        </a:spcAft>
        <a:defRPr sz="10200" kern="1200">
          <a:solidFill>
            <a:schemeClr val="tx1"/>
          </a:solidFill>
          <a:latin typeface="+mj-lt"/>
          <a:ea typeface="+mj-ea"/>
          <a:cs typeface="+mj-cs"/>
        </a:defRPr>
      </a:lvl1pPr>
      <a:lvl2pPr algn="ctr" defTabSz="2117725" rtl="0" eaLnBrk="0" fontAlgn="base" hangingPunct="0">
        <a:spcBef>
          <a:spcPct val="0"/>
        </a:spcBef>
        <a:spcAft>
          <a:spcPct val="0"/>
        </a:spcAft>
        <a:defRPr sz="10200">
          <a:solidFill>
            <a:schemeClr val="tx1"/>
          </a:solidFill>
          <a:latin typeface="Calibri" pitchFamily="34" charset="0"/>
          <a:ea typeface="宋体" charset="-122"/>
        </a:defRPr>
      </a:lvl2pPr>
      <a:lvl3pPr algn="ctr" defTabSz="2117725" rtl="0" eaLnBrk="0" fontAlgn="base" hangingPunct="0">
        <a:spcBef>
          <a:spcPct val="0"/>
        </a:spcBef>
        <a:spcAft>
          <a:spcPct val="0"/>
        </a:spcAft>
        <a:defRPr sz="10200">
          <a:solidFill>
            <a:schemeClr val="tx1"/>
          </a:solidFill>
          <a:latin typeface="Calibri" pitchFamily="34" charset="0"/>
          <a:ea typeface="宋体" charset="-122"/>
        </a:defRPr>
      </a:lvl3pPr>
      <a:lvl4pPr algn="ctr" defTabSz="2117725" rtl="0" eaLnBrk="0" fontAlgn="base" hangingPunct="0">
        <a:spcBef>
          <a:spcPct val="0"/>
        </a:spcBef>
        <a:spcAft>
          <a:spcPct val="0"/>
        </a:spcAft>
        <a:defRPr sz="10200">
          <a:solidFill>
            <a:schemeClr val="tx1"/>
          </a:solidFill>
          <a:latin typeface="Calibri" pitchFamily="34" charset="0"/>
          <a:ea typeface="宋体" charset="-122"/>
        </a:defRPr>
      </a:lvl4pPr>
      <a:lvl5pPr algn="ctr" defTabSz="2117725" rtl="0" eaLnBrk="0" fontAlgn="base" hangingPunct="0">
        <a:spcBef>
          <a:spcPct val="0"/>
        </a:spcBef>
        <a:spcAft>
          <a:spcPct val="0"/>
        </a:spcAft>
        <a:defRPr sz="10200">
          <a:solidFill>
            <a:schemeClr val="tx1"/>
          </a:solidFill>
          <a:latin typeface="Calibri" pitchFamily="34" charset="0"/>
          <a:ea typeface="宋体" charset="-122"/>
        </a:defRPr>
      </a:lvl5pPr>
      <a:lvl6pPr marL="457200" algn="ctr" defTabSz="2117725" rtl="0" fontAlgn="base">
        <a:spcBef>
          <a:spcPct val="0"/>
        </a:spcBef>
        <a:spcAft>
          <a:spcPct val="0"/>
        </a:spcAft>
        <a:defRPr sz="10200">
          <a:solidFill>
            <a:schemeClr val="tx1"/>
          </a:solidFill>
          <a:latin typeface="Calibri" pitchFamily="34" charset="0"/>
          <a:ea typeface="宋体" charset="-122"/>
        </a:defRPr>
      </a:lvl6pPr>
      <a:lvl7pPr marL="914400" algn="ctr" defTabSz="2117725" rtl="0" fontAlgn="base">
        <a:spcBef>
          <a:spcPct val="0"/>
        </a:spcBef>
        <a:spcAft>
          <a:spcPct val="0"/>
        </a:spcAft>
        <a:defRPr sz="10200">
          <a:solidFill>
            <a:schemeClr val="tx1"/>
          </a:solidFill>
          <a:latin typeface="Calibri" pitchFamily="34" charset="0"/>
          <a:ea typeface="宋体" charset="-122"/>
        </a:defRPr>
      </a:lvl7pPr>
      <a:lvl8pPr marL="1371600" algn="ctr" defTabSz="2117725" rtl="0" fontAlgn="base">
        <a:spcBef>
          <a:spcPct val="0"/>
        </a:spcBef>
        <a:spcAft>
          <a:spcPct val="0"/>
        </a:spcAft>
        <a:defRPr sz="10200">
          <a:solidFill>
            <a:schemeClr val="tx1"/>
          </a:solidFill>
          <a:latin typeface="Calibri" pitchFamily="34" charset="0"/>
          <a:ea typeface="宋体" charset="-122"/>
        </a:defRPr>
      </a:lvl8pPr>
      <a:lvl9pPr marL="1828800" algn="ctr" defTabSz="2117725" rtl="0" fontAlgn="base">
        <a:spcBef>
          <a:spcPct val="0"/>
        </a:spcBef>
        <a:spcAft>
          <a:spcPct val="0"/>
        </a:spcAft>
        <a:defRPr sz="10200">
          <a:solidFill>
            <a:schemeClr val="tx1"/>
          </a:solidFill>
          <a:latin typeface="Calibri" pitchFamily="34" charset="0"/>
          <a:ea typeface="宋体" charset="-122"/>
        </a:defRPr>
      </a:lvl9pPr>
    </p:titleStyle>
    <p:bodyStyle>
      <a:lvl1pPr marL="793750" indent="-793750" algn="l" defTabSz="2117725" rtl="0" eaLnBrk="0" fontAlgn="base" hangingPunct="0">
        <a:spcBef>
          <a:spcPct val="20000"/>
        </a:spcBef>
        <a:spcAft>
          <a:spcPct val="0"/>
        </a:spcAft>
        <a:buFont typeface="Arial" pitchFamily="34" charset="0"/>
        <a:buChar char="•"/>
        <a:defRPr sz="7400" kern="1200">
          <a:solidFill>
            <a:schemeClr val="tx1"/>
          </a:solidFill>
          <a:latin typeface="+mn-lt"/>
          <a:ea typeface="+mn-ea"/>
          <a:cs typeface="+mn-cs"/>
        </a:defRPr>
      </a:lvl1pPr>
      <a:lvl2pPr marL="1720850" indent="-661988" algn="l" defTabSz="2117725" rtl="0" eaLnBrk="0" fontAlgn="base" hangingPunct="0">
        <a:spcBef>
          <a:spcPct val="20000"/>
        </a:spcBef>
        <a:spcAft>
          <a:spcPct val="0"/>
        </a:spcAft>
        <a:buFont typeface="Arial" pitchFamily="34" charset="0"/>
        <a:buChar char="–"/>
        <a:defRPr sz="6500" kern="1200">
          <a:solidFill>
            <a:schemeClr val="tx1"/>
          </a:solidFill>
          <a:latin typeface="+mn-lt"/>
          <a:ea typeface="+mn-ea"/>
          <a:cs typeface="+mn-cs"/>
        </a:defRPr>
      </a:lvl2pPr>
      <a:lvl3pPr marL="2647950" indent="-528638" algn="l" defTabSz="2117725" rtl="0" eaLnBrk="0" fontAlgn="base" hangingPunct="0">
        <a:spcBef>
          <a:spcPct val="20000"/>
        </a:spcBef>
        <a:spcAft>
          <a:spcPct val="0"/>
        </a:spcAft>
        <a:buFont typeface="Arial" pitchFamily="34" charset="0"/>
        <a:buChar char="•"/>
        <a:defRPr sz="5600" kern="1200">
          <a:solidFill>
            <a:schemeClr val="tx1"/>
          </a:solidFill>
          <a:latin typeface="+mn-lt"/>
          <a:ea typeface="+mn-ea"/>
          <a:cs typeface="+mn-cs"/>
        </a:defRPr>
      </a:lvl3pPr>
      <a:lvl4pPr marL="3708400"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4pPr>
      <a:lvl5pPr marL="4767263"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5pPr>
      <a:lvl6pPr marL="5827586"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6pPr>
      <a:lvl7pPr marL="6887147"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7pPr>
      <a:lvl8pPr marL="7946708"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8pPr>
      <a:lvl9pPr marL="9006269"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9pPr>
    </p:bodyStyle>
    <p:otherStyle>
      <a:defPPr>
        <a:defRPr lang="zh-CN"/>
      </a:defPPr>
      <a:lvl1pPr marL="0" algn="l" defTabSz="2119122" rtl="0" eaLnBrk="1" latinLnBrk="0" hangingPunct="1">
        <a:defRPr sz="4200" kern="1200">
          <a:solidFill>
            <a:schemeClr val="tx1"/>
          </a:solidFill>
          <a:latin typeface="+mn-lt"/>
          <a:ea typeface="+mn-ea"/>
          <a:cs typeface="+mn-cs"/>
        </a:defRPr>
      </a:lvl1pPr>
      <a:lvl2pPr marL="1059561" algn="l" defTabSz="2119122" rtl="0" eaLnBrk="1" latinLnBrk="0" hangingPunct="1">
        <a:defRPr sz="4200" kern="1200">
          <a:solidFill>
            <a:schemeClr val="tx1"/>
          </a:solidFill>
          <a:latin typeface="+mn-lt"/>
          <a:ea typeface="+mn-ea"/>
          <a:cs typeface="+mn-cs"/>
        </a:defRPr>
      </a:lvl2pPr>
      <a:lvl3pPr marL="2119122" algn="l" defTabSz="2119122" rtl="0" eaLnBrk="1" latinLnBrk="0" hangingPunct="1">
        <a:defRPr sz="4200" kern="1200">
          <a:solidFill>
            <a:schemeClr val="tx1"/>
          </a:solidFill>
          <a:latin typeface="+mn-lt"/>
          <a:ea typeface="+mn-ea"/>
          <a:cs typeface="+mn-cs"/>
        </a:defRPr>
      </a:lvl3pPr>
      <a:lvl4pPr marL="3178683" algn="l" defTabSz="2119122" rtl="0" eaLnBrk="1" latinLnBrk="0" hangingPunct="1">
        <a:defRPr sz="4200" kern="1200">
          <a:solidFill>
            <a:schemeClr val="tx1"/>
          </a:solidFill>
          <a:latin typeface="+mn-lt"/>
          <a:ea typeface="+mn-ea"/>
          <a:cs typeface="+mn-cs"/>
        </a:defRPr>
      </a:lvl4pPr>
      <a:lvl5pPr marL="4238244" algn="l" defTabSz="2119122" rtl="0" eaLnBrk="1" latinLnBrk="0" hangingPunct="1">
        <a:defRPr sz="4200" kern="1200">
          <a:solidFill>
            <a:schemeClr val="tx1"/>
          </a:solidFill>
          <a:latin typeface="+mn-lt"/>
          <a:ea typeface="+mn-ea"/>
          <a:cs typeface="+mn-cs"/>
        </a:defRPr>
      </a:lvl5pPr>
      <a:lvl6pPr marL="5297805" algn="l" defTabSz="2119122" rtl="0" eaLnBrk="1" latinLnBrk="0" hangingPunct="1">
        <a:defRPr sz="4200" kern="1200">
          <a:solidFill>
            <a:schemeClr val="tx1"/>
          </a:solidFill>
          <a:latin typeface="+mn-lt"/>
          <a:ea typeface="+mn-ea"/>
          <a:cs typeface="+mn-cs"/>
        </a:defRPr>
      </a:lvl6pPr>
      <a:lvl7pPr marL="6357366" algn="l" defTabSz="2119122" rtl="0" eaLnBrk="1" latinLnBrk="0" hangingPunct="1">
        <a:defRPr sz="4200" kern="1200">
          <a:solidFill>
            <a:schemeClr val="tx1"/>
          </a:solidFill>
          <a:latin typeface="+mn-lt"/>
          <a:ea typeface="+mn-ea"/>
          <a:cs typeface="+mn-cs"/>
        </a:defRPr>
      </a:lvl7pPr>
      <a:lvl8pPr marL="7416927" algn="l" defTabSz="2119122" rtl="0" eaLnBrk="1" latinLnBrk="0" hangingPunct="1">
        <a:defRPr sz="4200" kern="1200">
          <a:solidFill>
            <a:schemeClr val="tx1"/>
          </a:solidFill>
          <a:latin typeface="+mn-lt"/>
          <a:ea typeface="+mn-ea"/>
          <a:cs typeface="+mn-cs"/>
        </a:defRPr>
      </a:lvl8pPr>
      <a:lvl9pPr marL="8476488" algn="l" defTabSz="2119122" rtl="0" eaLnBrk="1" latinLnBrk="0" hangingPunct="1">
        <a:defRPr sz="4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www.canpointgz.cn/faq"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slide" Target="slide41.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23.xml"/><Relationship Id="rId5" Type="http://schemas.openxmlformats.org/officeDocument/2006/relationships/slide" Target="slide11.xml"/><Relationship Id="rId4" Type="http://schemas.openxmlformats.org/officeDocument/2006/relationships/slide" Target="slide5.xml"/></Relationships>
</file>

<file path=ppt/slides/_rels/slide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7.emf"/><Relationship Id="rId4" Type="http://schemas.openxmlformats.org/officeDocument/2006/relationships/image" Target="../media/image26.pn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emf"/><Relationship Id="rId4" Type="http://schemas.openxmlformats.org/officeDocument/2006/relationships/image" Target="../media/image27.png"/></Relationships>
</file>

<file path=ppt/slides/_rels/slide4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7.emf"/><Relationship Id="rId4" Type="http://schemas.openxmlformats.org/officeDocument/2006/relationships/image" Target="../media/image28.pn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7.emf"/><Relationship Id="rId4" Type="http://schemas.openxmlformats.org/officeDocument/2006/relationships/image" Target="../media/image29.png"/></Relationships>
</file>

<file path=ppt/slides/_rels/slide4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7.emf"/><Relationship Id="rId4" Type="http://schemas.openxmlformats.org/officeDocument/2006/relationships/image" Target="../media/image30.png"/></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7.emf"/><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4"/>
          <p:cNvSpPr txBox="1"/>
          <p:nvPr/>
        </p:nvSpPr>
        <p:spPr>
          <a:xfrm>
            <a:off x="2358160" y="910332"/>
            <a:ext cx="9307460" cy="1200329"/>
          </a:xfrm>
          <a:prstGeom prst="rect">
            <a:avLst/>
          </a:prstGeom>
          <a:noFill/>
        </p:spPr>
        <p:txBody>
          <a:bodyPr wrap="square" rtlCol="0">
            <a:spAutoFit/>
          </a:bodyPr>
          <a:lstStyle/>
          <a:p>
            <a:r>
              <a:rPr lang="zh-CN" altLang="en-US" sz="7200" b="1" dirty="0">
                <a:solidFill>
                  <a:srgbClr val="DD6690"/>
                </a:solidFill>
                <a:latin typeface="微软雅黑" pitchFamily="34" charset="-122"/>
                <a:ea typeface="微软雅黑" pitchFamily="34" charset="-122"/>
              </a:rPr>
              <a:t>课件编辑说明</a:t>
            </a:r>
          </a:p>
        </p:txBody>
      </p:sp>
      <p:pic>
        <p:nvPicPr>
          <p:cNvPr id="4" name="图片 3"/>
          <p:cNvPicPr>
            <a:picLocks noChangeAspect="1"/>
          </p:cNvPicPr>
          <p:nvPr/>
        </p:nvPicPr>
        <p:blipFill>
          <a:blip r:embed="rId3"/>
          <a:stretch>
            <a:fillRect/>
          </a:stretch>
        </p:blipFill>
        <p:spPr>
          <a:xfrm>
            <a:off x="1369441" y="1150496"/>
            <a:ext cx="726923" cy="720000"/>
          </a:xfrm>
          <a:prstGeom prst="rect">
            <a:avLst/>
          </a:prstGeom>
        </p:spPr>
      </p:pic>
      <p:sp>
        <p:nvSpPr>
          <p:cNvPr id="6" name="TextBox 6"/>
          <p:cNvSpPr txBox="1"/>
          <p:nvPr/>
        </p:nvSpPr>
        <p:spPr>
          <a:xfrm>
            <a:off x="1152452" y="2700710"/>
            <a:ext cx="21458384" cy="9417963"/>
          </a:xfrm>
          <a:prstGeom prst="rect">
            <a:avLst/>
          </a:prstGeom>
          <a:noFill/>
        </p:spPr>
        <p:txBody>
          <a:bodyPr wrap="square" rtlCol="0">
            <a:spAutoFit/>
          </a:bodyPr>
          <a:lstStyle/>
          <a:p>
            <a:pPr>
              <a:lnSpc>
                <a:spcPct val="150000"/>
              </a:lnSpc>
            </a:pPr>
            <a:r>
              <a:rPr lang="en-US" altLang="zh-CN" sz="4000" b="1" dirty="0">
                <a:latin typeface="微软雅黑" panose="020B0503020204020204" pitchFamily="34" charset="-122"/>
                <a:ea typeface="微软雅黑" panose="020B0503020204020204" pitchFamily="34" charset="-122"/>
              </a:rPr>
              <a:t>1. </a:t>
            </a:r>
            <a:r>
              <a:rPr lang="zh-CN" altLang="zh-CN" sz="4000" dirty="0">
                <a:latin typeface="微软雅黑" panose="020B0503020204020204" pitchFamily="34" charset="-122"/>
                <a:ea typeface="微软雅黑" panose="020B0503020204020204" pitchFamily="34" charset="-122"/>
              </a:rPr>
              <a:t>本课件需用</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及以上版本打开，如果您的电脑是</a:t>
            </a:r>
            <a:r>
              <a:rPr lang="en-US" altLang="zh-CN" sz="4000" dirty="0">
                <a:latin typeface="微软雅黑" panose="020B0503020204020204" pitchFamily="34" charset="-122"/>
                <a:ea typeface="微软雅黑" panose="020B0503020204020204" pitchFamily="34" charset="-122"/>
              </a:rPr>
              <a:t>office2007</a:t>
            </a:r>
            <a:r>
              <a:rPr lang="zh-CN" altLang="zh-CN" sz="4000" dirty="0">
                <a:latin typeface="微软雅黑" panose="020B0503020204020204" pitchFamily="34" charset="-122"/>
                <a:ea typeface="微软雅黑" panose="020B0503020204020204" pitchFamily="34" charset="-122"/>
              </a:rPr>
              <a:t>及以下版本或者</a:t>
            </a:r>
            <a:r>
              <a:rPr lang="en-US" altLang="zh-CN" sz="4000" dirty="0">
                <a:latin typeface="微软雅黑" panose="020B0503020204020204" pitchFamily="34" charset="-122"/>
                <a:ea typeface="微软雅黑" panose="020B0503020204020204" pitchFamily="34" charset="-122"/>
              </a:rPr>
              <a:t>WPS</a:t>
            </a:r>
            <a:r>
              <a:rPr lang="zh-CN" altLang="zh-CN" sz="4000" dirty="0">
                <a:latin typeface="微软雅黑" panose="020B0503020204020204" pitchFamily="34" charset="-122"/>
                <a:ea typeface="微软雅黑" panose="020B0503020204020204" pitchFamily="34" charset="-122"/>
              </a:rPr>
              <a:t>软件，可能会出现不可编辑的文档，建议您安装</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a:t>
            </a:r>
          </a:p>
          <a:p>
            <a:pPr>
              <a:lnSpc>
                <a:spcPct val="150000"/>
              </a:lnSpc>
            </a:pPr>
            <a:r>
              <a:rPr lang="en-US" altLang="zh-CN" sz="4000" b="1" dirty="0">
                <a:latin typeface="微软雅黑" panose="020B0503020204020204" pitchFamily="34" charset="-122"/>
                <a:ea typeface="微软雅黑" panose="020B0503020204020204" pitchFamily="34" charset="-122"/>
              </a:rPr>
              <a:t>2. </a:t>
            </a:r>
            <a:r>
              <a:rPr lang="zh-CN" altLang="zh-CN" sz="4000" dirty="0">
                <a:latin typeface="微软雅黑" panose="020B0503020204020204" pitchFamily="34" charset="-122"/>
                <a:ea typeface="微软雅黑" panose="020B0503020204020204" pitchFamily="34" charset="-122"/>
              </a:rPr>
              <a:t>因为课件中存在一些特殊符号，所以个别幻灯片在制作时插入了文档。如您需要修改课件，请双击插入的文档，即可进入编辑状态。如您在使用过程中遇到公式不显示或者乱码的情况，可能是因为您的电脑缺少字体，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下载。 </a:t>
            </a:r>
          </a:p>
          <a:p>
            <a:pPr>
              <a:lnSpc>
                <a:spcPct val="150000"/>
              </a:lnSpc>
            </a:pPr>
            <a:r>
              <a:rPr lang="en-US" altLang="zh-CN" sz="4000" b="1" dirty="0">
                <a:latin typeface="微软雅黑" panose="020B0503020204020204" pitchFamily="34" charset="-122"/>
                <a:ea typeface="微软雅黑" panose="020B0503020204020204" pitchFamily="34" charset="-122"/>
              </a:rPr>
              <a:t>3. </a:t>
            </a:r>
            <a:r>
              <a:rPr lang="zh-CN" altLang="zh-CN" sz="4000" dirty="0">
                <a:latin typeface="微软雅黑" panose="020B0503020204020204" pitchFamily="34" charset="-122"/>
                <a:ea typeface="微软雅黑" panose="020B0503020204020204" pitchFamily="34" charset="-122"/>
              </a:rPr>
              <a:t>本课件显示比例为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，如您的电脑显示器分辨率为</a:t>
            </a:r>
            <a:r>
              <a:rPr lang="en-US" altLang="zh-CN" sz="4000" dirty="0">
                <a:latin typeface="微软雅黑" panose="020B0503020204020204" pitchFamily="34" charset="-122"/>
                <a:ea typeface="微软雅黑" panose="020B0503020204020204" pitchFamily="34" charset="-122"/>
              </a:rPr>
              <a:t>4:3</a:t>
            </a:r>
            <a:r>
              <a:rPr lang="zh-CN" altLang="zh-CN" sz="4000" dirty="0">
                <a:latin typeface="微软雅黑" panose="020B0503020204020204" pitchFamily="34" charset="-122"/>
                <a:ea typeface="微软雅黑" panose="020B0503020204020204" pitchFamily="34" charset="-122"/>
              </a:rPr>
              <a:t>，课件显示效果可能比较差，建议您将电脑显示器分辨率更改为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。如您不知如何更改，请</a:t>
            </a:r>
            <a:r>
              <a:rPr lang="en-US" altLang="zh-CN" sz="4000" dirty="0">
                <a:latin typeface="微软雅黑" panose="020B0503020204020204" pitchFamily="34" charset="-122"/>
                <a:ea typeface="微软雅黑" panose="020B0503020204020204" pitchFamily="34" charset="-122"/>
              </a:rPr>
              <a:t> </a:t>
            </a:r>
            <a:r>
              <a:rPr lang="en-US" altLang="zh-CN" sz="4000" dirty="0">
                <a:solidFill>
                  <a:srgbClr val="1865D6"/>
                </a:solidFill>
                <a:latin typeface="华文行楷" panose="02010800040101010101" pitchFamily="2" charset="-122"/>
                <a:ea typeface="华文行楷" panose="02010800040101010101" pitchFamily="2" charset="-122"/>
              </a:rPr>
              <a:t>360</a:t>
            </a:r>
            <a:r>
              <a:rPr lang="zh-CN" altLang="en-US" sz="4000" dirty="0">
                <a:solidFill>
                  <a:srgbClr val="1865D6"/>
                </a:solidFill>
                <a:latin typeface="华文行楷" panose="02010800040101010101" pitchFamily="2" charset="-122"/>
                <a:ea typeface="华文行楷" panose="02010800040101010101" pitchFamily="2" charset="-122"/>
              </a:rPr>
              <a:t>搜索“全品文教高中”</a:t>
            </a:r>
            <a:r>
              <a:rPr lang="zh-CN" altLang="zh-CN" sz="4000" dirty="0">
                <a:latin typeface="微软雅黑" panose="020B0503020204020204" pitchFamily="34" charset="-122"/>
                <a:ea typeface="微软雅黑" panose="020B0503020204020204" pitchFamily="34" charset="-122"/>
              </a:rPr>
              <a:t>或</a:t>
            </a:r>
            <a:r>
              <a:rPr lang="zh-CN" altLang="en-US" sz="4000" dirty="0">
                <a:latin typeface="微软雅黑" panose="020B0503020204020204" pitchFamily="34" charset="-122"/>
                <a:ea typeface="微软雅黑" panose="020B0503020204020204" pitchFamily="34" charset="-122"/>
              </a:rPr>
              <a:t>直接打开网页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 </a:t>
            </a:r>
            <a:r>
              <a:rPr lang="zh-CN" altLang="zh-CN" sz="4000" dirty="0">
                <a:latin typeface="微软雅黑" panose="020B0503020204020204" pitchFamily="34" charset="-122"/>
                <a:ea typeface="微软雅黑" panose="020B0503020204020204" pitchFamily="34" charset="-122"/>
              </a:rPr>
              <a:t>。 </a:t>
            </a:r>
          </a:p>
          <a:p>
            <a:pPr>
              <a:lnSpc>
                <a:spcPct val="150000"/>
              </a:lnSpc>
            </a:pPr>
            <a:r>
              <a:rPr lang="en-US" altLang="zh-CN" sz="4000" b="1" dirty="0">
                <a:latin typeface="微软雅黑" panose="020B0503020204020204" pitchFamily="34" charset="-122"/>
                <a:ea typeface="微软雅黑" panose="020B0503020204020204" pitchFamily="34" charset="-122"/>
              </a:rPr>
              <a:t>4. </a:t>
            </a:r>
            <a:r>
              <a:rPr lang="zh-CN" altLang="zh-CN" sz="4000" dirty="0">
                <a:latin typeface="微软雅黑" panose="020B0503020204020204" pitchFamily="34" charset="-122"/>
                <a:ea typeface="微软雅黑" panose="020B0503020204020204" pitchFamily="34" charset="-122"/>
              </a:rPr>
              <a:t>如您遇到有关课件技术方面的问题，请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a:t>
            </a:r>
            <a:r>
              <a:rPr lang="zh-CN" altLang="zh-CN" sz="4000" dirty="0">
                <a:latin typeface="微软雅黑" panose="020B0503020204020204" pitchFamily="34" charset="-122"/>
                <a:ea typeface="微软雅黑" panose="020B0503020204020204" pitchFamily="34" charset="-122"/>
              </a:rPr>
              <a:t>，或致电</a:t>
            </a:r>
            <a:r>
              <a:rPr lang="en-US" altLang="zh-CN" sz="4000" dirty="0">
                <a:latin typeface="微软雅黑" panose="020B0503020204020204" pitchFamily="34" charset="-122"/>
                <a:ea typeface="微软雅黑" panose="020B0503020204020204" pitchFamily="34" charset="-122"/>
              </a:rPr>
              <a:t>010-58818058</a:t>
            </a:r>
            <a:r>
              <a:rPr lang="zh-CN" altLang="zh-CN" sz="4000" dirty="0">
                <a:latin typeface="微软雅黑" panose="020B0503020204020204" pitchFamily="34" charset="-122"/>
                <a:ea typeface="微软雅黑" panose="020B0503020204020204" pitchFamily="34" charset="-122"/>
              </a:rPr>
              <a:t>；有关内容方面的问题，请致电</a:t>
            </a:r>
            <a:r>
              <a:rPr lang="en-US" altLang="zh-CN" sz="4000" dirty="0">
                <a:latin typeface="微软雅黑" panose="020B0503020204020204" pitchFamily="34" charset="-122"/>
                <a:ea typeface="微软雅黑" panose="020B0503020204020204" pitchFamily="34" charset="-122"/>
              </a:rPr>
              <a:t>010-58818084</a:t>
            </a:r>
            <a:r>
              <a:rPr lang="zh-CN" altLang="zh-CN" sz="4000" dirty="0">
                <a:latin typeface="微软雅黑" panose="020B0503020204020204" pitchFamily="34" charset="-122"/>
                <a:ea typeface="微软雅黑" panose="020B0503020204020204" pitchFamily="34" charset="-122"/>
              </a:rPr>
              <a:t>。</a:t>
            </a:r>
            <a:endParaRPr lang="zh-CN" altLang="zh-CN" sz="4000"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61365651"/>
      </p:ext>
    </p:extLst>
  </p:cSld>
  <p:clrMapOvr>
    <a:masterClrMapping/>
  </p:clrMapOvr>
  <p:transition>
    <p:circl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p:nvSpPr>
        <p:spPr>
          <a:xfrm>
            <a:off x="2683220" y="5553366"/>
            <a:ext cx="4550990" cy="1477328"/>
          </a:xfrm>
          <a:prstGeom prst="rect">
            <a:avLst/>
          </a:prstGeom>
          <a:noFill/>
        </p:spPr>
        <p:txBody>
          <a:bodyPr wrap="none" rtlCol="0">
            <a:spAutoFit/>
          </a:bodyPr>
          <a:lstStyle/>
          <a:p>
            <a:pPr algn="ctr"/>
            <a:r>
              <a:rPr lang="en-US" altLang="zh-CN" sz="9000" i="1" spc="-150" dirty="0">
                <a:solidFill>
                  <a:schemeClr val="bg1"/>
                </a:solidFill>
                <a:latin typeface="方正粗黑宋简体" pitchFamily="2" charset="-122"/>
                <a:ea typeface="方正粗黑宋简体" pitchFamily="2" charset="-122"/>
              </a:rPr>
              <a:t>PART 02</a:t>
            </a:r>
          </a:p>
        </p:txBody>
      </p:sp>
      <p:sp>
        <p:nvSpPr>
          <p:cNvPr id="9" name="TextBox 8"/>
          <p:cNvSpPr txBox="1"/>
          <p:nvPr/>
        </p:nvSpPr>
        <p:spPr>
          <a:xfrm>
            <a:off x="3846873" y="6877174"/>
            <a:ext cx="2223687" cy="861774"/>
          </a:xfrm>
          <a:prstGeom prst="rect">
            <a:avLst/>
          </a:prstGeom>
          <a:noFill/>
        </p:spPr>
        <p:txBody>
          <a:bodyPr wrap="none" rtlCol="0">
            <a:spAutoFit/>
          </a:bodyPr>
          <a:lstStyle/>
          <a:p>
            <a:pPr algn="ctr"/>
            <a:r>
              <a:rPr lang="zh-CN" altLang="en-US" sz="5000" b="1" i="1" spc="300" dirty="0">
                <a:solidFill>
                  <a:schemeClr val="bg1"/>
                </a:solidFill>
                <a:latin typeface="微软雅黑" pitchFamily="34" charset="-122"/>
                <a:ea typeface="微软雅黑" pitchFamily="34" charset="-122"/>
              </a:rPr>
              <a:t>专题二</a:t>
            </a:r>
          </a:p>
        </p:txBody>
      </p:sp>
      <p:sp>
        <p:nvSpPr>
          <p:cNvPr id="10" name="矩形 9"/>
          <p:cNvSpPr/>
          <p:nvPr/>
        </p:nvSpPr>
        <p:spPr>
          <a:xfrm>
            <a:off x="9845867" y="3852838"/>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专题二</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短文改错</a:t>
            </a:r>
          </a:p>
        </p:txBody>
      </p:sp>
      <p:sp>
        <p:nvSpPr>
          <p:cNvPr id="13" name="矩形 12"/>
          <p:cNvSpPr/>
          <p:nvPr/>
        </p:nvSpPr>
        <p:spPr>
          <a:xfrm>
            <a:off x="9845867" y="6733158"/>
            <a:ext cx="12376444" cy="3770776"/>
          </a:xfrm>
          <a:prstGeom prst="rect">
            <a:avLst/>
          </a:prstGeom>
        </p:spPr>
        <p:txBody>
          <a:bodyPr wrap="square">
            <a:spAutoFit/>
          </a:bodyPr>
          <a:lstStyle/>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1</a:t>
            </a:r>
            <a:r>
              <a:rPr lang="zh-CN" altLang="en-US" sz="5500" dirty="0">
                <a:latin typeface="微软雅黑" pitchFamily="34" charset="-122"/>
                <a:ea typeface="微软雅黑" pitchFamily="34" charset="-122"/>
              </a:rPr>
              <a:t>讲　词法错误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2</a:t>
            </a:r>
            <a:r>
              <a:rPr lang="zh-CN" altLang="en-US" sz="5500" dirty="0">
                <a:latin typeface="微软雅黑" pitchFamily="34" charset="-122"/>
                <a:ea typeface="微软雅黑" pitchFamily="34" charset="-122"/>
              </a:rPr>
              <a:t>讲　句法错误	</a:t>
            </a:r>
          </a:p>
          <a:p>
            <a:pPr>
              <a:lnSpc>
                <a:spcPts val="7300"/>
              </a:lnSpc>
            </a:pPr>
            <a:r>
              <a:rPr lang="zh-CN" altLang="en-US" sz="5500" dirty="0">
                <a:latin typeface="微软雅黑" pitchFamily="34" charset="-122"/>
                <a:ea typeface="微软雅黑" pitchFamily="34" charset="-122"/>
                <a:hlinkClick r:id="rId4" action="ppaction://hlinksldjump"/>
              </a:rPr>
              <a:t>第</a:t>
            </a:r>
            <a:r>
              <a:rPr lang="en-US" altLang="zh-CN" sz="5500" dirty="0">
                <a:latin typeface="微软雅黑" pitchFamily="34" charset="-122"/>
                <a:ea typeface="微软雅黑" pitchFamily="34" charset="-122"/>
                <a:hlinkClick r:id="rId4" action="ppaction://hlinksldjump"/>
              </a:rPr>
              <a:t>3</a:t>
            </a:r>
            <a:r>
              <a:rPr lang="zh-CN" altLang="en-US" sz="5500" dirty="0">
                <a:latin typeface="微软雅黑" pitchFamily="34" charset="-122"/>
                <a:ea typeface="微软雅黑" pitchFamily="34" charset="-122"/>
                <a:hlinkClick r:id="rId4" action="ppaction://hlinksldjump"/>
              </a:rPr>
              <a:t>讲　行文逻辑错误</a:t>
            </a:r>
            <a:r>
              <a:rPr lang="zh-CN" altLang="en-US" sz="5500" dirty="0">
                <a:latin typeface="微软雅黑" pitchFamily="34" charset="-122"/>
                <a:ea typeface="微软雅黑" pitchFamily="34" charset="-122"/>
              </a:rPr>
              <a:t>	</a:t>
            </a:r>
          </a:p>
          <a:p>
            <a:pPr>
              <a:lnSpc>
                <a:spcPts val="7300"/>
              </a:lnSpc>
            </a:pPr>
            <a:endParaRPr lang="zh-CN" altLang="en-US" sz="5500" dirty="0">
              <a:latin typeface="微软雅黑" pitchFamily="34" charset="-122"/>
              <a:ea typeface="微软雅黑" pitchFamily="34" charset="-122"/>
            </a:endParaRPr>
          </a:p>
        </p:txBody>
      </p:sp>
    </p:spTree>
  </p:cSld>
  <p:clrMapOvr>
    <a:masterClrMapping/>
  </p:clrMapOvr>
  <p:transition>
    <p:pull dir="d"/>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矩形 11"/>
          <p:cNvSpPr/>
          <p:nvPr/>
        </p:nvSpPr>
        <p:spPr>
          <a:xfrm>
            <a:off x="8281244" y="5322322"/>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第</a:t>
            </a:r>
            <a:r>
              <a:rPr lang="en-US" altLang="zh-CN" sz="7200" b="1" spc="300" dirty="0">
                <a:solidFill>
                  <a:srgbClr val="DD6690"/>
                </a:solidFill>
                <a:latin typeface="微软雅黑" pitchFamily="34" charset="-122"/>
                <a:ea typeface="微软雅黑" pitchFamily="34" charset="-122"/>
              </a:rPr>
              <a:t>3</a:t>
            </a:r>
            <a:r>
              <a:rPr lang="zh-CN" altLang="en-US" sz="7200" b="1" spc="300" dirty="0">
                <a:solidFill>
                  <a:srgbClr val="DD6690"/>
                </a:solidFill>
                <a:latin typeface="微软雅黑" pitchFamily="34" charset="-122"/>
                <a:ea typeface="微软雅黑" pitchFamily="34" charset="-122"/>
              </a:rPr>
              <a:t>讲</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行文逻辑错误</a:t>
            </a:r>
          </a:p>
        </p:txBody>
      </p:sp>
      <p:sp>
        <p:nvSpPr>
          <p:cNvPr id="13" name="矩形 12"/>
          <p:cNvSpPr/>
          <p:nvPr/>
        </p:nvSpPr>
        <p:spPr>
          <a:xfrm>
            <a:off x="8281244" y="8944982"/>
            <a:ext cx="11880850" cy="3770776"/>
          </a:xfrm>
          <a:prstGeom prst="rect">
            <a:avLst/>
          </a:prstGeom>
        </p:spPr>
        <p:txBody>
          <a:bodyPr>
            <a:spAutoFit/>
          </a:bodyPr>
          <a:lstStyle/>
          <a:p>
            <a:pPr>
              <a:lnSpc>
                <a:spcPts val="7300"/>
              </a:lnSpc>
            </a:pPr>
            <a:r>
              <a:rPr lang="zh-CN" altLang="en-US" sz="5500" dirty="0">
                <a:solidFill>
                  <a:schemeClr val="bg1"/>
                </a:solidFill>
                <a:latin typeface="微软雅黑" pitchFamily="34" charset="-122"/>
                <a:ea typeface="微软雅黑" pitchFamily="34" charset="-122"/>
                <a:hlinkClick r:id="rId4" action="ppaction://hlinksldjump"/>
              </a:rPr>
              <a:t>专题导读</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5" action="ppaction://hlinksldjump"/>
              </a:rPr>
              <a:t>真题典例</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6" action="ppaction://hlinksldjump"/>
              </a:rPr>
              <a:t>模拟演练</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7" action="ppaction://hlinksldjump"/>
              </a:rPr>
              <a:t>教师备用习题</a:t>
            </a:r>
            <a:endParaRPr lang="en-US" altLang="zh-CN" sz="5500" dirty="0">
              <a:solidFill>
                <a:schemeClr val="bg1"/>
              </a:solidFill>
              <a:latin typeface="微软雅黑" pitchFamily="34" charset="-122"/>
              <a:ea typeface="微软雅黑" pitchFamily="34" charset="-122"/>
            </a:endParaRPr>
          </a:p>
        </p:txBody>
      </p:sp>
    </p:spTree>
  </p:cSld>
  <p:clrMapOvr>
    <a:masterClrMapping/>
  </p:clrMapOvr>
  <p:transition>
    <p:pull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10" name="组合 9"/>
          <p:cNvGrpSpPr/>
          <p:nvPr/>
        </p:nvGrpSpPr>
        <p:grpSpPr>
          <a:xfrm>
            <a:off x="1512492" y="1345332"/>
            <a:ext cx="5785908" cy="769441"/>
            <a:chOff x="1512492" y="2497460"/>
            <a:chExt cx="5785908" cy="769441"/>
          </a:xfrm>
        </p:grpSpPr>
        <p:sp>
          <p:nvSpPr>
            <p:cNvPr id="11" name="TextBox 75"/>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p:cNvPicPr>
              <a:picLocks noChangeAspect="1"/>
            </p:cNvPicPr>
            <p:nvPr/>
          </p:nvPicPr>
          <p:blipFill>
            <a:blip r:embed="rId2" cstate="print"/>
            <a:stretch>
              <a:fillRect/>
            </a:stretch>
          </p:blipFill>
          <p:spPr>
            <a:xfrm>
              <a:off x="1512492" y="2672462"/>
              <a:ext cx="466690" cy="460296"/>
            </a:xfrm>
            <a:prstGeom prst="rect">
              <a:avLst/>
            </a:prstGeom>
          </p:spPr>
        </p:pic>
      </p:grpSp>
      <p:sp>
        <p:nvSpPr>
          <p:cNvPr id="7" name="矩形 6">
            <a:extLst>
              <a:ext uri="{FF2B5EF4-FFF2-40B4-BE49-F238E27FC236}">
                <a16:creationId xmlns:a16="http://schemas.microsoft.com/office/drawing/2014/main" id="{DC6C4405-F67B-4054-8558-3348A1F5C21A}"/>
              </a:ext>
            </a:extLst>
          </p:cNvPr>
          <p:cNvSpPr/>
          <p:nvPr/>
        </p:nvSpPr>
        <p:spPr>
          <a:xfrm>
            <a:off x="1503425" y="2128058"/>
            <a:ext cx="20912718" cy="9189632"/>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行文逻辑上的错误主要表现在时态不一致、指代不一致、主谓不一致和逻辑不一致等方面。此类错误是通过语篇来体现的</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因此难度较大</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做题时应谨记</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两种句式</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并列句</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并列连词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和复合句</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从属连词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六种关系</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转折关系、选择关系、递进关系、并列关系、因果关系及同位关系</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一种变化</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语义的曲折变化</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肯定与否定、方位与时空的转移等。如</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语义矛盾</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take→bring;come→go</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accept→receive</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here→there;up→down</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等。语义重叠</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though→but;repeat→again;because→so;improve→better</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enter→into</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p>
        </p:txBody>
      </p:sp>
    </p:spTree>
    <p:extLst>
      <p:ext uri="{BB962C8B-B14F-4D97-AF65-F5344CB8AC3E}">
        <p14:creationId xmlns:p14="http://schemas.microsoft.com/office/powerpoint/2010/main" val="2818022475"/>
      </p:ext>
    </p:extLst>
  </p:cSld>
  <p:clrMapOvr>
    <a:masterClrMapping/>
  </p:clrMapOvr>
  <p:transition>
    <p:pull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5" name="矩形 4">
            <a:extLst>
              <a:ext uri="{FF2B5EF4-FFF2-40B4-BE49-F238E27FC236}">
                <a16:creationId xmlns:a16="http://schemas.microsoft.com/office/drawing/2014/main" id="{8777D22E-0D56-486E-94BD-F8BBC3FF4CB9}"/>
              </a:ext>
            </a:extLst>
          </p:cNvPr>
          <p:cNvSpPr/>
          <p:nvPr/>
        </p:nvSpPr>
        <p:spPr>
          <a:xfrm>
            <a:off x="1016645" y="2047497"/>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1201060" y="3467488"/>
            <a:ext cx="18745479"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 the cafe, customers will enjoy yourselves in the historical environment that is created for them.</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21775" y="5749910"/>
            <a:ext cx="18524763" cy="457298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434406" y="5725863"/>
            <a:ext cx="11238359"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yourselves</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themselves</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434406" y="6856998"/>
            <a:ext cx="18512133"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考查代词的用法。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customers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是句子的主语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yourselves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themselves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8" name="组合 7">
            <a:extLst>
              <a:ext uri="{FF2B5EF4-FFF2-40B4-BE49-F238E27FC236}">
                <a16:creationId xmlns:a16="http://schemas.microsoft.com/office/drawing/2014/main" id="{45CB407A-FF93-44EC-844B-5F43FE4719D9}"/>
              </a:ext>
            </a:extLst>
          </p:cNvPr>
          <p:cNvGrpSpPr/>
          <p:nvPr/>
        </p:nvGrpSpPr>
        <p:grpSpPr>
          <a:xfrm>
            <a:off x="1201061" y="1211821"/>
            <a:ext cx="5785908" cy="769441"/>
            <a:chOff x="1512492" y="2497460"/>
            <a:chExt cx="5785908" cy="769441"/>
          </a:xfrm>
        </p:grpSpPr>
        <p:sp>
          <p:nvSpPr>
            <p:cNvPr id="9" name="TextBox 75">
              <a:extLst>
                <a:ext uri="{FF2B5EF4-FFF2-40B4-BE49-F238E27FC236}">
                  <a16:creationId xmlns:a16="http://schemas.microsoft.com/office/drawing/2014/main" id="{2D9D5FF4-F9A1-4271-B6CD-D52343662B3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DEDE9BDF-29DD-4678-AA86-82BCC1D74B6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4636913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80630"/>
            <a:ext cx="20167370"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classroom is a place for learning and that include learning from textbooks, and mistakes as well.</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10943" y="4360735"/>
            <a:ext cx="20468918" cy="4188051"/>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12492" y="4226592"/>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include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includes</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463942" y="5580563"/>
            <a:ext cx="20215919"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考查主谓一致。主语是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是单数形式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根据语境时态可知谓语动词用第三人称单数形式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includes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CDDEFF94-895C-4705-AEE2-72610511C61F}"/>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C0179939-BB1D-4918-9BEE-721DF148D42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EC038C0A-89DA-4435-8F86-2EA38673813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1807094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2338233"/>
            <a:ext cx="19010112"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Last winter when I went here again, they had a big separate house to raise dozens of chickens.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11294" y="4954211"/>
            <a:ext cx="20751469" cy="3579146"/>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244831" y="4661542"/>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there</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254796" y="5903061"/>
            <a:ext cx="20203912"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考查副词及语意理解。语境表达</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去年冬天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又一次去了那里。故将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en-US" sz="5000" dirty="0">
              <a:latin typeface="微软雅黑" panose="020B0503020204020204" pitchFamily="34" charset="-122"/>
              <a:ea typeface="微软雅黑" panose="020B0503020204020204" pitchFamily="34" charset="-122"/>
            </a:endParaRPr>
          </a:p>
        </p:txBody>
      </p:sp>
      <p:grpSp>
        <p:nvGrpSpPr>
          <p:cNvPr id="8" name="组合 7">
            <a:extLst>
              <a:ext uri="{FF2B5EF4-FFF2-40B4-BE49-F238E27FC236}">
                <a16:creationId xmlns:a16="http://schemas.microsoft.com/office/drawing/2014/main" id="{DA852AA8-D544-45B8-BE66-0967B622A722}"/>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90910020-A334-4529-B70B-0A32E215956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837EFDE1-0C22-45CD-81DD-759C0C1060F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4581756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81756"/>
            <a:ext cx="19154128"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2016·</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四川卷</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Mum has a full-time job, so she has to do most of the housework.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70568" y="4338861"/>
            <a:ext cx="19196052" cy="3763798"/>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13235" y="4240116"/>
            <a:ext cx="9576321" cy="1110497"/>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so</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 </a:t>
            </a:r>
            <a:endParaRPr lang="zh-CN" altLang="en-US" sz="50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8E7AB909-FB2A-4A7B-8B1C-D32FCDA4898F}"/>
              </a:ext>
            </a:extLst>
          </p:cNvPr>
          <p:cNvSpPr/>
          <p:nvPr/>
        </p:nvSpPr>
        <p:spPr>
          <a:xfrm>
            <a:off x="1512492" y="5337816"/>
            <a:ext cx="19874208"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母亲有一份全职的工作</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但是她得做大部分的家务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可知前后分句之间是转折关系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en-US" sz="5000" dirty="0">
              <a:latin typeface="微软雅黑" panose="020B0503020204020204" pitchFamily="34" charset="-122"/>
              <a:ea typeface="微软雅黑" panose="020B0503020204020204" pitchFamily="34" charset="-122"/>
            </a:endParaRPr>
          </a:p>
        </p:txBody>
      </p:sp>
      <p:grpSp>
        <p:nvGrpSpPr>
          <p:cNvPr id="8" name="组合 7">
            <a:extLst>
              <a:ext uri="{FF2B5EF4-FFF2-40B4-BE49-F238E27FC236}">
                <a16:creationId xmlns:a16="http://schemas.microsoft.com/office/drawing/2014/main" id="{54FBA192-2B2A-46F0-953F-B4B00D613B42}"/>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A4E31D03-E480-44AE-9541-4E4CDD21296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10A4B04F-C434-4E8C-9530-9D5C9A4D6AA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9088916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40614" y="1968217"/>
            <a:ext cx="20339248" cy="9189632"/>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【易错考点归纳】</a:t>
            </a:r>
          </a:p>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时态不一致错误主要有</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语境时态不一致</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并列句中的时态不一致</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主从句的时态不一致。</a:t>
            </a:r>
          </a:p>
          <a:p>
            <a:pPr indent="6604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指代不一致错误主要有</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人称不一致</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单复数不一致</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性别不一致。</a:t>
            </a:r>
          </a:p>
          <a:p>
            <a:pPr indent="6604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逻辑不一致错误主要有</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肯定误用否定或相反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转折误用因果或相反。</a:t>
            </a:r>
          </a:p>
          <a:p>
            <a:pPr indent="6604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主谓不一致错误主要有</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主谓在人称或单复数上不一致</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含有定语从句或强调结构中的主谓不一致</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非谓语动词短语作主语或主语从句作主语时主谓不一致。</a:t>
            </a:r>
          </a:p>
        </p:txBody>
      </p:sp>
      <p:grpSp>
        <p:nvGrpSpPr>
          <p:cNvPr id="4" name="组合 3">
            <a:extLst>
              <a:ext uri="{FF2B5EF4-FFF2-40B4-BE49-F238E27FC236}">
                <a16:creationId xmlns:a16="http://schemas.microsoft.com/office/drawing/2014/main" id="{9F2E8C07-C74F-42C7-87C8-7AD2C2D34A3D}"/>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57A7C81-3801-4675-8E14-F00DFFC3BA2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C04DAEE6-BDDA-40E7-A43F-54F3D286162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6496746"/>
      </p:ext>
    </p:extLst>
  </p:cSld>
  <p:clrMapOvr>
    <a:masterClrMapping/>
  </p:clrMapOvr>
  <p:transition>
    <p:pull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892" y="2127167"/>
            <a:ext cx="21441928" cy="9108134"/>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44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44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I’ve had many dreams since I was a child. Now my dream is to opens a cafe. Though it may appear simple, it required a lot of ideas and efforts. What I want is not just an ordinarily cafe but a very special one. I want my cafe have a special theme such as like “Tang Dynasty”. In the cafe, customers will enjoy yourselves in the historical environment what is created for them. If I succeed in manage one, I will open more. I wish to have a chain of cafes in many different city. Each of my cafes will have a different theme and an unique style.</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63813293"/>
      </p:ext>
    </p:extLst>
  </p:cSld>
  <p:clrMapOvr>
    <a:masterClrMapping/>
  </p:clrMapOvr>
  <p:transition>
    <p:pull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73311" y="2308225"/>
            <a:ext cx="21674408" cy="7017221"/>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325339" y="2174082"/>
                <a:ext cx="21170352" cy="6648230"/>
              </a:xfrm>
              <a:prstGeom prst="rect">
                <a:avLst/>
              </a:prstGeom>
            </p:spPr>
            <p:txBody>
              <a:bodyPr wrap="square">
                <a:spAutoFit/>
              </a:bodyPr>
              <a:lstStyle/>
              <a:p>
                <a:pPr indent="355600">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I’ve had many dreams since I was a child. Now my dream is to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opens</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open</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 cafe. Though it may appear simple, it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required</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requires</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 lot of ideas and efforts. What I want is not just an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ordinarily</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ordinary</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cafe but a very special one. I want my cafe </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to</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have a special theme such as </a:t>
                </a:r>
                <a:r>
                  <a:rPr lang="en-US" altLang="zh-CN" sz="4400" strike="sngStrike"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like</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“Tang Dynasty”. In the cafe, customers will enjoy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yourselves</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themselves</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in the historical environment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325339" y="2174082"/>
                <a:ext cx="21170352" cy="6648230"/>
              </a:xfrm>
              <a:prstGeom prst="rect">
                <a:avLst/>
              </a:prstGeom>
              <a:blipFill>
                <a:blip r:embed="rId3"/>
                <a:stretch>
                  <a:fillRect l="-1152" r="-1296" b="-367"/>
                </a:stretch>
              </a:blipFill>
            </p:spPr>
            <p:txBody>
              <a:bodyPr/>
              <a:lstStyle/>
              <a:p>
                <a:r>
                  <a:rPr lang="zh-CN" altLang="en-US">
                    <a:noFill/>
                  </a:rPr>
                  <a:t> </a:t>
                </a:r>
              </a:p>
            </p:txBody>
          </p:sp>
        </mc:Fallback>
      </mc:AlternateContent>
      <p:grpSp>
        <p:nvGrpSpPr>
          <p:cNvPr id="6" name="组合 5">
            <a:extLst>
              <a:ext uri="{FF2B5EF4-FFF2-40B4-BE49-F238E27FC236}">
                <a16:creationId xmlns:a16="http://schemas.microsoft.com/office/drawing/2014/main" id="{CBDCA1D2-22F0-450F-963E-A0D0E14C9842}"/>
              </a:ext>
            </a:extLst>
          </p:cNvPr>
          <p:cNvGrpSpPr/>
          <p:nvPr/>
        </p:nvGrpSpPr>
        <p:grpSpPr>
          <a:xfrm>
            <a:off x="1512492" y="1345332"/>
            <a:ext cx="5785908" cy="769441"/>
            <a:chOff x="1512492" y="2497460"/>
            <a:chExt cx="5785908" cy="769441"/>
          </a:xfrm>
        </p:grpSpPr>
        <p:sp>
          <p:nvSpPr>
            <p:cNvPr id="7" name="TextBox 75">
              <a:extLst>
                <a:ext uri="{FF2B5EF4-FFF2-40B4-BE49-F238E27FC236}">
                  <a16:creationId xmlns:a16="http://schemas.microsoft.com/office/drawing/2014/main" id="{DDA28D53-8751-428B-A4E1-D6F7F18A97F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8" name="图片 7">
              <a:extLst>
                <a:ext uri="{FF2B5EF4-FFF2-40B4-BE49-F238E27FC236}">
                  <a16:creationId xmlns:a16="http://schemas.microsoft.com/office/drawing/2014/main" id="{02EA68E6-E3B1-4ACC-A1EF-F1614B32BA3D}"/>
                </a:ext>
              </a:extLst>
            </p:cNvPr>
            <p:cNvPicPr>
              <a:picLocks noChangeAspect="1"/>
            </p:cNvPicPr>
            <p:nvPr/>
          </p:nvPicPr>
          <p:blipFill>
            <a:blip r:embed="rId4"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0791362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73311" y="2308226"/>
            <a:ext cx="21674408" cy="4784972"/>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296468" y="2114773"/>
                <a:ext cx="21170352" cy="5239383"/>
              </a:xfrm>
              <a:prstGeom prst="rect">
                <a:avLst/>
              </a:prstGeom>
            </p:spPr>
            <p:txBody>
              <a:bodyPr wrap="square">
                <a:spAutoFit/>
              </a:bodyPr>
              <a:lstStyle/>
              <a:p>
                <a:pPr indent="355600">
                  <a:lnSpc>
                    <a:spcPct val="150000"/>
                  </a:lnSpc>
                  <a:spcAft>
                    <a:spcPts val="0"/>
                  </a:spcAft>
                </a:pP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what</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that</m:t>
                        </m:r>
                        <m:r>
                          <m:rPr>
                            <m:nor/>
                          </m:rPr>
                          <a:rPr lang="en-US" altLang="zh-CN" sz="440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m:t>/</m:t>
                        </m:r>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which</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is created for them. If I succeed in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manage</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managing</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one, I will open more. I wish to have a chain of cafes in many different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city</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cities</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Each of my cafes will have a different theme and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an</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a</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unique style.</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296468" y="2114773"/>
                <a:ext cx="21170352" cy="5239383"/>
              </a:xfrm>
              <a:prstGeom prst="rect">
                <a:avLst/>
              </a:prstGeom>
              <a:blipFill>
                <a:blip r:embed="rId3"/>
                <a:stretch>
                  <a:fillRect l="-1181"/>
                </a:stretch>
              </a:blipFill>
            </p:spPr>
            <p:txBody>
              <a:bodyPr/>
              <a:lstStyle/>
              <a:p>
                <a:r>
                  <a:rPr lang="zh-CN" altLang="en-US">
                    <a:noFill/>
                  </a:rPr>
                  <a:t> </a:t>
                </a:r>
              </a:p>
            </p:txBody>
          </p:sp>
        </mc:Fallback>
      </mc:AlternateContent>
      <p:grpSp>
        <p:nvGrpSpPr>
          <p:cNvPr id="6" name="组合 5">
            <a:extLst>
              <a:ext uri="{FF2B5EF4-FFF2-40B4-BE49-F238E27FC236}">
                <a16:creationId xmlns:a16="http://schemas.microsoft.com/office/drawing/2014/main" id="{CBDCA1D2-22F0-450F-963E-A0D0E14C9842}"/>
              </a:ext>
            </a:extLst>
          </p:cNvPr>
          <p:cNvGrpSpPr/>
          <p:nvPr/>
        </p:nvGrpSpPr>
        <p:grpSpPr>
          <a:xfrm>
            <a:off x="1512492" y="1345332"/>
            <a:ext cx="5785908" cy="769441"/>
            <a:chOff x="1512492" y="2497460"/>
            <a:chExt cx="5785908" cy="769441"/>
          </a:xfrm>
        </p:grpSpPr>
        <p:sp>
          <p:nvSpPr>
            <p:cNvPr id="7" name="TextBox 75">
              <a:extLst>
                <a:ext uri="{FF2B5EF4-FFF2-40B4-BE49-F238E27FC236}">
                  <a16:creationId xmlns:a16="http://schemas.microsoft.com/office/drawing/2014/main" id="{DDA28D53-8751-428B-A4E1-D6F7F18A97F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8" name="图片 7">
              <a:extLst>
                <a:ext uri="{FF2B5EF4-FFF2-40B4-BE49-F238E27FC236}">
                  <a16:creationId xmlns:a16="http://schemas.microsoft.com/office/drawing/2014/main" id="{02EA68E6-E3B1-4ACC-A1EF-F1614B32BA3D}"/>
                </a:ext>
              </a:extLst>
            </p:cNvPr>
            <p:cNvPicPr>
              <a:picLocks noChangeAspect="1"/>
            </p:cNvPicPr>
            <p:nvPr/>
          </p:nvPicPr>
          <p:blipFill>
            <a:blip r:embed="rId4"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5920852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22541" y="2268686"/>
            <a:ext cx="20378264" cy="8296469"/>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296468" y="2129757"/>
            <a:ext cx="20378264" cy="10129311"/>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本文是一篇说明文。文章讲述了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的梦想</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开一家别有韵味的、与众不同的咖啡馆。</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1.opens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open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考查非谓语动词。此处指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的梦想是开一家咖啡馆。句中需用不定式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do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作表语。故将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opens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open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2.required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requires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考查动词时态。句中需使用一般现在时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主语为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谓语动词需用第三人称单数形式。故将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required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requires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3.ordinarily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ordinary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考查形容词。形容词修饰名词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作前置定语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一家普通的咖啡馆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ordinarily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ordinary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5" name="组合 4">
            <a:extLst>
              <a:ext uri="{FF2B5EF4-FFF2-40B4-BE49-F238E27FC236}">
                <a16:creationId xmlns:a16="http://schemas.microsoft.com/office/drawing/2014/main" id="{C0395847-6F6F-47AD-87D2-7B31D27B27AC}"/>
              </a:ext>
            </a:extLst>
          </p:cNvPr>
          <p:cNvGrpSpPr/>
          <p:nvPr/>
        </p:nvGrpSpPr>
        <p:grpSpPr>
          <a:xfrm>
            <a:off x="1322541" y="1390241"/>
            <a:ext cx="5785908" cy="769441"/>
            <a:chOff x="1512492" y="2497460"/>
            <a:chExt cx="5785908" cy="769441"/>
          </a:xfrm>
        </p:grpSpPr>
        <p:sp>
          <p:nvSpPr>
            <p:cNvPr id="6" name="TextBox 75">
              <a:extLst>
                <a:ext uri="{FF2B5EF4-FFF2-40B4-BE49-F238E27FC236}">
                  <a16:creationId xmlns:a16="http://schemas.microsoft.com/office/drawing/2014/main" id="{97149596-31EC-442B-9FD5-8FB615B1A88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09023D92-0331-4311-820B-7F23CB7F6A6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4937910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03387" y="2337422"/>
            <a:ext cx="20360512" cy="9113645"/>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29887" y="2396506"/>
            <a:ext cx="20199279" cy="9113649"/>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4.</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my cafe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后加</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考查非谓语动词。根据短语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want sb to do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可知需加上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此处为不定式作宾补。故在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my cafe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后加</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去掉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such as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like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考查固定短语。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such as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比方说</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用来列举</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后面无须加上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like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like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去掉。</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6.yourselves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themselves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考查反身代词。此处指顾客们在这种氛围中会很开心</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需用第三人称形式的反身代词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且为复数形式。故将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yourselves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themselves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7.what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that/which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考查定语从句。分析句子可知先行词为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environment,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指物</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定语从句中缺少主语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需用关系代词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that/which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that/which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5" name="组合 4">
            <a:extLst>
              <a:ext uri="{FF2B5EF4-FFF2-40B4-BE49-F238E27FC236}">
                <a16:creationId xmlns:a16="http://schemas.microsoft.com/office/drawing/2014/main" id="{267C8B5D-BE3A-44AF-A41E-D1CE20FAC786}"/>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C8FD8236-3AFA-4E4C-B043-7E842384868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4D93504B-ED04-4221-9C6C-011E8F11722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9885861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91415" y="2310067"/>
            <a:ext cx="20360512" cy="5323168"/>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745837" y="2467464"/>
            <a:ext cx="20199279" cy="5070555"/>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8.manage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managing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考查非谓语动词。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为介词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后接动词时需用动名词。故将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manage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managing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9.city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cities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考查名词复数。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many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修饰可数名词的复数。故将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city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cities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10.an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考查冠词。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unique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为以辅音音素开头的单词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用不定冠词时需用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5" name="组合 4">
            <a:extLst>
              <a:ext uri="{FF2B5EF4-FFF2-40B4-BE49-F238E27FC236}">
                <a16:creationId xmlns:a16="http://schemas.microsoft.com/office/drawing/2014/main" id="{FC43AAF9-7DE2-447A-8895-6601C101C0A1}"/>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752FE784-295D-408A-A56D-DA4569C08BA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BB0EFD56-B755-439A-BFDA-9C0E4DF0353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3123361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1980630"/>
            <a:ext cx="20001768" cy="10123797"/>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44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44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It was Monday morning, and the writing class had just begin. Everyone was silent, wait to see who would be called upon to read his and her paragraph aloud. Some of us were confident and eager take part in the class activity; others were nervous and anxious. I had done myself homework, but I was shy. I was afraid that to speak in front of a larger group of people. At that moment, I remembered that my father once said, “The classroom is a place for learning and that include learning from textbooks, and mistake as well.” Immediate, I raised my hand.</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312E0965-603B-4C4E-9857-EBC2ED5CC28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37889338-673B-40F3-AD6D-F97AD98A672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FE0E337E-EE0F-410B-B833-E5BDEDC3EFB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24764333"/>
      </p:ext>
    </p:extLst>
  </p:cSld>
  <p:clrMapOvr>
    <a:masterClrMapping/>
  </p:clrMapOvr>
  <p:transition>
    <p:pull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36908" y="2166525"/>
            <a:ext cx="21746416" cy="7401770"/>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324983" y="1966740"/>
                <a:ext cx="21746416" cy="7401770"/>
              </a:xfrm>
              <a:prstGeom prst="rect">
                <a:avLst/>
              </a:prstGeom>
            </p:spPr>
            <p:txBody>
              <a:bodyPr wrap="square">
                <a:spAutoFit/>
              </a:bodyPr>
              <a:lstStyle/>
              <a:p>
                <a:pPr indent="355600">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 was Monday morning, and the writing class had just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begin</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begun</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Everyone was silent,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wait</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waiting</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to see who would be called upon to read his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and</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or</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her paragraph aloud. Some of us were confident and eager </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to</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take part in the class activity; others were nervous and anxious. I had done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myself</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my</m:t>
                        </m:r>
                        <m:r>
                          <m:rPr>
                            <m:nor/>
                          </m:rPr>
                          <a:rPr lang="en-US" altLang="zh-CN" sz="440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m:t>/</m:t>
                        </m:r>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the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homework, but I was shy. I was afraid </a:t>
                </a:r>
                <a:r>
                  <a:rPr lang="en-US" altLang="zh-CN" sz="4400" strike="sngStrike"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to speak in front of a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larger</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large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group</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324983" y="1966740"/>
                <a:ext cx="21746416" cy="7401770"/>
              </a:xfrm>
              <a:prstGeom prst="rect">
                <a:avLst/>
              </a:prstGeom>
              <a:blipFill>
                <a:blip r:embed="rId3"/>
                <a:stretch>
                  <a:fillRect l="-1121" r="-561"/>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FE271820-20CC-4DD7-981B-C67B848AE94D}"/>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AA51CADD-A444-43B2-A78E-65CE5344E23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347B6D76-AF6A-4B1A-905A-6E4EC143D332}"/>
                </a:ext>
              </a:extLst>
            </p:cNvPr>
            <p:cNvPicPr>
              <a:picLocks noChangeAspect="1"/>
            </p:cNvPicPr>
            <p:nvPr/>
          </p:nvPicPr>
          <p:blipFill>
            <a:blip r:embed="rId4"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8622113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24983" y="2264226"/>
            <a:ext cx="21746416" cy="4624060"/>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296468" y="2461484"/>
                <a:ext cx="21746416" cy="4775731"/>
              </a:xfrm>
              <a:prstGeom prst="rect">
                <a:avLst/>
              </a:prstGeom>
            </p:spPr>
            <p:txBody>
              <a:bodyPr wrap="square">
                <a:spAutoFit/>
              </a:bodyPr>
              <a:lstStyle/>
              <a:p>
                <a:pPr indent="355600">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of people. At that moment, I remembered that my father once said, “The classroom is a place for learning and that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include</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includes</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learning from textbooks, and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mistake</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mistakes</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as well.”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Immediate</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Immediately</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 raised my hand.</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296468" y="2461484"/>
                <a:ext cx="21746416" cy="4775731"/>
              </a:xfrm>
              <a:prstGeom prst="rect">
                <a:avLst/>
              </a:prstGeom>
              <a:blipFill>
                <a:blip r:embed="rId3"/>
                <a:stretch>
                  <a:fillRect l="-1149" r="-1654"/>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89818DE9-0EFA-4491-9106-55D5320A87F5}"/>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9116B362-F03D-4CC6-B644-129B9915906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8B650E1E-CA7D-4E64-9793-08568F845DB4}"/>
                </a:ext>
              </a:extLst>
            </p:cNvPr>
            <p:cNvPicPr>
              <a:picLocks noChangeAspect="1"/>
            </p:cNvPicPr>
            <p:nvPr/>
          </p:nvPicPr>
          <p:blipFill>
            <a:blip r:embed="rId4"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5598378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97289" y="2114773"/>
            <a:ext cx="20378264" cy="9016549"/>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12492" y="1895518"/>
            <a:ext cx="20378264" cy="9113649"/>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本文是一篇记叙文。文章主要讲述了作者在写作课上发生的故事。</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1.begin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begun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考查过去分词。 根据句中的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其后用过去分词。</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2.wait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waiting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考查现在分词。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wait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everyone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是主动关系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用现在分词作</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was silent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的伴随状语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指学生们等待的状态。</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3.and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考查连词。此处表示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他的或者她的文章</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因此属于一种选择关系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而不是并列关系。</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4.</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eager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后加上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考查不定式。根据短语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 eager to do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渴望做某事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要加</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5" name="组合 4">
            <a:extLst>
              <a:ext uri="{FF2B5EF4-FFF2-40B4-BE49-F238E27FC236}">
                <a16:creationId xmlns:a16="http://schemas.microsoft.com/office/drawing/2014/main" id="{5E6633A4-C8F6-49C0-BE55-5D8997262404}"/>
              </a:ext>
            </a:extLst>
          </p:cNvPr>
          <p:cNvGrpSpPr/>
          <p:nvPr/>
        </p:nvGrpSpPr>
        <p:grpSpPr>
          <a:xfrm>
            <a:off x="1301658" y="1221266"/>
            <a:ext cx="5785908" cy="769441"/>
            <a:chOff x="1512492" y="2497460"/>
            <a:chExt cx="5785908" cy="769441"/>
          </a:xfrm>
        </p:grpSpPr>
        <p:sp>
          <p:nvSpPr>
            <p:cNvPr id="6" name="TextBox 75">
              <a:extLst>
                <a:ext uri="{FF2B5EF4-FFF2-40B4-BE49-F238E27FC236}">
                  <a16:creationId xmlns:a16="http://schemas.microsoft.com/office/drawing/2014/main" id="{75E5C58E-0F69-4678-8366-103CFB26CC8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4A6B6511-6222-4556-8877-A3EC7D1549D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2528908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01598" y="2208483"/>
            <a:ext cx="20378264" cy="9133187"/>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745837" y="1980630"/>
            <a:ext cx="19874208" cy="9133206"/>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5.myself</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考查代词。此处表示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已经完成了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作业。此处可以改为形容词性物主代词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homework</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的定语。还可以改为定冠词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homework</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去掉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afraid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考查固定搭配。此处是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 afraid to do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害怕做某事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是多余的。</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7.larger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large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考查形容词。根据句意可知作者害怕在一大群人面前讲话</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这里没有比较含义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用原级。</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8.include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includes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考查主谓一致。前面的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是一个单数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由此可知谓语动词用第三人称单数形式。</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5" name="组合 4">
            <a:extLst>
              <a:ext uri="{FF2B5EF4-FFF2-40B4-BE49-F238E27FC236}">
                <a16:creationId xmlns:a16="http://schemas.microsoft.com/office/drawing/2014/main" id="{BA7B52BC-B943-4B37-BF44-0503795B9BBF}"/>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2DFC5966-6347-477B-AD38-5161C2F3AD8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1FD5C27C-354D-4F3D-903C-58CF829DFAE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7974909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86301" y="2225833"/>
            <a:ext cx="20378264" cy="3255908"/>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12492" y="2039938"/>
            <a:ext cx="19874208" cy="3039230"/>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9.mistake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mistakes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考查名词复数。与前面的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textbooks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并列</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用复数形式。</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10.Immediate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Immediately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考查副词。根据语境</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此处修饰整个句子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使用副词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作状语。</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5" name="组合 4">
            <a:extLst>
              <a:ext uri="{FF2B5EF4-FFF2-40B4-BE49-F238E27FC236}">
                <a16:creationId xmlns:a16="http://schemas.microsoft.com/office/drawing/2014/main" id="{4930AC45-0CFD-43F1-8420-8DA29500147C}"/>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0B80901F-48FA-493F-86BB-2FFF4CA947C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7" name="图片 6">
              <a:extLst>
                <a:ext uri="{FF2B5EF4-FFF2-40B4-BE49-F238E27FC236}">
                  <a16:creationId xmlns:a16="http://schemas.microsoft.com/office/drawing/2014/main" id="{AC0EBD0E-95FB-4128-9496-DDCFAC17D0B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0900197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892" y="2127167"/>
            <a:ext cx="19353696"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Ⅰ.</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单句改错</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1.Clever as she is, but she works very hard.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08142" y="4397937"/>
            <a:ext cx="19619082" cy="3631366"/>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233179" y="4286572"/>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去掉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4" name="矩形 13">
            <a:extLst>
              <a:ext uri="{FF2B5EF4-FFF2-40B4-BE49-F238E27FC236}">
                <a16:creationId xmlns:a16="http://schemas.microsoft.com/office/drawing/2014/main" id="{BCF03C87-518B-4140-A96B-D0A1C8D6C5B0}"/>
              </a:ext>
            </a:extLst>
          </p:cNvPr>
          <p:cNvSpPr/>
          <p:nvPr/>
        </p:nvSpPr>
        <p:spPr>
          <a:xfrm>
            <a:off x="1191554" y="5328332"/>
            <a:ext cx="19619082"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前面已有引导让步状语从句的连词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as(=though“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虽然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。此题不要受汉语句式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虽然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的影响而重复使用连词。</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293959417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08718" y="2114773"/>
            <a:ext cx="18725854" cy="1104213"/>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2.It is a very important exam but I can’t afford to fail it.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06851" y="3250149"/>
            <a:ext cx="18725854" cy="3611175"/>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710434" y="3152681"/>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and/so</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745837" y="4229545"/>
            <a:ext cx="19771030" cy="3095656"/>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此处是因果或并列关系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并非转折关系。</a:t>
            </a: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F67DCC5E-924B-46B8-BDB9-8081A8CD4C6E}"/>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E1CB80F3-4E55-4123-AF99-EAD6A190BBE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89D60237-49B1-4FBB-B660-5B7B5BFFA0B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8261996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094451"/>
            <a:ext cx="19226136"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3.My grandma was the best cook in the world but she could make the most delicious dishes.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82737" y="4326309"/>
            <a:ext cx="18527773" cy="338264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43804" y="4275779"/>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482737" y="5519742"/>
            <a:ext cx="20306256" cy="4249818"/>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此处是并列关系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而不是转折。</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3D9A2F80-D896-4563-81D3-DCE8260E8C86}"/>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E207527A-AEF5-4F41-8B05-47295F11827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9C1EF8E1-4376-4462-BFB2-0B72654A40E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1753026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03960" y="2094451"/>
            <a:ext cx="20386796"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4.We study quite a few subject, such as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maths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Chinese, English and physics.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86362" y="4462859"/>
            <a:ext cx="19072631" cy="2198289"/>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12492" y="4195494"/>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subject </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subjects</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542108" y="5305991"/>
            <a:ext cx="18332424"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few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后应接可数名词的复数形式。</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19146890-E6CB-4A84-94FB-0ACD70C92AA8}"/>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2F49FD11-CA86-4E5C-A8D1-2C7473861AA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60F76B21-4832-4B67-B535-1BBEE8BD82E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97562995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2114773"/>
            <a:ext cx="19226136"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5.When I got back, it were already 6:00 pm, so I hope you understand.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02305" y="4479934"/>
            <a:ext cx="19226136" cy="2901291"/>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224460" y="4373148"/>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was</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206716" y="5590431"/>
            <a:ext cx="18811832" cy="4249818"/>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主谓不一致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主语是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73F00D0E-1A32-49B5-AE91-86B294FDF3B7}"/>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9AE035C8-03AC-4274-976E-45F0CBBDEF6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6D8FAE41-DC3E-40E6-83AA-446B77E0659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8478547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867242"/>
            <a:ext cx="19298144"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6.Before her leaving, I prepared a gift to show my best wishes to him. She said it was the best gift she had ever had.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20753" y="4084180"/>
            <a:ext cx="20037955" cy="4881226"/>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483272" y="4131541"/>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him</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her</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483272" y="5210614"/>
            <a:ext cx="20407484" cy="5403980"/>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在她离开前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我为她准备了一个礼物来表达我对她最好的祝福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此处代词指代不一致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上文中是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her leaving,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him</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5A6F9F40-1EE4-4800-94CF-3F3050B44501}"/>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C3F397EA-C062-4F2A-AD7D-68DE00535AB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166DD167-D50F-49EB-AD4A-2B920C67C1C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2016901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2094451"/>
            <a:ext cx="19298144"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7.I meant to give it back to you before four in the afternoon, and I was held up on my way back.</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83649" y="4373148"/>
            <a:ext cx="19765061" cy="4088195"/>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377195" y="4352826"/>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477622" y="5609996"/>
            <a:ext cx="19765061" cy="5403980"/>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根据语境可知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我本打算在下午四点前把它还给你</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但在回来的路上我被耽搁了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此处为转折关系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故应将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D7BE1C11-9F75-4E79-ACDB-F2EB619835E7}"/>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71951195-52EB-42AC-AC2E-0448F7750DD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D9B8CF1D-0B34-40E4-BD02-0DA4FEB42B1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6325183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14773"/>
            <a:ext cx="18362040"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8.The air keeping the balloon up was escaping quickly and the balloon was coming up.</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98350" y="4507291"/>
            <a:ext cx="19282887" cy="3450000"/>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538334" y="4235469"/>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第二个</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up</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down</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527748" y="5609996"/>
            <a:ext cx="19282887" cy="5403980"/>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根据语境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因为气球中的气体跑得很快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所以气球下降了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up</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不符合逻辑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up</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down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F6472864-B74E-44C9-950D-702CAB5A9DD3}"/>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CF98B55B-39F8-4077-A1B2-E2AB4B08ADB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D62245C4-91DD-4F05-86A0-988909C4201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6387317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1950" y="2114773"/>
            <a:ext cx="19462702"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9.I helped them go to the nearest hospital and I stayed here for one and a half hours.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75448" y="4387129"/>
            <a:ext cx="19462702" cy="385819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491950" y="4493562"/>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here</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there</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491950" y="5609996"/>
            <a:ext cx="19462702" cy="5403980"/>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依据句意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我帮助他们去了最近的一家医院</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并且我在那儿待了一个半小时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故应将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改为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3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99FF5742-CB83-4097-BFF0-4086C822DE8E}"/>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16DF8EBB-AF78-45CE-B5E0-C988D43B819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E14128C5-2E85-4481-AAAE-95AB937C3AD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6563914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44535"/>
            <a:ext cx="20004375" cy="225837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10.Because of so much viewing, children may not be develop the habit of reading and the ability to enjoy themselves.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85575" y="4446653"/>
            <a:ext cx="20004375" cy="2790555"/>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710612" y="4259307"/>
            <a:ext cx="9510186" cy="111049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去掉 </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BCF03C87-518B-4140-A96B-D0A1C8D6C5B0}"/>
              </a:ext>
            </a:extLst>
          </p:cNvPr>
          <p:cNvSpPr/>
          <p:nvPr/>
        </p:nvSpPr>
        <p:spPr>
          <a:xfrm>
            <a:off x="1745837" y="5500570"/>
            <a:ext cx="19771030"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与其后的动词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develop</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冲突。</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63C91A8E-B11B-47D2-81E3-0B7F0D6133E8}"/>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9F95B8AC-949A-4BD4-9546-A23EC2194C0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2AB37820-967A-4165-9DF3-996DC436801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4843071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40650" y="1980630"/>
            <a:ext cx="21962440" cy="8092472"/>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Ⅱ.</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短文改错</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:106</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诚实　文体</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记叙文</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Last weekend I go fishing with my cousins by a river, where was two miles away from my home by bike. When we were about to return for home, we found one of our bike lost. We were really nervous then. Asking about the lost bike, nobody told the truth except me. But to my surprise, my parents don’t scold me. Instead, they said I was a honest boy. I have benefited great from my family rules.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5BCECD93-D2E1-4AF6-A11B-F5B2C00DA4F6}"/>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06A6B4E-4C9F-4600-9212-043FB4578E1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A628A412-EC76-4409-B445-0D49D42BD67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91239464"/>
      </p:ext>
    </p:extLst>
  </p:cSld>
  <p:clrMapOvr>
    <a:masterClrMapping/>
  </p:clrMapOvr>
  <p:transition>
    <p:pull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9481" y="2556694"/>
            <a:ext cx="21962440"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I’m not the best at schoolwork, but classmates trust me and nearly everyone is willing to making friends with me. It helps me know better about “Honesty is the best policy.”</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5BCECD93-D2E1-4AF6-A11B-F5B2C00DA4F6}"/>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06A6B4E-4C9F-4600-9212-043FB4578E1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A628A412-EC76-4409-B445-0D49D42BD67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390538918"/>
      </p:ext>
    </p:extLst>
  </p:cSld>
  <p:clrMapOvr>
    <a:masterClrMapping/>
  </p:clrMapOvr>
  <p:transition>
    <p:pull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41340" y="2228187"/>
            <a:ext cx="21354885" cy="8043733"/>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141341" y="1874257"/>
                <a:ext cx="21354885" cy="8043740"/>
              </a:xfrm>
              <a:prstGeom prst="rect">
                <a:avLst/>
              </a:prstGeom>
            </p:spPr>
            <p:txBody>
              <a:bodyPr wrap="square">
                <a:spAutoFit/>
              </a:bodyPr>
              <a:lstStyle/>
              <a:p>
                <a:pPr indent="355600">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Last weekend I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go</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went</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fishing with my cousins by a river,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where</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which</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was two miles away from my home by bike. When we were about to return </a:t>
                </a:r>
                <a:r>
                  <a:rPr lang="en-US" altLang="zh-CN" sz="4400" strike="sngStrike"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home, we found one of our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bike</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bikes</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lost. We were really nervous then.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Asking</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Asked</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about the lost bike, nobody told the truth except me. But to my surprise, my parents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don’t</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didn</m:t>
                        </m:r>
                        <m:r>
                          <m:rPr>
                            <m:nor/>
                          </m:rPr>
                          <a:rPr lang="en-US" altLang="zh-CN" sz="440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m:t>’</m:t>
                        </m:r>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t</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scold me. Instead, they said I was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a</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an</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honest boy. I have benefited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great</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greatly</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from my family rules. I’m not the best at</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141341" y="1874257"/>
                <a:ext cx="21354885" cy="8043740"/>
              </a:xfrm>
              <a:prstGeom prst="rect">
                <a:avLst/>
              </a:prstGeom>
              <a:blipFill>
                <a:blip r:embed="rId3"/>
                <a:stretch>
                  <a:fillRect l="-1142" r="-1256"/>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F5691C74-F8EC-4B98-BD44-B3C462171697}"/>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7C4C68EE-423C-411C-9FCF-0B2D85A19D7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7" name="图片 6">
              <a:extLst>
                <a:ext uri="{FF2B5EF4-FFF2-40B4-BE49-F238E27FC236}">
                  <a16:creationId xmlns:a16="http://schemas.microsoft.com/office/drawing/2014/main" id="{1B1C9816-BDFE-476D-A560-7610CFE54793}"/>
                </a:ext>
              </a:extLst>
            </p:cNvPr>
            <p:cNvPicPr>
              <a:picLocks noChangeAspect="1"/>
            </p:cNvPicPr>
            <p:nvPr/>
          </p:nvPicPr>
          <p:blipFill>
            <a:blip r:embed="rId4"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8341901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04201" y="2397133"/>
            <a:ext cx="21354885" cy="4264017"/>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730231" y="2230466"/>
                <a:ext cx="21354885" cy="3759684"/>
              </a:xfrm>
              <a:prstGeom prst="rect">
                <a:avLst/>
              </a:prstGeom>
            </p:spPr>
            <p:txBody>
              <a:bodyPr wrap="square">
                <a:spAutoFit/>
              </a:bodyPr>
              <a:lstStyle/>
              <a:p>
                <a:pPr indent="355600">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schoolwork, but </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my</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classmates trust me and nearly everyone is willing to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making</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make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friends with me. It helps me know better about “Honesty is the best policy.”</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730231" y="2230466"/>
                <a:ext cx="21354885" cy="3759684"/>
              </a:xfrm>
              <a:prstGeom prst="rect">
                <a:avLst/>
              </a:prstGeom>
              <a:blipFill>
                <a:blip r:embed="rId3"/>
                <a:stretch>
                  <a:fillRect l="-1170" b="-6807"/>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87B824A4-E937-42CE-9813-03D44019477E}"/>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AAB704F5-1DEC-40E9-BD7B-6161266BB29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7" name="图片 6">
              <a:extLst>
                <a:ext uri="{FF2B5EF4-FFF2-40B4-BE49-F238E27FC236}">
                  <a16:creationId xmlns:a16="http://schemas.microsoft.com/office/drawing/2014/main" id="{72CB5D79-1310-498C-BC96-979A27DC305C}"/>
                </a:ext>
              </a:extLst>
            </p:cNvPr>
            <p:cNvPicPr>
              <a:picLocks noChangeAspect="1"/>
            </p:cNvPicPr>
            <p:nvPr/>
          </p:nvPicPr>
          <p:blipFill>
            <a:blip r:embed="rId4"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143873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64303" y="2114773"/>
            <a:ext cx="21170352" cy="9108134"/>
          </a:xfrm>
          <a:prstGeom prst="rect">
            <a:avLst/>
          </a:prstGeom>
        </p:spPr>
        <p:txBody>
          <a:bodyPr wrap="square">
            <a:spAutoFit/>
          </a:bodyPr>
          <a:lstStyle/>
          <a:p>
            <a:pPr indent="660400"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:112</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移动支付　文体</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记叙文</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My 71-year-old grandpa run a small food stand in a night market in my city, provide local snacks for people working overtime. Receiving payments has always been a problem for him before my help. He often had to feel in his pocket for changes on cold nights while keeping eye on food in the oven. After learning this I helped him set up with mobile payment apps like WeChat Pay and Alipay. My grandpa was content with which I did for him, for about 95 per cent of his customers now pay with his phones.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9A2A98A2-BEA9-44DC-97FE-6AFC3D7AFA3B}"/>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99D7CC30-10C0-479F-8747-3371416C5C0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C208010A-62CF-4420-9B3C-DEBC6329F6E4}"/>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08644262"/>
      </p:ext>
    </p:extLst>
  </p:cSld>
  <p:clrMapOvr>
    <a:masterClrMapping/>
  </p:clrMapOvr>
  <p:transition>
    <p:pull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589195"/>
            <a:ext cx="21170352" cy="4029821"/>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Mobile payment has become an essential part of our everyday life. It not only deep changes the life of young people, but also provides convenient for the elderly.</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9A2A98A2-BEA9-44DC-97FE-6AFC3D7AFA3B}"/>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99D7CC30-10C0-479F-8747-3371416C5C0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C208010A-62CF-4420-9B3C-DEBC6329F6E4}"/>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07801363"/>
      </p:ext>
    </p:extLst>
  </p:cSld>
  <p:clrMapOvr>
    <a:masterClrMapping/>
  </p:clrMapOvr>
  <p:transition>
    <p:pull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3"/>
          <a:stretch>
            <a:fillRect/>
          </a:stretch>
        </p:blipFill>
        <p:spPr>
          <a:xfrm>
            <a:off x="1269611" y="2114773"/>
            <a:ext cx="21010590" cy="8944540"/>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512492" y="1815825"/>
                <a:ext cx="20850829" cy="10197022"/>
              </a:xfrm>
              <a:prstGeom prst="rect">
                <a:avLst/>
              </a:prstGeom>
            </p:spPr>
            <p:txBody>
              <a:bodyPr wrap="square">
                <a:spAutoFit/>
              </a:bodyPr>
              <a:lstStyle/>
              <a:p>
                <a:pPr indent="355600">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My 71-year-old grandpa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run</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runs</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 small food stand in a night market in my city,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provide</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providing</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local snacks for people working overtime. Receiving payments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has</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had</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always been a problem for him before my help. He often had to feel in his pocket for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changes</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change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on cold nights while keeping </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an</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eye on food in the oven. After learning this I helped him set up </a:t>
                </a:r>
                <a:r>
                  <a:rPr lang="en-US" altLang="zh-CN" sz="4400" strike="sngStrike"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with</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mobile payment apps like WeChat Pay and Alipay. My grandpa was content with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which</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what</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 did for him, for about 95 per cent of his customers </a:t>
                </a:r>
                <a:r>
                  <a:rPr lang="en-US" altLang="zh-CN" sz="4400" dirty="0">
                    <a:solidFill>
                      <a:srgbClr val="A50021"/>
                    </a:solidFill>
                    <a:latin typeface="Times New Roman" panose="02020603050405020304" pitchFamily="18" charset="0"/>
                    <a:ea typeface="方正兰亭黑_GBK" panose="02000000000000000000" pitchFamily="2" charset="-122"/>
                    <a:cs typeface="Times New Roman" panose="02020603050405020304" pitchFamily="18" charset="0"/>
                  </a:rPr>
                  <a: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512492" y="1815825"/>
                <a:ext cx="20850829" cy="10197022"/>
              </a:xfrm>
              <a:prstGeom prst="rect">
                <a:avLst/>
              </a:prstGeom>
              <a:blipFill>
                <a:blip r:embed="rId4"/>
                <a:stretch>
                  <a:fillRect l="-1169"/>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6BD4A382-2E57-43E7-9362-00698C491C7C}"/>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A18ABBD3-6B25-4997-812A-6C1F7A6A4A1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7" name="图片 6">
              <a:extLst>
                <a:ext uri="{FF2B5EF4-FFF2-40B4-BE49-F238E27FC236}">
                  <a16:creationId xmlns:a16="http://schemas.microsoft.com/office/drawing/2014/main" id="{38553697-DF05-4A21-9B47-3C9AA2C73614}"/>
                </a:ext>
              </a:extLst>
            </p:cNvPr>
            <p:cNvPicPr>
              <a:picLocks noChangeAspect="1"/>
            </p:cNvPicPr>
            <p:nvPr/>
          </p:nvPicPr>
          <p:blipFill>
            <a:blip r:embed="rId5"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0379004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3"/>
          <a:stretch>
            <a:fillRect/>
          </a:stretch>
        </p:blipFill>
        <p:spPr>
          <a:xfrm>
            <a:off x="1376349" y="2194234"/>
            <a:ext cx="21010590" cy="4264018"/>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456230" y="1980630"/>
                <a:ext cx="20850829" cy="6098336"/>
              </a:xfrm>
              <a:prstGeom prst="rect">
                <a:avLst/>
              </a:prstGeom>
            </p:spPr>
            <p:txBody>
              <a:bodyPr wrap="square">
                <a:spAutoFit/>
              </a:bodyPr>
              <a:lstStyle/>
              <a:p>
                <a:pPr indent="355600">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now pay with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his</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their</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phones. Mobile payment has become an essential part of our everyday life. It not only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deep</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deeply</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changes the life of young people, but also provides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convenient</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convenience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for the elderly.</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A50021"/>
                    </a:solidFill>
                    <a:latin typeface="Times New Roman" panose="02020603050405020304" pitchFamily="18" charset="0"/>
                    <a:ea typeface="方正兰亭黑_GBK" panose="02000000000000000000" pitchFamily="2" charset="-122"/>
                    <a:cs typeface="Times New Roman" panose="02020603050405020304" pitchFamily="18" charset="0"/>
                  </a:rPr>
                  <a: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456230" y="1980630"/>
                <a:ext cx="20850829" cy="6098336"/>
              </a:xfrm>
              <a:prstGeom prst="rect">
                <a:avLst/>
              </a:prstGeom>
              <a:blipFill>
                <a:blip r:embed="rId4"/>
                <a:stretch>
                  <a:fillRect l="-1199" r="-1608"/>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5F157DF7-11E3-4D0A-9222-3639A3B13201}"/>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842790A6-7412-4BAB-9C7C-3A016E2BA04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7" name="图片 6">
              <a:extLst>
                <a:ext uri="{FF2B5EF4-FFF2-40B4-BE49-F238E27FC236}">
                  <a16:creationId xmlns:a16="http://schemas.microsoft.com/office/drawing/2014/main" id="{883A5B09-26D9-4986-A594-2847AAFD25DA}"/>
                </a:ext>
              </a:extLst>
            </p:cNvPr>
            <p:cNvPicPr>
              <a:picLocks noChangeAspect="1"/>
            </p:cNvPicPr>
            <p:nvPr/>
          </p:nvPicPr>
          <p:blipFill>
            <a:blip r:embed="rId5"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4401121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1847657"/>
            <a:ext cx="21170352" cy="10129311"/>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As the day June 7th and 8th is approaching, you are already on the way to the graduation ceremony. Graduating from high school is exciting time filling with both celebrations and responsibilities. Make a checklist of things that need to be done before and after graduating helps you reduce stress, but you can enjoy the last days or weeks of school with friends before life continues elsewhere. A well-planned high school graduation checklist should start from months before the actual date of graduation, they may include a graduation party, a class photo, a congratulation card and so on. In a word, it is worthwhile to make our graduation perfectly memorable and impressively.</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4B771F2F-A2FD-4A4A-839F-D3A8852F918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2449D14-B678-42C4-BDFF-43F4090202E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3F47469C-2684-4B7D-94F4-AC5BF394629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70277950"/>
      </p:ext>
    </p:extLst>
  </p:cSld>
  <p:clrMapOvr>
    <a:masterClrMapping/>
  </p:clrMapOvr>
  <p:transition>
    <p:pull dir="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3"/>
          <a:stretch>
            <a:fillRect/>
          </a:stretch>
        </p:blipFill>
        <p:spPr>
          <a:xfrm>
            <a:off x="1376349" y="2377840"/>
            <a:ext cx="21010590" cy="8944540"/>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417540" y="1999920"/>
                <a:ext cx="20850829" cy="9155455"/>
              </a:xfrm>
              <a:prstGeom prst="rect">
                <a:avLst/>
              </a:prstGeom>
            </p:spPr>
            <p:txBody>
              <a:bodyPr wrap="square">
                <a:spAutoFit/>
              </a:bodyPr>
              <a:lstStyle/>
              <a:p>
                <a:pPr indent="355600">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As the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day</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days</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June 7th and 8th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is</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are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approaching, you are already on the way to the graduation ceremony. Graduating from high school is </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an</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exciting time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filling</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filled</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with both celebrations and responsibilities.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Make</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Making</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 checklist of things that need to be done before and after graduating helps you reduce stress,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but</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so</m:t>
                        </m:r>
                        <m:r>
                          <m:rPr>
                            <m:nor/>
                          </m:rPr>
                          <a:rPr lang="en-US" altLang="zh-CN" sz="440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m:t>/</m:t>
                        </m:r>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and</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you can enjoy the last days or weeks of school with friends before life continues elsewhere. A well-planned high school graduation checklist should start </a:t>
                </a:r>
                <a:r>
                  <a:rPr lang="en-US" altLang="zh-CN" sz="4400" strike="sngStrike"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from </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months before the actual</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417540" y="1999920"/>
                <a:ext cx="20850829" cy="9155455"/>
              </a:xfrm>
              <a:prstGeom prst="rect">
                <a:avLst/>
              </a:prstGeom>
              <a:blipFill>
                <a:blip r:embed="rId4"/>
                <a:stretch>
                  <a:fillRect l="-1199" r="-585" b="-2264"/>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61CEE03A-E3D0-4C7A-B52D-213035FD9C8F}"/>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4105F6BC-A4A5-40B3-A152-86BA3970389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7" name="图片 6">
              <a:extLst>
                <a:ext uri="{FF2B5EF4-FFF2-40B4-BE49-F238E27FC236}">
                  <a16:creationId xmlns:a16="http://schemas.microsoft.com/office/drawing/2014/main" id="{46120610-40EF-4893-9AD1-855865E0A47D}"/>
                </a:ext>
              </a:extLst>
            </p:cNvPr>
            <p:cNvPicPr>
              <a:picLocks noChangeAspect="1"/>
            </p:cNvPicPr>
            <p:nvPr/>
          </p:nvPicPr>
          <p:blipFill>
            <a:blip r:embed="rId5"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5895660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3"/>
          <a:stretch>
            <a:fillRect/>
          </a:stretch>
        </p:blipFill>
        <p:spPr>
          <a:xfrm>
            <a:off x="1376349" y="2350940"/>
            <a:ext cx="21010590" cy="4310210"/>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622445" y="2114773"/>
                <a:ext cx="20850829" cy="4310219"/>
              </a:xfrm>
              <a:prstGeom prst="rect">
                <a:avLst/>
              </a:prstGeom>
            </p:spPr>
            <p:txBody>
              <a:bodyPr wrap="square">
                <a:spAutoFit/>
              </a:bodyPr>
              <a:lstStyle/>
              <a:p>
                <a:pPr indent="355600">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date of graduation,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they</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which</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may include a graduation party, a class photo, a congratulation card and so on. In a word, it is worthwhile to make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our</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your</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graduation perfectly memorable and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impressively</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impressive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622445" y="2114773"/>
                <a:ext cx="20850829" cy="4310219"/>
              </a:xfrm>
              <a:prstGeom prst="rect">
                <a:avLst/>
              </a:prstGeom>
              <a:blipFill>
                <a:blip r:embed="rId4"/>
                <a:stretch>
                  <a:fillRect l="-1169" r="-1111"/>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AEF9124C-900B-4F19-BE51-D5F313CEFD8C}"/>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B6DA182B-7F0D-4CF6-913F-DDC35ED75FA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7" name="图片 6">
              <a:extLst>
                <a:ext uri="{FF2B5EF4-FFF2-40B4-BE49-F238E27FC236}">
                  <a16:creationId xmlns:a16="http://schemas.microsoft.com/office/drawing/2014/main" id="{F1F7E67D-FAB7-4C03-B6C6-55C60D9FA78E}"/>
                </a:ext>
              </a:extLst>
            </p:cNvPr>
            <p:cNvPicPr>
              <a:picLocks noChangeAspect="1"/>
            </p:cNvPicPr>
            <p:nvPr/>
          </p:nvPicPr>
          <p:blipFill>
            <a:blip r:embed="rId5"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7067774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150652"/>
            <a:ext cx="21170352" cy="9113649"/>
          </a:xfrm>
          <a:prstGeom prst="rect">
            <a:avLst/>
          </a:prstGeom>
        </p:spPr>
        <p:txBody>
          <a:bodyPr wrap="square">
            <a:spAutoFit/>
          </a:bodyPr>
          <a:lstStyle/>
          <a:p>
            <a:pPr indent="355600"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 new school year is around corner, so I need to buy something to my children and myself. Therefore, yesterday’s afternoon I took them to a shoe store to buying some new shoes. My youngest kids wanted a pair of sports shoes and thus we bought one pair. My older son needed a pair of casual shoes for school and we were found some on sale. The first pair which he tried on was a little small, so he put on other pair and they fitted him perfectly. My daughter wanted beauty dress shoes and she got some high heels. I, myself, bought some boots because my old ones were wearing out.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DD1F070C-6092-4A84-8C3A-74D26BFDD130}"/>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9BE9C5F-FB6A-43F8-AF5D-A0C835159E6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54779536-80DA-4772-A52B-46171A155DD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01815231"/>
      </p:ext>
    </p:extLst>
  </p:cSld>
  <p:clrMapOvr>
    <a:masterClrMapping/>
  </p:clrMapOvr>
  <p:transition>
    <p:pull di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3"/>
          <a:stretch>
            <a:fillRect/>
          </a:stretch>
        </p:blipFill>
        <p:spPr>
          <a:xfrm>
            <a:off x="1301938" y="2608446"/>
            <a:ext cx="21010590" cy="7973786"/>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622089" y="2556694"/>
                <a:ext cx="20850829" cy="7666971"/>
              </a:xfrm>
              <a:prstGeom prst="rect">
                <a:avLst/>
              </a:prstGeom>
            </p:spPr>
            <p:txBody>
              <a:bodyPr wrap="square">
                <a:spAutoFit/>
              </a:bodyPr>
              <a:lstStyle/>
              <a:p>
                <a:pPr indent="355600">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答案</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new school year is around </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the</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corner, so I need to buy something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to</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for</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my children and myself. Therefore,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yesterday’s</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yesterday</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afternoon I took them to a shoe store to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buying</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buy</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some new shoes. My youngest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kids</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kid</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wanted a pair of sports shoes and thus we bought one pair. My older son needed a pair of casual shoes for school and we </a:t>
                </a:r>
                <a:r>
                  <a:rPr lang="en-US" altLang="zh-CN" sz="4400" strike="sngStrike"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were</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found some on sale. The first pair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which</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that</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he tried on was a little small, so he put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622089" y="2556694"/>
                <a:ext cx="20850829" cy="7666971"/>
              </a:xfrm>
              <a:prstGeom prst="rect">
                <a:avLst/>
              </a:prstGeom>
              <a:blipFill>
                <a:blip r:embed="rId4"/>
                <a:stretch>
                  <a:fillRect l="-1169" r="-1052" b="-159"/>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63D34CF8-72D4-4991-B867-6183CEA71760}"/>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6DEACA3F-23B6-41C8-80B8-83D7CA7A2BB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7" name="图片 6">
              <a:extLst>
                <a:ext uri="{FF2B5EF4-FFF2-40B4-BE49-F238E27FC236}">
                  <a16:creationId xmlns:a16="http://schemas.microsoft.com/office/drawing/2014/main" id="{D61E680B-31C6-4FD4-A722-2807BF1050B8}"/>
                </a:ext>
              </a:extLst>
            </p:cNvPr>
            <p:cNvPicPr>
              <a:picLocks noChangeAspect="1"/>
            </p:cNvPicPr>
            <p:nvPr/>
          </p:nvPicPr>
          <p:blipFill>
            <a:blip r:embed="rId5"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3108880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3"/>
          <a:stretch>
            <a:fillRect/>
          </a:stretch>
        </p:blipFill>
        <p:spPr>
          <a:xfrm>
            <a:off x="1352731" y="2253114"/>
            <a:ext cx="21010590" cy="4408036"/>
          </a:xfrm>
          <a:prstGeom prst="rect">
            <a:avLst/>
          </a:prstGeom>
        </p:spPr>
      </p:pic>
      <mc:AlternateContent xmlns:mc="http://schemas.openxmlformats.org/markup-compatibility/2006" xmlns:a14="http://schemas.microsoft.com/office/drawing/2010/main">
        <mc:Choice Requires="a14">
          <p:sp>
            <p:nvSpPr>
              <p:cNvPr id="11" name="矩形 10">
                <a:extLst>
                  <a:ext uri="{FF2B5EF4-FFF2-40B4-BE49-F238E27FC236}">
                    <a16:creationId xmlns:a16="http://schemas.microsoft.com/office/drawing/2014/main" id="{8B9204FA-9E7C-4F61-BA97-DFA5CBCCC003}"/>
                  </a:ext>
                </a:extLst>
              </p:cNvPr>
              <p:cNvSpPr/>
              <p:nvPr/>
            </p:nvSpPr>
            <p:spPr>
              <a:xfrm>
                <a:off x="1512492" y="1999920"/>
                <a:ext cx="20850829" cy="4956037"/>
              </a:xfrm>
              <a:prstGeom prst="rect">
                <a:avLst/>
              </a:prstGeom>
            </p:spPr>
            <p:txBody>
              <a:bodyPr wrap="square">
                <a:spAutoFit/>
              </a:bodyPr>
              <a:lstStyle/>
              <a:p>
                <a:pPr indent="355600">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on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other</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another</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pair and they fitted him perfectly. My daughter wanted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beauty</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beautiful</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dress shoes and she got some high heels. I, myself, bought some boots because my old ones were </a:t>
                </a:r>
                <a:r>
                  <a:rPr lang="en-US" altLang="zh-CN" sz="4400" u="sng" dirty="0">
                    <a:solidFill>
                      <a:srgbClr val="A50021"/>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wearing</a:t>
                </a:r>
                <a14:m>
                  <m:oMath xmlns:m="http://schemas.openxmlformats.org/officeDocument/2006/math">
                    <m:limLow>
                      <m:limLowPr>
                        <m:ctrlPr>
                          <a:rPr lang="zh-CN" altLang="zh-CN" sz="4400" i="1">
                            <a:solidFill>
                              <a:srgbClr val="A50021"/>
                            </a:solidFill>
                            <a:latin typeface="Cambria Math" panose="02040503050406030204" pitchFamily="18" charset="0"/>
                            <a:ea typeface="Cambria Math" panose="02040503050406030204" pitchFamily="18" charset="0"/>
                            <a:cs typeface="Times New Roman" panose="02020603050405020304" pitchFamily="18" charset="0"/>
                          </a:rPr>
                        </m:ctrlPr>
                      </m:limLowPr>
                      <m:e>
                        <m:r>
                          <a:rPr lang="en-US" altLang="zh-CN" sz="4400" i="1">
                            <a:solidFill>
                              <a:srgbClr val="A50021"/>
                            </a:solidFill>
                            <a:latin typeface="Cambria Math" panose="02040503050406030204" pitchFamily="18" charset="0"/>
                            <a:ea typeface="NEU-B4-S92" panose="02020503000000020003" pitchFamily="18" charset="-122"/>
                            <a:cs typeface="Times New Roman" panose="02020603050405020304" pitchFamily="18" charset="0"/>
                          </a:rPr>
                          <m:t> </m:t>
                        </m:r>
                      </m:e>
                      <m:lim>
                        <m:r>
                          <m:rPr>
                            <m:sty m:val="p"/>
                          </m:rPr>
                          <a:rPr lang="en-US" altLang="zh-CN" sz="4400">
                            <a:solidFill>
                              <a:srgbClr val="A50021"/>
                            </a:solidFill>
                            <a:latin typeface="Cambria Math" panose="02040503050406030204" pitchFamily="18" charset="0"/>
                            <a:ea typeface="NEU-B4-S92" panose="02020503000000020003" pitchFamily="18" charset="-122"/>
                            <a:cs typeface="Times New Roman" panose="02020603050405020304" pitchFamily="18" charset="0"/>
                          </a:rPr>
                          <m:t>worn</m:t>
                        </m:r>
                      </m:lim>
                    </m:limLow>
                  </m:oMath>
                </a14:m>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out.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mc:Choice>
        <mc:Fallback xmlns="">
          <p:sp>
            <p:nvSpPr>
              <p:cNvPr id="11" name="矩形 10">
                <a:extLst>
                  <a:ext uri="{FF2B5EF4-FFF2-40B4-BE49-F238E27FC236}">
                    <a16:creationId xmlns:a16="http://schemas.microsoft.com/office/drawing/2014/main" id="{8B9204FA-9E7C-4F61-BA97-DFA5CBCCC003}"/>
                  </a:ext>
                </a:extLst>
              </p:cNvPr>
              <p:cNvSpPr>
                <a:spLocks noRot="1" noChangeAspect="1" noMove="1" noResize="1" noEditPoints="1" noAdjustHandles="1" noChangeArrowheads="1" noChangeShapeType="1" noTextEdit="1"/>
              </p:cNvSpPr>
              <p:nvPr/>
            </p:nvSpPr>
            <p:spPr>
              <a:xfrm>
                <a:off x="1512492" y="1999920"/>
                <a:ext cx="20850829" cy="4956037"/>
              </a:xfrm>
              <a:prstGeom prst="rect">
                <a:avLst/>
              </a:prstGeom>
              <a:blipFill>
                <a:blip r:embed="rId4"/>
                <a:stretch>
                  <a:fillRect l="-1169"/>
                </a:stretch>
              </a:blipFill>
            </p:spPr>
            <p:txBody>
              <a:bodyPr/>
              <a:lstStyle/>
              <a:p>
                <a:r>
                  <a:rPr lang="zh-CN" altLang="en-US">
                    <a:noFill/>
                  </a:rPr>
                  <a:t> </a:t>
                </a:r>
              </a:p>
            </p:txBody>
          </p:sp>
        </mc:Fallback>
      </mc:AlternateContent>
      <p:grpSp>
        <p:nvGrpSpPr>
          <p:cNvPr id="5" name="组合 4">
            <a:extLst>
              <a:ext uri="{FF2B5EF4-FFF2-40B4-BE49-F238E27FC236}">
                <a16:creationId xmlns:a16="http://schemas.microsoft.com/office/drawing/2014/main" id="{A97A48C9-6C2D-41C1-837F-F379D1CFB54B}"/>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9361ED09-F651-4C38-9558-F0DEF33E66D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7" name="图片 6">
              <a:extLst>
                <a:ext uri="{FF2B5EF4-FFF2-40B4-BE49-F238E27FC236}">
                  <a16:creationId xmlns:a16="http://schemas.microsoft.com/office/drawing/2014/main" id="{94D63324-6334-4118-ACD9-F9CE2528AA63}"/>
                </a:ext>
              </a:extLst>
            </p:cNvPr>
            <p:cNvPicPr>
              <a:picLocks noChangeAspect="1"/>
            </p:cNvPicPr>
            <p:nvPr/>
          </p:nvPicPr>
          <p:blipFill>
            <a:blip r:embed="rId5"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2490105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1"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4154</TotalTime>
  <Words>3733</Words>
  <Application>Microsoft Office PowerPoint</Application>
  <PresentationFormat>自定义</PresentationFormat>
  <Paragraphs>179</Paragraphs>
  <Slides>46</Slides>
  <Notes>8</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46</vt:i4>
      </vt:variant>
    </vt:vector>
  </HeadingPairs>
  <TitlesOfParts>
    <vt:vector size="55" baseType="lpstr">
      <vt:lpstr>NEU-B4-S92</vt:lpstr>
      <vt:lpstr>方正粗黑宋简体</vt:lpstr>
      <vt:lpstr>华文行楷</vt:lpstr>
      <vt:lpstr>微软雅黑</vt:lpstr>
      <vt:lpstr>Arial</vt:lpstr>
      <vt:lpstr>Calibri</vt:lpstr>
      <vt:lpstr>Cambria Math</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620</cp:revision>
  <dcterms:created xsi:type="dcterms:W3CDTF">2016-01-31T01:38:40Z</dcterms:created>
  <dcterms:modified xsi:type="dcterms:W3CDTF">2019-11-04T07:34:27Z</dcterms:modified>
</cp:coreProperties>
</file>