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58" r:id="rId4"/>
    <p:sldId id="260" r:id="rId5"/>
    <p:sldId id="265" r:id="rId6"/>
    <p:sldId id="266" r:id="rId7"/>
    <p:sldId id="261" r:id="rId8"/>
    <p:sldId id="262" r:id="rId9"/>
    <p:sldId id="263" r:id="rId10"/>
    <p:sldId id="264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1" Type="http://schemas.openxmlformats.org/officeDocument/2006/relationships/package" Target="../embeddings/Document1.docx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package" Target="../embeddings/Document4.docx"/><Relationship Id="rId4" Type="http://schemas.openxmlformats.org/officeDocument/2006/relationships/image" Target="../media/image3.emf"/><Relationship Id="rId3" Type="http://schemas.openxmlformats.org/officeDocument/2006/relationships/package" Target="../embeddings/Document3.docx"/><Relationship Id="rId2" Type="http://schemas.openxmlformats.org/officeDocument/2006/relationships/image" Target="../media/image2.emf"/><Relationship Id="rId1" Type="http://schemas.openxmlformats.org/officeDocument/2006/relationships/package" Target="../embeddings/Document2.docx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package" Target="../embeddings/Document5.docx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package" Target="../embeddings/Document6.docx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2.emf"/><Relationship Id="rId3" Type="http://schemas.openxmlformats.org/officeDocument/2006/relationships/package" Target="../embeddings/Document8.docx"/><Relationship Id="rId2" Type="http://schemas.openxmlformats.org/officeDocument/2006/relationships/image" Target="../media/image11.emf"/><Relationship Id="rId1" Type="http://schemas.openxmlformats.org/officeDocument/2006/relationships/package" Target="../embeddings/Document7.docx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3.emf"/><Relationship Id="rId1" Type="http://schemas.openxmlformats.org/officeDocument/2006/relationships/package" Target="../embeddings/Document9.docx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4.emf"/><Relationship Id="rId1" Type="http://schemas.openxmlformats.org/officeDocument/2006/relationships/package" Target="../embeddings/Document10.doc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zh-CN"/>
              <a:t>功率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2705" y="55880"/>
            <a:ext cx="8329930" cy="5688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1.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功率</a:t>
            </a:r>
            <a:endParaRPr lang="zh-CN" altLang="zh-CN" sz="3200" kern="100" dirty="0">
              <a:latin typeface="Times New Roman"/>
              <a:ea typeface="微软雅黑"/>
              <a:cs typeface="Times New Roman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(1)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定义：功</a:t>
            </a:r>
            <a:r>
              <a:rPr lang="en-US" altLang="zh-CN" sz="3200" i="1" kern="100" dirty="0">
                <a:latin typeface="Times New Roman"/>
                <a:ea typeface="微软雅黑"/>
                <a:cs typeface="Courier New"/>
              </a:rPr>
              <a:t>W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与完成这些功所</a:t>
            </a:r>
            <a:r>
              <a:rPr lang="zh-CN" altLang="zh-CN" sz="3200" kern="100" dirty="0" smtClean="0">
                <a:latin typeface="Times New Roman"/>
                <a:ea typeface="微软雅黑"/>
                <a:cs typeface="Times New Roman"/>
              </a:rPr>
              <a:t>用</a:t>
            </a:r>
            <a:r>
              <a:rPr lang="en-US" altLang="zh-CN" sz="3200" u="sng" kern="100" dirty="0" smtClean="0">
                <a:latin typeface="Times New Roman"/>
                <a:ea typeface="微软雅黑"/>
                <a:cs typeface="Times New Roman"/>
              </a:rPr>
              <a:t>            </a:t>
            </a:r>
            <a:r>
              <a:rPr lang="zh-CN" altLang="zh-CN" sz="3200" kern="100" dirty="0" smtClean="0">
                <a:latin typeface="Times New Roman"/>
                <a:ea typeface="微软雅黑"/>
                <a:cs typeface="Times New Roman"/>
              </a:rPr>
              <a:t>的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比值，公式</a:t>
            </a:r>
            <a:r>
              <a:rPr lang="en-US" altLang="zh-CN" sz="3200" i="1" kern="100" dirty="0">
                <a:latin typeface="Times New Roman"/>
                <a:ea typeface="微软雅黑"/>
                <a:cs typeface="Courier New"/>
              </a:rPr>
              <a:t>P</a:t>
            </a:r>
            <a:r>
              <a:rPr lang="zh-CN" altLang="zh-CN" sz="3200" kern="100" dirty="0" smtClean="0">
                <a:latin typeface="Times New Roman"/>
                <a:ea typeface="微软雅黑"/>
                <a:cs typeface="Times New Roman"/>
              </a:rPr>
              <a:t>＝</a:t>
            </a:r>
            <a:endParaRPr lang="zh-CN" altLang="zh-CN" sz="3200" kern="100" dirty="0" smtClean="0">
              <a:latin typeface="Times New Roman"/>
              <a:ea typeface="微软雅黑"/>
              <a:cs typeface="Times New Roman"/>
            </a:endParaRPr>
          </a:p>
          <a:p>
            <a:pPr algn="just" defTabSz="-635">
              <a:lnSpc>
                <a:spcPct val="87000"/>
              </a:lnSpc>
              <a:spcAft>
                <a:spcPts val="0"/>
              </a:spcAft>
              <a:tabLst>
                <a:tab pos="2070735" algn="l"/>
              </a:tabLst>
            </a:pPr>
            <a:endParaRPr lang="zh-CN" altLang="zh-CN" sz="3600" u="sng" kern="100" dirty="0" smtClean="0">
              <a:latin typeface="Times New Roman"/>
              <a:ea typeface="微软雅黑"/>
              <a:cs typeface="Times New Roman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单位</a:t>
            </a:r>
            <a:r>
              <a:rPr lang="zh-CN" altLang="zh-CN" sz="3200" kern="100" dirty="0" smtClean="0">
                <a:latin typeface="Times New Roman"/>
                <a:ea typeface="微软雅黑"/>
                <a:cs typeface="Times New Roman"/>
              </a:rPr>
              <a:t>：</a:t>
            </a:r>
            <a:r>
              <a:rPr lang="en-US" altLang="zh-CN" sz="3200" u="sng" kern="100" dirty="0" smtClean="0">
                <a:latin typeface="Times New Roman"/>
                <a:ea typeface="微软雅黑"/>
                <a:cs typeface="Times New Roman"/>
              </a:rPr>
              <a:t>          </a:t>
            </a:r>
            <a:r>
              <a:rPr lang="zh-CN" altLang="zh-CN" sz="3200" kern="100" dirty="0" smtClean="0">
                <a:latin typeface="Times New Roman"/>
                <a:ea typeface="微软雅黑"/>
                <a:cs typeface="Times New Roman"/>
              </a:rPr>
              <a:t>，简称</a:t>
            </a:r>
            <a:r>
              <a:rPr lang="en-US" altLang="zh-CN" sz="3200" u="sng" kern="100" dirty="0" smtClean="0">
                <a:latin typeface="Times New Roman"/>
                <a:ea typeface="微软雅黑"/>
                <a:cs typeface="Times New Roman"/>
              </a:rPr>
              <a:t>      </a:t>
            </a:r>
            <a:r>
              <a:rPr lang="zh-CN" altLang="zh-CN" sz="3200" kern="100" dirty="0" smtClean="0">
                <a:latin typeface="Times New Roman"/>
                <a:ea typeface="微软雅黑"/>
                <a:cs typeface="Times New Roman"/>
              </a:rPr>
              <a:t>，符号</a:t>
            </a:r>
            <a:r>
              <a:rPr lang="en-US" altLang="zh-CN" sz="3200" i="1" u="sng" kern="100" dirty="0" smtClean="0">
                <a:latin typeface="Times New Roman"/>
                <a:ea typeface="微软雅黑"/>
                <a:cs typeface="Courier New"/>
              </a:rPr>
              <a:t>     </a:t>
            </a:r>
            <a:r>
              <a:rPr lang="en-US" altLang="zh-CN" sz="3200" kern="100" dirty="0" smtClean="0">
                <a:latin typeface="Times New Roman"/>
                <a:ea typeface="微软雅黑"/>
                <a:cs typeface="Courier New"/>
              </a:rPr>
              <a:t>.</a:t>
            </a:r>
            <a:endParaRPr lang="en-US" altLang="zh-CN" sz="3200" kern="100" dirty="0" smtClean="0">
              <a:latin typeface="Times New Roman"/>
              <a:ea typeface="微软雅黑"/>
              <a:cs typeface="Courier New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(2)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意义：功率是表示物体</a:t>
            </a:r>
            <a:r>
              <a:rPr lang="zh-CN" altLang="zh-CN" sz="3200" kern="100" dirty="0" smtClean="0">
                <a:latin typeface="Times New Roman"/>
                <a:ea typeface="微软雅黑"/>
                <a:cs typeface="Times New Roman"/>
              </a:rPr>
              <a:t>做功</a:t>
            </a:r>
            <a:r>
              <a:rPr lang="en-US" altLang="zh-CN" sz="3200" u="sng" kern="100" dirty="0" smtClean="0">
                <a:latin typeface="Times New Roman"/>
                <a:ea typeface="微软雅黑"/>
                <a:cs typeface="Times New Roman"/>
              </a:rPr>
              <a:t>         </a:t>
            </a:r>
            <a:r>
              <a:rPr lang="zh-CN" altLang="zh-CN" sz="3200" kern="100" dirty="0" smtClean="0">
                <a:latin typeface="Times New Roman"/>
                <a:ea typeface="微软雅黑"/>
                <a:cs typeface="Times New Roman"/>
              </a:rPr>
              <a:t>的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物理量</a:t>
            </a: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.</a:t>
            </a:r>
            <a:endParaRPr lang="en-US" altLang="zh-CN" sz="3200" kern="100" dirty="0">
              <a:latin typeface="Times New Roman"/>
              <a:ea typeface="微软雅黑"/>
              <a:cs typeface="Courier New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(3)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普适性：此公式是功率的定义式，适用于任何情况下功率的计算</a:t>
            </a: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.</a:t>
            </a:r>
            <a:endParaRPr lang="en-US" altLang="zh-CN" sz="3200" kern="100" dirty="0">
              <a:effectLst/>
              <a:latin typeface="Times New Roman"/>
              <a:ea typeface="微软雅黑"/>
              <a:cs typeface="Courier New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507990" y="3481705"/>
            <a:ext cx="1141095" cy="613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zh-CN" sz="3200" kern="100" dirty="0" smtClean="0">
                <a:solidFill>
                  <a:srgbClr val="0070C0"/>
                </a:solidFill>
                <a:latin typeface="Times New Roman"/>
                <a:ea typeface="微软雅黑"/>
                <a:cs typeface="Times New Roman"/>
              </a:rPr>
              <a:t>快慢</a:t>
            </a:r>
            <a:endParaRPr lang="zh-CN" altLang="zh-CN" sz="3200" kern="100" dirty="0" smtClean="0">
              <a:solidFill>
                <a:srgbClr val="0070C0"/>
              </a:solidFill>
              <a:latin typeface="Times New Roman"/>
              <a:ea typeface="微软雅黑"/>
              <a:cs typeface="Times New Roman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851895" y="744875"/>
            <a:ext cx="1264920" cy="7010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zh-CN" sz="3735" kern="100" dirty="0">
                <a:solidFill>
                  <a:srgbClr val="0070C0"/>
                </a:solidFill>
                <a:latin typeface="Times New Roman"/>
                <a:ea typeface="微软雅黑"/>
                <a:cs typeface="Times New Roman"/>
              </a:rPr>
              <a:t>时间</a:t>
            </a:r>
            <a:r>
              <a:rPr lang="en-US" altLang="zh-CN" sz="3735" i="1" kern="100" dirty="0">
                <a:solidFill>
                  <a:srgbClr val="0070C0"/>
                </a:solidFill>
                <a:latin typeface="Times New Roman"/>
                <a:ea typeface="微软雅黑"/>
                <a:cs typeface="Courier New"/>
              </a:rPr>
              <a:t>t</a:t>
            </a:r>
            <a:endParaRPr lang="zh-CN" altLang="zh-CN" sz="3735" kern="100" dirty="0">
              <a:solidFill>
                <a:srgbClr val="0070C0"/>
              </a:solidFill>
              <a:latin typeface="Times New Roman"/>
              <a:ea typeface="微软雅黑"/>
              <a:cs typeface="Times New Roman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464304" y="2720959"/>
            <a:ext cx="1132840" cy="7010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zh-CN" sz="3735" kern="100" dirty="0">
                <a:solidFill>
                  <a:srgbClr val="0070C0"/>
                </a:solidFill>
                <a:latin typeface="Times New Roman"/>
                <a:ea typeface="微软雅黑"/>
                <a:cs typeface="Times New Roman"/>
              </a:rPr>
              <a:t>瓦特</a:t>
            </a:r>
            <a:endParaRPr lang="zh-CN" altLang="zh-CN" sz="3735" kern="100" dirty="0">
              <a:solidFill>
                <a:srgbClr val="0070C0"/>
              </a:solidFill>
              <a:latin typeface="Times New Roman"/>
              <a:ea typeface="微软雅黑"/>
              <a:cs typeface="Times New Roman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89417" y="2704449"/>
            <a:ext cx="657860" cy="7010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zh-CN" sz="3735" kern="100" dirty="0">
                <a:solidFill>
                  <a:srgbClr val="0070C0"/>
                </a:solidFill>
                <a:latin typeface="Times New Roman"/>
                <a:ea typeface="微软雅黑"/>
                <a:cs typeface="Times New Roman"/>
              </a:rPr>
              <a:t>瓦</a:t>
            </a:r>
            <a:endParaRPr lang="zh-CN" altLang="zh-CN" sz="3735" kern="100" dirty="0">
              <a:solidFill>
                <a:srgbClr val="0070C0"/>
              </a:solidFill>
              <a:latin typeface="Times New Roman"/>
              <a:ea typeface="微软雅黑"/>
              <a:cs typeface="Times New Roman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401932" y="2740227"/>
            <a:ext cx="578485" cy="661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3735" i="1" kern="100" dirty="0">
                <a:solidFill>
                  <a:srgbClr val="0070C0"/>
                </a:solidFill>
                <a:latin typeface="Times New Roman"/>
                <a:ea typeface="微软雅黑"/>
                <a:cs typeface="Courier New"/>
              </a:rPr>
              <a:t>W</a:t>
            </a:r>
            <a:endParaRPr lang="en-US" altLang="zh-CN" sz="3735" i="1" kern="100" dirty="0">
              <a:solidFill>
                <a:srgbClr val="0070C0"/>
              </a:solidFill>
              <a:latin typeface="Times New Roman"/>
              <a:ea typeface="微软雅黑"/>
              <a:cs typeface="Courier New"/>
            </a:endParaRPr>
          </a:p>
        </p:txBody>
      </p:sp>
      <p:graphicFrame>
        <p:nvGraphicFramePr>
          <p:cNvPr id="13" name="对象 12"/>
          <p:cNvGraphicFramePr>
            <a:graphicFrameLocks noChangeAspect="1"/>
          </p:cNvGraphicFramePr>
          <p:nvPr/>
        </p:nvGraphicFramePr>
        <p:xfrm>
          <a:off x="1648785" y="1474860"/>
          <a:ext cx="6858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58" name="文档" r:id="rId1" imgW="522605" imgH="1048385" progId="Word.Document.12">
                  <p:embed/>
                </p:oleObj>
              </mc:Choice>
              <mc:Fallback>
                <p:oleObj name="文档" r:id="rId1" imgW="522605" imgH="1048385" progId="Word.Document.12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8785" y="1474860"/>
                        <a:ext cx="6858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20" y="257810"/>
            <a:ext cx="9486265" cy="5434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3335" kern="100" dirty="0">
                <a:latin typeface="Times New Roman"/>
                <a:ea typeface="微软雅黑"/>
                <a:cs typeface="Times New Roman"/>
              </a:rPr>
              <a:t>功率与速度的关系：</a:t>
            </a:r>
            <a:r>
              <a:rPr lang="en-US" altLang="zh-CN" sz="3335" i="1" kern="100" dirty="0">
                <a:latin typeface="Times New Roman"/>
                <a:ea typeface="微软雅黑"/>
                <a:cs typeface="Courier New"/>
              </a:rPr>
              <a:t>P</a:t>
            </a:r>
            <a:r>
              <a:rPr lang="zh-CN" altLang="zh-CN" sz="3335" kern="100" dirty="0" smtClean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335" i="1" u="sng" kern="100" dirty="0" smtClean="0">
                <a:latin typeface="Times New Roman"/>
                <a:ea typeface="微软雅黑"/>
                <a:cs typeface="Courier New"/>
              </a:rPr>
              <a:t>    </a:t>
            </a:r>
            <a:r>
              <a:rPr lang="en-US" altLang="zh-CN" sz="3335" kern="100" dirty="0" smtClean="0">
                <a:latin typeface="Times New Roman"/>
                <a:ea typeface="微软雅黑"/>
                <a:cs typeface="Courier New"/>
              </a:rPr>
              <a:t>(</a:t>
            </a:r>
            <a:r>
              <a:rPr lang="zh-CN" altLang="zh-CN" sz="3335" kern="100" dirty="0">
                <a:latin typeface="Times New Roman"/>
                <a:ea typeface="微软雅黑"/>
                <a:cs typeface="Times New Roman"/>
              </a:rPr>
              <a:t>当</a:t>
            </a:r>
            <a:r>
              <a:rPr lang="en-US" altLang="zh-CN" sz="3335" i="1" kern="100" dirty="0">
                <a:latin typeface="Times New Roman"/>
                <a:ea typeface="微软雅黑"/>
                <a:cs typeface="Courier New"/>
              </a:rPr>
              <a:t>F</a:t>
            </a:r>
            <a:r>
              <a:rPr lang="zh-CN" altLang="zh-CN" sz="3335" kern="100" dirty="0">
                <a:latin typeface="Times New Roman"/>
                <a:ea typeface="微软雅黑"/>
                <a:cs typeface="Times New Roman"/>
              </a:rPr>
              <a:t>与</a:t>
            </a:r>
            <a:r>
              <a:rPr lang="en-US" altLang="zh-CN" sz="3335" i="1" kern="100" dirty="0">
                <a:latin typeface="Book Antiqua"/>
                <a:ea typeface="微软雅黑"/>
                <a:cs typeface="Times New Roman"/>
              </a:rPr>
              <a:t>v</a:t>
            </a:r>
            <a:r>
              <a:rPr lang="zh-CN" altLang="zh-CN" sz="3335" kern="100" dirty="0">
                <a:latin typeface="Times New Roman"/>
                <a:ea typeface="微软雅黑"/>
                <a:cs typeface="Times New Roman"/>
              </a:rPr>
              <a:t>有夹角</a:t>
            </a:r>
            <a:r>
              <a:rPr lang="en-US" altLang="zh-CN" sz="3335" i="1" kern="100" dirty="0">
                <a:latin typeface="Times New Roman"/>
                <a:ea typeface="微软雅黑"/>
                <a:cs typeface="Courier New"/>
              </a:rPr>
              <a:t>α</a:t>
            </a:r>
            <a:r>
              <a:rPr lang="zh-CN" altLang="zh-CN" sz="3335" kern="100" dirty="0">
                <a:latin typeface="Times New Roman"/>
                <a:ea typeface="微软雅黑"/>
                <a:cs typeface="Times New Roman"/>
              </a:rPr>
              <a:t>时，</a:t>
            </a:r>
            <a:r>
              <a:rPr lang="en-US" altLang="zh-CN" sz="3335" i="1" kern="100" dirty="0">
                <a:latin typeface="Times New Roman"/>
                <a:ea typeface="微软雅黑"/>
                <a:cs typeface="Courier New"/>
              </a:rPr>
              <a:t>P</a:t>
            </a:r>
            <a:r>
              <a:rPr lang="zh-CN" altLang="zh-CN" sz="3335" kern="100" dirty="0" smtClean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335" i="1" u="sng" kern="100" dirty="0" smtClean="0">
                <a:latin typeface="Times New Roman"/>
                <a:ea typeface="微软雅黑"/>
                <a:cs typeface="Courier New"/>
              </a:rPr>
              <a:t>              </a:t>
            </a:r>
            <a:r>
              <a:rPr lang="en-US" altLang="zh-CN" sz="3335" kern="100" dirty="0" smtClean="0">
                <a:latin typeface="Times New Roman"/>
                <a:ea typeface="微软雅黑"/>
                <a:cs typeface="Courier New"/>
              </a:rPr>
              <a:t>)</a:t>
            </a:r>
            <a:endParaRPr lang="zh-CN" altLang="zh-CN" sz="3335" kern="100" dirty="0">
              <a:latin typeface="宋体"/>
              <a:cs typeface="Courier New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3335" kern="100" dirty="0">
                <a:latin typeface="Times New Roman"/>
                <a:ea typeface="微软雅黑"/>
                <a:cs typeface="Courier New"/>
              </a:rPr>
              <a:t>2.</a:t>
            </a:r>
            <a:r>
              <a:rPr lang="zh-CN" altLang="zh-CN" sz="3335" kern="100" dirty="0">
                <a:latin typeface="Times New Roman"/>
                <a:ea typeface="微软雅黑"/>
                <a:cs typeface="Times New Roman"/>
              </a:rPr>
              <a:t>三个量的制约关系：</a:t>
            </a:r>
            <a:r>
              <a:rPr lang="en-US" altLang="zh-CN" sz="3335" kern="100" dirty="0">
                <a:latin typeface="Times New Roman"/>
                <a:ea typeface="微软雅黑"/>
                <a:cs typeface="Courier New"/>
              </a:rPr>
              <a:t>(1)</a:t>
            </a:r>
            <a:r>
              <a:rPr lang="en-US" altLang="zh-CN" sz="3335" i="1" kern="100" dirty="0">
                <a:latin typeface="Times New Roman"/>
                <a:ea typeface="微软雅黑"/>
                <a:cs typeface="Courier New"/>
              </a:rPr>
              <a:t>P</a:t>
            </a:r>
            <a:r>
              <a:rPr lang="zh-CN" altLang="zh-CN" sz="3335" kern="100" dirty="0">
                <a:latin typeface="Times New Roman"/>
                <a:ea typeface="微软雅黑"/>
                <a:cs typeface="Times New Roman"/>
              </a:rPr>
              <a:t>一定时，</a:t>
            </a:r>
            <a:r>
              <a:rPr lang="en-US" altLang="zh-CN" sz="3335" i="1" kern="100" dirty="0">
                <a:latin typeface="Times New Roman"/>
                <a:ea typeface="微软雅黑"/>
                <a:cs typeface="Courier New"/>
              </a:rPr>
              <a:t>F</a:t>
            </a:r>
            <a:r>
              <a:rPr lang="zh-CN" altLang="zh-CN" sz="3335" kern="100" dirty="0">
                <a:latin typeface="Times New Roman"/>
                <a:ea typeface="微软雅黑"/>
                <a:cs typeface="Times New Roman"/>
              </a:rPr>
              <a:t>与</a:t>
            </a:r>
            <a:r>
              <a:rPr lang="en-US" altLang="zh-CN" sz="3335" i="1" kern="100" dirty="0">
                <a:latin typeface="Book Antiqua"/>
                <a:ea typeface="微软雅黑"/>
                <a:cs typeface="Times New Roman"/>
              </a:rPr>
              <a:t>v</a:t>
            </a:r>
            <a:r>
              <a:rPr lang="zh-CN" altLang="zh-CN" sz="3335" kern="100" dirty="0" smtClean="0">
                <a:latin typeface="Times New Roman"/>
                <a:ea typeface="微软雅黑"/>
                <a:cs typeface="Times New Roman"/>
              </a:rPr>
              <a:t>成</a:t>
            </a:r>
            <a:r>
              <a:rPr lang="en-US" altLang="zh-CN" sz="3335" u="sng" kern="100" dirty="0" smtClean="0">
                <a:latin typeface="Times New Roman"/>
                <a:ea typeface="微软雅黑"/>
                <a:cs typeface="Times New Roman"/>
              </a:rPr>
              <a:t>       </a:t>
            </a:r>
            <a:r>
              <a:rPr lang="zh-CN" altLang="zh-CN" sz="3335" kern="100" dirty="0" smtClean="0">
                <a:latin typeface="Times New Roman"/>
                <a:ea typeface="微软雅黑"/>
                <a:cs typeface="Times New Roman"/>
              </a:rPr>
              <a:t>，</a:t>
            </a:r>
            <a:r>
              <a:rPr lang="zh-CN" altLang="zh-CN" sz="3335" kern="100" dirty="0">
                <a:latin typeface="Times New Roman"/>
                <a:ea typeface="微软雅黑"/>
                <a:cs typeface="Times New Roman"/>
              </a:rPr>
              <a:t>如汽车上坡</a:t>
            </a:r>
            <a:r>
              <a:rPr lang="zh-CN" altLang="zh-CN" sz="3335" kern="100" dirty="0" smtClean="0">
                <a:latin typeface="Times New Roman"/>
                <a:ea typeface="微软雅黑"/>
                <a:cs typeface="Times New Roman"/>
              </a:rPr>
              <a:t>时</a:t>
            </a:r>
            <a:r>
              <a:rPr lang="en-US" altLang="zh-CN" sz="3335" u="sng" kern="100" dirty="0" smtClean="0">
                <a:latin typeface="Times New Roman"/>
                <a:ea typeface="微软雅黑"/>
                <a:cs typeface="Times New Roman"/>
              </a:rPr>
              <a:t>         </a:t>
            </a:r>
            <a:r>
              <a:rPr lang="zh-CN" altLang="zh-CN" sz="3335" kern="100" spc="-90" dirty="0" smtClean="0">
                <a:latin typeface="Times New Roman"/>
                <a:ea typeface="微软雅黑"/>
                <a:cs typeface="Times New Roman"/>
              </a:rPr>
              <a:t>速度</a:t>
            </a:r>
            <a:r>
              <a:rPr lang="zh-CN" altLang="zh-CN" sz="3335" kern="100" spc="-90" dirty="0">
                <a:latin typeface="Times New Roman"/>
                <a:ea typeface="微软雅黑"/>
                <a:cs typeface="Times New Roman"/>
              </a:rPr>
              <a:t>来增大牵引力</a:t>
            </a:r>
            <a:r>
              <a:rPr lang="en-US" altLang="zh-CN" sz="3335" kern="100" spc="-90" dirty="0">
                <a:latin typeface="Times New Roman"/>
                <a:ea typeface="微软雅黑"/>
                <a:cs typeface="Courier New"/>
              </a:rPr>
              <a:t>.(2)</a:t>
            </a:r>
            <a:r>
              <a:rPr lang="en-US" altLang="zh-CN" sz="3335" i="1" kern="100" spc="-90" dirty="0">
                <a:latin typeface="Book Antiqua"/>
                <a:ea typeface="微软雅黑"/>
                <a:cs typeface="Times New Roman"/>
              </a:rPr>
              <a:t>v</a:t>
            </a:r>
            <a:r>
              <a:rPr lang="zh-CN" altLang="zh-CN" sz="3335" kern="100" spc="-90" dirty="0">
                <a:latin typeface="Times New Roman"/>
                <a:ea typeface="微软雅黑"/>
                <a:cs typeface="Times New Roman"/>
              </a:rPr>
              <a:t>一定时，</a:t>
            </a:r>
            <a:r>
              <a:rPr lang="en-US" altLang="zh-CN" sz="3335" i="1" kern="100" spc="-90" dirty="0">
                <a:latin typeface="Times New Roman"/>
                <a:ea typeface="微软雅黑"/>
                <a:cs typeface="Courier New"/>
              </a:rPr>
              <a:t>F</a:t>
            </a:r>
            <a:r>
              <a:rPr lang="zh-CN" altLang="zh-CN" sz="3335" kern="100" spc="-90" dirty="0">
                <a:latin typeface="Times New Roman"/>
                <a:ea typeface="微软雅黑"/>
                <a:cs typeface="Times New Roman"/>
              </a:rPr>
              <a:t>与</a:t>
            </a:r>
            <a:r>
              <a:rPr lang="en-US" altLang="zh-CN" sz="3335" i="1" kern="100" spc="-90" dirty="0">
                <a:latin typeface="Times New Roman"/>
                <a:ea typeface="微软雅黑"/>
                <a:cs typeface="Courier New"/>
              </a:rPr>
              <a:t>P</a:t>
            </a:r>
            <a:r>
              <a:rPr lang="zh-CN" altLang="zh-CN" sz="3335" kern="100" spc="-90" dirty="0" smtClean="0">
                <a:latin typeface="Times New Roman"/>
                <a:ea typeface="微软雅黑"/>
                <a:cs typeface="Times New Roman"/>
              </a:rPr>
              <a:t>成</a:t>
            </a:r>
            <a:r>
              <a:rPr lang="en-US" altLang="zh-CN" sz="3335" u="sng" kern="100" dirty="0" smtClean="0">
                <a:latin typeface="Times New Roman"/>
                <a:ea typeface="微软雅黑"/>
                <a:cs typeface="Times New Roman"/>
              </a:rPr>
              <a:t>         </a:t>
            </a:r>
            <a:r>
              <a:rPr lang="zh-CN" altLang="zh-CN" sz="3335" kern="100" spc="-90" dirty="0" smtClean="0">
                <a:latin typeface="Times New Roman"/>
                <a:ea typeface="微软雅黑"/>
                <a:cs typeface="Times New Roman"/>
              </a:rPr>
              <a:t>，</a:t>
            </a:r>
            <a:r>
              <a:rPr lang="zh-CN" altLang="zh-CN" sz="3335" kern="100" spc="-90" dirty="0">
                <a:latin typeface="Times New Roman"/>
                <a:ea typeface="微软雅黑"/>
                <a:cs typeface="Times New Roman"/>
              </a:rPr>
              <a:t>如汽车速度不变时，加大油门可以增大牵引力</a:t>
            </a:r>
            <a:r>
              <a:rPr lang="en-US" altLang="zh-CN" sz="3335" kern="100" spc="-90" dirty="0">
                <a:latin typeface="Times New Roman"/>
                <a:ea typeface="微软雅黑"/>
                <a:cs typeface="Courier New"/>
              </a:rPr>
              <a:t>.(3)</a:t>
            </a:r>
            <a:r>
              <a:rPr lang="en-US" altLang="zh-CN" sz="3335" i="1" kern="100" spc="-90" dirty="0">
                <a:latin typeface="Times New Roman"/>
                <a:ea typeface="微软雅黑"/>
                <a:cs typeface="Courier New"/>
              </a:rPr>
              <a:t>F</a:t>
            </a:r>
            <a:r>
              <a:rPr lang="zh-CN" altLang="zh-CN" sz="3335" kern="100" spc="-90" dirty="0">
                <a:latin typeface="Times New Roman"/>
                <a:ea typeface="微软雅黑"/>
                <a:cs typeface="Times New Roman"/>
              </a:rPr>
              <a:t>一定时，</a:t>
            </a:r>
            <a:r>
              <a:rPr lang="en-US" altLang="zh-CN" sz="3335" i="1" kern="100" spc="-90" dirty="0">
                <a:latin typeface="Times New Roman"/>
                <a:ea typeface="微软雅黑"/>
                <a:cs typeface="Courier New"/>
              </a:rPr>
              <a:t>P</a:t>
            </a:r>
            <a:r>
              <a:rPr lang="zh-CN" altLang="zh-CN" sz="3335" kern="100" spc="-90" dirty="0">
                <a:latin typeface="Times New Roman"/>
                <a:ea typeface="微软雅黑"/>
                <a:cs typeface="Times New Roman"/>
              </a:rPr>
              <a:t>与</a:t>
            </a:r>
            <a:r>
              <a:rPr lang="en-US" altLang="zh-CN" sz="3335" i="1" kern="100" spc="-90" dirty="0">
                <a:latin typeface="Book Antiqua"/>
                <a:ea typeface="微软雅黑"/>
                <a:cs typeface="Times New Roman"/>
              </a:rPr>
              <a:t>v</a:t>
            </a:r>
            <a:r>
              <a:rPr lang="zh-CN" altLang="zh-CN" sz="3335" kern="100" dirty="0" smtClean="0">
                <a:latin typeface="Times New Roman"/>
                <a:ea typeface="微软雅黑"/>
                <a:cs typeface="Times New Roman"/>
              </a:rPr>
              <a:t>成</a:t>
            </a:r>
            <a:r>
              <a:rPr lang="en-US" altLang="zh-CN" sz="3335" u="sng" kern="100" dirty="0" smtClean="0">
                <a:latin typeface="Times New Roman"/>
                <a:ea typeface="微软雅黑"/>
                <a:cs typeface="Times New Roman"/>
              </a:rPr>
              <a:t>        </a:t>
            </a:r>
            <a:r>
              <a:rPr lang="zh-CN" altLang="zh-CN" sz="3335" kern="100" dirty="0" smtClean="0">
                <a:latin typeface="Times New Roman"/>
                <a:ea typeface="微软雅黑"/>
                <a:cs typeface="Times New Roman"/>
              </a:rPr>
              <a:t>，</a:t>
            </a:r>
            <a:r>
              <a:rPr lang="zh-CN" altLang="zh-CN" sz="3335" kern="100" dirty="0">
                <a:latin typeface="Times New Roman"/>
                <a:ea typeface="微软雅黑"/>
                <a:cs typeface="Times New Roman"/>
              </a:rPr>
              <a:t>如汽车匀加速行驶时，速度增大，功率也增大</a:t>
            </a:r>
            <a:r>
              <a:rPr lang="en-US" altLang="zh-CN" sz="3335" kern="100" dirty="0">
                <a:latin typeface="Times New Roman"/>
                <a:ea typeface="微软雅黑"/>
                <a:cs typeface="Courier New"/>
              </a:rPr>
              <a:t>.</a:t>
            </a:r>
            <a:endParaRPr lang="zh-CN" altLang="zh-CN" sz="3335" kern="100" dirty="0">
              <a:effectLst/>
              <a:latin typeface="宋体"/>
              <a:cs typeface="Courier New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592445" y="4100195"/>
            <a:ext cx="1186180" cy="636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zh-CN" sz="3335" kern="100" dirty="0" smtClean="0">
                <a:solidFill>
                  <a:srgbClr val="0070C0"/>
                </a:solidFill>
                <a:latin typeface="Times New Roman"/>
                <a:ea typeface="微软雅黑"/>
                <a:cs typeface="Times New Roman"/>
              </a:rPr>
              <a:t>正比</a:t>
            </a:r>
            <a:endParaRPr lang="zh-CN" altLang="en-US" sz="2400" dirty="0">
              <a:solidFill>
                <a:srgbClr val="0070C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12402" y="270799"/>
            <a:ext cx="673735" cy="7150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3335" i="1" kern="100" dirty="0" err="1">
                <a:solidFill>
                  <a:srgbClr val="0070C0"/>
                </a:solidFill>
                <a:latin typeface="Times New Roman"/>
                <a:ea typeface="微软雅黑"/>
                <a:cs typeface="Courier New"/>
              </a:rPr>
              <a:t>F</a:t>
            </a:r>
            <a:r>
              <a:rPr lang="en-US" altLang="zh-CN" sz="3335" i="1" kern="100" dirty="0" err="1">
                <a:solidFill>
                  <a:srgbClr val="0070C0"/>
                </a:solidFill>
                <a:latin typeface="Book Antiqua"/>
                <a:ea typeface="微软雅黑"/>
                <a:cs typeface="Times New Roman"/>
              </a:rPr>
              <a:t>v</a:t>
            </a:r>
            <a:endParaRPr lang="en-US" altLang="zh-CN" sz="3335" i="1" kern="100" dirty="0">
              <a:solidFill>
                <a:srgbClr val="0070C0"/>
              </a:solidFill>
              <a:latin typeface="Book Antiqua"/>
              <a:ea typeface="微软雅黑"/>
              <a:cs typeface="Times New Roman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98422" y="969934"/>
            <a:ext cx="1599565" cy="7150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3335" i="1" kern="100" dirty="0" err="1">
                <a:solidFill>
                  <a:srgbClr val="0070C0"/>
                </a:solidFill>
                <a:latin typeface="Times New Roman"/>
                <a:ea typeface="微软雅黑"/>
                <a:cs typeface="Courier New"/>
              </a:rPr>
              <a:t>F</a:t>
            </a:r>
            <a:r>
              <a:rPr lang="en-US" altLang="zh-CN" sz="3335" i="1" kern="100" dirty="0" err="1">
                <a:solidFill>
                  <a:srgbClr val="0070C0"/>
                </a:solidFill>
                <a:latin typeface="Book Antiqua"/>
                <a:ea typeface="微软雅黑"/>
                <a:cs typeface="Times New Roman"/>
              </a:rPr>
              <a:t>v</a:t>
            </a:r>
            <a:r>
              <a:rPr lang="en-US" altLang="zh-CN" sz="3335" kern="100" dirty="0" err="1">
                <a:solidFill>
                  <a:srgbClr val="0070C0"/>
                </a:solidFill>
                <a:latin typeface="Times New Roman"/>
                <a:ea typeface="微软雅黑"/>
                <a:cs typeface="Courier New"/>
              </a:rPr>
              <a:t>cos</a:t>
            </a:r>
            <a:r>
              <a:rPr lang="en-US" altLang="zh-CN" sz="3335" kern="100" dirty="0">
                <a:solidFill>
                  <a:srgbClr val="0070C0"/>
                </a:solidFill>
                <a:latin typeface="Times New Roman"/>
                <a:ea typeface="微软雅黑"/>
                <a:cs typeface="Courier New"/>
              </a:rPr>
              <a:t> </a:t>
            </a:r>
            <a:r>
              <a:rPr lang="en-US" altLang="zh-CN" sz="3335" i="1" kern="100" dirty="0">
                <a:solidFill>
                  <a:srgbClr val="0070C0"/>
                </a:solidFill>
                <a:latin typeface="Times New Roman"/>
                <a:ea typeface="微软雅黑"/>
                <a:cs typeface="Courier New"/>
              </a:rPr>
              <a:t>α</a:t>
            </a:r>
            <a:endParaRPr lang="en-US" altLang="zh-CN" sz="3335" i="1" kern="100" dirty="0">
              <a:solidFill>
                <a:srgbClr val="0070C0"/>
              </a:solidFill>
              <a:latin typeface="Times New Roman"/>
              <a:ea typeface="微软雅黑"/>
              <a:cs typeface="Courier New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250780" y="1836444"/>
            <a:ext cx="1031240" cy="636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zh-CN" sz="3335" kern="100" dirty="0">
                <a:solidFill>
                  <a:srgbClr val="0070C0"/>
                </a:solidFill>
                <a:latin typeface="Times New Roman"/>
                <a:ea typeface="微软雅黑"/>
                <a:cs typeface="Times New Roman"/>
              </a:rPr>
              <a:t>反比</a:t>
            </a:r>
            <a:endParaRPr lang="zh-CN" altLang="zh-CN" sz="3335" kern="100" dirty="0">
              <a:solidFill>
                <a:srgbClr val="0070C0"/>
              </a:solidFill>
              <a:latin typeface="Times New Roman"/>
              <a:ea typeface="微软雅黑"/>
              <a:cs typeface="Times New Roman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639643" y="2593927"/>
            <a:ext cx="1031240" cy="636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zh-CN" sz="3335" kern="100" dirty="0">
                <a:solidFill>
                  <a:srgbClr val="0070C0"/>
                </a:solidFill>
                <a:latin typeface="Times New Roman"/>
                <a:ea typeface="微软雅黑"/>
                <a:cs typeface="Times New Roman"/>
              </a:rPr>
              <a:t>减小</a:t>
            </a:r>
            <a:endParaRPr lang="zh-CN" altLang="zh-CN" sz="3335" kern="100" dirty="0">
              <a:solidFill>
                <a:srgbClr val="0070C0"/>
              </a:solidFill>
              <a:latin typeface="Times New Roman"/>
              <a:ea typeface="微软雅黑"/>
              <a:cs typeface="Times New Roman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447099" y="3333903"/>
            <a:ext cx="1031240" cy="636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zh-CN" sz="3335" kern="100" dirty="0">
                <a:solidFill>
                  <a:srgbClr val="0070C0"/>
                </a:solidFill>
                <a:latin typeface="Times New Roman"/>
                <a:ea typeface="微软雅黑"/>
                <a:cs typeface="Times New Roman"/>
              </a:rPr>
              <a:t>正比</a:t>
            </a:r>
            <a:endParaRPr lang="zh-CN" altLang="zh-CN" sz="3335" kern="100" dirty="0">
              <a:solidFill>
                <a:srgbClr val="0070C0"/>
              </a:solidFill>
              <a:latin typeface="Times New Roman"/>
              <a:ea typeface="微软雅黑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92651" y="124553"/>
            <a:ext cx="9209917" cy="657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en-US" sz="3465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功率的计算</a:t>
            </a:r>
            <a:endParaRPr lang="zh-CN" altLang="zh-CN" sz="3465" b="1" i="1" kern="1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2405" y="689610"/>
            <a:ext cx="9762490" cy="2286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3200" b="1" kern="100" dirty="0" smtClean="0">
                <a:solidFill>
                  <a:srgbClr val="00B050"/>
                </a:solidFill>
                <a:latin typeface="Times New Roman"/>
                <a:ea typeface="微软雅黑"/>
                <a:cs typeface="Times New Roman"/>
              </a:rPr>
              <a:t>例</a:t>
            </a:r>
            <a:r>
              <a:rPr lang="en-US" altLang="zh-CN" sz="3200" b="1" kern="100" dirty="0" smtClean="0">
                <a:solidFill>
                  <a:srgbClr val="00B050"/>
                </a:solidFill>
                <a:latin typeface="Times New Roman"/>
                <a:ea typeface="微软雅黑"/>
                <a:cs typeface="Courier New"/>
              </a:rPr>
              <a:t>2</a:t>
            </a:r>
            <a:r>
              <a:rPr lang="zh-CN" altLang="zh-CN" sz="3200" kern="100" dirty="0" smtClean="0">
                <a:latin typeface="Times New Roman"/>
                <a:ea typeface="微软雅黑"/>
                <a:cs typeface="Times New Roman"/>
              </a:rPr>
              <a:t>　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质量</a:t>
            </a:r>
            <a:r>
              <a:rPr lang="en-US" altLang="zh-CN" sz="3200" i="1" kern="100" dirty="0">
                <a:latin typeface="Times New Roman"/>
                <a:ea typeface="微软雅黑"/>
                <a:cs typeface="Courier New"/>
              </a:rPr>
              <a:t>m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3 kg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的物体，在水平力</a:t>
            </a:r>
            <a:r>
              <a:rPr lang="en-US" altLang="zh-CN" sz="3200" i="1" kern="100" dirty="0">
                <a:latin typeface="Times New Roman"/>
                <a:ea typeface="微软雅黑"/>
                <a:cs typeface="Courier New"/>
              </a:rPr>
              <a:t>F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6 N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的作用下，在光滑水平面上从静止开始运动，运动时间</a:t>
            </a:r>
            <a:r>
              <a:rPr lang="en-US" altLang="zh-CN" sz="3200" i="1" kern="100" dirty="0">
                <a:latin typeface="Times New Roman"/>
                <a:ea typeface="微软雅黑"/>
                <a:cs typeface="Courier New"/>
              </a:rPr>
              <a:t>t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3 s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，求：</a:t>
            </a:r>
            <a:endParaRPr lang="zh-CN" altLang="zh-CN" sz="3200" kern="100" dirty="0">
              <a:latin typeface="宋体"/>
              <a:cs typeface="Courier New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(1)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力</a:t>
            </a:r>
            <a:r>
              <a:rPr lang="en-US" altLang="zh-CN" sz="3200" i="1" kern="100" dirty="0">
                <a:latin typeface="Times New Roman"/>
                <a:ea typeface="微软雅黑"/>
                <a:cs typeface="Courier New"/>
              </a:rPr>
              <a:t>F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在</a:t>
            </a:r>
            <a:r>
              <a:rPr lang="en-US" altLang="zh-CN" sz="3200" i="1" kern="100" dirty="0">
                <a:latin typeface="Times New Roman"/>
                <a:ea typeface="微软雅黑"/>
                <a:cs typeface="Courier New"/>
              </a:rPr>
              <a:t>t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3 s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内对物体所做功的平均功率</a:t>
            </a: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.</a:t>
            </a:r>
            <a:endParaRPr lang="zh-CN" altLang="zh-CN" sz="3200" kern="100" dirty="0">
              <a:effectLst/>
              <a:latin typeface="宋体"/>
              <a:cs typeface="Courier New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321604" y="2994157"/>
          <a:ext cx="103251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03" name="文档" r:id="rId1" imgW="7749540" imgH="763905" progId="Word.Document.12">
                  <p:embed/>
                </p:oleObj>
              </mc:Choice>
              <mc:Fallback>
                <p:oleObj name="文档" r:id="rId1" imgW="7749540" imgH="763905" progId="Word.Document.12">
                  <p:embed/>
                  <p:pic>
                    <p:nvPicPr>
                      <p:cNvPr id="0" name="图片 18440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604" y="2994157"/>
                        <a:ext cx="103251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321604" y="4043164"/>
          <a:ext cx="103251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04" name="文档" r:id="rId3" imgW="7749540" imgH="765175" progId="Word.Document.12">
                  <p:embed/>
                </p:oleObj>
              </mc:Choice>
              <mc:Fallback>
                <p:oleObj name="文档" r:id="rId3" imgW="7749540" imgH="765175" progId="Word.Document.12">
                  <p:embed/>
                  <p:pic>
                    <p:nvPicPr>
                      <p:cNvPr id="0" name="图片 18440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604" y="4043164"/>
                        <a:ext cx="103251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矩形 11"/>
          <p:cNvSpPr/>
          <p:nvPr/>
        </p:nvSpPr>
        <p:spPr>
          <a:xfrm>
            <a:off x="192651" y="4901671"/>
            <a:ext cx="11760000" cy="822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3 s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内力</a:t>
            </a:r>
            <a:r>
              <a:rPr lang="en-US" altLang="zh-CN" sz="3200" i="1" kern="100" dirty="0">
                <a:latin typeface="Times New Roman"/>
                <a:ea typeface="微软雅黑"/>
                <a:cs typeface="Courier New"/>
              </a:rPr>
              <a:t>F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所做的功：</a:t>
            </a:r>
            <a:r>
              <a:rPr lang="en-US" altLang="zh-CN" sz="3200" i="1" kern="100" dirty="0">
                <a:latin typeface="Times New Roman"/>
                <a:ea typeface="微软雅黑"/>
                <a:cs typeface="Courier New"/>
              </a:rPr>
              <a:t>W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200" i="1" kern="100" dirty="0" err="1">
                <a:latin typeface="Times New Roman"/>
                <a:ea typeface="微软雅黑"/>
                <a:cs typeface="Courier New"/>
              </a:rPr>
              <a:t>Fl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6</a:t>
            </a:r>
            <a:r>
              <a:rPr lang="en-US" altLang="zh-CN" sz="3200" kern="100" dirty="0">
                <a:latin typeface="宋体"/>
                <a:ea typeface="微软雅黑"/>
                <a:cs typeface="Times New Roman"/>
              </a:rPr>
              <a:t>×</a:t>
            </a: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9 J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54 J</a:t>
            </a:r>
            <a:endParaRPr lang="zh-CN" altLang="zh-CN" sz="1400" kern="100" dirty="0">
              <a:effectLst/>
              <a:latin typeface="宋体"/>
              <a:cs typeface="Courier New"/>
            </a:endParaRPr>
          </a:p>
        </p:txBody>
      </p:sp>
      <p:graphicFrame>
        <p:nvGraphicFramePr>
          <p:cNvPr id="13" name="对象 12"/>
          <p:cNvGraphicFramePr>
            <a:graphicFrameLocks noChangeAspect="1"/>
          </p:cNvGraphicFramePr>
          <p:nvPr/>
        </p:nvGraphicFramePr>
        <p:xfrm>
          <a:off x="321604" y="5793184"/>
          <a:ext cx="103251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05" name="文档" r:id="rId5" imgW="7749540" imgH="767080" progId="Word.Document.12">
                  <p:embed/>
                </p:oleObj>
              </mc:Choice>
              <mc:Fallback>
                <p:oleObj name="文档" r:id="rId5" imgW="7749540" imgH="767080" progId="Word.Document.12">
                  <p:embed/>
                  <p:pic>
                    <p:nvPicPr>
                      <p:cNvPr id="0" name="图片 18440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604" y="5793184"/>
                        <a:ext cx="103251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矩形 13"/>
          <p:cNvSpPr/>
          <p:nvPr/>
        </p:nvSpPr>
        <p:spPr>
          <a:xfrm>
            <a:off x="8353557" y="5825899"/>
            <a:ext cx="3215051" cy="822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3200" b="1" kern="100" dirty="0">
                <a:solidFill>
                  <a:srgbClr val="00B0F0"/>
                </a:solidFill>
                <a:latin typeface="Times New Roman"/>
                <a:ea typeface="微软雅黑"/>
                <a:cs typeface="Times New Roman"/>
              </a:rPr>
              <a:t>答案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　</a:t>
            </a:r>
            <a:r>
              <a:rPr lang="en-US" altLang="zh-CN" sz="3200" kern="100" dirty="0">
                <a:solidFill>
                  <a:srgbClr val="E46C0A"/>
                </a:solidFill>
                <a:latin typeface="Times New Roman"/>
                <a:ea typeface="微软雅黑"/>
                <a:cs typeface="Courier New"/>
              </a:rPr>
              <a:t>18 W</a:t>
            </a:r>
            <a:endParaRPr lang="zh-CN" altLang="zh-CN" sz="1400" kern="100" dirty="0">
              <a:effectLst/>
              <a:latin typeface="宋体"/>
              <a:cs typeface="Courier New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73380" y="1324610"/>
            <a:ext cx="7957185" cy="5219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(2)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在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3 s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末力</a:t>
            </a:r>
            <a:r>
              <a:rPr lang="en-US" altLang="zh-CN" sz="3735" i="1" kern="100" dirty="0">
                <a:latin typeface="Times New Roman"/>
                <a:ea typeface="微软雅黑"/>
                <a:cs typeface="Courier New"/>
              </a:rPr>
              <a:t>F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对物体做功的瞬时功率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.</a:t>
            </a:r>
            <a:endParaRPr lang="zh-CN" altLang="zh-CN" sz="3735" kern="100" dirty="0">
              <a:latin typeface="宋体"/>
              <a:cs typeface="Courier New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3735" b="1" kern="100" dirty="0">
                <a:solidFill>
                  <a:srgbClr val="00B0F0"/>
                </a:solidFill>
                <a:latin typeface="Times New Roman"/>
                <a:ea typeface="微软雅黑"/>
                <a:cs typeface="Times New Roman"/>
              </a:rPr>
              <a:t>解析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　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3 s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末物体的速度</a:t>
            </a:r>
            <a:endParaRPr lang="zh-CN" altLang="zh-CN" sz="3735" kern="100" dirty="0">
              <a:latin typeface="Times New Roman"/>
              <a:ea typeface="微软雅黑"/>
              <a:cs typeface="Times New Roman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3735" i="1" kern="100" dirty="0">
                <a:latin typeface="Book Antiqua"/>
                <a:ea typeface="微软雅黑"/>
                <a:cs typeface="Times New Roman"/>
              </a:rPr>
              <a:t>v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735" i="1" kern="100" dirty="0">
                <a:latin typeface="Times New Roman"/>
                <a:ea typeface="微软雅黑"/>
                <a:cs typeface="Courier New"/>
              </a:rPr>
              <a:t>at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2</a:t>
            </a:r>
            <a:r>
              <a:rPr lang="en-US" altLang="zh-CN" sz="3735" kern="100" dirty="0">
                <a:latin typeface="宋体"/>
                <a:ea typeface="微软雅黑"/>
                <a:cs typeface="Times New Roman"/>
              </a:rPr>
              <a:t>×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3 m</a:t>
            </a:r>
            <a:r>
              <a:rPr lang="en-US" altLang="zh-CN" sz="3735" kern="100" dirty="0">
                <a:latin typeface="IPAPANNEW"/>
                <a:ea typeface="微软雅黑"/>
                <a:cs typeface="Times New Roman"/>
              </a:rPr>
              <a:t>/s</a:t>
            </a:r>
            <a:r>
              <a:rPr lang="zh-CN" altLang="zh-CN" sz="3735" kern="100" dirty="0">
                <a:latin typeface="IPAPANNEW"/>
                <a:ea typeface="微软雅黑"/>
                <a:cs typeface="Times New Roman"/>
              </a:rPr>
              <a:t>＝</a:t>
            </a:r>
            <a:r>
              <a:rPr lang="en-US" altLang="zh-CN" sz="3735" kern="100" dirty="0">
                <a:latin typeface="IPAPANNEW"/>
                <a:ea typeface="微软雅黑"/>
                <a:cs typeface="Times New Roman"/>
              </a:rPr>
              <a:t>6 m/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s</a:t>
            </a:r>
            <a:endParaRPr lang="zh-CN" altLang="zh-CN" sz="3735" kern="100" dirty="0">
              <a:latin typeface="宋体"/>
              <a:cs typeface="Courier New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此时力</a:t>
            </a:r>
            <a:r>
              <a:rPr lang="en-US" altLang="zh-CN" sz="3735" i="1" kern="100" dirty="0">
                <a:latin typeface="Times New Roman"/>
                <a:ea typeface="微软雅黑"/>
                <a:cs typeface="Courier New"/>
              </a:rPr>
              <a:t>F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做功的瞬时功率</a:t>
            </a:r>
            <a:endParaRPr lang="zh-CN" altLang="zh-CN" sz="3735" kern="100" dirty="0">
              <a:latin typeface="Times New Roman"/>
              <a:ea typeface="微软雅黑"/>
              <a:cs typeface="Times New Roman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3735" i="1" kern="100" dirty="0">
                <a:latin typeface="Times New Roman"/>
                <a:ea typeface="微软雅黑"/>
                <a:cs typeface="Courier New"/>
              </a:rPr>
              <a:t>P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735" i="1" kern="100" dirty="0" err="1">
                <a:latin typeface="Times New Roman"/>
                <a:ea typeface="微软雅黑"/>
                <a:cs typeface="Courier New"/>
              </a:rPr>
              <a:t>F</a:t>
            </a:r>
            <a:r>
              <a:rPr lang="en-US" altLang="zh-CN" sz="3735" i="1" kern="100" dirty="0" err="1">
                <a:latin typeface="Book Antiqua"/>
                <a:ea typeface="微软雅黑"/>
                <a:cs typeface="Times New Roman"/>
              </a:rPr>
              <a:t>v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6</a:t>
            </a:r>
            <a:r>
              <a:rPr lang="en-US" altLang="zh-CN" sz="3735" kern="100" dirty="0">
                <a:latin typeface="宋体"/>
                <a:ea typeface="微软雅黑"/>
                <a:cs typeface="Times New Roman"/>
              </a:rPr>
              <a:t>×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6 W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36 W.</a:t>
            </a:r>
            <a:endParaRPr lang="zh-CN" altLang="zh-CN" sz="3735" kern="100" dirty="0">
              <a:latin typeface="宋体"/>
              <a:cs typeface="Courier New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3735" b="1" kern="100" dirty="0">
                <a:solidFill>
                  <a:srgbClr val="00B0F0"/>
                </a:solidFill>
                <a:latin typeface="Times New Roman"/>
                <a:ea typeface="微软雅黑"/>
                <a:cs typeface="Times New Roman"/>
              </a:rPr>
              <a:t>答案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　</a:t>
            </a:r>
            <a:r>
              <a:rPr lang="en-US" altLang="zh-CN" sz="3735" kern="100" dirty="0">
                <a:solidFill>
                  <a:srgbClr val="E46C0A"/>
                </a:solidFill>
                <a:latin typeface="Times New Roman"/>
                <a:ea typeface="微软雅黑"/>
                <a:cs typeface="Courier New"/>
              </a:rPr>
              <a:t>36 W</a:t>
            </a:r>
            <a:endParaRPr lang="zh-CN" altLang="zh-CN" sz="3735" kern="100" dirty="0">
              <a:effectLst/>
              <a:latin typeface="宋体"/>
              <a:cs typeface="Courier New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4"/>
          <p:cNvSpPr txBox="1">
            <a:spLocks noChangeArrowheads="1"/>
          </p:cNvSpPr>
          <p:nvPr/>
        </p:nvSpPr>
        <p:spPr bwMode="auto">
          <a:xfrm>
            <a:off x="355171" y="-52784"/>
            <a:ext cx="890918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3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indent="457200" defTabSz="720725">
              <a:lnSpc>
                <a:spcPct val="135000"/>
              </a:lnSpc>
              <a:defRPr sz="160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 defTabSz="720725" eaLnBrk="0" hangingPunct="0">
              <a:defRPr sz="1600">
                <a:latin typeface="Arial" pitchFamily="34" charset="0"/>
                <a:ea typeface="宋体" pitchFamily="2" charset="-122"/>
              </a:defRPr>
            </a:lvl2pPr>
            <a:lvl3pPr defTabSz="720725" eaLnBrk="0" hangingPunct="0">
              <a:defRPr sz="1600">
                <a:latin typeface="Arial" pitchFamily="34" charset="0"/>
                <a:ea typeface="宋体" pitchFamily="2" charset="-122"/>
              </a:defRPr>
            </a:lvl3pPr>
            <a:lvl4pPr defTabSz="720725" eaLnBrk="0" hangingPunct="0">
              <a:defRPr sz="1600">
                <a:latin typeface="Arial" pitchFamily="34" charset="0"/>
                <a:ea typeface="宋体" pitchFamily="2" charset="-122"/>
              </a:defRPr>
            </a:lvl4pPr>
            <a:lvl5pPr defTabSz="720725" eaLnBrk="0" hangingPunct="0">
              <a:defRPr sz="1600">
                <a:latin typeface="Arial" pitchFamily="34" charset="0"/>
                <a:ea typeface="宋体" pitchFamily="2" charset="-122"/>
              </a:defRPr>
            </a:lvl5pPr>
            <a:lvl6pPr defTabSz="720725" eaLnBrk="0" fontAlgn="base" hangingPunct="0">
              <a:spcBef>
                <a:spcPct val="0"/>
              </a:spcBef>
              <a:spcAft>
                <a:spcPct val="0"/>
              </a:spcAft>
              <a:defRPr sz="1600">
                <a:latin typeface="Arial" pitchFamily="34" charset="0"/>
                <a:ea typeface="宋体" pitchFamily="2" charset="-122"/>
              </a:defRPr>
            </a:lvl6pPr>
            <a:lvl7pPr defTabSz="720725" eaLnBrk="0" fontAlgn="base" hangingPunct="0">
              <a:spcBef>
                <a:spcPct val="0"/>
              </a:spcBef>
              <a:spcAft>
                <a:spcPct val="0"/>
              </a:spcAft>
              <a:defRPr sz="1600">
                <a:latin typeface="Arial" pitchFamily="34" charset="0"/>
                <a:ea typeface="宋体" pitchFamily="2" charset="-122"/>
              </a:defRPr>
            </a:lvl7pPr>
            <a:lvl8pPr defTabSz="720725" eaLnBrk="0" fontAlgn="base" hangingPunct="0">
              <a:spcBef>
                <a:spcPct val="0"/>
              </a:spcBef>
              <a:spcAft>
                <a:spcPct val="0"/>
              </a:spcAft>
              <a:defRPr sz="1600">
                <a:latin typeface="Arial" pitchFamily="34" charset="0"/>
                <a:ea typeface="宋体" pitchFamily="2" charset="-122"/>
              </a:defRPr>
            </a:lvl8pPr>
            <a:lvl9pPr defTabSz="720725" eaLnBrk="0" fontAlgn="base" hangingPunct="0">
              <a:spcBef>
                <a:spcPct val="0"/>
              </a:spcBef>
              <a:spcAft>
                <a:spcPct val="0"/>
              </a:spcAft>
              <a:defRPr sz="1600">
                <a:latin typeface="Arial" pitchFamily="34" charset="0"/>
                <a:ea typeface="宋体" pitchFamily="2" charset="-122"/>
              </a:defRPr>
            </a:lvl9pPr>
          </a:lstStyle>
          <a:p>
            <a:pPr indent="0"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3735" b="1" kern="100" dirty="0">
                <a:solidFill>
                  <a:schemeClr val="tx1"/>
                </a:solidFill>
                <a:cs typeface="Times New Roman"/>
              </a:rPr>
              <a:t>机车的两种启动方式</a:t>
            </a:r>
            <a:endParaRPr lang="zh-CN" altLang="zh-CN" sz="3735" b="1" kern="100" dirty="0">
              <a:solidFill>
                <a:schemeClr val="tx1"/>
              </a:solidFill>
              <a:effectLst/>
              <a:cs typeface="Courier New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5171" y="736932"/>
            <a:ext cx="11117427" cy="822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1.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机车以恒定功率启动的运动过程分析</a:t>
            </a:r>
            <a:endParaRPr lang="zh-CN" altLang="zh-CN" sz="3200" kern="100" dirty="0">
              <a:effectLst/>
              <a:latin typeface="宋体"/>
              <a:cs typeface="Courier New"/>
            </a:endParaRPr>
          </a:p>
        </p:txBody>
      </p:sp>
      <p:pic>
        <p:nvPicPr>
          <p:cNvPr id="177154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" y="1596390"/>
            <a:ext cx="8765540" cy="5056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381000" y="394970"/>
          <a:ext cx="9154160" cy="189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218" name="文档" r:id="rId1" imgW="8717280" imgH="1421130" progId="Word.Document.12">
                  <p:embed/>
                </p:oleObj>
              </mc:Choice>
              <mc:Fallback>
                <p:oleObj name="文档" r:id="rId1" imgW="8717280" imgH="1421130" progId="Word.Document.12">
                  <p:embed/>
                  <p:pic>
                    <p:nvPicPr>
                      <p:cNvPr id="0" name="图片 1782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394970"/>
                        <a:ext cx="9154160" cy="189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304165" y="5577840"/>
            <a:ext cx="8006715" cy="822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图</a:t>
            </a: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1</a:t>
            </a:r>
            <a:endParaRPr lang="zh-CN" altLang="zh-CN" sz="3200" kern="100" dirty="0">
              <a:effectLst/>
              <a:latin typeface="宋体"/>
              <a:cs typeface="Courier New"/>
            </a:endParaRPr>
          </a:p>
        </p:txBody>
      </p:sp>
      <p:pic>
        <p:nvPicPr>
          <p:cNvPr id="5" name="图片 4" descr="F:\2015赵瑊\同步\物理\人教必修2\word\A277.tif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467" y="2329703"/>
            <a:ext cx="3840427" cy="30829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39349" y="10716"/>
            <a:ext cx="11687901" cy="822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3200" kern="100" dirty="0">
                <a:latin typeface="Times New Roman"/>
                <a:ea typeface="微软雅黑"/>
                <a:cs typeface="Courier New"/>
              </a:rPr>
              <a:t>2.</a:t>
            </a:r>
            <a:r>
              <a:rPr lang="zh-CN" altLang="zh-CN" sz="3200" kern="100" dirty="0">
                <a:latin typeface="Times New Roman"/>
                <a:ea typeface="微软雅黑"/>
                <a:cs typeface="Times New Roman"/>
              </a:rPr>
              <a:t>机车以恒定加速度启动的运动过程分析</a:t>
            </a:r>
            <a:endParaRPr lang="zh-CN" altLang="zh-CN" sz="3200" kern="100" dirty="0">
              <a:effectLst/>
              <a:latin typeface="宋体"/>
              <a:cs typeface="Courier New"/>
            </a:endParaRPr>
          </a:p>
        </p:txBody>
      </p:sp>
      <p:pic>
        <p:nvPicPr>
          <p:cNvPr id="179202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80" y="836930"/>
            <a:ext cx="8976360" cy="5824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181610" y="113665"/>
          <a:ext cx="8737600" cy="351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0263" name="文档" r:id="rId1" imgW="8907780" imgH="2647315" progId="Word.Document.12">
                  <p:embed/>
                </p:oleObj>
              </mc:Choice>
              <mc:Fallback>
                <p:oleObj name="文档" r:id="rId1" imgW="8907780" imgH="2647315" progId="Word.Document.12">
                  <p:embed/>
                  <p:pic>
                    <p:nvPicPr>
                      <p:cNvPr id="0" name="图片 1802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610" y="113665"/>
                        <a:ext cx="8737600" cy="351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304165" y="5963285"/>
            <a:ext cx="7793355" cy="822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3200" kern="100" dirty="0" smtClean="0">
                <a:latin typeface="Times New Roman"/>
                <a:ea typeface="微软雅黑"/>
                <a:cs typeface="Times New Roman"/>
              </a:rPr>
              <a:t>图</a:t>
            </a:r>
            <a:r>
              <a:rPr lang="en-US" altLang="zh-CN" sz="3200" kern="100" dirty="0" smtClean="0">
                <a:latin typeface="Times New Roman"/>
                <a:ea typeface="微软雅黑"/>
                <a:cs typeface="Courier New"/>
              </a:rPr>
              <a:t>2</a:t>
            </a:r>
            <a:endParaRPr lang="zh-CN" altLang="zh-CN" sz="3200" kern="100" dirty="0">
              <a:effectLst/>
              <a:latin typeface="宋体"/>
              <a:cs typeface="Courier New"/>
            </a:endParaRPr>
          </a:p>
        </p:txBody>
      </p:sp>
      <p:pic>
        <p:nvPicPr>
          <p:cNvPr id="6" name="图片 5" descr="F:\2015赵瑊\同步\物理\人教必修2\word\A278.TIF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4616" y="3268477"/>
            <a:ext cx="3718348" cy="29849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1275" y="64770"/>
            <a:ext cx="9605010" cy="4572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en-US" sz="2800" b="1" kern="100" dirty="0" smtClean="0">
                <a:solidFill>
                  <a:srgbClr val="00B05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例</a:t>
            </a:r>
            <a:r>
              <a:rPr lang="en-US" altLang="zh-CN" sz="2800" b="1" kern="100" dirty="0" smtClean="0">
                <a:solidFill>
                  <a:srgbClr val="00B05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4</a:t>
            </a:r>
            <a:r>
              <a:rPr lang="zh-CN" altLang="zh-CN" sz="2800" kern="100" dirty="0" smtClean="0">
                <a:solidFill>
                  <a:srgbClr val="404040"/>
                </a:solidFill>
                <a:latin typeface="Times New Roman"/>
                <a:ea typeface="微软雅黑"/>
                <a:cs typeface="Times New Roman"/>
              </a:rPr>
              <a:t>　</a:t>
            </a:r>
            <a:r>
              <a:rPr lang="zh-CN" altLang="zh-CN" sz="2800" kern="100" dirty="0">
                <a:latin typeface="Times New Roman"/>
                <a:ea typeface="微软雅黑"/>
                <a:cs typeface="Times New Roman"/>
              </a:rPr>
              <a:t>在水平路面上运动的汽车的额定功率为</a:t>
            </a:r>
            <a:r>
              <a:rPr lang="en-US" altLang="zh-CN" sz="2800" kern="100" dirty="0">
                <a:latin typeface="Times New Roman"/>
                <a:ea typeface="微软雅黑"/>
                <a:cs typeface="Courier New"/>
              </a:rPr>
              <a:t>100 kW</a:t>
            </a:r>
            <a:r>
              <a:rPr lang="zh-CN" altLang="zh-CN" sz="2800" kern="100" dirty="0">
                <a:latin typeface="Times New Roman"/>
                <a:ea typeface="微软雅黑"/>
                <a:cs typeface="Times New Roman"/>
              </a:rPr>
              <a:t>，质量为</a:t>
            </a:r>
            <a:r>
              <a:rPr lang="en-US" altLang="zh-CN" sz="2800" kern="100" dirty="0">
                <a:latin typeface="Times New Roman"/>
                <a:ea typeface="微软雅黑"/>
                <a:cs typeface="Courier New"/>
              </a:rPr>
              <a:t>10 t</a:t>
            </a:r>
            <a:r>
              <a:rPr lang="zh-CN" altLang="zh-CN" sz="2800" kern="100" dirty="0">
                <a:latin typeface="Times New Roman"/>
                <a:ea typeface="微软雅黑"/>
                <a:cs typeface="Times New Roman"/>
              </a:rPr>
              <a:t>，设阻力恒定，且为车重的</a:t>
            </a:r>
            <a:r>
              <a:rPr lang="en-US" altLang="zh-CN" sz="2800" kern="100" dirty="0">
                <a:latin typeface="Times New Roman"/>
                <a:ea typeface="微软雅黑"/>
                <a:cs typeface="Courier New"/>
              </a:rPr>
              <a:t>0.1</a:t>
            </a:r>
            <a:r>
              <a:rPr lang="zh-CN" altLang="zh-CN" sz="2800" kern="100" dirty="0">
                <a:latin typeface="Times New Roman"/>
                <a:ea typeface="微软雅黑"/>
                <a:cs typeface="Times New Roman"/>
              </a:rPr>
              <a:t>倍</a:t>
            </a:r>
            <a:r>
              <a:rPr lang="en-US" altLang="zh-CN" sz="2800" kern="100" dirty="0">
                <a:latin typeface="Times New Roman"/>
                <a:ea typeface="微软雅黑"/>
                <a:cs typeface="Courier New"/>
              </a:rPr>
              <a:t>(</a:t>
            </a:r>
            <a:r>
              <a:rPr lang="en-US" altLang="zh-CN" sz="2800" i="1" kern="100" dirty="0">
                <a:latin typeface="Times New Roman"/>
                <a:ea typeface="微软雅黑"/>
                <a:cs typeface="Courier New"/>
              </a:rPr>
              <a:t>g</a:t>
            </a:r>
            <a:r>
              <a:rPr lang="zh-CN" altLang="zh-CN" sz="2800" kern="100" dirty="0">
                <a:latin typeface="Times New Roman"/>
                <a:ea typeface="微软雅黑"/>
                <a:cs typeface="Times New Roman"/>
              </a:rPr>
              <a:t>取</a:t>
            </a:r>
            <a:r>
              <a:rPr lang="en-US" altLang="zh-CN" sz="2800" kern="100" dirty="0">
                <a:latin typeface="Times New Roman"/>
                <a:ea typeface="微软雅黑"/>
                <a:cs typeface="Courier New"/>
              </a:rPr>
              <a:t>10 m/</a:t>
            </a:r>
            <a:r>
              <a:rPr lang="en-US" altLang="zh-CN" sz="2800" kern="100" dirty="0" err="1">
                <a:latin typeface="Times New Roman"/>
                <a:ea typeface="微软雅黑"/>
                <a:cs typeface="Courier New"/>
              </a:rPr>
              <a:t>s</a:t>
            </a:r>
            <a:r>
              <a:rPr lang="en-US" altLang="zh-CN" sz="2800" kern="100" baseline="30000" dirty="0" err="1">
                <a:latin typeface="Times New Roman"/>
                <a:ea typeface="微软雅黑"/>
                <a:cs typeface="Courier New"/>
              </a:rPr>
              <a:t>2</a:t>
            </a:r>
            <a:r>
              <a:rPr lang="en-US" altLang="zh-CN" sz="2800" kern="100" dirty="0">
                <a:latin typeface="Times New Roman"/>
                <a:ea typeface="微软雅黑"/>
                <a:cs typeface="Courier New"/>
              </a:rPr>
              <a:t>)</a:t>
            </a:r>
            <a:r>
              <a:rPr lang="zh-CN" altLang="zh-CN" sz="2800" kern="100" dirty="0">
                <a:latin typeface="Times New Roman"/>
                <a:ea typeface="微软雅黑"/>
                <a:cs typeface="Times New Roman"/>
              </a:rPr>
              <a:t>，求：</a:t>
            </a:r>
            <a:endParaRPr lang="zh-CN" altLang="zh-CN" sz="2800" kern="100" dirty="0">
              <a:latin typeface="宋体"/>
              <a:cs typeface="Courier New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800" kern="100" dirty="0">
                <a:latin typeface="Times New Roman"/>
                <a:ea typeface="微软雅黑"/>
                <a:cs typeface="Courier New"/>
              </a:rPr>
              <a:t>(1)</a:t>
            </a:r>
            <a:r>
              <a:rPr lang="zh-CN" altLang="zh-CN" sz="2800" kern="100" dirty="0">
                <a:latin typeface="Times New Roman"/>
                <a:ea typeface="微软雅黑"/>
                <a:cs typeface="Times New Roman"/>
              </a:rPr>
              <a:t>若汽车以</a:t>
            </a:r>
            <a:r>
              <a:rPr lang="en-US" altLang="zh-CN" sz="2800" kern="100" dirty="0">
                <a:latin typeface="Times New Roman"/>
                <a:ea typeface="微软雅黑"/>
                <a:cs typeface="Courier New"/>
              </a:rPr>
              <a:t>0.5 m/</a:t>
            </a:r>
            <a:r>
              <a:rPr lang="en-US" altLang="zh-CN" sz="2800" kern="100" dirty="0" err="1">
                <a:latin typeface="Times New Roman"/>
                <a:ea typeface="微软雅黑"/>
                <a:cs typeface="Courier New"/>
              </a:rPr>
              <a:t>s</a:t>
            </a:r>
            <a:r>
              <a:rPr lang="en-US" altLang="zh-CN" sz="2800" kern="100" baseline="30000" dirty="0" err="1">
                <a:latin typeface="Times New Roman"/>
                <a:ea typeface="微软雅黑"/>
                <a:cs typeface="Courier New"/>
              </a:rPr>
              <a:t>2</a:t>
            </a:r>
            <a:r>
              <a:rPr lang="zh-CN" altLang="zh-CN" sz="2800" kern="100" dirty="0">
                <a:latin typeface="Times New Roman"/>
                <a:ea typeface="微软雅黑"/>
                <a:cs typeface="Times New Roman"/>
              </a:rPr>
              <a:t>的加</a:t>
            </a:r>
            <a:r>
              <a:rPr lang="zh-CN" altLang="zh-CN" sz="2800" kern="100" spc="-90" dirty="0">
                <a:latin typeface="Times New Roman"/>
                <a:ea typeface="微软雅黑"/>
                <a:cs typeface="Times New Roman"/>
              </a:rPr>
              <a:t>速度从静止开始做匀加速直线运动，</a:t>
            </a:r>
            <a:r>
              <a:rPr lang="zh-CN" altLang="zh-CN" sz="2800" kern="100" dirty="0">
                <a:latin typeface="Times New Roman"/>
                <a:ea typeface="微软雅黑"/>
                <a:cs typeface="Times New Roman"/>
              </a:rPr>
              <a:t>汽车的功率如何变化？这一过程能维持多长时间？</a:t>
            </a:r>
            <a:endParaRPr lang="zh-CN" altLang="zh-CN" sz="2800" kern="100" dirty="0">
              <a:latin typeface="宋体"/>
              <a:cs typeface="Courier New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800" b="1" kern="100" dirty="0">
                <a:solidFill>
                  <a:srgbClr val="00B0F0"/>
                </a:solidFill>
                <a:latin typeface="Times New Roman"/>
                <a:ea typeface="微软雅黑"/>
                <a:cs typeface="Times New Roman"/>
              </a:rPr>
              <a:t>解析</a:t>
            </a:r>
            <a:r>
              <a:rPr lang="zh-CN" altLang="zh-CN" sz="2800" kern="100" dirty="0">
                <a:latin typeface="Times New Roman"/>
                <a:ea typeface="微软雅黑"/>
                <a:cs typeface="Times New Roman"/>
              </a:rPr>
              <a:t>　汽车从</a:t>
            </a:r>
            <a:r>
              <a:rPr lang="zh-CN" altLang="zh-CN" sz="2800" kern="100" spc="-90" dirty="0">
                <a:latin typeface="Times New Roman"/>
                <a:ea typeface="微软雅黑"/>
                <a:cs typeface="Times New Roman"/>
              </a:rPr>
              <a:t>静止开始做匀加速直线运动的过程中，</a:t>
            </a:r>
            <a:r>
              <a:rPr lang="en-US" altLang="zh-CN" sz="2800" i="1" kern="100" spc="-90" dirty="0" err="1">
                <a:latin typeface="Times New Roman"/>
                <a:ea typeface="微软雅黑"/>
                <a:cs typeface="Courier New"/>
              </a:rPr>
              <a:t>a</a:t>
            </a:r>
            <a:r>
              <a:rPr lang="en-US" altLang="zh-CN" sz="2800" kern="100" spc="-90" baseline="-25000" dirty="0" err="1">
                <a:latin typeface="Times New Roman"/>
                <a:ea typeface="微软雅黑"/>
                <a:cs typeface="Courier New"/>
              </a:rPr>
              <a:t>2</a:t>
            </a:r>
            <a:r>
              <a:rPr lang="zh-CN" altLang="zh-CN" sz="2800" kern="100" spc="-90" dirty="0">
                <a:latin typeface="Times New Roman"/>
                <a:ea typeface="微软雅黑"/>
                <a:cs typeface="Times New Roman"/>
              </a:rPr>
              <a:t>不变，则牵引力</a:t>
            </a:r>
            <a:r>
              <a:rPr lang="en-US" altLang="zh-CN" sz="2800" i="1" kern="100" spc="-90" dirty="0">
                <a:latin typeface="Times New Roman"/>
                <a:ea typeface="微软雅黑"/>
                <a:cs typeface="Courier New"/>
              </a:rPr>
              <a:t>F</a:t>
            </a:r>
            <a:r>
              <a:rPr lang="zh-CN" altLang="zh-CN" sz="2800" kern="100" spc="-90" dirty="0">
                <a:latin typeface="Times New Roman"/>
                <a:ea typeface="微软雅黑"/>
                <a:cs typeface="Times New Roman"/>
              </a:rPr>
              <a:t>不变，由</a:t>
            </a:r>
            <a:r>
              <a:rPr lang="en-US" altLang="zh-CN" sz="2800" i="1" kern="100" spc="-90" dirty="0">
                <a:latin typeface="Times New Roman"/>
                <a:ea typeface="微软雅黑"/>
                <a:cs typeface="Courier New"/>
              </a:rPr>
              <a:t>P</a:t>
            </a:r>
            <a:r>
              <a:rPr lang="zh-CN" altLang="zh-CN" sz="2800" kern="100" spc="-9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2800" i="1" kern="100" spc="-90" dirty="0" err="1">
                <a:latin typeface="Times New Roman"/>
                <a:ea typeface="微软雅黑"/>
                <a:cs typeface="Courier New"/>
              </a:rPr>
              <a:t>F</a:t>
            </a:r>
            <a:r>
              <a:rPr lang="en-US" altLang="zh-CN" sz="2800" i="1" kern="100" spc="-90" dirty="0" err="1">
                <a:latin typeface="Book Antiqua"/>
                <a:ea typeface="微软雅黑"/>
                <a:cs typeface="Times New Roman"/>
              </a:rPr>
              <a:t>v</a:t>
            </a:r>
            <a:r>
              <a:rPr lang="zh-CN" altLang="zh-CN" sz="2800" kern="100" spc="-90" dirty="0">
                <a:latin typeface="Times New Roman"/>
                <a:ea typeface="微软雅黑"/>
                <a:cs typeface="Times New Roman"/>
              </a:rPr>
              <a:t>知，</a:t>
            </a:r>
            <a:r>
              <a:rPr lang="en-US" altLang="zh-CN" sz="2800" i="1" kern="100" spc="-90" dirty="0">
                <a:latin typeface="Book Antiqua"/>
                <a:ea typeface="微软雅黑"/>
                <a:cs typeface="Times New Roman"/>
              </a:rPr>
              <a:t>v</a:t>
            </a:r>
            <a:r>
              <a:rPr lang="zh-CN" altLang="zh-CN" sz="2800" kern="100" spc="-90" dirty="0">
                <a:latin typeface="Times New Roman"/>
                <a:ea typeface="微软雅黑"/>
                <a:cs typeface="Times New Roman"/>
              </a:rPr>
              <a:t>变大，</a:t>
            </a:r>
            <a:r>
              <a:rPr lang="en-US" altLang="zh-CN" sz="2800" i="1" kern="100" spc="-90" dirty="0">
                <a:latin typeface="Times New Roman"/>
                <a:ea typeface="微软雅黑"/>
                <a:cs typeface="Courier New"/>
              </a:rPr>
              <a:t>P</a:t>
            </a:r>
            <a:r>
              <a:rPr lang="zh-CN" altLang="zh-CN" sz="2800" kern="100" spc="-90" dirty="0">
                <a:latin typeface="Times New Roman"/>
                <a:ea typeface="微软雅黑"/>
                <a:cs typeface="Times New Roman"/>
              </a:rPr>
              <a:t>也变大，当</a:t>
            </a:r>
            <a:r>
              <a:rPr lang="en-US" altLang="zh-CN" sz="2800" i="1" kern="100" spc="-90" dirty="0">
                <a:latin typeface="Times New Roman"/>
                <a:ea typeface="微软雅黑"/>
                <a:cs typeface="Courier New"/>
              </a:rPr>
              <a:t>P</a:t>
            </a:r>
            <a:r>
              <a:rPr lang="zh-CN" altLang="zh-CN" sz="2800" kern="100" spc="-9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2800" i="1" kern="100" spc="-90" dirty="0">
                <a:latin typeface="Times New Roman"/>
                <a:ea typeface="微软雅黑"/>
                <a:cs typeface="Courier New"/>
              </a:rPr>
              <a:t>P</a:t>
            </a:r>
            <a:r>
              <a:rPr lang="zh-CN" altLang="zh-CN" sz="2800" kern="100" spc="-90" baseline="-25000" dirty="0">
                <a:latin typeface="Times New Roman"/>
                <a:ea typeface="微软雅黑"/>
                <a:cs typeface="Times New Roman"/>
              </a:rPr>
              <a:t>额</a:t>
            </a:r>
            <a:r>
              <a:rPr lang="zh-CN" altLang="zh-CN" sz="2800" kern="100" spc="-90" dirty="0">
                <a:latin typeface="Times New Roman"/>
                <a:ea typeface="微软雅黑"/>
                <a:cs typeface="Times New Roman"/>
              </a:rPr>
              <a:t>时，</a:t>
            </a:r>
            <a:r>
              <a:rPr lang="zh-CN" altLang="zh-CN" sz="2800" kern="100" dirty="0">
                <a:latin typeface="Times New Roman"/>
                <a:ea typeface="微软雅黑"/>
                <a:cs typeface="Times New Roman"/>
              </a:rPr>
              <a:t>此过程结束</a:t>
            </a:r>
            <a:r>
              <a:rPr lang="en-US" altLang="zh-CN" sz="2800" kern="100" dirty="0">
                <a:latin typeface="Times New Roman"/>
                <a:ea typeface="微软雅黑"/>
                <a:cs typeface="Courier New"/>
              </a:rPr>
              <a:t>.</a:t>
            </a:r>
            <a:endParaRPr lang="zh-CN" altLang="zh-CN" sz="2800" kern="100" dirty="0">
              <a:effectLst/>
              <a:latin typeface="宋体"/>
              <a:cs typeface="Courier New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84560" y="548680"/>
            <a:ext cx="11617291" cy="946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3735" i="1" kern="100" dirty="0" err="1">
                <a:latin typeface="Times New Roman"/>
                <a:ea typeface="微软雅黑"/>
                <a:cs typeface="Courier New"/>
              </a:rPr>
              <a:t>F</a:t>
            </a:r>
            <a:r>
              <a:rPr lang="en-US" altLang="zh-CN" sz="3735" kern="100" baseline="-25000" dirty="0" err="1">
                <a:latin typeface="Times New Roman"/>
                <a:ea typeface="微软雅黑"/>
                <a:cs typeface="Courier New"/>
              </a:rPr>
              <a:t>2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735" i="1" kern="100" dirty="0" err="1">
                <a:latin typeface="Times New Roman"/>
                <a:ea typeface="微软雅黑"/>
                <a:cs typeface="Courier New"/>
              </a:rPr>
              <a:t>F</a:t>
            </a:r>
            <a:r>
              <a:rPr lang="en-US" altLang="zh-CN" sz="3735" kern="100" baseline="-25000" dirty="0" err="1">
                <a:latin typeface="Times New Roman"/>
                <a:ea typeface="微软雅黑"/>
                <a:cs typeface="Courier New"/>
              </a:rPr>
              <a:t>f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＋</a:t>
            </a:r>
            <a:r>
              <a:rPr lang="en-US" altLang="zh-CN" sz="3735" i="1" kern="100" dirty="0" err="1">
                <a:latin typeface="Times New Roman"/>
                <a:ea typeface="微软雅黑"/>
                <a:cs typeface="Courier New"/>
              </a:rPr>
              <a:t>ma</a:t>
            </a:r>
            <a:r>
              <a:rPr lang="en-US" altLang="zh-CN" sz="3735" kern="100" baseline="-25000" dirty="0" err="1">
                <a:latin typeface="Times New Roman"/>
                <a:ea typeface="微软雅黑"/>
                <a:cs typeface="Courier New"/>
              </a:rPr>
              <a:t>2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(0.1</a:t>
            </a:r>
            <a:r>
              <a:rPr lang="en-US" altLang="zh-CN" sz="3735" kern="100" dirty="0">
                <a:latin typeface="宋体"/>
                <a:ea typeface="微软雅黑"/>
                <a:cs typeface="Times New Roman"/>
              </a:rPr>
              <a:t>×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10</a:t>
            </a:r>
            <a:r>
              <a:rPr lang="en-US" altLang="zh-CN" sz="3735" kern="100" baseline="30000" dirty="0">
                <a:latin typeface="Times New Roman"/>
                <a:ea typeface="微软雅黑"/>
                <a:cs typeface="Courier New"/>
              </a:rPr>
              <a:t>4</a:t>
            </a:r>
            <a:r>
              <a:rPr lang="en-US" altLang="zh-CN" sz="3735" kern="100" dirty="0">
                <a:latin typeface="宋体"/>
                <a:ea typeface="微软雅黑"/>
                <a:cs typeface="Times New Roman"/>
              </a:rPr>
              <a:t>×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10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＋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10</a:t>
            </a:r>
            <a:r>
              <a:rPr lang="en-US" altLang="zh-CN" sz="3735" kern="100" baseline="30000" dirty="0">
                <a:latin typeface="Times New Roman"/>
                <a:ea typeface="微软雅黑"/>
                <a:cs typeface="Courier New"/>
              </a:rPr>
              <a:t>4</a:t>
            </a:r>
            <a:r>
              <a:rPr lang="en-US" altLang="zh-CN" sz="3735" kern="100" dirty="0">
                <a:latin typeface="宋体"/>
                <a:ea typeface="微软雅黑"/>
                <a:cs typeface="Times New Roman"/>
              </a:rPr>
              <a:t>×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0.5) N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1.5</a:t>
            </a:r>
            <a:r>
              <a:rPr lang="en-US" altLang="zh-CN" sz="3735" kern="100" dirty="0">
                <a:latin typeface="宋体"/>
                <a:ea typeface="微软雅黑"/>
                <a:cs typeface="Times New Roman"/>
              </a:rPr>
              <a:t>×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10</a:t>
            </a:r>
            <a:r>
              <a:rPr lang="en-US" altLang="zh-CN" sz="3735" kern="100" baseline="30000" dirty="0">
                <a:latin typeface="Times New Roman"/>
                <a:ea typeface="微软雅黑"/>
                <a:cs typeface="Courier New"/>
              </a:rPr>
              <a:t>4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 N</a:t>
            </a:r>
            <a:endParaRPr lang="zh-CN" altLang="zh-CN" sz="1400" kern="100" dirty="0">
              <a:effectLst/>
              <a:latin typeface="宋体"/>
              <a:cs typeface="Courier New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417149" y="1534553"/>
          <a:ext cx="8267700" cy="148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628" name="文档" r:id="rId1" imgW="6207125" imgH="1115060" progId="Word.Document.12">
                  <p:embed/>
                </p:oleObj>
              </mc:Choice>
              <mc:Fallback>
                <p:oleObj name="文档" r:id="rId1" imgW="6207125" imgH="1115060" progId="Word.Document.12">
                  <p:embed/>
                  <p:pic>
                    <p:nvPicPr>
                      <p:cNvPr id="0" name="图片 1246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149" y="1534553"/>
                        <a:ext cx="8267700" cy="148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417149" y="3224645"/>
          <a:ext cx="8267700" cy="166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629" name="文档" r:id="rId3" imgW="6207125" imgH="1253490" progId="Word.Document.12">
                  <p:embed/>
                </p:oleObj>
              </mc:Choice>
              <mc:Fallback>
                <p:oleObj name="文档" r:id="rId3" imgW="6207125" imgH="1253490" progId="Word.Document.12">
                  <p:embed/>
                  <p:pic>
                    <p:nvPicPr>
                      <p:cNvPr id="0" name="图片 1246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149" y="3224645"/>
                        <a:ext cx="8267700" cy="166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矩形 7"/>
          <p:cNvSpPr/>
          <p:nvPr/>
        </p:nvSpPr>
        <p:spPr>
          <a:xfrm>
            <a:off x="284560" y="4990937"/>
            <a:ext cx="11617291" cy="946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3735" b="1" kern="100" dirty="0">
                <a:solidFill>
                  <a:srgbClr val="00B0F0"/>
                </a:solidFill>
                <a:latin typeface="Times New Roman"/>
                <a:ea typeface="微软雅黑"/>
                <a:cs typeface="Times New Roman"/>
              </a:rPr>
              <a:t>答案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　</a:t>
            </a:r>
            <a:r>
              <a:rPr lang="zh-CN" altLang="zh-CN" sz="3735" kern="100" dirty="0">
                <a:solidFill>
                  <a:srgbClr val="E46C0A"/>
                </a:solidFill>
                <a:latin typeface="Times New Roman"/>
                <a:ea typeface="微软雅黑"/>
                <a:cs typeface="Times New Roman"/>
              </a:rPr>
              <a:t>功率逐渐变大　</a:t>
            </a:r>
            <a:r>
              <a:rPr lang="en-US" altLang="zh-CN" sz="3735" kern="100" dirty="0">
                <a:solidFill>
                  <a:srgbClr val="E46C0A"/>
                </a:solidFill>
                <a:latin typeface="Times New Roman"/>
                <a:ea typeface="微软雅黑"/>
                <a:cs typeface="Courier New"/>
              </a:rPr>
              <a:t>13.3 s</a:t>
            </a:r>
            <a:endParaRPr lang="zh-CN" altLang="zh-CN" sz="1400" kern="100" dirty="0">
              <a:effectLst/>
              <a:latin typeface="宋体"/>
              <a:cs typeface="Courier New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55575" y="212090"/>
            <a:ext cx="9583420" cy="5643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3465" kern="100" dirty="0">
                <a:latin typeface="Times New Roman"/>
                <a:ea typeface="微软雅黑"/>
                <a:cs typeface="Courier New"/>
              </a:rPr>
              <a:t>(2)</a:t>
            </a:r>
            <a:r>
              <a:rPr lang="zh-CN" altLang="zh-CN" sz="3465" kern="100" dirty="0">
                <a:latin typeface="Times New Roman"/>
                <a:ea typeface="微软雅黑"/>
                <a:cs typeface="Times New Roman"/>
              </a:rPr>
              <a:t>若汽车以不变的额定功率从静止启动，汽车的加速度如何变化？当汽车的加速度为</a:t>
            </a:r>
            <a:r>
              <a:rPr lang="en-US" altLang="zh-CN" sz="3465" kern="100" dirty="0">
                <a:latin typeface="Times New Roman"/>
                <a:ea typeface="微软雅黑"/>
                <a:cs typeface="Courier New"/>
              </a:rPr>
              <a:t>2 m/</a:t>
            </a:r>
            <a:r>
              <a:rPr lang="en-US" altLang="zh-CN" sz="3465" kern="100" dirty="0" err="1">
                <a:latin typeface="Times New Roman"/>
                <a:ea typeface="微软雅黑"/>
                <a:cs typeface="Courier New"/>
              </a:rPr>
              <a:t>s</a:t>
            </a:r>
            <a:r>
              <a:rPr lang="en-US" altLang="zh-CN" sz="3465" kern="100" baseline="30000" dirty="0" err="1">
                <a:latin typeface="Times New Roman"/>
                <a:ea typeface="微软雅黑"/>
                <a:cs typeface="Courier New"/>
              </a:rPr>
              <a:t>2</a:t>
            </a:r>
            <a:r>
              <a:rPr lang="zh-CN" altLang="zh-CN" sz="3465" kern="100" dirty="0">
                <a:latin typeface="Times New Roman"/>
                <a:ea typeface="微软雅黑"/>
                <a:cs typeface="Times New Roman"/>
              </a:rPr>
              <a:t>时，速度为多大？</a:t>
            </a:r>
            <a:endParaRPr lang="zh-CN" altLang="zh-CN" sz="3465" kern="100" dirty="0">
              <a:latin typeface="宋体"/>
              <a:cs typeface="Courier New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3465" b="1" kern="100" dirty="0">
                <a:solidFill>
                  <a:srgbClr val="00B0F0"/>
                </a:solidFill>
                <a:latin typeface="Times New Roman"/>
                <a:ea typeface="微软雅黑"/>
                <a:cs typeface="Times New Roman"/>
              </a:rPr>
              <a:t>解析</a:t>
            </a:r>
            <a:r>
              <a:rPr lang="zh-CN" altLang="zh-CN" sz="3465" kern="100" dirty="0">
                <a:latin typeface="Times New Roman"/>
                <a:ea typeface="微软雅黑"/>
                <a:cs typeface="Times New Roman"/>
              </a:rPr>
              <a:t>　汽车以不变的额定功率从静止启动，</a:t>
            </a:r>
            <a:r>
              <a:rPr lang="en-US" altLang="zh-CN" sz="3465" i="1" kern="100" dirty="0">
                <a:latin typeface="Book Antiqua"/>
                <a:ea typeface="微软雅黑"/>
                <a:cs typeface="Times New Roman"/>
              </a:rPr>
              <a:t>v</a:t>
            </a:r>
            <a:r>
              <a:rPr lang="zh-CN" altLang="zh-CN" sz="3465" kern="100" dirty="0">
                <a:latin typeface="Times New Roman"/>
                <a:ea typeface="微软雅黑"/>
                <a:cs typeface="Times New Roman"/>
              </a:rPr>
              <a:t>变大，由</a:t>
            </a:r>
            <a:r>
              <a:rPr lang="en-US" altLang="zh-CN" sz="3465" i="1" kern="100" dirty="0">
                <a:latin typeface="Times New Roman"/>
                <a:ea typeface="微软雅黑"/>
                <a:cs typeface="Courier New"/>
              </a:rPr>
              <a:t>P</a:t>
            </a:r>
            <a:r>
              <a:rPr lang="zh-CN" altLang="zh-CN" sz="3465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465" i="1" kern="100" dirty="0" err="1">
                <a:latin typeface="Times New Roman"/>
                <a:ea typeface="微软雅黑"/>
                <a:cs typeface="Courier New"/>
              </a:rPr>
              <a:t>F</a:t>
            </a:r>
            <a:r>
              <a:rPr lang="en-US" altLang="zh-CN" sz="3465" i="1" kern="100" dirty="0" err="1">
                <a:latin typeface="Book Antiqua"/>
                <a:ea typeface="微软雅黑"/>
                <a:cs typeface="Times New Roman"/>
              </a:rPr>
              <a:t>v</a:t>
            </a:r>
            <a:r>
              <a:rPr lang="zh-CN" altLang="zh-CN" sz="3465" kern="100" dirty="0">
                <a:latin typeface="Times New Roman"/>
                <a:ea typeface="微软雅黑"/>
                <a:cs typeface="Times New Roman"/>
              </a:rPr>
              <a:t>知，牵引力</a:t>
            </a:r>
            <a:r>
              <a:rPr lang="en-US" altLang="zh-CN" sz="3465" i="1" kern="100" dirty="0">
                <a:latin typeface="Times New Roman"/>
                <a:ea typeface="微软雅黑"/>
                <a:cs typeface="Courier New"/>
              </a:rPr>
              <a:t>F</a:t>
            </a:r>
            <a:r>
              <a:rPr lang="zh-CN" altLang="zh-CN" sz="3465" kern="100" dirty="0">
                <a:latin typeface="Times New Roman"/>
                <a:ea typeface="微软雅黑"/>
                <a:cs typeface="Times New Roman"/>
              </a:rPr>
              <a:t>减小，故汽车的加速度减小</a:t>
            </a:r>
            <a:r>
              <a:rPr lang="en-US" altLang="zh-CN" sz="3465" kern="100" dirty="0">
                <a:latin typeface="Times New Roman"/>
                <a:ea typeface="微软雅黑"/>
                <a:cs typeface="Courier New"/>
              </a:rPr>
              <a:t>.</a:t>
            </a:r>
            <a:r>
              <a:rPr lang="en-US" altLang="zh-CN" sz="3465" i="1" kern="100" dirty="0" err="1">
                <a:latin typeface="Times New Roman"/>
                <a:ea typeface="微软雅黑"/>
                <a:cs typeface="Courier New"/>
              </a:rPr>
              <a:t>F</a:t>
            </a:r>
            <a:r>
              <a:rPr lang="en-US" altLang="zh-CN" sz="3465" kern="100" baseline="-25000" dirty="0" err="1">
                <a:latin typeface="Times New Roman"/>
                <a:ea typeface="微软雅黑"/>
                <a:cs typeface="Courier New"/>
              </a:rPr>
              <a:t>3</a:t>
            </a:r>
            <a:r>
              <a:rPr lang="zh-CN" altLang="zh-CN" sz="3465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465" i="1" kern="100" dirty="0" err="1">
                <a:latin typeface="Times New Roman"/>
                <a:ea typeface="微软雅黑"/>
                <a:cs typeface="Courier New"/>
              </a:rPr>
              <a:t>F</a:t>
            </a:r>
            <a:r>
              <a:rPr lang="en-US" altLang="zh-CN" sz="3465" kern="100" baseline="-25000" dirty="0" err="1">
                <a:latin typeface="Times New Roman"/>
                <a:ea typeface="微软雅黑"/>
                <a:cs typeface="Courier New"/>
              </a:rPr>
              <a:t>f</a:t>
            </a:r>
            <a:r>
              <a:rPr lang="zh-CN" altLang="zh-CN" sz="3465" kern="100" dirty="0">
                <a:latin typeface="Times New Roman"/>
                <a:ea typeface="微软雅黑"/>
                <a:cs typeface="Times New Roman"/>
              </a:rPr>
              <a:t>＋</a:t>
            </a:r>
            <a:r>
              <a:rPr lang="en-US" altLang="zh-CN" sz="3465" i="1" kern="100" dirty="0" err="1">
                <a:latin typeface="Times New Roman"/>
                <a:ea typeface="微软雅黑"/>
                <a:cs typeface="Courier New"/>
              </a:rPr>
              <a:t>ma</a:t>
            </a:r>
            <a:r>
              <a:rPr lang="en-US" altLang="zh-CN" sz="3465" kern="100" baseline="-25000" dirty="0" err="1">
                <a:latin typeface="Times New Roman"/>
                <a:ea typeface="微软雅黑"/>
                <a:cs typeface="Courier New"/>
              </a:rPr>
              <a:t>3</a:t>
            </a:r>
            <a:r>
              <a:rPr lang="zh-CN" altLang="zh-CN" sz="3465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465" kern="100" dirty="0">
                <a:latin typeface="Times New Roman"/>
                <a:ea typeface="微软雅黑"/>
                <a:cs typeface="Courier New"/>
              </a:rPr>
              <a:t>(0.1</a:t>
            </a:r>
            <a:r>
              <a:rPr lang="en-US" altLang="zh-CN" sz="3465" kern="100" dirty="0">
                <a:latin typeface="宋体"/>
                <a:ea typeface="微软雅黑"/>
                <a:cs typeface="Times New Roman"/>
              </a:rPr>
              <a:t>×</a:t>
            </a:r>
            <a:r>
              <a:rPr lang="en-US" altLang="zh-CN" sz="3465" kern="100" dirty="0">
                <a:latin typeface="Times New Roman"/>
                <a:ea typeface="微软雅黑"/>
                <a:cs typeface="Courier New"/>
              </a:rPr>
              <a:t>10</a:t>
            </a:r>
            <a:r>
              <a:rPr lang="en-US" altLang="zh-CN" sz="3465" kern="100" baseline="30000" dirty="0">
                <a:latin typeface="Times New Roman"/>
                <a:ea typeface="微软雅黑"/>
                <a:cs typeface="Courier New"/>
              </a:rPr>
              <a:t>4</a:t>
            </a:r>
            <a:r>
              <a:rPr lang="en-US" altLang="zh-CN" sz="3465" kern="100" dirty="0">
                <a:latin typeface="宋体"/>
                <a:ea typeface="微软雅黑"/>
                <a:cs typeface="Times New Roman"/>
              </a:rPr>
              <a:t>×</a:t>
            </a:r>
            <a:r>
              <a:rPr lang="en-US" altLang="zh-CN" sz="3465" kern="100" dirty="0">
                <a:latin typeface="Times New Roman"/>
                <a:ea typeface="微软雅黑"/>
                <a:cs typeface="Courier New"/>
              </a:rPr>
              <a:t>10</a:t>
            </a:r>
            <a:r>
              <a:rPr lang="zh-CN" altLang="zh-CN" sz="3465" kern="100" dirty="0">
                <a:latin typeface="Times New Roman"/>
                <a:ea typeface="微软雅黑"/>
                <a:cs typeface="Times New Roman"/>
              </a:rPr>
              <a:t>＋</a:t>
            </a:r>
            <a:r>
              <a:rPr lang="en-US" altLang="zh-CN" sz="3465" kern="100" dirty="0">
                <a:latin typeface="Times New Roman"/>
                <a:ea typeface="微软雅黑"/>
                <a:cs typeface="Courier New"/>
              </a:rPr>
              <a:t>10</a:t>
            </a:r>
            <a:r>
              <a:rPr lang="en-US" altLang="zh-CN" sz="3465" kern="100" baseline="30000" dirty="0">
                <a:latin typeface="Times New Roman"/>
                <a:ea typeface="微软雅黑"/>
                <a:cs typeface="Courier New"/>
              </a:rPr>
              <a:t>4</a:t>
            </a:r>
            <a:r>
              <a:rPr lang="en-US" altLang="zh-CN" sz="3465" kern="100" dirty="0">
                <a:latin typeface="宋体"/>
                <a:ea typeface="微软雅黑"/>
                <a:cs typeface="Times New Roman"/>
              </a:rPr>
              <a:t>×</a:t>
            </a:r>
            <a:r>
              <a:rPr lang="en-US" altLang="zh-CN" sz="3465" kern="100" dirty="0">
                <a:latin typeface="Times New Roman"/>
                <a:ea typeface="微软雅黑"/>
                <a:cs typeface="Courier New"/>
              </a:rPr>
              <a:t>2) N</a:t>
            </a:r>
            <a:r>
              <a:rPr lang="zh-CN" altLang="zh-CN" sz="3465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465" kern="100" dirty="0">
                <a:latin typeface="Times New Roman"/>
                <a:ea typeface="微软雅黑"/>
                <a:cs typeface="Courier New"/>
              </a:rPr>
              <a:t>3</a:t>
            </a:r>
            <a:r>
              <a:rPr lang="en-US" altLang="zh-CN" sz="3465" kern="100" dirty="0">
                <a:latin typeface="宋体"/>
                <a:ea typeface="微软雅黑"/>
                <a:cs typeface="Times New Roman"/>
              </a:rPr>
              <a:t>×</a:t>
            </a:r>
            <a:r>
              <a:rPr lang="en-US" altLang="zh-CN" sz="3465" kern="100" dirty="0">
                <a:latin typeface="Times New Roman"/>
                <a:ea typeface="微软雅黑"/>
                <a:cs typeface="Courier New"/>
              </a:rPr>
              <a:t>10</a:t>
            </a:r>
            <a:r>
              <a:rPr lang="en-US" altLang="zh-CN" sz="3465" kern="100" baseline="30000" dirty="0">
                <a:latin typeface="Times New Roman"/>
                <a:ea typeface="微软雅黑"/>
                <a:cs typeface="Courier New"/>
              </a:rPr>
              <a:t>4</a:t>
            </a:r>
            <a:r>
              <a:rPr lang="en-US" altLang="zh-CN" sz="3465" kern="100" dirty="0">
                <a:latin typeface="Times New Roman"/>
                <a:ea typeface="微软雅黑"/>
                <a:cs typeface="Courier New"/>
              </a:rPr>
              <a:t> N</a:t>
            </a:r>
            <a:endParaRPr lang="zh-CN" altLang="zh-CN" sz="3465" kern="100" dirty="0">
              <a:effectLst/>
              <a:latin typeface="宋体"/>
              <a:cs typeface="Courier New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1846580" y="5248910"/>
          <a:ext cx="7332980" cy="1409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066" name="文档" r:id="rId1" imgW="6740525" imgH="1057275" progId="Word.Document.12">
                  <p:embed/>
                </p:oleObj>
              </mc:Choice>
              <mc:Fallback>
                <p:oleObj name="文档" r:id="rId1" imgW="6740525" imgH="1057275" progId="Word.Document.12">
                  <p:embed/>
                  <p:pic>
                    <p:nvPicPr>
                      <p:cNvPr id="0" name="图片 16906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6580" y="5248910"/>
                        <a:ext cx="7332980" cy="1409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4135" y="57785"/>
            <a:ext cx="9004300" cy="3510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(3)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汽车在运动过程中所能达到的最大速度的大小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.</a:t>
            </a:r>
            <a:endParaRPr lang="zh-CN" altLang="zh-CN" sz="3735" kern="100" dirty="0">
              <a:latin typeface="宋体"/>
              <a:cs typeface="Courier New"/>
            </a:endParaRPr>
          </a:p>
          <a:p>
            <a:pPr algn="just" defTabSz="-635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3735" b="1" kern="100" dirty="0">
                <a:solidFill>
                  <a:srgbClr val="00B0F0"/>
                </a:solidFill>
                <a:latin typeface="Times New Roman"/>
                <a:ea typeface="微软雅黑"/>
                <a:cs typeface="Times New Roman"/>
              </a:rPr>
              <a:t>解析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　当汽车速度最大时，</a:t>
            </a:r>
            <a:r>
              <a:rPr lang="en-US" altLang="zh-CN" sz="3735" i="1" kern="100" dirty="0" err="1">
                <a:latin typeface="Times New Roman"/>
                <a:ea typeface="微软雅黑"/>
                <a:cs typeface="Courier New"/>
              </a:rPr>
              <a:t>a</a:t>
            </a:r>
            <a:r>
              <a:rPr lang="en-US" altLang="zh-CN" sz="3735" kern="100" baseline="-25000" dirty="0" err="1">
                <a:latin typeface="Times New Roman"/>
                <a:ea typeface="微软雅黑"/>
                <a:cs typeface="Courier New"/>
              </a:rPr>
              <a:t>1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735" kern="100" dirty="0">
                <a:latin typeface="Times New Roman"/>
                <a:ea typeface="微软雅黑"/>
                <a:cs typeface="Courier New"/>
              </a:rPr>
              <a:t>0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，</a:t>
            </a:r>
            <a:r>
              <a:rPr lang="en-US" altLang="zh-CN" sz="3735" i="1" kern="100" dirty="0" err="1">
                <a:latin typeface="Times New Roman"/>
                <a:ea typeface="微软雅黑"/>
                <a:cs typeface="Courier New"/>
              </a:rPr>
              <a:t>F</a:t>
            </a:r>
            <a:r>
              <a:rPr lang="en-US" altLang="zh-CN" sz="3735" kern="100" baseline="-25000" dirty="0" err="1">
                <a:latin typeface="Times New Roman"/>
                <a:ea typeface="微软雅黑"/>
                <a:cs typeface="Courier New"/>
              </a:rPr>
              <a:t>1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735" i="1" kern="100" dirty="0" err="1">
                <a:latin typeface="Times New Roman"/>
                <a:ea typeface="微软雅黑"/>
                <a:cs typeface="Courier New"/>
              </a:rPr>
              <a:t>F</a:t>
            </a:r>
            <a:r>
              <a:rPr lang="en-US" altLang="zh-CN" sz="3735" kern="100" baseline="-25000" dirty="0" err="1">
                <a:latin typeface="Times New Roman"/>
                <a:ea typeface="微软雅黑"/>
                <a:cs typeface="Courier New"/>
              </a:rPr>
              <a:t>f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，</a:t>
            </a:r>
            <a:r>
              <a:rPr lang="en-US" altLang="zh-CN" sz="3735" i="1" kern="100" dirty="0">
                <a:latin typeface="Times New Roman"/>
                <a:ea typeface="微软雅黑"/>
                <a:cs typeface="Courier New"/>
              </a:rPr>
              <a:t>P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＝</a:t>
            </a:r>
            <a:r>
              <a:rPr lang="en-US" altLang="zh-CN" sz="3735" i="1" kern="100" dirty="0">
                <a:latin typeface="Times New Roman"/>
                <a:ea typeface="微软雅黑"/>
                <a:cs typeface="Courier New"/>
              </a:rPr>
              <a:t>P</a:t>
            </a:r>
            <a:r>
              <a:rPr lang="zh-CN" altLang="zh-CN" sz="3735" kern="100" baseline="-25000" dirty="0">
                <a:latin typeface="Times New Roman"/>
                <a:ea typeface="微软雅黑"/>
                <a:cs typeface="Times New Roman"/>
              </a:rPr>
              <a:t>额</a:t>
            </a:r>
            <a:r>
              <a:rPr lang="zh-CN" altLang="zh-CN" sz="3735" kern="100" dirty="0">
                <a:latin typeface="Times New Roman"/>
                <a:ea typeface="微软雅黑"/>
                <a:cs typeface="Times New Roman"/>
              </a:rPr>
              <a:t>，故</a:t>
            </a:r>
            <a:endParaRPr lang="zh-CN" altLang="zh-CN" sz="3735" kern="100" dirty="0">
              <a:effectLst/>
              <a:latin typeface="宋体"/>
              <a:cs typeface="Courier New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215900" y="3437600"/>
          <a:ext cx="9944100" cy="143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8431" name="文档" r:id="rId1" imgW="7464425" imgH="1084580" progId="Word.Document.12">
                  <p:embed/>
                </p:oleObj>
              </mc:Choice>
              <mc:Fallback>
                <p:oleObj name="文档" r:id="rId1" imgW="7464425" imgH="1084580" progId="Word.Document.12">
                  <p:embed/>
                  <p:pic>
                    <p:nvPicPr>
                      <p:cNvPr id="0" name="图片 1884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900" y="3437600"/>
                        <a:ext cx="9944100" cy="143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1029</Words>
  <Application>WPS 演示</Application>
  <PresentationFormat>宽屏</PresentationFormat>
  <Paragraphs>74</Paragraphs>
  <Slides>13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5" baseType="lpstr">
      <vt:lpstr>Office 主题</vt:lpstr>
      <vt:lpstr>Word.Document.12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2016-05-27T02:53:07Z</dcterms:created>
  <dcterms:modified xsi:type="dcterms:W3CDTF">2016-05-27T03:00:07Z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2052-10.1.0.5745</vt:lpwstr>
  </property>
</Properties>
</file>