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24" r:id="rId3"/>
    <p:sldId id="321" r:id="rId4"/>
    <p:sldId id="322" r:id="rId5"/>
    <p:sldId id="323" r:id="rId6"/>
    <p:sldId id="258" r:id="rId7"/>
    <p:sldId id="261" r:id="rId8"/>
    <p:sldId id="262" r:id="rId9"/>
    <p:sldId id="263" r:id="rId10"/>
    <p:sldId id="264" r:id="rId11"/>
    <p:sldId id="265" r:id="rId12"/>
    <p:sldId id="266" r:id="rId13"/>
    <p:sldId id="286" r:id="rId14"/>
    <p:sldId id="314" r:id="rId15"/>
    <p:sldId id="283" r:id="rId16"/>
    <p:sldId id="284" r:id="rId17"/>
    <p:sldId id="319" r:id="rId18"/>
    <p:sldId id="306" r:id="rId19"/>
    <p:sldId id="307" r:id="rId20"/>
    <p:sldId id="308" r:id="rId21"/>
    <p:sldId id="320" r:id="rId22"/>
  </p:sldIdLst>
  <p:sldSz cx="9144000" cy="6858000" type="screen4x3"/>
  <p:notesSz cx="6858000" cy="9144000"/>
  <p:custDataLst>
    <p:tags r:id="rId23"/>
  </p:custDataLst>
  <p:defaultTextStyle>
    <a:defPPr>
      <a:defRPr lang="zh-CN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楷体_GB2312" pitchFamily="49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  <p:ext uri="{1BD7E111-0CB8-44D6-8891-C1BB2F81B7CC}">
      <p1710:readonlyRecommended xmlns:p1710="http://schemas.microsoft.com/office/powerpoint/2017/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-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>
      <p:cViewPr>
        <p:scale>
          <a:sx n="66" d="100"/>
          <a:sy n="66" d="100"/>
        </p:scale>
        <p:origin x="0" y="0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C9E069-CF8F-4D53-8CDA-643E2FF50A0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BA95DD-BE6A-404C-B7F8-F60459F01D56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4EB2479-DBFB-498B-8019-806CCA671A7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7D3C43-37AB-4BED-8B51-888C241DBBF3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8EBFD7B-2699-4E5B-9E88-9C5652F5FCA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1A92B2-9FC3-44B6-8830-009335556258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9C7C05E-7B73-4CB9-A9C7-2105CC7AA96D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4DAF433-6BF5-4A66-87A6-7BA59B291EB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D8B304-81D7-41FA-88F3-A66E8DDAD574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C0BC73A-422D-48B4-A15D-394853EF4840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FB7521-2F03-4E11-A051-61FAF9177F47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61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endParaRPr lang="en-US" altLang="zh-CN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  <a:ea typeface="+mn-ea"/>
              </a:defRPr>
            </a:lvl1pPr>
          </a:lstStyle>
          <a:p>
            <a:pPr>
              <a:defRPr/>
            </a:pPr>
            <a:fld id="{55E9BBA8-CFD2-466A-A99E-3041665E5B8B}" type="slidenum">
              <a:rPr lang="en-US" altLang="zh-CN"/>
              <a:pPr>
                <a:defRPr/>
              </a:pPr>
              <a:t>‹#›</a:t>
            </a:fld>
            <a:endParaRPr lang="en-US" altLang="zh-CN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/>
          <a:ea typeface="宋体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hyperlink" Target="&#23454;&#39564;%20&#27604;&#36739;&#19981;&#21516;&#29289;&#36136;&#30340;&#21560;&#28909;&#33021;&#21147;.flv" TargetMode="Externa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8.wmf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2.vml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6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171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85800" y="990600"/>
            <a:ext cx="7772400" cy="1470025"/>
          </a:xfrm>
        </p:spPr>
        <p:txBody>
          <a:bodyPr/>
          <a:lstStyle/>
          <a:p>
            <a:pPr eaLnBrk="1" hangingPunct="1"/>
            <a:r>
              <a:rPr lang="zh-CN" altLang="en-US" sz="48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第</a:t>
            </a:r>
            <a:r>
              <a:rPr lang="en-US" altLang="zh-CN" sz="48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r>
              <a:rPr lang="zh-CN" altLang="en-US" sz="48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节 比热容</a:t>
            </a:r>
            <a:r>
              <a:rPr lang="en-US" altLang="zh-CN" sz="48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/>
            </a:r>
            <a:br>
              <a:rPr lang="en-US" altLang="zh-CN" sz="48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</a:br>
            <a:r>
              <a:rPr lang="zh-CN" altLang="en-US" sz="32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（第</a:t>
            </a:r>
            <a:r>
              <a:rPr lang="en-US" altLang="zh-CN" sz="32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altLang="en-US" sz="32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课时）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69" name="Picture 1" descr="D:\搜狗高速下载\赶海01.gif"/>
          <p:cNvPicPr>
            <a:picLocks noChangeAspect="1" noChangeArrowheads="1" noCrop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0"/>
            <a:ext cx="9254642" cy="647938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664381160"/>
      </p:ext>
    </p:extLst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1" name="Picture 5" descr="三亚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1268413"/>
            <a:ext cx="7620000" cy="3960812"/>
          </a:xfrm>
          <a:prstGeom prst="rect">
            <a:avLst/>
          </a:prstGeom>
          <a:noFill/>
          <a:ln w="25400">
            <a:solidFill>
              <a:schemeClr val="accent2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2" name="Text Box 6"/>
          <p:cNvSpPr txBox="1">
            <a:spLocks noChangeArrowheads="1"/>
          </p:cNvSpPr>
          <p:nvPr/>
        </p:nvSpPr>
        <p:spPr bwMode="auto">
          <a:xfrm>
            <a:off x="431800" y="5265738"/>
            <a:ext cx="8208963" cy="1373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宋体" pitchFamily="2" charset="-122"/>
              </a:rPr>
              <a:t>　　同样的日照条件，海水的温度和沙滩不一样。白天，海水凉，沙滩烫脚。傍晚，沙滩凉了下来，海水却还暖暖的，这是为什么呢？</a:t>
            </a:r>
          </a:p>
        </p:txBody>
      </p:sp>
      <p:pic>
        <p:nvPicPr>
          <p:cNvPr id="4103" name="Picture 9" descr="E:\李燃\教师教学用书\2012人教教师用书项目\ppt\物理\图标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104" name="矩形 4"/>
          <p:cNvSpPr>
            <a:spLocks noChangeArrowheads="1"/>
          </p:cNvSpPr>
          <p:nvPr/>
        </p:nvSpPr>
        <p:spPr bwMode="auto">
          <a:xfrm>
            <a:off x="431800" y="411163"/>
            <a:ext cx="3457575" cy="5889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FFFF"/>
                </a:solidFill>
              </a:rPr>
              <a:t>来自大自然的疑问</a:t>
            </a:r>
          </a:p>
        </p:txBody>
      </p:sp>
    </p:spTree>
    <p:extLst>
      <p:ext uri="{BB962C8B-B14F-4D97-AF65-F5344CB8AC3E}">
        <p14:creationId xmlns:p14="http://schemas.microsoft.com/office/powerpoint/2010/main" val="55130924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02" grpId="0" autoUpdateAnimBg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431800" y="2565400"/>
            <a:ext cx="8208963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solidFill>
                  <a:srgbClr val="0066CC"/>
                </a:solidFill>
                <a:latin typeface="宋体" pitchFamily="2" charset="-122"/>
              </a:rPr>
              <a:t>　　同样的日照情况下，为什么沙子和海水升高的温度不同呢？是因为沙子和水是不同的物质么？</a:t>
            </a:r>
          </a:p>
        </p:txBody>
      </p:sp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431800" y="4652963"/>
            <a:ext cx="7669213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66CC"/>
                </a:solidFill>
                <a:latin typeface="宋体" pitchFamily="2" charset="-122"/>
              </a:rPr>
              <a:t>　　用不同物质比一比吧！    </a:t>
            </a:r>
          </a:p>
        </p:txBody>
      </p:sp>
      <p:sp>
        <p:nvSpPr>
          <p:cNvPr id="5124" name="Rectangle 4"/>
          <p:cNvSpPr>
            <a:spLocks noChangeArrowheads="1"/>
          </p:cNvSpPr>
          <p:nvPr/>
        </p:nvSpPr>
        <p:spPr bwMode="auto">
          <a:xfrm>
            <a:off x="431800" y="1008063"/>
            <a:ext cx="3933825" cy="519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en-US" sz="2800" b="1">
                <a:latin typeface="Times New Roman" pitchFamily="18" charset="0"/>
              </a:rPr>
              <a:t>1</a:t>
            </a:r>
            <a:r>
              <a:rPr lang="zh-CN" altLang="en-US" sz="2800" b="1">
                <a:latin typeface="宋体" pitchFamily="2" charset="-122"/>
              </a:rPr>
              <a:t>．探究物质的吸热本领</a:t>
            </a:r>
          </a:p>
        </p:txBody>
      </p:sp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431800" y="1844675"/>
            <a:ext cx="3276600" cy="519113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66CC"/>
                </a:solidFill>
                <a:latin typeface="宋体" pitchFamily="2" charset="-122"/>
              </a:rPr>
              <a:t>想一想</a:t>
            </a: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431800" y="5337175"/>
            <a:ext cx="8172450" cy="1117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2800" b="1">
                <a:latin typeface="宋体" pitchFamily="2" charset="-122"/>
              </a:rPr>
              <a:t>　　看看不同种类的物质，吸收热量的性质是否相同。</a:t>
            </a:r>
          </a:p>
        </p:txBody>
      </p:sp>
      <p:pic>
        <p:nvPicPr>
          <p:cNvPr id="5128" name="Picture 9" descr="E:\李燃\教师教学用书\2012人教教师用书项目\ppt\物理\图标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9" name="矩形 4"/>
          <p:cNvSpPr>
            <a:spLocks noChangeArrowheads="1"/>
          </p:cNvSpPr>
          <p:nvPr/>
        </p:nvSpPr>
        <p:spPr bwMode="auto">
          <a:xfrm>
            <a:off x="431800" y="411163"/>
            <a:ext cx="2233613" cy="588962"/>
          </a:xfrm>
          <a:prstGeom prst="rect">
            <a:avLst/>
          </a:prstGeom>
          <a:gradFill rotWithShape="1">
            <a:gsLst>
              <a:gs pos="0">
                <a:srgbClr val="2C5D98"/>
              </a:gs>
              <a:gs pos="80000">
                <a:srgbClr val="3C7BC7"/>
              </a:gs>
              <a:gs pos="100000">
                <a:srgbClr val="3A7CCB"/>
              </a:gs>
            </a:gsLst>
            <a:lin ang="5400000"/>
          </a:gradFill>
          <a:ln w="9525">
            <a:solidFill>
              <a:srgbClr val="4A7EBB"/>
            </a:solidFill>
            <a:miter lim="800000"/>
            <a:headEnd/>
            <a:tailEnd/>
          </a:ln>
          <a:effectLst>
            <a:outerShdw dist="23000" dir="5400000" algn="ctr" rotWithShape="0">
              <a:srgbClr val="000000">
                <a:alpha val="25000"/>
              </a:srgbClr>
            </a:outerShdw>
          </a:effectLst>
        </p:spPr>
        <p:txBody>
          <a:bodyPr wrap="none">
            <a:spAutoFit/>
          </a:bodyPr>
          <a:lstStyle/>
          <a:p>
            <a:r>
              <a:rPr lang="zh-CN" altLang="en-US" sz="3200" b="1">
                <a:solidFill>
                  <a:srgbClr val="FFFFFF"/>
                </a:solidFill>
              </a:rPr>
              <a:t>一、比热容</a:t>
            </a:r>
          </a:p>
        </p:txBody>
      </p:sp>
      <p:sp>
        <p:nvSpPr>
          <p:cNvPr id="5131" name="Rectangle 11"/>
          <p:cNvSpPr>
            <a:spLocks noChangeArrowheads="1"/>
          </p:cNvSpPr>
          <p:nvPr/>
        </p:nvSpPr>
        <p:spPr bwMode="auto">
          <a:xfrm>
            <a:off x="431800" y="3968750"/>
            <a:ext cx="3276600" cy="519113"/>
          </a:xfrm>
          <a:prstGeom prst="rect">
            <a:avLst/>
          </a:prstGeom>
          <a:gradFill rotWithShape="1">
            <a:gsLst>
              <a:gs pos="0">
                <a:srgbClr val="99CCFF"/>
              </a:gs>
              <a:gs pos="100000">
                <a:schemeClr val="bg1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solidFill>
                  <a:srgbClr val="0066CC"/>
                </a:solidFill>
                <a:latin typeface="宋体" pitchFamily="2" charset="-122"/>
              </a:rPr>
              <a:t>做一做</a:t>
            </a:r>
          </a:p>
        </p:txBody>
      </p:sp>
    </p:spTree>
    <p:extLst>
      <p:ext uri="{BB962C8B-B14F-4D97-AF65-F5344CB8AC3E}">
        <p14:creationId xmlns:p14="http://schemas.microsoft.com/office/powerpoint/2010/main" val="747322079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3" grpId="0" bldLvl="0" autoUpdateAnimBg="0"/>
      <p:bldP spid="5127" grpId="0" bldLvl="0" autoUpdateAnimBg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7" name="Rectangle 3"/>
          <p:cNvSpPr>
            <a:spLocks noChangeArrowheads="1"/>
          </p:cNvSpPr>
          <p:nvPr/>
        </p:nvSpPr>
        <p:spPr bwMode="auto">
          <a:xfrm>
            <a:off x="431800" y="1412875"/>
            <a:ext cx="7727950" cy="13731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altLang="en-US" sz="2800" b="1">
                <a:latin typeface="宋体" pitchFamily="2" charset="-122"/>
              </a:rPr>
              <a:t>　　（</a:t>
            </a:r>
            <a:r>
              <a:rPr lang="en-US" altLang="zh-CN" sz="2800" b="1">
                <a:latin typeface="Times New Roman" pitchFamily="18" charset="0"/>
              </a:rPr>
              <a:t>1</a:t>
            </a:r>
            <a:r>
              <a:rPr lang="zh-CN" altLang="en-US" sz="2800" b="1">
                <a:latin typeface="宋体" pitchFamily="2" charset="-122"/>
              </a:rPr>
              <a:t>）比什么？拿谁比？怎么比？</a:t>
            </a:r>
          </a:p>
          <a:p>
            <a:r>
              <a:rPr lang="zh-CN" altLang="en-US" sz="2800" b="1">
                <a:latin typeface="宋体" pitchFamily="2" charset="-122"/>
              </a:rPr>
              <a:t>　　（</a:t>
            </a:r>
            <a:r>
              <a:rPr lang="en-US" altLang="zh-CN" sz="2800" b="1">
                <a:latin typeface="Times New Roman" pitchFamily="18" charset="0"/>
              </a:rPr>
              <a:t>2</a:t>
            </a:r>
            <a:r>
              <a:rPr lang="zh-CN" altLang="en-US" sz="2800" b="1">
                <a:latin typeface="宋体" pitchFamily="2" charset="-122"/>
              </a:rPr>
              <a:t>）怎么知道哪种物质吸收热量多？</a:t>
            </a:r>
          </a:p>
          <a:p>
            <a:r>
              <a:rPr lang="zh-CN" altLang="en-US" sz="2800" b="1">
                <a:latin typeface="宋体" pitchFamily="2" charset="-122"/>
              </a:rPr>
              <a:t>　　（</a:t>
            </a:r>
            <a:r>
              <a:rPr lang="en-US" altLang="zh-CN" sz="2800" b="1">
                <a:latin typeface="Times New Roman" pitchFamily="18" charset="0"/>
              </a:rPr>
              <a:t>3</a:t>
            </a:r>
            <a:r>
              <a:rPr lang="zh-CN" altLang="en-US" sz="2800" b="1">
                <a:latin typeface="宋体" pitchFamily="2" charset="-122"/>
              </a:rPr>
              <a:t>）要记录哪些数据？</a:t>
            </a:r>
          </a:p>
        </p:txBody>
      </p:sp>
      <p:pic>
        <p:nvPicPr>
          <p:cNvPr id="6151" name="Picture 9" descr="E:\李燃\教师教学用书\2012人教教师用书项目\ppt\物理\图标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52" name="Rectangle 4"/>
          <p:cNvSpPr>
            <a:spLocks noChangeArrowheads="1"/>
          </p:cNvSpPr>
          <p:nvPr/>
        </p:nvSpPr>
        <p:spPr bwMode="auto">
          <a:xfrm>
            <a:off x="431800" y="2997200"/>
            <a:ext cx="2114550" cy="538163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/>
              <a:t>进行实验</a:t>
            </a:r>
            <a:endParaRPr lang="en-US" sz="2800" b="1">
              <a:latin typeface="Times New Roman" pitchFamily="18" charset="0"/>
            </a:endParaRPr>
          </a:p>
        </p:txBody>
      </p:sp>
      <p:sp>
        <p:nvSpPr>
          <p:cNvPr id="6153" name="Rectangle 4"/>
          <p:cNvSpPr>
            <a:spLocks noChangeArrowheads="1"/>
          </p:cNvSpPr>
          <p:nvPr/>
        </p:nvSpPr>
        <p:spPr bwMode="auto">
          <a:xfrm>
            <a:off x="431800" y="730250"/>
            <a:ext cx="2114550" cy="538163"/>
          </a:xfrm>
          <a:prstGeom prst="rect">
            <a:avLst/>
          </a:prstGeom>
          <a:gradFill rotWithShape="1">
            <a:gsLst>
              <a:gs pos="0">
                <a:srgbClr val="D1E8FF"/>
              </a:gs>
              <a:gs pos="100000">
                <a:srgbClr val="99CCFF"/>
              </a:gs>
            </a:gsLst>
            <a:lin ang="5400000" scaled="1"/>
          </a:gradFill>
          <a:ln w="19050">
            <a:solidFill>
              <a:schemeClr val="tx2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zh-CN" altLang="en-US" sz="2800" b="1"/>
              <a:t>实验准备</a:t>
            </a:r>
            <a:endParaRPr lang="en-US" altLang="zh-CN" sz="2800" b="1">
              <a:latin typeface="Times New Roman" pitchFamily="18" charset="0"/>
            </a:endParaRPr>
          </a:p>
        </p:txBody>
      </p:sp>
      <p:pic>
        <p:nvPicPr>
          <p:cNvPr id="6154" name="Picture 10" descr="BK2P8BRA3NAHWSH4OMNWREC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3681413"/>
            <a:ext cx="2919413" cy="2935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5" name="Picture 11" descr="[@75Z]SR~)9YOR0KS0E7K%K">
            <a:hlinkClick r:id="rId4" action="ppaction://hlinkfile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3800" y="3752850"/>
            <a:ext cx="2925763" cy="283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0485386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2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sz="32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一、比较不同物质的吸热的情况</a:t>
            </a:r>
            <a:br>
              <a:rPr lang="zh-CN" altLang="en-US" sz="32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</a:br>
            <a:r>
              <a:rPr lang="zh-CN" altLang="en-US" sz="32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（探究物质的吸热本领）</a:t>
            </a:r>
          </a:p>
        </p:txBody>
      </p:sp>
      <p:pic>
        <p:nvPicPr>
          <p:cNvPr id="7174" name="Picture 6" descr="BK2P8BRA3NAHWSH4OMNWREC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228600" y="1423988"/>
            <a:ext cx="3822700" cy="365601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7175" name="Picture 7" descr="[@75Z]SR~)9YOR0KS0E7K%K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4419600" y="1371600"/>
            <a:ext cx="4038600" cy="3656013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7176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457200" y="5105400"/>
            <a:ext cx="8229600" cy="1219200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方案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：升高相同温度，比较</a:t>
            </a:r>
            <a:r>
              <a:rPr lang="zh-CN" altLang="en-US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加热时间</a:t>
            </a:r>
          </a:p>
          <a:p>
            <a:pPr eaLnBrk="1" hangingPunct="1">
              <a:buFontTx/>
              <a:buNone/>
            </a:pP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方案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：加热相同时间，比较</a:t>
            </a:r>
            <a:r>
              <a:rPr lang="zh-CN" altLang="en-US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升高的温度</a:t>
            </a:r>
          </a:p>
        </p:txBody>
      </p:sp>
      <p:sp>
        <p:nvSpPr>
          <p:cNvPr id="7" name="圆角矩形 6"/>
          <p:cNvSpPr/>
          <p:nvPr/>
        </p:nvSpPr>
        <p:spPr>
          <a:xfrm>
            <a:off x="381000" y="5105400"/>
            <a:ext cx="7467600" cy="609600"/>
          </a:xfrm>
          <a:prstGeom prst="round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71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 nodeType="clickPar">
                      <p:stCondLst>
                        <p:cond delay="indefinite"/>
                      </p:stCondLst>
                      <p:childTnLst>
                        <p:par>
                          <p:cTn id="1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3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717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 nodeType="clickPar">
                      <p:stCondLst>
                        <p:cond delay="indefinite"/>
                      </p:stCondLst>
                      <p:childTnLst>
                        <p:par>
                          <p:cTn id="17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717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 nodeType="clickPar">
                      <p:stCondLst>
                        <p:cond delay="indefinite"/>
                      </p:stCondLst>
                      <p:childTnLst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7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0" y="228600"/>
            <a:ext cx="5638800" cy="58975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【</a:t>
            </a: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实验目的</a:t>
            </a: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】</a:t>
            </a:r>
          </a:p>
          <a:p>
            <a:pPr eaLnBrk="1" hangingPunct="1">
              <a:buClr>
                <a:schemeClr val="bg1"/>
              </a:buClr>
            </a:pPr>
            <a:r>
              <a:rPr lang="zh-CN" altLang="en-US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相同质量</a:t>
            </a: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的水和油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升高相同的温度</a:t>
            </a: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，比较它们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吸收热量的多少</a:t>
            </a: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。 </a:t>
            </a:r>
          </a:p>
          <a:p>
            <a:pPr eaLnBrk="1" hangingPunct="1">
              <a:buFontTx/>
              <a:buNone/>
            </a:pP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【</a:t>
            </a: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实验器材</a:t>
            </a: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】</a:t>
            </a:r>
          </a:p>
          <a:p>
            <a:pPr eaLnBrk="1" hangingPunct="1">
              <a:buClr>
                <a:schemeClr val="bg1"/>
              </a:buClr>
            </a:pPr>
            <a:r>
              <a:rPr lang="zh-CN" altLang="en-US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两个相同规格电加热器</a:t>
            </a: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、两只相同烧杯、质量相同的水和植物油、两支温度计、秒表。 </a:t>
            </a:r>
          </a:p>
          <a:p>
            <a:pPr eaLnBrk="1" hangingPunct="1">
              <a:buFontTx/>
              <a:buNone/>
            </a:pP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【</a:t>
            </a: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设计实验</a:t>
            </a: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】</a:t>
            </a:r>
          </a:p>
          <a:p>
            <a:pPr eaLnBrk="1" hangingPunct="1">
              <a:buClr>
                <a:schemeClr val="bg1"/>
              </a:buClr>
            </a:pP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相同质量的水和食用油升高相同的温度，</a:t>
            </a:r>
            <a:r>
              <a:rPr lang="zh-CN" altLang="en-US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比较加热时间</a:t>
            </a: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。</a:t>
            </a:r>
            <a:endParaRPr lang="en-US" altLang="zh-CN" sz="2800" b="1" smtClean="0"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  <a:p>
            <a:pPr eaLnBrk="1" hangingPunct="1">
              <a:buClr>
                <a:schemeClr val="bg1"/>
              </a:buClr>
            </a:pP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（控制变量法、转换法）</a:t>
            </a:r>
          </a:p>
        </p:txBody>
      </p:sp>
      <p:pic>
        <p:nvPicPr>
          <p:cNvPr id="10243" name="Picture 4" descr="BK2P8BRA3NAHWSH4OMNWREC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0" y="228600"/>
            <a:ext cx="2733675" cy="2616200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0244" name="Picture 5" descr="[@75Z]SR~)9YOR0KS0E7K%K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93663" y="3200400"/>
            <a:ext cx="3030537" cy="27432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174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174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174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174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1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2209800"/>
            <a:ext cx="8610600" cy="4267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zh-CN" altLang="en-US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现象：</a:t>
            </a:r>
          </a:p>
          <a:p>
            <a:pPr eaLnBrk="1" hangingPunct="1">
              <a:lnSpc>
                <a:spcPct val="80000"/>
              </a:lnSpc>
              <a:buClr>
                <a:schemeClr val="bg1"/>
              </a:buClr>
            </a:pPr>
            <a:r>
              <a:rPr lang="zh-CN" altLang="en-US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等质量的水和食用油升高相同温度，水需要的加热时间更长，水比食用油吸收热量多。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【</a:t>
            </a:r>
            <a:r>
              <a:rPr lang="zh-CN" altLang="en-US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实验结论</a:t>
            </a:r>
            <a:r>
              <a:rPr lang="en-US" alt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】</a:t>
            </a:r>
          </a:p>
          <a:p>
            <a:pPr eaLnBrk="1" hangingPunct="1">
              <a:lnSpc>
                <a:spcPct val="80000"/>
              </a:lnSpc>
              <a:buClr>
                <a:schemeClr val="bg1"/>
              </a:buClr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质量相等的不同物质升高相同温度时，吸收的热量不同。即不同物质吸热能力不同。</a:t>
            </a:r>
          </a:p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【</a:t>
            </a:r>
            <a:r>
              <a:rPr lang="zh-CN" altLang="en-US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交流反馈</a:t>
            </a:r>
            <a:r>
              <a:rPr lang="en-US" alt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】</a:t>
            </a:r>
          </a:p>
          <a:p>
            <a:pPr eaLnBrk="1" hangingPunct="1">
              <a:lnSpc>
                <a:spcPct val="80000"/>
              </a:lnSpc>
              <a:buClr>
                <a:schemeClr val="bg1"/>
              </a:buClr>
            </a:pPr>
            <a:r>
              <a:rPr lang="zh-CN" alt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altLang="en-US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</a:t>
            </a:r>
            <a:r>
              <a:rPr 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转换法：</a:t>
            </a:r>
            <a:endParaRPr lang="en-US" altLang="zh-CN" sz="2400" b="1" dirty="0" smtClean="0"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bg1"/>
              </a:buClr>
            </a:pPr>
            <a:r>
              <a:rPr 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升高相同温度时用</a:t>
            </a:r>
            <a:r>
              <a:rPr lang="zh-CN" sz="2400" b="1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加热时间</a:t>
            </a:r>
            <a:r>
              <a:rPr 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反映吸收热量的多少；</a:t>
            </a:r>
            <a:endParaRPr lang="en-US" altLang="zh-CN" sz="2400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bg1"/>
              </a:buClr>
            </a:pPr>
            <a:r>
              <a:rPr lang="zh-CN" altLang="en-US" sz="2400" b="1" dirty="0" smtClean="0">
                <a:latin typeface="Times New Roman" pitchFamily="18" charset="0"/>
                <a:ea typeface="楷体" panose="02010609060101010101" pitchFamily="49" charset="-122"/>
                <a:cs typeface="Times New Roman" pitchFamily="18" charset="0"/>
              </a:rPr>
              <a:t>（</a:t>
            </a:r>
            <a:r>
              <a:rPr lang="en-US" altLang="zh-CN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r>
              <a:rPr lang="zh-CN" altLang="en-US" sz="2400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）初温可不同，但要升高相同温度，即温度差相同。</a:t>
            </a:r>
            <a:endParaRPr lang="en-US" altLang="zh-CN" sz="2400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lnSpc>
                <a:spcPct val="80000"/>
              </a:lnSpc>
              <a:buClr>
                <a:schemeClr val="bg1"/>
              </a:buClr>
            </a:pPr>
            <a:endParaRPr lang="zh-CN" altLang="en-US" sz="2400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pic>
        <p:nvPicPr>
          <p:cNvPr id="11267" name="Picture 4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505200" y="407988"/>
            <a:ext cx="5334000" cy="1649412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1268" name="Picture 5" descr="BK2P8BRA3NAHWSH4OMNWREC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28600" y="460375"/>
            <a:ext cx="1662113" cy="1590675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11269" name="Picture 6" descr="[@75Z]SR~)9YOR0KS0E7K%K"/>
          <p:cNvPicPr>
            <a:picLocks noChangeAspect="1" noChangeArrowheads="1"/>
          </p:cNvPicPr>
          <p:nvPr/>
        </p:nvPicPr>
        <p:blipFill>
          <a:blip r:embed="rId4"/>
          <a:stretch>
            <a:fillRect/>
          </a:stretch>
        </p:blipFill>
        <p:spPr bwMode="auto">
          <a:xfrm>
            <a:off x="1752600" y="457200"/>
            <a:ext cx="1676400" cy="151765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277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2771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2771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3277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 nodeType="clickPar">
                      <p:stCondLst>
                        <p:cond delay="indefinite"/>
                      </p:stCondLst>
                      <p:childTnLst>
                        <p:par>
                          <p:cTn id="2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32771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 nodeType="clickPar">
                      <p:stCondLst>
                        <p:cond delay="indefinite"/>
                      </p:stCondLst>
                      <p:childTnLst>
                        <p:par>
                          <p:cTn id="2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2771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3" dur="500"/>
                                        <p:tgtEl>
                                          <p:spTgt spid="32771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32771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7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二、比热容</a:t>
            </a:r>
          </a:p>
        </p:txBody>
      </p:sp>
      <p:sp>
        <p:nvSpPr>
          <p:cNvPr id="3379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．定义：</a:t>
            </a:r>
            <a:r>
              <a:rPr lang="zh-CN" altLang="en-US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一定质量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的某物质，在温度升高时</a:t>
            </a:r>
            <a:r>
              <a:rPr lang="zh-CN" altLang="en-US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吸收热量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与它的</a:t>
            </a:r>
            <a:r>
              <a:rPr lang="zh-CN" altLang="en-US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质量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和</a:t>
            </a:r>
            <a:r>
              <a:rPr lang="zh-CN" altLang="en-US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升高温度</a:t>
            </a:r>
            <a:r>
              <a:rPr lang="zh-CN" altLang="en-US" b="1" smtClean="0">
                <a:solidFill>
                  <a:srgbClr val="00B05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乘积的比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，叫做这种物质的比热容。</a:t>
            </a:r>
          </a:p>
          <a:p>
            <a:pPr eaLnBrk="1" hangingPunct="1">
              <a:buFontTx/>
              <a:buNone/>
            </a:pPr>
            <a:endParaRPr lang="zh-CN" altLang="en-US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zh-CN" altLang="en-US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．物理量符号：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c</a:t>
            </a:r>
          </a:p>
          <a:p>
            <a:pPr eaLnBrk="1" hangingPunct="1">
              <a:buFontTx/>
              <a:buNone/>
            </a:pP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．单位：</a:t>
            </a:r>
          </a:p>
          <a:p>
            <a:pPr lvl="1" eaLnBrk="1" hangingPunct="1">
              <a:buClr>
                <a:schemeClr val="bg1"/>
              </a:buClr>
            </a:pPr>
            <a:r>
              <a:rPr lang="zh-CN" altLang="en-US" sz="32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焦每千克摄氏度，</a:t>
            </a:r>
            <a:r>
              <a:rPr lang="en-US" altLang="zh-CN" sz="32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J/(kg · ℃) </a:t>
            </a:r>
          </a:p>
        </p:txBody>
      </p:sp>
      <p:graphicFrame>
        <p:nvGraphicFramePr>
          <p:cNvPr id="33796" name="Object 4"/>
          <p:cNvGraphicFramePr>
            <a:graphicFrameLocks noChangeAspect="1"/>
          </p:cNvGraphicFramePr>
          <p:nvPr/>
        </p:nvGraphicFramePr>
        <p:xfrm>
          <a:off x="4953000" y="3276600"/>
          <a:ext cx="3200400" cy="17033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6" name="Equation" r:id="rId3" imgW="507960" imgH="406080" progId="Equation.DSMT4">
                  <p:embed/>
                </p:oleObj>
              </mc:Choice>
              <mc:Fallback>
                <p:oleObj name="Equation" r:id="rId3" imgW="507960" imgH="40608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4"/>
                      <a:stretch>
                        <a:fillRect/>
                      </a:stretch>
                    </p:blipFill>
                    <p:spPr>
                      <a:xfrm>
                        <a:off x="4953000" y="3276600"/>
                        <a:ext cx="3200400" cy="17033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379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37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379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379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379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3795" grpId="0" uiExpand="1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endParaRPr lang="zh-CN" altLang="zh-CN" smtClean="0"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3481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4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．数值：比热容等于单位质量的某物质，温度升高或降低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1℃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所吸收或放出的热量。</a:t>
            </a:r>
          </a:p>
          <a:p>
            <a:pPr eaLnBrk="1" hangingPunct="1">
              <a:buFontTx/>
              <a:buNone/>
            </a:pPr>
            <a:endParaRPr lang="zh-CN" altLang="en-US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altLang="zh-CN" b="1" i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c </a:t>
            </a:r>
            <a:r>
              <a:rPr lang="zh-CN" altLang="en-US" b="1" baseline="-2500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水</a:t>
            </a:r>
            <a:r>
              <a:rPr lang="en-US" altLang="zh-CN" b="1" i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=  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4.2×10</a:t>
            </a:r>
            <a:r>
              <a:rPr lang="en-US" altLang="zh-CN" b="1" baseline="3000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J/(kg · ℃) </a:t>
            </a:r>
          </a:p>
          <a:p>
            <a:pPr eaLnBrk="1" hangingPunct="1">
              <a:buFontTx/>
              <a:buNone/>
            </a:pP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水的比热容的含义：</a:t>
            </a:r>
          </a:p>
          <a:p>
            <a:pPr eaLnBrk="1" hangingPunct="1">
              <a:buFontTx/>
              <a:buNone/>
            </a:pP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 kg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水温度升高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 ℃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吸收的热量是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4.2×10</a:t>
            </a:r>
            <a:r>
              <a:rPr lang="en-US" altLang="zh-CN" b="1" baseline="3000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J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；</a:t>
            </a:r>
            <a:endParaRPr lang="en-US" altLang="zh-CN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或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 kg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水温度降低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 ℃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放出的热量是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4.2×10</a:t>
            </a:r>
            <a:r>
              <a:rPr lang="en-US" altLang="zh-CN" b="1" baseline="3000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J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。</a:t>
            </a:r>
          </a:p>
          <a:p>
            <a:pPr eaLnBrk="1" hangingPunct="1">
              <a:buFontTx/>
              <a:buNone/>
            </a:pPr>
            <a:endParaRPr lang="en-US" altLang="zh-CN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481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4819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4819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4819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4819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6" descr="W9(CN]}3JA_1FIH72Y`SJ~Q"/>
          <p:cNvPicPr>
            <a:picLocks noChangeAspect="1" noChangeArrowheads="1"/>
          </p:cNvPicPr>
          <p:nvPr/>
        </p:nvPicPr>
        <p:blipFill>
          <a:blip r:embed="rId3"/>
          <a:stretch>
            <a:fillRect/>
          </a:stretch>
        </p:blipFill>
        <p:spPr bwMode="auto">
          <a:xfrm>
            <a:off x="228600" y="152400"/>
            <a:ext cx="8610600" cy="4191000"/>
          </a:xfrm>
          <a:prstGeom prst="rect">
            <a:avLst/>
          </a:prstGeom>
          <a:noFill/>
          <a:ln w="9525">
            <a:noFill/>
            <a:miter lim="800000"/>
          </a:ln>
        </p:spPr>
      </p:pic>
      <p:sp>
        <p:nvSpPr>
          <p:cNvPr id="35848" name="Rectangle 8"/>
          <p:cNvSpPr>
            <a:spLocks noGrp="1" noChangeArrowheads="1"/>
          </p:cNvSpPr>
          <p:nvPr>
            <p:ph type="body" idx="1"/>
          </p:nvPr>
        </p:nvSpPr>
        <p:spPr>
          <a:xfrm>
            <a:off x="381000" y="4267200"/>
            <a:ext cx="8229600" cy="2286000"/>
          </a:xfrm>
        </p:spPr>
        <p:txBody>
          <a:bodyPr/>
          <a:lstStyle/>
          <a:p>
            <a:pPr eaLnBrk="1" hangingPunct="1">
              <a:lnSpc>
                <a:spcPct val="90000"/>
              </a:lnSpc>
              <a:buFontTx/>
              <a:buNone/>
            </a:pP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①</a:t>
            </a: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大部分物质的比热容不同。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②同种物质不同状态时，比热容不同。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③水的比热容最大。</a:t>
            </a:r>
          </a:p>
          <a:p>
            <a:pPr eaLnBrk="1" hangingPunct="1">
              <a:lnSpc>
                <a:spcPct val="90000"/>
              </a:lnSpc>
              <a:buFontTx/>
              <a:buNone/>
            </a:pPr>
            <a:r>
              <a:rPr lang="zh-CN" altLang="en-US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④通常液体比热容比固体的大。</a:t>
            </a:r>
          </a:p>
        </p:txBody>
      </p:sp>
      <p:sp>
        <p:nvSpPr>
          <p:cNvPr id="2053" name="Rectangle 10"/>
          <p:cNvSpPr>
            <a:spLocks noChangeArrowheads="1"/>
          </p:cNvSpPr>
          <p:nvPr/>
        </p:nvSpPr>
        <p:spPr bwMode="auto">
          <a:xfrm>
            <a:off x="0" y="3300413"/>
            <a:ext cx="184731" cy="369332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 wrap="none" anchor="ctr">
            <a:spAutoFit/>
          </a:bodyPr>
          <a:lstStyle/>
          <a:p>
            <a:endParaRPr lang="zh-CN" altLang="en-US">
              <a:ea typeface="楷体" panose="02010609060101010101" pitchFamily="49" charset="-122"/>
              <a:cs typeface="Times New Roman" pitchFamily="18" charset="0"/>
            </a:endParaRPr>
          </a:p>
        </p:txBody>
      </p:sp>
      <p:graphicFrame>
        <p:nvGraphicFramePr>
          <p:cNvPr id="35849" name="Object 9"/>
          <p:cNvGraphicFramePr>
            <a:graphicFrameLocks noChangeAspect="1"/>
          </p:cNvGraphicFramePr>
          <p:nvPr/>
        </p:nvGraphicFramePr>
        <p:xfrm>
          <a:off x="4800600" y="5181600"/>
          <a:ext cx="3657600" cy="6127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5" name="Equation" r:id="rId4" imgW="1562100" imgH="254000" progId="Equation.DSMT4">
                  <p:embed/>
                </p:oleObj>
              </mc:Choice>
              <mc:Fallback>
                <p:oleObj name="Equation" r:id="rId4" imgW="1562100" imgH="254000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800600" y="5181600"/>
                        <a:ext cx="3657600" cy="6127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584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584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58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584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5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304800" y="381000"/>
            <a:ext cx="8229600" cy="6096000"/>
          </a:xfrm>
        </p:spPr>
        <p:txBody>
          <a:bodyPr/>
          <a:lstStyle/>
          <a:p>
            <a:pPr>
              <a:buFontTx/>
              <a:buNone/>
            </a:pP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5</a:t>
            </a: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．物理意义：</a:t>
            </a:r>
            <a:endParaRPr lang="en-US" altLang="zh-CN" sz="2800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比热容是物质的</a:t>
            </a:r>
            <a:r>
              <a:rPr lang="zh-CN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特性</a:t>
            </a: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，反映</a:t>
            </a:r>
            <a:r>
              <a:rPr lang="zh-CN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自身性质</a:t>
            </a: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的物理量，即表示物体</a:t>
            </a:r>
            <a:r>
              <a:rPr lang="zh-CN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吸热和放热本领（能力）</a:t>
            </a: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的物理量。</a:t>
            </a:r>
            <a:endParaRPr lang="en-US" altLang="zh-CN" sz="2800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只与物质的</a:t>
            </a:r>
            <a:r>
              <a:rPr lang="zh-CN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种类、状态</a:t>
            </a: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有关，</a:t>
            </a:r>
            <a:endParaRPr lang="en-US" altLang="zh-CN" sz="2800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与质量、体积、温度、密度、吸放热等无关。</a:t>
            </a:r>
            <a:endParaRPr lang="en-US" altLang="zh-CN" sz="2800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Clr>
                <a:schemeClr val="bg1"/>
              </a:buClr>
              <a:buFont typeface="Wingdings" pitchFamily="2" charset="2"/>
              <a:buChar char="ü"/>
            </a:pPr>
            <a:endParaRPr lang="zh-CN" sz="2800" b="1" smtClean="0"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6</a:t>
            </a: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．规律：</a:t>
            </a:r>
            <a:endParaRPr lang="en-US" altLang="zh-CN" sz="2800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</a:t>
            </a:r>
            <a:r>
              <a:rPr lang="zh-CN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等质量的不同物质，当吸收或放出同样多的热量时，比热容较大的温度变化较小。</a:t>
            </a:r>
          </a:p>
          <a:p>
            <a:pPr>
              <a:buFontTx/>
              <a:buNone/>
            </a:pP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r>
              <a:rPr lang="zh-CN" sz="2800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</a:t>
            </a:r>
            <a:r>
              <a:rPr lang="zh-CN" sz="2800" b="1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等质量的不同物质，升高或降低相同的温度时，比热容大的物质吸收或放出热量多。</a:t>
            </a:r>
            <a:endParaRPr lang="zh-CN" altLang="en-US" sz="2800" b="1" smtClean="0">
              <a:solidFill>
                <a:srgbClr val="FF0000"/>
              </a:solidFill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891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891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891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891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8915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l" eaLnBrk="1" hangingPunct="1"/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7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．应用：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57200" y="1295400"/>
            <a:ext cx="8229600" cy="4830763"/>
          </a:xfrm>
        </p:spPr>
        <p:txBody>
          <a:bodyPr/>
          <a:lstStyle/>
          <a:p>
            <a:pPr eaLnBrk="1" hangingPunct="1">
              <a:buFontTx/>
              <a:buNone/>
            </a:pP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（水的比热容大的 优点）</a:t>
            </a:r>
            <a:endParaRPr lang="en-US" altLang="zh-CN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en-US" altLang="zh-CN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）调节气温。</a:t>
            </a:r>
          </a:p>
          <a:p>
            <a:pPr eaLnBrk="1" hangingPunct="1">
              <a:buFontTx/>
              <a:buNone/>
            </a:pPr>
            <a:endParaRPr lang="zh-CN" altLang="en-US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）保持体温。</a:t>
            </a:r>
          </a:p>
          <a:p>
            <a:pPr eaLnBrk="1" hangingPunct="1">
              <a:buFontTx/>
              <a:buNone/>
            </a:pPr>
            <a:endParaRPr lang="zh-CN" altLang="en-US" b="1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r>
              <a:rPr lang="zh-CN" altLang="en-US" b="1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）做冷却剂或散热剂。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标题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9762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思考题</a:t>
            </a:r>
            <a:r>
              <a:rPr lang="en-US" altLang="zh-CN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endParaRPr lang="zh-CN" altLang="en-US" sz="36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15362" name="Rectangle 3"/>
          <p:cNvSpPr>
            <a:spLocks noGrp="1" noChangeArrowheads="1"/>
          </p:cNvSpPr>
          <p:nvPr>
            <p:ph idx="1"/>
          </p:nvPr>
        </p:nvSpPr>
        <p:spPr>
          <a:xfrm>
            <a:off x="457200" y="1066800"/>
            <a:ext cx="8534400" cy="1676400"/>
          </a:xfrm>
        </p:spPr>
        <p:txBody>
          <a:bodyPr/>
          <a:lstStyle/>
          <a:p>
            <a:pPr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b="1" smtClean="0">
                <a:solidFill>
                  <a:schemeClr val="accent2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为什么鞍山和大连气候差异大？海洋为什么对气候具有调节作用？</a:t>
            </a:r>
          </a:p>
        </p:txBody>
      </p:sp>
      <p:pic>
        <p:nvPicPr>
          <p:cNvPr id="15363" name="Picture 8" descr="timg?image&amp;quality=80&amp;size=b9999_10000&amp;sec=1504971750325&amp;di=3d2d6c6052004555c771567af6182cb2&amp;imgtype=0&amp;src=http%3A%2F%2Fd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33400" y="2438400"/>
            <a:ext cx="8077200" cy="41910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zh-CN" altLang="en-US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思考题</a:t>
            </a:r>
            <a:r>
              <a:rPr lang="en-US" altLang="zh-CN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endParaRPr lang="zh-CN" altLang="en-US" sz="3600" b="1" smtClean="0">
              <a:solidFill>
                <a:schemeClr val="accent2"/>
              </a:solidFill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914400"/>
          </a:xfrm>
        </p:spPr>
        <p:txBody>
          <a:bodyPr/>
          <a:lstStyle/>
          <a:p>
            <a:r>
              <a:rPr lang="zh-CN" altLang="en-US" b="1" smtClean="0">
                <a:solidFill>
                  <a:schemeClr val="accent2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为什么暖气和地热用水传热，而不用油？</a:t>
            </a:r>
          </a:p>
          <a:p>
            <a:endParaRPr lang="zh-CN" altLang="en-US"/>
          </a:p>
        </p:txBody>
      </p:sp>
      <p:pic>
        <p:nvPicPr>
          <p:cNvPr id="20483" name="Picture 3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381000" y="2438400"/>
            <a:ext cx="8229600" cy="388620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pPr eaLnBrk="1" hangingPunct="1"/>
            <a:r>
              <a:rPr lang="zh-CN" altLang="en-US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思考题</a:t>
            </a:r>
            <a:r>
              <a:rPr lang="en-US" altLang="zh-CN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endParaRPr lang="zh-CN" altLang="en-US" sz="3600" b="1" smtClean="0">
              <a:solidFill>
                <a:schemeClr val="accent2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457200" y="1143001"/>
            <a:ext cx="8229600" cy="685800"/>
          </a:xfrm>
        </p:spPr>
        <p:txBody>
          <a:bodyPr/>
          <a:lstStyle/>
          <a:p>
            <a:r>
              <a:rPr lang="zh-CN" altLang="en-US" b="1" smtClean="0">
                <a:solidFill>
                  <a:schemeClr val="accent2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为什么生物体内含有大量水分？</a:t>
            </a:r>
          </a:p>
          <a:p>
            <a:endParaRPr lang="zh-CN" altLang="en-US"/>
          </a:p>
        </p:txBody>
      </p:sp>
      <p:pic>
        <p:nvPicPr>
          <p:cNvPr id="19459" name="Picture 3" descr="timg?image&amp;quality=80&amp;size=b9999_10000&amp;sec=1504972135924&amp;di=f1e79f859fab2d2f9fb0bb6a2416ce62&amp;imgtype=0&amp;src=http%3A%2F%2Fim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152400" y="1752600"/>
            <a:ext cx="8763000" cy="4743450"/>
          </a:xfrm>
          <a:prstGeom prst="rect">
            <a:avLst/>
          </a:prstGeom>
          <a:noFill/>
          <a:ln w="9525">
            <a:noFill/>
            <a:miter lim="800000"/>
          </a:ln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b="1" cap="all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本课小结</a:t>
            </a:r>
            <a:endParaRPr lang="zh-CN" altLang="en-US" b="1" cap="all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724400" cy="4525963"/>
          </a:xfrm>
        </p:spPr>
        <p:txBody>
          <a:bodyPr/>
          <a:lstStyle/>
          <a:p>
            <a:pPr>
              <a:buNone/>
            </a:pP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一、比较不同物质的吸热的情况</a:t>
            </a:r>
            <a:b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</a:b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（探究物质的吸热本领）</a:t>
            </a:r>
            <a:endParaRPr lang="en-US" altLang="zh-CN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方案</a:t>
            </a:r>
            <a:r>
              <a:rPr lang="en-US" altLang="zh-CN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：升高相同温度，比较</a:t>
            </a:r>
            <a:r>
              <a:rPr lang="zh-CN" altLang="en-US" b="1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加热时间</a:t>
            </a:r>
          </a:p>
          <a:p>
            <a:pPr eaLnBrk="1" hangingPunct="1">
              <a:buFontTx/>
              <a:buNone/>
            </a:pP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方案</a:t>
            </a:r>
            <a:r>
              <a:rPr lang="en-US" altLang="zh-CN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：加热相同时间，比较</a:t>
            </a:r>
            <a:r>
              <a:rPr lang="zh-CN" altLang="en-US" b="1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升高的温度</a:t>
            </a:r>
          </a:p>
          <a:p>
            <a:pPr>
              <a:buNone/>
            </a:pP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探究实验</a:t>
            </a:r>
            <a:endParaRPr lang="en-US" altLang="zh-CN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zh-CN" altLang="en-US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None/>
            </a:pPr>
            <a:endParaRPr lang="en-US" altLang="zh-CN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endParaRPr lang="zh-CN" altLang="en-US" dirty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5943600" y="1524000"/>
            <a:ext cx="2895600" cy="4525963"/>
          </a:xfrm>
        </p:spPr>
        <p:txBody>
          <a:bodyPr/>
          <a:lstStyle/>
          <a:p>
            <a:pPr>
              <a:buNone/>
            </a:pP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二、比热容</a:t>
            </a:r>
            <a:endParaRPr lang="en-US" altLang="zh-CN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．定义：</a:t>
            </a:r>
          </a:p>
          <a:p>
            <a:pPr>
              <a:buNone/>
            </a:pPr>
            <a:r>
              <a:rPr lang="en-US" altLang="zh-CN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．物理量符号：</a:t>
            </a:r>
          </a:p>
          <a:p>
            <a:pPr eaLnBrk="1" hangingPunct="1">
              <a:buFontTx/>
              <a:buNone/>
            </a:pPr>
            <a:r>
              <a:rPr lang="en-US" altLang="zh-CN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．单位：</a:t>
            </a:r>
            <a:endParaRPr lang="en-US" altLang="zh-CN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r>
              <a:rPr lang="en-US" altLang="zh-CN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4</a:t>
            </a: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．数值：</a:t>
            </a:r>
            <a:endParaRPr lang="en-US" altLang="zh-CN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5</a:t>
            </a: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．物理意义：</a:t>
            </a:r>
            <a:endParaRPr lang="en-US" altLang="zh-CN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6</a:t>
            </a: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．规律：</a:t>
            </a:r>
            <a:endParaRPr lang="en-US" altLang="zh-CN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altLang="zh-CN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7</a:t>
            </a:r>
            <a:r>
              <a:rPr lang="zh-CN" altLang="en-US" b="1" dirty="0" smtClean="0"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．应用：</a:t>
            </a:r>
            <a:endParaRPr lang="en-US" altLang="zh-CN" b="1" dirty="0" smtClean="0"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标题 7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9216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课堂练习</a:t>
            </a:r>
            <a:r>
              <a:rPr lang="en-US" altLang="zh-CN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endParaRPr lang="zh-CN" altLang="en-US" sz="36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22530" name="Rectangle 2"/>
          <p:cNvSpPr>
            <a:spLocks noGrp="1" noChangeArrowheads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Tx/>
              <a:buNone/>
            </a:pP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关于比热容，下列说法正确的是（        ）</a:t>
            </a:r>
          </a:p>
          <a:p>
            <a:pPr eaLnBrk="1" hangingPunct="1">
              <a:buFontTx/>
              <a:buNone/>
            </a:pPr>
            <a:r>
              <a:rPr lang="en-US" altLang="zh-CN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A</a:t>
            </a: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．温度越高，比热容越大           </a:t>
            </a:r>
          </a:p>
          <a:p>
            <a:pPr eaLnBrk="1" hangingPunct="1">
              <a:buFontTx/>
              <a:buNone/>
            </a:pPr>
            <a:r>
              <a:rPr lang="en-US" altLang="zh-CN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B</a:t>
            </a: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．物质放热越多，比热容越大</a:t>
            </a:r>
          </a:p>
          <a:p>
            <a:pPr eaLnBrk="1" hangingPunct="1">
              <a:buFontTx/>
              <a:buNone/>
            </a:pP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</a:t>
            </a:r>
            <a:r>
              <a:rPr lang="en-US" altLang="zh-CN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．物质的质量越大，比热容越小     </a:t>
            </a:r>
          </a:p>
          <a:p>
            <a:pPr eaLnBrk="1" hangingPunct="1">
              <a:buFontTx/>
              <a:buNone/>
            </a:pPr>
            <a:r>
              <a:rPr lang="en-US" altLang="zh-CN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D</a:t>
            </a: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．物质的比热容与质量和温度无关</a:t>
            </a:r>
            <a:endParaRPr lang="en-US" altLang="zh-CN" sz="2800" b="1" dirty="0" smtClean="0">
              <a:solidFill>
                <a:srgbClr val="000099"/>
              </a:solidFill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  <a:p>
            <a:pPr eaLnBrk="1" hangingPunct="1">
              <a:buFontTx/>
              <a:buNone/>
            </a:pPr>
            <a:endParaRPr lang="zh-CN" altLang="en-US" sz="2800" b="1" dirty="0" smtClean="0"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3" name="矩形 2"/>
          <p:cNvSpPr/>
          <p:nvPr/>
        </p:nvSpPr>
        <p:spPr>
          <a:xfrm>
            <a:off x="6096000" y="1600200"/>
            <a:ext cx="444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>
              <a:spcBef>
                <a:spcPct val="20000"/>
              </a:spcBef>
            </a:pPr>
            <a:r>
              <a:rPr lang="en-US" altLang="zh-CN" sz="2800" b="1" kern="0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D</a:t>
            </a:r>
            <a:endParaRPr lang="zh-CN" altLang="en-US" sz="2800" b="1" kern="0" dirty="0">
              <a:solidFill>
                <a:srgbClr val="FF0000"/>
              </a:solidFill>
              <a:ea typeface="楷体" pitchFamily="49" charset="-122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内容占位符 14"/>
          <p:cNvSpPr>
            <a:spLocks noGrp="1"/>
          </p:cNvSpPr>
          <p:nvPr>
            <p:ph idx="1"/>
          </p:nvPr>
        </p:nvSpPr>
        <p:spPr>
          <a:xfrm>
            <a:off x="315732" y="1066800"/>
            <a:ext cx="8458200" cy="3581399"/>
          </a:xfrm>
        </p:spPr>
        <p:txBody>
          <a:bodyPr/>
          <a:lstStyle/>
          <a:p>
            <a:pPr>
              <a:buFont typeface="Arial"/>
              <a:buNone/>
            </a:pP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以下四种现象中，与水的比热容关系不大的是（   ）</a:t>
            </a:r>
          </a:p>
          <a:p>
            <a:pPr>
              <a:buFont typeface="Arial"/>
              <a:buNone/>
            </a:pPr>
            <a:r>
              <a:rPr lang="en-US" altLang="zh-CN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．汽车的发动机用循环流动的水来冷却  </a:t>
            </a:r>
          </a:p>
          <a:p>
            <a:pPr>
              <a:buFont typeface="Arial"/>
              <a:buNone/>
            </a:pPr>
            <a:r>
              <a:rPr lang="en-US" altLang="zh-CN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B</a:t>
            </a: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．生活中往往用热水取暖</a:t>
            </a:r>
          </a:p>
          <a:p>
            <a:pPr>
              <a:buFont typeface="Arial"/>
              <a:buNone/>
            </a:pPr>
            <a:r>
              <a:rPr lang="en-US" altLang="zh-CN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．夏天洒水降温    </a:t>
            </a:r>
          </a:p>
          <a:p>
            <a:pPr>
              <a:buFont typeface="Arial"/>
              <a:buNone/>
            </a:pPr>
            <a:r>
              <a:rPr lang="en-US" altLang="zh-CN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2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．滩涂湿地温差小</a:t>
            </a:r>
          </a:p>
        </p:txBody>
      </p:sp>
      <p:grpSp>
        <p:nvGrpSpPr>
          <p:cNvPr id="2" name="Group 4"/>
          <p:cNvGrpSpPr/>
          <p:nvPr/>
        </p:nvGrpSpPr>
        <p:grpSpPr>
          <a:xfrm>
            <a:off x="685800" y="4876800"/>
            <a:ext cx="7849293" cy="1676595"/>
            <a:chOff x="272" y="2564"/>
            <a:chExt cx="5443" cy="1331"/>
          </a:xfrm>
        </p:grpSpPr>
        <p:pic>
          <p:nvPicPr>
            <p:cNvPr id="52229" name="Picture 5" descr="水"/>
            <p:cNvPicPr>
              <a:picLocks noChangeAspect="1" noChangeArrowheads="1"/>
            </p:cNvPicPr>
            <p:nvPr/>
          </p:nvPicPr>
          <p:blipFill>
            <a:blip r:embed="rId2"/>
            <a:srcRect l="54108" t="13655"/>
            <a:stretch>
              <a:fillRect/>
            </a:stretch>
          </p:blipFill>
          <p:spPr bwMode="auto">
            <a:xfrm>
              <a:off x="1610" y="2591"/>
              <a:ext cx="1338" cy="1219"/>
            </a:xfrm>
            <a:prstGeom prst="rect">
              <a:avLst/>
            </a:prstGeom>
            <a:noFill/>
            <a:ln w="25400">
              <a:noFill/>
              <a:miter lim="800000"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</p:pic>
        <p:pic>
          <p:nvPicPr>
            <p:cNvPr id="52231" name="Picture 7" descr="撒"/>
            <p:cNvPicPr>
              <a:picLocks noChangeAspect="1" noChangeArrowheads="1"/>
            </p:cNvPicPr>
            <p:nvPr/>
          </p:nvPicPr>
          <p:blipFill>
            <a:blip r:embed="rId3"/>
            <a:stretch>
              <a:fillRect/>
            </a:stretch>
          </p:blipFill>
          <p:spPr bwMode="auto">
            <a:xfrm>
              <a:off x="3016" y="2616"/>
              <a:ext cx="1225" cy="1205"/>
            </a:xfrm>
            <a:prstGeom prst="rect">
              <a:avLst/>
            </a:prstGeom>
            <a:noFill/>
            <a:ln w="25400">
              <a:noFill/>
              <a:miter lim="800000"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</p:pic>
        <p:pic>
          <p:nvPicPr>
            <p:cNvPr id="52232" name="Picture 8" descr="谈"/>
            <p:cNvPicPr>
              <a:picLocks noChangeAspect="1" noChangeArrowheads="1"/>
            </p:cNvPicPr>
            <p:nvPr/>
          </p:nvPicPr>
          <p:blipFill>
            <a:blip r:embed="rId4"/>
            <a:stretch>
              <a:fillRect/>
            </a:stretch>
          </p:blipFill>
          <p:spPr bwMode="auto">
            <a:xfrm>
              <a:off x="4309" y="2617"/>
              <a:ext cx="1247" cy="1219"/>
            </a:xfrm>
            <a:prstGeom prst="rect">
              <a:avLst/>
            </a:prstGeom>
            <a:noFill/>
            <a:ln w="25400">
              <a:noFill/>
              <a:miter lim="800000"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</p:pic>
        <p:pic>
          <p:nvPicPr>
            <p:cNvPr id="52233" name="Picture 9" descr="水"/>
            <p:cNvPicPr>
              <a:picLocks noChangeAspect="1" noChangeArrowheads="1"/>
            </p:cNvPicPr>
            <p:nvPr/>
          </p:nvPicPr>
          <p:blipFill>
            <a:blip r:embed="rId2"/>
            <a:srcRect r="48177" b="-201"/>
            <a:stretch>
              <a:fillRect/>
            </a:stretch>
          </p:blipFill>
          <p:spPr bwMode="auto">
            <a:xfrm>
              <a:off x="272" y="2564"/>
              <a:ext cx="1338" cy="1252"/>
            </a:xfrm>
            <a:prstGeom prst="rect">
              <a:avLst/>
            </a:prstGeom>
            <a:noFill/>
            <a:ln w="25400">
              <a:noFill/>
              <a:miter lim="800000"/>
            </a:ln>
            <a:effectLst>
              <a:outerShdw dist="107763" dir="2700000" algn="ctr" rotWithShape="0">
                <a:srgbClr val="808080">
                  <a:alpha val="50000"/>
                </a:srgbClr>
              </a:outerShdw>
            </a:effectLst>
          </p:spPr>
        </p:pic>
        <p:sp>
          <p:nvSpPr>
            <p:cNvPr id="23562" name="Text Box 6"/>
            <p:cNvSpPr txBox="1">
              <a:spLocks noChangeArrowheads="1"/>
            </p:cNvSpPr>
            <p:nvPr/>
          </p:nvSpPr>
          <p:spPr bwMode="auto">
            <a:xfrm>
              <a:off x="1329" y="3528"/>
              <a:ext cx="4386" cy="367"/>
            </a:xfrm>
            <a:prstGeom prst="rect">
              <a:avLst/>
            </a:prstGeom>
            <a:noFill/>
            <a:ln w="9525">
              <a:noFill/>
              <a:miter lim="800000"/>
            </a:ln>
          </p:spPr>
          <p:txBody>
            <a:bodyPr wrap="square">
              <a:spAutoFit/>
            </a:bodyPr>
            <a:lstStyle/>
            <a:p>
              <a:pPr>
                <a:spcBef>
                  <a:spcPct val="50000"/>
                </a:spcBef>
                <a:buFont typeface="Arial"/>
                <a:buNone/>
              </a:pPr>
              <a:r>
                <a:rPr lang="en-US" altLang="zh-CN" sz="2400" b="1">
                  <a:solidFill>
                    <a:srgbClr val="FF0000"/>
                  </a:solidFill>
                  <a:ea typeface="楷体" pitchFamily="49" charset="-122"/>
                  <a:cs typeface="Times New Roman" pitchFamily="18" charset="0"/>
                </a:rPr>
                <a:t>A                      B                      C                 </a:t>
              </a:r>
              <a:r>
                <a:rPr lang="en-US" altLang="zh-CN" sz="2400" b="1" smtClean="0">
                  <a:solidFill>
                    <a:srgbClr val="FF0000"/>
                  </a:solidFill>
                  <a:ea typeface="楷体" pitchFamily="49" charset="-122"/>
                  <a:cs typeface="Times New Roman" pitchFamily="18" charset="0"/>
                </a:rPr>
                <a:t>     </a:t>
              </a:r>
              <a:r>
                <a:rPr lang="en-US" altLang="zh-CN" sz="2400" b="1">
                  <a:solidFill>
                    <a:srgbClr val="FF0000"/>
                  </a:solidFill>
                  <a:ea typeface="楷体" pitchFamily="49" charset="-122"/>
                  <a:cs typeface="Times New Roman" pitchFamily="18" charset="0"/>
                </a:rPr>
                <a:t>D</a:t>
              </a:r>
            </a:p>
          </p:txBody>
        </p:sp>
      </p:grpSp>
      <p:sp>
        <p:nvSpPr>
          <p:cNvPr id="14" name="标题 1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1596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课堂练习</a:t>
            </a:r>
            <a:r>
              <a:rPr lang="en-US" altLang="zh-CN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endParaRPr lang="zh-CN" altLang="en-US" sz="3600"/>
          </a:p>
        </p:txBody>
      </p:sp>
      <p:sp>
        <p:nvSpPr>
          <p:cNvPr id="4" name="矩形 3"/>
          <p:cNvSpPr/>
          <p:nvPr/>
        </p:nvSpPr>
        <p:spPr>
          <a:xfrm>
            <a:off x="7861448" y="1066800"/>
            <a:ext cx="44435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</a:pPr>
            <a:r>
              <a:rPr lang="en-US" altLang="zh-CN" sz="2800" b="1" kern="0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C</a:t>
            </a:r>
            <a:endParaRPr lang="zh-CN" altLang="en-US" sz="2800" b="1" kern="0" dirty="0">
              <a:solidFill>
                <a:srgbClr val="FF0000"/>
              </a:solidFill>
              <a:ea typeface="楷体" panose="02010609060101010101" pitchFamily="49" charset="-122"/>
              <a:cs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标题 2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课堂练习</a:t>
            </a:r>
            <a:r>
              <a:rPr lang="en-US" altLang="zh-CN" sz="36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endParaRPr lang="zh-CN" altLang="en-US" sz="360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idx="1"/>
          </p:nvPr>
        </p:nvSpPr>
        <p:spPr>
          <a:xfrm>
            <a:off x="228600" y="990600"/>
            <a:ext cx="8610600" cy="4648200"/>
          </a:xfrm>
        </p:spPr>
        <p:txBody>
          <a:bodyPr/>
          <a:lstStyle/>
          <a:p>
            <a:pPr>
              <a:buNone/>
            </a:pPr>
            <a:r>
              <a:rPr lang="zh-CN" altLang="en-US" sz="24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          如图所示的电暖气，通电后电热元件将内部的导热油加热，导热油迅速升温后提高室内温度。电暖气采用了导热油这种物质，其主要原因是导热油的（　　）</a:t>
            </a:r>
          </a:p>
          <a:p>
            <a:pPr>
              <a:buNone/>
            </a:pPr>
            <a:r>
              <a:rPr lang="en-US" altLang="zh-CN" sz="24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A</a:t>
            </a:r>
            <a:r>
              <a:rPr lang="zh-CN" altLang="en-US" sz="24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．比热容较小</a:t>
            </a:r>
            <a:endParaRPr lang="en-US" altLang="zh-CN" sz="2400" b="1" dirty="0" smtClean="0">
              <a:solidFill>
                <a:srgbClr val="000099"/>
              </a:solidFill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  <a:p>
            <a:pPr>
              <a:buNone/>
            </a:pPr>
            <a:r>
              <a:rPr lang="en-US" altLang="zh-CN" sz="2400" b="1" dirty="0" smtClean="0">
                <a:solidFill>
                  <a:srgbClr val="000099"/>
                </a:solidFill>
                <a:latin typeface="Times New Roman" pitchFamily="18" charset="0"/>
                <a:ea typeface="楷体" panose="02010609060101010101" pitchFamily="49" charset="-122"/>
                <a:cs typeface="Times New Roman" pitchFamily="18" charset="0"/>
              </a:rPr>
              <a:t>B</a:t>
            </a:r>
            <a:r>
              <a:rPr lang="zh-CN" altLang="en-US" sz="24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．热值较小</a:t>
            </a:r>
            <a:endParaRPr lang="en-US" altLang="zh-CN" sz="2400" b="1" dirty="0" smtClean="0">
              <a:solidFill>
                <a:srgbClr val="000099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None/>
            </a:pPr>
            <a:r>
              <a:rPr lang="en-US" altLang="zh-CN" sz="24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C</a:t>
            </a:r>
            <a:r>
              <a:rPr lang="zh-CN" altLang="en-US" sz="24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．密度较小</a:t>
            </a:r>
            <a:endParaRPr lang="en-US" altLang="zh-CN" sz="2400" b="1" dirty="0" smtClean="0">
              <a:solidFill>
                <a:srgbClr val="000099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None/>
            </a:pPr>
            <a:r>
              <a:rPr lang="en-US" altLang="zh-CN" sz="24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D</a:t>
            </a:r>
            <a:r>
              <a:rPr lang="zh-CN" altLang="en-US" sz="24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．电阻较小</a:t>
            </a:r>
            <a:endParaRPr lang="en-US" altLang="zh-CN" sz="2400" b="1" dirty="0" smtClean="0">
              <a:solidFill>
                <a:srgbClr val="000099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None/>
            </a:pPr>
            <a:endParaRPr lang="en-US" altLang="zh-CN" sz="2400" b="1" dirty="0" smtClean="0">
              <a:solidFill>
                <a:srgbClr val="FF0000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None/>
            </a:pP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解析</a:t>
            </a:r>
            <a:r>
              <a:rPr lang="zh-CN" altLang="en-US" sz="2400" b="1" dirty="0" smtClean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：通电后电热元件将内部的导热油加热，导热油迅速升温后提高室内温度，其主要原因是导热油的比热容比水小，相同质量的导热油和水，在加热时间相同（吸收相同热量）的情况下，比热容小的导热油温度升高得更快。</a:t>
            </a:r>
          </a:p>
          <a:p>
            <a:endParaRPr lang="zh-CN" altLang="en-US" sz="2400" b="1" dirty="0"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</p:txBody>
      </p:sp>
      <p:pic>
        <p:nvPicPr>
          <p:cNvPr id="33794" name="Picture 2" descr="èä¼ç½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638800" y="2184400"/>
            <a:ext cx="2667000" cy="2055461"/>
          </a:xfrm>
          <a:prstGeom prst="rect">
            <a:avLst/>
          </a:prstGeom>
          <a:noFill/>
        </p:spPr>
      </p:pic>
      <p:sp>
        <p:nvSpPr>
          <p:cNvPr id="5" name="矩形 4"/>
          <p:cNvSpPr/>
          <p:nvPr/>
        </p:nvSpPr>
        <p:spPr>
          <a:xfrm>
            <a:off x="5638800" y="1748135"/>
            <a:ext cx="40748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342900" lvl="0" indent="-342900" eaLnBrk="0" hangingPunct="0">
              <a:spcBef>
                <a:spcPct val="20000"/>
              </a:spcBef>
            </a:pPr>
            <a:r>
              <a:rPr lang="en-US" altLang="zh-CN" sz="2400" b="1" kern="0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A</a:t>
            </a: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3562"/>
          </a:xfr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/>
          <a:lstStyle/>
          <a:p>
            <a:r>
              <a:rPr lang="zh-CN" altLang="en-US" sz="3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课堂练习</a:t>
            </a:r>
            <a:r>
              <a:rPr lang="en-US" altLang="zh-CN" sz="320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4</a:t>
            </a:r>
            <a:endParaRPr lang="zh-CN" altLang="en-US" sz="3200" smtClean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1000" y="990601"/>
            <a:ext cx="5867400" cy="5410200"/>
          </a:xfrm>
        </p:spPr>
        <p:txBody>
          <a:bodyPr/>
          <a:lstStyle/>
          <a:p>
            <a:pPr>
              <a:buFontTx/>
              <a:buNone/>
            </a:pP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在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“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比较不同物质的吸热能力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”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的实验中，实验装置如图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所示。</a:t>
            </a:r>
          </a:p>
          <a:p>
            <a:pPr>
              <a:buFontTx/>
              <a:buNone/>
            </a:pP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1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）实验中应量取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_______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（选填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“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质量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”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或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“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体积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”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）相等的甲、乙两种液体，分别倒入相同的烧杯中。</a:t>
            </a:r>
          </a:p>
          <a:p>
            <a:pPr>
              <a:buFontTx/>
              <a:buNone/>
            </a:pP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）选用两个相同规格的电加热器加热，目的是使甲、乙两种液体在相同时间内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</a:t>
            </a:r>
            <a:r>
              <a:rPr lang="en-US" altLang="zh-CN" sz="1800" b="1" u="sng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                               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。通过</a:t>
            </a:r>
            <a:endParaRPr lang="en-US" altLang="zh-CN" sz="1800" b="1" dirty="0" smtClean="0">
              <a:solidFill>
                <a:srgbClr val="000099"/>
              </a:solidFill>
              <a:latin typeface="Times New Roman" pitchFamily="18" charset="0"/>
              <a:ea typeface="楷体" pitchFamily="49" charset="-122"/>
              <a:cs typeface="Times New Roman" pitchFamily="18" charset="0"/>
            </a:endParaRPr>
          </a:p>
          <a:p>
            <a:pPr>
              <a:buFontTx/>
              <a:buNone/>
            </a:pPr>
            <a:r>
              <a:rPr lang="en-US" altLang="zh-CN" sz="1800" b="1" u="sng" dirty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</a:t>
            </a:r>
            <a:r>
              <a:rPr lang="en-US" altLang="zh-CN" sz="1800" b="1" u="sng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                    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来比较甲和乙两种液体吸收热量的多少。</a:t>
            </a:r>
          </a:p>
          <a:p>
            <a:pPr>
              <a:buFontTx/>
              <a:buNone/>
            </a:pP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3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）实验记录的数据如下表所示，分析实验数据可知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_______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物质的吸热能力强。</a:t>
            </a:r>
          </a:p>
          <a:p>
            <a:pPr>
              <a:buFontTx/>
              <a:buNone/>
            </a:pP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4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）实验中除了天平、温度计外，我们还需要的测量工具是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_______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。</a:t>
            </a:r>
          </a:p>
          <a:p>
            <a:pPr>
              <a:buFontTx/>
              <a:buNone/>
            </a:pP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5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）如果要使甲液体和乙液体升高的温度相同，就要给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__</a:t>
            </a:r>
            <a:r>
              <a:rPr lang="en-US" altLang="zh-CN" sz="1800" b="1" u="sng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         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加热更长的时间，此时甲液体吸收的热量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_      </a:t>
            </a:r>
            <a:r>
              <a:rPr lang="en-US" altLang="zh-CN" sz="1800" b="1" u="sng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_  __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选填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“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大于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”“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小于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”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或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“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等于</a:t>
            </a:r>
            <a:r>
              <a:rPr lang="en-US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”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)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乙液体吸收的热量。</a:t>
            </a:r>
          </a:p>
          <a:p>
            <a:pPr>
              <a:buFontTx/>
              <a:buNone/>
            </a:pP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（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6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）若两液体分别为水和食用油，则图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2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中能合理反映该实验结果的图象是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_</a:t>
            </a:r>
            <a:r>
              <a:rPr lang="en-US" altLang="zh-CN" sz="1800" b="1" dirty="0">
                <a:solidFill>
                  <a:srgbClr val="FF0000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 </a:t>
            </a:r>
            <a:r>
              <a:rPr lang="en-US" alt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______</a:t>
            </a:r>
            <a:r>
              <a:rPr lang="zh-CN" sz="1800" b="1" dirty="0" smtClean="0">
                <a:solidFill>
                  <a:srgbClr val="000099"/>
                </a:solidFill>
                <a:latin typeface="Times New Roman" pitchFamily="18" charset="0"/>
                <a:ea typeface="楷体" pitchFamily="49" charset="-122"/>
                <a:cs typeface="Times New Roman" pitchFamily="18" charset="0"/>
              </a:rPr>
              <a:t>。</a:t>
            </a:r>
            <a:endParaRPr lang="zh-CN" sz="1800" b="1" dirty="0" smtClean="0">
              <a:latin typeface="Times New Roman" pitchFamily="18" charset="0"/>
              <a:ea typeface="楷体" panose="02010609060101010101" pitchFamily="49" charset="-122"/>
              <a:cs typeface="Times New Roman" pitchFamily="18" charset="0"/>
            </a:endParaRPr>
          </a:p>
        </p:txBody>
      </p:sp>
      <p:pic>
        <p:nvPicPr>
          <p:cNvPr id="29700" name="Picture 2" descr="C:\Users\Administrator\Pictures\333.png"/>
          <p:cNvPicPr>
            <a:picLocks noChangeAspect="1" noChangeArrowheads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6248400" y="990601"/>
            <a:ext cx="2844800" cy="3505199"/>
          </a:xfrm>
          <a:prstGeom prst="rect">
            <a:avLst/>
          </a:prstGeom>
          <a:noFill/>
          <a:ln w="9525">
            <a:noFill/>
            <a:miter lim="800000"/>
          </a:ln>
        </p:spPr>
      </p:pic>
      <p:pic>
        <p:nvPicPr>
          <p:cNvPr id="29701" name="New picture" hidden="1"/>
          <p:cNvPicPr/>
          <p:nvPr/>
        </p:nvPicPr>
        <p:blipFill>
          <a:blip r:embed="rId3"/>
          <a:stretch>
            <a:fillRect/>
          </a:stretch>
        </p:blipFill>
        <p:spPr>
          <a:xfrm>
            <a:off x="11887200" y="12242800"/>
            <a:ext cx="419100" cy="457200"/>
          </a:xfrm>
          <a:prstGeom prst="cube">
            <a:avLst/>
          </a:prstGeom>
        </p:spPr>
      </p:pic>
      <p:sp>
        <p:nvSpPr>
          <p:cNvPr id="2" name="矩形 1"/>
          <p:cNvSpPr/>
          <p:nvPr/>
        </p:nvSpPr>
        <p:spPr>
          <a:xfrm>
            <a:off x="2514600" y="1556266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质量</a:t>
            </a:r>
            <a:endParaRPr lang="zh-CN" altLang="en-US" dirty="0"/>
          </a:p>
        </p:txBody>
      </p:sp>
      <p:sp>
        <p:nvSpPr>
          <p:cNvPr id="4" name="矩形 3"/>
          <p:cNvSpPr/>
          <p:nvPr/>
        </p:nvSpPr>
        <p:spPr>
          <a:xfrm>
            <a:off x="3340100" y="2411215"/>
            <a:ext cx="181171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吸收的热量相同</a:t>
            </a:r>
            <a:endParaRPr lang="zh-CN" altLang="en-US" dirty="0"/>
          </a:p>
        </p:txBody>
      </p:sp>
      <p:sp>
        <p:nvSpPr>
          <p:cNvPr id="5" name="矩形 4"/>
          <p:cNvSpPr/>
          <p:nvPr/>
        </p:nvSpPr>
        <p:spPr>
          <a:xfrm>
            <a:off x="533400" y="2680732"/>
            <a:ext cx="11144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加热时间</a:t>
            </a:r>
            <a:endParaRPr lang="zh-CN" altLang="en-US" dirty="0"/>
          </a:p>
        </p:txBody>
      </p:sp>
      <p:sp>
        <p:nvSpPr>
          <p:cNvPr id="6" name="矩形 5"/>
          <p:cNvSpPr/>
          <p:nvPr/>
        </p:nvSpPr>
        <p:spPr>
          <a:xfrm>
            <a:off x="1014001" y="3352800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甲</a:t>
            </a:r>
            <a:endParaRPr lang="zh-CN" altLang="en-US" dirty="0"/>
          </a:p>
        </p:txBody>
      </p:sp>
      <p:sp>
        <p:nvSpPr>
          <p:cNvPr id="8" name="矩形 7"/>
          <p:cNvSpPr/>
          <p:nvPr/>
        </p:nvSpPr>
        <p:spPr>
          <a:xfrm>
            <a:off x="1311855" y="3974068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停表</a:t>
            </a:r>
            <a:endParaRPr lang="zh-CN" altLang="en-US" dirty="0"/>
          </a:p>
        </p:txBody>
      </p:sp>
      <p:sp>
        <p:nvSpPr>
          <p:cNvPr id="9" name="矩形 8"/>
          <p:cNvSpPr/>
          <p:nvPr/>
        </p:nvSpPr>
        <p:spPr>
          <a:xfrm>
            <a:off x="663833" y="4495800"/>
            <a:ext cx="88197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甲液体</a:t>
            </a:r>
            <a:endParaRPr lang="zh-CN" altLang="en-US" dirty="0"/>
          </a:p>
        </p:txBody>
      </p:sp>
      <p:sp>
        <p:nvSpPr>
          <p:cNvPr id="10" name="矩形 9"/>
          <p:cNvSpPr/>
          <p:nvPr/>
        </p:nvSpPr>
        <p:spPr>
          <a:xfrm>
            <a:off x="663833" y="4888468"/>
            <a:ext cx="64953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zh-CN" b="1" dirty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大于</a:t>
            </a:r>
            <a:endParaRPr lang="zh-CN" altLang="en-US" dirty="0"/>
          </a:p>
        </p:txBody>
      </p:sp>
      <p:sp>
        <p:nvSpPr>
          <p:cNvPr id="11" name="矩形 10"/>
          <p:cNvSpPr/>
          <p:nvPr/>
        </p:nvSpPr>
        <p:spPr>
          <a:xfrm>
            <a:off x="3131549" y="5739368"/>
            <a:ext cx="41710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b="1" dirty="0" smtClean="0">
                <a:solidFill>
                  <a:srgbClr val="FF0000"/>
                </a:solidFill>
                <a:ea typeface="楷体" pitchFamily="49" charset="-122"/>
                <a:cs typeface="Times New Roman" pitchFamily="18" charset="0"/>
              </a:rPr>
              <a:t>乙</a:t>
            </a:r>
            <a:endParaRPr lang="zh-CN" altLang="en-US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/>
      <p:bldP spid="5" grpId="0"/>
      <p:bldP spid="6" grpId="0"/>
      <p:bldP spid="8" grpId="0"/>
      <p:bldP spid="9" grpId="0"/>
      <p:bldP spid="10" grpId="0"/>
      <p:bldP spid="11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S_NET" val="4.0.30319.42000"/>
  <p:tag name="AS_OS" val="Microsoft Windows NT 6.1.7601 Service Pack 1"/>
  <p:tag name="AS_RELEASE_DATE" val="2020.05.14"/>
  <p:tag name="AS_TITLE" val="Aspose.Slides for .NET 4.0 Client Profile"/>
  <p:tag name="AS_VERSION" val="20.5"/>
</p:tagLst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784</TotalTime>
  <Words>985</Words>
  <Application>Microsoft Office PowerPoint</Application>
  <PresentationFormat>全屏显示(4:3)</PresentationFormat>
  <Paragraphs>127</Paragraphs>
  <Slides>21</Slides>
  <Notes>0</Notes>
  <HiddenSlides>0</HiddenSlides>
  <MMClips>0</MMClips>
  <ScaleCrop>false</ScaleCrop>
  <HeadingPairs>
    <vt:vector size="6" baseType="variant"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3" baseType="lpstr">
      <vt:lpstr>默认设计模板</vt:lpstr>
      <vt:lpstr>Equation</vt:lpstr>
      <vt:lpstr>第3节 比热容 （第1课时）</vt:lpstr>
      <vt:lpstr>PowerPoint 演示文稿</vt:lpstr>
      <vt:lpstr>PowerPoint 演示文稿</vt:lpstr>
      <vt:lpstr>PowerPoint 演示文稿</vt:lpstr>
      <vt:lpstr>PowerPoint 演示文稿</vt:lpstr>
      <vt:lpstr>一、比较不同物质的吸热的情况 （探究物质的吸热本领）</vt:lpstr>
      <vt:lpstr>PowerPoint 演示文稿</vt:lpstr>
      <vt:lpstr>PowerPoint 演示文稿</vt:lpstr>
      <vt:lpstr>二、比热容</vt:lpstr>
      <vt:lpstr>PowerPoint 演示文稿</vt:lpstr>
      <vt:lpstr>PowerPoint 演示文稿</vt:lpstr>
      <vt:lpstr>PowerPoint 演示文稿</vt:lpstr>
      <vt:lpstr>7．应用：</vt:lpstr>
      <vt:lpstr>思考题1</vt:lpstr>
      <vt:lpstr>思考题2</vt:lpstr>
      <vt:lpstr>思考题3</vt:lpstr>
      <vt:lpstr>本课小结</vt:lpstr>
      <vt:lpstr>课堂练习1</vt:lpstr>
      <vt:lpstr>课堂练习2</vt:lpstr>
      <vt:lpstr>课堂练习3</vt:lpstr>
      <vt:lpstr>课堂练习4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徐成宇</dc:creator>
  <cp:keywords>徐成宇</cp:keywords>
  <dc:description>徐成宇;</dc:description>
  <cp:lastModifiedBy>XiaZaiMa.COM</cp:lastModifiedBy>
  <cp:revision>305</cp:revision>
  <cp:lastPrinted>1601-01-01T00:00:00Z</cp:lastPrinted>
  <dcterms:created xsi:type="dcterms:W3CDTF">2017-08-28T12:32:26Z</dcterms:created>
  <dcterms:modified xsi:type="dcterms:W3CDTF">2020-09-03T08:01:57Z</dcterms:modified>
  <cp:contentStatus>徐成宇;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Version">
    <vt:i4>1</vt:i4>
  </property>
  <property fmtid="{D5CDD505-2E9C-101B-9397-08002B2CF9AE}" pid="3" name="办公室">
    <vt:lpwstr>徐成宇</vt:lpwstr>
  </property>
</Properties>
</file>