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0" r:id="rId2"/>
    <p:sldId id="257" r:id="rId3"/>
    <p:sldId id="258" r:id="rId4"/>
    <p:sldId id="259" r:id="rId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07" d="100"/>
          <a:sy n="107" d="100"/>
        </p:scale>
        <p:origin x="612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1E2CA5DD-E8B0-4275-BAE1-57AB4B90459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>
            <a:extLst>
              <a:ext uri="{FF2B5EF4-FFF2-40B4-BE49-F238E27FC236}">
                <a16:creationId xmlns:a16="http://schemas.microsoft.com/office/drawing/2014/main" id="{A13E03C6-3D62-4A70-BE3F-839BC1647D83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8F370519-4954-4D51-AF12-39658C33EC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687AC-1656-4DBB-A061-DACF9A1EE1F6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1D3CBF6D-0B47-4814-8E75-50B6FD89195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011BBA7E-770C-42BE-A3B0-267B650962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96BC7-379B-435E-BDD5-BBE36446DA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8886937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766E7C7-AA5F-49CB-B075-08762FAEEB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BF4306C8-2626-466D-8416-0AAAE52FD34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D5404A1C-2844-4DEA-968A-03392C2804E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687AC-1656-4DBB-A061-DACF9A1EE1F6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EBE97813-19F2-42D6-8CAE-E6EFBA6C93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1AD25D3A-74A1-4CAE-A030-443CF70710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96BC7-379B-435E-BDD5-BBE36446DA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0558025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7B59D85-172E-468C-81AF-1734364FEF9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173155A9-5090-4785-9277-88C9D1B2C13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1D98B6BD-8F7B-4753-9BB1-BA6B2A5D5E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687AC-1656-4DBB-A061-DACF9A1EE1F6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B49AF63C-7350-4C66-B506-92250F3569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2C706B9E-FB03-4C16-A42A-919D1E2795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96BC7-379B-435E-BDD5-BBE36446DA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539740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6ED0488-2D54-48F0-AC8E-0611DFF875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409B7E5A-652E-4B03-A387-546812BAF2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C9B2A595-18C1-4735-BBF2-3F581C83C8F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2763DB44-CEDC-46F2-8BC8-E31E57EE1A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687AC-1656-4DBB-A061-DACF9A1EE1F6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60A10769-7368-4F0F-A587-4811E289C7E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EDF168E7-198B-4207-9EEC-2451421BC6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96BC7-379B-435E-BDD5-BBE36446DA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36045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66112C00-A950-475D-AA8F-D5CD3D2074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06347B77-E61A-45B3-B40F-4AEEC2E42C0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>
            <a:extLst>
              <a:ext uri="{FF2B5EF4-FFF2-40B4-BE49-F238E27FC236}">
                <a16:creationId xmlns:a16="http://schemas.microsoft.com/office/drawing/2014/main" id="{F13CFB44-AD08-434F-BA0D-9EFA1D4D4A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>
            <a:extLst>
              <a:ext uri="{FF2B5EF4-FFF2-40B4-BE49-F238E27FC236}">
                <a16:creationId xmlns:a16="http://schemas.microsoft.com/office/drawing/2014/main" id="{67A45D94-A107-4F28-8A56-7862FFECA4C0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>
            <a:extLst>
              <a:ext uri="{FF2B5EF4-FFF2-40B4-BE49-F238E27FC236}">
                <a16:creationId xmlns:a16="http://schemas.microsoft.com/office/drawing/2014/main" id="{FA6BAB61-525C-40EF-A052-EE776E274E3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7" name="日期占位符 6">
            <a:extLst>
              <a:ext uri="{FF2B5EF4-FFF2-40B4-BE49-F238E27FC236}">
                <a16:creationId xmlns:a16="http://schemas.microsoft.com/office/drawing/2014/main" id="{66F1E63F-6742-4CD6-979D-D71D93B283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687AC-1656-4DBB-A061-DACF9A1EE1F6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8" name="页脚占位符 7">
            <a:extLst>
              <a:ext uri="{FF2B5EF4-FFF2-40B4-BE49-F238E27FC236}">
                <a16:creationId xmlns:a16="http://schemas.microsoft.com/office/drawing/2014/main" id="{81DA5A3A-5ACB-4342-8C72-029D7BD6623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>
            <a:extLst>
              <a:ext uri="{FF2B5EF4-FFF2-40B4-BE49-F238E27FC236}">
                <a16:creationId xmlns:a16="http://schemas.microsoft.com/office/drawing/2014/main" id="{28971AAD-0261-4A2E-953E-5DC4DE07D72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96BC7-379B-435E-BDD5-BBE36446DA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8963003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8C401F1A-5806-49AE-9160-5CB700A06A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日期占位符 2">
            <a:extLst>
              <a:ext uri="{FF2B5EF4-FFF2-40B4-BE49-F238E27FC236}">
                <a16:creationId xmlns:a16="http://schemas.microsoft.com/office/drawing/2014/main" id="{568F6692-7EB5-4024-92FF-15FE6C8417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687AC-1656-4DBB-A061-DACF9A1EE1F6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4" name="页脚占位符 3">
            <a:extLst>
              <a:ext uri="{FF2B5EF4-FFF2-40B4-BE49-F238E27FC236}">
                <a16:creationId xmlns:a16="http://schemas.microsoft.com/office/drawing/2014/main" id="{9422FF10-321A-4FA3-A493-70489AC204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>
            <a:extLst>
              <a:ext uri="{FF2B5EF4-FFF2-40B4-BE49-F238E27FC236}">
                <a16:creationId xmlns:a16="http://schemas.microsoft.com/office/drawing/2014/main" id="{4ACC09DF-1E19-4539-A51E-C96C8856EE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96BC7-379B-435E-BDD5-BBE36446DA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07413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>
            <a:extLst>
              <a:ext uri="{FF2B5EF4-FFF2-40B4-BE49-F238E27FC236}">
                <a16:creationId xmlns:a16="http://schemas.microsoft.com/office/drawing/2014/main" id="{8AB3A74E-BC1D-48F1-812A-416169AAE6F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687AC-1656-4DBB-A061-DACF9A1EE1F6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3" name="页脚占位符 2">
            <a:extLst>
              <a:ext uri="{FF2B5EF4-FFF2-40B4-BE49-F238E27FC236}">
                <a16:creationId xmlns:a16="http://schemas.microsoft.com/office/drawing/2014/main" id="{7DA89286-9F0F-42C4-A0C4-8D1F6749BD9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>
            <a:extLst>
              <a:ext uri="{FF2B5EF4-FFF2-40B4-BE49-F238E27FC236}">
                <a16:creationId xmlns:a16="http://schemas.microsoft.com/office/drawing/2014/main" id="{EAFE4820-43D4-4D5B-9B68-E9A7904DE5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96BC7-379B-435E-BDD5-BBE36446DA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645627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BCCD5D3B-6663-47CF-8DA9-603B2EDA43C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>
            <a:extLst>
              <a:ext uri="{FF2B5EF4-FFF2-40B4-BE49-F238E27FC236}">
                <a16:creationId xmlns:a16="http://schemas.microsoft.com/office/drawing/2014/main" id="{FE8A8F84-2157-4583-98B8-F3B639718CD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76CA6CF-60B4-40FD-B437-1B066EF3BD2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2C801CE-C09A-4542-A10F-2C71B5DEB5D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687AC-1656-4DBB-A061-DACF9A1EE1F6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5DCFA85-E95B-46DB-824D-22191D54B39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AE46DCE4-838A-460D-8FBF-E32445B06E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96BC7-379B-435E-BDD5-BBE36446DA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8735526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314FD405-26F1-4F9F-91FC-BDC2F51159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>
            <a:extLst>
              <a:ext uri="{FF2B5EF4-FFF2-40B4-BE49-F238E27FC236}">
                <a16:creationId xmlns:a16="http://schemas.microsoft.com/office/drawing/2014/main" id="{2950AFDB-8984-42A3-AF6B-885C1AA43BF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>
            <a:extLst>
              <a:ext uri="{FF2B5EF4-FFF2-40B4-BE49-F238E27FC236}">
                <a16:creationId xmlns:a16="http://schemas.microsoft.com/office/drawing/2014/main" id="{C7274FBD-0049-47D6-9B7D-C3046FF899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日期占位符 4">
            <a:extLst>
              <a:ext uri="{FF2B5EF4-FFF2-40B4-BE49-F238E27FC236}">
                <a16:creationId xmlns:a16="http://schemas.microsoft.com/office/drawing/2014/main" id="{4123CE41-A8AB-4512-9927-324FB8FFD0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687AC-1656-4DBB-A061-DACF9A1EE1F6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6" name="页脚占位符 5">
            <a:extLst>
              <a:ext uri="{FF2B5EF4-FFF2-40B4-BE49-F238E27FC236}">
                <a16:creationId xmlns:a16="http://schemas.microsoft.com/office/drawing/2014/main" id="{4DCF455C-2D13-448F-830E-4469A8BF56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>
            <a:extLst>
              <a:ext uri="{FF2B5EF4-FFF2-40B4-BE49-F238E27FC236}">
                <a16:creationId xmlns:a16="http://schemas.microsoft.com/office/drawing/2014/main" id="{FC14FF28-9F57-4AB9-882F-0523F2C68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96BC7-379B-435E-BDD5-BBE36446DA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881436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DFFF1361-9AE7-445C-8BAF-DAFF643C32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BF997F51-C8C0-4E05-A358-6456295C229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E65443AE-30AE-4C8B-AA9E-8EE1E5D4DE7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687AC-1656-4DBB-A061-DACF9A1EE1F6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431F1C75-38A4-41F4-84EE-AA4C98D11BA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C421E35-54A0-4649-92DB-13479E2C53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96BC7-379B-435E-BDD5-BBE36446DA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181614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>
            <a:extLst>
              <a:ext uri="{FF2B5EF4-FFF2-40B4-BE49-F238E27FC236}">
                <a16:creationId xmlns:a16="http://schemas.microsoft.com/office/drawing/2014/main" id="{815365FD-2F50-47FB-8B7B-6755EE9FAF6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>
            <a:extLst>
              <a:ext uri="{FF2B5EF4-FFF2-40B4-BE49-F238E27FC236}">
                <a16:creationId xmlns:a16="http://schemas.microsoft.com/office/drawing/2014/main" id="{70B24E4F-2A65-4D72-9E4F-57A32297543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7717FB49-AD60-4CDD-ABC2-F7305917EC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0687AC-1656-4DBB-A061-DACF9A1EE1F6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A927D49C-5C4A-4C52-BD55-3904FD6F3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CE5951B1-3796-4B27-B296-BDB3097E5D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B596BC7-379B-435E-BDD5-BBE36446DA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771250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>
            <a:extLst>
              <a:ext uri="{FF2B5EF4-FFF2-40B4-BE49-F238E27FC236}">
                <a16:creationId xmlns:a16="http://schemas.microsoft.com/office/drawing/2014/main" id="{5F7A790A-E7F5-4ED8-BFCC-8EA27711B17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>
            <a:extLst>
              <a:ext uri="{FF2B5EF4-FFF2-40B4-BE49-F238E27FC236}">
                <a16:creationId xmlns:a16="http://schemas.microsoft.com/office/drawing/2014/main" id="{2C1CF85E-7A1E-4F0B-BAB7-08BE02633B2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日期占位符 3">
            <a:extLst>
              <a:ext uri="{FF2B5EF4-FFF2-40B4-BE49-F238E27FC236}">
                <a16:creationId xmlns:a16="http://schemas.microsoft.com/office/drawing/2014/main" id="{C855863F-82ED-4518-AA7E-0DD684C37E0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0687AC-1656-4DBB-A061-DACF9A1EE1F6}" type="datetimeFigureOut">
              <a:rPr lang="zh-CN" altLang="en-US" smtClean="0"/>
              <a:t>2021/3/31</a:t>
            </a:fld>
            <a:endParaRPr lang="zh-CN" altLang="en-US"/>
          </a:p>
        </p:txBody>
      </p:sp>
      <p:sp>
        <p:nvSpPr>
          <p:cNvPr id="5" name="页脚占位符 4">
            <a:extLst>
              <a:ext uri="{FF2B5EF4-FFF2-40B4-BE49-F238E27FC236}">
                <a16:creationId xmlns:a16="http://schemas.microsoft.com/office/drawing/2014/main" id="{CA62BD44-5250-4FC0-9E5F-0903E930B7E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>
            <a:extLst>
              <a:ext uri="{FF2B5EF4-FFF2-40B4-BE49-F238E27FC236}">
                <a16:creationId xmlns:a16="http://schemas.microsoft.com/office/drawing/2014/main" id="{B7BCC8A8-FA02-44FF-80A5-48177BF5A9D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B596BC7-379B-435E-BDD5-BBE36446DAC7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7775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>
        <mc:Choice xmlns:a14="http://schemas.microsoft.com/office/drawing/2010/main" Requires="a14">
          <p:sp>
            <p:nvSpPr>
              <p:cNvPr id="3" name="内容占位符 2">
                <a:extLst>
                  <a:ext uri="{FF2B5EF4-FFF2-40B4-BE49-F238E27FC236}">
                    <a16:creationId xmlns:a16="http://schemas.microsoft.com/office/drawing/2014/main" id="{F17CF4CA-EBC1-4778-8500-05517134FA48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/>
            <p:txBody>
              <a:bodyPr>
                <a:normAutofit/>
              </a:bodyPr>
              <a:lstStyle/>
              <a:p>
                <a:r>
                  <a:rPr lang="en-US" altLang="zh-CN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</a:t>
                </a:r>
                <a:r>
                  <a:rPr lang="zh-CN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   2</a:t>
                </a:r>
                <a:r>
                  <a:rPr lang="zh-CN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AC   3</a:t>
                </a:r>
                <a:r>
                  <a:rPr lang="zh-CN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CD    4</a:t>
                </a:r>
                <a:r>
                  <a:rPr lang="zh-CN" altLang="en-US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．</a:t>
                </a:r>
                <a:r>
                  <a:rPr lang="en-US" altLang="zh-CN" sz="24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ABC</a:t>
                </a:r>
              </a:p>
              <a:p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5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．（</a:t>
                </a:r>
                <a:r>
                  <a:rPr lang="en-US" altLang="zh-CN" sz="2400" kern="100" dirty="0" err="1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i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次；（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ii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18.2℃</a:t>
                </a:r>
                <a:endParaRPr lang="zh-CN" altLang="zh-CN" sz="2400" kern="100" dirty="0">
                  <a:effectLst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6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1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zh-CN" altLang="zh-CN" sz="2400" i="1" kern="100">
                            <a:effectLst/>
                            <a:latin typeface="Cambria Math" panose="02040503050406030204" pitchFamily="18" charset="0"/>
                            <a:ea typeface="Cambria Math" panose="02040503050406030204" pitchFamily="18" charset="0"/>
                          </a:rPr>
                        </m:ctrlPr>
                      </m:sSubPr>
                      <m:e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𝐸</m:t>
                        </m:r>
                      </m:e>
                      <m:sub>
                        <m:r>
                          <a:rPr lang="en-US" altLang="zh-CN" sz="2400" i="1" kern="100">
                            <a:effectLst/>
                            <a:latin typeface="Cambria Math" panose="02040503050406030204" pitchFamily="18" charset="0"/>
                            <a:ea typeface="宋体" panose="02010600030101010101" pitchFamily="2" charset="-122"/>
                          </a:rPr>
                          <m:t>𝑝</m:t>
                        </m:r>
                      </m:sub>
                    </m:sSub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=2.5</m:t>
                    </m:r>
                    <m:r>
                      <a:rPr lang="en-US" altLang="zh-CN" sz="2400" i="1" kern="100">
                        <a:effectLst/>
                        <a:latin typeface="Cambria Math" panose="02040503050406030204" pitchFamily="18" charset="0"/>
                        <a:ea typeface="宋体" panose="02010600030101010101" pitchFamily="2" charset="-122"/>
                      </a:rPr>
                      <m:t>𝐽</m:t>
                    </m:r>
                  </m:oMath>
                </a14:m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；（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28.0m/s</a:t>
                </a:r>
                <a:r>
                  <a:rPr lang="en-US" altLang="zh-CN" sz="2400" kern="100" baseline="300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；（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3</a:t>
                </a:r>
                <a:r>
                  <a:rPr lang="zh-CN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）</a:t>
                </a:r>
                <a:r>
                  <a:rPr lang="en-US" altLang="zh-CN" sz="2400" kern="100" dirty="0">
                    <a:effectLst/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4.25m</a:t>
                </a:r>
                <a:endParaRPr lang="zh-CN" altLang="zh-CN" sz="2400" kern="100" dirty="0">
                  <a:effectLst/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>
          <p:sp>
            <p:nvSpPr>
              <p:cNvPr id="3" name="内容占位符 2">
                <a:extLst>
                  <a:ext uri="{FF2B5EF4-FFF2-40B4-BE49-F238E27FC236}">
                    <a16:creationId xmlns:a16="http://schemas.microsoft.com/office/drawing/2014/main" id="{F17CF4CA-EBC1-4778-8500-05517134FA48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blipFill>
                <a:blip r:embed="rId2"/>
                <a:stretch>
                  <a:fillRect l="-812" t="-2101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90349820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99FD7563-B37B-449D-B8B7-9F49474774F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2528047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．桶装纯净水及压水装置原理如图所示。柱形水桶直径为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24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cm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，高为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35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cm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；柱形压水器气囊直径为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cm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、高为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8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cm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，水桶颈部的长度为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10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cm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。当人用力向下压气囊时，气囊中的空气被压入桶内，桶内气体的压强增大，水通过细出水管流出。已知水桶所在处的大气压强相当于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10.00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水柱产生的压强，当桶内的水还剩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5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cm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高时，桶内气体的压强等于大气压强，忽略水桶颈部的体积。（</a:t>
            </a:r>
            <a:r>
              <a:rPr lang="en-US" altLang="zh-CN" sz="2400" dirty="0" err="1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）至少需要把气囊完全压下几次，才能有水从出水管流出？（不考虑温度的变化）（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ii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）若桶内气体已封闭，将水桶从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7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℃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的室外移到室内，一段时间后发现有水从管口溢出，则室内温度至少是多少</a:t>
            </a:r>
            <a:r>
              <a:rPr lang="zh-CN" altLang="en-US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℃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？（不考虑水体积的膨胀）</a:t>
            </a:r>
          </a:p>
        </p:txBody>
      </p:sp>
      <p:pic>
        <p:nvPicPr>
          <p:cNvPr id="4" name="图片 3" descr="figure">
            <a:extLst>
              <a:ext uri="{FF2B5EF4-FFF2-40B4-BE49-F238E27FC236}">
                <a16:creationId xmlns:a16="http://schemas.microsoft.com/office/drawing/2014/main" id="{75E3E609-FDC2-4A1E-A4F0-4BAA7111DDEA}"/>
              </a:ext>
            </a:extLst>
          </p:cNvPr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764" y="2528047"/>
            <a:ext cx="4523236" cy="3145818"/>
          </a:xfrm>
          <a:prstGeom prst="rect">
            <a:avLst/>
          </a:prstGeom>
        </p:spPr>
      </p:pic>
      <p:sp>
        <p:nvSpPr>
          <p:cNvPr id="5" name="矩形 4">
            <a:extLst>
              <a:ext uri="{FF2B5EF4-FFF2-40B4-BE49-F238E27FC236}">
                <a16:creationId xmlns:a16="http://schemas.microsoft.com/office/drawing/2014/main" id="{082D644D-2622-4CF3-A50A-7C56435F85BA}"/>
              </a:ext>
            </a:extLst>
          </p:cNvPr>
          <p:cNvSpPr/>
          <p:nvPr/>
        </p:nvSpPr>
        <p:spPr>
          <a:xfrm>
            <a:off x="2935940" y="4725197"/>
            <a:ext cx="1389529" cy="1738358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</a:t>
            </a:r>
            <a:r>
              <a:rPr lang="en-US" altLang="zh-CN" sz="2400" baseline="-25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0</a:t>
            </a:r>
            <a:endParaRPr lang="zh-CN" altLang="en-US" sz="2400" baseline="-25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ACB1CA10-4D6E-413A-A616-266E557B9D10}"/>
              </a:ext>
            </a:extLst>
          </p:cNvPr>
          <p:cNvSpPr/>
          <p:nvPr/>
        </p:nvSpPr>
        <p:spPr>
          <a:xfrm>
            <a:off x="3597083" y="4195881"/>
            <a:ext cx="67237" cy="66338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F5C51C16-1017-46AC-88D0-7A1C9CCC3DDF}"/>
              </a:ext>
            </a:extLst>
          </p:cNvPr>
          <p:cNvSpPr/>
          <p:nvPr/>
        </p:nvSpPr>
        <p:spPr>
          <a:xfrm>
            <a:off x="3184709" y="3245621"/>
            <a:ext cx="891987" cy="1084333"/>
          </a:xfrm>
          <a:prstGeom prst="rect">
            <a:avLst/>
          </a:prstGeom>
          <a:solidFill>
            <a:schemeClr val="tx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nV</a:t>
            </a:r>
            <a:r>
              <a:rPr lang="en-US" altLang="zh-CN" sz="2400" baseline="-25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zh-CN" altLang="en-US" sz="2400" baseline="-250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文本框 8">
            <a:extLst>
              <a:ext uri="{FF2B5EF4-FFF2-40B4-BE49-F238E27FC236}">
                <a16:creationId xmlns:a16="http://schemas.microsoft.com/office/drawing/2014/main" id="{84594F5F-B939-4C1A-8325-0D2532B68AF3}"/>
              </a:ext>
            </a:extLst>
          </p:cNvPr>
          <p:cNvSpPr txBox="1"/>
          <p:nvPr/>
        </p:nvSpPr>
        <p:spPr>
          <a:xfrm>
            <a:off x="4851659" y="3365012"/>
            <a:ext cx="22909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对象单一化</a:t>
            </a:r>
          </a:p>
        </p:txBody>
      </p:sp>
    </p:spTree>
    <p:extLst>
      <p:ext uri="{BB962C8B-B14F-4D97-AF65-F5344CB8AC3E}">
        <p14:creationId xmlns:p14="http://schemas.microsoft.com/office/powerpoint/2010/main" val="2511813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path" presetSubtype="0" accel="50000" decel="5000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3.54167E-6 -4.81481E-6 L 0.00273 0.0595 " pathEditMode="relative" rAng="0" ptsTypes="AA">
                                      <p:cBhvr>
                                        <p:cTn id="24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30" y="2963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  <p:bldP spid="7" grpId="0" animBg="1"/>
      <p:bldP spid="7" grpId="1" animBg="1"/>
      <p:bldP spid="9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内容占位符 2">
                <a:extLst>
                  <a:ext uri="{FF2B5EF4-FFF2-40B4-BE49-F238E27FC236}">
                    <a16:creationId xmlns:a16="http://schemas.microsoft.com/office/drawing/2014/main" id="{9840B034-DDD9-4114-A7FA-716E58EF521D}"/>
                  </a:ext>
                </a:extLst>
              </p:cNvPr>
              <p:cNvSpPr>
                <a:spLocks noGrp="1"/>
              </p:cNvSpPr>
              <p:nvPr>
                <p:ph idx="1"/>
              </p:nvPr>
            </p:nvSpPr>
            <p:spPr>
              <a:xfrm>
                <a:off x="0" y="0"/>
                <a:ext cx="12192000" cy="3608439"/>
              </a:xfrm>
            </p:spPr>
            <p:txBody>
              <a:bodyPr>
                <a:normAutofit/>
              </a:bodyPr>
              <a:lstStyle/>
              <a:p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多</a:t>
                </a:r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3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．如图所示，轻质弹簧一端固定，另一端与质量为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的圆环相连，圆环套在倾斜的粗糙固定杆上，杆与水平面之间的夹角为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α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，圆环在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处时弹簧竖直且处于原长。将圆环从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处静止释放，到达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处时速度为零。若圆环在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处获得沿杆向上的速度</a:t>
                </a:r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v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，恰好能回到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。已知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AC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＝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L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是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AC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的中点，弹簧始终在弹性限度之内，重力加速度为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g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，则（　　）</a:t>
                </a:r>
              </a:p>
              <a:p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．下滑过程中，环的加速度不断减小</a:t>
                </a:r>
              </a:p>
              <a:p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．下滑过程中，环与杆摩擦产生的热量为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mv</a:t>
                </a:r>
                <a:r>
                  <a:rPr lang="en-US" altLang="zh-CN" sz="2400" baseline="300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2</a:t>
                </a:r>
              </a:p>
              <a:p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．从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C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到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A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的过程，弹簧对环做功为 </a:t>
                </a:r>
                <a14:m>
                  <m:oMath xmlns:m="http://schemas.openxmlformats.org/officeDocument/2006/math"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𝑚𝑔𝑙𝑠𝑖𝑛</m:t>
                    </m:r>
                    <m:r>
                      <a:rPr lang="zh-CN" altLang="en-US" sz="2400" b="0" i="1" smtClean="0">
                        <a:latin typeface="Cambria Math" panose="02040503050406030204" pitchFamily="18" charset="0"/>
                      </a:rPr>
                      <m:t>𝛼</m:t>
                    </m:r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−</m:t>
                    </m:r>
                    <m:f>
                      <m:f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4</m:t>
                        </m:r>
                      </m:den>
                    </m:f>
                    <m:r>
                      <a:rPr lang="en-US" altLang="zh-CN" sz="2400" b="0" i="1" smtClean="0">
                        <a:latin typeface="Cambria Math" panose="02040503050406030204" pitchFamily="18" charset="0"/>
                      </a:rPr>
                      <m:t>𝑚</m:t>
                    </m:r>
                    <m:sSup>
                      <m:sSup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</m:ctrlPr>
                      </m:s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𝑣</m:t>
                        </m:r>
                      </m:e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</a:rPr>
                          <m:t>2</m:t>
                        </m:r>
                      </m:sup>
                    </m:sSup>
                  </m:oMath>
                </a14:m>
                <a:endParaRPr lang="zh-CN" altLang="en-US" sz="2400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  <a:p>
                <a:r>
                  <a:rPr lang="en-US" altLang="zh-CN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D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．环经过</a:t>
                </a:r>
                <a:r>
                  <a:rPr lang="en-US" altLang="zh-CN" sz="2400" i="1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B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宋体" panose="02010600030101010101" pitchFamily="2" charset="-122"/>
                    <a:cs typeface="Times New Roman" panose="02020603050405020304" pitchFamily="18" charset="0"/>
                  </a:rPr>
                  <a:t>时，上滑的速度大于下滑的速度</a:t>
                </a:r>
              </a:p>
              <a:p>
                <a:endParaRPr lang="zh-CN" altLang="en-US" dirty="0">
                  <a:latin typeface="Times New Roman" panose="02020603050405020304" pitchFamily="18" charset="0"/>
                  <a:ea typeface="宋体" panose="02010600030101010101" pitchFamily="2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内容占位符 2">
                <a:extLst>
                  <a:ext uri="{FF2B5EF4-FFF2-40B4-BE49-F238E27FC236}">
                    <a16:creationId xmlns:a16="http://schemas.microsoft.com/office/drawing/2014/main" id="{9840B034-DDD9-4114-A7FA-716E58EF521D}"/>
                  </a:ext>
                </a:extLst>
              </p:cNvPr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0" y="0"/>
                <a:ext cx="12192000" cy="3608439"/>
              </a:xfrm>
              <a:blipFill>
                <a:blip r:embed="rId2"/>
                <a:stretch>
                  <a:fillRect l="-650" t="-2872" r="-1800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4" name="图片 3" descr="figure">
            <a:extLst>
              <a:ext uri="{FF2B5EF4-FFF2-40B4-BE49-F238E27FC236}">
                <a16:creationId xmlns:a16="http://schemas.microsoft.com/office/drawing/2014/main" id="{2BD87E33-DB3A-46BA-B3FD-9E6BE97D249B}"/>
              </a:ext>
            </a:extLst>
          </p:cNvPr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20982" y="1763839"/>
            <a:ext cx="2662084" cy="2945529"/>
          </a:xfrm>
          <a:prstGeom prst="rect">
            <a:avLst/>
          </a:prstGeom>
        </p:spPr>
      </p:pic>
      <p:sp>
        <p:nvSpPr>
          <p:cNvPr id="9" name="矩形 8">
            <a:extLst>
              <a:ext uri="{FF2B5EF4-FFF2-40B4-BE49-F238E27FC236}">
                <a16:creationId xmlns:a16="http://schemas.microsoft.com/office/drawing/2014/main" id="{E759B3BE-4FF8-4266-A9E2-5558977B7700}"/>
              </a:ext>
            </a:extLst>
          </p:cNvPr>
          <p:cNvSpPr/>
          <p:nvPr/>
        </p:nvSpPr>
        <p:spPr>
          <a:xfrm>
            <a:off x="208934" y="3354690"/>
            <a:ext cx="3920614" cy="1578361"/>
          </a:xfrm>
          <a:prstGeom prst="rect">
            <a:avLst/>
          </a:prstGeom>
        </p:spPr>
        <p:style>
          <a:lnRef idx="2">
            <a:schemeClr val="accent4">
              <a:shade val="50000"/>
            </a:schemeClr>
          </a:lnRef>
          <a:fillRef idx="1">
            <a:schemeClr val="accent4"/>
          </a:fillRef>
          <a:effectRef idx="0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zh-CN" sz="24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项：谐振的特性</a:t>
            </a:r>
            <a:endParaRPr lang="en-US" altLang="zh-CN" sz="2400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  <a:p>
            <a:r>
              <a:rPr lang="en-US" altLang="zh-CN" sz="24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1.</a:t>
            </a:r>
            <a:r>
              <a:rPr lang="zh-CN" altLang="en-US" sz="24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初末速度</a:t>
            </a:r>
            <a:r>
              <a:rPr lang="en-US" altLang="zh-CN" sz="24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=0</a:t>
            </a:r>
            <a:r>
              <a:rPr lang="zh-CN" altLang="en-US" sz="24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，</a:t>
            </a:r>
            <a:r>
              <a:rPr lang="en-US" altLang="zh-CN" sz="2400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v</a:t>
            </a:r>
            <a:r>
              <a:rPr lang="zh-CN" altLang="en-US" sz="24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先加后减</a:t>
            </a:r>
            <a:r>
              <a:rPr lang="en-US" altLang="zh-CN" sz="24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;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2</a:t>
            </a:r>
            <a:r>
              <a:rPr lang="en-US" altLang="zh-CN" sz="2400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.a</a:t>
            </a:r>
            <a:r>
              <a:rPr lang="zh-CN" altLang="en-US" sz="24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连续变化</a:t>
            </a:r>
            <a:r>
              <a:rPr lang="en-US" altLang="zh-CN" sz="24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;</a:t>
            </a:r>
          </a:p>
          <a:p>
            <a:r>
              <a:rPr lang="en-US" altLang="zh-CN" sz="24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3.</a:t>
            </a:r>
            <a:r>
              <a:rPr lang="en-US" altLang="zh-CN" sz="2400" i="1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a</a:t>
            </a:r>
            <a:r>
              <a:rPr lang="en-US" altLang="zh-CN" sz="24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=0</a:t>
            </a:r>
            <a:r>
              <a:rPr lang="zh-CN" altLang="en-US" sz="2400" dirty="0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是加减分界点，即</a:t>
            </a:r>
            <a:r>
              <a:rPr lang="en-US" altLang="zh-CN" sz="2400" i="1" dirty="0" err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v</a:t>
            </a:r>
            <a:r>
              <a:rPr lang="en-US" altLang="zh-CN" sz="2400" i="1" baseline="-25000" dirty="0" err="1">
                <a:latin typeface="Times New Roman" panose="02020603050405020304" pitchFamily="18" charset="0"/>
                <a:ea typeface="楷体" panose="02010609060101010101" pitchFamily="49" charset="-122"/>
                <a:cs typeface="Times New Roman" panose="02020603050405020304" pitchFamily="18" charset="0"/>
              </a:rPr>
              <a:t>max</a:t>
            </a:r>
            <a:endParaRPr lang="zh-CN" altLang="en-US" sz="2400" i="1" dirty="0">
              <a:latin typeface="Times New Roman" panose="02020603050405020304" pitchFamily="18" charset="0"/>
              <a:ea typeface="楷体" panose="02010609060101010101" pitchFamily="49" charset="-122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矩形 9">
                <a:extLst>
                  <a:ext uri="{FF2B5EF4-FFF2-40B4-BE49-F238E27FC236}">
                    <a16:creationId xmlns:a16="http://schemas.microsoft.com/office/drawing/2014/main" id="{C0C5E3E9-5D2F-4CC0-BAF9-2E145FF60405}"/>
                  </a:ext>
                </a:extLst>
              </p:cNvPr>
              <p:cNvSpPr/>
              <p:nvPr/>
            </p:nvSpPr>
            <p:spPr>
              <a:xfrm>
                <a:off x="208934" y="5041347"/>
                <a:ext cx="5046410" cy="1578361"/>
              </a:xfrm>
              <a:prstGeom prst="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400" dirty="0"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B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项：谐振的特性</a:t>
                </a:r>
                <a:endParaRPr lang="en-US" altLang="zh-CN" sz="2400" dirty="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endParaRPr>
              </a:p>
              <a:p>
                <a:r>
                  <a:rPr lang="en-US" altLang="zh-CN" sz="2400" dirty="0"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A-C:</a:t>
                </a:r>
                <a14:m>
                  <m:oMath xmlns:m="http://schemas.openxmlformats.org/officeDocument/2006/math"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0−0=</m:t>
                    </m:r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𝐺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𝑓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−</m:t>
                    </m:r>
                  </m:oMath>
                </a14:m>
                <a:r>
                  <a:rPr lang="en-US" altLang="zh-CN" sz="2400" b="0" dirty="0">
                    <a:ea typeface="楷体" panose="02010609060101010101" pitchFamily="49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zh-CN" altLang="en-US" sz="2400" i="1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弹</m:t>
                        </m:r>
                      </m:sub>
                    </m:sSub>
                  </m:oMath>
                </a14:m>
                <a:endParaRPr lang="en-US" altLang="zh-CN" sz="2400" dirty="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endParaRPr>
              </a:p>
              <a:p>
                <a:r>
                  <a:rPr lang="en-US" altLang="zh-CN" sz="2400" dirty="0"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C-A:</a:t>
                </a:r>
                <a:r>
                  <a:rPr lang="en-US" altLang="zh-CN" sz="2400" b="0" dirty="0">
                    <a:ea typeface="楷体" panose="02010609060101010101" pitchFamily="49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0−</m:t>
                    </m:r>
                    <m:f>
                      <m:f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𝑚</m:t>
                    </m:r>
                    <m:sSup>
                      <m:sSup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s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p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=−</m:t>
                    </m:r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𝐺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𝑓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US" altLang="zh-CN" sz="2400" b="0" dirty="0">
                    <a:ea typeface="楷体" panose="02010609060101010101" pitchFamily="49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zh-CN" altLang="en-US" sz="2400" i="1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弹</m:t>
                        </m:r>
                      </m:sub>
                    </m:sSub>
                  </m:oMath>
                </a14:m>
                <a:endParaRPr lang="en-US" altLang="zh-CN" sz="2400" dirty="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0" name="矩形 9">
                <a:extLst>
                  <a:ext uri="{FF2B5EF4-FFF2-40B4-BE49-F238E27FC236}">
                    <a16:creationId xmlns:a16="http://schemas.microsoft.com/office/drawing/2014/main" id="{C0C5E3E9-5D2F-4CC0-BAF9-2E145FF60405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934" y="5041347"/>
                <a:ext cx="5046410" cy="1578361"/>
              </a:xfrm>
              <a:prstGeom prst="rect">
                <a:avLst/>
              </a:prstGeom>
              <a:blipFill>
                <a:blip r:embed="rId4"/>
                <a:stretch>
                  <a:fillRect l="-1687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1" name="矩形 10">
                <a:extLst>
                  <a:ext uri="{FF2B5EF4-FFF2-40B4-BE49-F238E27FC236}">
                    <a16:creationId xmlns:a16="http://schemas.microsoft.com/office/drawing/2014/main" id="{204447CA-0C57-4BFC-A569-6E96AD4A0930}"/>
                  </a:ext>
                </a:extLst>
              </p:cNvPr>
              <p:cNvSpPr/>
              <p:nvPr/>
            </p:nvSpPr>
            <p:spPr>
              <a:xfrm>
                <a:off x="4338482" y="3354690"/>
                <a:ext cx="6741247" cy="1578361"/>
              </a:xfrm>
              <a:prstGeom prst="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400" dirty="0"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D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项：谐振的特性</a:t>
                </a:r>
                <a:endParaRPr lang="en-US" altLang="zh-CN" sz="2400" dirty="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endParaRPr>
              </a:p>
              <a:p>
                <a:r>
                  <a:rPr lang="en-US" altLang="zh-CN" sz="2400" dirty="0"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A-B: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𝑚</m:t>
                    </m:r>
                    <m:sSubSup>
                      <m:sSubSup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𝐵</m:t>
                        </m:r>
                      </m:sub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−0=</m:t>
                    </m:r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𝐺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𝑓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−</m:t>
                    </m:r>
                  </m:oMath>
                </a14:m>
                <a:r>
                  <a:rPr lang="en-US" altLang="zh-CN" sz="2400" b="0" dirty="0">
                    <a:ea typeface="楷体" panose="02010609060101010101" pitchFamily="49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zh-CN" altLang="en-US" sz="2400" i="1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弹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endParaRPr lang="en-US" altLang="zh-CN" sz="2400" dirty="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endParaRPr>
              </a:p>
              <a:p>
                <a:r>
                  <a:rPr lang="en-US" altLang="zh-CN" sz="2400" dirty="0"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B-A:</a:t>
                </a:r>
                <a14:m>
                  <m:oMath xmlns:m="http://schemas.openxmlformats.org/officeDocument/2006/math">
                    <m:r>
                      <a:rPr lang="en-US" altLang="zh-CN" sz="2400" b="0" i="0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0−</m:t>
                    </m:r>
                    <m:f>
                      <m:f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𝑚</m:t>
                    </m:r>
                    <m:sSubSup>
                      <m:sSubSup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𝐵</m:t>
                        </m:r>
                      </m:sub>
                      <m:sup>
                        <m:r>
                          <a:rPr lang="zh-CN" altLang="en-US" sz="2400" i="1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、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=−</m:t>
                    </m:r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𝐺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𝑓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+</m:t>
                    </m:r>
                  </m:oMath>
                </a14:m>
                <a:r>
                  <a:rPr lang="en-US" altLang="zh-CN" sz="2400" b="0" dirty="0">
                    <a:ea typeface="楷体" panose="02010609060101010101" pitchFamily="49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zh-CN" altLang="en-US" sz="2400" i="1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弹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endParaRPr lang="en-US" altLang="zh-CN" sz="2400" dirty="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1" name="矩形 10">
                <a:extLst>
                  <a:ext uri="{FF2B5EF4-FFF2-40B4-BE49-F238E27FC236}">
                    <a16:creationId xmlns:a16="http://schemas.microsoft.com/office/drawing/2014/main" id="{204447CA-0C57-4BFC-A569-6E96AD4A0930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338482" y="3354690"/>
                <a:ext cx="6741247" cy="1578361"/>
              </a:xfrm>
              <a:prstGeom prst="rect">
                <a:avLst/>
              </a:prstGeom>
              <a:blipFill>
                <a:blip r:embed="rId5"/>
                <a:stretch>
                  <a:fillRect l="-1354" t="-766" b="-383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  <mc:AlternateContent xmlns:mc="http://schemas.openxmlformats.org/markup-compatibility/2006" xmlns:a14="http://schemas.microsoft.com/office/drawing/2010/main">
        <mc:Choice Requires="a14">
          <p:sp>
            <p:nvSpPr>
              <p:cNvPr id="12" name="矩形 11">
                <a:extLst>
                  <a:ext uri="{FF2B5EF4-FFF2-40B4-BE49-F238E27FC236}">
                    <a16:creationId xmlns:a16="http://schemas.microsoft.com/office/drawing/2014/main" id="{3ECE1D8E-C871-4C4E-8F61-7E5B1FEED6A8}"/>
                  </a:ext>
                </a:extLst>
              </p:cNvPr>
              <p:cNvSpPr/>
              <p:nvPr/>
            </p:nvSpPr>
            <p:spPr>
              <a:xfrm>
                <a:off x="5255344" y="5042327"/>
                <a:ext cx="6741247" cy="1578361"/>
              </a:xfrm>
              <a:prstGeom prst="rect">
                <a:avLst/>
              </a:prstGeom>
            </p:spPr>
            <p:style>
              <a:lnRef idx="2">
                <a:schemeClr val="accent4">
                  <a:shade val="50000"/>
                </a:schemeClr>
              </a:lnRef>
              <a:fillRef idx="1">
                <a:schemeClr val="accent4"/>
              </a:fillRef>
              <a:effectRef idx="0">
                <a:schemeClr val="accent4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en-US" altLang="zh-CN" sz="2400" dirty="0"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D</a:t>
                </a:r>
                <a:r>
                  <a:rPr lang="zh-CN" altLang="en-US" sz="2400" dirty="0"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项：谐振的特性</a:t>
                </a:r>
                <a:endParaRPr lang="en-US" altLang="zh-CN" sz="2400" dirty="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endParaRPr>
              </a:p>
              <a:p>
                <a:r>
                  <a:rPr lang="en-US" altLang="zh-CN" sz="2400" dirty="0"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A-B :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𝑚</m:t>
                    </m:r>
                    <m:sSubSup>
                      <m:sSubSup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𝐵</m:t>
                        </m:r>
                      </m:sub>
                      <m:sup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=</m:t>
                    </m:r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𝐺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−</m:t>
                    </m:r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𝑓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−</m:t>
                    </m:r>
                    <m:r>
                      <m:rPr>
                        <m:nor/>
                      </m:rPr>
                      <a:rPr lang="en-US" altLang="zh-CN" sz="2400" b="0" dirty="0"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 </m:t>
                    </m:r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zh-CN" altLang="en-US" sz="2400" i="1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弹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endParaRPr lang="en-US" altLang="zh-CN" sz="2400" dirty="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endParaRPr>
              </a:p>
              <a:p>
                <a:r>
                  <a:rPr lang="en-US" altLang="zh-CN" sz="2400" dirty="0">
                    <a:latin typeface="Times New Roman" panose="02020603050405020304" pitchFamily="18" charset="0"/>
                    <a:ea typeface="楷体" panose="02010609060101010101" pitchFamily="49" charset="-122"/>
                    <a:cs typeface="Times New Roman" panose="02020603050405020304" pitchFamily="18" charset="0"/>
                  </a:rPr>
                  <a:t>B-A :</a:t>
                </a:r>
                <a:r>
                  <a:rPr lang="en-US" altLang="zh-CN" sz="2400" b="0" dirty="0">
                    <a:ea typeface="楷体" panose="02010609060101010101" pitchFamily="49" charset="-122"/>
                    <a:cs typeface="Times New Roman" panose="02020603050405020304" pitchFamily="18" charset="0"/>
                  </a:rPr>
                  <a:t> </a:t>
                </a:r>
                <a14:m>
                  <m:oMath xmlns:m="http://schemas.openxmlformats.org/officeDocument/2006/math">
                    <m:f>
                      <m:f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fPr>
                      <m:num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</m:t>
                        </m:r>
                      </m:num>
                      <m:den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2</m:t>
                        </m:r>
                      </m:den>
                    </m:f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𝑚</m:t>
                    </m:r>
                    <m:sSubSup>
                      <m:sSubSup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sSubSup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𝑣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𝐵</m:t>
                        </m:r>
                      </m:sub>
                      <m:sup>
                        <m:r>
                          <a:rPr lang="zh-CN" altLang="en-US" sz="2400" i="1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、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2</m:t>
                        </m:r>
                      </m:sup>
                    </m:sSubSup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 =</m:t>
                    </m:r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𝐺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r>
                      <a:rPr lang="en-US" altLang="zh-CN" sz="2400" b="0" i="1" smtClean="0">
                        <a:latin typeface="Cambria Math" panose="02040503050406030204" pitchFamily="18" charset="0"/>
                        <a:ea typeface="楷体" panose="02010609060101010101" pitchFamily="49" charset="-122"/>
                        <a:cs typeface="Times New Roman" panose="02020603050405020304" pitchFamily="18" charset="0"/>
                      </a:rPr>
                      <m:t>+</m:t>
                    </m:r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𝑓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  <m:sSub>
                      <m:sSubPr>
                        <m:ctrlP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</m:ctrlPr>
                      </m:sSubPr>
                      <m:e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−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𝑊</m:t>
                        </m:r>
                      </m:e>
                      <m:sub>
                        <m:r>
                          <a:rPr lang="zh-CN" altLang="en-US" sz="2400" i="1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弹</m:t>
                        </m:r>
                        <m:r>
                          <a:rPr lang="en-US" altLang="zh-CN" sz="2400" b="0" i="1" smtClean="0">
                            <a:latin typeface="Cambria Math" panose="02040503050406030204" pitchFamily="18" charset="0"/>
                            <a:ea typeface="楷体" panose="02010609060101010101" pitchFamily="49" charset="-122"/>
                            <a:cs typeface="Times New Roman" panose="02020603050405020304" pitchFamily="18" charset="0"/>
                          </a:rPr>
                          <m:t>1</m:t>
                        </m:r>
                      </m:sub>
                    </m:sSub>
                  </m:oMath>
                </a14:m>
                <a:endParaRPr lang="en-US" altLang="zh-CN" sz="2400" dirty="0">
                  <a:latin typeface="Times New Roman" panose="02020603050405020304" pitchFamily="18" charset="0"/>
                  <a:ea typeface="楷体" panose="02010609060101010101" pitchFamily="49" charset="-122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12" name="矩形 11">
                <a:extLst>
                  <a:ext uri="{FF2B5EF4-FFF2-40B4-BE49-F238E27FC236}">
                    <a16:creationId xmlns:a16="http://schemas.microsoft.com/office/drawing/2014/main" id="{3ECE1D8E-C871-4C4E-8F61-7E5B1FEED6A8}"/>
                  </a:ext>
                </a:extLst>
              </p:cNvPr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55344" y="5042327"/>
                <a:ext cx="6741247" cy="1578361"/>
              </a:xfrm>
              <a:prstGeom prst="rect">
                <a:avLst/>
              </a:prstGeom>
              <a:blipFill>
                <a:blip r:embed="rId6"/>
                <a:stretch>
                  <a:fillRect l="-1264" t="-1533" b="-766"/>
                </a:stretch>
              </a:blipFill>
            </p:spPr>
            <p:txBody>
              <a:bodyPr/>
              <a:lstStyle/>
              <a:p>
                <a:r>
                  <a:rPr lang="zh-CN" altLang="en-US">
                    <a:noFill/>
                  </a:rPr>
                  <a:t> </a:t>
                </a:r>
              </a:p>
            </p:txBody>
          </p:sp>
        </mc:Fallback>
      </mc:AlternateContent>
    </p:spTree>
    <p:extLst>
      <p:ext uri="{BB962C8B-B14F-4D97-AF65-F5344CB8AC3E}">
        <p14:creationId xmlns:p14="http://schemas.microsoft.com/office/powerpoint/2010/main" val="386342120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1" grpId="0" animBg="1"/>
      <p:bldP spid="12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>
            <a:extLst>
              <a:ext uri="{FF2B5EF4-FFF2-40B4-BE49-F238E27FC236}">
                <a16:creationId xmlns:a16="http://schemas.microsoft.com/office/drawing/2014/main" id="{58A40355-B7D0-44D7-9645-5CF7245725A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0"/>
            <a:ext cx="12192000" cy="4351338"/>
          </a:xfrm>
        </p:spPr>
        <p:txBody>
          <a:bodyPr>
            <a:normAutofit/>
          </a:bodyPr>
          <a:lstStyle/>
          <a:p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6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．如图甲所示，一轻质短弹簧被夹在质量均为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=0.10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kg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的两小木块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之间，弹簧长度被锁定，将此装置放在水平支撑面上。若解除锁定，木块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能上升的最大高度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=2.5m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。取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g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=10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/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s</a:t>
            </a:r>
            <a:r>
              <a:rPr lang="en-US" altLang="zh-CN" sz="2400" baseline="30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，忽略空气阻力。</a:t>
            </a:r>
          </a:p>
          <a:p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）求弹簧解锁前的弹性势能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Ep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</a:p>
          <a:p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）若撤去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的支撑面同时解除锁定，此时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B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的加速度大小为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1=8.0m/s2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，求此时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的加速度大小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a</a:t>
            </a:r>
            <a:r>
              <a:rPr lang="en-US" altLang="zh-CN" sz="2400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；</a:t>
            </a:r>
          </a:p>
          <a:p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（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3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）图乙为同一竖直平面内两四分之一光滑圆弧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MP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和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QN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与光滑水平面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PQ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组成的轨道，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与圆心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en-US" altLang="zh-CN" sz="2400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1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、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O</a:t>
            </a:r>
            <a:r>
              <a:rPr lang="en-US" altLang="zh-CN" sz="2400" baseline="-250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2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等高，圆弧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MP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和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QN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半径均为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R</a:t>
            </a:r>
            <a:r>
              <a:rPr lang="en-US" altLang="zh-CN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=1.8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。若将图甲中装置由轨道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M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端静止释放，第一次滑至水平面时，解除锁定，求木块到达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N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点后还能上升的最大高度</a:t>
            </a:r>
            <a:r>
              <a:rPr lang="en-US" altLang="zh-CN" sz="2400" i="1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H</a:t>
            </a:r>
            <a:r>
              <a:rPr lang="zh-CN" altLang="en-US" sz="2400" dirty="0">
                <a:latin typeface="Times New Roman" panose="02020603050405020304" pitchFamily="18" charset="0"/>
                <a:ea typeface="宋体" panose="02010600030101010101" pitchFamily="2" charset="-122"/>
                <a:cs typeface="Times New Roman" panose="02020603050405020304" pitchFamily="18" charset="0"/>
              </a:rPr>
              <a:t>。</a:t>
            </a:r>
          </a:p>
        </p:txBody>
      </p:sp>
      <p:pic>
        <p:nvPicPr>
          <p:cNvPr id="4" name="图片 3" descr="figure">
            <a:extLst>
              <a:ext uri="{FF2B5EF4-FFF2-40B4-BE49-F238E27FC236}">
                <a16:creationId xmlns:a16="http://schemas.microsoft.com/office/drawing/2014/main" id="{C2CDD68B-51E8-4E35-99A7-045AA4D62F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6951714" y="3556205"/>
            <a:ext cx="4895850" cy="1790700"/>
          </a:xfrm>
          <a:prstGeom prst="rect">
            <a:avLst/>
          </a:prstGeom>
        </p:spPr>
      </p:pic>
      <p:sp>
        <p:nvSpPr>
          <p:cNvPr id="5" name="文本框 4">
            <a:extLst>
              <a:ext uri="{FF2B5EF4-FFF2-40B4-BE49-F238E27FC236}">
                <a16:creationId xmlns:a16="http://schemas.microsoft.com/office/drawing/2014/main" id="{DBB075C7-686D-43F4-93C0-16DA1CBA5A7C}"/>
              </a:ext>
            </a:extLst>
          </p:cNvPr>
          <p:cNvSpPr txBox="1"/>
          <p:nvPr/>
        </p:nvSpPr>
        <p:spPr>
          <a:xfrm>
            <a:off x="1184941" y="3718974"/>
            <a:ext cx="3367394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dirty="0">
                <a:latin typeface="楷体" panose="02010609060101010101" pitchFamily="49" charset="-122"/>
                <a:ea typeface="楷体" panose="02010609060101010101" pitchFamily="49" charset="-122"/>
              </a:rPr>
              <a:t>情景对应原理！</a:t>
            </a:r>
            <a:endParaRPr lang="en-US" altLang="zh-CN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zh-CN" altLang="en-US" sz="2800">
                <a:latin typeface="楷体" panose="02010609060101010101" pitchFamily="49" charset="-122"/>
                <a:ea typeface="楷体" panose="02010609060101010101" pitchFamily="49" charset="-122"/>
              </a:rPr>
              <a:t>务必认真审题！</a:t>
            </a:r>
            <a:endParaRPr lang="zh-CN" altLang="en-US" sz="2800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218200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745</Words>
  <Application>Microsoft Office PowerPoint</Application>
  <PresentationFormat>宽屏</PresentationFormat>
  <Paragraphs>31</Paragraphs>
  <Slides>4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4</vt:i4>
      </vt:variant>
    </vt:vector>
  </HeadingPairs>
  <TitlesOfParts>
    <vt:vector size="11" baseType="lpstr">
      <vt:lpstr>等线</vt:lpstr>
      <vt:lpstr>等线 Light</vt:lpstr>
      <vt:lpstr>楷体</vt:lpstr>
      <vt:lpstr>Arial</vt:lpstr>
      <vt:lpstr>Cambria Math</vt:lpstr>
      <vt:lpstr>Times New Roman</vt:lpstr>
      <vt:lpstr>Office 主题​​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彭 矗</dc:creator>
  <cp:lastModifiedBy>彭 矗</cp:lastModifiedBy>
  <cp:revision>8</cp:revision>
  <dcterms:created xsi:type="dcterms:W3CDTF">2021-03-31T00:44:59Z</dcterms:created>
  <dcterms:modified xsi:type="dcterms:W3CDTF">2021-03-31T01:37:07Z</dcterms:modified>
</cp:coreProperties>
</file>