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386" r:id="rId2"/>
    <p:sldId id="466" r:id="rId3"/>
    <p:sldId id="467" r:id="rId4"/>
    <p:sldId id="469" r:id="rId5"/>
    <p:sldId id="468" r:id="rId6"/>
    <p:sldId id="471" r:id="rId7"/>
    <p:sldId id="472" r:id="rId8"/>
    <p:sldId id="473" r:id="rId9"/>
    <p:sldId id="474" r:id="rId10"/>
    <p:sldId id="470" r:id="rId11"/>
  </p:sldIdLst>
  <p:sldSz cx="9144000" cy="6858000" type="screen4x3"/>
  <p:notesSz cx="6858000" cy="9144000"/>
  <p:custDataLst>
    <p:tags r:id="rId13"/>
  </p:custDataLst>
  <p:defaultTextStyle>
    <a:defPPr>
      <a:defRPr lang="zh-CN"/>
    </a:defPPr>
    <a:lvl1pPr marL="0" lvl="0" indent="0" algn="l" defTabSz="914400" eaLnBrk="1" fontAlgn="base" latinLnBrk="0" hangingPunct="1"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Times New Roman" panose="02020603050405020304" charset="0"/>
        <a:ea typeface="幼圆" panose="02010509060101010101" pitchFamily="49" charset="-122"/>
      </a:defRPr>
    </a:lvl1pPr>
    <a:lvl2pPr marL="457200" lvl="1" indent="0" algn="l" defTabSz="914400" eaLnBrk="1" fontAlgn="base" latinLnBrk="0" hangingPunct="1"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Times New Roman" panose="02020603050405020304" charset="0"/>
        <a:ea typeface="幼圆" panose="02010509060101010101" pitchFamily="49" charset="-122"/>
      </a:defRPr>
    </a:lvl2pPr>
    <a:lvl3pPr marL="914400" lvl="2" indent="0" algn="l" defTabSz="914400" eaLnBrk="1" fontAlgn="base" latinLnBrk="0" hangingPunct="1"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Times New Roman" panose="02020603050405020304" charset="0"/>
        <a:ea typeface="幼圆" panose="02010509060101010101" pitchFamily="49" charset="-122"/>
      </a:defRPr>
    </a:lvl3pPr>
    <a:lvl4pPr marL="1371600" lvl="3" indent="0" algn="l" defTabSz="914400" eaLnBrk="1" fontAlgn="base" latinLnBrk="0" hangingPunct="1"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Times New Roman" panose="02020603050405020304" charset="0"/>
        <a:ea typeface="幼圆" panose="02010509060101010101" pitchFamily="49" charset="-122"/>
      </a:defRPr>
    </a:lvl4pPr>
    <a:lvl5pPr marL="1828800" lvl="4" indent="0" algn="l" defTabSz="914400" eaLnBrk="1" fontAlgn="base" latinLnBrk="0" hangingPunct="1"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Times New Roman" panose="02020603050405020304" charset="0"/>
        <a:ea typeface="幼圆" panose="02010509060101010101" pitchFamily="49" charset="-122"/>
      </a:defRPr>
    </a:lvl5pPr>
    <a:lvl6pPr marL="2286000" lvl="5" indent="0" algn="l" defTabSz="914400" eaLnBrk="1" fontAlgn="base" latinLnBrk="0" hangingPunct="1"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Times New Roman" panose="02020603050405020304" charset="0"/>
        <a:ea typeface="幼圆" panose="02010509060101010101" pitchFamily="49" charset="-122"/>
      </a:defRPr>
    </a:lvl6pPr>
    <a:lvl7pPr marL="2743200" lvl="6" indent="0" algn="l" defTabSz="914400" eaLnBrk="1" fontAlgn="base" latinLnBrk="0" hangingPunct="1"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Times New Roman" panose="02020603050405020304" charset="0"/>
        <a:ea typeface="幼圆" panose="02010509060101010101" pitchFamily="49" charset="-122"/>
      </a:defRPr>
    </a:lvl7pPr>
    <a:lvl8pPr marL="3200400" lvl="7" indent="0" algn="l" defTabSz="914400" eaLnBrk="1" fontAlgn="base" latinLnBrk="0" hangingPunct="1"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Times New Roman" panose="02020603050405020304" charset="0"/>
        <a:ea typeface="幼圆" panose="02010509060101010101" pitchFamily="49" charset="-122"/>
      </a:defRPr>
    </a:lvl8pPr>
    <a:lvl9pPr marL="3657600" lvl="8" indent="0" algn="l" defTabSz="914400" eaLnBrk="1" fontAlgn="base" latinLnBrk="0" hangingPunct="1"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Times New Roman" panose="02020603050405020304" charset="0"/>
        <a:ea typeface="幼圆" panose="02010509060101010101" pitchFamily="49" charset="-122"/>
      </a:defRPr>
    </a:lvl9pPr>
  </p:defaultTextStyle>
  <p:extLst>
    <p:ext uri="{EFAFB233-063F-42B5-8137-9DF3F51BA10A}">
      <p15:sldGuideLst xmlns:p15="http://schemas.microsoft.com/office/powerpoint/2012/main">
        <p15:guide id="1" orient="horz" pos="2112">
          <p15:clr>
            <a:srgbClr val="A4A3A4"/>
          </p15:clr>
        </p15:guide>
        <p15:guide id="2" pos="295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00FE"/>
    <a:srgbClr val="9900ED"/>
    <a:srgbClr val="DD5DFF"/>
    <a:srgbClr val="F0BB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/>
    <p:restoredTop sz="94660"/>
  </p:normalViewPr>
  <p:slideViewPr>
    <p:cSldViewPr snapToGrid="0" showGuides="1">
      <p:cViewPr varScale="1">
        <p:scale>
          <a:sx n="66" d="100"/>
          <a:sy n="66" d="100"/>
        </p:scale>
        <p:origin x="819" y="48"/>
      </p:cViewPr>
      <p:guideLst>
        <p:guide orient="horz" pos="2112"/>
        <p:guide pos="295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ctrTitle" idx="4294967295"/>
          </p:nvPr>
        </p:nvSpPr>
        <p:spPr>
          <a:xfrm>
            <a:off x="955964" y="2975955"/>
            <a:ext cx="7248698" cy="56169"/>
          </a:xfrm>
          <a:noFill/>
          <a:ln cap="flat" cmpd="sng">
            <a:noFill/>
            <a:prstDash val="solid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685800">
              <a:buNone/>
            </a:pP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</a:rPr>
              <a:t>成长是奇妙的旅程。软弱的可以变得坚强，自大的能够学会谦虚，自私的也会懂得感恩</a:t>
            </a:r>
            <a:r>
              <a:rPr lang="en-US" altLang="zh-CN" sz="3600" b="1" dirty="0">
                <a:latin typeface="仿宋" panose="02010609060101010101" charset="-122"/>
                <a:ea typeface="仿宋" panose="02010609060101010101" charset="-122"/>
              </a:rPr>
              <a:t>···</a:t>
            </a: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</a:rPr>
              <a:t>这样，一切都在不经意间发生着变化。在你成长的过程中，应该也发生过一些事情，让你意识到另一面的自己吧。</a:t>
            </a:r>
            <a:endParaRPr lang="zh-CN" altLang="en-US" sz="3600" b="1" kern="1200" baseline="0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6DC8315-743E-41F3-B2BB-A25273613E0B}"/>
              </a:ext>
            </a:extLst>
          </p:cNvPr>
          <p:cNvSpPr txBox="1"/>
          <p:nvPr/>
        </p:nvSpPr>
        <p:spPr>
          <a:xfrm>
            <a:off x="1155469" y="490451"/>
            <a:ext cx="7547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Step1</a:t>
            </a:r>
            <a:r>
              <a:rPr lang="zh-CN" altLang="en-US" sz="2800" dirty="0"/>
              <a:t>：读材料：请从材料中找出</a:t>
            </a:r>
            <a:r>
              <a:rPr lang="en-US" altLang="zh-CN" sz="2800" dirty="0"/>
              <a:t>2-3</a:t>
            </a:r>
            <a:r>
              <a:rPr lang="zh-CN" altLang="en-US" sz="2800" dirty="0"/>
              <a:t>个关键词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>
                      <p:stCondLst>
                        <p:cond delay="indefinite"/>
                      </p:stCondLst>
                      <p:childTnLst>
                        <p:par>
                          <p:cTn id="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" presetID="34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1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  <p:bldP spid="5" grpId="3"/>
      <p:bldP spid="5" grpId="4"/>
      <p:bldP spid="5" grpId="5"/>
      <p:bldP spid="5" grpId="6"/>
      <p:bldP spid="5" grpId="7"/>
      <p:bldP spid="5" grpId="8"/>
      <p:bldP spid="5" grpId="9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ctrTitle" idx="4294967295"/>
          </p:nvPr>
        </p:nvSpPr>
        <p:spPr>
          <a:xfrm>
            <a:off x="955964" y="2975955"/>
            <a:ext cx="7248698" cy="56169"/>
          </a:xfrm>
          <a:noFill/>
          <a:ln cap="flat" cmpd="sng">
            <a:noFill/>
            <a:prstDash val="solid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685800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成长</a:t>
            </a: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</a:rPr>
              <a:t>是奇妙的旅程。软弱的可以变得坚强，自大的能够学会谦虚，自私的也会懂得感恩</a:t>
            </a:r>
            <a:r>
              <a:rPr lang="en-US" altLang="zh-CN" sz="3600" b="1" dirty="0">
                <a:latin typeface="仿宋" panose="02010609060101010101" charset="-122"/>
                <a:ea typeface="仿宋" panose="02010609060101010101" charset="-122"/>
              </a:rPr>
              <a:t>···</a:t>
            </a: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</a:rPr>
              <a:t>这样，一切都在不经意间发生着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变化</a:t>
            </a: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</a:rPr>
              <a:t>。在你成长的过程中，应该也发生过一些事情，让你意识到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另一面的自己</a:t>
            </a: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</a:rPr>
              <a:t>吧。</a:t>
            </a:r>
            <a:endParaRPr lang="zh-CN" altLang="en-US" sz="3600" b="1" kern="1200" baseline="0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6DC8315-743E-41F3-B2BB-A25273613E0B}"/>
              </a:ext>
            </a:extLst>
          </p:cNvPr>
          <p:cNvSpPr txBox="1"/>
          <p:nvPr/>
        </p:nvSpPr>
        <p:spPr>
          <a:xfrm>
            <a:off x="1155469" y="490451"/>
            <a:ext cx="7547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Step1</a:t>
            </a:r>
            <a:r>
              <a:rPr lang="zh-CN" altLang="en-US" sz="2800" dirty="0"/>
              <a:t>：读材料：请从材料中找出</a:t>
            </a:r>
            <a:r>
              <a:rPr lang="en-US" altLang="zh-CN" sz="2800" dirty="0"/>
              <a:t>2-3</a:t>
            </a:r>
            <a:r>
              <a:rPr lang="zh-CN" altLang="en-US" sz="2800" dirty="0"/>
              <a:t>个关键词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5D660A9-78C8-4E9E-90D1-1B4BE0D56696}"/>
              </a:ext>
            </a:extLst>
          </p:cNvPr>
          <p:cNvSpPr txBox="1"/>
          <p:nvPr/>
        </p:nvSpPr>
        <p:spPr>
          <a:xfrm>
            <a:off x="1300942" y="4796444"/>
            <a:ext cx="66959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一件让你有所改变，或意识到自己的潜能、认识到自己不为人知的一面的事情。</a:t>
            </a:r>
          </a:p>
        </p:txBody>
      </p:sp>
    </p:spTree>
    <p:extLst>
      <p:ext uri="{BB962C8B-B14F-4D97-AF65-F5344CB8AC3E}">
        <p14:creationId xmlns:p14="http://schemas.microsoft.com/office/powerpoint/2010/main" val="505009218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>
                      <p:stCondLst>
                        <p:cond delay="indefinite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  <p:bldP spid="5" grpId="3"/>
      <p:bldP spid="5" grpId="4"/>
      <p:bldP spid="5" grpId="5"/>
      <p:bldP spid="5" grpId="6"/>
      <p:bldP spid="5" grpId="7"/>
      <p:bldP spid="5" grpId="8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6DC8315-743E-41F3-B2BB-A25273613E0B}"/>
              </a:ext>
            </a:extLst>
          </p:cNvPr>
          <p:cNvSpPr txBox="1"/>
          <p:nvPr/>
        </p:nvSpPr>
        <p:spPr>
          <a:xfrm>
            <a:off x="1155469" y="490451"/>
            <a:ext cx="7547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Step2</a:t>
            </a:r>
            <a:r>
              <a:rPr lang="zh-CN" altLang="en-US" sz="2800" dirty="0"/>
              <a:t>：审题：</a:t>
            </a:r>
            <a:r>
              <a:rPr lang="zh-CN" altLang="en-US" sz="2800" dirty="0">
                <a:solidFill>
                  <a:srgbClr val="FF0000"/>
                </a:solidFill>
              </a:rPr>
              <a:t>原来</a:t>
            </a:r>
            <a:r>
              <a:rPr lang="zh-CN" altLang="en-US" sz="2800" dirty="0"/>
              <a:t>，我也很</a:t>
            </a:r>
            <a:r>
              <a:rPr lang="en-US" altLang="zh-CN" sz="2800" dirty="0"/>
              <a:t>——</a:t>
            </a:r>
            <a:r>
              <a:rPr lang="zh-CN" altLang="en-US" sz="2800" dirty="0"/>
              <a:t>；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041EEC8-4817-4846-A346-6DDB05DE1E5B}"/>
              </a:ext>
            </a:extLst>
          </p:cNvPr>
          <p:cNvSpPr txBox="1"/>
          <p:nvPr/>
        </p:nvSpPr>
        <p:spPr>
          <a:xfrm>
            <a:off x="1296786" y="1266458"/>
            <a:ext cx="80550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如何翻译？</a:t>
            </a:r>
            <a:endParaRPr lang="en-US" altLang="zh-CN" sz="3200" dirty="0"/>
          </a:p>
          <a:p>
            <a:r>
              <a:rPr lang="en-US" altLang="zh-CN" sz="3200" dirty="0"/>
              <a:t>I turn out to be</a:t>
            </a:r>
          </a:p>
          <a:p>
            <a:r>
              <a:rPr lang="en-US" altLang="zh-CN" sz="3200" dirty="0"/>
              <a:t>I was</a:t>
            </a:r>
            <a:endParaRPr lang="zh-CN" altLang="en-US" sz="32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4B86EB3-CD87-4CB4-8A0A-CCF64DB1B094}"/>
              </a:ext>
            </a:extLst>
          </p:cNvPr>
          <p:cNvSpPr txBox="1"/>
          <p:nvPr/>
        </p:nvSpPr>
        <p:spPr>
          <a:xfrm>
            <a:off x="1126374" y="3088905"/>
            <a:ext cx="68912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原来：发现从前不知道的情况。</a:t>
            </a:r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是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你对未知自我的挑战或发现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，而不是“我曾经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54192515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>
                      <p:stCondLst>
                        <p:cond delay="indefinite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6DC8315-743E-41F3-B2BB-A25273613E0B}"/>
              </a:ext>
            </a:extLst>
          </p:cNvPr>
          <p:cNvSpPr txBox="1"/>
          <p:nvPr/>
        </p:nvSpPr>
        <p:spPr>
          <a:xfrm>
            <a:off x="1155469" y="490451"/>
            <a:ext cx="7547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Step2</a:t>
            </a:r>
            <a:r>
              <a:rPr lang="zh-CN" altLang="en-US" sz="2800" dirty="0"/>
              <a:t>：审题：</a:t>
            </a:r>
            <a:r>
              <a:rPr lang="zh-CN" altLang="en-US" sz="2800" dirty="0">
                <a:solidFill>
                  <a:srgbClr val="FF0000"/>
                </a:solidFill>
              </a:rPr>
              <a:t>原来</a:t>
            </a:r>
            <a:r>
              <a:rPr lang="zh-CN" altLang="en-US" sz="2800" dirty="0"/>
              <a:t>，我也很</a:t>
            </a:r>
            <a:r>
              <a:rPr lang="en-US" altLang="zh-CN" sz="2800" dirty="0"/>
              <a:t>——</a:t>
            </a:r>
            <a:r>
              <a:rPr lang="zh-CN" altLang="en-US" sz="2800" dirty="0"/>
              <a:t>；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041EEC8-4817-4846-A346-6DDB05DE1E5B}"/>
              </a:ext>
            </a:extLst>
          </p:cNvPr>
          <p:cNvSpPr txBox="1"/>
          <p:nvPr/>
        </p:nvSpPr>
        <p:spPr>
          <a:xfrm>
            <a:off x="432262" y="1812175"/>
            <a:ext cx="8512233" cy="3399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+mn-ea"/>
                <a:ea typeface="+mn-ea"/>
              </a:rPr>
              <a:t>普遍存在的问题：</a:t>
            </a: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体现不出“原来”二字</a:t>
            </a:r>
            <a:r>
              <a:rPr lang="zh-CN" altLang="en-US" sz="3600" dirty="0">
                <a:latin typeface="+mn-ea"/>
                <a:ea typeface="+mn-ea"/>
              </a:rPr>
              <a:t>，整篇文章中</a:t>
            </a: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没有体现前后的变化、没有体现反思意识</a:t>
            </a:r>
            <a:r>
              <a:rPr lang="zh-CN" altLang="en-US" sz="3600" dirty="0">
                <a:latin typeface="+mn-ea"/>
                <a:ea typeface="+mn-ea"/>
              </a:rPr>
              <a:t>。</a:t>
            </a:r>
            <a:endParaRPr lang="en-US" altLang="zh-CN" sz="3600" dirty="0">
              <a:latin typeface="+mn-ea"/>
              <a:ea typeface="+mn-ea"/>
            </a:endParaRPr>
          </a:p>
          <a:p>
            <a:r>
              <a:rPr lang="zh-CN" altLang="en-US" sz="3600" dirty="0">
                <a:latin typeface="+mn-ea"/>
                <a:ea typeface="+mn-ea"/>
              </a:rPr>
              <a:t>仅仅是做了一件勇敢的、坚强的</a:t>
            </a:r>
            <a:r>
              <a:rPr lang="en-US" altLang="zh-CN" sz="3600" dirty="0">
                <a:latin typeface="+mn-ea"/>
                <a:ea typeface="+mn-ea"/>
              </a:rPr>
              <a:t>···</a:t>
            </a:r>
            <a:r>
              <a:rPr lang="zh-CN" altLang="en-US" sz="3600" dirty="0">
                <a:latin typeface="+mn-ea"/>
                <a:ea typeface="+mn-ea"/>
              </a:rPr>
              <a:t>事。</a:t>
            </a:r>
            <a:endParaRPr lang="en-US" altLang="zh-CN" sz="3600" dirty="0">
              <a:latin typeface="+mn-ea"/>
              <a:ea typeface="+mn-ea"/>
            </a:endParaRPr>
          </a:p>
          <a:p>
            <a:r>
              <a:rPr lang="zh-CN" altLang="en-US" sz="3600" dirty="0">
                <a:latin typeface="+mn-ea"/>
                <a:ea typeface="+mn-ea"/>
              </a:rPr>
              <a:t>大部分同学的文章的题目应该改为“我很</a:t>
            </a:r>
            <a:r>
              <a:rPr lang="en-US" altLang="zh-CN" sz="3600" dirty="0">
                <a:latin typeface="+mn-ea"/>
                <a:ea typeface="+mn-ea"/>
              </a:rPr>
              <a:t>---</a:t>
            </a:r>
            <a:r>
              <a:rPr lang="zh-CN" altLang="en-US" sz="3600" dirty="0">
                <a:latin typeface="+mn-ea"/>
                <a:ea typeface="+mn-ea"/>
              </a:rPr>
              <a:t>”</a:t>
            </a:r>
            <a:endParaRPr lang="en-US" altLang="zh-CN" sz="36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874281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6DC8315-743E-41F3-B2BB-A25273613E0B}"/>
              </a:ext>
            </a:extLst>
          </p:cNvPr>
          <p:cNvSpPr txBox="1"/>
          <p:nvPr/>
        </p:nvSpPr>
        <p:spPr>
          <a:xfrm>
            <a:off x="1155469" y="490451"/>
            <a:ext cx="7547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Step2</a:t>
            </a:r>
            <a:r>
              <a:rPr lang="zh-CN" altLang="en-US" sz="2800" dirty="0"/>
              <a:t>：审题：原来，我也很</a:t>
            </a:r>
            <a:r>
              <a:rPr lang="en-US" altLang="zh-CN" sz="2800" dirty="0">
                <a:solidFill>
                  <a:srgbClr val="FF0000"/>
                </a:solidFill>
              </a:rPr>
              <a:t>——</a:t>
            </a:r>
            <a:r>
              <a:rPr lang="zh-CN" altLang="en-US" sz="2800" dirty="0"/>
              <a:t>；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041EEC8-4817-4846-A346-6DDB05DE1E5B}"/>
              </a:ext>
            </a:extLst>
          </p:cNvPr>
          <p:cNvSpPr txBox="1"/>
          <p:nvPr/>
        </p:nvSpPr>
        <p:spPr>
          <a:xfrm>
            <a:off x="648393" y="1640530"/>
            <a:ext cx="80550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n-ea"/>
                <a:ea typeface="+mn-ea"/>
              </a:rPr>
              <a:t>哪些词可以填？</a:t>
            </a:r>
            <a:endParaRPr lang="en-US" altLang="zh-CN" sz="3200" dirty="0">
              <a:latin typeface="+mn-ea"/>
              <a:ea typeface="+mn-ea"/>
            </a:endParaRPr>
          </a:p>
          <a:p>
            <a:r>
              <a:rPr lang="zh-CN" altLang="en-US" sz="3200" dirty="0">
                <a:latin typeface="+mn-ea"/>
                <a:ea typeface="+mn-ea"/>
              </a:rPr>
              <a:t>坚强、谦虚、棒、幸运、自私、软弱、虚伪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4B86EB3-CD87-4CB4-8A0A-CCF64DB1B094}"/>
              </a:ext>
            </a:extLst>
          </p:cNvPr>
          <p:cNvSpPr txBox="1"/>
          <p:nvPr/>
        </p:nvSpPr>
        <p:spPr>
          <a:xfrm>
            <a:off x="1026622" y="3283527"/>
            <a:ext cx="751886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可以：坚强、谦虚、棒（褒义词）</a:t>
            </a:r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自私、软弱、虚伪（贬义词）突破自我是成长，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能面对、反思自己的不足是更是一种成长和收获，且在主题上另辟蹊径，更有深意。</a:t>
            </a:r>
          </a:p>
        </p:txBody>
      </p:sp>
    </p:spTree>
    <p:extLst>
      <p:ext uri="{BB962C8B-B14F-4D97-AF65-F5344CB8AC3E}">
        <p14:creationId xmlns:p14="http://schemas.microsoft.com/office/powerpoint/2010/main" val="4231701239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>
                      <p:stCondLst>
                        <p:cond delay="indefinite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6DC8315-743E-41F3-B2BB-A25273613E0B}"/>
              </a:ext>
            </a:extLst>
          </p:cNvPr>
          <p:cNvSpPr txBox="1"/>
          <p:nvPr/>
        </p:nvSpPr>
        <p:spPr>
          <a:xfrm>
            <a:off x="1155469" y="490451"/>
            <a:ext cx="7547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Step2</a:t>
            </a:r>
            <a:r>
              <a:rPr lang="zh-CN" altLang="en-US" sz="2800" dirty="0"/>
              <a:t>：审题：原来，我也很</a:t>
            </a:r>
            <a:r>
              <a:rPr lang="en-US" altLang="zh-CN" sz="2800" dirty="0">
                <a:solidFill>
                  <a:srgbClr val="FF0000"/>
                </a:solidFill>
              </a:rPr>
              <a:t>——</a:t>
            </a:r>
            <a:r>
              <a:rPr lang="zh-CN" altLang="en-US" sz="2800" dirty="0"/>
              <a:t>；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041EEC8-4817-4846-A346-6DDB05DE1E5B}"/>
              </a:ext>
            </a:extLst>
          </p:cNvPr>
          <p:cNvSpPr txBox="1"/>
          <p:nvPr/>
        </p:nvSpPr>
        <p:spPr>
          <a:xfrm>
            <a:off x="648393" y="1640530"/>
            <a:ext cx="80550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n-ea"/>
                <a:ea typeface="+mn-ea"/>
              </a:rPr>
              <a:t>哪些词可以填？</a:t>
            </a:r>
            <a:endParaRPr lang="en-US" altLang="zh-CN" sz="3200" dirty="0">
              <a:latin typeface="+mn-ea"/>
              <a:ea typeface="+mn-ea"/>
            </a:endParaRPr>
          </a:p>
          <a:p>
            <a:r>
              <a:rPr lang="zh-CN" altLang="en-US" sz="3200" dirty="0">
                <a:latin typeface="+mn-ea"/>
                <a:ea typeface="+mn-ea"/>
              </a:rPr>
              <a:t>坚强、谦虚、棒、幸运、自私、软弱、虚伪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4B86EB3-CD87-4CB4-8A0A-CCF64DB1B094}"/>
              </a:ext>
            </a:extLst>
          </p:cNvPr>
          <p:cNvSpPr txBox="1"/>
          <p:nvPr/>
        </p:nvSpPr>
        <p:spPr>
          <a:xfrm>
            <a:off x="473825" y="3429000"/>
            <a:ext cx="85787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不是所有形容词都可以，填的词要关于人的人格、性格、品质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这类较稳定的、内在的特性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。而不能是幸不幸运（你自己无法把握），认不认路（某项技能的掌握）</a:t>
            </a:r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“我也很心疼” 这种瞬间的感受更不可以。</a:t>
            </a:r>
          </a:p>
        </p:txBody>
      </p:sp>
    </p:spTree>
    <p:extLst>
      <p:ext uri="{BB962C8B-B14F-4D97-AF65-F5344CB8AC3E}">
        <p14:creationId xmlns:p14="http://schemas.microsoft.com/office/powerpoint/2010/main" val="896680349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>
                      <p:stCondLst>
                        <p:cond delay="indefinite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6DC8315-743E-41F3-B2BB-A25273613E0B}"/>
              </a:ext>
            </a:extLst>
          </p:cNvPr>
          <p:cNvSpPr txBox="1"/>
          <p:nvPr/>
        </p:nvSpPr>
        <p:spPr>
          <a:xfrm>
            <a:off x="1155469" y="490451"/>
            <a:ext cx="7547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Step3</a:t>
            </a:r>
            <a:r>
              <a:rPr lang="zh-CN" altLang="en-US" sz="2800" dirty="0"/>
              <a:t>：行文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041EEC8-4817-4846-A346-6DDB05DE1E5B}"/>
              </a:ext>
            </a:extLst>
          </p:cNvPr>
          <p:cNvSpPr txBox="1"/>
          <p:nvPr/>
        </p:nvSpPr>
        <p:spPr>
          <a:xfrm>
            <a:off x="748145" y="1636560"/>
            <a:ext cx="812984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n-ea"/>
                <a:ea typeface="+mn-ea"/>
              </a:rPr>
              <a:t>注意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文不对题</a:t>
            </a:r>
            <a:r>
              <a:rPr lang="zh-CN" altLang="en-US" sz="3200" dirty="0">
                <a:latin typeface="+mn-ea"/>
                <a:ea typeface="+mn-ea"/>
              </a:rPr>
              <a:t>的情况：</a:t>
            </a:r>
            <a:endParaRPr lang="en-US" altLang="zh-CN" sz="3200" dirty="0">
              <a:latin typeface="+mn-ea"/>
              <a:ea typeface="+mn-ea"/>
            </a:endParaRPr>
          </a:p>
          <a:p>
            <a:r>
              <a:rPr lang="zh-CN" altLang="en-US" sz="3200" dirty="0">
                <a:latin typeface="+mn-ea"/>
                <a:ea typeface="+mn-ea"/>
              </a:rPr>
              <a:t>从害怕上场到敢上场</a:t>
            </a:r>
            <a:r>
              <a:rPr lang="en-US" altLang="zh-CN" sz="3200" dirty="0">
                <a:latin typeface="+mn-ea"/>
                <a:ea typeface="+mn-ea"/>
              </a:rPr>
              <a:t>——</a:t>
            </a:r>
            <a:r>
              <a:rPr lang="zh-CN" altLang="en-US" sz="3200" dirty="0">
                <a:latin typeface="+mn-ea"/>
                <a:ea typeface="+mn-ea"/>
              </a:rPr>
              <a:t>原来我也很坚强？</a:t>
            </a:r>
            <a:endParaRPr lang="en-US" altLang="zh-CN" sz="3200" dirty="0">
              <a:latin typeface="+mn-ea"/>
              <a:ea typeface="+mn-ea"/>
            </a:endParaRPr>
          </a:p>
          <a:p>
            <a:r>
              <a:rPr lang="zh-CN" altLang="en-US" sz="3200" dirty="0">
                <a:latin typeface="+mn-ea"/>
                <a:ea typeface="+mn-ea"/>
              </a:rPr>
              <a:t>从写不了数学大题到能写出来</a:t>
            </a:r>
            <a:r>
              <a:rPr lang="en-US" altLang="zh-CN" sz="3200" dirty="0">
                <a:latin typeface="+mn-ea"/>
                <a:ea typeface="+mn-ea"/>
              </a:rPr>
              <a:t>——</a:t>
            </a:r>
            <a:r>
              <a:rPr lang="zh-CN" altLang="en-US" sz="3200" dirty="0">
                <a:latin typeface="+mn-ea"/>
                <a:ea typeface="+mn-ea"/>
              </a:rPr>
              <a:t>坚强？</a:t>
            </a:r>
            <a:endParaRPr lang="en-US" altLang="zh-CN" sz="3200" dirty="0">
              <a:latin typeface="+mn-ea"/>
              <a:ea typeface="+mn-ea"/>
            </a:endParaRPr>
          </a:p>
          <a:p>
            <a:r>
              <a:rPr lang="zh-CN" altLang="en-US" sz="3200" dirty="0">
                <a:latin typeface="+mn-ea"/>
                <a:ea typeface="+mn-ea"/>
              </a:rPr>
              <a:t>从成绩很好到考砸</a:t>
            </a:r>
            <a:r>
              <a:rPr lang="en-US" altLang="zh-CN" sz="3200" dirty="0">
                <a:latin typeface="+mn-ea"/>
                <a:ea typeface="+mn-ea"/>
              </a:rPr>
              <a:t>——</a:t>
            </a:r>
            <a:r>
              <a:rPr lang="zh-CN" altLang="en-US" sz="3200" dirty="0">
                <a:latin typeface="+mn-ea"/>
                <a:ea typeface="+mn-ea"/>
              </a:rPr>
              <a:t>谦虚？</a:t>
            </a:r>
            <a:endParaRPr lang="en-US" altLang="zh-CN" sz="3200" dirty="0">
              <a:latin typeface="+mn-ea"/>
              <a:ea typeface="+mn-ea"/>
            </a:endParaRPr>
          </a:p>
          <a:p>
            <a:endParaRPr lang="en-US" altLang="zh-CN" sz="3200" dirty="0">
              <a:latin typeface="+mn-ea"/>
              <a:ea typeface="+mn-ea"/>
            </a:endParaRPr>
          </a:p>
          <a:p>
            <a:r>
              <a:rPr lang="zh-CN" altLang="en-US" sz="3200" dirty="0">
                <a:latin typeface="+mn-ea"/>
                <a:ea typeface="+mn-ea"/>
              </a:rPr>
              <a:t>所填词是文章思想主旨，不能准确理解该词含义就不要填。</a:t>
            </a:r>
            <a:endParaRPr lang="en-US" altLang="zh-CN" sz="3200" dirty="0">
              <a:latin typeface="+mn-ea"/>
              <a:ea typeface="+mn-ea"/>
            </a:endParaRPr>
          </a:p>
          <a:p>
            <a:endParaRPr lang="en-US" altLang="zh-CN" sz="32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79705792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6DC8315-743E-41F3-B2BB-A25273613E0B}"/>
              </a:ext>
            </a:extLst>
          </p:cNvPr>
          <p:cNvSpPr txBox="1"/>
          <p:nvPr/>
        </p:nvSpPr>
        <p:spPr>
          <a:xfrm>
            <a:off x="1155469" y="490451"/>
            <a:ext cx="7547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Step3</a:t>
            </a:r>
            <a:r>
              <a:rPr lang="zh-CN" altLang="en-US" sz="2800" dirty="0"/>
              <a:t>：行文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041EEC8-4817-4846-A346-6DDB05DE1E5B}"/>
              </a:ext>
            </a:extLst>
          </p:cNvPr>
          <p:cNvSpPr txBox="1"/>
          <p:nvPr/>
        </p:nvSpPr>
        <p:spPr>
          <a:xfrm>
            <a:off x="540326" y="1762298"/>
            <a:ext cx="839585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n-ea"/>
                <a:ea typeface="+mn-ea"/>
              </a:rPr>
              <a:t>与以前写过的记叙文有些不同的：</a:t>
            </a:r>
            <a:endParaRPr lang="en-US" altLang="zh-CN" sz="3200" dirty="0">
              <a:latin typeface="+mn-ea"/>
              <a:ea typeface="+mn-ea"/>
            </a:endParaRPr>
          </a:p>
          <a:p>
            <a:r>
              <a:rPr lang="zh-CN" altLang="en-US" sz="3200" dirty="0">
                <a:latin typeface="+mn-ea"/>
                <a:ea typeface="+mn-ea"/>
              </a:rPr>
              <a:t>一定要有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议论、抒情</a:t>
            </a:r>
            <a:r>
              <a:rPr lang="zh-CN" altLang="en-US" sz="3200" dirty="0">
                <a:latin typeface="+mn-ea"/>
                <a:ea typeface="+mn-ea"/>
              </a:rPr>
              <a:t>部分。</a:t>
            </a:r>
            <a:endParaRPr lang="en-US" altLang="zh-CN" sz="3200" dirty="0">
              <a:latin typeface="+mn-ea"/>
              <a:ea typeface="+mn-ea"/>
            </a:endParaRPr>
          </a:p>
          <a:p>
            <a:r>
              <a:rPr lang="zh-CN" altLang="en-US" sz="3200" dirty="0">
                <a:latin typeface="+mn-ea"/>
                <a:ea typeface="+mn-ea"/>
              </a:rPr>
              <a:t>因为你能发现自己原来怎么样，现在有什么变化，都是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经过了思考</a:t>
            </a:r>
            <a:r>
              <a:rPr lang="zh-CN" altLang="en-US" sz="3200" dirty="0">
                <a:latin typeface="+mn-ea"/>
                <a:ea typeface="+mn-ea"/>
              </a:rPr>
              <a:t>的，这些思考并不能百分之百通过叙事展现。</a:t>
            </a:r>
            <a:endParaRPr lang="en-US" altLang="zh-CN" sz="3200" dirty="0">
              <a:latin typeface="+mn-ea"/>
              <a:ea typeface="+mn-ea"/>
            </a:endParaRPr>
          </a:p>
          <a:p>
            <a:r>
              <a:rPr lang="zh-CN" altLang="en-US" sz="3200" dirty="0">
                <a:latin typeface="+mn-ea"/>
                <a:ea typeface="+mn-ea"/>
              </a:rPr>
              <a:t>要展现你对青春、成长蜕变的思考。</a:t>
            </a:r>
            <a:endParaRPr lang="en-US" altLang="zh-CN" sz="3200" dirty="0">
              <a:latin typeface="+mn-ea"/>
              <a:ea typeface="+mn-ea"/>
            </a:endParaRPr>
          </a:p>
          <a:p>
            <a:r>
              <a:rPr lang="zh-CN" altLang="en-US" sz="3200" dirty="0">
                <a:latin typeface="+mn-ea"/>
                <a:ea typeface="+mn-ea"/>
              </a:rPr>
              <a:t>“苏格拉底：未经审视的人生是不值得过的”</a:t>
            </a:r>
            <a:endParaRPr lang="en-US" altLang="zh-CN" sz="3200" dirty="0">
              <a:latin typeface="+mn-ea"/>
              <a:ea typeface="+mn-ea"/>
            </a:endParaRPr>
          </a:p>
          <a:p>
            <a:endParaRPr lang="en-US" altLang="zh-CN" sz="32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81393592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6DC8315-743E-41F3-B2BB-A25273613E0B}"/>
              </a:ext>
            </a:extLst>
          </p:cNvPr>
          <p:cNvSpPr txBox="1"/>
          <p:nvPr/>
        </p:nvSpPr>
        <p:spPr>
          <a:xfrm>
            <a:off x="1155469" y="490451"/>
            <a:ext cx="7547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Step3</a:t>
            </a:r>
            <a:r>
              <a:rPr lang="zh-CN" altLang="en-US" sz="2800" dirty="0"/>
              <a:t>：行文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041EEC8-4817-4846-A346-6DDB05DE1E5B}"/>
              </a:ext>
            </a:extLst>
          </p:cNvPr>
          <p:cNvSpPr txBox="1"/>
          <p:nvPr/>
        </p:nvSpPr>
        <p:spPr>
          <a:xfrm>
            <a:off x="540326" y="1762298"/>
            <a:ext cx="8395855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+mn-ea"/>
                <a:ea typeface="+mn-ea"/>
              </a:rPr>
              <a:t>叙事方面的问题：</a:t>
            </a:r>
            <a:endParaRPr lang="en-US" altLang="zh-CN" sz="3600" dirty="0">
              <a:latin typeface="+mn-ea"/>
              <a:ea typeface="+mn-ea"/>
            </a:endParaRPr>
          </a:p>
          <a:p>
            <a:r>
              <a:rPr lang="en-US" altLang="zh-CN" sz="3600" dirty="0">
                <a:latin typeface="+mn-ea"/>
                <a:ea typeface="+mn-ea"/>
              </a:rPr>
              <a:t>1.</a:t>
            </a:r>
            <a:r>
              <a:rPr lang="zh-CN" altLang="en-US" sz="3600" dirty="0">
                <a:latin typeface="+mn-ea"/>
                <a:ea typeface="+mn-ea"/>
              </a:rPr>
              <a:t>非常僵硬（不知是否有编造嫌疑），有许多</a:t>
            </a: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流水账式</a:t>
            </a:r>
            <a:r>
              <a:rPr lang="zh-CN" altLang="en-US" sz="3600" dirty="0">
                <a:latin typeface="+mn-ea"/>
                <a:ea typeface="+mn-ea"/>
              </a:rPr>
              <a:t>叙事“首先</a:t>
            </a:r>
            <a:r>
              <a:rPr lang="en-US" altLang="zh-CN" sz="3600" dirty="0">
                <a:latin typeface="+mn-ea"/>
                <a:ea typeface="+mn-ea"/>
              </a:rPr>
              <a:t>···</a:t>
            </a:r>
            <a:r>
              <a:rPr lang="zh-CN" altLang="en-US" sz="3600" dirty="0">
                <a:latin typeface="+mn-ea"/>
                <a:ea typeface="+mn-ea"/>
              </a:rPr>
              <a:t>然后</a:t>
            </a:r>
            <a:r>
              <a:rPr lang="en-US" altLang="zh-CN" sz="3600" dirty="0">
                <a:latin typeface="+mn-ea"/>
                <a:ea typeface="+mn-ea"/>
              </a:rPr>
              <a:t>···</a:t>
            </a:r>
            <a:r>
              <a:rPr lang="zh-CN" altLang="en-US" sz="3600" dirty="0">
                <a:latin typeface="+mn-ea"/>
                <a:ea typeface="+mn-ea"/>
              </a:rPr>
              <a:t>接着</a:t>
            </a:r>
            <a:r>
              <a:rPr lang="en-US" altLang="zh-CN" sz="3600" dirty="0">
                <a:latin typeface="+mn-ea"/>
                <a:ea typeface="+mn-ea"/>
              </a:rPr>
              <a:t>··”</a:t>
            </a:r>
            <a:r>
              <a:rPr lang="zh-CN" altLang="en-US" sz="3600" dirty="0">
                <a:latin typeface="+mn-ea"/>
                <a:ea typeface="+mn-ea"/>
              </a:rPr>
              <a:t>。</a:t>
            </a:r>
            <a:endParaRPr lang="en-US" altLang="zh-CN" sz="3600" dirty="0">
              <a:latin typeface="+mn-ea"/>
              <a:ea typeface="+mn-ea"/>
            </a:endParaRPr>
          </a:p>
          <a:p>
            <a:r>
              <a:rPr lang="en-US" altLang="zh-CN" sz="3600" dirty="0">
                <a:latin typeface="+mn-ea"/>
                <a:ea typeface="+mn-ea"/>
              </a:rPr>
              <a:t>2.</a:t>
            </a: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没有细节描写，动作描写</a:t>
            </a:r>
            <a:r>
              <a:rPr lang="zh-CN" altLang="en-US" sz="3600" dirty="0">
                <a:latin typeface="+mn-ea"/>
                <a:ea typeface="+mn-ea"/>
              </a:rPr>
              <a:t>，所以叙事结束后发现字数写不够，开始硬凑字数。</a:t>
            </a:r>
          </a:p>
          <a:p>
            <a:endParaRPr lang="en-US" altLang="zh-CN" sz="32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0045705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6DC8315-743E-41F3-B2BB-A25273613E0B}"/>
              </a:ext>
            </a:extLst>
          </p:cNvPr>
          <p:cNvSpPr txBox="1"/>
          <p:nvPr/>
        </p:nvSpPr>
        <p:spPr>
          <a:xfrm>
            <a:off x="2485505" y="590204"/>
            <a:ext cx="576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+mn-ea"/>
                <a:ea typeface="+mn-ea"/>
              </a:rPr>
              <a:t>其他普遍存在的问题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041EEC8-4817-4846-A346-6DDB05DE1E5B}"/>
              </a:ext>
            </a:extLst>
          </p:cNvPr>
          <p:cNvSpPr txBox="1"/>
          <p:nvPr/>
        </p:nvSpPr>
        <p:spPr>
          <a:xfrm>
            <a:off x="249382" y="1853739"/>
            <a:ext cx="88946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latin typeface="+mn-ea"/>
                <a:ea typeface="+mn-ea"/>
              </a:rPr>
              <a:t>1</a:t>
            </a:r>
            <a:r>
              <a:rPr lang="zh-CN" altLang="en-US" sz="3600" dirty="0">
                <a:latin typeface="+mn-ea"/>
                <a:ea typeface="+mn-ea"/>
              </a:rPr>
              <a:t>、</a:t>
            </a: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错字</a:t>
            </a:r>
            <a:r>
              <a:rPr lang="zh-CN" altLang="en-US" sz="3600" dirty="0">
                <a:latin typeface="+mn-ea"/>
                <a:ea typeface="+mn-ea"/>
              </a:rPr>
              <a:t>实在太多。</a:t>
            </a:r>
            <a:endParaRPr lang="en-US" altLang="zh-CN" sz="3600" dirty="0">
              <a:latin typeface="+mn-ea"/>
              <a:ea typeface="+mn-ea"/>
            </a:endParaRPr>
          </a:p>
          <a:p>
            <a:r>
              <a:rPr lang="en-US" altLang="zh-CN" sz="3600" dirty="0">
                <a:latin typeface="+mn-ea"/>
                <a:ea typeface="+mn-ea"/>
              </a:rPr>
              <a:t>2</a:t>
            </a:r>
            <a:r>
              <a:rPr lang="zh-CN" altLang="en-US" sz="3600" dirty="0">
                <a:latin typeface="+mn-ea"/>
                <a:ea typeface="+mn-ea"/>
              </a:rPr>
              <a:t>、</a:t>
            </a: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的得地混用</a:t>
            </a:r>
            <a:r>
              <a:rPr lang="zh-CN" altLang="en-US" sz="3600" dirty="0">
                <a:latin typeface="+mn-ea"/>
                <a:ea typeface="+mn-ea"/>
              </a:rPr>
              <a:t>。</a:t>
            </a:r>
            <a:endParaRPr lang="en-US" altLang="zh-CN" sz="3600" dirty="0">
              <a:latin typeface="+mn-ea"/>
              <a:ea typeface="+mn-ea"/>
            </a:endParaRPr>
          </a:p>
          <a:p>
            <a:r>
              <a:rPr lang="en-US" altLang="zh-CN" sz="3600" dirty="0">
                <a:latin typeface="+mn-ea"/>
                <a:ea typeface="+mn-ea"/>
              </a:rPr>
              <a:t>3</a:t>
            </a:r>
            <a:r>
              <a:rPr lang="zh-CN" altLang="en-US" sz="3600" dirty="0">
                <a:latin typeface="+mn-ea"/>
                <a:ea typeface="+mn-ea"/>
              </a:rPr>
              <a:t>、</a:t>
            </a: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头重脚轻</a:t>
            </a:r>
            <a:r>
              <a:rPr lang="zh-CN" altLang="en-US" sz="3600" dirty="0">
                <a:latin typeface="+mn-ea"/>
                <a:ea typeface="+mn-ea"/>
              </a:rPr>
              <a:t>的老毛病。</a:t>
            </a:r>
            <a:endParaRPr lang="en-US" altLang="zh-CN" sz="3600" dirty="0">
              <a:latin typeface="+mn-ea"/>
              <a:ea typeface="+mn-ea"/>
            </a:endParaRPr>
          </a:p>
          <a:p>
            <a:r>
              <a:rPr lang="en-US" altLang="zh-CN" sz="3600" dirty="0">
                <a:latin typeface="+mn-ea"/>
                <a:ea typeface="+mn-ea"/>
              </a:rPr>
              <a:t>4</a:t>
            </a:r>
            <a:r>
              <a:rPr lang="zh-CN" altLang="en-US" sz="3600" dirty="0">
                <a:latin typeface="+mn-ea"/>
                <a:ea typeface="+mn-ea"/>
              </a:rPr>
              <a:t>、未完篇篇目多，时间分配、速度问题。</a:t>
            </a:r>
          </a:p>
        </p:txBody>
      </p:sp>
    </p:spTree>
    <p:extLst>
      <p:ext uri="{BB962C8B-B14F-4D97-AF65-F5344CB8AC3E}">
        <p14:creationId xmlns:p14="http://schemas.microsoft.com/office/powerpoint/2010/main" val="554048093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1351</TotalTime>
  <Words>679</Words>
  <Application>Microsoft Office PowerPoint</Application>
  <PresentationFormat>全屏显示(4:3)</PresentationFormat>
  <Paragraphs>47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6" baseType="lpstr">
      <vt:lpstr>仿宋</vt:lpstr>
      <vt:lpstr>宋体</vt:lpstr>
      <vt:lpstr>Arial</vt:lpstr>
      <vt:lpstr>Calibri</vt:lpstr>
      <vt:lpstr>Times New Roman</vt:lpstr>
      <vt:lpstr>2_自定义设计方案</vt:lpstr>
      <vt:lpstr>成长是奇妙的旅程。软弱的可以变得坚强，自大的能够学会谦虚，自私的也会懂得感恩···这样，一切都在不经意间发生着变化。在你成长的过程中，应该也发生过一些事情，让你意识到另一面的自己吧。</vt:lpstr>
      <vt:lpstr>成长是奇妙的旅程。软弱的可以变得坚强，自大的能够学会谦虚，自私的也会懂得感恩···这样，一切都在不经意间发生着变化。在你成长的过程中，应该也发生过一些事情，让你意识到另一面的自己吧。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22.寓言四则</dc:title>
  <dc:creator>rbm.xkw.com</dc:creator>
  <cp:lastModifiedBy>MENGRAN CUI</cp:lastModifiedBy>
  <cp:revision>29</cp:revision>
  <cp:lastPrinted>2020-12-23T13:31:35Z</cp:lastPrinted>
  <dcterms:created xsi:type="dcterms:W3CDTF">2020-12-23T13:31:35Z</dcterms:created>
  <dcterms:modified xsi:type="dcterms:W3CDTF">2021-01-04T08:29:57Z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