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4" r:id="rId4"/>
  </p:sldMasterIdLst>
  <p:notesMasterIdLst>
    <p:notesMasterId r:id="rId9"/>
  </p:notesMasterIdLst>
  <p:sldIdLst>
    <p:sldId id="285" r:id="rId5"/>
    <p:sldId id="314" r:id="rId6"/>
    <p:sldId id="266" r:id="rId7"/>
    <p:sldId id="315" r:id="rId8"/>
    <p:sldId id="326" r:id="rId10"/>
    <p:sldId id="318" r:id="rId11"/>
    <p:sldId id="319" r:id="rId12"/>
    <p:sldId id="322" r:id="rId13"/>
    <p:sldId id="320" r:id="rId14"/>
    <p:sldId id="321" r:id="rId15"/>
    <p:sldId id="327" r:id="rId16"/>
    <p:sldId id="324" r:id="rId17"/>
    <p:sldId id="328" r:id="rId18"/>
    <p:sldId id="325" r:id="rId19"/>
    <p:sldId id="329" r:id="rId20"/>
    <p:sldId id="278" r:id="rId21"/>
    <p:sldId id="344" r:id="rId22"/>
    <p:sldId id="291" r:id="rId23"/>
    <p:sldId id="292" r:id="rId24"/>
    <p:sldId id="293" r:id="rId25"/>
    <p:sldId id="294" r:id="rId26"/>
    <p:sldId id="281" r:id="rId27"/>
    <p:sldId id="295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" initials="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2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41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2" Type="http://schemas.openxmlformats.org/officeDocument/2006/relationships/commentAuthors" Target="commentAuthors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9-07T14:48:45.576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3F3DC2-AE0B-4869-9DDE-7D37CE0A589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DBF70-71AD-49D6-B57E-68AFBF4F240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古体诗 是与近体诗相对而言的诗体。近体诗形成前，各种诗歌体裁，也称古诗、古风，有"歌"、"行"、"吟"三种载体。唐代以后，称为近体诗。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古体诗格律自由，不拘对仗、平仄，押韵较宽，篇幅长短不限，句子有四言、五言、六言、七言体和杂言体 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近体诗，又称今体诗、格律诗，是一种讲究平仄（简单说，在普通话四声中，第一声、第二声是平声；第三声、第四声是仄声）、对仗和押韵的汉族诗歌体裁。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庭院里一株佳美的树，满树绿叶衬托着茂密的花朵，显得格外春意盎然。</a:t>
            </a:r>
            <a:endParaRPr lang="zh-CN" altLang="en-US"/>
          </a:p>
          <a:p>
            <a:r>
              <a:rPr lang="zh-CN" altLang="en-US"/>
              <a:t>我攀着树枝，摘下了最好看的一串花朵，想把它赠送给日夜思念的亲人。</a:t>
            </a:r>
            <a:endParaRPr lang="zh-CN" altLang="en-US"/>
          </a:p>
          <a:p>
            <a:r>
              <a:rPr lang="zh-CN" altLang="en-US"/>
              <a:t>花香充满了我的衣服襟袖之间，可是天遥地远，没人能送到亲人的手中。</a:t>
            </a:r>
            <a:endParaRPr lang="zh-CN" altLang="en-US"/>
          </a:p>
          <a:p>
            <a:r>
              <a:rPr lang="zh-CN" altLang="en-US"/>
              <a:t>并不是此花有什么珍贵，只是别离太久，想借着花儿表达怀念之情罢了。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“亭亭”标示松的傲岸姿态，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“瑟瑟”摹拟刺骨的风声。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绘影绘声，简洁生动。又以“谷中”映衬“山上”，更突出了位居全诗中心的青松的傲骨。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两个“一何”强调诗人感受的强烈，</a:t>
            </a:r>
            <a:r>
              <a:rPr lang="zh-CN" altLang="en-US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一“盛”一“劲”表现冲突的激烈和诗人的感情倾向</a:t>
            </a:r>
            <a:r>
              <a:rPr lang="zh-CN" altLang="en-US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。第三句诗顺接第二句，第四句呼应首句，章法绵密，展开有序。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由风势猛烈而发展到酷寒的冰霜，由松枝的刚劲而拓宽为一年四季常端正，越发显出</a:t>
            </a:r>
            <a:r>
              <a:rPr lang="zh-CN" altLang="en-US">
                <a:sym typeface="+mn-ea"/>
              </a:rPr>
              <a:t>环境的严酷和青松岁寒不凋的特性。</a:t>
            </a:r>
            <a:endParaRPr lang="zh-CN" altLang="en-US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2D6867-5A5C-43DF-810A-A423551B6F1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kumimoji="1" lang="zh-CN" altLang="en-US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以一问一答作结，刘桢以松柏为喻，勉励他的堂弟</a:t>
            </a:r>
            <a:r>
              <a:rPr kumimoji="1" lang="zh-CN" altLang="en-US" b="1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坚贞自守，不因外力压迫而改变本性，号召人们处于乱世的时候要有一种坚定的人格追求。 </a:t>
            </a:r>
            <a:endParaRPr lang="zh-CN" altLang="en-US"/>
          </a:p>
        </p:txBody>
      </p:sp>
      <p:sp>
        <p:nvSpPr>
          <p:cNvPr id="348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7B2BA2-1FC4-40A1-A657-B50B4EC7E16A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hyperlink" Target="http://www.51ppt.com.cn/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4717" y="1285876"/>
            <a:ext cx="1627717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 descr="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1751" y="1500188"/>
            <a:ext cx="22860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 descr="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000" y="857250"/>
            <a:ext cx="960967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3" descr="图片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" y="-228600"/>
            <a:ext cx="130048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 userDrawn="1"/>
        </p:nvSpPr>
        <p:spPr>
          <a:xfrm>
            <a:off x="10173500" y="6215082"/>
            <a:ext cx="2018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eaLnBrk="1" hangingPunct="1">
              <a:defRPr/>
            </a:pPr>
            <a:r>
              <a:rPr lang="zh-CN" altLang="en-US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hlinkClick r:id="rId6"/>
              </a:rPr>
              <a:t>无忧</a:t>
            </a:r>
            <a:r>
              <a:rPr lang="en-US" altLang="zh-CN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hlinkClick r:id="rId6"/>
              </a:rPr>
              <a:t>PPT</a:t>
            </a:r>
            <a:r>
              <a:rPr lang="zh-CN" altLang="en-US" sz="1800" b="1" dirty="0">
                <a:ln w="11430">
                  <a:solidFill>
                    <a:schemeClr val="accent2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hlinkClick r:id="rId6"/>
              </a:rPr>
              <a:t>整理发布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3429000"/>
            <a:ext cx="9347200" cy="3810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12800" y="2667000"/>
            <a:ext cx="9347200" cy="685800"/>
          </a:xfrm>
          <a:effectLst/>
        </p:spPr>
        <p:txBody>
          <a:bodyPr/>
          <a:lstStyle>
            <a:lvl1pPr>
              <a:defRPr sz="4800">
                <a:latin typeface="Arial" panose="020B0604020202020204" pitchFamily="34" charset="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101600" y="6553200"/>
            <a:ext cx="3860800" cy="304800"/>
          </a:xfrm>
        </p:spPr>
        <p:txBody>
          <a:bodyPr/>
          <a:lstStyle>
            <a:lvl1pPr algn="l">
              <a:defRPr sz="17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502400" y="6613526"/>
            <a:ext cx="2844800" cy="244475"/>
          </a:xfrm>
        </p:spPr>
        <p:txBody>
          <a:bodyPr/>
          <a:lstStyle>
            <a:lvl1pPr algn="ctr"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11379200" y="6553201"/>
            <a:ext cx="609600" cy="244475"/>
          </a:xfrm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49A3881-DEC1-4C64-A19E-1CC6C645801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5E-6 2.13873E-6 C 0.09028 -0.04994 0.17136 -0.08324 0.29948 -0.03052 C 0.29948 -0.03029 0.38056 0.03329 0.51111 0.03884 C 0.62847 0.03607 0.74167 -0.03075 0.74167 -0.03052 C 0.79688 -0.0474 0.81858 -0.03607 0.84532 -0.00532 " pathEditMode="relative" rAng="0" ptsTypes="fffff">
                                      <p:cBhvr>
                                        <p:cTn id="6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00" y="-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81503E-6 C 0.09375 -0.04994 0.179 -0.08323 0.31216 -0.03052 C 0.31216 -0.03029 0.39636 0.0333 0.5323 0.03885 C 0.65452 0.03607 0.77223 -0.03075 0.77223 -0.03052 C 0.82986 -0.0474 0.85226 -0.03607 0.87986 -0.00531 " pathEditMode="relative" rAng="0" ptsTypes="fffff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00" y="-22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77778E-7 -3.98844E-6 C 0.09288 -0.04994 0.17674 -0.08323 0.30799 -0.03052 C 0.30799 -0.03029 0.39115 0.0333 0.52517 0.03885 C 0.64583 0.03607 0.76198 -0.03075 0.76198 -0.03052 C 0.81892 -0.04739 0.84097 -0.03607 0.8684 -0.00531 " pathEditMode="relative" rAng="0" ptsTypes="fffff">
                                      <p:cBhvr>
                                        <p:cTn id="11" dur="1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0" y="-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92268-ABDD-43A9-954E-56BAE9AC2E81}" type="slidenum">
              <a:rPr lang="zh-CN" altLang="en-US"/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F6FD3-AFA2-47E2-B50B-D28C2672AB11}" type="slidenum">
              <a:rPr lang="zh-CN" altLang="en-US"/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0" y="1219200"/>
            <a:ext cx="54864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0" y="1219200"/>
            <a:ext cx="54864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1AD46-3F3B-42BA-8DE1-6B1370821870}" type="slidenum">
              <a:rPr lang="zh-CN" altLang="en-US"/>
            </a:fld>
            <a:endParaRPr lang="en-US" altLang="zh-CN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6D90C-5A78-4AA8-90C4-DDB48EF67344}" type="slidenum">
              <a:rPr lang="zh-CN" altLang="en-US"/>
            </a:fld>
            <a:endParaRPr lang="en-US" altLang="zh-CN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4D65F-26E1-4672-8B15-7D706ECD58EB}" type="slidenum">
              <a:rPr lang="zh-CN" altLang="en-US"/>
            </a:fld>
            <a:endParaRPr lang="en-US" altLang="zh-CN"/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F2771-DC09-41CC-8080-1DAE5CCF567B}" type="slidenum">
              <a:rPr lang="zh-CN" altLang="en-US"/>
            </a:fld>
            <a:endParaRPr lang="en-US" altLang="zh-CN"/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AE012-65A0-4232-A74D-6BE849A64C69}" type="slidenum">
              <a:rPr lang="zh-CN" altLang="en-US"/>
            </a:fld>
            <a:endParaRPr lang="en-US" altLang="zh-CN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A0F6F-94B9-4C15-B488-84CA2A946005}" type="slidenum">
              <a:rPr lang="zh-CN" altLang="en-US"/>
            </a:fld>
            <a:endParaRPr lang="en-US" altLang="zh-CN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BA65C-1AD2-498D-A182-68893CE042CD}" type="slidenum">
              <a:rPr lang="zh-CN" altLang="en-US"/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88400" y="350838"/>
            <a:ext cx="2794000" cy="59737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6400" y="350838"/>
            <a:ext cx="8178800" cy="59737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333DE-A092-4594-8A8C-1C125DA728B8}" type="slidenum">
              <a:rPr lang="zh-CN" altLang="en-US"/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 showMasterSp="0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350838"/>
            <a:ext cx="9652000" cy="563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06400" y="1219200"/>
            <a:ext cx="11176000" cy="51054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E333F-7E81-4AC6-BCBC-428EAA84D02A}" type="slidenum">
              <a:rPr lang="zh-CN" altLang="en-US"/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 showMasterSp="0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350838"/>
            <a:ext cx="9652000" cy="563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406400" y="1219200"/>
            <a:ext cx="11176000" cy="51054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79A45-A9D6-4E06-A87A-C1554FA10111}" type="slidenum">
              <a:rPr lang="zh-CN" altLang="en-US"/>
            </a:fld>
            <a:endParaRPr lang="en-US" altLang="zh-CN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1C387-5D86-4BBC-B0E9-07A77DFA5A0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2DF66B-DB82-4A86-AF4C-3DD94FA2E55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583D6-E9C6-470B-A022-FD12C422EAA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FC420-F559-4586-94DC-AC6F42BD9E3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74D38-7DC3-4B31-BCBA-BBF920FB885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DD27E-D744-46DB-ABB2-80F03380F34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5290C4-5D46-4EC0-A87D-796F120AE81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0370F-446E-470A-8449-EC313948CF5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27CC9-4286-4B71-81E7-4FBA11D5EC1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389F4-F13D-4DF1-8E9B-1FBAB0F4DC2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4CB0E-1BE1-4813-86A7-0292FF790CE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0B32F-6427-4F4E-9752-712B20AA23D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image" Target="../media/image5.jpeg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4" Type="http://schemas.openxmlformats.org/officeDocument/2006/relationships/theme" Target="../theme/theme3.xml"/><Relationship Id="rId13" Type="http://schemas.openxmlformats.org/officeDocument/2006/relationships/image" Target="../media/image6.jpeg"/><Relationship Id="rId12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5486400" y="6448426"/>
            <a:ext cx="28448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000" b="1">
                <a:latin typeface="+mn-lt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06400" y="1219200"/>
            <a:ext cx="11176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06400" y="6448426"/>
            <a:ext cx="7112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 eaLnBrk="1" hangingPunct="1">
              <a:defRPr sz="1000">
                <a:latin typeface="Verdana" panose="020B060403050404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A3A0F96-2B90-47DA-8348-0038C336B0F6}" type="slidenum">
              <a:rPr lang="zh-CN" altLang="en-US"/>
            </a:fld>
            <a:endParaRPr lang="en-US" altLang="zh-CN"/>
          </a:p>
        </p:txBody>
      </p:sp>
      <p:sp>
        <p:nvSpPr>
          <p:cNvPr id="1029" name="Line 135"/>
          <p:cNvSpPr>
            <a:spLocks noChangeShapeType="1"/>
          </p:cNvSpPr>
          <p:nvPr/>
        </p:nvSpPr>
        <p:spPr bwMode="white">
          <a:xfrm>
            <a:off x="12700" y="5967413"/>
            <a:ext cx="855133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117600" y="350838"/>
            <a:ext cx="9652000" cy="56356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19200" y="6448426"/>
            <a:ext cx="3860800" cy="244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pic>
        <p:nvPicPr>
          <p:cNvPr id="1032" name="Picture 172" descr="图片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400" y="-228600"/>
            <a:ext cx="130048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panose="020B060402020202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panose="020B0604020202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anose="020B060402020202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8604A211-C820-4124-9098-0880C066100E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8.xml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sz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8544004" y="23813"/>
            <a:ext cx="1107996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zh-CN" altLang="en-US" sz="6000" b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课外古诗词</a:t>
            </a:r>
            <a:endParaRPr lang="zh-CN" altLang="en-US" sz="6000" b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012201605389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68696" y="-171400"/>
            <a:ext cx="12360696" cy="764381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79376" y="1412776"/>
            <a:ext cx="11953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读诗三步：</a:t>
            </a:r>
            <a:endParaRPr lang="en-US" altLang="zh-CN" sz="4000" dirty="0"/>
          </a:p>
          <a:p>
            <a:r>
              <a:rPr lang="en-US" altLang="zh-CN" sz="4000" dirty="0"/>
              <a:t>1.</a:t>
            </a:r>
            <a:r>
              <a:rPr lang="zh-CN" altLang="en-US" sz="4000" dirty="0"/>
              <a:t>读明诗意（字音、句意、知人论世）</a:t>
            </a:r>
            <a:endParaRPr lang="en-US" altLang="zh-CN" sz="4000" dirty="0"/>
          </a:p>
          <a:p>
            <a:r>
              <a:rPr lang="en-US" altLang="zh-CN" sz="4000" dirty="0"/>
              <a:t>2.</a:t>
            </a:r>
            <a:r>
              <a:rPr lang="zh-CN" altLang="en-US" sz="4000" dirty="0"/>
              <a:t>读懂情感（意象、细节）</a:t>
            </a:r>
            <a:endParaRPr lang="en-US" altLang="zh-CN" sz="4000" dirty="0"/>
          </a:p>
          <a:p>
            <a:r>
              <a:rPr lang="en-US" altLang="zh-CN" sz="4000" dirty="0"/>
              <a:t>3.</a:t>
            </a:r>
            <a:r>
              <a:rPr lang="zh-CN" altLang="en-US" sz="4000" dirty="0"/>
              <a:t>品析手法（化虚为实、情景交融、对比</a:t>
            </a:r>
            <a:r>
              <a:rPr lang="en-US" altLang="zh-CN" sz="4000" dirty="0"/>
              <a:t>……</a:t>
            </a:r>
            <a:r>
              <a:rPr lang="zh-CN" altLang="en-US" sz="4000" dirty="0"/>
              <a:t>）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91216885459375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3472" y="188640"/>
            <a:ext cx="4572000" cy="77220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0108" y="548680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</a:t>
            </a:r>
            <a:endParaRPr lang="en-US" altLang="zh-CN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古诗十九首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绿叶发华滋。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攀条折其荣，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将以遗所思。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馨香盈怀袖，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路远莫致之。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此物何足贵，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但感别经时。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3868" y="-8522"/>
            <a:ext cx="13306441" cy="7382722"/>
          </a:xfrm>
          <a:prstGeom prst="rect">
            <a:avLst/>
          </a:prstGeom>
        </p:spPr>
      </p:pic>
      <p:pic>
        <p:nvPicPr>
          <p:cNvPr id="1026" name="Picture 2" descr="https://timgsa.baidu.com/timg?image&amp;quality=80&amp;size=b9999_10000&amp;sec=1536292302573&amp;di=e1518c9cb07369350aea095c2c99d03e&amp;imgtype=0&amp;src=http%3A%2F%2Fi2.qhimg.com%2Fdr%2F250_500_%2Ft01ed896b491c4a03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404664"/>
            <a:ext cx="391808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4583832" y="1053023"/>
            <a:ext cx="7416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古诗十九首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是中国古代文人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五言诗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选辑，由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南朝梁萧统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从传世无名氏古诗中选录十九首编入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文选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而成。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    后世一般认为这组诗作于</a:t>
            </a:r>
            <a:r>
              <a:rPr lang="zh-CN" altLang="en-US" sz="3200" u="sng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东汉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时期。 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91216885459375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330" y="27940"/>
            <a:ext cx="4572000" cy="68021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0108" y="548680"/>
            <a:ext cx="5376492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84232" y="3407230"/>
            <a:ext cx="8771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wèi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34192" y="72427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初读：读准字音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dirty="0"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读出节奏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12024" y="698495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</a:t>
            </a:r>
            <a:endParaRPr lang="en-US" altLang="zh-CN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古诗十九首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绿叶发华滋。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攀条折其荣，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将以遗所思。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馨香盈怀袖，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路远莫致之。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此物何足贵，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但感别经时。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359696" y="188640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自由读：读通句意</a:t>
            </a:r>
            <a:endParaRPr lang="en-US" altLang="zh-CN" dirty="0"/>
          </a:p>
          <a:p>
            <a:r>
              <a:rPr lang="zh-CN" altLang="en-US" dirty="0"/>
              <a:t>结合注释梳理诗意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庭中有奇树</a:t>
            </a:r>
            <a:endParaRPr lang="en-US" altLang="zh-CN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古诗十九首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庭中有</a:t>
            </a: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奇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树，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绿叶发华滋。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攀条折其荣，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将以遗所思。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馨香盈怀袖，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路远莫致之。</a:t>
            </a:r>
            <a:b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此物何足贵，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但感别经时。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19736" y="33895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品读：读懂情感</a:t>
            </a:r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6294502639&amp;di=1360a1536e41a833b6056f8603bf8205&amp;imgtype=0&amp;src=http%3A%2F%2Fwww.zhld.com%2Fzkwb%2Fres%2F1%2F20161230%2F6121483028809409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-243408"/>
            <a:ext cx="568112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487488" y="2348880"/>
            <a:ext cx="8895703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“庭中有奇树”，“奇”在何处？</a:t>
            </a:r>
            <a:endParaRPr lang="zh-CN" altLang="en-US" sz="4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奇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发</a:t>
            </a: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华滋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</a:t>
            </a: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荣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馨香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将以遗所思。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路远莫致之。</a:t>
            </a:r>
            <a:b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何足贵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但感别经时。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962" y="721454"/>
            <a:ext cx="537649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</a:t>
            </a:r>
            <a:endParaRPr kumimoji="0" lang="en-US" altLang="zh-CN" sz="44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古诗十九首</a:t>
            </a:r>
            <a:r>
              <a:rPr kumimoji="0" lang="en-US" altLang="zh-CN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endParaRPr kumimoji="0" lang="zh-CN" altLang="en-US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庭中有奇树，</a:t>
            </a:r>
            <a:endParaRPr kumimoji="0" lang="en-US" altLang="zh-CN" sz="36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绿叶发华滋。</a:t>
            </a:r>
            <a:b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攀条折其荣，</a:t>
            </a:r>
            <a:endParaRPr kumimoji="0" lang="en-US" altLang="zh-CN" sz="36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将以遗</a:t>
            </a: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所思</a:t>
            </a: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b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馨香盈怀袖，</a:t>
            </a:r>
            <a:endParaRPr kumimoji="0" lang="en-US" altLang="zh-CN" sz="36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路远</a:t>
            </a: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莫致之。</a:t>
            </a:r>
            <a:b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此物何足贵，</a:t>
            </a:r>
            <a:endParaRPr kumimoji="0" lang="en-US" altLang="zh-CN" sz="36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但感</a:t>
            </a:r>
            <a:r>
              <a:rPr lang="zh-CN" altLang="en-US" sz="36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别经时</a:t>
            </a:r>
            <a:r>
              <a:rPr kumimoji="0" lang="zh-CN" altLang="en-US" sz="3600" b="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zh-CN" altLang="en-US" sz="36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4" name="图片 3" descr="0023ae9bcf230d55f2731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19736" y="33895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品读：读懂情感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imgsa.baidu.com/timg?image&amp;quality=80&amp;size=b9999_10000&amp;sec=1536294502639&amp;di=1360a1536e41a833b6056f8603bf8205&amp;imgtype=0&amp;src=http%3A%2F%2Fwww.zhld.com%2Fzkwb%2Fres%2F1%2F20161230%2F6121483028809409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-243408"/>
            <a:ext cx="568112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1487488" y="2348880"/>
            <a:ext cx="8895703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“庭中有奇树”， 由树怀人！</a:t>
            </a:r>
            <a:endParaRPr lang="zh-CN" altLang="en-US" sz="4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imgsa.baidu.com/timg?image&amp;quality=80&amp;size=b9999_10000&amp;sec=1536292302573&amp;di=e1518c9cb07369350aea095c2c99d03e&amp;imgtype=0&amp;src=http%3A%2F%2Fi2.qhimg.com%2Fdr%2F250_500_%2Ft01ed896b491c4a0351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764704"/>
            <a:ext cx="391808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5202181" y="612844"/>
            <a:ext cx="66247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迢迢牵牛星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迢迢牵牛星，皎皎河汉女。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纤纤擢素手，札札弄机杼。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终日不成章，泣涕零如雨；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河汉清且浅，相去复几许！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盈盈一水间，脉脉不得语。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92897" y="2516410"/>
            <a:ext cx="98488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zhuó</a:t>
            </a:r>
            <a:endParaRPr kumimoji="0" lang="en-US" altLang="zh-CN" sz="3200" b="0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39758" y="2386907"/>
            <a:ext cx="7601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zhá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70215" y="4768003"/>
            <a:ext cx="729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mò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9098" y="2451852"/>
            <a:ext cx="779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rgbClr val="FF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zhù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888088" y="4712363"/>
            <a:ext cx="7906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rgbClr val="FF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jiàn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023ae9bcf230d55f2731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960" y="0"/>
            <a:ext cx="4618183" cy="6858001"/>
          </a:xfrm>
          <a:prstGeom prst="rect">
            <a:avLst/>
          </a:prstGeom>
        </p:spPr>
      </p:pic>
      <p:sp>
        <p:nvSpPr>
          <p:cNvPr id="3" name="思想气泡: 云 2"/>
          <p:cNvSpPr/>
          <p:nvPr/>
        </p:nvSpPr>
        <p:spPr>
          <a:xfrm>
            <a:off x="5663952" y="1484784"/>
            <a:ext cx="5400600" cy="2160240"/>
          </a:xfrm>
          <a:prstGeom prst="cloudCallout">
            <a:avLst>
              <a:gd name="adj1" fmla="val -58864"/>
              <a:gd name="adj2" fmla="val 9766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背诵全诗</a:t>
            </a:r>
            <a:endParaRPr lang="zh-CN" altLang="en-US" sz="4800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12712" y="-387424"/>
            <a:ext cx="5486399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67408" y="2494631"/>
            <a:ext cx="2520280" cy="70788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/>
            </a:lvl1pPr>
          </a:lstStyle>
          <a:p>
            <a:r>
              <a:rPr lang="zh-CN" altLang="en-US" dirty="0"/>
              <a:t>学以致用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312024" y="620688"/>
            <a:ext cx="40615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+mn-ea"/>
              </a:rPr>
              <a:t>赠从弟（其二）</a:t>
            </a:r>
            <a:endParaRPr lang="en-US" altLang="zh-CN" sz="3200" dirty="0">
              <a:latin typeface="+mn-ea"/>
            </a:endParaRPr>
          </a:p>
          <a:p>
            <a:pPr algn="ctr"/>
            <a:r>
              <a:rPr lang="zh-CN" altLang="en-US" sz="3200" dirty="0">
                <a:latin typeface="+mn-ea"/>
              </a:rPr>
              <a:t>刘桢</a:t>
            </a:r>
            <a:endParaRPr lang="zh-CN" altLang="en-US" sz="3200" dirty="0">
              <a:latin typeface="+mn-ea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727848" y="1810385"/>
            <a:ext cx="91440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亭亭山上松，瑟瑟谷中风。</a:t>
            </a:r>
            <a:b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   风声一何盛，松枝一何劲。</a:t>
            </a:r>
            <a:b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   冰霜正惨凄，终岁常端正。</a:t>
            </a:r>
            <a:b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kumimoji="1" lang="zh-CN" altLang="en-US" sz="4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   岂不罹凝寒，松柏有本性。</a:t>
            </a:r>
            <a:r>
              <a:rPr kumimoji="1" lang="zh-CN" altLang="en-US" sz="44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kumimoji="1" lang="zh-CN" altLang="en-US" sz="4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647728" y="1916832"/>
            <a:ext cx="828092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刘桢</a:t>
            </a:r>
            <a:r>
              <a:rPr kumimoji="1"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(?-217)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，字公干，汉末诗人，存诗二十多首。</a:t>
            </a:r>
            <a:endParaRPr kumimoji="1"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他同孔融、陈琳、王粲、徐干、阮禹、应扬并称“</a:t>
            </a:r>
            <a:r>
              <a:rPr kumimoji="1"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建安七子</a:t>
            </a:r>
            <a:r>
              <a:rPr kumimoji="1"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”。他在当时甚有诗名，曹丕即称其“五言诗之善者，妙绝时人”。他性格豪迈，狂放不羁。钟嵘说他：“仗气爱奇，动多振绝。贞骨凌霜，高风跨俗。 </a:t>
            </a:r>
            <a:endParaRPr kumimoji="1"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9600" b="1">
                <a:solidFill>
                  <a:srgbClr val="FF0000"/>
                </a:solidFill>
                <a:ea typeface="华文行楷" panose="02010800040101010101" pitchFamily="2" charset="-122"/>
              </a:rPr>
              <a:t>点击作者</a:t>
            </a:r>
            <a:endParaRPr lang="zh-CN" altLang="en-US" sz="9600" b="1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03" y="1047909"/>
            <a:ext cx="2857500" cy="2695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/>
          </p:nvPr>
        </p:nvSpPr>
        <p:spPr>
          <a:xfrm>
            <a:off x="1992313" y="188913"/>
            <a:ext cx="8229600" cy="1143000"/>
          </a:xfrm>
        </p:spPr>
        <p:txBody>
          <a:bodyPr vert="horz" wrap="square" lIns="0" tIns="45720" rIns="0" bIns="0" anchor="b"/>
          <a:p>
            <a:pPr eaLnBrk="1" hangingPunct="1"/>
            <a:r>
              <a:rPr lang="zh-CN" altLang="en-US" sz="4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</a:rPr>
              <a:t>关于建安七子：</a:t>
            </a:r>
            <a:endParaRPr lang="zh-CN" altLang="en-US" sz="4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</a:endParaRPr>
          </a:p>
        </p:txBody>
      </p:sp>
      <p:sp>
        <p:nvSpPr>
          <p:cNvPr id="9219" name="内容占位符 2"/>
          <p:cNvSpPr>
            <a:spLocks noGrp="1"/>
          </p:cNvSpPr>
          <p:nvPr>
            <p:ph idx="1"/>
          </p:nvPr>
        </p:nvSpPr>
        <p:spPr>
          <a:xfrm>
            <a:off x="1981200" y="1412875"/>
            <a:ext cx="8229600" cy="4619625"/>
          </a:xfrm>
          <a:solidFill>
            <a:schemeClr val="bg1">
              <a:lumMod val="85000"/>
            </a:schemeClr>
          </a:solidFill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3200" dirty="0">
                <a:solidFill>
                  <a:schemeClr val="tx1"/>
                </a:solidFill>
              </a:rPr>
              <a:t> 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又号邺（yè）中七子（曾同居魏都邺中），指东汉末建安时期（汉献帝年间）的七位文学家：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孔融、陈琳、王粲（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càn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、徐干、阮瑀（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yǔ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、应玚（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yáng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、刘桢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6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他们与</a:t>
            </a:r>
            <a:r>
              <a:rPr lang="zh-CN" altLang="en-US" sz="36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“三曹”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一起，构成建安作家的主力军，往往被视作三国时期文学成就的代表。</a:t>
            </a:r>
            <a:endParaRPr lang="zh-CN" altLang="en-US" sz="36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7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亭亭山上松，瑟瑟谷中风。</a:t>
            </a:r>
            <a:endParaRPr lang="zh-CN" altLang="en-US"/>
          </a:p>
        </p:txBody>
      </p:sp>
      <p:sp>
        <p:nvSpPr>
          <p:cNvPr id="6148" name="Rectangle 13"/>
          <p:cNvSpPr>
            <a:spLocks noGrp="1" noChangeArrowheads="1"/>
          </p:cNvSpPr>
          <p:nvPr>
            <p:ph type="body" sz="half" idx="1"/>
          </p:nvPr>
        </p:nvSpPr>
        <p:spPr>
          <a:xfrm>
            <a:off x="1919288" y="1628776"/>
            <a:ext cx="6408739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“亭亭”标示松的傲岸姿态，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“瑟瑟”摹拟刺骨的风声。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绘影绘声，简洁生动。又以“谷中”映衬“山上”，更突出了位居全诗中心的青松的傲骨。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9" name="TextBox 2"/>
          <p:cNvSpPr txBox="1">
            <a:spLocks noChangeArrowheads="1"/>
          </p:cNvSpPr>
          <p:nvPr/>
        </p:nvSpPr>
        <p:spPr bwMode="auto">
          <a:xfrm>
            <a:off x="1774825" y="4868864"/>
            <a:ext cx="2089150" cy="1754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风声一何盛，松枝一何劲！</a:t>
            </a:r>
            <a:endParaRPr lang="zh-CN" altLang="en-US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03388" y="1989138"/>
            <a:ext cx="3960812" cy="4525962"/>
          </a:xfrm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024564" y="1916114"/>
            <a:ext cx="3743325" cy="310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两个“一何”强调诗人感受的强烈，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一“盛”一“劲”表现冲突的激烈和诗人的感情倾向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。第三句诗顺接第二句，第四句呼应首句，章法绵密，展开有序。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rgbClr val="99660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1524001" y="0"/>
            <a:ext cx="9115425" cy="70167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066800"/>
            <a:ext cx="8229600" cy="1143000"/>
          </a:xfrm>
        </p:spPr>
        <p:txBody>
          <a:bodyPr/>
          <a:lstStyle/>
          <a:p>
            <a:r>
              <a:rPr lang="zh-CN" altLang="en-US"/>
              <a:t>冰霜正惨凄，终岁常端正。</a:t>
            </a:r>
            <a:endParaRPr lang="zh-CN" altLang="en-US"/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79650" y="2492376"/>
            <a:ext cx="8229600" cy="720725"/>
          </a:xfrm>
          <a:solidFill>
            <a:srgbClr val="996600">
              <a:alpha val="25882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/>
              <a:t>环境的严酷和青松岁寒不凋的特性。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71813" y="188913"/>
            <a:ext cx="8229600" cy="1143000"/>
          </a:xfrm>
        </p:spPr>
        <p:txBody>
          <a:bodyPr/>
          <a:lstStyle/>
          <a:p>
            <a:r>
              <a:rPr lang="zh-CN" altLang="en-US"/>
              <a:t>岂不罹凝寒，松柏有本性！</a:t>
            </a:r>
            <a:endParaRPr lang="zh-CN" alt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16276" y="1268413"/>
            <a:ext cx="7127875" cy="4525962"/>
          </a:xfrm>
          <a:solidFill>
            <a:srgbClr val="CCFFFF">
              <a:alpha val="32156"/>
            </a:srgbClr>
          </a:solidFill>
        </p:spPr>
        <p:txBody>
          <a:bodyPr/>
          <a:lstStyle/>
          <a:p>
            <a:r>
              <a:rPr lang="zh-CN" altLang="en-US" b="1"/>
              <a:t>变换句式，以有力的一问一答作结。诗人由外而内，由表层到深层，把读者眼光从“亭亭”“端正”的外貌透视到松树内在的本性，以此表明松树之所以不畏狂风严寒，是因为有</a:t>
            </a:r>
            <a:r>
              <a:rPr lang="zh-CN" altLang="en-US" b="1" u="sng">
                <a:solidFill>
                  <a:srgbClr val="FF0000"/>
                </a:solidFill>
              </a:rPr>
              <a:t>坚贞不屈的高风亮节</a:t>
            </a:r>
            <a:r>
              <a:rPr lang="zh-CN" altLang="en-US" b="1"/>
              <a:t>。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919288" y="1700213"/>
            <a:ext cx="838835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——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以一问一答作结，刘桢以松柏为喻，勉励他的堂弟</a:t>
            </a:r>
            <a:r>
              <a:rPr kumimoji="1" lang="zh-CN" altLang="en-US" sz="3200" b="1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坚贞自守，不因外力压迫而改变本性，号召人们处于乱世的时候要有一种坚定的人格追求。 </a:t>
            </a:r>
            <a:endParaRPr kumimoji="1" lang="zh-CN" altLang="en-US" sz="3200" b="1">
              <a:solidFill>
                <a:srgbClr val="FF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74638"/>
            <a:ext cx="8229600" cy="922020"/>
          </a:xfrm>
          <a:noFill/>
        </p:spPr>
        <p:txBody>
          <a:bodyPr anchor="t">
            <a:spAutoFit/>
          </a:bodyPr>
          <a:lstStyle/>
          <a:p>
            <a:pPr algn="l" eaLnBrk="1" hangingPunct="1"/>
            <a:r>
              <a:rPr kumimoji="1" lang="zh-CN" altLang="en-US" sz="5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岂不罹凝寒？松柏有</a:t>
            </a:r>
            <a:r>
              <a:rPr kumimoji="1" lang="zh-CN" altLang="en-US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本性 </a:t>
            </a:r>
            <a:endParaRPr kumimoji="1" lang="zh-CN" altLang="en-US" sz="5400" u="sng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905001" y="1066800"/>
            <a:ext cx="8583613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刘桢的赠答诗中，最著名的是</a:t>
            </a:r>
            <a:r>
              <a:rPr kumimoji="1" lang="en-US" altLang="zh-CN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赠从弟</a:t>
            </a:r>
            <a:r>
              <a:rPr kumimoji="1" lang="en-US" altLang="zh-CN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三首。这三首诗分别用蘋藻、松树、凤凰比喻坚贞高洁的性格，既是对其从弟的赞美，也是诗人的自我写照。其中第二首最佳，</a:t>
            </a:r>
            <a:r>
              <a:rPr kumimoji="1" lang="zh-CN" altLang="en-US" sz="320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写得豪迈凌厉，颇有“挺立自持”、“高风跨俗” 的气概。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面对动乱的社会，遭遇坎坷的人生，刘桢更多地是表现个人愤慨不平的情感，因此他的作品中总是充盈着慷慨磊落之气。正如他自己所说，</a:t>
            </a:r>
            <a:r>
              <a:rPr kumimoji="1" lang="zh-CN" altLang="en-US" sz="320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风霜逼迫愈严，愈能体现松柏坚贞挺拔的本性。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这种精神和气骨造就了刘桢诗歌</a:t>
            </a:r>
            <a:r>
              <a:rPr kumimoji="1" lang="zh-CN" altLang="en-US" sz="320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俊逸而奇丽</a:t>
            </a:r>
            <a:r>
              <a:rPr kumimoji="1" lang="zh-CN" altLang="en-US" sz="32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的风格。 </a:t>
            </a:r>
            <a:endParaRPr kumimoji="1" lang="zh-CN" altLang="en-US" sz="320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-2286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zh-CN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诗文导读</a:t>
            </a:r>
            <a:r>
              <a:rPr lang="en-US" altLang="zh-CN" sz="60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27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中国荷花">
  <a:themeElements>
    <a:clrScheme name="中国荷花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中国荷花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中国荷花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国荷花 2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国荷花 3">
        <a:dk1>
          <a:srgbClr val="000000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00000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1703</Words>
  <Application>WPS 演示</Application>
  <PresentationFormat>宽屏</PresentationFormat>
  <Paragraphs>194</Paragraphs>
  <Slides>23</Slides>
  <Notes>2</Notes>
  <HiddenSlides>1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23</vt:i4>
      </vt:variant>
    </vt:vector>
  </HeadingPairs>
  <TitlesOfParts>
    <vt:vector size="40" baseType="lpstr">
      <vt:lpstr>Arial</vt:lpstr>
      <vt:lpstr>宋体</vt:lpstr>
      <vt:lpstr>Wingdings</vt:lpstr>
      <vt:lpstr>Verdana</vt:lpstr>
      <vt:lpstr>华文行楷</vt:lpstr>
      <vt:lpstr>黑体</vt:lpstr>
      <vt:lpstr>隶书</vt:lpstr>
      <vt:lpstr>Calibri</vt:lpstr>
      <vt:lpstr>微软雅黑</vt:lpstr>
      <vt:lpstr>Arial Unicode MS</vt:lpstr>
      <vt:lpstr>等线</vt:lpstr>
      <vt:lpstr>楷体</vt:lpstr>
      <vt:lpstr>华文楷体</vt:lpstr>
      <vt:lpstr>华文新魏</vt:lpstr>
      <vt:lpstr>Office 主题</vt:lpstr>
      <vt:lpstr>中国荷花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点击作者</vt:lpstr>
      <vt:lpstr>关于建安七子：</vt:lpstr>
      <vt:lpstr>亭亭山上松，瑟瑟谷中风。</vt:lpstr>
      <vt:lpstr>风声一何盛，松枝一何劲！</vt:lpstr>
      <vt:lpstr>冰霜正惨凄，终岁常端正。</vt:lpstr>
      <vt:lpstr>岂不罹凝寒，松柏有本性！</vt:lpstr>
      <vt:lpstr>岂不罹凝寒？松柏有本性 </vt:lpstr>
      <vt:lpstr>【诗文导读】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teacher</dc:creator>
  <cp:lastModifiedBy>577570579</cp:lastModifiedBy>
  <cp:revision>191</cp:revision>
  <dcterms:created xsi:type="dcterms:W3CDTF">2012-11-14T08:57:00Z</dcterms:created>
  <dcterms:modified xsi:type="dcterms:W3CDTF">2018-09-17T08:54:09Z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