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9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CN" sz="6000" b="1" dirty="0" smtClean="0"/>
              <a:t>Helen </a:t>
            </a:r>
            <a:r>
              <a:rPr lang="en-US" altLang="zh-CN" sz="6000" b="1" dirty="0" smtClean="0"/>
              <a:t>Keller</a:t>
            </a:r>
            <a:endParaRPr lang="zh-CN" altLang="en-US" sz="6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984776" cy="1752600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zh-CN" altLang="en-US" sz="3600" b="1" dirty="0" smtClean="0">
                <a:solidFill>
                  <a:srgbClr val="FF0000"/>
                </a:solidFill>
              </a:rPr>
              <a:t>简单介绍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zh-CN" altLang="en-US" sz="3600" b="1" dirty="0" smtClean="0">
                <a:solidFill>
                  <a:srgbClr val="FF0000"/>
                </a:solidFill>
              </a:rPr>
              <a:t>喜欢她的理由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zh-CN" altLang="en-US" sz="3600" b="1" dirty="0" smtClean="0">
                <a:solidFill>
                  <a:srgbClr val="FF0000"/>
                </a:solidFill>
              </a:rPr>
              <a:t>从她身上得到的启示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6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800" b="1" dirty="0" smtClean="0"/>
              <a:t>易错点</a:t>
            </a:r>
            <a:endParaRPr lang="zh-CN" altLang="en-US" sz="4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1. 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冠词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a/an/the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b="1" dirty="0" smtClean="0"/>
              <a:t>She </a:t>
            </a:r>
            <a:r>
              <a:rPr lang="en-US" altLang="zh-CN" b="1" dirty="0"/>
              <a:t>was an disabled people</a:t>
            </a:r>
            <a:r>
              <a:rPr lang="en-US" altLang="zh-CN" b="1" dirty="0" smtClean="0"/>
              <a:t>.</a:t>
            </a:r>
          </a:p>
          <a:p>
            <a:pPr>
              <a:buFont typeface="Wingdings" panose="05000000000000000000" pitchFamily="2" charset="2"/>
              <a:buChar char="l"/>
            </a:pPr>
            <a:endParaRPr lang="zh-CN" altLang="zh-CN" b="1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b="1" dirty="0"/>
              <a:t>She is a ordinary person. </a:t>
            </a:r>
            <a:endParaRPr lang="en-US" altLang="zh-CN" b="1" dirty="0" smtClean="0"/>
          </a:p>
          <a:p>
            <a:pPr>
              <a:buFont typeface="Wingdings" panose="05000000000000000000" pitchFamily="2" charset="2"/>
              <a:buChar char="l"/>
            </a:pPr>
            <a:endParaRPr lang="zh-CN" altLang="zh-CN" b="1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b="1" dirty="0" smtClean="0"/>
              <a:t>…live </a:t>
            </a:r>
            <a:r>
              <a:rPr lang="en-US" altLang="zh-CN" b="1" dirty="0"/>
              <a:t>a active life…</a:t>
            </a:r>
            <a:endParaRPr lang="zh-CN" altLang="zh-CN" b="1" dirty="0"/>
          </a:p>
          <a:p>
            <a:pPr marL="0" indent="0">
              <a:buNone/>
            </a:pPr>
            <a:endParaRPr lang="zh-CN" altLang="en-US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2326499" y="2803015"/>
            <a:ext cx="4320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72747" y="2820729"/>
            <a:ext cx="53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a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851741" y="3843334"/>
            <a:ext cx="4320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97989" y="3861048"/>
            <a:ext cx="1014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an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786947" y="5067470"/>
            <a:ext cx="4320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75925" y="5102334"/>
            <a:ext cx="809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</a:rPr>
              <a:t>an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85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易错点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2.</a:t>
            </a:r>
            <a:r>
              <a:rPr lang="en-US" altLang="zh-CN" b="1" dirty="0">
                <a:solidFill>
                  <a:srgbClr val="FF0000"/>
                </a:solidFill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</a:rPr>
              <a:t>name/call</a:t>
            </a:r>
            <a:r>
              <a:rPr lang="zh-CN" altLang="en-US" b="1" dirty="0" smtClean="0">
                <a:solidFill>
                  <a:srgbClr val="FF0000"/>
                </a:solidFill>
              </a:rPr>
              <a:t>名字叫做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 smtClean="0"/>
              <a:t>I </a:t>
            </a:r>
            <a:r>
              <a:rPr lang="en-US" altLang="zh-CN" b="1" dirty="0"/>
              <a:t>will introduce a woman who called/named Helen Keller</a:t>
            </a:r>
            <a:r>
              <a:rPr lang="en-US" altLang="zh-CN" b="1" dirty="0" smtClean="0"/>
              <a:t>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b="1" dirty="0" smtClean="0"/>
              <a:t>A woman </a:t>
            </a:r>
            <a:r>
              <a:rPr lang="en-US" altLang="zh-CN" b="1" dirty="0" smtClean="0">
                <a:solidFill>
                  <a:srgbClr val="0070C0"/>
                </a:solidFill>
              </a:rPr>
              <a:t>called</a:t>
            </a:r>
            <a:r>
              <a:rPr lang="en-US" altLang="zh-CN" b="1" dirty="0" smtClean="0"/>
              <a:t> HK.</a:t>
            </a:r>
          </a:p>
          <a:p>
            <a:pPr marL="0" indent="0">
              <a:buNone/>
            </a:pPr>
            <a:r>
              <a:rPr lang="en-US" altLang="zh-CN" b="1" dirty="0" smtClean="0"/>
              <a:t>A woman </a:t>
            </a:r>
            <a:r>
              <a:rPr lang="en-US" altLang="zh-CN" b="1" dirty="0">
                <a:solidFill>
                  <a:srgbClr val="0070C0"/>
                </a:solidFill>
              </a:rPr>
              <a:t>who is called </a:t>
            </a:r>
            <a:r>
              <a:rPr lang="en-US" altLang="zh-CN" b="1" dirty="0" smtClean="0"/>
              <a:t>HK. 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05423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易错点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3. eager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用法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/>
              <a:t>She eager to </a:t>
            </a:r>
            <a:r>
              <a:rPr lang="en-US" altLang="zh-CN" sz="2800" b="1" dirty="0" smtClean="0"/>
              <a:t>learn…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70C0"/>
                </a:solidFill>
              </a:rPr>
              <a:t>be eager to do </a:t>
            </a:r>
            <a:r>
              <a:rPr lang="en-US" altLang="zh-CN" sz="2800" b="1" dirty="0" err="1" smtClean="0">
                <a:solidFill>
                  <a:srgbClr val="0070C0"/>
                </a:solidFill>
              </a:rPr>
              <a:t>sth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.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渴望做某事</a:t>
            </a:r>
            <a:endParaRPr lang="en-US" altLang="zh-CN" sz="28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4. born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用法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 smtClean="0"/>
              <a:t>She was </a:t>
            </a:r>
            <a:r>
              <a:rPr lang="en-US" altLang="zh-CN" sz="2800" b="1" dirty="0" err="1" smtClean="0"/>
              <a:t>borned</a:t>
            </a:r>
            <a:r>
              <a:rPr lang="en-US" altLang="zh-CN" sz="2800" b="1" dirty="0" smtClean="0"/>
              <a:t>…</a:t>
            </a: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70C0"/>
                </a:solidFill>
              </a:rPr>
              <a:t>be born in 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出生于</a:t>
            </a:r>
            <a:r>
              <a:rPr lang="en-US" altLang="zh-CN" sz="2800" b="1" dirty="0" smtClean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5.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英语没有书名号</a:t>
            </a:r>
            <a:endParaRPr lang="zh-CN" altLang="zh-CN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4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143000"/>
          </a:xfrm>
        </p:spPr>
        <p:txBody>
          <a:bodyPr/>
          <a:lstStyle/>
          <a:p>
            <a:r>
              <a:rPr lang="zh-CN" altLang="en-US" b="1" dirty="0"/>
              <a:t>易错点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268760"/>
            <a:ext cx="8892480" cy="5112568"/>
          </a:xfrm>
        </p:spPr>
        <p:txBody>
          <a:bodyPr>
            <a:normAutofit/>
          </a:bodyPr>
          <a:lstStyle/>
          <a:p>
            <a:pPr marL="0" indent="0">
              <a:lnSpc>
                <a:spcPts val="5600"/>
              </a:lnSpc>
              <a:spcBef>
                <a:spcPts val="0"/>
              </a:spcBef>
              <a:buNone/>
            </a:pPr>
            <a:r>
              <a:rPr lang="en-US" altLang="zh-CN" b="1" dirty="0" smtClean="0"/>
              <a:t>1. Although </a:t>
            </a:r>
            <a:r>
              <a:rPr lang="en-US" altLang="zh-CN" b="1" dirty="0"/>
              <a:t>she was disabled, but she still kept an optimistic and active attitude to life</a:t>
            </a:r>
            <a:r>
              <a:rPr lang="en-US" altLang="zh-CN" b="1" dirty="0" smtClean="0"/>
              <a:t>.</a:t>
            </a:r>
            <a:endParaRPr lang="zh-CN" altLang="zh-CN" b="1" dirty="0"/>
          </a:p>
          <a:p>
            <a:pPr marL="0" indent="0">
              <a:lnSpc>
                <a:spcPts val="5600"/>
              </a:lnSpc>
              <a:spcBef>
                <a:spcPts val="0"/>
              </a:spcBef>
              <a:buNone/>
            </a:pPr>
            <a:r>
              <a:rPr lang="en-US" altLang="zh-CN" b="1" dirty="0" smtClean="0"/>
              <a:t>2. She </a:t>
            </a:r>
            <a:r>
              <a:rPr lang="en-US" altLang="zh-CN" b="1" dirty="0"/>
              <a:t>had suffered something what we’ve never imagined. </a:t>
            </a:r>
            <a:endParaRPr lang="zh-CN" altLang="zh-CN" b="1" dirty="0"/>
          </a:p>
          <a:p>
            <a:pPr marL="0" indent="0">
              <a:lnSpc>
                <a:spcPts val="5600"/>
              </a:lnSpc>
              <a:spcBef>
                <a:spcPts val="0"/>
              </a:spcBef>
              <a:buNone/>
            </a:pPr>
            <a:r>
              <a:rPr lang="en-US" altLang="zh-CN" b="1" dirty="0" smtClean="0"/>
              <a:t>3. She like </a:t>
            </a:r>
            <a:r>
              <a:rPr lang="en-US" altLang="zh-CN" b="1" dirty="0"/>
              <a:t>a light, leading the way to succeed. </a:t>
            </a:r>
            <a:endParaRPr lang="zh-CN" altLang="zh-CN" b="1" dirty="0"/>
          </a:p>
          <a:p>
            <a:pPr marL="0" indent="0">
              <a:lnSpc>
                <a:spcPts val="5600"/>
              </a:lnSpc>
              <a:spcBef>
                <a:spcPts val="0"/>
              </a:spcBef>
              <a:buNone/>
            </a:pPr>
            <a:r>
              <a:rPr lang="en-US" altLang="zh-CN" b="1" dirty="0" smtClean="0"/>
              <a:t>4. A </a:t>
            </a:r>
            <a:r>
              <a:rPr lang="en-US" altLang="zh-CN" b="1" dirty="0"/>
              <a:t>famous sentence which from her motto is that…</a:t>
            </a:r>
            <a:endParaRPr lang="zh-CN" altLang="zh-CN" b="1" dirty="0"/>
          </a:p>
          <a:p>
            <a:pPr marL="0" indent="0">
              <a:lnSpc>
                <a:spcPts val="5600"/>
              </a:lnSpc>
              <a:spcBef>
                <a:spcPts val="0"/>
              </a:spcBef>
              <a:buNone/>
            </a:pPr>
            <a:endParaRPr lang="zh-CN" altLang="en-US" b="1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5364088" y="1428237"/>
            <a:ext cx="288032" cy="7200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364088" y="3356992"/>
            <a:ext cx="863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348875" y="335699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</a:rPr>
              <a:t>that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259632" y="4653136"/>
            <a:ext cx="432048" cy="2964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819200" y="4646833"/>
            <a:ext cx="44043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71600" y="468794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</a:rPr>
              <a:t>is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4139952" y="4959829"/>
            <a:ext cx="288032" cy="7200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0148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8419"/>
            <a:ext cx="8229600" cy="10963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zh-CN" altLang="en-US" b="1" dirty="0"/>
              <a:t>好词</a:t>
            </a:r>
            <a:r>
              <a:rPr lang="zh-CN" altLang="en-US" b="1" dirty="0" smtClean="0"/>
              <a:t>佳句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en-US" b="1" dirty="0" smtClean="0">
                <a:solidFill>
                  <a:srgbClr val="FF0000"/>
                </a:solidFill>
              </a:rPr>
              <a:t>词汇</a:t>
            </a:r>
            <a:r>
              <a:rPr lang="en-US" altLang="zh-CN" b="1" dirty="0" smtClean="0">
                <a:solidFill>
                  <a:srgbClr val="FF0000"/>
                </a:solidFill>
              </a:rPr>
              <a:t>/</a:t>
            </a:r>
            <a:r>
              <a:rPr lang="zh-CN" altLang="en-US" b="1" dirty="0" smtClean="0">
                <a:solidFill>
                  <a:srgbClr val="FF0000"/>
                </a:solidFill>
              </a:rPr>
              <a:t>动名词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268760"/>
            <a:ext cx="889248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 smtClean="0"/>
              <a:t>1. Living </a:t>
            </a:r>
            <a:r>
              <a:rPr lang="en-US" altLang="zh-CN" b="1" dirty="0"/>
              <a:t>an active life and never giving up, she learned how to read and write without eye sight. (SZF)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2. Growing </a:t>
            </a:r>
            <a:r>
              <a:rPr lang="en-US" altLang="zh-CN" b="1" dirty="0"/>
              <a:t>up with strong interest in Helen Keller, I am affected greatly by her positive attitude towards life.(MY</a:t>
            </a:r>
            <a:r>
              <a:rPr lang="en-US" altLang="zh-CN" b="1" dirty="0" smtClean="0"/>
              <a:t>)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3. But </a:t>
            </a:r>
            <a:r>
              <a:rPr lang="en-US" altLang="zh-CN" b="1" dirty="0"/>
              <a:t>all these catastrophic things didn’t defeat her, and she was still optimistic and active.(CEY)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4. As </a:t>
            </a:r>
            <a:r>
              <a:rPr lang="en-US" altLang="zh-CN" b="1" dirty="0"/>
              <a:t>we can see, she sets a really good model for everyone who is trapped in </a:t>
            </a:r>
            <a:r>
              <a:rPr lang="en-US" altLang="zh-CN" b="1" dirty="0" smtClean="0"/>
              <a:t>dilemmas(ZPS). </a:t>
            </a:r>
            <a:endParaRPr lang="zh-CN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12428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zh-CN" altLang="en-US" b="1" dirty="0"/>
              <a:t>好词</a:t>
            </a:r>
            <a:r>
              <a:rPr lang="zh-CN" altLang="en-US" b="1" dirty="0" smtClean="0"/>
              <a:t>佳句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en-US" b="1" dirty="0">
                <a:solidFill>
                  <a:srgbClr val="FF0000"/>
                </a:solidFill>
              </a:rPr>
              <a:t>短语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4785395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altLang="zh-CN" b="1" dirty="0" smtClean="0"/>
              <a:t>She </a:t>
            </a:r>
            <a:r>
              <a:rPr lang="en-US" altLang="zh-CN" b="1" dirty="0"/>
              <a:t>has learnt as many knowledge as an ordinary person should learn. (LYQ</a:t>
            </a:r>
            <a:r>
              <a:rPr lang="en-US" altLang="zh-CN" b="1" dirty="0" smtClean="0"/>
              <a:t>)</a:t>
            </a: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2. She </a:t>
            </a:r>
            <a:r>
              <a:rPr lang="en-US" altLang="zh-CN" b="1" dirty="0"/>
              <a:t>is so eager to learn that she made a difference in the world (WZK</a:t>
            </a:r>
            <a:r>
              <a:rPr lang="en-US" altLang="zh-CN" b="1" dirty="0" smtClean="0"/>
              <a:t>).</a:t>
            </a: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3. So </a:t>
            </a:r>
            <a:r>
              <a:rPr lang="en-US" altLang="zh-CN" b="1" dirty="0"/>
              <a:t>I would finish my school life to the best of my ability. (ZJJ)</a:t>
            </a:r>
            <a:endParaRPr lang="zh-CN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207865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zh-CN" altLang="en-US" b="1" dirty="0" smtClean="0"/>
              <a:t>好词佳句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en-US" b="1" dirty="0" smtClean="0">
                <a:solidFill>
                  <a:srgbClr val="FF0000"/>
                </a:solidFill>
              </a:rPr>
              <a:t>强调句 </a:t>
            </a:r>
            <a:r>
              <a:rPr lang="en-US" altLang="zh-CN" b="1" dirty="0" smtClean="0">
                <a:solidFill>
                  <a:srgbClr val="FF0000"/>
                </a:solidFill>
              </a:rPr>
              <a:t>it is …that/who….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1. It’s</a:t>
            </a:r>
            <a:r>
              <a:rPr lang="en-US" altLang="zh-CN" b="1" dirty="0" smtClean="0"/>
              <a:t> </a:t>
            </a:r>
            <a:r>
              <a:rPr lang="en-US" altLang="zh-CN" b="1" dirty="0"/>
              <a:t>the active attitude towards life </a:t>
            </a:r>
            <a:r>
              <a:rPr lang="en-US" altLang="zh-CN" b="1" dirty="0">
                <a:solidFill>
                  <a:srgbClr val="FF0000"/>
                </a:solidFill>
              </a:rPr>
              <a:t>that</a:t>
            </a:r>
            <a:r>
              <a:rPr lang="en-US" altLang="zh-CN" b="1" dirty="0"/>
              <a:t> got her into success (LZR)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2. It </a:t>
            </a:r>
            <a:r>
              <a:rPr lang="en-US" altLang="zh-CN" b="1" dirty="0">
                <a:solidFill>
                  <a:srgbClr val="FF0000"/>
                </a:solidFill>
              </a:rPr>
              <a:t>was </a:t>
            </a:r>
            <a:r>
              <a:rPr lang="en-US" altLang="zh-CN" b="1" dirty="0"/>
              <a:t>her determination and active attitude </a:t>
            </a:r>
            <a:r>
              <a:rPr lang="en-US" altLang="zh-CN" b="1" dirty="0">
                <a:solidFill>
                  <a:srgbClr val="FF0000"/>
                </a:solidFill>
              </a:rPr>
              <a:t>that</a:t>
            </a:r>
            <a:r>
              <a:rPr lang="en-US" altLang="zh-CN" b="1" dirty="0"/>
              <a:t> made her escape out of her own darkness and … (MYX) 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3. It’s</a:t>
            </a:r>
            <a:r>
              <a:rPr lang="en-US" altLang="zh-CN" b="1" dirty="0" smtClean="0"/>
              <a:t> </a:t>
            </a:r>
            <a:r>
              <a:rPr lang="en-US" altLang="zh-CN" b="1" dirty="0"/>
              <a:t>her eagerness to learn </a:t>
            </a:r>
            <a:r>
              <a:rPr lang="en-US" altLang="zh-CN" b="1" dirty="0">
                <a:solidFill>
                  <a:srgbClr val="FF0000"/>
                </a:solidFill>
              </a:rPr>
              <a:t>that</a:t>
            </a:r>
            <a:r>
              <a:rPr lang="en-US" altLang="zh-CN" b="1" dirty="0"/>
              <a:t> led to her great success</a:t>
            </a:r>
            <a:r>
              <a:rPr lang="en-US" altLang="zh-CN" b="1" dirty="0" smtClean="0"/>
              <a:t>.(ZPS)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4. It’s</a:t>
            </a:r>
            <a:r>
              <a:rPr lang="en-US" altLang="zh-CN" b="1" dirty="0" smtClean="0"/>
              <a:t> </a:t>
            </a:r>
            <a:r>
              <a:rPr lang="en-US" altLang="zh-CN" b="1" dirty="0"/>
              <a:t>hard work, determination as well as her gentle nature </a:t>
            </a:r>
            <a:r>
              <a:rPr lang="en-US" altLang="zh-CN" b="1" dirty="0">
                <a:solidFill>
                  <a:srgbClr val="FF0000"/>
                </a:solidFill>
              </a:rPr>
              <a:t>that</a:t>
            </a:r>
            <a:r>
              <a:rPr lang="en-US" altLang="zh-CN" b="1" dirty="0"/>
              <a:t> got her into success. 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68482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/>
              <a:t>1. I </a:t>
            </a:r>
            <a:r>
              <a:rPr lang="en-US" altLang="zh-CN" b="1" dirty="0"/>
              <a:t>could not believe that there is someone who can keep learning when he or she is blind until I read her book, “If I had the power of sight for three days.”(DJZ)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2. She </a:t>
            </a:r>
            <a:r>
              <a:rPr lang="en-US" altLang="zh-CN" b="1" dirty="0"/>
              <a:t>lives in the dark side but has a bright life. I’m living in a bright side , so why not fight for a better life by myself (LZJ).</a:t>
            </a:r>
            <a:endParaRPr lang="zh-CN" altLang="zh-CN" b="1" dirty="0"/>
          </a:p>
          <a:p>
            <a:pPr marL="0" indent="0">
              <a:buNone/>
            </a:pPr>
            <a:r>
              <a:rPr lang="en-US" altLang="zh-CN" b="1" dirty="0" smtClean="0"/>
              <a:t>3. To </a:t>
            </a:r>
            <a:r>
              <a:rPr lang="en-US" altLang="zh-CN" b="1" dirty="0"/>
              <a:t>be honest, this is a person who possesses some excellent virtues in her soul, such as optimistic attitude towards life.(ZHW)</a:t>
            </a:r>
            <a:endParaRPr lang="zh-CN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0"/>
            <a:ext cx="655272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/>
              <a:t>好词</a:t>
            </a:r>
            <a:r>
              <a:rPr lang="zh-CN" altLang="en-US" sz="3600" b="1" dirty="0" smtClean="0"/>
              <a:t>佳句</a:t>
            </a:r>
            <a:endParaRPr lang="en-US" altLang="zh-CN" sz="3600" b="1" dirty="0" smtClean="0"/>
          </a:p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长句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00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15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dirty="0" smtClean="0"/>
              <a:t>PIII </a:t>
            </a:r>
            <a:r>
              <a:rPr lang="zh-CN" altLang="en-US" dirty="0" smtClean="0"/>
              <a:t>目标检测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700808"/>
            <a:ext cx="26642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200" b="1" dirty="0" smtClean="0"/>
              <a:t>对</a:t>
            </a:r>
            <a:r>
              <a:rPr lang="en-US" altLang="zh-CN" sz="3200" b="1" dirty="0" smtClean="0"/>
              <a:t>……</a:t>
            </a:r>
            <a:r>
              <a:rPr lang="zh-CN" altLang="en-US" sz="3200" b="1" dirty="0" smtClean="0"/>
              <a:t>着迷</a:t>
            </a:r>
            <a:endParaRPr lang="en-US" altLang="zh-CN" sz="3200" b="1" dirty="0" smtClean="0"/>
          </a:p>
          <a:p>
            <a:pPr marL="342900" indent="-342900">
              <a:buAutoNum type="arabicPeriod"/>
            </a:pPr>
            <a:endParaRPr lang="en-US" altLang="zh-CN" sz="3200" b="1" dirty="0"/>
          </a:p>
          <a:p>
            <a:r>
              <a:rPr lang="en-US" altLang="zh-CN" sz="3200" b="1" dirty="0" smtClean="0"/>
              <a:t>3. </a:t>
            </a:r>
            <a:r>
              <a:rPr lang="zh-CN" altLang="en-US" sz="3200" b="1" dirty="0" smtClean="0"/>
              <a:t>开始从事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5. </a:t>
            </a:r>
            <a:r>
              <a:rPr lang="zh-CN" altLang="en-US" sz="3200" b="1" dirty="0" smtClean="0"/>
              <a:t>在空闲时间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7. </a:t>
            </a:r>
            <a:r>
              <a:rPr lang="zh-CN" altLang="en-US" sz="3200" b="1" dirty="0" smtClean="0"/>
              <a:t>集邮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9. </a:t>
            </a:r>
            <a:r>
              <a:rPr lang="zh-CN" altLang="en-US" sz="3200" b="1" dirty="0" smtClean="0"/>
              <a:t>下象棋</a:t>
            </a:r>
            <a:endParaRPr lang="zh-CN" alt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018767" y="1698824"/>
            <a:ext cx="4824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2. </a:t>
            </a:r>
            <a:r>
              <a:rPr lang="zh-CN" altLang="en-US" sz="3200" b="1" dirty="0" smtClean="0"/>
              <a:t>对</a:t>
            </a:r>
            <a:r>
              <a:rPr lang="en-US" altLang="zh-CN" sz="3200" b="1" dirty="0" smtClean="0"/>
              <a:t>……</a:t>
            </a:r>
            <a:r>
              <a:rPr lang="zh-CN" altLang="en-US" sz="3200" b="1" dirty="0" smtClean="0"/>
              <a:t>有吸引力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4. </a:t>
            </a:r>
            <a:r>
              <a:rPr lang="zh-CN" altLang="en-US" sz="3200" b="1" dirty="0" smtClean="0"/>
              <a:t>满足某人好奇心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6.</a:t>
            </a:r>
            <a:r>
              <a:rPr lang="zh-CN" altLang="en-US" sz="3200" b="1" dirty="0" smtClean="0"/>
              <a:t>支持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8. </a:t>
            </a:r>
            <a:r>
              <a:rPr lang="zh-CN" altLang="en-US" sz="3200" b="1" dirty="0" smtClean="0"/>
              <a:t>各种各样的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en-US" altLang="zh-CN" sz="3200" b="1" dirty="0" smtClean="0"/>
              <a:t>10. </a:t>
            </a:r>
            <a:r>
              <a:rPr lang="zh-CN" altLang="en-US" sz="3200" b="1" dirty="0" smtClean="0"/>
              <a:t>去露营</a:t>
            </a:r>
            <a:endParaRPr lang="zh-CN" alt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2132856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Be crazy/mad about 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3140968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Take up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4149080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In one’s spare time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0282" y="5085184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Stamp collecting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8163" y="6021288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Play chess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79122" y="2132855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Appeal 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81670" y="3161994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Satisfy one’s curiosity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33676" y="4139703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In </a:t>
            </a:r>
            <a:r>
              <a:rPr lang="en-US" altLang="zh-CN" sz="3200" b="1" dirty="0" err="1" smtClean="0">
                <a:solidFill>
                  <a:srgbClr val="FF0000"/>
                </a:solidFill>
              </a:rPr>
              <a:t>favour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 of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41858" y="5085183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A variety of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1858" y="6021287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Go camping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614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zh-CN" altLang="en-US" b="1" dirty="0" smtClean="0"/>
              <a:t>这种硬币品质高，值得收藏。（</a:t>
            </a:r>
            <a:r>
              <a:rPr lang="en-US" altLang="zh-CN" b="1" dirty="0" smtClean="0"/>
              <a:t>of + n, worth</a:t>
            </a:r>
            <a:r>
              <a:rPr lang="zh-CN" altLang="en-US" b="1" dirty="0" smtClean="0"/>
              <a:t>）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The coin is of high quality and worth collecting.</a:t>
            </a: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 smtClean="0"/>
              <a:t>2. </a:t>
            </a:r>
            <a:r>
              <a:rPr lang="zh-CN" altLang="en-US" b="1" dirty="0" smtClean="0"/>
              <a:t>养宠物是她的爱好，这极大的抚慰了她孤独的心灵。（非限制性定从，</a:t>
            </a:r>
            <a:r>
              <a:rPr lang="en-US" altLang="zh-CN" b="1" dirty="0" smtClean="0"/>
              <a:t>comfort</a:t>
            </a:r>
            <a:r>
              <a:rPr lang="zh-CN" altLang="en-US" b="1" dirty="0" smtClean="0"/>
              <a:t>）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Raising pets is her hobby, which comforts her lonely heart greatly. </a:t>
            </a:r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dirty="0" smtClean="0"/>
              <a:t>PIII </a:t>
            </a:r>
            <a:r>
              <a:rPr lang="zh-CN" altLang="en-US" dirty="0" smtClean="0"/>
              <a:t>目标检测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68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544" y="1340768"/>
            <a:ext cx="878792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 smtClean="0"/>
              <a:t>3. </a:t>
            </a:r>
            <a:r>
              <a:rPr lang="zh-CN" altLang="en-US" b="1" dirty="0" smtClean="0"/>
              <a:t>身为一个活跃的年轻人，我喜欢体育和户外活动。</a:t>
            </a:r>
            <a:r>
              <a:rPr lang="en-US" altLang="zh-CN" b="1" dirty="0" smtClean="0"/>
              <a:t>(being, fond)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Being an active young person, I’m fond of sports and outdoor activities. </a:t>
            </a: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 smtClean="0"/>
              <a:t>4. </a:t>
            </a:r>
            <a:r>
              <a:rPr lang="zh-CN" altLang="en-US" b="1" dirty="0" smtClean="0"/>
              <a:t>为了保持健康，退休后他开始把骑自行车作为经常性的锻炼形式。</a:t>
            </a:r>
            <a:r>
              <a:rPr lang="en-US" altLang="zh-CN" b="1" dirty="0" smtClean="0"/>
              <a:t>(</a:t>
            </a:r>
            <a:r>
              <a:rPr lang="zh-CN" altLang="en-US" b="1" dirty="0" smtClean="0"/>
              <a:t>不定式作目的状语</a:t>
            </a:r>
            <a:r>
              <a:rPr lang="en-US" altLang="zh-CN" b="1" dirty="0" smtClean="0"/>
              <a:t>,take up)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To keep healthy, he took up cycling as a regular form of exercise after he retired.</a:t>
            </a:r>
          </a:p>
          <a:p>
            <a:pPr marL="0" indent="0">
              <a:buNone/>
            </a:pPr>
            <a:r>
              <a:rPr lang="en-US" altLang="zh-CN" b="1" dirty="0" smtClean="0"/>
              <a:t> </a:t>
            </a:r>
            <a:endParaRPr lang="zh-CN" altLang="en-US" b="1" dirty="0"/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dirty="0" smtClean="0"/>
              <a:t>PIII </a:t>
            </a:r>
            <a:r>
              <a:rPr lang="zh-CN" altLang="en-US" dirty="0" smtClean="0"/>
              <a:t>目标检测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1614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b="1" dirty="0" smtClean="0"/>
              <a:t>5. </a:t>
            </a:r>
            <a:r>
              <a:rPr lang="zh-CN" altLang="en-US" b="1" dirty="0" smtClean="0"/>
              <a:t>体育运动不但对身体有益还有助于使你的头脑更敏锐。</a:t>
            </a:r>
            <a:r>
              <a:rPr lang="en-US" altLang="zh-CN" b="1" dirty="0" smtClean="0"/>
              <a:t>(benefit, sharp)</a:t>
            </a: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Sports not only benefit the body, but also help make your mind sharper. 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dirty="0" smtClean="0"/>
              <a:t>PIII </a:t>
            </a:r>
            <a:r>
              <a:rPr lang="zh-CN" altLang="en-US" dirty="0" smtClean="0"/>
              <a:t>目标检测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872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770</Words>
  <Application>Microsoft Office PowerPoint</Application>
  <PresentationFormat>全屏显示(4:3)</PresentationFormat>
  <Paragraphs>104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Helen Keller</vt:lpstr>
      <vt:lpstr>易错点</vt:lpstr>
      <vt:lpstr>易错点</vt:lpstr>
      <vt:lpstr>易错点</vt:lpstr>
      <vt:lpstr>易错点</vt:lpstr>
      <vt:lpstr>好词佳句 词汇/动名词</vt:lpstr>
      <vt:lpstr>好词佳句 短语</vt:lpstr>
      <vt:lpstr>好词佳句 强调句 it is …that/who….</vt:lpstr>
      <vt:lpstr>PowerPoint 演示文稿</vt:lpstr>
      <vt:lpstr>PowerPoint 演示文稿</vt:lpstr>
      <vt:lpstr>PIII 目标检测</vt:lpstr>
      <vt:lpstr>PIII 目标检测</vt:lpstr>
      <vt:lpstr>PIII 目标检测</vt:lpstr>
      <vt:lpstr>PIII 目标检测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Hellen Keller</dc:title>
  <dc:creator>Administrator</dc:creator>
  <cp:lastModifiedBy>admin</cp:lastModifiedBy>
  <cp:revision>12</cp:revision>
  <dcterms:created xsi:type="dcterms:W3CDTF">2018-09-26T09:06:10Z</dcterms:created>
  <dcterms:modified xsi:type="dcterms:W3CDTF">2018-09-27T01:37:20Z</dcterms:modified>
</cp:coreProperties>
</file>