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wdp" ContentType="image/vnd.ms-photo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64" r:id="rId4"/>
    <p:sldMasterId id="2147483668" r:id="rId5"/>
    <p:sldMasterId id="2147483672" r:id="rId6"/>
    <p:sldMasterId id="2147483676" r:id="rId7"/>
    <p:sldMasterId id="2147483680" r:id="rId8"/>
    <p:sldMasterId id="2147483684" r:id="rId9"/>
    <p:sldMasterId id="2147483688" r:id="rId10"/>
    <p:sldMasterId id="2147483692" r:id="rId11"/>
  </p:sldMasterIdLst>
  <p:notesMasterIdLst>
    <p:notesMasterId r:id="rId19"/>
  </p:notesMasterIdLst>
  <p:sldIdLst>
    <p:sldId id="517" r:id="rId12"/>
    <p:sldId id="518" r:id="rId13"/>
    <p:sldId id="519" r:id="rId14"/>
    <p:sldId id="520" r:id="rId15"/>
    <p:sldId id="521" r:id="rId16"/>
    <p:sldId id="548" r:id="rId17"/>
    <p:sldId id="470" r:id="rId18"/>
    <p:sldId id="523" r:id="rId20"/>
    <p:sldId id="524" r:id="rId21"/>
    <p:sldId id="525" r:id="rId22"/>
    <p:sldId id="526" r:id="rId23"/>
    <p:sldId id="527" r:id="rId24"/>
    <p:sldId id="571" r:id="rId25"/>
    <p:sldId id="591" r:id="rId26"/>
    <p:sldId id="592" r:id="rId27"/>
    <p:sldId id="531" r:id="rId28"/>
    <p:sldId id="533" r:id="rId29"/>
    <p:sldId id="534" r:id="rId30"/>
    <p:sldId id="535" r:id="rId31"/>
    <p:sldId id="538" r:id="rId32"/>
    <p:sldId id="539" r:id="rId33"/>
    <p:sldId id="532" r:id="rId34"/>
    <p:sldId id="593" r:id="rId35"/>
    <p:sldId id="540" r:id="rId36"/>
    <p:sldId id="541" r:id="rId37"/>
    <p:sldId id="544" r:id="rId38"/>
    <p:sldId id="545" r:id="rId39"/>
    <p:sldId id="546" r:id="rId40"/>
    <p:sldId id="547" r:id="rId41"/>
    <p:sldId id="594" r:id="rId42"/>
    <p:sldId id="297" r:id="rId43"/>
  </p:sldIdLst>
  <p:sldSz cx="12190095" cy="685927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8810"/>
    <a:srgbClr val="0D799D"/>
    <a:srgbClr val="237590"/>
    <a:srgbClr val="3296A8"/>
    <a:srgbClr val="6D8AAB"/>
    <a:srgbClr val="31709C"/>
    <a:srgbClr val="7697B3"/>
    <a:srgbClr val="6FA094"/>
    <a:srgbClr val="94BCB4"/>
    <a:srgbClr val="5950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115" autoAdjust="0"/>
    <p:restoredTop sz="97778" autoAdjust="0"/>
  </p:normalViewPr>
  <p:slideViewPr>
    <p:cSldViewPr snapToGrid="0" showGuides="1">
      <p:cViewPr>
        <p:scale>
          <a:sx n="75" d="100"/>
          <a:sy n="75" d="100"/>
        </p:scale>
        <p:origin x="-1704" y="-882"/>
      </p:cViewPr>
      <p:guideLst>
        <p:guide orient="horz" pos="2262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Master" Target="slideMasters/slideMaster8.xml"/><Relationship Id="rId8" Type="http://schemas.openxmlformats.org/officeDocument/2006/relationships/slideMaster" Target="slideMasters/slideMaster7.xml"/><Relationship Id="rId7" Type="http://schemas.openxmlformats.org/officeDocument/2006/relationships/slideMaster" Target="slideMasters/slideMaster6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6" Type="http://schemas.openxmlformats.org/officeDocument/2006/relationships/tableStyles" Target="tableStyles.xml"/><Relationship Id="rId45" Type="http://schemas.openxmlformats.org/officeDocument/2006/relationships/viewProps" Target="viewProps.xml"/><Relationship Id="rId44" Type="http://schemas.openxmlformats.org/officeDocument/2006/relationships/presProps" Target="presProps.xml"/><Relationship Id="rId43" Type="http://schemas.openxmlformats.org/officeDocument/2006/relationships/slide" Target="slides/slide31.xml"/><Relationship Id="rId42" Type="http://schemas.openxmlformats.org/officeDocument/2006/relationships/slide" Target="slides/slide30.xml"/><Relationship Id="rId41" Type="http://schemas.openxmlformats.org/officeDocument/2006/relationships/slide" Target="slides/slide29.xml"/><Relationship Id="rId40" Type="http://schemas.openxmlformats.org/officeDocument/2006/relationships/slide" Target="slides/slide28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27.xml"/><Relationship Id="rId38" Type="http://schemas.openxmlformats.org/officeDocument/2006/relationships/slide" Target="slides/slide26.xml"/><Relationship Id="rId37" Type="http://schemas.openxmlformats.org/officeDocument/2006/relationships/slide" Target="slides/slide25.xml"/><Relationship Id="rId36" Type="http://schemas.openxmlformats.org/officeDocument/2006/relationships/slide" Target="slides/slide24.xml"/><Relationship Id="rId35" Type="http://schemas.openxmlformats.org/officeDocument/2006/relationships/slide" Target="slides/slide23.xml"/><Relationship Id="rId34" Type="http://schemas.openxmlformats.org/officeDocument/2006/relationships/slide" Target="slides/slide22.xml"/><Relationship Id="rId33" Type="http://schemas.openxmlformats.org/officeDocument/2006/relationships/slide" Target="slides/slide21.xml"/><Relationship Id="rId32" Type="http://schemas.openxmlformats.org/officeDocument/2006/relationships/slide" Target="slides/slide20.xml"/><Relationship Id="rId31" Type="http://schemas.openxmlformats.org/officeDocument/2006/relationships/slide" Target="slides/slide19.xml"/><Relationship Id="rId30" Type="http://schemas.openxmlformats.org/officeDocument/2006/relationships/slide" Target="slides/slide18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17.xml"/><Relationship Id="rId28" Type="http://schemas.openxmlformats.org/officeDocument/2006/relationships/slide" Target="slides/slide16.xml"/><Relationship Id="rId27" Type="http://schemas.openxmlformats.org/officeDocument/2006/relationships/slide" Target="slides/slide15.xml"/><Relationship Id="rId26" Type="http://schemas.openxmlformats.org/officeDocument/2006/relationships/slide" Target="slides/slide14.xml"/><Relationship Id="rId25" Type="http://schemas.openxmlformats.org/officeDocument/2006/relationships/slide" Target="slides/slide13.xml"/><Relationship Id="rId24" Type="http://schemas.openxmlformats.org/officeDocument/2006/relationships/slide" Target="slides/slide12.xml"/><Relationship Id="rId23" Type="http://schemas.openxmlformats.org/officeDocument/2006/relationships/slide" Target="slides/slide11.xml"/><Relationship Id="rId22" Type="http://schemas.openxmlformats.org/officeDocument/2006/relationships/slide" Target="slides/slide10.xml"/><Relationship Id="rId21" Type="http://schemas.openxmlformats.org/officeDocument/2006/relationships/slide" Target="slides/slide9.xml"/><Relationship Id="rId20" Type="http://schemas.openxmlformats.org/officeDocument/2006/relationships/slide" Target="slides/slide8.xml"/><Relationship Id="rId2" Type="http://schemas.openxmlformats.org/officeDocument/2006/relationships/theme" Target="theme/theme1.xml"/><Relationship Id="rId19" Type="http://schemas.openxmlformats.org/officeDocument/2006/relationships/notesMaster" Target="notesMasters/notesMaster1.xml"/><Relationship Id="rId18" Type="http://schemas.openxmlformats.org/officeDocument/2006/relationships/slide" Target="slides/slide7.xml"/><Relationship Id="rId17" Type="http://schemas.openxmlformats.org/officeDocument/2006/relationships/slide" Target="slides/slide6.xml"/><Relationship Id="rId16" Type="http://schemas.openxmlformats.org/officeDocument/2006/relationships/slide" Target="slides/slide5.xml"/><Relationship Id="rId15" Type="http://schemas.openxmlformats.org/officeDocument/2006/relationships/slide" Target="slides/slide4.xml"/><Relationship Id="rId14" Type="http://schemas.openxmlformats.org/officeDocument/2006/relationships/slide" Target="slides/slide3.xml"/><Relationship Id="rId13" Type="http://schemas.openxmlformats.org/officeDocument/2006/relationships/slide" Target="slides/slide2.xml"/><Relationship Id="rId12" Type="http://schemas.openxmlformats.org/officeDocument/2006/relationships/slide" Target="slides/slide1.xml"/><Relationship Id="rId11" Type="http://schemas.openxmlformats.org/officeDocument/2006/relationships/slideMaster" Target="slideMasters/slideMaster10.xml"/><Relationship Id="rId10" Type="http://schemas.openxmlformats.org/officeDocument/2006/relationships/slideMaster" Target="slideMasters/slideMaster9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12C8C0-A3D3-487B-AECC-CB6663EAE28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7.xml"/></Relationships>
</file>

<file path=ppt/slideLayouts/_rels/slideLayout28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8.xml"/></Relationships>
</file>

<file path=ppt/slideLayouts/_rels/slideLayout31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8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9.xml"/></Relationships>
</file>

<file path=ppt/slideLayouts/_rels/slideLayout34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9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802" y="1122624"/>
            <a:ext cx="9142810" cy="238815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3802" y="3602873"/>
            <a:ext cx="9142810" cy="165614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743" y="1710135"/>
            <a:ext cx="10514231" cy="285339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743" y="4590527"/>
            <a:ext cx="10514231" cy="1500534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091" y="1826048"/>
            <a:ext cx="5180926" cy="4352346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1396" y="1826048"/>
            <a:ext cx="5180926" cy="4352346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80" y="365211"/>
            <a:ext cx="10514231" cy="132587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679" y="1681553"/>
            <a:ext cx="5157116" cy="8241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679" y="2505656"/>
            <a:ext cx="5157116" cy="3685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1398" y="1681553"/>
            <a:ext cx="5182513" cy="8241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1398" y="2505656"/>
            <a:ext cx="5182513" cy="3685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79" y="457307"/>
            <a:ext cx="3931725" cy="160057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2514" y="987654"/>
            <a:ext cx="6171397" cy="487475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679" y="2057877"/>
            <a:ext cx="3931725" cy="38124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79" y="457307"/>
            <a:ext cx="3931725" cy="160057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2514" y="987654"/>
            <a:ext cx="6171397" cy="487475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679" y="2057877"/>
            <a:ext cx="3931725" cy="38124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3764" y="365209"/>
            <a:ext cx="2628558" cy="5813184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092" y="365209"/>
            <a:ext cx="7733293" cy="5813184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282" y="2130922"/>
            <a:ext cx="10361851" cy="147036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563" y="3887100"/>
            <a:ext cx="8533289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6E9206-D2D6-4057-92D4-39C87A03E66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52E9E1-D97D-4C90-BB96-FA1ED58B786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2960" y="4407923"/>
            <a:ext cx="10361851" cy="1362390"/>
          </a:xfrm>
        </p:spPr>
        <p:txBody>
          <a:bodyPr anchor="t"/>
          <a:lstStyle>
            <a:lvl1pPr algn="l">
              <a:defRPr sz="5400" b="1" cap="all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2960" y="2907387"/>
            <a:ext cx="10361851" cy="1500534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20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828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84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80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76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72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4779EE-1E16-4CC5-A459-C716090F6017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522" y="1600572"/>
            <a:ext cx="5384099" cy="4527011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6794" y="1600572"/>
            <a:ext cx="5384099" cy="4527011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11C9F-D64E-4824-A709-CF61DE4E0BD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2" y="1535469"/>
            <a:ext cx="5386216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200" b="1"/>
            </a:lvl4pPr>
            <a:lvl5pPr marL="2438400" indent="0">
              <a:buNone/>
              <a:defRPr sz="2200" b="1"/>
            </a:lvl5pPr>
            <a:lvl6pPr marL="3048000" indent="0">
              <a:buNone/>
              <a:defRPr sz="2200" b="1"/>
            </a:lvl6pPr>
            <a:lvl7pPr marL="3657600" indent="0">
              <a:buNone/>
              <a:defRPr sz="2200" b="1"/>
            </a:lvl7pPr>
            <a:lvl8pPr marL="4267200" indent="0">
              <a:buNone/>
              <a:defRPr sz="2200" b="1"/>
            </a:lvl8pPr>
            <a:lvl9pPr marL="4876800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22" y="2175380"/>
            <a:ext cx="5386216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2567" y="1535469"/>
            <a:ext cx="5388332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200" b="1"/>
            </a:lvl4pPr>
            <a:lvl5pPr marL="2438400" indent="0">
              <a:buNone/>
              <a:defRPr sz="2200" b="1"/>
            </a:lvl5pPr>
            <a:lvl6pPr marL="3048000" indent="0">
              <a:buNone/>
              <a:defRPr sz="2200" b="1"/>
            </a:lvl6pPr>
            <a:lvl7pPr marL="3657600" indent="0">
              <a:buNone/>
              <a:defRPr sz="2200" b="1"/>
            </a:lvl7pPr>
            <a:lvl8pPr marL="4267200" indent="0">
              <a:buNone/>
              <a:defRPr sz="2200" b="1"/>
            </a:lvl8pPr>
            <a:lvl9pPr marL="4876800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2567" y="2175380"/>
            <a:ext cx="5388332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4318BD-B3C6-4D4B-B871-C29490A2E55A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4CAFC4-799C-4CDE-B92B-8C262F06CF3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/>
          <p:nvPr userDrawn="1"/>
        </p:nvSpPr>
        <p:spPr>
          <a:xfrm>
            <a:off x="1139485" y="1031497"/>
            <a:ext cx="9911444" cy="429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圆角矩形 5"/>
          <p:cNvSpPr/>
          <p:nvPr userDrawn="1"/>
        </p:nvSpPr>
        <p:spPr>
          <a:xfrm>
            <a:off x="5899289" y="6453393"/>
            <a:ext cx="391838" cy="22015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729073-8FFE-4F18-B513-07581FC6638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4672992" y="6397708"/>
            <a:ext cx="2844430" cy="365210"/>
          </a:xfrm>
        </p:spPr>
        <p:txBody>
          <a:bodyPr/>
          <a:lstStyle>
            <a:lvl1pPr algn="ctr">
              <a:defRPr>
                <a:latin typeface="ITC Avant Garde Std Bk" panose="020B0502020202020204" pitchFamily="34" charset="0"/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24" y="273113"/>
            <a:ext cx="4010562" cy="116232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113" y="273117"/>
            <a:ext cx="6814780" cy="5854468"/>
          </a:xfrm>
        </p:spPr>
        <p:txBody>
          <a:bodyPr/>
          <a:lstStyle>
            <a:lvl1pPr>
              <a:defRPr sz="4300"/>
            </a:lvl1pPr>
            <a:lvl2pPr>
              <a:defRPr sz="38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24" y="1435437"/>
            <a:ext cx="4010562" cy="46921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4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C7FCF6-76BD-4495-B08F-4C059D2BA31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406" y="4801714"/>
            <a:ext cx="7314248" cy="56687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406" y="612918"/>
            <a:ext cx="7314248" cy="4115753"/>
          </a:xfrm>
        </p:spPr>
        <p:txBody>
          <a:bodyPr/>
          <a:lstStyle>
            <a:lvl1pPr marL="0" indent="0">
              <a:buNone/>
              <a:defRPr sz="4300"/>
            </a:lvl1pPr>
            <a:lvl2pPr marL="609600" indent="0">
              <a:buNone/>
              <a:defRPr sz="3800"/>
            </a:lvl2pPr>
            <a:lvl3pPr marL="1219200" indent="0">
              <a:buNone/>
              <a:defRPr sz="3200"/>
            </a:lvl3pPr>
            <a:lvl4pPr marL="1828800" indent="0">
              <a:buNone/>
              <a:defRPr sz="2700"/>
            </a:lvl4pPr>
            <a:lvl5pPr marL="2438400" indent="0">
              <a:buNone/>
              <a:defRPr sz="2700"/>
            </a:lvl5pPr>
            <a:lvl6pPr marL="3048000" indent="0">
              <a:buNone/>
              <a:defRPr sz="2700"/>
            </a:lvl6pPr>
            <a:lvl7pPr marL="3657600" indent="0">
              <a:buNone/>
              <a:defRPr sz="2700"/>
            </a:lvl7pPr>
            <a:lvl8pPr marL="4267200" indent="0">
              <a:buNone/>
              <a:defRPr sz="2700"/>
            </a:lvl8pPr>
            <a:lvl9pPr marL="4876800" indent="0">
              <a:buNone/>
              <a:defRPr sz="27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406" y="5368584"/>
            <a:ext cx="7314248" cy="8050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4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57577C-F53D-4BB9-9408-EB84DEB3CD80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D58058-BD14-4845-947D-4A9B79A00D09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8050" y="274704"/>
            <a:ext cx="2742843" cy="58528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22" y="274704"/>
            <a:ext cx="8025355" cy="58528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ECB469-C949-4E3F-B0CB-0C15DA7B7F92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838069" y="1825963"/>
            <a:ext cx="5180790" cy="435214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1236" y="1825963"/>
            <a:ext cx="5180790" cy="435214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5" Type="http://schemas.openxmlformats.org/officeDocument/2006/relationships/theme" Target="../theme/theme2.xml"/><Relationship Id="rId4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5" Type="http://schemas.openxmlformats.org/officeDocument/2006/relationships/theme" Target="../theme/theme3.xml"/><Relationship Id="rId4" Type="http://schemas.openxmlformats.org/officeDocument/2006/relationships/image" Target="../media/image1.png"/><Relationship Id="rId3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/Relationships>
</file>

<file path=ppt/slideMasters/_rels/slideMaster4.xml.rels><?xml version="1.0" encoding="UTF-8" standalone="yes"?>
<Relationships xmlns="http://schemas.openxmlformats.org/package/2006/relationships"><Relationship Id="rId5" Type="http://schemas.openxmlformats.org/officeDocument/2006/relationships/theme" Target="../theme/theme4.xml"/><Relationship Id="rId4" Type="http://schemas.openxmlformats.org/officeDocument/2006/relationships/image" Target="../media/image1.png"/><Relationship Id="rId3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/Relationships>
</file>

<file path=ppt/slideMasters/_rels/slideMaster5.xml.rels><?xml version="1.0" encoding="UTF-8" standalone="yes"?>
<Relationships xmlns="http://schemas.openxmlformats.org/package/2006/relationships"><Relationship Id="rId5" Type="http://schemas.openxmlformats.org/officeDocument/2006/relationships/theme" Target="../theme/theme5.xml"/><Relationship Id="rId4" Type="http://schemas.openxmlformats.org/officeDocument/2006/relationships/image" Target="../media/image1.png"/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/Relationships>
</file>

<file path=ppt/slideMasters/_rels/slideMaster6.xml.rels><?xml version="1.0" encoding="UTF-8" standalone="yes"?>
<Relationships xmlns="http://schemas.openxmlformats.org/package/2006/relationships"><Relationship Id="rId5" Type="http://schemas.openxmlformats.org/officeDocument/2006/relationships/theme" Target="../theme/theme6.xml"/><Relationship Id="rId4" Type="http://schemas.openxmlformats.org/officeDocument/2006/relationships/image" Target="../media/image1.png"/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/Relationships>
</file>

<file path=ppt/slideMasters/_rels/slideMaster7.xml.rels><?xml version="1.0" encoding="UTF-8" standalone="yes"?>
<Relationships xmlns="http://schemas.openxmlformats.org/package/2006/relationships"><Relationship Id="rId5" Type="http://schemas.openxmlformats.org/officeDocument/2006/relationships/theme" Target="../theme/theme7.xml"/><Relationship Id="rId4" Type="http://schemas.openxmlformats.org/officeDocument/2006/relationships/image" Target="../media/image1.png"/><Relationship Id="rId3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/Relationships>
</file>

<file path=ppt/slideMasters/_rels/slideMaster8.xml.rels><?xml version="1.0" encoding="UTF-8" standalone="yes"?>
<Relationships xmlns="http://schemas.openxmlformats.org/package/2006/relationships"><Relationship Id="rId5" Type="http://schemas.openxmlformats.org/officeDocument/2006/relationships/theme" Target="../theme/theme8.xml"/><Relationship Id="rId4" Type="http://schemas.openxmlformats.org/officeDocument/2006/relationships/image" Target="../media/image1.png"/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/Relationships>
</file>

<file path=ppt/slideMasters/_rels/slideMaster9.xml.rels><?xml version="1.0" encoding="UTF-8" standalone="yes"?>
<Relationships xmlns="http://schemas.openxmlformats.org/package/2006/relationships"><Relationship Id="rId5" Type="http://schemas.openxmlformats.org/officeDocument/2006/relationships/theme" Target="../theme/theme9.xml"/><Relationship Id="rId4" Type="http://schemas.openxmlformats.org/officeDocument/2006/relationships/image" Target="../media/image1.png"/><Relationship Id="rId3" Type="http://schemas.openxmlformats.org/officeDocument/2006/relationships/slideLayout" Target="../slideLayouts/slideLayout35.xml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/Relationships>
</file>

<file path=ppt/slideMasters/_rels/slideMaster1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4.xml"/><Relationship Id="rId8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1.xml"/><Relationship Id="rId5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8.xml"/><Relationship Id="rId2" Type="http://schemas.openxmlformats.org/officeDocument/2006/relationships/slideLayout" Target="../slideLayouts/slideLayout37.xml"/><Relationship Id="rId15" Type="http://schemas.openxmlformats.org/officeDocument/2006/relationships/theme" Target="../theme/theme10.xml"/><Relationship Id="rId14" Type="http://schemas.openxmlformats.org/officeDocument/2006/relationships/slideLayout" Target="../slideLayouts/slideLayout49.xml"/><Relationship Id="rId13" Type="http://schemas.openxmlformats.org/officeDocument/2006/relationships/slideLayout" Target="../slideLayouts/slideLayout48.xml"/><Relationship Id="rId12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092" y="365211"/>
            <a:ext cx="10514231" cy="1325870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092" y="1826048"/>
            <a:ext cx="10514231" cy="4352346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092" y="6357823"/>
            <a:ext cx="2742843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075" y="6357823"/>
            <a:ext cx="4114264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09480" y="6357823"/>
            <a:ext cx="2742843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27470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2"/>
            <a:ext cx="10971372" cy="4527011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521" y="6357825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196EC2F-0988-4314-AD4B-24FF16D7B45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5782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6463" y="6357825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  <p:sldLayoutId id="2147483706" r:id="rId14"/>
  </p:sldLayoutIdLst>
  <p:hf hdr="0" ftr="0" dt="0"/>
  <p:txStyles>
    <p:titleStyle>
      <a:lvl1pPr algn="ctr" defTabSz="1218565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38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43.xml"/><Relationship Id="rId4" Type="http://schemas.openxmlformats.org/officeDocument/2006/relationships/image" Target="../media/image5.jpeg"/><Relationship Id="rId3" Type="http://schemas.openxmlformats.org/officeDocument/2006/relationships/image" Target="../media/image4.png"/><Relationship Id="rId2" Type="http://schemas.microsoft.com/office/2007/relationships/media" Target="../media/audio1.wav"/><Relationship Id="rId1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2.xml"/><Relationship Id="rId2" Type="http://schemas.openxmlformats.org/officeDocument/2006/relationships/image" Target="../media/image6.jpeg"/><Relationship Id="rId1" Type="http://schemas.openxmlformats.org/officeDocument/2006/relationships/hyperlink" Target="http://cn.netor.com/m/box200011/pic/m3175&#26753;&#21551;&#36229;.jpg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2.xml"/><Relationship Id="rId1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slide" Target="slide3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slide" Target="slide3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7.xml"/><Relationship Id="rId2" Type="http://schemas.openxmlformats.org/officeDocument/2006/relationships/slide" Target="slide19.xml"/><Relationship Id="rId1" Type="http://schemas.openxmlformats.org/officeDocument/2006/relationships/slide" Target="slide1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43.xml"/><Relationship Id="rId1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3" name="标题 15362"/>
          <p:cNvSpPr>
            <a:spLocks noGrp="1"/>
          </p:cNvSpPr>
          <p:nvPr>
            <p:ph type="title"/>
          </p:nvPr>
        </p:nvSpPr>
        <p:spPr/>
        <p:txBody>
          <a:bodyPr anchor="ctr"/>
          <a:p>
            <a:r>
              <a:rPr lang="zh-CN" altLang="en-US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ea typeface="楷体_GB2312" pitchFamily="49" charset="-122"/>
              </a:rPr>
              <a:t>议论文常识</a:t>
            </a:r>
            <a:endParaRPr lang="zh-CN" altLang="en-US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ea typeface="楷体_GB2312" pitchFamily="49" charset="-122"/>
            </a:endParaRPr>
          </a:p>
        </p:txBody>
      </p:sp>
      <p:sp>
        <p:nvSpPr>
          <p:cNvPr id="15364" name="文本占位符 15363"/>
          <p:cNvSpPr>
            <a:spLocks noGrp="1"/>
          </p:cNvSpPr>
          <p:nvPr>
            <p:ph type="body" idx="1"/>
          </p:nvPr>
        </p:nvSpPr>
        <p:spPr>
          <a:xfrm>
            <a:off x="150495" y="1557655"/>
            <a:ext cx="12013565" cy="4526915"/>
          </a:xfrm>
        </p:spPr>
        <p:txBody>
          <a:bodyPr>
            <a:normAutofit fontScale="80000"/>
          </a:bodyPr>
          <a:p>
            <a:pPr>
              <a:buNone/>
            </a:pPr>
            <a:r>
              <a:rPr lang="zh-CN" altLang="en-US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楷体_GB2312" pitchFamily="49" charset="-122"/>
                <a:ea typeface="楷体_GB2312" pitchFamily="49" charset="-122"/>
              </a:rPr>
              <a:t>一、什么是议论文</a:t>
            </a:r>
            <a:endParaRPr lang="zh-CN" altLang="en-US" b="1" dirty="0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None/>
            </a:pP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    议论文亦称说理文、论说文，就是</a:t>
            </a:r>
            <a:r>
              <a:rPr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讲道理、论是非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。作者通过事实材料和逻辑推理来阐明自己的观点，</a:t>
            </a:r>
            <a:r>
              <a:rPr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表明赞成什么或反对什么。 </a:t>
            </a:r>
            <a:endParaRPr lang="zh-CN" altLang="en-US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None/>
            </a:pPr>
            <a:r>
              <a:rPr lang="zh-CN" altLang="en-US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楷体_GB2312" pitchFamily="49" charset="-122"/>
                <a:ea typeface="楷体_GB2312" pitchFamily="49" charset="-122"/>
              </a:rPr>
              <a:t>二、议论文的三要素</a:t>
            </a:r>
            <a:endParaRPr lang="zh-CN" altLang="en-US" b="1" dirty="0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None/>
            </a:pP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    议论文的三要素：</a:t>
            </a:r>
            <a:r>
              <a:rPr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论点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（鲜明）</a:t>
            </a:r>
            <a:r>
              <a:rPr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、论据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（确凿）</a:t>
            </a:r>
            <a:r>
              <a:rPr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和论证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（严密）</a:t>
            </a:r>
            <a:endParaRPr lang="zh-CN" altLang="en-US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7" name="文本占位符 16386"/>
          <p:cNvSpPr>
            <a:spLocks noGrp="1"/>
          </p:cNvSpPr>
          <p:nvPr>
            <p:ph type="body"/>
          </p:nvPr>
        </p:nvSpPr>
        <p:spPr>
          <a:xfrm>
            <a:off x="71120" y="0"/>
            <a:ext cx="12105005" cy="6670040"/>
          </a:xfrm>
        </p:spPr>
        <p:txBody>
          <a:bodyPr>
            <a:normAutofit lnSpcReduction="10000"/>
          </a:bodyPr>
          <a:p>
            <a:pPr>
              <a:lnSpc>
                <a:spcPct val="90000"/>
              </a:lnSpc>
              <a:buNone/>
            </a:pPr>
            <a:r>
              <a:rPr lang="zh-CN" altLang="en-US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楷体_GB2312" pitchFamily="49" charset="-122"/>
                <a:ea typeface="楷体_GB2312" pitchFamily="49" charset="-122"/>
              </a:rPr>
              <a:t>三、关于论点</a:t>
            </a:r>
            <a:endParaRPr lang="zh-CN" altLang="en-US" b="1" dirty="0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None/>
            </a:pPr>
            <a:r>
              <a:rPr lang="zh-CN" altLang="en-US" sz="24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en-US" altLang="zh-CN" sz="2800" b="1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A</a:t>
            </a:r>
            <a:r>
              <a:rPr lang="zh-CN" altLang="en-US" sz="2800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、论点概念：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论点就是文章所要议论、阐述的</a:t>
            </a:r>
            <a:r>
              <a:rPr lang="zh-CN" altLang="en-US" sz="2800" b="1" dirty="0">
                <a:solidFill>
                  <a:srgbClr val="C00000"/>
                </a:solidFill>
                <a:effectLst/>
                <a:latin typeface="楷体_GB2312" pitchFamily="49" charset="-122"/>
                <a:ea typeface="楷体_GB2312" pitchFamily="49" charset="-122"/>
              </a:rPr>
              <a:t>观点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，是作者要表达的</a:t>
            </a:r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看法和主张。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None/>
            </a:pPr>
            <a:r>
              <a:rPr lang="en-US" altLang="zh-CN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en-US" altLang="zh-CN" sz="2800" b="1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B</a:t>
            </a:r>
            <a:r>
              <a:rPr lang="zh-CN" altLang="en-US" sz="2800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、论点的特点：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①正确  ②鲜明 </a:t>
            </a:r>
            <a:endParaRPr lang="zh-CN" altLang="en-US" sz="2800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None/>
            </a:pP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en-US" altLang="zh-CN" sz="2800" b="1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C</a:t>
            </a:r>
            <a:r>
              <a:rPr lang="zh-CN" altLang="en-US" sz="2800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、归纳论点的方法：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、标题 </a:t>
            </a:r>
            <a:r>
              <a:rPr lang="en-US" altLang="zh-CN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、文章开头 </a:t>
            </a:r>
            <a:r>
              <a:rPr lang="en-US" altLang="zh-CN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、结尾 </a:t>
            </a:r>
            <a:endParaRPr lang="zh-CN" altLang="en-US" sz="2800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None/>
            </a:pP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4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、中间： ①通过归纳总结</a:t>
            </a:r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论据的共同点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来推断出论点 ②</a:t>
            </a:r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总结性的词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体现中心论点的句子</a:t>
            </a:r>
            <a:r>
              <a:rPr lang="en-US" altLang="zh-CN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(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例如：由此可见；我认为；总之</a:t>
            </a:r>
            <a:r>
              <a:rPr lang="en-US" altLang="zh-CN" sz="2800" b="1">
                <a:solidFill>
                  <a:srgbClr val="000099"/>
                </a:solidFill>
                <a:latin typeface="Arial" panose="020B0604020202020204" pitchFamily="34" charset="0"/>
                <a:ea typeface="楷体_GB2312" pitchFamily="49" charset="-122"/>
              </a:rPr>
              <a:t>……</a:t>
            </a:r>
            <a:r>
              <a:rPr lang="en-US" altLang="zh-CN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) ③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先找出文章的论题，然后依据论题在文中找出</a:t>
            </a:r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反复出现的类似的论断性的话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，合并同类项，最后归纳。</a:t>
            </a:r>
            <a:endParaRPr lang="zh-CN" altLang="en-US" sz="2800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None/>
            </a:pP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注意：归纳论点的句子必须是完整而鲜明的肯定性的论断的句子。</a:t>
            </a:r>
            <a:r>
              <a:rPr lang="zh-CN" altLang="en-US" sz="2800" b="1" dirty="0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endParaRPr lang="zh-CN" altLang="en-US" sz="2800" b="1" dirty="0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楷体_GB2312" pitchFamily="49" charset="-122"/>
                <a:ea typeface="楷体_GB2312" pitchFamily="49" charset="-122"/>
              </a:rPr>
              <a:t>四、关于论据</a:t>
            </a:r>
            <a:endParaRPr lang="zh-CN" altLang="en-US" b="1" dirty="0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sz="2400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2800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 论据概念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：对论点进行论证的</a:t>
            </a:r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材料、依据。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800" b="1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  1</a:t>
            </a:r>
            <a:r>
              <a:rPr lang="zh-CN" altLang="en-US" sz="2800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、事实论据（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确凿的事例与史实、统计的数字等）；</a:t>
            </a:r>
            <a:endParaRPr lang="zh-CN" altLang="en-US" sz="2800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en-US" altLang="zh-CN" sz="2800" b="1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800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、道理论据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（自然科学的定义、定理，名言警句，俗语谚语等）</a:t>
            </a:r>
            <a:endParaRPr lang="zh-CN" altLang="en-US" sz="2800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3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3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1" name="文本占位符 17410"/>
          <p:cNvSpPr>
            <a:spLocks noGrp="1"/>
          </p:cNvSpPr>
          <p:nvPr>
            <p:ph type="body"/>
          </p:nvPr>
        </p:nvSpPr>
        <p:spPr>
          <a:xfrm>
            <a:off x="57150" y="-121285"/>
            <a:ext cx="12146915" cy="7102475"/>
          </a:xfrm>
        </p:spPr>
        <p:txBody>
          <a:bodyPr>
            <a:normAutofit fontScale="70000"/>
          </a:bodyPr>
          <a:p>
            <a:pPr>
              <a:lnSpc>
                <a:spcPct val="160000"/>
              </a:lnSpc>
              <a:buNone/>
            </a:pPr>
            <a:endParaRPr lang="zh-CN" altLang="en-US" sz="3200" b="1" dirty="0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None/>
            </a:pPr>
            <a:endParaRPr lang="zh-CN" altLang="en-US" b="1" dirty="0">
              <a:solidFill>
                <a:srgbClr val="A50021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b="1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）、举例论证</a:t>
            </a:r>
            <a:r>
              <a:rPr lang="en-US" altLang="zh-CN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: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列举确凿、充分、有代表性的事例证明论点。</a:t>
            </a:r>
            <a:endParaRPr lang="zh-CN" altLang="en-US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b="1" dirty="0">
                <a:solidFill>
                  <a:srgbClr val="336600"/>
                </a:solidFill>
                <a:latin typeface="楷体_GB2312" pitchFamily="49" charset="-122"/>
                <a:ea typeface="楷体_GB2312" pitchFamily="49" charset="-122"/>
              </a:rPr>
              <a:t>作用</a:t>
            </a:r>
            <a:r>
              <a:rPr lang="en-US" altLang="zh-CN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: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具体有力地论证了观点，增强文章的说服力）</a:t>
            </a:r>
            <a:endParaRPr lang="zh-CN" altLang="en-US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b="1" dirty="0">
                <a:solidFill>
                  <a:srgbClr val="336600"/>
                </a:solidFill>
                <a:latin typeface="楷体_GB2312" pitchFamily="49" charset="-122"/>
                <a:ea typeface="楷体_GB2312" pitchFamily="49" charset="-122"/>
              </a:rPr>
              <a:t>答题方法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：使用了举例论证的论证方法，列举</a:t>
            </a:r>
            <a:r>
              <a:rPr lang="en-US" altLang="zh-CN" b="1">
                <a:solidFill>
                  <a:srgbClr val="000099"/>
                </a:solidFill>
                <a:latin typeface="Arial" panose="020B0604020202020204" pitchFamily="34" charset="0"/>
                <a:ea typeface="楷体_GB2312" pitchFamily="49" charset="-122"/>
              </a:rPr>
              <a:t>……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（概括事例）具体有力地证明了</a:t>
            </a:r>
            <a:r>
              <a:rPr lang="en-US" altLang="zh-CN" b="1">
                <a:solidFill>
                  <a:srgbClr val="000099"/>
                </a:solidFill>
                <a:latin typeface="Arial" panose="020B0604020202020204" pitchFamily="34" charset="0"/>
                <a:ea typeface="楷体_GB2312" pitchFamily="49" charset="-122"/>
              </a:rPr>
              <a:t>……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（如果有分论点，则写出它证明的分论点，否则写中心论点），从而增强了文章的说服力。</a:t>
            </a:r>
            <a:endParaRPr lang="zh-CN" altLang="en-US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b="1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）、道理论证</a:t>
            </a:r>
            <a:r>
              <a:rPr lang="en-US" altLang="zh-CN" b="1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: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用</a:t>
            </a:r>
            <a:r>
              <a:rPr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经典著作中的精辟见解，名人的名言警句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以及人们</a:t>
            </a:r>
            <a:r>
              <a:rPr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公认的定理公式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等来证明论点。</a:t>
            </a:r>
            <a:endParaRPr lang="zh-CN" altLang="en-US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b="1" dirty="0">
                <a:solidFill>
                  <a:srgbClr val="336600"/>
                </a:solidFill>
                <a:latin typeface="楷体_GB2312" pitchFamily="49" charset="-122"/>
                <a:ea typeface="楷体_GB2312" pitchFamily="49" charset="-122"/>
              </a:rPr>
              <a:t>   作用</a:t>
            </a:r>
            <a:r>
              <a:rPr lang="en-US" altLang="zh-CN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: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有力地论证了观点，增强文章的权威性和说服力及文采）</a:t>
            </a:r>
            <a:endParaRPr lang="zh-CN" altLang="en-US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b="1" dirty="0">
                <a:solidFill>
                  <a:srgbClr val="336600"/>
                </a:solidFill>
                <a:latin typeface="楷体_GB2312" pitchFamily="49" charset="-122"/>
                <a:ea typeface="楷体_GB2312" pitchFamily="49" charset="-122"/>
              </a:rPr>
              <a:t>   答题方法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：使用了道理论证的论证方法，有力地论证了</a:t>
            </a:r>
            <a:r>
              <a:rPr lang="en-US" altLang="zh-CN" b="1">
                <a:solidFill>
                  <a:srgbClr val="000099"/>
                </a:solidFill>
                <a:latin typeface="Arial" panose="020B0604020202020204" pitchFamily="34" charset="0"/>
                <a:ea typeface="楷体_GB2312" pitchFamily="49" charset="-122"/>
              </a:rPr>
              <a:t>……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了观点，从而增强文章的权威性和说服力。</a:t>
            </a:r>
            <a:endParaRPr lang="zh-CN" altLang="en-US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None/>
            </a:pPr>
            <a:endParaRPr lang="zh-CN" altLang="en-US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522095" y="241935"/>
            <a:ext cx="426593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楷体_GB2312" pitchFamily="49" charset="-122"/>
                <a:ea typeface="楷体_GB2312" pitchFamily="49" charset="-122"/>
                <a:sym typeface="+mn-ea"/>
              </a:rPr>
              <a:t>五、论证方法及其作用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3731" name="文本占位符 73730"/>
          <p:cNvSpPr>
            <a:spLocks noGrp="1"/>
          </p:cNvSpPr>
          <p:nvPr>
            <p:ph type="body" idx="1"/>
          </p:nvPr>
        </p:nvSpPr>
        <p:spPr>
          <a:xfrm>
            <a:off x="-52705" y="187960"/>
            <a:ext cx="12295505" cy="6859270"/>
          </a:xfrm>
        </p:spPr>
        <p:txBody>
          <a:bodyPr>
            <a:normAutofit lnSpcReduction="10000"/>
          </a:bodyPr>
          <a:p>
            <a:pPr>
              <a:lnSpc>
                <a:spcPct val="130000"/>
              </a:lnSpc>
              <a:buNone/>
            </a:pPr>
            <a:r>
              <a:rPr lang="zh-CN" altLang="en-US" sz="3200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（</a:t>
            </a:r>
            <a:r>
              <a:rPr lang="en-US" altLang="zh-CN" sz="3200" b="1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3</a:t>
            </a:r>
            <a:r>
              <a:rPr lang="zh-CN" altLang="en-US" sz="3200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）、对比论证</a:t>
            </a:r>
            <a:r>
              <a:rPr lang="en-US" altLang="zh-CN" sz="3200" b="1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: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对比论证（正反）和类比论证（类似）</a:t>
            </a:r>
            <a:endParaRPr lang="zh-CN" altLang="en-US" sz="3200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  <a:sym typeface="+mn-ea"/>
            </a:endParaRPr>
          </a:p>
          <a:p>
            <a:pPr>
              <a:lnSpc>
                <a:spcPct val="130000"/>
              </a:lnSpc>
              <a:buNone/>
            </a:pP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  </a:t>
            </a:r>
            <a:r>
              <a:rPr lang="zh-CN" altLang="en-US" sz="3200" b="1" dirty="0">
                <a:solidFill>
                  <a:srgbClr val="3366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作用</a:t>
            </a:r>
            <a:r>
              <a:rPr lang="en-US" altLang="zh-CN" sz="3200" b="1">
                <a:solidFill>
                  <a:srgbClr val="3366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: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突出强调论证了</a:t>
            </a:r>
            <a:r>
              <a:rPr lang="en-US" altLang="zh-CN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......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观点，让人印象深刻</a:t>
            </a:r>
            <a:r>
              <a:rPr lang="en-US" altLang="zh-CN" sz="32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)</a:t>
            </a:r>
            <a:endParaRPr lang="en-US" altLang="zh-CN" sz="3200" b="1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  <a:buNone/>
            </a:pP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  </a:t>
            </a:r>
            <a:r>
              <a:rPr lang="zh-CN" altLang="en-US" sz="3200" b="1" dirty="0">
                <a:solidFill>
                  <a:srgbClr val="3366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答题方法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：使用了对比论证的论证方法，将</a:t>
            </a:r>
            <a:r>
              <a:rPr lang="en-US" altLang="zh-CN" sz="3200" b="1">
                <a:solidFill>
                  <a:srgbClr val="000099"/>
                </a:solidFill>
                <a:latin typeface="Arial" panose="020B0604020202020204" pitchFamily="34" charset="0"/>
                <a:ea typeface="楷体_GB2312" pitchFamily="49" charset="-122"/>
                <a:sym typeface="+mn-ea"/>
              </a:rPr>
              <a:t>……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和</a:t>
            </a:r>
            <a:r>
              <a:rPr lang="en-US" altLang="zh-CN" sz="3200" b="1">
                <a:solidFill>
                  <a:srgbClr val="000099"/>
                </a:solidFill>
                <a:latin typeface="Arial" panose="020B0604020202020204" pitchFamily="34" charset="0"/>
                <a:ea typeface="楷体_GB2312" pitchFamily="49" charset="-122"/>
                <a:sym typeface="+mn-ea"/>
              </a:rPr>
              <a:t>……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加以比较，突出强调论证了</a:t>
            </a:r>
            <a:r>
              <a:rPr lang="en-US" altLang="zh-CN" sz="3200" b="1">
                <a:solidFill>
                  <a:srgbClr val="000099"/>
                </a:solidFill>
                <a:latin typeface="Arial" panose="020B0604020202020204" pitchFamily="34" charset="0"/>
                <a:ea typeface="楷体_GB2312" pitchFamily="49" charset="-122"/>
                <a:sym typeface="+mn-ea"/>
              </a:rPr>
              <a:t>……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的观点，让人印象深刻。</a:t>
            </a:r>
            <a:endParaRPr lang="zh-CN" altLang="en-US" sz="3200" b="1" dirty="0">
              <a:solidFill>
                <a:srgbClr val="A50021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  <a:buNone/>
            </a:pPr>
            <a:r>
              <a:rPr lang="zh-CN" altLang="en-US" sz="3200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200" b="1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4</a:t>
            </a:r>
            <a:r>
              <a:rPr lang="zh-CN" altLang="en-US" sz="3200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）、比喻论证</a:t>
            </a:r>
            <a:r>
              <a:rPr lang="en-US" altLang="zh-CN" sz="3200" b="1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: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用人们熟知的事物作比喻来证明论点。</a:t>
            </a:r>
            <a:endParaRPr lang="zh-CN" altLang="en-US" sz="3200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  <a:buNone/>
            </a:pPr>
            <a:r>
              <a:rPr lang="en-US" altLang="zh-CN" sz="32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en-US" sz="3200" b="1" dirty="0">
                <a:solidFill>
                  <a:srgbClr val="336600"/>
                </a:solidFill>
                <a:latin typeface="楷体_GB2312" pitchFamily="49" charset="-122"/>
                <a:ea typeface="楷体_GB2312" pitchFamily="49" charset="-122"/>
              </a:rPr>
              <a:t>作用</a:t>
            </a:r>
            <a:r>
              <a:rPr lang="en-US" altLang="zh-CN" sz="32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: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生动形象地论证了观点，使文章浅显易懂，易于理解和接受</a:t>
            </a:r>
            <a:r>
              <a:rPr lang="en-US" altLang="zh-CN" sz="32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)</a:t>
            </a:r>
            <a:endParaRPr lang="en-US" altLang="zh-CN" sz="3200" b="1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  <a:buNone/>
            </a:pP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en-US" sz="3200" b="1" dirty="0">
                <a:solidFill>
                  <a:srgbClr val="336600"/>
                </a:solidFill>
                <a:latin typeface="楷体_GB2312" pitchFamily="49" charset="-122"/>
                <a:ea typeface="楷体_GB2312" pitchFamily="49" charset="-122"/>
              </a:rPr>
              <a:t>答题方法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：使用了比喻论证的论证方法，将</a:t>
            </a:r>
            <a:r>
              <a:rPr lang="en-US" altLang="zh-CN" sz="3200" b="1">
                <a:solidFill>
                  <a:srgbClr val="000099"/>
                </a:solidFill>
                <a:latin typeface="Arial" panose="020B0604020202020204" pitchFamily="34" charset="0"/>
                <a:ea typeface="楷体_GB2312" pitchFamily="49" charset="-122"/>
              </a:rPr>
              <a:t>……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比作</a:t>
            </a:r>
            <a:r>
              <a:rPr lang="en-US" altLang="zh-CN" sz="3200" b="1">
                <a:solidFill>
                  <a:srgbClr val="000099"/>
                </a:solidFill>
                <a:latin typeface="Arial" panose="020B0604020202020204" pitchFamily="34" charset="0"/>
                <a:ea typeface="楷体_GB2312" pitchFamily="49" charset="-122"/>
              </a:rPr>
              <a:t>……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，生动形象地证明了</a:t>
            </a:r>
            <a:r>
              <a:rPr lang="en-US" altLang="zh-CN" sz="3200" b="1">
                <a:solidFill>
                  <a:srgbClr val="000099"/>
                </a:solidFill>
                <a:latin typeface="Arial" panose="020B0604020202020204" pitchFamily="34" charset="0"/>
                <a:ea typeface="楷体_GB2312" pitchFamily="49" charset="-122"/>
              </a:rPr>
              <a:t>……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的观点，从而使文章浅显易懂，易于理解和接受。</a:t>
            </a:r>
            <a:endParaRPr lang="zh-CN" altLang="en-US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None/>
            </a:pP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3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3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3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3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37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37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5" name="文本占位符 18434"/>
          <p:cNvSpPr>
            <a:spLocks noGrp="1"/>
          </p:cNvSpPr>
          <p:nvPr>
            <p:ph type="body"/>
          </p:nvPr>
        </p:nvSpPr>
        <p:spPr>
          <a:xfrm>
            <a:off x="-114300" y="0"/>
            <a:ext cx="12466955" cy="6859270"/>
          </a:xfrm>
        </p:spPr>
        <p:txBody>
          <a:bodyPr>
            <a:normAutofit lnSpcReduction="10000"/>
          </a:bodyPr>
          <a:p>
            <a:pPr>
              <a:lnSpc>
                <a:spcPct val="130000"/>
              </a:lnSpc>
              <a:buNone/>
            </a:pPr>
            <a:r>
              <a:rPr lang="zh-CN" altLang="en-US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楷体_GB2312" pitchFamily="49" charset="-122"/>
                <a:ea typeface="楷体_GB2312" pitchFamily="49" charset="-122"/>
              </a:rPr>
              <a:t>六、议论文的表达方式：议论</a:t>
            </a:r>
            <a:endParaRPr lang="zh-CN" altLang="en-US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  <a:buNone/>
            </a:pPr>
            <a:r>
              <a:rPr lang="en-US" altLang="zh-CN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1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、议论文中的</a:t>
            </a:r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记叙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，往往概括性很强，作用：</a:t>
            </a:r>
            <a:r>
              <a:rPr lang="zh-CN" altLang="en-US" sz="2800" b="1" dirty="0">
                <a:solidFill>
                  <a:srgbClr val="FF8810"/>
                </a:solidFill>
                <a:latin typeface="楷体_GB2312" pitchFamily="49" charset="-122"/>
                <a:ea typeface="楷体_GB2312" pitchFamily="49" charset="-122"/>
              </a:rPr>
              <a:t>用事实证明某一观点或主张。 </a:t>
            </a:r>
            <a:endParaRPr lang="zh-CN" altLang="en-US" sz="2800" b="1" dirty="0">
              <a:solidFill>
                <a:srgbClr val="FF881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  <a:buNone/>
            </a:pPr>
            <a:r>
              <a:rPr lang="en-US" altLang="zh-CN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2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、议论文中时而有生动形象的</a:t>
            </a:r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描写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，作用：</a:t>
            </a:r>
            <a:r>
              <a:rPr lang="zh-CN" altLang="en-US" sz="2800" b="1" dirty="0">
                <a:solidFill>
                  <a:srgbClr val="FF8810"/>
                </a:solidFill>
                <a:latin typeface="楷体_GB2312" pitchFamily="49" charset="-122"/>
                <a:ea typeface="楷体_GB2312" pitchFamily="49" charset="-122"/>
              </a:rPr>
              <a:t>更鲜明生动地证明了某一观点。 </a:t>
            </a:r>
            <a:endParaRPr lang="zh-CN" altLang="en-US" sz="2800" b="1" dirty="0">
              <a:solidFill>
                <a:srgbClr val="FF881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  <a:buNone/>
            </a:pPr>
            <a:r>
              <a:rPr lang="en-US" altLang="zh-CN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3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、议论中的</a:t>
            </a:r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抒情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zh-CN" altLang="en-US" sz="2800" b="1" dirty="0">
                <a:solidFill>
                  <a:srgbClr val="FF8810"/>
                </a:solidFill>
                <a:latin typeface="楷体_GB2312" pitchFamily="49" charset="-122"/>
                <a:ea typeface="楷体_GB2312" pitchFamily="49" charset="-122"/>
              </a:rPr>
              <a:t>会使议论更有感染力，更深入人心。</a:t>
            </a:r>
            <a:r>
              <a:rPr lang="zh-CN" altLang="en-US" sz="2400" b="1" dirty="0">
                <a:solidFill>
                  <a:srgbClr val="FF8810"/>
                </a:solidFill>
              </a:rPr>
              <a:t> </a:t>
            </a:r>
            <a:endParaRPr lang="zh-CN" altLang="en-US" sz="2400" b="1" dirty="0">
              <a:solidFill>
                <a:srgbClr val="FF8810"/>
              </a:solidFill>
            </a:endParaRPr>
          </a:p>
          <a:p>
            <a:pPr>
              <a:lnSpc>
                <a:spcPct val="130000"/>
              </a:lnSpc>
              <a:buNone/>
            </a:pPr>
            <a:r>
              <a:rPr lang="zh-CN" altLang="en-US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楷体_GB2312" pitchFamily="49" charset="-122"/>
                <a:ea typeface="楷体_GB2312" pitchFamily="49" charset="-122"/>
              </a:rPr>
              <a:t>七、议论文的语言</a:t>
            </a:r>
            <a:endParaRPr lang="zh-CN" altLang="en-US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  <a:buNone/>
            </a:pPr>
            <a:r>
              <a:rPr lang="zh-CN" altLang="en-US" sz="36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严谨、准确</a:t>
            </a:r>
            <a:r>
              <a:rPr lang="zh-CN" altLang="en-US" sz="3600" b="1" dirty="0">
                <a:solidFill>
                  <a:srgbClr val="0066FF"/>
                </a:solidFill>
              </a:rPr>
              <a:t> </a:t>
            </a:r>
            <a:endParaRPr lang="zh-CN" altLang="en-US" sz="2400" b="1" dirty="0">
              <a:solidFill>
                <a:srgbClr val="0066FF"/>
              </a:solidFill>
            </a:endParaRPr>
          </a:p>
          <a:p>
            <a:pPr>
              <a:lnSpc>
                <a:spcPct val="130000"/>
              </a:lnSpc>
              <a:buNone/>
            </a:pPr>
            <a:r>
              <a:rPr lang="zh-CN" altLang="en-US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楷体_GB2312" pitchFamily="49" charset="-122"/>
                <a:ea typeface="楷体_GB2312" pitchFamily="49" charset="-122"/>
              </a:rPr>
              <a:t>八、议论文类型的分类</a:t>
            </a:r>
            <a:r>
              <a:rPr lang="zh-CN" altLang="en-US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</a:t>
            </a:r>
            <a:r>
              <a:rPr lang="zh-CN" altLang="en-US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楷体_GB2312" pitchFamily="49" charset="-122"/>
                <a:ea typeface="楷体_GB2312" pitchFamily="49" charset="-122"/>
              </a:rPr>
              <a:t>：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立论和驳论</a:t>
            </a:r>
            <a:endParaRPr lang="zh-CN" altLang="en-US" sz="2800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  <a:buNone/>
            </a:pPr>
            <a:r>
              <a:rPr lang="zh-CN" altLang="en-US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楷体_GB2312" pitchFamily="49" charset="-122"/>
                <a:ea typeface="楷体_GB2312" pitchFamily="49" charset="-122"/>
              </a:rPr>
              <a:t>九、论证结构：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提出问题</a:t>
            </a:r>
            <a:r>
              <a:rPr lang="en-US" altLang="zh-CN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(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引论</a:t>
            </a:r>
            <a:r>
              <a:rPr lang="en-US" altLang="zh-CN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)</a:t>
            </a:r>
            <a:r>
              <a:rPr lang="en-US" altLang="zh-CN" sz="2800" b="1">
                <a:solidFill>
                  <a:srgbClr val="000099"/>
                </a:solidFill>
                <a:latin typeface="Arial" panose="020B0604020202020204" pitchFamily="34" charset="0"/>
                <a:ea typeface="楷体_GB2312" pitchFamily="49" charset="-122"/>
              </a:rPr>
              <a:t>—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分析问题</a:t>
            </a:r>
            <a:r>
              <a:rPr lang="en-US" altLang="zh-CN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(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本论</a:t>
            </a:r>
            <a:r>
              <a:rPr lang="en-US" altLang="zh-CN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)</a:t>
            </a:r>
            <a:r>
              <a:rPr lang="en-US" altLang="zh-CN" sz="2800" b="1">
                <a:solidFill>
                  <a:srgbClr val="000099"/>
                </a:solidFill>
                <a:latin typeface="Arial" panose="020B0604020202020204" pitchFamily="34" charset="0"/>
                <a:ea typeface="楷体_GB2312" pitchFamily="49" charset="-122"/>
              </a:rPr>
              <a:t>—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解决问题</a:t>
            </a:r>
            <a:r>
              <a:rPr lang="en-US" altLang="zh-CN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(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结论</a:t>
            </a:r>
            <a:r>
              <a:rPr lang="en-US" altLang="zh-CN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)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。 </a:t>
            </a:r>
            <a:endParaRPr lang="zh-CN" altLang="en-US" sz="2800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                 是什么</a:t>
            </a:r>
            <a:r>
              <a:rPr lang="en-US" altLang="zh-CN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——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为什么</a:t>
            </a:r>
            <a:r>
              <a:rPr lang="en-US" altLang="zh-CN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——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怎么办</a:t>
            </a:r>
            <a:endParaRPr lang="zh-CN" altLang="en-US" sz="2800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80000"/>
              </a:lnSpc>
            </a:pPr>
            <a:endParaRPr lang="zh-CN" altLang="en-US" sz="2000" b="1" dirty="0">
              <a:solidFill>
                <a:srgbClr val="0066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192514" name="标题 192513"/>
          <p:cNvSpPr>
            <a:spLocks noGrp="1" noRot="1"/>
          </p:cNvSpPr>
          <p:nvPr>
            <p:ph type="title"/>
          </p:nvPr>
        </p:nvSpPr>
        <p:spPr>
          <a:xfrm>
            <a:off x="281305" y="621030"/>
            <a:ext cx="10106660" cy="1143000"/>
          </a:xfrm>
        </p:spPr>
        <p:txBody>
          <a:bodyPr anchor="ctr">
            <a:normAutofit/>
          </a:bodyPr>
          <a:p>
            <a:r>
              <a:rPr lang="zh-CN" altLang="en-US" sz="4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演讲时应注意以下几方面要求：</a:t>
            </a:r>
            <a:endParaRPr lang="zh-CN" altLang="en-US" sz="4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192515" name="文本占位符 192514"/>
          <p:cNvSpPr>
            <a:spLocks noGrp="1" noRot="1"/>
          </p:cNvSpPr>
          <p:nvPr>
            <p:ph type="body" idx="1"/>
          </p:nvPr>
        </p:nvSpPr>
        <p:spPr>
          <a:xfrm>
            <a:off x="1362150" y="1179828"/>
            <a:ext cx="8542332" cy="4499808"/>
          </a:xfrm>
        </p:spPr>
        <p:txBody>
          <a:bodyPr>
            <a:normAutofit lnSpcReduction="10000"/>
          </a:bodyPr>
          <a:p>
            <a:pPr>
              <a:buNone/>
            </a:pPr>
            <a:endParaRPr lang="en-US" altLang="zh-CN" b="1"/>
          </a:p>
          <a:p>
            <a:pPr>
              <a:lnSpc>
                <a:spcPct val="130000"/>
              </a:lnSpc>
            </a:pPr>
            <a:r>
              <a:rPr lang="en-US" altLang="zh-CN" b="1" dirty="0"/>
              <a:t>①</a:t>
            </a:r>
            <a:r>
              <a:rPr lang="zh-CN" altLang="en-US" b="1" dirty="0"/>
              <a:t>认清对象，确立主旨。</a:t>
            </a:r>
            <a:endParaRPr lang="zh-CN" altLang="en-US" b="1" dirty="0"/>
          </a:p>
          <a:p>
            <a:pPr>
              <a:lnSpc>
                <a:spcPct val="130000"/>
              </a:lnSpc>
            </a:pPr>
            <a:r>
              <a:rPr lang="en-US" altLang="zh-CN" b="1" dirty="0"/>
              <a:t>②</a:t>
            </a:r>
            <a:r>
              <a:rPr lang="zh-CN" altLang="en-US" b="1" dirty="0"/>
              <a:t>思路清晰，节奏明快。</a:t>
            </a:r>
            <a:endParaRPr lang="zh-CN" altLang="en-US" b="1" dirty="0"/>
          </a:p>
          <a:p>
            <a:pPr>
              <a:lnSpc>
                <a:spcPct val="130000"/>
              </a:lnSpc>
            </a:pPr>
            <a:r>
              <a:rPr lang="en-US" altLang="zh-CN" b="1" dirty="0"/>
              <a:t>③</a:t>
            </a:r>
            <a:r>
              <a:rPr lang="zh-CN" altLang="en-US" b="1" dirty="0"/>
              <a:t>感情充沛，例证动人。</a:t>
            </a:r>
            <a:endParaRPr lang="zh-CN" altLang="en-US" b="1" dirty="0"/>
          </a:p>
          <a:p>
            <a:pPr>
              <a:lnSpc>
                <a:spcPct val="130000"/>
              </a:lnSpc>
            </a:pPr>
            <a:r>
              <a:rPr lang="en-US" altLang="zh-CN" b="1" dirty="0"/>
              <a:t>④</a:t>
            </a:r>
            <a:r>
              <a:rPr lang="zh-CN" altLang="en-US" b="1" dirty="0"/>
              <a:t>语言准确，形象生动。</a:t>
            </a:r>
            <a:endParaRPr lang="zh-CN" altLang="en-US" b="1" dirty="0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>
                                            <p:txEl>
                                              <p:charRg st="1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2515">
                                            <p:txEl>
                                              <p:charRg st="1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2515">
                                            <p:txEl>
                                              <p:charRg st="1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>
                                            <p:txEl>
                                              <p:charRg st="13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2515">
                                            <p:txEl>
                                              <p:charRg st="13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2515">
                                            <p:txEl>
                                              <p:charRg st="13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>
                                            <p:txEl>
                                              <p:charRg st="25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2515">
                                            <p:txEl>
                                              <p:charRg st="25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2515">
                                            <p:txEl>
                                              <p:charRg st="25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>
                                            <p:txEl>
                                              <p:charRg st="37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2515">
                                            <p:txEl>
                                              <p:charRg st="37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2515">
                                            <p:txEl>
                                              <p:charRg st="37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1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dubuque精美钢琴曲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246093" y="-1396459"/>
            <a:ext cx="609600" cy="609600"/>
          </a:xfrm>
          <a:prstGeom prst="rect">
            <a:avLst/>
          </a:prstGeom>
        </p:spPr>
      </p:pic>
      <p:pic>
        <p:nvPicPr>
          <p:cNvPr id="3" name="图片 2" descr="图片包含 天空, 户外, 山, 水&#10;&#10;已生成极高可信度的说明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0"/>
            <a:ext cx="12190413" cy="685710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27768" y="1210523"/>
            <a:ext cx="4392930" cy="11068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23759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敬业与乐业</a:t>
            </a:r>
            <a:endParaRPr lang="zh-CN" altLang="en-US" sz="6600" b="1" dirty="0">
              <a:solidFill>
                <a:srgbClr val="23759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607805" y="2402840"/>
            <a:ext cx="5051820" cy="520775"/>
          </a:xfrm>
          <a:prstGeom prst="rect">
            <a:avLst/>
          </a:prstGeom>
          <a:solidFill>
            <a:srgbClr val="2375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1465B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TextBox 4"/>
          <p:cNvSpPr txBox="1"/>
          <p:nvPr/>
        </p:nvSpPr>
        <p:spPr>
          <a:xfrm>
            <a:off x="5423164" y="2405205"/>
            <a:ext cx="15544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spc="8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梁启超</a:t>
            </a:r>
            <a:endParaRPr lang="zh-CN" altLang="en-US" sz="2800" spc="8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568244" y="3179050"/>
            <a:ext cx="5129212" cy="179224"/>
            <a:chOff x="1839287" y="5184146"/>
            <a:chExt cx="2767715" cy="95254"/>
          </a:xfrm>
        </p:grpSpPr>
        <p:grpSp>
          <p:nvGrpSpPr>
            <p:cNvPr id="10" name="组合 9"/>
            <p:cNvGrpSpPr/>
            <p:nvPr/>
          </p:nvGrpSpPr>
          <p:grpSpPr>
            <a:xfrm>
              <a:off x="2591031" y="5184150"/>
              <a:ext cx="2015971" cy="95250"/>
              <a:chOff x="2425983" y="5170170"/>
              <a:chExt cx="2015971" cy="156210"/>
            </a:xfrm>
          </p:grpSpPr>
          <p:grpSp>
            <p:nvGrpSpPr>
              <p:cNvPr id="22" name="组合 21"/>
              <p:cNvGrpSpPr/>
              <p:nvPr/>
            </p:nvGrpSpPr>
            <p:grpSpPr>
              <a:xfrm>
                <a:off x="2425983" y="5179695"/>
                <a:ext cx="1009343" cy="146685"/>
                <a:chOff x="2425983" y="5179695"/>
                <a:chExt cx="1009343" cy="146685"/>
              </a:xfrm>
            </p:grpSpPr>
            <p:grpSp>
              <p:nvGrpSpPr>
                <p:cNvPr id="38" name="组合 37"/>
                <p:cNvGrpSpPr/>
                <p:nvPr/>
              </p:nvGrpSpPr>
              <p:grpSpPr>
                <a:xfrm>
                  <a:off x="2425983" y="5186045"/>
                  <a:ext cx="504518" cy="140335"/>
                  <a:chOff x="2425983" y="5186045"/>
                  <a:chExt cx="504518" cy="140335"/>
                </a:xfrm>
              </p:grpSpPr>
              <p:grpSp>
                <p:nvGrpSpPr>
                  <p:cNvPr id="46" name="组合 45"/>
                  <p:cNvGrpSpPr/>
                  <p:nvPr/>
                </p:nvGrpSpPr>
                <p:grpSpPr>
                  <a:xfrm>
                    <a:off x="2425983" y="5189220"/>
                    <a:ext cx="253693" cy="137160"/>
                    <a:chOff x="2425983" y="5189220"/>
                    <a:chExt cx="253693" cy="137160"/>
                  </a:xfrm>
                </p:grpSpPr>
                <p:cxnSp>
                  <p:nvCxnSpPr>
                    <p:cNvPr id="50" name="直接连接符 49"/>
                    <p:cNvCxnSpPr/>
                    <p:nvPr/>
                  </p:nvCxnSpPr>
                  <p:spPr>
                    <a:xfrm>
                      <a:off x="2425983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1" name="直接连接符 50"/>
                    <p:cNvCxnSpPr/>
                    <p:nvPr/>
                  </p:nvCxnSpPr>
                  <p:spPr>
                    <a:xfrm flipH="1">
                      <a:off x="2552959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47" name="组合 46"/>
                  <p:cNvGrpSpPr/>
                  <p:nvPr/>
                </p:nvGrpSpPr>
                <p:grpSpPr>
                  <a:xfrm>
                    <a:off x="2676808" y="5186045"/>
                    <a:ext cx="253693" cy="137160"/>
                    <a:chOff x="2425983" y="5189220"/>
                    <a:chExt cx="253693" cy="137160"/>
                  </a:xfrm>
                </p:grpSpPr>
                <p:cxnSp>
                  <p:nvCxnSpPr>
                    <p:cNvPr id="48" name="直接连接符 47"/>
                    <p:cNvCxnSpPr/>
                    <p:nvPr/>
                  </p:nvCxnSpPr>
                  <p:spPr>
                    <a:xfrm>
                      <a:off x="2425983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9" name="直接连接符 48"/>
                    <p:cNvCxnSpPr/>
                    <p:nvPr/>
                  </p:nvCxnSpPr>
                  <p:spPr>
                    <a:xfrm flipH="1">
                      <a:off x="2552959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39" name="组合 38"/>
                <p:cNvGrpSpPr/>
                <p:nvPr/>
              </p:nvGrpSpPr>
              <p:grpSpPr>
                <a:xfrm>
                  <a:off x="2930808" y="5179695"/>
                  <a:ext cx="504518" cy="140335"/>
                  <a:chOff x="2425983" y="5186045"/>
                  <a:chExt cx="504518" cy="140335"/>
                </a:xfrm>
              </p:grpSpPr>
              <p:grpSp>
                <p:nvGrpSpPr>
                  <p:cNvPr id="40" name="组合 39"/>
                  <p:cNvGrpSpPr/>
                  <p:nvPr/>
                </p:nvGrpSpPr>
                <p:grpSpPr>
                  <a:xfrm>
                    <a:off x="2425983" y="5189220"/>
                    <a:ext cx="253693" cy="137160"/>
                    <a:chOff x="2425983" y="5189220"/>
                    <a:chExt cx="253693" cy="137160"/>
                  </a:xfrm>
                </p:grpSpPr>
                <p:cxnSp>
                  <p:nvCxnSpPr>
                    <p:cNvPr id="44" name="直接连接符 43"/>
                    <p:cNvCxnSpPr/>
                    <p:nvPr/>
                  </p:nvCxnSpPr>
                  <p:spPr>
                    <a:xfrm>
                      <a:off x="2425983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5" name="直接连接符 44"/>
                    <p:cNvCxnSpPr/>
                    <p:nvPr/>
                  </p:nvCxnSpPr>
                  <p:spPr>
                    <a:xfrm flipH="1">
                      <a:off x="2552959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41" name="组合 40"/>
                  <p:cNvGrpSpPr/>
                  <p:nvPr/>
                </p:nvGrpSpPr>
                <p:grpSpPr>
                  <a:xfrm>
                    <a:off x="2676808" y="5186045"/>
                    <a:ext cx="253693" cy="137160"/>
                    <a:chOff x="2425983" y="5189220"/>
                    <a:chExt cx="253693" cy="137160"/>
                  </a:xfrm>
                </p:grpSpPr>
                <p:cxnSp>
                  <p:nvCxnSpPr>
                    <p:cNvPr id="42" name="直接连接符 41"/>
                    <p:cNvCxnSpPr/>
                    <p:nvPr/>
                  </p:nvCxnSpPr>
                  <p:spPr>
                    <a:xfrm>
                      <a:off x="2425983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3" name="直接连接符 42"/>
                    <p:cNvCxnSpPr/>
                    <p:nvPr/>
                  </p:nvCxnSpPr>
                  <p:spPr>
                    <a:xfrm flipH="1">
                      <a:off x="2552959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23" name="组合 22"/>
              <p:cNvGrpSpPr/>
              <p:nvPr/>
            </p:nvGrpSpPr>
            <p:grpSpPr>
              <a:xfrm>
                <a:off x="3432611" y="5170170"/>
                <a:ext cx="1009343" cy="146685"/>
                <a:chOff x="2425983" y="5179695"/>
                <a:chExt cx="1009343" cy="146685"/>
              </a:xfrm>
            </p:grpSpPr>
            <p:grpSp>
              <p:nvGrpSpPr>
                <p:cNvPr id="24" name="组合 23"/>
                <p:cNvGrpSpPr/>
                <p:nvPr/>
              </p:nvGrpSpPr>
              <p:grpSpPr>
                <a:xfrm>
                  <a:off x="2425983" y="5186045"/>
                  <a:ext cx="504518" cy="140335"/>
                  <a:chOff x="2425983" y="5186045"/>
                  <a:chExt cx="504518" cy="140335"/>
                </a:xfrm>
              </p:grpSpPr>
              <p:grpSp>
                <p:nvGrpSpPr>
                  <p:cNvPr id="32" name="组合 31"/>
                  <p:cNvGrpSpPr/>
                  <p:nvPr/>
                </p:nvGrpSpPr>
                <p:grpSpPr>
                  <a:xfrm>
                    <a:off x="2425983" y="5189220"/>
                    <a:ext cx="253693" cy="137160"/>
                    <a:chOff x="2425983" y="5189220"/>
                    <a:chExt cx="253693" cy="137160"/>
                  </a:xfrm>
                </p:grpSpPr>
                <p:cxnSp>
                  <p:nvCxnSpPr>
                    <p:cNvPr id="36" name="直接连接符 35"/>
                    <p:cNvCxnSpPr/>
                    <p:nvPr/>
                  </p:nvCxnSpPr>
                  <p:spPr>
                    <a:xfrm>
                      <a:off x="2425983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37" name="直接连接符 36"/>
                    <p:cNvCxnSpPr/>
                    <p:nvPr/>
                  </p:nvCxnSpPr>
                  <p:spPr>
                    <a:xfrm flipH="1">
                      <a:off x="2552959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33" name="组合 32"/>
                  <p:cNvGrpSpPr/>
                  <p:nvPr/>
                </p:nvGrpSpPr>
                <p:grpSpPr>
                  <a:xfrm>
                    <a:off x="2676808" y="5186045"/>
                    <a:ext cx="253693" cy="137160"/>
                    <a:chOff x="2425983" y="5189220"/>
                    <a:chExt cx="253693" cy="137160"/>
                  </a:xfrm>
                </p:grpSpPr>
                <p:cxnSp>
                  <p:nvCxnSpPr>
                    <p:cNvPr id="34" name="直接连接符 33"/>
                    <p:cNvCxnSpPr/>
                    <p:nvPr/>
                  </p:nvCxnSpPr>
                  <p:spPr>
                    <a:xfrm>
                      <a:off x="2425983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35" name="直接连接符 34"/>
                    <p:cNvCxnSpPr/>
                    <p:nvPr/>
                  </p:nvCxnSpPr>
                  <p:spPr>
                    <a:xfrm flipH="1">
                      <a:off x="2552959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25" name="组合 24"/>
                <p:cNvGrpSpPr/>
                <p:nvPr/>
              </p:nvGrpSpPr>
              <p:grpSpPr>
                <a:xfrm>
                  <a:off x="2930808" y="5179695"/>
                  <a:ext cx="504518" cy="140335"/>
                  <a:chOff x="2425983" y="5186045"/>
                  <a:chExt cx="504518" cy="140335"/>
                </a:xfrm>
              </p:grpSpPr>
              <p:grpSp>
                <p:nvGrpSpPr>
                  <p:cNvPr id="26" name="组合 25"/>
                  <p:cNvGrpSpPr/>
                  <p:nvPr/>
                </p:nvGrpSpPr>
                <p:grpSpPr>
                  <a:xfrm>
                    <a:off x="2425983" y="5189220"/>
                    <a:ext cx="253693" cy="137160"/>
                    <a:chOff x="2425983" y="5189220"/>
                    <a:chExt cx="253693" cy="137160"/>
                  </a:xfrm>
                </p:grpSpPr>
                <p:cxnSp>
                  <p:nvCxnSpPr>
                    <p:cNvPr id="30" name="直接连接符 29"/>
                    <p:cNvCxnSpPr/>
                    <p:nvPr/>
                  </p:nvCxnSpPr>
                  <p:spPr>
                    <a:xfrm>
                      <a:off x="2425983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31" name="直接连接符 30"/>
                    <p:cNvCxnSpPr/>
                    <p:nvPr/>
                  </p:nvCxnSpPr>
                  <p:spPr>
                    <a:xfrm flipH="1">
                      <a:off x="2552959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27" name="组合 26"/>
                  <p:cNvGrpSpPr/>
                  <p:nvPr/>
                </p:nvGrpSpPr>
                <p:grpSpPr>
                  <a:xfrm>
                    <a:off x="2676808" y="5186045"/>
                    <a:ext cx="253693" cy="137160"/>
                    <a:chOff x="2425983" y="5189220"/>
                    <a:chExt cx="253693" cy="137160"/>
                  </a:xfrm>
                </p:grpSpPr>
                <p:cxnSp>
                  <p:nvCxnSpPr>
                    <p:cNvPr id="28" name="直接连接符 27"/>
                    <p:cNvCxnSpPr/>
                    <p:nvPr/>
                  </p:nvCxnSpPr>
                  <p:spPr>
                    <a:xfrm>
                      <a:off x="2425983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9" name="直接连接符 28"/>
                    <p:cNvCxnSpPr/>
                    <p:nvPr/>
                  </p:nvCxnSpPr>
                  <p:spPr>
                    <a:xfrm flipH="1">
                      <a:off x="2552959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</p:grpSp>
        <p:grpSp>
          <p:nvGrpSpPr>
            <p:cNvPr id="11" name="组合 10"/>
            <p:cNvGrpSpPr/>
            <p:nvPr/>
          </p:nvGrpSpPr>
          <p:grpSpPr>
            <a:xfrm>
              <a:off x="1839287" y="5184146"/>
              <a:ext cx="758518" cy="87506"/>
              <a:chOff x="2676808" y="5179695"/>
              <a:chExt cx="758518" cy="143510"/>
            </a:xfrm>
          </p:grpSpPr>
          <p:grpSp>
            <p:nvGrpSpPr>
              <p:cNvPr id="12" name="组合 11"/>
              <p:cNvGrpSpPr/>
              <p:nvPr/>
            </p:nvGrpSpPr>
            <p:grpSpPr>
              <a:xfrm>
                <a:off x="2676808" y="5186045"/>
                <a:ext cx="253693" cy="137160"/>
                <a:chOff x="2425983" y="5189220"/>
                <a:chExt cx="253693" cy="137160"/>
              </a:xfrm>
            </p:grpSpPr>
            <p:cxnSp>
              <p:nvCxnSpPr>
                <p:cNvPr id="20" name="直接连接符 19"/>
                <p:cNvCxnSpPr/>
                <p:nvPr/>
              </p:nvCxnSpPr>
              <p:spPr>
                <a:xfrm>
                  <a:off x="2425983" y="5189220"/>
                  <a:ext cx="126717" cy="137160"/>
                </a:xfrm>
                <a:prstGeom prst="line">
                  <a:avLst/>
                </a:prstGeom>
                <a:ln>
                  <a:solidFill>
                    <a:srgbClr val="23759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" name="直接连接符 20"/>
                <p:cNvCxnSpPr/>
                <p:nvPr/>
              </p:nvCxnSpPr>
              <p:spPr>
                <a:xfrm flipH="1">
                  <a:off x="2552959" y="5189220"/>
                  <a:ext cx="126717" cy="137160"/>
                </a:xfrm>
                <a:prstGeom prst="line">
                  <a:avLst/>
                </a:prstGeom>
                <a:ln>
                  <a:solidFill>
                    <a:srgbClr val="23759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3" name="组合 12"/>
              <p:cNvGrpSpPr/>
              <p:nvPr/>
            </p:nvGrpSpPr>
            <p:grpSpPr>
              <a:xfrm>
                <a:off x="2930808" y="5179695"/>
                <a:ext cx="504518" cy="140335"/>
                <a:chOff x="2425983" y="5186045"/>
                <a:chExt cx="504518" cy="140335"/>
              </a:xfrm>
            </p:grpSpPr>
            <p:grpSp>
              <p:nvGrpSpPr>
                <p:cNvPr id="14" name="组合 13"/>
                <p:cNvGrpSpPr/>
                <p:nvPr/>
              </p:nvGrpSpPr>
              <p:grpSpPr>
                <a:xfrm>
                  <a:off x="2425983" y="5189220"/>
                  <a:ext cx="253693" cy="137160"/>
                  <a:chOff x="2425983" y="5189220"/>
                  <a:chExt cx="253693" cy="137160"/>
                </a:xfrm>
              </p:grpSpPr>
              <p:cxnSp>
                <p:nvCxnSpPr>
                  <p:cNvPr id="18" name="直接连接符 17"/>
                  <p:cNvCxnSpPr/>
                  <p:nvPr/>
                </p:nvCxnSpPr>
                <p:spPr>
                  <a:xfrm>
                    <a:off x="2425983" y="5189220"/>
                    <a:ext cx="126717" cy="137160"/>
                  </a:xfrm>
                  <a:prstGeom prst="line">
                    <a:avLst/>
                  </a:prstGeom>
                  <a:ln>
                    <a:solidFill>
                      <a:srgbClr val="23759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" name="直接连接符 18"/>
                  <p:cNvCxnSpPr/>
                  <p:nvPr/>
                </p:nvCxnSpPr>
                <p:spPr>
                  <a:xfrm flipH="1">
                    <a:off x="2552959" y="5189220"/>
                    <a:ext cx="126717" cy="137160"/>
                  </a:xfrm>
                  <a:prstGeom prst="line">
                    <a:avLst/>
                  </a:prstGeom>
                  <a:ln>
                    <a:solidFill>
                      <a:srgbClr val="23759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15" name="组合 14"/>
                <p:cNvGrpSpPr/>
                <p:nvPr/>
              </p:nvGrpSpPr>
              <p:grpSpPr>
                <a:xfrm>
                  <a:off x="2676808" y="5186045"/>
                  <a:ext cx="253693" cy="137160"/>
                  <a:chOff x="2425983" y="5189220"/>
                  <a:chExt cx="253693" cy="137160"/>
                </a:xfrm>
              </p:grpSpPr>
              <p:cxnSp>
                <p:nvCxnSpPr>
                  <p:cNvPr id="16" name="直接连接符 15"/>
                  <p:cNvCxnSpPr/>
                  <p:nvPr/>
                </p:nvCxnSpPr>
                <p:spPr>
                  <a:xfrm>
                    <a:off x="2425983" y="5189220"/>
                    <a:ext cx="126717" cy="137160"/>
                  </a:xfrm>
                  <a:prstGeom prst="line">
                    <a:avLst/>
                  </a:prstGeom>
                  <a:ln>
                    <a:solidFill>
                      <a:srgbClr val="23759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" name="直接连接符 16"/>
                  <p:cNvCxnSpPr/>
                  <p:nvPr/>
                </p:nvCxnSpPr>
                <p:spPr>
                  <a:xfrm flipH="1">
                    <a:off x="2552959" y="5189220"/>
                    <a:ext cx="126717" cy="137160"/>
                  </a:xfrm>
                  <a:prstGeom prst="line">
                    <a:avLst/>
                  </a:prstGeom>
                  <a:ln>
                    <a:solidFill>
                      <a:srgbClr val="23759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</p:grpSp>
      <p:sp>
        <p:nvSpPr>
          <p:cNvPr id="54" name="矩形 53"/>
          <p:cNvSpPr/>
          <p:nvPr/>
        </p:nvSpPr>
        <p:spPr>
          <a:xfrm>
            <a:off x="354012" y="342900"/>
            <a:ext cx="11482388" cy="6173786"/>
          </a:xfrm>
          <a:prstGeom prst="rect">
            <a:avLst/>
          </a:prstGeom>
          <a:noFill/>
          <a:ln>
            <a:solidFill>
              <a:srgbClr val="2375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1000">
        <p14:warp dir="in"/>
      </p:transition>
    </mc:Choice>
    <mc:Fallback>
      <p:transition spd="slow" advClick="0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 nodePh="1">
                                  <p:stCondLst>
                                    <p:cond delay="75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50"/>
                            </p:stCondLst>
                            <p:childTnLst>
                              <p:par>
                                <p:cTn id="2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>
                <p:cTn id="3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5" grpId="0"/>
      <p:bldP spid="6" grpId="0" animBg="1"/>
      <p:bldP spid="7" grpId="0"/>
      <p:bldP spid="5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9458" name="图片 19457" descr="m3175%E6%A2%81%E5%90%AF%E8%B6%85">
            <a:hlinkClick r:id="rId1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355" y="304800"/>
            <a:ext cx="3085465" cy="32181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59" name="文本框 19458"/>
          <p:cNvSpPr txBox="1"/>
          <p:nvPr/>
        </p:nvSpPr>
        <p:spPr>
          <a:xfrm>
            <a:off x="3926205" y="304800"/>
            <a:ext cx="7338060" cy="31921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en-US" altLang="zh-CN" sz="3600" b="1" dirty="0">
                <a:solidFill>
                  <a:srgbClr val="660066"/>
                </a:solidFill>
                <a:effectLst/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3600" b="1" dirty="0">
                <a:solidFill>
                  <a:srgbClr val="660066"/>
                </a:solidFill>
                <a:effectLst/>
                <a:latin typeface="楷体_GB2312" pitchFamily="49" charset="-122"/>
                <a:ea typeface="楷体_GB2312" pitchFamily="49" charset="-122"/>
              </a:rPr>
              <a:t>梁启超（</a:t>
            </a:r>
            <a:r>
              <a:rPr lang="en-US" altLang="zh-CN" sz="3600" b="1">
                <a:solidFill>
                  <a:srgbClr val="660066"/>
                </a:solidFill>
                <a:effectLst/>
                <a:latin typeface="楷体_GB2312" pitchFamily="49" charset="-122"/>
                <a:ea typeface="楷体_GB2312" pitchFamily="49" charset="-122"/>
              </a:rPr>
              <a:t>1873</a:t>
            </a:r>
            <a:r>
              <a:rPr lang="zh-CN" altLang="en-US" sz="3600" b="1" dirty="0">
                <a:solidFill>
                  <a:srgbClr val="660066"/>
                </a:solidFill>
                <a:effectLst/>
                <a:latin typeface="楷体_GB2312" pitchFamily="49" charset="-122"/>
                <a:ea typeface="楷体_GB2312" pitchFamily="49" charset="-122"/>
              </a:rPr>
              <a:t>～</a:t>
            </a:r>
            <a:r>
              <a:rPr lang="en-US" altLang="zh-CN" sz="3600" b="1">
                <a:solidFill>
                  <a:srgbClr val="660066"/>
                </a:solidFill>
                <a:effectLst/>
                <a:latin typeface="楷体_GB2312" pitchFamily="49" charset="-122"/>
                <a:ea typeface="楷体_GB2312" pitchFamily="49" charset="-122"/>
              </a:rPr>
              <a:t>1929</a:t>
            </a:r>
            <a:r>
              <a:rPr lang="zh-CN" altLang="en-US" sz="3600" b="1" dirty="0">
                <a:solidFill>
                  <a:srgbClr val="660066"/>
                </a:solidFill>
                <a:effectLst/>
                <a:latin typeface="楷体_GB2312" pitchFamily="49" charset="-122"/>
                <a:ea typeface="楷体_GB2312" pitchFamily="49" charset="-122"/>
              </a:rPr>
              <a:t>）中国近代维新派代表人物，学者。“戊戌变法”领袖之一。字卓如，号任公，别号饮冰室主人。广东新会人。</a:t>
            </a:r>
            <a:endParaRPr lang="zh-CN" altLang="en-US" sz="3600" b="1" dirty="0">
              <a:solidFill>
                <a:srgbClr val="660066"/>
              </a:solidFill>
              <a:effectLst/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60" name="文本框 19459"/>
          <p:cNvSpPr txBox="1"/>
          <p:nvPr/>
        </p:nvSpPr>
        <p:spPr>
          <a:xfrm>
            <a:off x="681355" y="3963035"/>
            <a:ext cx="10732135" cy="22517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zh-CN" sz="3600" b="1" dirty="0"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3600" b="1" dirty="0"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</a:rPr>
              <a:t>他兴趣广泛，学识渊博，在文学、史学、哲学、佛学等诸多领域，都有较深的造诣。他一生著述宏富，所遗</a:t>
            </a:r>
            <a:r>
              <a:rPr lang="en-US" altLang="zh-CN" sz="3600" b="1">
                <a:solidFill>
                  <a:srgbClr val="660066"/>
                </a:solidFill>
                <a:effectLst/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3600" b="1" dirty="0">
                <a:solidFill>
                  <a:srgbClr val="660066"/>
                </a:solidFill>
                <a:effectLst/>
                <a:latin typeface="楷体_GB2312" pitchFamily="49" charset="-122"/>
                <a:ea typeface="楷体_GB2312" pitchFamily="49" charset="-122"/>
              </a:rPr>
              <a:t>饮冰室合集</a:t>
            </a:r>
            <a:r>
              <a:rPr lang="en-US" altLang="zh-CN" sz="3600" b="1">
                <a:solidFill>
                  <a:srgbClr val="660066"/>
                </a:solidFill>
                <a:effectLst/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3600" b="1" dirty="0"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</a:rPr>
              <a:t>计</a:t>
            </a:r>
            <a:r>
              <a:rPr lang="en-US" altLang="zh-CN" sz="3600" b="1"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</a:rPr>
              <a:t>148</a:t>
            </a:r>
            <a:r>
              <a:rPr lang="zh-CN" altLang="en-US" sz="3600" b="1" dirty="0"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</a:rPr>
              <a:t>卷，</a:t>
            </a:r>
            <a:r>
              <a:rPr lang="en-US" altLang="zh-CN" sz="3600" b="1"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</a:rPr>
              <a:t>1000</a:t>
            </a:r>
            <a:r>
              <a:rPr lang="zh-CN" altLang="en-US" sz="3600" b="1" dirty="0"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</a:rPr>
              <a:t>余万字。</a:t>
            </a:r>
            <a:r>
              <a:rPr lang="zh-CN" altLang="en-US" sz="2800" b="1" dirty="0">
                <a:solidFill>
                  <a:srgbClr val="66FFFF"/>
                </a:solidFill>
                <a:effectLst/>
                <a:latin typeface="楷体_GB2312" pitchFamily="49" charset="-122"/>
                <a:ea typeface="楷体_GB2312" pitchFamily="49" charset="-122"/>
              </a:rPr>
              <a:t> </a:t>
            </a:r>
            <a:endParaRPr lang="zh-CN" altLang="en-US" sz="2800" b="1" dirty="0">
              <a:solidFill>
                <a:srgbClr val="66FFFF"/>
              </a:solidFill>
              <a:effectLst/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9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矩形 20481"/>
          <p:cNvSpPr/>
          <p:nvPr/>
        </p:nvSpPr>
        <p:spPr>
          <a:xfrm>
            <a:off x="2131914" y="304856"/>
            <a:ext cx="4267990" cy="1371854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/>
            <a:r>
              <a:rPr lang="zh-CN" altLang="en-US" sz="36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华文行楷" panose="02010800040101010101" charset="-122"/>
                <a:ea typeface="华文行楷" panose="02010800040101010101" charset="-122"/>
              </a:rPr>
              <a:t>背景资料</a:t>
            </a:r>
            <a:endParaRPr lang="zh-CN" altLang="en-US" sz="3600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20483" name="文本框 20482"/>
          <p:cNvSpPr txBox="1"/>
          <p:nvPr/>
        </p:nvSpPr>
        <p:spPr>
          <a:xfrm>
            <a:off x="5028050" y="1524282"/>
            <a:ext cx="5334988" cy="48310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4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44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敬业与乐业</a:t>
            </a:r>
            <a:r>
              <a:rPr lang="en-US" altLang="zh-CN" sz="44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44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是梁启超先生于</a:t>
            </a:r>
            <a:r>
              <a:rPr lang="en-US" altLang="zh-CN" sz="44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70</a:t>
            </a:r>
            <a:r>
              <a:rPr lang="zh-CN" altLang="en-US" sz="44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多年前在上海中华职业学校为学生所作的</a:t>
            </a:r>
            <a:r>
              <a:rPr lang="zh-CN" altLang="en-US" sz="4400" b="1" dirty="0">
                <a:solidFill>
                  <a:srgbClr val="660066"/>
                </a:solidFill>
                <a:latin typeface="楷体_GB2312" pitchFamily="49" charset="-122"/>
                <a:ea typeface="楷体_GB2312" pitchFamily="49" charset="-122"/>
              </a:rPr>
              <a:t>演讲</a:t>
            </a:r>
            <a:r>
              <a:rPr lang="zh-CN" altLang="en-US" sz="44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，对学生进行职业道德启蒙教育，有很强的针对性。</a:t>
            </a:r>
            <a:endParaRPr lang="zh-CN" altLang="en-US" sz="4400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20484" name="图片 20483" descr="F200308061706340000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50843" y="2133995"/>
            <a:ext cx="2896136" cy="41155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24578" name="矩形 24577"/>
          <p:cNvSpPr/>
          <p:nvPr/>
        </p:nvSpPr>
        <p:spPr>
          <a:xfrm>
            <a:off x="4342123" y="533499"/>
            <a:ext cx="3658277" cy="99078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教学目标</a:t>
            </a:r>
            <a:endParaRPr lang="zh-CN" altLang="en-US" sz="3600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4579" name="文本框 24578"/>
          <p:cNvSpPr txBox="1"/>
          <p:nvPr/>
        </p:nvSpPr>
        <p:spPr>
          <a:xfrm>
            <a:off x="1750843" y="1905353"/>
            <a:ext cx="8688409" cy="4092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4000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、理解“敬业与乐业”的主旨。</a:t>
            </a:r>
            <a:endParaRPr lang="zh-CN" altLang="en-US" sz="4000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400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4000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、经典语句、格言的积累。</a:t>
            </a:r>
            <a:endParaRPr lang="zh-CN" altLang="en-US" sz="4000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400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4000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、“举例论证”和“道理论证”两种论证方法的初步学习。</a:t>
            </a:r>
            <a:endParaRPr lang="zh-CN" altLang="en-US" sz="4000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400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4</a:t>
            </a:r>
            <a:r>
              <a:rPr lang="zh-CN" altLang="en-US" sz="4000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、演讲和口语特色的体会。</a:t>
            </a:r>
            <a:endParaRPr lang="zh-CN" altLang="en-US" sz="4000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文本框 27649"/>
          <p:cNvSpPr txBox="1"/>
          <p:nvPr/>
        </p:nvSpPr>
        <p:spPr>
          <a:xfrm>
            <a:off x="1846111" y="1349625"/>
            <a:ext cx="8524240" cy="544639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lnSpc>
                <a:spcPct val="180000"/>
              </a:lnSpc>
              <a:spcBef>
                <a:spcPct val="50000"/>
              </a:spcBef>
            </a:pPr>
            <a:r>
              <a:rPr lang="zh-CN" altLang="en-US" sz="4000" dirty="0">
                <a:solidFill>
                  <a:srgbClr val="000099"/>
                </a:solidFill>
                <a:latin typeface="_x000B_"/>
                <a:ea typeface="楷体_GB2312" pitchFamily="49" charset="-122"/>
              </a:rPr>
              <a:t>旁</a:t>
            </a:r>
            <a:r>
              <a:rPr lang="zh-CN" altLang="en-US" sz="4000" dirty="0">
                <a:solidFill>
                  <a:srgbClr val="FF0000"/>
                </a:solidFill>
                <a:latin typeface="_x000B_"/>
                <a:ea typeface="楷体_GB2312" pitchFamily="49" charset="-122"/>
              </a:rPr>
              <a:t>骛</a:t>
            </a:r>
            <a:r>
              <a:rPr lang="zh-CN" altLang="en-US" sz="3600" dirty="0">
                <a:solidFill>
                  <a:srgbClr val="FF0000"/>
                </a:solidFill>
                <a:latin typeface="_x000B_"/>
                <a:ea typeface="楷体_GB2312" pitchFamily="49" charset="-122"/>
              </a:rPr>
              <a:t>　　            </a:t>
            </a:r>
            <a:r>
              <a:rPr lang="zh-CN" altLang="en-US" sz="4000" dirty="0">
                <a:solidFill>
                  <a:srgbClr val="FF0000"/>
                </a:solidFill>
                <a:latin typeface="_x000B_"/>
                <a:ea typeface="楷体_GB2312" pitchFamily="49" charset="-122"/>
              </a:rPr>
              <a:t>佝偻</a:t>
            </a:r>
            <a:r>
              <a:rPr lang="zh-CN" altLang="en-US" sz="3600" dirty="0">
                <a:latin typeface="_x000B_"/>
                <a:ea typeface="楷体_GB2312" pitchFamily="49" charset="-122"/>
              </a:rPr>
              <a:t>　               </a:t>
            </a:r>
            <a:endParaRPr lang="zh-CN" altLang="en-US" sz="3600" dirty="0">
              <a:latin typeface="_x000B_"/>
              <a:ea typeface="楷体_GB2312" pitchFamily="49" charset="-122"/>
            </a:endParaRPr>
          </a:p>
          <a:p>
            <a:pPr>
              <a:lnSpc>
                <a:spcPct val="180000"/>
              </a:lnSpc>
              <a:spcBef>
                <a:spcPct val="50000"/>
              </a:spcBef>
            </a:pPr>
            <a:r>
              <a:rPr lang="zh-CN" altLang="en-US" sz="4000" dirty="0">
                <a:solidFill>
                  <a:srgbClr val="000099"/>
                </a:solidFill>
                <a:latin typeface="_x000B_"/>
                <a:ea typeface="楷体_GB2312" pitchFamily="49" charset="-122"/>
              </a:rPr>
              <a:t>承</a:t>
            </a:r>
            <a:r>
              <a:rPr lang="zh-CN" altLang="en-US" sz="4000" dirty="0">
                <a:solidFill>
                  <a:srgbClr val="FF0000"/>
                </a:solidFill>
                <a:latin typeface="_x000B_"/>
                <a:ea typeface="楷体_GB2312" pitchFamily="49" charset="-122"/>
              </a:rPr>
              <a:t>蜩               亵</a:t>
            </a:r>
            <a:r>
              <a:rPr lang="zh-CN" altLang="en-US" sz="4000" dirty="0">
                <a:solidFill>
                  <a:srgbClr val="002060"/>
                </a:solidFill>
                <a:latin typeface="_x000B_"/>
                <a:ea typeface="楷体_GB2312" pitchFamily="49" charset="-122"/>
              </a:rPr>
              <a:t>渎</a:t>
            </a:r>
            <a:r>
              <a:rPr lang="zh-CN" altLang="en-US" sz="3600" dirty="0">
                <a:latin typeface="_x000B_"/>
                <a:ea typeface="楷体_GB2312" pitchFamily="49" charset="-122"/>
              </a:rPr>
              <a:t>　　         </a:t>
            </a:r>
            <a:endParaRPr lang="zh-CN" altLang="en-US" sz="3600" dirty="0">
              <a:latin typeface="_x000B_"/>
              <a:ea typeface="楷体_GB2312" pitchFamily="49" charset="-122"/>
            </a:endParaRPr>
          </a:p>
          <a:p>
            <a:pPr>
              <a:lnSpc>
                <a:spcPct val="180000"/>
              </a:lnSpc>
              <a:spcBef>
                <a:spcPct val="50000"/>
              </a:spcBef>
            </a:pPr>
            <a:r>
              <a:rPr lang="zh-CN" altLang="en-US" sz="4000" dirty="0">
                <a:solidFill>
                  <a:srgbClr val="FF0000"/>
                </a:solidFill>
                <a:latin typeface="_x000B_"/>
                <a:ea typeface="楷体_GB2312" pitchFamily="49" charset="-122"/>
              </a:rPr>
              <a:t>骈</a:t>
            </a:r>
            <a:r>
              <a:rPr lang="zh-CN" altLang="en-US" sz="4000" dirty="0">
                <a:solidFill>
                  <a:srgbClr val="000099"/>
                </a:solidFill>
                <a:latin typeface="_x000B_"/>
                <a:ea typeface="楷体_GB2312" pitchFamily="49" charset="-122"/>
              </a:rPr>
              <a:t>进</a:t>
            </a:r>
            <a:r>
              <a:rPr lang="zh-CN" altLang="en-US" sz="3600" dirty="0">
                <a:latin typeface="_x000B_"/>
                <a:ea typeface="楷体_GB2312" pitchFamily="49" charset="-122"/>
              </a:rPr>
              <a:t>　　            </a:t>
            </a:r>
            <a:r>
              <a:rPr lang="zh-CN" altLang="en-US" sz="4000" dirty="0">
                <a:solidFill>
                  <a:srgbClr val="FF0000"/>
                </a:solidFill>
                <a:latin typeface="_x000B_"/>
                <a:ea typeface="楷体_GB2312" pitchFamily="49" charset="-122"/>
              </a:rPr>
              <a:t>强聒</a:t>
            </a:r>
            <a:endParaRPr lang="zh-CN" altLang="en-US" sz="4000" dirty="0">
              <a:solidFill>
                <a:srgbClr val="FF0000"/>
              </a:solidFill>
              <a:latin typeface="_x000B_"/>
              <a:ea typeface="楷体_GB2312" pitchFamily="49" charset="-122"/>
            </a:endParaRPr>
          </a:p>
          <a:p>
            <a:pPr>
              <a:lnSpc>
                <a:spcPct val="180000"/>
              </a:lnSpc>
              <a:spcBef>
                <a:spcPct val="50000"/>
              </a:spcBef>
            </a:pPr>
            <a:r>
              <a:rPr lang="zh-CN" altLang="en-US" sz="4000" dirty="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rPr>
              <a:t>秘</a:t>
            </a:r>
            <a:r>
              <a:rPr lang="zh-CN" altLang="en-US" sz="40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诀                       </a:t>
            </a:r>
            <a:endParaRPr lang="zh-CN" altLang="en-US" sz="4000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7651" name="文本框 27650"/>
          <p:cNvSpPr txBox="1"/>
          <p:nvPr/>
        </p:nvSpPr>
        <p:spPr>
          <a:xfrm>
            <a:off x="6815906" y="4610954"/>
            <a:ext cx="29133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sz="3600" err="1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qiǎng</a:t>
            </a:r>
            <a:r>
              <a:rPr lang="en-US" altLang="zh-CN" sz="3600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en-US" altLang="zh-CN" sz="3600" err="1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guō</a:t>
            </a:r>
            <a:r>
              <a:rPr lang="zh-CN" altLang="en-US" sz="3600" dirty="0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）</a:t>
            </a:r>
            <a:endParaRPr lang="zh-CN" altLang="en-US" sz="3600" dirty="0">
              <a:solidFill>
                <a:srgbClr val="66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7652" name="文本框 27651"/>
          <p:cNvSpPr txBox="1"/>
          <p:nvPr/>
        </p:nvSpPr>
        <p:spPr>
          <a:xfrm>
            <a:off x="3141751" y="3213695"/>
            <a:ext cx="18973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sz="3600" err="1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tiáo</a:t>
            </a:r>
            <a:r>
              <a:rPr lang="en-US" altLang="zh-CN" sz="3600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zh-CN" altLang="en-US" sz="3600" dirty="0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）</a:t>
            </a:r>
            <a:endParaRPr lang="zh-CN" altLang="en-US" sz="3600" dirty="0">
              <a:solidFill>
                <a:srgbClr val="66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7653" name="文本框 27652"/>
          <p:cNvSpPr txBox="1"/>
          <p:nvPr/>
        </p:nvSpPr>
        <p:spPr>
          <a:xfrm>
            <a:off x="2998849" y="4582373"/>
            <a:ext cx="21132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（ </a:t>
            </a:r>
            <a:r>
              <a:rPr lang="en-US" altLang="zh-CN" sz="3600" err="1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pián</a:t>
            </a:r>
            <a:r>
              <a:rPr lang="en-US" altLang="zh-CN" sz="3600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zh-CN" altLang="en-US" sz="3600" dirty="0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）</a:t>
            </a:r>
            <a:endParaRPr lang="zh-CN" altLang="en-US" sz="3600" dirty="0">
              <a:solidFill>
                <a:srgbClr val="66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7654" name="文本框 27653"/>
          <p:cNvSpPr txBox="1"/>
          <p:nvPr/>
        </p:nvSpPr>
        <p:spPr>
          <a:xfrm>
            <a:off x="6887012" y="1767216"/>
            <a:ext cx="27101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sz="3600" err="1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gōu</a:t>
            </a:r>
            <a:r>
              <a:rPr lang="en-US" altLang="zh-CN" sz="3600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  </a:t>
            </a:r>
            <a:r>
              <a:rPr lang="en-US" altLang="zh-CN" sz="3600" err="1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lóu</a:t>
            </a:r>
            <a:r>
              <a:rPr lang="en-US" altLang="zh-CN" sz="3600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zh-CN" altLang="en-US" sz="3600" dirty="0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）</a:t>
            </a:r>
            <a:endParaRPr lang="zh-CN" altLang="en-US" sz="3600" dirty="0">
              <a:solidFill>
                <a:srgbClr val="66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7655" name="文本框 27654"/>
          <p:cNvSpPr txBox="1"/>
          <p:nvPr/>
        </p:nvSpPr>
        <p:spPr>
          <a:xfrm>
            <a:off x="6887357" y="3142245"/>
            <a:ext cx="18846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（ </a:t>
            </a:r>
            <a:r>
              <a:rPr lang="en-US" altLang="zh-CN" sz="3600" err="1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xiè</a:t>
            </a:r>
            <a:r>
              <a:rPr lang="en-US" altLang="zh-CN" sz="3600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zh-CN" altLang="en-US" sz="3600" dirty="0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）</a:t>
            </a:r>
            <a:endParaRPr lang="zh-CN" altLang="en-US" sz="3600" dirty="0">
              <a:solidFill>
                <a:srgbClr val="66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7656" name="文本框 27655"/>
          <p:cNvSpPr txBox="1"/>
          <p:nvPr/>
        </p:nvSpPr>
        <p:spPr>
          <a:xfrm>
            <a:off x="3141751" y="1767215"/>
            <a:ext cx="18846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（ </a:t>
            </a:r>
            <a:r>
              <a:rPr lang="en-US" altLang="zh-CN" sz="3600" err="1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wù</a:t>
            </a:r>
            <a:r>
              <a:rPr lang="en-US" altLang="zh-CN" sz="3600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zh-CN" altLang="en-US" sz="3600" dirty="0">
                <a:solidFill>
                  <a:srgbClr val="660066"/>
                </a:solidFill>
                <a:latin typeface="Times New Roman" panose="02020603050405020304" pitchFamily="18" charset="0"/>
                <a:ea typeface="楷体_GB2312" pitchFamily="49" charset="-122"/>
              </a:rPr>
              <a:t>）</a:t>
            </a:r>
            <a:endParaRPr lang="zh-CN" altLang="en-US" sz="3600" dirty="0">
              <a:solidFill>
                <a:srgbClr val="66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7657" name="矩形 27656"/>
          <p:cNvSpPr/>
          <p:nvPr/>
        </p:nvSpPr>
        <p:spPr>
          <a:xfrm>
            <a:off x="2206541" y="333437"/>
            <a:ext cx="2286423" cy="56207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/>
            <a:r>
              <a:rPr lang="zh-CN" altLang="en-US" sz="44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掌握字词</a:t>
            </a:r>
            <a:endParaRPr lang="zh-CN" altLang="en-US" sz="4400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27652" grpId="0"/>
      <p:bldP spid="27653" grpId="0"/>
      <p:bldP spid="27654" grpId="0"/>
      <p:bldP spid="27655" grpId="0"/>
      <p:bldP spid="2765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5" name="文本框 28674"/>
          <p:cNvSpPr txBox="1"/>
          <p:nvPr/>
        </p:nvSpPr>
        <p:spPr>
          <a:xfrm>
            <a:off x="1990601" y="620828"/>
            <a:ext cx="4649061" cy="60623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4000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亵渎：</a:t>
            </a:r>
            <a:endParaRPr lang="zh-CN" altLang="en-US" sz="4000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4000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骈pián进：</a:t>
            </a:r>
            <a:endParaRPr lang="zh-CN" altLang="en-US" sz="4000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4000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断章取义：　</a:t>
            </a:r>
            <a:endParaRPr lang="zh-CN" altLang="en-US" sz="4000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4000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安居乐业：　</a:t>
            </a:r>
            <a:endParaRPr lang="zh-CN" altLang="en-US" sz="4000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4000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心无旁骛：</a:t>
            </a:r>
            <a:endParaRPr lang="zh-CN" altLang="en-US" sz="4000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4000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言不及义：</a:t>
            </a:r>
            <a:endParaRPr lang="zh-CN" altLang="en-US" sz="4000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8676" name="文本框 28675"/>
          <p:cNvSpPr txBox="1"/>
          <p:nvPr/>
        </p:nvSpPr>
        <p:spPr>
          <a:xfrm>
            <a:off x="4495800" y="2674620"/>
            <a:ext cx="7520940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不顾全篇内容，只是根据自己需要孤立地取其中一段或一句话。指引用与原意不符。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8677" name="文本框 28676"/>
          <p:cNvSpPr txBox="1"/>
          <p:nvPr/>
        </p:nvSpPr>
        <p:spPr>
          <a:xfrm>
            <a:off x="4438979" y="3934553"/>
            <a:ext cx="510634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指安定愉快地生活和劳动。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8678" name="文本框 28677"/>
          <p:cNvSpPr txBox="1"/>
          <p:nvPr/>
        </p:nvSpPr>
        <p:spPr>
          <a:xfrm>
            <a:off x="4439285" y="5013960"/>
            <a:ext cx="769112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心思没有另外的追求，形容心思集中，专心致志。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8679" name="文本框 28678"/>
          <p:cNvSpPr txBox="1"/>
          <p:nvPr/>
        </p:nvSpPr>
        <p:spPr>
          <a:xfrm>
            <a:off x="4510429" y="6022503"/>
            <a:ext cx="495391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不说有道理的话。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8680" name="文本框 28679"/>
          <p:cNvSpPr txBox="1"/>
          <p:nvPr/>
        </p:nvSpPr>
        <p:spPr>
          <a:xfrm>
            <a:off x="3502180" y="908218"/>
            <a:ext cx="327720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轻慢，不尊重。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8681" name="文本框 28680"/>
          <p:cNvSpPr txBox="1"/>
          <p:nvPr/>
        </p:nvSpPr>
        <p:spPr>
          <a:xfrm>
            <a:off x="4339401" y="1845348"/>
            <a:ext cx="327720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并进，一起前进。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8683" name="文本框 28682"/>
          <p:cNvSpPr txBox="1"/>
          <p:nvPr/>
        </p:nvSpPr>
        <p:spPr>
          <a:xfrm>
            <a:off x="1773072" y="0"/>
            <a:ext cx="272288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00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楷体_GB2312" pitchFamily="49" charset="-122"/>
              </a:rPr>
              <a:t>词语解释：</a:t>
            </a:r>
            <a:endParaRPr lang="zh-CN" altLang="en-US" sz="400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" panose="020B0604020202020204" pitchFamily="34" charset="0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/>
      <p:bldP spid="28677" grpId="0"/>
      <p:bldP spid="28678" grpId="0"/>
      <p:bldP spid="28679" grpId="0"/>
      <p:bldP spid="28680" grpId="0"/>
      <p:bldP spid="2868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4" name="表格 3"/>
          <p:cNvGraphicFramePr/>
          <p:nvPr/>
        </p:nvGraphicFramePr>
        <p:xfrm>
          <a:off x="74295" y="128270"/>
          <a:ext cx="12134850" cy="67468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42555"/>
                <a:gridCol w="4392295"/>
              </a:tblGrid>
              <a:tr h="64008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b="1"/>
                        <a:t>格言</a:t>
                      </a:r>
                      <a:endParaRPr lang="zh-CN" altLang="en-US" b="1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b="1"/>
                        <a:t>含义及作用</a:t>
                      </a:r>
                      <a:endParaRPr lang="zh-CN" altLang="en-US" b="1"/>
                    </a:p>
                  </a:txBody>
                  <a:tcPr/>
                </a:tc>
              </a:tr>
              <a:tr h="115252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b="1"/>
                        <a:t>《礼记》：</a:t>
                      </a:r>
                      <a:r>
                        <a:rPr lang="en-US" altLang="zh-CN" b="1"/>
                        <a:t>“</a:t>
                      </a:r>
                      <a:r>
                        <a:rPr lang="zh-CN" altLang="en-US" b="1"/>
                        <a:t>敬业乐群</a:t>
                      </a:r>
                      <a:r>
                        <a:rPr lang="en-US" altLang="zh-CN" b="1"/>
                        <a:t>”</a:t>
                      </a:r>
                      <a:endParaRPr lang="en-US" altLang="zh-CN" b="1"/>
                    </a:p>
                    <a:p>
                      <a:pPr>
                        <a:buNone/>
                      </a:pPr>
                      <a:r>
                        <a:rPr lang="zh-CN" altLang="en-US" b="1"/>
                        <a:t>《老子》：</a:t>
                      </a:r>
                      <a:r>
                        <a:rPr lang="en-US" altLang="zh-CN" b="1"/>
                        <a:t>“</a:t>
                      </a:r>
                      <a:r>
                        <a:rPr lang="zh-CN" altLang="en-US" b="1"/>
                        <a:t>安其居乐其业</a:t>
                      </a:r>
                      <a:r>
                        <a:rPr lang="en-US" altLang="zh-CN" b="1"/>
                        <a:t>”</a:t>
                      </a:r>
                      <a:endParaRPr lang="en-US" altLang="zh-CN" b="1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119507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b="1"/>
                        <a:t>孔子：</a:t>
                      </a:r>
                      <a:r>
                        <a:rPr lang="en-US" altLang="zh-CN" b="1"/>
                        <a:t>“</a:t>
                      </a:r>
                      <a:r>
                        <a:rPr lang="zh-CN" altLang="en-US" b="1"/>
                        <a:t>饱食终日，无所用心，难矣哉！</a:t>
                      </a:r>
                      <a:r>
                        <a:rPr lang="en-US" altLang="zh-CN" b="1"/>
                        <a:t>”</a:t>
                      </a:r>
                      <a:endParaRPr lang="en-US" altLang="zh-CN" b="1"/>
                    </a:p>
                    <a:p>
                      <a:pPr>
                        <a:buNone/>
                      </a:pPr>
                      <a:r>
                        <a:rPr lang="en-US" altLang="zh-CN" b="1"/>
                        <a:t>“</a:t>
                      </a:r>
                      <a:r>
                        <a:rPr lang="zh-CN" altLang="en-US" b="1"/>
                        <a:t>群居终日，言不及义，好行小惠，难矣哉！</a:t>
                      </a:r>
                      <a:r>
                        <a:rPr lang="en-US" altLang="zh-CN" b="1"/>
                        <a:t>”</a:t>
                      </a:r>
                      <a:endParaRPr lang="en-US" altLang="zh-CN" b="1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639445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b="1"/>
                        <a:t>“</a:t>
                      </a:r>
                      <a:r>
                        <a:rPr lang="zh-CN" altLang="en-US" b="1"/>
                        <a:t>一日不做事，一日不吃饭。</a:t>
                      </a:r>
                      <a:r>
                        <a:rPr lang="en-US" altLang="zh-CN" b="1"/>
                        <a:t>”</a:t>
                      </a:r>
                      <a:endParaRPr lang="en-US" altLang="zh-CN" b="1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218376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b="1"/>
                        <a:t>朱子：</a:t>
                      </a:r>
                      <a:r>
                        <a:rPr lang="en-US" altLang="zh-CN" b="1"/>
                        <a:t>“</a:t>
                      </a:r>
                      <a:r>
                        <a:rPr lang="zh-CN" altLang="en-US" b="1"/>
                        <a:t>主一无适便是敬。</a:t>
                      </a:r>
                      <a:r>
                        <a:rPr lang="en-US" altLang="zh-CN" b="1"/>
                        <a:t>”</a:t>
                      </a:r>
                      <a:endParaRPr lang="en-US" altLang="zh-CN" b="1"/>
                    </a:p>
                    <a:p>
                      <a:pPr>
                        <a:buNone/>
                      </a:pPr>
                      <a:r>
                        <a:rPr lang="zh-CN" altLang="en-US" b="1"/>
                        <a:t>《庄子》：</a:t>
                      </a:r>
                      <a:r>
                        <a:rPr lang="en-US" altLang="zh-CN" b="1"/>
                        <a:t>“</a:t>
                      </a:r>
                      <a:r>
                        <a:rPr lang="zh-CN" altLang="en-US" b="1"/>
                        <a:t>虽天地之大，万物之多，而唯吾蜩翼之知。</a:t>
                      </a:r>
                      <a:r>
                        <a:rPr lang="en-US" altLang="zh-CN" b="1"/>
                        <a:t>”</a:t>
                      </a:r>
                      <a:endParaRPr lang="en-US" altLang="zh-CN" b="1"/>
                    </a:p>
                    <a:p>
                      <a:pPr>
                        <a:buNone/>
                      </a:pPr>
                      <a:r>
                        <a:rPr lang="zh-CN" altLang="en-US" b="1"/>
                        <a:t>曾文正：</a:t>
                      </a:r>
                      <a:r>
                        <a:rPr lang="en-US" altLang="zh-CN" b="1"/>
                        <a:t>“</a:t>
                      </a:r>
                      <a:r>
                        <a:rPr lang="zh-CN" altLang="en-US" b="1"/>
                        <a:t>坐这山，望那山，一事无成。</a:t>
                      </a:r>
                      <a:r>
                        <a:rPr lang="en-US" altLang="zh-CN" b="1"/>
                        <a:t>”</a:t>
                      </a:r>
                      <a:endParaRPr lang="en-US" altLang="zh-CN" b="1"/>
                    </a:p>
                    <a:p>
                      <a:pPr>
                        <a:buNone/>
                      </a:pPr>
                      <a:r>
                        <a:rPr lang="zh-CN" altLang="en-US" b="1"/>
                        <a:t>庄子：</a:t>
                      </a:r>
                      <a:r>
                        <a:rPr lang="en-US" altLang="zh-CN" b="1"/>
                        <a:t>“</a:t>
                      </a:r>
                      <a:r>
                        <a:rPr lang="zh-CN" altLang="en-US" b="1"/>
                        <a:t>用志不分，乃凝于神。</a:t>
                      </a:r>
                      <a:r>
                        <a:rPr lang="en-US" altLang="zh-CN" b="1"/>
                        <a:t>”</a:t>
                      </a:r>
                      <a:endParaRPr lang="en-US" altLang="zh-CN" b="1"/>
                    </a:p>
                    <a:p>
                      <a:pPr>
                        <a:buNone/>
                      </a:pPr>
                      <a:r>
                        <a:rPr lang="zh-CN" altLang="en-US" b="1"/>
                        <a:t>孔子：素其位而行，不愿乎其外。</a:t>
                      </a:r>
                      <a:r>
                        <a:rPr lang="en-US" altLang="zh-CN" b="1"/>
                        <a:t>“</a:t>
                      </a:r>
                      <a:endParaRPr lang="en-US" altLang="zh-CN" b="1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93599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b="1"/>
                        <a:t>孔子：</a:t>
                      </a:r>
                      <a:r>
                        <a:rPr lang="en-US" altLang="zh-CN" b="1"/>
                        <a:t>”</a:t>
                      </a:r>
                      <a:r>
                        <a:rPr lang="zh-CN" altLang="en-US" b="1"/>
                        <a:t>知之者不如好之者，好之者不如乐之者。</a:t>
                      </a:r>
                      <a:r>
                        <a:rPr lang="en-US" altLang="zh-CN" b="1"/>
                        <a:t>”</a:t>
                      </a:r>
                      <a:endParaRPr lang="en-US" altLang="zh-CN" b="1"/>
                    </a:p>
                    <a:p>
                      <a:pPr>
                        <a:buNone/>
                      </a:pPr>
                      <a:r>
                        <a:rPr lang="en-US" altLang="zh-CN" b="1"/>
                        <a:t>“</a:t>
                      </a:r>
                      <a:r>
                        <a:rPr lang="zh-CN" altLang="en-US" b="1"/>
                        <a:t>其为人也，发愤忘食，乐以忘忧，不知老之将至云尔。</a:t>
                      </a:r>
                      <a:r>
                        <a:rPr lang="en-US" altLang="zh-CN" b="1"/>
                        <a:t>”</a:t>
                      </a:r>
                      <a:endParaRPr lang="en-US" altLang="zh-CN" b="1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标题 35841"/>
          <p:cNvSpPr>
            <a:spLocks noGrp="1"/>
          </p:cNvSpPr>
          <p:nvPr>
            <p:ph type="title"/>
          </p:nvPr>
        </p:nvSpPr>
        <p:spPr>
          <a:xfrm>
            <a:off x="-430530" y="-294640"/>
            <a:ext cx="11937365" cy="1524000"/>
          </a:xfrm>
        </p:spPr>
        <p:txBody>
          <a:bodyPr wrap="square" anchor="ctr">
            <a:normAutofit/>
          </a:bodyPr>
          <a:p>
            <a:pPr algn="l"/>
            <a:r>
              <a:rPr lang="zh-CN" altLang="en-US" sz="3600" b="1">
                <a:solidFill>
                  <a:schemeClr val="tx1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</a:rPr>
              <a:t>本文用了许多经典名句，请把它们汇集在一起，再化为“身内之物”。</a:t>
            </a:r>
            <a:endParaRPr lang="zh-CN" altLang="en-US" sz="2800" b="1">
              <a:solidFill>
                <a:schemeClr val="tx1"/>
              </a:solidFill>
              <a:latin typeface="宋体" panose="02010600030101010101" pitchFamily="2" charset="-122"/>
            </a:endParaRPr>
          </a:p>
        </p:txBody>
      </p:sp>
      <p:sp>
        <p:nvSpPr>
          <p:cNvPr id="35843" name="内容占位符 35842"/>
          <p:cNvSpPr>
            <a:spLocks noGrp="1"/>
          </p:cNvSpPr>
          <p:nvPr>
            <p:ph idx="1"/>
          </p:nvPr>
        </p:nvSpPr>
        <p:spPr>
          <a:xfrm>
            <a:off x="358775" y="942975"/>
            <a:ext cx="11473180" cy="6744335"/>
          </a:xfrm>
        </p:spPr>
        <p:txBody>
          <a:bodyPr anchor="t">
            <a:normAutofit/>
          </a:bodyPr>
          <a:p>
            <a:pPr marL="609600" indent="-609600">
              <a:lnSpc>
                <a:spcPct val="110000"/>
              </a:lnSpc>
              <a:buAutoNum type="arabicPeriod"/>
            </a:pPr>
            <a:r>
              <a:rPr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敬业乐群。 </a:t>
            </a:r>
            <a:r>
              <a:rPr lang="en-US" altLang="zh-CN" sz="2400" b="1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2400" b="1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礼记</a:t>
            </a:r>
            <a:r>
              <a:rPr lang="en-US" altLang="zh-CN" sz="2400" b="1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endParaRPr lang="en-US" altLang="zh-CN" sz="2400" b="1">
              <a:solidFill>
                <a:srgbClr val="D60093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609600" indent="-609600">
              <a:lnSpc>
                <a:spcPct val="110000"/>
              </a:lnSpc>
              <a:buAutoNum type="arabicPeriod"/>
            </a:pPr>
            <a:r>
              <a:rPr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安其居，乐其业。 </a:t>
            </a:r>
            <a:r>
              <a:rPr lang="en-US" altLang="zh-CN" sz="2400" b="1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2400" b="1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老子</a:t>
            </a:r>
            <a:r>
              <a:rPr lang="en-US" altLang="zh-CN" sz="2400" b="1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endParaRPr lang="en-US" altLang="zh-CN" sz="2400" b="1">
              <a:solidFill>
                <a:srgbClr val="D60093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609600" indent="-609600">
              <a:lnSpc>
                <a:spcPct val="110000"/>
              </a:lnSpc>
              <a:buAutoNum type="arabicPeriod"/>
            </a:pPr>
            <a:r>
              <a:rPr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饱食终日，无所用心，难矣哉</a:t>
            </a:r>
            <a:r>
              <a:rPr lang="en-US" altLang="zh-CN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!</a:t>
            </a:r>
            <a:r>
              <a:rPr lang="zh-CN" altLang="en-US" sz="2400" b="1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（孔子）</a:t>
            </a:r>
            <a:endParaRPr lang="zh-CN" altLang="en-US" sz="2400" b="1">
              <a:solidFill>
                <a:srgbClr val="D60093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609600" indent="-609600">
              <a:lnSpc>
                <a:spcPct val="110000"/>
              </a:lnSpc>
              <a:buAutoNum type="arabicPeriod"/>
            </a:pPr>
            <a:r>
              <a:rPr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群居终日，言不及义，好行小慧，难矣哉</a:t>
            </a:r>
            <a:r>
              <a:rPr lang="en-US" altLang="zh-CN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! </a:t>
            </a:r>
            <a:r>
              <a:rPr lang="zh-CN" altLang="en-US" sz="2400" b="1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（孔子）</a:t>
            </a:r>
            <a:r>
              <a:rPr lang="en-US" altLang="zh-CN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     </a:t>
            </a:r>
            <a:endParaRPr lang="zh-CN" altLang="en-US" sz="2400" b="1">
              <a:solidFill>
                <a:srgbClr val="D60093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609600" indent="-609600">
              <a:lnSpc>
                <a:spcPct val="110000"/>
              </a:lnSpc>
              <a:buAutoNum type="arabicPeriod"/>
            </a:pPr>
            <a:r>
              <a:rPr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一日不做事，一日不吃饭</a:t>
            </a:r>
            <a:r>
              <a:rPr lang="zh-CN" altLang="en-US" sz="2400" b="1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。（百丈禅师）</a:t>
            </a:r>
            <a:endParaRPr lang="zh-CN" altLang="en-US" sz="2400" b="1">
              <a:solidFill>
                <a:srgbClr val="D60093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609600" indent="-609600">
              <a:lnSpc>
                <a:spcPct val="120000"/>
              </a:lnSpc>
              <a:buNone/>
            </a:pPr>
            <a:r>
              <a:rPr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６</a:t>
            </a:r>
            <a:r>
              <a:rPr lang="en-US" altLang="zh-CN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.</a:t>
            </a:r>
            <a:r>
              <a:rPr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百行业为先，万恶懒为首。</a:t>
            </a:r>
            <a:r>
              <a:rPr lang="zh-CN" altLang="en-US" sz="2400" b="1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（梁启超）</a:t>
            </a:r>
            <a:endParaRPr lang="zh-CN" altLang="en-US" sz="2400" b="1">
              <a:solidFill>
                <a:srgbClr val="D60093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609600" indent="-609600">
              <a:lnSpc>
                <a:spcPct val="120000"/>
              </a:lnSpc>
              <a:buNone/>
            </a:pPr>
            <a:r>
              <a:rPr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７</a:t>
            </a:r>
            <a:r>
              <a:rPr lang="en-US" altLang="zh-CN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.</a:t>
            </a:r>
            <a:r>
              <a:rPr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虽天地之大，万物之多，而惟吾蜩翼之知。</a:t>
            </a:r>
            <a:r>
              <a:rPr lang="en-US" altLang="zh-CN" sz="2400" b="1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《</a:t>
            </a:r>
            <a:r>
              <a:rPr lang="zh-CN" altLang="en-US" sz="2400" b="1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庄子</a:t>
            </a:r>
            <a:r>
              <a:rPr lang="en-US" altLang="zh-CN" sz="2400" b="1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》</a:t>
            </a:r>
            <a:endParaRPr lang="en-US" altLang="zh-CN" sz="2400" b="1">
              <a:solidFill>
                <a:srgbClr val="D60093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609600" indent="-609600">
              <a:lnSpc>
                <a:spcPct val="120000"/>
              </a:lnSpc>
              <a:buNone/>
            </a:pPr>
            <a:r>
              <a:rPr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８</a:t>
            </a:r>
            <a:r>
              <a:rPr lang="en-US" altLang="zh-CN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.</a:t>
            </a:r>
            <a:r>
              <a:rPr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坐这山，望那山，一事无成。</a:t>
            </a:r>
            <a:r>
              <a:rPr lang="zh-CN" altLang="en-US" sz="2400" b="1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（曾国藩）</a:t>
            </a:r>
            <a:endParaRPr lang="zh-CN" altLang="en-US" sz="2400" b="1">
              <a:solidFill>
                <a:srgbClr val="D60093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609600" indent="-609600">
              <a:lnSpc>
                <a:spcPct val="120000"/>
              </a:lnSpc>
              <a:buNone/>
            </a:pPr>
            <a:r>
              <a:rPr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９</a:t>
            </a:r>
            <a:r>
              <a:rPr lang="en-US" altLang="zh-CN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.</a:t>
            </a:r>
            <a:r>
              <a:rPr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用志不分，乃凝于神。</a:t>
            </a:r>
            <a:r>
              <a:rPr lang="zh-CN" altLang="en-US" sz="2400" b="1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（庄子）</a:t>
            </a:r>
            <a:endParaRPr lang="zh-CN" altLang="en-US" sz="2400" b="1">
              <a:solidFill>
                <a:srgbClr val="D60093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609600" indent="-609600">
              <a:lnSpc>
                <a:spcPct val="120000"/>
              </a:lnSpc>
              <a:buNone/>
            </a:pPr>
            <a:r>
              <a:rPr lang="en-US" altLang="zh-CN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10.</a:t>
            </a:r>
            <a:r>
              <a:rPr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素其位而行，不愿乎其外。 </a:t>
            </a:r>
            <a:r>
              <a:rPr lang="zh-CN" altLang="en-US" sz="2400" b="1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（孔子）</a:t>
            </a:r>
            <a:endParaRPr lang="zh-CN" altLang="en-US" sz="2800" b="1">
              <a:solidFill>
                <a:srgbClr val="D60093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609600" indent="-609600">
              <a:lnSpc>
                <a:spcPct val="110000"/>
              </a:lnSpc>
              <a:buAutoNum type="arabicPeriod"/>
            </a:pPr>
            <a:endParaRPr lang="zh-CN" altLang="en-US" sz="2800" b="1">
              <a:solidFill>
                <a:srgbClr val="D60093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  <p:custDataLst>
      <p:tags r:id="rId1"/>
    </p:custData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7" name="矩形 36866"/>
          <p:cNvSpPr/>
          <p:nvPr/>
        </p:nvSpPr>
        <p:spPr>
          <a:xfrm>
            <a:off x="1206031" y="142333"/>
            <a:ext cx="8281933" cy="11432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/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引用这些</a:t>
            </a:r>
            <a:r>
              <a:rPr lang="zh-CN" altLang="en-US" sz="3600" b="1" u="sng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经典名句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，起什么</a:t>
            </a:r>
            <a:r>
              <a:rPr lang="zh-CN" altLang="en-US" sz="3600" b="1" u="sng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作用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？</a:t>
            </a:r>
            <a:endParaRPr lang="zh-CN" altLang="en-US" sz="36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6868" name="矩形 36867"/>
          <p:cNvSpPr/>
          <p:nvPr/>
        </p:nvSpPr>
        <p:spPr>
          <a:xfrm>
            <a:off x="509905" y="1285240"/>
            <a:ext cx="11675110" cy="1764665"/>
          </a:xfrm>
          <a:prstGeom prst="rect">
            <a:avLst/>
          </a:prstGeom>
          <a:noFill/>
          <a:ln w="47625" cap="flat" cmpd="sng">
            <a:solidFill>
              <a:srgbClr val="008000"/>
            </a:solidFill>
            <a:prstDash val="sysDot"/>
            <a:miter/>
            <a:headEnd type="none" w="med" len="med"/>
            <a:tailEnd type="none" w="med" len="med"/>
          </a:ln>
        </p:spPr>
        <p:txBody>
          <a:bodyPr anchor="t"/>
          <a:p>
            <a:pPr marL="342900" indent="-342900">
              <a:buChar char="•"/>
            </a:pPr>
            <a:r>
              <a:rPr lang="zh-CN" altLang="en-US" sz="3600" b="1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道理论证，证明</a:t>
            </a:r>
            <a:r>
              <a:rPr lang="en-US" altLang="zh-CN" sz="3600" b="1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.....</a:t>
            </a:r>
            <a:r>
              <a:rPr lang="zh-CN" altLang="en-US" sz="3600" b="1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观点</a:t>
            </a:r>
            <a:endParaRPr lang="zh-CN" altLang="en-US" sz="3600" b="1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>
              <a:buChar char="•"/>
            </a:pPr>
            <a:r>
              <a:rPr lang="zh-CN" altLang="en-US" sz="3600" b="1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增强说服力和权威性。</a:t>
            </a:r>
            <a:endParaRPr lang="zh-CN" altLang="en-US" sz="3600" b="1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>
              <a:buChar char="•"/>
            </a:pPr>
            <a:r>
              <a:rPr lang="zh-CN" altLang="en-US" sz="3600" b="1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使文章精练、典雅； </a:t>
            </a:r>
            <a:endParaRPr lang="zh-CN" altLang="en-US" sz="3600" b="1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indent="0">
              <a:buNone/>
            </a:pPr>
            <a:endParaRPr lang="zh-CN" altLang="en-US" sz="3600" b="1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2595" y="3330575"/>
            <a:ext cx="11304270" cy="29845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   </a:t>
            </a:r>
            <a:r>
              <a:rPr lang="zh-CN" altLang="en-US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分析：饱食终日，无所用心，难矣哉</a:t>
            </a:r>
            <a:r>
              <a:rPr lang="en-US" altLang="zh-CN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!</a:t>
            </a:r>
            <a:r>
              <a:rPr lang="zh-CN" altLang="en-US" sz="2800" b="1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（孔子）</a:t>
            </a:r>
            <a:endParaRPr lang="zh-CN" altLang="en-US" sz="2800" b="1">
              <a:solidFill>
                <a:srgbClr val="D60093"/>
              </a:solidFill>
              <a:latin typeface="楷体_GB2312" pitchFamily="49" charset="-122"/>
              <a:ea typeface="楷体_GB2312" pitchFamily="49" charset="-122"/>
              <a:sym typeface="+mn-ea"/>
            </a:endParaRPr>
          </a:p>
          <a:p>
            <a:r>
              <a:rPr lang="zh-CN" altLang="en-US" sz="2800"/>
              <a:t>  </a:t>
            </a:r>
            <a:r>
              <a:rPr lang="zh-CN" altLang="en-US" sz="3200"/>
              <a:t>  </a:t>
            </a:r>
            <a:r>
              <a:rPr lang="zh-CN" altLang="en-US" sz="4000" b="1"/>
              <a:t>道理论证， 引用孔子的话，说明即使是大圣人碰到无业游民也没有办法，从而说明有业的必要性。增强文章的说服力和权威性，使文章精练、典雅。</a:t>
            </a:r>
            <a:endParaRPr lang="zh-CN" altLang="en-US" sz="4000" b="1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19459" name="文本框 24579"/>
          <p:cNvSpPr txBox="1"/>
          <p:nvPr/>
        </p:nvSpPr>
        <p:spPr>
          <a:xfrm>
            <a:off x="2062051" y="981257"/>
            <a:ext cx="561761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3600" b="1">
                <a:latin typeface="宋体" panose="02010600030101010101" pitchFamily="2" charset="-122"/>
              </a:rPr>
              <a:t>1.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</a:rPr>
              <a:t>找出本文的中心论点。</a:t>
            </a:r>
            <a:endParaRPr lang="zh-CN" altLang="en-US" sz="36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4581" name="右箭头标注 24580"/>
          <p:cNvSpPr/>
          <p:nvPr/>
        </p:nvSpPr>
        <p:spPr>
          <a:xfrm>
            <a:off x="2258695" y="1797685"/>
            <a:ext cx="4844415" cy="1383664"/>
          </a:xfrm>
          <a:prstGeom prst="rightArrowCallout">
            <a:avLst>
              <a:gd name="adj1" fmla="val 27194"/>
              <a:gd name="adj2" fmla="val 13597"/>
              <a:gd name="adj3" fmla="val 24323"/>
              <a:gd name="adj4" fmla="val 70273"/>
            </a:avLst>
          </a:pr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p>
            <a:pPr eaLnBrk="0" fontAlgn="base" hangingPunct="0"/>
            <a:r>
              <a:rPr lang="en-US" altLang="zh-CN" sz="28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《</a:t>
            </a:r>
            <a:r>
              <a:rPr lang="zh-CN" altLang="en-US" sz="28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礼记</a:t>
            </a:r>
            <a:r>
              <a:rPr lang="en-US" altLang="zh-CN" sz="28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》</a:t>
            </a:r>
            <a:r>
              <a:rPr lang="zh-CN" altLang="en-US" sz="28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：</a:t>
            </a:r>
            <a:r>
              <a:rPr lang="zh-CN" altLang="en-US" sz="2800" b="1" u="sng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敬业</a:t>
            </a:r>
            <a:r>
              <a:rPr lang="zh-CN" altLang="en-US" sz="28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乐群</a:t>
            </a:r>
            <a:endParaRPr lang="zh-CN" altLang="en-US" sz="2800" b="1" strike="noStrike" noProof="1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latin typeface="Verdana" panose="020B0604030504040204" pitchFamily="34" charset="0"/>
              <a:ea typeface="楷体_GB2312" pitchFamily="49" charset="-122"/>
            </a:endParaRPr>
          </a:p>
          <a:p>
            <a:pPr eaLnBrk="0" fontAlgn="base" hangingPunct="0"/>
            <a:r>
              <a:rPr lang="en-US" altLang="zh-CN" sz="28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《</a:t>
            </a:r>
            <a:r>
              <a:rPr lang="zh-CN" altLang="en-US" sz="28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老子</a:t>
            </a:r>
            <a:r>
              <a:rPr lang="en-US" altLang="zh-CN" sz="28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》</a:t>
            </a:r>
            <a:r>
              <a:rPr lang="zh-CN" altLang="en-US" sz="28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：安其居，</a:t>
            </a:r>
            <a:r>
              <a:rPr lang="zh-CN" altLang="en-US" sz="2800" b="1" u="sng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乐</a:t>
            </a:r>
            <a:r>
              <a:rPr lang="zh-CN" altLang="en-US" sz="28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其</a:t>
            </a:r>
            <a:r>
              <a:rPr lang="zh-CN" altLang="en-US" sz="2800" b="1" u="sng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业</a:t>
            </a:r>
            <a:endParaRPr lang="zh-CN" altLang="en-US" sz="2800" b="1" u="sng" strike="noStrike" noProof="1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latin typeface="Verdana" panose="020B0604030504040204" pitchFamily="34" charset="0"/>
              <a:ea typeface="楷体_GB2312" pitchFamily="49" charset="-122"/>
            </a:endParaRPr>
          </a:p>
        </p:txBody>
      </p:sp>
      <p:sp>
        <p:nvSpPr>
          <p:cNvPr id="24582" name="文本框 24581"/>
          <p:cNvSpPr txBox="1"/>
          <p:nvPr/>
        </p:nvSpPr>
        <p:spPr>
          <a:xfrm>
            <a:off x="7967057" y="1268648"/>
            <a:ext cx="2160987" cy="2245360"/>
          </a:xfrm>
          <a:prstGeom prst="rect">
            <a:avLst/>
          </a:prstGeom>
          <a:noFill/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eaLnBrk="0" hangingPunct="0"/>
            <a:r>
              <a:rPr lang="zh-CN" altLang="en-US" sz="28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我确信“敬业乐业”四个字，是人类生活的不二法门。</a:t>
            </a:r>
            <a:endParaRPr lang="zh-CN" altLang="en-US" sz="2800" b="1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62" name="矩形 24582"/>
          <p:cNvSpPr/>
          <p:nvPr/>
        </p:nvSpPr>
        <p:spPr>
          <a:xfrm>
            <a:off x="1990601" y="3645575"/>
            <a:ext cx="8281933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latin typeface="宋体" panose="02010600030101010101" pitchFamily="2" charset="-122"/>
              </a:rPr>
              <a:t>2.</a:t>
            </a:r>
            <a:r>
              <a:rPr lang="zh-CN" altLang="en-US" sz="3600" b="1">
                <a:latin typeface="华文新魏" panose="02010800040101010101" pitchFamily="2" charset="-122"/>
                <a:ea typeface="华文新魏" panose="02010800040101010101" pitchFamily="2" charset="-122"/>
              </a:rPr>
              <a:t>围绕这个观点，作者先后谈论了哪些问题</a:t>
            </a:r>
            <a:r>
              <a:rPr lang="en-US" altLang="zh-CN" sz="3600" b="1">
                <a:latin typeface="华文新魏" panose="02010800040101010101" pitchFamily="2" charset="-122"/>
                <a:ea typeface="华文新魏" panose="02010800040101010101" pitchFamily="2" charset="-122"/>
              </a:rPr>
              <a:t>?</a:t>
            </a:r>
            <a:endParaRPr lang="en-US" altLang="zh-CN" sz="3600" b="1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4584" name="矩形 24583"/>
          <p:cNvSpPr/>
          <p:nvPr/>
        </p:nvSpPr>
        <p:spPr>
          <a:xfrm>
            <a:off x="3329305" y="4199255"/>
            <a:ext cx="834009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/>
            <a:r>
              <a:rPr lang="zh-CN" altLang="en-US" sz="36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6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2-5</a:t>
            </a:r>
            <a:r>
              <a:rPr lang="zh-CN" altLang="en-US" sz="36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）有业</a:t>
            </a:r>
            <a:r>
              <a:rPr lang="en-US" altLang="zh-CN" sz="36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;</a:t>
            </a:r>
            <a:r>
              <a:rPr lang="zh-CN" altLang="en-US" sz="36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6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6-7</a:t>
            </a:r>
            <a:r>
              <a:rPr lang="zh-CN" altLang="en-US" sz="36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）敬业</a:t>
            </a:r>
            <a:r>
              <a:rPr lang="en-US" altLang="zh-CN" sz="36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;</a:t>
            </a:r>
            <a:r>
              <a:rPr lang="zh-CN" altLang="en-US" sz="36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6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8</a:t>
            </a:r>
            <a:r>
              <a:rPr lang="zh-CN" altLang="en-US" sz="36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）乐业。</a:t>
            </a:r>
            <a:endParaRPr lang="zh-CN" altLang="en-US" sz="3600" b="1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64" name="矩形 24584"/>
          <p:cNvSpPr/>
          <p:nvPr/>
        </p:nvSpPr>
        <p:spPr>
          <a:xfrm>
            <a:off x="1990601" y="5014253"/>
            <a:ext cx="7562662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3600" b="1">
                <a:latin typeface="宋体" panose="02010600030101010101" pitchFamily="2" charset="-122"/>
              </a:rPr>
              <a:t>3.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</a:rPr>
              <a:t>你认为这几个问题的关系怎样</a:t>
            </a:r>
            <a:r>
              <a:rPr lang="en-US" altLang="zh-CN" sz="3600" b="1">
                <a:latin typeface="宋体" panose="02010600030101010101" pitchFamily="2" charset="-122"/>
              </a:rPr>
              <a:t>?</a:t>
            </a:r>
            <a:endParaRPr lang="en-US" altLang="zh-CN" sz="3600" b="1">
              <a:latin typeface="宋体" panose="02010600030101010101" pitchFamily="2" charset="-122"/>
            </a:endParaRPr>
          </a:p>
        </p:txBody>
      </p:sp>
      <p:sp>
        <p:nvSpPr>
          <p:cNvPr id="24586" name="矩形 24585"/>
          <p:cNvSpPr/>
          <p:nvPr/>
        </p:nvSpPr>
        <p:spPr>
          <a:xfrm>
            <a:off x="7103297" y="1268648"/>
            <a:ext cx="792309" cy="2305477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 eaLnBrk="0" hangingPunct="0"/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9466" name="矩形 24586"/>
          <p:cNvSpPr/>
          <p:nvPr/>
        </p:nvSpPr>
        <p:spPr>
          <a:xfrm rot="5400000">
            <a:off x="6542805" y="2189568"/>
            <a:ext cx="1867246" cy="457285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中心论点</a:t>
            </a:r>
            <a:endParaRPr lang="zh-CN" altLang="en-US" sz="3600" b="1">
              <a:ln w="9525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4588" name="矩形 24587"/>
          <p:cNvSpPr/>
          <p:nvPr/>
        </p:nvSpPr>
        <p:spPr>
          <a:xfrm>
            <a:off x="1990725" y="5735320"/>
            <a:ext cx="882269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/>
            <a:r>
              <a:rPr lang="zh-CN" altLang="en-US" sz="32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有业是前提</a:t>
            </a:r>
            <a:r>
              <a:rPr lang="en-US" altLang="zh-CN" sz="32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;</a:t>
            </a:r>
            <a:r>
              <a:rPr lang="zh-CN" altLang="en-US" sz="32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敬业是基础</a:t>
            </a:r>
            <a:r>
              <a:rPr lang="en-US" altLang="zh-CN" sz="32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;</a:t>
            </a:r>
            <a:r>
              <a:rPr lang="zh-CN" altLang="en-US" sz="32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乐业才是最高境界。</a:t>
            </a:r>
            <a:endParaRPr lang="zh-CN" altLang="en-US" sz="3200" b="1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4589" name="椭圆 24588"/>
          <p:cNvSpPr/>
          <p:nvPr/>
        </p:nvSpPr>
        <p:spPr>
          <a:xfrm>
            <a:off x="6149949" y="2273100"/>
            <a:ext cx="504918" cy="431880"/>
          </a:xfrm>
          <a:prstGeom prst="ellipse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algn="ctr" eaLnBrk="0" hangingPunct="0"/>
            <a:r>
              <a:rPr lang="en-US" altLang="zh-CN" sz="2800" b="1">
                <a:latin typeface="Verdana" panose="020B0604030504040204" pitchFamily="34" charset="0"/>
              </a:rPr>
              <a:t>1</a:t>
            </a:r>
            <a:endParaRPr lang="en-US" altLang="zh-CN" sz="2800" b="1">
              <a:latin typeface="Verdana" panose="020B060403050404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564255" y="146050"/>
            <a:ext cx="5060950" cy="706755"/>
          </a:xfrm>
          <a:prstGeom prst="rect">
            <a:avLst/>
          </a:prstGeom>
          <a:noFill/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>
            <a:spAutoFit/>
          </a:bodyPr>
          <a:p>
            <a:r>
              <a:rPr lang="zh-CN" altLang="en-US" sz="4000" b="1"/>
              <a:t>阅读课文，整体感知</a:t>
            </a:r>
            <a:endParaRPr lang="zh-CN" altLang="en-US" sz="4000" b="1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 bldLvl="0" animBg="1"/>
      <p:bldP spid="24582" grpId="0" bldLvl="0" animBg="1"/>
      <p:bldP spid="24584" grpId="0"/>
      <p:bldP spid="24586" grpId="0" bldLvl="0" animBg="1"/>
      <p:bldP spid="24588" grpId="0"/>
      <p:bldP spid="24589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9" name="矩形 26628"/>
          <p:cNvSpPr/>
          <p:nvPr/>
        </p:nvSpPr>
        <p:spPr>
          <a:xfrm>
            <a:off x="249921" y="1797432"/>
            <a:ext cx="1008250" cy="2665907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 eaLnBrk="0" hangingPunct="0"/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1509" name="矩形 26629"/>
          <p:cNvSpPr/>
          <p:nvPr/>
        </p:nvSpPr>
        <p:spPr>
          <a:xfrm rot="5400000">
            <a:off x="-349612" y="2842193"/>
            <a:ext cx="2011735" cy="57637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中心论点</a:t>
            </a:r>
            <a:endParaRPr lang="zh-CN" altLang="en-US" sz="3600" b="1">
              <a:ln w="9525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631" name="文本框 26630"/>
          <p:cNvSpPr txBox="1"/>
          <p:nvPr/>
        </p:nvSpPr>
        <p:spPr>
          <a:xfrm>
            <a:off x="6239230" y="1829222"/>
            <a:ext cx="5185735" cy="2306955"/>
          </a:xfrm>
          <a:prstGeom prst="rect">
            <a:avLst/>
          </a:prstGeom>
          <a:noFill/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eaLnBrk="0" hangingPunct="0"/>
            <a:r>
              <a:rPr lang="zh-CN" altLang="en-US" sz="48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我确信“敬业乐业”四个字，是人类生活的不二法门。</a:t>
            </a:r>
            <a:endParaRPr lang="zh-CN" altLang="en-US" sz="4800" b="1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6632" name="直接连接符 26631"/>
          <p:cNvSpPr/>
          <p:nvPr/>
        </p:nvSpPr>
        <p:spPr>
          <a:xfrm flipH="1">
            <a:off x="6042474" y="4112500"/>
            <a:ext cx="1152738" cy="649408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6633" name="直接连接符 26632"/>
          <p:cNvSpPr/>
          <p:nvPr/>
        </p:nvSpPr>
        <p:spPr>
          <a:xfrm>
            <a:off x="8416132" y="4148695"/>
            <a:ext cx="0" cy="504918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6634" name="直接连接符 26633"/>
          <p:cNvSpPr/>
          <p:nvPr/>
        </p:nvSpPr>
        <p:spPr>
          <a:xfrm>
            <a:off x="9112531" y="4148695"/>
            <a:ext cx="1152738" cy="57637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6635" name="矩形 26634"/>
          <p:cNvSpPr/>
          <p:nvPr/>
        </p:nvSpPr>
        <p:spPr>
          <a:xfrm>
            <a:off x="5481979" y="4928608"/>
            <a:ext cx="1225777" cy="64782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D6009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要有业</a:t>
            </a:r>
            <a:endParaRPr lang="zh-CN" altLang="en-US" sz="3600" b="1">
              <a:ln w="9525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D60093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636" name="矩形 26635"/>
          <p:cNvSpPr/>
          <p:nvPr/>
        </p:nvSpPr>
        <p:spPr>
          <a:xfrm>
            <a:off x="7886754" y="4869553"/>
            <a:ext cx="1225777" cy="64782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D6009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要敬业</a:t>
            </a:r>
            <a:endParaRPr lang="zh-CN" altLang="en-US" sz="3600" b="1">
              <a:ln w="9525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D60093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637" name="矩形 26636"/>
          <p:cNvSpPr/>
          <p:nvPr/>
        </p:nvSpPr>
        <p:spPr>
          <a:xfrm>
            <a:off x="9991781" y="4869553"/>
            <a:ext cx="1225777" cy="64782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D6009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要乐业</a:t>
            </a:r>
            <a:endParaRPr lang="zh-CN" altLang="en-US" sz="3600" b="1">
              <a:ln w="9525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D60093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638" name="矩形 26637"/>
          <p:cNvSpPr/>
          <p:nvPr/>
        </p:nvSpPr>
        <p:spPr>
          <a:xfrm>
            <a:off x="5059969" y="5827888"/>
            <a:ext cx="1648130" cy="45728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（2-5）</a:t>
            </a:r>
            <a:endParaRPr lang="zh-CN" altLang="en-US" sz="3600" b="1"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639" name="矩形 26638"/>
          <p:cNvSpPr/>
          <p:nvPr/>
        </p:nvSpPr>
        <p:spPr>
          <a:xfrm>
            <a:off x="7592074" y="5827888"/>
            <a:ext cx="1648130" cy="45728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（6-7）</a:t>
            </a:r>
            <a:endParaRPr lang="zh-CN" altLang="en-US" sz="3600" b="1"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640" name="矩形 26639"/>
          <p:cNvSpPr/>
          <p:nvPr/>
        </p:nvSpPr>
        <p:spPr>
          <a:xfrm>
            <a:off x="9956221" y="5827888"/>
            <a:ext cx="1297228" cy="45728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（8）</a:t>
            </a:r>
            <a:endParaRPr lang="zh-CN" altLang="en-US" sz="3600" b="1"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641" name="矩形 26640"/>
          <p:cNvSpPr/>
          <p:nvPr/>
        </p:nvSpPr>
        <p:spPr>
          <a:xfrm>
            <a:off x="2146300" y="4798060"/>
            <a:ext cx="2458720" cy="839470"/>
          </a:xfrm>
          <a:prstGeom prst="rect">
            <a:avLst/>
          </a:prstGeom>
          <a:solidFill>
            <a:srgbClr val="D60093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6642" name="矩形 26641"/>
          <p:cNvSpPr/>
          <p:nvPr/>
        </p:nvSpPr>
        <p:spPr>
          <a:xfrm>
            <a:off x="2329815" y="4798060"/>
            <a:ext cx="2091055" cy="660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Autofit/>
          </a:bodyPr>
          <a:p>
            <a:pPr algn="ctr"/>
            <a:r>
              <a:rPr lang="zh-CN" altLang="en-US" sz="6000" b="1">
                <a:ln w="9525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hlinkClick r:id="rId1" action="ppaction://hlinksldjump"/>
              </a:rPr>
              <a:t>分论点</a:t>
            </a:r>
            <a:endParaRPr lang="zh-CN" altLang="en-US" sz="6000" b="1">
              <a:ln w="9525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146300" y="43180"/>
            <a:ext cx="8413750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 b="1"/>
              <a:t>1</a:t>
            </a:r>
            <a:r>
              <a:rPr lang="zh-CN" altLang="en-US" sz="3200" b="1"/>
              <a:t>、找出本文的中心论点。</a:t>
            </a:r>
            <a:endParaRPr lang="zh-CN" altLang="en-US" sz="3200" b="1"/>
          </a:p>
          <a:p>
            <a:r>
              <a:rPr lang="en-US" altLang="zh-CN" sz="3200" b="1"/>
              <a:t>2</a:t>
            </a:r>
            <a:r>
              <a:rPr lang="zh-CN" altLang="en-US" sz="3200" b="1"/>
              <a:t>、围绕这个论点作者先后谈论了哪些问题？</a:t>
            </a:r>
            <a:endParaRPr lang="zh-CN" altLang="en-US" sz="3200" b="1"/>
          </a:p>
          <a:p>
            <a:r>
              <a:rPr lang="zh-CN" altLang="en-US" sz="3200" b="1"/>
              <a:t>    </a:t>
            </a:r>
            <a:r>
              <a:rPr lang="zh-CN" altLang="en-US" sz="4000" b="1"/>
              <a:t>书中勾画</a:t>
            </a:r>
            <a:endParaRPr lang="zh-CN" altLang="en-US" sz="4000"/>
          </a:p>
          <a:p>
            <a:endParaRPr lang="zh-CN" altLang="en-US" sz="4000"/>
          </a:p>
        </p:txBody>
      </p:sp>
      <p:sp>
        <p:nvSpPr>
          <p:cNvPr id="24581" name="右箭头标注 24580"/>
          <p:cNvSpPr/>
          <p:nvPr/>
        </p:nvSpPr>
        <p:spPr>
          <a:xfrm>
            <a:off x="1458595" y="2125028"/>
            <a:ext cx="4924425" cy="1383664"/>
          </a:xfrm>
          <a:prstGeom prst="rightArrowCallout">
            <a:avLst>
              <a:gd name="adj1" fmla="val 6883"/>
              <a:gd name="adj2" fmla="val 17026"/>
              <a:gd name="adj3" fmla="val 24323"/>
              <a:gd name="adj4" fmla="val 70273"/>
            </a:avLst>
          </a:pr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p>
            <a:pPr eaLnBrk="0" fontAlgn="base" hangingPunct="0"/>
            <a:r>
              <a:rPr lang="en-US" altLang="zh-CN" sz="28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《</a:t>
            </a:r>
            <a:r>
              <a:rPr lang="zh-CN" altLang="en-US" sz="28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礼记</a:t>
            </a:r>
            <a:r>
              <a:rPr lang="en-US" altLang="zh-CN" sz="28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》</a:t>
            </a:r>
            <a:r>
              <a:rPr lang="zh-CN" altLang="en-US" sz="28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：</a:t>
            </a:r>
            <a:r>
              <a:rPr lang="zh-CN" altLang="en-US" sz="2800" b="1" u="sng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敬业</a:t>
            </a:r>
            <a:r>
              <a:rPr lang="zh-CN" altLang="en-US" sz="28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乐群</a:t>
            </a:r>
            <a:endParaRPr lang="zh-CN" altLang="en-US" sz="2800" b="1" strike="noStrike" noProof="1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latin typeface="Verdana" panose="020B0604030504040204" pitchFamily="34" charset="0"/>
              <a:ea typeface="楷体_GB2312" pitchFamily="49" charset="-122"/>
            </a:endParaRPr>
          </a:p>
          <a:p>
            <a:pPr eaLnBrk="0" fontAlgn="base" hangingPunct="0"/>
            <a:r>
              <a:rPr lang="en-US" altLang="zh-CN" sz="28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《</a:t>
            </a:r>
            <a:r>
              <a:rPr lang="zh-CN" altLang="en-US" sz="28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老子</a:t>
            </a:r>
            <a:r>
              <a:rPr lang="en-US" altLang="zh-CN" sz="28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》</a:t>
            </a:r>
            <a:r>
              <a:rPr lang="zh-CN" altLang="en-US" sz="28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：安其居，</a:t>
            </a:r>
            <a:r>
              <a:rPr lang="zh-CN" altLang="en-US" sz="2800" b="1" u="sng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乐</a:t>
            </a:r>
            <a:r>
              <a:rPr lang="zh-CN" altLang="en-US" sz="28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其</a:t>
            </a:r>
            <a:r>
              <a:rPr lang="zh-CN" altLang="en-US" sz="2800" b="1" u="sng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楷体_GB2312" pitchFamily="49" charset="-122"/>
                <a:cs typeface="+mn-cs"/>
              </a:rPr>
              <a:t>业</a:t>
            </a:r>
            <a:endParaRPr lang="zh-CN" altLang="en-US" sz="2800" b="1" u="sng" strike="noStrike" noProof="1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latin typeface="Verdana" panose="020B0604030504040204" pitchFamily="34" charset="0"/>
              <a:ea typeface="楷体_GB2312" pitchFamily="49" charset="-122"/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26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26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6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26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0" dur="500"/>
                                        <p:tgtEl>
                                          <p:spTgt spid="26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8" dur="500"/>
                                        <p:tgtEl>
                                          <p:spTgt spid="26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1" dur="500"/>
                                        <p:tgtEl>
                                          <p:spTgt spid="26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 bldLvl="0" animBg="1"/>
      <p:bldP spid="26631" grpId="0" bldLvl="0" animBg="1"/>
      <p:bldP spid="24581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矩形 27650"/>
          <p:cNvSpPr/>
          <p:nvPr/>
        </p:nvSpPr>
        <p:spPr>
          <a:xfrm>
            <a:off x="266065" y="118110"/>
            <a:ext cx="5878195" cy="648335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/>
            <a:r>
              <a:rPr lang="zh-CN" altLang="en-US" sz="60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幼圆" panose="02010509060101010101" charset="-122"/>
                <a:ea typeface="幼圆" panose="02010509060101010101" charset="-122"/>
              </a:rPr>
              <a:t>读第二部分，分析论据和论证方法：</a:t>
            </a:r>
            <a:endParaRPr lang="zh-CN" altLang="en-US" sz="6000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幼圆" panose="02010509060101010101" charset="-122"/>
              <a:ea typeface="幼圆" panose="02010509060101010101" charset="-122"/>
            </a:endParaRPr>
          </a:p>
        </p:txBody>
      </p:sp>
      <p:sp>
        <p:nvSpPr>
          <p:cNvPr id="22531" name="矩形 27651"/>
          <p:cNvSpPr/>
          <p:nvPr/>
        </p:nvSpPr>
        <p:spPr>
          <a:xfrm>
            <a:off x="4510429" y="908218"/>
            <a:ext cx="1873597" cy="66052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要有业</a:t>
            </a:r>
            <a:endParaRPr lang="zh-CN" altLang="en-US" sz="3600" b="1"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2532" name="矩形 27652"/>
          <p:cNvSpPr/>
          <p:nvPr/>
        </p:nvSpPr>
        <p:spPr>
          <a:xfrm>
            <a:off x="6671310" y="1052830"/>
            <a:ext cx="180975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（2-5）</a:t>
            </a:r>
            <a:endParaRPr lang="zh-CN" altLang="en-US" sz="3600" b="1">
              <a:ln w="9525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2533" name="矩形 27653"/>
          <p:cNvSpPr/>
          <p:nvPr/>
        </p:nvSpPr>
        <p:spPr>
          <a:xfrm>
            <a:off x="1990601" y="1629077"/>
            <a:ext cx="8281933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宋体" panose="02010600030101010101" pitchFamily="2" charset="-122"/>
              </a:rPr>
              <a:t>1.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作者为何提出“</a:t>
            </a:r>
            <a:r>
              <a:rPr lang="zh-CN" altLang="en-US" sz="2800" b="1" u="sng">
                <a:latin typeface="宋体" panose="02010600030101010101" pitchFamily="2" charset="-122"/>
                <a:ea typeface="宋体" panose="02010600030101010101" pitchFamily="2" charset="-122"/>
              </a:rPr>
              <a:t>有业之必要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r>
              <a:rPr lang="en-US" altLang="zh-CN" sz="2800" b="1">
                <a:latin typeface="宋体" panose="02010600030101010101" pitchFamily="2" charset="-122"/>
              </a:rPr>
              <a:t>?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为了证明这点，作者运用了哪些</a:t>
            </a:r>
            <a:r>
              <a:rPr lang="zh-CN" altLang="en-US" sz="2800" b="1" u="sng">
                <a:latin typeface="宋体" panose="02010600030101010101" pitchFamily="2" charset="-122"/>
                <a:ea typeface="宋体" panose="02010600030101010101" pitchFamily="2" charset="-122"/>
              </a:rPr>
              <a:t>论据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？用了哪些</a:t>
            </a:r>
            <a:r>
              <a:rPr lang="zh-CN" altLang="en-US" sz="2800" b="1" u="sng">
                <a:latin typeface="宋体" panose="02010600030101010101" pitchFamily="2" charset="-122"/>
                <a:ea typeface="宋体" panose="02010600030101010101" pitchFamily="2" charset="-122"/>
              </a:rPr>
              <a:t>论证方法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来阐明</a:t>
            </a:r>
            <a:r>
              <a:rPr lang="en-US" altLang="zh-CN" sz="2800" b="1">
                <a:latin typeface="宋体" panose="02010600030101010101" pitchFamily="2" charset="-122"/>
              </a:rPr>
              <a:t>?</a:t>
            </a:r>
            <a:endParaRPr lang="en-US" altLang="zh-CN" sz="2800" b="1">
              <a:latin typeface="宋体" panose="02010600030101010101" pitchFamily="2" charset="-122"/>
            </a:endParaRPr>
          </a:p>
        </p:txBody>
      </p:sp>
      <p:sp>
        <p:nvSpPr>
          <p:cNvPr id="22552" name="直接连接符 27672"/>
          <p:cNvSpPr/>
          <p:nvPr/>
        </p:nvSpPr>
        <p:spPr>
          <a:xfrm>
            <a:off x="1846111" y="2637326"/>
            <a:ext cx="8497873" cy="0"/>
          </a:xfrm>
          <a:prstGeom prst="line">
            <a:avLst/>
          </a:prstGeom>
          <a:ln w="63500" cap="flat" cmpd="sng">
            <a:solidFill>
              <a:srgbClr val="00CC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" name="文本框 1"/>
          <p:cNvSpPr txBox="1"/>
          <p:nvPr/>
        </p:nvSpPr>
        <p:spPr>
          <a:xfrm>
            <a:off x="154305" y="3088005"/>
            <a:ext cx="11954510" cy="35382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/>
              <a:t>          </a:t>
            </a:r>
            <a:r>
              <a:rPr lang="zh-CN" altLang="en-US" sz="2800" b="1"/>
              <a:t>论点                            内容                          论据                               论证方法</a:t>
            </a:r>
            <a:endParaRPr lang="zh-CN" altLang="en-US" sz="2800" b="1"/>
          </a:p>
          <a:p>
            <a:r>
              <a:rPr lang="zh-CN" altLang="en-US" sz="2800" b="1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  <a:sym typeface="+mn-ea"/>
              </a:rPr>
              <a:t>有业之必要                                 </a:t>
            </a:r>
            <a:endParaRPr lang="zh-CN" altLang="en-US" sz="2800" b="1">
              <a:solidFill>
                <a:srgbClr val="0000FF"/>
              </a:solidFill>
              <a:latin typeface="Verdana" panose="020B0604030504040204" pitchFamily="34" charset="0"/>
              <a:ea typeface="宋体" panose="02010600030101010101" pitchFamily="2" charset="-122"/>
              <a:sym typeface="+mn-ea"/>
            </a:endParaRPr>
          </a:p>
          <a:p>
            <a:r>
              <a:rPr lang="zh-CN" altLang="en-US" sz="2800" b="1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  <a:sym typeface="+mn-ea"/>
              </a:rPr>
              <a:t>                                                 举例百丈禅师的故事      举例论证</a:t>
            </a:r>
            <a:endParaRPr lang="zh-CN" altLang="en-US" sz="2800" b="1">
              <a:solidFill>
                <a:srgbClr val="0000FF"/>
              </a:solidFill>
              <a:latin typeface="Verdana" panose="020B0604030504040204" pitchFamily="34" charset="0"/>
              <a:ea typeface="宋体" panose="02010600030101010101" pitchFamily="2" charset="-122"/>
              <a:sym typeface="+mn-ea"/>
            </a:endParaRPr>
          </a:p>
          <a:p>
            <a:r>
              <a:rPr lang="zh-CN" altLang="en-US" sz="2800" b="1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  <a:sym typeface="+mn-ea"/>
              </a:rPr>
              <a:t>                                                                                  比喻论证</a:t>
            </a:r>
            <a:endParaRPr lang="zh-CN" altLang="en-US" sz="2800" b="1">
              <a:solidFill>
                <a:srgbClr val="0000FF"/>
              </a:solidFill>
              <a:latin typeface="Verdana" panose="020B0604030504040204" pitchFamily="34" charset="0"/>
              <a:ea typeface="宋体" panose="02010600030101010101" pitchFamily="2" charset="-122"/>
              <a:sym typeface="+mn-ea"/>
            </a:endParaRPr>
          </a:p>
          <a:p>
            <a:endParaRPr lang="zh-CN" altLang="en-US" sz="2800" b="1">
              <a:solidFill>
                <a:srgbClr val="0000FF"/>
              </a:solidFill>
              <a:latin typeface="Verdana" panose="020B0604030504040204" pitchFamily="34" charset="0"/>
              <a:ea typeface="宋体" panose="02010600030101010101" pitchFamily="2" charset="-122"/>
              <a:sym typeface="+mn-ea"/>
            </a:endParaRPr>
          </a:p>
          <a:p>
            <a:r>
              <a:rPr lang="zh-CN" altLang="en-US" sz="2800" b="1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  <a:sym typeface="+mn-ea"/>
              </a:rPr>
              <a:t>    比喻论证 ，把没有职业的懒人比作社会的蛀米虫和盗贼，体现了没有职业的人对社会的危害，从而证明有业的必要性。文章通俗易懂、易于理解。                                                                    </a:t>
            </a:r>
            <a:endParaRPr lang="zh-CN" altLang="en-US" sz="2800" b="1"/>
          </a:p>
          <a:p>
            <a:endParaRPr lang="zh-CN" altLang="en-US" sz="2800" b="1"/>
          </a:p>
        </p:txBody>
      </p:sp>
      <p:sp>
        <p:nvSpPr>
          <p:cNvPr id="3" name="文本框 2"/>
          <p:cNvSpPr txBox="1"/>
          <p:nvPr/>
        </p:nvSpPr>
        <p:spPr>
          <a:xfrm>
            <a:off x="2626360" y="3618230"/>
            <a:ext cx="3757930" cy="95313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zh-CN" altLang="en-US" sz="2800" b="1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  <a:sym typeface="+mn-ea"/>
              </a:rPr>
              <a:t>人人都要有正当职业，</a:t>
            </a:r>
            <a:endParaRPr lang="zh-CN" altLang="en-US" sz="2800" b="1">
              <a:solidFill>
                <a:srgbClr val="0000FF"/>
              </a:solidFill>
              <a:latin typeface="Verdana" panose="020B0604030504040204" pitchFamily="34" charset="0"/>
              <a:ea typeface="宋体" panose="02010600030101010101" pitchFamily="2" charset="-122"/>
              <a:sym typeface="+mn-ea"/>
            </a:endParaRPr>
          </a:p>
          <a:p>
            <a:pPr algn="l"/>
            <a:r>
              <a:rPr lang="zh-CN" altLang="en-US" sz="2800" b="1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  <a:sym typeface="+mn-ea"/>
              </a:rPr>
              <a:t>人人都要不断地劳作</a:t>
            </a:r>
            <a:endParaRPr lang="zh-CN" altLang="en-US" sz="2800" b="1">
              <a:solidFill>
                <a:srgbClr val="0000FF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384290" y="3614420"/>
            <a:ext cx="283972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800" b="1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  <a:sym typeface="+mn-ea"/>
              </a:rPr>
              <a:t>引用孔子的话 </a:t>
            </a:r>
            <a:r>
              <a:rPr lang="zh-CN" altLang="en-US" b="1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  <a:sym typeface="+mn-ea"/>
              </a:rPr>
              <a:t>     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0130790" y="3614420"/>
            <a:ext cx="161290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800" b="1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  <a:sym typeface="+mn-ea"/>
              </a:rPr>
              <a:t>道理论证</a:t>
            </a:r>
            <a:endParaRPr lang="zh-CN" altLang="en-US" sz="2800" b="1">
              <a:solidFill>
                <a:srgbClr val="0000FF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矩形 28674"/>
          <p:cNvSpPr/>
          <p:nvPr/>
        </p:nvSpPr>
        <p:spPr>
          <a:xfrm>
            <a:off x="4942520" y="476338"/>
            <a:ext cx="1873597" cy="57637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0000" lnSpcReduction="10000"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要敬业</a:t>
            </a:r>
            <a:endParaRPr lang="zh-CN" altLang="en-US" sz="3600" b="1"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3555" name="矩形 28675"/>
          <p:cNvSpPr/>
          <p:nvPr/>
        </p:nvSpPr>
        <p:spPr>
          <a:xfrm>
            <a:off x="6879022" y="476338"/>
            <a:ext cx="1648130" cy="45728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（6-7）</a:t>
            </a:r>
            <a:endParaRPr lang="zh-CN" altLang="en-US" sz="3600" b="1">
              <a:ln w="9525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3556" name="文本框 28676"/>
          <p:cNvSpPr txBox="1"/>
          <p:nvPr/>
        </p:nvSpPr>
        <p:spPr>
          <a:xfrm>
            <a:off x="2062051" y="981257"/>
            <a:ext cx="8247002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latin typeface="宋体" panose="02010600030101010101" pitchFamily="2" charset="-122"/>
              </a:rPr>
              <a:t>2.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作者在论述“敬业”的必要性时，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hlinkClick r:id="rId1" action="ppaction://hlinksldjump"/>
              </a:rPr>
              <a:t>逐层提出了哪些问题？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运用了哪些论据？采用怎样的论证方法？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78" name="文本框 28677"/>
          <p:cNvSpPr txBox="1"/>
          <p:nvPr/>
        </p:nvSpPr>
        <p:spPr>
          <a:xfrm>
            <a:off x="1846111" y="1916468"/>
            <a:ext cx="3745607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008000"/>
                </a:solidFill>
                <a:latin typeface="宋体" panose="02010600030101010101" pitchFamily="2" charset="-122"/>
              </a:rPr>
              <a:t>(1)</a:t>
            </a:r>
            <a:r>
              <a:rPr lang="zh-CN" altLang="en-US" sz="2800" b="1">
                <a:solidFill>
                  <a:srgbClr val="008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什么叫敬业？</a:t>
            </a:r>
            <a:endParaRPr lang="zh-CN" altLang="en-US" sz="2800" b="1">
              <a:solidFill>
                <a:srgbClr val="008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79" name="文本框 28678"/>
          <p:cNvSpPr txBox="1"/>
          <p:nvPr/>
        </p:nvSpPr>
        <p:spPr>
          <a:xfrm>
            <a:off x="1773072" y="3285146"/>
            <a:ext cx="362017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008000"/>
                </a:solidFill>
                <a:latin typeface="宋体" panose="02010600030101010101" pitchFamily="2" charset="-122"/>
              </a:rPr>
              <a:t>(2)</a:t>
            </a:r>
            <a:r>
              <a:rPr lang="zh-CN" altLang="en-US" sz="2800" b="1">
                <a:solidFill>
                  <a:srgbClr val="008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为什么要敬业？</a:t>
            </a:r>
            <a:endParaRPr lang="zh-CN" altLang="en-US" sz="2800" b="1">
              <a:solidFill>
                <a:srgbClr val="008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80" name="文本框 28679"/>
          <p:cNvSpPr txBox="1"/>
          <p:nvPr/>
        </p:nvSpPr>
        <p:spPr>
          <a:xfrm>
            <a:off x="1773072" y="4725275"/>
            <a:ext cx="405205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008000"/>
                </a:solidFill>
                <a:latin typeface="宋体" panose="02010600030101010101" pitchFamily="2" charset="-122"/>
              </a:rPr>
              <a:t>(3)</a:t>
            </a:r>
            <a:r>
              <a:rPr lang="zh-CN" altLang="en-US" sz="2800" b="1">
                <a:solidFill>
                  <a:srgbClr val="008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怎样才能做到敬业？</a:t>
            </a:r>
            <a:endParaRPr lang="zh-CN" altLang="en-US" sz="2800" b="1">
              <a:solidFill>
                <a:srgbClr val="008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83" name="文本框 28682"/>
          <p:cNvSpPr txBox="1"/>
          <p:nvPr/>
        </p:nvSpPr>
        <p:spPr>
          <a:xfrm>
            <a:off x="2638421" y="2492837"/>
            <a:ext cx="674018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引用</a:t>
            </a:r>
            <a:r>
              <a:rPr lang="zh-CN" altLang="en-US"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做</a:t>
            </a:r>
            <a:r>
              <a:rPr lang="zh-CN" altLang="en-US"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论据。</a:t>
            </a:r>
            <a:endParaRPr lang="zh-CN" altLang="en-US" sz="28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84" name="矩形 28683"/>
          <p:cNvSpPr/>
          <p:nvPr/>
        </p:nvSpPr>
        <p:spPr>
          <a:xfrm>
            <a:off x="3646669" y="2421386"/>
            <a:ext cx="161290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朱子的话</a:t>
            </a:r>
            <a:endParaRPr lang="zh-CN" altLang="en-US" sz="28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85" name="直接连接符 28684"/>
          <p:cNvSpPr/>
          <p:nvPr/>
        </p:nvSpPr>
        <p:spPr>
          <a:xfrm>
            <a:off x="2493931" y="2421386"/>
            <a:ext cx="0" cy="720858"/>
          </a:xfrm>
          <a:prstGeom prst="line">
            <a:avLst/>
          </a:prstGeom>
          <a:ln w="41275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8686" name="直接连接符 28685"/>
          <p:cNvSpPr/>
          <p:nvPr/>
        </p:nvSpPr>
        <p:spPr>
          <a:xfrm>
            <a:off x="2493931" y="3790065"/>
            <a:ext cx="0" cy="863760"/>
          </a:xfrm>
          <a:prstGeom prst="line">
            <a:avLst/>
          </a:prstGeom>
          <a:ln w="41275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8687" name="矩形 28686"/>
          <p:cNvSpPr/>
          <p:nvPr/>
        </p:nvSpPr>
        <p:spPr>
          <a:xfrm>
            <a:off x="5879108" y="2421386"/>
            <a:ext cx="100031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道理</a:t>
            </a:r>
            <a:endParaRPr lang="zh-CN" altLang="en-US" sz="28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88" name="文本框 28687"/>
          <p:cNvSpPr txBox="1"/>
          <p:nvPr/>
        </p:nvSpPr>
        <p:spPr>
          <a:xfrm>
            <a:off x="2598416" y="4006005"/>
            <a:ext cx="7561075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列举</a:t>
            </a:r>
            <a:r>
              <a:rPr lang="zh-CN" altLang="en-US"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           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作</a:t>
            </a:r>
            <a:r>
              <a:rPr lang="zh-CN" altLang="en-US"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论据。</a:t>
            </a:r>
            <a:endParaRPr lang="zh-CN" altLang="en-US" sz="28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89" name="矩形 28688"/>
          <p:cNvSpPr/>
          <p:nvPr/>
        </p:nvSpPr>
        <p:spPr>
          <a:xfrm>
            <a:off x="3495526" y="3961210"/>
            <a:ext cx="375793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当总统当车夫两个职业</a:t>
            </a:r>
            <a:endParaRPr lang="zh-CN" altLang="en-US" sz="28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90" name="矩形 28689"/>
          <p:cNvSpPr/>
          <p:nvPr/>
        </p:nvSpPr>
        <p:spPr>
          <a:xfrm>
            <a:off x="8111546" y="4006295"/>
            <a:ext cx="89789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事实</a:t>
            </a:r>
            <a:endParaRPr lang="zh-CN" altLang="en-US" sz="28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92" name="文本框 28691"/>
          <p:cNvSpPr txBox="1"/>
          <p:nvPr/>
        </p:nvSpPr>
        <p:spPr>
          <a:xfrm>
            <a:off x="1846111" y="5806563"/>
            <a:ext cx="8264468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引用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</a:rPr>
              <a:t>______________________</a:t>
            </a:r>
            <a:r>
              <a:rPr lang="en-US" altLang="zh-CN" sz="2400" b="1" u="sng">
                <a:solidFill>
                  <a:srgbClr val="FF0000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做</a:t>
            </a:r>
            <a:r>
              <a:rPr lang="zh-CN" altLang="en-US" sz="24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论据。</a:t>
            </a:r>
            <a:endParaRPr lang="zh-CN" altLang="en-US" sz="24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93" name="文本框 28692"/>
          <p:cNvSpPr txBox="1"/>
          <p:nvPr/>
        </p:nvSpPr>
        <p:spPr>
          <a:xfrm>
            <a:off x="1846111" y="5230193"/>
            <a:ext cx="8426423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列举</a:t>
            </a:r>
            <a:r>
              <a:rPr lang="zh-CN" altLang="en-US" sz="24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                        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作</a:t>
            </a:r>
            <a:r>
              <a:rPr lang="zh-CN" altLang="en-US" sz="24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论据。</a:t>
            </a:r>
            <a:endParaRPr lang="zh-CN" altLang="en-US" sz="24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94" name="矩形 28693"/>
          <p:cNvSpPr/>
          <p:nvPr/>
        </p:nvSpPr>
        <p:spPr>
          <a:xfrm>
            <a:off x="2638421" y="5230193"/>
            <a:ext cx="5473125" cy="3987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sz="20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佝偻丈人承蜩、木匠、政治家、挑粪工、军人</a:t>
            </a:r>
            <a:endParaRPr lang="zh-CN" altLang="en-US" sz="20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95" name="矩形 28694"/>
          <p:cNvSpPr/>
          <p:nvPr/>
        </p:nvSpPr>
        <p:spPr>
          <a:xfrm>
            <a:off x="8150626" y="5107295"/>
            <a:ext cx="89789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事实</a:t>
            </a:r>
            <a:endParaRPr lang="zh-CN" altLang="en-US" sz="28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8696" name="矩形 28695"/>
          <p:cNvSpPr/>
          <p:nvPr/>
        </p:nvSpPr>
        <p:spPr>
          <a:xfrm>
            <a:off x="2565382" y="5735112"/>
            <a:ext cx="385572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2400" b="1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曾文正、</a:t>
            </a:r>
            <a:r>
              <a:rPr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庄子、孔子的名言</a:t>
            </a:r>
            <a:endParaRPr lang="zh-CN" altLang="en-US" sz="24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8697" name="矩形 28696"/>
          <p:cNvSpPr/>
          <p:nvPr/>
        </p:nvSpPr>
        <p:spPr>
          <a:xfrm>
            <a:off x="6958807" y="5744623"/>
            <a:ext cx="89789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道理</a:t>
            </a:r>
            <a:endParaRPr lang="zh-CN" altLang="en-US" sz="28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3578" name="直接连接符 28698"/>
          <p:cNvSpPr/>
          <p:nvPr/>
        </p:nvSpPr>
        <p:spPr>
          <a:xfrm>
            <a:off x="1846111" y="1916468"/>
            <a:ext cx="8497873" cy="0"/>
          </a:xfrm>
          <a:prstGeom prst="line">
            <a:avLst/>
          </a:prstGeom>
          <a:ln w="63500" cap="flat" cmpd="sng">
            <a:solidFill>
              <a:srgbClr val="00CC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8700" name="矩形 28699"/>
          <p:cNvSpPr/>
          <p:nvPr/>
        </p:nvSpPr>
        <p:spPr>
          <a:xfrm>
            <a:off x="9983579" y="4065270"/>
            <a:ext cx="1829139" cy="31438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/>
            <a:r>
              <a:rPr lang="zh-CN" altLang="en-US" sz="2400" b="1">
                <a:ln w="9525" cap="flat" cmpd="sng">
                  <a:solidFill>
                    <a:srgbClr val="FF00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（举例论证）</a:t>
            </a:r>
            <a:endParaRPr lang="zh-CN" altLang="en-US" sz="2400" b="1">
              <a:ln w="9525" cap="flat" cmpd="sng">
                <a:solidFill>
                  <a:srgbClr val="FF00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701" name="矩形 28700"/>
          <p:cNvSpPr/>
          <p:nvPr/>
        </p:nvSpPr>
        <p:spPr>
          <a:xfrm>
            <a:off x="7895606" y="2565875"/>
            <a:ext cx="1829139" cy="31438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/>
            <a:r>
              <a:rPr lang="zh-CN" altLang="en-US" sz="2400" b="1">
                <a:ln w="9525" cap="flat" cmpd="sng">
                  <a:solidFill>
                    <a:srgbClr val="FF00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（道理论证）</a:t>
            </a:r>
            <a:endParaRPr lang="zh-CN" altLang="en-US" sz="2400" b="1">
              <a:ln w="9525" cap="flat" cmpd="sng">
                <a:solidFill>
                  <a:srgbClr val="FF00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702" name="矩形 28701"/>
          <p:cNvSpPr/>
          <p:nvPr/>
        </p:nvSpPr>
        <p:spPr>
          <a:xfrm>
            <a:off x="2638425" y="6266815"/>
            <a:ext cx="4615180" cy="43370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lnSpcReduction="10000"/>
          </a:bodyPr>
          <a:p>
            <a:pPr algn="ctr"/>
            <a:r>
              <a:rPr lang="zh-CN" altLang="en-US" sz="2400" b="1">
                <a:ln w="9525" cap="flat" cmpd="sng">
                  <a:solidFill>
                    <a:srgbClr val="FF00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（举例论证、道理论证）</a:t>
            </a:r>
            <a:endParaRPr lang="zh-CN" altLang="en-US" sz="2400" b="1">
              <a:ln w="9525" cap="flat" cmpd="sng">
                <a:solidFill>
                  <a:srgbClr val="FF00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2530" name="矩形 27650"/>
          <p:cNvSpPr/>
          <p:nvPr/>
        </p:nvSpPr>
        <p:spPr>
          <a:xfrm>
            <a:off x="78105" y="118110"/>
            <a:ext cx="4288155" cy="549910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40000"/>
          </a:bodyPr>
          <a:p>
            <a:pPr algn="ctr"/>
            <a:r>
              <a:rPr lang="zh-CN" altLang="en-US" sz="60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幼圆" panose="02010509060101010101" charset="-122"/>
                <a:ea typeface="幼圆" panose="02010509060101010101" charset="-122"/>
              </a:rPr>
              <a:t>再读第三部分，分析论据和论证方法：</a:t>
            </a:r>
            <a:endParaRPr lang="zh-CN" altLang="en-US" sz="6000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幼圆" panose="02010509060101010101" charset="-122"/>
              <a:ea typeface="幼圆" panose="020105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513580" y="1899285"/>
            <a:ext cx="57588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（忠于、专一于一件事）</a:t>
            </a:r>
            <a:endParaRPr lang="zh-CN" altLang="en-US" sz="2800" b="1"/>
          </a:p>
        </p:txBody>
      </p:sp>
      <p:sp>
        <p:nvSpPr>
          <p:cNvPr id="4" name="文本框 3"/>
          <p:cNvSpPr txBox="1"/>
          <p:nvPr/>
        </p:nvSpPr>
        <p:spPr>
          <a:xfrm>
            <a:off x="4829175" y="3268345"/>
            <a:ext cx="41211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（凡事可敬，职业神圣）</a:t>
            </a:r>
            <a:endParaRPr lang="zh-CN" altLang="en-US" sz="2800" b="1"/>
          </a:p>
        </p:txBody>
      </p:sp>
      <p:sp>
        <p:nvSpPr>
          <p:cNvPr id="5" name="文本框 4"/>
          <p:cNvSpPr txBox="1"/>
          <p:nvPr/>
        </p:nvSpPr>
        <p:spPr>
          <a:xfrm>
            <a:off x="5628640" y="4653915"/>
            <a:ext cx="25228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（忠实）</a:t>
            </a:r>
            <a:endParaRPr lang="zh-CN" altLang="en-US" sz="2800" b="1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6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6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86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8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8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6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86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6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6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86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86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86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86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8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8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86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86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8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86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86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86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86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86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86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86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86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28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28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8" grpId="0"/>
      <p:bldP spid="28679" grpId="0"/>
      <p:bldP spid="28680" grpId="0"/>
      <p:bldP spid="3" grpId="0"/>
      <p:bldP spid="4" grpId="0"/>
      <p:bldP spid="5" grpId="0"/>
      <p:bldP spid="28684" grpId="0"/>
      <p:bldP spid="28687" grpId="0"/>
      <p:bldP spid="28701" grpId="0"/>
      <p:bldP spid="28689" grpId="0"/>
      <p:bldP spid="28690" grpId="0"/>
      <p:bldP spid="28700" grpId="0"/>
      <p:bldP spid="28694" grpId="0"/>
      <p:bldP spid="28695" grpId="0"/>
      <p:bldP spid="28696" grpId="0"/>
      <p:bldP spid="28697" grpId="0"/>
      <p:bldP spid="2870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矩形 31746"/>
          <p:cNvSpPr/>
          <p:nvPr/>
        </p:nvSpPr>
        <p:spPr>
          <a:xfrm>
            <a:off x="5015214" y="476338"/>
            <a:ext cx="1873597" cy="66052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要乐业</a:t>
            </a:r>
            <a:endParaRPr lang="zh-CN" altLang="en-US" sz="3600" b="1"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627" name="矩形 31747"/>
          <p:cNvSpPr/>
          <p:nvPr/>
        </p:nvSpPr>
        <p:spPr>
          <a:xfrm>
            <a:off x="7030139" y="577952"/>
            <a:ext cx="1297227" cy="45728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（8）</a:t>
            </a:r>
            <a:endParaRPr lang="zh-CN" altLang="en-US" sz="3600" b="1">
              <a:ln w="9525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628" name="文本框 31748"/>
          <p:cNvSpPr txBox="1"/>
          <p:nvPr/>
        </p:nvSpPr>
        <p:spPr>
          <a:xfrm>
            <a:off x="1917562" y="1125746"/>
            <a:ext cx="7346722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3600" b="1">
                <a:latin typeface="宋体" panose="02010600030101010101" pitchFamily="2" charset="-122"/>
              </a:rPr>
              <a:t>3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</a:rPr>
              <a:t>、作者是怎样论述“乐业”的？</a:t>
            </a:r>
            <a:endParaRPr lang="zh-CN" altLang="en-US" sz="36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1757" name="矩形 31756"/>
          <p:cNvSpPr/>
          <p:nvPr/>
        </p:nvSpPr>
        <p:spPr>
          <a:xfrm>
            <a:off x="4478773" y="4010158"/>
            <a:ext cx="2225040" cy="706755"/>
          </a:xfrm>
          <a:prstGeom prst="rect">
            <a:avLst/>
          </a:prstGeom>
          <a:noFill/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4000" b="1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四点原因</a:t>
            </a:r>
            <a:endParaRPr lang="zh-CN" altLang="en-US" sz="4000" b="1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1758" name="直接连接符 31757"/>
          <p:cNvSpPr/>
          <p:nvPr/>
        </p:nvSpPr>
        <p:spPr>
          <a:xfrm>
            <a:off x="5590540" y="3121025"/>
            <a:ext cx="635" cy="889000"/>
          </a:xfrm>
          <a:prstGeom prst="line">
            <a:avLst/>
          </a:prstGeom>
          <a:ln w="41275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31759" name="文本框 31758"/>
          <p:cNvSpPr txBox="1"/>
          <p:nvPr/>
        </p:nvSpPr>
        <p:spPr>
          <a:xfrm>
            <a:off x="2062051" y="5014253"/>
            <a:ext cx="467423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3200" b="1">
                <a:solidFill>
                  <a:srgbClr val="D60093"/>
                </a:solidFill>
                <a:latin typeface="Verdana" panose="020B0604030504040204" pitchFamily="34" charset="0"/>
                <a:ea typeface="方正启体简体" pitchFamily="65" charset="-122"/>
              </a:rPr>
              <a:t>变化、进展，最为有味；</a:t>
            </a:r>
            <a:endParaRPr lang="zh-CN" altLang="en-US" sz="3200" b="1">
              <a:solidFill>
                <a:srgbClr val="D60093"/>
              </a:solidFill>
              <a:latin typeface="Verdana" panose="020B0604030504040204" pitchFamily="34" charset="0"/>
              <a:ea typeface="方正启体简体" pitchFamily="65" charset="-122"/>
            </a:endParaRPr>
          </a:p>
        </p:txBody>
      </p:sp>
      <p:sp>
        <p:nvSpPr>
          <p:cNvPr id="31760" name="文本框 31759"/>
          <p:cNvSpPr txBox="1"/>
          <p:nvPr/>
        </p:nvSpPr>
        <p:spPr>
          <a:xfrm>
            <a:off x="6239537" y="5014253"/>
            <a:ext cx="426593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3200" b="1">
                <a:solidFill>
                  <a:srgbClr val="D60093"/>
                </a:solidFill>
                <a:latin typeface="Verdana" panose="020B0604030504040204" pitchFamily="34" charset="0"/>
                <a:ea typeface="方正启体简体" pitchFamily="65" charset="-122"/>
              </a:rPr>
              <a:t>奋斗前去，加增快乐；</a:t>
            </a:r>
            <a:endParaRPr lang="zh-CN" altLang="en-US" sz="3200" b="1">
              <a:solidFill>
                <a:srgbClr val="D60093"/>
              </a:solidFill>
              <a:latin typeface="Verdana" panose="020B0604030504040204" pitchFamily="34" charset="0"/>
              <a:ea typeface="方正启体简体" pitchFamily="65" charset="-122"/>
            </a:endParaRPr>
          </a:p>
        </p:txBody>
      </p:sp>
      <p:sp>
        <p:nvSpPr>
          <p:cNvPr id="31761" name="文本框 31760"/>
          <p:cNvSpPr txBox="1"/>
          <p:nvPr/>
        </p:nvSpPr>
        <p:spPr>
          <a:xfrm>
            <a:off x="2133502" y="5662073"/>
            <a:ext cx="426593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3200" b="1">
                <a:solidFill>
                  <a:srgbClr val="D60093"/>
                </a:solidFill>
                <a:latin typeface="Verdana" panose="020B0604030504040204" pitchFamily="34" charset="0"/>
                <a:ea typeface="方正启体简体" pitchFamily="65" charset="-122"/>
              </a:rPr>
              <a:t>比较骈进，竞胜而乐；</a:t>
            </a:r>
            <a:endParaRPr lang="zh-CN" altLang="en-US" sz="3200" b="1">
              <a:solidFill>
                <a:srgbClr val="D60093"/>
              </a:solidFill>
              <a:latin typeface="Verdana" panose="020B0604030504040204" pitchFamily="34" charset="0"/>
              <a:ea typeface="方正启体简体" pitchFamily="65" charset="-122"/>
            </a:endParaRPr>
          </a:p>
        </p:txBody>
      </p:sp>
      <p:sp>
        <p:nvSpPr>
          <p:cNvPr id="31762" name="文本框 31761"/>
          <p:cNvSpPr txBox="1"/>
          <p:nvPr/>
        </p:nvSpPr>
        <p:spPr>
          <a:xfrm>
            <a:off x="6247476" y="5639844"/>
            <a:ext cx="426593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3200" b="1">
                <a:solidFill>
                  <a:srgbClr val="D60093"/>
                </a:solidFill>
                <a:latin typeface="Verdana" panose="020B0604030504040204" pitchFamily="34" charset="0"/>
                <a:ea typeface="方正启体简体" pitchFamily="65" charset="-122"/>
              </a:rPr>
              <a:t>杜绝妄想，省却闲愁。</a:t>
            </a:r>
            <a:endParaRPr lang="zh-CN" altLang="en-US" sz="3200" b="1">
              <a:solidFill>
                <a:srgbClr val="D60093"/>
              </a:solidFill>
              <a:latin typeface="Verdana" panose="020B0604030504040204" pitchFamily="34" charset="0"/>
              <a:ea typeface="方正启体简体" pitchFamily="65" charset="-122"/>
            </a:endParaRPr>
          </a:p>
        </p:txBody>
      </p:sp>
      <p:sp>
        <p:nvSpPr>
          <p:cNvPr id="22530" name="矩形 27650"/>
          <p:cNvSpPr/>
          <p:nvPr/>
        </p:nvSpPr>
        <p:spPr>
          <a:xfrm>
            <a:off x="78105" y="118110"/>
            <a:ext cx="4288155" cy="549910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50000"/>
          </a:bodyPr>
          <a:p>
            <a:pPr algn="ctr"/>
            <a:r>
              <a:rPr lang="zh-CN" altLang="en-US" sz="60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幼圆" panose="02010509060101010101" charset="-122"/>
                <a:ea typeface="幼圆" panose="02010509060101010101" charset="-122"/>
              </a:rPr>
              <a:t>再读第四部分，分析论据和论证方法：</a:t>
            </a:r>
            <a:endParaRPr lang="zh-CN" altLang="en-US" sz="6000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幼圆" panose="02010509060101010101" charset="-122"/>
              <a:ea typeface="幼圆" panose="020105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420620" y="1798955"/>
            <a:ext cx="7063105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00B0F0"/>
                </a:solidFill>
              </a:rPr>
              <a:t>批驳</a:t>
            </a:r>
            <a:r>
              <a:rPr lang="en-US" altLang="zh-CN" sz="4000" b="1">
                <a:solidFill>
                  <a:srgbClr val="00B0F0"/>
                </a:solidFill>
              </a:rPr>
              <a:t>“</a:t>
            </a:r>
            <a:r>
              <a:rPr lang="zh-CN" altLang="en-US" sz="4000" b="1">
                <a:solidFill>
                  <a:srgbClr val="00B0F0"/>
                </a:solidFill>
              </a:rPr>
              <a:t>做工好苦呀</a:t>
            </a:r>
            <a:r>
              <a:rPr lang="en-US" altLang="zh-CN" sz="4000" b="1">
                <a:solidFill>
                  <a:srgbClr val="00B0F0"/>
                </a:solidFill>
              </a:rPr>
              <a:t>”</a:t>
            </a:r>
            <a:endParaRPr lang="en-US" altLang="zh-CN" sz="4000" b="1">
              <a:solidFill>
                <a:srgbClr val="00B0F0"/>
              </a:solidFill>
            </a:endParaRPr>
          </a:p>
          <a:p>
            <a:r>
              <a:rPr lang="zh-CN" altLang="en-US" sz="4000" b="1">
                <a:solidFill>
                  <a:srgbClr val="00B0F0"/>
                </a:solidFill>
              </a:rPr>
              <a:t>凡职业都是有趣味的</a:t>
            </a:r>
            <a:endParaRPr lang="zh-CN" altLang="en-US" sz="4000" b="1">
              <a:solidFill>
                <a:srgbClr val="00B0F0"/>
              </a:solidFill>
            </a:endParaRPr>
          </a:p>
        </p:txBody>
      </p:sp>
      <p:sp>
        <p:nvSpPr>
          <p:cNvPr id="28701" name="矩形 28700"/>
          <p:cNvSpPr/>
          <p:nvPr/>
        </p:nvSpPr>
        <p:spPr>
          <a:xfrm>
            <a:off x="7642860" y="2980690"/>
            <a:ext cx="3860800" cy="116903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2400" b="1">
                <a:ln w="9525" cap="flat" cmpd="sng">
                  <a:solidFill>
                    <a:srgbClr val="FF00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论据：引用孔子语</a:t>
            </a:r>
            <a:endParaRPr lang="zh-CN" altLang="en-US" sz="2400" b="1">
              <a:ln w="9525" cap="flat" cmpd="sng">
                <a:solidFill>
                  <a:srgbClr val="FF00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zh-CN" altLang="en-US" sz="2400" b="1">
                <a:ln w="9525" cap="flat" cmpd="sng">
                  <a:solidFill>
                    <a:srgbClr val="FF00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论证方法：道理论证</a:t>
            </a:r>
            <a:endParaRPr lang="zh-CN" altLang="en-US" sz="2400" b="1">
              <a:ln w="9525" cap="flat" cmpd="sng">
                <a:solidFill>
                  <a:srgbClr val="FF00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1757" grpId="0" animBg="1"/>
      <p:bldP spid="31759" grpId="0"/>
      <p:bldP spid="31760" grpId="0"/>
      <p:bldP spid="31761" grpId="0"/>
      <p:bldP spid="31762" grpId="0"/>
      <p:bldP spid="2870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矩形 32770"/>
          <p:cNvSpPr/>
          <p:nvPr/>
        </p:nvSpPr>
        <p:spPr>
          <a:xfrm>
            <a:off x="3070300" y="476338"/>
            <a:ext cx="3890095" cy="86534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第五部分：总结全文</a:t>
            </a:r>
            <a:endParaRPr lang="zh-CN" altLang="en-US" sz="3600" b="1"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51" name="矩形 32771"/>
          <p:cNvSpPr/>
          <p:nvPr/>
        </p:nvSpPr>
        <p:spPr>
          <a:xfrm>
            <a:off x="7319237" y="765317"/>
            <a:ext cx="1297227" cy="45728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（9）</a:t>
            </a:r>
            <a:endParaRPr lang="zh-CN" altLang="en-US" sz="3600" b="1">
              <a:ln w="9525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52" name="矩形 32772"/>
          <p:cNvSpPr/>
          <p:nvPr/>
        </p:nvSpPr>
        <p:spPr>
          <a:xfrm>
            <a:off x="2925811" y="2133995"/>
            <a:ext cx="1441717" cy="71927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敬业</a:t>
            </a:r>
            <a:endParaRPr lang="zh-CN" altLang="en-US" sz="3600" b="1"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53" name="矩形 32773"/>
          <p:cNvSpPr/>
          <p:nvPr/>
        </p:nvSpPr>
        <p:spPr>
          <a:xfrm>
            <a:off x="2925811" y="3645575"/>
            <a:ext cx="1441717" cy="71927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乐业</a:t>
            </a:r>
            <a:endParaRPr lang="zh-CN" altLang="en-US" sz="3600" b="1"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54" name="矩形 32774"/>
          <p:cNvSpPr/>
          <p:nvPr/>
        </p:nvSpPr>
        <p:spPr>
          <a:xfrm rot="5400000">
            <a:off x="5290036" y="2934243"/>
            <a:ext cx="1114631" cy="805012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即是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55" name="直接连接符 32775"/>
          <p:cNvSpPr/>
          <p:nvPr/>
        </p:nvSpPr>
        <p:spPr>
          <a:xfrm>
            <a:off x="6958807" y="3069206"/>
            <a:ext cx="2592868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7656" name="直接连接符 32776"/>
          <p:cNvSpPr/>
          <p:nvPr/>
        </p:nvSpPr>
        <p:spPr>
          <a:xfrm>
            <a:off x="6958807" y="4293395"/>
            <a:ext cx="2592868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2778" name="矩形 32777"/>
          <p:cNvSpPr/>
          <p:nvPr/>
        </p:nvSpPr>
        <p:spPr>
          <a:xfrm>
            <a:off x="7103297" y="2133995"/>
            <a:ext cx="2232438" cy="71927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FF00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责任心</a:t>
            </a:r>
            <a:endParaRPr lang="zh-CN" altLang="en-US" sz="3600" b="1">
              <a:ln w="9525" cap="flat" cmpd="sng">
                <a:solidFill>
                  <a:srgbClr val="FF00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2779" name="矩形 32778"/>
          <p:cNvSpPr/>
          <p:nvPr/>
        </p:nvSpPr>
        <p:spPr>
          <a:xfrm>
            <a:off x="7103297" y="3429635"/>
            <a:ext cx="2232438" cy="71927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FF00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趣味</a:t>
            </a:r>
            <a:endParaRPr lang="zh-CN" altLang="en-US" sz="3600" b="1">
              <a:ln w="9525" cap="flat" cmpd="sng">
                <a:solidFill>
                  <a:srgbClr val="FF00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2780" name="矩形 32779"/>
          <p:cNvSpPr/>
          <p:nvPr/>
        </p:nvSpPr>
        <p:spPr>
          <a:xfrm>
            <a:off x="5807657" y="5735112"/>
            <a:ext cx="4104447" cy="81771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solidFill>
                  <a:srgbClr val="FFC000"/>
                </a:solidFill>
                <a:effectLst>
                  <a:outerShdw dist="35921" dir="2699999" algn="ctr" rotWithShape="0">
                    <a:srgbClr val="C0C0C0">
                      <a:alpha val="78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有业、敬业、乐业</a:t>
            </a:r>
            <a:endParaRPr lang="zh-CN" altLang="en-US" sz="3600" b="1">
              <a:solidFill>
                <a:srgbClr val="FFC000"/>
              </a:solidFill>
              <a:effectLst>
                <a:outerShdw dist="35921" dir="2699999" algn="ctr" rotWithShape="0">
                  <a:srgbClr val="C0C0C0">
                    <a:alpha val="78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60" name="矩形 32780"/>
          <p:cNvSpPr/>
          <p:nvPr/>
        </p:nvSpPr>
        <p:spPr>
          <a:xfrm>
            <a:off x="3070300" y="4869765"/>
            <a:ext cx="3888507" cy="57636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0000" lnSpcReduction="10000"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人类合理的生活？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61" name="直接连接符 32781"/>
          <p:cNvSpPr/>
          <p:nvPr/>
        </p:nvSpPr>
        <p:spPr>
          <a:xfrm>
            <a:off x="5879108" y="6598872"/>
            <a:ext cx="4032997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2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2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32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WordArt 2"/>
          <p:cNvSpPr>
            <a:spLocks noTextEdit="1"/>
          </p:cNvSpPr>
          <p:nvPr/>
        </p:nvSpPr>
        <p:spPr>
          <a:xfrm>
            <a:off x="1435911" y="-160655"/>
            <a:ext cx="5639844" cy="106699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48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华文行楷" panose="02010800040101010101" charset="-122"/>
                <a:ea typeface="华文行楷" panose="02010800040101010101" charset="-122"/>
              </a:rPr>
              <a:t>文章结构</a:t>
            </a:r>
            <a:endParaRPr lang="zh-CN" altLang="en-US" sz="4800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25603" name="Text Box 3"/>
          <p:cNvSpPr txBox="1"/>
          <p:nvPr/>
        </p:nvSpPr>
        <p:spPr>
          <a:xfrm>
            <a:off x="-29195" y="1590322"/>
            <a:ext cx="921385" cy="4572847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敬业与乐业</a:t>
            </a:r>
            <a:endParaRPr lang="zh-CN" altLang="en-US" sz="48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25604" name="AutoShape 4"/>
          <p:cNvSpPr/>
          <p:nvPr/>
        </p:nvSpPr>
        <p:spPr>
          <a:xfrm>
            <a:off x="892175" y="1295400"/>
            <a:ext cx="161925" cy="5400040"/>
          </a:xfrm>
          <a:prstGeom prst="leftBrace">
            <a:avLst>
              <a:gd name="adj1" fmla="val 116601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5605" name="Text Box 5"/>
          <p:cNvSpPr txBox="1"/>
          <p:nvPr/>
        </p:nvSpPr>
        <p:spPr>
          <a:xfrm>
            <a:off x="1039495" y="1033145"/>
            <a:ext cx="117157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提出问题</a:t>
            </a:r>
            <a:endParaRPr lang="zh-CN" altLang="en-US" sz="3200" b="1" dirty="0">
              <a:solidFill>
                <a:srgbClr val="FF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5606" name="Text Box 6"/>
          <p:cNvSpPr txBox="1"/>
          <p:nvPr/>
        </p:nvSpPr>
        <p:spPr>
          <a:xfrm>
            <a:off x="1039262" y="2826343"/>
            <a:ext cx="1143212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分析问题</a:t>
            </a:r>
            <a:endParaRPr lang="zh-CN" altLang="en-US" sz="3600" b="1" dirty="0">
              <a:solidFill>
                <a:srgbClr val="FF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5607" name="Text Box 7"/>
          <p:cNvSpPr txBox="1"/>
          <p:nvPr/>
        </p:nvSpPr>
        <p:spPr>
          <a:xfrm>
            <a:off x="951011" y="5496264"/>
            <a:ext cx="1143212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解决问题</a:t>
            </a:r>
            <a:endParaRPr lang="zh-CN" altLang="en-US" sz="3600" b="1" dirty="0">
              <a:solidFill>
                <a:srgbClr val="FF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5608" name="Text Box 8"/>
          <p:cNvSpPr txBox="1"/>
          <p:nvPr/>
        </p:nvSpPr>
        <p:spPr>
          <a:xfrm>
            <a:off x="1843948" y="1033413"/>
            <a:ext cx="1562389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（1）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10" name="Text Box 10"/>
          <p:cNvSpPr txBox="1"/>
          <p:nvPr/>
        </p:nvSpPr>
        <p:spPr>
          <a:xfrm>
            <a:off x="1666162" y="5988431"/>
            <a:ext cx="1918055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（9）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11" name="Text Box 11"/>
          <p:cNvSpPr txBox="1"/>
          <p:nvPr/>
        </p:nvSpPr>
        <p:spPr>
          <a:xfrm>
            <a:off x="3221990" y="1006475"/>
            <a:ext cx="642366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隶书" panose="02010509060101010101" pitchFamily="49" charset="-122"/>
              </a:rPr>
              <a:t>提出中心论点—敬业与乐业</a:t>
            </a:r>
            <a:endParaRPr lang="zh-CN" altLang="en-US" sz="32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25613" name="Text Box 13"/>
          <p:cNvSpPr txBox="1"/>
          <p:nvPr/>
        </p:nvSpPr>
        <p:spPr>
          <a:xfrm>
            <a:off x="2809240" y="5850255"/>
            <a:ext cx="6836410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Times New Roman" panose="02020603050405020304" pitchFamily="18" charset="0"/>
                <a:ea typeface="隶书" panose="02010509060101010101" pitchFamily="49" charset="-122"/>
              </a:rPr>
              <a:t>总结全文，勉励人敬业乐业</a:t>
            </a:r>
            <a:endParaRPr lang="zh-CN" altLang="en-US" sz="40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25614" name="Text Box 14"/>
          <p:cNvSpPr txBox="1"/>
          <p:nvPr/>
        </p:nvSpPr>
        <p:spPr>
          <a:xfrm>
            <a:off x="10668303" y="910858"/>
            <a:ext cx="990783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7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总</a:t>
            </a:r>
            <a:endParaRPr lang="zh-CN" altLang="en-US" sz="72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5615" name="Text Box 15"/>
          <p:cNvSpPr txBox="1"/>
          <p:nvPr/>
        </p:nvSpPr>
        <p:spPr>
          <a:xfrm>
            <a:off x="10743883" y="3046702"/>
            <a:ext cx="1143212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7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分</a:t>
            </a:r>
            <a:endParaRPr lang="zh-CN" altLang="en-US" sz="72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5616" name="Text Box 16"/>
          <p:cNvSpPr txBox="1"/>
          <p:nvPr/>
        </p:nvSpPr>
        <p:spPr>
          <a:xfrm>
            <a:off x="10668289" y="5357834"/>
            <a:ext cx="1295640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7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总</a:t>
            </a:r>
            <a:endParaRPr lang="zh-CN" altLang="en-US" sz="72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5617" name="Line 17"/>
          <p:cNvSpPr/>
          <p:nvPr/>
        </p:nvSpPr>
        <p:spPr>
          <a:xfrm flipH="1">
            <a:off x="1435735" y="2099310"/>
            <a:ext cx="635" cy="727710"/>
          </a:xfrm>
          <a:prstGeom prst="line">
            <a:avLst/>
          </a:prstGeom>
          <a:ln w="12065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5618" name="Line 18"/>
          <p:cNvSpPr/>
          <p:nvPr/>
        </p:nvSpPr>
        <p:spPr>
          <a:xfrm>
            <a:off x="1436370" y="4631690"/>
            <a:ext cx="635" cy="864870"/>
          </a:xfrm>
          <a:prstGeom prst="line">
            <a:avLst/>
          </a:prstGeom>
          <a:ln w="12065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5619" name="Line 19"/>
          <p:cNvSpPr/>
          <p:nvPr/>
        </p:nvSpPr>
        <p:spPr>
          <a:xfrm>
            <a:off x="11239500" y="1961515"/>
            <a:ext cx="635" cy="1085215"/>
          </a:xfrm>
          <a:prstGeom prst="line">
            <a:avLst/>
          </a:prstGeom>
          <a:ln w="12065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5620" name="Line 20"/>
          <p:cNvSpPr/>
          <p:nvPr/>
        </p:nvSpPr>
        <p:spPr>
          <a:xfrm>
            <a:off x="11160760" y="4229100"/>
            <a:ext cx="5080" cy="1129030"/>
          </a:xfrm>
          <a:prstGeom prst="line">
            <a:avLst/>
          </a:prstGeom>
          <a:ln w="12065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3" name="左大括号 2"/>
          <p:cNvSpPr/>
          <p:nvPr/>
        </p:nvSpPr>
        <p:spPr>
          <a:xfrm>
            <a:off x="2094230" y="1962150"/>
            <a:ext cx="359410" cy="3534410"/>
          </a:xfrm>
          <a:prstGeom prst="leftBrace">
            <a:avLst/>
          </a:prstGeom>
          <a:ln w="28575" cmpd="sng">
            <a:solidFill>
              <a:srgbClr val="FFC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273935" y="2109470"/>
            <a:ext cx="253936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 dirty="0">
                <a:latin typeface="Times New Roman" panose="02020603050405020304" pitchFamily="18" charset="0"/>
                <a:ea typeface="隶书" panose="02010509060101010101" pitchFamily="49" charset="-122"/>
              </a:rPr>
              <a:t>有业之必要</a:t>
            </a:r>
            <a:endParaRPr lang="zh-CN" altLang="en-US" sz="32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687570" y="1986280"/>
            <a:ext cx="560641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孔子的话</a:t>
            </a:r>
            <a:r>
              <a:rPr lang="zh-CN" altLang="en-US" sz="2400" b="1">
                <a:solidFill>
                  <a:srgbClr val="FF0000"/>
                </a:solidFill>
              </a:rPr>
              <a:t>（道理论证）</a:t>
            </a:r>
            <a:endParaRPr lang="zh-CN" altLang="en-US" sz="2400" b="1">
              <a:solidFill>
                <a:srgbClr val="FF0000"/>
              </a:solidFill>
            </a:endParaRPr>
          </a:p>
          <a:p>
            <a:r>
              <a:rPr lang="zh-CN" altLang="en-US" sz="2400" b="1"/>
              <a:t>百丈禅师的古故事</a:t>
            </a:r>
            <a:r>
              <a:rPr lang="zh-CN" altLang="en-US" sz="2400" b="1">
                <a:solidFill>
                  <a:srgbClr val="FF0000"/>
                </a:solidFill>
              </a:rPr>
              <a:t>（举例论证）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273935" y="3237230"/>
            <a:ext cx="17195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 dirty="0">
                <a:latin typeface="Times New Roman" panose="02020603050405020304" pitchFamily="18" charset="0"/>
                <a:ea typeface="隶书" panose="02010509060101010101" pitchFamily="49" charset="-122"/>
              </a:rPr>
              <a:t>要敬业</a:t>
            </a:r>
            <a:endParaRPr lang="zh-CN" altLang="en-US" sz="32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811905" y="2816225"/>
            <a:ext cx="784669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什么是敬业：：专一无杂念</a:t>
            </a:r>
            <a:r>
              <a:rPr lang="zh-CN" altLang="en-US" sz="2400" b="1">
                <a:solidFill>
                  <a:srgbClr val="FF0000"/>
                </a:solidFill>
              </a:rPr>
              <a:t>（引朱子语录，道理论证）</a:t>
            </a:r>
            <a:endParaRPr lang="zh-CN" altLang="en-US" sz="2400" b="1"/>
          </a:p>
          <a:p>
            <a:r>
              <a:rPr lang="zh-CN" altLang="en-US" sz="2400" b="1"/>
              <a:t>为什么要敬业：凡事可敬，职业神圣</a:t>
            </a:r>
            <a:r>
              <a:rPr lang="zh-CN" altLang="en-US" sz="2400" b="1">
                <a:solidFill>
                  <a:srgbClr val="FF0000"/>
                </a:solidFill>
              </a:rPr>
              <a:t>（举例论证）</a:t>
            </a:r>
            <a:endParaRPr lang="zh-CN" altLang="en-US" sz="2400" b="1">
              <a:solidFill>
                <a:srgbClr val="FF0000"/>
              </a:solidFill>
            </a:endParaRPr>
          </a:p>
          <a:p>
            <a:r>
              <a:rPr lang="zh-CN" altLang="en-US" sz="2400" b="1"/>
              <a:t>怎么做到敬业：忠实</a:t>
            </a:r>
            <a:endParaRPr lang="zh-CN" altLang="en-US" sz="2400" b="1"/>
          </a:p>
        </p:txBody>
      </p:sp>
      <p:sp>
        <p:nvSpPr>
          <p:cNvPr id="8" name="文本框 7"/>
          <p:cNvSpPr txBox="1"/>
          <p:nvPr/>
        </p:nvSpPr>
        <p:spPr>
          <a:xfrm>
            <a:off x="6944360" y="3575685"/>
            <a:ext cx="429514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FF0000"/>
                </a:solidFill>
              </a:rPr>
              <a:t>道理论证：引庄子语</a:t>
            </a:r>
            <a:endParaRPr lang="zh-CN" altLang="en-US" sz="2400" b="1">
              <a:solidFill>
                <a:srgbClr val="FF0000"/>
              </a:solidFill>
            </a:endParaRPr>
          </a:p>
          <a:p>
            <a:r>
              <a:rPr lang="zh-CN" altLang="en-US" sz="2400" b="1">
                <a:solidFill>
                  <a:srgbClr val="FF0000"/>
                </a:solidFill>
              </a:rPr>
              <a:t>举例论证（正）</a:t>
            </a:r>
            <a:endParaRPr lang="zh-CN" altLang="en-US" sz="2400" b="1">
              <a:solidFill>
                <a:srgbClr val="FF0000"/>
              </a:solidFill>
            </a:endParaRPr>
          </a:p>
          <a:p>
            <a:r>
              <a:rPr lang="zh-CN" altLang="en-US" sz="2400" b="1"/>
              <a:t>不敬业危害大（反）</a:t>
            </a:r>
            <a:endParaRPr lang="zh-CN" altLang="en-US" sz="2400" b="1"/>
          </a:p>
        </p:txBody>
      </p:sp>
      <p:sp>
        <p:nvSpPr>
          <p:cNvPr id="9" name="文本框 8"/>
          <p:cNvSpPr txBox="1"/>
          <p:nvPr/>
        </p:nvSpPr>
        <p:spPr>
          <a:xfrm>
            <a:off x="2211070" y="4774565"/>
            <a:ext cx="18732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3200" b="1" dirty="0">
                <a:latin typeface="Times New Roman" panose="02020603050405020304" pitchFamily="18" charset="0"/>
                <a:ea typeface="隶书" panose="02010509060101010101" pitchFamily="49" charset="-122"/>
              </a:rPr>
              <a:t>要乐业</a:t>
            </a:r>
            <a:endParaRPr lang="zh-CN" altLang="en-US" sz="32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623945" y="4666615"/>
            <a:ext cx="77343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批驳“做工好苦呀”</a:t>
            </a:r>
            <a:endParaRPr lang="zh-CN" altLang="en-US" sz="2400" b="1"/>
          </a:p>
          <a:p>
            <a:r>
              <a:rPr lang="zh-CN" altLang="en-US" sz="2400" b="1"/>
              <a:t>凡职业都是有趣味的以及原因</a:t>
            </a:r>
            <a:r>
              <a:rPr lang="zh-CN" altLang="en-US" sz="2400" b="1">
                <a:solidFill>
                  <a:srgbClr val="FF0000"/>
                </a:solidFill>
              </a:rPr>
              <a:t>（道理论证：引孔子语）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11" name="Text Box 8"/>
          <p:cNvSpPr txBox="1"/>
          <p:nvPr/>
        </p:nvSpPr>
        <p:spPr>
          <a:xfrm>
            <a:off x="648878" y="3929013"/>
            <a:ext cx="1562389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2-8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左大括号 11"/>
          <p:cNvSpPr/>
          <p:nvPr/>
        </p:nvSpPr>
        <p:spPr>
          <a:xfrm>
            <a:off x="4598035" y="1986280"/>
            <a:ext cx="89535" cy="790575"/>
          </a:xfrm>
          <a:prstGeom prst="leftBrace">
            <a:avLst/>
          </a:prstGeom>
          <a:ln w="28575" cmpd="sng">
            <a:solidFill>
              <a:srgbClr val="FFC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左大括号 12"/>
          <p:cNvSpPr/>
          <p:nvPr/>
        </p:nvSpPr>
        <p:spPr>
          <a:xfrm>
            <a:off x="3623945" y="2929255"/>
            <a:ext cx="86995" cy="972185"/>
          </a:xfrm>
          <a:prstGeom prst="leftBrace">
            <a:avLst/>
          </a:prstGeom>
          <a:ln w="28575" cmpd="sng">
            <a:solidFill>
              <a:srgbClr val="FFC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左大括号 13"/>
          <p:cNvSpPr/>
          <p:nvPr/>
        </p:nvSpPr>
        <p:spPr>
          <a:xfrm>
            <a:off x="3584575" y="4711065"/>
            <a:ext cx="107315" cy="647065"/>
          </a:xfrm>
          <a:prstGeom prst="leftBrace">
            <a:avLst/>
          </a:prstGeom>
          <a:ln w="28575" cmpd="sng">
            <a:solidFill>
              <a:srgbClr val="FFC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左大括号 14"/>
          <p:cNvSpPr/>
          <p:nvPr/>
        </p:nvSpPr>
        <p:spPr>
          <a:xfrm>
            <a:off x="6921500" y="3623945"/>
            <a:ext cx="75565" cy="1168400"/>
          </a:xfrm>
          <a:prstGeom prst="leftBrace">
            <a:avLst/>
          </a:prstGeom>
          <a:ln w="28575" cmpd="sng">
            <a:solidFill>
              <a:srgbClr val="FFC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6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6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25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25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25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25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256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256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25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25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25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25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 animBg="1"/>
      <p:bldP spid="25605" grpId="0"/>
      <p:bldP spid="25608" grpId="0"/>
      <p:bldP spid="25611" grpId="0"/>
      <p:bldP spid="25606" grpId="0"/>
      <p:bldP spid="11" grpId="0"/>
      <p:bldP spid="3" grpId="0" animBg="1"/>
      <p:bldP spid="4" grpId="0"/>
      <p:bldP spid="12" grpId="0" animBg="1"/>
      <p:bldP spid="5" grpId="0"/>
      <p:bldP spid="6" grpId="0"/>
      <p:bldP spid="13" grpId="0" animBg="1"/>
      <p:bldP spid="7" grpId="0"/>
      <p:bldP spid="15" grpId="0" animBg="1"/>
      <p:bldP spid="8" grpId="0"/>
      <p:bldP spid="9" grpId="0"/>
      <p:bldP spid="14" grpId="0" animBg="1"/>
      <p:bldP spid="10" grpId="0"/>
      <p:bldP spid="25607" grpId="0"/>
      <p:bldP spid="25610" grpId="0"/>
      <p:bldP spid="25613" grpId="0"/>
      <p:bldP spid="25614" grpId="0"/>
      <p:bldP spid="25615" grpId="0"/>
      <p:bldP spid="2561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62355" y="346710"/>
            <a:ext cx="70084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/>
              <a:t>揣摩下列语句，回答问题：</a:t>
            </a:r>
            <a:endParaRPr lang="zh-CN" altLang="en-US" sz="3600"/>
          </a:p>
        </p:txBody>
      </p:sp>
      <p:sp>
        <p:nvSpPr>
          <p:cNvPr id="5" name="文本框 4"/>
          <p:cNvSpPr txBox="1"/>
          <p:nvPr/>
        </p:nvSpPr>
        <p:spPr>
          <a:xfrm>
            <a:off x="309880" y="1069975"/>
            <a:ext cx="11570970" cy="56927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/>
              <a:t>1“</a:t>
            </a:r>
            <a:r>
              <a:rPr lang="zh-CN" altLang="en-US" sz="2800"/>
              <a:t>人类一面为生活而劳动，一面也是为劳动而生活</a:t>
            </a:r>
            <a:r>
              <a:rPr lang="en-US" altLang="zh-CN" sz="2800"/>
              <a:t>”</a:t>
            </a:r>
            <a:r>
              <a:rPr lang="zh-CN" altLang="en-US" sz="2800"/>
              <a:t>中</a:t>
            </a:r>
            <a:r>
              <a:rPr lang="en-US" altLang="zh-CN" sz="2800"/>
              <a:t>“</a:t>
            </a:r>
            <a:r>
              <a:rPr lang="zh-CN" altLang="en-US" sz="2800"/>
              <a:t>为劳动而生活</a:t>
            </a:r>
            <a:r>
              <a:rPr lang="en-US" altLang="zh-CN" sz="2800"/>
              <a:t>“</a:t>
            </a:r>
            <a:r>
              <a:rPr lang="zh-CN" altLang="en-US" sz="2800"/>
              <a:t>是什么意思？</a:t>
            </a:r>
            <a:endParaRPr lang="zh-CN" altLang="en-US" sz="2800"/>
          </a:p>
          <a:p>
            <a:r>
              <a:rPr lang="zh-CN" altLang="en-US" sz="2800"/>
              <a:t> </a:t>
            </a:r>
            <a:r>
              <a:rPr lang="zh-CN" altLang="en-US" sz="2800">
                <a:solidFill>
                  <a:srgbClr val="FF0000"/>
                </a:solidFill>
              </a:rPr>
              <a:t>    意思是在劳动中产生乐趣、价值，对生活产生意义，强调了劳动对人的重要性。</a:t>
            </a:r>
            <a:endParaRPr lang="zh-CN" altLang="en-US" sz="2800"/>
          </a:p>
          <a:p>
            <a:r>
              <a:rPr lang="en-US" altLang="zh-CN" sz="2800"/>
              <a:t>2</a:t>
            </a:r>
            <a:r>
              <a:rPr lang="zh-CN" altLang="en-US" sz="2800"/>
              <a:t>、</a:t>
            </a:r>
            <a:r>
              <a:rPr lang="en-US" altLang="zh-CN" sz="2800"/>
              <a:t>“</a:t>
            </a:r>
            <a:r>
              <a:rPr lang="zh-CN" altLang="en-US" sz="2800"/>
              <a:t>人类既不是上帝特地制来充当消化面包的机器，自然该各人因自己的地位和才力，认定一件事去做。</a:t>
            </a:r>
            <a:r>
              <a:rPr lang="en-US" altLang="zh-CN" sz="2800"/>
              <a:t>”“</a:t>
            </a:r>
            <a:r>
              <a:rPr lang="zh-CN" altLang="en-US" sz="2800"/>
              <a:t>消化面包的机器</a:t>
            </a:r>
            <a:r>
              <a:rPr lang="en-US" altLang="zh-CN" sz="2800"/>
              <a:t>”</a:t>
            </a:r>
            <a:r>
              <a:rPr lang="zh-CN" altLang="en-US" sz="2800"/>
              <a:t>是什么意思？</a:t>
            </a:r>
            <a:endParaRPr lang="zh-CN" altLang="en-US" sz="2800"/>
          </a:p>
          <a:p>
            <a:r>
              <a:rPr lang="zh-CN" altLang="en-US" sz="2800"/>
              <a:t>     </a:t>
            </a:r>
            <a:r>
              <a:rPr lang="zh-CN" altLang="en-US" sz="2800">
                <a:solidFill>
                  <a:srgbClr val="FF0000"/>
                </a:solidFill>
              </a:rPr>
              <a:t>比喻，说人不是消化面包的机器，指的是人活着不仅仅是为了吃饭、生活，还应该认定一件事情去做，创造价值。</a:t>
            </a:r>
            <a:endParaRPr lang="zh-CN" altLang="en-US" sz="2800">
              <a:solidFill>
                <a:srgbClr val="FF0000"/>
              </a:solidFill>
            </a:endParaRPr>
          </a:p>
          <a:p>
            <a:r>
              <a:rPr lang="en-US" altLang="zh-CN" sz="2800"/>
              <a:t>3</a:t>
            </a:r>
            <a:r>
              <a:rPr lang="zh-CN" altLang="en-US" sz="2800"/>
              <a:t>、</a:t>
            </a:r>
            <a:r>
              <a:rPr lang="en-US" altLang="zh-CN" sz="2800"/>
              <a:t>“</a:t>
            </a:r>
            <a:r>
              <a:rPr lang="zh-CN" altLang="en-US" sz="2800"/>
              <a:t>会打算盘的人，只有从劳苦中找出来快乐</a:t>
            </a:r>
            <a:r>
              <a:rPr lang="en-US" altLang="zh-CN" sz="2800"/>
              <a:t>”</a:t>
            </a:r>
            <a:r>
              <a:rPr lang="zh-CN" altLang="en-US" sz="2800"/>
              <a:t>中</a:t>
            </a:r>
            <a:r>
              <a:rPr lang="en-US" altLang="zh-CN" sz="2800"/>
              <a:t>“</a:t>
            </a:r>
            <a:r>
              <a:rPr lang="zh-CN" altLang="en-US" sz="2800"/>
              <a:t>会打算盘</a:t>
            </a:r>
            <a:r>
              <a:rPr lang="en-US" altLang="zh-CN" sz="2800"/>
              <a:t>”</a:t>
            </a:r>
            <a:r>
              <a:rPr lang="zh-CN" altLang="en-US" sz="2800"/>
              <a:t>怎么理解？这句话中包含怎样的苦乐观？</a:t>
            </a:r>
            <a:endParaRPr lang="zh-CN" altLang="en-US" sz="2800"/>
          </a:p>
          <a:p>
            <a:r>
              <a:rPr lang="zh-CN" altLang="en-US" sz="2800"/>
              <a:t>   </a:t>
            </a:r>
            <a:r>
              <a:rPr lang="zh-CN" altLang="en-US" sz="2800">
                <a:solidFill>
                  <a:srgbClr val="FF0000"/>
                </a:solidFill>
              </a:rPr>
              <a:t>  “会打算盘的人”指的是会思考、聪明的人。</a:t>
            </a:r>
            <a:endParaRPr lang="zh-CN" altLang="en-US" sz="2800">
              <a:solidFill>
                <a:srgbClr val="FF0000"/>
              </a:solidFill>
            </a:endParaRPr>
          </a:p>
          <a:p>
            <a:r>
              <a:rPr lang="zh-CN" altLang="en-US" sz="2800">
                <a:solidFill>
                  <a:srgbClr val="FF0000"/>
                </a:solidFill>
              </a:rPr>
              <a:t>      苦乐观：一是劳苦总是免不掉的，二是劳苦中也有快乐，三是从劳苦中找到快乐，四是劳苦中的快乐才是真快乐。</a:t>
            </a:r>
            <a:endParaRPr lang="zh-CN" altLang="en-US" sz="28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5" name="文本框 33794"/>
          <p:cNvSpPr txBox="1"/>
          <p:nvPr/>
        </p:nvSpPr>
        <p:spPr>
          <a:xfrm>
            <a:off x="2854360" y="549377"/>
            <a:ext cx="6935484" cy="9220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5400" b="1">
                <a:solidFill>
                  <a:srgbClr val="FF0000"/>
                </a:solidFill>
                <a:latin typeface="Verdana" panose="020B0604030504040204" pitchFamily="34" charset="0"/>
                <a:ea typeface="隶书" panose="02010509060101010101" pitchFamily="49" charset="-122"/>
              </a:rPr>
              <a:t>有业 </a:t>
            </a:r>
            <a:r>
              <a:rPr lang="en-US" altLang="zh-CN" sz="5400" b="1">
                <a:solidFill>
                  <a:srgbClr val="FF0000"/>
                </a:solidFill>
                <a:latin typeface="Verdana" panose="020B0604030504040204" pitchFamily="34" charset="0"/>
                <a:ea typeface="隶书" panose="02010509060101010101" pitchFamily="49" charset="-122"/>
              </a:rPr>
              <a:t>— </a:t>
            </a:r>
            <a:r>
              <a:rPr lang="zh-CN" altLang="en-US" sz="5400" b="1">
                <a:solidFill>
                  <a:srgbClr val="FF0000"/>
                </a:solidFill>
                <a:latin typeface="Verdana" panose="020B0604030504040204" pitchFamily="34" charset="0"/>
                <a:ea typeface="隶书" panose="02010509060101010101" pitchFamily="49" charset="-122"/>
              </a:rPr>
              <a:t>敬业 </a:t>
            </a:r>
            <a:r>
              <a:rPr lang="en-US" altLang="zh-CN" sz="5400" b="1">
                <a:solidFill>
                  <a:srgbClr val="FF0000"/>
                </a:solidFill>
                <a:latin typeface="Verdana" panose="020B0604030504040204" pitchFamily="34" charset="0"/>
                <a:ea typeface="隶书" panose="02010509060101010101" pitchFamily="49" charset="-122"/>
              </a:rPr>
              <a:t>— </a:t>
            </a:r>
            <a:r>
              <a:rPr lang="zh-CN" altLang="en-US" sz="5400" b="1">
                <a:solidFill>
                  <a:srgbClr val="FF0000"/>
                </a:solidFill>
                <a:latin typeface="Verdana" panose="020B0604030504040204" pitchFamily="34" charset="0"/>
                <a:ea typeface="隶书" panose="02010509060101010101" pitchFamily="49" charset="-122"/>
              </a:rPr>
              <a:t>乐业</a:t>
            </a:r>
            <a:endParaRPr lang="zh-CN" altLang="en-US" sz="5400" b="1">
              <a:solidFill>
                <a:srgbClr val="FF0000"/>
              </a:solidFill>
              <a:latin typeface="Verdana" panose="020B0604030504040204" pitchFamily="34" charset="0"/>
              <a:ea typeface="隶书" panose="02010509060101010101" pitchFamily="49" charset="-122"/>
            </a:endParaRPr>
          </a:p>
        </p:txBody>
      </p:sp>
      <p:sp>
        <p:nvSpPr>
          <p:cNvPr id="33797" name="文本框 33796"/>
          <p:cNvSpPr txBox="1"/>
          <p:nvPr/>
        </p:nvSpPr>
        <p:spPr>
          <a:xfrm>
            <a:off x="2020570" y="4204970"/>
            <a:ext cx="8148955" cy="20110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     </a:t>
            </a:r>
            <a:r>
              <a:rPr lang="zh-CN" altLang="en-US" sz="3200" b="1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不局限于狭义的谋生职业，它同样可以指</a:t>
            </a:r>
            <a:r>
              <a:rPr lang="zh-CN" altLang="en-US" sz="32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生活中任何一件有价值的事情</a:t>
            </a:r>
            <a:r>
              <a:rPr lang="zh-CN" altLang="en-US" sz="3200" b="1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；不只限于成人的工作，也可以包括</a:t>
            </a:r>
            <a:r>
              <a:rPr lang="zh-CN" altLang="en-US" sz="32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学生</a:t>
            </a:r>
            <a:r>
              <a:rPr lang="zh-CN" altLang="en-US" sz="3200" b="1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的</a:t>
            </a:r>
            <a:r>
              <a:rPr lang="zh-CN" altLang="en-US" sz="32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学习</a:t>
            </a:r>
            <a:r>
              <a:rPr lang="zh-CN" altLang="en-US" sz="3200" b="1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  <a:endParaRPr lang="zh-CN" altLang="en-US" sz="3200" b="1">
              <a:solidFill>
                <a:srgbClr val="0066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3798" name="文本框 33797"/>
          <p:cNvSpPr txBox="1"/>
          <p:nvPr/>
        </p:nvSpPr>
        <p:spPr>
          <a:xfrm>
            <a:off x="2062051" y="1557626"/>
            <a:ext cx="8173963" cy="186309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lnSpc>
                <a:spcPct val="120000"/>
              </a:lnSpc>
              <a:spcBef>
                <a:spcPct val="50000"/>
              </a:spcBef>
            </a:pP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    要有一份正当的职业，对于所作的事情要生出敬意，从而认真的做好，并在做事中发现乐趣，而不是一味地发牢骚。 </a:t>
            </a:r>
            <a:endParaRPr lang="zh-CN" altLang="en-US" sz="32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3799" name="矩形 33798"/>
          <p:cNvSpPr/>
          <p:nvPr/>
        </p:nvSpPr>
        <p:spPr>
          <a:xfrm>
            <a:off x="2809240" y="3717925"/>
            <a:ext cx="6570980" cy="48704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0000"/>
          </a:bodyPr>
          <a:p>
            <a:pPr algn="l">
              <a:spcBef>
                <a:spcPct val="50000"/>
              </a:spcBef>
            </a:pPr>
            <a:r>
              <a:rPr lang="zh-CN" altLang="en-US" sz="3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楷体_GB2312" pitchFamily="49" charset="-122"/>
                <a:sym typeface="+mn-ea"/>
              </a:rPr>
              <a:t>应该怎样理解“业”的含义？</a:t>
            </a:r>
            <a:endParaRPr lang="zh-CN" altLang="en-US" sz="3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" panose="020B0604020202020204" pitchFamily="34" charset="0"/>
              <a:ea typeface="楷体_GB2312" pitchFamily="49" charset="-122"/>
              <a:sym typeface="+mn-ea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  <p:bldP spid="33797" grpId="0"/>
      <p:bldP spid="3379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7" name="文本框 34817"/>
          <p:cNvSpPr txBox="1"/>
          <p:nvPr/>
        </p:nvSpPr>
        <p:spPr>
          <a:xfrm>
            <a:off x="2062051" y="2205446"/>
            <a:ext cx="8154910" cy="2861310"/>
          </a:xfrm>
          <a:prstGeom prst="rect">
            <a:avLst/>
          </a:prstGeom>
          <a:noFill/>
          <a:ln w="9525" cap="flat" cmpd="sng">
            <a:solidFill>
              <a:srgbClr val="008000"/>
            </a:solidFill>
            <a:prstDash val="dash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3600" b="1">
                <a:solidFill>
                  <a:srgbClr val="0033CC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        </a:t>
            </a:r>
            <a:r>
              <a:rPr lang="zh-CN" altLang="en-US" sz="3600" b="1">
                <a:solidFill>
                  <a:srgbClr val="0033CC"/>
                </a:solidFill>
                <a:latin typeface="楷体_GB2312" pitchFamily="49" charset="-122"/>
                <a:ea typeface="楷体_GB2312" pitchFamily="49" charset="-122"/>
              </a:rPr>
              <a:t>这篇讲演针对听讲者的实际情况，提出了“敬业与乐业”的论题，深入地论述了敬业与乐业的重要性，殷切地希望大家发扬敬业、乐业的精神，去过人类合理的生活。</a:t>
            </a:r>
            <a:endParaRPr lang="zh-CN" altLang="en-US" sz="3600" b="1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9698" name="矩形 34818"/>
          <p:cNvSpPr/>
          <p:nvPr/>
        </p:nvSpPr>
        <p:spPr>
          <a:xfrm>
            <a:off x="2349442" y="620828"/>
            <a:ext cx="3024747" cy="1008249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normAutofit/>
          </a:bodyPr>
          <a:p>
            <a:pPr algn="ctr"/>
            <a:r>
              <a:rPr lang="zh-CN" altLang="en-US" sz="3600" b="1" spc="-36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课堂小结</a:t>
            </a:r>
            <a:endParaRPr lang="zh-CN" altLang="en-US" sz="3600" b="1" spc="-36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2147" name="文本占位符 262146"/>
          <p:cNvSpPr>
            <a:spLocks noGrp="1" noRot="1"/>
          </p:cNvSpPr>
          <p:nvPr>
            <p:ph type="body" sz="half" idx="1"/>
          </p:nvPr>
        </p:nvSpPr>
        <p:spPr>
          <a:xfrm>
            <a:off x="855980" y="1421130"/>
            <a:ext cx="10885170" cy="4679315"/>
          </a:xfrm>
        </p:spPr>
        <p:txBody>
          <a:bodyPr>
            <a:normAutofit lnSpcReduction="20000"/>
          </a:bodyPr>
          <a:p>
            <a:pPr>
              <a:lnSpc>
                <a:spcPct val="140000"/>
              </a:lnSpc>
            </a:pPr>
            <a:r>
              <a:rPr lang="zh-CN" altLang="en-US" b="1" dirty="0"/>
              <a:t>（</a:t>
            </a:r>
            <a:r>
              <a:rPr lang="en-US" altLang="zh-CN" b="1" dirty="0"/>
              <a:t>p24</a:t>
            </a:r>
            <a:r>
              <a:rPr lang="zh-CN" altLang="en-US" b="1" dirty="0"/>
              <a:t>）</a:t>
            </a:r>
            <a:endParaRPr lang="zh-CN" altLang="en-US" b="1" dirty="0"/>
          </a:p>
        </p:txBody>
      </p:sp>
      <p:sp>
        <p:nvSpPr>
          <p:cNvPr id="262152" name="矩形 262151"/>
          <p:cNvSpPr/>
          <p:nvPr/>
        </p:nvSpPr>
        <p:spPr>
          <a:xfrm>
            <a:off x="2436770" y="277864"/>
            <a:ext cx="7773839" cy="11432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sz="5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ea typeface="幼圆" panose="02010509060101010101" charset="-122"/>
              </a:rPr>
              <a:t>拓展反思</a:t>
            </a:r>
            <a:endParaRPr lang="zh-CN" altLang="en-US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ea typeface="幼圆" panose="02010509060101010101" charset="-122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>
                                            <p:txEl>
                                              <p:charRg st="54" end="8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2147">
                                            <p:txEl>
                                              <p:charRg st="54" end="8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214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3170" name="标题 263169"/>
          <p:cNvSpPr>
            <a:spLocks noGrp="1" noRot="1"/>
          </p:cNvSpPr>
          <p:nvPr>
            <p:ph type="title"/>
          </p:nvPr>
        </p:nvSpPr>
        <p:spPr/>
        <p:txBody>
          <a:bodyPr anchor="ctr"/>
          <a:p>
            <a:r>
              <a:rPr lang="zh-CN" altLang="en-US" sz="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仿写示例</a:t>
            </a:r>
            <a:r>
              <a:rPr lang="zh-CN" altLang="en-US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sym typeface="Wingdings" panose="05000000000000000000" pitchFamily="2" charset="2"/>
              </a:rPr>
              <a:t>：</a:t>
            </a:r>
            <a:r>
              <a:rPr lang="zh-CN" altLang="en-US" sz="3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sym typeface="Wingdings" panose="05000000000000000000" pitchFamily="2" charset="2"/>
              </a:rPr>
              <a:t>（</a:t>
            </a:r>
            <a:r>
              <a:rPr lang="zh-CN" altLang="en-US" sz="3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第八段后面部分）</a:t>
            </a:r>
            <a:endParaRPr lang="zh-CN" altLang="en-US" sz="3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263171" name="文本占位符 263170"/>
          <p:cNvSpPr>
            <a:spLocks noGrp="1" noRot="1"/>
          </p:cNvSpPr>
          <p:nvPr>
            <p:ph type="body" sz="half" idx="1"/>
          </p:nvPr>
        </p:nvSpPr>
        <p:spPr>
          <a:xfrm>
            <a:off x="400050" y="1557655"/>
            <a:ext cx="11380470" cy="4569460"/>
          </a:xfrm>
        </p:spPr>
        <p:txBody>
          <a:bodyPr>
            <a:normAutofit lnSpcReduction="20000"/>
          </a:bodyPr>
          <a:p>
            <a:pPr marL="0" indent="0">
              <a:lnSpc>
                <a:spcPct val="130000"/>
              </a:lnSpc>
              <a:buNone/>
            </a:pPr>
            <a:r>
              <a:rPr lang="en-US" altLang="zh-CN" sz="3200" b="1" dirty="0">
                <a:solidFill>
                  <a:srgbClr val="3366FF"/>
                </a:solidFill>
              </a:rPr>
              <a:t>        </a:t>
            </a:r>
            <a:r>
              <a:rPr lang="zh-CN" altLang="en-US" sz="3200" b="1" dirty="0">
                <a:solidFill>
                  <a:srgbClr val="3366FF"/>
                </a:solidFill>
              </a:rPr>
              <a:t>凡学业都是有趣味的，只要你肯继续坚持下去，趣味自然会发生。为什么呢？第一：因为凡学业，总有许多奥妙、规律、方法可寻，只要能潜心搜索，看它显现，为我所用，最为得意有味。第二，因为凡学业要优异，离不开刻苦，在别人闲聊喝咖啡的时间里用功苦读，将感受无比的充实与快乐。第三，学业性质，常常是要和同学相竞争的，如像踢球一般因踢赢而得到快乐。第四，专心于学业，把许多小差、杂念杜绝了，省却无限烦恼。</a:t>
            </a:r>
            <a:endParaRPr lang="zh-CN" altLang="en-US" sz="3200" b="1" dirty="0">
              <a:solidFill>
                <a:srgbClr val="3366FF"/>
              </a:solidFill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71">
                                            <p:txEl>
                                              <p:charRg st="0" end="19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63171">
                                            <p:txEl>
                                              <p:charRg st="0" end="19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3171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4195" name="标题 264194"/>
          <p:cNvSpPr>
            <a:spLocks noGrp="1" noRot="1"/>
          </p:cNvSpPr>
          <p:nvPr>
            <p:ph type="title"/>
          </p:nvPr>
        </p:nvSpPr>
        <p:spPr/>
        <p:txBody>
          <a:bodyPr anchor="ctr"/>
          <a:p>
            <a:r>
              <a:rPr lang="zh-CN" altLang="en-US" sz="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仿写示例</a:t>
            </a:r>
            <a:r>
              <a:rPr lang="zh-CN" altLang="en-US" sz="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sym typeface="Wingdings" panose="05000000000000000000" pitchFamily="2" charset="2"/>
              </a:rPr>
              <a:t>：</a:t>
            </a:r>
            <a:r>
              <a:rPr lang="zh-CN" altLang="en-US" sz="3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sym typeface="Wingdings" panose="05000000000000000000" pitchFamily="2" charset="2"/>
              </a:rPr>
              <a:t>（</a:t>
            </a:r>
            <a:r>
              <a:rPr lang="zh-CN" altLang="en-US" sz="3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第八段前部分文字）</a:t>
            </a:r>
            <a:endParaRPr lang="zh-CN" altLang="en-US" sz="3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264196" name="文本占位符 264195"/>
          <p:cNvSpPr>
            <a:spLocks noGrp="1" noRot="1"/>
          </p:cNvSpPr>
          <p:nvPr>
            <p:ph type="body" sz="half" idx="1"/>
          </p:nvPr>
        </p:nvSpPr>
        <p:spPr>
          <a:xfrm>
            <a:off x="307340" y="1332230"/>
            <a:ext cx="11575415" cy="5176520"/>
          </a:xfrm>
        </p:spPr>
        <p:txBody>
          <a:bodyPr>
            <a:normAutofit fontScale="90000" lnSpcReduction="10000"/>
          </a:bodyPr>
          <a:p>
            <a:pPr marL="0" indent="0">
              <a:lnSpc>
                <a:spcPct val="130000"/>
              </a:lnSpc>
              <a:buNone/>
            </a:pPr>
            <a:r>
              <a:rPr lang="en-US" altLang="zh-CN" sz="3200" b="1" dirty="0">
                <a:solidFill>
                  <a:srgbClr val="3366FF"/>
                </a:solidFill>
              </a:rPr>
              <a:t>   </a:t>
            </a:r>
            <a:r>
              <a:rPr lang="en-US" altLang="zh-CN" sz="3600" b="1" dirty="0">
                <a:solidFill>
                  <a:srgbClr val="3366FF"/>
                </a:solidFill>
              </a:rPr>
              <a:t>     “</a:t>
            </a:r>
            <a:r>
              <a:rPr lang="zh-CN" altLang="en-US" sz="3600" b="1" dirty="0">
                <a:solidFill>
                  <a:srgbClr val="3366FF"/>
                </a:solidFill>
              </a:rPr>
              <a:t>学习好苦啊！”这种叹气的声音，无论是哪个学生都会常挂在口边的。但我要问他：“学习苦，难道不学习就不苦吗？”不学习的人就会想着要去玩。“玩”苦不苦？你肯定说不苦。但请问：你一味的玩耍你的父母就不会责骂你吗？你为了要逃脱责骂又要贪玩，于是你便会装模作样的边学习边玩耍，而一边还要担心老师和家长是不是知道你在玩！结果两边都没有做好，最终成绩不好还免不了挨骂，身心疲惫，难道你说这不苦吗？</a:t>
            </a:r>
            <a:endParaRPr lang="zh-CN" altLang="en-US" sz="3600" b="1" dirty="0">
              <a:solidFill>
                <a:srgbClr val="3366FF"/>
              </a:solidFill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196">
                                            <p:txEl>
                                              <p:charRg st="0" end="19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64196">
                                            <p:txEl>
                                              <p:charRg st="0" end="19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4196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4866" name="标题 164865"/>
          <p:cNvSpPr>
            <a:spLocks noGrp="1" noRot="1"/>
          </p:cNvSpPr>
          <p:nvPr>
            <p:ph type="ctrTitle"/>
          </p:nvPr>
        </p:nvSpPr>
        <p:spPr>
          <a:xfrm>
            <a:off x="2894055" y="2292775"/>
            <a:ext cx="6401985" cy="2273721"/>
          </a:xfrm>
        </p:spPr>
        <p:txBody>
          <a:bodyPr anchor="ctr"/>
          <a:p>
            <a:pPr defTabSz="914400">
              <a:buSzPct val="100000"/>
            </a:pPr>
            <a:r>
              <a:rPr lang="zh-CN" altLang="en-US" sz="6000" b="1" i="1" kern="1200" baseline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华文彩云" panose="02010800040101010101" pitchFamily="2" charset="-122"/>
              </a:rPr>
              <a:t>谈 “敬学与乐学”</a:t>
            </a:r>
            <a:r>
              <a:rPr lang="zh-CN" altLang="en-US" kern="1200" baseline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kern="1200" baseline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4867" name="副标题 164866"/>
          <p:cNvSpPr>
            <a:spLocks noGrp="1" noRot="1"/>
          </p:cNvSpPr>
          <p:nvPr>
            <p:ph type="subTitle" idx="1"/>
          </p:nvPr>
        </p:nvSpPr>
        <p:spPr/>
        <p:txBody>
          <a:bodyPr anchor="t"/>
          <a:p>
            <a:pPr defTabSz="914400">
              <a:lnSpc>
                <a:spcPct val="90000"/>
              </a:lnSpc>
              <a:buSzPct val="75000"/>
            </a:pPr>
            <a:r>
              <a:rPr lang="en-US" altLang="zh-CN" kern="1200" baseline="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en-US" altLang="zh-CN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90000"/>
              </a:lnSpc>
              <a:buSzPct val="75000"/>
            </a:pPr>
            <a:r>
              <a:rPr lang="en-US" altLang="zh-CN" sz="3600" b="1" kern="1200" baseline="0" dirty="0">
                <a:latin typeface="Arial" panose="020B0604020202020204" pitchFamily="34" charset="0"/>
                <a:ea typeface="华文行楷" panose="02010800040101010101" charset="-122"/>
              </a:rPr>
              <a:t>   </a:t>
            </a:r>
            <a:endParaRPr lang="en-US" altLang="zh-CN" sz="3600" b="1" kern="1200" baseline="0" dirty="0">
              <a:latin typeface="Arial" panose="020B0604020202020204" pitchFamily="34" charset="0"/>
              <a:ea typeface="华文行楷" panose="02010800040101010101" charset="-122"/>
            </a:endParaRPr>
          </a:p>
        </p:txBody>
      </p:sp>
      <p:sp>
        <p:nvSpPr>
          <p:cNvPr id="164868" name="文本框 164867"/>
          <p:cNvSpPr txBox="1"/>
          <p:nvPr/>
        </p:nvSpPr>
        <p:spPr>
          <a:xfrm>
            <a:off x="2103339" y="1438077"/>
            <a:ext cx="3048564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华文行楷" panose="02010800040101010101" charset="-122"/>
              </a:rPr>
              <a:t>思维拓展</a:t>
            </a:r>
            <a:endParaRPr lang="zh-CN" altLang="en-US" sz="4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华文行楷" panose="02010800040101010101" charset="-122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4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4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4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4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866" grpId="0"/>
      <p:bldP spid="16486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0111" y="-102487"/>
            <a:ext cx="10971372" cy="1143265"/>
          </a:xfrm>
        </p:spPr>
        <p:txBody>
          <a:bodyPr/>
          <a:p>
            <a:r>
              <a:rPr lang="zh-CN" altLang="en-US"/>
              <a:t>链  接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95275" y="1165860"/>
            <a:ext cx="11599545" cy="4526915"/>
          </a:xfrm>
        </p:spPr>
        <p:txBody>
          <a:bodyPr/>
          <a:p>
            <a:r>
              <a:rPr lang="en-US" altLang="zh-CN" sz="2800" b="1">
                <a:solidFill>
                  <a:srgbClr val="FF0000"/>
                </a:solidFill>
                <a:hlinkClick r:id="rId1" action="ppaction://hlinksldjump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hlinkClick r:id="rId1" action="ppaction://hlinksldjump"/>
              </a:rPr>
              <a:t>、所以在讲演正文以前，先要说说有业之必要。（段</a:t>
            </a:r>
            <a:r>
              <a:rPr lang="en-US" altLang="zh-CN" sz="2800" b="1">
                <a:solidFill>
                  <a:srgbClr val="FF0000"/>
                </a:solidFill>
                <a:hlinkClick r:id="rId1" action="ppaction://hlinksldjump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hlinkClick r:id="rId1" action="ppaction://hlinksldjump"/>
              </a:rPr>
              <a:t>）</a:t>
            </a:r>
            <a:endParaRPr lang="zh-CN" altLang="en-US" sz="2800" b="1">
              <a:solidFill>
                <a:srgbClr val="FF0000"/>
              </a:solidFill>
              <a:hlinkClick r:id="rId1" action="ppaction://hlinksldjump"/>
            </a:endParaRPr>
          </a:p>
          <a:p>
            <a:r>
              <a:rPr lang="zh-CN" altLang="en-US" sz="2800" b="1">
                <a:solidFill>
                  <a:srgbClr val="FF0000"/>
                </a:solidFill>
                <a:hlinkClick r:id="rId1" action="ppaction://hlinksldjump"/>
              </a:rPr>
              <a:t>我征引儒门、佛门这两段话，不外证明人人都要有正当职业，人人都要不断的劳作。（段</a:t>
            </a:r>
            <a:r>
              <a:rPr lang="en-US" altLang="zh-CN" sz="2800" b="1">
                <a:solidFill>
                  <a:srgbClr val="FF0000"/>
                </a:solidFill>
                <a:hlinkClick r:id="rId1" action="ppaction://hlinksldjump"/>
              </a:rPr>
              <a:t>5</a:t>
            </a:r>
            <a:r>
              <a:rPr lang="zh-CN" altLang="en-US" sz="2800" b="1">
                <a:solidFill>
                  <a:srgbClr val="FF0000"/>
                </a:solidFill>
                <a:hlinkClick r:id="rId1" action="ppaction://hlinksldjump"/>
              </a:rPr>
              <a:t>）</a:t>
            </a:r>
            <a:endParaRPr lang="zh-CN" altLang="en-US" sz="2800" b="1">
              <a:solidFill>
                <a:srgbClr val="FF0000"/>
              </a:solidFill>
              <a:hlinkClick r:id="rId1" action="ppaction://hlinksldjump"/>
            </a:endParaRPr>
          </a:p>
          <a:p>
            <a:r>
              <a:rPr lang="en-US" altLang="zh-CN" sz="2800" b="1">
                <a:solidFill>
                  <a:srgbClr val="FF0000"/>
                </a:solidFill>
                <a:hlinkClick r:id="rId1" action="ppaction://hlinksldjump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hlinkClick r:id="rId1" action="ppaction://hlinksldjump"/>
              </a:rPr>
              <a:t>、第一是敬业（段</a:t>
            </a:r>
            <a:r>
              <a:rPr lang="en-US" altLang="zh-CN" sz="2800" b="1">
                <a:solidFill>
                  <a:srgbClr val="FF0000"/>
                </a:solidFill>
                <a:hlinkClick r:id="rId1" action="ppaction://hlinksldjump"/>
              </a:rPr>
              <a:t>6</a:t>
            </a:r>
            <a:r>
              <a:rPr lang="zh-CN" altLang="en-US" sz="2800" b="1">
                <a:solidFill>
                  <a:srgbClr val="FF0000"/>
                </a:solidFill>
                <a:hlinkClick r:id="rId1" action="ppaction://hlinksldjump"/>
              </a:rPr>
              <a:t>）</a:t>
            </a:r>
            <a:endParaRPr lang="zh-CN" altLang="en-US" sz="2800" b="1">
              <a:solidFill>
                <a:srgbClr val="FF0000"/>
              </a:solidFill>
              <a:hlinkClick r:id="rId1" action="ppaction://hlinksldjump"/>
            </a:endParaRPr>
          </a:p>
          <a:p>
            <a:r>
              <a:rPr lang="en-US" altLang="zh-CN" sz="2800" b="1">
                <a:solidFill>
                  <a:srgbClr val="FF0000"/>
                </a:solidFill>
                <a:hlinkClick r:id="rId1" action="ppaction://hlinksldjump"/>
              </a:rPr>
              <a:t>3</a:t>
            </a:r>
            <a:r>
              <a:rPr lang="zh-CN" altLang="en-US" sz="2800" b="1">
                <a:solidFill>
                  <a:srgbClr val="FF0000"/>
                </a:solidFill>
                <a:hlinkClick r:id="rId1" action="ppaction://hlinksldjump"/>
              </a:rPr>
              <a:t>、第二是要乐业。（段</a:t>
            </a:r>
            <a:r>
              <a:rPr lang="en-US" altLang="zh-CN" sz="2800" b="1">
                <a:solidFill>
                  <a:srgbClr val="FF0000"/>
                </a:solidFill>
                <a:hlinkClick r:id="rId1" action="ppaction://hlinksldjump"/>
              </a:rPr>
              <a:t>8</a:t>
            </a:r>
            <a:r>
              <a:rPr lang="zh-CN" altLang="en-US" sz="2800" b="1">
                <a:solidFill>
                  <a:srgbClr val="FF0000"/>
                </a:solidFill>
                <a:hlinkClick r:id="rId1" action="ppaction://hlinksldjump"/>
              </a:rPr>
              <a:t>）</a:t>
            </a:r>
            <a:endParaRPr lang="zh-CN" altLang="en-US" sz="2800" b="1">
              <a:solidFill>
                <a:srgbClr val="FF0000"/>
              </a:solidFill>
            </a:endParaRPr>
          </a:p>
          <a:p>
            <a:r>
              <a:rPr lang="en-US" altLang="zh-CN" sz="2800" b="1">
                <a:solidFill>
                  <a:srgbClr val="FF0000"/>
                </a:solidFill>
                <a:hlinkClick r:id="rId2" action="ppaction://hlinksldjump"/>
              </a:rPr>
              <a:t>4</a:t>
            </a:r>
            <a:r>
              <a:rPr lang="zh-CN" altLang="en-US" sz="2800" b="1">
                <a:solidFill>
                  <a:srgbClr val="FF0000"/>
                </a:solidFill>
                <a:hlinkClick r:id="rId2" action="ppaction://hlinksldjump"/>
              </a:rPr>
              <a:t>、凡做一件事，便忠于一件事，将全副精力集中到这事上头，一点不旁骛，便是敬。业有什么可敬呢?为什么该敬呢?</a:t>
            </a:r>
            <a:endParaRPr lang="zh-CN" altLang="en-US" sz="2800" b="1">
              <a:solidFill>
                <a:srgbClr val="FF0000"/>
              </a:solidFill>
              <a:hlinkClick r:id="rId2" action="ppaction://hlinksldjump"/>
            </a:endParaRPr>
          </a:p>
          <a:p>
            <a:r>
              <a:rPr lang="en-US" altLang="zh-CN" sz="2800" b="1">
                <a:solidFill>
                  <a:srgbClr val="FF0000"/>
                </a:solidFill>
                <a:hlinkClick r:id="rId2" action="ppaction://hlinksldjump"/>
              </a:rPr>
              <a:t>5</a:t>
            </a:r>
            <a:r>
              <a:rPr lang="zh-CN" altLang="en-US" sz="2800" b="1">
                <a:solidFill>
                  <a:srgbClr val="FF0000"/>
                </a:solidFill>
                <a:hlinkClick r:id="rId2" action="ppaction://hlinksldjump"/>
              </a:rPr>
              <a:t>、怎样才能把一种劳作做到圆满呢?惟一的秘诀就是忠实（段</a:t>
            </a:r>
            <a:r>
              <a:rPr lang="en-US" altLang="zh-CN" sz="2800" b="1">
                <a:solidFill>
                  <a:srgbClr val="FF0000"/>
                </a:solidFill>
                <a:hlinkClick r:id="rId2" action="ppaction://hlinksldjump"/>
              </a:rPr>
              <a:t>7</a:t>
            </a:r>
            <a:r>
              <a:rPr lang="zh-CN" altLang="en-US" sz="2800" b="1">
                <a:solidFill>
                  <a:srgbClr val="FF0000"/>
                </a:solidFill>
                <a:hlinkClick r:id="rId2" action="ppaction://hlinksldjump"/>
              </a:rPr>
              <a:t>）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图片包含 天空, 户外, 山, 水&#10;&#10;已生成极高可信度的说明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0"/>
            <a:ext cx="12190413" cy="6857107"/>
          </a:xfrm>
          <a:prstGeom prst="rect">
            <a:avLst/>
          </a:prstGeom>
        </p:spPr>
      </p:pic>
      <p:sp>
        <p:nvSpPr>
          <p:cNvPr id="13" name="TextBox 4"/>
          <p:cNvSpPr txBox="1"/>
          <p:nvPr/>
        </p:nvSpPr>
        <p:spPr>
          <a:xfrm>
            <a:off x="3454551" y="1951220"/>
            <a:ext cx="528221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23759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同学们下课啦</a:t>
            </a:r>
            <a:endParaRPr lang="en-US" altLang="zh-CN" sz="6600" b="1" dirty="0">
              <a:solidFill>
                <a:srgbClr val="23759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3568244" y="3208547"/>
            <a:ext cx="5129212" cy="179224"/>
            <a:chOff x="1839287" y="5184146"/>
            <a:chExt cx="2767715" cy="95254"/>
          </a:xfrm>
        </p:grpSpPr>
        <p:grpSp>
          <p:nvGrpSpPr>
            <p:cNvPr id="17" name="组合 16"/>
            <p:cNvGrpSpPr/>
            <p:nvPr/>
          </p:nvGrpSpPr>
          <p:grpSpPr>
            <a:xfrm>
              <a:off x="2591031" y="5184150"/>
              <a:ext cx="2015971" cy="95250"/>
              <a:chOff x="2425983" y="5170170"/>
              <a:chExt cx="2015971" cy="156210"/>
            </a:xfrm>
          </p:grpSpPr>
          <p:grpSp>
            <p:nvGrpSpPr>
              <p:cNvPr id="29" name="组合 28"/>
              <p:cNvGrpSpPr/>
              <p:nvPr/>
            </p:nvGrpSpPr>
            <p:grpSpPr>
              <a:xfrm>
                <a:off x="2425983" y="5179695"/>
                <a:ext cx="1009343" cy="146685"/>
                <a:chOff x="2425983" y="5179695"/>
                <a:chExt cx="1009343" cy="146685"/>
              </a:xfrm>
            </p:grpSpPr>
            <p:grpSp>
              <p:nvGrpSpPr>
                <p:cNvPr id="45" name="组合 44"/>
                <p:cNvGrpSpPr/>
                <p:nvPr/>
              </p:nvGrpSpPr>
              <p:grpSpPr>
                <a:xfrm>
                  <a:off x="2425983" y="5186045"/>
                  <a:ext cx="504518" cy="140335"/>
                  <a:chOff x="2425983" y="5186045"/>
                  <a:chExt cx="504518" cy="140335"/>
                </a:xfrm>
              </p:grpSpPr>
              <p:grpSp>
                <p:nvGrpSpPr>
                  <p:cNvPr id="53" name="组合 52"/>
                  <p:cNvGrpSpPr/>
                  <p:nvPr/>
                </p:nvGrpSpPr>
                <p:grpSpPr>
                  <a:xfrm>
                    <a:off x="2425983" y="5189220"/>
                    <a:ext cx="253693" cy="137160"/>
                    <a:chOff x="2425983" y="5189220"/>
                    <a:chExt cx="253693" cy="137160"/>
                  </a:xfrm>
                </p:grpSpPr>
                <p:cxnSp>
                  <p:nvCxnSpPr>
                    <p:cNvPr id="57" name="直接连接符 56"/>
                    <p:cNvCxnSpPr/>
                    <p:nvPr/>
                  </p:nvCxnSpPr>
                  <p:spPr>
                    <a:xfrm>
                      <a:off x="2425983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8" name="直接连接符 57"/>
                    <p:cNvCxnSpPr/>
                    <p:nvPr/>
                  </p:nvCxnSpPr>
                  <p:spPr>
                    <a:xfrm flipH="1">
                      <a:off x="2552959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54" name="组合 53"/>
                  <p:cNvGrpSpPr/>
                  <p:nvPr/>
                </p:nvGrpSpPr>
                <p:grpSpPr>
                  <a:xfrm>
                    <a:off x="2676808" y="5186045"/>
                    <a:ext cx="253693" cy="137160"/>
                    <a:chOff x="2425983" y="5189220"/>
                    <a:chExt cx="253693" cy="137160"/>
                  </a:xfrm>
                </p:grpSpPr>
                <p:cxnSp>
                  <p:nvCxnSpPr>
                    <p:cNvPr id="55" name="直接连接符 54"/>
                    <p:cNvCxnSpPr/>
                    <p:nvPr/>
                  </p:nvCxnSpPr>
                  <p:spPr>
                    <a:xfrm>
                      <a:off x="2425983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6" name="直接连接符 55"/>
                    <p:cNvCxnSpPr/>
                    <p:nvPr/>
                  </p:nvCxnSpPr>
                  <p:spPr>
                    <a:xfrm flipH="1">
                      <a:off x="2552959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46" name="组合 45"/>
                <p:cNvGrpSpPr/>
                <p:nvPr/>
              </p:nvGrpSpPr>
              <p:grpSpPr>
                <a:xfrm>
                  <a:off x="2930808" y="5179695"/>
                  <a:ext cx="504518" cy="140335"/>
                  <a:chOff x="2425983" y="5186045"/>
                  <a:chExt cx="504518" cy="140335"/>
                </a:xfrm>
              </p:grpSpPr>
              <p:grpSp>
                <p:nvGrpSpPr>
                  <p:cNvPr id="47" name="组合 46"/>
                  <p:cNvGrpSpPr/>
                  <p:nvPr/>
                </p:nvGrpSpPr>
                <p:grpSpPr>
                  <a:xfrm>
                    <a:off x="2425983" y="5189220"/>
                    <a:ext cx="253693" cy="137160"/>
                    <a:chOff x="2425983" y="5189220"/>
                    <a:chExt cx="253693" cy="137160"/>
                  </a:xfrm>
                </p:grpSpPr>
                <p:cxnSp>
                  <p:nvCxnSpPr>
                    <p:cNvPr id="51" name="直接连接符 50"/>
                    <p:cNvCxnSpPr/>
                    <p:nvPr/>
                  </p:nvCxnSpPr>
                  <p:spPr>
                    <a:xfrm>
                      <a:off x="2425983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2" name="直接连接符 51"/>
                    <p:cNvCxnSpPr/>
                    <p:nvPr/>
                  </p:nvCxnSpPr>
                  <p:spPr>
                    <a:xfrm flipH="1">
                      <a:off x="2552959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48" name="组合 47"/>
                  <p:cNvGrpSpPr/>
                  <p:nvPr/>
                </p:nvGrpSpPr>
                <p:grpSpPr>
                  <a:xfrm>
                    <a:off x="2676808" y="5186045"/>
                    <a:ext cx="253693" cy="137160"/>
                    <a:chOff x="2425983" y="5189220"/>
                    <a:chExt cx="253693" cy="137160"/>
                  </a:xfrm>
                </p:grpSpPr>
                <p:cxnSp>
                  <p:nvCxnSpPr>
                    <p:cNvPr id="49" name="直接连接符 48"/>
                    <p:cNvCxnSpPr/>
                    <p:nvPr/>
                  </p:nvCxnSpPr>
                  <p:spPr>
                    <a:xfrm>
                      <a:off x="2425983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0" name="直接连接符 49"/>
                    <p:cNvCxnSpPr/>
                    <p:nvPr/>
                  </p:nvCxnSpPr>
                  <p:spPr>
                    <a:xfrm flipH="1">
                      <a:off x="2552959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30" name="组合 29"/>
              <p:cNvGrpSpPr/>
              <p:nvPr/>
            </p:nvGrpSpPr>
            <p:grpSpPr>
              <a:xfrm>
                <a:off x="3432611" y="5170170"/>
                <a:ext cx="1009343" cy="146685"/>
                <a:chOff x="2425983" y="5179695"/>
                <a:chExt cx="1009343" cy="146685"/>
              </a:xfrm>
            </p:grpSpPr>
            <p:grpSp>
              <p:nvGrpSpPr>
                <p:cNvPr id="31" name="组合 30"/>
                <p:cNvGrpSpPr/>
                <p:nvPr/>
              </p:nvGrpSpPr>
              <p:grpSpPr>
                <a:xfrm>
                  <a:off x="2425983" y="5186045"/>
                  <a:ext cx="504518" cy="140335"/>
                  <a:chOff x="2425983" y="5186045"/>
                  <a:chExt cx="504518" cy="140335"/>
                </a:xfrm>
              </p:grpSpPr>
              <p:grpSp>
                <p:nvGrpSpPr>
                  <p:cNvPr id="39" name="组合 38"/>
                  <p:cNvGrpSpPr/>
                  <p:nvPr/>
                </p:nvGrpSpPr>
                <p:grpSpPr>
                  <a:xfrm>
                    <a:off x="2425983" y="5189220"/>
                    <a:ext cx="253693" cy="137160"/>
                    <a:chOff x="2425983" y="5189220"/>
                    <a:chExt cx="253693" cy="137160"/>
                  </a:xfrm>
                </p:grpSpPr>
                <p:cxnSp>
                  <p:nvCxnSpPr>
                    <p:cNvPr id="43" name="直接连接符 42"/>
                    <p:cNvCxnSpPr/>
                    <p:nvPr/>
                  </p:nvCxnSpPr>
                  <p:spPr>
                    <a:xfrm>
                      <a:off x="2425983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4" name="直接连接符 43"/>
                    <p:cNvCxnSpPr/>
                    <p:nvPr/>
                  </p:nvCxnSpPr>
                  <p:spPr>
                    <a:xfrm flipH="1">
                      <a:off x="2552959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40" name="组合 39"/>
                  <p:cNvGrpSpPr/>
                  <p:nvPr/>
                </p:nvGrpSpPr>
                <p:grpSpPr>
                  <a:xfrm>
                    <a:off x="2676808" y="5186045"/>
                    <a:ext cx="253693" cy="137160"/>
                    <a:chOff x="2425983" y="5189220"/>
                    <a:chExt cx="253693" cy="137160"/>
                  </a:xfrm>
                </p:grpSpPr>
                <p:cxnSp>
                  <p:nvCxnSpPr>
                    <p:cNvPr id="41" name="直接连接符 40"/>
                    <p:cNvCxnSpPr/>
                    <p:nvPr/>
                  </p:nvCxnSpPr>
                  <p:spPr>
                    <a:xfrm>
                      <a:off x="2425983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2" name="直接连接符 41"/>
                    <p:cNvCxnSpPr/>
                    <p:nvPr/>
                  </p:nvCxnSpPr>
                  <p:spPr>
                    <a:xfrm flipH="1">
                      <a:off x="2552959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32" name="组合 31"/>
                <p:cNvGrpSpPr/>
                <p:nvPr/>
              </p:nvGrpSpPr>
              <p:grpSpPr>
                <a:xfrm>
                  <a:off x="2930808" y="5179695"/>
                  <a:ext cx="504518" cy="140335"/>
                  <a:chOff x="2425983" y="5186045"/>
                  <a:chExt cx="504518" cy="140335"/>
                </a:xfrm>
              </p:grpSpPr>
              <p:grpSp>
                <p:nvGrpSpPr>
                  <p:cNvPr id="33" name="组合 32"/>
                  <p:cNvGrpSpPr/>
                  <p:nvPr/>
                </p:nvGrpSpPr>
                <p:grpSpPr>
                  <a:xfrm>
                    <a:off x="2425983" y="5189220"/>
                    <a:ext cx="253693" cy="137160"/>
                    <a:chOff x="2425983" y="5189220"/>
                    <a:chExt cx="253693" cy="137160"/>
                  </a:xfrm>
                </p:grpSpPr>
                <p:cxnSp>
                  <p:nvCxnSpPr>
                    <p:cNvPr id="37" name="直接连接符 36"/>
                    <p:cNvCxnSpPr/>
                    <p:nvPr/>
                  </p:nvCxnSpPr>
                  <p:spPr>
                    <a:xfrm>
                      <a:off x="2425983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38" name="直接连接符 37"/>
                    <p:cNvCxnSpPr/>
                    <p:nvPr/>
                  </p:nvCxnSpPr>
                  <p:spPr>
                    <a:xfrm flipH="1">
                      <a:off x="2552959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34" name="组合 33"/>
                  <p:cNvGrpSpPr/>
                  <p:nvPr/>
                </p:nvGrpSpPr>
                <p:grpSpPr>
                  <a:xfrm>
                    <a:off x="2676808" y="5186045"/>
                    <a:ext cx="253693" cy="137160"/>
                    <a:chOff x="2425983" y="5189220"/>
                    <a:chExt cx="253693" cy="137160"/>
                  </a:xfrm>
                </p:grpSpPr>
                <p:cxnSp>
                  <p:nvCxnSpPr>
                    <p:cNvPr id="35" name="直接连接符 34"/>
                    <p:cNvCxnSpPr/>
                    <p:nvPr/>
                  </p:nvCxnSpPr>
                  <p:spPr>
                    <a:xfrm>
                      <a:off x="2425983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36" name="直接连接符 35"/>
                    <p:cNvCxnSpPr/>
                    <p:nvPr/>
                  </p:nvCxnSpPr>
                  <p:spPr>
                    <a:xfrm flipH="1">
                      <a:off x="2552959" y="5189220"/>
                      <a:ext cx="126717" cy="137160"/>
                    </a:xfrm>
                    <a:prstGeom prst="line">
                      <a:avLst/>
                    </a:prstGeom>
                    <a:ln>
                      <a:solidFill>
                        <a:srgbClr val="23759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</p:grpSp>
        <p:grpSp>
          <p:nvGrpSpPr>
            <p:cNvPr id="18" name="组合 17"/>
            <p:cNvGrpSpPr/>
            <p:nvPr/>
          </p:nvGrpSpPr>
          <p:grpSpPr>
            <a:xfrm>
              <a:off x="1839287" y="5184146"/>
              <a:ext cx="758518" cy="87506"/>
              <a:chOff x="2676808" y="5179695"/>
              <a:chExt cx="758518" cy="143510"/>
            </a:xfrm>
          </p:grpSpPr>
          <p:grpSp>
            <p:nvGrpSpPr>
              <p:cNvPr id="19" name="组合 18"/>
              <p:cNvGrpSpPr/>
              <p:nvPr/>
            </p:nvGrpSpPr>
            <p:grpSpPr>
              <a:xfrm>
                <a:off x="2676808" y="5186045"/>
                <a:ext cx="253693" cy="137160"/>
                <a:chOff x="2425983" y="5189220"/>
                <a:chExt cx="253693" cy="137160"/>
              </a:xfrm>
            </p:grpSpPr>
            <p:cxnSp>
              <p:nvCxnSpPr>
                <p:cNvPr id="27" name="直接连接符 26"/>
                <p:cNvCxnSpPr/>
                <p:nvPr/>
              </p:nvCxnSpPr>
              <p:spPr>
                <a:xfrm>
                  <a:off x="2425983" y="5189220"/>
                  <a:ext cx="126717" cy="137160"/>
                </a:xfrm>
                <a:prstGeom prst="line">
                  <a:avLst/>
                </a:prstGeom>
                <a:ln>
                  <a:solidFill>
                    <a:srgbClr val="23759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直接连接符 27"/>
                <p:cNvCxnSpPr/>
                <p:nvPr/>
              </p:nvCxnSpPr>
              <p:spPr>
                <a:xfrm flipH="1">
                  <a:off x="2552959" y="5189220"/>
                  <a:ext cx="126717" cy="137160"/>
                </a:xfrm>
                <a:prstGeom prst="line">
                  <a:avLst/>
                </a:prstGeom>
                <a:ln>
                  <a:solidFill>
                    <a:srgbClr val="23759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0" name="组合 19"/>
              <p:cNvGrpSpPr/>
              <p:nvPr/>
            </p:nvGrpSpPr>
            <p:grpSpPr>
              <a:xfrm>
                <a:off x="2930808" y="5179695"/>
                <a:ext cx="504518" cy="140335"/>
                <a:chOff x="2425983" y="5186045"/>
                <a:chExt cx="504518" cy="140335"/>
              </a:xfrm>
            </p:grpSpPr>
            <p:grpSp>
              <p:nvGrpSpPr>
                <p:cNvPr id="21" name="组合 20"/>
                <p:cNvGrpSpPr/>
                <p:nvPr/>
              </p:nvGrpSpPr>
              <p:grpSpPr>
                <a:xfrm>
                  <a:off x="2425983" y="5189220"/>
                  <a:ext cx="253693" cy="137160"/>
                  <a:chOff x="2425983" y="5189220"/>
                  <a:chExt cx="253693" cy="137160"/>
                </a:xfrm>
              </p:grpSpPr>
              <p:cxnSp>
                <p:nvCxnSpPr>
                  <p:cNvPr id="25" name="直接连接符 24"/>
                  <p:cNvCxnSpPr/>
                  <p:nvPr/>
                </p:nvCxnSpPr>
                <p:spPr>
                  <a:xfrm>
                    <a:off x="2425983" y="5189220"/>
                    <a:ext cx="126717" cy="137160"/>
                  </a:xfrm>
                  <a:prstGeom prst="line">
                    <a:avLst/>
                  </a:prstGeom>
                  <a:ln>
                    <a:solidFill>
                      <a:srgbClr val="23759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6" name="直接连接符 25"/>
                  <p:cNvCxnSpPr/>
                  <p:nvPr/>
                </p:nvCxnSpPr>
                <p:spPr>
                  <a:xfrm flipH="1">
                    <a:off x="2552959" y="5189220"/>
                    <a:ext cx="126717" cy="137160"/>
                  </a:xfrm>
                  <a:prstGeom prst="line">
                    <a:avLst/>
                  </a:prstGeom>
                  <a:ln>
                    <a:solidFill>
                      <a:srgbClr val="23759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2" name="组合 21"/>
                <p:cNvGrpSpPr/>
                <p:nvPr/>
              </p:nvGrpSpPr>
              <p:grpSpPr>
                <a:xfrm>
                  <a:off x="2676808" y="5186045"/>
                  <a:ext cx="253693" cy="137160"/>
                  <a:chOff x="2425983" y="5189220"/>
                  <a:chExt cx="253693" cy="137160"/>
                </a:xfrm>
              </p:grpSpPr>
              <p:cxnSp>
                <p:nvCxnSpPr>
                  <p:cNvPr id="23" name="直接连接符 22"/>
                  <p:cNvCxnSpPr/>
                  <p:nvPr/>
                </p:nvCxnSpPr>
                <p:spPr>
                  <a:xfrm>
                    <a:off x="2425983" y="5189220"/>
                    <a:ext cx="126717" cy="137160"/>
                  </a:xfrm>
                  <a:prstGeom prst="line">
                    <a:avLst/>
                  </a:prstGeom>
                  <a:ln>
                    <a:solidFill>
                      <a:srgbClr val="23759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" name="直接连接符 23"/>
                  <p:cNvCxnSpPr/>
                  <p:nvPr/>
                </p:nvCxnSpPr>
                <p:spPr>
                  <a:xfrm flipH="1">
                    <a:off x="2552959" y="5189220"/>
                    <a:ext cx="126717" cy="137160"/>
                  </a:xfrm>
                  <a:prstGeom prst="line">
                    <a:avLst/>
                  </a:prstGeom>
                  <a:ln>
                    <a:solidFill>
                      <a:srgbClr val="23759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</p:grpSp>
      <p:sp>
        <p:nvSpPr>
          <p:cNvPr id="61" name="矩形 60"/>
          <p:cNvSpPr/>
          <p:nvPr/>
        </p:nvSpPr>
        <p:spPr>
          <a:xfrm>
            <a:off x="354012" y="342900"/>
            <a:ext cx="11482388" cy="6173786"/>
          </a:xfrm>
          <a:prstGeom prst="rect">
            <a:avLst/>
          </a:prstGeom>
          <a:noFill/>
          <a:ln>
            <a:solidFill>
              <a:srgbClr val="2375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1000">
        <p14:warp dir="in"/>
      </p:transition>
    </mc:Choice>
    <mc:Fallback>
      <p:transition spd="slow" advClick="0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1" grpId="0" animBg="1"/>
    </p:bldLst>
  </p:timing>
</p:sld>
</file>

<file path=ppt/tags/tag1.xml><?xml version="1.0" encoding="utf-8"?>
<p:tagLst xmlns:p="http://schemas.openxmlformats.org/presentationml/2006/main">
  <p:tag name="KSO_WM_SLIDE_MODEL_TYPE" val="timeline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炫彩扁平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BF53"/>
      </a:accent1>
      <a:accent2>
        <a:srgbClr val="F17475"/>
      </a:accent2>
      <a:accent3>
        <a:srgbClr val="01B3C5"/>
      </a:accent3>
      <a:accent4>
        <a:srgbClr val="77448C"/>
      </a:accent4>
      <a:accent5>
        <a:srgbClr val="00AF92"/>
      </a:accent5>
      <a:accent6>
        <a:srgbClr val="C65885"/>
      </a:accent6>
      <a:hlink>
        <a:srgbClr val="FCC79F"/>
      </a:hlink>
      <a:folHlink>
        <a:srgbClr val="869FB7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5087</Words>
  <Application>WPS 演示</Application>
  <PresentationFormat>自定义</PresentationFormat>
  <Paragraphs>425</Paragraphs>
  <Slides>31</Slides>
  <Notes>24</Notes>
  <HiddenSlides>0</HiddenSlides>
  <MMClips>1</MMClips>
  <ScaleCrop>false</ScaleCrop>
  <HeadingPairs>
    <vt:vector size="6" baseType="variant">
      <vt:variant>
        <vt:lpstr>已用的字体</vt:lpstr>
      </vt:variant>
      <vt:variant>
        <vt:i4>28</vt:i4>
      </vt:variant>
      <vt:variant>
        <vt:lpstr>主题</vt:lpstr>
      </vt:variant>
      <vt:variant>
        <vt:i4>10</vt:i4>
      </vt:variant>
      <vt:variant>
        <vt:lpstr>幻灯片标题</vt:lpstr>
      </vt:variant>
      <vt:variant>
        <vt:i4>31</vt:i4>
      </vt:variant>
    </vt:vector>
  </HeadingPairs>
  <TitlesOfParts>
    <vt:vector size="69" baseType="lpstr">
      <vt:lpstr>Arial</vt:lpstr>
      <vt:lpstr>宋体</vt:lpstr>
      <vt:lpstr>Wingdings</vt:lpstr>
      <vt:lpstr>Calibri</vt:lpstr>
      <vt:lpstr>Impact</vt:lpstr>
      <vt:lpstr>Signika</vt:lpstr>
      <vt:lpstr>Open Sans Extrabold</vt:lpstr>
      <vt:lpstr>LiHei Pro</vt:lpstr>
      <vt:lpstr>迷你简汉真广标</vt:lpstr>
      <vt:lpstr>ITC Avant Garde Std Bk</vt:lpstr>
      <vt:lpstr>楷体_GB2312</vt:lpstr>
      <vt:lpstr>黑体</vt:lpstr>
      <vt:lpstr>华文行楷</vt:lpstr>
      <vt:lpstr>华文新魏</vt:lpstr>
      <vt:lpstr>新宋体</vt:lpstr>
      <vt:lpstr>微软雅黑</vt:lpstr>
      <vt:lpstr>Arial Unicode MS</vt:lpstr>
      <vt:lpstr>等线</vt:lpstr>
      <vt:lpstr>_x000B_</vt:lpstr>
      <vt:lpstr>Times New Roman</vt:lpstr>
      <vt:lpstr>Verdana</vt:lpstr>
      <vt:lpstr>幼圆</vt:lpstr>
      <vt:lpstr>方正启体简体</vt:lpstr>
      <vt:lpstr>华文中宋</vt:lpstr>
      <vt:lpstr>隶书</vt:lpstr>
      <vt:lpstr>华文彩云</vt:lpstr>
      <vt:lpstr>Century Gothic</vt:lpstr>
      <vt:lpstr>Segoe Print</vt:lpstr>
      <vt:lpstr>Office 主题​​</vt:lpstr>
      <vt:lpstr>1_Office Theme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8_Office Theme</vt:lpstr>
      <vt:lpstr>Office Theme</vt:lpstr>
      <vt:lpstr>议论文常识</vt:lpstr>
      <vt:lpstr>PowerPoint 演示文稿</vt:lpstr>
      <vt:lpstr>PowerPoint 演示文稿</vt:lpstr>
      <vt:lpstr>PowerPoint 演示文稿</vt:lpstr>
      <vt:lpstr>PowerPoint 演示文稿</vt:lpstr>
      <vt:lpstr>演讲时应注意以下几方面要求：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本文用了许多经典名句，请把它们汇集在一起，再化为“身内之物”。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仿写示例：（第八段后面部分）</vt:lpstr>
      <vt:lpstr>仿写示例：（第八段前部分文字）</vt:lpstr>
      <vt:lpstr>谈 “敬学与乐学” </vt:lpstr>
      <vt:lpstr>链  接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人教版六年级语文范本PPT-用心灵去倾听</dc:title>
  <dc:creator>lxl</dc:creator>
  <cp:lastModifiedBy>向日葵</cp:lastModifiedBy>
  <cp:revision>3206</cp:revision>
  <dcterms:created xsi:type="dcterms:W3CDTF">2015-12-01T09:06:00Z</dcterms:created>
  <dcterms:modified xsi:type="dcterms:W3CDTF">2018-10-17T01:27:19Z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2052-10.1.0.7521</vt:lpwstr>
  </property>
</Properties>
</file>