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5"/>
  </p:notesMasterIdLst>
  <p:handoutMasterIdLst>
    <p:handoutMasterId r:id="rId86"/>
  </p:handoutMasterIdLst>
  <p:sldIdLst>
    <p:sldId id="300" r:id="rId2"/>
    <p:sldId id="260" r:id="rId3"/>
    <p:sldId id="265" r:id="rId4"/>
    <p:sldId id="383" r:id="rId5"/>
    <p:sldId id="384" r:id="rId6"/>
    <p:sldId id="385" r:id="rId7"/>
    <p:sldId id="386" r:id="rId8"/>
    <p:sldId id="387" r:id="rId9"/>
    <p:sldId id="388" r:id="rId10"/>
    <p:sldId id="389" r:id="rId11"/>
    <p:sldId id="390" r:id="rId12"/>
    <p:sldId id="391" r:id="rId13"/>
    <p:sldId id="392" r:id="rId14"/>
    <p:sldId id="393" r:id="rId15"/>
    <p:sldId id="394" r:id="rId16"/>
    <p:sldId id="395" r:id="rId17"/>
    <p:sldId id="396" r:id="rId18"/>
    <p:sldId id="397" r:id="rId19"/>
    <p:sldId id="398" r:id="rId20"/>
    <p:sldId id="399" r:id="rId21"/>
    <p:sldId id="400" r:id="rId22"/>
    <p:sldId id="401" r:id="rId23"/>
    <p:sldId id="402" r:id="rId24"/>
    <p:sldId id="403" r:id="rId25"/>
    <p:sldId id="404" r:id="rId26"/>
    <p:sldId id="405" r:id="rId27"/>
    <p:sldId id="406" r:id="rId28"/>
    <p:sldId id="407" r:id="rId29"/>
    <p:sldId id="408" r:id="rId30"/>
    <p:sldId id="725" r:id="rId31"/>
    <p:sldId id="409" r:id="rId32"/>
    <p:sldId id="410" r:id="rId33"/>
    <p:sldId id="411" r:id="rId34"/>
    <p:sldId id="412" r:id="rId35"/>
    <p:sldId id="413" r:id="rId36"/>
    <p:sldId id="729" r:id="rId37"/>
    <p:sldId id="414" r:id="rId38"/>
    <p:sldId id="415" r:id="rId39"/>
    <p:sldId id="416" r:id="rId40"/>
    <p:sldId id="730" r:id="rId41"/>
    <p:sldId id="417" r:id="rId42"/>
    <p:sldId id="418" r:id="rId43"/>
    <p:sldId id="419" r:id="rId44"/>
    <p:sldId id="420" r:id="rId45"/>
    <p:sldId id="421" r:id="rId46"/>
    <p:sldId id="422" r:id="rId47"/>
    <p:sldId id="423" r:id="rId48"/>
    <p:sldId id="424" r:id="rId49"/>
    <p:sldId id="425" r:id="rId50"/>
    <p:sldId id="426" r:id="rId51"/>
    <p:sldId id="427" r:id="rId52"/>
    <p:sldId id="428" r:id="rId53"/>
    <p:sldId id="429" r:id="rId54"/>
    <p:sldId id="430" r:id="rId55"/>
    <p:sldId id="431" r:id="rId56"/>
    <p:sldId id="432" r:id="rId57"/>
    <p:sldId id="433" r:id="rId58"/>
    <p:sldId id="434" r:id="rId59"/>
    <p:sldId id="435" r:id="rId60"/>
    <p:sldId id="436" r:id="rId61"/>
    <p:sldId id="437" r:id="rId62"/>
    <p:sldId id="438" r:id="rId63"/>
    <p:sldId id="439" r:id="rId64"/>
    <p:sldId id="440" r:id="rId65"/>
    <p:sldId id="441" r:id="rId66"/>
    <p:sldId id="442" r:id="rId67"/>
    <p:sldId id="443" r:id="rId68"/>
    <p:sldId id="444" r:id="rId69"/>
    <p:sldId id="445" r:id="rId70"/>
    <p:sldId id="446" r:id="rId71"/>
    <p:sldId id="731" r:id="rId72"/>
    <p:sldId id="447" r:id="rId73"/>
    <p:sldId id="732" r:id="rId74"/>
    <p:sldId id="448" r:id="rId75"/>
    <p:sldId id="449" r:id="rId76"/>
    <p:sldId id="450" r:id="rId77"/>
    <p:sldId id="451" r:id="rId78"/>
    <p:sldId id="452" r:id="rId79"/>
    <p:sldId id="453" r:id="rId80"/>
    <p:sldId id="454" r:id="rId81"/>
    <p:sldId id="455" r:id="rId82"/>
    <p:sldId id="456" r:id="rId83"/>
    <p:sldId id="457" r:id="rId84"/>
  </p:sldIdLst>
  <p:sldSz cx="23763288" cy="13322300"/>
  <p:notesSz cx="6858000" cy="9144000"/>
  <p:defaultTextStyle>
    <a:defPPr>
      <a:defRPr lang="zh-CN"/>
    </a:defPPr>
    <a:lvl1pPr algn="l" defTabSz="2117725" rtl="0" fontAlgn="base">
      <a:spcBef>
        <a:spcPct val="0"/>
      </a:spcBef>
      <a:spcAft>
        <a:spcPct val="0"/>
      </a:spcAft>
      <a:defRPr sz="4200" kern="1200">
        <a:solidFill>
          <a:schemeClr val="tx1"/>
        </a:solidFill>
        <a:latin typeface="Arial" pitchFamily="34" charset="0"/>
        <a:ea typeface="宋体" pitchFamily="2" charset="-122"/>
        <a:cs typeface="+mn-cs"/>
      </a:defRPr>
    </a:lvl1pPr>
    <a:lvl2pPr marL="1058863" indent="-601663" algn="l" defTabSz="2117725" rtl="0" fontAlgn="base">
      <a:spcBef>
        <a:spcPct val="0"/>
      </a:spcBef>
      <a:spcAft>
        <a:spcPct val="0"/>
      </a:spcAft>
      <a:defRPr sz="4200" kern="1200">
        <a:solidFill>
          <a:schemeClr val="tx1"/>
        </a:solidFill>
        <a:latin typeface="Arial" pitchFamily="34" charset="0"/>
        <a:ea typeface="宋体" pitchFamily="2" charset="-122"/>
        <a:cs typeface="+mn-cs"/>
      </a:defRPr>
    </a:lvl2pPr>
    <a:lvl3pPr marL="2117725" indent="-120332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3pPr>
    <a:lvl4pPr marL="3178175" indent="-180657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4pPr>
    <a:lvl5pPr marL="4237038" indent="-2408238" algn="l" defTabSz="2117725" rtl="0" fontAlgn="base">
      <a:spcBef>
        <a:spcPct val="0"/>
      </a:spcBef>
      <a:spcAft>
        <a:spcPct val="0"/>
      </a:spcAft>
      <a:defRPr sz="4200" kern="1200">
        <a:solidFill>
          <a:schemeClr val="tx1"/>
        </a:solidFill>
        <a:latin typeface="Arial" pitchFamily="34" charset="0"/>
        <a:ea typeface="宋体" pitchFamily="2" charset="-122"/>
        <a:cs typeface="+mn-cs"/>
      </a:defRPr>
    </a:lvl5pPr>
    <a:lvl6pPr marL="2286000" algn="l" defTabSz="914400" rtl="0" eaLnBrk="1" latinLnBrk="0" hangingPunct="1">
      <a:defRPr sz="4200" kern="1200">
        <a:solidFill>
          <a:schemeClr val="tx1"/>
        </a:solidFill>
        <a:latin typeface="Arial" pitchFamily="34" charset="0"/>
        <a:ea typeface="宋体" pitchFamily="2" charset="-122"/>
        <a:cs typeface="+mn-cs"/>
      </a:defRPr>
    </a:lvl6pPr>
    <a:lvl7pPr marL="2743200" algn="l" defTabSz="914400" rtl="0" eaLnBrk="1" latinLnBrk="0" hangingPunct="1">
      <a:defRPr sz="4200" kern="1200">
        <a:solidFill>
          <a:schemeClr val="tx1"/>
        </a:solidFill>
        <a:latin typeface="Arial" pitchFamily="34" charset="0"/>
        <a:ea typeface="宋体" pitchFamily="2" charset="-122"/>
        <a:cs typeface="+mn-cs"/>
      </a:defRPr>
    </a:lvl7pPr>
    <a:lvl8pPr marL="3200400" algn="l" defTabSz="914400" rtl="0" eaLnBrk="1" latinLnBrk="0" hangingPunct="1">
      <a:defRPr sz="4200" kern="1200">
        <a:solidFill>
          <a:schemeClr val="tx1"/>
        </a:solidFill>
        <a:latin typeface="Arial" pitchFamily="34" charset="0"/>
        <a:ea typeface="宋体" pitchFamily="2" charset="-122"/>
        <a:cs typeface="+mn-cs"/>
      </a:defRPr>
    </a:lvl8pPr>
    <a:lvl9pPr marL="3657600" algn="l" defTabSz="914400" rtl="0" eaLnBrk="1" latinLnBrk="0" hangingPunct="1">
      <a:defRPr sz="42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4196">
          <p15:clr>
            <a:srgbClr val="A4A3A4"/>
          </p15:clr>
        </p15:guide>
        <p15:guide id="2" pos="7485">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6690"/>
    <a:srgbClr val="4DA9CF"/>
    <a:srgbClr val="CAE4F1"/>
    <a:srgbClr val="CC0000"/>
    <a:srgbClr val="8D80BB"/>
    <a:srgbClr val="FFFFFF"/>
    <a:srgbClr val="000000"/>
    <a:srgbClr val="00A7B4"/>
    <a:srgbClr val="DC6690"/>
    <a:srgbClr val="3F3F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0A1B5D5-9B99-4C35-A422-299274C87663}" styleName="中度样式 1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4660"/>
  </p:normalViewPr>
  <p:slideViewPr>
    <p:cSldViewPr>
      <p:cViewPr varScale="1">
        <p:scale>
          <a:sx n="44" d="100"/>
          <a:sy n="44" d="100"/>
        </p:scale>
        <p:origin x="318" y="78"/>
      </p:cViewPr>
      <p:guideLst>
        <p:guide orient="horz" pos="4196"/>
        <p:guide pos="7485"/>
      </p:guideLst>
    </p:cSldViewPr>
  </p:slideViewPr>
  <p:notesTextViewPr>
    <p:cViewPr>
      <p:scale>
        <a:sx n="100" d="100"/>
        <a:sy n="100" d="100"/>
      </p:scale>
      <p:origin x="0" y="0"/>
    </p:cViewPr>
  </p:notesTextViewPr>
  <p:notesViewPr>
    <p:cSldViewPr>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slide" Target="slides/slide83.xml"/><Relationship Id="rId89"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tableStyles" Target="tableStyles.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notesMaster" Target="notesMasters/notes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3931F0-0F06-4D43-84F3-9562F0EEE9E7}" type="datetimeFigureOut">
              <a:rPr lang="zh-CN" altLang="en-US" smtClean="0"/>
              <a:pPr/>
              <a:t>2019/11/4</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3C85A7E-BC9E-4B02-A88E-93F2C7987CD2}" type="slidenum">
              <a:rPr lang="zh-CN" altLang="en-US" smtClean="0"/>
              <a:pPr/>
              <a:t>‹#›</a:t>
            </a:fld>
            <a:endParaRPr lang="zh-CN" altLang="en-US"/>
          </a:p>
        </p:txBody>
      </p:sp>
    </p:spTree>
    <p:extLst>
      <p:ext uri="{BB962C8B-B14F-4D97-AF65-F5344CB8AC3E}">
        <p14:creationId xmlns:p14="http://schemas.microsoft.com/office/powerpoint/2010/main" val="13074104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7255D1F0-0559-45E3-AA3F-653AFB4BCBF4}" type="datetimeFigureOut">
              <a:rPr lang="zh-CN" altLang="en-US"/>
              <a:pPr>
                <a:defRPr/>
              </a:pPr>
              <a:t>2019/11/4</a:t>
            </a:fld>
            <a:endParaRPr lang="zh-CN" altLang="en-US"/>
          </a:p>
        </p:txBody>
      </p:sp>
      <p:sp>
        <p:nvSpPr>
          <p:cNvPr id="4" name="幻灯片图像占位符 3"/>
          <p:cNvSpPr>
            <a:spLocks noGrp="1" noRot="1" noChangeAspect="1"/>
          </p:cNvSpPr>
          <p:nvPr>
            <p:ph type="sldImg" idx="2"/>
          </p:nvPr>
        </p:nvSpPr>
        <p:spPr>
          <a:xfrm>
            <a:off x="371475" y="685800"/>
            <a:ext cx="611505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09E6B5E2-414F-4B9B-AAB9-9B87664B65D6}" type="slidenum">
              <a:rPr lang="zh-CN" altLang="en-US"/>
              <a:pPr>
                <a:defRPr/>
              </a:pPr>
              <a:t>‹#›</a:t>
            </a:fld>
            <a:endParaRPr lang="zh-CN" altLang="en-US"/>
          </a:p>
        </p:txBody>
      </p:sp>
    </p:spTree>
    <p:extLst>
      <p:ext uri="{BB962C8B-B14F-4D97-AF65-F5344CB8AC3E}">
        <p14:creationId xmlns:p14="http://schemas.microsoft.com/office/powerpoint/2010/main" val="8233229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3</a:t>
            </a:fld>
            <a:endParaRPr lang="zh-CN" altLang="en-US"/>
          </a:p>
        </p:txBody>
      </p:sp>
    </p:spTree>
    <p:extLst>
      <p:ext uri="{BB962C8B-B14F-4D97-AF65-F5344CB8AC3E}">
        <p14:creationId xmlns:p14="http://schemas.microsoft.com/office/powerpoint/2010/main" val="15962498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4</a:t>
            </a:fld>
            <a:endParaRPr lang="zh-CN" altLang="en-US"/>
          </a:p>
        </p:txBody>
      </p:sp>
    </p:spTree>
    <p:extLst>
      <p:ext uri="{BB962C8B-B14F-4D97-AF65-F5344CB8AC3E}">
        <p14:creationId xmlns:p14="http://schemas.microsoft.com/office/powerpoint/2010/main" val="1760156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userDrawn="1"/>
        </p:nvSpPr>
        <p:spPr>
          <a:xfrm>
            <a:off x="7881116" y="4238094"/>
            <a:ext cx="13289560" cy="1046440"/>
          </a:xfrm>
          <a:prstGeom prst="rect">
            <a:avLst/>
          </a:prstGeom>
          <a:noFill/>
        </p:spPr>
        <p:txBody>
          <a:bodyPr wrap="square" rtlCol="0">
            <a:spAutoFit/>
          </a:bodyPr>
          <a:lstStyle/>
          <a:p>
            <a:endParaRPr lang="zh-CN" altLang="en-US" sz="6000" b="1" dirty="0">
              <a:solidFill>
                <a:srgbClr val="339B61"/>
              </a:solidFill>
              <a:latin typeface="微软雅黑" pitchFamily="34" charset="-122"/>
              <a:ea typeface="微软雅黑" pitchFamily="34" charset="-122"/>
            </a:endParaRPr>
          </a:p>
        </p:txBody>
      </p:sp>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 bg1="lt1" tx1="dk1" bg2="lt2" tx2="dk2" accent1="accent1" accent2="accent2" accent3="accent3" accent4="accent4" accent5="accent5" accent6="accent6" hlink="hlink" folHlink="folHlink"/>
  <p:sldLayoutIdLst>
    <p:sldLayoutId id="2147483759" r:id="rId1"/>
  </p:sldLayoutIdLst>
  <p:txStyles>
    <p:titleStyle>
      <a:lvl1pPr algn="ctr" defTabSz="2117725" rtl="0" eaLnBrk="0" fontAlgn="base" hangingPunct="0">
        <a:spcBef>
          <a:spcPct val="0"/>
        </a:spcBef>
        <a:spcAft>
          <a:spcPct val="0"/>
        </a:spcAft>
        <a:defRPr sz="10200" kern="1200">
          <a:solidFill>
            <a:schemeClr val="tx1"/>
          </a:solidFill>
          <a:latin typeface="+mj-lt"/>
          <a:ea typeface="+mj-ea"/>
          <a:cs typeface="+mj-cs"/>
        </a:defRPr>
      </a:lvl1pPr>
      <a:lvl2pPr algn="ctr" defTabSz="2117725" rtl="0" eaLnBrk="0" fontAlgn="base" hangingPunct="0">
        <a:spcBef>
          <a:spcPct val="0"/>
        </a:spcBef>
        <a:spcAft>
          <a:spcPct val="0"/>
        </a:spcAft>
        <a:defRPr sz="10200">
          <a:solidFill>
            <a:schemeClr val="tx1"/>
          </a:solidFill>
          <a:latin typeface="Calibri" pitchFamily="34" charset="0"/>
          <a:ea typeface="宋体" charset="-122"/>
        </a:defRPr>
      </a:lvl2pPr>
      <a:lvl3pPr algn="ctr" defTabSz="2117725" rtl="0" eaLnBrk="0" fontAlgn="base" hangingPunct="0">
        <a:spcBef>
          <a:spcPct val="0"/>
        </a:spcBef>
        <a:spcAft>
          <a:spcPct val="0"/>
        </a:spcAft>
        <a:defRPr sz="10200">
          <a:solidFill>
            <a:schemeClr val="tx1"/>
          </a:solidFill>
          <a:latin typeface="Calibri" pitchFamily="34" charset="0"/>
          <a:ea typeface="宋体" charset="-122"/>
        </a:defRPr>
      </a:lvl3pPr>
      <a:lvl4pPr algn="ctr" defTabSz="2117725" rtl="0" eaLnBrk="0" fontAlgn="base" hangingPunct="0">
        <a:spcBef>
          <a:spcPct val="0"/>
        </a:spcBef>
        <a:spcAft>
          <a:spcPct val="0"/>
        </a:spcAft>
        <a:defRPr sz="10200">
          <a:solidFill>
            <a:schemeClr val="tx1"/>
          </a:solidFill>
          <a:latin typeface="Calibri" pitchFamily="34" charset="0"/>
          <a:ea typeface="宋体" charset="-122"/>
        </a:defRPr>
      </a:lvl4pPr>
      <a:lvl5pPr algn="ctr" defTabSz="2117725" rtl="0" eaLnBrk="0" fontAlgn="base" hangingPunct="0">
        <a:spcBef>
          <a:spcPct val="0"/>
        </a:spcBef>
        <a:spcAft>
          <a:spcPct val="0"/>
        </a:spcAft>
        <a:defRPr sz="10200">
          <a:solidFill>
            <a:schemeClr val="tx1"/>
          </a:solidFill>
          <a:latin typeface="Calibri" pitchFamily="34" charset="0"/>
          <a:ea typeface="宋体" charset="-122"/>
        </a:defRPr>
      </a:lvl5pPr>
      <a:lvl6pPr marL="457200" algn="ctr" defTabSz="2117725" rtl="0" fontAlgn="base">
        <a:spcBef>
          <a:spcPct val="0"/>
        </a:spcBef>
        <a:spcAft>
          <a:spcPct val="0"/>
        </a:spcAft>
        <a:defRPr sz="10200">
          <a:solidFill>
            <a:schemeClr val="tx1"/>
          </a:solidFill>
          <a:latin typeface="Calibri" pitchFamily="34" charset="0"/>
          <a:ea typeface="宋体" charset="-122"/>
        </a:defRPr>
      </a:lvl6pPr>
      <a:lvl7pPr marL="914400" algn="ctr" defTabSz="2117725" rtl="0" fontAlgn="base">
        <a:spcBef>
          <a:spcPct val="0"/>
        </a:spcBef>
        <a:spcAft>
          <a:spcPct val="0"/>
        </a:spcAft>
        <a:defRPr sz="10200">
          <a:solidFill>
            <a:schemeClr val="tx1"/>
          </a:solidFill>
          <a:latin typeface="Calibri" pitchFamily="34" charset="0"/>
          <a:ea typeface="宋体" charset="-122"/>
        </a:defRPr>
      </a:lvl7pPr>
      <a:lvl8pPr marL="1371600" algn="ctr" defTabSz="2117725" rtl="0" fontAlgn="base">
        <a:spcBef>
          <a:spcPct val="0"/>
        </a:spcBef>
        <a:spcAft>
          <a:spcPct val="0"/>
        </a:spcAft>
        <a:defRPr sz="10200">
          <a:solidFill>
            <a:schemeClr val="tx1"/>
          </a:solidFill>
          <a:latin typeface="Calibri" pitchFamily="34" charset="0"/>
          <a:ea typeface="宋体" charset="-122"/>
        </a:defRPr>
      </a:lvl8pPr>
      <a:lvl9pPr marL="1828800" algn="ctr" defTabSz="2117725" rtl="0" fontAlgn="base">
        <a:spcBef>
          <a:spcPct val="0"/>
        </a:spcBef>
        <a:spcAft>
          <a:spcPct val="0"/>
        </a:spcAft>
        <a:defRPr sz="10200">
          <a:solidFill>
            <a:schemeClr val="tx1"/>
          </a:solidFill>
          <a:latin typeface="Calibri" pitchFamily="34" charset="0"/>
          <a:ea typeface="宋体" charset="-122"/>
        </a:defRPr>
      </a:lvl9pPr>
    </p:titleStyle>
    <p:bodyStyle>
      <a:lvl1pPr marL="793750" indent="-793750" algn="l" defTabSz="2117725" rtl="0" eaLnBrk="0" fontAlgn="base" hangingPunct="0">
        <a:spcBef>
          <a:spcPct val="20000"/>
        </a:spcBef>
        <a:spcAft>
          <a:spcPct val="0"/>
        </a:spcAft>
        <a:buFont typeface="Arial" pitchFamily="34" charset="0"/>
        <a:buChar char="•"/>
        <a:defRPr sz="7400" kern="1200">
          <a:solidFill>
            <a:schemeClr val="tx1"/>
          </a:solidFill>
          <a:latin typeface="+mn-lt"/>
          <a:ea typeface="+mn-ea"/>
          <a:cs typeface="+mn-cs"/>
        </a:defRPr>
      </a:lvl1pPr>
      <a:lvl2pPr marL="1720850" indent="-661988" algn="l" defTabSz="2117725" rtl="0" eaLnBrk="0" fontAlgn="base" hangingPunct="0">
        <a:spcBef>
          <a:spcPct val="20000"/>
        </a:spcBef>
        <a:spcAft>
          <a:spcPct val="0"/>
        </a:spcAft>
        <a:buFont typeface="Arial" pitchFamily="34" charset="0"/>
        <a:buChar char="–"/>
        <a:defRPr sz="6500" kern="1200">
          <a:solidFill>
            <a:schemeClr val="tx1"/>
          </a:solidFill>
          <a:latin typeface="+mn-lt"/>
          <a:ea typeface="+mn-ea"/>
          <a:cs typeface="+mn-cs"/>
        </a:defRPr>
      </a:lvl2pPr>
      <a:lvl3pPr marL="2647950" indent="-528638" algn="l" defTabSz="2117725" rtl="0" eaLnBrk="0" fontAlgn="base" hangingPunct="0">
        <a:spcBef>
          <a:spcPct val="20000"/>
        </a:spcBef>
        <a:spcAft>
          <a:spcPct val="0"/>
        </a:spcAft>
        <a:buFont typeface="Arial" pitchFamily="34" charset="0"/>
        <a:buChar char="•"/>
        <a:defRPr sz="5600" kern="1200">
          <a:solidFill>
            <a:schemeClr val="tx1"/>
          </a:solidFill>
          <a:latin typeface="+mn-lt"/>
          <a:ea typeface="+mn-ea"/>
          <a:cs typeface="+mn-cs"/>
        </a:defRPr>
      </a:lvl3pPr>
      <a:lvl4pPr marL="3708400"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4pPr>
      <a:lvl5pPr marL="4767263"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5pPr>
      <a:lvl6pPr marL="5827586"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6pPr>
      <a:lvl7pPr marL="6887147"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7pPr>
      <a:lvl8pPr marL="7946708"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8pPr>
      <a:lvl9pPr marL="9006269"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9pPr>
    </p:bodyStyle>
    <p:otherStyle>
      <a:defPPr>
        <a:defRPr lang="zh-CN"/>
      </a:defPPr>
      <a:lvl1pPr marL="0" algn="l" defTabSz="2119122" rtl="0" eaLnBrk="1" latinLnBrk="0" hangingPunct="1">
        <a:defRPr sz="4200" kern="1200">
          <a:solidFill>
            <a:schemeClr val="tx1"/>
          </a:solidFill>
          <a:latin typeface="+mn-lt"/>
          <a:ea typeface="+mn-ea"/>
          <a:cs typeface="+mn-cs"/>
        </a:defRPr>
      </a:lvl1pPr>
      <a:lvl2pPr marL="1059561" algn="l" defTabSz="2119122" rtl="0" eaLnBrk="1" latinLnBrk="0" hangingPunct="1">
        <a:defRPr sz="4200" kern="1200">
          <a:solidFill>
            <a:schemeClr val="tx1"/>
          </a:solidFill>
          <a:latin typeface="+mn-lt"/>
          <a:ea typeface="+mn-ea"/>
          <a:cs typeface="+mn-cs"/>
        </a:defRPr>
      </a:lvl2pPr>
      <a:lvl3pPr marL="2119122" algn="l" defTabSz="2119122" rtl="0" eaLnBrk="1" latinLnBrk="0" hangingPunct="1">
        <a:defRPr sz="4200" kern="1200">
          <a:solidFill>
            <a:schemeClr val="tx1"/>
          </a:solidFill>
          <a:latin typeface="+mn-lt"/>
          <a:ea typeface="+mn-ea"/>
          <a:cs typeface="+mn-cs"/>
        </a:defRPr>
      </a:lvl3pPr>
      <a:lvl4pPr marL="3178683" algn="l" defTabSz="2119122" rtl="0" eaLnBrk="1" latinLnBrk="0" hangingPunct="1">
        <a:defRPr sz="4200" kern="1200">
          <a:solidFill>
            <a:schemeClr val="tx1"/>
          </a:solidFill>
          <a:latin typeface="+mn-lt"/>
          <a:ea typeface="+mn-ea"/>
          <a:cs typeface="+mn-cs"/>
        </a:defRPr>
      </a:lvl4pPr>
      <a:lvl5pPr marL="4238244" algn="l" defTabSz="2119122" rtl="0" eaLnBrk="1" latinLnBrk="0" hangingPunct="1">
        <a:defRPr sz="4200" kern="1200">
          <a:solidFill>
            <a:schemeClr val="tx1"/>
          </a:solidFill>
          <a:latin typeface="+mn-lt"/>
          <a:ea typeface="+mn-ea"/>
          <a:cs typeface="+mn-cs"/>
        </a:defRPr>
      </a:lvl5pPr>
      <a:lvl6pPr marL="5297805" algn="l" defTabSz="2119122" rtl="0" eaLnBrk="1" latinLnBrk="0" hangingPunct="1">
        <a:defRPr sz="4200" kern="1200">
          <a:solidFill>
            <a:schemeClr val="tx1"/>
          </a:solidFill>
          <a:latin typeface="+mn-lt"/>
          <a:ea typeface="+mn-ea"/>
          <a:cs typeface="+mn-cs"/>
        </a:defRPr>
      </a:lvl6pPr>
      <a:lvl7pPr marL="6357366" algn="l" defTabSz="2119122" rtl="0" eaLnBrk="1" latinLnBrk="0" hangingPunct="1">
        <a:defRPr sz="4200" kern="1200">
          <a:solidFill>
            <a:schemeClr val="tx1"/>
          </a:solidFill>
          <a:latin typeface="+mn-lt"/>
          <a:ea typeface="+mn-ea"/>
          <a:cs typeface="+mn-cs"/>
        </a:defRPr>
      </a:lvl7pPr>
      <a:lvl8pPr marL="7416927" algn="l" defTabSz="2119122" rtl="0" eaLnBrk="1" latinLnBrk="0" hangingPunct="1">
        <a:defRPr sz="4200" kern="1200">
          <a:solidFill>
            <a:schemeClr val="tx1"/>
          </a:solidFill>
          <a:latin typeface="+mn-lt"/>
          <a:ea typeface="+mn-ea"/>
          <a:cs typeface="+mn-cs"/>
        </a:defRPr>
      </a:lvl8pPr>
      <a:lvl9pPr marL="8476488" algn="l" defTabSz="2119122" rtl="0" eaLnBrk="1" latinLnBrk="0" hangingPunct="1">
        <a:defRPr sz="4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www.canpointgz.cn/faq"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7" Type="http://schemas.openxmlformats.org/officeDocument/2006/relationships/slide" Target="slide72.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41.xml"/><Relationship Id="rId5" Type="http://schemas.openxmlformats.org/officeDocument/2006/relationships/slide" Target="slide35.xml"/><Relationship Id="rId4" Type="http://schemas.openxmlformats.org/officeDocument/2006/relationships/slide" Target="slide5.xml"/></Relationships>
</file>

<file path=ppt/slides/_rels/slide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6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7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4"/>
          <p:cNvSpPr txBox="1"/>
          <p:nvPr/>
        </p:nvSpPr>
        <p:spPr>
          <a:xfrm>
            <a:off x="2358160" y="910332"/>
            <a:ext cx="9307460" cy="1200329"/>
          </a:xfrm>
          <a:prstGeom prst="rect">
            <a:avLst/>
          </a:prstGeom>
          <a:noFill/>
        </p:spPr>
        <p:txBody>
          <a:bodyPr wrap="square" rtlCol="0">
            <a:spAutoFit/>
          </a:bodyPr>
          <a:lstStyle/>
          <a:p>
            <a:r>
              <a:rPr lang="zh-CN" altLang="en-US" sz="7200" b="1" dirty="0">
                <a:solidFill>
                  <a:srgbClr val="DD6690"/>
                </a:solidFill>
                <a:latin typeface="微软雅黑" pitchFamily="34" charset="-122"/>
                <a:ea typeface="微软雅黑" pitchFamily="34" charset="-122"/>
              </a:rPr>
              <a:t>课件编辑说明</a:t>
            </a:r>
          </a:p>
        </p:txBody>
      </p:sp>
      <p:pic>
        <p:nvPicPr>
          <p:cNvPr id="4" name="图片 3"/>
          <p:cNvPicPr>
            <a:picLocks noChangeAspect="1"/>
          </p:cNvPicPr>
          <p:nvPr/>
        </p:nvPicPr>
        <p:blipFill>
          <a:blip r:embed="rId3"/>
          <a:stretch>
            <a:fillRect/>
          </a:stretch>
        </p:blipFill>
        <p:spPr>
          <a:xfrm>
            <a:off x="1369441" y="1150496"/>
            <a:ext cx="726923" cy="720000"/>
          </a:xfrm>
          <a:prstGeom prst="rect">
            <a:avLst/>
          </a:prstGeom>
        </p:spPr>
      </p:pic>
      <p:sp>
        <p:nvSpPr>
          <p:cNvPr id="6" name="TextBox 6"/>
          <p:cNvSpPr txBox="1"/>
          <p:nvPr/>
        </p:nvSpPr>
        <p:spPr>
          <a:xfrm>
            <a:off x="1152452" y="2700710"/>
            <a:ext cx="21458384" cy="9417963"/>
          </a:xfrm>
          <a:prstGeom prst="rect">
            <a:avLst/>
          </a:prstGeom>
          <a:noFill/>
        </p:spPr>
        <p:txBody>
          <a:bodyPr wrap="square" rtlCol="0">
            <a:spAutoFit/>
          </a:bodyPr>
          <a:lstStyle/>
          <a:p>
            <a:pPr>
              <a:lnSpc>
                <a:spcPct val="150000"/>
              </a:lnSpc>
            </a:pPr>
            <a:r>
              <a:rPr lang="en-US" altLang="zh-CN" sz="4000" b="1" dirty="0">
                <a:latin typeface="微软雅黑" panose="020B0503020204020204" pitchFamily="34" charset="-122"/>
                <a:ea typeface="微软雅黑" panose="020B0503020204020204" pitchFamily="34" charset="-122"/>
              </a:rPr>
              <a:t>1. </a:t>
            </a:r>
            <a:r>
              <a:rPr lang="zh-CN" altLang="zh-CN" sz="4000" dirty="0">
                <a:latin typeface="微软雅黑" panose="020B0503020204020204" pitchFamily="34" charset="-122"/>
                <a:ea typeface="微软雅黑" panose="020B0503020204020204" pitchFamily="34" charset="-122"/>
              </a:rPr>
              <a:t>本课件需用</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及以上版本打开，如果您的电脑是</a:t>
            </a:r>
            <a:r>
              <a:rPr lang="en-US" altLang="zh-CN" sz="4000" dirty="0">
                <a:latin typeface="微软雅黑" panose="020B0503020204020204" pitchFamily="34" charset="-122"/>
                <a:ea typeface="微软雅黑" panose="020B0503020204020204" pitchFamily="34" charset="-122"/>
              </a:rPr>
              <a:t>office2007</a:t>
            </a:r>
            <a:r>
              <a:rPr lang="zh-CN" altLang="zh-CN" sz="4000" dirty="0">
                <a:latin typeface="微软雅黑" panose="020B0503020204020204" pitchFamily="34" charset="-122"/>
                <a:ea typeface="微软雅黑" panose="020B0503020204020204" pitchFamily="34" charset="-122"/>
              </a:rPr>
              <a:t>及以下版本或者</a:t>
            </a:r>
            <a:r>
              <a:rPr lang="en-US" altLang="zh-CN" sz="4000" dirty="0">
                <a:latin typeface="微软雅黑" panose="020B0503020204020204" pitchFamily="34" charset="-122"/>
                <a:ea typeface="微软雅黑" panose="020B0503020204020204" pitchFamily="34" charset="-122"/>
              </a:rPr>
              <a:t>WPS</a:t>
            </a:r>
            <a:r>
              <a:rPr lang="zh-CN" altLang="zh-CN" sz="4000" dirty="0">
                <a:latin typeface="微软雅黑" panose="020B0503020204020204" pitchFamily="34" charset="-122"/>
                <a:ea typeface="微软雅黑" panose="020B0503020204020204" pitchFamily="34" charset="-122"/>
              </a:rPr>
              <a:t>软件，可能会出现不可编辑的文档，建议您安装</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a:t>
            </a:r>
          </a:p>
          <a:p>
            <a:pPr>
              <a:lnSpc>
                <a:spcPct val="150000"/>
              </a:lnSpc>
            </a:pPr>
            <a:r>
              <a:rPr lang="en-US" altLang="zh-CN" sz="4000" b="1" dirty="0">
                <a:latin typeface="微软雅黑" panose="020B0503020204020204" pitchFamily="34" charset="-122"/>
                <a:ea typeface="微软雅黑" panose="020B0503020204020204" pitchFamily="34" charset="-122"/>
              </a:rPr>
              <a:t>2. </a:t>
            </a:r>
            <a:r>
              <a:rPr lang="zh-CN" altLang="zh-CN" sz="4000" dirty="0">
                <a:latin typeface="微软雅黑" panose="020B0503020204020204" pitchFamily="34" charset="-122"/>
                <a:ea typeface="微软雅黑" panose="020B0503020204020204" pitchFamily="34" charset="-122"/>
              </a:rPr>
              <a:t>因为课件中存在一些特殊符号，所以个别幻灯片在制作时插入了文档。如您需要修改课件，请双击插入的文档，即可进入编辑状态。如您在使用过程中遇到公式不显示或者乱码的情况，可能是因为您的电脑缺少字体，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下载。 </a:t>
            </a:r>
          </a:p>
          <a:p>
            <a:pPr>
              <a:lnSpc>
                <a:spcPct val="150000"/>
              </a:lnSpc>
            </a:pPr>
            <a:r>
              <a:rPr lang="en-US" altLang="zh-CN" sz="4000" b="1" dirty="0">
                <a:latin typeface="微软雅黑" panose="020B0503020204020204" pitchFamily="34" charset="-122"/>
                <a:ea typeface="微软雅黑" panose="020B0503020204020204" pitchFamily="34" charset="-122"/>
              </a:rPr>
              <a:t>3. </a:t>
            </a:r>
            <a:r>
              <a:rPr lang="zh-CN" altLang="zh-CN" sz="4000" dirty="0">
                <a:latin typeface="微软雅黑" panose="020B0503020204020204" pitchFamily="34" charset="-122"/>
                <a:ea typeface="微软雅黑" panose="020B0503020204020204" pitchFamily="34" charset="-122"/>
              </a:rPr>
              <a:t>本课件显示比例为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，如您的电脑显示器分辨率为</a:t>
            </a:r>
            <a:r>
              <a:rPr lang="en-US" altLang="zh-CN" sz="4000" dirty="0">
                <a:latin typeface="微软雅黑" panose="020B0503020204020204" pitchFamily="34" charset="-122"/>
                <a:ea typeface="微软雅黑" panose="020B0503020204020204" pitchFamily="34" charset="-122"/>
              </a:rPr>
              <a:t>4:3</a:t>
            </a:r>
            <a:r>
              <a:rPr lang="zh-CN" altLang="zh-CN" sz="4000" dirty="0">
                <a:latin typeface="微软雅黑" panose="020B0503020204020204" pitchFamily="34" charset="-122"/>
                <a:ea typeface="微软雅黑" panose="020B0503020204020204" pitchFamily="34" charset="-122"/>
              </a:rPr>
              <a:t>，课件显示效果可能比较差，建议您将电脑显示器分辨率更改为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。如您不知如何更改，请</a:t>
            </a:r>
            <a:r>
              <a:rPr lang="en-US" altLang="zh-CN" sz="4000" dirty="0">
                <a:latin typeface="微软雅黑" panose="020B0503020204020204" pitchFamily="34" charset="-122"/>
                <a:ea typeface="微软雅黑" panose="020B0503020204020204" pitchFamily="34" charset="-122"/>
              </a:rPr>
              <a:t> </a:t>
            </a:r>
            <a:r>
              <a:rPr lang="en-US" altLang="zh-CN" sz="4000" dirty="0">
                <a:solidFill>
                  <a:srgbClr val="1865D6"/>
                </a:solidFill>
                <a:latin typeface="华文行楷" panose="02010800040101010101" pitchFamily="2" charset="-122"/>
                <a:ea typeface="华文行楷" panose="02010800040101010101" pitchFamily="2" charset="-122"/>
              </a:rPr>
              <a:t>360</a:t>
            </a:r>
            <a:r>
              <a:rPr lang="zh-CN" altLang="en-US" sz="4000" dirty="0">
                <a:solidFill>
                  <a:srgbClr val="1865D6"/>
                </a:solidFill>
                <a:latin typeface="华文行楷" panose="02010800040101010101" pitchFamily="2" charset="-122"/>
                <a:ea typeface="华文行楷" panose="02010800040101010101" pitchFamily="2" charset="-122"/>
              </a:rPr>
              <a:t>搜索“全品文教高中”</a:t>
            </a:r>
            <a:r>
              <a:rPr lang="zh-CN" altLang="zh-CN" sz="4000" dirty="0">
                <a:latin typeface="微软雅黑" panose="020B0503020204020204" pitchFamily="34" charset="-122"/>
                <a:ea typeface="微软雅黑" panose="020B0503020204020204" pitchFamily="34" charset="-122"/>
              </a:rPr>
              <a:t>或</a:t>
            </a:r>
            <a:r>
              <a:rPr lang="zh-CN" altLang="en-US" sz="4000" dirty="0">
                <a:latin typeface="微软雅黑" panose="020B0503020204020204" pitchFamily="34" charset="-122"/>
                <a:ea typeface="微软雅黑" panose="020B0503020204020204" pitchFamily="34" charset="-122"/>
              </a:rPr>
              <a:t>直接打开网页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 </a:t>
            </a:r>
            <a:r>
              <a:rPr lang="zh-CN" altLang="zh-CN" sz="4000" dirty="0">
                <a:latin typeface="微软雅黑" panose="020B0503020204020204" pitchFamily="34" charset="-122"/>
                <a:ea typeface="微软雅黑" panose="020B0503020204020204" pitchFamily="34" charset="-122"/>
              </a:rPr>
              <a:t>。 </a:t>
            </a:r>
          </a:p>
          <a:p>
            <a:pPr>
              <a:lnSpc>
                <a:spcPct val="150000"/>
              </a:lnSpc>
            </a:pPr>
            <a:r>
              <a:rPr lang="en-US" altLang="zh-CN" sz="4000" b="1" dirty="0">
                <a:latin typeface="微软雅黑" panose="020B0503020204020204" pitchFamily="34" charset="-122"/>
                <a:ea typeface="微软雅黑" panose="020B0503020204020204" pitchFamily="34" charset="-122"/>
              </a:rPr>
              <a:t>4. </a:t>
            </a:r>
            <a:r>
              <a:rPr lang="zh-CN" altLang="zh-CN" sz="4000" dirty="0">
                <a:latin typeface="微软雅黑" panose="020B0503020204020204" pitchFamily="34" charset="-122"/>
                <a:ea typeface="微软雅黑" panose="020B0503020204020204" pitchFamily="34" charset="-122"/>
              </a:rPr>
              <a:t>如您遇到有关课件技术方面的问题，请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a:t>
            </a:r>
            <a:r>
              <a:rPr lang="zh-CN" altLang="zh-CN" sz="4000" dirty="0">
                <a:latin typeface="微软雅黑" panose="020B0503020204020204" pitchFamily="34" charset="-122"/>
                <a:ea typeface="微软雅黑" panose="020B0503020204020204" pitchFamily="34" charset="-122"/>
              </a:rPr>
              <a:t>，或致电</a:t>
            </a:r>
            <a:r>
              <a:rPr lang="en-US" altLang="zh-CN" sz="4000" dirty="0">
                <a:latin typeface="微软雅黑" panose="020B0503020204020204" pitchFamily="34" charset="-122"/>
                <a:ea typeface="微软雅黑" panose="020B0503020204020204" pitchFamily="34" charset="-122"/>
              </a:rPr>
              <a:t>010-58818058</a:t>
            </a:r>
            <a:r>
              <a:rPr lang="zh-CN" altLang="zh-CN" sz="4000" dirty="0">
                <a:latin typeface="微软雅黑" panose="020B0503020204020204" pitchFamily="34" charset="-122"/>
                <a:ea typeface="微软雅黑" panose="020B0503020204020204" pitchFamily="34" charset="-122"/>
              </a:rPr>
              <a:t>；有关内容方面的问题，请致电</a:t>
            </a:r>
            <a:r>
              <a:rPr lang="en-US" altLang="zh-CN" sz="4000" dirty="0">
                <a:latin typeface="微软雅黑" panose="020B0503020204020204" pitchFamily="34" charset="-122"/>
                <a:ea typeface="微软雅黑" panose="020B0503020204020204" pitchFamily="34" charset="-122"/>
              </a:rPr>
              <a:t>010-58818084</a:t>
            </a:r>
            <a:r>
              <a:rPr lang="zh-CN" altLang="zh-CN" sz="4000" dirty="0">
                <a:latin typeface="微软雅黑" panose="020B0503020204020204" pitchFamily="34" charset="-122"/>
                <a:ea typeface="微软雅黑" panose="020B0503020204020204" pitchFamily="34" charset="-122"/>
              </a:rPr>
              <a:t>。</a:t>
            </a:r>
            <a:endParaRPr lang="zh-CN" altLang="zh-CN" sz="4000"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61365651"/>
      </p:ext>
    </p:extLst>
  </p:cSld>
  <p:clrMapOvr>
    <a:masterClrMapping/>
  </p:clrMapOvr>
  <p:transition>
    <p:circl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p:nvSpPr>
        <p:spPr>
          <a:xfrm>
            <a:off x="2683220" y="5553366"/>
            <a:ext cx="4550990" cy="1477328"/>
          </a:xfrm>
          <a:prstGeom prst="rect">
            <a:avLst/>
          </a:prstGeom>
          <a:noFill/>
        </p:spPr>
        <p:txBody>
          <a:bodyPr wrap="none" rtlCol="0">
            <a:spAutoFit/>
          </a:bodyPr>
          <a:lstStyle/>
          <a:p>
            <a:pPr algn="ctr"/>
            <a:r>
              <a:rPr lang="en-US" altLang="zh-CN" sz="9000" i="1" spc="-150" dirty="0">
                <a:solidFill>
                  <a:schemeClr val="bg1"/>
                </a:solidFill>
                <a:latin typeface="方正粗黑宋简体" pitchFamily="2" charset="-122"/>
                <a:ea typeface="方正粗黑宋简体" pitchFamily="2" charset="-122"/>
              </a:rPr>
              <a:t>PART 01</a:t>
            </a:r>
          </a:p>
        </p:txBody>
      </p:sp>
      <p:sp>
        <p:nvSpPr>
          <p:cNvPr id="9" name="TextBox 8"/>
          <p:cNvSpPr txBox="1"/>
          <p:nvPr/>
        </p:nvSpPr>
        <p:spPr>
          <a:xfrm>
            <a:off x="3846873" y="6877174"/>
            <a:ext cx="2223687" cy="861774"/>
          </a:xfrm>
          <a:prstGeom prst="rect">
            <a:avLst/>
          </a:prstGeom>
          <a:noFill/>
        </p:spPr>
        <p:txBody>
          <a:bodyPr wrap="none" rtlCol="0">
            <a:spAutoFit/>
          </a:bodyPr>
          <a:lstStyle/>
          <a:p>
            <a:pPr algn="ctr"/>
            <a:r>
              <a:rPr lang="zh-CN" altLang="en-US" sz="5000" b="1" i="1" spc="300" dirty="0">
                <a:solidFill>
                  <a:schemeClr val="bg1"/>
                </a:solidFill>
                <a:latin typeface="微软雅黑" pitchFamily="34" charset="-122"/>
                <a:ea typeface="微软雅黑" pitchFamily="34" charset="-122"/>
              </a:rPr>
              <a:t>专题一</a:t>
            </a:r>
          </a:p>
        </p:txBody>
      </p:sp>
      <p:sp>
        <p:nvSpPr>
          <p:cNvPr id="10" name="矩形 9"/>
          <p:cNvSpPr/>
          <p:nvPr/>
        </p:nvSpPr>
        <p:spPr>
          <a:xfrm>
            <a:off x="9845867" y="3852838"/>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专题一</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语法填空</a:t>
            </a:r>
          </a:p>
        </p:txBody>
      </p:sp>
      <p:sp>
        <p:nvSpPr>
          <p:cNvPr id="13" name="矩形 12"/>
          <p:cNvSpPr/>
          <p:nvPr/>
        </p:nvSpPr>
        <p:spPr>
          <a:xfrm>
            <a:off x="9845867" y="6733158"/>
            <a:ext cx="12376444" cy="4706930"/>
          </a:xfrm>
          <a:prstGeom prst="rect">
            <a:avLst/>
          </a:prstGeom>
        </p:spPr>
        <p:txBody>
          <a:bodyPr wrap="square">
            <a:spAutoFit/>
          </a:bodyPr>
          <a:lstStyle/>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1</a:t>
            </a:r>
            <a:r>
              <a:rPr lang="zh-CN" altLang="en-US" sz="5500" dirty="0">
                <a:latin typeface="微软雅黑" pitchFamily="34" charset="-122"/>
                <a:ea typeface="微软雅黑" pitchFamily="34" charset="-122"/>
              </a:rPr>
              <a:t>讲　谓语动词的变化	</a:t>
            </a:r>
          </a:p>
          <a:p>
            <a:pPr>
              <a:lnSpc>
                <a:spcPts val="7300"/>
              </a:lnSpc>
            </a:pPr>
            <a:r>
              <a:rPr lang="zh-CN" altLang="en-US" sz="5500" dirty="0">
                <a:latin typeface="微软雅黑" pitchFamily="34" charset="-122"/>
                <a:ea typeface="微软雅黑" pitchFamily="34" charset="-122"/>
                <a:hlinkClick r:id="rId4" action="ppaction://hlinksldjump"/>
              </a:rPr>
              <a:t>第</a:t>
            </a:r>
            <a:r>
              <a:rPr lang="en-US" altLang="zh-CN" sz="5500" dirty="0">
                <a:latin typeface="微软雅黑" pitchFamily="34" charset="-122"/>
                <a:ea typeface="微软雅黑" pitchFamily="34" charset="-122"/>
                <a:hlinkClick r:id="rId4" action="ppaction://hlinksldjump"/>
              </a:rPr>
              <a:t>2</a:t>
            </a:r>
            <a:r>
              <a:rPr lang="zh-CN" altLang="en-US" sz="5500" dirty="0">
                <a:latin typeface="微软雅黑" pitchFamily="34" charset="-122"/>
                <a:ea typeface="微软雅黑" pitchFamily="34" charset="-122"/>
                <a:hlinkClick r:id="rId4" action="ppaction://hlinksldjump"/>
              </a:rPr>
              <a:t>讲　非谓语动词的变化	</a:t>
            </a:r>
            <a:endParaRPr lang="zh-CN" altLang="en-US" sz="5500" dirty="0">
              <a:latin typeface="微软雅黑" pitchFamily="34" charset="-122"/>
              <a:ea typeface="微软雅黑" pitchFamily="34" charset="-122"/>
            </a:endParaRP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3</a:t>
            </a:r>
            <a:r>
              <a:rPr lang="zh-CN" altLang="en-US" sz="5500" dirty="0">
                <a:latin typeface="微软雅黑" pitchFamily="34" charset="-122"/>
                <a:ea typeface="微软雅黑" pitchFamily="34" charset="-122"/>
              </a:rPr>
              <a:t>讲　名词、形容词和副词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4</a:t>
            </a:r>
            <a:r>
              <a:rPr lang="zh-CN" altLang="en-US" sz="5500" dirty="0">
                <a:latin typeface="微软雅黑" pitchFamily="34" charset="-122"/>
                <a:ea typeface="微软雅黑" pitchFamily="34" charset="-122"/>
              </a:rPr>
              <a:t>讲　冠词、介词和代词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5</a:t>
            </a:r>
            <a:r>
              <a:rPr lang="zh-CN" altLang="en-US" sz="5500" dirty="0">
                <a:latin typeface="微软雅黑" pitchFamily="34" charset="-122"/>
                <a:ea typeface="微软雅黑" pitchFamily="34" charset="-122"/>
              </a:rPr>
              <a:t>讲　并列结构和三大从句</a:t>
            </a:r>
          </a:p>
        </p:txBody>
      </p:sp>
    </p:spTree>
  </p:cSld>
  <p:clrMapOvr>
    <a:masterClrMapping/>
  </p:clrMapOvr>
  <p:transition>
    <p:pull dir="d"/>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矩形 11"/>
          <p:cNvSpPr/>
          <p:nvPr/>
        </p:nvSpPr>
        <p:spPr>
          <a:xfrm>
            <a:off x="8281244" y="5322322"/>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第</a:t>
            </a:r>
            <a:r>
              <a:rPr lang="en-US" altLang="zh-CN" sz="7200" b="1" spc="300" dirty="0">
                <a:solidFill>
                  <a:srgbClr val="DD6690"/>
                </a:solidFill>
                <a:latin typeface="微软雅黑" pitchFamily="34" charset="-122"/>
                <a:ea typeface="微软雅黑" pitchFamily="34" charset="-122"/>
              </a:rPr>
              <a:t>2</a:t>
            </a:r>
            <a:r>
              <a:rPr lang="zh-CN" altLang="en-US" sz="7200" b="1" spc="300" dirty="0">
                <a:solidFill>
                  <a:srgbClr val="DD6690"/>
                </a:solidFill>
                <a:latin typeface="微软雅黑" pitchFamily="34" charset="-122"/>
                <a:ea typeface="微软雅黑" pitchFamily="34" charset="-122"/>
              </a:rPr>
              <a:t>讲</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非谓语动词的变化</a:t>
            </a:r>
          </a:p>
        </p:txBody>
      </p:sp>
      <p:sp>
        <p:nvSpPr>
          <p:cNvPr id="13" name="矩形 12"/>
          <p:cNvSpPr/>
          <p:nvPr/>
        </p:nvSpPr>
        <p:spPr>
          <a:xfrm>
            <a:off x="8281244" y="8944982"/>
            <a:ext cx="11880850" cy="3770776"/>
          </a:xfrm>
          <a:prstGeom prst="rect">
            <a:avLst/>
          </a:prstGeom>
        </p:spPr>
        <p:txBody>
          <a:bodyPr>
            <a:spAutoFit/>
          </a:bodyPr>
          <a:lstStyle/>
          <a:p>
            <a:pPr>
              <a:lnSpc>
                <a:spcPts val="7300"/>
              </a:lnSpc>
            </a:pPr>
            <a:r>
              <a:rPr lang="zh-CN" altLang="en-US" sz="5500" dirty="0">
                <a:solidFill>
                  <a:schemeClr val="bg1"/>
                </a:solidFill>
                <a:latin typeface="微软雅黑" pitchFamily="34" charset="-122"/>
                <a:ea typeface="微软雅黑" pitchFamily="34" charset="-122"/>
                <a:hlinkClick r:id="rId4" action="ppaction://hlinksldjump"/>
              </a:rPr>
              <a:t>专题导读</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5" action="ppaction://hlinksldjump"/>
              </a:rPr>
              <a:t>真题典例</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6" action="ppaction://hlinksldjump"/>
              </a:rPr>
              <a:t>模拟演练</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7" action="ppaction://hlinksldjump"/>
              </a:rPr>
              <a:t>教师备用习题</a:t>
            </a:r>
            <a:endParaRPr lang="zh-CN" altLang="en-US" sz="5500" dirty="0">
              <a:solidFill>
                <a:schemeClr val="bg1"/>
              </a:solidFill>
              <a:latin typeface="微软雅黑" pitchFamily="34" charset="-122"/>
              <a:ea typeface="微软雅黑" pitchFamily="34" charset="-122"/>
            </a:endParaRPr>
          </a:p>
        </p:txBody>
      </p:sp>
    </p:spTree>
  </p:cSld>
  <p:clrMapOvr>
    <a:masterClrMapping/>
  </p:clrMapOvr>
  <p:transition>
    <p:pull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10" name="组合 9"/>
          <p:cNvGrpSpPr/>
          <p:nvPr/>
        </p:nvGrpSpPr>
        <p:grpSpPr>
          <a:xfrm>
            <a:off x="1512492" y="1345332"/>
            <a:ext cx="5785908" cy="769441"/>
            <a:chOff x="1512492" y="2497460"/>
            <a:chExt cx="5785908" cy="769441"/>
          </a:xfrm>
        </p:grpSpPr>
        <p:sp>
          <p:nvSpPr>
            <p:cNvPr id="11" name="TextBox 75"/>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3" name="表格 2">
            <a:extLst>
              <a:ext uri="{FF2B5EF4-FFF2-40B4-BE49-F238E27FC236}">
                <a16:creationId xmlns:a16="http://schemas.microsoft.com/office/drawing/2014/main" id="{723CB0CE-C021-44BB-9D45-03224C72DDE2}"/>
              </a:ext>
            </a:extLst>
          </p:cNvPr>
          <p:cNvGraphicFramePr>
            <a:graphicFrameLocks noGrp="1"/>
          </p:cNvGraphicFramePr>
          <p:nvPr/>
        </p:nvGraphicFramePr>
        <p:xfrm>
          <a:off x="2448596" y="2412678"/>
          <a:ext cx="15481720" cy="7233494"/>
        </p:xfrm>
        <a:graphic>
          <a:graphicData uri="http://schemas.openxmlformats.org/drawingml/2006/table">
            <a:tbl>
              <a:tblPr firstRow="1" firstCol="1" bandRow="1"/>
              <a:tblGrid>
                <a:gridCol w="2815752">
                  <a:extLst>
                    <a:ext uri="{9D8B030D-6E8A-4147-A177-3AD203B41FA5}">
                      <a16:colId xmlns:a16="http://schemas.microsoft.com/office/drawing/2014/main" val="2534715760"/>
                    </a:ext>
                  </a:extLst>
                </a:gridCol>
                <a:gridCol w="12665968">
                  <a:extLst>
                    <a:ext uri="{9D8B030D-6E8A-4147-A177-3AD203B41FA5}">
                      <a16:colId xmlns:a16="http://schemas.microsoft.com/office/drawing/2014/main" val="1775431485"/>
                    </a:ext>
                  </a:extLst>
                </a:gridCol>
              </a:tblGrid>
              <a:tr h="2857617">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知考向</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考查非谓语动词作状语、主语、宾语、定语</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作状语是难点和重点</a:t>
                      </a:r>
                    </a:p>
                  </a:txBody>
                  <a:tcPr marL="66675" marR="666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1181575368"/>
                  </a:ext>
                </a:extLst>
              </a:tr>
              <a:tr h="4375877">
                <a:tc>
                  <a:txBody>
                    <a:bodyPr/>
                    <a:lstStyle/>
                    <a:p>
                      <a:pPr algn="ctr">
                        <a:lnSpc>
                          <a:spcPct val="150000"/>
                        </a:lnSpc>
                        <a:spcAft>
                          <a:spcPts val="0"/>
                        </a:spcAft>
                      </a:pPr>
                      <a:r>
                        <a:rPr lang="zh-CN"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定考点</a:t>
                      </a: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若在句子中找到了谓语动词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而没有连词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并列连词或从属连词</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则考虑用非谓语动词形式。</a:t>
                      </a:r>
                    </a:p>
                  </a:txBody>
                  <a:tcPr marL="66675" marR="666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654549814"/>
                  </a:ext>
                </a:extLst>
              </a:tr>
            </a:tbl>
          </a:graphicData>
        </a:graphic>
      </p:graphicFrame>
    </p:spTree>
    <p:extLst>
      <p:ext uri="{BB962C8B-B14F-4D97-AF65-F5344CB8AC3E}">
        <p14:creationId xmlns:p14="http://schemas.microsoft.com/office/powerpoint/2010/main" val="3672154203"/>
      </p:ext>
    </p:extLst>
  </p:cSld>
  <p:clrMapOvr>
    <a:masterClrMapping/>
  </p:clrMapOvr>
  <p:transition>
    <p:pull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698594" y="2176893"/>
            <a:ext cx="20912718" cy="1110497"/>
          </a:xfrm>
          <a:prstGeom prst="rect">
            <a:avLst/>
          </a:prstGeom>
        </p:spPr>
        <p:txBody>
          <a:bodyPr wrap="square">
            <a:spAutoFit/>
          </a:bodyPr>
          <a:lstStyle/>
          <a:p>
            <a:pPr>
              <a:lnSpc>
                <a:spcPct val="150000"/>
              </a:lnSpc>
              <a:spcAft>
                <a:spcPts val="0"/>
              </a:spcAft>
            </a:pPr>
            <a:r>
              <a:rPr lang="zh-CN" altLang="en-US" sz="5000" dirty="0">
                <a:latin typeface="微软雅黑" panose="020B0503020204020204" pitchFamily="34" charset="-122"/>
                <a:ea typeface="微软雅黑" panose="020B0503020204020204" pitchFamily="34" charset="-122"/>
              </a:rPr>
              <a:t>考点一　非谓语动词作状语</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698594" y="3287937"/>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909703" y="4181641"/>
            <a:ext cx="10411076" cy="688130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北京卷</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Nervously</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(face) challenges, I know I will whisper to myself the two simple words “Be yourself”.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4271275"/>
            <a:ext cx="10411076" cy="572713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441757" y="5437135"/>
            <a:ext cx="2058577"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facing</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61940" y="4271275"/>
            <a:ext cx="9576321" cy="5727145"/>
          </a:xfrm>
          <a:prstGeom prst="rect">
            <a:avLst/>
          </a:prstGeom>
        </p:spPr>
        <p:txBody>
          <a:bodyPr wrap="square">
            <a:spAutoFit/>
          </a:bodyPr>
          <a:lstStyle/>
          <a:p>
            <a:pPr algn="just">
              <a:lnSpc>
                <a:spcPct val="150000"/>
              </a:lnSpc>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考查现在分词作状语。分析句式可知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此处是非谓语动词作状语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因逻辑主语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face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之间是主动关系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故用现在分词作状语。故填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facing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en-US" sz="5000" dirty="0">
              <a:latin typeface="微软雅黑" panose="020B0503020204020204" pitchFamily="34" charset="-122"/>
              <a:ea typeface="微软雅黑" panose="020B0503020204020204" pitchFamily="34" charset="-122"/>
            </a:endParaRPr>
          </a:p>
        </p:txBody>
      </p:sp>
      <p:grpSp>
        <p:nvGrpSpPr>
          <p:cNvPr id="10" name="组合 9">
            <a:extLst>
              <a:ext uri="{FF2B5EF4-FFF2-40B4-BE49-F238E27FC236}">
                <a16:creationId xmlns:a16="http://schemas.microsoft.com/office/drawing/2014/main" id="{4A116584-B37F-4D4C-936F-CA57FC47EB00}"/>
              </a:ext>
            </a:extLst>
          </p:cNvPr>
          <p:cNvGrpSpPr/>
          <p:nvPr/>
        </p:nvGrpSpPr>
        <p:grpSpPr>
          <a:xfrm>
            <a:off x="707543" y="1345321"/>
            <a:ext cx="5811639" cy="769441"/>
            <a:chOff x="1512492" y="2497460"/>
            <a:chExt cx="5811639" cy="769441"/>
          </a:xfrm>
        </p:grpSpPr>
        <p:sp>
          <p:nvSpPr>
            <p:cNvPr id="12" name="TextBox 75">
              <a:extLst>
                <a:ext uri="{FF2B5EF4-FFF2-40B4-BE49-F238E27FC236}">
                  <a16:creationId xmlns:a16="http://schemas.microsoft.com/office/drawing/2014/main" id="{912B9033-F4F9-4AB0-95A5-664C790517A9}"/>
                </a:ext>
              </a:extLst>
            </p:cNvPr>
            <p:cNvSpPr txBox="1"/>
            <p:nvPr/>
          </p:nvSpPr>
          <p:spPr>
            <a:xfrm>
              <a:off x="2109157"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39D22136-6F29-4EE0-9440-6CA700DF9FA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8339980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48576" y="1750510"/>
            <a:ext cx="10411076" cy="8664167"/>
          </a:xfrm>
          <a:prstGeom prst="rect">
            <a:avLst/>
          </a:prstGeom>
        </p:spPr>
        <p:txBody>
          <a:bodyPr wrap="square">
            <a:spAutoFit/>
          </a:bodyPr>
          <a:lstStyle/>
          <a:p>
            <a:pPr marL="120650">
              <a:lnSpc>
                <a:spcPct val="150000"/>
              </a:lnSpc>
              <a:spcAft>
                <a:spcPts val="0"/>
              </a:spcAft>
            </a:pP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4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4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4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…we were invited to attend a private concert on a beautiful farm on the North Shore under the stars, </a:t>
            </a:r>
            <a:r>
              <a:rPr lang="zh-CN" altLang="zh-CN" sz="5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(listen) to musicians and meeting interesting locals. </a:t>
            </a:r>
            <a:endParaRPr lang="zh-CN" altLang="zh-CN" sz="2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522288" y="1855578"/>
            <a:ext cx="10411076" cy="821391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649126" y="6949182"/>
            <a:ext cx="2787430"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listening</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939666" y="1568391"/>
            <a:ext cx="9576321" cy="915660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考查现在分词作状语。本句已有谓语动词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were invited,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listen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应用非谓语动词形式。听音乐家演奏这个动作是由</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发出的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故用现在分词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listening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作伴随状语。根据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前后连接两个并列的结构也可知填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listening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8" name="组合 7">
            <a:extLst>
              <a:ext uri="{FF2B5EF4-FFF2-40B4-BE49-F238E27FC236}">
                <a16:creationId xmlns:a16="http://schemas.microsoft.com/office/drawing/2014/main" id="{B79D01F0-185F-4631-8CB6-896F6FF3956D}"/>
              </a:ext>
            </a:extLst>
          </p:cNvPr>
          <p:cNvGrpSpPr/>
          <p:nvPr/>
        </p:nvGrpSpPr>
        <p:grpSpPr>
          <a:xfrm>
            <a:off x="864420" y="1086137"/>
            <a:ext cx="5785908" cy="769441"/>
            <a:chOff x="1512492" y="2497460"/>
            <a:chExt cx="5785908" cy="769441"/>
          </a:xfrm>
        </p:grpSpPr>
        <p:sp>
          <p:nvSpPr>
            <p:cNvPr id="10" name="TextBox 75">
              <a:extLst>
                <a:ext uri="{FF2B5EF4-FFF2-40B4-BE49-F238E27FC236}">
                  <a16:creationId xmlns:a16="http://schemas.microsoft.com/office/drawing/2014/main" id="{7113146C-C2F5-4CB3-ACD0-C5198D63FCA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E86CF6F5-471C-4899-A04A-6CF7259B4FE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097146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20447" y="1915469"/>
            <a:ext cx="10411076"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江苏卷改编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(enjoy) the convenience of digital payment, many senior citizens started to use smart phones.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231523" y="1915469"/>
            <a:ext cx="10411076" cy="579787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829923" y="3148914"/>
            <a:ext cx="275344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To enjoy</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553601" y="1789963"/>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考查不定式作目的状语。句意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为了享受电子支付的便利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很多老年市民开始使用智能手机。此处是不定式作目的状语。故填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enjoy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32A83244-66BE-403C-8E29-51EF4557ACB4}"/>
              </a:ext>
            </a:extLst>
          </p:cNvPr>
          <p:cNvGrpSpPr/>
          <p:nvPr/>
        </p:nvGrpSpPr>
        <p:grpSpPr>
          <a:xfrm>
            <a:off x="1008436" y="1146028"/>
            <a:ext cx="5785908" cy="769441"/>
            <a:chOff x="1512492" y="2497460"/>
            <a:chExt cx="5785908" cy="769441"/>
          </a:xfrm>
        </p:grpSpPr>
        <p:sp>
          <p:nvSpPr>
            <p:cNvPr id="10" name="TextBox 75">
              <a:extLst>
                <a:ext uri="{FF2B5EF4-FFF2-40B4-BE49-F238E27FC236}">
                  <a16:creationId xmlns:a16="http://schemas.microsoft.com/office/drawing/2014/main" id="{39F3D3D0-9852-4A98-B873-4F109C87BAE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6C962EB9-E555-4FC8-AD52-6F9ED760BBB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1011507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61570" y="1899481"/>
            <a:ext cx="10411076" cy="8664167"/>
          </a:xfrm>
          <a:prstGeom prst="rect">
            <a:avLst/>
          </a:prstGeom>
        </p:spPr>
        <p:txBody>
          <a:bodyPr wrap="square">
            <a:spAutoFit/>
          </a:bodyPr>
          <a:lstStyle/>
          <a:p>
            <a:pPr marL="120650">
              <a:lnSpc>
                <a:spcPct val="150000"/>
              </a:lnSpc>
              <a:spcAft>
                <a:spcPts val="0"/>
              </a:spcAft>
            </a:pP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a:t>
            </a:r>
            <a:r>
              <a:rPr lang="en-US" altLang="zh-CN" sz="54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4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4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Modern methods of tracking polar bear populations have been employed only since the mid-1980s, and are expensive </a:t>
            </a:r>
            <a:r>
              <a:rPr lang="zh-CN" altLang="zh-CN" sz="5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______________</a:t>
            </a: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(perform) consistently over a large area. </a:t>
            </a:r>
            <a:endParaRPr lang="zh-CN" altLang="zh-CN" sz="2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23623" y="2024987"/>
            <a:ext cx="10411076" cy="439749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393321" y="8173318"/>
            <a:ext cx="3790461" cy="923330"/>
          </a:xfrm>
          <a:prstGeom prst="rect">
            <a:avLst/>
          </a:prstGeom>
        </p:spPr>
        <p:txBody>
          <a:bodyPr wrap="none">
            <a:spAutoFit/>
          </a:bodyPr>
          <a:lstStyle/>
          <a:p>
            <a:r>
              <a:rPr lang="en-US" altLang="zh-CN" sz="5400" dirty="0">
                <a:solidFill>
                  <a:srgbClr val="A50021"/>
                </a:solidFill>
                <a:latin typeface="微软雅黑" panose="020B0503020204020204" pitchFamily="34" charset="-122"/>
                <a:cs typeface="Times New Roman" panose="02020603050405020304" pitchFamily="18" charset="0"/>
              </a:rPr>
              <a:t>to perform</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939666" y="1890844"/>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考查不定式作状语。此句是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a:t>
            </a:r>
            <a:r>
              <a:rPr lang="en-US" altLang="zh-CN" sz="5000" i="1"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adj</a:t>
            </a:r>
            <a:r>
              <a:rPr lang="en-US" altLang="zh-CN" sz="5000" i="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do”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不定式在此作状语。故填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perform</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8EA2FB13-33AA-49B4-A109-65B1C9B728BE}"/>
              </a:ext>
            </a:extLst>
          </p:cNvPr>
          <p:cNvGrpSpPr/>
          <p:nvPr/>
        </p:nvGrpSpPr>
        <p:grpSpPr>
          <a:xfrm>
            <a:off x="1296468" y="1255546"/>
            <a:ext cx="5785908" cy="769441"/>
            <a:chOff x="1512492" y="2497460"/>
            <a:chExt cx="5785908" cy="769441"/>
          </a:xfrm>
        </p:grpSpPr>
        <p:sp>
          <p:nvSpPr>
            <p:cNvPr id="10" name="TextBox 75">
              <a:extLst>
                <a:ext uri="{FF2B5EF4-FFF2-40B4-BE49-F238E27FC236}">
                  <a16:creationId xmlns:a16="http://schemas.microsoft.com/office/drawing/2014/main" id="{97FDEB6C-EECA-4FB1-8886-36C76D3E16E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E2E2AC32-98E4-4597-A8C3-CD8DBCE0077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76220538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08436" y="2340670"/>
            <a:ext cx="20339248" cy="8029186"/>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知识素养必备</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gn="ct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非谓语动词作状语的使用规则</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不定式作状语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多用来表示目的</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典型用词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 order to</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so as to</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。作结果状语时</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常用结构</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enough to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do,too</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…to…,only to</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主语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系动词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形容词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+to do”</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的结构中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常用主动形式表示被动含义。</a:t>
            </a: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动词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ing</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形式作状语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动词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ing</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形式作状语时与谓语动词所表示的动作同时或几乎同时发生</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,having done</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表示先于谓语动词所表示的动作。</a:t>
            </a:r>
          </a:p>
        </p:txBody>
      </p:sp>
      <p:grpSp>
        <p:nvGrpSpPr>
          <p:cNvPr id="4" name="组合 3">
            <a:extLst>
              <a:ext uri="{FF2B5EF4-FFF2-40B4-BE49-F238E27FC236}">
                <a16:creationId xmlns:a16="http://schemas.microsoft.com/office/drawing/2014/main" id="{F80C8DAC-A1A9-4A4D-ADF0-B5B4D8B88451}"/>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79691B0F-D2E0-48AB-9255-E5607231FA6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D6592C69-BA44-4B08-AC57-2274B0E7561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98472635"/>
      </p:ext>
    </p:extLst>
  </p:cSld>
  <p:clrMapOvr>
    <a:masterClrMapping/>
  </p:clrMapOvr>
  <p:transition>
    <p:pull dir="d"/>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64420" y="2102360"/>
            <a:ext cx="20339248" cy="9189632"/>
          </a:xfrm>
          <a:prstGeom prst="rect">
            <a:avLst/>
          </a:prstGeom>
        </p:spPr>
        <p:txBody>
          <a:bodyPr wrap="square">
            <a:spAutoFit/>
          </a:bodyPr>
          <a:lstStyle/>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过去分词作状语</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过去分词作状语时与句中主语构成逻辑上的动宾关系</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且先于谓语动作发生。某些动词的过去分词已经形容词化</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作状语时相当于形容词作状语。常见的有</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:lost(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迷路的</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),seated(</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坐着的</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),hidden(</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隐藏的</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),lost/absorbed/buried in(</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沉溺于</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),dressed in(</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穿着</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),tired of(</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厌烦</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),faced with(</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面对</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marL="120650" indent="609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答题技巧揭秘</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非谓语动词作状语的结构为</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v.</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-ed/</a:t>
            </a:r>
            <a:r>
              <a:rPr lang="en-US" altLang="zh-CN" sz="50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v.</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ing</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句子</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句子</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v.</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-ed/</a:t>
            </a:r>
            <a:r>
              <a:rPr lang="en-US" altLang="zh-CN" sz="50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v.</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ing</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4" name="组合 3">
            <a:extLst>
              <a:ext uri="{FF2B5EF4-FFF2-40B4-BE49-F238E27FC236}">
                <a16:creationId xmlns:a16="http://schemas.microsoft.com/office/drawing/2014/main" id="{85102533-E6F2-4446-9CEB-3A6E72D2D44C}"/>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DA489712-1408-4D44-828F-D160EDD1924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6645DFDE-8E4B-4E31-BEAA-0D3FB97853F9}"/>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712063"/>
      </p:ext>
    </p:extLst>
  </p:cSld>
  <p:clrMapOvr>
    <a:masterClrMapping/>
  </p:clrMapOvr>
  <p:transition>
    <p:pull dir="d"/>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20404" y="2157778"/>
            <a:ext cx="20339248" cy="10343794"/>
          </a:xfrm>
          <a:prstGeom prst="rect">
            <a:avLst/>
          </a:prstGeom>
        </p:spPr>
        <p:txBody>
          <a:bodyPr wrap="square">
            <a:spAutoFit/>
          </a:bodyPr>
          <a:lstStyle/>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在形容词后作状语用不定式。如</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 air there is hard to breathe.</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句首作目的状语只能用不定式。如</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:To catch the early bus, she got up early.</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④</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作伴随状语要根据与逻辑主语的关系确定用现在分词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主动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还是过去分词</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被动</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 professor came into the lecture hall, followed by a group of students.(</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学生跟在教授后面</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 professor came into the lecture hall, following a group of students.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教授跟在学生后面</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C400DAC7-DE8E-44DA-A900-54852EEB8F1B}"/>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3CAD3618-4369-4A32-9E71-C7AD486ECEA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CF193D52-6902-4D1E-A56D-72806015CC7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84641023"/>
      </p:ext>
    </p:extLst>
  </p:cSld>
  <p:clrMapOvr>
    <a:masterClrMapping/>
  </p:clrMapOvr>
  <p:transition>
    <p:pull dir="d"/>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819137" y="1928794"/>
            <a:ext cx="20912718" cy="1110497"/>
          </a:xfrm>
          <a:prstGeom prst="rect">
            <a:avLst/>
          </a:prstGeom>
        </p:spPr>
        <p:txBody>
          <a:bodyPr wrap="square">
            <a:spAutoFit/>
          </a:bodyPr>
          <a:lstStyle/>
          <a:p>
            <a:pPr>
              <a:lnSpc>
                <a:spcPct val="150000"/>
              </a:lnSpc>
              <a:spcAft>
                <a:spcPts val="0"/>
              </a:spcAft>
            </a:pPr>
            <a:r>
              <a:rPr lang="zh-CN" altLang="en-US"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考点二　非谓语动词作定语</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477708" y="3066155"/>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864420" y="4138378"/>
            <a:ext cx="10411076" cy="3493520"/>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When we got a call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(say) she was short-</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listed,we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thought it was a joke. </a:t>
            </a: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2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4271275"/>
            <a:ext cx="10411076" cy="613428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375766" y="5274496"/>
            <a:ext cx="2791149"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saying</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11201" y="4402887"/>
            <a:ext cx="9576321"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考查现在分词作定语。根据其后所接的宾语从句可知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此处用现在分词形式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saying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作后置定语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解释名词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call</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的内容</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,call</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是主动关系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saying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10" name="组合 9">
            <a:extLst>
              <a:ext uri="{FF2B5EF4-FFF2-40B4-BE49-F238E27FC236}">
                <a16:creationId xmlns:a16="http://schemas.microsoft.com/office/drawing/2014/main" id="{670DE950-DFBE-4893-B88B-AC1A336DAFA9}"/>
              </a:ext>
            </a:extLst>
          </p:cNvPr>
          <p:cNvGrpSpPr/>
          <p:nvPr/>
        </p:nvGrpSpPr>
        <p:grpSpPr>
          <a:xfrm>
            <a:off x="1368476" y="1119598"/>
            <a:ext cx="5785908" cy="769441"/>
            <a:chOff x="1512492" y="2497460"/>
            <a:chExt cx="5785908" cy="769441"/>
          </a:xfrm>
        </p:grpSpPr>
        <p:sp>
          <p:nvSpPr>
            <p:cNvPr id="12" name="TextBox 75">
              <a:extLst>
                <a:ext uri="{FF2B5EF4-FFF2-40B4-BE49-F238E27FC236}">
                  <a16:creationId xmlns:a16="http://schemas.microsoft.com/office/drawing/2014/main" id="{904B4F74-EA19-4931-9FDE-F12C22BA2CB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03F59D4A-26B4-4771-8E8D-4D36F67D56A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3846153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48576" y="2102360"/>
            <a:ext cx="10411076"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北京卷</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Earth Day,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(mark) on 22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April,is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an annual event aiming to raise public awareness about environmental protection.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440517" y="2240906"/>
            <a:ext cx="10411076" cy="457298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512492" y="3460104"/>
            <a:ext cx="313643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marked</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57895" y="2114773"/>
            <a:ext cx="9576321"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考查过去分词作定语。分析句式可知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设空处作名词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Earth Day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的定语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且与其是被动关系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故用过去分词。故填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marked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7B774941-BDDF-4830-B584-5F184831EFBD}"/>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1E205CFD-0B97-4CDA-A58F-83BE2BC03DB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C61C2740-9C2E-4A1E-BC1B-3E22941E6DE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120596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48576" y="2157778"/>
            <a:ext cx="10411076"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…she had no plans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(retire) from her 36-year-old business.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464266" y="1856184"/>
            <a:ext cx="10411076" cy="475753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736628" y="3410776"/>
            <a:ext cx="2623347"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to retire</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81644" y="1814537"/>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考查不定式作定语。此处用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do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作后置定语来修饰前面的名词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plans,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的计划</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retire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5FAC1D7C-AAA6-4207-BE73-CE30C0A294B2}"/>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4B7CFE37-DF16-4543-B9A1-927998C820A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0FCFB8D0-A818-4D7D-A0E3-4608B92E73E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91620199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92412" y="2114773"/>
            <a:ext cx="9106000" cy="8029186"/>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2015·</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 study of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travellers</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(conduct) by the website TripAdvisor names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Yangshuo</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as one of the top 10 destinations in the world.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522288" y="2643127"/>
            <a:ext cx="10411076" cy="475753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659114" y="4644926"/>
            <a:ext cx="3443058"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conducted</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939666" y="2643127"/>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考查过去分词作定语。根据语境可知这里用过去分词作后置定语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表示被动关系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conducted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B53E9CD2-5319-49D5-85F6-D8C55BED66B5}"/>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1C1380CC-5FA1-4F05-955F-E692D5B6968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70253357-E38C-4E44-AE7F-61DCE5B746C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47296765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08436" y="2185487"/>
            <a:ext cx="20339248" cy="10123797"/>
          </a:xfrm>
          <a:prstGeom prst="rect">
            <a:avLst/>
          </a:prstGeom>
        </p:spPr>
        <p:txBody>
          <a:bodyPr wrap="square">
            <a:spAutoFit/>
          </a:bodyPr>
          <a:lstStyle/>
          <a:p>
            <a:pPr marL="12065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知识素养必备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16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gn="ct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非谓语动词作定语的使用规则</a:t>
            </a:r>
            <a:endParaRPr lang="zh-CN" altLang="zh-CN" sz="16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不定式作定语</a:t>
            </a:r>
            <a:endParaRPr lang="zh-CN" altLang="zh-CN" sz="16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不定式作定语通常放在所修饰的词之后</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表示将来的动作。不定式与其所修饰的词之间往往是动宾关系</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若该不定式是不及物动词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其后应有必要的介词。</a:t>
            </a:r>
            <a:endParaRPr lang="zh-CN" altLang="zh-CN" sz="16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被修饰的名词是抽象名词时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用不定式作定语</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如</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ability,chance,idea,fact,excuse,promise,reply,attempt,belief,way,reason,moment,time</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endParaRPr lang="zh-CN" altLang="zh-CN" sz="16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 the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first,the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second,the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last,the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next,the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only</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等作名词或者修饰名词或代词时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常用不定式作定语。</a:t>
            </a:r>
            <a:endParaRPr lang="zh-CN" altLang="zh-CN" sz="16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EECF0DA2-0D8B-40B0-877E-A29168139EE5}"/>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9D30166B-0BB6-401B-9B86-2E46F7D0268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3B5EB24C-9ED7-4C81-B266-0DB9E6AB734C}"/>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4632070"/>
      </p:ext>
    </p:extLst>
  </p:cSld>
  <p:clrMapOvr>
    <a:masterClrMapping/>
  </p:clrMapOvr>
  <p:transition>
    <p:pull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03908" y="1980630"/>
            <a:ext cx="22355472" cy="11139460"/>
          </a:xfrm>
          <a:prstGeom prst="rect">
            <a:avLst/>
          </a:prstGeom>
        </p:spPr>
        <p:txBody>
          <a:bodyPr wrap="square">
            <a:spAutoFit/>
          </a:bodyPr>
          <a:lstStyle/>
          <a:p>
            <a:pPr marL="120650" indent="609600">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宋体" panose="02010600030101010101" pitchFamily="2" charset="-122"/>
              </a:rPr>
              <a:t>②</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动词</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4400" dirty="0" err="1">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ing</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形式作定语</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动词</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4400" dirty="0" err="1">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ing</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形式</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现在分词</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作定语时与它修饰的名词之间为逻辑上的主谓关系</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表示动作的主动和进行。</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宋体" panose="02010600030101010101" pitchFamily="2" charset="-122"/>
              </a:rPr>
              <a:t>③</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过去分词作定语</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过去分词作定语时与它修饰的名词之间为逻辑上的动宾关系</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表示动作的被动和完成。</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答题技巧揭秘</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gn="ctr">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非谓语动词作定语的区分</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宋体" panose="02010600030101010101" pitchFamily="2" charset="-122"/>
              </a:rPr>
              <a:t>①</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判断动词与被修饰的名词之间的关系</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若是动宾关系就要用表示被动的非谓语动词</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过去分词、</a:t>
            </a:r>
            <a:r>
              <a:rPr lang="en-US" altLang="zh-CN" sz="4400" i="1"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v.</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4400" dirty="0" err="1">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ing</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形式的被动式、不定式的被动式</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若是主动关系则用</a:t>
            </a:r>
            <a:r>
              <a:rPr lang="en-US" altLang="zh-CN" sz="4400" i="1"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v.</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4400" dirty="0" err="1">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ing</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形式的主动式或动词不定式的主动式。</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宋体" panose="02010600030101010101" pitchFamily="2" charset="-122"/>
              </a:rPr>
              <a:t>②</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判断动作发生的时间</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若表示将来</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用不定式</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若表示动作正在进行</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用现在分词</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若表示动作已经完成或结束</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用过去分词。</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C2D3372F-6D79-41E8-A638-A17FDAF1C4B4}"/>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E886FF76-14FB-4110-9961-C50CC754FF6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1FF9E4F9-CC03-4B17-82B4-658C6BE99628}"/>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94684120"/>
      </p:ext>
    </p:extLst>
  </p:cSld>
  <p:clrMapOvr>
    <a:masterClrMapping/>
  </p:clrMapOvr>
  <p:transition>
    <p:pull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864420" y="1399981"/>
            <a:ext cx="20912718" cy="1104213"/>
          </a:xfrm>
          <a:prstGeom prst="rect">
            <a:avLst/>
          </a:prstGeom>
        </p:spPr>
        <p:txBody>
          <a:bodyPr wrap="square">
            <a:spAutoFit/>
          </a:bodyPr>
          <a:lstStyle/>
          <a:p>
            <a:pPr marL="120650" indent="609600">
              <a:lnSpc>
                <a:spcPct val="150000"/>
              </a:lnSpc>
              <a:spcAft>
                <a:spcPts val="0"/>
              </a:spcAft>
            </a:pP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考点三　非谓语动词作宾语</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504380" y="2512887"/>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864420" y="3797577"/>
            <a:ext cx="10411076" cy="9178090"/>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 </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Ⅰ</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Scientists have responded by </a:t>
            </a:r>
          </a:p>
          <a:p>
            <a:pPr marL="120650">
              <a:lnSpc>
                <a:spcPct val="150000"/>
              </a:lnSpc>
              <a:spcAft>
                <a:spcPts val="0"/>
              </a:spcAft>
            </a:pP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(note) that hungry bears may be congregating(</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聚集</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around human settlements, leading to the illusion(</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错觉</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that populations are higher than they actually are.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4271275"/>
            <a:ext cx="10411076" cy="397405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445268" y="6119173"/>
            <a:ext cx="2199641"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noting</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11201" y="4402887"/>
            <a:ext cx="9576321"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考查动名词作宾语。根据前面的介词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by</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此处用动名词的主动形式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noting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10" name="组合 9">
            <a:extLst>
              <a:ext uri="{FF2B5EF4-FFF2-40B4-BE49-F238E27FC236}">
                <a16:creationId xmlns:a16="http://schemas.microsoft.com/office/drawing/2014/main" id="{90C5E427-8FEA-44C0-9B92-FD45A9FACA98}"/>
              </a:ext>
            </a:extLst>
          </p:cNvPr>
          <p:cNvGrpSpPr/>
          <p:nvPr/>
        </p:nvGrpSpPr>
        <p:grpSpPr>
          <a:xfrm>
            <a:off x="1080444" y="963943"/>
            <a:ext cx="5785908" cy="769441"/>
            <a:chOff x="1512492" y="2497460"/>
            <a:chExt cx="5785908" cy="769441"/>
          </a:xfrm>
        </p:grpSpPr>
        <p:sp>
          <p:nvSpPr>
            <p:cNvPr id="12" name="TextBox 75">
              <a:extLst>
                <a:ext uri="{FF2B5EF4-FFF2-40B4-BE49-F238E27FC236}">
                  <a16:creationId xmlns:a16="http://schemas.microsoft.com/office/drawing/2014/main" id="{66767621-665A-42E4-8010-842782D1E4C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A0BE2BBA-0A58-4FC9-93D9-9FB799DA0C9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14688936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49745" y="2013745"/>
            <a:ext cx="10411076" cy="3678186"/>
          </a:xfrm>
          <a:prstGeom prst="rect">
            <a:avLst/>
          </a:prstGeom>
        </p:spPr>
        <p:txBody>
          <a:bodyPr wrap="square">
            <a:spAutoFit/>
          </a:bodyPr>
          <a:lstStyle/>
          <a:p>
            <a:pPr marL="120650">
              <a:lnSpc>
                <a:spcPct val="150000"/>
              </a:lnSpc>
              <a:spcAft>
                <a:spcPts val="0"/>
              </a:spcAft>
            </a:pP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 </a:t>
            </a:r>
            <a:r>
              <a:rPr lang="en-US" altLang="zh-CN" sz="54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4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浙江卷</a:t>
            </a:r>
            <a:r>
              <a:rPr lang="en-US" altLang="zh-CN" sz="54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But some students didn’t want  </a:t>
            </a:r>
          </a:p>
          <a:p>
            <a:pPr marL="120650">
              <a:lnSpc>
                <a:spcPct val="150000"/>
              </a:lnSpc>
              <a:spcAft>
                <a:spcPts val="0"/>
              </a:spcAft>
            </a:pPr>
            <a:r>
              <a:rPr lang="zh-CN" altLang="zh-CN" sz="5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(wear) the uniform.  </a:t>
            </a:r>
            <a:endParaRPr lang="zh-CN" altLang="zh-CN" sz="2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522288" y="2167586"/>
            <a:ext cx="10411076" cy="375519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936428" y="4803722"/>
            <a:ext cx="3122201"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to wear</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939666" y="1980630"/>
            <a:ext cx="9576321"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考查不定式作宾语。句意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有一些学生不想穿校服。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want to do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想要做某事。</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A77E4C6A-9FF7-4E3E-B878-0F1AEF63DE51}"/>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AAD59468-DEB1-4D7A-9A6F-6B82708FD6C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9ED0D0A3-3082-4673-86E6-7774D92BEA5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6811742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48576" y="2114773"/>
            <a:ext cx="10411076" cy="5727145"/>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3.</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2018·</a:t>
            </a:r>
            <a:r>
              <a:rPr lang="zh-CN" altLang="zh-CN" sz="50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天津卷改编</a:t>
            </a:r>
            <a:r>
              <a:rPr lang="en-US" altLang="zh-CN" sz="50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 didn’t mean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(eat) anything but the ice cream looked so good that I couldn’t help </a:t>
            </a:r>
            <a:r>
              <a:rPr lang="zh-CN" altLang="zh-CN" sz="50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(try) it.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464266" y="1980630"/>
            <a:ext cx="10411076" cy="806989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024660" y="3278930"/>
            <a:ext cx="197150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to eat</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81644" y="1750482"/>
            <a:ext cx="9576321" cy="803546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考查非谓语作宾语。句意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我本不打算吃任何东西</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但这冰淇淋看起来如此好以至于我忍不住要试一试。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mean to do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打算做某事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”;can’t help doing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忍不住做某事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E0E6F6AE-BB6A-4B67-AA19-BDF2A54B565C}"/>
              </a:ext>
            </a:extLst>
          </p:cNvPr>
          <p:cNvSpPr/>
          <p:nvPr/>
        </p:nvSpPr>
        <p:spPr>
          <a:xfrm>
            <a:off x="7578894" y="5584688"/>
            <a:ext cx="2011128"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trying</a:t>
            </a:r>
            <a:endParaRPr lang="zh-CN" altLang="en-US" sz="5000" dirty="0"/>
          </a:p>
        </p:txBody>
      </p:sp>
      <p:grpSp>
        <p:nvGrpSpPr>
          <p:cNvPr id="10" name="组合 9">
            <a:extLst>
              <a:ext uri="{FF2B5EF4-FFF2-40B4-BE49-F238E27FC236}">
                <a16:creationId xmlns:a16="http://schemas.microsoft.com/office/drawing/2014/main" id="{EF890098-E11B-4B54-9DA8-92AE46EF38AE}"/>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0C575ACD-B7C2-4175-AACC-C3BAE0BD768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270CCAFA-1952-4FFF-B98C-4F027C5CF32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3779595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par>
                                <p:cTn id="24" presetID="1" presetClass="entr" presetSubtype="0" fill="hold" nodeType="withEffect">
                                  <p:stCondLst>
                                    <p:cond delay="0"/>
                                  </p:stCondLst>
                                  <p:childTnLst>
                                    <p:set>
                                      <p:cBhvr>
                                        <p:cTn id="25"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99952" y="2114773"/>
            <a:ext cx="21563384" cy="10129311"/>
          </a:xfrm>
          <a:prstGeom prst="rect">
            <a:avLst/>
          </a:prstGeom>
        </p:spPr>
        <p:txBody>
          <a:bodyPr wrap="square">
            <a:spAutoFit/>
          </a:bodyPr>
          <a:lstStyle/>
          <a:p>
            <a:pPr marL="12065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知识素养必备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gn="ct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非谓语动词作宾语的使用规则</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只接不定式作宾语的动词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:agree,intend,plan,demand,promise,prepare,decide,refuse,choose,wish,hope,expect,fail(</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未能</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),pretend,manage,determine,beg,arrange,threaten,claim,hesitate,happen(</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碰巧</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只接</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v.</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ing</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形式作宾语的动词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短语</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admit,avoid,consider,escape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避开</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imagine,mind,miss,practise,suggest,feel</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like,give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up,put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off,object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to,look</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forward to</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p>
        </p:txBody>
      </p:sp>
      <p:grpSp>
        <p:nvGrpSpPr>
          <p:cNvPr id="4" name="组合 3">
            <a:extLst>
              <a:ext uri="{FF2B5EF4-FFF2-40B4-BE49-F238E27FC236}">
                <a16:creationId xmlns:a16="http://schemas.microsoft.com/office/drawing/2014/main" id="{39DC9F30-54D0-44C9-8B15-005102A5A870}"/>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BF14252-ABF3-475E-950A-2C50417032E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ED371766-26BC-4EE0-9905-C6791F45168F}"/>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04813902"/>
      </p:ext>
    </p:extLst>
  </p:cSld>
  <p:clrMapOvr>
    <a:masterClrMapping/>
  </p:clrMapOvr>
  <p:transition>
    <p:pull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48396" y="2412678"/>
            <a:ext cx="20339248" cy="9113649"/>
          </a:xfrm>
          <a:prstGeom prst="rect">
            <a:avLst/>
          </a:prstGeom>
        </p:spPr>
        <p:txBody>
          <a:bodyPr wrap="square">
            <a:spAutoFit/>
          </a:bodyPr>
          <a:lstStyle/>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接不定式与接</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v.</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ing</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形式有显著区别的动词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 try to do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尽力做</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……,try doing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试着去做</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 mean to do</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打算做</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……,mean doing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意味着</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 regret to do</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遗憾要去做</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……,regret doing</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后悔做了</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d. remember to do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记得去做</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……,remember doing</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记得做过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 forget to do</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忘记去做某事</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……,forget doing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忘记做过某事</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④</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动词</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want,need,require</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作</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需要</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讲时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其后要用</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v.</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ing</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形式的主动形式或不定式的被动式作宾语。</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⑤</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介词后一般要接</a:t>
            </a:r>
            <a:r>
              <a:rPr lang="en-US" altLang="zh-CN" sz="4400" i="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v.</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ing</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形式作宾语</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但介词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but/except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后接不定式作宾语</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若前有实义动词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do,</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不定式要省略</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4" name="组合 3">
            <a:extLst>
              <a:ext uri="{FF2B5EF4-FFF2-40B4-BE49-F238E27FC236}">
                <a16:creationId xmlns:a16="http://schemas.microsoft.com/office/drawing/2014/main" id="{D1544642-7029-4D5F-94B0-568BDA634E27}"/>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B6916A9-1A71-49DD-A5F4-59951819B37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B1BED5DD-7FB0-4D95-AC9F-11968B1D515C}"/>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96170935"/>
      </p:ext>
    </p:extLst>
  </p:cSld>
  <p:clrMapOvr>
    <a:masterClrMapping/>
  </p:clrMapOvr>
  <p:transition>
    <p:pull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767144" y="1786587"/>
            <a:ext cx="20912718" cy="1104213"/>
          </a:xfrm>
          <a:prstGeom prst="rect">
            <a:avLst/>
          </a:prstGeom>
        </p:spPr>
        <p:txBody>
          <a:bodyPr wrap="square">
            <a:spAutoFit/>
          </a:bodyPr>
          <a:lstStyle/>
          <a:p>
            <a:pPr marL="120650" indent="609600">
              <a:lnSpc>
                <a:spcPct val="150000"/>
              </a:lnSpc>
              <a:spcAft>
                <a:spcPts val="0"/>
              </a:spcAft>
            </a:pP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考点四　非谓语动词作宾补</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864420" y="2790862"/>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864420" y="3797577"/>
            <a:ext cx="10411076"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江苏卷改编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China’s image is improving steadily, with more countries</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endPar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endParaRP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(recognize) its role in international affairs.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4271275"/>
            <a:ext cx="10411076" cy="743025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224460" y="7124627"/>
            <a:ext cx="3779111"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recognizing</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11201" y="4402887"/>
            <a:ext cx="9576321" cy="803546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考查现在分词作宾补。中国的形象正在稳步提升</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更多的国家认识到中国在国际事务中的作用。此处宾语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more countries </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recognize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之间是主动关系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故用现在分词作宾补。</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10" name="组合 9">
            <a:extLst>
              <a:ext uri="{FF2B5EF4-FFF2-40B4-BE49-F238E27FC236}">
                <a16:creationId xmlns:a16="http://schemas.microsoft.com/office/drawing/2014/main" id="{F05C2706-72CD-4681-8FB2-5607CA40B4B8}"/>
              </a:ext>
            </a:extLst>
          </p:cNvPr>
          <p:cNvGrpSpPr/>
          <p:nvPr/>
        </p:nvGrpSpPr>
        <p:grpSpPr>
          <a:xfrm>
            <a:off x="1416788" y="1140288"/>
            <a:ext cx="5681664" cy="769441"/>
            <a:chOff x="1488796" y="2302546"/>
            <a:chExt cx="5681664" cy="769441"/>
          </a:xfrm>
        </p:grpSpPr>
        <p:sp>
          <p:nvSpPr>
            <p:cNvPr id="12" name="TextBox 75">
              <a:extLst>
                <a:ext uri="{FF2B5EF4-FFF2-40B4-BE49-F238E27FC236}">
                  <a16:creationId xmlns:a16="http://schemas.microsoft.com/office/drawing/2014/main" id="{D940C486-2FA9-49DC-8E94-1E25B2597766}"/>
                </a:ext>
              </a:extLst>
            </p:cNvPr>
            <p:cNvSpPr txBox="1"/>
            <p:nvPr/>
          </p:nvSpPr>
          <p:spPr>
            <a:xfrm>
              <a:off x="1955486" y="2302546"/>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5AAE070E-113C-4093-B601-9FCAD6884CA3}"/>
                </a:ext>
              </a:extLst>
            </p:cNvPr>
            <p:cNvPicPr>
              <a:picLocks noChangeAspect="1"/>
            </p:cNvPicPr>
            <p:nvPr/>
          </p:nvPicPr>
          <p:blipFill>
            <a:blip r:embed="rId3" cstate="print"/>
            <a:stretch>
              <a:fillRect/>
            </a:stretch>
          </p:blipFill>
          <p:spPr>
            <a:xfrm>
              <a:off x="1488796" y="2447317"/>
              <a:ext cx="466690" cy="460296"/>
            </a:xfrm>
            <a:prstGeom prst="rect">
              <a:avLst/>
            </a:prstGeom>
          </p:spPr>
        </p:pic>
      </p:grpSp>
    </p:spTree>
    <p:extLst>
      <p:ext uri="{BB962C8B-B14F-4D97-AF65-F5344CB8AC3E}">
        <p14:creationId xmlns:p14="http://schemas.microsoft.com/office/powerpoint/2010/main" val="134522468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08109" y="1980630"/>
            <a:ext cx="10411076"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天津卷改编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 need a new passport so I will have to have my photograph</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(take).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586017" y="2258317"/>
            <a:ext cx="10411076" cy="626970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963102" y="4422146"/>
            <a:ext cx="187166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taken</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586017" y="2095701"/>
            <a:ext cx="9576321"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考查过去分词作宾补。句意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我需要一个新护照</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所以我得让人给我照相。宾语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my photograph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take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之间为被动关系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故用过去分词作宾语补足语。</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18F8C948-116F-4945-9335-85B59ECA397D}"/>
              </a:ext>
            </a:extLst>
          </p:cNvPr>
          <p:cNvGrpSpPr/>
          <p:nvPr/>
        </p:nvGrpSpPr>
        <p:grpSpPr>
          <a:xfrm>
            <a:off x="608109" y="1211189"/>
            <a:ext cx="5785908" cy="769441"/>
            <a:chOff x="1512492" y="2497460"/>
            <a:chExt cx="5785908" cy="769441"/>
          </a:xfrm>
        </p:grpSpPr>
        <p:sp>
          <p:nvSpPr>
            <p:cNvPr id="10" name="TextBox 75">
              <a:extLst>
                <a:ext uri="{FF2B5EF4-FFF2-40B4-BE49-F238E27FC236}">
                  <a16:creationId xmlns:a16="http://schemas.microsoft.com/office/drawing/2014/main" id="{CC8B4341-05B2-4650-9638-0F9BD4B4330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CDEC57FB-3B9C-45C8-BE0F-01341E9167F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8903373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25154" y="2094451"/>
            <a:ext cx="10411076"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Once his message was delivered, he allowed me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(stay) and watch.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358357" y="2116760"/>
            <a:ext cx="10411076" cy="464371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4909956" y="4438616"/>
            <a:ext cx="2885213"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to stay</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537190" y="2075379"/>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考查动词不定式作宾补。根据短语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allow sb to do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允许某人做某事</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空格处应用不定式作宾语补足语。</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C01E81EE-3FD9-444F-B94B-CD426139FCDB}"/>
              </a:ext>
            </a:extLst>
          </p:cNvPr>
          <p:cNvGrpSpPr/>
          <p:nvPr/>
        </p:nvGrpSpPr>
        <p:grpSpPr>
          <a:xfrm>
            <a:off x="1152452" y="1325010"/>
            <a:ext cx="5785908" cy="769441"/>
            <a:chOff x="1512492" y="2497460"/>
            <a:chExt cx="5785908" cy="769441"/>
          </a:xfrm>
        </p:grpSpPr>
        <p:sp>
          <p:nvSpPr>
            <p:cNvPr id="10" name="TextBox 75">
              <a:extLst>
                <a:ext uri="{FF2B5EF4-FFF2-40B4-BE49-F238E27FC236}">
                  <a16:creationId xmlns:a16="http://schemas.microsoft.com/office/drawing/2014/main" id="{CE0CB39B-58CF-4FBE-ACCA-FE61EB1C2B2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24C15230-C74D-4D2E-B34A-A8AA305FB88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6632524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25154" y="2130069"/>
            <a:ext cx="10411076"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 I looked up and noticed a snake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(wind) its way up the tree to catch its breakfast.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451876" y="2306063"/>
            <a:ext cx="10411076" cy="374942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168676" y="3420767"/>
            <a:ext cx="347082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winding </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69254" y="2235349"/>
            <a:ext cx="9576321"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考查现在分词作宾补。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wind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snake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之间为主动关系且此动作正在进行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winding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33D2FB05-F99F-4A9B-8A1D-0DA9F7A60DA5}"/>
              </a:ext>
            </a:extLst>
          </p:cNvPr>
          <p:cNvGrpSpPr/>
          <p:nvPr/>
        </p:nvGrpSpPr>
        <p:grpSpPr>
          <a:xfrm>
            <a:off x="1152452" y="1315861"/>
            <a:ext cx="5785908" cy="769441"/>
            <a:chOff x="1512492" y="2497460"/>
            <a:chExt cx="5785908" cy="769441"/>
          </a:xfrm>
        </p:grpSpPr>
        <p:sp>
          <p:nvSpPr>
            <p:cNvPr id="10" name="TextBox 75">
              <a:extLst>
                <a:ext uri="{FF2B5EF4-FFF2-40B4-BE49-F238E27FC236}">
                  <a16:creationId xmlns:a16="http://schemas.microsoft.com/office/drawing/2014/main" id="{47E0F94D-9CCF-45A9-B0D4-55E5F936673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CD8B061A-E9F1-4530-83E3-9EEBE04CD73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28377205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87412" y="2340670"/>
            <a:ext cx="21563384" cy="7082323"/>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知识素养必备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gn="ctr">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非谓语动词作宾补的使用规则</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现在分词作宾补</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现在分词作宾补时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句中的宾语往往就是其逻辑主语</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该动词与宾语之间存在主动关系</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并且现在分词作宾补强调正在进行的主动动作。可接现在分词作宾补的常见动词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感官动词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see,watch,observe,look,notice,hear,listen,feel</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使役动词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have,get,find,leave,keep,catch</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4" name="组合 3">
            <a:extLst>
              <a:ext uri="{FF2B5EF4-FFF2-40B4-BE49-F238E27FC236}">
                <a16:creationId xmlns:a16="http://schemas.microsoft.com/office/drawing/2014/main" id="{AAB0C62F-5A83-4FDD-8B73-593BD99ABBCB}"/>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2F545D9-7552-4CDE-BE88-F168BE90A91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81EB5593-9CF2-40ED-929E-A7D1E2746C0D}"/>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99347297"/>
      </p:ext>
    </p:extLst>
  </p:cSld>
  <p:clrMapOvr>
    <a:masterClrMapping/>
  </p:clrMapOvr>
  <p:transition>
    <p:pull dir="d"/>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4" y="1999920"/>
            <a:ext cx="21602400" cy="9113649"/>
          </a:xfrm>
          <a:prstGeom prst="rect">
            <a:avLst/>
          </a:prstGeom>
        </p:spPr>
        <p:txBody>
          <a:bodyPr wrap="square">
            <a:spAutoFit/>
          </a:bodyPr>
          <a:lstStyle/>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过去分词作宾补</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过去分词作宾补时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句中的宾语往往就是其逻辑主语</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该动词与宾语之间存在动宾关系。可接过去分词作宾补的常见动词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感官动词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see,watch,observe,look,notice,hear,listen,feel</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使役动词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have,make,let,get,find,leave,keep</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③</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不定式作宾补</a:t>
            </a:r>
          </a:p>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常接带</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的不定式作宾补的动词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短语</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):advise,allow,ask,cause,command,encourage,expect,forbid,force,get,invite,leave,order,permit,persuade,prefer,request,warn,wish,call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on,depend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upon</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a:t>
            </a:r>
          </a:p>
        </p:txBody>
      </p:sp>
      <p:grpSp>
        <p:nvGrpSpPr>
          <p:cNvPr id="4" name="组合 3">
            <a:extLst>
              <a:ext uri="{FF2B5EF4-FFF2-40B4-BE49-F238E27FC236}">
                <a16:creationId xmlns:a16="http://schemas.microsoft.com/office/drawing/2014/main" id="{3B351D64-6409-4F99-8745-25290DD45CA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7C7EDBEA-1DCD-4A43-A8F8-9926488F18E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D657BF2C-0A12-4C9F-82A9-33B0D5B29522}"/>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42882913"/>
      </p:ext>
    </p:extLst>
  </p:cSld>
  <p:clrMapOvr>
    <a:masterClrMapping/>
  </p:clrMapOvr>
  <p:transition>
    <p:pull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36428" y="2268614"/>
            <a:ext cx="20339248" cy="7082323"/>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常接不带</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的不定式作宾补的动词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短语</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):help,</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使役动词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make,have,let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感官动词。如果这些动词或短语用于被动语态</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则</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不可省略。动词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help</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后的不定式符号</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可以省略</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也可以保留。</a:t>
            </a: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④</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with+</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宾语</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宾补</a:t>
            </a:r>
          </a:p>
          <a:p>
            <a:pPr marL="120650" indent="609600">
              <a:lnSpc>
                <a:spcPct val="150000"/>
              </a:lnSpc>
              <a:spcAft>
                <a:spcPts val="0"/>
              </a:spcAft>
            </a:pP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a.with</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宾语</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+doing(</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表示主动且进行</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b.with</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宾语</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+done(</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表示被动且完成</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c.with</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宾语</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+to do(</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表示将来</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B0FD1C10-4572-44C7-978A-DCD9E9D2B6BE}"/>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60CABB54-0BF6-4DF8-9396-8413C3FC56E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5F30E9AB-360C-43A8-9EE2-AD8B94BD2156}"/>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86466376"/>
      </p:ext>
    </p:extLst>
  </p:cSld>
  <p:clrMapOvr>
    <a:masterClrMapping/>
  </p:clrMapOvr>
  <p:transition>
    <p:pull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6" name="矩形 5">
            <a:extLst>
              <a:ext uri="{FF2B5EF4-FFF2-40B4-BE49-F238E27FC236}">
                <a16:creationId xmlns:a16="http://schemas.microsoft.com/office/drawing/2014/main" id="{5BCF39B3-0D01-4069-85DD-BCBC28179AD0}"/>
              </a:ext>
            </a:extLst>
          </p:cNvPr>
          <p:cNvSpPr/>
          <p:nvPr/>
        </p:nvSpPr>
        <p:spPr>
          <a:xfrm>
            <a:off x="-9067" y="2190277"/>
            <a:ext cx="20912718" cy="1104213"/>
          </a:xfrm>
          <a:prstGeom prst="rect">
            <a:avLst/>
          </a:prstGeom>
        </p:spPr>
        <p:txBody>
          <a:bodyPr wrap="square">
            <a:spAutoFit/>
          </a:bodyPr>
          <a:lstStyle/>
          <a:p>
            <a:pPr marL="120650" indent="609600">
              <a:lnSpc>
                <a:spcPct val="150000"/>
              </a:lnSpc>
              <a:spcAft>
                <a:spcPts val="0"/>
              </a:spcAft>
            </a:pP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考点五　非谓语动词作主语和表语</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5" name="矩形 4">
            <a:extLst>
              <a:ext uri="{FF2B5EF4-FFF2-40B4-BE49-F238E27FC236}">
                <a16:creationId xmlns:a16="http://schemas.microsoft.com/office/drawing/2014/main" id="{8777D22E-0D56-486E-94BD-F8BBC3FF4CB9}"/>
              </a:ext>
            </a:extLst>
          </p:cNvPr>
          <p:cNvSpPr/>
          <p:nvPr/>
        </p:nvSpPr>
        <p:spPr>
          <a:xfrm>
            <a:off x="474804" y="3372437"/>
            <a:ext cx="20912718" cy="1110497"/>
          </a:xfrm>
          <a:prstGeom prst="rect">
            <a:avLst/>
          </a:prstGeom>
        </p:spPr>
        <p:txBody>
          <a:bodyPr wrap="square">
            <a:spAutoFit/>
          </a:bodyPr>
          <a:lstStyle/>
          <a:p>
            <a:pPr>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【高考体验】</a:t>
            </a:r>
          </a:p>
        </p:txBody>
      </p:sp>
      <p:sp>
        <p:nvSpPr>
          <p:cNvPr id="7" name="矩形 6">
            <a:extLst>
              <a:ext uri="{FF2B5EF4-FFF2-40B4-BE49-F238E27FC236}">
                <a16:creationId xmlns:a16="http://schemas.microsoft.com/office/drawing/2014/main" id="{D4893826-FFC0-4DD0-BC1C-C803557B02A7}"/>
              </a:ext>
            </a:extLst>
          </p:cNvPr>
          <p:cNvSpPr/>
          <p:nvPr/>
        </p:nvSpPr>
        <p:spPr>
          <a:xfrm>
            <a:off x="864420" y="4320755"/>
            <a:ext cx="10411076"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天津卷改编</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(learn) to think critically is an important skill today’s children will need for the future.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4271275"/>
            <a:ext cx="10411076" cy="483814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375766" y="5531609"/>
            <a:ext cx="3485570"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Learning</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11201" y="4402887"/>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考查动名词作主语。句意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学会批判性地思考是当今孩子们在未来需要的一项重要技能。句子缺少主语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故用动名词作主语。</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10" name="组合 9">
            <a:extLst>
              <a:ext uri="{FF2B5EF4-FFF2-40B4-BE49-F238E27FC236}">
                <a16:creationId xmlns:a16="http://schemas.microsoft.com/office/drawing/2014/main" id="{6C1B2113-8144-4B81-A6F7-A66D6AA4C7E7}"/>
              </a:ext>
            </a:extLst>
          </p:cNvPr>
          <p:cNvGrpSpPr/>
          <p:nvPr/>
        </p:nvGrpSpPr>
        <p:grpSpPr>
          <a:xfrm>
            <a:off x="864420" y="1331398"/>
            <a:ext cx="5785908" cy="769441"/>
            <a:chOff x="1512492" y="2497460"/>
            <a:chExt cx="5785908" cy="769441"/>
          </a:xfrm>
        </p:grpSpPr>
        <p:sp>
          <p:nvSpPr>
            <p:cNvPr id="12" name="TextBox 75">
              <a:extLst>
                <a:ext uri="{FF2B5EF4-FFF2-40B4-BE49-F238E27FC236}">
                  <a16:creationId xmlns:a16="http://schemas.microsoft.com/office/drawing/2014/main" id="{065D6C4B-1555-46F5-9DBE-908C179730C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3" name="图片 12">
              <a:extLst>
                <a:ext uri="{FF2B5EF4-FFF2-40B4-BE49-F238E27FC236}">
                  <a16:creationId xmlns:a16="http://schemas.microsoft.com/office/drawing/2014/main" id="{315CB2C7-EF84-417B-87E2-C6CC2124F47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0183496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48576" y="2071042"/>
            <a:ext cx="10411076"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浙江卷</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When the children are walking or</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(cycle) to school on dark mornings…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446165" y="1980630"/>
            <a:ext cx="10411076" cy="619769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512492" y="4354391"/>
            <a:ext cx="2951193"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cycling</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63543" y="1921705"/>
            <a:ext cx="9576321"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考查非谓语动词作表语。根据语境可知此处表示当孩子们在黑暗的早晨步行或骑车上学时。</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连接两个并列成分</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前的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walking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此处要用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cycling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49CDB809-665E-4A80-8C44-EF6C082D2C8F}"/>
              </a:ext>
            </a:extLst>
          </p:cNvPr>
          <p:cNvGrpSpPr/>
          <p:nvPr/>
        </p:nvGrpSpPr>
        <p:grpSpPr>
          <a:xfrm>
            <a:off x="864420" y="1337480"/>
            <a:ext cx="5785908" cy="769441"/>
            <a:chOff x="1512492" y="2497460"/>
            <a:chExt cx="5785908" cy="769441"/>
          </a:xfrm>
        </p:grpSpPr>
        <p:sp>
          <p:nvSpPr>
            <p:cNvPr id="10" name="TextBox 75">
              <a:extLst>
                <a:ext uri="{FF2B5EF4-FFF2-40B4-BE49-F238E27FC236}">
                  <a16:creationId xmlns:a16="http://schemas.microsoft.com/office/drawing/2014/main" id="{B9A379EF-F9FF-46F9-A8F8-87443458377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0BF5FC7D-DDE8-41F1-A881-1BE6EC5B74C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03641988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77803" y="1980630"/>
            <a:ext cx="10411076"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 </a:t>
            </a:r>
            <a:r>
              <a:rPr lang="en-US" altLang="zh-CN" sz="50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50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2018·</a:t>
            </a:r>
            <a:r>
              <a:rPr lang="zh-CN"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50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III</a:t>
            </a:r>
            <a:r>
              <a:rPr lang="en-US" altLang="zh-CN" sz="50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 quickly lower myself, ducking my head to avoid looking directly into his eyes so he doesn’t feel</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endPar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endParaRP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(challenge).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665620" y="2115399"/>
            <a:ext cx="10411076" cy="677375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677803" y="6661150"/>
            <a:ext cx="4179349"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challenged</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81644" y="2016976"/>
            <a:ext cx="9576321" cy="803546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考查非谓语动词作表语。根据语境可知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我</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不直视他的眼睛</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他就不会感到受到挑战了。句中的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feel</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为系动词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空处表示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受到挑战</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故用过去分词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challenged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4E5DF4B4-1ABD-4C83-AF2D-898D9ABB44B0}"/>
              </a:ext>
            </a:extLst>
          </p:cNvPr>
          <p:cNvGrpSpPr/>
          <p:nvPr/>
        </p:nvGrpSpPr>
        <p:grpSpPr>
          <a:xfrm>
            <a:off x="864420" y="1211189"/>
            <a:ext cx="5785908" cy="769441"/>
            <a:chOff x="1512492" y="2497460"/>
            <a:chExt cx="5785908" cy="769441"/>
          </a:xfrm>
        </p:grpSpPr>
        <p:sp>
          <p:nvSpPr>
            <p:cNvPr id="10" name="TextBox 75">
              <a:extLst>
                <a:ext uri="{FF2B5EF4-FFF2-40B4-BE49-F238E27FC236}">
                  <a16:creationId xmlns:a16="http://schemas.microsoft.com/office/drawing/2014/main" id="{31D50A54-09AB-409D-AFCB-05782D31607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a:extLst>
                <a:ext uri="{FF2B5EF4-FFF2-40B4-BE49-F238E27FC236}">
                  <a16:creationId xmlns:a16="http://schemas.microsoft.com/office/drawing/2014/main" id="{EA7AC1B9-BE63-4900-9AB5-96F97633FD7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9353494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77098" y="1980630"/>
            <a:ext cx="21563384" cy="9108134"/>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知识素养必备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16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不定式与动词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ing</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形式</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动名词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作主语和表语的区别</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不定式表示某一具体的</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尤其是未发生的动作</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动词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ing</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形式</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动名词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表示抽象的、泛指的动作。作主语时常用</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作形式主语而把不定式或动词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ing</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形式</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动名词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后置。</a:t>
            </a:r>
            <a:endParaRPr lang="zh-CN" altLang="zh-CN" sz="16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过去分词与动词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ing</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形式</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现在分词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作表语的区别</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现在分词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interesting,exciting,disappointing,encouraging,worrying,puzzling,satisfying,surprising,pleasing</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等作表语时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强调表象</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令人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形容词化的过去分词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interested,excited,disappointed,encouraged,worried,puzzled,satisfied,surprised,pleased</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等作表语时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强调内在的感受</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感到</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16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C09FFB0B-1773-4C90-8D6B-03AE9FE36693}"/>
              </a:ext>
            </a:extLst>
          </p:cNvPr>
          <p:cNvGrpSpPr/>
          <p:nvPr/>
        </p:nvGrpSpPr>
        <p:grpSpPr>
          <a:xfrm>
            <a:off x="1224460" y="1211189"/>
            <a:ext cx="5785908" cy="769441"/>
            <a:chOff x="1512492" y="2497460"/>
            <a:chExt cx="5785908" cy="769441"/>
          </a:xfrm>
        </p:grpSpPr>
        <p:sp>
          <p:nvSpPr>
            <p:cNvPr id="5" name="TextBox 75">
              <a:extLst>
                <a:ext uri="{FF2B5EF4-FFF2-40B4-BE49-F238E27FC236}">
                  <a16:creationId xmlns:a16="http://schemas.microsoft.com/office/drawing/2014/main" id="{D4B15360-A3BD-462B-8E5F-70C2EA6CC30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6" name="图片 5">
              <a:extLst>
                <a:ext uri="{FF2B5EF4-FFF2-40B4-BE49-F238E27FC236}">
                  <a16:creationId xmlns:a16="http://schemas.microsoft.com/office/drawing/2014/main" id="{712D155A-6B80-4121-B71E-780AF4D59371}"/>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08762798"/>
      </p:ext>
    </p:extLst>
  </p:cSld>
  <p:clrMapOvr>
    <a:masterClrMapping/>
  </p:clrMapOvr>
  <p:transition>
    <p:pull dir="d"/>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891" y="2127167"/>
            <a:ext cx="22162009" cy="3019673"/>
          </a:xfrm>
          <a:prstGeom prst="rect">
            <a:avLst/>
          </a:prstGeom>
        </p:spPr>
        <p:txBody>
          <a:bodyPr wrap="square">
            <a:spAutoFit/>
          </a:bodyPr>
          <a:lstStyle/>
          <a:p>
            <a:pPr marL="120650">
              <a:lnSpc>
                <a:spcPct val="150000"/>
              </a:lnSpc>
              <a:spcAft>
                <a:spcPts val="0"/>
              </a:spcAft>
            </a:pPr>
            <a:r>
              <a:rPr lang="en-US" altLang="zh-CN" sz="4400" b="1"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a:t>
            </a:r>
            <a:r>
              <a:rPr lang="en-US" altLang="zh-CN" sz="4400" dirty="0">
                <a:solidFill>
                  <a:srgbClr val="4C4C4C"/>
                </a:solidFill>
                <a:latin typeface="微软雅黑" panose="020B0503020204020204" pitchFamily="34" charset="-122"/>
                <a:ea typeface="NEU-B4-S92" panose="02020503000000020003" pitchFamily="18" charset="-122"/>
                <a:cs typeface="Times New Roman" panose="02020603050405020304" pitchFamily="18" charset="0"/>
              </a:rPr>
              <a:t>2019·</a:t>
            </a:r>
            <a:r>
              <a:rPr lang="zh-CN"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全国卷</a:t>
            </a:r>
            <a:r>
              <a:rPr lang="en-US" altLang="zh-CN" sz="4400"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II</a:t>
            </a:r>
            <a:r>
              <a:rPr lang="en-US" altLang="zh-CN" sz="4400" b="1" dirty="0">
                <a:solidFill>
                  <a:srgbClr val="4C4C4C"/>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A 90-year-old has been awarded “Woman Of The Year” for 1.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(be) Britain’s oldest full-time employee—still working 40 hours a week.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31878" y="5353787"/>
            <a:ext cx="21652333" cy="408459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9154452" y="3094960"/>
            <a:ext cx="172515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being</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925443" y="5293377"/>
            <a:ext cx="21397360" cy="1998496"/>
          </a:xfrm>
          <a:prstGeom prst="rect">
            <a:avLst/>
          </a:prstGeom>
        </p:spPr>
        <p:txBody>
          <a:bodyPr wrap="square">
            <a:spAutoFit/>
          </a:bodyPr>
          <a:lstStyle/>
          <a:p>
            <a:pPr>
              <a:lnSpc>
                <a:spcPct val="150000"/>
              </a:lnSpc>
              <a:spcAft>
                <a:spcPts val="0"/>
              </a:spcAft>
            </a:pP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 本文是一篇记叙文</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主要讲述了一位</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90</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岁的英国女士</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Irene Astbury</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因为仍然坚持每周上班</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而获得</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年度女性</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称号的故事。</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031878" y="125425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4" name="矩形 13">
            <a:extLst>
              <a:ext uri="{FF2B5EF4-FFF2-40B4-BE49-F238E27FC236}">
                <a16:creationId xmlns:a16="http://schemas.microsoft.com/office/drawing/2014/main" id="{A71CE35B-D1CA-4B1B-B993-FF2B9498858A}"/>
              </a:ext>
            </a:extLst>
          </p:cNvPr>
          <p:cNvSpPr/>
          <p:nvPr/>
        </p:nvSpPr>
        <p:spPr>
          <a:xfrm>
            <a:off x="1024891" y="7434370"/>
            <a:ext cx="21812953"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考查非谓语动词。空格前面用介词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后面要用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v.-</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的形式作介词的宾语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415933517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1000"/>
                                        <p:tgtEl>
                                          <p:spTgt spid="14"/>
                                        </p:tgtEl>
                                      </p:cBhvr>
                                    </p:animEffect>
                                    <p:anim calcmode="lin" valueType="num">
                                      <p:cBhvr>
                                        <p:cTn id="24" dur="1000" fill="hold"/>
                                        <p:tgtEl>
                                          <p:spTgt spid="14"/>
                                        </p:tgtEl>
                                        <p:attrNameLst>
                                          <p:attrName>ppt_x</p:attrName>
                                        </p:attrNameLst>
                                      </p:cBhvr>
                                      <p:tavLst>
                                        <p:tav tm="0">
                                          <p:val>
                                            <p:strVal val="#ppt_x"/>
                                          </p:val>
                                        </p:tav>
                                        <p:tav tm="100000">
                                          <p:val>
                                            <p:strVal val="#ppt_x"/>
                                          </p:val>
                                        </p:tav>
                                      </p:tavLst>
                                    </p:anim>
                                    <p:anim calcmode="lin" valueType="num">
                                      <p:cBhvr>
                                        <p:cTn id="25"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891" y="2127167"/>
            <a:ext cx="22162009" cy="226465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cs typeface="Times New Roman" panose="02020603050405020304" pitchFamily="18" charset="0"/>
              </a:rPr>
              <a:t>Now Irene Astbury works from 9 am to 5 pm daily at the pet shop in </a:t>
            </a:r>
            <a:r>
              <a:rPr lang="en-US" altLang="zh-CN" sz="5000" dirty="0" err="1">
                <a:solidFill>
                  <a:srgbClr val="000000"/>
                </a:solidFill>
                <a:latin typeface="微软雅黑" panose="020B0503020204020204" pitchFamily="34" charset="-122"/>
                <a:cs typeface="Times New Roman" panose="02020603050405020304" pitchFamily="18" charset="0"/>
              </a:rPr>
              <a:t>Macclesfield</a:t>
            </a:r>
            <a:r>
              <a:rPr lang="en-US" altLang="zh-CN" sz="5000" dirty="0">
                <a:solidFill>
                  <a:srgbClr val="000000"/>
                </a:solidFill>
                <a:latin typeface="微软雅黑" panose="020B0503020204020204" pitchFamily="34" charset="-122"/>
                <a:cs typeface="Times New Roman" panose="02020603050405020304" pitchFamily="18" charset="0"/>
              </a:rPr>
              <a:t>, 2. </a:t>
            </a:r>
            <a:r>
              <a:rPr lang="zh-CN" altLang="zh-CN" sz="50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cs typeface="Times New Roman" panose="02020603050405020304" pitchFamily="18" charset="0"/>
              </a:rPr>
              <a:t>she </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opened with her late husband Les.</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24925" y="4823170"/>
            <a:ext cx="21652333" cy="2419211"/>
          </a:xfrm>
          <a:prstGeom prst="rect">
            <a:avLst/>
          </a:prstGeom>
        </p:spPr>
      </p:pic>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5" name="矩形 14">
            <a:extLst>
              <a:ext uri="{FF2B5EF4-FFF2-40B4-BE49-F238E27FC236}">
                <a16:creationId xmlns:a16="http://schemas.microsoft.com/office/drawing/2014/main" id="{DE04366F-E870-46F0-8016-1FF43E535C03}"/>
              </a:ext>
            </a:extLst>
          </p:cNvPr>
          <p:cNvSpPr/>
          <p:nvPr/>
        </p:nvSpPr>
        <p:spPr>
          <a:xfrm>
            <a:off x="6418191" y="3350825"/>
            <a:ext cx="197201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which</a:t>
            </a:r>
            <a:endParaRPr lang="zh-CN" altLang="en-US" sz="5000" dirty="0"/>
          </a:p>
        </p:txBody>
      </p:sp>
      <p:sp>
        <p:nvSpPr>
          <p:cNvPr id="16" name="矩形 15">
            <a:extLst>
              <a:ext uri="{FF2B5EF4-FFF2-40B4-BE49-F238E27FC236}">
                <a16:creationId xmlns:a16="http://schemas.microsoft.com/office/drawing/2014/main" id="{093E86EB-D628-469F-9F4C-D649B97B8C81}"/>
              </a:ext>
            </a:extLst>
          </p:cNvPr>
          <p:cNvSpPr/>
          <p:nvPr/>
        </p:nvSpPr>
        <p:spPr>
          <a:xfrm>
            <a:off x="905630" y="4601111"/>
            <a:ext cx="21290925" cy="225837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考查非限制性定语从句。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pet shop</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是先行词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指物</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空格后面的句子中缺少宾语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which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引导非限制性定语从句。</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119974271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64420" y="2114773"/>
            <a:ext cx="21170352" cy="3019673"/>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Her years of hard work have 3.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(final) been acknowledged after a customer nominated(</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提名</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her to be Cheshire’s Woman Of The Year. Picking up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her“Lifetime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Achievement”award,proud</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Irene 4. ________________(declare)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22940" y="5294485"/>
            <a:ext cx="20823800" cy="323887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0105901" y="2219458"/>
            <a:ext cx="179087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finally</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921244" y="5161826"/>
            <a:ext cx="21113527" cy="98719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ea typeface="微软雅黑" panose="020B0503020204020204" pitchFamily="34" charset="-122"/>
                <a:cs typeface="Times New Roman" panose="02020603050405020304" pitchFamily="18" charset="0"/>
              </a:rPr>
              <a:t>考查副词。分析语境可知</a:t>
            </a:r>
            <a:r>
              <a:rPr lang="en-US" altLang="zh-CN" sz="4400" dirty="0">
                <a:solidFill>
                  <a:srgbClr val="A50021"/>
                </a:solidFill>
                <a:ea typeface="微软雅黑" panose="020B0503020204020204" pitchFamily="34" charset="-122"/>
                <a:cs typeface="Times New Roman" panose="02020603050405020304" pitchFamily="18" charset="0"/>
              </a:rPr>
              <a:t>,</a:t>
            </a:r>
            <a:r>
              <a:rPr lang="zh-CN" altLang="zh-CN" sz="4400" dirty="0">
                <a:solidFill>
                  <a:srgbClr val="A50021"/>
                </a:solidFill>
                <a:ea typeface="微软雅黑" panose="020B0503020204020204" pitchFamily="34" charset="-122"/>
                <a:cs typeface="Times New Roman" panose="02020603050405020304" pitchFamily="18" charset="0"/>
              </a:rPr>
              <a:t>此处是副词修饰动词</a:t>
            </a:r>
            <a:r>
              <a:rPr lang="en-US" altLang="zh-CN" sz="4400" dirty="0">
                <a:solidFill>
                  <a:srgbClr val="A50021"/>
                </a:solidFill>
                <a:ea typeface="微软雅黑" panose="020B0503020204020204" pitchFamily="34" charset="-122"/>
                <a:cs typeface="Times New Roman" panose="02020603050405020304" pitchFamily="18" charset="0"/>
              </a:rPr>
              <a:t>,</a:t>
            </a:r>
            <a:r>
              <a:rPr lang="zh-CN" altLang="zh-CN" sz="4400" dirty="0">
                <a:solidFill>
                  <a:srgbClr val="A50021"/>
                </a:solidFill>
                <a:ea typeface="微软雅黑" panose="020B0503020204020204" pitchFamily="34" charset="-122"/>
                <a:cs typeface="Times New Roman" panose="02020603050405020304" pitchFamily="18" charset="0"/>
              </a:rPr>
              <a:t>作状语</a:t>
            </a:r>
            <a:r>
              <a:rPr lang="en-US" altLang="zh-CN" sz="4400" dirty="0">
                <a:solidFill>
                  <a:srgbClr val="A50021"/>
                </a:solidFill>
                <a:ea typeface="微软雅黑" panose="020B0503020204020204" pitchFamily="34" charset="-122"/>
                <a:cs typeface="Times New Roman" panose="02020603050405020304" pitchFamily="18" charset="0"/>
              </a:rPr>
              <a:t>, </a:t>
            </a:r>
            <a:r>
              <a:rPr lang="zh-CN" altLang="zh-CN" sz="4400" dirty="0">
                <a:solidFill>
                  <a:srgbClr val="A50021"/>
                </a:solidFill>
                <a:ea typeface="微软雅黑" panose="020B0503020204020204" pitchFamily="34" charset="-122"/>
                <a:cs typeface="Times New Roman" panose="02020603050405020304" pitchFamily="18" charset="0"/>
              </a:rPr>
              <a:t>故填</a:t>
            </a:r>
            <a:r>
              <a:rPr lang="en-US" altLang="zh-CN" sz="4400" dirty="0">
                <a:solidFill>
                  <a:srgbClr val="A50021"/>
                </a:solidFill>
                <a:ea typeface="微软雅黑" panose="020B0503020204020204" pitchFamily="34" charset="-122"/>
                <a:cs typeface="Times New Roman" panose="02020603050405020304" pitchFamily="18" charset="0"/>
              </a:rPr>
              <a:t>finally</a:t>
            </a:r>
            <a:r>
              <a:rPr lang="zh-CN" altLang="zh-CN" sz="4400" dirty="0">
                <a:solidFill>
                  <a:srgbClr val="A50021"/>
                </a:solidFill>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C0796D45-9086-4507-8088-E73938030962}"/>
              </a:ext>
            </a:extLst>
          </p:cNvPr>
          <p:cNvSpPr/>
          <p:nvPr/>
        </p:nvSpPr>
        <p:spPr>
          <a:xfrm>
            <a:off x="15698068" y="4172135"/>
            <a:ext cx="306526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declared</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5" name="矩形 14">
            <a:extLst>
              <a:ext uri="{FF2B5EF4-FFF2-40B4-BE49-F238E27FC236}">
                <a16:creationId xmlns:a16="http://schemas.microsoft.com/office/drawing/2014/main" id="{162B0510-D4E8-415B-B91D-B5C750E897E2}"/>
              </a:ext>
            </a:extLst>
          </p:cNvPr>
          <p:cNvSpPr/>
          <p:nvPr/>
        </p:nvSpPr>
        <p:spPr>
          <a:xfrm>
            <a:off x="921244" y="6125204"/>
            <a:ext cx="21113527"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4.[</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考查时态。本句缺少谓语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同时结合空后的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应使用一般过去时。故填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declared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863CFB1F-6F40-42CC-99DE-18D2F4E36091}"/>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B2521A22-0601-4BF1-86F9-E9F10769642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58E10BCB-96C6-4958-BEC3-DB0F447FA5B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489287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par>
                                <p:cTn id="16" presetID="1"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4" grpId="0"/>
      <p:bldP spid="15"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20404" y="1968128"/>
            <a:ext cx="22034448" cy="4029821"/>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she had no plans 5.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(retire) from her 36-year-old business. Irene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said,“I</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don’t see any reason to give up work. I love coming here and seeing my family and all the friends I 6.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(make) over the years. I work not because I have to, 7.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because I want to.”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62306" y="5997949"/>
            <a:ext cx="21584230" cy="498368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6697068" y="2056732"/>
            <a:ext cx="2331216"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to retire</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008435" y="5997949"/>
            <a:ext cx="21438101" cy="200285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ea typeface="微软雅黑" panose="020B0503020204020204" pitchFamily="34" charset="-122"/>
                <a:cs typeface="Times New Roman" panose="02020603050405020304" pitchFamily="18" charset="0"/>
              </a:rPr>
              <a:t>考查非谓语动词。根据语境可知</a:t>
            </a:r>
            <a:r>
              <a:rPr lang="en-US" altLang="zh-CN" sz="4400" dirty="0">
                <a:solidFill>
                  <a:srgbClr val="A50021"/>
                </a:solidFill>
                <a:ea typeface="微软雅黑" panose="020B0503020204020204" pitchFamily="34" charset="-122"/>
                <a:cs typeface="Times New Roman" panose="02020603050405020304" pitchFamily="18" charset="0"/>
              </a:rPr>
              <a:t>,</a:t>
            </a:r>
            <a:r>
              <a:rPr lang="zh-CN" altLang="zh-CN" sz="4400" dirty="0">
                <a:solidFill>
                  <a:srgbClr val="A50021"/>
                </a:solidFill>
                <a:ea typeface="微软雅黑" panose="020B0503020204020204" pitchFamily="34" charset="-122"/>
                <a:cs typeface="Times New Roman" panose="02020603050405020304" pitchFamily="18" charset="0"/>
              </a:rPr>
              <a:t>此处表示</a:t>
            </a:r>
            <a:r>
              <a:rPr lang="en-US" altLang="zh-CN" sz="4400" dirty="0">
                <a:solidFill>
                  <a:srgbClr val="A50021"/>
                </a:solidFill>
                <a:ea typeface="微软雅黑" panose="020B0503020204020204" pitchFamily="34" charset="-122"/>
                <a:cs typeface="Times New Roman" panose="02020603050405020304" pitchFamily="18" charset="0"/>
              </a:rPr>
              <a:t>“</a:t>
            </a:r>
            <a:r>
              <a:rPr lang="zh-CN" altLang="zh-CN" sz="4400" dirty="0">
                <a:solidFill>
                  <a:srgbClr val="A50021"/>
                </a:solidFill>
                <a:ea typeface="微软雅黑" panose="020B0503020204020204" pitchFamily="34" charset="-122"/>
                <a:cs typeface="Times New Roman" panose="02020603050405020304" pitchFamily="18" charset="0"/>
              </a:rPr>
              <a:t>她宣布她还没有要退休的计划</a:t>
            </a:r>
            <a:r>
              <a:rPr lang="en-US" altLang="zh-CN" sz="4400" dirty="0">
                <a:solidFill>
                  <a:srgbClr val="A50021"/>
                </a:solidFill>
                <a:ea typeface="微软雅黑" panose="020B0503020204020204" pitchFamily="34" charset="-122"/>
                <a:cs typeface="Times New Roman" panose="02020603050405020304" pitchFamily="18" charset="0"/>
              </a:rPr>
              <a:t>”</a:t>
            </a:r>
            <a:r>
              <a:rPr lang="zh-CN" altLang="zh-CN" sz="4400" dirty="0">
                <a:solidFill>
                  <a:srgbClr val="A50021"/>
                </a:solidFill>
                <a:ea typeface="微软雅黑" panose="020B0503020204020204" pitchFamily="34" charset="-122"/>
                <a:cs typeface="Times New Roman" panose="02020603050405020304" pitchFamily="18" charset="0"/>
              </a:rPr>
              <a:t>。用不定式作</a:t>
            </a:r>
            <a:r>
              <a:rPr lang="en-US" altLang="zh-CN" sz="4400" dirty="0">
                <a:solidFill>
                  <a:srgbClr val="A50021"/>
                </a:solidFill>
                <a:ea typeface="微软雅黑" panose="020B0503020204020204" pitchFamily="34" charset="-122"/>
                <a:cs typeface="Times New Roman" panose="02020603050405020304" pitchFamily="18" charset="0"/>
              </a:rPr>
              <a:t>plans</a:t>
            </a:r>
            <a:r>
              <a:rPr lang="zh-CN" altLang="zh-CN" sz="4400" dirty="0">
                <a:solidFill>
                  <a:srgbClr val="A50021"/>
                </a:solidFill>
                <a:ea typeface="微软雅黑" panose="020B0503020204020204" pitchFamily="34" charset="-122"/>
                <a:cs typeface="Times New Roman" panose="02020603050405020304" pitchFamily="18" charset="0"/>
              </a:rPr>
              <a:t>的后置定语。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C0796D45-9086-4507-8088-E73938030962}"/>
              </a:ext>
            </a:extLst>
          </p:cNvPr>
          <p:cNvSpPr/>
          <p:nvPr/>
        </p:nvSpPr>
        <p:spPr>
          <a:xfrm>
            <a:off x="8641284" y="4065854"/>
            <a:ext cx="3712491"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have made</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5" name="矩形 14">
            <a:extLst>
              <a:ext uri="{FF2B5EF4-FFF2-40B4-BE49-F238E27FC236}">
                <a16:creationId xmlns:a16="http://schemas.microsoft.com/office/drawing/2014/main" id="{162B0510-D4E8-415B-B91D-B5C750E897E2}"/>
              </a:ext>
            </a:extLst>
          </p:cNvPr>
          <p:cNvSpPr/>
          <p:nvPr/>
        </p:nvSpPr>
        <p:spPr>
          <a:xfrm>
            <a:off x="1008435" y="7884119"/>
            <a:ext cx="21438101" cy="200285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ea typeface="微软雅黑" panose="020B0503020204020204" pitchFamily="34" charset="-122"/>
                <a:cs typeface="Times New Roman" panose="02020603050405020304" pitchFamily="18" charset="0"/>
              </a:rPr>
              <a:t>考查时态。结合空格后面的时间状语</a:t>
            </a:r>
            <a:r>
              <a:rPr lang="en-US" altLang="zh-CN" sz="4400" dirty="0">
                <a:solidFill>
                  <a:srgbClr val="A50021"/>
                </a:solidFill>
                <a:ea typeface="微软雅黑" panose="020B0503020204020204" pitchFamily="34" charset="-122"/>
                <a:cs typeface="Times New Roman" panose="02020603050405020304" pitchFamily="18" charset="0"/>
              </a:rPr>
              <a:t>over the years</a:t>
            </a:r>
            <a:r>
              <a:rPr lang="zh-CN" altLang="zh-CN" sz="4400" dirty="0">
                <a:solidFill>
                  <a:srgbClr val="A50021"/>
                </a:solidFill>
                <a:ea typeface="微软雅黑" panose="020B0503020204020204" pitchFamily="34" charset="-122"/>
                <a:cs typeface="Times New Roman" panose="02020603050405020304" pitchFamily="18" charset="0"/>
              </a:rPr>
              <a:t>可知</a:t>
            </a:r>
            <a:r>
              <a:rPr lang="en-US" altLang="zh-CN" sz="4400" dirty="0">
                <a:solidFill>
                  <a:srgbClr val="A50021"/>
                </a:solidFill>
                <a:ea typeface="微软雅黑" panose="020B0503020204020204" pitchFamily="34" charset="-122"/>
                <a:cs typeface="Times New Roman" panose="02020603050405020304" pitchFamily="18" charset="0"/>
              </a:rPr>
              <a:t>,</a:t>
            </a:r>
            <a:r>
              <a:rPr lang="zh-CN" altLang="zh-CN" sz="4400" dirty="0">
                <a:solidFill>
                  <a:srgbClr val="A50021"/>
                </a:solidFill>
                <a:ea typeface="微软雅黑" panose="020B0503020204020204" pitchFamily="34" charset="-122"/>
                <a:cs typeface="Times New Roman" panose="02020603050405020304" pitchFamily="18" charset="0"/>
              </a:rPr>
              <a:t>此处应用现在完成时。故填</a:t>
            </a:r>
            <a:r>
              <a:rPr lang="en-US" altLang="zh-CN" sz="4400" dirty="0">
                <a:solidFill>
                  <a:srgbClr val="A50021"/>
                </a:solidFill>
                <a:ea typeface="微软雅黑" panose="020B0503020204020204" pitchFamily="34" charset="-122"/>
                <a:cs typeface="Times New Roman" panose="02020603050405020304" pitchFamily="18" charset="0"/>
              </a:rPr>
              <a:t>have made</a:t>
            </a:r>
            <a:r>
              <a:rPr lang="zh-CN" altLang="zh-CN" sz="4400" dirty="0">
                <a:solidFill>
                  <a:srgbClr val="A50021"/>
                </a:solidFill>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06CE5613-A148-47B7-8E2B-3B471F9D55C1}"/>
              </a:ext>
            </a:extLst>
          </p:cNvPr>
          <p:cNvSpPr/>
          <p:nvPr/>
        </p:nvSpPr>
        <p:spPr>
          <a:xfrm>
            <a:off x="6985100" y="5162954"/>
            <a:ext cx="1103187"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but</a:t>
            </a:r>
            <a:endParaRPr lang="zh-CN" altLang="en-US" sz="4400" dirty="0"/>
          </a:p>
        </p:txBody>
      </p:sp>
      <p:sp>
        <p:nvSpPr>
          <p:cNvPr id="12" name="矩形 11">
            <a:extLst>
              <a:ext uri="{FF2B5EF4-FFF2-40B4-BE49-F238E27FC236}">
                <a16:creationId xmlns:a16="http://schemas.microsoft.com/office/drawing/2014/main" id="{4A7A5347-3D80-42C0-9EBE-80D9D69D378B}"/>
              </a:ext>
            </a:extLst>
          </p:cNvPr>
          <p:cNvSpPr/>
          <p:nvPr/>
        </p:nvSpPr>
        <p:spPr>
          <a:xfrm>
            <a:off x="1005017" y="9678261"/>
            <a:ext cx="21101763"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考查连词。此处是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“not…but…”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不是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3" name="组合 12">
            <a:extLst>
              <a:ext uri="{FF2B5EF4-FFF2-40B4-BE49-F238E27FC236}">
                <a16:creationId xmlns:a16="http://schemas.microsoft.com/office/drawing/2014/main" id="{586F1BAB-605D-4DEE-A916-07CF038435C3}"/>
              </a:ext>
            </a:extLst>
          </p:cNvPr>
          <p:cNvGrpSpPr/>
          <p:nvPr/>
        </p:nvGrpSpPr>
        <p:grpSpPr>
          <a:xfrm>
            <a:off x="1512492" y="1345332"/>
            <a:ext cx="5785908" cy="769441"/>
            <a:chOff x="1512492" y="2497460"/>
            <a:chExt cx="5785908" cy="769441"/>
          </a:xfrm>
        </p:grpSpPr>
        <p:sp>
          <p:nvSpPr>
            <p:cNvPr id="16" name="TextBox 75">
              <a:extLst>
                <a:ext uri="{FF2B5EF4-FFF2-40B4-BE49-F238E27FC236}">
                  <a16:creationId xmlns:a16="http://schemas.microsoft.com/office/drawing/2014/main" id="{65684BBE-CD7B-49C9-A740-ACD84B64B09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7" name="图片 16">
              <a:extLst>
                <a:ext uri="{FF2B5EF4-FFF2-40B4-BE49-F238E27FC236}">
                  <a16:creationId xmlns:a16="http://schemas.microsoft.com/office/drawing/2014/main" id="{499A5215-6448-47B6-BACD-078870587CD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5781142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par>
                                <p:cTn id="16" presetID="1"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1000"/>
                                        <p:tgtEl>
                                          <p:spTgt spid="10"/>
                                        </p:tgtEl>
                                      </p:cBhvr>
                                    </p:animEffect>
                                    <p:anim calcmode="lin" valueType="num">
                                      <p:cBhvr>
                                        <p:cTn id="36" dur="1000" fill="hold"/>
                                        <p:tgtEl>
                                          <p:spTgt spid="10"/>
                                        </p:tgtEl>
                                        <p:attrNameLst>
                                          <p:attrName>ppt_x</p:attrName>
                                        </p:attrNameLst>
                                      </p:cBhvr>
                                      <p:tavLst>
                                        <p:tav tm="0">
                                          <p:val>
                                            <p:strVal val="#ppt_x"/>
                                          </p:val>
                                        </p:tav>
                                        <p:tav tm="100000">
                                          <p:val>
                                            <p:strVal val="#ppt_x"/>
                                          </p:val>
                                        </p:tav>
                                      </p:tavLst>
                                    </p:anim>
                                    <p:anim calcmode="lin" valueType="num">
                                      <p:cBhvr>
                                        <p:cTn id="3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additive="base">
                                        <p:cTn id="42" dur="500" fill="hold"/>
                                        <p:tgtEl>
                                          <p:spTgt spid="12"/>
                                        </p:tgtEl>
                                        <p:attrNameLst>
                                          <p:attrName>ppt_x</p:attrName>
                                        </p:attrNameLst>
                                      </p:cBhvr>
                                      <p:tavLst>
                                        <p:tav tm="0">
                                          <p:val>
                                            <p:strVal val="#ppt_x"/>
                                          </p:val>
                                        </p:tav>
                                        <p:tav tm="100000">
                                          <p:val>
                                            <p:strVal val="#ppt_x"/>
                                          </p:val>
                                        </p:tav>
                                      </p:tavLst>
                                    </p:anim>
                                    <p:anim calcmode="lin" valueType="num">
                                      <p:cBhvr additive="base">
                                        <p:cTn id="43"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4" grpId="0"/>
      <p:bldP spid="15" grpId="0"/>
      <p:bldP spid="10" grpId="0"/>
      <p:bldP spid="12"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42434" y="2114773"/>
            <a:ext cx="21575410" cy="4029821"/>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Granddaughter Gayle Parks,31—who works alongside her in the family business—said it remained unknown as to who nominated Irene for the award. She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said,“We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don’t have any idea who put grandma forward. When we got a call 8.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(say) she was short-</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listed,we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thought it was 9.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joke.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61439" y="6278737"/>
            <a:ext cx="21840410" cy="419883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783062" y="5243734"/>
            <a:ext cx="1915909"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saying</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961439" y="6247548"/>
            <a:ext cx="21840410"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8.[</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与前面的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call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之间是主谓关系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saying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作后置定语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修饰前面的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call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4" name="矩形 13">
            <a:extLst>
              <a:ext uri="{FF2B5EF4-FFF2-40B4-BE49-F238E27FC236}">
                <a16:creationId xmlns:a16="http://schemas.microsoft.com/office/drawing/2014/main" id="{C0796D45-9086-4507-8088-E73938030962}"/>
              </a:ext>
            </a:extLst>
          </p:cNvPr>
          <p:cNvSpPr/>
          <p:nvPr/>
        </p:nvSpPr>
        <p:spPr>
          <a:xfrm>
            <a:off x="18218348" y="5116914"/>
            <a:ext cx="49725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a:t>
            </a:r>
            <a:endParaRPr lang="zh-CN" altLang="en-US" sz="4400" dirty="0"/>
          </a:p>
        </p:txBody>
      </p:sp>
      <p:sp>
        <p:nvSpPr>
          <p:cNvPr id="15" name="矩形 14">
            <a:extLst>
              <a:ext uri="{FF2B5EF4-FFF2-40B4-BE49-F238E27FC236}">
                <a16:creationId xmlns:a16="http://schemas.microsoft.com/office/drawing/2014/main" id="{162B0510-D4E8-415B-B91D-B5C750E897E2}"/>
              </a:ext>
            </a:extLst>
          </p:cNvPr>
          <p:cNvSpPr/>
          <p:nvPr/>
        </p:nvSpPr>
        <p:spPr>
          <a:xfrm>
            <a:off x="951838" y="8353259"/>
            <a:ext cx="21575410"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9.[</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考查冠词。根据语境可知</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此处意为</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我们以为这是一个玩笑</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 joke</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一个玩笑。故填</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3" name="组合 12">
            <a:extLst>
              <a:ext uri="{FF2B5EF4-FFF2-40B4-BE49-F238E27FC236}">
                <a16:creationId xmlns:a16="http://schemas.microsoft.com/office/drawing/2014/main" id="{1E5F5B04-C3B3-49AD-B5CB-ECCB260299B7}"/>
              </a:ext>
            </a:extLst>
          </p:cNvPr>
          <p:cNvGrpSpPr/>
          <p:nvPr/>
        </p:nvGrpSpPr>
        <p:grpSpPr>
          <a:xfrm>
            <a:off x="1512492" y="1345332"/>
            <a:ext cx="5785908" cy="769441"/>
            <a:chOff x="1512492" y="2497460"/>
            <a:chExt cx="5785908" cy="769441"/>
          </a:xfrm>
        </p:grpSpPr>
        <p:sp>
          <p:nvSpPr>
            <p:cNvPr id="16" name="TextBox 75">
              <a:extLst>
                <a:ext uri="{FF2B5EF4-FFF2-40B4-BE49-F238E27FC236}">
                  <a16:creationId xmlns:a16="http://schemas.microsoft.com/office/drawing/2014/main" id="{F7E8419F-0AAE-417E-8188-3BEFCDCB518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7" name="图片 16">
              <a:extLst>
                <a:ext uri="{FF2B5EF4-FFF2-40B4-BE49-F238E27FC236}">
                  <a16:creationId xmlns:a16="http://schemas.microsoft.com/office/drawing/2014/main" id="{5E1539D1-2245-44F1-87D3-CF1052F3569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2627301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500" fill="hold"/>
                                        <p:tgtEl>
                                          <p:spTgt spid="11"/>
                                        </p:tgtEl>
                                        <p:attrNameLst>
                                          <p:attrName>ppt_x</p:attrName>
                                        </p:attrNameLst>
                                      </p:cBhvr>
                                      <p:tavLst>
                                        <p:tav tm="0">
                                          <p:val>
                                            <p:strVal val="#ppt_x"/>
                                          </p:val>
                                        </p:tav>
                                        <p:tav tm="100000">
                                          <p:val>
                                            <p:strVal val="#ppt_x"/>
                                          </p:val>
                                        </p:tav>
                                      </p:tavLst>
                                    </p:anim>
                                    <p:anim calcmode="lin" valueType="num">
                                      <p:cBhvr additive="base">
                                        <p:cTn id="15" dur="500" fill="hold"/>
                                        <p:tgtEl>
                                          <p:spTgt spid="11"/>
                                        </p:tgtEl>
                                        <p:attrNameLst>
                                          <p:attrName>ppt_y</p:attrName>
                                        </p:attrNameLst>
                                      </p:cBhvr>
                                      <p:tavLst>
                                        <p:tav tm="0">
                                          <p:val>
                                            <p:strVal val="1+#ppt_h/2"/>
                                          </p:val>
                                        </p:tav>
                                        <p:tav tm="100000">
                                          <p:val>
                                            <p:strVal val="#ppt_y"/>
                                          </p:val>
                                        </p:tav>
                                      </p:tavLst>
                                    </p:anim>
                                  </p:childTnLst>
                                </p:cTn>
                              </p:par>
                              <p:par>
                                <p:cTn id="16" presetID="1"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1000"/>
                                        <p:tgtEl>
                                          <p:spTgt spid="14"/>
                                        </p:tgtEl>
                                      </p:cBhvr>
                                    </p:animEffect>
                                    <p:anim calcmode="lin" valueType="num">
                                      <p:cBhvr>
                                        <p:cTn id="23" dur="1000" fill="hold"/>
                                        <p:tgtEl>
                                          <p:spTgt spid="14"/>
                                        </p:tgtEl>
                                        <p:attrNameLst>
                                          <p:attrName>ppt_x</p:attrName>
                                        </p:attrNameLst>
                                      </p:cBhvr>
                                      <p:tavLst>
                                        <p:tav tm="0">
                                          <p:val>
                                            <p:strVal val="#ppt_x"/>
                                          </p:val>
                                        </p:tav>
                                        <p:tav tm="100000">
                                          <p:val>
                                            <p:strVal val="#ppt_x"/>
                                          </p:val>
                                        </p:tav>
                                      </p:tavLst>
                                    </p:anim>
                                    <p:anim calcmode="lin" valueType="num">
                                      <p:cBhvr>
                                        <p:cTn id="2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500" fill="hold"/>
                                        <p:tgtEl>
                                          <p:spTgt spid="15"/>
                                        </p:tgtEl>
                                        <p:attrNameLst>
                                          <p:attrName>ppt_x</p:attrName>
                                        </p:attrNameLst>
                                      </p:cBhvr>
                                      <p:tavLst>
                                        <p:tav tm="0">
                                          <p:val>
                                            <p:strVal val="#ppt_x"/>
                                          </p:val>
                                        </p:tav>
                                        <p:tav tm="100000">
                                          <p:val>
                                            <p:strVal val="#ppt_x"/>
                                          </p:val>
                                        </p:tav>
                                      </p:tavLst>
                                    </p:anim>
                                    <p:anim calcmode="lin" valueType="num">
                                      <p:cBhvr additive="base">
                                        <p:cTn id="3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14" grpId="0"/>
      <p:bldP spid="15"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42434" y="2114773"/>
            <a:ext cx="21575410" cy="1998496"/>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But then we got an official letter and we were blown away. We are so proud of her. It’s 10.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(wonder).”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73265" y="4496092"/>
            <a:ext cx="21305523" cy="1731949"/>
          </a:xfrm>
          <a:prstGeom prst="rect">
            <a:avLst/>
          </a:prstGeom>
        </p:spPr>
      </p:pic>
      <p:sp>
        <p:nvSpPr>
          <p:cNvPr id="10" name="矩形 9">
            <a:extLst>
              <a:ext uri="{FF2B5EF4-FFF2-40B4-BE49-F238E27FC236}">
                <a16:creationId xmlns:a16="http://schemas.microsoft.com/office/drawing/2014/main" id="{06CE5613-A148-47B7-8E2B-3B471F9D55C1}"/>
              </a:ext>
            </a:extLst>
          </p:cNvPr>
          <p:cNvSpPr/>
          <p:nvPr/>
        </p:nvSpPr>
        <p:spPr>
          <a:xfrm>
            <a:off x="5256908" y="3114021"/>
            <a:ext cx="3501536"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wonderful</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2" name="矩形 11">
            <a:extLst>
              <a:ext uri="{FF2B5EF4-FFF2-40B4-BE49-F238E27FC236}">
                <a16:creationId xmlns:a16="http://schemas.microsoft.com/office/drawing/2014/main" id="{4A7A5347-3D80-42C0-9EBE-80D9D69D378B}"/>
              </a:ext>
            </a:extLst>
          </p:cNvPr>
          <p:cNvSpPr/>
          <p:nvPr/>
        </p:nvSpPr>
        <p:spPr>
          <a:xfrm>
            <a:off x="1049613" y="4571906"/>
            <a:ext cx="21840410"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考查词形转换。前面是系动词</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is,</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后面跟形容词作表语</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wonderful</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3" name="组合 12">
            <a:extLst>
              <a:ext uri="{FF2B5EF4-FFF2-40B4-BE49-F238E27FC236}">
                <a16:creationId xmlns:a16="http://schemas.microsoft.com/office/drawing/2014/main" id="{1E5F5B04-C3B3-49AD-B5CB-ECCB260299B7}"/>
              </a:ext>
            </a:extLst>
          </p:cNvPr>
          <p:cNvGrpSpPr/>
          <p:nvPr/>
        </p:nvGrpSpPr>
        <p:grpSpPr>
          <a:xfrm>
            <a:off x="1512492" y="1345332"/>
            <a:ext cx="5785908" cy="769441"/>
            <a:chOff x="1512492" y="2497460"/>
            <a:chExt cx="5785908" cy="769441"/>
          </a:xfrm>
        </p:grpSpPr>
        <p:sp>
          <p:nvSpPr>
            <p:cNvPr id="16" name="TextBox 75">
              <a:extLst>
                <a:ext uri="{FF2B5EF4-FFF2-40B4-BE49-F238E27FC236}">
                  <a16:creationId xmlns:a16="http://schemas.microsoft.com/office/drawing/2014/main" id="{F7E8419F-0AAE-417E-8188-3BEFCDCB518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7" name="图片 16">
              <a:extLst>
                <a:ext uri="{FF2B5EF4-FFF2-40B4-BE49-F238E27FC236}">
                  <a16:creationId xmlns:a16="http://schemas.microsoft.com/office/drawing/2014/main" id="{5E1539D1-2245-44F1-87D3-CF1052F3569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5097475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500" fill="hold"/>
                                        <p:tgtEl>
                                          <p:spTgt spid="12"/>
                                        </p:tgtEl>
                                        <p:attrNameLst>
                                          <p:attrName>ppt_x</p:attrName>
                                        </p:attrNameLst>
                                      </p:cBhvr>
                                      <p:tavLst>
                                        <p:tav tm="0">
                                          <p:val>
                                            <p:strVal val="#ppt_x"/>
                                          </p:val>
                                        </p:tav>
                                        <p:tav tm="100000">
                                          <p:val>
                                            <p:strVal val="#ppt_x"/>
                                          </p:val>
                                        </p:tav>
                                      </p:tavLst>
                                    </p:anim>
                                    <p:anim calcmode="lin" valueType="num">
                                      <p:cBhvr additive="base">
                                        <p:cTn id="15" dur="500" fill="hold"/>
                                        <p:tgtEl>
                                          <p:spTgt spid="12"/>
                                        </p:tgtEl>
                                        <p:attrNameLst>
                                          <p:attrName>ppt_y</p:attrName>
                                        </p:attrNameLst>
                                      </p:cBhvr>
                                      <p:tavLst>
                                        <p:tav tm="0">
                                          <p:val>
                                            <p:strVal val="1+#ppt_h/2"/>
                                          </p:val>
                                        </p:tav>
                                        <p:tav tm="100000">
                                          <p:val>
                                            <p:strVal val="#ppt_y"/>
                                          </p:val>
                                        </p:tav>
                                      </p:tavLst>
                                    </p:anim>
                                  </p:childTnLst>
                                </p:cTn>
                              </p:par>
                              <p:par>
                                <p:cTn id="16" presetID="1" presetClass="entr" presetSubtype="0" fill="hold" nodeType="withEffect">
                                  <p:stCondLst>
                                    <p:cond delay="0"/>
                                  </p:stCondLst>
                                  <p:childTnLst>
                                    <p:set>
                                      <p:cBhvr>
                                        <p:cTn id="17"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24892" y="2127167"/>
            <a:ext cx="10280688"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Ⅰ.</a:t>
            </a:r>
            <a:r>
              <a:rPr lang="zh-CN" altLang="zh-CN" sz="50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单句语法填空</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(travel) along the old Silk Road is an interesting and rewarding experience.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169676" y="2265199"/>
            <a:ext cx="9635223" cy="341882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081790" y="3380165"/>
            <a:ext cx="3102068"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Travelling</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169676" y="2114773"/>
            <a:ext cx="9510186"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考查动名词作主语。句子缺少主语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故填动名词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Travelling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6480599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64420" y="2114773"/>
            <a:ext cx="10280688"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 Ordinary soap,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(use) correctly, can deal with bacteria effectively.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647278" y="1883893"/>
            <a:ext cx="9635223" cy="583611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6837497" y="2248916"/>
            <a:ext cx="1649811"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used</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881644" y="1753182"/>
            <a:ext cx="9510186"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考查过去分词作状语。此句已有谓语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所以判断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use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是非谓语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逻辑主语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ordinary soap</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use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之间是被动关系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故用过去分词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used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作条件状语。</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E30CB07D-53F8-4710-944B-66376FD3B880}"/>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4EA0C0FF-D074-42EB-B36A-ED9D66205BF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9C4D461C-7146-4C12-AD70-C1C11D70F6D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156369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22424" y="2114773"/>
            <a:ext cx="10280688" cy="6875024"/>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3. During the Mid-Autumn Festival, family members often gather together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(share) a meal, admire the moon and enjoy moon cakes.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777156" y="2237322"/>
            <a:ext cx="9635223" cy="562008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966605" y="5799376"/>
            <a:ext cx="265970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to share</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902193" y="2083481"/>
            <a:ext cx="9510186" cy="6881307"/>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考查非谓语动词。此句已有谓语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所以判断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share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是非谓语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家人聚在一起的目的是吃饭、赏月、品尝月饼</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故用动词不定式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share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2AC55933-D88E-4B26-A016-9ABC17BEFC1E}"/>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3ADAADCC-8793-4E76-B5EC-7F5711159B8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34F06E11-29FB-4644-9B22-0334ECF8F3D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8272887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20698" y="1980630"/>
            <a:ext cx="10280688"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4. She wished that he was as easy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(please) as her mother, who was always delighted with perfume.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747445" y="2348075"/>
            <a:ext cx="9635223" cy="226465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205025" y="3354271"/>
            <a:ext cx="297177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to please</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747445" y="2221941"/>
            <a:ext cx="9510186"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考查不定式。此处为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“sb/</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a:t>
            </a:r>
            <a:r>
              <a:rPr lang="en-US" altLang="zh-CN" sz="5000" i="1"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adj</a:t>
            </a:r>
            <a:r>
              <a:rPr lang="en-US" altLang="zh-CN" sz="5000" i="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do”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结构。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3A847093-76D5-4C80-B155-4E0F8C0EE96F}"/>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6F228A81-A329-4C16-9B09-1BF0046962F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B5E36239-6858-4EF2-9117-8538B303A24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1293251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52452" y="2091680"/>
            <a:ext cx="10280688"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5. The hospital has recently obtained new medical equipment,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(allow) more patients to be treated.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81644" y="2157778"/>
            <a:ext cx="9635223" cy="4566693"/>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184900" y="4524365"/>
            <a:ext cx="340830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allowing</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093479" y="2091680"/>
            <a:ext cx="9510186"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考查非谓语动词。医院购进医疗设备和使得更多的病人被治疗之间是因果关系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allowing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D3116223-8072-4389-807F-B31545A17680}"/>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1CC8D66E-1D61-4459-B72B-47B8C159B62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8884AB1A-76BC-41F4-B059-52422AE7FDF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96609831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08436" y="1836117"/>
            <a:ext cx="10280688"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6. I was watching the clock all through the meeting, as I had a train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(catch).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863841" y="1940507"/>
            <a:ext cx="9635223" cy="341253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024660" y="4376857"/>
            <a:ext cx="2637260"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to catch</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995859" y="1765931"/>
            <a:ext cx="9510186"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考查非谓语动词。固定结构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:sb have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to do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某人有某事要做</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F02C142E-005C-4445-9D39-B8FE844D6B72}"/>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E6A47A38-68B9-4D98-A8B4-585B5EF7C82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12AD0648-F408-4A2C-9EF5-C6A24F977DE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6941108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80630"/>
            <a:ext cx="10208681"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7. Many airlines now allow passengers to print their boarding passes online</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(save) their valuable time.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488842" y="2339328"/>
            <a:ext cx="9635223" cy="266775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329113" y="5437014"/>
            <a:ext cx="2361800"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to save</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457708" y="2296323"/>
            <a:ext cx="9510186"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考查非谓语动词。此处是动词不定式表目的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save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2DEFF729-8B25-4E0F-A8B2-C173395FF38B}"/>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226ABD04-130A-4DDD-93E2-3B31AF8E2E6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68270977-5BD4-4C45-914D-E20B11CC22E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6892894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60124" y="1980630"/>
            <a:ext cx="11019747"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8. Jim has retired, but he still remembers the happy time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(spend) with his students.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782627" y="2227206"/>
            <a:ext cx="9635223" cy="562008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083426" y="4426701"/>
            <a:ext cx="257474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spent</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907664" y="1994015"/>
            <a:ext cx="9510186"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考查非谓语动词。句子已经有了谓语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空格处只能填非谓语动词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逻辑主语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time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spend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之间是被动关系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故用过去分词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spent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2A115658-742F-49D2-BBFB-065E0FB8A9ED}"/>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053F2AED-4895-48B4-B1A0-18891AD6194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3DCFA54B-FB3B-4225-99EB-9D92928FB93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6389720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78088" y="2373572"/>
            <a:ext cx="11019747"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9.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(make) it easier to get in touch with us, you’d better keep this card at hand.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476536" y="2417283"/>
            <a:ext cx="9635223" cy="457298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376588" y="2507715"/>
            <a:ext cx="273164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To make</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539055" y="2373572"/>
            <a:ext cx="9510186"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考查不定式作目的状语。此处表示目的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故用不定式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make,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因空格处处于句首位置</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的首字母需要大写。</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3" name="组合 12">
            <a:extLst>
              <a:ext uri="{FF2B5EF4-FFF2-40B4-BE49-F238E27FC236}">
                <a16:creationId xmlns:a16="http://schemas.microsoft.com/office/drawing/2014/main" id="{C1890D4A-435E-45FE-80A5-6D919F7CB54D}"/>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989ECE5E-29AB-4E9B-AE61-D2CC8609531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FB30E13D-B9F7-4FC8-BA82-BDCBDAD90F2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226143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40485" y="2260796"/>
            <a:ext cx="10004002"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10.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(order) over a week ago, the books are expected to arrive any time now.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193766" y="2566730"/>
            <a:ext cx="9635223" cy="374788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950045" y="2389126"/>
            <a:ext cx="2728055"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Ordered</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318803" y="2566730"/>
            <a:ext cx="9510186"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考查过去分词作状语。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books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order</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是动宾关系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故用过去分词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ordered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作状语。</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3" name="组合 12">
            <a:extLst>
              <a:ext uri="{FF2B5EF4-FFF2-40B4-BE49-F238E27FC236}">
                <a16:creationId xmlns:a16="http://schemas.microsoft.com/office/drawing/2014/main" id="{940EF412-C62A-43AF-A298-5D0B8B973D8C}"/>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C7754A09-CD00-4BA9-B0AB-720B08C13CE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857EE143-233C-4623-AAEE-D82E138A92A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61773460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81093" y="2052638"/>
            <a:ext cx="11019747"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11. Newly-built wooden cottages line the streets,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(turn) the old town into a dreamland.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212026" y="2264990"/>
            <a:ext cx="9635223" cy="497201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6048996" y="3328019"/>
            <a:ext cx="243079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turning</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274545" y="2264990"/>
            <a:ext cx="9510186"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考查现在分词作状语。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turn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的逻辑主语是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newly-built wooden cottages,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两者是主动关系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故用现在分词作状语。</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5FD89D65-F134-44DE-A5E7-C67420998055}"/>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6619B96B-66D8-4A04-86B9-776BEE876DB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B35A758E-A623-4C3E-856B-38E8C3DBE34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22892386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36428" y="1740194"/>
            <a:ext cx="10568722"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12. In art criticism, you must assume the artist has a secret message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(hide) within the work.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781400" y="1980630"/>
            <a:ext cx="9635223" cy="4566693"/>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4032772" y="4263976"/>
            <a:ext cx="2969083"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hidden</a:t>
            </a:r>
            <a:r>
              <a:rPr lang="zh-CN" altLang="zh-CN" sz="5000" dirty="0">
                <a:solidFill>
                  <a:srgbClr val="A50021"/>
                </a:solidFill>
                <a:ea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1906437" y="1750482"/>
            <a:ext cx="9510186"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考查分词作定语。分析句子可知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空格处是非谓语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secret message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hide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是被动关系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have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done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结构。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92825D80-0EB5-4068-A67E-D135CA69FC78}"/>
              </a:ext>
            </a:extLst>
          </p:cNvPr>
          <p:cNvGrpSpPr/>
          <p:nvPr/>
        </p:nvGrpSpPr>
        <p:grpSpPr>
          <a:xfrm>
            <a:off x="1440484" y="1211189"/>
            <a:ext cx="5785908" cy="769441"/>
            <a:chOff x="1512492" y="2497460"/>
            <a:chExt cx="5785908" cy="769441"/>
          </a:xfrm>
        </p:grpSpPr>
        <p:sp>
          <p:nvSpPr>
            <p:cNvPr id="10" name="TextBox 75">
              <a:extLst>
                <a:ext uri="{FF2B5EF4-FFF2-40B4-BE49-F238E27FC236}">
                  <a16:creationId xmlns:a16="http://schemas.microsoft.com/office/drawing/2014/main" id="{40777A31-D7F1-43F0-8213-CB94EAD6412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2BE9E733-6932-4085-A3BA-10B21BCA5F7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3118480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72434" y="1637417"/>
            <a:ext cx="11019747"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13. The cooling wind swept through out of bedroom windows,</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(make) air conditioning unnecessary.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620703" y="2012581"/>
            <a:ext cx="9635223" cy="367586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935884" y="3996619"/>
            <a:ext cx="3105337"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making</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745740" y="2012581"/>
            <a:ext cx="9510186"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考查现在分词作状语。前面的事情造成后面的结果</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故用现在分词作结果状语。</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AD2DF35C-6E5B-4C3F-A353-6864C1BCB6A5}"/>
              </a:ext>
            </a:extLst>
          </p:cNvPr>
          <p:cNvGrpSpPr/>
          <p:nvPr/>
        </p:nvGrpSpPr>
        <p:grpSpPr>
          <a:xfrm>
            <a:off x="1440484" y="1060487"/>
            <a:ext cx="5785908" cy="769441"/>
            <a:chOff x="1512492" y="2497460"/>
            <a:chExt cx="5785908" cy="769441"/>
          </a:xfrm>
        </p:grpSpPr>
        <p:sp>
          <p:nvSpPr>
            <p:cNvPr id="10" name="TextBox 75">
              <a:extLst>
                <a:ext uri="{FF2B5EF4-FFF2-40B4-BE49-F238E27FC236}">
                  <a16:creationId xmlns:a16="http://schemas.microsoft.com/office/drawing/2014/main" id="{4C16821A-1626-4992-8E7B-552942DF0C9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98E06228-BEEC-4E52-A1A9-362EC3381C9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622762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57767" y="2094451"/>
            <a:ext cx="9367694" cy="5720861"/>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14. On the bank of the river, we found him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(sit) on a bench, with his eyes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(fix) on a kite in the sky.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044639" y="1596550"/>
            <a:ext cx="9635223" cy="785233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541614" y="3347449"/>
            <a:ext cx="2103461"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sitting</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169676" y="1596550"/>
            <a:ext cx="9510186" cy="9189632"/>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考查非谓语动词。第一空是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“find+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宾语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宾补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,him</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之间是主动关系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且表示动作的进行</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sitting</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作宾语补足语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第二空是</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with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的复合结构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,his eyes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fix</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是被动关系</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因此此处用过去分词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fixed</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C65636C2-5BFE-4279-83E2-2C1A5B9A1216}"/>
              </a:ext>
            </a:extLst>
          </p:cNvPr>
          <p:cNvSpPr/>
          <p:nvPr/>
        </p:nvSpPr>
        <p:spPr>
          <a:xfrm>
            <a:off x="1247556" y="5724591"/>
            <a:ext cx="1671740"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fixed</a:t>
            </a:r>
            <a:endParaRPr lang="zh-CN" altLang="en-US" sz="5000" dirty="0"/>
          </a:p>
        </p:txBody>
      </p:sp>
      <p:grpSp>
        <p:nvGrpSpPr>
          <p:cNvPr id="10" name="组合 9">
            <a:extLst>
              <a:ext uri="{FF2B5EF4-FFF2-40B4-BE49-F238E27FC236}">
                <a16:creationId xmlns:a16="http://schemas.microsoft.com/office/drawing/2014/main" id="{2B5A084C-F357-45BB-AA75-7208227ADD83}"/>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FF9AB2A2-5299-47FE-82CB-50804B47183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C62070A3-967A-4E96-9717-753106BBCC1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9338314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par>
                                <p:cTn id="24" presetID="1" presetClass="entr" presetSubtype="0" fill="hold" nodeType="withEffect">
                                  <p:stCondLst>
                                    <p:cond delay="0"/>
                                  </p:stCondLst>
                                  <p:childTnLst>
                                    <p:set>
                                      <p:cBhvr>
                                        <p:cTn id="25"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52830" y="2070651"/>
            <a:ext cx="11019747"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15. Everyone in this country should work hard and do what they can</a:t>
            </a:r>
          </a:p>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(fight) against national haze.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517979" y="2130069"/>
            <a:ext cx="9635223" cy="331583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584500" y="4355453"/>
            <a:ext cx="3092000"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to fight</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580498" y="1980630"/>
            <a:ext cx="9510186"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考查非谓语动词。固定结构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:do what one can to do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尽力做某事。 </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F1A583EE-8D87-44EA-8B52-9C0AEABB7894}"/>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49D9D0AE-9AF7-4EAE-B0CC-50F45E681F4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1E02913D-9FC0-4701-B2E0-E41BAFF81AD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9741412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15878" y="2122943"/>
            <a:ext cx="11432817"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16. I heard a passenger behind me shouting to the driver, but he refused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(stop) until we reached the next stop.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837538" y="2408671"/>
            <a:ext cx="9131167" cy="237972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888756" y="4347341"/>
            <a:ext cx="2360518"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to stop</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900057" y="2403862"/>
            <a:ext cx="9006130"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考查不定式。固定用法</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:refuse to do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拒绝做某事。</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6256688A-8644-4D6F-9632-63273811A2BC}"/>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5FDB004D-5C26-45D7-975A-B3FAA8C3F82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052646E6-3C49-4848-B000-9D44BCDF9FD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1020266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15878" y="2120608"/>
            <a:ext cx="11432817" cy="3412537"/>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17. Still, the boy kept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(ride). He was carrying something over his shoulder and shouting.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177788" y="2317046"/>
            <a:ext cx="9131167" cy="226465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8137228" y="2188116"/>
            <a:ext cx="1984839"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riding</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3177788" y="2317045"/>
            <a:ext cx="9006130" cy="2264659"/>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keep doing </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一直做某事。</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875A4051-ED2C-4418-A4D6-2AD977092877}"/>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EDF8A7E1-A0D9-45DA-A203-47045494F3B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7559AE65-38D7-4063-9ABC-AC8F6F9424F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54385203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40484" y="1974409"/>
            <a:ext cx="10208681"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18. We got a little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(sunburn), but the day had been so relaxing that we didn’t mind.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191637" y="2340670"/>
            <a:ext cx="9131167" cy="456669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745837" y="3234508"/>
            <a:ext cx="6525184"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sunburned/sunburnt</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3316674" y="2340670"/>
            <a:ext cx="9006130" cy="5727145"/>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考查过去分词。此处为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50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get+done</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型的系表结构。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get sunburned/sunburnt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被晒伤。</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76501DB6-C868-4CB6-A2D5-92B1D0251795}"/>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C387247F-CF8A-4D1D-B963-41D5AA63C96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3695147F-FEB1-41BC-88EC-0C360A436FA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507512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90491" y="1980630"/>
            <a:ext cx="11432817" cy="6171177"/>
          </a:xfrm>
          <a:prstGeom prst="rect">
            <a:avLst/>
          </a:prstGeom>
        </p:spPr>
        <p:txBody>
          <a:bodyPr wrap="square">
            <a:spAutoFit/>
          </a:bodyPr>
          <a:lstStyle/>
          <a:p>
            <a:pPr marL="120650">
              <a:lnSpc>
                <a:spcPct val="150000"/>
              </a:lnSpc>
              <a:spcAft>
                <a:spcPts val="0"/>
              </a:spcAft>
            </a:pP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19. Most of the fish there was </a:t>
            </a:r>
          </a:p>
          <a:p>
            <a:pPr marL="120650">
              <a:lnSpc>
                <a:spcPct val="150000"/>
              </a:lnSpc>
              <a:spcAft>
                <a:spcPts val="0"/>
              </a:spcAft>
            </a:pPr>
            <a:r>
              <a:rPr lang="zh-CN" altLang="zh-CN" sz="5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(freeze), but we had not much trouble finding some fresh fish at the other part of the market. </a:t>
            </a:r>
            <a:endParaRPr lang="zh-CN" altLang="zh-CN" sz="2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105779" y="2488082"/>
            <a:ext cx="9131167" cy="381988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087504" y="3476194"/>
            <a:ext cx="2124812"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frozen</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3105780" y="2488082"/>
            <a:ext cx="9131167"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考查过去分词。</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frozen</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是形容词化的分词形式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冰冻的</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5EC9C6D0-DD7C-49B5-BF35-412BC2A78F9E}"/>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D437AD07-2094-4F3A-B23B-F6DE65E3351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89D4FF7A-7D19-4167-9BA0-C2C024B2883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3740379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71862" y="1836614"/>
            <a:ext cx="11432817" cy="4566699"/>
          </a:xfrm>
          <a:prstGeom prst="rect">
            <a:avLst/>
          </a:prstGeom>
        </p:spPr>
        <p:txBody>
          <a:bodyPr wrap="square">
            <a:spAutoFit/>
          </a:bodyPr>
          <a:lstStyle/>
          <a:p>
            <a:pPr marL="12065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20. Most probably, it may lead to small talk which often brings harm or disrespect to others, thus </a:t>
            </a:r>
          </a:p>
          <a:p>
            <a:pPr marL="120650">
              <a:lnSpc>
                <a:spcPct val="150000"/>
              </a:lnSpc>
              <a:spcAft>
                <a:spcPts val="0"/>
              </a:spcAft>
            </a:pP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(hurt) others’ feelings.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2695961" y="2118477"/>
            <a:ext cx="9131167" cy="475599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656508" y="5324988"/>
            <a:ext cx="2452146"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hurting</a:t>
            </a:r>
            <a:endParaRPr lang="zh-CN" altLang="en-US" sz="5000" dirty="0"/>
          </a:p>
        </p:txBody>
      </p:sp>
      <p:sp>
        <p:nvSpPr>
          <p:cNvPr id="11" name="矩形 10">
            <a:extLst>
              <a:ext uri="{FF2B5EF4-FFF2-40B4-BE49-F238E27FC236}">
                <a16:creationId xmlns:a16="http://schemas.microsoft.com/office/drawing/2014/main" id="{8B9204FA-9E7C-4F61-BA97-DFA5CBCCC003}"/>
              </a:ext>
            </a:extLst>
          </p:cNvPr>
          <p:cNvSpPr/>
          <p:nvPr/>
        </p:nvSpPr>
        <p:spPr>
          <a:xfrm>
            <a:off x="12758480" y="2088167"/>
            <a:ext cx="9006130" cy="4572983"/>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考查现在分词。根据语境可知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,thus</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后是前面所叙述的事情导致的结果</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故用现在分词作结果状语。</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7DC50E6A-9E61-4258-8D6E-0DCC630E9CB4}"/>
              </a:ext>
            </a:extLst>
          </p:cNvPr>
          <p:cNvGrpSpPr/>
          <p:nvPr/>
        </p:nvGrpSpPr>
        <p:grpSpPr>
          <a:xfrm>
            <a:off x="1215700" y="1086463"/>
            <a:ext cx="5785908" cy="769441"/>
            <a:chOff x="1512492" y="2497460"/>
            <a:chExt cx="5785908" cy="769441"/>
          </a:xfrm>
        </p:grpSpPr>
        <p:sp>
          <p:nvSpPr>
            <p:cNvPr id="10" name="TextBox 75">
              <a:extLst>
                <a:ext uri="{FF2B5EF4-FFF2-40B4-BE49-F238E27FC236}">
                  <a16:creationId xmlns:a16="http://schemas.microsoft.com/office/drawing/2014/main" id="{C018DDCE-B57D-485B-B4C6-E4BEF1738CD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466C8CC4-4A2B-45F7-9837-AD7D1A649F7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1021788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936428" y="2114773"/>
            <a:ext cx="21530392" cy="6066661"/>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Ⅱ.</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语篇语法填空</a:t>
            </a:r>
          </a:p>
          <a:p>
            <a:pPr marL="120650" indent="609600"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:234</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:Tracy Wong</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的相关情况　文体</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记叙文 </a:t>
            </a:r>
          </a:p>
          <a:p>
            <a:pPr>
              <a:lnSpc>
                <a:spcPct val="150000"/>
              </a:lnSpc>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Tracy Wong is a well-known Chinese-American writer. But her writing skill was something she picked 1.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by herself. She became a part-time writer for IBM after 2.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(graduate)</a:t>
            </a:r>
            <a:r>
              <a:rPr lang="en-US" altLang="zh-CN" sz="4400" dirty="0">
                <a:solidFill>
                  <a:srgbClr val="000000"/>
                </a:solidFill>
                <a:latin typeface="微软雅黑" panose="020B0503020204020204" pitchFamily="34" charset="-122"/>
                <a:cs typeface="Times New Roman" panose="02020603050405020304" pitchFamily="18" charset="0"/>
              </a:rPr>
              <a:t> from college.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36428" y="8315577"/>
            <a:ext cx="20670479" cy="3486389"/>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9180176" y="6153110"/>
            <a:ext cx="89319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up</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716666" y="8079480"/>
            <a:ext cx="20670478" cy="2004010"/>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本文是一篇记叙文。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Tracy Wong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是一位著名的美籍华人作家。本文介绍了她的写作技巧及其作品特点。</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926193B9-52BC-465A-A2DC-CACFF0497128}"/>
              </a:ext>
            </a:extLst>
          </p:cNvPr>
          <p:cNvSpPr/>
          <p:nvPr/>
        </p:nvSpPr>
        <p:spPr>
          <a:xfrm>
            <a:off x="936427" y="10037843"/>
            <a:ext cx="20890241"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考查固定搭配。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pick up</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在此处意为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获得</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学会</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78D63CFA-F4E3-47F7-B304-D02C5007A421}"/>
              </a:ext>
            </a:extLst>
          </p:cNvPr>
          <p:cNvSpPr/>
          <p:nvPr/>
        </p:nvSpPr>
        <p:spPr>
          <a:xfrm>
            <a:off x="5031132" y="7242967"/>
            <a:ext cx="316304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graduating</a:t>
            </a:r>
            <a:endParaRPr lang="zh-CN" altLang="en-US" sz="4400" dirty="0"/>
          </a:p>
        </p:txBody>
      </p:sp>
      <p:sp>
        <p:nvSpPr>
          <p:cNvPr id="12" name="矩形 11">
            <a:extLst>
              <a:ext uri="{FF2B5EF4-FFF2-40B4-BE49-F238E27FC236}">
                <a16:creationId xmlns:a16="http://schemas.microsoft.com/office/drawing/2014/main" id="{39B4B876-CD08-4BE4-B37E-6CB0E4A2D364}"/>
              </a:ext>
            </a:extLst>
          </p:cNvPr>
          <p:cNvSpPr/>
          <p:nvPr/>
        </p:nvSpPr>
        <p:spPr>
          <a:xfrm>
            <a:off x="944840" y="10869590"/>
            <a:ext cx="20081820"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2.[</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考查动名词。空处作介词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after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的宾语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需用动名词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graduating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3" name="组合 12">
            <a:extLst>
              <a:ext uri="{FF2B5EF4-FFF2-40B4-BE49-F238E27FC236}">
                <a16:creationId xmlns:a16="http://schemas.microsoft.com/office/drawing/2014/main" id="{A3CD593D-2C20-4D4B-88F5-C0E38333B667}"/>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617BD0C9-6993-47D6-AFF6-BEE2497EB91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AF362B29-FC66-4289-9D0E-DFCC92F498B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0379408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par>
                                <p:cTn id="24" presetID="1" presetClass="entr" presetSubtype="0" fill="hold" nodeType="withEffect">
                                  <p:stCondLst>
                                    <p:cond delay="0"/>
                                  </p:stCondLst>
                                  <p:childTnLst>
                                    <p:set>
                                      <p:cBhvr>
                                        <p:cTn id="25" dur="1" fill="hold">
                                          <p:stCondLst>
                                            <p:cond delay="0"/>
                                          </p:stCondLst>
                                        </p:cTn>
                                        <p:tgtEl>
                                          <p:spTgt spid="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P spid="10" grpId="0"/>
      <p:bldP spid="12" grpId="0"/>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03833" y="2006649"/>
            <a:ext cx="21755621" cy="6037550"/>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Then, writing stories was 3.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(simple) a personal interest. Tracy sent three of her stories to a publisher. </a:t>
            </a:r>
          </a:p>
          <a:p>
            <a:pPr marL="120650" indent="6096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4.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(interest), they immediately suggested that she put them together 5.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(make) </a:t>
            </a:r>
            <a:r>
              <a:rPr lang="en-US" altLang="zh-CN" sz="4400" dirty="0" err="1">
                <a:solidFill>
                  <a:srgbClr val="000000"/>
                </a:solidFill>
                <a:latin typeface="微软雅黑" panose="020B0503020204020204" pitchFamily="34" charset="-122"/>
                <a:cs typeface="Times New Roman" panose="02020603050405020304" pitchFamily="18" charset="0"/>
              </a:rPr>
              <a:t>a</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single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one long story and they paid Tracy $ 50, 000 in advance, which was good money for an unknown writer.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nSpc>
                <a:spcPct val="150000"/>
              </a:lnSpc>
              <a:spcAft>
                <a:spcPts val="0"/>
              </a:spcAft>
            </a:pP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58646" y="7355319"/>
            <a:ext cx="22128254" cy="495706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9040087" y="2040528"/>
            <a:ext cx="193514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simply</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512492" y="7078152"/>
            <a:ext cx="20954328" cy="1393074"/>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考查副词。表示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仅仅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简单地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用副词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simply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C39005AD-9C5F-423E-A1BC-BEA3BD9DECB8}"/>
              </a:ext>
            </a:extLst>
          </p:cNvPr>
          <p:cNvSpPr/>
          <p:nvPr/>
        </p:nvSpPr>
        <p:spPr>
          <a:xfrm>
            <a:off x="1417756" y="8070218"/>
            <a:ext cx="20927773"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4.[</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考查形容词。空格处修饰下文当中的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结尾的形容词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Interested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150F9814-17B2-4C92-86B8-82F6B8464D77}"/>
              </a:ext>
            </a:extLst>
          </p:cNvPr>
          <p:cNvSpPr/>
          <p:nvPr/>
        </p:nvSpPr>
        <p:spPr>
          <a:xfrm>
            <a:off x="2301450" y="4084324"/>
            <a:ext cx="3463064"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Interested</a:t>
            </a:r>
            <a:r>
              <a:rPr lang="zh-CN" altLang="zh-CN" sz="4400" dirty="0">
                <a:solidFill>
                  <a:srgbClr val="A50021"/>
                </a:solidFill>
                <a:ea typeface="微软雅黑" panose="020B0503020204020204" pitchFamily="34" charset="-122"/>
                <a:cs typeface="Times New Roman" panose="02020603050405020304" pitchFamily="18" charset="0"/>
              </a:rPr>
              <a:t>　</a:t>
            </a:r>
            <a:endParaRPr lang="zh-CN" altLang="en-US" sz="4400" dirty="0"/>
          </a:p>
        </p:txBody>
      </p:sp>
      <p:sp>
        <p:nvSpPr>
          <p:cNvPr id="12" name="矩形 11">
            <a:extLst>
              <a:ext uri="{FF2B5EF4-FFF2-40B4-BE49-F238E27FC236}">
                <a16:creationId xmlns:a16="http://schemas.microsoft.com/office/drawing/2014/main" id="{10ED11FF-323D-4DE9-9798-926E71765746}"/>
              </a:ext>
            </a:extLst>
          </p:cNvPr>
          <p:cNvSpPr/>
          <p:nvPr/>
        </p:nvSpPr>
        <p:spPr>
          <a:xfrm>
            <a:off x="4237162" y="5104393"/>
            <a:ext cx="2937856"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to make</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3" name="矩形 12">
            <a:extLst>
              <a:ext uri="{FF2B5EF4-FFF2-40B4-BE49-F238E27FC236}">
                <a16:creationId xmlns:a16="http://schemas.microsoft.com/office/drawing/2014/main" id="{E768E91D-D943-4277-8F73-C8B5674B19FC}"/>
              </a:ext>
            </a:extLst>
          </p:cNvPr>
          <p:cNvSpPr/>
          <p:nvPr/>
        </p:nvSpPr>
        <p:spPr>
          <a:xfrm>
            <a:off x="1391201" y="9987905"/>
            <a:ext cx="20954328"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考查动词不定式。本句已经存在谓语动词且句中没有连词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make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只能用作非谓语动词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空处在句中作目的状语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make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4" name="组合 13">
            <a:extLst>
              <a:ext uri="{FF2B5EF4-FFF2-40B4-BE49-F238E27FC236}">
                <a16:creationId xmlns:a16="http://schemas.microsoft.com/office/drawing/2014/main" id="{B6325D39-2B0F-461C-901E-C773AA7E8376}"/>
              </a:ext>
            </a:extLst>
          </p:cNvPr>
          <p:cNvGrpSpPr/>
          <p:nvPr/>
        </p:nvGrpSpPr>
        <p:grpSpPr>
          <a:xfrm>
            <a:off x="1512492" y="1345332"/>
            <a:ext cx="5785908" cy="769441"/>
            <a:chOff x="1512492" y="2497460"/>
            <a:chExt cx="5785908" cy="769441"/>
          </a:xfrm>
        </p:grpSpPr>
        <p:sp>
          <p:nvSpPr>
            <p:cNvPr id="15" name="TextBox 75">
              <a:extLst>
                <a:ext uri="{FF2B5EF4-FFF2-40B4-BE49-F238E27FC236}">
                  <a16:creationId xmlns:a16="http://schemas.microsoft.com/office/drawing/2014/main" id="{EC83E77C-2465-491B-A7DB-5C35710C5BC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6" name="图片 15">
              <a:extLst>
                <a:ext uri="{FF2B5EF4-FFF2-40B4-BE49-F238E27FC236}">
                  <a16:creationId xmlns:a16="http://schemas.microsoft.com/office/drawing/2014/main" id="{9BCF2E71-571E-40F7-AEE8-BA05312C6C8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4422000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
                                          </p:val>
                                        </p:tav>
                                        <p:tav tm="100000">
                                          <p:val>
                                            <p:strVal val="#ppt_x"/>
                                          </p:val>
                                        </p:tav>
                                      </p:tavLst>
                                    </p:anim>
                                    <p:anim calcmode="lin" valueType="num">
                                      <p:cBhvr>
                                        <p:cTn id="4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P spid="10" grpId="0"/>
      <p:bldP spid="12" grpId="0"/>
      <p:bldP spid="13"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33218" y="2213249"/>
            <a:ext cx="21993642" cy="4029821"/>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Even though Tracy’s 6. ____________(character) are interesting, her stories sometimes leave readers uneasy: those about the supernatural. “My mother believed I could connect with the afterlife world,” she told a close friend. “She used to have me speak with my grandmother, 7.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died many years ago.”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41925" y="6341546"/>
            <a:ext cx="21211271" cy="3127285"/>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7925067" y="2372521"/>
            <a:ext cx="294606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characters</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041926" y="6341546"/>
            <a:ext cx="21211271" cy="98719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ea typeface="微软雅黑" panose="020B0503020204020204" pitchFamily="34" charset="-122"/>
                <a:cs typeface="Times New Roman" panose="02020603050405020304" pitchFamily="18" charset="0"/>
              </a:rPr>
              <a:t>考查名词复数。根据</a:t>
            </a:r>
            <a:r>
              <a:rPr lang="en-US" altLang="zh-CN" sz="4400" dirty="0">
                <a:solidFill>
                  <a:srgbClr val="A50021"/>
                </a:solidFill>
                <a:ea typeface="微软雅黑" panose="020B0503020204020204" pitchFamily="34" charset="-122"/>
                <a:cs typeface="Times New Roman" panose="02020603050405020304" pitchFamily="18" charset="0"/>
              </a:rPr>
              <a:t>are</a:t>
            </a:r>
            <a:r>
              <a:rPr lang="zh-CN" altLang="zh-CN" sz="4400" dirty="0">
                <a:solidFill>
                  <a:srgbClr val="A50021"/>
                </a:solidFill>
                <a:ea typeface="微软雅黑" panose="020B0503020204020204" pitchFamily="34" charset="-122"/>
                <a:cs typeface="Times New Roman" panose="02020603050405020304" pitchFamily="18" charset="0"/>
              </a:rPr>
              <a:t>可知此处用复数</a:t>
            </a:r>
            <a:r>
              <a:rPr lang="en-US" altLang="zh-CN" sz="4400" dirty="0">
                <a:solidFill>
                  <a:srgbClr val="A50021"/>
                </a:solidFill>
                <a:ea typeface="微软雅黑" panose="020B0503020204020204" pitchFamily="34" charset="-122"/>
                <a:cs typeface="Times New Roman" panose="02020603050405020304" pitchFamily="18" charset="0"/>
              </a:rPr>
              <a:t>characters</a:t>
            </a:r>
            <a:r>
              <a:rPr lang="zh-CN" altLang="zh-CN" sz="4400" dirty="0">
                <a:solidFill>
                  <a:srgbClr val="A50021"/>
                </a:solidFill>
                <a:ea typeface="微软雅黑" panose="020B0503020204020204" pitchFamily="34" charset="-122"/>
                <a:cs typeface="Times New Roman" panose="02020603050405020304" pitchFamily="18" charset="0"/>
              </a:rPr>
              <a:t>。 </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C39005AD-9C5F-423E-A1BC-BEA3BD9DECB8}"/>
              </a:ext>
            </a:extLst>
          </p:cNvPr>
          <p:cNvSpPr/>
          <p:nvPr/>
        </p:nvSpPr>
        <p:spPr>
          <a:xfrm>
            <a:off x="1041926" y="7328739"/>
            <a:ext cx="20920838"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考查定语从句的关系词。空处引导定语从句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先行词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my grandmother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且在从句中作主语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引导定语从句。</a:t>
            </a:r>
          </a:p>
        </p:txBody>
      </p:sp>
      <p:sp>
        <p:nvSpPr>
          <p:cNvPr id="10" name="矩形 9">
            <a:extLst>
              <a:ext uri="{FF2B5EF4-FFF2-40B4-BE49-F238E27FC236}">
                <a16:creationId xmlns:a16="http://schemas.microsoft.com/office/drawing/2014/main" id="{150F9814-17B2-4C92-86B8-82F6B8464D77}"/>
              </a:ext>
            </a:extLst>
          </p:cNvPr>
          <p:cNvSpPr/>
          <p:nvPr/>
        </p:nvSpPr>
        <p:spPr>
          <a:xfrm>
            <a:off x="14329916" y="5439010"/>
            <a:ext cx="1503938"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 who</a:t>
            </a:r>
            <a:endParaRPr lang="zh-CN" altLang="en-US" sz="4400" dirty="0"/>
          </a:p>
        </p:txBody>
      </p:sp>
      <p:grpSp>
        <p:nvGrpSpPr>
          <p:cNvPr id="12" name="组合 11">
            <a:extLst>
              <a:ext uri="{FF2B5EF4-FFF2-40B4-BE49-F238E27FC236}">
                <a16:creationId xmlns:a16="http://schemas.microsoft.com/office/drawing/2014/main" id="{25555200-B658-4EDC-981C-F4664D2C6AB9}"/>
              </a:ext>
            </a:extLst>
          </p:cNvPr>
          <p:cNvGrpSpPr/>
          <p:nvPr/>
        </p:nvGrpSpPr>
        <p:grpSpPr>
          <a:xfrm>
            <a:off x="1512492" y="1345332"/>
            <a:ext cx="5785908" cy="769441"/>
            <a:chOff x="1512492" y="2497460"/>
            <a:chExt cx="5785908" cy="769441"/>
          </a:xfrm>
        </p:grpSpPr>
        <p:sp>
          <p:nvSpPr>
            <p:cNvPr id="13" name="TextBox 75">
              <a:extLst>
                <a:ext uri="{FF2B5EF4-FFF2-40B4-BE49-F238E27FC236}">
                  <a16:creationId xmlns:a16="http://schemas.microsoft.com/office/drawing/2014/main" id="{C9A2E018-032A-46E2-B49A-9D2A17598C6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1B94CCBE-40B5-4AFB-9334-12977A874BA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4303727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P spid="10"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39256" y="2122304"/>
            <a:ext cx="19694001" cy="6061146"/>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“Can I? I don’t think I can,” Tracy said with a laugh. “But I do have moments when things come to me for no reason.” Once, she </a:t>
            </a:r>
          </a:p>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8.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(wonder) how to complete a scene set in ancient China when the doorbell suddenly rang. It was a FedEx delivery man, with a copy of a book on Chinese history. 9.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came without her having ordered it!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67785" y="8325125"/>
            <a:ext cx="19458990" cy="275255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730031" y="4321596"/>
            <a:ext cx="4277068"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was wondering</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574267" y="8059771"/>
            <a:ext cx="19458990"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8.[</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考查动词时态。固定句式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 doing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sth</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when…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正在做某事这时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8" name="矩形 7">
            <a:extLst>
              <a:ext uri="{FF2B5EF4-FFF2-40B4-BE49-F238E27FC236}">
                <a16:creationId xmlns:a16="http://schemas.microsoft.com/office/drawing/2014/main" id="{C39005AD-9C5F-423E-A1BC-BEA3BD9DECB8}"/>
              </a:ext>
            </a:extLst>
          </p:cNvPr>
          <p:cNvSpPr/>
          <p:nvPr/>
        </p:nvSpPr>
        <p:spPr>
          <a:xfrm>
            <a:off x="1515970" y="8963799"/>
            <a:ext cx="18718602" cy="3342838"/>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9.[</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考查代词。空格处指代上文的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copy of a book on Chinese history,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150F9814-17B2-4C92-86B8-82F6B8464D77}"/>
              </a:ext>
            </a:extLst>
          </p:cNvPr>
          <p:cNvSpPr/>
          <p:nvPr/>
        </p:nvSpPr>
        <p:spPr>
          <a:xfrm>
            <a:off x="13969876" y="6276429"/>
            <a:ext cx="559769"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It</a:t>
            </a:r>
            <a:endParaRPr lang="zh-CN" altLang="en-US" sz="4400" dirty="0"/>
          </a:p>
        </p:txBody>
      </p:sp>
      <p:grpSp>
        <p:nvGrpSpPr>
          <p:cNvPr id="12" name="组合 11">
            <a:extLst>
              <a:ext uri="{FF2B5EF4-FFF2-40B4-BE49-F238E27FC236}">
                <a16:creationId xmlns:a16="http://schemas.microsoft.com/office/drawing/2014/main" id="{A431D961-2DBC-4D80-83E0-4A133255AB15}"/>
              </a:ext>
            </a:extLst>
          </p:cNvPr>
          <p:cNvGrpSpPr/>
          <p:nvPr/>
        </p:nvGrpSpPr>
        <p:grpSpPr>
          <a:xfrm>
            <a:off x="1512492" y="1345332"/>
            <a:ext cx="5785908" cy="769441"/>
            <a:chOff x="1512492" y="2497460"/>
            <a:chExt cx="5785908" cy="769441"/>
          </a:xfrm>
        </p:grpSpPr>
        <p:sp>
          <p:nvSpPr>
            <p:cNvPr id="13" name="TextBox 75">
              <a:extLst>
                <a:ext uri="{FF2B5EF4-FFF2-40B4-BE49-F238E27FC236}">
                  <a16:creationId xmlns:a16="http://schemas.microsoft.com/office/drawing/2014/main" id="{1EE7AF9A-3784-48C8-8387-628F9769E4A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9F1B25E0-D070-4C96-80D9-F73D6A22683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3663739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P spid="10"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95517" y="2029714"/>
            <a:ext cx="20495239" cy="4029821"/>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Though she has published 10 books, Tracy has remained unchanged by her fame. She lives in the same way she lived 27 years ago—although in a 10.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(big) house. There’s more room for joy in her life—and it isn’t just writing.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69107" y="6166259"/>
            <a:ext cx="19684427" cy="2223083"/>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448596" y="4145048"/>
            <a:ext cx="1952779"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bigger</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469107" y="6127942"/>
            <a:ext cx="19684427"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考查形容词的比较级。根据语境可知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她住进了一间更大的房子里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但她的生活还和以前一样</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故用形容词的比较级</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bigger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8" name="组合 7">
            <a:extLst>
              <a:ext uri="{FF2B5EF4-FFF2-40B4-BE49-F238E27FC236}">
                <a16:creationId xmlns:a16="http://schemas.microsoft.com/office/drawing/2014/main" id="{1CA3E621-F6F0-409D-834A-3B17BFD996A2}"/>
              </a:ext>
            </a:extLst>
          </p:cNvPr>
          <p:cNvGrpSpPr/>
          <p:nvPr/>
        </p:nvGrpSpPr>
        <p:grpSpPr>
          <a:xfrm>
            <a:off x="1512492" y="1345332"/>
            <a:ext cx="5785908" cy="769441"/>
            <a:chOff x="1512492" y="2497460"/>
            <a:chExt cx="5785908" cy="769441"/>
          </a:xfrm>
        </p:grpSpPr>
        <p:sp>
          <p:nvSpPr>
            <p:cNvPr id="10" name="TextBox 75">
              <a:extLst>
                <a:ext uri="{FF2B5EF4-FFF2-40B4-BE49-F238E27FC236}">
                  <a16:creationId xmlns:a16="http://schemas.microsoft.com/office/drawing/2014/main" id="{D4F3C76A-88DB-406B-95EA-A1CACD0271E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AB037412-7FE2-4AA1-86CF-CF1CCBD82EC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9736677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68476" y="1342918"/>
            <a:ext cx="21818424" cy="7076809"/>
          </a:xfrm>
          <a:prstGeom prst="rect">
            <a:avLst/>
          </a:prstGeom>
        </p:spPr>
        <p:txBody>
          <a:bodyPr wrap="square">
            <a:spAutoFit/>
          </a:bodyPr>
          <a:lstStyle/>
          <a:p>
            <a:pPr marL="120650" indent="609600"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:247</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:Dance Unlimited</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的特别项目　文体</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说明文 </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Many kids love to listen to music and dance. But for children with special medical needs, joining in a 11.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(tradition) dance class can be difficult. </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pPr>
            <a:r>
              <a:rPr lang="en-US" altLang="zh-CN" sz="4400" dirty="0">
                <a:solidFill>
                  <a:srgbClr val="000000"/>
                </a:solidFill>
                <a:latin typeface="微软雅黑" panose="020B0503020204020204" pitchFamily="34" charset="-122"/>
                <a:cs typeface="Times New Roman" panose="02020603050405020304" pitchFamily="18" charset="0"/>
              </a:rPr>
              <a:t>     Thanks 12.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physical therapist(</a:t>
            </a:r>
            <a:r>
              <a:rPr lang="zh-CN" altLang="zh-CN" sz="4400" dirty="0">
                <a:solidFill>
                  <a:srgbClr val="000000"/>
                </a:solidFill>
                <a:ea typeface="微软雅黑" panose="020B0503020204020204" pitchFamily="34" charset="-122"/>
                <a:cs typeface="Times New Roman" panose="02020603050405020304" pitchFamily="18" charset="0"/>
              </a:rPr>
              <a:t>理疗师</a:t>
            </a:r>
            <a:r>
              <a:rPr lang="en-US" altLang="zh-CN" sz="4400" dirty="0">
                <a:solidFill>
                  <a:srgbClr val="000000"/>
                </a:solidFill>
                <a:ea typeface="微软雅黑" panose="020B0503020204020204" pitchFamily="34" charset="-122"/>
                <a:cs typeface="Times New Roman" panose="02020603050405020304" pitchFamily="18" charset="0"/>
              </a:rPr>
              <a:t>) Kellie </a:t>
            </a:r>
            <a:r>
              <a:rPr lang="en-US" altLang="zh-CN" sz="4400" dirty="0" err="1">
                <a:solidFill>
                  <a:srgbClr val="000000"/>
                </a:solidFill>
                <a:ea typeface="微软雅黑" panose="020B0503020204020204" pitchFamily="34" charset="-122"/>
                <a:cs typeface="Times New Roman" panose="02020603050405020304" pitchFamily="18" charset="0"/>
              </a:rPr>
              <a:t>Lightfoot,young</a:t>
            </a:r>
            <a:r>
              <a:rPr lang="en-US" altLang="zh-CN" sz="4400" dirty="0">
                <a:solidFill>
                  <a:srgbClr val="000000"/>
                </a:solidFill>
                <a:ea typeface="微软雅黑" panose="020B0503020204020204" pitchFamily="34" charset="-122"/>
                <a:cs typeface="Times New Roman" panose="02020603050405020304" pitchFamily="18" charset="0"/>
              </a:rPr>
              <a:t> people in North-east Ohio have 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benefit of a special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programme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called Dance Unlimited. </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27763" y="8349060"/>
            <a:ext cx="21471104" cy="362790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9697266" y="4381499"/>
            <a:ext cx="369524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 traditional</a:t>
            </a:r>
            <a:r>
              <a:rPr lang="zh-CN" altLang="zh-CN" sz="4400" dirty="0">
                <a:solidFill>
                  <a:srgbClr val="A50021"/>
                </a:solidFill>
                <a:ea typeface="微软雅黑" panose="020B0503020204020204" pitchFamily="34" charset="-122"/>
                <a:cs typeface="Times New Roman" panose="02020603050405020304" pitchFamily="18" charset="0"/>
              </a:rPr>
              <a:t>　</a:t>
            </a:r>
            <a:endParaRPr lang="zh-CN" altLang="en-US" sz="4400" dirty="0"/>
          </a:p>
        </p:txBody>
      </p:sp>
      <p:sp>
        <p:nvSpPr>
          <p:cNvPr id="11" name="矩形 10">
            <a:extLst>
              <a:ext uri="{FF2B5EF4-FFF2-40B4-BE49-F238E27FC236}">
                <a16:creationId xmlns:a16="http://schemas.microsoft.com/office/drawing/2014/main" id="{8B9204FA-9E7C-4F61-BA97-DFA5CBCCC003}"/>
              </a:ext>
            </a:extLst>
          </p:cNvPr>
          <p:cNvSpPr/>
          <p:nvPr/>
        </p:nvSpPr>
        <p:spPr>
          <a:xfrm>
            <a:off x="1631066" y="8170853"/>
            <a:ext cx="21267801" cy="2004010"/>
          </a:xfrm>
          <a:prstGeom prst="rect">
            <a:avLst/>
          </a:prstGeom>
        </p:spPr>
        <p:txBody>
          <a:bodyPr wrap="square">
            <a:spAutoFit/>
          </a:bodyPr>
          <a:lstStyle/>
          <a:p>
            <a:pPr>
              <a:lnSpc>
                <a:spcPct val="150000"/>
              </a:lnSpc>
              <a:spcAft>
                <a:spcPts val="0"/>
              </a:spcAft>
            </a:pP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本文是一篇说明文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主要介绍了一个叫作</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Dance Unlimited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的特别项目。这个项目为四岁及四岁以上的孩子提供物理治疗的同时还给了他们一个跳舞的机会。</a:t>
            </a:r>
          </a:p>
        </p:txBody>
      </p:sp>
      <p:sp>
        <p:nvSpPr>
          <p:cNvPr id="8" name="矩形 7">
            <a:extLst>
              <a:ext uri="{FF2B5EF4-FFF2-40B4-BE49-F238E27FC236}">
                <a16:creationId xmlns:a16="http://schemas.microsoft.com/office/drawing/2014/main" id="{941D03A3-5775-49C3-BE26-528B923377BB}"/>
              </a:ext>
            </a:extLst>
          </p:cNvPr>
          <p:cNvSpPr/>
          <p:nvPr/>
        </p:nvSpPr>
        <p:spPr>
          <a:xfrm>
            <a:off x="1735700" y="10093973"/>
            <a:ext cx="20396521" cy="9883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11.[</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dance class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需要形容词修饰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traditional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sp>
        <p:nvSpPr>
          <p:cNvPr id="10" name="矩形 9">
            <a:extLst>
              <a:ext uri="{FF2B5EF4-FFF2-40B4-BE49-F238E27FC236}">
                <a16:creationId xmlns:a16="http://schemas.microsoft.com/office/drawing/2014/main" id="{5489F364-F9C4-42B9-B9E8-77C07F80B34D}"/>
              </a:ext>
            </a:extLst>
          </p:cNvPr>
          <p:cNvSpPr/>
          <p:nvPr/>
        </p:nvSpPr>
        <p:spPr>
          <a:xfrm>
            <a:off x="5792244" y="6621422"/>
            <a:ext cx="1060481" cy="769441"/>
          </a:xfrm>
          <a:prstGeom prst="rect">
            <a:avLst/>
          </a:prstGeom>
        </p:spPr>
        <p:txBody>
          <a:bodyPr wrap="squar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to</a:t>
            </a:r>
            <a:endParaRPr lang="zh-CN" altLang="en-US" sz="4400" dirty="0"/>
          </a:p>
        </p:txBody>
      </p:sp>
      <p:sp>
        <p:nvSpPr>
          <p:cNvPr id="12" name="矩形 11">
            <a:extLst>
              <a:ext uri="{FF2B5EF4-FFF2-40B4-BE49-F238E27FC236}">
                <a16:creationId xmlns:a16="http://schemas.microsoft.com/office/drawing/2014/main" id="{8B260A42-6A78-4E1D-A92D-66952F604CC2}"/>
              </a:ext>
            </a:extLst>
          </p:cNvPr>
          <p:cNvSpPr/>
          <p:nvPr/>
        </p:nvSpPr>
        <p:spPr>
          <a:xfrm>
            <a:off x="1780890" y="11050362"/>
            <a:ext cx="17085529" cy="1393074"/>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12.[</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考查介词。固定短语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:thanks to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幸亏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由于。</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3" name="组合 12">
            <a:extLst>
              <a:ext uri="{FF2B5EF4-FFF2-40B4-BE49-F238E27FC236}">
                <a16:creationId xmlns:a16="http://schemas.microsoft.com/office/drawing/2014/main" id="{EEB69E4C-192D-42BC-8392-6144AB20A3EC}"/>
              </a:ext>
            </a:extLst>
          </p:cNvPr>
          <p:cNvGrpSpPr/>
          <p:nvPr/>
        </p:nvGrpSpPr>
        <p:grpSpPr>
          <a:xfrm>
            <a:off x="1512492" y="1345332"/>
            <a:ext cx="5785908" cy="769441"/>
            <a:chOff x="1512492" y="2497460"/>
            <a:chExt cx="5785908" cy="769441"/>
          </a:xfrm>
        </p:grpSpPr>
        <p:sp>
          <p:nvSpPr>
            <p:cNvPr id="14" name="TextBox 75">
              <a:extLst>
                <a:ext uri="{FF2B5EF4-FFF2-40B4-BE49-F238E27FC236}">
                  <a16:creationId xmlns:a16="http://schemas.microsoft.com/office/drawing/2014/main" id="{23F6FA59-1186-4B82-9B9B-1F7E8B631D3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5" name="图片 14">
              <a:extLst>
                <a:ext uri="{FF2B5EF4-FFF2-40B4-BE49-F238E27FC236}">
                  <a16:creationId xmlns:a16="http://schemas.microsoft.com/office/drawing/2014/main" id="{C8A988ED-E76B-477F-A533-3D4BA572A50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90463870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fade">
                                      <p:cBhvr>
                                        <p:cTn id="14" dur="1000"/>
                                        <p:tgtEl>
                                          <p:spTgt spid="10"/>
                                        </p:tgtEl>
                                      </p:cBhvr>
                                    </p:animEffect>
                                    <p:anim calcmode="lin" valueType="num">
                                      <p:cBhvr>
                                        <p:cTn id="15" dur="1000" fill="hold"/>
                                        <p:tgtEl>
                                          <p:spTgt spid="10"/>
                                        </p:tgtEl>
                                        <p:attrNameLst>
                                          <p:attrName>ppt_x</p:attrName>
                                        </p:attrNameLst>
                                      </p:cBhvr>
                                      <p:tavLst>
                                        <p:tav tm="0">
                                          <p:val>
                                            <p:strVal val="#ppt_x"/>
                                          </p:val>
                                        </p:tav>
                                        <p:tav tm="100000">
                                          <p:val>
                                            <p:strVal val="#ppt_x"/>
                                          </p:val>
                                        </p:tav>
                                      </p:tavLst>
                                    </p:anim>
                                    <p:anim calcmode="lin" valueType="num">
                                      <p:cBhvr>
                                        <p:cTn id="16"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1000"/>
                                        <p:tgtEl>
                                          <p:spTgt spid="11"/>
                                        </p:tgtEl>
                                      </p:cBhvr>
                                    </p:animEffect>
                                    <p:anim calcmode="lin" valueType="num">
                                      <p:cBhvr>
                                        <p:cTn id="22" dur="1000" fill="hold"/>
                                        <p:tgtEl>
                                          <p:spTgt spid="11"/>
                                        </p:tgtEl>
                                        <p:attrNameLst>
                                          <p:attrName>ppt_x</p:attrName>
                                        </p:attrNameLst>
                                      </p:cBhvr>
                                      <p:tavLst>
                                        <p:tav tm="0">
                                          <p:val>
                                            <p:strVal val="#ppt_x"/>
                                          </p:val>
                                        </p:tav>
                                        <p:tav tm="100000">
                                          <p:val>
                                            <p:strVal val="#ppt_x"/>
                                          </p:val>
                                        </p:tav>
                                      </p:tavLst>
                                    </p:anim>
                                    <p:anim calcmode="lin" valueType="num">
                                      <p:cBhvr>
                                        <p:cTn id="23" dur="1000" fill="hold"/>
                                        <p:tgtEl>
                                          <p:spTgt spid="11"/>
                                        </p:tgtEl>
                                        <p:attrNameLst>
                                          <p:attrName>ppt_y</p:attrName>
                                        </p:attrNameLst>
                                      </p:cBhvr>
                                      <p:tavLst>
                                        <p:tav tm="0">
                                          <p:val>
                                            <p:strVal val="#ppt_y+.1"/>
                                          </p:val>
                                        </p:tav>
                                        <p:tav tm="100000">
                                          <p:val>
                                            <p:strVal val="#ppt_y"/>
                                          </p:val>
                                        </p:tav>
                                      </p:tavLst>
                                    </p:anim>
                                  </p:childTnLst>
                                </p:cTn>
                              </p:par>
                              <p:par>
                                <p:cTn id="24" presetID="1" presetClass="entr" presetSubtype="0" fill="hold" nodeType="withEffect">
                                  <p:stCondLst>
                                    <p:cond delay="0"/>
                                  </p:stCondLst>
                                  <p:childTnLst>
                                    <p:set>
                                      <p:cBhvr>
                                        <p:cTn id="25" dur="1" fill="hold">
                                          <p:stCondLst>
                                            <p:cond delay="0"/>
                                          </p:stCondLst>
                                        </p:cTn>
                                        <p:tgtEl>
                                          <p:spTgt spid="3"/>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anim calcmode="lin" valueType="num">
                                      <p:cBhvr>
                                        <p:cTn id="31" dur="1000" fill="hold"/>
                                        <p:tgtEl>
                                          <p:spTgt spid="8"/>
                                        </p:tgtEl>
                                        <p:attrNameLst>
                                          <p:attrName>ppt_x</p:attrName>
                                        </p:attrNameLst>
                                      </p:cBhvr>
                                      <p:tavLst>
                                        <p:tav tm="0">
                                          <p:val>
                                            <p:strVal val="#ppt_x"/>
                                          </p:val>
                                        </p:tav>
                                        <p:tav tm="100000">
                                          <p:val>
                                            <p:strVal val="#ppt_x"/>
                                          </p:val>
                                        </p:tav>
                                      </p:tavLst>
                                    </p:anim>
                                    <p:anim calcmode="lin" valueType="num">
                                      <p:cBhvr>
                                        <p:cTn id="3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fade">
                                      <p:cBhvr>
                                        <p:cTn id="37" dur="1000"/>
                                        <p:tgtEl>
                                          <p:spTgt spid="12"/>
                                        </p:tgtEl>
                                      </p:cBhvr>
                                    </p:animEffect>
                                    <p:anim calcmode="lin" valueType="num">
                                      <p:cBhvr>
                                        <p:cTn id="38" dur="1000" fill="hold"/>
                                        <p:tgtEl>
                                          <p:spTgt spid="12"/>
                                        </p:tgtEl>
                                        <p:attrNameLst>
                                          <p:attrName>ppt_x</p:attrName>
                                        </p:attrNameLst>
                                      </p:cBhvr>
                                      <p:tavLst>
                                        <p:tav tm="0">
                                          <p:val>
                                            <p:strVal val="#ppt_x"/>
                                          </p:val>
                                        </p:tav>
                                        <p:tav tm="100000">
                                          <p:val>
                                            <p:strVal val="#ppt_x"/>
                                          </p:val>
                                        </p:tav>
                                      </p:tavLst>
                                    </p:anim>
                                    <p:anim calcmode="lin" valueType="num">
                                      <p:cBhvr>
                                        <p:cTn id="3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1" grpId="0"/>
      <p:bldP spid="8" grpId="0"/>
      <p:bldP spid="10" grpId="0"/>
      <p:bldP spid="12"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96834" y="1907028"/>
            <a:ext cx="20627043" cy="4445319"/>
          </a:xfrm>
          <a:prstGeom prst="rect">
            <a:avLst/>
          </a:prstGeom>
        </p:spPr>
        <p:txBody>
          <a:bodyPr wrap="square">
            <a:spAutoFit/>
          </a:bodyPr>
          <a:lstStyle/>
          <a:p>
            <a:pPr marL="120650" indent="60960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Lightfoot founded the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programme</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Akron Children’s Hospital in 2012.It gives kids aged four and up a chance 13. </a:t>
            </a:r>
            <a:r>
              <a:rPr lang="zh-CN" altLang="zh-CN" sz="50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(dance) while still getting the benefits of physical therapy.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68475" y="5334266"/>
            <a:ext cx="19946215" cy="269503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6778188" y="3219088"/>
            <a:ext cx="3500767" cy="861774"/>
          </a:xfrm>
          <a:prstGeom prst="rect">
            <a:avLst/>
          </a:prstGeom>
        </p:spPr>
        <p:txBody>
          <a:bodyPr wrap="none">
            <a:spAutoFit/>
          </a:bodyPr>
          <a:lstStyle/>
          <a:p>
            <a:r>
              <a:rPr lang="en-US" altLang="zh-CN" sz="5000" dirty="0">
                <a:solidFill>
                  <a:srgbClr val="A50021"/>
                </a:solidFill>
                <a:latin typeface="微软雅黑" panose="020B0503020204020204" pitchFamily="34" charset="-122"/>
                <a:cs typeface="Times New Roman" panose="02020603050405020304" pitchFamily="18" charset="0"/>
              </a:rPr>
              <a:t>to dance</a:t>
            </a:r>
            <a:r>
              <a:rPr lang="zh-CN" altLang="en-US" sz="5000" dirty="0">
                <a:solidFill>
                  <a:srgbClr val="A50021"/>
                </a:solidFill>
                <a:latin typeface="微软雅黑" panose="020B0503020204020204" pitchFamily="34" charset="-122"/>
                <a:cs typeface="Times New Roman" panose="02020603050405020304" pitchFamily="18" charset="0"/>
              </a:rPr>
              <a:t>　</a:t>
            </a:r>
            <a:endParaRPr lang="zh-CN" altLang="en-US" sz="5000" dirty="0"/>
          </a:p>
        </p:txBody>
      </p:sp>
      <p:sp>
        <p:nvSpPr>
          <p:cNvPr id="12" name="矩形 11">
            <a:extLst>
              <a:ext uri="{FF2B5EF4-FFF2-40B4-BE49-F238E27FC236}">
                <a16:creationId xmlns:a16="http://schemas.microsoft.com/office/drawing/2014/main" id="{A1665CC9-F671-49E9-A684-C7A44B37D46C}"/>
              </a:ext>
            </a:extLst>
          </p:cNvPr>
          <p:cNvSpPr/>
          <p:nvPr/>
        </p:nvSpPr>
        <p:spPr>
          <a:xfrm>
            <a:off x="1601820" y="5365006"/>
            <a:ext cx="19712871" cy="3418821"/>
          </a:xfrm>
          <a:prstGeom prst="rect">
            <a:avLst/>
          </a:prstGeom>
        </p:spPr>
        <p:txBody>
          <a:bodyPr wrap="square">
            <a:spAutoFit/>
          </a:bodyPr>
          <a:lstStyle/>
          <a:p>
            <a:pPr>
              <a:lnSpc>
                <a:spcPct val="150000"/>
              </a:lnSpc>
              <a:spcAft>
                <a:spcPts val="0"/>
              </a:spcAft>
            </a:pP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50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考查非谓语动词。分析句子结构可知</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dance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只能作非谓语</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分析句意可知此处需用不定式</a:t>
            </a: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dance</a:t>
            </a:r>
            <a:r>
              <a:rPr lang="zh-CN"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作目的状语。</a:t>
            </a:r>
          </a:p>
          <a:p>
            <a:pPr>
              <a:lnSpc>
                <a:spcPct val="150000"/>
              </a:lnSpc>
              <a:spcAft>
                <a:spcPts val="0"/>
              </a:spcAft>
            </a:pP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94E7A8A1-E811-4DF0-B8B5-6A536FEC6B44}"/>
              </a:ext>
            </a:extLst>
          </p:cNvPr>
          <p:cNvGrpSpPr/>
          <p:nvPr/>
        </p:nvGrpSpPr>
        <p:grpSpPr>
          <a:xfrm>
            <a:off x="1368476" y="1137587"/>
            <a:ext cx="5785908" cy="769441"/>
            <a:chOff x="1512492" y="2497460"/>
            <a:chExt cx="5785908" cy="769441"/>
          </a:xfrm>
        </p:grpSpPr>
        <p:sp>
          <p:nvSpPr>
            <p:cNvPr id="10" name="TextBox 75">
              <a:extLst>
                <a:ext uri="{FF2B5EF4-FFF2-40B4-BE49-F238E27FC236}">
                  <a16:creationId xmlns:a16="http://schemas.microsoft.com/office/drawing/2014/main" id="{17A0D301-B761-4254-9478-370A1D8E63D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1" name="图片 10">
              <a:extLst>
                <a:ext uri="{FF2B5EF4-FFF2-40B4-BE49-F238E27FC236}">
                  <a16:creationId xmlns:a16="http://schemas.microsoft.com/office/drawing/2014/main" id="{2630BA57-4FAF-4844-9DBE-97225E70E69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7382234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fade">
                                      <p:cBhvr>
                                        <p:cTn id="14" dur="1000"/>
                                        <p:tgtEl>
                                          <p:spTgt spid="12"/>
                                        </p:tgtEl>
                                      </p:cBhvr>
                                    </p:animEffect>
                                    <p:anim calcmode="lin" valueType="num">
                                      <p:cBhvr>
                                        <p:cTn id="15" dur="1000" fill="hold"/>
                                        <p:tgtEl>
                                          <p:spTgt spid="12"/>
                                        </p:tgtEl>
                                        <p:attrNameLst>
                                          <p:attrName>ppt_x</p:attrName>
                                        </p:attrNameLst>
                                      </p:cBhvr>
                                      <p:tavLst>
                                        <p:tav tm="0">
                                          <p:val>
                                            <p:strVal val="#ppt_x"/>
                                          </p:val>
                                        </p:tav>
                                        <p:tav tm="100000">
                                          <p:val>
                                            <p:strVal val="#ppt_x"/>
                                          </p:val>
                                        </p:tav>
                                      </p:tavLst>
                                    </p:anim>
                                    <p:anim calcmode="lin" valueType="num">
                                      <p:cBhvr>
                                        <p:cTn id="16" dur="1000" fill="hold"/>
                                        <p:tgtEl>
                                          <p:spTgt spid="12"/>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2"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73194" y="1772885"/>
            <a:ext cx="21885714" cy="6061146"/>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Dance goes beyond meeting the kids’ physical needs. During the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class,they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meet other kids, build 14. _____________(confident),and make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friends,which</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helps a lot in treating their diseases.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 students have two big public performances each year. At a recent performance in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Akron,the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dancers’ hard work 15.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(pay) off on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stage,allowing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them to shine in front of people.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85272" y="8193752"/>
            <a:ext cx="19621600" cy="213980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8503070" y="2988742"/>
            <a:ext cx="3719288"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confidence</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621083" y="7956743"/>
            <a:ext cx="19621601" cy="9883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14.[</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build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为及物动词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后跟名词作宾语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confidence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sp>
        <p:nvSpPr>
          <p:cNvPr id="10" name="矩形 9">
            <a:extLst>
              <a:ext uri="{FF2B5EF4-FFF2-40B4-BE49-F238E27FC236}">
                <a16:creationId xmlns:a16="http://schemas.microsoft.com/office/drawing/2014/main" id="{3E229C09-9392-4CFA-964C-39525481EEAD}"/>
              </a:ext>
            </a:extLst>
          </p:cNvPr>
          <p:cNvSpPr/>
          <p:nvPr/>
        </p:nvSpPr>
        <p:spPr>
          <a:xfrm>
            <a:off x="15410036" y="5908911"/>
            <a:ext cx="1925527"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paid</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2" name="矩形 11">
            <a:extLst>
              <a:ext uri="{FF2B5EF4-FFF2-40B4-BE49-F238E27FC236}">
                <a16:creationId xmlns:a16="http://schemas.microsoft.com/office/drawing/2014/main" id="{A1665CC9-F671-49E9-A684-C7A44B37D46C}"/>
              </a:ext>
            </a:extLst>
          </p:cNvPr>
          <p:cNvSpPr/>
          <p:nvPr/>
        </p:nvSpPr>
        <p:spPr>
          <a:xfrm>
            <a:off x="1621083" y="9014419"/>
            <a:ext cx="19621600" cy="1393074"/>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15.[</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考查动词时态。本句描述的是过去发生的事</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故应用一般过去时。</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1" name="组合 10">
            <a:extLst>
              <a:ext uri="{FF2B5EF4-FFF2-40B4-BE49-F238E27FC236}">
                <a16:creationId xmlns:a16="http://schemas.microsoft.com/office/drawing/2014/main" id="{7C0AE4B7-8882-4CA2-8A43-E88F2CF160A0}"/>
              </a:ext>
            </a:extLst>
          </p:cNvPr>
          <p:cNvGrpSpPr/>
          <p:nvPr/>
        </p:nvGrpSpPr>
        <p:grpSpPr>
          <a:xfrm>
            <a:off x="1373194" y="1137587"/>
            <a:ext cx="5785908" cy="769441"/>
            <a:chOff x="1512492" y="2497460"/>
            <a:chExt cx="5785908" cy="769441"/>
          </a:xfrm>
        </p:grpSpPr>
        <p:sp>
          <p:nvSpPr>
            <p:cNvPr id="13" name="TextBox 75">
              <a:extLst>
                <a:ext uri="{FF2B5EF4-FFF2-40B4-BE49-F238E27FC236}">
                  <a16:creationId xmlns:a16="http://schemas.microsoft.com/office/drawing/2014/main" id="{7ECEA0B8-39DA-48DF-8F69-B52FF37DA52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E1ECF294-DE85-433E-8053-EAE8FB465BC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2417003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P spid="12" grpId="0"/>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75674" y="1980630"/>
            <a:ext cx="21391146" cy="4029821"/>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Lightfoot, 16.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started dancing before the age of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three,is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working hard to help children with special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needs.“I</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just always want to combine the two things that I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love,and</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 feel like this is 17.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 am meant to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do,”she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said. </a:t>
            </a: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12492" y="6062925"/>
            <a:ext cx="20954328" cy="347075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997125" y="2079651"/>
            <a:ext cx="1337226"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who</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878660" y="5944964"/>
            <a:ext cx="20372136" cy="240873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16.[</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考查定语从句。本句为定语从句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先行词为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Lightfoot,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且先行词在从句中作主语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故填关系代词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3E229C09-9392-4CFA-964C-39525481EEAD}"/>
              </a:ext>
            </a:extLst>
          </p:cNvPr>
          <p:cNvSpPr/>
          <p:nvPr/>
        </p:nvSpPr>
        <p:spPr>
          <a:xfrm>
            <a:off x="13393812" y="3995540"/>
            <a:ext cx="2064989"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what</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2" name="矩形 11">
            <a:extLst>
              <a:ext uri="{FF2B5EF4-FFF2-40B4-BE49-F238E27FC236}">
                <a16:creationId xmlns:a16="http://schemas.microsoft.com/office/drawing/2014/main" id="{A1665CC9-F671-49E9-A684-C7A44B37D46C}"/>
              </a:ext>
            </a:extLst>
          </p:cNvPr>
          <p:cNvSpPr/>
          <p:nvPr/>
        </p:nvSpPr>
        <p:spPr>
          <a:xfrm>
            <a:off x="1979181" y="7991080"/>
            <a:ext cx="20271615" cy="98719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17.[</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ea typeface="微软雅黑" panose="020B0503020204020204" pitchFamily="34" charset="-122"/>
                <a:cs typeface="Times New Roman" panose="02020603050405020304" pitchFamily="18" charset="0"/>
              </a:rPr>
              <a:t>考查名词性从句。本句为表语从句</a:t>
            </a:r>
            <a:r>
              <a:rPr lang="en-US" altLang="zh-CN" sz="4400" dirty="0">
                <a:solidFill>
                  <a:srgbClr val="A50021"/>
                </a:solidFill>
                <a:ea typeface="微软雅黑" panose="020B0503020204020204" pitchFamily="34" charset="-122"/>
                <a:cs typeface="Times New Roman" panose="02020603050405020304" pitchFamily="18" charset="0"/>
              </a:rPr>
              <a:t>,</a:t>
            </a:r>
            <a:r>
              <a:rPr lang="zh-CN" altLang="zh-CN" sz="4400" dirty="0">
                <a:solidFill>
                  <a:srgbClr val="A50021"/>
                </a:solidFill>
                <a:ea typeface="微软雅黑" panose="020B0503020204020204" pitchFamily="34" charset="-122"/>
                <a:cs typeface="Times New Roman" panose="02020603050405020304" pitchFamily="18" charset="0"/>
              </a:rPr>
              <a:t>从句中缺少宾语</a:t>
            </a:r>
            <a:r>
              <a:rPr lang="en-US" altLang="zh-CN" sz="4400" dirty="0">
                <a:solidFill>
                  <a:srgbClr val="A50021"/>
                </a:solidFill>
                <a:ea typeface="微软雅黑" panose="020B0503020204020204" pitchFamily="34" charset="-122"/>
                <a:cs typeface="Times New Roman" panose="02020603050405020304" pitchFamily="18" charset="0"/>
              </a:rPr>
              <a:t>,</a:t>
            </a:r>
            <a:r>
              <a:rPr lang="zh-CN" altLang="zh-CN" sz="4400" dirty="0">
                <a:solidFill>
                  <a:srgbClr val="A50021"/>
                </a:solidFill>
                <a:ea typeface="微软雅黑" panose="020B0503020204020204" pitchFamily="34" charset="-122"/>
                <a:cs typeface="Times New Roman" panose="02020603050405020304" pitchFamily="18" charset="0"/>
              </a:rPr>
              <a:t>故填</a:t>
            </a:r>
            <a:r>
              <a:rPr lang="en-US" altLang="zh-CN" sz="4400" dirty="0">
                <a:solidFill>
                  <a:srgbClr val="A50021"/>
                </a:solidFill>
                <a:ea typeface="微软雅黑" panose="020B0503020204020204" pitchFamily="34" charset="-122"/>
                <a:cs typeface="Times New Roman" panose="02020603050405020304" pitchFamily="18" charset="0"/>
              </a:rPr>
              <a:t>what</a:t>
            </a:r>
            <a:r>
              <a:rPr lang="zh-CN" altLang="zh-CN" sz="4400" dirty="0">
                <a:solidFill>
                  <a:srgbClr val="A50021"/>
                </a:solidFill>
                <a:ea typeface="微软雅黑" panose="020B0503020204020204" pitchFamily="34" charset="-122"/>
                <a:cs typeface="Times New Roman" panose="02020603050405020304" pitchFamily="18" charset="0"/>
              </a:rPr>
              <a:t>。</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1" name="组合 10">
            <a:extLst>
              <a:ext uri="{FF2B5EF4-FFF2-40B4-BE49-F238E27FC236}">
                <a16:creationId xmlns:a16="http://schemas.microsoft.com/office/drawing/2014/main" id="{82342218-F7ED-452D-9DCC-3710B82EDFC6}"/>
              </a:ext>
            </a:extLst>
          </p:cNvPr>
          <p:cNvGrpSpPr/>
          <p:nvPr/>
        </p:nvGrpSpPr>
        <p:grpSpPr>
          <a:xfrm>
            <a:off x="1296468" y="1216977"/>
            <a:ext cx="5681664" cy="769441"/>
            <a:chOff x="1512492" y="2428804"/>
            <a:chExt cx="5681664" cy="769441"/>
          </a:xfrm>
        </p:grpSpPr>
        <p:sp>
          <p:nvSpPr>
            <p:cNvPr id="13" name="TextBox 75">
              <a:extLst>
                <a:ext uri="{FF2B5EF4-FFF2-40B4-BE49-F238E27FC236}">
                  <a16:creationId xmlns:a16="http://schemas.microsoft.com/office/drawing/2014/main" id="{26DCAF54-3461-44C1-BFAE-B24CEE7F6518}"/>
                </a:ext>
              </a:extLst>
            </p:cNvPr>
            <p:cNvSpPr txBox="1"/>
            <p:nvPr/>
          </p:nvSpPr>
          <p:spPr>
            <a:xfrm>
              <a:off x="1979182" y="2428804"/>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4" name="图片 13">
              <a:extLst>
                <a:ext uri="{FF2B5EF4-FFF2-40B4-BE49-F238E27FC236}">
                  <a16:creationId xmlns:a16="http://schemas.microsoft.com/office/drawing/2014/main" id="{A5CD60B7-48FB-4B11-9B6E-F4FF70A791A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40323657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P spid="12" grpId="0"/>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44441" y="2161260"/>
            <a:ext cx="20378264" cy="4470198"/>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Getting all of the kids 18.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(involve) in the class requires a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team,which</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19.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(make) up of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therapists,dancers,and</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ordinary people. They all act as dance assistants so that all of the children can join in. </a:t>
            </a:r>
          </a:p>
          <a:p>
            <a:pPr marL="120650" indent="609600">
              <a:lnSpc>
                <a:spcPct val="150000"/>
              </a:lnSpc>
              <a:spcAft>
                <a:spcPts val="0"/>
              </a:spcAft>
            </a:pP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72593" y="6378239"/>
            <a:ext cx="20050112" cy="3307247"/>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9217348" y="2333910"/>
            <a:ext cx="2460161"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involved</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745836" y="6378239"/>
            <a:ext cx="19208815"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18.[</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考查非谓语动词。此处是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“get sb done”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结构。</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D4529120-BBDE-4889-B96A-B72BCE9C8F56}"/>
              </a:ext>
            </a:extLst>
          </p:cNvPr>
          <p:cNvSpPr/>
          <p:nvPr/>
        </p:nvSpPr>
        <p:spPr>
          <a:xfrm>
            <a:off x="5175243" y="3212813"/>
            <a:ext cx="2286203"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is made</a:t>
            </a:r>
            <a:endParaRPr lang="zh-CN" altLang="en-US" sz="4400" dirty="0"/>
          </a:p>
        </p:txBody>
      </p:sp>
      <p:sp>
        <p:nvSpPr>
          <p:cNvPr id="11" name="矩形 10">
            <a:extLst>
              <a:ext uri="{FF2B5EF4-FFF2-40B4-BE49-F238E27FC236}">
                <a16:creationId xmlns:a16="http://schemas.microsoft.com/office/drawing/2014/main" id="{07D220C3-01AB-4B48-80C9-A93D8FFB2216}"/>
              </a:ext>
            </a:extLst>
          </p:cNvPr>
          <p:cNvSpPr/>
          <p:nvPr/>
        </p:nvSpPr>
        <p:spPr>
          <a:xfrm>
            <a:off x="1745837" y="7380847"/>
            <a:ext cx="19676868"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19.[</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考查被动语态。主语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which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指代</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team,</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且与谓语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make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构成被动关系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并结合</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requires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可知用一般现在时的被动语态</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is made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4" name="组合 13">
            <a:extLst>
              <a:ext uri="{FF2B5EF4-FFF2-40B4-BE49-F238E27FC236}">
                <a16:creationId xmlns:a16="http://schemas.microsoft.com/office/drawing/2014/main" id="{D19492D5-A4C4-47EA-811B-C569FFDFB643}"/>
              </a:ext>
            </a:extLst>
          </p:cNvPr>
          <p:cNvGrpSpPr/>
          <p:nvPr/>
        </p:nvGrpSpPr>
        <p:grpSpPr>
          <a:xfrm>
            <a:off x="1512492" y="1345332"/>
            <a:ext cx="5785908" cy="769441"/>
            <a:chOff x="1512492" y="2497460"/>
            <a:chExt cx="5785908" cy="769441"/>
          </a:xfrm>
        </p:grpSpPr>
        <p:sp>
          <p:nvSpPr>
            <p:cNvPr id="15" name="TextBox 75">
              <a:extLst>
                <a:ext uri="{FF2B5EF4-FFF2-40B4-BE49-F238E27FC236}">
                  <a16:creationId xmlns:a16="http://schemas.microsoft.com/office/drawing/2014/main" id="{754EB49D-3951-4D11-B10F-CF9C0DDBD84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6" name="图片 15">
              <a:extLst>
                <a:ext uri="{FF2B5EF4-FFF2-40B4-BE49-F238E27FC236}">
                  <a16:creationId xmlns:a16="http://schemas.microsoft.com/office/drawing/2014/main" id="{5AFF0EC3-CB39-4E41-B072-6D4645368E9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6044599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P spid="11" grpId="0"/>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80442" y="2137809"/>
            <a:ext cx="17569953" cy="3454535"/>
          </a:xfrm>
          <a:prstGeom prst="rect">
            <a:avLst/>
          </a:prstGeom>
        </p:spPr>
        <p:txBody>
          <a:bodyPr wrap="square">
            <a:spAutoFit/>
          </a:bodyPr>
          <a:lstStyle/>
          <a:p>
            <a:pPr marL="120650" indent="609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Lightfoot hopes to expand Dance Unlimited so that more kids with physical problems can 20._____________ (possible) realize their full potential.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marL="120650" indent="609600">
              <a:lnSpc>
                <a:spcPct val="150000"/>
              </a:lnSpc>
              <a:spcAft>
                <a:spcPts val="0"/>
              </a:spcAft>
            </a:pPr>
            <a:endParaRPr lang="zh-CN" altLang="zh-CN" sz="16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35120" y="5799591"/>
            <a:ext cx="19227444" cy="1293602"/>
          </a:xfrm>
          <a:prstGeom prst="rect">
            <a:avLst/>
          </a:prstGeom>
        </p:spPr>
      </p:pic>
      <p:sp>
        <p:nvSpPr>
          <p:cNvPr id="12" name="矩形 11">
            <a:extLst>
              <a:ext uri="{FF2B5EF4-FFF2-40B4-BE49-F238E27FC236}">
                <a16:creationId xmlns:a16="http://schemas.microsoft.com/office/drawing/2014/main" id="{29550CAA-55F9-40F0-846B-769482608F90}"/>
              </a:ext>
            </a:extLst>
          </p:cNvPr>
          <p:cNvSpPr/>
          <p:nvPr/>
        </p:nvSpPr>
        <p:spPr>
          <a:xfrm>
            <a:off x="9865418" y="3102558"/>
            <a:ext cx="2951449"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possibly</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3" name="矩形 12">
            <a:extLst>
              <a:ext uri="{FF2B5EF4-FFF2-40B4-BE49-F238E27FC236}">
                <a16:creationId xmlns:a16="http://schemas.microsoft.com/office/drawing/2014/main" id="{CDA44DAB-4D9A-43DF-9BE0-E8ABE16F4A74}"/>
              </a:ext>
            </a:extLst>
          </p:cNvPr>
          <p:cNvSpPr/>
          <p:nvPr/>
        </p:nvSpPr>
        <p:spPr>
          <a:xfrm>
            <a:off x="1080442" y="5776555"/>
            <a:ext cx="17929994"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考查副词。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realize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为动词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需要副词修饰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possibly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4" name="组合 13">
            <a:extLst>
              <a:ext uri="{FF2B5EF4-FFF2-40B4-BE49-F238E27FC236}">
                <a16:creationId xmlns:a16="http://schemas.microsoft.com/office/drawing/2014/main" id="{D19492D5-A4C4-47EA-811B-C569FFDFB643}"/>
              </a:ext>
            </a:extLst>
          </p:cNvPr>
          <p:cNvGrpSpPr/>
          <p:nvPr/>
        </p:nvGrpSpPr>
        <p:grpSpPr>
          <a:xfrm>
            <a:off x="1512492" y="1345332"/>
            <a:ext cx="5785908" cy="769441"/>
            <a:chOff x="1512492" y="2497460"/>
            <a:chExt cx="5785908" cy="769441"/>
          </a:xfrm>
        </p:grpSpPr>
        <p:sp>
          <p:nvSpPr>
            <p:cNvPr id="15" name="TextBox 75">
              <a:extLst>
                <a:ext uri="{FF2B5EF4-FFF2-40B4-BE49-F238E27FC236}">
                  <a16:creationId xmlns:a16="http://schemas.microsoft.com/office/drawing/2014/main" id="{754EB49D-3951-4D11-B10F-CF9C0DDBD84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6" name="图片 15">
              <a:extLst>
                <a:ext uri="{FF2B5EF4-FFF2-40B4-BE49-F238E27FC236}">
                  <a16:creationId xmlns:a16="http://schemas.microsoft.com/office/drawing/2014/main" id="{5AFF0EC3-CB39-4E41-B072-6D4645368E9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6933351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20404" y="1459907"/>
            <a:ext cx="21386376" cy="3014158"/>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a:t>
            </a:r>
            <a:endParaRPr lang="zh-CN"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Two years after announcing strict volunteer requirements for the Tokyo 2020 Olympics and1.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(realize) they could not get enough help for free,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64543" y="4747402"/>
            <a:ext cx="20306256" cy="6165945"/>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328916" y="3453755"/>
            <a:ext cx="3026791"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realizing</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942993" y="7539610"/>
            <a:ext cx="20262492" cy="3424399"/>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考查非谓语动词。介词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after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之后需用动词的现在分词形式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且此处是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连接的并列结构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根据前面的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announcing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也可以推断出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此处要用现在分词形式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realizing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9C4B71B4-9E88-4FE2-AFB7-4C92CCAF4A41}"/>
              </a:ext>
            </a:extLst>
          </p:cNvPr>
          <p:cNvGrpSpPr/>
          <p:nvPr/>
        </p:nvGrpSpPr>
        <p:grpSpPr>
          <a:xfrm>
            <a:off x="797047" y="1075186"/>
            <a:ext cx="5785908" cy="769441"/>
            <a:chOff x="1512492" y="2497460"/>
            <a:chExt cx="5785908" cy="769441"/>
          </a:xfrm>
        </p:grpSpPr>
        <p:sp>
          <p:nvSpPr>
            <p:cNvPr id="11" name="TextBox 75">
              <a:extLst>
                <a:ext uri="{FF2B5EF4-FFF2-40B4-BE49-F238E27FC236}">
                  <a16:creationId xmlns:a16="http://schemas.microsoft.com/office/drawing/2014/main" id="{3B37C94D-9043-44D7-9BF1-C04B7B781C5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B12B8CDD-8612-4FB9-9707-1D1D4D8094B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4" name="矩形 13">
            <a:extLst>
              <a:ext uri="{FF2B5EF4-FFF2-40B4-BE49-F238E27FC236}">
                <a16:creationId xmlns:a16="http://schemas.microsoft.com/office/drawing/2014/main" id="{1025871D-76E1-4784-AE51-19511EDD9407}"/>
              </a:ext>
            </a:extLst>
          </p:cNvPr>
          <p:cNvSpPr/>
          <p:nvPr/>
        </p:nvSpPr>
        <p:spPr>
          <a:xfrm>
            <a:off x="990021" y="4576114"/>
            <a:ext cx="20337739" cy="3014158"/>
          </a:xfrm>
          <a:prstGeom prst="rect">
            <a:avLst/>
          </a:prstGeom>
        </p:spPr>
        <p:txBody>
          <a:bodyPr wrap="square">
            <a:spAutoFit/>
          </a:bodyPr>
          <a:lstStyle/>
          <a:p>
            <a:pPr>
              <a:lnSpc>
                <a:spcPct val="150000"/>
              </a:lnSpc>
              <a:spcAft>
                <a:spcPts val="0"/>
              </a:spcAft>
            </a:pP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 本文是一篇说明文。两年前</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日本对</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2020</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年东京奥运会的志愿者招募提出了严格的要求</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而今却发现没有足够的志愿者。于是</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组织方转而将目光投向了庞大的大学生群体</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甚至还为愿当志愿者的学生加学分。</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Tree>
    <p:extLst>
      <p:ext uri="{BB962C8B-B14F-4D97-AF65-F5344CB8AC3E}">
        <p14:creationId xmlns:p14="http://schemas.microsoft.com/office/powerpoint/2010/main" val="254026532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4" grpId="0"/>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97047" y="1844627"/>
            <a:ext cx="21021701" cy="1998496"/>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 Japanese ministry has instead turned to universities and their vast human</a:t>
            </a: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2.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(resource).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30392" y="4555455"/>
            <a:ext cx="20428316" cy="2747205"/>
          </a:xfrm>
          <a:prstGeom prst="rect">
            <a:avLst/>
          </a:prstGeom>
        </p:spPr>
      </p:pic>
      <p:grpSp>
        <p:nvGrpSpPr>
          <p:cNvPr id="10" name="组合 9">
            <a:extLst>
              <a:ext uri="{FF2B5EF4-FFF2-40B4-BE49-F238E27FC236}">
                <a16:creationId xmlns:a16="http://schemas.microsoft.com/office/drawing/2014/main" id="{9C4B71B4-9E88-4FE2-AFB7-4C92CCAF4A41}"/>
              </a:ext>
            </a:extLst>
          </p:cNvPr>
          <p:cNvGrpSpPr/>
          <p:nvPr/>
        </p:nvGrpSpPr>
        <p:grpSpPr>
          <a:xfrm>
            <a:off x="797047" y="1075186"/>
            <a:ext cx="5785908" cy="769441"/>
            <a:chOff x="1512492" y="2497460"/>
            <a:chExt cx="5785908" cy="769441"/>
          </a:xfrm>
        </p:grpSpPr>
        <p:sp>
          <p:nvSpPr>
            <p:cNvPr id="11" name="TextBox 75">
              <a:extLst>
                <a:ext uri="{FF2B5EF4-FFF2-40B4-BE49-F238E27FC236}">
                  <a16:creationId xmlns:a16="http://schemas.microsoft.com/office/drawing/2014/main" id="{3B37C94D-9043-44D7-9BF1-C04B7B781C5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B12B8CDD-8612-4FB9-9707-1D1D4D8094B0}"/>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
        <p:nvSpPr>
          <p:cNvPr id="13" name="矩形 12">
            <a:extLst>
              <a:ext uri="{FF2B5EF4-FFF2-40B4-BE49-F238E27FC236}">
                <a16:creationId xmlns:a16="http://schemas.microsoft.com/office/drawing/2014/main" id="{F6E3C978-486F-4642-9B07-867D1AEE73EC}"/>
              </a:ext>
            </a:extLst>
          </p:cNvPr>
          <p:cNvSpPr/>
          <p:nvPr/>
        </p:nvSpPr>
        <p:spPr>
          <a:xfrm>
            <a:off x="2376588" y="2875122"/>
            <a:ext cx="2752677"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resources</a:t>
            </a:r>
            <a:endParaRPr lang="zh-CN" altLang="en-US" sz="4400" dirty="0"/>
          </a:p>
        </p:txBody>
      </p:sp>
      <p:sp>
        <p:nvSpPr>
          <p:cNvPr id="15" name="矩形 14">
            <a:extLst>
              <a:ext uri="{FF2B5EF4-FFF2-40B4-BE49-F238E27FC236}">
                <a16:creationId xmlns:a16="http://schemas.microsoft.com/office/drawing/2014/main" id="{193D64BF-249E-42AB-B2D6-B3FD7B379FB6}"/>
              </a:ext>
            </a:extLst>
          </p:cNvPr>
          <p:cNvSpPr/>
          <p:nvPr/>
        </p:nvSpPr>
        <p:spPr>
          <a:xfrm>
            <a:off x="874443" y="4893924"/>
            <a:ext cx="20584265" cy="240873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resource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资源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讲是可数名词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且常用复数形式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resources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243608603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5" grpId="0"/>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004023" y="1844627"/>
            <a:ext cx="20526694" cy="4035335"/>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In the past few weeks, to encourage students to volunteer for the Olympics, a large number of universities3.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(begin) to offer academic credits. According to a survey, 69 per cent of universities in Tokyo—both </a:t>
            </a:r>
          </a:p>
          <a:p>
            <a:pPr>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4.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(nation) and private—are now considering that option. </a:t>
            </a:r>
            <a:endParaRPr lang="zh-CN"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98289" y="6014106"/>
            <a:ext cx="20748451" cy="4035336"/>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367981" y="4903660"/>
            <a:ext cx="2375971"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national</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041960" y="5920667"/>
            <a:ext cx="19912692" cy="273190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考查时态和主谓一致。根据时间状语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 the past few weeks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此处要用现在完成时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large number of universities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是复数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have begun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矩形 12">
            <a:extLst>
              <a:ext uri="{FF2B5EF4-FFF2-40B4-BE49-F238E27FC236}">
                <a16:creationId xmlns:a16="http://schemas.microsoft.com/office/drawing/2014/main" id="{F6E3C978-486F-4642-9B07-867D1AEE73EC}"/>
              </a:ext>
            </a:extLst>
          </p:cNvPr>
          <p:cNvSpPr/>
          <p:nvPr/>
        </p:nvSpPr>
        <p:spPr>
          <a:xfrm>
            <a:off x="9505380" y="2928498"/>
            <a:ext cx="3927294"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have begun</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5" name="矩形 14">
            <a:extLst>
              <a:ext uri="{FF2B5EF4-FFF2-40B4-BE49-F238E27FC236}">
                <a16:creationId xmlns:a16="http://schemas.microsoft.com/office/drawing/2014/main" id="{193D64BF-249E-42AB-B2D6-B3FD7B379FB6}"/>
              </a:ext>
            </a:extLst>
          </p:cNvPr>
          <p:cNvSpPr/>
          <p:nvPr/>
        </p:nvSpPr>
        <p:spPr>
          <a:xfrm>
            <a:off x="1041960" y="7938469"/>
            <a:ext cx="19912692" cy="240873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4.[</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考查形容词。因为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连接并列结构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所以前后形式要保持一致</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根据后面的形容词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private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此处要用形容词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national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1" name="组合 10">
            <a:extLst>
              <a:ext uri="{FF2B5EF4-FFF2-40B4-BE49-F238E27FC236}">
                <a16:creationId xmlns:a16="http://schemas.microsoft.com/office/drawing/2014/main" id="{96B441AA-1DD1-4B69-BECA-8256B96BE6E6}"/>
              </a:ext>
            </a:extLst>
          </p:cNvPr>
          <p:cNvGrpSpPr/>
          <p:nvPr/>
        </p:nvGrpSpPr>
        <p:grpSpPr>
          <a:xfrm>
            <a:off x="797047" y="1075186"/>
            <a:ext cx="5785908" cy="769441"/>
            <a:chOff x="1512492" y="2497460"/>
            <a:chExt cx="5785908" cy="769441"/>
          </a:xfrm>
        </p:grpSpPr>
        <p:sp>
          <p:nvSpPr>
            <p:cNvPr id="12" name="TextBox 75">
              <a:extLst>
                <a:ext uri="{FF2B5EF4-FFF2-40B4-BE49-F238E27FC236}">
                  <a16:creationId xmlns:a16="http://schemas.microsoft.com/office/drawing/2014/main" id="{381DC8DA-628A-4606-8BF8-DAE0747DCAC1}"/>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4" name="图片 13">
              <a:extLst>
                <a:ext uri="{FF2B5EF4-FFF2-40B4-BE49-F238E27FC236}">
                  <a16:creationId xmlns:a16="http://schemas.microsoft.com/office/drawing/2014/main" id="{E9544B6C-28EC-4067-9992-00CCBBB86D5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65029402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anim calcmode="lin" valueType="num">
                                      <p:cBhvr>
                                        <p:cTn id="24" dur="1000" fill="hold"/>
                                        <p:tgtEl>
                                          <p:spTgt spid="9"/>
                                        </p:tgtEl>
                                        <p:attrNameLst>
                                          <p:attrName>ppt_x</p:attrName>
                                        </p:attrNameLst>
                                      </p:cBhvr>
                                      <p:tavLst>
                                        <p:tav tm="0">
                                          <p:val>
                                            <p:strVal val="#ppt_x"/>
                                          </p:val>
                                        </p:tav>
                                        <p:tav tm="100000">
                                          <p:val>
                                            <p:strVal val="#ppt_x"/>
                                          </p:val>
                                        </p:tav>
                                      </p:tavLst>
                                    </p:anim>
                                    <p:anim calcmode="lin" valueType="num">
                                      <p:cBhvr>
                                        <p:cTn id="25"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3" grpId="0"/>
      <p:bldP spid="15"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29119" y="1474634"/>
            <a:ext cx="21368898" cy="4029821"/>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While rewarding student volunteers 5.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credits to advance their undergraduate programmes6.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(be) a nice gesture, the move also makes it clear that the Olympic Committee does not want to pay for highly-skilled individuals7.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must speak a</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45568" y="5475055"/>
            <a:ext cx="21252448" cy="572260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2257771" y="1606681"/>
            <a:ext cx="1338828"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with</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1001172" y="5382335"/>
            <a:ext cx="20529544" cy="305506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考查介词。句意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虽然用学分奖励学生志愿者来推进他们的本科课程是一个很好的举措。根据句意和句式结构可知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此处需要表达</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的意思</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with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3" name="矩形 12">
            <a:extLst>
              <a:ext uri="{FF2B5EF4-FFF2-40B4-BE49-F238E27FC236}">
                <a16:creationId xmlns:a16="http://schemas.microsoft.com/office/drawing/2014/main" id="{F6E3C978-486F-4642-9B07-867D1AEE73EC}"/>
              </a:ext>
            </a:extLst>
          </p:cNvPr>
          <p:cNvSpPr/>
          <p:nvPr/>
        </p:nvSpPr>
        <p:spPr>
          <a:xfrm>
            <a:off x="9793412" y="2713201"/>
            <a:ext cx="596638"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is</a:t>
            </a:r>
            <a:endParaRPr lang="zh-CN" altLang="en-US" sz="4400" dirty="0"/>
          </a:p>
        </p:txBody>
      </p:sp>
      <p:sp>
        <p:nvSpPr>
          <p:cNvPr id="15" name="矩形 14">
            <a:extLst>
              <a:ext uri="{FF2B5EF4-FFF2-40B4-BE49-F238E27FC236}">
                <a16:creationId xmlns:a16="http://schemas.microsoft.com/office/drawing/2014/main" id="{193D64BF-249E-42AB-B2D6-B3FD7B379FB6}"/>
              </a:ext>
            </a:extLst>
          </p:cNvPr>
          <p:cNvSpPr/>
          <p:nvPr/>
        </p:nvSpPr>
        <p:spPr>
          <a:xfrm>
            <a:off x="798517" y="7291108"/>
            <a:ext cx="21299499"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6.[</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考查主谓一致。本句的主语是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rewarding student volunteers…,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动名词作主语谓语动词用单数形式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根据语境可知时态是一般现在时</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sp>
        <p:nvSpPr>
          <p:cNvPr id="10" name="矩形 9">
            <a:extLst>
              <a:ext uri="{FF2B5EF4-FFF2-40B4-BE49-F238E27FC236}">
                <a16:creationId xmlns:a16="http://schemas.microsoft.com/office/drawing/2014/main" id="{71058996-FDE5-4709-B407-8BD283D4757D}"/>
              </a:ext>
            </a:extLst>
          </p:cNvPr>
          <p:cNvSpPr/>
          <p:nvPr/>
        </p:nvSpPr>
        <p:spPr>
          <a:xfrm>
            <a:off x="5882982" y="4587745"/>
            <a:ext cx="3389069"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 who/that</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1" name="矩形 10">
            <a:extLst>
              <a:ext uri="{FF2B5EF4-FFF2-40B4-BE49-F238E27FC236}">
                <a16:creationId xmlns:a16="http://schemas.microsoft.com/office/drawing/2014/main" id="{9C1D83EA-8772-4222-A57F-2F2190F9F67C}"/>
              </a:ext>
            </a:extLst>
          </p:cNvPr>
          <p:cNvSpPr/>
          <p:nvPr/>
        </p:nvSpPr>
        <p:spPr>
          <a:xfrm>
            <a:off x="798518" y="9141550"/>
            <a:ext cx="20732198" cy="240873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考查定语从句。此句是一个定语从句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先行词是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individuals,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从句中缺少主语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故填关系代词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who/that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4" name="组合 13">
            <a:extLst>
              <a:ext uri="{FF2B5EF4-FFF2-40B4-BE49-F238E27FC236}">
                <a16:creationId xmlns:a16="http://schemas.microsoft.com/office/drawing/2014/main" id="{422166C7-D133-44EC-BF1E-C7EA1512CF15}"/>
              </a:ext>
            </a:extLst>
          </p:cNvPr>
          <p:cNvGrpSpPr/>
          <p:nvPr/>
        </p:nvGrpSpPr>
        <p:grpSpPr>
          <a:xfrm>
            <a:off x="797047" y="1075186"/>
            <a:ext cx="5785908" cy="769441"/>
            <a:chOff x="1512492" y="2497460"/>
            <a:chExt cx="5785908" cy="769441"/>
          </a:xfrm>
        </p:grpSpPr>
        <p:sp>
          <p:nvSpPr>
            <p:cNvPr id="16" name="TextBox 75">
              <a:extLst>
                <a:ext uri="{FF2B5EF4-FFF2-40B4-BE49-F238E27FC236}">
                  <a16:creationId xmlns:a16="http://schemas.microsoft.com/office/drawing/2014/main" id="{537768FB-932E-437D-B79F-56D2AEA43D9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7" name="图片 16">
              <a:extLst>
                <a:ext uri="{FF2B5EF4-FFF2-40B4-BE49-F238E27FC236}">
                  <a16:creationId xmlns:a16="http://schemas.microsoft.com/office/drawing/2014/main" id="{A6403C4C-D9DF-4D65-BFA3-C054061B47D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41405078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fade">
                                      <p:cBhvr>
                                        <p:cTn id="23" dur="1000"/>
                                        <p:tgtEl>
                                          <p:spTgt spid="13"/>
                                        </p:tgtEl>
                                      </p:cBhvr>
                                    </p:animEffect>
                                    <p:anim calcmode="lin" valueType="num">
                                      <p:cBhvr>
                                        <p:cTn id="24" dur="1000" fill="hold"/>
                                        <p:tgtEl>
                                          <p:spTgt spid="13"/>
                                        </p:tgtEl>
                                        <p:attrNameLst>
                                          <p:attrName>ppt_x</p:attrName>
                                        </p:attrNameLst>
                                      </p:cBhvr>
                                      <p:tavLst>
                                        <p:tav tm="0">
                                          <p:val>
                                            <p:strVal val="#ppt_x"/>
                                          </p:val>
                                        </p:tav>
                                        <p:tav tm="100000">
                                          <p:val>
                                            <p:strVal val="#ppt_x"/>
                                          </p:val>
                                        </p:tav>
                                      </p:tavLst>
                                    </p:anim>
                                    <p:anim calcmode="lin" valueType="num">
                                      <p:cBhvr>
                                        <p:cTn id="25"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1000"/>
                                        <p:tgtEl>
                                          <p:spTgt spid="15"/>
                                        </p:tgtEl>
                                      </p:cBhvr>
                                    </p:animEffect>
                                    <p:anim calcmode="lin" valueType="num">
                                      <p:cBhvr>
                                        <p:cTn id="31" dur="1000" fill="hold"/>
                                        <p:tgtEl>
                                          <p:spTgt spid="15"/>
                                        </p:tgtEl>
                                        <p:attrNameLst>
                                          <p:attrName>ppt_x</p:attrName>
                                        </p:attrNameLst>
                                      </p:cBhvr>
                                      <p:tavLst>
                                        <p:tav tm="0">
                                          <p:val>
                                            <p:strVal val="#ppt_x"/>
                                          </p:val>
                                        </p:tav>
                                        <p:tav tm="100000">
                                          <p:val>
                                            <p:strVal val="#ppt_x"/>
                                          </p:val>
                                        </p:tav>
                                      </p:tavLst>
                                    </p:anim>
                                    <p:anim calcmode="lin" valueType="num">
                                      <p:cBhvr>
                                        <p:cTn id="32"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fade">
                                      <p:cBhvr>
                                        <p:cTn id="44" dur="1000"/>
                                        <p:tgtEl>
                                          <p:spTgt spid="11"/>
                                        </p:tgtEl>
                                      </p:cBhvr>
                                    </p:animEffect>
                                    <p:anim calcmode="lin" valueType="num">
                                      <p:cBhvr>
                                        <p:cTn id="45" dur="1000" fill="hold"/>
                                        <p:tgtEl>
                                          <p:spTgt spid="11"/>
                                        </p:tgtEl>
                                        <p:attrNameLst>
                                          <p:attrName>ppt_x</p:attrName>
                                        </p:attrNameLst>
                                      </p:cBhvr>
                                      <p:tavLst>
                                        <p:tav tm="0">
                                          <p:val>
                                            <p:strVal val="#ppt_x"/>
                                          </p:val>
                                        </p:tav>
                                        <p:tav tm="100000">
                                          <p:val>
                                            <p:strVal val="#ppt_x"/>
                                          </p:val>
                                        </p:tav>
                                      </p:tavLst>
                                    </p:anim>
                                    <p:anim calcmode="lin" valueType="num">
                                      <p:cBhvr>
                                        <p:cTn id="46"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3" grpId="0"/>
      <p:bldP spid="15" grpId="0"/>
      <p:bldP spid="10" grpId="0"/>
      <p:bldP spid="11" grpId="0"/>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97047" y="1812014"/>
            <a:ext cx="21391965" cy="5045484"/>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foreign language, and work over ten full days—not to mention that they must pass 8.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interview.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 move also raises the question of what it means to volunteers. It’s quite obvious by now that there aren’t enough people9.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(fill) the 110,000 vacant positions.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519717" y="6877960"/>
            <a:ext cx="21543814" cy="4917730"/>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4854152" y="2920938"/>
            <a:ext cx="1693987" cy="769441"/>
          </a:xfrm>
          <a:prstGeom prst="rect">
            <a:avLst/>
          </a:prstGeom>
        </p:spPr>
        <p:txBody>
          <a:bodyPr wrap="squar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an</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797046" y="6786203"/>
            <a:ext cx="21391965" cy="3747564"/>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8.[</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考查冠词。根据语境可知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此处表示他们必须通过一个面试。此处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interview</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是可数名词单数形式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其前需要冠词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表示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一个</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面试</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且</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interview</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以元音音素开头</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故用不定冠词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0" name="矩形 9">
            <a:extLst>
              <a:ext uri="{FF2B5EF4-FFF2-40B4-BE49-F238E27FC236}">
                <a16:creationId xmlns:a16="http://schemas.microsoft.com/office/drawing/2014/main" id="{0DC209DC-7088-4C13-8B64-2675EC75BDE5}"/>
              </a:ext>
            </a:extLst>
          </p:cNvPr>
          <p:cNvSpPr/>
          <p:nvPr/>
        </p:nvSpPr>
        <p:spPr>
          <a:xfrm>
            <a:off x="671566" y="9815797"/>
            <a:ext cx="21391965" cy="273190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9.[</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到现在为止</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很明显没有足够的人来填补这</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110 000</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个空缺的职位。故填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 fill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sp>
        <p:nvSpPr>
          <p:cNvPr id="11" name="矩形 10">
            <a:extLst>
              <a:ext uri="{FF2B5EF4-FFF2-40B4-BE49-F238E27FC236}">
                <a16:creationId xmlns:a16="http://schemas.microsoft.com/office/drawing/2014/main" id="{8F1F9469-C6C3-479E-9F47-BBBF4DB383E4}"/>
              </a:ext>
            </a:extLst>
          </p:cNvPr>
          <p:cNvSpPr/>
          <p:nvPr/>
        </p:nvSpPr>
        <p:spPr>
          <a:xfrm>
            <a:off x="15194012" y="4860950"/>
            <a:ext cx="1563377"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to fill</a:t>
            </a:r>
            <a:endParaRPr lang="zh-CN" altLang="en-US" sz="4400" dirty="0"/>
          </a:p>
        </p:txBody>
      </p:sp>
      <p:grpSp>
        <p:nvGrpSpPr>
          <p:cNvPr id="12" name="组合 11">
            <a:extLst>
              <a:ext uri="{FF2B5EF4-FFF2-40B4-BE49-F238E27FC236}">
                <a16:creationId xmlns:a16="http://schemas.microsoft.com/office/drawing/2014/main" id="{8ABCA002-8600-4C7D-A2A7-72C5A608AE90}"/>
              </a:ext>
            </a:extLst>
          </p:cNvPr>
          <p:cNvGrpSpPr/>
          <p:nvPr/>
        </p:nvGrpSpPr>
        <p:grpSpPr>
          <a:xfrm>
            <a:off x="797047" y="1075186"/>
            <a:ext cx="5785908" cy="769441"/>
            <a:chOff x="1512492" y="2497460"/>
            <a:chExt cx="5785908" cy="769441"/>
          </a:xfrm>
        </p:grpSpPr>
        <p:sp>
          <p:nvSpPr>
            <p:cNvPr id="13" name="TextBox 75">
              <a:extLst>
                <a:ext uri="{FF2B5EF4-FFF2-40B4-BE49-F238E27FC236}">
                  <a16:creationId xmlns:a16="http://schemas.microsoft.com/office/drawing/2014/main" id="{C24C3630-D417-42FF-822A-AFFA85DA29C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4" name="图片 13">
              <a:extLst>
                <a:ext uri="{FF2B5EF4-FFF2-40B4-BE49-F238E27FC236}">
                  <a16:creationId xmlns:a16="http://schemas.microsoft.com/office/drawing/2014/main" id="{5DADC855-A888-47E4-AFE6-F5373EF42F8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6714965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0" grpId="0"/>
      <p:bldP spid="11" grpId="0"/>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58318" y="1732725"/>
            <a:ext cx="20456374" cy="4029821"/>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Offering academic credits to Japanese students seems like a wrong way to encourage volunteerism, but precious time is going by for the Olympic Committee. If they cannot get the10.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(require) 110,000 volunteers soon, an army of emotionless robots might just work.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726988" y="5762546"/>
            <a:ext cx="20456372" cy="2410764"/>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0721292" y="3747635"/>
            <a:ext cx="302358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required</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876960" y="5718096"/>
            <a:ext cx="20456373"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考查非谓语动词。此处用过去分词作定语来修饰名词</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volunteers,require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与</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volunteers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之间是被动关系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required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grpSp>
        <p:nvGrpSpPr>
          <p:cNvPr id="10" name="组合 9">
            <a:extLst>
              <a:ext uri="{FF2B5EF4-FFF2-40B4-BE49-F238E27FC236}">
                <a16:creationId xmlns:a16="http://schemas.microsoft.com/office/drawing/2014/main" id="{40FA6B48-1D88-4FB8-BA37-BD2373410FF2}"/>
              </a:ext>
            </a:extLst>
          </p:cNvPr>
          <p:cNvGrpSpPr/>
          <p:nvPr/>
        </p:nvGrpSpPr>
        <p:grpSpPr>
          <a:xfrm>
            <a:off x="797047" y="1075186"/>
            <a:ext cx="5785908" cy="769441"/>
            <a:chOff x="1512492" y="2497460"/>
            <a:chExt cx="5785908" cy="769441"/>
          </a:xfrm>
        </p:grpSpPr>
        <p:sp>
          <p:nvSpPr>
            <p:cNvPr id="11" name="TextBox 75">
              <a:extLst>
                <a:ext uri="{FF2B5EF4-FFF2-40B4-BE49-F238E27FC236}">
                  <a16:creationId xmlns:a16="http://schemas.microsoft.com/office/drawing/2014/main" id="{06F1B3BD-B549-4F30-9A51-146A10433E7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FB68A17E-F563-415A-BE83-8558F36EF2E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08773498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84688" y="1088663"/>
            <a:ext cx="20413980" cy="4035335"/>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6604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China has developed a technology that is able to transform desert land into available soil. The technology11. _________________(develop) several years ago by researchers at Chongqing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Jiaotong</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University. They invented a</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529521" y="5234459"/>
            <a:ext cx="20724311" cy="606202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0891678" y="3254217"/>
            <a:ext cx="4217437"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was developed</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529522" y="5309017"/>
            <a:ext cx="20724311" cy="3014158"/>
          </a:xfrm>
          <a:prstGeom prst="rect">
            <a:avLst/>
          </a:prstGeom>
        </p:spPr>
        <p:txBody>
          <a:bodyPr wrap="square">
            <a:spAutoFit/>
          </a:bodyPr>
          <a:lstStyle/>
          <a:p>
            <a:pPr>
              <a:lnSpc>
                <a:spcPct val="150000"/>
              </a:lnSpc>
              <a:spcAft>
                <a:spcPts val="0"/>
              </a:spcAft>
            </a:pP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 本文是一篇说明文。中国已经开发出一种能把沙漠土地变成可用土壤的技术。这项技术是几年前由重庆交通大学的研究人员开发的。在接下来的几年里</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科学家们相信他们可以把</a:t>
            </a:r>
            <a:r>
              <a:rPr lang="en-US"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3</a:t>
            </a:r>
            <a:r>
              <a:rPr lang="zh-CN" altLang="zh-CN" sz="4400"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万多英亩沙漠变成肥沃的土地。</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11" name="矩形 10">
            <a:extLst>
              <a:ext uri="{FF2B5EF4-FFF2-40B4-BE49-F238E27FC236}">
                <a16:creationId xmlns:a16="http://schemas.microsoft.com/office/drawing/2014/main" id="{D927A709-6C76-4A2D-B332-8E1010B12687}"/>
              </a:ext>
            </a:extLst>
          </p:cNvPr>
          <p:cNvSpPr/>
          <p:nvPr/>
        </p:nvSpPr>
        <p:spPr>
          <a:xfrm>
            <a:off x="684688" y="8276816"/>
            <a:ext cx="20413980"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考查动词的时态和语态。句意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这项技术是几年前由重庆交通大学的研究人员开发的。句子主语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technology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develop</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之间是被动关系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再根据</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several years ago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可知此处用一般过去时的被动语态</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was developed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FB0CB65B-06E5-46EA-BBCD-0F50D6517868}"/>
              </a:ext>
            </a:extLst>
          </p:cNvPr>
          <p:cNvGrpSpPr/>
          <p:nvPr/>
        </p:nvGrpSpPr>
        <p:grpSpPr>
          <a:xfrm>
            <a:off x="797047" y="1075186"/>
            <a:ext cx="5785908" cy="769441"/>
            <a:chOff x="1512492" y="2497460"/>
            <a:chExt cx="5785908" cy="769441"/>
          </a:xfrm>
        </p:grpSpPr>
        <p:sp>
          <p:nvSpPr>
            <p:cNvPr id="12" name="TextBox 75">
              <a:extLst>
                <a:ext uri="{FF2B5EF4-FFF2-40B4-BE49-F238E27FC236}">
                  <a16:creationId xmlns:a16="http://schemas.microsoft.com/office/drawing/2014/main" id="{9C259D46-3D62-458F-9521-FE16110936A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3" name="图片 12">
              <a:extLst>
                <a:ext uri="{FF2B5EF4-FFF2-40B4-BE49-F238E27FC236}">
                  <a16:creationId xmlns:a16="http://schemas.microsoft.com/office/drawing/2014/main" id="{AFA4774E-A9D8-435E-B70D-61CAB1BE3C1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89264956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fade">
                                      <p:cBhvr>
                                        <p:cTn id="23" dur="1000"/>
                                        <p:tgtEl>
                                          <p:spTgt spid="11"/>
                                        </p:tgtEl>
                                      </p:cBhvr>
                                    </p:animEffect>
                                    <p:anim calcmode="lin" valueType="num">
                                      <p:cBhvr>
                                        <p:cTn id="24" dur="1000" fill="hold"/>
                                        <p:tgtEl>
                                          <p:spTgt spid="11"/>
                                        </p:tgtEl>
                                        <p:attrNameLst>
                                          <p:attrName>ppt_x</p:attrName>
                                        </p:attrNameLst>
                                      </p:cBhvr>
                                      <p:tavLst>
                                        <p:tav tm="0">
                                          <p:val>
                                            <p:strVal val="#ppt_x"/>
                                          </p:val>
                                        </p:tav>
                                        <p:tav tm="100000">
                                          <p:val>
                                            <p:strVal val="#ppt_x"/>
                                          </p:val>
                                        </p:tav>
                                      </p:tavLst>
                                    </p:anim>
                                    <p:anim calcmode="lin" valueType="num">
                                      <p:cBhvr>
                                        <p:cTn id="25"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1"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84688" y="1927872"/>
            <a:ext cx="21494100" cy="2004010"/>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kind of paste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黏合剂</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)12.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(make) of a material found in plant cell walls that, when mixed13.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sand, is able to keep water, nutrients and air. </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09202" y="4149270"/>
            <a:ext cx="21494100" cy="4384088"/>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8126883" y="2030572"/>
            <a:ext cx="1707519"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made</a:t>
            </a:r>
            <a:endParaRPr lang="zh-CN" altLang="en-US" sz="4400" dirty="0"/>
          </a:p>
        </p:txBody>
      </p:sp>
      <p:sp>
        <p:nvSpPr>
          <p:cNvPr id="8" name="矩形 7">
            <a:extLst>
              <a:ext uri="{FF2B5EF4-FFF2-40B4-BE49-F238E27FC236}">
                <a16:creationId xmlns:a16="http://schemas.microsoft.com/office/drawing/2014/main" id="{CE77430D-0F84-4D56-AC22-F4E88FFA250F}"/>
              </a:ext>
            </a:extLst>
          </p:cNvPr>
          <p:cNvSpPr/>
          <p:nvPr/>
        </p:nvSpPr>
        <p:spPr>
          <a:xfrm>
            <a:off x="915114" y="3961774"/>
            <a:ext cx="20975642"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12.[</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考查过去分词作后置定语。句意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他们发明了一种黏合剂</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这种黏合剂是由从植物细胞壁中发现的一种材料制成的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这种材料与沙子混合后可以保留水分、营养和空气。此处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paste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make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之间是被动关系</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故用过去分词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made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作后置定语。</a:t>
            </a:r>
          </a:p>
        </p:txBody>
      </p:sp>
      <p:sp>
        <p:nvSpPr>
          <p:cNvPr id="13" name="矩形 12">
            <a:extLst>
              <a:ext uri="{FF2B5EF4-FFF2-40B4-BE49-F238E27FC236}">
                <a16:creationId xmlns:a16="http://schemas.microsoft.com/office/drawing/2014/main" id="{51564155-7AAF-400B-BD0C-98A2680928B8}"/>
              </a:ext>
            </a:extLst>
          </p:cNvPr>
          <p:cNvSpPr/>
          <p:nvPr/>
        </p:nvSpPr>
        <p:spPr>
          <a:xfrm>
            <a:off x="797046" y="7041202"/>
            <a:ext cx="21093709" cy="98283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13.[</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考查固定词组。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mix…with…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是固定搭配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意为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混合在一起</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sp>
        <p:nvSpPr>
          <p:cNvPr id="10" name="矩形 9">
            <a:extLst>
              <a:ext uri="{FF2B5EF4-FFF2-40B4-BE49-F238E27FC236}">
                <a16:creationId xmlns:a16="http://schemas.microsoft.com/office/drawing/2014/main" id="{7E6E9998-FB83-4B0F-9B49-FFE2CC9D6C20}"/>
              </a:ext>
            </a:extLst>
          </p:cNvPr>
          <p:cNvSpPr/>
          <p:nvPr/>
        </p:nvSpPr>
        <p:spPr>
          <a:xfrm>
            <a:off x="7777188" y="3140148"/>
            <a:ext cx="150554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 with</a:t>
            </a:r>
            <a:endParaRPr lang="zh-CN" altLang="en-US" sz="4400" dirty="0"/>
          </a:p>
        </p:txBody>
      </p:sp>
      <p:grpSp>
        <p:nvGrpSpPr>
          <p:cNvPr id="11" name="组合 10">
            <a:extLst>
              <a:ext uri="{FF2B5EF4-FFF2-40B4-BE49-F238E27FC236}">
                <a16:creationId xmlns:a16="http://schemas.microsoft.com/office/drawing/2014/main" id="{C93A1808-AF75-466D-8398-088050239798}"/>
              </a:ext>
            </a:extLst>
          </p:cNvPr>
          <p:cNvGrpSpPr/>
          <p:nvPr/>
        </p:nvGrpSpPr>
        <p:grpSpPr>
          <a:xfrm>
            <a:off x="797047" y="1075186"/>
            <a:ext cx="5785908" cy="769441"/>
            <a:chOff x="1512492" y="2497460"/>
            <a:chExt cx="5785908" cy="769441"/>
          </a:xfrm>
        </p:grpSpPr>
        <p:sp>
          <p:nvSpPr>
            <p:cNvPr id="12" name="TextBox 75">
              <a:extLst>
                <a:ext uri="{FF2B5EF4-FFF2-40B4-BE49-F238E27FC236}">
                  <a16:creationId xmlns:a16="http://schemas.microsoft.com/office/drawing/2014/main" id="{722725F8-D98B-46D7-B5F4-040AB870C83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4" name="图片 13">
              <a:extLst>
                <a:ext uri="{FF2B5EF4-FFF2-40B4-BE49-F238E27FC236}">
                  <a16:creationId xmlns:a16="http://schemas.microsoft.com/office/drawing/2014/main" id="{7206A6C6-D6DC-43C3-8830-91E97302C2A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15185403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1000"/>
                                        <p:tgtEl>
                                          <p:spTgt spid="10"/>
                                        </p:tgtEl>
                                      </p:cBhvr>
                                    </p:animEffect>
                                    <p:anim calcmode="lin" valueType="num">
                                      <p:cBhvr>
                                        <p:cTn id="24" dur="1000" fill="hold"/>
                                        <p:tgtEl>
                                          <p:spTgt spid="10"/>
                                        </p:tgtEl>
                                        <p:attrNameLst>
                                          <p:attrName>ppt_x</p:attrName>
                                        </p:attrNameLst>
                                      </p:cBhvr>
                                      <p:tavLst>
                                        <p:tav tm="0">
                                          <p:val>
                                            <p:strVal val="#ppt_x"/>
                                          </p:val>
                                        </p:tav>
                                        <p:tav tm="100000">
                                          <p:val>
                                            <p:strVal val="#ppt_x"/>
                                          </p:val>
                                        </p:tav>
                                      </p:tavLst>
                                    </p:anim>
                                    <p:anim calcmode="lin" valueType="num">
                                      <p:cBhvr>
                                        <p:cTn id="2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1000"/>
                                        <p:tgtEl>
                                          <p:spTgt spid="13"/>
                                        </p:tgtEl>
                                      </p:cBhvr>
                                    </p:animEffect>
                                    <p:anim calcmode="lin" valueType="num">
                                      <p:cBhvr>
                                        <p:cTn id="31" dur="1000" fill="hold"/>
                                        <p:tgtEl>
                                          <p:spTgt spid="13"/>
                                        </p:tgtEl>
                                        <p:attrNameLst>
                                          <p:attrName>ppt_x</p:attrName>
                                        </p:attrNameLst>
                                      </p:cBhvr>
                                      <p:tavLst>
                                        <p:tav tm="0">
                                          <p:val>
                                            <p:strVal val="#ppt_x"/>
                                          </p:val>
                                        </p:tav>
                                        <p:tav tm="100000">
                                          <p:val>
                                            <p:strVal val="#ppt_x"/>
                                          </p:val>
                                        </p:tav>
                                      </p:tavLst>
                                    </p:anim>
                                    <p:anim calcmode="lin" valueType="num">
                                      <p:cBhvr>
                                        <p:cTn id="32"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8" grpId="0"/>
      <p:bldP spid="13" grpId="0"/>
      <p:bldP spid="10"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84688" y="1854895"/>
            <a:ext cx="21494100" cy="4035335"/>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According to CGTN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中国国际电视台</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Chinese scientists have achieved success in growing crops in areas with bad conditions caused by lack of rain and14.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(extreme) hot temperatures. One particular area is in a desert in north China’s Inner Mongolia. </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684687" y="6117785"/>
            <a:ext cx="20846027" cy="248758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2808636" y="3897567"/>
            <a:ext cx="282641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extremely</a:t>
            </a:r>
            <a:endParaRPr lang="zh-CN" altLang="en-US" sz="4400" dirty="0"/>
          </a:p>
        </p:txBody>
      </p:sp>
      <p:sp>
        <p:nvSpPr>
          <p:cNvPr id="13" name="矩形 12">
            <a:extLst>
              <a:ext uri="{FF2B5EF4-FFF2-40B4-BE49-F238E27FC236}">
                <a16:creationId xmlns:a16="http://schemas.microsoft.com/office/drawing/2014/main" id="{51564155-7AAF-400B-BD0C-98A2680928B8}"/>
              </a:ext>
            </a:extLst>
          </p:cNvPr>
          <p:cNvSpPr/>
          <p:nvPr/>
        </p:nvSpPr>
        <p:spPr>
          <a:xfrm>
            <a:off x="617460" y="6117784"/>
            <a:ext cx="20913255" cy="2722668"/>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考查副词。句意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据中国国际电视台报道</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中国科学家已经成功地在缺少雨水和极端高温的地区种植农作物。此处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是形容词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副词修饰形容词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extremely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8" name="组合 7">
            <a:extLst>
              <a:ext uri="{FF2B5EF4-FFF2-40B4-BE49-F238E27FC236}">
                <a16:creationId xmlns:a16="http://schemas.microsoft.com/office/drawing/2014/main" id="{936345E2-B012-4C39-9E82-11892EB499ED}"/>
              </a:ext>
            </a:extLst>
          </p:cNvPr>
          <p:cNvGrpSpPr/>
          <p:nvPr/>
        </p:nvGrpSpPr>
        <p:grpSpPr>
          <a:xfrm>
            <a:off x="797047" y="1075186"/>
            <a:ext cx="5785908" cy="769441"/>
            <a:chOff x="1512492" y="2497460"/>
            <a:chExt cx="5785908" cy="769441"/>
          </a:xfrm>
        </p:grpSpPr>
        <p:sp>
          <p:nvSpPr>
            <p:cNvPr id="10" name="TextBox 75">
              <a:extLst>
                <a:ext uri="{FF2B5EF4-FFF2-40B4-BE49-F238E27FC236}">
                  <a16:creationId xmlns:a16="http://schemas.microsoft.com/office/drawing/2014/main" id="{B46EB1BB-68A0-47C0-A93A-CB4F4739620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1" name="图片 10">
              <a:extLst>
                <a:ext uri="{FF2B5EF4-FFF2-40B4-BE49-F238E27FC236}">
                  <a16:creationId xmlns:a16="http://schemas.microsoft.com/office/drawing/2014/main" id="{E1EB5581-64F3-4DBB-A1D1-EF4F321550B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2430991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64317" y="1768842"/>
            <a:ext cx="22281553" cy="4029821"/>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cs typeface="Times New Roman" panose="02020603050405020304" pitchFamily="18" charset="0"/>
              </a:rPr>
              <a:t>Over 70 kinds of crops are growing there. Many are not planted by humans but they just grow15.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(they), and the cost of artificial materials and machines for transforming sand into soil is much16. </a:t>
            </a:r>
            <a:r>
              <a:rPr lang="zh-CN" altLang="zh-CN" sz="4400" u="sng" dirty="0">
                <a:solidFill>
                  <a:srgbClr val="000000"/>
                </a:solidFill>
                <a:uFill>
                  <a:solidFill>
                    <a:srgbClr val="000000"/>
                  </a:solidFill>
                </a:uFill>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cs typeface="Times New Roman" panose="02020603050405020304" pitchFamily="18" charset="0"/>
              </a:rPr>
              <a:t>(low) compared with regular methods. Now, nearly 500 acres of sand is</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684687" y="5793727"/>
            <a:ext cx="21887656" cy="4029821"/>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5558794" y="2953485"/>
            <a:ext cx="319953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themselves</a:t>
            </a:r>
            <a:endParaRPr lang="zh-CN" altLang="en-US" sz="4400" dirty="0"/>
          </a:p>
        </p:txBody>
      </p:sp>
      <p:sp>
        <p:nvSpPr>
          <p:cNvPr id="13" name="矩形 12">
            <a:extLst>
              <a:ext uri="{FF2B5EF4-FFF2-40B4-BE49-F238E27FC236}">
                <a16:creationId xmlns:a16="http://schemas.microsoft.com/office/drawing/2014/main" id="{51564155-7AAF-400B-BD0C-98A2680928B8}"/>
              </a:ext>
            </a:extLst>
          </p:cNvPr>
          <p:cNvSpPr/>
          <p:nvPr/>
        </p:nvSpPr>
        <p:spPr>
          <a:xfrm>
            <a:off x="651172" y="5735369"/>
            <a:ext cx="21887656" cy="20040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15.[</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考查反身代词。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70</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多种庄稼正在那里生长</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它们中的许多种并不是人类种植的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而是自己生长的。结合句意可知此处用反身代词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themselves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p:txBody>
      </p:sp>
      <p:sp>
        <p:nvSpPr>
          <p:cNvPr id="10" name="矩形 9">
            <a:extLst>
              <a:ext uri="{FF2B5EF4-FFF2-40B4-BE49-F238E27FC236}">
                <a16:creationId xmlns:a16="http://schemas.microsoft.com/office/drawing/2014/main" id="{688B35A8-F4B1-4BAF-B2AF-635234E900BE}"/>
              </a:ext>
            </a:extLst>
          </p:cNvPr>
          <p:cNvSpPr/>
          <p:nvPr/>
        </p:nvSpPr>
        <p:spPr>
          <a:xfrm>
            <a:off x="740354" y="7795700"/>
            <a:ext cx="21510441" cy="2722668"/>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16.[</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考查比较级。利用人工材料和机器将沙子转化成土壤的成本比常规方法要低得多。空格前的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much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修饰比较级</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lower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12" name="矩形 11">
            <a:extLst>
              <a:ext uri="{FF2B5EF4-FFF2-40B4-BE49-F238E27FC236}">
                <a16:creationId xmlns:a16="http://schemas.microsoft.com/office/drawing/2014/main" id="{E2D8E7C9-2406-4546-9FDC-191BAC321369}"/>
              </a:ext>
            </a:extLst>
          </p:cNvPr>
          <p:cNvSpPr/>
          <p:nvPr/>
        </p:nvSpPr>
        <p:spPr>
          <a:xfrm>
            <a:off x="14905980" y="3966528"/>
            <a:ext cx="1672446"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lower</a:t>
            </a:r>
            <a:endParaRPr lang="zh-CN" altLang="en-US" sz="4400" dirty="0"/>
          </a:p>
        </p:txBody>
      </p:sp>
      <p:grpSp>
        <p:nvGrpSpPr>
          <p:cNvPr id="11" name="组合 10">
            <a:extLst>
              <a:ext uri="{FF2B5EF4-FFF2-40B4-BE49-F238E27FC236}">
                <a16:creationId xmlns:a16="http://schemas.microsoft.com/office/drawing/2014/main" id="{3C1044CA-76E2-4AA7-B493-F8AB947DB169}"/>
              </a:ext>
            </a:extLst>
          </p:cNvPr>
          <p:cNvGrpSpPr/>
          <p:nvPr/>
        </p:nvGrpSpPr>
        <p:grpSpPr>
          <a:xfrm>
            <a:off x="797047" y="1075186"/>
            <a:ext cx="5785908" cy="769441"/>
            <a:chOff x="1512492" y="2497460"/>
            <a:chExt cx="5785908" cy="769441"/>
          </a:xfrm>
        </p:grpSpPr>
        <p:sp>
          <p:nvSpPr>
            <p:cNvPr id="14" name="TextBox 75">
              <a:extLst>
                <a:ext uri="{FF2B5EF4-FFF2-40B4-BE49-F238E27FC236}">
                  <a16:creationId xmlns:a16="http://schemas.microsoft.com/office/drawing/2014/main" id="{FFE1ECF6-93E6-4FA4-9F84-10C720E01930}"/>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587022FA-48C7-4EA3-9ADE-EBDDFDD23B0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38490520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10" grpId="0"/>
      <p:bldP spid="12" grpId="0"/>
    </p:bld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786728" y="1710484"/>
            <a:ext cx="20815995" cy="3019673"/>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being turned into farms producing corn,17. _____________(tomato) and sunflowers. A reforestation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重造森林</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project is also currently in progress,</a:t>
            </a:r>
          </a:p>
          <a:p>
            <a:pPr indent="6604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18. </a:t>
            </a:r>
            <a:r>
              <a:rPr lang="zh-CN" altLang="zh-CN" sz="4400" u="sng" dirty="0">
                <a:solidFill>
                  <a:srgbClr val="000000"/>
                </a:solidFill>
                <a:uFill>
                  <a:solidFill>
                    <a:srgbClr val="000000"/>
                  </a:solidFill>
                </a:u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is set to reforest 50% of desert land in three years. </a:t>
            </a:r>
            <a:endParaRPr lang="zh-CN" altLang="zh-CN" sz="1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30391" y="5167351"/>
            <a:ext cx="20572331" cy="5238215"/>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13465820" y="1865751"/>
            <a:ext cx="3301160"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tomatoes</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3" name="矩形 12">
            <a:extLst>
              <a:ext uri="{FF2B5EF4-FFF2-40B4-BE49-F238E27FC236}">
                <a16:creationId xmlns:a16="http://schemas.microsoft.com/office/drawing/2014/main" id="{51564155-7AAF-400B-BD0C-98A2680928B8}"/>
              </a:ext>
            </a:extLst>
          </p:cNvPr>
          <p:cNvSpPr/>
          <p:nvPr/>
        </p:nvSpPr>
        <p:spPr>
          <a:xfrm>
            <a:off x="1367981" y="5289636"/>
            <a:ext cx="20234742" cy="2722668"/>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17.[</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考查名词复数。句意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现在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将近</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500</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英亩的沙子正在变成生产玉米、西红柿和向日葵的农场。</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tomato</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是可数名词。故填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tomatoes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10" name="矩形 9">
            <a:extLst>
              <a:ext uri="{FF2B5EF4-FFF2-40B4-BE49-F238E27FC236}">
                <a16:creationId xmlns:a16="http://schemas.microsoft.com/office/drawing/2014/main" id="{688B35A8-F4B1-4BAF-B2AF-635234E900BE}"/>
              </a:ext>
            </a:extLst>
          </p:cNvPr>
          <p:cNvSpPr/>
          <p:nvPr/>
        </p:nvSpPr>
        <p:spPr>
          <a:xfrm>
            <a:off x="1402534" y="7253580"/>
            <a:ext cx="19840149" cy="4061496"/>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18.[</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考查定语从句。句意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一个重造森林项目目前也在进行中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该项目将在三年内将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50%</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的沙漠土地变为森林。此处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 reforestation project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是先行词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指物</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在后面的非限制性定语从句中作主语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which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12" name="矩形 11">
            <a:extLst>
              <a:ext uri="{FF2B5EF4-FFF2-40B4-BE49-F238E27FC236}">
                <a16:creationId xmlns:a16="http://schemas.microsoft.com/office/drawing/2014/main" id="{E2D8E7C9-2406-4546-9FDC-191BAC321369}"/>
              </a:ext>
            </a:extLst>
          </p:cNvPr>
          <p:cNvSpPr/>
          <p:nvPr/>
        </p:nvSpPr>
        <p:spPr>
          <a:xfrm>
            <a:off x="2813130" y="3825331"/>
            <a:ext cx="2324675"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which</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grpSp>
        <p:nvGrpSpPr>
          <p:cNvPr id="11" name="组合 10">
            <a:extLst>
              <a:ext uri="{FF2B5EF4-FFF2-40B4-BE49-F238E27FC236}">
                <a16:creationId xmlns:a16="http://schemas.microsoft.com/office/drawing/2014/main" id="{C901399E-74CC-459A-A2AD-FEE356CFD31C}"/>
              </a:ext>
            </a:extLst>
          </p:cNvPr>
          <p:cNvGrpSpPr/>
          <p:nvPr/>
        </p:nvGrpSpPr>
        <p:grpSpPr>
          <a:xfrm>
            <a:off x="797047" y="1075186"/>
            <a:ext cx="5785908" cy="769441"/>
            <a:chOff x="1512492" y="2497460"/>
            <a:chExt cx="5785908" cy="769441"/>
          </a:xfrm>
        </p:grpSpPr>
        <p:sp>
          <p:nvSpPr>
            <p:cNvPr id="14" name="TextBox 75">
              <a:extLst>
                <a:ext uri="{FF2B5EF4-FFF2-40B4-BE49-F238E27FC236}">
                  <a16:creationId xmlns:a16="http://schemas.microsoft.com/office/drawing/2014/main" id="{5C8B4C64-7F6F-4AC3-AC9C-8BDD1E9693D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5" name="图片 14">
              <a:extLst>
                <a:ext uri="{FF2B5EF4-FFF2-40B4-BE49-F238E27FC236}">
                  <a16:creationId xmlns:a16="http://schemas.microsoft.com/office/drawing/2014/main" id="{E1FC1600-0F8B-49E3-A17D-8C6D100ED21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40063807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000"/>
                                        <p:tgtEl>
                                          <p:spTgt spid="12"/>
                                        </p:tgtEl>
                                      </p:cBhvr>
                                    </p:animEffect>
                                    <p:anim calcmode="lin" valueType="num">
                                      <p:cBhvr>
                                        <p:cTn id="24" dur="1000" fill="hold"/>
                                        <p:tgtEl>
                                          <p:spTgt spid="12"/>
                                        </p:tgtEl>
                                        <p:attrNameLst>
                                          <p:attrName>ppt_x</p:attrName>
                                        </p:attrNameLst>
                                      </p:cBhvr>
                                      <p:tavLst>
                                        <p:tav tm="0">
                                          <p:val>
                                            <p:strVal val="#ppt_x"/>
                                          </p:val>
                                        </p:tav>
                                        <p:tav tm="100000">
                                          <p:val>
                                            <p:strVal val="#ppt_x"/>
                                          </p:val>
                                        </p:tav>
                                      </p:tavLst>
                                    </p:anim>
                                    <p:anim calcmode="lin" valueType="num">
                                      <p:cBhvr>
                                        <p:cTn id="25"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10" grpId="0"/>
      <p:bldP spid="12" grpId="0"/>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661882" y="1819063"/>
            <a:ext cx="21948953" cy="4029821"/>
          </a:xfrm>
          <a:prstGeom prst="rect">
            <a:avLst/>
          </a:prstGeom>
        </p:spPr>
        <p:txBody>
          <a:bodyPr wrap="square">
            <a:spAutoFit/>
          </a:bodyPr>
          <a:lstStyle/>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Researchers are looking into expanding their project this fall, with</a:t>
            </a:r>
          </a:p>
          <a:p>
            <a:pPr indent="6604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19.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plan to transform another 500 acres of desert. In the next few years, the scientists are20. </a:t>
            </a:r>
            <a:r>
              <a:rPr lang="zh-CN"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u="sng" dirty="0">
                <a:solidFill>
                  <a:srgbClr val="000000"/>
                </a:solidFill>
                <a:uFill>
                  <a:solidFill>
                    <a:srgbClr val="000000"/>
                  </a:solidFill>
                </a:u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(confidence) that they can turn over 30,000 acres more into rich ground. </a:t>
            </a: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661881" y="5869298"/>
            <a:ext cx="21529709" cy="4029822"/>
          </a:xfrm>
          <a:prstGeom prst="rect">
            <a:avLst/>
          </a:prstGeom>
        </p:spPr>
      </p:pic>
      <p:sp>
        <p:nvSpPr>
          <p:cNvPr id="9" name="矩形 8">
            <a:extLst>
              <a:ext uri="{FF2B5EF4-FFF2-40B4-BE49-F238E27FC236}">
                <a16:creationId xmlns:a16="http://schemas.microsoft.com/office/drawing/2014/main" id="{CF88EFA4-758F-48DA-9B53-95F9F1A61A33}"/>
              </a:ext>
            </a:extLst>
          </p:cNvPr>
          <p:cNvSpPr/>
          <p:nvPr/>
        </p:nvSpPr>
        <p:spPr>
          <a:xfrm>
            <a:off x="3726842" y="2882954"/>
            <a:ext cx="497252"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a</a:t>
            </a:r>
            <a:endParaRPr lang="zh-CN" altLang="en-US" sz="4400" dirty="0"/>
          </a:p>
        </p:txBody>
      </p:sp>
      <p:sp>
        <p:nvSpPr>
          <p:cNvPr id="13" name="矩形 12">
            <a:extLst>
              <a:ext uri="{FF2B5EF4-FFF2-40B4-BE49-F238E27FC236}">
                <a16:creationId xmlns:a16="http://schemas.microsoft.com/office/drawing/2014/main" id="{51564155-7AAF-400B-BD0C-98A2680928B8}"/>
              </a:ext>
            </a:extLst>
          </p:cNvPr>
          <p:cNvSpPr/>
          <p:nvPr/>
        </p:nvSpPr>
        <p:spPr>
          <a:xfrm>
            <a:off x="793094" y="5843733"/>
            <a:ext cx="21529709" cy="239950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19.[</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考查不定冠词。句意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研究人员正在研究今年秋天扩大他们的项目</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计划改造另外</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500</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英亩的沙漠。此处表达</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一项</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的计划</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故填不定冠词</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sp>
        <p:nvSpPr>
          <p:cNvPr id="8" name="矩形 7">
            <a:extLst>
              <a:ext uri="{FF2B5EF4-FFF2-40B4-BE49-F238E27FC236}">
                <a16:creationId xmlns:a16="http://schemas.microsoft.com/office/drawing/2014/main" id="{7ED08AA7-B00A-48F2-8D21-C93F3CBADC96}"/>
              </a:ext>
            </a:extLst>
          </p:cNvPr>
          <p:cNvSpPr/>
          <p:nvPr/>
        </p:nvSpPr>
        <p:spPr>
          <a:xfrm>
            <a:off x="7670917" y="3946771"/>
            <a:ext cx="3324949" cy="769441"/>
          </a:xfrm>
          <a:prstGeom prst="rect">
            <a:avLst/>
          </a:prstGeom>
        </p:spPr>
        <p:txBody>
          <a:bodyPr wrap="none">
            <a:spAutoFit/>
          </a:bodyPr>
          <a:lstStyle/>
          <a:p>
            <a:r>
              <a:rPr lang="en-US" altLang="zh-CN" sz="4400" dirty="0">
                <a:solidFill>
                  <a:srgbClr val="A50021"/>
                </a:solidFill>
                <a:latin typeface="微软雅黑" panose="020B0503020204020204" pitchFamily="34" charset="-122"/>
                <a:cs typeface="Times New Roman" panose="02020603050405020304" pitchFamily="18" charset="0"/>
              </a:rPr>
              <a:t>confident</a:t>
            </a:r>
            <a:r>
              <a:rPr lang="zh-CN" altLang="en-US" sz="4400" dirty="0">
                <a:solidFill>
                  <a:srgbClr val="A50021"/>
                </a:solidFill>
                <a:latin typeface="微软雅黑" panose="020B0503020204020204" pitchFamily="34" charset="-122"/>
                <a:cs typeface="Times New Roman" panose="02020603050405020304" pitchFamily="18" charset="0"/>
              </a:rPr>
              <a:t>　</a:t>
            </a:r>
            <a:endParaRPr lang="zh-CN" altLang="en-US" sz="4400" dirty="0"/>
          </a:p>
        </p:txBody>
      </p:sp>
      <p:sp>
        <p:nvSpPr>
          <p:cNvPr id="10" name="矩形 9">
            <a:extLst>
              <a:ext uri="{FF2B5EF4-FFF2-40B4-BE49-F238E27FC236}">
                <a16:creationId xmlns:a16="http://schemas.microsoft.com/office/drawing/2014/main" id="{25E1361D-9441-49D0-954F-ADB53738CEDA}"/>
              </a:ext>
            </a:extLst>
          </p:cNvPr>
          <p:cNvSpPr/>
          <p:nvPr/>
        </p:nvSpPr>
        <p:spPr>
          <a:xfrm>
            <a:off x="793094" y="7815935"/>
            <a:ext cx="21097662" cy="239950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20.[</a:t>
            </a:r>
            <a:r>
              <a:rPr lang="zh-CN" altLang="en-US"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考查形容词。句意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在接下来的几年里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科学家们有信心把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3</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万多英亩沙漠变成肥沃的土地。</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动词后跟形容词作表语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故填</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confident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nSpc>
                <a:spcPct val="150000"/>
              </a:lnSpc>
              <a:spcAft>
                <a:spcPts val="0"/>
              </a:spcAft>
            </a:pPr>
            <a:endParaRPr lang="zh-CN" altLang="zh-CN" sz="1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11" name="组合 10">
            <a:extLst>
              <a:ext uri="{FF2B5EF4-FFF2-40B4-BE49-F238E27FC236}">
                <a16:creationId xmlns:a16="http://schemas.microsoft.com/office/drawing/2014/main" id="{E3C317EA-DBE0-43E3-89A0-1B34B7178671}"/>
              </a:ext>
            </a:extLst>
          </p:cNvPr>
          <p:cNvGrpSpPr/>
          <p:nvPr/>
        </p:nvGrpSpPr>
        <p:grpSpPr>
          <a:xfrm>
            <a:off x="797047" y="1075186"/>
            <a:ext cx="5785908" cy="769441"/>
            <a:chOff x="1512492" y="2497460"/>
            <a:chExt cx="5785908" cy="769441"/>
          </a:xfrm>
        </p:grpSpPr>
        <p:sp>
          <p:nvSpPr>
            <p:cNvPr id="12" name="TextBox 75">
              <a:extLst>
                <a:ext uri="{FF2B5EF4-FFF2-40B4-BE49-F238E27FC236}">
                  <a16:creationId xmlns:a16="http://schemas.microsoft.com/office/drawing/2014/main" id="{D789ED3F-C6F5-45C1-AB74-2CEB27591E3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4" name="图片 13">
              <a:extLst>
                <a:ext uri="{FF2B5EF4-FFF2-40B4-BE49-F238E27FC236}">
                  <a16:creationId xmlns:a16="http://schemas.microsoft.com/office/drawing/2014/main" id="{A8AC86B2-FBAB-4716-9631-C8ECB2118FC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4627294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par>
                                <p:cTn id="17" presetID="1"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1000"/>
                                        <p:tgtEl>
                                          <p:spTgt spid="8"/>
                                        </p:tgtEl>
                                      </p:cBhvr>
                                    </p:animEffect>
                                    <p:anim calcmode="lin" valueType="num">
                                      <p:cBhvr>
                                        <p:cTn id="24" dur="1000" fill="hold"/>
                                        <p:tgtEl>
                                          <p:spTgt spid="8"/>
                                        </p:tgtEl>
                                        <p:attrNameLst>
                                          <p:attrName>ppt_x</p:attrName>
                                        </p:attrNameLst>
                                      </p:cBhvr>
                                      <p:tavLst>
                                        <p:tav tm="0">
                                          <p:val>
                                            <p:strVal val="#ppt_x"/>
                                          </p:val>
                                        </p:tav>
                                        <p:tav tm="100000">
                                          <p:val>
                                            <p:strVal val="#ppt_x"/>
                                          </p:val>
                                        </p:tav>
                                      </p:tavLst>
                                    </p:anim>
                                    <p:anim calcmode="lin" valueType="num">
                                      <p:cBhvr>
                                        <p:cTn id="25"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fade">
                                      <p:cBhvr>
                                        <p:cTn id="30" dur="1000"/>
                                        <p:tgtEl>
                                          <p:spTgt spid="10"/>
                                        </p:tgtEl>
                                      </p:cBhvr>
                                    </p:animEffect>
                                    <p:anim calcmode="lin" valueType="num">
                                      <p:cBhvr>
                                        <p:cTn id="31" dur="1000" fill="hold"/>
                                        <p:tgtEl>
                                          <p:spTgt spid="10"/>
                                        </p:tgtEl>
                                        <p:attrNameLst>
                                          <p:attrName>ppt_x</p:attrName>
                                        </p:attrNameLst>
                                      </p:cBhvr>
                                      <p:tavLst>
                                        <p:tav tm="0">
                                          <p:val>
                                            <p:strVal val="#ppt_x"/>
                                          </p:val>
                                        </p:tav>
                                        <p:tav tm="100000">
                                          <p:val>
                                            <p:strVal val="#ppt_x"/>
                                          </p:val>
                                        </p:tav>
                                      </p:tavLst>
                                    </p:anim>
                                    <p:anim calcmode="lin" valueType="num">
                                      <p:cBhvr>
                                        <p:cTn id="32"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p:bldP spid="8" grpId="0"/>
      <p:bldP spid="10"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4406</TotalTime>
  <Words>7911</Words>
  <Application>Microsoft Office PowerPoint</Application>
  <PresentationFormat>自定义</PresentationFormat>
  <Paragraphs>453</Paragraphs>
  <Slides>83</Slides>
  <Notes>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83</vt:i4>
      </vt:variant>
    </vt:vector>
  </HeadingPairs>
  <TitlesOfParts>
    <vt:vector size="90" baseType="lpstr">
      <vt:lpstr>NEU-B4-S92</vt:lpstr>
      <vt:lpstr>方正粗黑宋简体</vt:lpstr>
      <vt:lpstr>华文行楷</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640</cp:revision>
  <dcterms:created xsi:type="dcterms:W3CDTF">2016-01-31T01:38:40Z</dcterms:created>
  <dcterms:modified xsi:type="dcterms:W3CDTF">2019-11-04T07:32:56Z</dcterms:modified>
</cp:coreProperties>
</file>